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F98EB0" w14:textId="5C111F06" w:rsidR="00685366" w:rsidRPr="008E0F64" w:rsidRDefault="00685366" w:rsidP="00685366">
      <w:pPr>
        <w:spacing w:after="0" w:line="240" w:lineRule="auto"/>
        <w:jc w:val="both"/>
        <w:rPr>
          <w:rFonts w:ascii="Times New Roman" w:eastAsia="Times New Roman" w:hAnsi="Times New Roman" w:cs="Times New Roman"/>
          <w:sz w:val="24"/>
          <w:szCs w:val="24"/>
          <w:lang w:eastAsia="fr-FR"/>
        </w:rPr>
      </w:pPr>
      <w:bookmarkStart w:id="0" w:name="_Hlk135139813"/>
      <w:bookmarkStart w:id="1" w:name="_Toc365351230"/>
      <w:bookmarkEnd w:id="0"/>
      <w:r w:rsidRPr="008E0F64">
        <w:rPr>
          <w:rFonts w:ascii="Times New Roman" w:eastAsia="Calibri" w:hAnsi="Times New Roman" w:cs="Times New Roman"/>
          <w:b/>
          <w:sz w:val="24"/>
          <w:szCs w:val="24"/>
          <w:lang w:eastAsia="en-US"/>
        </w:rPr>
        <w:t>8. SEPTEMBER 2019 - Königlicher Erlass zur Festlegung von Buch 1 über elektrische Niederspannungs- und Kleinspannungsanlagen, von Buch 2 über elektrische Hochspannungsanlagen und von Buch 3 über Anlagen für die Übertragung und Verteilung elektrischer Energie und seine Anlage</w:t>
      </w:r>
      <w:r w:rsidR="00A665C3" w:rsidRPr="008E0F64">
        <w:rPr>
          <w:rFonts w:ascii="Times New Roman" w:eastAsia="Calibri" w:hAnsi="Times New Roman" w:cs="Times New Roman"/>
          <w:b/>
          <w:sz w:val="24"/>
          <w:szCs w:val="24"/>
          <w:lang w:eastAsia="en-US"/>
        </w:rPr>
        <w:t>n</w:t>
      </w:r>
      <w:r w:rsidRPr="008E0F64">
        <w:rPr>
          <w:rFonts w:ascii="Times New Roman" w:eastAsia="Calibri" w:hAnsi="Times New Roman" w:cs="Times New Roman"/>
          <w:b/>
          <w:sz w:val="24"/>
          <w:szCs w:val="24"/>
          <w:lang w:eastAsia="en-US"/>
        </w:rPr>
        <w:t> </w:t>
      </w:r>
      <w:r w:rsidR="00A665C3" w:rsidRPr="008E0F64">
        <w:rPr>
          <w:rFonts w:ascii="Times New Roman" w:eastAsia="Calibri" w:hAnsi="Times New Roman" w:cs="Times New Roman"/>
          <w:b/>
          <w:sz w:val="24"/>
          <w:szCs w:val="24"/>
          <w:lang w:eastAsia="en-US"/>
        </w:rPr>
        <w:t>1 und 2</w:t>
      </w:r>
    </w:p>
    <w:p w14:paraId="2CE3A96A" w14:textId="77777777" w:rsidR="00685366" w:rsidRPr="008E0F64" w:rsidRDefault="00685366" w:rsidP="00685366">
      <w:pPr>
        <w:spacing w:after="0" w:line="240" w:lineRule="auto"/>
        <w:jc w:val="both"/>
        <w:rPr>
          <w:rFonts w:ascii="Times New Roman" w:eastAsia="Times New Roman" w:hAnsi="Times New Roman" w:cs="Times New Roman"/>
          <w:sz w:val="24"/>
          <w:szCs w:val="24"/>
          <w:lang w:eastAsia="fr-FR"/>
        </w:rPr>
      </w:pPr>
    </w:p>
    <w:p w14:paraId="34E7192E" w14:textId="77777777" w:rsidR="00685366" w:rsidRPr="008E0F64" w:rsidRDefault="00685366" w:rsidP="00685366">
      <w:pPr>
        <w:spacing w:after="0" w:line="240" w:lineRule="auto"/>
        <w:rPr>
          <w:rFonts w:ascii="Times New Roman" w:eastAsia="Times New Roman" w:hAnsi="Times New Roman" w:cs="Times New Roman"/>
          <w:sz w:val="24"/>
          <w:szCs w:val="24"/>
          <w:lang w:eastAsia="fr-FR"/>
        </w:rPr>
      </w:pPr>
    </w:p>
    <w:p w14:paraId="20BDD31A" w14:textId="77777777" w:rsidR="00685366" w:rsidRPr="008E0F64" w:rsidRDefault="00685366" w:rsidP="00685366">
      <w:pPr>
        <w:spacing w:after="0" w:line="240" w:lineRule="auto"/>
        <w:jc w:val="center"/>
        <w:rPr>
          <w:rFonts w:ascii="Times New Roman" w:eastAsia="Times New Roman" w:hAnsi="Times New Roman" w:cs="Times New Roman"/>
          <w:i/>
          <w:sz w:val="24"/>
          <w:szCs w:val="24"/>
          <w:lang w:eastAsia="fr-FR"/>
        </w:rPr>
      </w:pPr>
      <w:r w:rsidRPr="008E0F64">
        <w:rPr>
          <w:rFonts w:ascii="Times New Roman" w:eastAsia="Times New Roman" w:hAnsi="Times New Roman" w:cs="Times New Roman"/>
          <w:sz w:val="24"/>
          <w:szCs w:val="24"/>
          <w:lang w:eastAsia="fr-FR"/>
        </w:rPr>
        <w:t>(</w:t>
      </w:r>
      <w:r w:rsidRPr="008E0F64">
        <w:rPr>
          <w:rFonts w:ascii="Times New Roman" w:eastAsia="Times New Roman" w:hAnsi="Times New Roman" w:cs="Times New Roman"/>
          <w:i/>
          <w:sz w:val="24"/>
          <w:szCs w:val="24"/>
          <w:lang w:eastAsia="fr-FR"/>
        </w:rPr>
        <w:t xml:space="preserve">Belgisches Staatsblatt </w:t>
      </w:r>
      <w:r w:rsidRPr="008E0F64">
        <w:rPr>
          <w:rFonts w:ascii="Times New Roman" w:eastAsia="Times New Roman" w:hAnsi="Times New Roman" w:cs="Times New Roman"/>
          <w:sz w:val="24"/>
          <w:szCs w:val="24"/>
          <w:lang w:eastAsia="fr-FR"/>
        </w:rPr>
        <w:t xml:space="preserve">vom 8. Dezember 2021, </w:t>
      </w:r>
      <w:r w:rsidRPr="008E0F64">
        <w:rPr>
          <w:rFonts w:ascii="Times New Roman" w:eastAsia="Times New Roman" w:hAnsi="Times New Roman" w:cs="Times New Roman"/>
          <w:i/>
          <w:sz w:val="24"/>
          <w:szCs w:val="24"/>
          <w:lang w:eastAsia="fr-FR"/>
        </w:rPr>
        <w:t>Err.</w:t>
      </w:r>
      <w:r w:rsidRPr="008E0F64">
        <w:rPr>
          <w:rFonts w:ascii="Times New Roman" w:eastAsia="Times New Roman" w:hAnsi="Times New Roman" w:cs="Times New Roman"/>
          <w:sz w:val="24"/>
          <w:szCs w:val="24"/>
          <w:lang w:eastAsia="fr-FR"/>
        </w:rPr>
        <w:t xml:space="preserve"> vom 20. Juli 2022)</w:t>
      </w:r>
    </w:p>
    <w:p w14:paraId="2D585AAC" w14:textId="77777777" w:rsidR="00685366" w:rsidRPr="008E0F64" w:rsidRDefault="00685366" w:rsidP="00685366">
      <w:pPr>
        <w:spacing w:after="0" w:line="240" w:lineRule="auto"/>
        <w:jc w:val="center"/>
        <w:rPr>
          <w:rFonts w:ascii="Times New Roman" w:eastAsia="Times New Roman" w:hAnsi="Times New Roman" w:cs="Times New Roman"/>
          <w:sz w:val="24"/>
          <w:szCs w:val="24"/>
          <w:lang w:eastAsia="fr-FR"/>
        </w:rPr>
      </w:pPr>
    </w:p>
    <w:p w14:paraId="319B443D" w14:textId="77777777" w:rsidR="00685366" w:rsidRPr="008E0F64" w:rsidRDefault="00685366" w:rsidP="00685366">
      <w:pPr>
        <w:spacing w:after="0" w:line="240" w:lineRule="auto"/>
        <w:jc w:val="center"/>
        <w:rPr>
          <w:rFonts w:ascii="Times New Roman" w:eastAsia="Times New Roman" w:hAnsi="Times New Roman" w:cs="Times New Roman"/>
          <w:sz w:val="24"/>
          <w:szCs w:val="24"/>
          <w:lang w:eastAsia="fr-FR"/>
        </w:rPr>
      </w:pPr>
    </w:p>
    <w:p w14:paraId="4DE5A828" w14:textId="77777777" w:rsidR="00166B9D" w:rsidRPr="008E0F64" w:rsidRDefault="00166B9D" w:rsidP="00166B9D">
      <w:pPr>
        <w:spacing w:after="0" w:line="240" w:lineRule="auto"/>
        <w:jc w:val="center"/>
        <w:rPr>
          <w:rFonts w:ascii="Times New Roman" w:eastAsia="Times New Roman" w:hAnsi="Times New Roman" w:cs="Times New Roman"/>
          <w:sz w:val="24"/>
          <w:szCs w:val="24"/>
          <w:lang w:eastAsia="fr-FR"/>
        </w:rPr>
      </w:pPr>
      <w:r w:rsidRPr="008E0F64">
        <w:rPr>
          <w:rFonts w:ascii="Times New Roman" w:eastAsia="Times New Roman" w:hAnsi="Times New Roman" w:cs="Times New Roman"/>
          <w:sz w:val="24"/>
          <w:szCs w:val="24"/>
          <w:lang w:eastAsia="fr-FR"/>
        </w:rPr>
        <w:t>Konsolidierung</w:t>
      </w:r>
    </w:p>
    <w:p w14:paraId="7E70F38C" w14:textId="77777777" w:rsidR="00166B9D" w:rsidRPr="008E0F64" w:rsidRDefault="00166B9D" w:rsidP="00166B9D">
      <w:pPr>
        <w:spacing w:after="0" w:line="240" w:lineRule="auto"/>
        <w:jc w:val="both"/>
        <w:rPr>
          <w:rFonts w:ascii="Times New Roman" w:eastAsia="Times New Roman" w:hAnsi="Times New Roman" w:cs="Times New Roman"/>
          <w:sz w:val="24"/>
          <w:szCs w:val="24"/>
          <w:lang w:eastAsia="fr-FR"/>
        </w:rPr>
      </w:pPr>
    </w:p>
    <w:p w14:paraId="4E3C4D13" w14:textId="77777777" w:rsidR="00166B9D" w:rsidRPr="008E0F64" w:rsidRDefault="00166B9D" w:rsidP="00166B9D">
      <w:pPr>
        <w:spacing w:after="0" w:line="240" w:lineRule="auto"/>
        <w:jc w:val="both"/>
        <w:rPr>
          <w:rFonts w:ascii="Times New Roman" w:eastAsia="Times New Roman" w:hAnsi="Times New Roman" w:cs="Times New Roman"/>
          <w:sz w:val="24"/>
          <w:szCs w:val="24"/>
          <w:lang w:eastAsia="fr-FR"/>
        </w:rPr>
      </w:pPr>
    </w:p>
    <w:p w14:paraId="7A65BE9F" w14:textId="77777777" w:rsidR="00166B9D" w:rsidRPr="008E0F64" w:rsidRDefault="00166B9D" w:rsidP="00166B9D">
      <w:pPr>
        <w:spacing w:after="0" w:line="240" w:lineRule="auto"/>
        <w:jc w:val="both"/>
        <w:rPr>
          <w:rFonts w:ascii="Times New Roman" w:eastAsia="Times New Roman" w:hAnsi="Times New Roman" w:cs="Times New Roman"/>
          <w:b/>
          <w:bCs/>
          <w:sz w:val="24"/>
          <w:szCs w:val="24"/>
          <w:lang w:eastAsia="fr-FR"/>
        </w:rPr>
      </w:pPr>
      <w:r w:rsidRPr="008E0F64">
        <w:rPr>
          <w:rFonts w:ascii="Times New Roman" w:eastAsia="Times New Roman" w:hAnsi="Times New Roman" w:cs="Times New Roman"/>
          <w:i/>
          <w:iCs/>
          <w:sz w:val="24"/>
          <w:szCs w:val="24"/>
          <w:lang w:eastAsia="fr-FR"/>
        </w:rPr>
        <w:t>Die vorliegende Konsolidierung enthält die Abänderungen, die vorgenommen worden sind durch:</w:t>
      </w:r>
    </w:p>
    <w:p w14:paraId="2C4EC91B" w14:textId="77777777" w:rsidR="00166B9D" w:rsidRPr="008E0F64" w:rsidRDefault="00166B9D" w:rsidP="00166B9D">
      <w:pPr>
        <w:spacing w:after="0" w:line="240" w:lineRule="auto"/>
        <w:jc w:val="both"/>
        <w:rPr>
          <w:rFonts w:ascii="Times New Roman" w:eastAsia="Times New Roman" w:hAnsi="Times New Roman" w:cs="Times New Roman"/>
          <w:sz w:val="24"/>
          <w:szCs w:val="24"/>
          <w:lang w:eastAsia="fr-FR"/>
        </w:rPr>
      </w:pPr>
    </w:p>
    <w:p w14:paraId="7F0FCB94" w14:textId="5F160CED" w:rsidR="00166B9D" w:rsidRPr="008E0F64" w:rsidRDefault="00CC6DA3" w:rsidP="00166B9D">
      <w:pPr>
        <w:spacing w:after="0" w:line="240" w:lineRule="auto"/>
        <w:jc w:val="both"/>
        <w:rPr>
          <w:rFonts w:ascii="Times New Roman" w:eastAsia="Times New Roman" w:hAnsi="Times New Roman" w:cs="Times New Roman"/>
          <w:sz w:val="24"/>
          <w:szCs w:val="24"/>
          <w:lang w:eastAsia="fr-FR"/>
        </w:rPr>
      </w:pPr>
      <w:r w:rsidRPr="008E0F64">
        <w:rPr>
          <w:rFonts w:ascii="Times New Roman" w:eastAsia="Times New Roman" w:hAnsi="Times New Roman" w:cs="Times New Roman"/>
          <w:sz w:val="24"/>
          <w:szCs w:val="24"/>
          <w:lang w:eastAsia="fr-FR"/>
        </w:rPr>
        <w:t xml:space="preserve">- </w:t>
      </w:r>
      <w:r w:rsidR="00166B9D" w:rsidRPr="008E0F64">
        <w:rPr>
          <w:rFonts w:ascii="Times New Roman" w:eastAsia="Times New Roman" w:hAnsi="Times New Roman" w:cs="Times New Roman"/>
          <w:sz w:val="24"/>
          <w:szCs w:val="24"/>
          <w:lang w:eastAsia="fr-FR"/>
        </w:rPr>
        <w:t xml:space="preserve">den Königlichen Erlass vom 10. Juli 2022 </w:t>
      </w:r>
      <w:r w:rsidR="00166B9D" w:rsidRPr="008E0F64">
        <w:rPr>
          <w:rFonts w:ascii="Times New Roman" w:eastAsia="Times New Roman" w:hAnsi="Times New Roman" w:cs="Times New Roman"/>
          <w:bCs/>
          <w:sz w:val="24"/>
          <w:szCs w:val="24"/>
          <w:lang w:eastAsia="fr-FR"/>
        </w:rPr>
        <w:t>zur Einfügung von Buch 1 Kapitel 7.22 und zur Abänderung bestimmter Teile der Bücher 1 und 3, eingefügt durch den Königlichen Erlass vom 8. September 2019 zur Festlegung von Buch 1 über elektrische Niederspannungs- und Kleinspannungsanlagen, von Buch 2 über elektrische Hochspannungsanlagen und von Buch 3 über Anlagen für die Übertragung und Verteilung elektrischer Energie</w:t>
      </w:r>
      <w:r w:rsidR="00166B9D" w:rsidRPr="008E0F64">
        <w:rPr>
          <w:rFonts w:ascii="Times New Roman" w:eastAsia="Times New Roman" w:hAnsi="Times New Roman" w:cs="Times New Roman"/>
          <w:sz w:val="24"/>
          <w:szCs w:val="24"/>
          <w:lang w:eastAsia="fr-FR"/>
        </w:rPr>
        <w:t xml:space="preserve"> </w:t>
      </w:r>
      <w:r w:rsidR="00166B9D" w:rsidRPr="008E0F64">
        <w:rPr>
          <w:rFonts w:ascii="Times New Roman" w:eastAsia="Times New Roman" w:hAnsi="Times New Roman" w:cs="Times New Roman"/>
          <w:iCs/>
          <w:sz w:val="24"/>
          <w:szCs w:val="24"/>
          <w:lang w:eastAsia="fr-FR"/>
        </w:rPr>
        <w:t>(</w:t>
      </w:r>
      <w:r w:rsidR="00166B9D" w:rsidRPr="008E0F64">
        <w:rPr>
          <w:rFonts w:ascii="Times New Roman" w:eastAsia="Times New Roman" w:hAnsi="Times New Roman" w:cs="Times New Roman"/>
          <w:i/>
          <w:iCs/>
          <w:sz w:val="24"/>
          <w:szCs w:val="24"/>
          <w:lang w:eastAsia="fr-FR"/>
        </w:rPr>
        <w:t>Belgisches Staatsblatt</w:t>
      </w:r>
      <w:r w:rsidR="00166B9D" w:rsidRPr="008E0F64">
        <w:rPr>
          <w:rFonts w:ascii="Times New Roman" w:eastAsia="Times New Roman" w:hAnsi="Times New Roman" w:cs="Times New Roman"/>
          <w:iCs/>
          <w:sz w:val="24"/>
          <w:szCs w:val="24"/>
          <w:lang w:eastAsia="fr-FR"/>
        </w:rPr>
        <w:t xml:space="preserve"> vom 21. April 2023)</w:t>
      </w:r>
      <w:r w:rsidRPr="008E0F64">
        <w:rPr>
          <w:rFonts w:ascii="Times New Roman" w:eastAsia="Times New Roman" w:hAnsi="Times New Roman" w:cs="Times New Roman"/>
          <w:sz w:val="24"/>
          <w:szCs w:val="24"/>
          <w:lang w:eastAsia="fr-FR"/>
        </w:rPr>
        <w:t>,</w:t>
      </w:r>
    </w:p>
    <w:p w14:paraId="11004CB8" w14:textId="77777777" w:rsidR="00CC6DA3" w:rsidRPr="008E0F64" w:rsidRDefault="00CC6DA3" w:rsidP="00166B9D">
      <w:pPr>
        <w:spacing w:after="0" w:line="240" w:lineRule="auto"/>
        <w:jc w:val="both"/>
        <w:rPr>
          <w:rFonts w:ascii="Times New Roman" w:eastAsia="Times New Roman" w:hAnsi="Times New Roman" w:cs="Times New Roman"/>
          <w:sz w:val="24"/>
          <w:szCs w:val="24"/>
          <w:lang w:eastAsia="fr-FR"/>
        </w:rPr>
      </w:pPr>
    </w:p>
    <w:p w14:paraId="39732A15" w14:textId="651C60BD" w:rsidR="00CC6DA3" w:rsidRDefault="00CC6DA3" w:rsidP="00166B9D">
      <w:pPr>
        <w:spacing w:after="0" w:line="240" w:lineRule="auto"/>
        <w:jc w:val="both"/>
        <w:rPr>
          <w:rFonts w:ascii="Times New Roman" w:eastAsia="Times New Roman" w:hAnsi="Times New Roman" w:cs="Times New Roman"/>
          <w:sz w:val="24"/>
          <w:szCs w:val="24"/>
          <w:lang w:eastAsia="fr-FR"/>
        </w:rPr>
      </w:pPr>
      <w:r w:rsidRPr="008E0F64">
        <w:rPr>
          <w:rFonts w:ascii="Times New Roman" w:eastAsia="Times New Roman" w:hAnsi="Times New Roman" w:cs="Times New Roman"/>
          <w:sz w:val="24"/>
          <w:szCs w:val="24"/>
          <w:lang w:eastAsia="fr-FR"/>
        </w:rPr>
        <w:t xml:space="preserve">- den Königlichen Erlass vom 5. März 2023 </w:t>
      </w:r>
      <w:r w:rsidRPr="008E0F64">
        <w:rPr>
          <w:rFonts w:ascii="Times New Roman" w:eastAsia="Times New Roman" w:hAnsi="Times New Roman" w:cs="Times New Roman"/>
          <w:bCs/>
          <w:sz w:val="24"/>
          <w:szCs w:val="24"/>
          <w:lang w:eastAsia="fr-FR"/>
        </w:rPr>
        <w:t xml:space="preserve">zur Abänderung bestimmter Teile der Bücher 1, 2 und 3, eingefügt durch den Königlichen Erlass vom 8. September 2019 zur Festlegung von Buch 1 über elektrische Niederspannungs- und Kleinspannungsanlagen, von Buch 2 über elektrische Hochspannungsanlagen und von Buch 3 über Anlagen für die Übertragung und Verteilung elektrischer Energie </w:t>
      </w:r>
      <w:r w:rsidRPr="008E0F64">
        <w:rPr>
          <w:rFonts w:ascii="Times New Roman" w:eastAsia="Times New Roman" w:hAnsi="Times New Roman" w:cs="Times New Roman"/>
          <w:iCs/>
          <w:sz w:val="24"/>
          <w:szCs w:val="24"/>
          <w:lang w:eastAsia="fr-FR"/>
        </w:rPr>
        <w:t>(</w:t>
      </w:r>
      <w:r w:rsidRPr="008E0F64">
        <w:rPr>
          <w:rFonts w:ascii="Times New Roman" w:eastAsia="Times New Roman" w:hAnsi="Times New Roman" w:cs="Times New Roman"/>
          <w:i/>
          <w:iCs/>
          <w:sz w:val="24"/>
          <w:szCs w:val="24"/>
          <w:lang w:eastAsia="fr-FR"/>
        </w:rPr>
        <w:t>Belgisches Staatsblatt</w:t>
      </w:r>
      <w:r w:rsidRPr="008E0F64">
        <w:rPr>
          <w:rFonts w:ascii="Times New Roman" w:eastAsia="Times New Roman" w:hAnsi="Times New Roman" w:cs="Times New Roman"/>
          <w:iCs/>
          <w:sz w:val="24"/>
          <w:szCs w:val="24"/>
          <w:lang w:eastAsia="fr-FR"/>
        </w:rPr>
        <w:t xml:space="preserve"> vom 19. April 2024)</w:t>
      </w:r>
      <w:r w:rsidR="00D71D1F">
        <w:rPr>
          <w:rFonts w:ascii="Times New Roman" w:eastAsia="Times New Roman" w:hAnsi="Times New Roman" w:cs="Times New Roman"/>
          <w:sz w:val="24"/>
          <w:szCs w:val="24"/>
          <w:lang w:eastAsia="fr-FR"/>
        </w:rPr>
        <w:t>,</w:t>
      </w:r>
    </w:p>
    <w:p w14:paraId="0BEC9A5D" w14:textId="77777777" w:rsidR="00D71D1F" w:rsidRDefault="00D71D1F" w:rsidP="00166B9D">
      <w:pPr>
        <w:spacing w:after="0" w:line="240" w:lineRule="auto"/>
        <w:jc w:val="both"/>
        <w:rPr>
          <w:rFonts w:ascii="Times New Roman" w:eastAsia="Times New Roman" w:hAnsi="Times New Roman" w:cs="Times New Roman"/>
          <w:sz w:val="24"/>
          <w:szCs w:val="24"/>
          <w:lang w:eastAsia="fr-FR"/>
        </w:rPr>
      </w:pPr>
    </w:p>
    <w:p w14:paraId="5B35DCF0" w14:textId="162EE209" w:rsidR="00D71D1F" w:rsidRPr="00D71D1F" w:rsidRDefault="00D71D1F" w:rsidP="00166B9D">
      <w:pPr>
        <w:spacing w:after="0" w:line="240" w:lineRule="auto"/>
        <w:jc w:val="both"/>
        <w:rPr>
          <w:rFonts w:ascii="Times New Roman" w:eastAsia="Times New Roman" w:hAnsi="Times New Roman" w:cs="Times New Roman"/>
          <w:sz w:val="24"/>
          <w:szCs w:val="24"/>
          <w:lang w:eastAsia="fr-FR"/>
        </w:rPr>
      </w:pPr>
      <w:r>
        <w:rPr>
          <w:rFonts w:ascii="Times New Roman" w:eastAsia="Times New Roman" w:hAnsi="Times New Roman" w:cs="Times New Roman"/>
          <w:sz w:val="24"/>
          <w:szCs w:val="24"/>
          <w:lang w:eastAsia="fr-FR"/>
        </w:rPr>
        <w:t xml:space="preserve">- den </w:t>
      </w:r>
      <w:r w:rsidRPr="00D71D1F">
        <w:rPr>
          <w:rFonts w:ascii="Times New Roman" w:eastAsia="Times New Roman" w:hAnsi="Times New Roman" w:cs="Times New Roman"/>
          <w:bCs/>
          <w:sz w:val="24"/>
          <w:szCs w:val="24"/>
          <w:lang w:eastAsia="fr-FR"/>
        </w:rPr>
        <w:t>Königliche</w:t>
      </w:r>
      <w:r>
        <w:rPr>
          <w:rFonts w:ascii="Times New Roman" w:eastAsia="Times New Roman" w:hAnsi="Times New Roman" w:cs="Times New Roman"/>
          <w:bCs/>
          <w:sz w:val="24"/>
          <w:szCs w:val="24"/>
          <w:lang w:eastAsia="fr-FR"/>
        </w:rPr>
        <w:t>n</w:t>
      </w:r>
      <w:r w:rsidRPr="00D71D1F">
        <w:rPr>
          <w:rFonts w:ascii="Times New Roman" w:eastAsia="Times New Roman" w:hAnsi="Times New Roman" w:cs="Times New Roman"/>
          <w:bCs/>
          <w:sz w:val="24"/>
          <w:szCs w:val="24"/>
          <w:lang w:eastAsia="fr-FR"/>
        </w:rPr>
        <w:t xml:space="preserve"> Erlass </w:t>
      </w:r>
      <w:r>
        <w:rPr>
          <w:rFonts w:ascii="Times New Roman" w:eastAsia="Times New Roman" w:hAnsi="Times New Roman" w:cs="Times New Roman"/>
          <w:bCs/>
          <w:sz w:val="24"/>
          <w:szCs w:val="24"/>
          <w:lang w:eastAsia="fr-FR"/>
        </w:rPr>
        <w:t xml:space="preserve">vom 3. Oktober 2024 </w:t>
      </w:r>
      <w:r w:rsidRPr="00D71D1F">
        <w:rPr>
          <w:rFonts w:ascii="Times New Roman" w:eastAsia="Times New Roman" w:hAnsi="Times New Roman" w:cs="Times New Roman"/>
          <w:bCs/>
          <w:sz w:val="24"/>
          <w:szCs w:val="24"/>
          <w:lang w:eastAsia="fr-FR"/>
        </w:rPr>
        <w:t>zur Abänderung von Buch 1 Kapitel 7.1 und zur Abänderung bestimmter Teile der Bücher 1, 2 und 3, eingefügt durch den Königlichen Erlass vom 8. September 2019 zur Festlegung von Buch 1 über elektrische Niederspannungs- und Kleinspannungsanlagen, von Buch 2 über elektrische Hochspannungsanlagen und von Buch 3 über Anlagen für die Übertragung und Verteilung elektrischer Energie</w:t>
      </w:r>
      <w:r>
        <w:rPr>
          <w:rFonts w:ascii="Times New Roman" w:eastAsia="Times New Roman" w:hAnsi="Times New Roman" w:cs="Times New Roman"/>
          <w:bCs/>
          <w:sz w:val="24"/>
          <w:szCs w:val="24"/>
          <w:lang w:eastAsia="fr-FR"/>
        </w:rPr>
        <w:t xml:space="preserve"> (</w:t>
      </w:r>
      <w:r>
        <w:rPr>
          <w:rFonts w:ascii="Times New Roman" w:eastAsia="Times New Roman" w:hAnsi="Times New Roman" w:cs="Times New Roman"/>
          <w:bCs/>
          <w:i/>
          <w:iCs/>
          <w:sz w:val="24"/>
          <w:szCs w:val="24"/>
          <w:lang w:eastAsia="fr-FR"/>
        </w:rPr>
        <w:t xml:space="preserve">Belgisches Staatsblatt </w:t>
      </w:r>
      <w:r>
        <w:rPr>
          <w:rFonts w:ascii="Times New Roman" w:eastAsia="Times New Roman" w:hAnsi="Times New Roman" w:cs="Times New Roman"/>
          <w:bCs/>
          <w:sz w:val="24"/>
          <w:szCs w:val="24"/>
          <w:lang w:eastAsia="fr-FR"/>
        </w:rPr>
        <w:t>vom 31. März 2025).</w:t>
      </w:r>
    </w:p>
    <w:p w14:paraId="1C01F8BC" w14:textId="77777777" w:rsidR="00166B9D" w:rsidRPr="008E0F64" w:rsidRDefault="00166B9D" w:rsidP="00166B9D">
      <w:pPr>
        <w:spacing w:after="0" w:line="240" w:lineRule="auto"/>
        <w:jc w:val="both"/>
        <w:rPr>
          <w:rFonts w:ascii="Times New Roman" w:eastAsia="Times New Roman" w:hAnsi="Times New Roman" w:cs="Times New Roman"/>
          <w:bCs/>
          <w:sz w:val="24"/>
          <w:szCs w:val="24"/>
          <w:lang w:eastAsia="fr-FR"/>
        </w:rPr>
      </w:pPr>
    </w:p>
    <w:p w14:paraId="2C95A424" w14:textId="12B00377" w:rsidR="00685366" w:rsidRPr="008E0F64" w:rsidRDefault="00166B9D" w:rsidP="00166B9D">
      <w:pPr>
        <w:spacing w:after="0" w:line="240" w:lineRule="auto"/>
        <w:jc w:val="both"/>
        <w:rPr>
          <w:rFonts w:ascii="Times New Roman" w:eastAsia="Times New Roman" w:hAnsi="Times New Roman" w:cs="Times New Roman"/>
          <w:sz w:val="24"/>
          <w:szCs w:val="24"/>
          <w:lang w:eastAsia="fr-FR"/>
        </w:rPr>
      </w:pPr>
      <w:r w:rsidRPr="008E0F64">
        <w:rPr>
          <w:rFonts w:ascii="Times New Roman" w:eastAsia="Times New Roman" w:hAnsi="Times New Roman" w:cs="Times New Roman"/>
          <w:sz w:val="24"/>
          <w:szCs w:val="24"/>
          <w:lang w:eastAsia="fr-FR"/>
        </w:rPr>
        <w:t>Diese Konsolidierung ist von der Zentralen Dienststelle für Deutsche Übersetzungen in Malmedy erstellt worden</w:t>
      </w:r>
      <w:r w:rsidR="00685366" w:rsidRPr="008E0F64">
        <w:rPr>
          <w:rFonts w:ascii="Times New Roman" w:eastAsia="Times New Roman" w:hAnsi="Times New Roman" w:cs="Times New Roman"/>
          <w:sz w:val="24"/>
          <w:szCs w:val="24"/>
          <w:lang w:eastAsia="fr-FR"/>
        </w:rPr>
        <w:t>.</w:t>
      </w:r>
    </w:p>
    <w:p w14:paraId="03C6B39A" w14:textId="77777777" w:rsidR="00685366" w:rsidRPr="008E0F64" w:rsidRDefault="00685366" w:rsidP="00685366">
      <w:pPr>
        <w:spacing w:after="0" w:line="240" w:lineRule="auto"/>
        <w:jc w:val="both"/>
        <w:rPr>
          <w:rFonts w:ascii="Times New Roman" w:eastAsia="Times New Roman" w:hAnsi="Times New Roman" w:cs="Times New Roman"/>
          <w:sz w:val="24"/>
          <w:szCs w:val="24"/>
          <w:lang w:eastAsia="fr-FR"/>
        </w:rPr>
      </w:pPr>
    </w:p>
    <w:p w14:paraId="78E4C919" w14:textId="77777777" w:rsidR="00685366" w:rsidRPr="008E0F64" w:rsidRDefault="00685366" w:rsidP="00685366">
      <w:pPr>
        <w:spacing w:after="0" w:line="240" w:lineRule="auto"/>
        <w:jc w:val="both"/>
        <w:rPr>
          <w:rFonts w:ascii="Times New Roman" w:eastAsia="Times New Roman" w:hAnsi="Times New Roman" w:cs="Times New Roman"/>
          <w:sz w:val="24"/>
          <w:szCs w:val="24"/>
          <w:lang w:eastAsia="fr-FR"/>
        </w:rPr>
      </w:pPr>
    </w:p>
    <w:p w14:paraId="7C03C016" w14:textId="77777777" w:rsidR="00685366" w:rsidRPr="008E0F64" w:rsidRDefault="00685366" w:rsidP="00685366">
      <w:pPr>
        <w:spacing w:after="0" w:line="240" w:lineRule="auto"/>
        <w:jc w:val="both"/>
        <w:rPr>
          <w:rFonts w:ascii="Times New Roman" w:eastAsia="Times New Roman" w:hAnsi="Times New Roman" w:cs="Times New Roman"/>
          <w:sz w:val="24"/>
          <w:szCs w:val="24"/>
          <w:lang w:eastAsia="fr-FR"/>
        </w:rPr>
        <w:sectPr w:rsidR="00685366" w:rsidRPr="008E0F64" w:rsidSect="00685366">
          <w:type w:val="oddPage"/>
          <w:pgSz w:w="11906" w:h="16838" w:code="9"/>
          <w:pgMar w:top="1418" w:right="1418" w:bottom="1418" w:left="1418" w:header="709" w:footer="709" w:gutter="0"/>
          <w:cols w:space="708"/>
          <w:vAlign w:val="center"/>
          <w:docGrid w:linePitch="360"/>
        </w:sectPr>
      </w:pPr>
    </w:p>
    <w:p w14:paraId="0C067E48" w14:textId="77777777" w:rsidR="006759AA" w:rsidRPr="008E0F64" w:rsidRDefault="006759AA" w:rsidP="006759AA">
      <w:pPr>
        <w:spacing w:after="0" w:line="240" w:lineRule="auto"/>
        <w:jc w:val="center"/>
        <w:rPr>
          <w:rFonts w:ascii="Times New Roman" w:eastAsia="Calibri" w:hAnsi="Times New Roman" w:cs="Times New Roman"/>
          <w:b/>
          <w:sz w:val="24"/>
          <w:lang w:eastAsia="en-US"/>
        </w:rPr>
      </w:pPr>
      <w:r w:rsidRPr="008E0F64">
        <w:rPr>
          <w:rFonts w:ascii="Times New Roman" w:eastAsia="Calibri" w:hAnsi="Times New Roman" w:cs="Times New Roman"/>
          <w:b/>
          <w:sz w:val="24"/>
          <w:lang w:eastAsia="en-US"/>
        </w:rPr>
        <w:lastRenderedPageBreak/>
        <w:t>FÖDERALER ÖFFENTLICHER DIENST WIRTSCHAFT, KMB, MITTELSTAND UND ENERGIE</w:t>
      </w:r>
    </w:p>
    <w:p w14:paraId="7027504B" w14:textId="77777777" w:rsidR="006759AA" w:rsidRPr="008E0F64" w:rsidRDefault="006759AA" w:rsidP="006759AA">
      <w:pPr>
        <w:spacing w:after="0" w:line="240" w:lineRule="auto"/>
        <w:rPr>
          <w:rFonts w:ascii="Times New Roman" w:eastAsia="Calibri" w:hAnsi="Times New Roman" w:cs="Times New Roman"/>
          <w:sz w:val="24"/>
          <w:lang w:eastAsia="en-US"/>
        </w:rPr>
      </w:pPr>
    </w:p>
    <w:p w14:paraId="2F4039AB" w14:textId="77777777" w:rsidR="006759AA" w:rsidRPr="008E0F64" w:rsidRDefault="006759AA" w:rsidP="006759AA">
      <w:pPr>
        <w:spacing w:after="0" w:line="240" w:lineRule="auto"/>
        <w:rPr>
          <w:rFonts w:ascii="Times New Roman" w:eastAsia="Calibri" w:hAnsi="Times New Roman" w:cs="Times New Roman"/>
          <w:sz w:val="24"/>
          <w:lang w:eastAsia="en-US"/>
        </w:rPr>
      </w:pPr>
    </w:p>
    <w:p w14:paraId="4DF128AA" w14:textId="77777777" w:rsidR="006759AA" w:rsidRPr="008E0F64" w:rsidRDefault="006759AA" w:rsidP="006759AA">
      <w:pPr>
        <w:spacing w:after="0" w:line="240" w:lineRule="auto"/>
        <w:jc w:val="both"/>
        <w:rPr>
          <w:rFonts w:ascii="Times New Roman" w:eastAsia="Calibri" w:hAnsi="Times New Roman" w:cs="Times New Roman"/>
          <w:b/>
          <w:sz w:val="24"/>
          <w:lang w:eastAsia="en-US"/>
        </w:rPr>
      </w:pPr>
      <w:r w:rsidRPr="008E0F64">
        <w:rPr>
          <w:rFonts w:ascii="Times New Roman" w:eastAsia="Calibri" w:hAnsi="Times New Roman" w:cs="Times New Roman"/>
          <w:b/>
          <w:sz w:val="24"/>
          <w:lang w:eastAsia="en-US"/>
        </w:rPr>
        <w:t>8. SEPTEMBER 2019 - Königlicher Erlass zur Festlegung von Buch 1 über elektrische Niederspannungs- und Kleinspannungsanlagen, von Buch 2 über elektrische Hochspannungsanlagen und von Buch 3 über Anlagen für die Übertragung und Verteilung elektrischer Energie</w:t>
      </w:r>
    </w:p>
    <w:p w14:paraId="37B1EFE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04D4B3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04B055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sz w:val="24"/>
          <w:lang w:eastAsia="en-US"/>
        </w:rPr>
        <w:tab/>
      </w:r>
      <w:r w:rsidRPr="008E0F64">
        <w:rPr>
          <w:rFonts w:ascii="Times New Roman" w:eastAsia="Calibri" w:hAnsi="Times New Roman" w:cs="Times New Roman"/>
          <w:sz w:val="24"/>
          <w:lang w:eastAsia="en-US"/>
        </w:rPr>
        <w:tab/>
        <w:t>PHILIPPE, König der Belgier,</w:t>
      </w:r>
    </w:p>
    <w:p w14:paraId="0919F48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3C722A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sz w:val="24"/>
          <w:lang w:eastAsia="en-US"/>
        </w:rPr>
        <w:tab/>
        <w:t>Allen Gegenwärtigen und Zukünftigen, Unser Gruß!</w:t>
      </w:r>
    </w:p>
    <w:p w14:paraId="498A512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A589DE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4AFC65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der delegierten Verordnung (EU) 2016/364 der Kommission vom 1. Juli 2015 über die Klassifizierung des Brandverhaltens von Bauprodukten im Einklang mit der Verordnung (EU) Nr. 305/2011 des Europäischen Parlaments und des Rates;</w:t>
      </w:r>
    </w:p>
    <w:p w14:paraId="3658123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BC01E2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der Verfassung, des Artikels 108;</w:t>
      </w:r>
    </w:p>
    <w:p w14:paraId="4450906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1C0DD7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Gesetzes vom 10. März 1925 über die Elektrizitätsversorgung, des Artikels 21 Nr. 1 und des Artikels 23, abgeändert durch das Gesetz vom 6. Juni 2010;</w:t>
      </w:r>
    </w:p>
    <w:p w14:paraId="3EFC14F6"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7BD043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Gesetzes vom 4. August 1996 über das Wohlbefinden der Arbeitnehmer bei der Ausführung ihrer Arbeit, des Artikels 4 § 1 Absatz 1, abgeändert durch das Gesetz vom 10. Januar 2007, und des Artikels 40 § 3 Absatz 1;</w:t>
      </w:r>
    </w:p>
    <w:p w14:paraId="5956E26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5388D5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Sozialstrafgesetzbuches, des Artikels 17 Absatz 2;</w:t>
      </w:r>
    </w:p>
    <w:p w14:paraId="159423F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F34AC3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Königlichen Erlasses vom 10. März 1981 zur Verbindlicherklärung der Allgemeinen Ordnung für elektrische Anlagen für hauswirtschaftliche Anlagen und bestimmte Leitungen zur Übertragung und Verteilung elektrischer Energie;</w:t>
      </w:r>
    </w:p>
    <w:p w14:paraId="52C0CDD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9A5B31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Königlichen Erlasses vom 2. September 1981 zur Abänderung der Allgemeinen Ordnung für elektrische Anlagen und zu ihrer Verbindlicherklärung für elektrische Anlagen in Betrieben, die als gefährlich, gesundheitsgefährdend oder lästig eingestuft werden, und Betrieben wie in Artikel 28 der Allgemeinen Arbeitsschutzordnung erwähnt;</w:t>
      </w:r>
    </w:p>
    <w:p w14:paraId="74D4F24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85F044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22. Mai 1981 zur Bestimmung der Werte der Konstante k für Schutzleiter in Ausführung von Artikel 70 Punkt 02 der Allgemeinen Ordnung für elektrische Anlagen, gebilligt durch den Königlichen Erlass vom 10. März 1981 zur Verbindlicherklärung der besagten Allgemeinen Ordnung für hauswirtschaftliche Anlagen und bestimmte Leitungen zur Übertragung und Verteilung elektrischer Energie;</w:t>
      </w:r>
    </w:p>
    <w:p w14:paraId="6033EF1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367E9EC" w14:textId="6ECF132B"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22. Mai 1981 zur Bestimmung der Werte der Konstante k in Ausführung von Artikel 120 der Allgemeinen Ordnung für elektrische Anlagen, gebilligt durch den Königlichen Erlass vom 10. März 1981 zur Verbindlich</w:t>
      </w:r>
      <w:r w:rsidRPr="008E0F64">
        <w:rPr>
          <w:rFonts w:ascii="Times New Roman" w:eastAsia="Calibri" w:hAnsi="Times New Roman" w:cs="Times New Roman"/>
          <w:sz w:val="24"/>
          <w:lang w:eastAsia="en-US"/>
        </w:rPr>
        <w:softHyphen/>
        <w:t xml:space="preserve">erklärung der </w:t>
      </w:r>
      <w:r w:rsidRPr="008E0F64">
        <w:rPr>
          <w:rFonts w:ascii="Times New Roman" w:eastAsia="Calibri" w:hAnsi="Times New Roman" w:cs="Times New Roman"/>
          <w:sz w:val="24"/>
          <w:lang w:eastAsia="en-US"/>
        </w:rPr>
        <w:lastRenderedPageBreak/>
        <w:t>besagten Allgemeinen Ordnung für hauswirtschaftliche Anlagen und bestimmte Leitungen zur Übertragung und Verteilung elektrischer Energie;</w:t>
      </w:r>
    </w:p>
    <w:p w14:paraId="0485CEC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C5ADCD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6. Juli 1981 zur Festlegung der Prüfspannung elektrischer Leitungen mit doppelter Isolierung und zur Bestimmung der elektrischen Leitungen mit einem Klasse II gleichwertigen Sicherheitsniveau in Ausführung der Artikel 30-03, 30-08, 83-02, 86-10, 90-05, 91-04, 94 und 95 der Allgemeinen Ordnung für elektrische Anlagen für hauswirtschaftliche Anlagen und bestimmte Leitungen zur Übertragung und Verteilung elektrischer Energie, gebilligt durch den Königlichen Erlass vom 10. März 1981;</w:t>
      </w:r>
    </w:p>
    <w:p w14:paraId="64D8276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36CBD2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27. Juli 1981 zur Verbindlicherklärung verschiedener Normen, zur Bestimmung der Strombelastbarkeit in elektrischen Leitungen und zur Festlegung der für die Wahl elektrischer Leitungen zu befolgenden Regeln in Ausführung der Artikel 11, 117 und 198 der Allgemeinen Ordnung für elektrische Anlagen für hauswirtschaftliche Anlagen und bestimmte Leitungen zur Übertragung und Verteilung elektrischer Energie, gebilligt durch den Königlichen Erlass vom 10. März 1981;</w:t>
      </w:r>
    </w:p>
    <w:p w14:paraId="0DA1BBD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0AF0650" w14:textId="358FEA54"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27. Juli 1981 zur Bestimmung der Akte von hauswirtschaftlichen elektrischen Anlagen in Ausführung von Artikel 269 der Allgemeinen Ordnung für elektrische Anlagen, gebilligt durch den Königlichen Erlass vom 10. März 1981 zur Verbindlicherklärung der besagten Allgemeinen Ordnung für hauswirt</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schaftliche Anlagen und bestimmte Leitungen zur Übertragung und Verteilung elektrischer Energie;</w:t>
      </w:r>
    </w:p>
    <w:p w14:paraId="2591E62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938589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6. Oktober 1981 über den Erder in Ausführung von Artikel 69 der Allgemeinen Ordnung für elektrische Anlagen, gebilligt durch den Königlichen Erlass vom 10. März 1981 zur Verbindlicherklärung der besagten Allgemeinen Ordnung für hauswirtschaftliche Anlagen und bestimmte Leitungen zur Übertragung und Verteilung elektrischer Energie;</w:t>
      </w:r>
    </w:p>
    <w:p w14:paraId="31AC5A1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C0858F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6. Oktober 1981 über Differenzstrom-Schutzeinrichtungen in Ausführung der Artikel 11, 85 und 251 der Allgemeinen Ordnung für elektrische Anlagen, gebilligt durch den Königlichen Erlass vom 10. März 1981 zur Verbindlicherklärung der besagten Ordnung für hauswirtschaftliche Anlagen und bestimmte Leitungen zur Übertragung und Verteilung elektrischer Energie;</w:t>
      </w:r>
    </w:p>
    <w:p w14:paraId="274A530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95EFB3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6. Oktober 1981 zur Bestimmung des Protokolls über die Prüfung hauswirtschaftlicher elektrischer Niederspannungsanlagen in Ausführung von Artikel 273 der Allgemeinen Ordnung für elektrische Anlagen, gebilligt durch den Königlichen Erlass vom 10. März 1981 zur Verbindlicherklärung der besagten Allgemeinen Ordnung für hauswirtschaftliche Anlagen und bestimmte Leitungen zur Übertragung und Verteilung elektrischer Energie;</w:t>
      </w:r>
    </w:p>
    <w:p w14:paraId="7BD8737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9D2EAE2" w14:textId="1ACDAE7E"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17. November 1981 zur Ausführung von Artikel 154.04 Absatz 2 der Anlage zum Königlichen Erlass vom 10. März 1981 zur Verbindlicherklärung der Allgemeinen Ordnung für elektrische Anlagen für hauswirt</w:t>
      </w:r>
      <w:r w:rsidRPr="008E0F64">
        <w:rPr>
          <w:rFonts w:ascii="Times New Roman" w:eastAsia="Calibri" w:hAnsi="Times New Roman" w:cs="Times New Roman"/>
          <w:sz w:val="24"/>
          <w:lang w:eastAsia="en-US"/>
        </w:rPr>
        <w:softHyphen/>
        <w:t>schaftliche Anlagen und bestimmte Leitungen zur Übertragung und Verteilung elektrischer Energie;</w:t>
      </w:r>
    </w:p>
    <w:p w14:paraId="6B89B8B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D81264B" w14:textId="78E438B2"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t>Aufgrund des Ministeriellen Erlasses vom 17. November 1981 zur Ausführung von Artikel 170.02 Buchstabe </w:t>
      </w:r>
      <w:r w:rsidRPr="008E0F64">
        <w:rPr>
          <w:rFonts w:ascii="Times New Roman" w:eastAsia="Calibri" w:hAnsi="Times New Roman" w:cs="Times New Roman"/>
          <w:i/>
          <w:iCs/>
          <w:sz w:val="24"/>
          <w:lang w:eastAsia="en-US"/>
        </w:rPr>
        <w:t>a)</w:t>
      </w:r>
      <w:r w:rsidRPr="008E0F64">
        <w:rPr>
          <w:rFonts w:ascii="Times New Roman" w:eastAsia="Calibri" w:hAnsi="Times New Roman" w:cs="Times New Roman"/>
          <w:sz w:val="24"/>
          <w:lang w:eastAsia="en-US"/>
        </w:rPr>
        <w:t xml:space="preserve"> der Anlage zum Königlichen Erlass vom 10. März 1981 zur Verbindlicherklärung der Allgemeinen Ordnung für elektrische Anlagen für hauswirt</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schaftliche Anlagen und bestimmte Leitungen zur Übertragung und Verteilung elektrischer Energie;</w:t>
      </w:r>
    </w:p>
    <w:p w14:paraId="7EA6D9F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205E1C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 Juli 1984 über die Installation elektrischer Heizflächen in Ausführung von Artikel 217 der Anlage zum Königlichen Erlass vom 10. März 1981 zur Verbindlicherklärung der Allgemeinen Ordnung für elektrische Anlagen für hauswirtschaftliche Anlagen und bestimmte Leitungen zur Übertragung und Verteilung elektrischer Energie;</w:t>
      </w:r>
    </w:p>
    <w:p w14:paraId="16B4717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37246C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 Juli 1984 über die Installation elektrischer Heizleitungen in Ausführung von Artikel 217 der Anlage zum Königlichen Erlass vom 10. März 1981 zur Verbindlicherklärung der Allgemeinen Ordnung für elektrische Anlagen für hauswirtschaftliche Anlagen und bestimmte Leitungen zur Übertragung und Verteilung elektrischer Energie;</w:t>
      </w:r>
    </w:p>
    <w:p w14:paraId="721180D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48824A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7. Mai 1987 zur Bestimmung der Grenzwerte des durch elektrische Anlagen für die Übertragung und Verteilung elektrischer Energie erzeugten elektrischen Feldes und zur Auferlegung der Erdung isolierter Metallgegenstände in Ausführung von Artikel 139 der Allgemeinen Ordnung für elektrische Anlagen für hauswirtschaftliche Anlagen und bestimmte Leitungen zur Übertragung und Verteilung elektrischer Energie, für verbindlich erklärt durch den Königlichen Erlass vom 10. März 1981;</w:t>
      </w:r>
    </w:p>
    <w:p w14:paraId="15F1DF46"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B0F4F6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14. Februar 1990 zur Festlegung anderer Werte des aerodynamischen Koeffizienten für geschlossene Leiterseile mit Z-Profildrähten in Ausführung von Artikel 155.04 Buchstabe </w:t>
      </w:r>
      <w:r w:rsidRPr="008E0F64">
        <w:rPr>
          <w:rFonts w:ascii="Times New Roman" w:eastAsia="Calibri" w:hAnsi="Times New Roman" w:cs="Times New Roman"/>
          <w:i/>
          <w:iCs/>
          <w:sz w:val="24"/>
          <w:lang w:eastAsia="en-US"/>
        </w:rPr>
        <w:t>e.1)</w:t>
      </w:r>
      <w:r w:rsidRPr="008E0F64">
        <w:rPr>
          <w:rFonts w:ascii="Times New Roman" w:eastAsia="Calibri" w:hAnsi="Times New Roman" w:cs="Times New Roman"/>
          <w:sz w:val="24"/>
          <w:lang w:eastAsia="en-US"/>
        </w:rPr>
        <w:t xml:space="preserve"> der Allgemeinen Ordnung für elektrische Anlagen, gebilligt durch den Königlichen Erlass vom 10. März 1981;</w:t>
      </w:r>
    </w:p>
    <w:p w14:paraId="15660D7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72063F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29. Juli 1991 zur allgemeinen Abweichung von den Vorschriften von Artikel 243 - Heizgeräte - der Allgemeinen Ordnung für elektrische Anlagen;</w:t>
      </w:r>
    </w:p>
    <w:p w14:paraId="00A8596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57B316A" w14:textId="665FF4E8"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25. November 1991 über Reinigungs</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arbeiten unter Spannung an bestimmten elektrischen Hochspannungsanlagen in Ausführung von Artikel 266 der Allgemeinen Ordnung für elektrische Anlagen, für verbindlich erklärt durch die Königlichen Erlasse vom 10. März 1981 und 2. September 1981;</w:t>
      </w:r>
    </w:p>
    <w:p w14:paraId="72239DA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B63F56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25. November 1991 zur Ausführung von Artikel 235 der Allgemeinen Ordnung für elektrische Anlagen, für verbindlich erklärt durch die Königlichen Erlasse vom 10. März 1981 und 2. September 1981;</w:t>
      </w:r>
    </w:p>
    <w:p w14:paraId="24CAFD7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A6B624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13. November 1992 zur Festlegung der Bedingungen der Nichtaustauschbarkeit von 6 A Sicherungen und kleinen 10 A Kontaktstift-Leitungsschutzschaltern in Ausführung von Artikel 278.04 der Allgemeinen Ordnung für elektrische Anlagen, gebilligt durch den Königlichen Erlass vom 10. März 1981, selbst abgeändert durch den Königlichen Erlass vom 1. Juli 1992;</w:t>
      </w:r>
    </w:p>
    <w:p w14:paraId="24A6FF2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597A3E8" w14:textId="0A434605"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t>Aufgrund des Ministeriellen Erlasses vom 4. Dezember 2006 zur Bestimmung des Protokolls über den Kontrollbesuch hauswirtschaftlicher elektrischer Niederspannungs</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anlagen in Ausführung von Artikel 273 der Allgemeinen Ordnung für elektrische Anlagen, gebilligt durch den Königlichen Erlass vom 10. März 1981 zur Verbindlicherklärung der besagten Allgemeinen Ordnung für hauswirtschaftliche Anlagen und bestimmte Leitungen zur Übertragung und Verteilung elektrischer Energie;</w:t>
      </w:r>
    </w:p>
    <w:p w14:paraId="1577D73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188545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Ministeriellen Erlasses vom 20. Juli 2017 zur Bestimmung von Einrichtungen mit Isoliertraversen als gleichwertige Einrichtungen mit erhöhter Sicherheit in Ausführung von Artikel 156.02 Buchstabe </w:t>
      </w:r>
      <w:r w:rsidRPr="008E0F64">
        <w:rPr>
          <w:rFonts w:ascii="Times New Roman" w:eastAsia="Calibri" w:hAnsi="Times New Roman" w:cs="Times New Roman"/>
          <w:i/>
          <w:iCs/>
          <w:sz w:val="24"/>
          <w:lang w:eastAsia="en-US"/>
        </w:rPr>
        <w:t>b.4)</w:t>
      </w:r>
      <w:r w:rsidRPr="008E0F64">
        <w:rPr>
          <w:rFonts w:ascii="Times New Roman" w:eastAsia="Calibri" w:hAnsi="Times New Roman" w:cs="Times New Roman"/>
          <w:sz w:val="24"/>
          <w:lang w:eastAsia="en-US"/>
        </w:rPr>
        <w:t xml:space="preserve"> der Allgemeinen Ordnung für elektrische Anlagen, gebilligt durch den Königlichen Erlass vom 10. März 1981;</w:t>
      </w:r>
    </w:p>
    <w:p w14:paraId="56175A2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8EA62E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der Stellungnahme des Hohen Rates für Brand- und Explosionsschutz vom 24. Mai 2018, abgegeben in Anwendung von Artikel 6 § 1 Absatz 2 Buchstabe </w:t>
      </w:r>
      <w:r w:rsidRPr="008E0F64">
        <w:rPr>
          <w:rFonts w:ascii="Times New Roman" w:eastAsia="Calibri" w:hAnsi="Times New Roman" w:cs="Times New Roman"/>
          <w:i/>
          <w:iCs/>
          <w:sz w:val="24"/>
          <w:lang w:eastAsia="en-US"/>
        </w:rPr>
        <w:t>b)</w:t>
      </w:r>
      <w:r w:rsidRPr="008E0F64">
        <w:rPr>
          <w:rFonts w:ascii="Times New Roman" w:eastAsia="Calibri" w:hAnsi="Times New Roman" w:cs="Times New Roman"/>
          <w:sz w:val="24"/>
          <w:lang w:eastAsia="en-US"/>
        </w:rPr>
        <w:t xml:space="preserve"> des Gesetzes vom 30. Juli 1979 über die Brand- und Explosionsverhütung sowie über die Haftpflichtversicherung in diesen Fällen;</w:t>
      </w:r>
    </w:p>
    <w:p w14:paraId="32E0545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310581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der Stellungnahme des Ständigen Ausschusses für Elektrizität vom 31. Oktober 2018, abgegeben in Anwendung von Artikel 22 Absatz 5 des Gesetzes vom 10. März 1925 über die Elektrizitätsversorgung, abgeändert durch das Gesetz vom 8. Mai 2014;</w:t>
      </w:r>
    </w:p>
    <w:p w14:paraId="05100C9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3C023C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der Stellungnahme des Hohen Rates für Gefahrenverhütung und Schutz am Arbeitsplatz vom 22. Februar 2019, abgegeben in Anwendung von Artikel 95 Absatz 1 des Gesetzes vom 4. August 1996 über das Wohlbefinden der Arbeitnehmer bei der Ausführung ihrer Arbeit;</w:t>
      </w:r>
    </w:p>
    <w:p w14:paraId="0D2A174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2CB2A2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der Mitteilung an die Europäische Kommission vom 12. Juli 2018 und 6. August 2018 in Anwendung der Richtlinie 2015/1535 des Europäischen Parlaments und des Rates vom 9. September 2015 über ein Informationsverfahren auf dem Gebiet der technischen Vorschriften und der Vorschriften für die Dienste der Informationsgesellschaft;</w:t>
      </w:r>
    </w:p>
    <w:p w14:paraId="671BDDB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315E2B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Aufgrund des Gutachtens Nr. 65.788/3 des Staatsrates vom 26. April 2019, abgegeben in Anwendung von Artikel 84 § 1 Absatz 1 Nr. 2 der am 12. Januar 1973 koordinierten Gesetze über den Staatsrat;</w:t>
      </w:r>
    </w:p>
    <w:p w14:paraId="69A75E8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4E1FE9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Auf Vorschlag der Ministerin der Energie und des Ministers der Beschäftigung</w:t>
      </w:r>
    </w:p>
    <w:p w14:paraId="7CEFC9E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620A85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DE6BEC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sz w:val="24"/>
          <w:lang w:eastAsia="en-US"/>
        </w:rPr>
        <w:tab/>
        <w:t>Haben Wir beschlossen und erlassen Wir:</w:t>
      </w:r>
    </w:p>
    <w:p w14:paraId="1832132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4160CB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CF1EBB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bCs/>
          <w:sz w:val="24"/>
          <w:lang w:eastAsia="en-US"/>
        </w:rPr>
        <w:t>Artikel 1</w:t>
      </w:r>
      <w:r w:rsidRPr="008E0F64">
        <w:rPr>
          <w:rFonts w:ascii="Times New Roman" w:eastAsia="Calibri" w:hAnsi="Times New Roman" w:cs="Times New Roman"/>
          <w:sz w:val="24"/>
          <w:lang w:eastAsia="en-US"/>
        </w:rPr>
        <w:t> - Für die Anwendung des vorliegenden Erlasses versteht man unter:</w:t>
      </w:r>
    </w:p>
    <w:p w14:paraId="17ECD0A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30C81C8" w14:textId="225DD9BA"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w:t>
      </w:r>
      <w:r w:rsidR="00B86CF2" w:rsidRPr="008E0F64">
        <w:rPr>
          <w:rFonts w:ascii="Times New Roman" w:eastAsia="Calibri" w:hAnsi="Times New Roman" w:cs="Times New Roman"/>
          <w:sz w:val="24"/>
          <w:lang w:eastAsia="en-US"/>
        </w:rPr>
        <w:t> </w:t>
      </w:r>
      <w:r w:rsidRPr="008E0F64">
        <w:rPr>
          <w:rFonts w:ascii="Times New Roman" w:eastAsia="Calibri" w:hAnsi="Times New Roman" w:cs="Times New Roman"/>
          <w:sz w:val="24"/>
          <w:lang w:eastAsia="en-US"/>
        </w:rPr>
        <w:t>"Buch 1": Bestimmungen, die das in Anlage 1 zu vorliegendem Erlass enthaltene Buch 1 bilden und elektrische Niederspannungs- und Kleinspannungsanlagen (Wechsel</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spannung ≤ 1000 V und Gleichspannung mit und ohne Welligkeit ≤ 1500 V) betreffen,</w:t>
      </w:r>
    </w:p>
    <w:p w14:paraId="41DBD8E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A1E054B" w14:textId="2C1D738A"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t>2.</w:t>
      </w:r>
      <w:r w:rsidR="00B86CF2" w:rsidRPr="008E0F64">
        <w:rPr>
          <w:rFonts w:ascii="Times New Roman" w:eastAsia="Calibri" w:hAnsi="Times New Roman" w:cs="Times New Roman"/>
          <w:sz w:val="24"/>
          <w:lang w:eastAsia="en-US"/>
        </w:rPr>
        <w:t> </w:t>
      </w:r>
      <w:r w:rsidRPr="008E0F64">
        <w:rPr>
          <w:rFonts w:ascii="Times New Roman" w:eastAsia="Calibri" w:hAnsi="Times New Roman" w:cs="Times New Roman"/>
          <w:sz w:val="24"/>
          <w:lang w:eastAsia="en-US"/>
        </w:rPr>
        <w:t>"Buch 2": Bestimmungen, die das in Anlage 2 zu vorliegendem Erlass enthaltene Buch 2 bilden und elektrische Hochspannungsanlagen (Wechselspannung &gt; 1000 V und Gleichspannung mit und ohne Welligkeit &gt; 1500 V) betreffen,</w:t>
      </w:r>
    </w:p>
    <w:p w14:paraId="5CBDD82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A192135" w14:textId="15346244" w:rsidR="006759AA" w:rsidRPr="008E0F64" w:rsidRDefault="00B86CF2"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3. </w:t>
      </w:r>
      <w:r w:rsidR="006759AA" w:rsidRPr="008E0F64">
        <w:rPr>
          <w:rFonts w:ascii="Times New Roman" w:eastAsia="Calibri" w:hAnsi="Times New Roman" w:cs="Times New Roman"/>
          <w:sz w:val="24"/>
          <w:lang w:eastAsia="en-US"/>
        </w:rPr>
        <w:t>"Buch 3": Bestimmungen, die das in Anlage 3 zu vorliegendem Erlass enthaltene Buch 3 bilden und Anlagen für die Übertragung und Verteilung elektrischer Energie betreffen,</w:t>
      </w:r>
    </w:p>
    <w:p w14:paraId="311BE97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6D738D8" w14:textId="497983A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4.</w:t>
      </w:r>
      <w:r w:rsidR="00B86CF2" w:rsidRPr="008E0F64">
        <w:rPr>
          <w:rFonts w:ascii="Times New Roman" w:eastAsia="Calibri" w:hAnsi="Times New Roman" w:cs="Times New Roman"/>
          <w:sz w:val="24"/>
          <w:lang w:eastAsia="en-US"/>
        </w:rPr>
        <w:t> </w:t>
      </w:r>
      <w:r w:rsidRPr="008E0F64">
        <w:rPr>
          <w:rFonts w:ascii="Times New Roman" w:eastAsia="Calibri" w:hAnsi="Times New Roman" w:cs="Times New Roman"/>
          <w:sz w:val="24"/>
          <w:lang w:eastAsia="en-US"/>
        </w:rPr>
        <w:t>"elektrischer Anlage": elektrische Anlage für die Produktion, Umwandlung, Übertragung, Verteilung oder Nutzung elektrischer Energie, sofern die Nennfrequenz des Stroms 10000 Hz nicht überschreitet.</w:t>
      </w:r>
    </w:p>
    <w:p w14:paraId="59AC711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77A4E4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A1AB17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2 </w:t>
      </w:r>
      <w:r w:rsidRPr="008E0F64">
        <w:rPr>
          <w:rFonts w:ascii="Times New Roman" w:eastAsia="Calibri" w:hAnsi="Times New Roman" w:cs="Times New Roman"/>
          <w:sz w:val="24"/>
          <w:lang w:eastAsia="en-US"/>
        </w:rPr>
        <w:t>- Elektrische Niederspannungs- und Kleinspannungsanlagen, mit deren Errichtung, Änderung oder Erweiterung nach Inkrafttreten des vorliegenden Erlasses begonnen wird, müssen den Teilen 1 bis 9 von Buch 1 mit Ausnahme von Teil 8 entsprechen.</w:t>
      </w:r>
    </w:p>
    <w:p w14:paraId="2D18209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1A7175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236962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3 </w:t>
      </w:r>
      <w:r w:rsidRPr="008E0F64">
        <w:rPr>
          <w:rFonts w:ascii="Times New Roman" w:eastAsia="Calibri" w:hAnsi="Times New Roman" w:cs="Times New Roman"/>
          <w:sz w:val="24"/>
          <w:lang w:eastAsia="en-US"/>
        </w:rPr>
        <w:t>- Bestehende elektrische Niederspannungs- und Kleinspannungsanlagen, mit deren Errichtung, Änderung oder Erweiterung vor Inkrafttreten des vorliegenden Erlasses begonnen wurde, müssen den Teilen 1 bis 9 von Buch 1 entsprechen.</w:t>
      </w:r>
    </w:p>
    <w:p w14:paraId="132B4F8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F97B7F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A78DC6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4 </w:t>
      </w:r>
      <w:r w:rsidRPr="008E0F64">
        <w:rPr>
          <w:rFonts w:ascii="Times New Roman" w:eastAsia="Calibri" w:hAnsi="Times New Roman" w:cs="Times New Roman"/>
          <w:sz w:val="24"/>
          <w:lang w:eastAsia="en-US"/>
        </w:rPr>
        <w:t>- Elektrische Hochspannungsanlagen, mit deren Errichtung, Änderung oder Erweiterung nach Inkrafttreten des vorliegenden Erlasses begonnen wird, müssen den Teilen 1 bis 9 von Buch 2 mit Ausnahme von Teil 8 entsprechen.</w:t>
      </w:r>
    </w:p>
    <w:p w14:paraId="09ACA12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EAF3C7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3B09A1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5 </w:t>
      </w:r>
      <w:r w:rsidRPr="008E0F64">
        <w:rPr>
          <w:rFonts w:ascii="Times New Roman" w:eastAsia="Calibri" w:hAnsi="Times New Roman" w:cs="Times New Roman"/>
          <w:sz w:val="24"/>
          <w:lang w:eastAsia="en-US"/>
        </w:rPr>
        <w:t>- Bestehende elektrische Hochspannungsanlagen, mit deren Errichtung, Änderung oder Erweiterung vor Inkrafttreten des vorliegenden Erlasses begonnen wurde, müssen den Teilen 1 bis 9 von Buch 2 entsprechen.</w:t>
      </w:r>
    </w:p>
    <w:p w14:paraId="091563C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4A11B2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39AEBC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6 </w:t>
      </w:r>
      <w:r w:rsidRPr="008E0F64">
        <w:rPr>
          <w:rFonts w:ascii="Times New Roman" w:eastAsia="Calibri" w:hAnsi="Times New Roman" w:cs="Times New Roman"/>
          <w:sz w:val="24"/>
          <w:lang w:eastAsia="en-US"/>
        </w:rPr>
        <w:t>- Anlagen für die Übertragung und Verteilung elektrischer Energie, mit deren Errichtung, Änderung oder Erweiterung nach Inkrafttreten des vorliegenden Erlasses begonnen wird, müssen den Teilen 1 bis 9 von Buch 3 mit Ausnahme von Teil 8 entsprechen.</w:t>
      </w:r>
    </w:p>
    <w:p w14:paraId="6952FD0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FC15B3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7D63CB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7 </w:t>
      </w:r>
      <w:r w:rsidRPr="008E0F64">
        <w:rPr>
          <w:rFonts w:ascii="Times New Roman" w:eastAsia="Calibri" w:hAnsi="Times New Roman" w:cs="Times New Roman"/>
          <w:sz w:val="24"/>
          <w:lang w:eastAsia="en-US"/>
        </w:rPr>
        <w:t>- Bestehende Anlagen für die Übertragung und Verteilung elektrischer Energie, mit deren Errichtung, Änderung oder Erweiterung vor Inkrafttreten des vorliegenden Erlasses begonnen wurde, müssen den Teilen 1 bis 9 von Buch 3 entsprechen.</w:t>
      </w:r>
    </w:p>
    <w:p w14:paraId="60E4984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CB33E3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3670DC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8 </w:t>
      </w:r>
      <w:r w:rsidRPr="008E0F64">
        <w:rPr>
          <w:rFonts w:ascii="Times New Roman" w:eastAsia="Calibri" w:hAnsi="Times New Roman" w:cs="Times New Roman"/>
          <w:sz w:val="24"/>
          <w:lang w:eastAsia="en-US"/>
        </w:rPr>
        <w:t>- Kabel für die Kommunikations- und Informationstechnologie, Signalisierung oder Bedienung, die in elektrischen Anlagen wie in den Büchern 1 und 3 erwähnt eingebaut sind, mit deren Errichtung, Änderung oder Erweiterung nach dem 4. September 2013 begonnen wurde, müssen den Brandverhütungsmaßnahmen der Teile 4 und 5 der Bücher 1 und 3 entsprechen.</w:t>
      </w:r>
    </w:p>
    <w:p w14:paraId="6387D1B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C86796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DEC6FA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r>
      <w:r w:rsidRPr="008E0F64">
        <w:rPr>
          <w:rFonts w:ascii="Times New Roman" w:eastAsia="Calibri" w:hAnsi="Times New Roman" w:cs="Times New Roman"/>
          <w:b/>
          <w:sz w:val="24"/>
          <w:lang w:eastAsia="en-US"/>
        </w:rPr>
        <w:t>Art. 9 </w:t>
      </w:r>
      <w:r w:rsidRPr="008E0F64">
        <w:rPr>
          <w:rFonts w:ascii="Times New Roman" w:eastAsia="Calibri" w:hAnsi="Times New Roman" w:cs="Times New Roman"/>
          <w:sz w:val="24"/>
          <w:lang w:eastAsia="en-US"/>
        </w:rPr>
        <w:t>- Der für Energie zuständige Minister darf individuelle Abweichungen von den gebilligten Bestimmungen gewähren in Bezug auf:</w:t>
      </w:r>
    </w:p>
    <w:p w14:paraId="7283869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ACE7E7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 hauswirtschaftliche Niederspannungs- und Kleinspannungsanlagen wie in Buch 1 erwähnt,</w:t>
      </w:r>
    </w:p>
    <w:p w14:paraId="1ED62C3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96C02E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 nicht hauswirtschaftliche Niederspannungs- und Kleinspannungsanlagen wie in Buch 1 erwähnt, die keine Anlagen sind, die sich entweder in Betrieben befinden, die als gefährlich, gesundheitsgefährdend oder lästig eingestuft werden, oder in Betrieben, in denen Arbeitnehmer gemäß den Bestimmungen von Artikel 2 des Gesetzes vom 4. August 1996 über das Wohlbefinden der Arbeitnehmer bei der Ausführung ihrer Arbeit beschäftigt sind,</w:t>
      </w:r>
    </w:p>
    <w:p w14:paraId="5FB8B44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BE90FD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3. Hochspannungsanlagen wie in Buch 2 erwähnt, die keine Anlagen sind, die sich entweder in Betrieben befinden, die als gefährlich, gesundheitsgefährdend oder lästig eingestuft werden, oder in Betrieben, in denen Arbeitnehmer gemäß den Bestimmungen von Artikel 2 des Gesetzes vom 4. August 1996 über das Wohlbefinden der Arbeitnehmer bei der Ausführung ihrer Arbeit beschäftigt sind,</w:t>
      </w:r>
    </w:p>
    <w:p w14:paraId="471265B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7D5859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4. Anlagen für die Übertragung und Verteilung elektrischer Energie wie in Buch 3 erwähnt, die keine Anlagen sind, die sich entweder in Betrieben befinden, die als gefährlich, gesundheitsgefährdend oder lästig eingestuft werden, oder in Betrieben, in denen Arbeitnehmer gemäß den Bestimmungen von Artikel 2 des Gesetzes vom 4. August 1996 über das Wohlbefinden der Arbeitnehmer bei der Ausführung ihrer Arbeit beschäftigt sind.</w:t>
      </w:r>
    </w:p>
    <w:p w14:paraId="457380D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B23C49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Diese Abweichungen können nur in folgenden Fällen gewährt werden:</w:t>
      </w:r>
    </w:p>
    <w:p w14:paraId="263B114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311D071" w14:textId="62E2DC8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 wenn Vorkehrungen getroffen beziehungsweise besondere Einrichtungen eingesetzt werden, die ein Sicherheitsniveau gewährleisten, das mindestens dem aus den Verordnungs</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vorschriften hervorgehenden Sicherheitsniveau gleichwertig ist,</w:t>
      </w:r>
    </w:p>
    <w:p w14:paraId="1D76531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F5F9E7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 unter außergewöhnlichen und unvorhersehbaren Umständen.</w:t>
      </w:r>
    </w:p>
    <w:p w14:paraId="724ED24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4E6F87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Vor Annahme eines Erlasses in Anwendung der Absätze 1 und 2 konsultiert der Minister den Ständigen Ausschuss für Elektrizität; dabei setzt er eine Frist von drei Monaten, binnen der die Stellungnahme abgegeben werden muss. Nach Ablauf dieser Frist ist die Stellungnahme nicht mehr erforderlich.</w:t>
      </w:r>
    </w:p>
    <w:p w14:paraId="3BD5D58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56C702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Abweichungen werden in einem mit Gründen versehenen Erlass festgelegt und auf der Grundlage des Berichts des zuständigen Beamten, der der Amtsgewalt des Ministers untersteht, und unter Einhaltung jeglicher für notwendig erachteten besonderen Bedingungen gewährt.</w:t>
      </w:r>
    </w:p>
    <w:p w14:paraId="7C17948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FA9213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Der Minister darf die Befugnis zur Gewährung einer Abweichung Beamten übertragen, die seiner Amtsgewalt unterstehen und die er zu diesem Zweck bestimmt.</w:t>
      </w:r>
    </w:p>
    <w:p w14:paraId="066CC4C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5C4DE4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C91270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10 </w:t>
      </w:r>
      <w:r w:rsidRPr="008E0F64">
        <w:rPr>
          <w:rFonts w:ascii="Times New Roman" w:eastAsia="Calibri" w:hAnsi="Times New Roman" w:cs="Times New Roman"/>
          <w:sz w:val="24"/>
          <w:lang w:eastAsia="en-US"/>
        </w:rPr>
        <w:t>- Der für Energie zuständige Minister und der für das Wohlbefinden der Arbeitnehmer bei der Ausführung ihrer Arbeit zuständige Minister dürfen, jeweils für ihren Bereich, für Anlagen, die nicht in Artikel 9 erwähnt sind, individuelle Abweichungen von den Vorschriften der Bücher 1, 2 und 3 gewähren.</w:t>
      </w:r>
    </w:p>
    <w:p w14:paraId="27934FC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969228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t>Diese Abweichungen können nur in folgenden Fällen gewährt werden:</w:t>
      </w:r>
    </w:p>
    <w:p w14:paraId="315F1BB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8B81B6C" w14:textId="343308C0"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 wenn Vorkehrungen getroffen beziehungsweise besondere Einrichtungen eingesetzt werden, die ein Sicherheitsniveau gewährleisten, das mindestens dem aus den Verordnungs</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vorschriften hervorgehenden Sicherheitsniveau gleichwertig ist,</w:t>
      </w:r>
    </w:p>
    <w:p w14:paraId="3A00B81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8A2B9C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 unter außergewöhnlichen und unvorhersehbaren Umständen.</w:t>
      </w:r>
    </w:p>
    <w:p w14:paraId="25BE9B7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C5F856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Vor Annahme eines Erlasses in Anwendung der Absätze 1 und 2 konsultiert der Minister den Ständigen Ausschuss für Elektrizität; dabei setzt er eine Frist von drei Monaten, binnen der die Stellungnahme abgegeben werden muss. Nach Ablauf dieser Frist ist die Stellungnahme nicht mehr erforderlich.</w:t>
      </w:r>
    </w:p>
    <w:p w14:paraId="178D20A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C2A598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Abweichungen werden in einem mit Gründen versehenen Erlass festgelegt und auf der Grundlage des Berichts des zuständigen Beamten, der der Amtsgewalt des betreffenden Ministers untersteht, und unter Einhaltung jeglicher für notwendig erachteten besonderen Bedingungen gewährt.</w:t>
      </w:r>
    </w:p>
    <w:p w14:paraId="1FBA1026"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00A55C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Die Minister dürfen die Befugnis zur Gewährung einer Abweichung Beamten übertragen, die ihrer Amtsgewalt unterstehen und die sie zu diesem Zweck bestimmen.</w:t>
      </w:r>
    </w:p>
    <w:p w14:paraId="678A64B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3460EF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1B87E0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11 </w:t>
      </w:r>
      <w:r w:rsidRPr="008E0F64">
        <w:rPr>
          <w:rFonts w:ascii="Times New Roman" w:eastAsia="Calibri" w:hAnsi="Times New Roman" w:cs="Times New Roman"/>
          <w:sz w:val="24"/>
          <w:lang w:eastAsia="en-US"/>
        </w:rPr>
        <w:t>- Gemäß Artikel 22 Absatz 5 des Gesetzes vom 10. März 1925 über die Elektrizitätsversorgung wird der Ständige Ausschuss für Elektrizität für jegliche Abänderung der Bücher 1, 2 und 3 konsultiert in Bezug auf:</w:t>
      </w:r>
    </w:p>
    <w:p w14:paraId="4DC6E49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23D962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 hauswirtschaftliche Niederspannungs- und Kleinspannungsanlagen wie in Buch 1 erwähnt,</w:t>
      </w:r>
    </w:p>
    <w:p w14:paraId="6FB55F2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C1156D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 nicht hauswirtschaftliche Niederspannungs- und Kleinspannungsanlagen wie in Buch 1 erwähnt, die keine Anlagen sind, die sich entweder in Betrieben befinden, die als gefährlich, gesundheitsgefährdend oder lästig eingestuft werden, oder in Betrieben, in denen Arbeitnehmer gemäß den Bestimmungen von Artikel 2 des Gesetzes vom 4. August 1996 über das Wohlbefinden der Arbeitnehmer bei der Ausführung ihrer Arbeit beschäftigt sind,</w:t>
      </w:r>
    </w:p>
    <w:p w14:paraId="603CEB3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C19766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3. Hochspannungsanlagen wie in Buch 2 erwähnt, die keine Anlagen sind, die sich entweder in Betrieben befinden, die als gefährlich, gesundheitsgefährdend oder lästig eingestuft werden, oder in Betrieben, in denen Arbeitnehmer gemäß den Bestimmungen von Artikel 2 des Gesetzes vom 4. August 1996 über das Wohlbefinden der Arbeitnehmer bei der Ausführung ihrer Arbeit beschäftigt sind,</w:t>
      </w:r>
    </w:p>
    <w:p w14:paraId="17E00ED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9A5CAD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4. Anlagen für die Übertragung und Verteilung elektrischer Energie wie in Buch 3 erwähnt, die keine Anlagen sind, die sich entweder in Betrieben befinden, die als gefährlich, gesundheitsgefährdend oder lästig eingestuft werden, oder in Betrieben, in denen Arbeitnehmer gemäß den Bestimmungen von Artikel 2 des Gesetzes vom 4. August 1996 über das Wohlbefinden der Arbeitnehmer bei der Ausführung ihrer Arbeit beschäftigt sind.</w:t>
      </w:r>
    </w:p>
    <w:p w14:paraId="3862415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C716DC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Die betreffenden Stellungnahmen werden innerhalb einer Frist abgegeben wie in Artikel 22 Absatz 5 des Gesetzes vom 10. März 1925 über die Elektrizitätsversorgung bestimmt.</w:t>
      </w:r>
    </w:p>
    <w:p w14:paraId="168DA74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357919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179CB56"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12 </w:t>
      </w:r>
      <w:r w:rsidRPr="008E0F64">
        <w:rPr>
          <w:rFonts w:ascii="Times New Roman" w:eastAsia="Calibri" w:hAnsi="Times New Roman" w:cs="Times New Roman"/>
          <w:sz w:val="24"/>
          <w:lang w:eastAsia="en-US"/>
        </w:rPr>
        <w:t>- Gemäß Artikel 22 Absatz 5 des Gesetzes vom 10. März 1925 über die Elektrizitätsversorgung und Artikel 95 Absatz 1 des Gesetzes vom 4. August 1996 über das Wohlbefinden der Arbeitnehmer bei der Ausführung ihrer Arbeit werden der Ständige Ausschuss für Elektrizität und der Hohe Rat für Gefahrenverhütung und Schutz am Arbeitsplatz für jegliche Abänderung der Bücher 1, 2 und 3 in Bezug auf Anlagen, die nicht in Artikel 11 erwähnt sind, konsultiert.</w:t>
      </w:r>
    </w:p>
    <w:p w14:paraId="187A8EE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0C882D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Die betreffenden Stellungnahmen des Ständigen Ausschusses für Elektrizität werden innerhalb einer Frist abgegeben wie in Artikel 22 Absatz 5 des Gesetzes vom 10. März 1925 über die Elektrizitätsversorgung bestimmt.</w:t>
      </w:r>
    </w:p>
    <w:p w14:paraId="17504CE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EA3B2E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913387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13 </w:t>
      </w:r>
      <w:r w:rsidRPr="008E0F64">
        <w:rPr>
          <w:rFonts w:ascii="Times New Roman" w:eastAsia="Calibri" w:hAnsi="Times New Roman" w:cs="Times New Roman"/>
          <w:sz w:val="24"/>
          <w:lang w:eastAsia="en-US"/>
        </w:rPr>
        <w:t>- Gemäß Artikel 80 des Gesetzes vom 4. August 1996 über das Wohlbefinden der Arbeitnehmer bei der Ausführung ihrer Arbeit und Artikel 17 Absatz 2 des Sozialstrafgesetzbuches sind Beamte und Bedienstete wie erwähnt in Artikel 1 des Königlichen Erlasses vom 28. August 2002 zur Bestimmung der Beamten, die mit der Überwachung der Einhaltung des Gesetzes vom 4. August 1996 über das Wohlbefinden der Arbeitnehmer bei der Ausführung ihrer Arbeit und seiner Ausführungserlasse beauftragt sind, beauftragt mit der Überwachung der Anwendung des vorliegenden Erlasses und der Bücher 1, 2 und 3 auf elektrische Anlagen in gefährlichen, gesundheitsgefährdenden oder lästigen Betrieben und Betrieben, in denen Arbeitnehmer gemäß den Bestimmungen von Artikel 2 des Gesetzes vom 4. August 1996 über das Wohlbefinden der Arbeitnehmer bei der Ausführung ihrer Arbeit beschäftigt sind.</w:t>
      </w:r>
    </w:p>
    <w:p w14:paraId="2169DA1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4E15CC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Die weiter oben erwähnten Befugnisse der Beamten und Bediensteten der vorerwähnten Verwaltung erstrecken sich auf elektrische Leitungen und Leitungsanlagen, die sich in den Betrieben befinden, die sie überwachen, außer was elektrische Leitungen und Leitungsanlagen der Belgischen Eisenbahnen betrifft, die sich außerhalb der Gebäude dieser Gesellschaft befinden.</w:t>
      </w:r>
    </w:p>
    <w:p w14:paraId="04B2359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3BF755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3066CD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14 </w:t>
      </w:r>
      <w:r w:rsidRPr="008E0F64">
        <w:rPr>
          <w:rFonts w:ascii="Times New Roman" w:eastAsia="Calibri" w:hAnsi="Times New Roman" w:cs="Times New Roman"/>
          <w:sz w:val="24"/>
          <w:lang w:eastAsia="en-US"/>
        </w:rPr>
        <w:t>- Gemäß Artikel 23 des Gesetzes vom 10. März 1925 über die Elektrizitätsversorgung haben die ordnungsgemäß bevollmächtigten Beamten und Bediensteten der Generaldirektion Energie jederzeit Zugang zu elektrischen Anlagen für die Produktion oder Umwandlung elektrischer Energie. Sie sind mit der Überwachung der Anwendung des vorliegenden Erlasses und der Bücher 1, 2 und 3 beauftragt, was Leitungen und Anlagen betrifft, die nicht in die Befugnisse der in Artikel 13 erwähnten Beamten und Bediensteten fallen.</w:t>
      </w:r>
    </w:p>
    <w:p w14:paraId="488B52B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3F04C8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4B4DD6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15 </w:t>
      </w:r>
      <w:r w:rsidRPr="008E0F64">
        <w:rPr>
          <w:rFonts w:ascii="Times New Roman" w:eastAsia="Calibri" w:hAnsi="Times New Roman" w:cs="Times New Roman"/>
          <w:sz w:val="24"/>
          <w:lang w:eastAsia="en-US"/>
        </w:rPr>
        <w:t>- Unbeschadet der Befugnisse der Gerichtspolizeioffiziere sind die in den Artikeln 13 und 14 erwähnten Beamten und Bediensteten für die Feststellung der Verstöße gegen vorliegenden Erlass und gegen die Bücher 1, 2 und 3 zuständig.</w:t>
      </w:r>
    </w:p>
    <w:p w14:paraId="399E12F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049FB6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13D587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16 </w:t>
      </w:r>
      <w:r w:rsidRPr="008E0F64">
        <w:rPr>
          <w:rFonts w:ascii="Times New Roman" w:eastAsia="Calibri" w:hAnsi="Times New Roman" w:cs="Times New Roman"/>
          <w:sz w:val="24"/>
          <w:lang w:eastAsia="en-US"/>
        </w:rPr>
        <w:t>- Verstöße gegen die in Ausführung des Gesetzes vom 10. März 1925 über die Elektrizitätsversorgung festgelegten Bestimmungen des vorliegenden Erlasses oder der Bücher 1, 2 und 3 werden gemäß den Bestimmungen dieses Gesetzes geahndet.</w:t>
      </w:r>
    </w:p>
    <w:p w14:paraId="19775E6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36CFB0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Verstöße gegen die in Ausführung des Gesetzes vom 4. August 1996 über das Wohlbefinden bei der Arbeit festgelegten Bestimmungen des vorliegenden Erlasses oder der Bücher 1, 2 und 3 werden gemäß den Bestimmungen dieses Gesetzes geahndet.</w:t>
      </w:r>
    </w:p>
    <w:p w14:paraId="56E7B13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187154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6480D6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17 </w:t>
      </w:r>
      <w:r w:rsidRPr="008E0F64">
        <w:rPr>
          <w:rFonts w:ascii="Times New Roman" w:eastAsia="Calibri" w:hAnsi="Times New Roman" w:cs="Times New Roman"/>
          <w:sz w:val="24"/>
          <w:lang w:eastAsia="en-US"/>
        </w:rPr>
        <w:t>- Es werden aufgehoben:</w:t>
      </w:r>
    </w:p>
    <w:p w14:paraId="1536DC4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4AD1137" w14:textId="40918B2C"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 der Königliche Erlass vom 10. März 1981 zur Verbindlicherklärung der Allgemeinen Ordnung für elektrische Anlagen für hauswirtschaftliche Anlagen und bestimmte Leitungen zur Übertragung und Verteilung elektrischer Energie, abgeändert durch die Königlichen Erlasse vom 2. </w:t>
      </w:r>
      <w:r w:rsidRPr="00A17846">
        <w:rPr>
          <w:rFonts w:ascii="Times New Roman" w:eastAsia="Calibri" w:hAnsi="Times New Roman" w:cs="Times New Roman"/>
          <w:sz w:val="24"/>
          <w:lang w:val="da-DK" w:eastAsia="en-US"/>
        </w:rPr>
        <w:t>September 1981, 13. September 1983, 29. Mai 1985, 7. April 1986, 2. Juli 1986, 20. Juli 1987, 28. Juli 1987, 6. September 1988, 17. August 1989, 16. Januar 1990, 24. Januar 1991, 4. Juni 1991, 20. Juni 1991, 20. Juni 1991, 21. Juni 1991, 17. Juli 1991, 17. Juli 1991, 15. November 1991, 1. Juli 1992, 30. März 1993, 25. </w:t>
      </w:r>
      <w:r w:rsidRPr="008E0F64">
        <w:rPr>
          <w:rFonts w:ascii="Times New Roman" w:eastAsia="Calibri" w:hAnsi="Times New Roman" w:cs="Times New Roman"/>
          <w:sz w:val="24"/>
          <w:lang w:eastAsia="en-US"/>
        </w:rPr>
        <w:t>Juni 1993, 22. Dezember 1994, 22. Dezember 1994, 22. Dezember 1994, 22. Dezember 1994, 22. De</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zember 1994, 18. Januar 1995, 8. September 1997, 25. November 1998, 7. Mai 2000, 7. Mai 2000, 7. Mai 2000, 7. Mai 2000, 24. März 2003, 2. Juli 2003, 28. Januar 2004, 28. Ja</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nuar 2004, 28. Januar 2004, 30. Januar 2004, 10. Februar 2004, 5. März 2004, 25. </w:t>
      </w:r>
      <w:r w:rsidRPr="00A17846">
        <w:rPr>
          <w:rFonts w:ascii="Times New Roman" w:eastAsia="Calibri" w:hAnsi="Times New Roman" w:cs="Times New Roman"/>
          <w:sz w:val="24"/>
          <w:lang w:val="da-DK" w:eastAsia="en-US"/>
        </w:rPr>
        <w:t>April 2004, 25. April 2004, 25. April 2004, 25. April 2004, 24. Februar 2005, 10. August 2005, 1. April 2006, 3. Dezember 2006, 3. Dezember 2006, 21. Dezember 2006, 7. Juni 2007, 4. Juni 2008, 25. </w:t>
      </w:r>
      <w:r w:rsidRPr="008E0F64">
        <w:rPr>
          <w:rFonts w:ascii="Times New Roman" w:eastAsia="Calibri" w:hAnsi="Times New Roman" w:cs="Times New Roman"/>
          <w:sz w:val="24"/>
          <w:lang w:eastAsia="en-US"/>
        </w:rPr>
        <w:t>Juni 2008 und 25. April 2013,</w:t>
      </w:r>
    </w:p>
    <w:p w14:paraId="2E7A5621"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647003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 der Königliche Erlass vom 2. September 1981 zur Abänderung der Allgemeinen Ordnung für elektrische Anlagen und zu ihrer Verbindlicherklärung für elektrische Anlagen in Betrieben, die als gefährlich, gesundheitsgefährdend oder lästig eingestuft werden, und Betrieben wie in Artikel 28 der Allgemeinen Arbeitsschutzordnung erwähnt,</w:t>
      </w:r>
    </w:p>
    <w:p w14:paraId="0CE0EC3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BD3D65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3. der Ministerielle Erlass vom 22. Mai 1981 zur Bestimmung der Werte der Konstante k für Schutzleiter in Ausführung von Artikel 70 Punkt 02 der Allgemeinen Ordnung für elektrische Anlagen, gebilligt durch den Königlichen Erlass vom 10. März 1981 zur Verbindlicherklärung der besagten Allgemeinen Ordnung für hauswirtschaftliche Anlagen und bestimmte Leitungen zur Übertragung und Verteilung elektrischer Energie,</w:t>
      </w:r>
    </w:p>
    <w:p w14:paraId="78D1F2C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95BF18C" w14:textId="1BF8AF10"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4. der Ministerielle Erlass vom 22. Mai 1981 zur Bestimmung der Werte der Konstante k in Ausführung von Artikel 120 der Allgemeinen Ordnung für elektrische Anlagen, gebilligt durch den Königlichen Erlass vom 10. März 1981 zur Verbindlich</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erklärung der besagten Allgemeinen Ordnung für hauswirtschaftliche Anlagen und bestimmte Leitungen zur Übertragung und Verteilung elektrischer Energie, abgeändert durch den Ministeriellen Erlass vom 5. August 1981,</w:t>
      </w:r>
    </w:p>
    <w:p w14:paraId="474E4A5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1860A0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5. der Ministerielle Erlass vom 6. Juli 1981 zur Festlegung der Prüfspannung elektrischer Leitungen mit doppelter Isolierung und zur Bestimmung der elektrischen Leitungen mit einem Klasse II gleichwertigen Sicherheitsniveau in Ausführung der Artikel 30-03, 30-08, 83-02, 86-10, 90-05, 91-04, 94 und 95 der Allgemeinen Ordnung für elektrische Anlagen für hauswirtschaftliche Anlagen und bestimmte Leitungen zur Übertragung und Verteilung elektrischer Energie, gebilligt durch den Königlichen Erlass vom 10. März 1981, abgeändert durch den Ministeriellen Erlass vom 16. September 1986,</w:t>
      </w:r>
    </w:p>
    <w:p w14:paraId="2E3C5B8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C903CD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t>6. der Ministerielle Erlass vom 27. Juli 1981 zur Verbindlicherklärung verschiedener Normen, zur Bestimmung der Strombelastbarkeit in elektrischen Leitungen und zur Festlegung der für die Wahl elektrischer Leitungen zu befolgenden Regeln in Ausführung der Artikel 11, 117 und 198 der Allgemeinen Ordnung für elektrische Anlagen für hauswirtschaftliche Anlagen und bestimmte Leitungen zur Übertragung und Verteilung elektrischer Energie, gebilligt durch den Königlichen Erlass vom 10. März 1981, abgeändert durch die Ministeriellen Erlasse vom 4. Juli 1983, 16. September 1986, 26. August 1991, 16. März 1993 und 20. Dezember 1994,</w:t>
      </w:r>
    </w:p>
    <w:p w14:paraId="247A9BB6"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EB450E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7. der Ministerielle Erlass vom 27. Juli 1981 zur Bestimmung der Akte von hauswirtschaftlichen elektrischen Anlagen in Ausführung von Artikel 269 der Allgemeinen Ordnung für elektrische Anlagen, gebilligt durch den Königlichen Erlass vom 10. März 1981 zur Verbindlicherklärung der besagten Allgemeinen Ordnung für hauswirtschaftliche Anlagen und bestimmte Leitungen zur Übertragung und Verteilung elektrischer Energie, abgeändert durch die Ministeriellen Erlasse vom 6. Oktober 1981 und 12. Juni 1991,</w:t>
      </w:r>
    </w:p>
    <w:p w14:paraId="3690D28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CE9AE1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8. der Ministerielle Erlass vom 6. Oktober 1981 über den Erder in Ausführung von Artikel 69 der Allgemeinen Ordnung für elektrische Anlagen, gebilligt durch den Königlichen Erlass vom 10. März 1981 zur Verbindlicherklärung der besagten Allgemeinen Ordnung für hauswirtschaftliche Anlagen und bestimmte Leitungen zur Übertragung und Verteilung elektrischer Energie, abgeändert durch die Ministeriellen Erlasse vom 14. Dezember 1981, 29. Juni 1982, 23. Dezember 1982 und 20. Dezember 1994,</w:t>
      </w:r>
    </w:p>
    <w:p w14:paraId="5BC82D1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9761CD4" w14:textId="2E60A998"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9. der Ministerielle Erlass vom 6. Oktober 1981 über Differenzstrom-Schutzein</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richtungen in Ausführung der Artikel 11, 85 und 251 der Allgemeinen Ordnung für elektrische Anlagen, gebilligt durch den Königlichen Erlass vom 10. März 1981 zur Verbindlicherklärung der besagten Ordnung für hauswirtschaftliche Anlagen und bestimmte Leitungen zur Übertragung und Verteilung elektrischer Energie, abgeändert durch den Ministeriellen Erlass vom 28. Dezember 1987,</w:t>
      </w:r>
    </w:p>
    <w:p w14:paraId="333CAC36"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9A75A2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10. der Ministerielle Erlass vom 6. Oktober 1981 zur Bestimmung des Protokolls über die Prüfung hauswirtschaftlicher elektrischer Niederspannungsanlagen in Ausführung von Artikel 273 der Allgemeinen Ordnung für elektrische Anlagen, gebilligt durch den Königlichen Erlass vom 10. März 1981 zur Verbindlicherklärung der besagten Allgemeinen Ordnung für hauswirtschaftliche Anlagen und bestimmte Leitungen zur Übertragung und Verteilung elektrischer Energie, abgeändert durch die Ministeriellen Erlasse vom 2. September 1991 und 24. Juni 1992,</w:t>
      </w:r>
    </w:p>
    <w:p w14:paraId="6439548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66D26F3" w14:textId="13D8DFA8"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11. der Ministerielle Erlass vom 17. November 1981 zur Ausführung von Artikel 154.04 Absatz 2 der Anlage zum Königlichen Erlass vom 10. März 1981 zur Ver</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bindlicherklärung der Allgemeinen Ordnung für elektrische Anlagen für hauswirtschaftliche Anlagen und bestimmte Leitungen zur Übertragung und Verteilung elektrischer Energie, abgeändert durch die Ministeriellen Erlasse vom 11. Juni 1991 und 24. Juni 1992,</w:t>
      </w:r>
    </w:p>
    <w:p w14:paraId="247BF29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215B104" w14:textId="0208E29D"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12. der Ministerielle Erlass vom 17. November 1981 zur Ausführung von Artikel 170.02 Buchstabe </w:t>
      </w:r>
      <w:r w:rsidRPr="008E0F64">
        <w:rPr>
          <w:rFonts w:ascii="Times New Roman" w:eastAsia="Calibri" w:hAnsi="Times New Roman" w:cs="Times New Roman"/>
          <w:i/>
          <w:iCs/>
          <w:sz w:val="24"/>
          <w:lang w:eastAsia="en-US"/>
        </w:rPr>
        <w:t>a)</w:t>
      </w:r>
      <w:r w:rsidRPr="008E0F64">
        <w:rPr>
          <w:rFonts w:ascii="Times New Roman" w:eastAsia="Calibri" w:hAnsi="Times New Roman" w:cs="Times New Roman"/>
          <w:sz w:val="24"/>
          <w:lang w:eastAsia="en-US"/>
        </w:rPr>
        <w:t xml:space="preserve"> der Anlage zum Königlichen Erlass vom 10. März 1981 zur Ver</w:t>
      </w:r>
      <w:r w:rsidR="00F171A3" w:rsidRPr="008E0F64">
        <w:rPr>
          <w:rFonts w:ascii="Times New Roman" w:eastAsia="Calibri" w:hAnsi="Times New Roman" w:cs="Times New Roman"/>
          <w:sz w:val="24"/>
          <w:lang w:eastAsia="en-US"/>
        </w:rPr>
        <w:softHyphen/>
      </w:r>
      <w:r w:rsidRPr="008E0F64">
        <w:rPr>
          <w:rFonts w:ascii="Times New Roman" w:eastAsia="Calibri" w:hAnsi="Times New Roman" w:cs="Times New Roman"/>
          <w:sz w:val="24"/>
          <w:lang w:eastAsia="en-US"/>
        </w:rPr>
        <w:t>bindlicherklärung der Allgemeinen Ordnung für elektrische Anlagen für hauswirtschaftliche Anlagen und bestimmte Leitungen zur Übertragung und Verteilung elektrischer Energie,</w:t>
      </w:r>
    </w:p>
    <w:p w14:paraId="5534C87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4FB20D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lastRenderedPageBreak/>
        <w:tab/>
        <w:t>13. der Ministerielle Erlass vom 2. Juli 1984 über die Installation elektrischer Heizflächen in Ausführung von Artikel 217 der Anlage zum Königlichen Erlass vom 10. März 1981 zur Verbindlicherklärung der Allgemeinen Ordnung für elektrische Anlagen für hauswirtschaftliche Anlagen und bestimmte Leitungen zur Übertragung und Verteilung elektrischer Energie, abgeändert durch den Ministeriellen Erlass vom 15. Oktober 1985,</w:t>
      </w:r>
    </w:p>
    <w:p w14:paraId="1126FCD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FBEBB2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14. der Ministerielle Erlass vom 2. Juli 1984 über die Installation elektrischer Heizleitungen in Ausführung von Artikel 217 der Anlage zum Königlichen Erlass vom 10. März 1981 zur Verbindlicherklärung der Allgemeinen Ordnung für elektrische Anlagen für hauswirtschaftliche Anlagen und bestimmte Leitungen zur Übertragung und Verteilung elektrischer Energie, abgeändert durch den Ministeriellen Erlass vom 15. Oktober 1985,</w:t>
      </w:r>
    </w:p>
    <w:p w14:paraId="731F2C2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DED8B3E"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15. der Ministerielle Erlass vom 7. Mai 1987 zur Bestimmung der Grenzwerte des durch elektrische Anlagen für die Übertragung und Verteilung elektrischer Energie erzeugten elektrischen Feldes und zur Auferlegung der Erdung isolierter Metallgegenstände in Ausführung von Artikel 139 der Allgemeinen Ordnung für elektrische Anlagen für hauswirtschaftliche Anlagen und bestimmte Leitungen zur Übertragung und Verteilung elektrischer Energie, für verbindlich erklärt durch den Königlichen Erlass vom 10. März 1981, abgeändert durch den Ministeriellen Erlass vom 20. April 1988,</w:t>
      </w:r>
    </w:p>
    <w:p w14:paraId="6D03907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CCA990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16. der Ministerielle Erlass vom 14. Februar 1990 zur Festlegung anderer Werte des aerodynamischen Koeffizienten für geschlossene Leiterseile mit Z-Profildrähten in Ausführung von Artikel 155.04 Buchstabe </w:t>
      </w:r>
      <w:r w:rsidRPr="008E0F64">
        <w:rPr>
          <w:rFonts w:ascii="Times New Roman" w:eastAsia="Calibri" w:hAnsi="Times New Roman" w:cs="Times New Roman"/>
          <w:i/>
          <w:iCs/>
          <w:sz w:val="24"/>
          <w:lang w:eastAsia="en-US"/>
        </w:rPr>
        <w:t>e.1)</w:t>
      </w:r>
      <w:r w:rsidRPr="008E0F64">
        <w:rPr>
          <w:rFonts w:ascii="Times New Roman" w:eastAsia="Calibri" w:hAnsi="Times New Roman" w:cs="Times New Roman"/>
          <w:sz w:val="24"/>
          <w:lang w:eastAsia="en-US"/>
        </w:rPr>
        <w:t xml:space="preserve"> der Allgemeinen Ordnung für elektrische Anlagen, gebilligt durch den Königlichen Erlass vom 10. März 1981, abgeändert durch die Ministeriellen Erlasse vom 11. Juni 1991 und 24. Juni 1992,</w:t>
      </w:r>
    </w:p>
    <w:p w14:paraId="435E3D9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16DE110"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17. der Ministerielle Erlass vom 29. Juli 1991 zur allgemeinen Abweichung von den Vorschriften von Artikel 243 - Heizgeräte - der Allgemeinen Ordnung für elektrische Anlagen,</w:t>
      </w:r>
    </w:p>
    <w:p w14:paraId="3F5FEB6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5DD7421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18. der Ministerielle Erlass vom 25. November 1991 über Reinigungsarbeiten unter Spannung an bestimmten elektrischen Hochspannungsanlagen in Ausführung von Artikel 266 der Allgemeinen Ordnung für elektrische Anlagen, für verbindlich erklärt durch die Königlichen Erlasse vom 10. März 1981 und 2. September 1981,</w:t>
      </w:r>
    </w:p>
    <w:p w14:paraId="260F142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B84943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19. der Ministerielle Erlass vom 25. November 1991 zur Ausführung von Artikel 235 der Allgemeinen Ordnung für elektrische Anlagen, für verbindlich erklärt durch die Königlichen Erlasse vom 10. März 1981 und 2. September 1981,</w:t>
      </w:r>
    </w:p>
    <w:p w14:paraId="1837452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B656322"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20. der Ministerielle Erlass vom 13. November 1992 zur Festlegung der Bedingungen der Nichtaustauschbarkeit von 6 A Sicherungen und kleinen 10 A Kontaktstift-Leitungsschutzschaltern in Ausführung von Artikel 278.04 der Allgemeinen Ordnung für elektrische Anlagen, gebilligt durch den Königlichen Erlass vom 10. März 1981, selbst abgeändert durch den Königlichen Erlass vom 1. Juli 1992,</w:t>
      </w:r>
    </w:p>
    <w:p w14:paraId="1B98C10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E3213CA"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21. der Ministerielle Erlass vom 4. Dezember 2006 zur Bestimmung des Protokolls über den Kontrollbesuch hauswirtschaftlicher elektrischer Niederspannungsanlagen in Ausführung von Artikel 273 der Allgemeinen Ordnung für elektrische Anlagen, gebilligt durch den Königlichen Erlass vom 10. März 1981 zur Verbindlicherklärung der besagten Allgemeinen Ordnung für hauswirtschaftliche Anlagen und bestimmte Leitungen zur Übertragung und Verteilung elektrischer Energie,</w:t>
      </w:r>
    </w:p>
    <w:p w14:paraId="722E1BF3"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6DF324D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22. der Ministerielle Erlass vom 20. Juli 2017 zur Bestimmung von Einrichtungen mit Isoliertraversen als gleichwertige Einrichtungen mit erhöhter Sicherheit in Ausführung von Artikel 156.02 Buchstabe </w:t>
      </w:r>
      <w:r w:rsidRPr="008E0F64">
        <w:rPr>
          <w:rFonts w:ascii="Times New Roman" w:eastAsia="Calibri" w:hAnsi="Times New Roman" w:cs="Times New Roman"/>
          <w:i/>
          <w:iCs/>
          <w:sz w:val="24"/>
          <w:lang w:eastAsia="en-US"/>
        </w:rPr>
        <w:t>b.4)</w:t>
      </w:r>
      <w:r w:rsidRPr="008E0F64">
        <w:rPr>
          <w:rFonts w:ascii="Times New Roman" w:eastAsia="Calibri" w:hAnsi="Times New Roman" w:cs="Times New Roman"/>
          <w:sz w:val="24"/>
          <w:lang w:eastAsia="en-US"/>
        </w:rPr>
        <w:t xml:space="preserve"> der Allgemeinen Ordnung für elektrische Anlagen, gebilligt durch den Königlichen Erlass vom 10. März 1981.</w:t>
      </w:r>
    </w:p>
    <w:p w14:paraId="23DA78E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F5DBD9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A3F2B1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18 </w:t>
      </w:r>
      <w:r w:rsidRPr="008E0F64">
        <w:rPr>
          <w:rFonts w:ascii="Times New Roman" w:eastAsia="Calibri" w:hAnsi="Times New Roman" w:cs="Times New Roman"/>
          <w:sz w:val="24"/>
          <w:lang w:eastAsia="en-US"/>
        </w:rPr>
        <w:t>- Die Verweise auf den Königlichen Erlass vom 10. März 1981 zur Verbindlicherklärung der Allgemeinen Ordnung für elektrische Anlagen für hauswirtschaftliche Anlagen und bestimmte Leitungen zur Übertragung und Verteilung elektrischer Energie sind als Verweise auf die anwendbaren Bestimmungen des vorliegenden Erlasses zu verstehen und gemäß den in Anlage 4 zu vorliegendem Erlass aufgeführten Übereinstimmungstabellen zu lesen.</w:t>
      </w:r>
    </w:p>
    <w:p w14:paraId="0465C889"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FCAF0CF"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3785022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19 </w:t>
      </w:r>
      <w:r w:rsidRPr="008E0F64">
        <w:rPr>
          <w:rFonts w:ascii="Times New Roman" w:eastAsia="Calibri" w:hAnsi="Times New Roman" w:cs="Times New Roman"/>
          <w:sz w:val="24"/>
          <w:lang w:eastAsia="en-US"/>
        </w:rPr>
        <w:t xml:space="preserve">- Vorliegender Erlass tritt am ersten Tag des achten Monats nach seiner Veröffentlichung im </w:t>
      </w:r>
      <w:r w:rsidRPr="008E0F64">
        <w:rPr>
          <w:rFonts w:ascii="Times New Roman" w:eastAsia="Calibri" w:hAnsi="Times New Roman" w:cs="Times New Roman"/>
          <w:i/>
          <w:iCs/>
          <w:sz w:val="24"/>
          <w:lang w:eastAsia="en-US"/>
        </w:rPr>
        <w:t>Belgischen Staatsblatt</w:t>
      </w:r>
      <w:r w:rsidRPr="008E0F64">
        <w:rPr>
          <w:rFonts w:ascii="Times New Roman" w:eastAsia="Calibri" w:hAnsi="Times New Roman" w:cs="Times New Roman"/>
          <w:sz w:val="24"/>
          <w:lang w:eastAsia="en-US"/>
        </w:rPr>
        <w:t xml:space="preserve"> in Kraft.</w:t>
      </w:r>
    </w:p>
    <w:p w14:paraId="04B05A8D"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7C8E9887"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057E73EC"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r>
      <w:r w:rsidRPr="008E0F64">
        <w:rPr>
          <w:rFonts w:ascii="Times New Roman" w:eastAsia="Calibri" w:hAnsi="Times New Roman" w:cs="Times New Roman"/>
          <w:b/>
          <w:sz w:val="24"/>
          <w:lang w:eastAsia="en-US"/>
        </w:rPr>
        <w:t>Art. 20 </w:t>
      </w:r>
      <w:r w:rsidRPr="008E0F64">
        <w:rPr>
          <w:rFonts w:ascii="Times New Roman" w:eastAsia="Calibri" w:hAnsi="Times New Roman" w:cs="Times New Roman"/>
          <w:sz w:val="24"/>
          <w:lang w:eastAsia="en-US"/>
        </w:rPr>
        <w:t>- Der für das Wohlbefinden der Arbeitnehmer bei der Ausführung ihrer Arbeit zuständige Minister und der für Energie zuständige Minister sind, jeweils für ihren Bereich, mit der Ausführung des vorliegenden Erlasses beauftragt.</w:t>
      </w:r>
    </w:p>
    <w:p w14:paraId="5F31E865"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18AD455B"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4A4A85A8"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ab/>
        <w:t>Gegeben zu Brüssel, den 8. September 2019</w:t>
      </w:r>
    </w:p>
    <w:p w14:paraId="27F65074" w14:textId="77777777" w:rsidR="006759AA" w:rsidRPr="008E0F64" w:rsidRDefault="006759AA" w:rsidP="006759AA">
      <w:pPr>
        <w:spacing w:after="0" w:line="240" w:lineRule="auto"/>
        <w:jc w:val="both"/>
        <w:rPr>
          <w:rFonts w:ascii="Times New Roman" w:eastAsia="Calibri" w:hAnsi="Times New Roman" w:cs="Times New Roman"/>
          <w:sz w:val="24"/>
          <w:lang w:eastAsia="en-US"/>
        </w:rPr>
      </w:pPr>
    </w:p>
    <w:p w14:paraId="2F79447D" w14:textId="77777777" w:rsidR="006759AA" w:rsidRPr="008E0F64" w:rsidRDefault="006759AA" w:rsidP="006759AA">
      <w:pPr>
        <w:spacing w:after="0" w:line="240" w:lineRule="auto"/>
        <w:rPr>
          <w:rFonts w:ascii="Times New Roman" w:eastAsia="Calibri" w:hAnsi="Times New Roman" w:cs="Times New Roman"/>
          <w:sz w:val="24"/>
          <w:lang w:eastAsia="en-US"/>
        </w:rPr>
      </w:pPr>
    </w:p>
    <w:p w14:paraId="5A453AC9"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PHILIPPE</w:t>
      </w:r>
    </w:p>
    <w:p w14:paraId="2CED26E2"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p>
    <w:p w14:paraId="20F97B3A"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Von Königs wegen:</w:t>
      </w:r>
    </w:p>
    <w:p w14:paraId="1DF932B8"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p>
    <w:p w14:paraId="7C1B7DBA"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Die Ministerin der Energie</w:t>
      </w:r>
    </w:p>
    <w:p w14:paraId="45B35450"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M. C. MARGHEM</w:t>
      </w:r>
    </w:p>
    <w:p w14:paraId="0BB651C4"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p>
    <w:p w14:paraId="6C6B715D" w14:textId="77777777" w:rsidR="006759AA" w:rsidRPr="008E0F64" w:rsidRDefault="006759AA" w:rsidP="006759AA">
      <w:pPr>
        <w:spacing w:after="0" w:line="240" w:lineRule="auto"/>
        <w:jc w:val="center"/>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Der Minister der Beschäftigung</w:t>
      </w:r>
    </w:p>
    <w:p w14:paraId="2D281A5A" w14:textId="0F4A2374" w:rsidR="0097277E" w:rsidRPr="008E0F64" w:rsidRDefault="006759AA" w:rsidP="006759AA">
      <w:pPr>
        <w:spacing w:after="0" w:line="240" w:lineRule="auto"/>
        <w:jc w:val="center"/>
        <w:rPr>
          <w:rFonts w:ascii="Times New Roman" w:eastAsia="Calibri" w:hAnsi="Times New Roman" w:cs="Times New Roman"/>
          <w:sz w:val="24"/>
          <w:lang w:eastAsia="en-US"/>
        </w:rPr>
      </w:pPr>
      <w:r w:rsidRPr="008E0F64">
        <w:rPr>
          <w:rFonts w:ascii="Times New Roman" w:eastAsia="Calibri" w:hAnsi="Times New Roman" w:cs="Times New Roman"/>
          <w:sz w:val="24"/>
          <w:lang w:eastAsia="en-US"/>
        </w:rPr>
        <w:t>W. BEKE</w:t>
      </w:r>
    </w:p>
    <w:p w14:paraId="22F847F9" w14:textId="77777777" w:rsidR="006759AA" w:rsidRPr="008E0F64" w:rsidRDefault="006759AA" w:rsidP="00692AE0">
      <w:pPr>
        <w:pStyle w:val="FOD-niv0"/>
        <w:sectPr w:rsidR="006759AA" w:rsidRPr="008E0F64" w:rsidSect="004E50C5">
          <w:type w:val="oddPage"/>
          <w:pgSz w:w="11907" w:h="16839" w:code="9"/>
          <w:pgMar w:top="1440" w:right="1440" w:bottom="1440" w:left="1440" w:header="708" w:footer="708" w:gutter="0"/>
          <w:pgNumType w:fmt="lowerRoman"/>
          <w:cols w:space="708"/>
          <w:docGrid w:linePitch="360"/>
        </w:sectPr>
      </w:pPr>
      <w:bookmarkStart w:id="2" w:name="_Toc390415289"/>
      <w:bookmarkStart w:id="3" w:name="_Toc390435464"/>
      <w:bookmarkStart w:id="4" w:name="_Toc390689350"/>
      <w:bookmarkStart w:id="5" w:name="_Toc390695024"/>
      <w:bookmarkStart w:id="6" w:name="_Toc391280251"/>
    </w:p>
    <w:p w14:paraId="7687C755" w14:textId="5B0148B4" w:rsidR="0097277E" w:rsidRPr="008E0F64" w:rsidRDefault="006750D2" w:rsidP="00692AE0">
      <w:pPr>
        <w:pStyle w:val="FOD-niv0"/>
      </w:pPr>
      <w:bookmarkStart w:id="7" w:name="_Toc87450655"/>
      <w:bookmarkStart w:id="8" w:name="_Toc196465595"/>
      <w:bookmarkStart w:id="9" w:name="_Toc202778333"/>
      <w:bookmarkStart w:id="10" w:name="_Toc202779153"/>
      <w:r w:rsidRPr="008E0F64">
        <w:lastRenderedPageBreak/>
        <w:t>Anlage 1 - Buch</w:t>
      </w:r>
      <w:r w:rsidR="00F820CB" w:rsidRPr="008E0F64">
        <w:t> 1 - Niederspannungs-</w:t>
      </w:r>
      <w:bookmarkEnd w:id="2"/>
      <w:bookmarkEnd w:id="3"/>
      <w:bookmarkEnd w:id="4"/>
      <w:bookmarkEnd w:id="5"/>
      <w:bookmarkEnd w:id="6"/>
      <w:r w:rsidR="00F820CB" w:rsidRPr="008E0F64">
        <w:t xml:space="preserve"> und Kleinspannungsanlagen</w:t>
      </w:r>
      <w:bookmarkEnd w:id="7"/>
      <w:bookmarkEnd w:id="8"/>
      <w:bookmarkEnd w:id="9"/>
      <w:bookmarkEnd w:id="10"/>
    </w:p>
    <w:p w14:paraId="51F70383" w14:textId="77777777" w:rsidR="0097277E" w:rsidRPr="008E0F64" w:rsidRDefault="0097277E" w:rsidP="00692AE0">
      <w:pPr>
        <w:pStyle w:val="FOD-normal"/>
      </w:pPr>
    </w:p>
    <w:p w14:paraId="0C4E8758" w14:textId="306F90FE" w:rsidR="00537310" w:rsidRPr="008E0F64" w:rsidRDefault="00537310" w:rsidP="00692AE0">
      <w:pPr>
        <w:pStyle w:val="FOD-normal"/>
        <w:jc w:val="center"/>
        <w:rPr>
          <w:b/>
          <w:i/>
          <w:sz w:val="32"/>
          <w:szCs w:val="32"/>
        </w:rPr>
      </w:pPr>
      <w:r w:rsidRPr="008E0F64">
        <w:rPr>
          <w:b/>
          <w:i/>
          <w:sz w:val="32"/>
        </w:rPr>
        <w:t>Wechselspannung ≤ 1000 V</w:t>
      </w:r>
    </w:p>
    <w:p w14:paraId="3BAAEAC6" w14:textId="11EF52C6" w:rsidR="00586C51" w:rsidRPr="008E0F64" w:rsidRDefault="00A22001" w:rsidP="00692AE0">
      <w:pPr>
        <w:pStyle w:val="FOD-normal"/>
        <w:jc w:val="center"/>
        <w:rPr>
          <w:b/>
          <w:i/>
          <w:sz w:val="32"/>
          <w:szCs w:val="32"/>
        </w:rPr>
      </w:pPr>
      <w:r w:rsidRPr="008E0F64">
        <w:rPr>
          <w:b/>
          <w:i/>
          <w:sz w:val="32"/>
        </w:rPr>
        <w:t xml:space="preserve">Gleichspannung </w:t>
      </w:r>
      <w:r w:rsidR="00A24B30" w:rsidRPr="008E0F64">
        <w:rPr>
          <w:b/>
          <w:i/>
          <w:sz w:val="32"/>
        </w:rPr>
        <w:t>(</w:t>
      </w:r>
      <w:r w:rsidRPr="008E0F64">
        <w:rPr>
          <w:b/>
          <w:i/>
          <w:sz w:val="32"/>
        </w:rPr>
        <w:t>mit und ohne Welligkeit</w:t>
      </w:r>
      <w:r w:rsidR="00A24B30" w:rsidRPr="008E0F64">
        <w:rPr>
          <w:b/>
          <w:i/>
          <w:sz w:val="32"/>
        </w:rPr>
        <w:t>)</w:t>
      </w:r>
      <w:r w:rsidRPr="008E0F64">
        <w:rPr>
          <w:b/>
          <w:i/>
          <w:sz w:val="32"/>
        </w:rPr>
        <w:t> ≤ 1500 V</w:t>
      </w:r>
    </w:p>
    <w:p w14:paraId="247115AC" w14:textId="77777777" w:rsidR="00962ACD" w:rsidRDefault="004F0923" w:rsidP="00692AE0">
      <w:pPr>
        <w:keepNext/>
        <w:spacing w:before="240" w:after="240" w:line="240" w:lineRule="auto"/>
        <w:sectPr w:rsidR="00962ACD" w:rsidSect="006759AA">
          <w:pgSz w:w="11907" w:h="16839" w:code="9"/>
          <w:pgMar w:top="1440" w:right="1440" w:bottom="1440" w:left="1440" w:header="709" w:footer="709" w:gutter="0"/>
          <w:pgNumType w:fmt="lowerRoman"/>
          <w:cols w:space="708"/>
          <w:vAlign w:val="center"/>
          <w:docGrid w:linePitch="360"/>
        </w:sectPr>
      </w:pPr>
      <w:r w:rsidRPr="008E0F64">
        <w:t xml:space="preserve"> </w:t>
      </w:r>
    </w:p>
    <w:p w14:paraId="39A4B51D" w14:textId="77777777" w:rsidR="00EC3B14" w:rsidRPr="00156AA0" w:rsidRDefault="00EC3B14" w:rsidP="00EC3B14">
      <w:pPr>
        <w:pStyle w:val="TM1"/>
      </w:pPr>
      <w:bookmarkStart w:id="11" w:name="OLE_LINK1"/>
      <w:bookmarkEnd w:id="1"/>
      <w:r>
        <w:lastRenderedPageBreak/>
        <w:t>Inhaltsverzeichnis</w:t>
      </w:r>
    </w:p>
    <w:p w14:paraId="7EC4EE80" w14:textId="77777777" w:rsidR="00EC3B14" w:rsidRPr="00156AA0" w:rsidRDefault="00EC3B14" w:rsidP="00EC3B14">
      <w:pPr>
        <w:rPr>
          <w:lang w:eastAsia="nl-NL"/>
        </w:rPr>
      </w:pPr>
    </w:p>
    <w:p w14:paraId="4092E319" w14:textId="1C6E21D9" w:rsidR="00727CDC" w:rsidRDefault="009A4834">
      <w:pPr>
        <w:pStyle w:val="TM1"/>
        <w:rPr>
          <w:rFonts w:asciiTheme="minorHAnsi" w:eastAsiaTheme="minorEastAsia" w:hAnsiTheme="minorHAnsi"/>
          <w:b w:val="0"/>
          <w:caps w:val="0"/>
          <w:kern w:val="2"/>
          <w:sz w:val="24"/>
          <w:szCs w:val="24"/>
          <w:lang w:val="fr-BE" w:eastAsia="fr-BE"/>
          <w14:ligatures w14:val="standardContextual"/>
        </w:rPr>
      </w:pPr>
      <w:r>
        <w:rPr>
          <w:caps w:val="0"/>
          <w:sz w:val="21"/>
        </w:rPr>
        <w:fldChar w:fldCharType="begin"/>
      </w:r>
      <w:r>
        <w:rPr>
          <w:caps w:val="0"/>
          <w:sz w:val="21"/>
        </w:rPr>
        <w:instrText xml:space="preserve"> TOC \t "FOD-niv1;2;FOD-niv2;3;FOD-niv0;1" </w:instrText>
      </w:r>
      <w:r>
        <w:rPr>
          <w:caps w:val="0"/>
          <w:sz w:val="21"/>
        </w:rPr>
        <w:fldChar w:fldCharType="separate"/>
      </w:r>
      <w:r w:rsidR="00727CDC">
        <w:t>Anlage 1 - Buch 1 - Niederspannungs- und Kleinspannungsanlagen</w:t>
      </w:r>
      <w:r w:rsidR="00727CDC">
        <w:tab/>
        <w:t>i</w:t>
      </w:r>
    </w:p>
    <w:p w14:paraId="5E1F1A1C" w14:textId="165F3FD7" w:rsidR="00727CDC" w:rsidRDefault="00727CDC">
      <w:pPr>
        <w:pStyle w:val="TM2"/>
        <w:rPr>
          <w:rFonts w:asciiTheme="minorHAnsi" w:hAnsiTheme="minorHAnsi"/>
          <w:b w:val="0"/>
          <w:kern w:val="2"/>
          <w:sz w:val="24"/>
          <w:szCs w:val="24"/>
          <w:lang w:val="fr-BE" w:eastAsia="fr-BE"/>
          <w14:ligatures w14:val="standardContextual"/>
        </w:rPr>
      </w:pPr>
      <w:r>
        <w:t>Übersicht der Abbildungen</w:t>
      </w:r>
      <w:r>
        <w:tab/>
      </w:r>
      <w:r>
        <w:fldChar w:fldCharType="begin"/>
      </w:r>
      <w:r>
        <w:instrText xml:space="preserve"> PAGEREF _Toc202779154 \h </w:instrText>
      </w:r>
      <w:r>
        <w:fldChar w:fldCharType="separate"/>
      </w:r>
      <w:r>
        <w:t>iii</w:t>
      </w:r>
      <w:r>
        <w:fldChar w:fldCharType="end"/>
      </w:r>
    </w:p>
    <w:p w14:paraId="6A3990D1" w14:textId="0CDACB2D" w:rsidR="00727CDC" w:rsidRDefault="00727CDC">
      <w:pPr>
        <w:pStyle w:val="TM2"/>
        <w:rPr>
          <w:rFonts w:asciiTheme="minorHAnsi" w:hAnsiTheme="minorHAnsi"/>
          <w:b w:val="0"/>
          <w:kern w:val="2"/>
          <w:sz w:val="24"/>
          <w:szCs w:val="24"/>
          <w:lang w:val="fr-BE" w:eastAsia="fr-BE"/>
          <w14:ligatures w14:val="standardContextual"/>
        </w:rPr>
      </w:pPr>
      <w:r>
        <w:t>Übersicht der Tabellen</w:t>
      </w:r>
      <w:r>
        <w:tab/>
      </w:r>
      <w:r>
        <w:fldChar w:fldCharType="begin"/>
      </w:r>
      <w:r>
        <w:instrText xml:space="preserve"> PAGEREF _Toc202779155 \h </w:instrText>
      </w:r>
      <w:r>
        <w:fldChar w:fldCharType="separate"/>
      </w:r>
      <w:r>
        <w:t>v</w:t>
      </w:r>
      <w:r>
        <w:fldChar w:fldCharType="end"/>
      </w:r>
    </w:p>
    <w:p w14:paraId="3D758A4D" w14:textId="6C1A78C0" w:rsidR="00727CDC" w:rsidRDefault="00727CDC">
      <w:pPr>
        <w:pStyle w:val="TM2"/>
        <w:rPr>
          <w:rFonts w:asciiTheme="minorHAnsi" w:hAnsiTheme="minorHAnsi"/>
          <w:b w:val="0"/>
          <w:kern w:val="2"/>
          <w:sz w:val="24"/>
          <w:szCs w:val="24"/>
          <w:lang w:val="fr-BE" w:eastAsia="fr-BE"/>
          <w14:ligatures w14:val="standardContextual"/>
        </w:rPr>
      </w:pPr>
      <w:r>
        <w:t>Teil 2 - Begriffe und Begriffsbestimmungen</w:t>
      </w:r>
      <w:r>
        <w:tab/>
      </w:r>
      <w:r>
        <w:fldChar w:fldCharType="begin"/>
      </w:r>
      <w:r>
        <w:instrText xml:space="preserve"> PAGEREF _Toc202779156 \h </w:instrText>
      </w:r>
      <w:r>
        <w:fldChar w:fldCharType="separate"/>
      </w:r>
      <w:r>
        <w:t>5</w:t>
      </w:r>
      <w:r>
        <w:fldChar w:fldCharType="end"/>
      </w:r>
    </w:p>
    <w:p w14:paraId="614786C9" w14:textId="1AE8E5D8" w:rsidR="00727CDC" w:rsidRDefault="00727CDC">
      <w:pPr>
        <w:pStyle w:val="TM3"/>
        <w:rPr>
          <w:rFonts w:asciiTheme="minorHAnsi" w:hAnsiTheme="minorHAnsi"/>
          <w:noProof/>
          <w:kern w:val="2"/>
          <w:sz w:val="24"/>
          <w:szCs w:val="24"/>
          <w:lang w:val="fr-BE" w:eastAsia="fr-BE"/>
          <w14:ligatures w14:val="standardContextual"/>
        </w:rPr>
      </w:pPr>
      <w:r>
        <w:rPr>
          <w:noProof/>
        </w:rPr>
        <w:t>KAPITEL 2.1 - Einleitung</w:t>
      </w:r>
      <w:r>
        <w:rPr>
          <w:noProof/>
        </w:rPr>
        <w:tab/>
      </w:r>
      <w:r>
        <w:rPr>
          <w:noProof/>
        </w:rPr>
        <w:fldChar w:fldCharType="begin"/>
      </w:r>
      <w:r>
        <w:rPr>
          <w:noProof/>
        </w:rPr>
        <w:instrText xml:space="preserve"> PAGEREF _Toc202779157 \h </w:instrText>
      </w:r>
      <w:r>
        <w:rPr>
          <w:noProof/>
        </w:rPr>
      </w:r>
      <w:r>
        <w:rPr>
          <w:noProof/>
        </w:rPr>
        <w:fldChar w:fldCharType="separate"/>
      </w:r>
      <w:r>
        <w:rPr>
          <w:noProof/>
        </w:rPr>
        <w:t>7</w:t>
      </w:r>
      <w:r>
        <w:rPr>
          <w:noProof/>
        </w:rPr>
        <w:fldChar w:fldCharType="end"/>
      </w:r>
    </w:p>
    <w:p w14:paraId="100AAC8E" w14:textId="1C2D7F9C" w:rsidR="00727CDC" w:rsidRDefault="00727CDC">
      <w:pPr>
        <w:pStyle w:val="TM3"/>
        <w:rPr>
          <w:rFonts w:asciiTheme="minorHAnsi" w:hAnsiTheme="minorHAnsi"/>
          <w:noProof/>
          <w:kern w:val="2"/>
          <w:sz w:val="24"/>
          <w:szCs w:val="24"/>
          <w:lang w:val="fr-BE" w:eastAsia="fr-BE"/>
          <w14:ligatures w14:val="standardContextual"/>
        </w:rPr>
      </w:pPr>
      <w:r>
        <w:rPr>
          <w:noProof/>
        </w:rPr>
        <w:t>KAPITEL 2.2 - Eigenschaften der Anlagen</w:t>
      </w:r>
      <w:r>
        <w:rPr>
          <w:noProof/>
        </w:rPr>
        <w:tab/>
      </w:r>
      <w:r>
        <w:rPr>
          <w:noProof/>
        </w:rPr>
        <w:fldChar w:fldCharType="begin"/>
      </w:r>
      <w:r>
        <w:rPr>
          <w:noProof/>
        </w:rPr>
        <w:instrText xml:space="preserve"> PAGEREF _Toc202779158 \h </w:instrText>
      </w:r>
      <w:r>
        <w:rPr>
          <w:noProof/>
        </w:rPr>
      </w:r>
      <w:r>
        <w:rPr>
          <w:noProof/>
        </w:rPr>
        <w:fldChar w:fldCharType="separate"/>
      </w:r>
      <w:r>
        <w:rPr>
          <w:noProof/>
        </w:rPr>
        <w:t>7</w:t>
      </w:r>
      <w:r>
        <w:rPr>
          <w:noProof/>
        </w:rPr>
        <w:fldChar w:fldCharType="end"/>
      </w:r>
    </w:p>
    <w:p w14:paraId="048A8DC5" w14:textId="4A6AB56C" w:rsidR="00727CDC" w:rsidRDefault="00727CDC">
      <w:pPr>
        <w:pStyle w:val="TM3"/>
        <w:rPr>
          <w:rFonts w:asciiTheme="minorHAnsi" w:hAnsiTheme="minorHAnsi"/>
          <w:noProof/>
          <w:kern w:val="2"/>
          <w:sz w:val="24"/>
          <w:szCs w:val="24"/>
          <w:lang w:val="fr-BE" w:eastAsia="fr-BE"/>
          <w14:ligatures w14:val="standardContextual"/>
        </w:rPr>
      </w:pPr>
      <w:r>
        <w:rPr>
          <w:noProof/>
        </w:rPr>
        <w:t>KAPITEL 2.3 - Spannungen</w:t>
      </w:r>
      <w:r>
        <w:rPr>
          <w:noProof/>
        </w:rPr>
        <w:tab/>
      </w:r>
      <w:r>
        <w:rPr>
          <w:noProof/>
        </w:rPr>
        <w:fldChar w:fldCharType="begin"/>
      </w:r>
      <w:r>
        <w:rPr>
          <w:noProof/>
        </w:rPr>
        <w:instrText xml:space="preserve"> PAGEREF _Toc202779159 \h </w:instrText>
      </w:r>
      <w:r>
        <w:rPr>
          <w:noProof/>
        </w:rPr>
      </w:r>
      <w:r>
        <w:rPr>
          <w:noProof/>
        </w:rPr>
        <w:fldChar w:fldCharType="separate"/>
      </w:r>
      <w:r>
        <w:rPr>
          <w:noProof/>
        </w:rPr>
        <w:t>12</w:t>
      </w:r>
      <w:r>
        <w:rPr>
          <w:noProof/>
        </w:rPr>
        <w:fldChar w:fldCharType="end"/>
      </w:r>
    </w:p>
    <w:p w14:paraId="526D6B4C" w14:textId="070CED8A" w:rsidR="00727CDC" w:rsidRDefault="00727CDC">
      <w:pPr>
        <w:pStyle w:val="TM3"/>
        <w:rPr>
          <w:rFonts w:asciiTheme="minorHAnsi" w:hAnsiTheme="minorHAnsi"/>
          <w:noProof/>
          <w:kern w:val="2"/>
          <w:sz w:val="24"/>
          <w:szCs w:val="24"/>
          <w:lang w:val="fr-BE" w:eastAsia="fr-BE"/>
          <w14:ligatures w14:val="standardContextual"/>
        </w:rPr>
      </w:pPr>
      <w:r>
        <w:rPr>
          <w:noProof/>
        </w:rPr>
        <w:t>KAPITEL 2.4 - Schutz gegen elektrischen Schlag</w:t>
      </w:r>
      <w:r>
        <w:rPr>
          <w:noProof/>
        </w:rPr>
        <w:tab/>
      </w:r>
      <w:r>
        <w:rPr>
          <w:noProof/>
        </w:rPr>
        <w:fldChar w:fldCharType="begin"/>
      </w:r>
      <w:r>
        <w:rPr>
          <w:noProof/>
        </w:rPr>
        <w:instrText xml:space="preserve"> PAGEREF _Toc202779160 \h </w:instrText>
      </w:r>
      <w:r>
        <w:rPr>
          <w:noProof/>
        </w:rPr>
      </w:r>
      <w:r>
        <w:rPr>
          <w:noProof/>
        </w:rPr>
        <w:fldChar w:fldCharType="separate"/>
      </w:r>
      <w:r>
        <w:rPr>
          <w:noProof/>
        </w:rPr>
        <w:t>13</w:t>
      </w:r>
      <w:r>
        <w:rPr>
          <w:noProof/>
        </w:rPr>
        <w:fldChar w:fldCharType="end"/>
      </w:r>
    </w:p>
    <w:p w14:paraId="4ABA2D4F" w14:textId="52FFF660" w:rsidR="00727CDC" w:rsidRDefault="00727CDC">
      <w:pPr>
        <w:pStyle w:val="TM3"/>
        <w:rPr>
          <w:rFonts w:asciiTheme="minorHAnsi" w:hAnsiTheme="minorHAnsi"/>
          <w:noProof/>
          <w:kern w:val="2"/>
          <w:sz w:val="24"/>
          <w:szCs w:val="24"/>
          <w:lang w:val="fr-BE" w:eastAsia="fr-BE"/>
          <w14:ligatures w14:val="standardContextual"/>
        </w:rPr>
      </w:pPr>
      <w:r>
        <w:rPr>
          <w:noProof/>
        </w:rPr>
        <w:t>KAPITEL 2.5 - Erdung</w:t>
      </w:r>
      <w:r>
        <w:rPr>
          <w:noProof/>
        </w:rPr>
        <w:tab/>
      </w:r>
      <w:r>
        <w:rPr>
          <w:noProof/>
        </w:rPr>
        <w:fldChar w:fldCharType="begin"/>
      </w:r>
      <w:r>
        <w:rPr>
          <w:noProof/>
        </w:rPr>
        <w:instrText xml:space="preserve"> PAGEREF _Toc202779161 \h </w:instrText>
      </w:r>
      <w:r>
        <w:rPr>
          <w:noProof/>
        </w:rPr>
      </w:r>
      <w:r>
        <w:rPr>
          <w:noProof/>
        </w:rPr>
        <w:fldChar w:fldCharType="separate"/>
      </w:r>
      <w:r>
        <w:rPr>
          <w:noProof/>
        </w:rPr>
        <w:t>20</w:t>
      </w:r>
      <w:r>
        <w:rPr>
          <w:noProof/>
        </w:rPr>
        <w:fldChar w:fldCharType="end"/>
      </w:r>
    </w:p>
    <w:p w14:paraId="6368FC59" w14:textId="2EC4568C" w:rsidR="00727CDC" w:rsidRDefault="00727CDC">
      <w:pPr>
        <w:pStyle w:val="TM3"/>
        <w:rPr>
          <w:rFonts w:asciiTheme="minorHAnsi" w:hAnsiTheme="minorHAnsi"/>
          <w:noProof/>
          <w:kern w:val="2"/>
          <w:sz w:val="24"/>
          <w:szCs w:val="24"/>
          <w:lang w:val="fr-BE" w:eastAsia="fr-BE"/>
          <w14:ligatures w14:val="standardContextual"/>
        </w:rPr>
      </w:pPr>
      <w:r>
        <w:rPr>
          <w:noProof/>
        </w:rPr>
        <w:t>KAPITEL 2.6 - Stromkreise</w:t>
      </w:r>
      <w:r>
        <w:rPr>
          <w:noProof/>
        </w:rPr>
        <w:tab/>
      </w:r>
      <w:r>
        <w:rPr>
          <w:noProof/>
        </w:rPr>
        <w:fldChar w:fldCharType="begin"/>
      </w:r>
      <w:r>
        <w:rPr>
          <w:noProof/>
        </w:rPr>
        <w:instrText xml:space="preserve"> PAGEREF _Toc202779162 \h </w:instrText>
      </w:r>
      <w:r>
        <w:rPr>
          <w:noProof/>
        </w:rPr>
      </w:r>
      <w:r>
        <w:rPr>
          <w:noProof/>
        </w:rPr>
        <w:fldChar w:fldCharType="separate"/>
      </w:r>
      <w:r>
        <w:rPr>
          <w:noProof/>
        </w:rPr>
        <w:t>22</w:t>
      </w:r>
      <w:r>
        <w:rPr>
          <w:noProof/>
        </w:rPr>
        <w:fldChar w:fldCharType="end"/>
      </w:r>
    </w:p>
    <w:p w14:paraId="4DA5DB91" w14:textId="4FF14152" w:rsidR="00727CDC" w:rsidRDefault="00727CDC">
      <w:pPr>
        <w:pStyle w:val="TM3"/>
        <w:rPr>
          <w:rFonts w:asciiTheme="minorHAnsi" w:hAnsiTheme="minorHAnsi"/>
          <w:noProof/>
          <w:kern w:val="2"/>
          <w:sz w:val="24"/>
          <w:szCs w:val="24"/>
          <w:lang w:val="fr-BE" w:eastAsia="fr-BE"/>
          <w14:ligatures w14:val="standardContextual"/>
        </w:rPr>
      </w:pPr>
      <w:r>
        <w:rPr>
          <w:noProof/>
        </w:rPr>
        <w:t>KAPITEL 2.7 - Leitungen</w:t>
      </w:r>
      <w:r>
        <w:rPr>
          <w:noProof/>
        </w:rPr>
        <w:tab/>
      </w:r>
      <w:r>
        <w:rPr>
          <w:noProof/>
        </w:rPr>
        <w:fldChar w:fldCharType="begin"/>
      </w:r>
      <w:r>
        <w:rPr>
          <w:noProof/>
        </w:rPr>
        <w:instrText xml:space="preserve"> PAGEREF _Toc202779163 \h </w:instrText>
      </w:r>
      <w:r>
        <w:rPr>
          <w:noProof/>
        </w:rPr>
      </w:r>
      <w:r>
        <w:rPr>
          <w:noProof/>
        </w:rPr>
        <w:fldChar w:fldCharType="separate"/>
      </w:r>
      <w:r>
        <w:rPr>
          <w:noProof/>
        </w:rPr>
        <w:t>24</w:t>
      </w:r>
      <w:r>
        <w:rPr>
          <w:noProof/>
        </w:rPr>
        <w:fldChar w:fldCharType="end"/>
      </w:r>
    </w:p>
    <w:p w14:paraId="6EE51F77" w14:textId="118253E7" w:rsidR="00727CDC" w:rsidRDefault="00727CDC">
      <w:pPr>
        <w:pStyle w:val="TM3"/>
        <w:rPr>
          <w:rFonts w:asciiTheme="minorHAnsi" w:hAnsiTheme="minorHAnsi"/>
          <w:noProof/>
          <w:kern w:val="2"/>
          <w:sz w:val="24"/>
          <w:szCs w:val="24"/>
          <w:lang w:val="fr-BE" w:eastAsia="fr-BE"/>
          <w14:ligatures w14:val="standardContextual"/>
        </w:rPr>
      </w:pPr>
      <w:r>
        <w:rPr>
          <w:noProof/>
        </w:rPr>
        <w:t>KAPITEL 2.8 - Betriebsmittel</w:t>
      </w:r>
      <w:r>
        <w:rPr>
          <w:noProof/>
        </w:rPr>
        <w:tab/>
      </w:r>
      <w:r>
        <w:rPr>
          <w:noProof/>
        </w:rPr>
        <w:fldChar w:fldCharType="begin"/>
      </w:r>
      <w:r>
        <w:rPr>
          <w:noProof/>
        </w:rPr>
        <w:instrText xml:space="preserve"> PAGEREF _Toc202779164 \h </w:instrText>
      </w:r>
      <w:r>
        <w:rPr>
          <w:noProof/>
        </w:rPr>
      </w:r>
      <w:r>
        <w:rPr>
          <w:noProof/>
        </w:rPr>
        <w:fldChar w:fldCharType="separate"/>
      </w:r>
      <w:r>
        <w:rPr>
          <w:noProof/>
        </w:rPr>
        <w:t>28</w:t>
      </w:r>
      <w:r>
        <w:rPr>
          <w:noProof/>
        </w:rPr>
        <w:fldChar w:fldCharType="end"/>
      </w:r>
    </w:p>
    <w:p w14:paraId="66F5179B" w14:textId="64121631" w:rsidR="00727CDC" w:rsidRDefault="00727CDC">
      <w:pPr>
        <w:pStyle w:val="TM3"/>
        <w:rPr>
          <w:rFonts w:asciiTheme="minorHAnsi" w:hAnsiTheme="minorHAnsi"/>
          <w:noProof/>
          <w:kern w:val="2"/>
          <w:sz w:val="24"/>
          <w:szCs w:val="24"/>
          <w:lang w:val="fr-BE" w:eastAsia="fr-BE"/>
          <w14:ligatures w14:val="standardContextual"/>
        </w:rPr>
      </w:pPr>
      <w:r>
        <w:rPr>
          <w:noProof/>
        </w:rPr>
        <w:t>KAPITEL 2.9 - Trennung und Steuerung</w:t>
      </w:r>
      <w:r>
        <w:rPr>
          <w:noProof/>
        </w:rPr>
        <w:tab/>
      </w:r>
      <w:r>
        <w:rPr>
          <w:noProof/>
        </w:rPr>
        <w:fldChar w:fldCharType="begin"/>
      </w:r>
      <w:r>
        <w:rPr>
          <w:noProof/>
        </w:rPr>
        <w:instrText xml:space="preserve"> PAGEREF _Toc202779165 \h </w:instrText>
      </w:r>
      <w:r>
        <w:rPr>
          <w:noProof/>
        </w:rPr>
      </w:r>
      <w:r>
        <w:rPr>
          <w:noProof/>
        </w:rPr>
        <w:fldChar w:fldCharType="separate"/>
      </w:r>
      <w:r>
        <w:rPr>
          <w:noProof/>
        </w:rPr>
        <w:t>28</w:t>
      </w:r>
      <w:r>
        <w:rPr>
          <w:noProof/>
        </w:rPr>
        <w:fldChar w:fldCharType="end"/>
      </w:r>
    </w:p>
    <w:p w14:paraId="63978D6B" w14:textId="4812AE2A" w:rsidR="00727CDC" w:rsidRDefault="00727CDC">
      <w:pPr>
        <w:pStyle w:val="TM3"/>
        <w:rPr>
          <w:rFonts w:asciiTheme="minorHAnsi" w:hAnsiTheme="minorHAnsi"/>
          <w:noProof/>
          <w:kern w:val="2"/>
          <w:sz w:val="24"/>
          <w:szCs w:val="24"/>
          <w:lang w:val="fr-BE" w:eastAsia="fr-BE"/>
          <w14:ligatures w14:val="standardContextual"/>
        </w:rPr>
      </w:pPr>
      <w:r>
        <w:rPr>
          <w:noProof/>
        </w:rPr>
        <w:t>KAPITEL 2.10 - Äußere Einflüsse</w:t>
      </w:r>
      <w:r>
        <w:rPr>
          <w:noProof/>
        </w:rPr>
        <w:tab/>
      </w:r>
      <w:r>
        <w:rPr>
          <w:noProof/>
        </w:rPr>
        <w:fldChar w:fldCharType="begin"/>
      </w:r>
      <w:r>
        <w:rPr>
          <w:noProof/>
        </w:rPr>
        <w:instrText xml:space="preserve"> PAGEREF _Toc202779166 \h </w:instrText>
      </w:r>
      <w:r>
        <w:rPr>
          <w:noProof/>
        </w:rPr>
      </w:r>
      <w:r>
        <w:rPr>
          <w:noProof/>
        </w:rPr>
        <w:fldChar w:fldCharType="separate"/>
      </w:r>
      <w:r>
        <w:rPr>
          <w:noProof/>
        </w:rPr>
        <w:t>29</w:t>
      </w:r>
      <w:r>
        <w:rPr>
          <w:noProof/>
        </w:rPr>
        <w:fldChar w:fldCharType="end"/>
      </w:r>
    </w:p>
    <w:p w14:paraId="4819223B" w14:textId="7964B99E" w:rsidR="00727CDC" w:rsidRDefault="00727CDC">
      <w:pPr>
        <w:pStyle w:val="TM3"/>
        <w:rPr>
          <w:rFonts w:asciiTheme="minorHAnsi" w:hAnsiTheme="minorHAnsi"/>
          <w:noProof/>
          <w:kern w:val="2"/>
          <w:sz w:val="24"/>
          <w:szCs w:val="24"/>
          <w:lang w:val="fr-BE" w:eastAsia="fr-BE"/>
          <w14:ligatures w14:val="standardContextual"/>
        </w:rPr>
      </w:pPr>
      <w:r>
        <w:rPr>
          <w:noProof/>
        </w:rPr>
        <w:t>KAPITEL 2.11 - Arbeiten und Prüfung</w:t>
      </w:r>
      <w:r>
        <w:rPr>
          <w:noProof/>
        </w:rPr>
        <w:tab/>
      </w:r>
      <w:r>
        <w:rPr>
          <w:noProof/>
        </w:rPr>
        <w:fldChar w:fldCharType="begin"/>
      </w:r>
      <w:r>
        <w:rPr>
          <w:noProof/>
        </w:rPr>
        <w:instrText xml:space="preserve"> PAGEREF _Toc202779167 \h </w:instrText>
      </w:r>
      <w:r>
        <w:rPr>
          <w:noProof/>
        </w:rPr>
      </w:r>
      <w:r>
        <w:rPr>
          <w:noProof/>
        </w:rPr>
        <w:fldChar w:fldCharType="separate"/>
      </w:r>
      <w:r>
        <w:rPr>
          <w:noProof/>
        </w:rPr>
        <w:t>35</w:t>
      </w:r>
      <w:r>
        <w:rPr>
          <w:noProof/>
        </w:rPr>
        <w:fldChar w:fldCharType="end"/>
      </w:r>
    </w:p>
    <w:p w14:paraId="0742FB8B" w14:textId="19C6E29D" w:rsidR="00727CDC" w:rsidRDefault="00727CDC">
      <w:pPr>
        <w:pStyle w:val="TM3"/>
        <w:rPr>
          <w:rFonts w:asciiTheme="minorHAnsi" w:hAnsiTheme="minorHAnsi"/>
          <w:noProof/>
          <w:kern w:val="2"/>
          <w:sz w:val="24"/>
          <w:szCs w:val="24"/>
          <w:lang w:val="fr-BE" w:eastAsia="fr-BE"/>
          <w14:ligatures w14:val="standardContextual"/>
        </w:rPr>
      </w:pPr>
      <w:r>
        <w:rPr>
          <w:noProof/>
        </w:rPr>
        <w:t>KAPITEL 2.12 – Schemata, Pläne und Unterlagen von elektrischen Anlagen</w:t>
      </w:r>
      <w:r>
        <w:rPr>
          <w:noProof/>
        </w:rPr>
        <w:tab/>
      </w:r>
      <w:r>
        <w:rPr>
          <w:noProof/>
        </w:rPr>
        <w:fldChar w:fldCharType="begin"/>
      </w:r>
      <w:r>
        <w:rPr>
          <w:noProof/>
        </w:rPr>
        <w:instrText xml:space="preserve"> PAGEREF _Toc202779168 \h </w:instrText>
      </w:r>
      <w:r>
        <w:rPr>
          <w:noProof/>
        </w:rPr>
      </w:r>
      <w:r>
        <w:rPr>
          <w:noProof/>
        </w:rPr>
        <w:fldChar w:fldCharType="separate"/>
      </w:r>
      <w:r>
        <w:rPr>
          <w:noProof/>
        </w:rPr>
        <w:t>38</w:t>
      </w:r>
      <w:r>
        <w:rPr>
          <w:noProof/>
        </w:rPr>
        <w:fldChar w:fldCharType="end"/>
      </w:r>
    </w:p>
    <w:p w14:paraId="2FB8A943" w14:textId="08E6CBC1" w:rsidR="00727CDC" w:rsidRDefault="00727CDC">
      <w:pPr>
        <w:pStyle w:val="TM3"/>
        <w:rPr>
          <w:rFonts w:asciiTheme="minorHAnsi" w:hAnsiTheme="minorHAnsi"/>
          <w:noProof/>
          <w:kern w:val="2"/>
          <w:sz w:val="24"/>
          <w:szCs w:val="24"/>
          <w:lang w:val="fr-BE" w:eastAsia="fr-BE"/>
          <w14:ligatures w14:val="standardContextual"/>
        </w:rPr>
      </w:pPr>
      <w:r>
        <w:rPr>
          <w:noProof/>
        </w:rPr>
        <w:t>KAPITEL 2.13 – [Graphische Symbole</w:t>
      </w:r>
      <w:r>
        <w:rPr>
          <w:noProof/>
        </w:rPr>
        <w:tab/>
      </w:r>
      <w:r>
        <w:rPr>
          <w:noProof/>
        </w:rPr>
        <w:fldChar w:fldCharType="begin"/>
      </w:r>
      <w:r>
        <w:rPr>
          <w:noProof/>
        </w:rPr>
        <w:instrText xml:space="preserve"> PAGEREF _Toc202779169 \h </w:instrText>
      </w:r>
      <w:r>
        <w:rPr>
          <w:noProof/>
        </w:rPr>
      </w:r>
      <w:r>
        <w:rPr>
          <w:noProof/>
        </w:rPr>
        <w:fldChar w:fldCharType="separate"/>
      </w:r>
      <w:r>
        <w:rPr>
          <w:noProof/>
        </w:rPr>
        <w:t>40</w:t>
      </w:r>
      <w:r>
        <w:rPr>
          <w:noProof/>
        </w:rPr>
        <w:fldChar w:fldCharType="end"/>
      </w:r>
    </w:p>
    <w:p w14:paraId="5A4237CB" w14:textId="7F68FC12" w:rsidR="00727CDC" w:rsidRDefault="00727CDC">
      <w:pPr>
        <w:pStyle w:val="TM2"/>
        <w:rPr>
          <w:rFonts w:asciiTheme="minorHAnsi" w:hAnsiTheme="minorHAnsi"/>
          <w:b w:val="0"/>
          <w:kern w:val="2"/>
          <w:sz w:val="24"/>
          <w:szCs w:val="24"/>
          <w:lang w:val="fr-BE" w:eastAsia="fr-BE"/>
          <w14:ligatures w14:val="standardContextual"/>
        </w:rPr>
      </w:pPr>
      <w:r>
        <w:t>Teil 3 - Bestimmung der allgemeinen Eigenschaften von elektrischen Anlagen</w:t>
      </w:r>
      <w:r>
        <w:tab/>
      </w:r>
      <w:r>
        <w:fldChar w:fldCharType="begin"/>
      </w:r>
      <w:r>
        <w:instrText xml:space="preserve"> PAGEREF _Toc202779170 \h </w:instrText>
      </w:r>
      <w:r>
        <w:fldChar w:fldCharType="separate"/>
      </w:r>
      <w:r>
        <w:t>48</w:t>
      </w:r>
      <w:r>
        <w:fldChar w:fldCharType="end"/>
      </w:r>
    </w:p>
    <w:p w14:paraId="39635963" w14:textId="55CDF93B" w:rsidR="00727CDC" w:rsidRDefault="00727CDC">
      <w:pPr>
        <w:pStyle w:val="TM3"/>
        <w:rPr>
          <w:rFonts w:asciiTheme="minorHAnsi" w:hAnsiTheme="minorHAnsi"/>
          <w:noProof/>
          <w:kern w:val="2"/>
          <w:sz w:val="24"/>
          <w:szCs w:val="24"/>
          <w:lang w:val="fr-BE" w:eastAsia="fr-BE"/>
          <w14:ligatures w14:val="standardContextual"/>
        </w:rPr>
      </w:pPr>
      <w:r>
        <w:rPr>
          <w:noProof/>
        </w:rPr>
        <w:t>KAPITEL 3.1 - Allgemeines</w:t>
      </w:r>
      <w:r>
        <w:rPr>
          <w:noProof/>
        </w:rPr>
        <w:tab/>
      </w:r>
      <w:r>
        <w:rPr>
          <w:noProof/>
        </w:rPr>
        <w:fldChar w:fldCharType="begin"/>
      </w:r>
      <w:r>
        <w:rPr>
          <w:noProof/>
        </w:rPr>
        <w:instrText xml:space="preserve"> PAGEREF _Toc202779171 \h </w:instrText>
      </w:r>
      <w:r>
        <w:rPr>
          <w:noProof/>
        </w:rPr>
      </w:r>
      <w:r>
        <w:rPr>
          <w:noProof/>
        </w:rPr>
        <w:fldChar w:fldCharType="separate"/>
      </w:r>
      <w:r>
        <w:rPr>
          <w:noProof/>
        </w:rPr>
        <w:t>49</w:t>
      </w:r>
      <w:r>
        <w:rPr>
          <w:noProof/>
        </w:rPr>
        <w:fldChar w:fldCharType="end"/>
      </w:r>
    </w:p>
    <w:p w14:paraId="3369015C" w14:textId="645E33F9" w:rsidR="00727CDC" w:rsidRDefault="00727CDC">
      <w:pPr>
        <w:pStyle w:val="TM3"/>
        <w:rPr>
          <w:rFonts w:asciiTheme="minorHAnsi" w:hAnsiTheme="minorHAnsi"/>
          <w:noProof/>
          <w:kern w:val="2"/>
          <w:sz w:val="24"/>
          <w:szCs w:val="24"/>
          <w:lang w:val="fr-BE" w:eastAsia="fr-BE"/>
          <w14:ligatures w14:val="standardContextual"/>
        </w:rPr>
      </w:pPr>
      <w:r>
        <w:rPr>
          <w:noProof/>
        </w:rPr>
        <w:t>KAPITEL 3.2 - Stromversorgung und Strukturen</w:t>
      </w:r>
      <w:r>
        <w:rPr>
          <w:noProof/>
        </w:rPr>
        <w:tab/>
      </w:r>
      <w:r>
        <w:rPr>
          <w:noProof/>
        </w:rPr>
        <w:fldChar w:fldCharType="begin"/>
      </w:r>
      <w:r>
        <w:rPr>
          <w:noProof/>
        </w:rPr>
        <w:instrText xml:space="preserve"> PAGEREF _Toc202779172 \h </w:instrText>
      </w:r>
      <w:r>
        <w:rPr>
          <w:noProof/>
        </w:rPr>
      </w:r>
      <w:r>
        <w:rPr>
          <w:noProof/>
        </w:rPr>
        <w:fldChar w:fldCharType="separate"/>
      </w:r>
      <w:r>
        <w:rPr>
          <w:noProof/>
        </w:rPr>
        <w:t>56</w:t>
      </w:r>
      <w:r>
        <w:rPr>
          <w:noProof/>
        </w:rPr>
        <w:fldChar w:fldCharType="end"/>
      </w:r>
    </w:p>
    <w:p w14:paraId="5E65EA75" w14:textId="59ED4B72" w:rsidR="00727CDC" w:rsidRDefault="00727CDC">
      <w:pPr>
        <w:pStyle w:val="TM3"/>
        <w:rPr>
          <w:rFonts w:asciiTheme="minorHAnsi" w:hAnsiTheme="minorHAnsi"/>
          <w:noProof/>
          <w:kern w:val="2"/>
          <w:sz w:val="24"/>
          <w:szCs w:val="24"/>
          <w:lang w:val="fr-BE" w:eastAsia="fr-BE"/>
          <w14:ligatures w14:val="standardContextual"/>
        </w:rPr>
      </w:pPr>
      <w:r>
        <w:rPr>
          <w:noProof/>
        </w:rPr>
        <w:t>KAPITEL 3.3 - Kompatibilität</w:t>
      </w:r>
      <w:r>
        <w:rPr>
          <w:noProof/>
        </w:rPr>
        <w:tab/>
      </w:r>
      <w:r>
        <w:rPr>
          <w:noProof/>
        </w:rPr>
        <w:fldChar w:fldCharType="begin"/>
      </w:r>
      <w:r>
        <w:rPr>
          <w:noProof/>
        </w:rPr>
        <w:instrText xml:space="preserve"> PAGEREF _Toc202779173 \h </w:instrText>
      </w:r>
      <w:r>
        <w:rPr>
          <w:noProof/>
        </w:rPr>
      </w:r>
      <w:r>
        <w:rPr>
          <w:noProof/>
        </w:rPr>
        <w:fldChar w:fldCharType="separate"/>
      </w:r>
      <w:r>
        <w:rPr>
          <w:noProof/>
        </w:rPr>
        <w:t>58</w:t>
      </w:r>
      <w:r>
        <w:rPr>
          <w:noProof/>
        </w:rPr>
        <w:fldChar w:fldCharType="end"/>
      </w:r>
    </w:p>
    <w:p w14:paraId="06E061A6" w14:textId="29A8E80F" w:rsidR="00727CDC" w:rsidRDefault="00727CDC">
      <w:pPr>
        <w:pStyle w:val="TM3"/>
        <w:rPr>
          <w:rFonts w:asciiTheme="minorHAnsi" w:hAnsiTheme="minorHAnsi"/>
          <w:noProof/>
          <w:kern w:val="2"/>
          <w:sz w:val="24"/>
          <w:szCs w:val="24"/>
          <w:lang w:val="fr-BE" w:eastAsia="fr-BE"/>
          <w14:ligatures w14:val="standardContextual"/>
        </w:rPr>
      </w:pPr>
      <w:r>
        <w:rPr>
          <w:noProof/>
        </w:rPr>
        <w:t>KAPITEL 3.4 - Sicherheitsanlagen</w:t>
      </w:r>
      <w:r>
        <w:rPr>
          <w:noProof/>
        </w:rPr>
        <w:tab/>
      </w:r>
      <w:r>
        <w:rPr>
          <w:noProof/>
        </w:rPr>
        <w:fldChar w:fldCharType="begin"/>
      </w:r>
      <w:r>
        <w:rPr>
          <w:noProof/>
        </w:rPr>
        <w:instrText xml:space="preserve"> PAGEREF _Toc202779174 \h </w:instrText>
      </w:r>
      <w:r>
        <w:rPr>
          <w:noProof/>
        </w:rPr>
      </w:r>
      <w:r>
        <w:rPr>
          <w:noProof/>
        </w:rPr>
        <w:fldChar w:fldCharType="separate"/>
      </w:r>
      <w:r>
        <w:rPr>
          <w:noProof/>
        </w:rPr>
        <w:t>59</w:t>
      </w:r>
      <w:r>
        <w:rPr>
          <w:noProof/>
        </w:rPr>
        <w:fldChar w:fldCharType="end"/>
      </w:r>
    </w:p>
    <w:p w14:paraId="690EDA4B" w14:textId="2C86B8B2" w:rsidR="00727CDC" w:rsidRDefault="00727CDC">
      <w:pPr>
        <w:pStyle w:val="TM3"/>
        <w:rPr>
          <w:rFonts w:asciiTheme="minorHAnsi" w:hAnsiTheme="minorHAnsi"/>
          <w:noProof/>
          <w:kern w:val="2"/>
          <w:sz w:val="24"/>
          <w:szCs w:val="24"/>
          <w:lang w:val="fr-BE" w:eastAsia="fr-BE"/>
          <w14:ligatures w14:val="standardContextual"/>
        </w:rPr>
      </w:pPr>
      <w:r>
        <w:rPr>
          <w:noProof/>
        </w:rPr>
        <w:t>KAPITEL 3.5 - Kritische Anlagen</w:t>
      </w:r>
      <w:r>
        <w:rPr>
          <w:noProof/>
        </w:rPr>
        <w:tab/>
      </w:r>
      <w:r>
        <w:rPr>
          <w:noProof/>
        </w:rPr>
        <w:fldChar w:fldCharType="begin"/>
      </w:r>
      <w:r>
        <w:rPr>
          <w:noProof/>
        </w:rPr>
        <w:instrText xml:space="preserve"> PAGEREF _Toc202779175 \h </w:instrText>
      </w:r>
      <w:r>
        <w:rPr>
          <w:noProof/>
        </w:rPr>
      </w:r>
      <w:r>
        <w:rPr>
          <w:noProof/>
        </w:rPr>
        <w:fldChar w:fldCharType="separate"/>
      </w:r>
      <w:r>
        <w:rPr>
          <w:noProof/>
        </w:rPr>
        <w:t>59</w:t>
      </w:r>
      <w:r>
        <w:rPr>
          <w:noProof/>
        </w:rPr>
        <w:fldChar w:fldCharType="end"/>
      </w:r>
    </w:p>
    <w:p w14:paraId="79D969E7" w14:textId="0957940A" w:rsidR="00727CDC" w:rsidRDefault="00727CDC">
      <w:pPr>
        <w:pStyle w:val="TM2"/>
        <w:rPr>
          <w:rFonts w:asciiTheme="minorHAnsi" w:hAnsiTheme="minorHAnsi"/>
          <w:b w:val="0"/>
          <w:kern w:val="2"/>
          <w:sz w:val="24"/>
          <w:szCs w:val="24"/>
          <w:lang w:val="fr-BE" w:eastAsia="fr-BE"/>
          <w14:ligatures w14:val="standardContextual"/>
        </w:rPr>
      </w:pPr>
      <w:r>
        <w:t>Teil 4 - Schutzmaßnahmen</w:t>
      </w:r>
      <w:r>
        <w:tab/>
      </w:r>
      <w:r>
        <w:fldChar w:fldCharType="begin"/>
      </w:r>
      <w:r>
        <w:instrText xml:space="preserve"> PAGEREF _Toc202779176 \h </w:instrText>
      </w:r>
      <w:r>
        <w:fldChar w:fldCharType="separate"/>
      </w:r>
      <w:r>
        <w:t>60</w:t>
      </w:r>
      <w:r>
        <w:fldChar w:fldCharType="end"/>
      </w:r>
    </w:p>
    <w:p w14:paraId="24C0AA05" w14:textId="7614B05B" w:rsidR="00727CDC" w:rsidRDefault="00727CDC">
      <w:pPr>
        <w:pStyle w:val="TM3"/>
        <w:rPr>
          <w:rFonts w:asciiTheme="minorHAnsi" w:hAnsiTheme="minorHAnsi"/>
          <w:noProof/>
          <w:kern w:val="2"/>
          <w:sz w:val="24"/>
          <w:szCs w:val="24"/>
          <w:lang w:val="fr-BE" w:eastAsia="fr-BE"/>
          <w14:ligatures w14:val="standardContextual"/>
        </w:rPr>
      </w:pPr>
      <w:r>
        <w:rPr>
          <w:noProof/>
        </w:rPr>
        <w:t>KAPITEL 4.1 - Einleitung</w:t>
      </w:r>
      <w:r>
        <w:rPr>
          <w:noProof/>
        </w:rPr>
        <w:tab/>
      </w:r>
      <w:r>
        <w:rPr>
          <w:noProof/>
        </w:rPr>
        <w:fldChar w:fldCharType="begin"/>
      </w:r>
      <w:r>
        <w:rPr>
          <w:noProof/>
        </w:rPr>
        <w:instrText xml:space="preserve"> PAGEREF _Toc202779177 \h </w:instrText>
      </w:r>
      <w:r>
        <w:rPr>
          <w:noProof/>
        </w:rPr>
      </w:r>
      <w:r>
        <w:rPr>
          <w:noProof/>
        </w:rPr>
        <w:fldChar w:fldCharType="separate"/>
      </w:r>
      <w:r>
        <w:rPr>
          <w:noProof/>
        </w:rPr>
        <w:t>62</w:t>
      </w:r>
      <w:r>
        <w:rPr>
          <w:noProof/>
        </w:rPr>
        <w:fldChar w:fldCharType="end"/>
      </w:r>
    </w:p>
    <w:p w14:paraId="0E475943" w14:textId="33EAC5AD" w:rsidR="00727CDC" w:rsidRDefault="00727CDC">
      <w:pPr>
        <w:pStyle w:val="TM3"/>
        <w:rPr>
          <w:rFonts w:asciiTheme="minorHAnsi" w:hAnsiTheme="minorHAnsi"/>
          <w:noProof/>
          <w:kern w:val="2"/>
          <w:sz w:val="24"/>
          <w:szCs w:val="24"/>
          <w:lang w:val="fr-BE" w:eastAsia="fr-BE"/>
          <w14:ligatures w14:val="standardContextual"/>
        </w:rPr>
      </w:pPr>
      <w:r>
        <w:rPr>
          <w:noProof/>
        </w:rPr>
        <w:t>KAPITEL 4.2 - Schutz gegen elektrischen Schlag</w:t>
      </w:r>
      <w:r>
        <w:rPr>
          <w:noProof/>
        </w:rPr>
        <w:tab/>
      </w:r>
      <w:r>
        <w:rPr>
          <w:noProof/>
        </w:rPr>
        <w:fldChar w:fldCharType="begin"/>
      </w:r>
      <w:r>
        <w:rPr>
          <w:noProof/>
        </w:rPr>
        <w:instrText xml:space="preserve"> PAGEREF _Toc202779178 \h </w:instrText>
      </w:r>
      <w:r>
        <w:rPr>
          <w:noProof/>
        </w:rPr>
      </w:r>
      <w:r>
        <w:rPr>
          <w:noProof/>
        </w:rPr>
        <w:fldChar w:fldCharType="separate"/>
      </w:r>
      <w:r>
        <w:rPr>
          <w:noProof/>
        </w:rPr>
        <w:t>62</w:t>
      </w:r>
      <w:r>
        <w:rPr>
          <w:noProof/>
        </w:rPr>
        <w:fldChar w:fldCharType="end"/>
      </w:r>
    </w:p>
    <w:p w14:paraId="623811D7" w14:textId="477B99BE" w:rsidR="00727CDC" w:rsidRDefault="00727CDC">
      <w:pPr>
        <w:pStyle w:val="TM3"/>
        <w:rPr>
          <w:rFonts w:asciiTheme="minorHAnsi" w:hAnsiTheme="minorHAnsi"/>
          <w:noProof/>
          <w:kern w:val="2"/>
          <w:sz w:val="24"/>
          <w:szCs w:val="24"/>
          <w:lang w:val="fr-BE" w:eastAsia="fr-BE"/>
          <w14:ligatures w14:val="standardContextual"/>
        </w:rPr>
      </w:pPr>
      <w:r>
        <w:rPr>
          <w:noProof/>
        </w:rPr>
        <w:t>KAPITEL 4.3 - Schutz gegen thermische Auswirkungen</w:t>
      </w:r>
      <w:r>
        <w:rPr>
          <w:noProof/>
        </w:rPr>
        <w:tab/>
      </w:r>
      <w:r>
        <w:rPr>
          <w:noProof/>
        </w:rPr>
        <w:fldChar w:fldCharType="begin"/>
      </w:r>
      <w:r>
        <w:rPr>
          <w:noProof/>
        </w:rPr>
        <w:instrText xml:space="preserve"> PAGEREF _Toc202779179 \h </w:instrText>
      </w:r>
      <w:r>
        <w:rPr>
          <w:noProof/>
        </w:rPr>
      </w:r>
      <w:r>
        <w:rPr>
          <w:noProof/>
        </w:rPr>
        <w:fldChar w:fldCharType="separate"/>
      </w:r>
      <w:r>
        <w:rPr>
          <w:noProof/>
        </w:rPr>
        <w:t>96</w:t>
      </w:r>
      <w:r>
        <w:rPr>
          <w:noProof/>
        </w:rPr>
        <w:fldChar w:fldCharType="end"/>
      </w:r>
    </w:p>
    <w:p w14:paraId="1C114F48" w14:textId="251D1B46" w:rsidR="00727CDC" w:rsidRDefault="00727CDC">
      <w:pPr>
        <w:pStyle w:val="TM3"/>
        <w:rPr>
          <w:rFonts w:asciiTheme="minorHAnsi" w:hAnsiTheme="minorHAnsi"/>
          <w:noProof/>
          <w:kern w:val="2"/>
          <w:sz w:val="24"/>
          <w:szCs w:val="24"/>
          <w:lang w:val="fr-BE" w:eastAsia="fr-BE"/>
          <w14:ligatures w14:val="standardContextual"/>
        </w:rPr>
      </w:pPr>
      <w:r>
        <w:rPr>
          <w:noProof/>
        </w:rPr>
        <w:t>KAPITEL 4.4 - Elektrischer Überstromschutz</w:t>
      </w:r>
      <w:r>
        <w:rPr>
          <w:noProof/>
        </w:rPr>
        <w:tab/>
      </w:r>
      <w:r>
        <w:rPr>
          <w:noProof/>
        </w:rPr>
        <w:fldChar w:fldCharType="begin"/>
      </w:r>
      <w:r>
        <w:rPr>
          <w:noProof/>
        </w:rPr>
        <w:instrText xml:space="preserve"> PAGEREF _Toc202779180 \h </w:instrText>
      </w:r>
      <w:r>
        <w:rPr>
          <w:noProof/>
        </w:rPr>
      </w:r>
      <w:r>
        <w:rPr>
          <w:noProof/>
        </w:rPr>
        <w:fldChar w:fldCharType="separate"/>
      </w:r>
      <w:r>
        <w:rPr>
          <w:noProof/>
        </w:rPr>
        <w:t>104</w:t>
      </w:r>
      <w:r>
        <w:rPr>
          <w:noProof/>
        </w:rPr>
        <w:fldChar w:fldCharType="end"/>
      </w:r>
    </w:p>
    <w:p w14:paraId="5F1B3F64" w14:textId="2D620C77" w:rsidR="00727CDC" w:rsidRDefault="00727CDC">
      <w:pPr>
        <w:pStyle w:val="TM3"/>
        <w:rPr>
          <w:rFonts w:asciiTheme="minorHAnsi" w:hAnsiTheme="minorHAnsi"/>
          <w:noProof/>
          <w:kern w:val="2"/>
          <w:sz w:val="24"/>
          <w:szCs w:val="24"/>
          <w:lang w:val="fr-BE" w:eastAsia="fr-BE"/>
          <w14:ligatures w14:val="standardContextual"/>
        </w:rPr>
      </w:pPr>
      <w:r>
        <w:rPr>
          <w:noProof/>
        </w:rPr>
        <w:t>KAPITEL 4.5 - Überspannungsschutz</w:t>
      </w:r>
      <w:r>
        <w:rPr>
          <w:noProof/>
        </w:rPr>
        <w:tab/>
      </w:r>
      <w:r>
        <w:rPr>
          <w:noProof/>
        </w:rPr>
        <w:fldChar w:fldCharType="begin"/>
      </w:r>
      <w:r>
        <w:rPr>
          <w:noProof/>
        </w:rPr>
        <w:instrText xml:space="preserve"> PAGEREF _Toc202779181 \h </w:instrText>
      </w:r>
      <w:r>
        <w:rPr>
          <w:noProof/>
        </w:rPr>
      </w:r>
      <w:r>
        <w:rPr>
          <w:noProof/>
        </w:rPr>
        <w:fldChar w:fldCharType="separate"/>
      </w:r>
      <w:r>
        <w:rPr>
          <w:noProof/>
        </w:rPr>
        <w:t>109</w:t>
      </w:r>
      <w:r>
        <w:rPr>
          <w:noProof/>
        </w:rPr>
        <w:fldChar w:fldCharType="end"/>
      </w:r>
    </w:p>
    <w:p w14:paraId="335BCF0C" w14:textId="7C3A40E1" w:rsidR="00727CDC" w:rsidRDefault="00727CDC">
      <w:pPr>
        <w:pStyle w:val="TM3"/>
        <w:rPr>
          <w:rFonts w:asciiTheme="minorHAnsi" w:hAnsiTheme="minorHAnsi"/>
          <w:noProof/>
          <w:kern w:val="2"/>
          <w:sz w:val="24"/>
          <w:szCs w:val="24"/>
          <w:lang w:val="fr-BE" w:eastAsia="fr-BE"/>
          <w14:ligatures w14:val="standardContextual"/>
        </w:rPr>
      </w:pPr>
      <w:r>
        <w:rPr>
          <w:noProof/>
        </w:rPr>
        <w:t>KAPITEL 4.6 - Schutz gegen bestimmte andere Auswirkungen</w:t>
      </w:r>
      <w:r>
        <w:rPr>
          <w:noProof/>
        </w:rPr>
        <w:tab/>
      </w:r>
      <w:r>
        <w:rPr>
          <w:noProof/>
        </w:rPr>
        <w:fldChar w:fldCharType="begin"/>
      </w:r>
      <w:r>
        <w:rPr>
          <w:noProof/>
        </w:rPr>
        <w:instrText xml:space="preserve"> PAGEREF _Toc202779182 \h </w:instrText>
      </w:r>
      <w:r>
        <w:rPr>
          <w:noProof/>
        </w:rPr>
      </w:r>
      <w:r>
        <w:rPr>
          <w:noProof/>
        </w:rPr>
        <w:fldChar w:fldCharType="separate"/>
      </w:r>
      <w:r>
        <w:rPr>
          <w:noProof/>
        </w:rPr>
        <w:t>110</w:t>
      </w:r>
      <w:r>
        <w:rPr>
          <w:noProof/>
        </w:rPr>
        <w:fldChar w:fldCharType="end"/>
      </w:r>
    </w:p>
    <w:p w14:paraId="6422D287" w14:textId="35A026AD" w:rsidR="00727CDC" w:rsidRDefault="00727CDC">
      <w:pPr>
        <w:pStyle w:val="TM2"/>
        <w:rPr>
          <w:rFonts w:asciiTheme="minorHAnsi" w:hAnsiTheme="minorHAnsi"/>
          <w:b w:val="0"/>
          <w:kern w:val="2"/>
          <w:sz w:val="24"/>
          <w:szCs w:val="24"/>
          <w:lang w:val="fr-BE" w:eastAsia="fr-BE"/>
          <w14:ligatures w14:val="standardContextual"/>
        </w:rPr>
      </w:pPr>
      <w:r>
        <w:t>Teil 5 - Wahl und Einsatz von Betriebsmitteln</w:t>
      </w:r>
      <w:r>
        <w:tab/>
      </w:r>
      <w:r>
        <w:fldChar w:fldCharType="begin"/>
      </w:r>
      <w:r>
        <w:instrText xml:space="preserve"> PAGEREF _Toc202779183 \h </w:instrText>
      </w:r>
      <w:r>
        <w:fldChar w:fldCharType="separate"/>
      </w:r>
      <w:r>
        <w:t>112</w:t>
      </w:r>
      <w:r>
        <w:fldChar w:fldCharType="end"/>
      </w:r>
    </w:p>
    <w:p w14:paraId="26F376B6" w14:textId="6B5B8ADF" w:rsidR="00727CDC" w:rsidRDefault="00727CDC">
      <w:pPr>
        <w:pStyle w:val="TM3"/>
        <w:rPr>
          <w:rFonts w:asciiTheme="minorHAnsi" w:hAnsiTheme="minorHAnsi"/>
          <w:noProof/>
          <w:kern w:val="2"/>
          <w:sz w:val="24"/>
          <w:szCs w:val="24"/>
          <w:lang w:val="fr-BE" w:eastAsia="fr-BE"/>
          <w14:ligatures w14:val="standardContextual"/>
        </w:rPr>
      </w:pPr>
      <w:r>
        <w:rPr>
          <w:noProof/>
        </w:rPr>
        <w:t>KAPITEL 5.1 - Gemeinsame Regeln für alle Betriebsmittel</w:t>
      </w:r>
      <w:r>
        <w:rPr>
          <w:noProof/>
        </w:rPr>
        <w:tab/>
      </w:r>
      <w:r>
        <w:rPr>
          <w:noProof/>
        </w:rPr>
        <w:fldChar w:fldCharType="begin"/>
      </w:r>
      <w:r>
        <w:rPr>
          <w:noProof/>
        </w:rPr>
        <w:instrText xml:space="preserve"> PAGEREF _Toc202779184 \h </w:instrText>
      </w:r>
      <w:r>
        <w:rPr>
          <w:noProof/>
        </w:rPr>
      </w:r>
      <w:r>
        <w:rPr>
          <w:noProof/>
        </w:rPr>
        <w:fldChar w:fldCharType="separate"/>
      </w:r>
      <w:r>
        <w:rPr>
          <w:noProof/>
        </w:rPr>
        <w:t>116</w:t>
      </w:r>
      <w:r>
        <w:rPr>
          <w:noProof/>
        </w:rPr>
        <w:fldChar w:fldCharType="end"/>
      </w:r>
    </w:p>
    <w:p w14:paraId="651DECA5" w14:textId="34FFA3DE" w:rsidR="00727CDC" w:rsidRDefault="00727CDC">
      <w:pPr>
        <w:pStyle w:val="TM3"/>
        <w:rPr>
          <w:rFonts w:asciiTheme="minorHAnsi" w:hAnsiTheme="minorHAnsi"/>
          <w:noProof/>
          <w:kern w:val="2"/>
          <w:sz w:val="24"/>
          <w:szCs w:val="24"/>
          <w:lang w:val="fr-BE" w:eastAsia="fr-BE"/>
          <w14:ligatures w14:val="standardContextual"/>
        </w:rPr>
      </w:pPr>
      <w:r>
        <w:rPr>
          <w:noProof/>
        </w:rPr>
        <w:t>KAPITEL 5.2 - Zusätzliche Regeln für Leitungen</w:t>
      </w:r>
      <w:r>
        <w:rPr>
          <w:noProof/>
        </w:rPr>
        <w:tab/>
      </w:r>
      <w:r>
        <w:rPr>
          <w:noProof/>
        </w:rPr>
        <w:fldChar w:fldCharType="begin"/>
      </w:r>
      <w:r>
        <w:rPr>
          <w:noProof/>
        </w:rPr>
        <w:instrText xml:space="preserve"> PAGEREF _Toc202779185 \h </w:instrText>
      </w:r>
      <w:r>
        <w:rPr>
          <w:noProof/>
        </w:rPr>
      </w:r>
      <w:r>
        <w:rPr>
          <w:noProof/>
        </w:rPr>
        <w:fldChar w:fldCharType="separate"/>
      </w:r>
      <w:r>
        <w:rPr>
          <w:noProof/>
        </w:rPr>
        <w:t>118</w:t>
      </w:r>
      <w:r>
        <w:rPr>
          <w:noProof/>
        </w:rPr>
        <w:fldChar w:fldCharType="end"/>
      </w:r>
    </w:p>
    <w:p w14:paraId="480C6F8D" w14:textId="48768D2D" w:rsidR="00727CDC" w:rsidRDefault="00727CDC">
      <w:pPr>
        <w:pStyle w:val="TM3"/>
        <w:rPr>
          <w:rFonts w:asciiTheme="minorHAnsi" w:hAnsiTheme="minorHAnsi"/>
          <w:noProof/>
          <w:kern w:val="2"/>
          <w:sz w:val="24"/>
          <w:szCs w:val="24"/>
          <w:lang w:val="fr-BE" w:eastAsia="fr-BE"/>
          <w14:ligatures w14:val="standardContextual"/>
        </w:rPr>
      </w:pPr>
      <w:r w:rsidRPr="00944B0F">
        <w:rPr>
          <w:noProof/>
          <w:spacing w:val="-2"/>
        </w:rPr>
        <w:t>KAPITEL 5.3 - Elektrische Schaltgeräte (Schutz, Steuerung, Trennung und Überwachung)</w:t>
      </w:r>
      <w:r>
        <w:rPr>
          <w:noProof/>
        </w:rPr>
        <w:tab/>
      </w:r>
      <w:r>
        <w:rPr>
          <w:noProof/>
        </w:rPr>
        <w:fldChar w:fldCharType="begin"/>
      </w:r>
      <w:r>
        <w:rPr>
          <w:noProof/>
        </w:rPr>
        <w:instrText xml:space="preserve"> PAGEREF _Toc202779186 \h </w:instrText>
      </w:r>
      <w:r>
        <w:rPr>
          <w:noProof/>
        </w:rPr>
      </w:r>
      <w:r>
        <w:rPr>
          <w:noProof/>
        </w:rPr>
        <w:fldChar w:fldCharType="separate"/>
      </w:r>
      <w:r>
        <w:rPr>
          <w:noProof/>
        </w:rPr>
        <w:t>142</w:t>
      </w:r>
      <w:r>
        <w:rPr>
          <w:noProof/>
        </w:rPr>
        <w:fldChar w:fldCharType="end"/>
      </w:r>
    </w:p>
    <w:p w14:paraId="2020467F" w14:textId="794BC075" w:rsidR="00727CDC" w:rsidRDefault="00727CDC">
      <w:pPr>
        <w:pStyle w:val="TM3"/>
        <w:rPr>
          <w:rFonts w:asciiTheme="minorHAnsi" w:hAnsiTheme="minorHAnsi"/>
          <w:noProof/>
          <w:kern w:val="2"/>
          <w:sz w:val="24"/>
          <w:szCs w:val="24"/>
          <w:lang w:val="fr-BE" w:eastAsia="fr-BE"/>
          <w14:ligatures w14:val="standardContextual"/>
        </w:rPr>
      </w:pPr>
      <w:r>
        <w:rPr>
          <w:noProof/>
        </w:rPr>
        <w:t>KAPITEL 5.4 - Erdung, Schutzleiter und Potentialausgleichsverbindungen</w:t>
      </w:r>
      <w:r>
        <w:rPr>
          <w:noProof/>
        </w:rPr>
        <w:tab/>
      </w:r>
      <w:r>
        <w:rPr>
          <w:noProof/>
        </w:rPr>
        <w:fldChar w:fldCharType="begin"/>
      </w:r>
      <w:r>
        <w:rPr>
          <w:noProof/>
        </w:rPr>
        <w:instrText xml:space="preserve"> PAGEREF _Toc202779187 \h </w:instrText>
      </w:r>
      <w:r>
        <w:rPr>
          <w:noProof/>
        </w:rPr>
      </w:r>
      <w:r>
        <w:rPr>
          <w:noProof/>
        </w:rPr>
        <w:fldChar w:fldCharType="separate"/>
      </w:r>
      <w:r>
        <w:rPr>
          <w:noProof/>
        </w:rPr>
        <w:t>164</w:t>
      </w:r>
      <w:r>
        <w:rPr>
          <w:noProof/>
        </w:rPr>
        <w:fldChar w:fldCharType="end"/>
      </w:r>
    </w:p>
    <w:p w14:paraId="113D3A8D" w14:textId="669ABA38" w:rsidR="00727CDC" w:rsidRDefault="00727CDC">
      <w:pPr>
        <w:pStyle w:val="TM3"/>
        <w:rPr>
          <w:rFonts w:asciiTheme="minorHAnsi" w:hAnsiTheme="minorHAnsi"/>
          <w:noProof/>
          <w:kern w:val="2"/>
          <w:sz w:val="24"/>
          <w:szCs w:val="24"/>
          <w:lang w:val="fr-BE" w:eastAsia="fr-BE"/>
          <w14:ligatures w14:val="standardContextual"/>
        </w:rPr>
      </w:pPr>
      <w:r>
        <w:rPr>
          <w:noProof/>
        </w:rPr>
        <w:t>KAPITEL 5.5 - Sicherheitsanlagen</w:t>
      </w:r>
      <w:r>
        <w:rPr>
          <w:noProof/>
        </w:rPr>
        <w:tab/>
      </w:r>
      <w:r>
        <w:rPr>
          <w:noProof/>
        </w:rPr>
        <w:fldChar w:fldCharType="begin"/>
      </w:r>
      <w:r>
        <w:rPr>
          <w:noProof/>
        </w:rPr>
        <w:instrText xml:space="preserve"> PAGEREF _Toc202779188 \h </w:instrText>
      </w:r>
      <w:r>
        <w:rPr>
          <w:noProof/>
        </w:rPr>
      </w:r>
      <w:r>
        <w:rPr>
          <w:noProof/>
        </w:rPr>
        <w:fldChar w:fldCharType="separate"/>
      </w:r>
      <w:r>
        <w:rPr>
          <w:noProof/>
        </w:rPr>
        <w:t>171</w:t>
      </w:r>
      <w:r>
        <w:rPr>
          <w:noProof/>
        </w:rPr>
        <w:fldChar w:fldCharType="end"/>
      </w:r>
    </w:p>
    <w:p w14:paraId="74FBE07A" w14:textId="2EE951E7" w:rsidR="00727CDC" w:rsidRDefault="00727CDC">
      <w:pPr>
        <w:pStyle w:val="TM3"/>
        <w:rPr>
          <w:rFonts w:asciiTheme="minorHAnsi" w:hAnsiTheme="minorHAnsi"/>
          <w:noProof/>
          <w:kern w:val="2"/>
          <w:sz w:val="24"/>
          <w:szCs w:val="24"/>
          <w:lang w:val="fr-BE" w:eastAsia="fr-BE"/>
          <w14:ligatures w14:val="standardContextual"/>
        </w:rPr>
      </w:pPr>
      <w:r>
        <w:rPr>
          <w:noProof/>
        </w:rPr>
        <w:t>KAPITEL 5.6 - Kritische Anlagen</w:t>
      </w:r>
      <w:r>
        <w:rPr>
          <w:noProof/>
        </w:rPr>
        <w:tab/>
      </w:r>
      <w:r>
        <w:rPr>
          <w:noProof/>
        </w:rPr>
        <w:fldChar w:fldCharType="begin"/>
      </w:r>
      <w:r>
        <w:rPr>
          <w:noProof/>
        </w:rPr>
        <w:instrText xml:space="preserve"> PAGEREF _Toc202779189 \h </w:instrText>
      </w:r>
      <w:r>
        <w:rPr>
          <w:noProof/>
        </w:rPr>
      </w:r>
      <w:r>
        <w:rPr>
          <w:noProof/>
        </w:rPr>
        <w:fldChar w:fldCharType="separate"/>
      </w:r>
      <w:r>
        <w:rPr>
          <w:noProof/>
        </w:rPr>
        <w:t>180</w:t>
      </w:r>
      <w:r>
        <w:rPr>
          <w:noProof/>
        </w:rPr>
        <w:fldChar w:fldCharType="end"/>
      </w:r>
    </w:p>
    <w:p w14:paraId="7DDF9D6E" w14:textId="0CB390C8" w:rsidR="00727CDC" w:rsidRDefault="00727CDC">
      <w:pPr>
        <w:pStyle w:val="TM2"/>
        <w:rPr>
          <w:rFonts w:asciiTheme="minorHAnsi" w:hAnsiTheme="minorHAnsi"/>
          <w:b w:val="0"/>
          <w:kern w:val="2"/>
          <w:sz w:val="24"/>
          <w:szCs w:val="24"/>
          <w:lang w:val="fr-BE" w:eastAsia="fr-BE"/>
          <w14:ligatures w14:val="standardContextual"/>
        </w:rPr>
      </w:pPr>
      <w:r>
        <w:t>Teil 6 - Prüfung von Anlagen</w:t>
      </w:r>
      <w:r>
        <w:tab/>
      </w:r>
      <w:r>
        <w:fldChar w:fldCharType="begin"/>
      </w:r>
      <w:r>
        <w:instrText xml:space="preserve"> PAGEREF _Toc202779190 \h </w:instrText>
      </w:r>
      <w:r>
        <w:fldChar w:fldCharType="separate"/>
      </w:r>
      <w:r>
        <w:t>184</w:t>
      </w:r>
      <w:r>
        <w:fldChar w:fldCharType="end"/>
      </w:r>
    </w:p>
    <w:p w14:paraId="06A78192" w14:textId="48A01EF2" w:rsidR="00727CDC" w:rsidRDefault="00727CDC">
      <w:pPr>
        <w:pStyle w:val="TM3"/>
        <w:rPr>
          <w:rFonts w:asciiTheme="minorHAnsi" w:hAnsiTheme="minorHAnsi"/>
          <w:noProof/>
          <w:kern w:val="2"/>
          <w:sz w:val="24"/>
          <w:szCs w:val="24"/>
          <w:lang w:val="fr-BE" w:eastAsia="fr-BE"/>
          <w14:ligatures w14:val="standardContextual"/>
        </w:rPr>
      </w:pPr>
      <w:r>
        <w:rPr>
          <w:noProof/>
        </w:rPr>
        <w:t>KAPITEL 6.1 - Einleitung</w:t>
      </w:r>
      <w:r>
        <w:rPr>
          <w:noProof/>
        </w:rPr>
        <w:tab/>
      </w:r>
      <w:r>
        <w:rPr>
          <w:noProof/>
        </w:rPr>
        <w:fldChar w:fldCharType="begin"/>
      </w:r>
      <w:r>
        <w:rPr>
          <w:noProof/>
        </w:rPr>
        <w:instrText xml:space="preserve"> PAGEREF _Toc202779191 \h </w:instrText>
      </w:r>
      <w:r>
        <w:rPr>
          <w:noProof/>
        </w:rPr>
      </w:r>
      <w:r>
        <w:rPr>
          <w:noProof/>
        </w:rPr>
        <w:fldChar w:fldCharType="separate"/>
      </w:r>
      <w:r>
        <w:rPr>
          <w:noProof/>
        </w:rPr>
        <w:t>186</w:t>
      </w:r>
      <w:r>
        <w:rPr>
          <w:noProof/>
        </w:rPr>
        <w:fldChar w:fldCharType="end"/>
      </w:r>
    </w:p>
    <w:p w14:paraId="63227436" w14:textId="667A1A45" w:rsidR="00727CDC" w:rsidRDefault="00727CDC">
      <w:pPr>
        <w:pStyle w:val="TM3"/>
        <w:rPr>
          <w:rFonts w:asciiTheme="minorHAnsi" w:hAnsiTheme="minorHAnsi"/>
          <w:noProof/>
          <w:kern w:val="2"/>
          <w:sz w:val="24"/>
          <w:szCs w:val="24"/>
          <w:lang w:val="fr-BE" w:eastAsia="fr-BE"/>
          <w14:ligatures w14:val="standardContextual"/>
        </w:rPr>
      </w:pPr>
      <w:r>
        <w:rPr>
          <w:noProof/>
        </w:rPr>
        <w:t>KAPITEL 6.2 - Anwendungsbereich</w:t>
      </w:r>
      <w:r>
        <w:rPr>
          <w:noProof/>
        </w:rPr>
        <w:tab/>
      </w:r>
      <w:r>
        <w:rPr>
          <w:noProof/>
        </w:rPr>
        <w:fldChar w:fldCharType="begin"/>
      </w:r>
      <w:r>
        <w:rPr>
          <w:noProof/>
        </w:rPr>
        <w:instrText xml:space="preserve"> PAGEREF _Toc202779192 \h </w:instrText>
      </w:r>
      <w:r>
        <w:rPr>
          <w:noProof/>
        </w:rPr>
      </w:r>
      <w:r>
        <w:rPr>
          <w:noProof/>
        </w:rPr>
        <w:fldChar w:fldCharType="separate"/>
      </w:r>
      <w:r>
        <w:rPr>
          <w:noProof/>
        </w:rPr>
        <w:t>186</w:t>
      </w:r>
      <w:r>
        <w:rPr>
          <w:noProof/>
        </w:rPr>
        <w:fldChar w:fldCharType="end"/>
      </w:r>
    </w:p>
    <w:p w14:paraId="3BD121F8" w14:textId="6A5B4FEF" w:rsidR="00727CDC" w:rsidRDefault="00727CDC">
      <w:pPr>
        <w:pStyle w:val="TM3"/>
        <w:rPr>
          <w:rFonts w:asciiTheme="minorHAnsi" w:hAnsiTheme="minorHAnsi"/>
          <w:noProof/>
          <w:kern w:val="2"/>
          <w:sz w:val="24"/>
          <w:szCs w:val="24"/>
          <w:lang w:val="fr-BE" w:eastAsia="fr-BE"/>
          <w14:ligatures w14:val="standardContextual"/>
        </w:rPr>
      </w:pPr>
      <w:r>
        <w:rPr>
          <w:noProof/>
        </w:rPr>
        <w:t>KAPITEL 6.3 - Zugelassene Stellen</w:t>
      </w:r>
      <w:r>
        <w:rPr>
          <w:noProof/>
        </w:rPr>
        <w:tab/>
      </w:r>
      <w:r>
        <w:rPr>
          <w:noProof/>
        </w:rPr>
        <w:fldChar w:fldCharType="begin"/>
      </w:r>
      <w:r>
        <w:rPr>
          <w:noProof/>
        </w:rPr>
        <w:instrText xml:space="preserve"> PAGEREF _Toc202779193 \h </w:instrText>
      </w:r>
      <w:r>
        <w:rPr>
          <w:noProof/>
        </w:rPr>
      </w:r>
      <w:r>
        <w:rPr>
          <w:noProof/>
        </w:rPr>
        <w:fldChar w:fldCharType="separate"/>
      </w:r>
      <w:r>
        <w:rPr>
          <w:noProof/>
        </w:rPr>
        <w:t>186</w:t>
      </w:r>
      <w:r>
        <w:rPr>
          <w:noProof/>
        </w:rPr>
        <w:fldChar w:fldCharType="end"/>
      </w:r>
    </w:p>
    <w:p w14:paraId="61110594" w14:textId="15C59E60" w:rsidR="00727CDC" w:rsidRDefault="00727CDC">
      <w:pPr>
        <w:pStyle w:val="TM3"/>
        <w:rPr>
          <w:rFonts w:asciiTheme="minorHAnsi" w:hAnsiTheme="minorHAnsi"/>
          <w:noProof/>
          <w:kern w:val="2"/>
          <w:sz w:val="24"/>
          <w:szCs w:val="24"/>
          <w:lang w:val="fr-BE" w:eastAsia="fr-BE"/>
          <w14:ligatures w14:val="standardContextual"/>
        </w:rPr>
      </w:pPr>
      <w:r>
        <w:rPr>
          <w:noProof/>
        </w:rPr>
        <w:t>KAPITEL 6.4 - Konformitätsprüfung vor Ingebrauchnahme</w:t>
      </w:r>
      <w:r>
        <w:rPr>
          <w:noProof/>
        </w:rPr>
        <w:tab/>
      </w:r>
      <w:r>
        <w:rPr>
          <w:noProof/>
        </w:rPr>
        <w:fldChar w:fldCharType="begin"/>
      </w:r>
      <w:r>
        <w:rPr>
          <w:noProof/>
        </w:rPr>
        <w:instrText xml:space="preserve"> PAGEREF _Toc202779194 \h </w:instrText>
      </w:r>
      <w:r>
        <w:rPr>
          <w:noProof/>
        </w:rPr>
      </w:r>
      <w:r>
        <w:rPr>
          <w:noProof/>
        </w:rPr>
        <w:fldChar w:fldCharType="separate"/>
      </w:r>
      <w:r>
        <w:rPr>
          <w:noProof/>
        </w:rPr>
        <w:t>190</w:t>
      </w:r>
      <w:r>
        <w:rPr>
          <w:noProof/>
        </w:rPr>
        <w:fldChar w:fldCharType="end"/>
      </w:r>
    </w:p>
    <w:p w14:paraId="650FDA7A" w14:textId="5982D4AD" w:rsidR="00727CDC" w:rsidRDefault="00727CDC">
      <w:pPr>
        <w:pStyle w:val="TM3"/>
        <w:rPr>
          <w:rFonts w:asciiTheme="minorHAnsi" w:hAnsiTheme="minorHAnsi"/>
          <w:noProof/>
          <w:kern w:val="2"/>
          <w:sz w:val="24"/>
          <w:szCs w:val="24"/>
          <w:lang w:val="fr-BE" w:eastAsia="fr-BE"/>
          <w14:ligatures w14:val="standardContextual"/>
        </w:rPr>
      </w:pPr>
      <w:r>
        <w:rPr>
          <w:noProof/>
        </w:rPr>
        <w:t>KAPITEL 6.5 - Kontrollbesuche</w:t>
      </w:r>
      <w:r>
        <w:rPr>
          <w:noProof/>
        </w:rPr>
        <w:tab/>
      </w:r>
      <w:r>
        <w:rPr>
          <w:noProof/>
        </w:rPr>
        <w:fldChar w:fldCharType="begin"/>
      </w:r>
      <w:r>
        <w:rPr>
          <w:noProof/>
        </w:rPr>
        <w:instrText xml:space="preserve"> PAGEREF _Toc202779195 \h </w:instrText>
      </w:r>
      <w:r>
        <w:rPr>
          <w:noProof/>
        </w:rPr>
      </w:r>
      <w:r>
        <w:rPr>
          <w:noProof/>
        </w:rPr>
        <w:fldChar w:fldCharType="separate"/>
      </w:r>
      <w:r>
        <w:rPr>
          <w:noProof/>
        </w:rPr>
        <w:t>194</w:t>
      </w:r>
      <w:r>
        <w:rPr>
          <w:noProof/>
        </w:rPr>
        <w:fldChar w:fldCharType="end"/>
      </w:r>
    </w:p>
    <w:p w14:paraId="2C3D60C0" w14:textId="455EC248" w:rsidR="00727CDC" w:rsidRDefault="00727CDC">
      <w:pPr>
        <w:pStyle w:val="TM2"/>
        <w:rPr>
          <w:rFonts w:asciiTheme="minorHAnsi" w:hAnsiTheme="minorHAnsi"/>
          <w:b w:val="0"/>
          <w:kern w:val="2"/>
          <w:sz w:val="24"/>
          <w:szCs w:val="24"/>
          <w:lang w:val="fr-BE" w:eastAsia="fr-BE"/>
          <w14:ligatures w14:val="standardContextual"/>
        </w:rPr>
      </w:pPr>
      <w:r>
        <w:t>Teil 7 - Vorschriften für Anlagen und Orte besonderer Art</w:t>
      </w:r>
      <w:r>
        <w:tab/>
      </w:r>
      <w:r>
        <w:fldChar w:fldCharType="begin"/>
      </w:r>
      <w:r>
        <w:instrText xml:space="preserve"> PAGEREF _Toc202779196 \h </w:instrText>
      </w:r>
      <w:r>
        <w:fldChar w:fldCharType="separate"/>
      </w:r>
      <w:r>
        <w:t>201</w:t>
      </w:r>
      <w:r>
        <w:fldChar w:fldCharType="end"/>
      </w:r>
    </w:p>
    <w:p w14:paraId="49B564D7" w14:textId="1D45AC36" w:rsidR="00727CDC" w:rsidRDefault="00727CDC">
      <w:pPr>
        <w:pStyle w:val="TM3"/>
        <w:rPr>
          <w:rFonts w:asciiTheme="minorHAnsi" w:hAnsiTheme="minorHAnsi"/>
          <w:noProof/>
          <w:kern w:val="2"/>
          <w:sz w:val="24"/>
          <w:szCs w:val="24"/>
          <w:lang w:val="fr-BE" w:eastAsia="fr-BE"/>
          <w14:ligatures w14:val="standardContextual"/>
        </w:rPr>
      </w:pPr>
      <w:r>
        <w:rPr>
          <w:noProof/>
        </w:rPr>
        <w:t xml:space="preserve">Kapitel 7.1 - </w:t>
      </w:r>
      <w:r w:rsidRPr="00944B0F">
        <w:rPr>
          <w:bCs/>
          <w:noProof/>
        </w:rPr>
        <w:t>[</w:t>
      </w:r>
      <w:r>
        <w:rPr>
          <w:noProof/>
        </w:rPr>
        <w:t>Räumlichkeiten mit Badewanne und/oder Dusche</w:t>
      </w:r>
      <w:r>
        <w:rPr>
          <w:noProof/>
        </w:rPr>
        <w:tab/>
      </w:r>
      <w:r>
        <w:rPr>
          <w:noProof/>
        </w:rPr>
        <w:fldChar w:fldCharType="begin"/>
      </w:r>
      <w:r>
        <w:rPr>
          <w:noProof/>
        </w:rPr>
        <w:instrText xml:space="preserve"> PAGEREF _Toc202779197 \h </w:instrText>
      </w:r>
      <w:r>
        <w:rPr>
          <w:noProof/>
        </w:rPr>
      </w:r>
      <w:r>
        <w:rPr>
          <w:noProof/>
        </w:rPr>
        <w:fldChar w:fldCharType="separate"/>
      </w:r>
      <w:r>
        <w:rPr>
          <w:noProof/>
        </w:rPr>
        <w:t>206</w:t>
      </w:r>
      <w:r>
        <w:rPr>
          <w:noProof/>
        </w:rPr>
        <w:fldChar w:fldCharType="end"/>
      </w:r>
    </w:p>
    <w:p w14:paraId="4EEA63B2" w14:textId="4958DF68" w:rsidR="00727CDC" w:rsidRDefault="00727CDC">
      <w:pPr>
        <w:pStyle w:val="TM3"/>
        <w:rPr>
          <w:rFonts w:asciiTheme="minorHAnsi" w:hAnsiTheme="minorHAnsi"/>
          <w:noProof/>
          <w:kern w:val="2"/>
          <w:sz w:val="24"/>
          <w:szCs w:val="24"/>
          <w:lang w:val="fr-BE" w:eastAsia="fr-BE"/>
          <w14:ligatures w14:val="standardContextual"/>
        </w:rPr>
      </w:pPr>
      <w:r>
        <w:rPr>
          <w:noProof/>
        </w:rPr>
        <w:t>Kapitel 7.2 - Schwimmbäder</w:t>
      </w:r>
      <w:r>
        <w:rPr>
          <w:noProof/>
        </w:rPr>
        <w:tab/>
      </w:r>
      <w:r>
        <w:rPr>
          <w:noProof/>
        </w:rPr>
        <w:fldChar w:fldCharType="begin"/>
      </w:r>
      <w:r>
        <w:rPr>
          <w:noProof/>
        </w:rPr>
        <w:instrText xml:space="preserve"> PAGEREF _Toc202779198 \h </w:instrText>
      </w:r>
      <w:r>
        <w:rPr>
          <w:noProof/>
        </w:rPr>
      </w:r>
      <w:r>
        <w:rPr>
          <w:noProof/>
        </w:rPr>
        <w:fldChar w:fldCharType="separate"/>
      </w:r>
      <w:r>
        <w:rPr>
          <w:noProof/>
        </w:rPr>
        <w:t>228</w:t>
      </w:r>
      <w:r>
        <w:rPr>
          <w:noProof/>
        </w:rPr>
        <w:fldChar w:fldCharType="end"/>
      </w:r>
    </w:p>
    <w:p w14:paraId="10FF8A78" w14:textId="3FCAA18A" w:rsidR="00727CDC" w:rsidRDefault="00727CDC">
      <w:pPr>
        <w:pStyle w:val="TM3"/>
        <w:rPr>
          <w:rFonts w:asciiTheme="minorHAnsi" w:hAnsiTheme="minorHAnsi"/>
          <w:noProof/>
          <w:kern w:val="2"/>
          <w:sz w:val="24"/>
          <w:szCs w:val="24"/>
          <w:lang w:val="fr-BE" w:eastAsia="fr-BE"/>
          <w14:ligatures w14:val="standardContextual"/>
        </w:rPr>
      </w:pPr>
      <w:r>
        <w:rPr>
          <w:noProof/>
        </w:rPr>
        <w:t>Kapitel 7.3 - Saunen</w:t>
      </w:r>
      <w:r>
        <w:rPr>
          <w:noProof/>
        </w:rPr>
        <w:tab/>
      </w:r>
      <w:r>
        <w:rPr>
          <w:noProof/>
        </w:rPr>
        <w:fldChar w:fldCharType="begin"/>
      </w:r>
      <w:r>
        <w:rPr>
          <w:noProof/>
        </w:rPr>
        <w:instrText xml:space="preserve"> PAGEREF _Toc202779199 \h </w:instrText>
      </w:r>
      <w:r>
        <w:rPr>
          <w:noProof/>
        </w:rPr>
      </w:r>
      <w:r>
        <w:rPr>
          <w:noProof/>
        </w:rPr>
        <w:fldChar w:fldCharType="separate"/>
      </w:r>
      <w:r>
        <w:rPr>
          <w:noProof/>
        </w:rPr>
        <w:t>232</w:t>
      </w:r>
      <w:r>
        <w:rPr>
          <w:noProof/>
        </w:rPr>
        <w:fldChar w:fldCharType="end"/>
      </w:r>
    </w:p>
    <w:p w14:paraId="366FD92A" w14:textId="3E8D940F" w:rsidR="00727CDC" w:rsidRDefault="00727CDC">
      <w:pPr>
        <w:pStyle w:val="TM3"/>
        <w:rPr>
          <w:rFonts w:asciiTheme="minorHAnsi" w:hAnsiTheme="minorHAnsi"/>
          <w:noProof/>
          <w:kern w:val="2"/>
          <w:sz w:val="24"/>
          <w:szCs w:val="24"/>
          <w:lang w:val="fr-BE" w:eastAsia="fr-BE"/>
          <w14:ligatures w14:val="standardContextual"/>
        </w:rPr>
      </w:pPr>
      <w:r>
        <w:rPr>
          <w:noProof/>
        </w:rPr>
        <w:t>Kapitel 7.4 - Elektrische Anlagen auf Baustellen und im Außenbereich</w:t>
      </w:r>
      <w:r>
        <w:rPr>
          <w:noProof/>
        </w:rPr>
        <w:tab/>
      </w:r>
      <w:r>
        <w:rPr>
          <w:noProof/>
        </w:rPr>
        <w:fldChar w:fldCharType="begin"/>
      </w:r>
      <w:r>
        <w:rPr>
          <w:noProof/>
        </w:rPr>
        <w:instrText xml:space="preserve"> PAGEREF _Toc202779200 \h </w:instrText>
      </w:r>
      <w:r>
        <w:rPr>
          <w:noProof/>
        </w:rPr>
      </w:r>
      <w:r>
        <w:rPr>
          <w:noProof/>
        </w:rPr>
        <w:fldChar w:fldCharType="separate"/>
      </w:r>
      <w:r>
        <w:rPr>
          <w:noProof/>
        </w:rPr>
        <w:t>234</w:t>
      </w:r>
      <w:r>
        <w:rPr>
          <w:noProof/>
        </w:rPr>
        <w:fldChar w:fldCharType="end"/>
      </w:r>
    </w:p>
    <w:p w14:paraId="7BEAE33E" w14:textId="3E43DFB5" w:rsidR="00727CDC" w:rsidRDefault="00727CDC">
      <w:pPr>
        <w:pStyle w:val="TM3"/>
        <w:rPr>
          <w:rFonts w:asciiTheme="minorHAnsi" w:hAnsiTheme="minorHAnsi"/>
          <w:noProof/>
          <w:kern w:val="2"/>
          <w:sz w:val="24"/>
          <w:szCs w:val="24"/>
          <w:lang w:val="fr-BE" w:eastAsia="fr-BE"/>
          <w14:ligatures w14:val="standardContextual"/>
        </w:rPr>
      </w:pPr>
      <w:r>
        <w:rPr>
          <w:noProof/>
        </w:rPr>
        <w:t>Kapitel 7.6 - [Enge leitfähige Umschließungen]</w:t>
      </w:r>
      <w:r>
        <w:rPr>
          <w:noProof/>
        </w:rPr>
        <w:tab/>
      </w:r>
      <w:r>
        <w:rPr>
          <w:noProof/>
        </w:rPr>
        <w:fldChar w:fldCharType="begin"/>
      </w:r>
      <w:r>
        <w:rPr>
          <w:noProof/>
        </w:rPr>
        <w:instrText xml:space="preserve"> PAGEREF _Toc202779201 \h </w:instrText>
      </w:r>
      <w:r>
        <w:rPr>
          <w:noProof/>
        </w:rPr>
      </w:r>
      <w:r>
        <w:rPr>
          <w:noProof/>
        </w:rPr>
        <w:fldChar w:fldCharType="separate"/>
      </w:r>
      <w:r>
        <w:rPr>
          <w:noProof/>
        </w:rPr>
        <w:t>235</w:t>
      </w:r>
      <w:r>
        <w:rPr>
          <w:noProof/>
        </w:rPr>
        <w:fldChar w:fldCharType="end"/>
      </w:r>
    </w:p>
    <w:p w14:paraId="7D1CAA32" w14:textId="487D9A07" w:rsidR="00727CDC" w:rsidRDefault="00727CDC">
      <w:pPr>
        <w:pStyle w:val="TM3"/>
        <w:rPr>
          <w:rFonts w:asciiTheme="minorHAnsi" w:hAnsiTheme="minorHAnsi"/>
          <w:noProof/>
          <w:kern w:val="2"/>
          <w:sz w:val="24"/>
          <w:szCs w:val="24"/>
          <w:lang w:val="fr-BE" w:eastAsia="fr-BE"/>
          <w14:ligatures w14:val="standardContextual"/>
        </w:rPr>
      </w:pPr>
      <w:r>
        <w:rPr>
          <w:noProof/>
        </w:rPr>
        <w:lastRenderedPageBreak/>
        <w:t>Kapitel 7.8 - Campingplätze</w:t>
      </w:r>
      <w:r>
        <w:rPr>
          <w:noProof/>
        </w:rPr>
        <w:tab/>
      </w:r>
      <w:r>
        <w:rPr>
          <w:noProof/>
        </w:rPr>
        <w:fldChar w:fldCharType="begin"/>
      </w:r>
      <w:r>
        <w:rPr>
          <w:noProof/>
        </w:rPr>
        <w:instrText xml:space="preserve"> PAGEREF _Toc202779202 \h </w:instrText>
      </w:r>
      <w:r>
        <w:rPr>
          <w:noProof/>
        </w:rPr>
      </w:r>
      <w:r>
        <w:rPr>
          <w:noProof/>
        </w:rPr>
        <w:fldChar w:fldCharType="separate"/>
      </w:r>
      <w:r>
        <w:rPr>
          <w:noProof/>
        </w:rPr>
        <w:t>236</w:t>
      </w:r>
      <w:r>
        <w:rPr>
          <w:noProof/>
        </w:rPr>
        <w:fldChar w:fldCharType="end"/>
      </w:r>
    </w:p>
    <w:p w14:paraId="4FBA36ED" w14:textId="0A683B9B" w:rsidR="00727CDC" w:rsidRDefault="00727CDC">
      <w:pPr>
        <w:pStyle w:val="TM3"/>
        <w:rPr>
          <w:rFonts w:asciiTheme="minorHAnsi" w:hAnsiTheme="minorHAnsi"/>
          <w:noProof/>
          <w:kern w:val="2"/>
          <w:sz w:val="24"/>
          <w:szCs w:val="24"/>
          <w:lang w:val="fr-BE" w:eastAsia="fr-BE"/>
          <w14:ligatures w14:val="standardContextual"/>
        </w:rPr>
      </w:pPr>
      <w:r>
        <w:rPr>
          <w:noProof/>
        </w:rPr>
        <w:t>Kapitel 7.9 - Jachthäfen</w:t>
      </w:r>
      <w:r>
        <w:rPr>
          <w:noProof/>
        </w:rPr>
        <w:tab/>
      </w:r>
      <w:r>
        <w:rPr>
          <w:noProof/>
        </w:rPr>
        <w:fldChar w:fldCharType="begin"/>
      </w:r>
      <w:r>
        <w:rPr>
          <w:noProof/>
        </w:rPr>
        <w:instrText xml:space="preserve"> PAGEREF _Toc202779203 \h </w:instrText>
      </w:r>
      <w:r>
        <w:rPr>
          <w:noProof/>
        </w:rPr>
      </w:r>
      <w:r>
        <w:rPr>
          <w:noProof/>
        </w:rPr>
        <w:fldChar w:fldCharType="separate"/>
      </w:r>
      <w:r>
        <w:rPr>
          <w:noProof/>
        </w:rPr>
        <w:t>237</w:t>
      </w:r>
      <w:r>
        <w:rPr>
          <w:noProof/>
        </w:rPr>
        <w:fldChar w:fldCharType="end"/>
      </w:r>
    </w:p>
    <w:p w14:paraId="35D9F831" w14:textId="705861DD" w:rsidR="00727CDC" w:rsidRDefault="00727CDC">
      <w:pPr>
        <w:pStyle w:val="TM3"/>
        <w:rPr>
          <w:rFonts w:asciiTheme="minorHAnsi" w:hAnsiTheme="minorHAnsi"/>
          <w:noProof/>
          <w:kern w:val="2"/>
          <w:sz w:val="24"/>
          <w:szCs w:val="24"/>
          <w:lang w:val="fr-BE" w:eastAsia="fr-BE"/>
          <w14:ligatures w14:val="standardContextual"/>
        </w:rPr>
      </w:pPr>
      <w:r>
        <w:rPr>
          <w:noProof/>
        </w:rPr>
        <w:t>Kapitel 7.11 - Jahrmarktsanlagen</w:t>
      </w:r>
      <w:r>
        <w:rPr>
          <w:noProof/>
        </w:rPr>
        <w:tab/>
      </w:r>
      <w:r>
        <w:rPr>
          <w:noProof/>
        </w:rPr>
        <w:fldChar w:fldCharType="begin"/>
      </w:r>
      <w:r>
        <w:rPr>
          <w:noProof/>
        </w:rPr>
        <w:instrText xml:space="preserve"> PAGEREF _Toc202779204 \h </w:instrText>
      </w:r>
      <w:r>
        <w:rPr>
          <w:noProof/>
        </w:rPr>
      </w:r>
      <w:r>
        <w:rPr>
          <w:noProof/>
        </w:rPr>
        <w:fldChar w:fldCharType="separate"/>
      </w:r>
      <w:r>
        <w:rPr>
          <w:noProof/>
        </w:rPr>
        <w:t>237</w:t>
      </w:r>
      <w:r>
        <w:rPr>
          <w:noProof/>
        </w:rPr>
        <w:fldChar w:fldCharType="end"/>
      </w:r>
    </w:p>
    <w:p w14:paraId="06133E54" w14:textId="23398B7E" w:rsidR="00727CDC" w:rsidRDefault="00727CDC">
      <w:pPr>
        <w:pStyle w:val="TM3"/>
        <w:rPr>
          <w:rFonts w:asciiTheme="minorHAnsi" w:hAnsiTheme="minorHAnsi"/>
          <w:noProof/>
          <w:kern w:val="2"/>
          <w:sz w:val="24"/>
          <w:szCs w:val="24"/>
          <w:lang w:val="fr-BE" w:eastAsia="fr-BE"/>
          <w14:ligatures w14:val="standardContextual"/>
        </w:rPr>
      </w:pPr>
      <w:r>
        <w:rPr>
          <w:noProof/>
        </w:rPr>
        <w:t>[KAPITEL 7.22 - Stromversorgung von Elektrostraßenfahrzeugen</w:t>
      </w:r>
      <w:r>
        <w:rPr>
          <w:noProof/>
        </w:rPr>
        <w:tab/>
      </w:r>
      <w:r>
        <w:rPr>
          <w:noProof/>
        </w:rPr>
        <w:fldChar w:fldCharType="begin"/>
      </w:r>
      <w:r>
        <w:rPr>
          <w:noProof/>
        </w:rPr>
        <w:instrText xml:space="preserve"> PAGEREF _Toc202779205 \h </w:instrText>
      </w:r>
      <w:r>
        <w:rPr>
          <w:noProof/>
        </w:rPr>
      </w:r>
      <w:r>
        <w:rPr>
          <w:noProof/>
        </w:rPr>
        <w:fldChar w:fldCharType="separate"/>
      </w:r>
      <w:r>
        <w:rPr>
          <w:noProof/>
        </w:rPr>
        <w:t>238</w:t>
      </w:r>
      <w:r>
        <w:rPr>
          <w:noProof/>
        </w:rPr>
        <w:fldChar w:fldCharType="end"/>
      </w:r>
    </w:p>
    <w:p w14:paraId="2B4ADDC8" w14:textId="01466CB9" w:rsidR="00727CDC" w:rsidRDefault="00727CDC">
      <w:pPr>
        <w:pStyle w:val="TM3"/>
        <w:rPr>
          <w:rFonts w:asciiTheme="minorHAnsi" w:hAnsiTheme="minorHAnsi"/>
          <w:noProof/>
          <w:kern w:val="2"/>
          <w:sz w:val="24"/>
          <w:szCs w:val="24"/>
          <w:lang w:val="fr-BE" w:eastAsia="fr-BE"/>
          <w14:ligatures w14:val="standardContextual"/>
        </w:rPr>
      </w:pPr>
      <w:r>
        <w:rPr>
          <w:noProof/>
        </w:rPr>
        <w:t>Kapitel 7.100 - Springbrunnen und andere Wasserbecken</w:t>
      </w:r>
      <w:r>
        <w:rPr>
          <w:noProof/>
        </w:rPr>
        <w:tab/>
      </w:r>
      <w:r>
        <w:rPr>
          <w:noProof/>
        </w:rPr>
        <w:fldChar w:fldCharType="begin"/>
      </w:r>
      <w:r>
        <w:rPr>
          <w:noProof/>
        </w:rPr>
        <w:instrText xml:space="preserve"> PAGEREF _Toc202779206 \h </w:instrText>
      </w:r>
      <w:r>
        <w:rPr>
          <w:noProof/>
        </w:rPr>
      </w:r>
      <w:r>
        <w:rPr>
          <w:noProof/>
        </w:rPr>
        <w:fldChar w:fldCharType="separate"/>
      </w:r>
      <w:r>
        <w:rPr>
          <w:noProof/>
        </w:rPr>
        <w:t>242</w:t>
      </w:r>
      <w:r>
        <w:rPr>
          <w:noProof/>
        </w:rPr>
        <w:fldChar w:fldCharType="end"/>
      </w:r>
    </w:p>
    <w:p w14:paraId="722AFD26" w14:textId="0C498337" w:rsidR="00727CDC" w:rsidRDefault="00727CDC">
      <w:pPr>
        <w:pStyle w:val="TM3"/>
        <w:rPr>
          <w:rFonts w:asciiTheme="minorHAnsi" w:hAnsiTheme="minorHAnsi"/>
          <w:noProof/>
          <w:kern w:val="2"/>
          <w:sz w:val="24"/>
          <w:szCs w:val="24"/>
          <w:lang w:val="fr-BE" w:eastAsia="fr-BE"/>
          <w14:ligatures w14:val="standardContextual"/>
        </w:rPr>
      </w:pPr>
      <w:r>
        <w:rPr>
          <w:noProof/>
        </w:rPr>
        <w:t>Kapitel 7.101 - Abgestellte Fahrzeuge oder Straßenanhänger</w:t>
      </w:r>
      <w:r>
        <w:rPr>
          <w:noProof/>
        </w:rPr>
        <w:tab/>
      </w:r>
      <w:r>
        <w:rPr>
          <w:noProof/>
        </w:rPr>
        <w:fldChar w:fldCharType="begin"/>
      </w:r>
      <w:r>
        <w:rPr>
          <w:noProof/>
        </w:rPr>
        <w:instrText xml:space="preserve"> PAGEREF _Toc202779207 \h </w:instrText>
      </w:r>
      <w:r>
        <w:rPr>
          <w:noProof/>
        </w:rPr>
      </w:r>
      <w:r>
        <w:rPr>
          <w:noProof/>
        </w:rPr>
        <w:fldChar w:fldCharType="separate"/>
      </w:r>
      <w:r>
        <w:rPr>
          <w:noProof/>
        </w:rPr>
        <w:t>244</w:t>
      </w:r>
      <w:r>
        <w:rPr>
          <w:noProof/>
        </w:rPr>
        <w:fldChar w:fldCharType="end"/>
      </w:r>
    </w:p>
    <w:p w14:paraId="763E7D2F" w14:textId="35BF2653" w:rsidR="00727CDC" w:rsidRDefault="00727CDC">
      <w:pPr>
        <w:pStyle w:val="TM3"/>
        <w:rPr>
          <w:rFonts w:asciiTheme="minorHAnsi" w:hAnsiTheme="minorHAnsi"/>
          <w:noProof/>
          <w:kern w:val="2"/>
          <w:sz w:val="24"/>
          <w:szCs w:val="24"/>
          <w:lang w:val="fr-BE" w:eastAsia="fr-BE"/>
          <w14:ligatures w14:val="standardContextual"/>
        </w:rPr>
      </w:pPr>
      <w:r>
        <w:rPr>
          <w:noProof/>
        </w:rPr>
        <w:t>Kapitel 7.102 - Explosionsschutz in explosionsfähiger Atmosphäre</w:t>
      </w:r>
      <w:r>
        <w:rPr>
          <w:noProof/>
        </w:rPr>
        <w:tab/>
      </w:r>
      <w:r>
        <w:rPr>
          <w:noProof/>
        </w:rPr>
        <w:fldChar w:fldCharType="begin"/>
      </w:r>
      <w:r>
        <w:rPr>
          <w:noProof/>
        </w:rPr>
        <w:instrText xml:space="preserve"> PAGEREF _Toc202779208 \h </w:instrText>
      </w:r>
      <w:r>
        <w:rPr>
          <w:noProof/>
        </w:rPr>
      </w:r>
      <w:r>
        <w:rPr>
          <w:noProof/>
        </w:rPr>
        <w:fldChar w:fldCharType="separate"/>
      </w:r>
      <w:r>
        <w:rPr>
          <w:noProof/>
        </w:rPr>
        <w:t>245</w:t>
      </w:r>
      <w:r>
        <w:rPr>
          <w:noProof/>
        </w:rPr>
        <w:fldChar w:fldCharType="end"/>
      </w:r>
    </w:p>
    <w:p w14:paraId="565560F2" w14:textId="5DA95BFB" w:rsidR="00727CDC" w:rsidRDefault="00727CDC">
      <w:pPr>
        <w:pStyle w:val="TM3"/>
        <w:rPr>
          <w:rFonts w:asciiTheme="minorHAnsi" w:hAnsiTheme="minorHAnsi"/>
          <w:noProof/>
          <w:kern w:val="2"/>
          <w:sz w:val="24"/>
          <w:szCs w:val="24"/>
          <w:lang w:val="fr-BE" w:eastAsia="fr-BE"/>
          <w14:ligatures w14:val="standardContextual"/>
        </w:rPr>
      </w:pPr>
      <w:r>
        <w:rPr>
          <w:noProof/>
        </w:rPr>
        <w:t>Kapitel 7.103 - Industrielle Akkumulatorenbatterien</w:t>
      </w:r>
      <w:r>
        <w:rPr>
          <w:noProof/>
        </w:rPr>
        <w:tab/>
      </w:r>
      <w:r>
        <w:rPr>
          <w:noProof/>
        </w:rPr>
        <w:fldChar w:fldCharType="begin"/>
      </w:r>
      <w:r>
        <w:rPr>
          <w:noProof/>
        </w:rPr>
        <w:instrText xml:space="preserve"> PAGEREF _Toc202779209 \h </w:instrText>
      </w:r>
      <w:r>
        <w:rPr>
          <w:noProof/>
        </w:rPr>
      </w:r>
      <w:r>
        <w:rPr>
          <w:noProof/>
        </w:rPr>
        <w:fldChar w:fldCharType="separate"/>
      </w:r>
      <w:r>
        <w:rPr>
          <w:noProof/>
        </w:rPr>
        <w:t>254</w:t>
      </w:r>
      <w:r>
        <w:rPr>
          <w:noProof/>
        </w:rPr>
        <w:fldChar w:fldCharType="end"/>
      </w:r>
    </w:p>
    <w:p w14:paraId="2474FAE8" w14:textId="75A0FE5C" w:rsidR="00727CDC" w:rsidRDefault="00727CDC">
      <w:pPr>
        <w:pStyle w:val="TM3"/>
        <w:rPr>
          <w:rFonts w:asciiTheme="minorHAnsi" w:hAnsiTheme="minorHAnsi"/>
          <w:noProof/>
          <w:kern w:val="2"/>
          <w:sz w:val="24"/>
          <w:szCs w:val="24"/>
          <w:lang w:val="fr-BE" w:eastAsia="fr-BE"/>
          <w14:ligatures w14:val="standardContextual"/>
        </w:rPr>
      </w:pPr>
      <w:r>
        <w:rPr>
          <w:noProof/>
        </w:rPr>
        <w:t>Kapitel 7.112 - Hauswirtschaftliche Niederspannung-Photovoltaikanlagen (≤ 10 kVA)</w:t>
      </w:r>
      <w:r>
        <w:rPr>
          <w:noProof/>
        </w:rPr>
        <w:tab/>
      </w:r>
      <w:r>
        <w:rPr>
          <w:noProof/>
        </w:rPr>
        <w:fldChar w:fldCharType="begin"/>
      </w:r>
      <w:r>
        <w:rPr>
          <w:noProof/>
        </w:rPr>
        <w:instrText xml:space="preserve"> PAGEREF _Toc202779210 \h </w:instrText>
      </w:r>
      <w:r>
        <w:rPr>
          <w:noProof/>
        </w:rPr>
      </w:r>
      <w:r>
        <w:rPr>
          <w:noProof/>
        </w:rPr>
        <w:fldChar w:fldCharType="separate"/>
      </w:r>
      <w:r>
        <w:rPr>
          <w:noProof/>
        </w:rPr>
        <w:t>258</w:t>
      </w:r>
      <w:r>
        <w:rPr>
          <w:noProof/>
        </w:rPr>
        <w:fldChar w:fldCharType="end"/>
      </w:r>
    </w:p>
    <w:p w14:paraId="36CA6BB3" w14:textId="238142E1" w:rsidR="00727CDC" w:rsidRDefault="00727CDC">
      <w:pPr>
        <w:pStyle w:val="TM2"/>
        <w:rPr>
          <w:rFonts w:asciiTheme="minorHAnsi" w:hAnsiTheme="minorHAnsi"/>
          <w:b w:val="0"/>
          <w:kern w:val="2"/>
          <w:sz w:val="24"/>
          <w:szCs w:val="24"/>
          <w:lang w:val="fr-BE" w:eastAsia="fr-BE"/>
          <w14:ligatures w14:val="standardContextual"/>
        </w:rPr>
      </w:pPr>
      <w:r>
        <w:t>Teil 8 - Besondere Vorschriften in Bezug auf bestehende elektrische Anlagen</w:t>
      </w:r>
      <w:r>
        <w:tab/>
      </w:r>
      <w:r>
        <w:fldChar w:fldCharType="begin"/>
      </w:r>
      <w:r>
        <w:instrText xml:space="preserve"> PAGEREF _Toc202779211 \h </w:instrText>
      </w:r>
      <w:r>
        <w:fldChar w:fldCharType="separate"/>
      </w:r>
      <w:r>
        <w:t>259</w:t>
      </w:r>
      <w:r>
        <w:fldChar w:fldCharType="end"/>
      </w:r>
    </w:p>
    <w:p w14:paraId="0E928E91" w14:textId="708E2127" w:rsidR="00727CDC" w:rsidRDefault="00727CDC">
      <w:pPr>
        <w:pStyle w:val="TM3"/>
        <w:rPr>
          <w:rFonts w:asciiTheme="minorHAnsi" w:hAnsiTheme="minorHAnsi"/>
          <w:noProof/>
          <w:kern w:val="2"/>
          <w:sz w:val="24"/>
          <w:szCs w:val="24"/>
          <w:lang w:val="fr-BE" w:eastAsia="fr-BE"/>
          <w14:ligatures w14:val="standardContextual"/>
        </w:rPr>
      </w:pPr>
      <w:r>
        <w:rPr>
          <w:noProof/>
        </w:rPr>
        <w:t>Kapitel 8.1 - Einleitung</w:t>
      </w:r>
      <w:r>
        <w:rPr>
          <w:noProof/>
        </w:rPr>
        <w:tab/>
      </w:r>
      <w:r>
        <w:rPr>
          <w:noProof/>
        </w:rPr>
        <w:fldChar w:fldCharType="begin"/>
      </w:r>
      <w:r>
        <w:rPr>
          <w:noProof/>
        </w:rPr>
        <w:instrText xml:space="preserve"> PAGEREF _Toc202779212 \h </w:instrText>
      </w:r>
      <w:r>
        <w:rPr>
          <w:noProof/>
        </w:rPr>
      </w:r>
      <w:r>
        <w:rPr>
          <w:noProof/>
        </w:rPr>
        <w:fldChar w:fldCharType="separate"/>
      </w:r>
      <w:r>
        <w:rPr>
          <w:noProof/>
        </w:rPr>
        <w:t>260</w:t>
      </w:r>
      <w:r>
        <w:rPr>
          <w:noProof/>
        </w:rPr>
        <w:fldChar w:fldCharType="end"/>
      </w:r>
    </w:p>
    <w:p w14:paraId="277410AB" w14:textId="25A0013C" w:rsidR="00727CDC" w:rsidRDefault="00727CDC">
      <w:pPr>
        <w:pStyle w:val="TM3"/>
        <w:rPr>
          <w:rFonts w:asciiTheme="minorHAnsi" w:hAnsiTheme="minorHAnsi"/>
          <w:noProof/>
          <w:kern w:val="2"/>
          <w:sz w:val="24"/>
          <w:szCs w:val="24"/>
          <w:lang w:val="fr-BE" w:eastAsia="fr-BE"/>
          <w14:ligatures w14:val="standardContextual"/>
        </w:rPr>
      </w:pPr>
      <w:r>
        <w:rPr>
          <w:noProof/>
        </w:rPr>
        <w:t>Kapitel 8.2 - [Abweichungsbestimmungen für bestehende hauswirtschaftliche elektrische Anlagen</w:t>
      </w:r>
      <w:r>
        <w:rPr>
          <w:noProof/>
        </w:rPr>
        <w:tab/>
      </w:r>
      <w:r>
        <w:rPr>
          <w:noProof/>
        </w:rPr>
        <w:fldChar w:fldCharType="begin"/>
      </w:r>
      <w:r>
        <w:rPr>
          <w:noProof/>
        </w:rPr>
        <w:instrText xml:space="preserve"> PAGEREF _Toc202779213 \h </w:instrText>
      </w:r>
      <w:r>
        <w:rPr>
          <w:noProof/>
        </w:rPr>
      </w:r>
      <w:r>
        <w:rPr>
          <w:noProof/>
        </w:rPr>
        <w:fldChar w:fldCharType="separate"/>
      </w:r>
      <w:r>
        <w:rPr>
          <w:noProof/>
        </w:rPr>
        <w:t>261</w:t>
      </w:r>
      <w:r>
        <w:rPr>
          <w:noProof/>
        </w:rPr>
        <w:fldChar w:fldCharType="end"/>
      </w:r>
    </w:p>
    <w:p w14:paraId="2AB0283E" w14:textId="17D55FFD" w:rsidR="00727CDC" w:rsidRDefault="00727CDC">
      <w:pPr>
        <w:pStyle w:val="TM3"/>
        <w:rPr>
          <w:rFonts w:asciiTheme="minorHAnsi" w:hAnsiTheme="minorHAnsi"/>
          <w:noProof/>
          <w:kern w:val="2"/>
          <w:sz w:val="24"/>
          <w:szCs w:val="24"/>
          <w:lang w:val="fr-BE" w:eastAsia="fr-BE"/>
          <w14:ligatures w14:val="standardContextual"/>
        </w:rPr>
      </w:pPr>
      <w:r>
        <w:rPr>
          <w:noProof/>
        </w:rPr>
        <w:t>Kapitel 8.3 - Abweichungsbestimmungen für bestehende nicht hauswirtschaftliche elektrische Anlagen</w:t>
      </w:r>
      <w:r>
        <w:rPr>
          <w:noProof/>
        </w:rPr>
        <w:tab/>
      </w:r>
      <w:r>
        <w:rPr>
          <w:noProof/>
        </w:rPr>
        <w:fldChar w:fldCharType="begin"/>
      </w:r>
      <w:r>
        <w:rPr>
          <w:noProof/>
        </w:rPr>
        <w:instrText xml:space="preserve"> PAGEREF _Toc202779214 \h </w:instrText>
      </w:r>
      <w:r>
        <w:rPr>
          <w:noProof/>
        </w:rPr>
      </w:r>
      <w:r>
        <w:rPr>
          <w:noProof/>
        </w:rPr>
        <w:fldChar w:fldCharType="separate"/>
      </w:r>
      <w:r>
        <w:rPr>
          <w:noProof/>
        </w:rPr>
        <w:t>268</w:t>
      </w:r>
      <w:r>
        <w:rPr>
          <w:noProof/>
        </w:rPr>
        <w:fldChar w:fldCharType="end"/>
      </w:r>
    </w:p>
    <w:p w14:paraId="4304AE3C" w14:textId="1F601D2A" w:rsidR="00727CDC" w:rsidRDefault="00727CDC">
      <w:pPr>
        <w:pStyle w:val="TM3"/>
        <w:rPr>
          <w:rFonts w:asciiTheme="minorHAnsi" w:hAnsiTheme="minorHAnsi"/>
          <w:noProof/>
          <w:kern w:val="2"/>
          <w:sz w:val="24"/>
          <w:szCs w:val="24"/>
          <w:lang w:val="fr-BE" w:eastAsia="fr-BE"/>
          <w14:ligatures w14:val="standardContextual"/>
        </w:rPr>
      </w:pPr>
      <w:r>
        <w:rPr>
          <w:noProof/>
        </w:rPr>
        <w:t>Kapitel 8.4 - Kontrollbesuche von bestimmten bestehenden alten elektrischen Anlagen, die keiner Konformitätsprüfung gemäß der früheren A.O.E.A. unterzogen wurden</w:t>
      </w:r>
      <w:r>
        <w:rPr>
          <w:noProof/>
        </w:rPr>
        <w:tab/>
      </w:r>
      <w:r>
        <w:rPr>
          <w:noProof/>
        </w:rPr>
        <w:fldChar w:fldCharType="begin"/>
      </w:r>
      <w:r>
        <w:rPr>
          <w:noProof/>
        </w:rPr>
        <w:instrText xml:space="preserve"> PAGEREF _Toc202779215 \h </w:instrText>
      </w:r>
      <w:r>
        <w:rPr>
          <w:noProof/>
        </w:rPr>
      </w:r>
      <w:r>
        <w:rPr>
          <w:noProof/>
        </w:rPr>
        <w:fldChar w:fldCharType="separate"/>
      </w:r>
      <w:r>
        <w:rPr>
          <w:noProof/>
        </w:rPr>
        <w:t>270</w:t>
      </w:r>
      <w:r>
        <w:rPr>
          <w:noProof/>
        </w:rPr>
        <w:fldChar w:fldCharType="end"/>
      </w:r>
    </w:p>
    <w:p w14:paraId="259D1A3A" w14:textId="7F4C75D3" w:rsidR="00727CDC" w:rsidRDefault="00727CDC">
      <w:pPr>
        <w:pStyle w:val="TM2"/>
        <w:rPr>
          <w:rFonts w:asciiTheme="minorHAnsi" w:hAnsiTheme="minorHAnsi"/>
          <w:b w:val="0"/>
          <w:kern w:val="2"/>
          <w:sz w:val="24"/>
          <w:szCs w:val="24"/>
          <w:lang w:val="fr-BE" w:eastAsia="fr-BE"/>
          <w14:ligatures w14:val="standardContextual"/>
        </w:rPr>
      </w:pPr>
      <w:r>
        <w:t>Teil 9 - Von Personen zu berücksichtigende allgemeine Vorschriften</w:t>
      </w:r>
      <w:r>
        <w:tab/>
      </w:r>
      <w:r>
        <w:fldChar w:fldCharType="begin"/>
      </w:r>
      <w:r>
        <w:instrText xml:space="preserve"> PAGEREF _Toc202779216 \h </w:instrText>
      </w:r>
      <w:r>
        <w:fldChar w:fldCharType="separate"/>
      </w:r>
      <w:r>
        <w:t>275</w:t>
      </w:r>
      <w:r>
        <w:fldChar w:fldCharType="end"/>
      </w:r>
    </w:p>
    <w:p w14:paraId="1703E22A" w14:textId="4AC4205B" w:rsidR="00727CDC" w:rsidRDefault="00727CDC">
      <w:pPr>
        <w:pStyle w:val="TM3"/>
        <w:rPr>
          <w:rFonts w:asciiTheme="minorHAnsi" w:hAnsiTheme="minorHAnsi"/>
          <w:noProof/>
          <w:kern w:val="2"/>
          <w:sz w:val="24"/>
          <w:szCs w:val="24"/>
          <w:lang w:val="fr-BE" w:eastAsia="fr-BE"/>
          <w14:ligatures w14:val="standardContextual"/>
        </w:rPr>
      </w:pPr>
      <w:r>
        <w:rPr>
          <w:noProof/>
        </w:rPr>
        <w:t>Kapitel 9.1 - Pflichten des Eigentümers, Verwalters oder Betreibers</w:t>
      </w:r>
      <w:r>
        <w:rPr>
          <w:noProof/>
        </w:rPr>
        <w:tab/>
      </w:r>
      <w:r>
        <w:rPr>
          <w:noProof/>
        </w:rPr>
        <w:fldChar w:fldCharType="begin"/>
      </w:r>
      <w:r>
        <w:rPr>
          <w:noProof/>
        </w:rPr>
        <w:instrText xml:space="preserve"> PAGEREF _Toc202779217 \h </w:instrText>
      </w:r>
      <w:r>
        <w:rPr>
          <w:noProof/>
        </w:rPr>
      </w:r>
      <w:r>
        <w:rPr>
          <w:noProof/>
        </w:rPr>
        <w:fldChar w:fldCharType="separate"/>
      </w:r>
      <w:r>
        <w:rPr>
          <w:noProof/>
        </w:rPr>
        <w:t>276</w:t>
      </w:r>
      <w:r>
        <w:rPr>
          <w:noProof/>
        </w:rPr>
        <w:fldChar w:fldCharType="end"/>
      </w:r>
    </w:p>
    <w:p w14:paraId="0B08167D" w14:textId="4323C618" w:rsidR="00727CDC" w:rsidRDefault="00727CDC">
      <w:pPr>
        <w:pStyle w:val="TM3"/>
        <w:rPr>
          <w:rFonts w:asciiTheme="minorHAnsi" w:hAnsiTheme="minorHAnsi"/>
          <w:noProof/>
          <w:kern w:val="2"/>
          <w:sz w:val="24"/>
          <w:szCs w:val="24"/>
          <w:lang w:val="fr-BE" w:eastAsia="fr-BE"/>
          <w14:ligatures w14:val="standardContextual"/>
        </w:rPr>
      </w:pPr>
      <w:r>
        <w:rPr>
          <w:noProof/>
        </w:rPr>
        <w:t>Kapitel 9.2 - Zuteilung der Codes BA4/BA5</w:t>
      </w:r>
      <w:r>
        <w:rPr>
          <w:noProof/>
        </w:rPr>
        <w:tab/>
      </w:r>
      <w:r>
        <w:rPr>
          <w:noProof/>
        </w:rPr>
        <w:fldChar w:fldCharType="begin"/>
      </w:r>
      <w:r>
        <w:rPr>
          <w:noProof/>
        </w:rPr>
        <w:instrText xml:space="preserve"> PAGEREF _Toc202779218 \h </w:instrText>
      </w:r>
      <w:r>
        <w:rPr>
          <w:noProof/>
        </w:rPr>
      </w:r>
      <w:r>
        <w:rPr>
          <w:noProof/>
        </w:rPr>
        <w:fldChar w:fldCharType="separate"/>
      </w:r>
      <w:r>
        <w:rPr>
          <w:noProof/>
        </w:rPr>
        <w:t>279</w:t>
      </w:r>
      <w:r>
        <w:rPr>
          <w:noProof/>
        </w:rPr>
        <w:fldChar w:fldCharType="end"/>
      </w:r>
    </w:p>
    <w:p w14:paraId="505379D9" w14:textId="3DB623D1" w:rsidR="00727CDC" w:rsidRDefault="00727CDC">
      <w:pPr>
        <w:pStyle w:val="TM3"/>
        <w:rPr>
          <w:rFonts w:asciiTheme="minorHAnsi" w:hAnsiTheme="minorHAnsi"/>
          <w:noProof/>
          <w:kern w:val="2"/>
          <w:sz w:val="24"/>
          <w:szCs w:val="24"/>
          <w:lang w:val="fr-BE" w:eastAsia="fr-BE"/>
          <w14:ligatures w14:val="standardContextual"/>
        </w:rPr>
      </w:pPr>
      <w:r>
        <w:rPr>
          <w:noProof/>
        </w:rPr>
        <w:t>Kapitel 9.3 - Arbeiten an elektrischen Anlagen</w:t>
      </w:r>
      <w:r>
        <w:rPr>
          <w:noProof/>
        </w:rPr>
        <w:tab/>
      </w:r>
      <w:r>
        <w:rPr>
          <w:noProof/>
        </w:rPr>
        <w:fldChar w:fldCharType="begin"/>
      </w:r>
      <w:r>
        <w:rPr>
          <w:noProof/>
        </w:rPr>
        <w:instrText xml:space="preserve"> PAGEREF _Toc202779219 \h </w:instrText>
      </w:r>
      <w:r>
        <w:rPr>
          <w:noProof/>
        </w:rPr>
      </w:r>
      <w:r>
        <w:rPr>
          <w:noProof/>
        </w:rPr>
        <w:fldChar w:fldCharType="separate"/>
      </w:r>
      <w:r>
        <w:rPr>
          <w:noProof/>
        </w:rPr>
        <w:t>279</w:t>
      </w:r>
      <w:r>
        <w:rPr>
          <w:noProof/>
        </w:rPr>
        <w:fldChar w:fldCharType="end"/>
      </w:r>
    </w:p>
    <w:p w14:paraId="2D765BC4" w14:textId="10D231FE" w:rsidR="00727CDC" w:rsidRDefault="00727CDC">
      <w:pPr>
        <w:pStyle w:val="TM3"/>
        <w:rPr>
          <w:rFonts w:asciiTheme="minorHAnsi" w:hAnsiTheme="minorHAnsi"/>
          <w:noProof/>
          <w:kern w:val="2"/>
          <w:sz w:val="24"/>
          <w:szCs w:val="24"/>
          <w:lang w:val="fr-BE" w:eastAsia="fr-BE"/>
          <w14:ligatures w14:val="standardContextual"/>
        </w:rPr>
      </w:pPr>
      <w:r>
        <w:rPr>
          <w:noProof/>
        </w:rPr>
        <w:t>Kapitel 9.4 - Sicherheitszeichen</w:t>
      </w:r>
      <w:r>
        <w:rPr>
          <w:noProof/>
        </w:rPr>
        <w:tab/>
      </w:r>
      <w:r>
        <w:rPr>
          <w:noProof/>
        </w:rPr>
        <w:fldChar w:fldCharType="begin"/>
      </w:r>
      <w:r>
        <w:rPr>
          <w:noProof/>
        </w:rPr>
        <w:instrText xml:space="preserve"> PAGEREF _Toc202779220 \h </w:instrText>
      </w:r>
      <w:r>
        <w:rPr>
          <w:noProof/>
        </w:rPr>
      </w:r>
      <w:r>
        <w:rPr>
          <w:noProof/>
        </w:rPr>
        <w:fldChar w:fldCharType="separate"/>
      </w:r>
      <w:r>
        <w:rPr>
          <w:noProof/>
        </w:rPr>
        <w:t>288</w:t>
      </w:r>
      <w:r>
        <w:rPr>
          <w:noProof/>
        </w:rPr>
        <w:fldChar w:fldCharType="end"/>
      </w:r>
    </w:p>
    <w:p w14:paraId="30AB3131" w14:textId="77298E46" w:rsidR="00727CDC" w:rsidRDefault="00727CDC">
      <w:pPr>
        <w:pStyle w:val="TM3"/>
        <w:rPr>
          <w:rFonts w:asciiTheme="minorHAnsi" w:hAnsiTheme="minorHAnsi"/>
          <w:noProof/>
          <w:kern w:val="2"/>
          <w:sz w:val="24"/>
          <w:szCs w:val="24"/>
          <w:lang w:val="fr-BE" w:eastAsia="fr-BE"/>
          <w14:ligatures w14:val="standardContextual"/>
        </w:rPr>
      </w:pPr>
      <w:r>
        <w:rPr>
          <w:noProof/>
        </w:rPr>
        <w:t>Kapitel 9.5 - Verbotsbestimmungen</w:t>
      </w:r>
      <w:r>
        <w:rPr>
          <w:noProof/>
        </w:rPr>
        <w:tab/>
      </w:r>
      <w:r>
        <w:rPr>
          <w:noProof/>
        </w:rPr>
        <w:fldChar w:fldCharType="begin"/>
      </w:r>
      <w:r>
        <w:rPr>
          <w:noProof/>
        </w:rPr>
        <w:instrText xml:space="preserve"> PAGEREF _Toc202779221 \h </w:instrText>
      </w:r>
      <w:r>
        <w:rPr>
          <w:noProof/>
        </w:rPr>
      </w:r>
      <w:r>
        <w:rPr>
          <w:noProof/>
        </w:rPr>
        <w:fldChar w:fldCharType="separate"/>
      </w:r>
      <w:r>
        <w:rPr>
          <w:noProof/>
        </w:rPr>
        <w:t>288</w:t>
      </w:r>
      <w:r>
        <w:rPr>
          <w:noProof/>
        </w:rPr>
        <w:fldChar w:fldCharType="end"/>
      </w:r>
    </w:p>
    <w:p w14:paraId="25DB4C8F" w14:textId="328AE71D" w:rsidR="00EC3B14" w:rsidRPr="00156AA0" w:rsidRDefault="009A4834" w:rsidP="00EC3B14">
      <w:pPr>
        <w:pStyle w:val="FOD-niv1"/>
        <w:keepNext w:val="0"/>
        <w:tabs>
          <w:tab w:val="right" w:leader="dot" w:pos="9923"/>
        </w:tabs>
        <w:rPr>
          <w:rFonts w:asciiTheme="minorHAnsi" w:hAnsiTheme="minorHAnsi"/>
          <w:b w:val="0"/>
          <w:sz w:val="22"/>
        </w:rPr>
        <w:sectPr w:rsidR="00EC3B14" w:rsidRPr="00156AA0" w:rsidSect="00EC3B14">
          <w:headerReference w:type="default" r:id="rId12"/>
          <w:footerReference w:type="default" r:id="rId13"/>
          <w:type w:val="oddPage"/>
          <w:pgSz w:w="11907" w:h="16839" w:code="9"/>
          <w:pgMar w:top="1440" w:right="1440" w:bottom="1440" w:left="1440" w:header="708" w:footer="708" w:gutter="0"/>
          <w:pgNumType w:fmt="lowerRoman" w:start="1"/>
          <w:cols w:space="708"/>
          <w:docGrid w:linePitch="360"/>
        </w:sectPr>
      </w:pPr>
      <w:r>
        <w:rPr>
          <w:rFonts w:eastAsia="Times New Roman"/>
          <w:caps/>
          <w:noProof/>
          <w:sz w:val="21"/>
          <w:szCs w:val="20"/>
        </w:rPr>
        <w:fldChar w:fldCharType="end"/>
      </w:r>
    </w:p>
    <w:p w14:paraId="6914BF72" w14:textId="77777777" w:rsidR="00EC3B14" w:rsidRPr="00156AA0" w:rsidRDefault="00EC3B14" w:rsidP="00EC3B14">
      <w:pPr>
        <w:pStyle w:val="FOD-niv1"/>
      </w:pPr>
      <w:bookmarkStart w:id="12" w:name="_Toc87450656"/>
      <w:bookmarkStart w:id="13" w:name="_Toc202779154"/>
      <w:r>
        <w:lastRenderedPageBreak/>
        <w:t>Übersicht der Abbildungen</w:t>
      </w:r>
      <w:bookmarkEnd w:id="12"/>
      <w:bookmarkEnd w:id="13"/>
    </w:p>
    <w:p w14:paraId="5C016CC7" w14:textId="77777777" w:rsidR="00EC3B14" w:rsidRPr="00156AA0" w:rsidRDefault="00EC3B14" w:rsidP="00EC3B14">
      <w:pPr>
        <w:pStyle w:val="FOD-normal"/>
      </w:pPr>
    </w:p>
    <w:p w14:paraId="6FE5B7AA" w14:textId="2AA80CCE" w:rsidR="00A854F7" w:rsidRDefault="003244CC">
      <w:pPr>
        <w:pStyle w:val="Tabledesillustrations"/>
        <w:tabs>
          <w:tab w:val="right" w:leader="dot" w:pos="8897"/>
        </w:tabs>
        <w:rPr>
          <w:rFonts w:asciiTheme="minorHAnsi" w:hAnsiTheme="minorHAnsi"/>
          <w:noProof/>
          <w:kern w:val="2"/>
          <w:sz w:val="24"/>
          <w:szCs w:val="24"/>
          <w:lang w:val="fr-BE"/>
          <w14:ligatures w14:val="standardContextual"/>
        </w:rPr>
      </w:pPr>
      <w:r>
        <w:fldChar w:fldCharType="begin"/>
      </w:r>
      <w:r>
        <w:instrText xml:space="preserve"> TOC \h \z \t "FOD-fig-tab-titel;1" \c "Abbildung" </w:instrText>
      </w:r>
      <w:r>
        <w:fldChar w:fldCharType="separate"/>
      </w:r>
      <w:hyperlink w:anchor="_Toc202794458" w:history="1">
        <w:r w:rsidR="00A854F7" w:rsidRPr="00A660F4">
          <w:rPr>
            <w:rStyle w:val="Lienhypertexte"/>
            <w:noProof/>
          </w:rPr>
          <w:t>Abbildung 2.1 - TN-S-System</w:t>
        </w:r>
        <w:r w:rsidR="00A854F7">
          <w:rPr>
            <w:noProof/>
            <w:webHidden/>
          </w:rPr>
          <w:tab/>
        </w:r>
        <w:r w:rsidR="00A854F7">
          <w:rPr>
            <w:noProof/>
            <w:webHidden/>
          </w:rPr>
          <w:fldChar w:fldCharType="begin"/>
        </w:r>
        <w:r w:rsidR="00A854F7">
          <w:rPr>
            <w:noProof/>
            <w:webHidden/>
          </w:rPr>
          <w:instrText xml:space="preserve"> PAGEREF _Toc202794458 \h </w:instrText>
        </w:r>
        <w:r w:rsidR="00A854F7">
          <w:rPr>
            <w:noProof/>
            <w:webHidden/>
          </w:rPr>
        </w:r>
        <w:r w:rsidR="00A854F7">
          <w:rPr>
            <w:noProof/>
            <w:webHidden/>
          </w:rPr>
          <w:fldChar w:fldCharType="separate"/>
        </w:r>
        <w:r w:rsidR="00A854F7">
          <w:rPr>
            <w:noProof/>
            <w:webHidden/>
          </w:rPr>
          <w:t>9</w:t>
        </w:r>
        <w:r w:rsidR="00A854F7">
          <w:rPr>
            <w:noProof/>
            <w:webHidden/>
          </w:rPr>
          <w:fldChar w:fldCharType="end"/>
        </w:r>
      </w:hyperlink>
    </w:p>
    <w:p w14:paraId="5AC3ECCB" w14:textId="75C7D4D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59" w:history="1">
        <w:r w:rsidRPr="00A660F4">
          <w:rPr>
            <w:rStyle w:val="Lienhypertexte"/>
            <w:noProof/>
          </w:rPr>
          <w:t>Abbildung 2.2 - TN-C-System</w:t>
        </w:r>
        <w:r>
          <w:rPr>
            <w:noProof/>
            <w:webHidden/>
          </w:rPr>
          <w:tab/>
        </w:r>
        <w:r>
          <w:rPr>
            <w:noProof/>
            <w:webHidden/>
          </w:rPr>
          <w:fldChar w:fldCharType="begin"/>
        </w:r>
        <w:r>
          <w:rPr>
            <w:noProof/>
            <w:webHidden/>
          </w:rPr>
          <w:instrText xml:space="preserve"> PAGEREF _Toc202794459 \h </w:instrText>
        </w:r>
        <w:r>
          <w:rPr>
            <w:noProof/>
            <w:webHidden/>
          </w:rPr>
        </w:r>
        <w:r>
          <w:rPr>
            <w:noProof/>
            <w:webHidden/>
          </w:rPr>
          <w:fldChar w:fldCharType="separate"/>
        </w:r>
        <w:r>
          <w:rPr>
            <w:noProof/>
            <w:webHidden/>
          </w:rPr>
          <w:t>9</w:t>
        </w:r>
        <w:r>
          <w:rPr>
            <w:noProof/>
            <w:webHidden/>
          </w:rPr>
          <w:fldChar w:fldCharType="end"/>
        </w:r>
      </w:hyperlink>
    </w:p>
    <w:p w14:paraId="29600149" w14:textId="45F5EC1A"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0" w:history="1">
        <w:r w:rsidRPr="00A660F4">
          <w:rPr>
            <w:rStyle w:val="Lienhypertexte"/>
            <w:noProof/>
          </w:rPr>
          <w:t>Abbildung 2.3 - TN-C-S-System</w:t>
        </w:r>
        <w:r>
          <w:rPr>
            <w:noProof/>
            <w:webHidden/>
          </w:rPr>
          <w:tab/>
        </w:r>
        <w:r>
          <w:rPr>
            <w:noProof/>
            <w:webHidden/>
          </w:rPr>
          <w:fldChar w:fldCharType="begin"/>
        </w:r>
        <w:r>
          <w:rPr>
            <w:noProof/>
            <w:webHidden/>
          </w:rPr>
          <w:instrText xml:space="preserve"> PAGEREF _Toc202794460 \h </w:instrText>
        </w:r>
        <w:r>
          <w:rPr>
            <w:noProof/>
            <w:webHidden/>
          </w:rPr>
        </w:r>
        <w:r>
          <w:rPr>
            <w:noProof/>
            <w:webHidden/>
          </w:rPr>
          <w:fldChar w:fldCharType="separate"/>
        </w:r>
        <w:r>
          <w:rPr>
            <w:noProof/>
            <w:webHidden/>
          </w:rPr>
          <w:t>10</w:t>
        </w:r>
        <w:r>
          <w:rPr>
            <w:noProof/>
            <w:webHidden/>
          </w:rPr>
          <w:fldChar w:fldCharType="end"/>
        </w:r>
      </w:hyperlink>
    </w:p>
    <w:p w14:paraId="631E29AE" w14:textId="7FD07A8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1" w:history="1">
        <w:r w:rsidRPr="00A660F4">
          <w:rPr>
            <w:rStyle w:val="Lienhypertexte"/>
            <w:noProof/>
          </w:rPr>
          <w:t>Abbildung 2.4 - TT-System</w:t>
        </w:r>
        <w:r>
          <w:rPr>
            <w:noProof/>
            <w:webHidden/>
          </w:rPr>
          <w:tab/>
        </w:r>
        <w:r>
          <w:rPr>
            <w:noProof/>
            <w:webHidden/>
          </w:rPr>
          <w:fldChar w:fldCharType="begin"/>
        </w:r>
        <w:r>
          <w:rPr>
            <w:noProof/>
            <w:webHidden/>
          </w:rPr>
          <w:instrText xml:space="preserve"> PAGEREF _Toc202794461 \h </w:instrText>
        </w:r>
        <w:r>
          <w:rPr>
            <w:noProof/>
            <w:webHidden/>
          </w:rPr>
        </w:r>
        <w:r>
          <w:rPr>
            <w:noProof/>
            <w:webHidden/>
          </w:rPr>
          <w:fldChar w:fldCharType="separate"/>
        </w:r>
        <w:r>
          <w:rPr>
            <w:noProof/>
            <w:webHidden/>
          </w:rPr>
          <w:t>10</w:t>
        </w:r>
        <w:r>
          <w:rPr>
            <w:noProof/>
            <w:webHidden/>
          </w:rPr>
          <w:fldChar w:fldCharType="end"/>
        </w:r>
      </w:hyperlink>
    </w:p>
    <w:p w14:paraId="1731E216" w14:textId="59017F82"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2" w:history="1">
        <w:r w:rsidRPr="00A660F4">
          <w:rPr>
            <w:rStyle w:val="Lienhypertexte"/>
            <w:noProof/>
          </w:rPr>
          <w:t>Abbildung 2.5 - IT-System</w:t>
        </w:r>
        <w:r>
          <w:rPr>
            <w:noProof/>
            <w:webHidden/>
          </w:rPr>
          <w:tab/>
        </w:r>
        <w:r>
          <w:rPr>
            <w:noProof/>
            <w:webHidden/>
          </w:rPr>
          <w:fldChar w:fldCharType="begin"/>
        </w:r>
        <w:r>
          <w:rPr>
            <w:noProof/>
            <w:webHidden/>
          </w:rPr>
          <w:instrText xml:space="preserve"> PAGEREF _Toc202794462 \h </w:instrText>
        </w:r>
        <w:r>
          <w:rPr>
            <w:noProof/>
            <w:webHidden/>
          </w:rPr>
        </w:r>
        <w:r>
          <w:rPr>
            <w:noProof/>
            <w:webHidden/>
          </w:rPr>
          <w:fldChar w:fldCharType="separate"/>
        </w:r>
        <w:r>
          <w:rPr>
            <w:noProof/>
            <w:webHidden/>
          </w:rPr>
          <w:t>11</w:t>
        </w:r>
        <w:r>
          <w:rPr>
            <w:noProof/>
            <w:webHidden/>
          </w:rPr>
          <w:fldChar w:fldCharType="end"/>
        </w:r>
      </w:hyperlink>
    </w:p>
    <w:p w14:paraId="6FBB32B7" w14:textId="03A3501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3" w:history="1">
        <w:r w:rsidRPr="00A660F4">
          <w:rPr>
            <w:rStyle w:val="Lienhypertexte"/>
            <w:noProof/>
          </w:rPr>
          <w:t>Abbildung 2.6 - Handbereich: Die Standfläche wird natürlich abgegrenzt.</w:t>
        </w:r>
        <w:r>
          <w:rPr>
            <w:noProof/>
            <w:webHidden/>
          </w:rPr>
          <w:tab/>
        </w:r>
        <w:r>
          <w:rPr>
            <w:noProof/>
            <w:webHidden/>
          </w:rPr>
          <w:fldChar w:fldCharType="begin"/>
        </w:r>
        <w:r>
          <w:rPr>
            <w:noProof/>
            <w:webHidden/>
          </w:rPr>
          <w:instrText xml:space="preserve"> PAGEREF _Toc202794463 \h </w:instrText>
        </w:r>
        <w:r>
          <w:rPr>
            <w:noProof/>
            <w:webHidden/>
          </w:rPr>
        </w:r>
        <w:r>
          <w:rPr>
            <w:noProof/>
            <w:webHidden/>
          </w:rPr>
          <w:fldChar w:fldCharType="separate"/>
        </w:r>
        <w:r>
          <w:rPr>
            <w:noProof/>
            <w:webHidden/>
          </w:rPr>
          <w:t>15</w:t>
        </w:r>
        <w:r>
          <w:rPr>
            <w:noProof/>
            <w:webHidden/>
          </w:rPr>
          <w:fldChar w:fldCharType="end"/>
        </w:r>
      </w:hyperlink>
    </w:p>
    <w:p w14:paraId="7B9596AE" w14:textId="70A4572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4" w:history="1">
        <w:r w:rsidRPr="00A660F4">
          <w:rPr>
            <w:rStyle w:val="Lienhypertexte"/>
            <w:noProof/>
          </w:rPr>
          <w:t>Abbildung 2.7 - Handbereich: Die Standfläche wird durch ein Ausrüstungselement abgegrenzt.</w:t>
        </w:r>
        <w:r>
          <w:rPr>
            <w:noProof/>
            <w:webHidden/>
          </w:rPr>
          <w:tab/>
        </w:r>
        <w:r>
          <w:rPr>
            <w:noProof/>
            <w:webHidden/>
          </w:rPr>
          <w:fldChar w:fldCharType="begin"/>
        </w:r>
        <w:r>
          <w:rPr>
            <w:noProof/>
            <w:webHidden/>
          </w:rPr>
          <w:instrText xml:space="preserve"> PAGEREF _Toc202794464 \h </w:instrText>
        </w:r>
        <w:r>
          <w:rPr>
            <w:noProof/>
            <w:webHidden/>
          </w:rPr>
        </w:r>
        <w:r>
          <w:rPr>
            <w:noProof/>
            <w:webHidden/>
          </w:rPr>
          <w:fldChar w:fldCharType="separate"/>
        </w:r>
        <w:r>
          <w:rPr>
            <w:noProof/>
            <w:webHidden/>
          </w:rPr>
          <w:t>15</w:t>
        </w:r>
        <w:r>
          <w:rPr>
            <w:noProof/>
            <w:webHidden/>
          </w:rPr>
          <w:fldChar w:fldCharType="end"/>
        </w:r>
      </w:hyperlink>
    </w:p>
    <w:p w14:paraId="34C28952" w14:textId="534AE97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5" w:history="1">
        <w:r w:rsidRPr="00A660F4">
          <w:rPr>
            <w:rStyle w:val="Lienhypertexte"/>
            <w:noProof/>
          </w:rPr>
          <w:t>Abbildung 2.8 - Handbereich: Es gibt Öffnungen in den Ausrüstungselementen, die den Handbereich abgrenzen und den Durchgang eines langen geradlinigen Stabs von 12 mm Durchmesser nicht ermöglichen.</w:t>
        </w:r>
        <w:r>
          <w:rPr>
            <w:noProof/>
            <w:webHidden/>
          </w:rPr>
          <w:tab/>
        </w:r>
        <w:r>
          <w:rPr>
            <w:noProof/>
            <w:webHidden/>
          </w:rPr>
          <w:fldChar w:fldCharType="begin"/>
        </w:r>
        <w:r>
          <w:rPr>
            <w:noProof/>
            <w:webHidden/>
          </w:rPr>
          <w:instrText xml:space="preserve"> PAGEREF _Toc202794465 \h </w:instrText>
        </w:r>
        <w:r>
          <w:rPr>
            <w:noProof/>
            <w:webHidden/>
          </w:rPr>
        </w:r>
        <w:r>
          <w:rPr>
            <w:noProof/>
            <w:webHidden/>
          </w:rPr>
          <w:fldChar w:fldCharType="separate"/>
        </w:r>
        <w:r>
          <w:rPr>
            <w:noProof/>
            <w:webHidden/>
          </w:rPr>
          <w:t>16</w:t>
        </w:r>
        <w:r>
          <w:rPr>
            <w:noProof/>
            <w:webHidden/>
          </w:rPr>
          <w:fldChar w:fldCharType="end"/>
        </w:r>
      </w:hyperlink>
    </w:p>
    <w:p w14:paraId="261AEF39" w14:textId="3F9ACD1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6" w:history="1">
        <w:r w:rsidRPr="00A660F4">
          <w:rPr>
            <w:rStyle w:val="Lienhypertexte"/>
            <w:noProof/>
          </w:rPr>
          <w:t>Abbildung 2.9 - Handbereich: Es gibt Öffnungen in den Ausrüstungselementen, die den Handbereich abgrenzen und den Durchgang eines langen geradlinigen Stabs von 12 mm Durchmesser nicht ermöglichen.</w:t>
        </w:r>
        <w:r>
          <w:rPr>
            <w:noProof/>
            <w:webHidden/>
          </w:rPr>
          <w:tab/>
        </w:r>
        <w:r>
          <w:rPr>
            <w:noProof/>
            <w:webHidden/>
          </w:rPr>
          <w:fldChar w:fldCharType="begin"/>
        </w:r>
        <w:r>
          <w:rPr>
            <w:noProof/>
            <w:webHidden/>
          </w:rPr>
          <w:instrText xml:space="preserve"> PAGEREF _Toc202794466 \h </w:instrText>
        </w:r>
        <w:r>
          <w:rPr>
            <w:noProof/>
            <w:webHidden/>
          </w:rPr>
        </w:r>
        <w:r>
          <w:rPr>
            <w:noProof/>
            <w:webHidden/>
          </w:rPr>
          <w:fldChar w:fldCharType="separate"/>
        </w:r>
        <w:r>
          <w:rPr>
            <w:noProof/>
            <w:webHidden/>
          </w:rPr>
          <w:t>16</w:t>
        </w:r>
        <w:r>
          <w:rPr>
            <w:noProof/>
            <w:webHidden/>
          </w:rPr>
          <w:fldChar w:fldCharType="end"/>
        </w:r>
      </w:hyperlink>
    </w:p>
    <w:p w14:paraId="72582EC7" w14:textId="22B72F1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7" w:history="1">
        <w:r w:rsidRPr="00A660F4">
          <w:rPr>
            <w:rStyle w:val="Lienhypertexte"/>
            <w:noProof/>
          </w:rPr>
          <w:t>Abbildung 2.10 - Erdungsanlage</w:t>
        </w:r>
        <w:r>
          <w:rPr>
            <w:noProof/>
            <w:webHidden/>
          </w:rPr>
          <w:tab/>
        </w:r>
        <w:r>
          <w:rPr>
            <w:noProof/>
            <w:webHidden/>
          </w:rPr>
          <w:fldChar w:fldCharType="begin"/>
        </w:r>
        <w:r>
          <w:rPr>
            <w:noProof/>
            <w:webHidden/>
          </w:rPr>
          <w:instrText xml:space="preserve"> PAGEREF _Toc202794467 \h </w:instrText>
        </w:r>
        <w:r>
          <w:rPr>
            <w:noProof/>
            <w:webHidden/>
          </w:rPr>
        </w:r>
        <w:r>
          <w:rPr>
            <w:noProof/>
            <w:webHidden/>
          </w:rPr>
          <w:fldChar w:fldCharType="separate"/>
        </w:r>
        <w:r>
          <w:rPr>
            <w:noProof/>
            <w:webHidden/>
          </w:rPr>
          <w:t>20</w:t>
        </w:r>
        <w:r>
          <w:rPr>
            <w:noProof/>
            <w:webHidden/>
          </w:rPr>
          <w:fldChar w:fldCharType="end"/>
        </w:r>
      </w:hyperlink>
    </w:p>
    <w:p w14:paraId="3C0776AA" w14:textId="08CCC4E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8" w:history="1">
        <w:r w:rsidRPr="00A660F4">
          <w:rPr>
            <w:rStyle w:val="Lienhypertexte"/>
            <w:noProof/>
          </w:rPr>
          <w:t>Abbildung 2.11 - Verlegeart "Hohlblockstein"</w:t>
        </w:r>
        <w:r>
          <w:rPr>
            <w:noProof/>
            <w:webHidden/>
          </w:rPr>
          <w:tab/>
        </w:r>
        <w:r>
          <w:rPr>
            <w:noProof/>
            <w:webHidden/>
          </w:rPr>
          <w:fldChar w:fldCharType="begin"/>
        </w:r>
        <w:r>
          <w:rPr>
            <w:noProof/>
            <w:webHidden/>
          </w:rPr>
          <w:instrText xml:space="preserve"> PAGEREF _Toc202794468 \h </w:instrText>
        </w:r>
        <w:r>
          <w:rPr>
            <w:noProof/>
            <w:webHidden/>
          </w:rPr>
        </w:r>
        <w:r>
          <w:rPr>
            <w:noProof/>
            <w:webHidden/>
          </w:rPr>
          <w:fldChar w:fldCharType="separate"/>
        </w:r>
        <w:r>
          <w:rPr>
            <w:noProof/>
            <w:webHidden/>
          </w:rPr>
          <w:t>26</w:t>
        </w:r>
        <w:r>
          <w:rPr>
            <w:noProof/>
            <w:webHidden/>
          </w:rPr>
          <w:fldChar w:fldCharType="end"/>
        </w:r>
      </w:hyperlink>
    </w:p>
    <w:p w14:paraId="056020AB" w14:textId="6D63131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69" w:history="1">
        <w:r w:rsidRPr="00A660F4">
          <w:rPr>
            <w:rStyle w:val="Lienhypertexte"/>
            <w:noProof/>
          </w:rPr>
          <w:t>Abbildung 2.12 - Verlegeart "Kabelkanal"</w:t>
        </w:r>
        <w:r>
          <w:rPr>
            <w:noProof/>
            <w:webHidden/>
          </w:rPr>
          <w:tab/>
        </w:r>
        <w:r>
          <w:rPr>
            <w:noProof/>
            <w:webHidden/>
          </w:rPr>
          <w:fldChar w:fldCharType="begin"/>
        </w:r>
        <w:r>
          <w:rPr>
            <w:noProof/>
            <w:webHidden/>
          </w:rPr>
          <w:instrText xml:space="preserve"> PAGEREF _Toc202794469 \h </w:instrText>
        </w:r>
        <w:r>
          <w:rPr>
            <w:noProof/>
            <w:webHidden/>
          </w:rPr>
        </w:r>
        <w:r>
          <w:rPr>
            <w:noProof/>
            <w:webHidden/>
          </w:rPr>
          <w:fldChar w:fldCharType="separate"/>
        </w:r>
        <w:r>
          <w:rPr>
            <w:noProof/>
            <w:webHidden/>
          </w:rPr>
          <w:t>26</w:t>
        </w:r>
        <w:r>
          <w:rPr>
            <w:noProof/>
            <w:webHidden/>
          </w:rPr>
          <w:fldChar w:fldCharType="end"/>
        </w:r>
      </w:hyperlink>
    </w:p>
    <w:p w14:paraId="53D1E97B" w14:textId="3BDD9EC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0" w:history="1">
        <w:r w:rsidRPr="00A660F4">
          <w:rPr>
            <w:rStyle w:val="Lienhypertexte"/>
            <w:noProof/>
          </w:rPr>
          <w:t>Abbildung 2.13 - Verlegeart "Kabelwanne"</w:t>
        </w:r>
        <w:r>
          <w:rPr>
            <w:noProof/>
            <w:webHidden/>
          </w:rPr>
          <w:tab/>
        </w:r>
        <w:r>
          <w:rPr>
            <w:noProof/>
            <w:webHidden/>
          </w:rPr>
          <w:fldChar w:fldCharType="begin"/>
        </w:r>
        <w:r>
          <w:rPr>
            <w:noProof/>
            <w:webHidden/>
          </w:rPr>
          <w:instrText xml:space="preserve"> PAGEREF _Toc202794470 \h </w:instrText>
        </w:r>
        <w:r>
          <w:rPr>
            <w:noProof/>
            <w:webHidden/>
          </w:rPr>
        </w:r>
        <w:r>
          <w:rPr>
            <w:noProof/>
            <w:webHidden/>
          </w:rPr>
          <w:fldChar w:fldCharType="separate"/>
        </w:r>
        <w:r>
          <w:rPr>
            <w:noProof/>
            <w:webHidden/>
          </w:rPr>
          <w:t>26</w:t>
        </w:r>
        <w:r>
          <w:rPr>
            <w:noProof/>
            <w:webHidden/>
          </w:rPr>
          <w:fldChar w:fldCharType="end"/>
        </w:r>
      </w:hyperlink>
    </w:p>
    <w:p w14:paraId="36F6F7B7" w14:textId="6F06EBD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1" w:history="1">
        <w:r w:rsidRPr="00A660F4">
          <w:rPr>
            <w:rStyle w:val="Lienhypertexte"/>
            <w:noProof/>
          </w:rPr>
          <w:t>Abbildung 2.14 - Verlegeart "Elektroinstallationsrohr"</w:t>
        </w:r>
        <w:r>
          <w:rPr>
            <w:noProof/>
            <w:webHidden/>
          </w:rPr>
          <w:tab/>
        </w:r>
        <w:r>
          <w:rPr>
            <w:noProof/>
            <w:webHidden/>
          </w:rPr>
          <w:fldChar w:fldCharType="begin"/>
        </w:r>
        <w:r>
          <w:rPr>
            <w:noProof/>
            <w:webHidden/>
          </w:rPr>
          <w:instrText xml:space="preserve"> PAGEREF _Toc202794471 \h </w:instrText>
        </w:r>
        <w:r>
          <w:rPr>
            <w:noProof/>
            <w:webHidden/>
          </w:rPr>
        </w:r>
        <w:r>
          <w:rPr>
            <w:noProof/>
            <w:webHidden/>
          </w:rPr>
          <w:fldChar w:fldCharType="separate"/>
        </w:r>
        <w:r>
          <w:rPr>
            <w:noProof/>
            <w:webHidden/>
          </w:rPr>
          <w:t>26</w:t>
        </w:r>
        <w:r>
          <w:rPr>
            <w:noProof/>
            <w:webHidden/>
          </w:rPr>
          <w:fldChar w:fldCharType="end"/>
        </w:r>
      </w:hyperlink>
    </w:p>
    <w:p w14:paraId="3B89EDC4" w14:textId="5837AB1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2" w:history="1">
        <w:r w:rsidRPr="00A660F4">
          <w:rPr>
            <w:rStyle w:val="Lienhypertexte"/>
            <w:noProof/>
          </w:rPr>
          <w:t>Abbildung 2.15 - Verlegeart "Kabelschacht"</w:t>
        </w:r>
        <w:r>
          <w:rPr>
            <w:noProof/>
            <w:webHidden/>
          </w:rPr>
          <w:tab/>
        </w:r>
        <w:r>
          <w:rPr>
            <w:noProof/>
            <w:webHidden/>
          </w:rPr>
          <w:fldChar w:fldCharType="begin"/>
        </w:r>
        <w:r>
          <w:rPr>
            <w:noProof/>
            <w:webHidden/>
          </w:rPr>
          <w:instrText xml:space="preserve"> PAGEREF _Toc202794472 \h </w:instrText>
        </w:r>
        <w:r>
          <w:rPr>
            <w:noProof/>
            <w:webHidden/>
          </w:rPr>
        </w:r>
        <w:r>
          <w:rPr>
            <w:noProof/>
            <w:webHidden/>
          </w:rPr>
          <w:fldChar w:fldCharType="separate"/>
        </w:r>
        <w:r>
          <w:rPr>
            <w:noProof/>
            <w:webHidden/>
          </w:rPr>
          <w:t>26</w:t>
        </w:r>
        <w:r>
          <w:rPr>
            <w:noProof/>
            <w:webHidden/>
          </w:rPr>
          <w:fldChar w:fldCharType="end"/>
        </w:r>
      </w:hyperlink>
    </w:p>
    <w:p w14:paraId="35733A37" w14:textId="77744891"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3" w:history="1">
        <w:r w:rsidRPr="00A660F4">
          <w:rPr>
            <w:rStyle w:val="Lienhypertexte"/>
            <w:noProof/>
          </w:rPr>
          <w:t>Abbildung 2.16 - Verlegeart "Ausleger"</w:t>
        </w:r>
        <w:r>
          <w:rPr>
            <w:noProof/>
            <w:webHidden/>
          </w:rPr>
          <w:tab/>
        </w:r>
        <w:r>
          <w:rPr>
            <w:noProof/>
            <w:webHidden/>
          </w:rPr>
          <w:fldChar w:fldCharType="begin"/>
        </w:r>
        <w:r>
          <w:rPr>
            <w:noProof/>
            <w:webHidden/>
          </w:rPr>
          <w:instrText xml:space="preserve"> PAGEREF _Toc202794473 \h </w:instrText>
        </w:r>
        <w:r>
          <w:rPr>
            <w:noProof/>
            <w:webHidden/>
          </w:rPr>
        </w:r>
        <w:r>
          <w:rPr>
            <w:noProof/>
            <w:webHidden/>
          </w:rPr>
          <w:fldChar w:fldCharType="separate"/>
        </w:r>
        <w:r>
          <w:rPr>
            <w:noProof/>
            <w:webHidden/>
          </w:rPr>
          <w:t>27</w:t>
        </w:r>
        <w:r>
          <w:rPr>
            <w:noProof/>
            <w:webHidden/>
          </w:rPr>
          <w:fldChar w:fldCharType="end"/>
        </w:r>
      </w:hyperlink>
    </w:p>
    <w:p w14:paraId="208D2ACC" w14:textId="7A555E0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4" w:history="1">
        <w:r w:rsidRPr="00A660F4">
          <w:rPr>
            <w:rStyle w:val="Lienhypertexte"/>
            <w:noProof/>
          </w:rPr>
          <w:t>Abbildung 2.17 - Verlegeart "Kabelrinne"</w:t>
        </w:r>
        <w:r>
          <w:rPr>
            <w:noProof/>
            <w:webHidden/>
          </w:rPr>
          <w:tab/>
        </w:r>
        <w:r>
          <w:rPr>
            <w:noProof/>
            <w:webHidden/>
          </w:rPr>
          <w:fldChar w:fldCharType="begin"/>
        </w:r>
        <w:r>
          <w:rPr>
            <w:noProof/>
            <w:webHidden/>
          </w:rPr>
          <w:instrText xml:space="preserve"> PAGEREF _Toc202794474 \h </w:instrText>
        </w:r>
        <w:r>
          <w:rPr>
            <w:noProof/>
            <w:webHidden/>
          </w:rPr>
        </w:r>
        <w:r>
          <w:rPr>
            <w:noProof/>
            <w:webHidden/>
          </w:rPr>
          <w:fldChar w:fldCharType="separate"/>
        </w:r>
        <w:r>
          <w:rPr>
            <w:noProof/>
            <w:webHidden/>
          </w:rPr>
          <w:t>27</w:t>
        </w:r>
        <w:r>
          <w:rPr>
            <w:noProof/>
            <w:webHidden/>
          </w:rPr>
          <w:fldChar w:fldCharType="end"/>
        </w:r>
      </w:hyperlink>
    </w:p>
    <w:p w14:paraId="62AF8D47" w14:textId="5B00046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5" w:history="1">
        <w:r w:rsidRPr="00A660F4">
          <w:rPr>
            <w:rStyle w:val="Lienhypertexte"/>
            <w:noProof/>
          </w:rPr>
          <w:t>Abbildung 2.18 - Verlegeart "Leiste"</w:t>
        </w:r>
        <w:r>
          <w:rPr>
            <w:noProof/>
            <w:webHidden/>
          </w:rPr>
          <w:tab/>
        </w:r>
        <w:r>
          <w:rPr>
            <w:noProof/>
            <w:webHidden/>
          </w:rPr>
          <w:fldChar w:fldCharType="begin"/>
        </w:r>
        <w:r>
          <w:rPr>
            <w:noProof/>
            <w:webHidden/>
          </w:rPr>
          <w:instrText xml:space="preserve"> PAGEREF _Toc202794475 \h </w:instrText>
        </w:r>
        <w:r>
          <w:rPr>
            <w:noProof/>
            <w:webHidden/>
          </w:rPr>
        </w:r>
        <w:r>
          <w:rPr>
            <w:noProof/>
            <w:webHidden/>
          </w:rPr>
          <w:fldChar w:fldCharType="separate"/>
        </w:r>
        <w:r>
          <w:rPr>
            <w:noProof/>
            <w:webHidden/>
          </w:rPr>
          <w:t>27</w:t>
        </w:r>
        <w:r>
          <w:rPr>
            <w:noProof/>
            <w:webHidden/>
          </w:rPr>
          <w:fldChar w:fldCharType="end"/>
        </w:r>
      </w:hyperlink>
    </w:p>
    <w:p w14:paraId="03CBCD57" w14:textId="17F10CB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6" w:history="1">
        <w:r w:rsidRPr="00A660F4">
          <w:rPr>
            <w:rStyle w:val="Lienhypertexte"/>
            <w:noProof/>
          </w:rPr>
          <w:t>Abbildung 2.19 - Verlegeart "Fußleiste (oder Einfassung) mit Aussparungen"</w:t>
        </w:r>
        <w:r>
          <w:rPr>
            <w:noProof/>
            <w:webHidden/>
          </w:rPr>
          <w:tab/>
        </w:r>
        <w:r>
          <w:rPr>
            <w:noProof/>
            <w:webHidden/>
          </w:rPr>
          <w:fldChar w:fldCharType="begin"/>
        </w:r>
        <w:r>
          <w:rPr>
            <w:noProof/>
            <w:webHidden/>
          </w:rPr>
          <w:instrText xml:space="preserve"> PAGEREF _Toc202794476 \h </w:instrText>
        </w:r>
        <w:r>
          <w:rPr>
            <w:noProof/>
            <w:webHidden/>
          </w:rPr>
        </w:r>
        <w:r>
          <w:rPr>
            <w:noProof/>
            <w:webHidden/>
          </w:rPr>
          <w:fldChar w:fldCharType="separate"/>
        </w:r>
        <w:r>
          <w:rPr>
            <w:noProof/>
            <w:webHidden/>
          </w:rPr>
          <w:t>27</w:t>
        </w:r>
        <w:r>
          <w:rPr>
            <w:noProof/>
            <w:webHidden/>
          </w:rPr>
          <w:fldChar w:fldCharType="end"/>
        </w:r>
      </w:hyperlink>
    </w:p>
    <w:p w14:paraId="3C912F57" w14:textId="557D57C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7" w:history="1">
        <w:r w:rsidRPr="00A660F4">
          <w:rPr>
            <w:rStyle w:val="Lienhypertexte"/>
            <w:noProof/>
          </w:rPr>
          <w:t>Abbildung 2.20 - Verlegeart "Kabelpritsche"</w:t>
        </w:r>
        <w:r>
          <w:rPr>
            <w:noProof/>
            <w:webHidden/>
          </w:rPr>
          <w:tab/>
        </w:r>
        <w:r>
          <w:rPr>
            <w:noProof/>
            <w:webHidden/>
          </w:rPr>
          <w:fldChar w:fldCharType="begin"/>
        </w:r>
        <w:r>
          <w:rPr>
            <w:noProof/>
            <w:webHidden/>
          </w:rPr>
          <w:instrText xml:space="preserve"> PAGEREF _Toc202794477 \h </w:instrText>
        </w:r>
        <w:r>
          <w:rPr>
            <w:noProof/>
            <w:webHidden/>
          </w:rPr>
        </w:r>
        <w:r>
          <w:rPr>
            <w:noProof/>
            <w:webHidden/>
          </w:rPr>
          <w:fldChar w:fldCharType="separate"/>
        </w:r>
        <w:r>
          <w:rPr>
            <w:noProof/>
            <w:webHidden/>
          </w:rPr>
          <w:t>27</w:t>
        </w:r>
        <w:r>
          <w:rPr>
            <w:noProof/>
            <w:webHidden/>
          </w:rPr>
          <w:fldChar w:fldCharType="end"/>
        </w:r>
      </w:hyperlink>
    </w:p>
    <w:p w14:paraId="28D1E0F1" w14:textId="6FEA264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8" w:history="1">
        <w:r w:rsidRPr="00A660F4">
          <w:rPr>
            <w:rStyle w:val="Lienhypertexte"/>
            <w:noProof/>
          </w:rPr>
          <w:t>Abbildung 2.21 - Darstellung der Gefahrenzone und der Annäherungszone</w:t>
        </w:r>
        <w:r>
          <w:rPr>
            <w:noProof/>
            <w:webHidden/>
          </w:rPr>
          <w:tab/>
        </w:r>
        <w:r>
          <w:rPr>
            <w:noProof/>
            <w:webHidden/>
          </w:rPr>
          <w:fldChar w:fldCharType="begin"/>
        </w:r>
        <w:r>
          <w:rPr>
            <w:noProof/>
            <w:webHidden/>
          </w:rPr>
          <w:instrText xml:space="preserve"> PAGEREF _Toc202794478 \h </w:instrText>
        </w:r>
        <w:r>
          <w:rPr>
            <w:noProof/>
            <w:webHidden/>
          </w:rPr>
        </w:r>
        <w:r>
          <w:rPr>
            <w:noProof/>
            <w:webHidden/>
          </w:rPr>
          <w:fldChar w:fldCharType="separate"/>
        </w:r>
        <w:r>
          <w:rPr>
            <w:noProof/>
            <w:webHidden/>
          </w:rPr>
          <w:t>36</w:t>
        </w:r>
        <w:r>
          <w:rPr>
            <w:noProof/>
            <w:webHidden/>
          </w:rPr>
          <w:fldChar w:fldCharType="end"/>
        </w:r>
      </w:hyperlink>
    </w:p>
    <w:p w14:paraId="16AF4A35" w14:textId="2D93713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79" w:history="1">
        <w:r w:rsidRPr="00A660F4">
          <w:rPr>
            <w:rStyle w:val="Lienhypertexte"/>
            <w:noProof/>
          </w:rPr>
          <w:t>Abbildung 2.22 - Darstellung der Gefahrenzone und der Annäherungszone mit isolierender Schutzeinrichtung</w:t>
        </w:r>
        <w:r>
          <w:rPr>
            <w:noProof/>
            <w:webHidden/>
          </w:rPr>
          <w:tab/>
        </w:r>
        <w:r>
          <w:rPr>
            <w:noProof/>
            <w:webHidden/>
          </w:rPr>
          <w:fldChar w:fldCharType="begin"/>
        </w:r>
        <w:r>
          <w:rPr>
            <w:noProof/>
            <w:webHidden/>
          </w:rPr>
          <w:instrText xml:space="preserve"> PAGEREF _Toc202794479 \h </w:instrText>
        </w:r>
        <w:r>
          <w:rPr>
            <w:noProof/>
            <w:webHidden/>
          </w:rPr>
        </w:r>
        <w:r>
          <w:rPr>
            <w:noProof/>
            <w:webHidden/>
          </w:rPr>
          <w:fldChar w:fldCharType="separate"/>
        </w:r>
        <w:r>
          <w:rPr>
            <w:noProof/>
            <w:webHidden/>
          </w:rPr>
          <w:t>36</w:t>
        </w:r>
        <w:r>
          <w:rPr>
            <w:noProof/>
            <w:webHidden/>
          </w:rPr>
          <w:fldChar w:fldCharType="end"/>
        </w:r>
      </w:hyperlink>
    </w:p>
    <w:p w14:paraId="5DBE7FC3" w14:textId="71FADE1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0" w:history="1">
        <w:r w:rsidRPr="00A660F4">
          <w:rPr>
            <w:rStyle w:val="Lienhypertexte"/>
            <w:noProof/>
          </w:rPr>
          <w:t>Abbildung 2.23 - Darstellung der Gefahrenzone und der Annäherungszone mit geerdeter metallischer Schutzeinrichtung</w:t>
        </w:r>
        <w:r>
          <w:rPr>
            <w:noProof/>
            <w:webHidden/>
          </w:rPr>
          <w:tab/>
        </w:r>
        <w:r>
          <w:rPr>
            <w:noProof/>
            <w:webHidden/>
          </w:rPr>
          <w:fldChar w:fldCharType="begin"/>
        </w:r>
        <w:r>
          <w:rPr>
            <w:noProof/>
            <w:webHidden/>
          </w:rPr>
          <w:instrText xml:space="preserve"> PAGEREF _Toc202794480 \h </w:instrText>
        </w:r>
        <w:r>
          <w:rPr>
            <w:noProof/>
            <w:webHidden/>
          </w:rPr>
        </w:r>
        <w:r>
          <w:rPr>
            <w:noProof/>
            <w:webHidden/>
          </w:rPr>
          <w:fldChar w:fldCharType="separate"/>
        </w:r>
        <w:r>
          <w:rPr>
            <w:noProof/>
            <w:webHidden/>
          </w:rPr>
          <w:t>37</w:t>
        </w:r>
        <w:r>
          <w:rPr>
            <w:noProof/>
            <w:webHidden/>
          </w:rPr>
          <w:fldChar w:fldCharType="end"/>
        </w:r>
      </w:hyperlink>
    </w:p>
    <w:p w14:paraId="703831A1" w14:textId="2684144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1" w:history="1">
        <w:r w:rsidRPr="00A660F4">
          <w:rPr>
            <w:rStyle w:val="Lienhypertexte"/>
            <w:noProof/>
          </w:rPr>
          <w:t>Abbildung 3.1 - Beispiel eines Einstrich-Schemas</w:t>
        </w:r>
        <w:r>
          <w:rPr>
            <w:noProof/>
            <w:webHidden/>
          </w:rPr>
          <w:tab/>
        </w:r>
        <w:r>
          <w:rPr>
            <w:noProof/>
            <w:webHidden/>
          </w:rPr>
          <w:fldChar w:fldCharType="begin"/>
        </w:r>
        <w:r>
          <w:rPr>
            <w:noProof/>
            <w:webHidden/>
          </w:rPr>
          <w:instrText xml:space="preserve"> PAGEREF _Toc202794481 \h </w:instrText>
        </w:r>
        <w:r>
          <w:rPr>
            <w:noProof/>
            <w:webHidden/>
          </w:rPr>
        </w:r>
        <w:r>
          <w:rPr>
            <w:noProof/>
            <w:webHidden/>
          </w:rPr>
          <w:fldChar w:fldCharType="separate"/>
        </w:r>
        <w:r>
          <w:rPr>
            <w:noProof/>
            <w:webHidden/>
          </w:rPr>
          <w:t>51</w:t>
        </w:r>
        <w:r>
          <w:rPr>
            <w:noProof/>
            <w:webHidden/>
          </w:rPr>
          <w:fldChar w:fldCharType="end"/>
        </w:r>
      </w:hyperlink>
    </w:p>
    <w:p w14:paraId="36D4ECDE" w14:textId="4810568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2" w:history="1">
        <w:r w:rsidRPr="00A660F4">
          <w:rPr>
            <w:rStyle w:val="Lienhypertexte"/>
            <w:noProof/>
          </w:rPr>
          <w:t>Abbildung 3.2 - Beispiel eines Lageplans</w:t>
        </w:r>
        <w:r>
          <w:rPr>
            <w:noProof/>
            <w:webHidden/>
          </w:rPr>
          <w:tab/>
        </w:r>
        <w:r>
          <w:rPr>
            <w:noProof/>
            <w:webHidden/>
          </w:rPr>
          <w:fldChar w:fldCharType="begin"/>
        </w:r>
        <w:r>
          <w:rPr>
            <w:noProof/>
            <w:webHidden/>
          </w:rPr>
          <w:instrText xml:space="preserve"> PAGEREF _Toc202794482 \h </w:instrText>
        </w:r>
        <w:r>
          <w:rPr>
            <w:noProof/>
            <w:webHidden/>
          </w:rPr>
        </w:r>
        <w:r>
          <w:rPr>
            <w:noProof/>
            <w:webHidden/>
          </w:rPr>
          <w:fldChar w:fldCharType="separate"/>
        </w:r>
        <w:r>
          <w:rPr>
            <w:noProof/>
            <w:webHidden/>
          </w:rPr>
          <w:t>52</w:t>
        </w:r>
        <w:r>
          <w:rPr>
            <w:noProof/>
            <w:webHidden/>
          </w:rPr>
          <w:fldChar w:fldCharType="end"/>
        </w:r>
      </w:hyperlink>
    </w:p>
    <w:p w14:paraId="218FD266" w14:textId="58F964E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3" w:history="1">
        <w:r w:rsidRPr="00A660F4">
          <w:rPr>
            <w:rStyle w:val="Lienhypertexte"/>
            <w:noProof/>
          </w:rPr>
          <w:t>Abbildung 3.3 - TN-C-S-System</w:t>
        </w:r>
        <w:r>
          <w:rPr>
            <w:noProof/>
            <w:webHidden/>
          </w:rPr>
          <w:tab/>
        </w:r>
        <w:r>
          <w:rPr>
            <w:noProof/>
            <w:webHidden/>
          </w:rPr>
          <w:fldChar w:fldCharType="begin"/>
        </w:r>
        <w:r>
          <w:rPr>
            <w:noProof/>
            <w:webHidden/>
          </w:rPr>
          <w:instrText xml:space="preserve"> PAGEREF _Toc202794483 \h </w:instrText>
        </w:r>
        <w:r>
          <w:rPr>
            <w:noProof/>
            <w:webHidden/>
          </w:rPr>
        </w:r>
        <w:r>
          <w:rPr>
            <w:noProof/>
            <w:webHidden/>
          </w:rPr>
          <w:fldChar w:fldCharType="separate"/>
        </w:r>
        <w:r>
          <w:rPr>
            <w:noProof/>
            <w:webHidden/>
          </w:rPr>
          <w:t>56</w:t>
        </w:r>
        <w:r>
          <w:rPr>
            <w:noProof/>
            <w:webHidden/>
          </w:rPr>
          <w:fldChar w:fldCharType="end"/>
        </w:r>
      </w:hyperlink>
    </w:p>
    <w:p w14:paraId="25874D0D" w14:textId="11E2CB5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4" w:history="1">
        <w:r w:rsidRPr="00A660F4">
          <w:rPr>
            <w:rStyle w:val="Lienhypertexte"/>
            <w:noProof/>
          </w:rPr>
          <w:t>Abbildung 3.4 - TT-System</w:t>
        </w:r>
        <w:r>
          <w:rPr>
            <w:noProof/>
            <w:webHidden/>
          </w:rPr>
          <w:tab/>
        </w:r>
        <w:r>
          <w:rPr>
            <w:noProof/>
            <w:webHidden/>
          </w:rPr>
          <w:fldChar w:fldCharType="begin"/>
        </w:r>
        <w:r>
          <w:rPr>
            <w:noProof/>
            <w:webHidden/>
          </w:rPr>
          <w:instrText xml:space="preserve"> PAGEREF _Toc202794484 \h </w:instrText>
        </w:r>
        <w:r>
          <w:rPr>
            <w:noProof/>
            <w:webHidden/>
          </w:rPr>
        </w:r>
        <w:r>
          <w:rPr>
            <w:noProof/>
            <w:webHidden/>
          </w:rPr>
          <w:fldChar w:fldCharType="separate"/>
        </w:r>
        <w:r>
          <w:rPr>
            <w:noProof/>
            <w:webHidden/>
          </w:rPr>
          <w:t>57</w:t>
        </w:r>
        <w:r>
          <w:rPr>
            <w:noProof/>
            <w:webHidden/>
          </w:rPr>
          <w:fldChar w:fldCharType="end"/>
        </w:r>
      </w:hyperlink>
    </w:p>
    <w:p w14:paraId="52A3B5D3" w14:textId="2A83C0C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5" w:history="1">
        <w:r w:rsidRPr="00A660F4">
          <w:rPr>
            <w:rStyle w:val="Lienhypertexte"/>
            <w:noProof/>
          </w:rPr>
          <w:t>Abbildung 3.5 - IT-System</w:t>
        </w:r>
        <w:r>
          <w:rPr>
            <w:noProof/>
            <w:webHidden/>
          </w:rPr>
          <w:tab/>
        </w:r>
        <w:r>
          <w:rPr>
            <w:noProof/>
            <w:webHidden/>
          </w:rPr>
          <w:fldChar w:fldCharType="begin"/>
        </w:r>
        <w:r>
          <w:rPr>
            <w:noProof/>
            <w:webHidden/>
          </w:rPr>
          <w:instrText xml:space="preserve"> PAGEREF _Toc202794485 \h </w:instrText>
        </w:r>
        <w:r>
          <w:rPr>
            <w:noProof/>
            <w:webHidden/>
          </w:rPr>
        </w:r>
        <w:r>
          <w:rPr>
            <w:noProof/>
            <w:webHidden/>
          </w:rPr>
          <w:fldChar w:fldCharType="separate"/>
        </w:r>
        <w:r>
          <w:rPr>
            <w:noProof/>
            <w:webHidden/>
          </w:rPr>
          <w:t>57</w:t>
        </w:r>
        <w:r>
          <w:rPr>
            <w:noProof/>
            <w:webHidden/>
          </w:rPr>
          <w:fldChar w:fldCharType="end"/>
        </w:r>
      </w:hyperlink>
    </w:p>
    <w:p w14:paraId="6D835224" w14:textId="08622B5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6" w:history="1">
        <w:r w:rsidRPr="00A660F4">
          <w:rPr>
            <w:rStyle w:val="Lienhypertexte"/>
            <w:noProof/>
          </w:rPr>
          <w:t>Abbildung 4.1 - Schutz, der das gleichzeitige Berühren von Teilen verhindert, die eine gefährliche Potentialdifferenz aufweisen können (1)</w:t>
        </w:r>
        <w:r>
          <w:rPr>
            <w:noProof/>
            <w:webHidden/>
          </w:rPr>
          <w:tab/>
        </w:r>
        <w:r>
          <w:rPr>
            <w:noProof/>
            <w:webHidden/>
          </w:rPr>
          <w:fldChar w:fldCharType="begin"/>
        </w:r>
        <w:r>
          <w:rPr>
            <w:noProof/>
            <w:webHidden/>
          </w:rPr>
          <w:instrText xml:space="preserve"> PAGEREF _Toc202794486 \h </w:instrText>
        </w:r>
        <w:r>
          <w:rPr>
            <w:noProof/>
            <w:webHidden/>
          </w:rPr>
        </w:r>
        <w:r>
          <w:rPr>
            <w:noProof/>
            <w:webHidden/>
          </w:rPr>
          <w:fldChar w:fldCharType="separate"/>
        </w:r>
        <w:r>
          <w:rPr>
            <w:noProof/>
            <w:webHidden/>
          </w:rPr>
          <w:t>80</w:t>
        </w:r>
        <w:r>
          <w:rPr>
            <w:noProof/>
            <w:webHidden/>
          </w:rPr>
          <w:fldChar w:fldCharType="end"/>
        </w:r>
      </w:hyperlink>
    </w:p>
    <w:p w14:paraId="61F31DE5" w14:textId="5BEDBD32"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7" w:history="1">
        <w:r w:rsidRPr="00A660F4">
          <w:rPr>
            <w:rStyle w:val="Lienhypertexte"/>
            <w:noProof/>
          </w:rPr>
          <w:t>Abbildung 4.2 - Schutz, der das gleichzeitige Berühren von Teilen verhindert, die eine gefährliche Potentialdifferenz aufweisen können (2)</w:t>
        </w:r>
        <w:r>
          <w:rPr>
            <w:noProof/>
            <w:webHidden/>
          </w:rPr>
          <w:tab/>
        </w:r>
        <w:r>
          <w:rPr>
            <w:noProof/>
            <w:webHidden/>
          </w:rPr>
          <w:fldChar w:fldCharType="begin"/>
        </w:r>
        <w:r>
          <w:rPr>
            <w:noProof/>
            <w:webHidden/>
          </w:rPr>
          <w:instrText xml:space="preserve"> PAGEREF _Toc202794487 \h </w:instrText>
        </w:r>
        <w:r>
          <w:rPr>
            <w:noProof/>
            <w:webHidden/>
          </w:rPr>
        </w:r>
        <w:r>
          <w:rPr>
            <w:noProof/>
            <w:webHidden/>
          </w:rPr>
          <w:fldChar w:fldCharType="separate"/>
        </w:r>
        <w:r>
          <w:rPr>
            <w:noProof/>
            <w:webHidden/>
          </w:rPr>
          <w:t>80</w:t>
        </w:r>
        <w:r>
          <w:rPr>
            <w:noProof/>
            <w:webHidden/>
          </w:rPr>
          <w:fldChar w:fldCharType="end"/>
        </w:r>
      </w:hyperlink>
    </w:p>
    <w:p w14:paraId="46CECCE8" w14:textId="306A9EB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8" w:history="1">
        <w:r w:rsidRPr="00A660F4">
          <w:rPr>
            <w:rStyle w:val="Lienhypertexte"/>
            <w:noProof/>
          </w:rPr>
          <w:t>Abbildung 4.3 - Fehlerschleife in einem TN-S-System</w:t>
        </w:r>
        <w:r>
          <w:rPr>
            <w:noProof/>
            <w:webHidden/>
          </w:rPr>
          <w:tab/>
        </w:r>
        <w:r>
          <w:rPr>
            <w:noProof/>
            <w:webHidden/>
          </w:rPr>
          <w:fldChar w:fldCharType="begin"/>
        </w:r>
        <w:r>
          <w:rPr>
            <w:noProof/>
            <w:webHidden/>
          </w:rPr>
          <w:instrText xml:space="preserve"> PAGEREF _Toc202794488 \h </w:instrText>
        </w:r>
        <w:r>
          <w:rPr>
            <w:noProof/>
            <w:webHidden/>
          </w:rPr>
        </w:r>
        <w:r>
          <w:rPr>
            <w:noProof/>
            <w:webHidden/>
          </w:rPr>
          <w:fldChar w:fldCharType="separate"/>
        </w:r>
        <w:r>
          <w:rPr>
            <w:noProof/>
            <w:webHidden/>
          </w:rPr>
          <w:t>82</w:t>
        </w:r>
        <w:r>
          <w:rPr>
            <w:noProof/>
            <w:webHidden/>
          </w:rPr>
          <w:fldChar w:fldCharType="end"/>
        </w:r>
      </w:hyperlink>
    </w:p>
    <w:p w14:paraId="0697BDA5" w14:textId="147C9DC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89" w:history="1">
        <w:r w:rsidRPr="00A660F4">
          <w:rPr>
            <w:rStyle w:val="Lienhypertexte"/>
            <w:noProof/>
          </w:rPr>
          <w:t>Abbildung 4.4 - Fehlerschleife in einem TN-C-System</w:t>
        </w:r>
        <w:r>
          <w:rPr>
            <w:noProof/>
            <w:webHidden/>
          </w:rPr>
          <w:tab/>
        </w:r>
        <w:r>
          <w:rPr>
            <w:noProof/>
            <w:webHidden/>
          </w:rPr>
          <w:fldChar w:fldCharType="begin"/>
        </w:r>
        <w:r>
          <w:rPr>
            <w:noProof/>
            <w:webHidden/>
          </w:rPr>
          <w:instrText xml:space="preserve"> PAGEREF _Toc202794489 \h </w:instrText>
        </w:r>
        <w:r>
          <w:rPr>
            <w:noProof/>
            <w:webHidden/>
          </w:rPr>
        </w:r>
        <w:r>
          <w:rPr>
            <w:noProof/>
            <w:webHidden/>
          </w:rPr>
          <w:fldChar w:fldCharType="separate"/>
        </w:r>
        <w:r>
          <w:rPr>
            <w:noProof/>
            <w:webHidden/>
          </w:rPr>
          <w:t>82</w:t>
        </w:r>
        <w:r>
          <w:rPr>
            <w:noProof/>
            <w:webHidden/>
          </w:rPr>
          <w:fldChar w:fldCharType="end"/>
        </w:r>
      </w:hyperlink>
    </w:p>
    <w:p w14:paraId="065322DC" w14:textId="0E0D63A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0" w:history="1">
        <w:r w:rsidRPr="00A660F4">
          <w:rPr>
            <w:rStyle w:val="Lienhypertexte"/>
            <w:noProof/>
          </w:rPr>
          <w:t>Abbildung 4.5 - Fehlerschleife in einem TN-C-S-System</w:t>
        </w:r>
        <w:r>
          <w:rPr>
            <w:noProof/>
            <w:webHidden/>
          </w:rPr>
          <w:tab/>
        </w:r>
        <w:r>
          <w:rPr>
            <w:noProof/>
            <w:webHidden/>
          </w:rPr>
          <w:fldChar w:fldCharType="begin"/>
        </w:r>
        <w:r>
          <w:rPr>
            <w:noProof/>
            <w:webHidden/>
          </w:rPr>
          <w:instrText xml:space="preserve"> PAGEREF _Toc202794490 \h </w:instrText>
        </w:r>
        <w:r>
          <w:rPr>
            <w:noProof/>
            <w:webHidden/>
          </w:rPr>
        </w:r>
        <w:r>
          <w:rPr>
            <w:noProof/>
            <w:webHidden/>
          </w:rPr>
          <w:fldChar w:fldCharType="separate"/>
        </w:r>
        <w:r>
          <w:rPr>
            <w:noProof/>
            <w:webHidden/>
          </w:rPr>
          <w:t>82</w:t>
        </w:r>
        <w:r>
          <w:rPr>
            <w:noProof/>
            <w:webHidden/>
          </w:rPr>
          <w:fldChar w:fldCharType="end"/>
        </w:r>
      </w:hyperlink>
    </w:p>
    <w:p w14:paraId="3E6D0313" w14:textId="45F74531"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1" w:history="1">
        <w:r w:rsidRPr="00A660F4">
          <w:rPr>
            <w:rStyle w:val="Lienhypertexte"/>
            <w:noProof/>
          </w:rPr>
          <w:t>Abbildung 4.6 - Fehlerschleife in einem TT-System</w:t>
        </w:r>
        <w:r>
          <w:rPr>
            <w:noProof/>
            <w:webHidden/>
          </w:rPr>
          <w:tab/>
        </w:r>
        <w:r>
          <w:rPr>
            <w:noProof/>
            <w:webHidden/>
          </w:rPr>
          <w:fldChar w:fldCharType="begin"/>
        </w:r>
        <w:r>
          <w:rPr>
            <w:noProof/>
            <w:webHidden/>
          </w:rPr>
          <w:instrText xml:space="preserve"> PAGEREF _Toc202794491 \h </w:instrText>
        </w:r>
        <w:r>
          <w:rPr>
            <w:noProof/>
            <w:webHidden/>
          </w:rPr>
        </w:r>
        <w:r>
          <w:rPr>
            <w:noProof/>
            <w:webHidden/>
          </w:rPr>
          <w:fldChar w:fldCharType="separate"/>
        </w:r>
        <w:r>
          <w:rPr>
            <w:noProof/>
            <w:webHidden/>
          </w:rPr>
          <w:t>84</w:t>
        </w:r>
        <w:r>
          <w:rPr>
            <w:noProof/>
            <w:webHidden/>
          </w:rPr>
          <w:fldChar w:fldCharType="end"/>
        </w:r>
      </w:hyperlink>
    </w:p>
    <w:p w14:paraId="771BCFBC" w14:textId="689DE1D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2" w:history="1">
        <w:r w:rsidRPr="00A660F4">
          <w:rPr>
            <w:rStyle w:val="Lienhypertexte"/>
            <w:noProof/>
          </w:rPr>
          <w:t>Abbildung 4.7 - IT-System (erster Fehler)</w:t>
        </w:r>
        <w:r>
          <w:rPr>
            <w:noProof/>
            <w:webHidden/>
          </w:rPr>
          <w:tab/>
        </w:r>
        <w:r>
          <w:rPr>
            <w:noProof/>
            <w:webHidden/>
          </w:rPr>
          <w:fldChar w:fldCharType="begin"/>
        </w:r>
        <w:r>
          <w:rPr>
            <w:noProof/>
            <w:webHidden/>
          </w:rPr>
          <w:instrText xml:space="preserve"> PAGEREF _Toc202794492 \h </w:instrText>
        </w:r>
        <w:r>
          <w:rPr>
            <w:noProof/>
            <w:webHidden/>
          </w:rPr>
        </w:r>
        <w:r>
          <w:rPr>
            <w:noProof/>
            <w:webHidden/>
          </w:rPr>
          <w:fldChar w:fldCharType="separate"/>
        </w:r>
        <w:r>
          <w:rPr>
            <w:noProof/>
            <w:webHidden/>
          </w:rPr>
          <w:t>85</w:t>
        </w:r>
        <w:r>
          <w:rPr>
            <w:noProof/>
            <w:webHidden/>
          </w:rPr>
          <w:fldChar w:fldCharType="end"/>
        </w:r>
      </w:hyperlink>
    </w:p>
    <w:p w14:paraId="00FD455A" w14:textId="383264C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3" w:history="1">
        <w:r w:rsidRPr="00A660F4">
          <w:rPr>
            <w:rStyle w:val="Lienhypertexte"/>
            <w:noProof/>
          </w:rPr>
          <w:t>Abbildung 4.8 - IT-System (zwei gleichzeitige Fehler mit miteinander verbundenen Körpern)</w:t>
        </w:r>
        <w:r>
          <w:rPr>
            <w:noProof/>
            <w:webHidden/>
          </w:rPr>
          <w:tab/>
        </w:r>
        <w:r>
          <w:rPr>
            <w:noProof/>
            <w:webHidden/>
          </w:rPr>
          <w:fldChar w:fldCharType="begin"/>
        </w:r>
        <w:r>
          <w:rPr>
            <w:noProof/>
            <w:webHidden/>
          </w:rPr>
          <w:instrText xml:space="preserve"> PAGEREF _Toc202794493 \h </w:instrText>
        </w:r>
        <w:r>
          <w:rPr>
            <w:noProof/>
            <w:webHidden/>
          </w:rPr>
        </w:r>
        <w:r>
          <w:rPr>
            <w:noProof/>
            <w:webHidden/>
          </w:rPr>
          <w:fldChar w:fldCharType="separate"/>
        </w:r>
        <w:r>
          <w:rPr>
            <w:noProof/>
            <w:webHidden/>
          </w:rPr>
          <w:t>86</w:t>
        </w:r>
        <w:r>
          <w:rPr>
            <w:noProof/>
            <w:webHidden/>
          </w:rPr>
          <w:fldChar w:fldCharType="end"/>
        </w:r>
      </w:hyperlink>
    </w:p>
    <w:p w14:paraId="0F5A5076" w14:textId="1332DCB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4" w:history="1">
        <w:r w:rsidRPr="00A660F4">
          <w:rPr>
            <w:rStyle w:val="Lienhypertexte"/>
            <w:noProof/>
          </w:rPr>
          <w:t>Abbildung 4.9 - IT-System (zwei gleichzeitige Fehler mit nicht miteinander verbundenen Körpern)</w:t>
        </w:r>
        <w:r>
          <w:rPr>
            <w:noProof/>
            <w:webHidden/>
          </w:rPr>
          <w:tab/>
        </w:r>
        <w:r>
          <w:rPr>
            <w:noProof/>
            <w:webHidden/>
          </w:rPr>
          <w:fldChar w:fldCharType="begin"/>
        </w:r>
        <w:r>
          <w:rPr>
            <w:noProof/>
            <w:webHidden/>
          </w:rPr>
          <w:instrText xml:space="preserve"> PAGEREF _Toc202794494 \h </w:instrText>
        </w:r>
        <w:r>
          <w:rPr>
            <w:noProof/>
            <w:webHidden/>
          </w:rPr>
        </w:r>
        <w:r>
          <w:rPr>
            <w:noProof/>
            <w:webHidden/>
          </w:rPr>
          <w:fldChar w:fldCharType="separate"/>
        </w:r>
        <w:r>
          <w:rPr>
            <w:noProof/>
            <w:webHidden/>
          </w:rPr>
          <w:t>87</w:t>
        </w:r>
        <w:r>
          <w:rPr>
            <w:noProof/>
            <w:webHidden/>
          </w:rPr>
          <w:fldChar w:fldCharType="end"/>
        </w:r>
      </w:hyperlink>
    </w:p>
    <w:p w14:paraId="16CD6C47" w14:textId="266ACCC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5" w:history="1">
        <w:r w:rsidRPr="00A660F4">
          <w:rPr>
            <w:rStyle w:val="Lienhypertexte"/>
            <w:noProof/>
          </w:rPr>
          <w:t>Abbildung 4.10 - Beispiel einer Konfiguration mit einem Erdungswiderstand des Erders von höchstens 30 Ohm</w:t>
        </w:r>
        <w:r>
          <w:rPr>
            <w:noProof/>
            <w:webHidden/>
          </w:rPr>
          <w:tab/>
        </w:r>
        <w:r>
          <w:rPr>
            <w:noProof/>
            <w:webHidden/>
          </w:rPr>
          <w:fldChar w:fldCharType="begin"/>
        </w:r>
        <w:r>
          <w:rPr>
            <w:noProof/>
            <w:webHidden/>
          </w:rPr>
          <w:instrText xml:space="preserve"> PAGEREF _Toc202794495 \h </w:instrText>
        </w:r>
        <w:r>
          <w:rPr>
            <w:noProof/>
            <w:webHidden/>
          </w:rPr>
        </w:r>
        <w:r>
          <w:rPr>
            <w:noProof/>
            <w:webHidden/>
          </w:rPr>
          <w:fldChar w:fldCharType="separate"/>
        </w:r>
        <w:r>
          <w:rPr>
            <w:noProof/>
            <w:webHidden/>
          </w:rPr>
          <w:t>90</w:t>
        </w:r>
        <w:r>
          <w:rPr>
            <w:noProof/>
            <w:webHidden/>
          </w:rPr>
          <w:fldChar w:fldCharType="end"/>
        </w:r>
      </w:hyperlink>
    </w:p>
    <w:p w14:paraId="61BFA19E" w14:textId="727CCDB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6" w:history="1">
        <w:r w:rsidRPr="00A660F4">
          <w:rPr>
            <w:rStyle w:val="Lienhypertexte"/>
            <w:noProof/>
          </w:rPr>
          <w:t>Abbildung 4.11 - Beispiel einer Konfiguration mit einem Erdungswiderstand des Erders von mehr als 30 Ohm</w:t>
        </w:r>
        <w:r>
          <w:rPr>
            <w:noProof/>
            <w:webHidden/>
          </w:rPr>
          <w:tab/>
        </w:r>
        <w:r>
          <w:rPr>
            <w:noProof/>
            <w:webHidden/>
          </w:rPr>
          <w:fldChar w:fldCharType="begin"/>
        </w:r>
        <w:r>
          <w:rPr>
            <w:noProof/>
            <w:webHidden/>
          </w:rPr>
          <w:instrText xml:space="preserve"> PAGEREF _Toc202794496 \h </w:instrText>
        </w:r>
        <w:r>
          <w:rPr>
            <w:noProof/>
            <w:webHidden/>
          </w:rPr>
        </w:r>
        <w:r>
          <w:rPr>
            <w:noProof/>
            <w:webHidden/>
          </w:rPr>
          <w:fldChar w:fldCharType="separate"/>
        </w:r>
        <w:r>
          <w:rPr>
            <w:noProof/>
            <w:webHidden/>
          </w:rPr>
          <w:t>91</w:t>
        </w:r>
        <w:r>
          <w:rPr>
            <w:noProof/>
            <w:webHidden/>
          </w:rPr>
          <w:fldChar w:fldCharType="end"/>
        </w:r>
      </w:hyperlink>
    </w:p>
    <w:p w14:paraId="0FA806FA" w14:textId="1E4F6BEB"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7" w:history="1">
        <w:r w:rsidRPr="00A660F4">
          <w:rPr>
            <w:rStyle w:val="Lienhypertexte"/>
            <w:noProof/>
          </w:rPr>
          <w:t>Abbildung 5.1 - Verlegearten für elektrische Leitungen - Freileitungen</w:t>
        </w:r>
        <w:r>
          <w:rPr>
            <w:noProof/>
            <w:webHidden/>
          </w:rPr>
          <w:tab/>
        </w:r>
        <w:r>
          <w:rPr>
            <w:noProof/>
            <w:webHidden/>
          </w:rPr>
          <w:fldChar w:fldCharType="begin"/>
        </w:r>
        <w:r>
          <w:rPr>
            <w:noProof/>
            <w:webHidden/>
          </w:rPr>
          <w:instrText xml:space="preserve"> PAGEREF _Toc202794497 \h </w:instrText>
        </w:r>
        <w:r>
          <w:rPr>
            <w:noProof/>
            <w:webHidden/>
          </w:rPr>
        </w:r>
        <w:r>
          <w:rPr>
            <w:noProof/>
            <w:webHidden/>
          </w:rPr>
          <w:fldChar w:fldCharType="separate"/>
        </w:r>
        <w:r>
          <w:rPr>
            <w:noProof/>
            <w:webHidden/>
          </w:rPr>
          <w:t>120</w:t>
        </w:r>
        <w:r>
          <w:rPr>
            <w:noProof/>
            <w:webHidden/>
          </w:rPr>
          <w:fldChar w:fldCharType="end"/>
        </w:r>
      </w:hyperlink>
    </w:p>
    <w:p w14:paraId="3C205513" w14:textId="5B6EFE3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8" w:history="1">
        <w:r w:rsidRPr="00A660F4">
          <w:rPr>
            <w:rStyle w:val="Lienhypertexte"/>
            <w:noProof/>
          </w:rPr>
          <w:t>Abbildung 5.2 - Verlegearten für elektrische Leitungen - Direkt erdverlegte elektrische Leitungen</w:t>
        </w:r>
        <w:r>
          <w:rPr>
            <w:noProof/>
            <w:webHidden/>
          </w:rPr>
          <w:tab/>
        </w:r>
        <w:r>
          <w:rPr>
            <w:noProof/>
            <w:webHidden/>
          </w:rPr>
          <w:fldChar w:fldCharType="begin"/>
        </w:r>
        <w:r>
          <w:rPr>
            <w:noProof/>
            <w:webHidden/>
          </w:rPr>
          <w:instrText xml:space="preserve"> PAGEREF _Toc202794498 \h </w:instrText>
        </w:r>
        <w:r>
          <w:rPr>
            <w:noProof/>
            <w:webHidden/>
          </w:rPr>
        </w:r>
        <w:r>
          <w:rPr>
            <w:noProof/>
            <w:webHidden/>
          </w:rPr>
          <w:fldChar w:fldCharType="separate"/>
        </w:r>
        <w:r>
          <w:rPr>
            <w:noProof/>
            <w:webHidden/>
          </w:rPr>
          <w:t>120</w:t>
        </w:r>
        <w:r>
          <w:rPr>
            <w:noProof/>
            <w:webHidden/>
          </w:rPr>
          <w:fldChar w:fldCharType="end"/>
        </w:r>
      </w:hyperlink>
    </w:p>
    <w:p w14:paraId="3F6C92D8" w14:textId="5812209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499" w:history="1">
        <w:r w:rsidRPr="00A660F4">
          <w:rPr>
            <w:rStyle w:val="Lienhypertexte"/>
            <w:noProof/>
          </w:rPr>
          <w:t>Abbildung 5.3 - Verlegearten für elektrische Leitungen - Erdverlegte elektrische Leitungen mit mechanischem Schutz</w:t>
        </w:r>
        <w:r>
          <w:rPr>
            <w:noProof/>
            <w:webHidden/>
          </w:rPr>
          <w:tab/>
        </w:r>
        <w:r>
          <w:rPr>
            <w:noProof/>
            <w:webHidden/>
          </w:rPr>
          <w:fldChar w:fldCharType="begin"/>
        </w:r>
        <w:r>
          <w:rPr>
            <w:noProof/>
            <w:webHidden/>
          </w:rPr>
          <w:instrText xml:space="preserve"> PAGEREF _Toc202794499 \h </w:instrText>
        </w:r>
        <w:r>
          <w:rPr>
            <w:noProof/>
            <w:webHidden/>
          </w:rPr>
        </w:r>
        <w:r>
          <w:rPr>
            <w:noProof/>
            <w:webHidden/>
          </w:rPr>
          <w:fldChar w:fldCharType="separate"/>
        </w:r>
        <w:r>
          <w:rPr>
            <w:noProof/>
            <w:webHidden/>
          </w:rPr>
          <w:t>120</w:t>
        </w:r>
        <w:r>
          <w:rPr>
            <w:noProof/>
            <w:webHidden/>
          </w:rPr>
          <w:fldChar w:fldCharType="end"/>
        </w:r>
      </w:hyperlink>
    </w:p>
    <w:p w14:paraId="434A333F" w14:textId="14FBB1D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0" w:history="1">
        <w:r w:rsidRPr="00A660F4">
          <w:rPr>
            <w:rStyle w:val="Lienhypertexte"/>
            <w:noProof/>
          </w:rPr>
          <w:t>Abbildung 5.4 - Verlegearten für elektrische Leitungen - Erdverlegte elektrische Leitungen in einem Kabelrohr</w:t>
        </w:r>
        <w:r>
          <w:rPr>
            <w:noProof/>
            <w:webHidden/>
          </w:rPr>
          <w:tab/>
        </w:r>
        <w:r>
          <w:rPr>
            <w:noProof/>
            <w:webHidden/>
          </w:rPr>
          <w:fldChar w:fldCharType="begin"/>
        </w:r>
        <w:r>
          <w:rPr>
            <w:noProof/>
            <w:webHidden/>
          </w:rPr>
          <w:instrText xml:space="preserve"> PAGEREF _Toc202794500 \h </w:instrText>
        </w:r>
        <w:r>
          <w:rPr>
            <w:noProof/>
            <w:webHidden/>
          </w:rPr>
        </w:r>
        <w:r>
          <w:rPr>
            <w:noProof/>
            <w:webHidden/>
          </w:rPr>
          <w:fldChar w:fldCharType="separate"/>
        </w:r>
        <w:r>
          <w:rPr>
            <w:noProof/>
            <w:webHidden/>
          </w:rPr>
          <w:t>120</w:t>
        </w:r>
        <w:r>
          <w:rPr>
            <w:noProof/>
            <w:webHidden/>
          </w:rPr>
          <w:fldChar w:fldCharType="end"/>
        </w:r>
      </w:hyperlink>
    </w:p>
    <w:p w14:paraId="109CDC5E" w14:textId="28C883D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1" w:history="1">
        <w:r w:rsidRPr="00A660F4">
          <w:rPr>
            <w:rStyle w:val="Lienhypertexte"/>
            <w:noProof/>
          </w:rPr>
          <w:t>Abbildung 5.5 - Verlegearten für elektrische Leitungen - Aufputzverlegung</w:t>
        </w:r>
        <w:r>
          <w:rPr>
            <w:noProof/>
            <w:webHidden/>
          </w:rPr>
          <w:tab/>
        </w:r>
        <w:r>
          <w:rPr>
            <w:noProof/>
            <w:webHidden/>
          </w:rPr>
          <w:fldChar w:fldCharType="begin"/>
        </w:r>
        <w:r>
          <w:rPr>
            <w:noProof/>
            <w:webHidden/>
          </w:rPr>
          <w:instrText xml:space="preserve"> PAGEREF _Toc202794501 \h </w:instrText>
        </w:r>
        <w:r>
          <w:rPr>
            <w:noProof/>
            <w:webHidden/>
          </w:rPr>
        </w:r>
        <w:r>
          <w:rPr>
            <w:noProof/>
            <w:webHidden/>
          </w:rPr>
          <w:fldChar w:fldCharType="separate"/>
        </w:r>
        <w:r>
          <w:rPr>
            <w:noProof/>
            <w:webHidden/>
          </w:rPr>
          <w:t>121</w:t>
        </w:r>
        <w:r>
          <w:rPr>
            <w:noProof/>
            <w:webHidden/>
          </w:rPr>
          <w:fldChar w:fldCharType="end"/>
        </w:r>
      </w:hyperlink>
    </w:p>
    <w:p w14:paraId="6CBECBE0" w14:textId="5B23F5A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2" w:history="1">
        <w:r w:rsidRPr="00A660F4">
          <w:rPr>
            <w:rStyle w:val="Lienhypertexte"/>
            <w:noProof/>
          </w:rPr>
          <w:t>Abbildung 5.6 - Verlegearten für elektrische Leitungen - Unterputzverlegung</w:t>
        </w:r>
        <w:r>
          <w:rPr>
            <w:noProof/>
            <w:webHidden/>
          </w:rPr>
          <w:tab/>
        </w:r>
        <w:r>
          <w:rPr>
            <w:noProof/>
            <w:webHidden/>
          </w:rPr>
          <w:fldChar w:fldCharType="begin"/>
        </w:r>
        <w:r>
          <w:rPr>
            <w:noProof/>
            <w:webHidden/>
          </w:rPr>
          <w:instrText xml:space="preserve"> PAGEREF _Toc202794502 \h </w:instrText>
        </w:r>
        <w:r>
          <w:rPr>
            <w:noProof/>
            <w:webHidden/>
          </w:rPr>
        </w:r>
        <w:r>
          <w:rPr>
            <w:noProof/>
            <w:webHidden/>
          </w:rPr>
          <w:fldChar w:fldCharType="separate"/>
        </w:r>
        <w:r>
          <w:rPr>
            <w:noProof/>
            <w:webHidden/>
          </w:rPr>
          <w:t>121</w:t>
        </w:r>
        <w:r>
          <w:rPr>
            <w:noProof/>
            <w:webHidden/>
          </w:rPr>
          <w:fldChar w:fldCharType="end"/>
        </w:r>
      </w:hyperlink>
    </w:p>
    <w:p w14:paraId="6EA04662" w14:textId="78A19F0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3" w:history="1">
        <w:r w:rsidRPr="00A660F4">
          <w:rPr>
            <w:rStyle w:val="Lienhypertexte"/>
            <w:noProof/>
          </w:rPr>
          <w:t>Abbildung 5.7 - Verlegearten für elektrische Leitungen - Fußleisten</w:t>
        </w:r>
        <w:r>
          <w:rPr>
            <w:noProof/>
            <w:webHidden/>
          </w:rPr>
          <w:tab/>
        </w:r>
        <w:r>
          <w:rPr>
            <w:noProof/>
            <w:webHidden/>
          </w:rPr>
          <w:fldChar w:fldCharType="begin"/>
        </w:r>
        <w:r>
          <w:rPr>
            <w:noProof/>
            <w:webHidden/>
          </w:rPr>
          <w:instrText xml:space="preserve"> PAGEREF _Toc202794503 \h </w:instrText>
        </w:r>
        <w:r>
          <w:rPr>
            <w:noProof/>
            <w:webHidden/>
          </w:rPr>
        </w:r>
        <w:r>
          <w:rPr>
            <w:noProof/>
            <w:webHidden/>
          </w:rPr>
          <w:fldChar w:fldCharType="separate"/>
        </w:r>
        <w:r>
          <w:rPr>
            <w:noProof/>
            <w:webHidden/>
          </w:rPr>
          <w:t>121</w:t>
        </w:r>
        <w:r>
          <w:rPr>
            <w:noProof/>
            <w:webHidden/>
          </w:rPr>
          <w:fldChar w:fldCharType="end"/>
        </w:r>
      </w:hyperlink>
    </w:p>
    <w:p w14:paraId="15B9211B" w14:textId="4CDF6FF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4" w:history="1">
        <w:r w:rsidRPr="00A660F4">
          <w:rPr>
            <w:rStyle w:val="Lienhypertexte"/>
            <w:noProof/>
          </w:rPr>
          <w:t>Abbildung 5.8 - Verlegearten für elektrische Leitungen - Einfassungen</w:t>
        </w:r>
        <w:r>
          <w:rPr>
            <w:noProof/>
            <w:webHidden/>
          </w:rPr>
          <w:tab/>
        </w:r>
        <w:r>
          <w:rPr>
            <w:noProof/>
            <w:webHidden/>
          </w:rPr>
          <w:fldChar w:fldCharType="begin"/>
        </w:r>
        <w:r>
          <w:rPr>
            <w:noProof/>
            <w:webHidden/>
          </w:rPr>
          <w:instrText xml:space="preserve"> PAGEREF _Toc202794504 \h </w:instrText>
        </w:r>
        <w:r>
          <w:rPr>
            <w:noProof/>
            <w:webHidden/>
          </w:rPr>
        </w:r>
        <w:r>
          <w:rPr>
            <w:noProof/>
            <w:webHidden/>
          </w:rPr>
          <w:fldChar w:fldCharType="separate"/>
        </w:r>
        <w:r>
          <w:rPr>
            <w:noProof/>
            <w:webHidden/>
          </w:rPr>
          <w:t>121</w:t>
        </w:r>
        <w:r>
          <w:rPr>
            <w:noProof/>
            <w:webHidden/>
          </w:rPr>
          <w:fldChar w:fldCharType="end"/>
        </w:r>
      </w:hyperlink>
    </w:p>
    <w:p w14:paraId="7A37B3E4" w14:textId="719D7B7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5" w:history="1">
        <w:r w:rsidRPr="00A660F4">
          <w:rPr>
            <w:rStyle w:val="Lienhypertexte"/>
            <w:noProof/>
          </w:rPr>
          <w:t>Abbildung 5.9 - Verlegearten für elektrische Leitungen - Kabelwannen</w:t>
        </w:r>
        <w:r>
          <w:rPr>
            <w:noProof/>
            <w:webHidden/>
          </w:rPr>
          <w:tab/>
        </w:r>
        <w:r>
          <w:rPr>
            <w:noProof/>
            <w:webHidden/>
          </w:rPr>
          <w:fldChar w:fldCharType="begin"/>
        </w:r>
        <w:r>
          <w:rPr>
            <w:noProof/>
            <w:webHidden/>
          </w:rPr>
          <w:instrText xml:space="preserve"> PAGEREF _Toc202794505 \h </w:instrText>
        </w:r>
        <w:r>
          <w:rPr>
            <w:noProof/>
            <w:webHidden/>
          </w:rPr>
        </w:r>
        <w:r>
          <w:rPr>
            <w:noProof/>
            <w:webHidden/>
          </w:rPr>
          <w:fldChar w:fldCharType="separate"/>
        </w:r>
        <w:r>
          <w:rPr>
            <w:noProof/>
            <w:webHidden/>
          </w:rPr>
          <w:t>122</w:t>
        </w:r>
        <w:r>
          <w:rPr>
            <w:noProof/>
            <w:webHidden/>
          </w:rPr>
          <w:fldChar w:fldCharType="end"/>
        </w:r>
      </w:hyperlink>
    </w:p>
    <w:p w14:paraId="45FD1CAD" w14:textId="3B0C2AB1"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6" w:history="1">
        <w:r w:rsidRPr="00A660F4">
          <w:rPr>
            <w:rStyle w:val="Lienhypertexte"/>
            <w:noProof/>
          </w:rPr>
          <w:t>Abbildung 5.10 - Verlegearten für elektrische Leitungen - Ausleger</w:t>
        </w:r>
        <w:r>
          <w:rPr>
            <w:noProof/>
            <w:webHidden/>
          </w:rPr>
          <w:tab/>
        </w:r>
        <w:r>
          <w:rPr>
            <w:noProof/>
            <w:webHidden/>
          </w:rPr>
          <w:fldChar w:fldCharType="begin"/>
        </w:r>
        <w:r>
          <w:rPr>
            <w:noProof/>
            <w:webHidden/>
          </w:rPr>
          <w:instrText xml:space="preserve"> PAGEREF _Toc202794506 \h </w:instrText>
        </w:r>
        <w:r>
          <w:rPr>
            <w:noProof/>
            <w:webHidden/>
          </w:rPr>
        </w:r>
        <w:r>
          <w:rPr>
            <w:noProof/>
            <w:webHidden/>
          </w:rPr>
          <w:fldChar w:fldCharType="separate"/>
        </w:r>
        <w:r>
          <w:rPr>
            <w:noProof/>
            <w:webHidden/>
          </w:rPr>
          <w:t>122</w:t>
        </w:r>
        <w:r>
          <w:rPr>
            <w:noProof/>
            <w:webHidden/>
          </w:rPr>
          <w:fldChar w:fldCharType="end"/>
        </w:r>
      </w:hyperlink>
    </w:p>
    <w:p w14:paraId="1A41F397" w14:textId="7C4386D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7" w:history="1">
        <w:r w:rsidRPr="00A660F4">
          <w:rPr>
            <w:rStyle w:val="Lienhypertexte"/>
            <w:noProof/>
          </w:rPr>
          <w:t>Abbildung 5.11 - Verlegearten für elektrische Leitungen - Kabelschacht</w:t>
        </w:r>
        <w:r>
          <w:rPr>
            <w:noProof/>
            <w:webHidden/>
          </w:rPr>
          <w:tab/>
        </w:r>
        <w:r>
          <w:rPr>
            <w:noProof/>
            <w:webHidden/>
          </w:rPr>
          <w:fldChar w:fldCharType="begin"/>
        </w:r>
        <w:r>
          <w:rPr>
            <w:noProof/>
            <w:webHidden/>
          </w:rPr>
          <w:instrText xml:space="preserve"> PAGEREF _Toc202794507 \h </w:instrText>
        </w:r>
        <w:r>
          <w:rPr>
            <w:noProof/>
            <w:webHidden/>
          </w:rPr>
        </w:r>
        <w:r>
          <w:rPr>
            <w:noProof/>
            <w:webHidden/>
          </w:rPr>
          <w:fldChar w:fldCharType="separate"/>
        </w:r>
        <w:r>
          <w:rPr>
            <w:noProof/>
            <w:webHidden/>
          </w:rPr>
          <w:t>122</w:t>
        </w:r>
        <w:r>
          <w:rPr>
            <w:noProof/>
            <w:webHidden/>
          </w:rPr>
          <w:fldChar w:fldCharType="end"/>
        </w:r>
      </w:hyperlink>
    </w:p>
    <w:p w14:paraId="6F2A9A0E" w14:textId="3494F3C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8" w:history="1">
        <w:r w:rsidRPr="00A660F4">
          <w:rPr>
            <w:rStyle w:val="Lienhypertexte"/>
            <w:noProof/>
          </w:rPr>
          <w:t>Abbildung 5.12 - Verlegearten für elektrische Leitungen - Kabelrinne</w:t>
        </w:r>
        <w:r>
          <w:rPr>
            <w:noProof/>
            <w:webHidden/>
          </w:rPr>
          <w:tab/>
        </w:r>
        <w:r>
          <w:rPr>
            <w:noProof/>
            <w:webHidden/>
          </w:rPr>
          <w:fldChar w:fldCharType="begin"/>
        </w:r>
        <w:r>
          <w:rPr>
            <w:noProof/>
            <w:webHidden/>
          </w:rPr>
          <w:instrText xml:space="preserve"> PAGEREF _Toc202794508 \h </w:instrText>
        </w:r>
        <w:r>
          <w:rPr>
            <w:noProof/>
            <w:webHidden/>
          </w:rPr>
        </w:r>
        <w:r>
          <w:rPr>
            <w:noProof/>
            <w:webHidden/>
          </w:rPr>
          <w:fldChar w:fldCharType="separate"/>
        </w:r>
        <w:r>
          <w:rPr>
            <w:noProof/>
            <w:webHidden/>
          </w:rPr>
          <w:t>122</w:t>
        </w:r>
        <w:r>
          <w:rPr>
            <w:noProof/>
            <w:webHidden/>
          </w:rPr>
          <w:fldChar w:fldCharType="end"/>
        </w:r>
      </w:hyperlink>
    </w:p>
    <w:p w14:paraId="5064FFC0" w14:textId="6070A31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09" w:history="1">
        <w:r w:rsidRPr="00A660F4">
          <w:rPr>
            <w:rStyle w:val="Lienhypertexte"/>
            <w:noProof/>
          </w:rPr>
          <w:t>Abbildung 5.13 - Verlegearten für elektrische Leitungen - Kabelschutz</w:t>
        </w:r>
        <w:r>
          <w:rPr>
            <w:noProof/>
            <w:webHidden/>
          </w:rPr>
          <w:tab/>
        </w:r>
        <w:r>
          <w:rPr>
            <w:noProof/>
            <w:webHidden/>
          </w:rPr>
          <w:fldChar w:fldCharType="begin"/>
        </w:r>
        <w:r>
          <w:rPr>
            <w:noProof/>
            <w:webHidden/>
          </w:rPr>
          <w:instrText xml:space="preserve"> PAGEREF _Toc202794509 \h </w:instrText>
        </w:r>
        <w:r>
          <w:rPr>
            <w:noProof/>
            <w:webHidden/>
          </w:rPr>
        </w:r>
        <w:r>
          <w:rPr>
            <w:noProof/>
            <w:webHidden/>
          </w:rPr>
          <w:fldChar w:fldCharType="separate"/>
        </w:r>
        <w:r>
          <w:rPr>
            <w:noProof/>
            <w:webHidden/>
          </w:rPr>
          <w:t>122</w:t>
        </w:r>
        <w:r>
          <w:rPr>
            <w:noProof/>
            <w:webHidden/>
          </w:rPr>
          <w:fldChar w:fldCharType="end"/>
        </w:r>
      </w:hyperlink>
    </w:p>
    <w:p w14:paraId="4DB43B8C" w14:textId="7AB5C33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0" w:history="1">
        <w:r w:rsidRPr="00A660F4">
          <w:rPr>
            <w:rStyle w:val="Lienhypertexte"/>
            <w:noProof/>
          </w:rPr>
          <w:t>Abbildung 5.14 - Verlegearten für elektrische Leitungen - Elektroinstallationsrohre in offenen oder belüfteten Kabelkanälen</w:t>
        </w:r>
        <w:r>
          <w:rPr>
            <w:noProof/>
            <w:webHidden/>
          </w:rPr>
          <w:tab/>
        </w:r>
        <w:r>
          <w:rPr>
            <w:noProof/>
            <w:webHidden/>
          </w:rPr>
          <w:fldChar w:fldCharType="begin"/>
        </w:r>
        <w:r>
          <w:rPr>
            <w:noProof/>
            <w:webHidden/>
          </w:rPr>
          <w:instrText xml:space="preserve"> PAGEREF _Toc202794510 \h </w:instrText>
        </w:r>
        <w:r>
          <w:rPr>
            <w:noProof/>
            <w:webHidden/>
          </w:rPr>
        </w:r>
        <w:r>
          <w:rPr>
            <w:noProof/>
            <w:webHidden/>
          </w:rPr>
          <w:fldChar w:fldCharType="separate"/>
        </w:r>
        <w:r>
          <w:rPr>
            <w:noProof/>
            <w:webHidden/>
          </w:rPr>
          <w:t>123</w:t>
        </w:r>
        <w:r>
          <w:rPr>
            <w:noProof/>
            <w:webHidden/>
          </w:rPr>
          <w:fldChar w:fldCharType="end"/>
        </w:r>
      </w:hyperlink>
    </w:p>
    <w:p w14:paraId="165D38B0" w14:textId="482CCB6B"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1" w:history="1">
        <w:r w:rsidRPr="00A660F4">
          <w:rPr>
            <w:rStyle w:val="Lienhypertexte"/>
            <w:noProof/>
          </w:rPr>
          <w:t>Abbildung 5.15 - Verlegearten für elektrische Leitungen - Elektroinstallationsrohre in geschlossenen Kabelkanälen</w:t>
        </w:r>
        <w:r>
          <w:rPr>
            <w:noProof/>
            <w:webHidden/>
          </w:rPr>
          <w:tab/>
        </w:r>
        <w:r>
          <w:rPr>
            <w:noProof/>
            <w:webHidden/>
          </w:rPr>
          <w:fldChar w:fldCharType="begin"/>
        </w:r>
        <w:r>
          <w:rPr>
            <w:noProof/>
            <w:webHidden/>
          </w:rPr>
          <w:instrText xml:space="preserve"> PAGEREF _Toc202794511 \h </w:instrText>
        </w:r>
        <w:r>
          <w:rPr>
            <w:noProof/>
            <w:webHidden/>
          </w:rPr>
        </w:r>
        <w:r>
          <w:rPr>
            <w:noProof/>
            <w:webHidden/>
          </w:rPr>
          <w:fldChar w:fldCharType="separate"/>
        </w:r>
        <w:r>
          <w:rPr>
            <w:noProof/>
            <w:webHidden/>
          </w:rPr>
          <w:t>123</w:t>
        </w:r>
        <w:r>
          <w:rPr>
            <w:noProof/>
            <w:webHidden/>
          </w:rPr>
          <w:fldChar w:fldCharType="end"/>
        </w:r>
      </w:hyperlink>
    </w:p>
    <w:p w14:paraId="11546EB7" w14:textId="6F8D3CA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2" w:history="1">
        <w:r w:rsidRPr="00A660F4">
          <w:rPr>
            <w:rStyle w:val="Lienhypertexte"/>
            <w:noProof/>
          </w:rPr>
          <w:t>Abbildung 5.16 - Verlegearten für elektrische Leitungen - Direkte Verlegung in offenen oder belüfteten Kabelkanälen</w:t>
        </w:r>
        <w:r>
          <w:rPr>
            <w:noProof/>
            <w:webHidden/>
          </w:rPr>
          <w:tab/>
        </w:r>
        <w:r>
          <w:rPr>
            <w:noProof/>
            <w:webHidden/>
          </w:rPr>
          <w:fldChar w:fldCharType="begin"/>
        </w:r>
        <w:r>
          <w:rPr>
            <w:noProof/>
            <w:webHidden/>
          </w:rPr>
          <w:instrText xml:space="preserve"> PAGEREF _Toc202794512 \h </w:instrText>
        </w:r>
        <w:r>
          <w:rPr>
            <w:noProof/>
            <w:webHidden/>
          </w:rPr>
        </w:r>
        <w:r>
          <w:rPr>
            <w:noProof/>
            <w:webHidden/>
          </w:rPr>
          <w:fldChar w:fldCharType="separate"/>
        </w:r>
        <w:r>
          <w:rPr>
            <w:noProof/>
            <w:webHidden/>
          </w:rPr>
          <w:t>123</w:t>
        </w:r>
        <w:r>
          <w:rPr>
            <w:noProof/>
            <w:webHidden/>
          </w:rPr>
          <w:fldChar w:fldCharType="end"/>
        </w:r>
      </w:hyperlink>
    </w:p>
    <w:p w14:paraId="6F280D7D" w14:textId="5BF057BB"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3" w:history="1">
        <w:r w:rsidRPr="00A660F4">
          <w:rPr>
            <w:rStyle w:val="Lienhypertexte"/>
            <w:noProof/>
          </w:rPr>
          <w:t>Abbildung 5.17 - Verlegearten für elektrische Leitungen - Direkte Verlegung in geschlossenen Kabelkanälen</w:t>
        </w:r>
        <w:r>
          <w:rPr>
            <w:noProof/>
            <w:webHidden/>
          </w:rPr>
          <w:tab/>
        </w:r>
        <w:r>
          <w:rPr>
            <w:noProof/>
            <w:webHidden/>
          </w:rPr>
          <w:fldChar w:fldCharType="begin"/>
        </w:r>
        <w:r>
          <w:rPr>
            <w:noProof/>
            <w:webHidden/>
          </w:rPr>
          <w:instrText xml:space="preserve"> PAGEREF _Toc202794513 \h </w:instrText>
        </w:r>
        <w:r>
          <w:rPr>
            <w:noProof/>
            <w:webHidden/>
          </w:rPr>
        </w:r>
        <w:r>
          <w:rPr>
            <w:noProof/>
            <w:webHidden/>
          </w:rPr>
          <w:fldChar w:fldCharType="separate"/>
        </w:r>
        <w:r>
          <w:rPr>
            <w:noProof/>
            <w:webHidden/>
          </w:rPr>
          <w:t>123</w:t>
        </w:r>
        <w:r>
          <w:rPr>
            <w:noProof/>
            <w:webHidden/>
          </w:rPr>
          <w:fldChar w:fldCharType="end"/>
        </w:r>
      </w:hyperlink>
    </w:p>
    <w:p w14:paraId="6E9A5849" w14:textId="14D01B4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4" w:history="1">
        <w:r w:rsidRPr="00A660F4">
          <w:rPr>
            <w:rStyle w:val="Lienhypertexte"/>
            <w:noProof/>
          </w:rPr>
          <w:t>Abbildung 5.18 - Verlegearten für elektrische Leitungen - Direkte Verlegung in sandgefüllten Kabelkanälen</w:t>
        </w:r>
        <w:r>
          <w:rPr>
            <w:noProof/>
            <w:webHidden/>
          </w:rPr>
          <w:tab/>
        </w:r>
        <w:r>
          <w:rPr>
            <w:noProof/>
            <w:webHidden/>
          </w:rPr>
          <w:fldChar w:fldCharType="begin"/>
        </w:r>
        <w:r>
          <w:rPr>
            <w:noProof/>
            <w:webHidden/>
          </w:rPr>
          <w:instrText xml:space="preserve"> PAGEREF _Toc202794514 \h </w:instrText>
        </w:r>
        <w:r>
          <w:rPr>
            <w:noProof/>
            <w:webHidden/>
          </w:rPr>
        </w:r>
        <w:r>
          <w:rPr>
            <w:noProof/>
            <w:webHidden/>
          </w:rPr>
          <w:fldChar w:fldCharType="separate"/>
        </w:r>
        <w:r>
          <w:rPr>
            <w:noProof/>
            <w:webHidden/>
          </w:rPr>
          <w:t>123</w:t>
        </w:r>
        <w:r>
          <w:rPr>
            <w:noProof/>
            <w:webHidden/>
          </w:rPr>
          <w:fldChar w:fldCharType="end"/>
        </w:r>
      </w:hyperlink>
    </w:p>
    <w:p w14:paraId="3239EDAB" w14:textId="2D03814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5" w:history="1">
        <w:r w:rsidRPr="00A660F4">
          <w:rPr>
            <w:rStyle w:val="Lienhypertexte"/>
            <w:noProof/>
          </w:rPr>
          <w:t>Abbildung 5.19 - Verlegearten für elektrische Leitungen - Aussparungen</w:t>
        </w:r>
        <w:r>
          <w:rPr>
            <w:noProof/>
            <w:webHidden/>
          </w:rPr>
          <w:tab/>
        </w:r>
        <w:r>
          <w:rPr>
            <w:noProof/>
            <w:webHidden/>
          </w:rPr>
          <w:fldChar w:fldCharType="begin"/>
        </w:r>
        <w:r>
          <w:rPr>
            <w:noProof/>
            <w:webHidden/>
          </w:rPr>
          <w:instrText xml:space="preserve"> PAGEREF _Toc202794515 \h </w:instrText>
        </w:r>
        <w:r>
          <w:rPr>
            <w:noProof/>
            <w:webHidden/>
          </w:rPr>
        </w:r>
        <w:r>
          <w:rPr>
            <w:noProof/>
            <w:webHidden/>
          </w:rPr>
          <w:fldChar w:fldCharType="separate"/>
        </w:r>
        <w:r>
          <w:rPr>
            <w:noProof/>
            <w:webHidden/>
          </w:rPr>
          <w:t>123</w:t>
        </w:r>
        <w:r>
          <w:rPr>
            <w:noProof/>
            <w:webHidden/>
          </w:rPr>
          <w:fldChar w:fldCharType="end"/>
        </w:r>
      </w:hyperlink>
    </w:p>
    <w:p w14:paraId="735F8A6A" w14:textId="3FFC0E9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6" w:history="1">
        <w:r w:rsidRPr="00A660F4">
          <w:rPr>
            <w:rStyle w:val="Lienhypertexte"/>
            <w:noProof/>
          </w:rPr>
          <w:t>Abbildung 5.20 - Verlegearten für elektrische Leitungen - Vorgefertigte Blöcke</w:t>
        </w:r>
        <w:r>
          <w:rPr>
            <w:noProof/>
            <w:webHidden/>
          </w:rPr>
          <w:tab/>
        </w:r>
        <w:r>
          <w:rPr>
            <w:noProof/>
            <w:webHidden/>
          </w:rPr>
          <w:fldChar w:fldCharType="begin"/>
        </w:r>
        <w:r>
          <w:rPr>
            <w:noProof/>
            <w:webHidden/>
          </w:rPr>
          <w:instrText xml:space="preserve"> PAGEREF _Toc202794516 \h </w:instrText>
        </w:r>
        <w:r>
          <w:rPr>
            <w:noProof/>
            <w:webHidden/>
          </w:rPr>
        </w:r>
        <w:r>
          <w:rPr>
            <w:noProof/>
            <w:webHidden/>
          </w:rPr>
          <w:fldChar w:fldCharType="separate"/>
        </w:r>
        <w:r>
          <w:rPr>
            <w:noProof/>
            <w:webHidden/>
          </w:rPr>
          <w:t>124</w:t>
        </w:r>
        <w:r>
          <w:rPr>
            <w:noProof/>
            <w:webHidden/>
          </w:rPr>
          <w:fldChar w:fldCharType="end"/>
        </w:r>
      </w:hyperlink>
    </w:p>
    <w:p w14:paraId="334E07C9" w14:textId="2D87467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7" w:history="1">
        <w:r w:rsidRPr="00A660F4">
          <w:rPr>
            <w:rStyle w:val="Lienhypertexte"/>
            <w:noProof/>
          </w:rPr>
          <w:t>Abbildung 5.21 - Verlegearten für elektrische Leitungen - Hinter Wandplatten</w:t>
        </w:r>
        <w:r>
          <w:rPr>
            <w:noProof/>
            <w:webHidden/>
          </w:rPr>
          <w:tab/>
        </w:r>
        <w:r>
          <w:rPr>
            <w:noProof/>
            <w:webHidden/>
          </w:rPr>
          <w:fldChar w:fldCharType="begin"/>
        </w:r>
        <w:r>
          <w:rPr>
            <w:noProof/>
            <w:webHidden/>
          </w:rPr>
          <w:instrText xml:space="preserve"> PAGEREF _Toc202794517 \h </w:instrText>
        </w:r>
        <w:r>
          <w:rPr>
            <w:noProof/>
            <w:webHidden/>
          </w:rPr>
        </w:r>
        <w:r>
          <w:rPr>
            <w:noProof/>
            <w:webHidden/>
          </w:rPr>
          <w:fldChar w:fldCharType="separate"/>
        </w:r>
        <w:r>
          <w:rPr>
            <w:noProof/>
            <w:webHidden/>
          </w:rPr>
          <w:t>124</w:t>
        </w:r>
        <w:r>
          <w:rPr>
            <w:noProof/>
            <w:webHidden/>
          </w:rPr>
          <w:fldChar w:fldCharType="end"/>
        </w:r>
      </w:hyperlink>
    </w:p>
    <w:p w14:paraId="538D667C" w14:textId="3F348E3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8" w:history="1">
        <w:r w:rsidRPr="00A660F4">
          <w:rPr>
            <w:rStyle w:val="Lienhypertexte"/>
            <w:noProof/>
          </w:rPr>
          <w:t>Abbildung 5.22 - Verlegearten für elektrische Leitungen - Direkte Unterputzverlegung, ohne Elektroinstallationsrohre</w:t>
        </w:r>
        <w:r>
          <w:rPr>
            <w:noProof/>
            <w:webHidden/>
          </w:rPr>
          <w:tab/>
        </w:r>
        <w:r>
          <w:rPr>
            <w:noProof/>
            <w:webHidden/>
          </w:rPr>
          <w:fldChar w:fldCharType="begin"/>
        </w:r>
        <w:r>
          <w:rPr>
            <w:noProof/>
            <w:webHidden/>
          </w:rPr>
          <w:instrText xml:space="preserve"> PAGEREF _Toc202794518 \h </w:instrText>
        </w:r>
        <w:r>
          <w:rPr>
            <w:noProof/>
            <w:webHidden/>
          </w:rPr>
        </w:r>
        <w:r>
          <w:rPr>
            <w:noProof/>
            <w:webHidden/>
          </w:rPr>
          <w:fldChar w:fldCharType="separate"/>
        </w:r>
        <w:r>
          <w:rPr>
            <w:noProof/>
            <w:webHidden/>
          </w:rPr>
          <w:t>124</w:t>
        </w:r>
        <w:r>
          <w:rPr>
            <w:noProof/>
            <w:webHidden/>
          </w:rPr>
          <w:fldChar w:fldCharType="end"/>
        </w:r>
      </w:hyperlink>
    </w:p>
    <w:p w14:paraId="72A19349" w14:textId="591B45A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19" w:history="1">
        <w:r w:rsidRPr="00A660F4">
          <w:rPr>
            <w:rStyle w:val="Lienhypertexte"/>
            <w:noProof/>
          </w:rPr>
          <w:t>Abbildung 5.23 - Verlegearten für elektrische Leitungen - In Schienenverteilern</w:t>
        </w:r>
        <w:r>
          <w:rPr>
            <w:noProof/>
            <w:webHidden/>
          </w:rPr>
          <w:tab/>
        </w:r>
        <w:r>
          <w:rPr>
            <w:noProof/>
            <w:webHidden/>
          </w:rPr>
          <w:fldChar w:fldCharType="begin"/>
        </w:r>
        <w:r>
          <w:rPr>
            <w:noProof/>
            <w:webHidden/>
          </w:rPr>
          <w:instrText xml:space="preserve"> PAGEREF _Toc202794519 \h </w:instrText>
        </w:r>
        <w:r>
          <w:rPr>
            <w:noProof/>
            <w:webHidden/>
          </w:rPr>
        </w:r>
        <w:r>
          <w:rPr>
            <w:noProof/>
            <w:webHidden/>
          </w:rPr>
          <w:fldChar w:fldCharType="separate"/>
        </w:r>
        <w:r>
          <w:rPr>
            <w:noProof/>
            <w:webHidden/>
          </w:rPr>
          <w:t>124</w:t>
        </w:r>
        <w:r>
          <w:rPr>
            <w:noProof/>
            <w:webHidden/>
          </w:rPr>
          <w:fldChar w:fldCharType="end"/>
        </w:r>
      </w:hyperlink>
    </w:p>
    <w:p w14:paraId="3B9C5B78" w14:textId="5B3268E2"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0" w:history="1">
        <w:r w:rsidRPr="00A660F4">
          <w:rPr>
            <w:rStyle w:val="Lienhypertexte"/>
            <w:noProof/>
          </w:rPr>
          <w:t>Abbildung 5.24 - Verlegearten für elektrische Leitungen - Auf Isolatoren</w:t>
        </w:r>
        <w:r>
          <w:rPr>
            <w:noProof/>
            <w:webHidden/>
          </w:rPr>
          <w:tab/>
        </w:r>
        <w:r>
          <w:rPr>
            <w:noProof/>
            <w:webHidden/>
          </w:rPr>
          <w:fldChar w:fldCharType="begin"/>
        </w:r>
        <w:r>
          <w:rPr>
            <w:noProof/>
            <w:webHidden/>
          </w:rPr>
          <w:instrText xml:space="preserve"> PAGEREF _Toc202794520 \h </w:instrText>
        </w:r>
        <w:r>
          <w:rPr>
            <w:noProof/>
            <w:webHidden/>
          </w:rPr>
        </w:r>
        <w:r>
          <w:rPr>
            <w:noProof/>
            <w:webHidden/>
          </w:rPr>
          <w:fldChar w:fldCharType="separate"/>
        </w:r>
        <w:r>
          <w:rPr>
            <w:noProof/>
            <w:webHidden/>
          </w:rPr>
          <w:t>124</w:t>
        </w:r>
        <w:r>
          <w:rPr>
            <w:noProof/>
            <w:webHidden/>
          </w:rPr>
          <w:fldChar w:fldCharType="end"/>
        </w:r>
      </w:hyperlink>
    </w:p>
    <w:p w14:paraId="786DDF7C" w14:textId="53A392B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1" w:history="1">
        <w:r w:rsidRPr="00A660F4">
          <w:rPr>
            <w:rStyle w:val="Lienhypertexte"/>
            <w:noProof/>
          </w:rPr>
          <w:t>Abbildung 5.25 - Verlegearten für elektrische Leitungen - Unter Wasser</w:t>
        </w:r>
        <w:r>
          <w:rPr>
            <w:noProof/>
            <w:webHidden/>
          </w:rPr>
          <w:tab/>
        </w:r>
        <w:r>
          <w:rPr>
            <w:noProof/>
            <w:webHidden/>
          </w:rPr>
          <w:fldChar w:fldCharType="begin"/>
        </w:r>
        <w:r>
          <w:rPr>
            <w:noProof/>
            <w:webHidden/>
          </w:rPr>
          <w:instrText xml:space="preserve"> PAGEREF _Toc202794521 \h </w:instrText>
        </w:r>
        <w:r>
          <w:rPr>
            <w:noProof/>
            <w:webHidden/>
          </w:rPr>
        </w:r>
        <w:r>
          <w:rPr>
            <w:noProof/>
            <w:webHidden/>
          </w:rPr>
          <w:fldChar w:fldCharType="separate"/>
        </w:r>
        <w:r>
          <w:rPr>
            <w:noProof/>
            <w:webHidden/>
          </w:rPr>
          <w:t>125</w:t>
        </w:r>
        <w:r>
          <w:rPr>
            <w:noProof/>
            <w:webHidden/>
          </w:rPr>
          <w:fldChar w:fldCharType="end"/>
        </w:r>
      </w:hyperlink>
    </w:p>
    <w:p w14:paraId="2A239089" w14:textId="743BC27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2" w:history="1">
        <w:r w:rsidRPr="00A660F4">
          <w:rPr>
            <w:rStyle w:val="Lienhypertexte"/>
            <w:noProof/>
          </w:rPr>
          <w:t>Abbildung 5.26 - Einbau ohne Elektroinstallationsrohre in Beton oder Zement</w:t>
        </w:r>
        <w:r>
          <w:rPr>
            <w:noProof/>
            <w:webHidden/>
          </w:rPr>
          <w:tab/>
        </w:r>
        <w:r>
          <w:rPr>
            <w:noProof/>
            <w:webHidden/>
          </w:rPr>
          <w:fldChar w:fldCharType="begin"/>
        </w:r>
        <w:r>
          <w:rPr>
            <w:noProof/>
            <w:webHidden/>
          </w:rPr>
          <w:instrText xml:space="preserve"> PAGEREF _Toc202794522 \h </w:instrText>
        </w:r>
        <w:r>
          <w:rPr>
            <w:noProof/>
            <w:webHidden/>
          </w:rPr>
        </w:r>
        <w:r>
          <w:rPr>
            <w:noProof/>
            <w:webHidden/>
          </w:rPr>
          <w:fldChar w:fldCharType="separate"/>
        </w:r>
        <w:r>
          <w:rPr>
            <w:noProof/>
            <w:webHidden/>
          </w:rPr>
          <w:t>136</w:t>
        </w:r>
        <w:r>
          <w:rPr>
            <w:noProof/>
            <w:webHidden/>
          </w:rPr>
          <w:fldChar w:fldCharType="end"/>
        </w:r>
      </w:hyperlink>
    </w:p>
    <w:p w14:paraId="316C8E3E" w14:textId="50525791"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3" w:history="1">
        <w:r w:rsidRPr="00A660F4">
          <w:rPr>
            <w:rStyle w:val="Lienhypertexte"/>
            <w:noProof/>
          </w:rPr>
          <w:t>Abbildung 5.27 - In Wände von Räumlichkeiten eingebaute elektrische Leitungen</w:t>
        </w:r>
        <w:r>
          <w:rPr>
            <w:noProof/>
            <w:webHidden/>
          </w:rPr>
          <w:tab/>
        </w:r>
        <w:r>
          <w:rPr>
            <w:noProof/>
            <w:webHidden/>
          </w:rPr>
          <w:fldChar w:fldCharType="begin"/>
        </w:r>
        <w:r>
          <w:rPr>
            <w:noProof/>
            <w:webHidden/>
          </w:rPr>
          <w:instrText xml:space="preserve"> PAGEREF _Toc202794523 \h </w:instrText>
        </w:r>
        <w:r>
          <w:rPr>
            <w:noProof/>
            <w:webHidden/>
          </w:rPr>
        </w:r>
        <w:r>
          <w:rPr>
            <w:noProof/>
            <w:webHidden/>
          </w:rPr>
          <w:fldChar w:fldCharType="separate"/>
        </w:r>
        <w:r>
          <w:rPr>
            <w:noProof/>
            <w:webHidden/>
          </w:rPr>
          <w:t>137</w:t>
        </w:r>
        <w:r>
          <w:rPr>
            <w:noProof/>
            <w:webHidden/>
          </w:rPr>
          <w:fldChar w:fldCharType="end"/>
        </w:r>
      </w:hyperlink>
    </w:p>
    <w:p w14:paraId="2C99BC63" w14:textId="5D83C15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4" w:history="1">
        <w:r w:rsidRPr="00A660F4">
          <w:rPr>
            <w:rStyle w:val="Lienhypertexte"/>
            <w:noProof/>
          </w:rPr>
          <w:t>Abbildung 5.28 - Schematischer Querschnitt eines Schlitzes</w:t>
        </w:r>
        <w:r>
          <w:rPr>
            <w:noProof/>
            <w:webHidden/>
          </w:rPr>
          <w:tab/>
        </w:r>
        <w:r>
          <w:rPr>
            <w:noProof/>
            <w:webHidden/>
          </w:rPr>
          <w:fldChar w:fldCharType="begin"/>
        </w:r>
        <w:r>
          <w:rPr>
            <w:noProof/>
            <w:webHidden/>
          </w:rPr>
          <w:instrText xml:space="preserve"> PAGEREF _Toc202794524 \h </w:instrText>
        </w:r>
        <w:r>
          <w:rPr>
            <w:noProof/>
            <w:webHidden/>
          </w:rPr>
        </w:r>
        <w:r>
          <w:rPr>
            <w:noProof/>
            <w:webHidden/>
          </w:rPr>
          <w:fldChar w:fldCharType="separate"/>
        </w:r>
        <w:r>
          <w:rPr>
            <w:noProof/>
            <w:webHidden/>
          </w:rPr>
          <w:t>137</w:t>
        </w:r>
        <w:r>
          <w:rPr>
            <w:noProof/>
            <w:webHidden/>
          </w:rPr>
          <w:fldChar w:fldCharType="end"/>
        </w:r>
      </w:hyperlink>
    </w:p>
    <w:p w14:paraId="20DCEFF8" w14:textId="2DD6A1D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5" w:history="1">
        <w:r w:rsidRPr="00A660F4">
          <w:rPr>
            <w:rStyle w:val="Lienhypertexte"/>
            <w:noProof/>
          </w:rPr>
          <w:t>Abbildung 5.29 - Wahl von Kurzschluss-Schutzeinrichtungen - Sicherungen</w:t>
        </w:r>
        <w:r>
          <w:rPr>
            <w:noProof/>
            <w:webHidden/>
          </w:rPr>
          <w:tab/>
        </w:r>
        <w:r>
          <w:rPr>
            <w:noProof/>
            <w:webHidden/>
          </w:rPr>
          <w:fldChar w:fldCharType="begin"/>
        </w:r>
        <w:r>
          <w:rPr>
            <w:noProof/>
            <w:webHidden/>
          </w:rPr>
          <w:instrText xml:space="preserve"> PAGEREF _Toc202794525 \h </w:instrText>
        </w:r>
        <w:r>
          <w:rPr>
            <w:noProof/>
            <w:webHidden/>
          </w:rPr>
        </w:r>
        <w:r>
          <w:rPr>
            <w:noProof/>
            <w:webHidden/>
          </w:rPr>
          <w:fldChar w:fldCharType="separate"/>
        </w:r>
        <w:r>
          <w:rPr>
            <w:noProof/>
            <w:webHidden/>
          </w:rPr>
          <w:t>161</w:t>
        </w:r>
        <w:r>
          <w:rPr>
            <w:noProof/>
            <w:webHidden/>
          </w:rPr>
          <w:fldChar w:fldCharType="end"/>
        </w:r>
      </w:hyperlink>
    </w:p>
    <w:p w14:paraId="56EEB3F1" w14:textId="22149B81"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6" w:history="1">
        <w:r w:rsidRPr="00A660F4">
          <w:rPr>
            <w:rStyle w:val="Lienhypertexte"/>
            <w:noProof/>
          </w:rPr>
          <w:t>Abbildung 5.30 - Wahl von Kurzschluss-Schutzeinrichtungen - Leitungsschutzschalter (Mindestkurzschlussstrom)</w:t>
        </w:r>
        <w:r>
          <w:rPr>
            <w:noProof/>
            <w:webHidden/>
          </w:rPr>
          <w:tab/>
        </w:r>
        <w:r>
          <w:rPr>
            <w:noProof/>
            <w:webHidden/>
          </w:rPr>
          <w:fldChar w:fldCharType="begin"/>
        </w:r>
        <w:r>
          <w:rPr>
            <w:noProof/>
            <w:webHidden/>
          </w:rPr>
          <w:instrText xml:space="preserve"> PAGEREF _Toc202794526 \h </w:instrText>
        </w:r>
        <w:r>
          <w:rPr>
            <w:noProof/>
            <w:webHidden/>
          </w:rPr>
        </w:r>
        <w:r>
          <w:rPr>
            <w:noProof/>
            <w:webHidden/>
          </w:rPr>
          <w:fldChar w:fldCharType="separate"/>
        </w:r>
        <w:r>
          <w:rPr>
            <w:noProof/>
            <w:webHidden/>
          </w:rPr>
          <w:t>161</w:t>
        </w:r>
        <w:r>
          <w:rPr>
            <w:noProof/>
            <w:webHidden/>
          </w:rPr>
          <w:fldChar w:fldCharType="end"/>
        </w:r>
      </w:hyperlink>
    </w:p>
    <w:p w14:paraId="1E79FCE5" w14:textId="5701D9D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7" w:history="1">
        <w:r w:rsidRPr="00A660F4">
          <w:rPr>
            <w:rStyle w:val="Lienhypertexte"/>
            <w:noProof/>
          </w:rPr>
          <w:t>Abbildung 5.31 - Wahl von Kurzschluss-Schutzeinrichtungen - Leitungsschutzschalter (unbeeinflusster Kurzschlussstrom)</w:t>
        </w:r>
        <w:r>
          <w:rPr>
            <w:noProof/>
            <w:webHidden/>
          </w:rPr>
          <w:tab/>
        </w:r>
        <w:r>
          <w:rPr>
            <w:noProof/>
            <w:webHidden/>
          </w:rPr>
          <w:fldChar w:fldCharType="begin"/>
        </w:r>
        <w:r>
          <w:rPr>
            <w:noProof/>
            <w:webHidden/>
          </w:rPr>
          <w:instrText xml:space="preserve"> PAGEREF _Toc202794527 \h </w:instrText>
        </w:r>
        <w:r>
          <w:rPr>
            <w:noProof/>
            <w:webHidden/>
          </w:rPr>
        </w:r>
        <w:r>
          <w:rPr>
            <w:noProof/>
            <w:webHidden/>
          </w:rPr>
          <w:fldChar w:fldCharType="separate"/>
        </w:r>
        <w:r>
          <w:rPr>
            <w:noProof/>
            <w:webHidden/>
          </w:rPr>
          <w:t>162</w:t>
        </w:r>
        <w:r>
          <w:rPr>
            <w:noProof/>
            <w:webHidden/>
          </w:rPr>
          <w:fldChar w:fldCharType="end"/>
        </w:r>
      </w:hyperlink>
    </w:p>
    <w:p w14:paraId="48E79696" w14:textId="2ACAD4E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8" w:history="1">
        <w:r w:rsidRPr="00A660F4">
          <w:rPr>
            <w:rStyle w:val="Lienhypertexte"/>
            <w:noProof/>
          </w:rPr>
          <w:t>Abbildung 5.32 - Schematische Darstellung eines gemeinsamen Erders (in Punkt c.1 Absatz 1 und 2 erwähnte Fälle)</w:t>
        </w:r>
        <w:r>
          <w:rPr>
            <w:noProof/>
            <w:webHidden/>
          </w:rPr>
          <w:tab/>
        </w:r>
        <w:r>
          <w:rPr>
            <w:noProof/>
            <w:webHidden/>
          </w:rPr>
          <w:fldChar w:fldCharType="begin"/>
        </w:r>
        <w:r>
          <w:rPr>
            <w:noProof/>
            <w:webHidden/>
          </w:rPr>
          <w:instrText xml:space="preserve"> PAGEREF _Toc202794528 \h </w:instrText>
        </w:r>
        <w:r>
          <w:rPr>
            <w:noProof/>
            <w:webHidden/>
          </w:rPr>
        </w:r>
        <w:r>
          <w:rPr>
            <w:noProof/>
            <w:webHidden/>
          </w:rPr>
          <w:fldChar w:fldCharType="separate"/>
        </w:r>
        <w:r>
          <w:rPr>
            <w:noProof/>
            <w:webHidden/>
          </w:rPr>
          <w:t>167</w:t>
        </w:r>
        <w:r>
          <w:rPr>
            <w:noProof/>
            <w:webHidden/>
          </w:rPr>
          <w:fldChar w:fldCharType="end"/>
        </w:r>
      </w:hyperlink>
    </w:p>
    <w:p w14:paraId="7788D793" w14:textId="131A33F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29" w:history="1">
        <w:r w:rsidRPr="00A660F4">
          <w:rPr>
            <w:rStyle w:val="Lienhypertexte"/>
            <w:noProof/>
          </w:rPr>
          <w:t>Abbildung 5.33 - Schematische Darstellung eines gemeinsamen Erders (in Punkt c.1 Absatz 3 erwähnter Fall)</w:t>
        </w:r>
        <w:r>
          <w:rPr>
            <w:noProof/>
            <w:webHidden/>
          </w:rPr>
          <w:tab/>
        </w:r>
        <w:r>
          <w:rPr>
            <w:noProof/>
            <w:webHidden/>
          </w:rPr>
          <w:fldChar w:fldCharType="begin"/>
        </w:r>
        <w:r>
          <w:rPr>
            <w:noProof/>
            <w:webHidden/>
          </w:rPr>
          <w:instrText xml:space="preserve"> PAGEREF _Toc202794529 \h </w:instrText>
        </w:r>
        <w:r>
          <w:rPr>
            <w:noProof/>
            <w:webHidden/>
          </w:rPr>
        </w:r>
        <w:r>
          <w:rPr>
            <w:noProof/>
            <w:webHidden/>
          </w:rPr>
          <w:fldChar w:fldCharType="separate"/>
        </w:r>
        <w:r>
          <w:rPr>
            <w:noProof/>
            <w:webHidden/>
          </w:rPr>
          <w:t>168</w:t>
        </w:r>
        <w:r>
          <w:rPr>
            <w:noProof/>
            <w:webHidden/>
          </w:rPr>
          <w:fldChar w:fldCharType="end"/>
        </w:r>
      </w:hyperlink>
    </w:p>
    <w:p w14:paraId="57C30F7F" w14:textId="46D9CBA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0" w:history="1">
        <w:r w:rsidRPr="00A660F4">
          <w:rPr>
            <w:rStyle w:val="Lienhypertexte"/>
            <w:noProof/>
          </w:rPr>
          <w:t>Abbildung 5.34 - Schematische Darstellung einer Sicherheitsanlage</w:t>
        </w:r>
        <w:r>
          <w:rPr>
            <w:noProof/>
            <w:webHidden/>
          </w:rPr>
          <w:tab/>
        </w:r>
        <w:r>
          <w:rPr>
            <w:noProof/>
            <w:webHidden/>
          </w:rPr>
          <w:fldChar w:fldCharType="begin"/>
        </w:r>
        <w:r>
          <w:rPr>
            <w:noProof/>
            <w:webHidden/>
          </w:rPr>
          <w:instrText xml:space="preserve"> PAGEREF _Toc202794530 \h </w:instrText>
        </w:r>
        <w:r>
          <w:rPr>
            <w:noProof/>
            <w:webHidden/>
          </w:rPr>
        </w:r>
        <w:r>
          <w:rPr>
            <w:noProof/>
            <w:webHidden/>
          </w:rPr>
          <w:fldChar w:fldCharType="separate"/>
        </w:r>
        <w:r>
          <w:rPr>
            <w:noProof/>
            <w:webHidden/>
          </w:rPr>
          <w:t>172</w:t>
        </w:r>
        <w:r>
          <w:rPr>
            <w:noProof/>
            <w:webHidden/>
          </w:rPr>
          <w:fldChar w:fldCharType="end"/>
        </w:r>
      </w:hyperlink>
    </w:p>
    <w:p w14:paraId="713666F5" w14:textId="502B5AB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1" w:history="1">
        <w:r w:rsidRPr="00A660F4">
          <w:rPr>
            <w:rStyle w:val="Lienhypertexte"/>
            <w:noProof/>
          </w:rPr>
          <w:t>Abbildung 7.1 - Beispiel für das Anlegen der zusätzlichen Potentialausgleichsverbindung in einer Räumlichkeit mit Badewanne</w:t>
        </w:r>
        <w:r>
          <w:rPr>
            <w:noProof/>
            <w:webHidden/>
          </w:rPr>
          <w:tab/>
        </w:r>
        <w:r>
          <w:rPr>
            <w:noProof/>
            <w:webHidden/>
          </w:rPr>
          <w:fldChar w:fldCharType="begin"/>
        </w:r>
        <w:r>
          <w:rPr>
            <w:noProof/>
            <w:webHidden/>
          </w:rPr>
          <w:instrText xml:space="preserve"> PAGEREF _Toc202794531 \h </w:instrText>
        </w:r>
        <w:r>
          <w:rPr>
            <w:noProof/>
            <w:webHidden/>
          </w:rPr>
        </w:r>
        <w:r>
          <w:rPr>
            <w:noProof/>
            <w:webHidden/>
          </w:rPr>
          <w:fldChar w:fldCharType="separate"/>
        </w:r>
        <w:r>
          <w:rPr>
            <w:noProof/>
            <w:webHidden/>
          </w:rPr>
          <w:t>225</w:t>
        </w:r>
        <w:r>
          <w:rPr>
            <w:noProof/>
            <w:webHidden/>
          </w:rPr>
          <w:fldChar w:fldCharType="end"/>
        </w:r>
      </w:hyperlink>
    </w:p>
    <w:p w14:paraId="4F18AD74" w14:textId="3B4A59B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2" w:history="1">
        <w:r w:rsidRPr="00A660F4">
          <w:rPr>
            <w:rStyle w:val="Lienhypertexte"/>
            <w:noProof/>
          </w:rPr>
          <w:t>Abbildung 7.12 - Abmessungen der Bereiche für Schwimm- und Fußbecken</w:t>
        </w:r>
        <w:r>
          <w:rPr>
            <w:noProof/>
            <w:webHidden/>
          </w:rPr>
          <w:tab/>
        </w:r>
        <w:r>
          <w:rPr>
            <w:noProof/>
            <w:webHidden/>
          </w:rPr>
          <w:fldChar w:fldCharType="begin"/>
        </w:r>
        <w:r>
          <w:rPr>
            <w:noProof/>
            <w:webHidden/>
          </w:rPr>
          <w:instrText xml:space="preserve"> PAGEREF _Toc202794532 \h </w:instrText>
        </w:r>
        <w:r>
          <w:rPr>
            <w:noProof/>
            <w:webHidden/>
          </w:rPr>
        </w:r>
        <w:r>
          <w:rPr>
            <w:noProof/>
            <w:webHidden/>
          </w:rPr>
          <w:fldChar w:fldCharType="separate"/>
        </w:r>
        <w:r>
          <w:rPr>
            <w:noProof/>
            <w:webHidden/>
          </w:rPr>
          <w:t>229</w:t>
        </w:r>
        <w:r>
          <w:rPr>
            <w:noProof/>
            <w:webHidden/>
          </w:rPr>
          <w:fldChar w:fldCharType="end"/>
        </w:r>
      </w:hyperlink>
    </w:p>
    <w:p w14:paraId="00C31D13" w14:textId="5895D04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3" w:history="1">
        <w:r w:rsidRPr="00A660F4">
          <w:rPr>
            <w:rStyle w:val="Lienhypertexte"/>
            <w:noProof/>
          </w:rPr>
          <w:t>Abbildung 7.13 - Schwimmbäder: Abmessungen der Bereiche für Becken über dem Boden</w:t>
        </w:r>
        <w:r>
          <w:rPr>
            <w:noProof/>
            <w:webHidden/>
          </w:rPr>
          <w:tab/>
        </w:r>
        <w:r>
          <w:rPr>
            <w:noProof/>
            <w:webHidden/>
          </w:rPr>
          <w:fldChar w:fldCharType="begin"/>
        </w:r>
        <w:r>
          <w:rPr>
            <w:noProof/>
            <w:webHidden/>
          </w:rPr>
          <w:instrText xml:space="preserve"> PAGEREF _Toc202794533 \h </w:instrText>
        </w:r>
        <w:r>
          <w:rPr>
            <w:noProof/>
            <w:webHidden/>
          </w:rPr>
        </w:r>
        <w:r>
          <w:rPr>
            <w:noProof/>
            <w:webHidden/>
          </w:rPr>
          <w:fldChar w:fldCharType="separate"/>
        </w:r>
        <w:r>
          <w:rPr>
            <w:noProof/>
            <w:webHidden/>
          </w:rPr>
          <w:t>229</w:t>
        </w:r>
        <w:r>
          <w:rPr>
            <w:noProof/>
            <w:webHidden/>
          </w:rPr>
          <w:fldChar w:fldCharType="end"/>
        </w:r>
      </w:hyperlink>
    </w:p>
    <w:p w14:paraId="583F24E3" w14:textId="6F53C5E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4" w:history="1">
        <w:r w:rsidRPr="00A660F4">
          <w:rPr>
            <w:rStyle w:val="Lienhypertexte"/>
            <w:noProof/>
          </w:rPr>
          <w:t>Abbildung 7.14 - Schwimmbäder: Beispiel für Abmessungen der Bereiche mit festen, mindestens 2,5 m hohen Wänden (Draufsicht)</w:t>
        </w:r>
        <w:r>
          <w:rPr>
            <w:noProof/>
            <w:webHidden/>
          </w:rPr>
          <w:tab/>
        </w:r>
        <w:r>
          <w:rPr>
            <w:noProof/>
            <w:webHidden/>
          </w:rPr>
          <w:fldChar w:fldCharType="begin"/>
        </w:r>
        <w:r>
          <w:rPr>
            <w:noProof/>
            <w:webHidden/>
          </w:rPr>
          <w:instrText xml:space="preserve"> PAGEREF _Toc202794534 \h </w:instrText>
        </w:r>
        <w:r>
          <w:rPr>
            <w:noProof/>
            <w:webHidden/>
          </w:rPr>
        </w:r>
        <w:r>
          <w:rPr>
            <w:noProof/>
            <w:webHidden/>
          </w:rPr>
          <w:fldChar w:fldCharType="separate"/>
        </w:r>
        <w:r>
          <w:rPr>
            <w:noProof/>
            <w:webHidden/>
          </w:rPr>
          <w:t>230</w:t>
        </w:r>
        <w:r>
          <w:rPr>
            <w:noProof/>
            <w:webHidden/>
          </w:rPr>
          <w:fldChar w:fldCharType="end"/>
        </w:r>
      </w:hyperlink>
    </w:p>
    <w:p w14:paraId="09770125" w14:textId="3EBF807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5" w:history="1">
        <w:r w:rsidRPr="00A660F4">
          <w:rPr>
            <w:rStyle w:val="Lienhypertexte"/>
            <w:noProof/>
          </w:rPr>
          <w:t>Abbildung 7.15 - Unterschiedliche Bereiche von Saunen - Vorderansicht</w:t>
        </w:r>
        <w:r>
          <w:rPr>
            <w:noProof/>
            <w:webHidden/>
          </w:rPr>
          <w:tab/>
        </w:r>
        <w:r>
          <w:rPr>
            <w:noProof/>
            <w:webHidden/>
          </w:rPr>
          <w:fldChar w:fldCharType="begin"/>
        </w:r>
        <w:r>
          <w:rPr>
            <w:noProof/>
            <w:webHidden/>
          </w:rPr>
          <w:instrText xml:space="preserve"> PAGEREF _Toc202794535 \h </w:instrText>
        </w:r>
        <w:r>
          <w:rPr>
            <w:noProof/>
            <w:webHidden/>
          </w:rPr>
        </w:r>
        <w:r>
          <w:rPr>
            <w:noProof/>
            <w:webHidden/>
          </w:rPr>
          <w:fldChar w:fldCharType="separate"/>
        </w:r>
        <w:r>
          <w:rPr>
            <w:noProof/>
            <w:webHidden/>
          </w:rPr>
          <w:t>233</w:t>
        </w:r>
        <w:r>
          <w:rPr>
            <w:noProof/>
            <w:webHidden/>
          </w:rPr>
          <w:fldChar w:fldCharType="end"/>
        </w:r>
      </w:hyperlink>
    </w:p>
    <w:p w14:paraId="35739DDE" w14:textId="3211AF3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6" w:history="1">
        <w:r w:rsidRPr="00A660F4">
          <w:rPr>
            <w:rStyle w:val="Lienhypertexte"/>
            <w:noProof/>
          </w:rPr>
          <w:t>Abbildung 7.16 - Unterschiedliche Bereiche von Saunen - Draufsicht</w:t>
        </w:r>
        <w:r>
          <w:rPr>
            <w:noProof/>
            <w:webHidden/>
          </w:rPr>
          <w:tab/>
        </w:r>
        <w:r>
          <w:rPr>
            <w:noProof/>
            <w:webHidden/>
          </w:rPr>
          <w:fldChar w:fldCharType="begin"/>
        </w:r>
        <w:r>
          <w:rPr>
            <w:noProof/>
            <w:webHidden/>
          </w:rPr>
          <w:instrText xml:space="preserve"> PAGEREF _Toc202794536 \h </w:instrText>
        </w:r>
        <w:r>
          <w:rPr>
            <w:noProof/>
            <w:webHidden/>
          </w:rPr>
        </w:r>
        <w:r>
          <w:rPr>
            <w:noProof/>
            <w:webHidden/>
          </w:rPr>
          <w:fldChar w:fldCharType="separate"/>
        </w:r>
        <w:r>
          <w:rPr>
            <w:noProof/>
            <w:webHidden/>
          </w:rPr>
          <w:t>233</w:t>
        </w:r>
        <w:r>
          <w:rPr>
            <w:noProof/>
            <w:webHidden/>
          </w:rPr>
          <w:fldChar w:fldCharType="end"/>
        </w:r>
      </w:hyperlink>
    </w:p>
    <w:p w14:paraId="2F7C14AF" w14:textId="1CE619FA"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7" w:history="1">
        <w:r w:rsidRPr="00A660F4">
          <w:rPr>
            <w:rStyle w:val="Lienhypertexte"/>
            <w:noProof/>
          </w:rPr>
          <w:t>Abbildung 7.17 - Ladestation mit einem Anschlusspunkt "Fahrzeugstecker", der Teil der Ladestation ist (in der Verteiler- und Schaltgerätekombination eingebaute Überstrom-Schutzeinrichtung des getrennten Stromkreises)</w:t>
        </w:r>
        <w:r>
          <w:rPr>
            <w:noProof/>
            <w:webHidden/>
          </w:rPr>
          <w:tab/>
        </w:r>
        <w:r>
          <w:rPr>
            <w:noProof/>
            <w:webHidden/>
          </w:rPr>
          <w:fldChar w:fldCharType="begin"/>
        </w:r>
        <w:r>
          <w:rPr>
            <w:noProof/>
            <w:webHidden/>
          </w:rPr>
          <w:instrText xml:space="preserve"> PAGEREF _Toc202794537 \h </w:instrText>
        </w:r>
        <w:r>
          <w:rPr>
            <w:noProof/>
            <w:webHidden/>
          </w:rPr>
        </w:r>
        <w:r>
          <w:rPr>
            <w:noProof/>
            <w:webHidden/>
          </w:rPr>
          <w:fldChar w:fldCharType="separate"/>
        </w:r>
        <w:r>
          <w:rPr>
            <w:noProof/>
            <w:webHidden/>
          </w:rPr>
          <w:t>239</w:t>
        </w:r>
        <w:r>
          <w:rPr>
            <w:noProof/>
            <w:webHidden/>
          </w:rPr>
          <w:fldChar w:fldCharType="end"/>
        </w:r>
      </w:hyperlink>
    </w:p>
    <w:p w14:paraId="4632388B" w14:textId="2B6EE17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8" w:history="1">
        <w:r w:rsidRPr="00A660F4">
          <w:rPr>
            <w:rStyle w:val="Lienhypertexte"/>
            <w:noProof/>
          </w:rPr>
          <w:t>Abbildung 7.18 - Ladestation mit zwei Anschlusspunkten "Ladestation-Steckdosen", die Teil der Ladestation sind (in der Ladestation eingebaute Überstrom-Schutzeinrichtungen der getrennten Stromkreise)</w:t>
        </w:r>
        <w:r>
          <w:rPr>
            <w:noProof/>
            <w:webHidden/>
          </w:rPr>
          <w:tab/>
        </w:r>
        <w:r>
          <w:rPr>
            <w:noProof/>
            <w:webHidden/>
          </w:rPr>
          <w:fldChar w:fldCharType="begin"/>
        </w:r>
        <w:r>
          <w:rPr>
            <w:noProof/>
            <w:webHidden/>
          </w:rPr>
          <w:instrText xml:space="preserve"> PAGEREF _Toc202794538 \h </w:instrText>
        </w:r>
        <w:r>
          <w:rPr>
            <w:noProof/>
            <w:webHidden/>
          </w:rPr>
        </w:r>
        <w:r>
          <w:rPr>
            <w:noProof/>
            <w:webHidden/>
          </w:rPr>
          <w:fldChar w:fldCharType="separate"/>
        </w:r>
        <w:r>
          <w:rPr>
            <w:noProof/>
            <w:webHidden/>
          </w:rPr>
          <w:t>239</w:t>
        </w:r>
        <w:r>
          <w:rPr>
            <w:noProof/>
            <w:webHidden/>
          </w:rPr>
          <w:fldChar w:fldCharType="end"/>
        </w:r>
      </w:hyperlink>
    </w:p>
    <w:p w14:paraId="0FB00477" w14:textId="3E25AE0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39" w:history="1">
        <w:r w:rsidRPr="00A660F4">
          <w:rPr>
            <w:rStyle w:val="Lienhypertexte"/>
            <w:noProof/>
          </w:rPr>
          <w:t>Abbildung 7.19 - Ladestation mit zwei Anschlusspunkten "Fahrzeugstecker", die Teil der Ladestation sind (in der Verteiler- und Schaltgerätekombination eingebaute Überstrom-Schutzeinrichtungen der getrennten Stromkreise)</w:t>
        </w:r>
        <w:r>
          <w:rPr>
            <w:noProof/>
            <w:webHidden/>
          </w:rPr>
          <w:tab/>
        </w:r>
        <w:r>
          <w:rPr>
            <w:noProof/>
            <w:webHidden/>
          </w:rPr>
          <w:fldChar w:fldCharType="begin"/>
        </w:r>
        <w:r>
          <w:rPr>
            <w:noProof/>
            <w:webHidden/>
          </w:rPr>
          <w:instrText xml:space="preserve"> PAGEREF _Toc202794539 \h </w:instrText>
        </w:r>
        <w:r>
          <w:rPr>
            <w:noProof/>
            <w:webHidden/>
          </w:rPr>
        </w:r>
        <w:r>
          <w:rPr>
            <w:noProof/>
            <w:webHidden/>
          </w:rPr>
          <w:fldChar w:fldCharType="separate"/>
        </w:r>
        <w:r>
          <w:rPr>
            <w:noProof/>
            <w:webHidden/>
          </w:rPr>
          <w:t>240</w:t>
        </w:r>
        <w:r>
          <w:rPr>
            <w:noProof/>
            <w:webHidden/>
          </w:rPr>
          <w:fldChar w:fldCharType="end"/>
        </w:r>
      </w:hyperlink>
    </w:p>
    <w:p w14:paraId="6EA80625" w14:textId="1AAC2EB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0" w:history="1">
        <w:r w:rsidRPr="00A660F4">
          <w:rPr>
            <w:rStyle w:val="Lienhypertexte"/>
            <w:noProof/>
          </w:rPr>
          <w:t>Abbildung 7.20 - Ladestation mit zwei Anschlusspunkten "Ladestation-Steckdosen", die Teil der Ladestation sind (in der Ladestation eingebaute Überstrom-Schutzeinrichtungen der getrennten Stromkreise)</w:t>
        </w:r>
        <w:r>
          <w:rPr>
            <w:noProof/>
            <w:webHidden/>
          </w:rPr>
          <w:tab/>
        </w:r>
        <w:r>
          <w:rPr>
            <w:noProof/>
            <w:webHidden/>
          </w:rPr>
          <w:fldChar w:fldCharType="begin"/>
        </w:r>
        <w:r>
          <w:rPr>
            <w:noProof/>
            <w:webHidden/>
          </w:rPr>
          <w:instrText xml:space="preserve"> PAGEREF _Toc202794540 \h </w:instrText>
        </w:r>
        <w:r>
          <w:rPr>
            <w:noProof/>
            <w:webHidden/>
          </w:rPr>
        </w:r>
        <w:r>
          <w:rPr>
            <w:noProof/>
            <w:webHidden/>
          </w:rPr>
          <w:fldChar w:fldCharType="separate"/>
        </w:r>
        <w:r>
          <w:rPr>
            <w:noProof/>
            <w:webHidden/>
          </w:rPr>
          <w:t>240</w:t>
        </w:r>
        <w:r>
          <w:rPr>
            <w:noProof/>
            <w:webHidden/>
          </w:rPr>
          <w:fldChar w:fldCharType="end"/>
        </w:r>
      </w:hyperlink>
    </w:p>
    <w:p w14:paraId="3F00AD22" w14:textId="36DF3A0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1" w:history="1">
        <w:r w:rsidRPr="00A660F4">
          <w:rPr>
            <w:rStyle w:val="Lienhypertexte"/>
            <w:noProof/>
          </w:rPr>
          <w:t>Abbildung 8.1 - Kennzeichnung von Stromkreisen mit einem Querschnitt von weniger als 1,5 mm²</w:t>
        </w:r>
        <w:r>
          <w:rPr>
            <w:noProof/>
            <w:webHidden/>
          </w:rPr>
          <w:tab/>
        </w:r>
        <w:r>
          <w:rPr>
            <w:noProof/>
            <w:webHidden/>
          </w:rPr>
          <w:fldChar w:fldCharType="begin"/>
        </w:r>
        <w:r>
          <w:rPr>
            <w:noProof/>
            <w:webHidden/>
          </w:rPr>
          <w:instrText xml:space="preserve"> PAGEREF _Toc202794541 \h </w:instrText>
        </w:r>
        <w:r>
          <w:rPr>
            <w:noProof/>
            <w:webHidden/>
          </w:rPr>
        </w:r>
        <w:r>
          <w:rPr>
            <w:noProof/>
            <w:webHidden/>
          </w:rPr>
          <w:fldChar w:fldCharType="separate"/>
        </w:r>
        <w:r>
          <w:rPr>
            <w:noProof/>
            <w:webHidden/>
          </w:rPr>
          <w:t>263</w:t>
        </w:r>
        <w:r>
          <w:rPr>
            <w:noProof/>
            <w:webHidden/>
          </w:rPr>
          <w:fldChar w:fldCharType="end"/>
        </w:r>
      </w:hyperlink>
    </w:p>
    <w:p w14:paraId="17FEB637" w14:textId="3524065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2" w:history="1">
        <w:r w:rsidRPr="00A660F4">
          <w:rPr>
            <w:rStyle w:val="Lienhypertexte"/>
            <w:noProof/>
          </w:rPr>
          <w:t>Abbildung 9.1 - Warnschild</w:t>
        </w:r>
        <w:r>
          <w:rPr>
            <w:noProof/>
            <w:webHidden/>
          </w:rPr>
          <w:tab/>
        </w:r>
        <w:r>
          <w:rPr>
            <w:noProof/>
            <w:webHidden/>
          </w:rPr>
          <w:fldChar w:fldCharType="begin"/>
        </w:r>
        <w:r>
          <w:rPr>
            <w:noProof/>
            <w:webHidden/>
          </w:rPr>
          <w:instrText xml:space="preserve"> PAGEREF _Toc202794542 \h </w:instrText>
        </w:r>
        <w:r>
          <w:rPr>
            <w:noProof/>
            <w:webHidden/>
          </w:rPr>
        </w:r>
        <w:r>
          <w:rPr>
            <w:noProof/>
            <w:webHidden/>
          </w:rPr>
          <w:fldChar w:fldCharType="separate"/>
        </w:r>
        <w:r>
          <w:rPr>
            <w:noProof/>
            <w:webHidden/>
          </w:rPr>
          <w:t>288</w:t>
        </w:r>
        <w:r>
          <w:rPr>
            <w:noProof/>
            <w:webHidden/>
          </w:rPr>
          <w:fldChar w:fldCharType="end"/>
        </w:r>
      </w:hyperlink>
    </w:p>
    <w:p w14:paraId="21A10CB0" w14:textId="336D8BD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3" w:history="1">
        <w:r w:rsidRPr="00A660F4">
          <w:rPr>
            <w:rStyle w:val="Lienhypertexte"/>
            <w:noProof/>
          </w:rPr>
          <w:t>Abbildung 9.2 - Verbotsschild</w:t>
        </w:r>
        <w:r>
          <w:rPr>
            <w:noProof/>
            <w:webHidden/>
          </w:rPr>
          <w:tab/>
        </w:r>
        <w:r>
          <w:rPr>
            <w:noProof/>
            <w:webHidden/>
          </w:rPr>
          <w:fldChar w:fldCharType="begin"/>
        </w:r>
        <w:r>
          <w:rPr>
            <w:noProof/>
            <w:webHidden/>
          </w:rPr>
          <w:instrText xml:space="preserve"> PAGEREF _Toc202794543 \h </w:instrText>
        </w:r>
        <w:r>
          <w:rPr>
            <w:noProof/>
            <w:webHidden/>
          </w:rPr>
        </w:r>
        <w:r>
          <w:rPr>
            <w:noProof/>
            <w:webHidden/>
          </w:rPr>
          <w:fldChar w:fldCharType="separate"/>
        </w:r>
        <w:r>
          <w:rPr>
            <w:noProof/>
            <w:webHidden/>
          </w:rPr>
          <w:t>288</w:t>
        </w:r>
        <w:r>
          <w:rPr>
            <w:noProof/>
            <w:webHidden/>
          </w:rPr>
          <w:fldChar w:fldCharType="end"/>
        </w:r>
      </w:hyperlink>
    </w:p>
    <w:p w14:paraId="511407E7" w14:textId="3A7071F6" w:rsidR="00EC3B14" w:rsidRPr="00156AA0" w:rsidRDefault="003244CC" w:rsidP="00EC3B14">
      <w:pPr>
        <w:pStyle w:val="FOD-normal"/>
        <w:ind w:left="567" w:hanging="567"/>
      </w:pPr>
      <w:r>
        <w:rPr>
          <w:rFonts w:cstheme="minorBidi"/>
          <w:szCs w:val="22"/>
        </w:rPr>
        <w:fldChar w:fldCharType="end"/>
      </w:r>
    </w:p>
    <w:p w14:paraId="087FFA98" w14:textId="77777777" w:rsidR="00EC3B14" w:rsidRPr="00156AA0" w:rsidRDefault="00EC3B14" w:rsidP="00EC3B14">
      <w:pPr>
        <w:rPr>
          <w:rFonts w:ascii="Trebuchet MS" w:hAnsi="Trebuchet MS"/>
          <w:b/>
          <w:sz w:val="32"/>
        </w:rPr>
      </w:pPr>
      <w:r>
        <w:br w:type="page"/>
      </w:r>
    </w:p>
    <w:p w14:paraId="30BD4C3F" w14:textId="77777777" w:rsidR="00EC3B14" w:rsidRPr="00156AA0" w:rsidRDefault="00EC3B14" w:rsidP="00EC3B14">
      <w:pPr>
        <w:pStyle w:val="FOD-niv1"/>
      </w:pPr>
      <w:bookmarkStart w:id="14" w:name="_Toc87450657"/>
      <w:bookmarkStart w:id="15" w:name="_Toc202779155"/>
      <w:r>
        <w:lastRenderedPageBreak/>
        <w:t>Übersicht der Tabellen</w:t>
      </w:r>
      <w:bookmarkEnd w:id="14"/>
      <w:bookmarkEnd w:id="15"/>
    </w:p>
    <w:p w14:paraId="6922DB1C" w14:textId="77777777" w:rsidR="00EC3B14" w:rsidRPr="00156AA0" w:rsidRDefault="00EC3B14" w:rsidP="00EC3B14">
      <w:pPr>
        <w:pStyle w:val="FOD-normal"/>
        <w:rPr>
          <w:lang w:val="fr-BE"/>
        </w:rPr>
      </w:pPr>
    </w:p>
    <w:p w14:paraId="75578E15" w14:textId="49E2D65C" w:rsidR="00A854F7" w:rsidRDefault="003244CC">
      <w:pPr>
        <w:pStyle w:val="Tabledesillustrations"/>
        <w:tabs>
          <w:tab w:val="right" w:leader="dot" w:pos="8897"/>
        </w:tabs>
        <w:rPr>
          <w:rFonts w:asciiTheme="minorHAnsi" w:hAnsiTheme="minorHAnsi"/>
          <w:noProof/>
          <w:kern w:val="2"/>
          <w:sz w:val="24"/>
          <w:szCs w:val="24"/>
          <w:lang w:val="fr-BE"/>
          <w14:ligatures w14:val="standardContextual"/>
        </w:rPr>
      </w:pPr>
      <w:r>
        <w:fldChar w:fldCharType="begin"/>
      </w:r>
      <w:r>
        <w:instrText xml:space="preserve"> TOC \h \z \t "FOD-tab-titel;1" \c "Tabelle" </w:instrText>
      </w:r>
      <w:r>
        <w:fldChar w:fldCharType="separate"/>
      </w:r>
      <w:hyperlink w:anchor="_Toc202794544" w:history="1">
        <w:r w:rsidR="00A854F7" w:rsidRPr="003C7931">
          <w:rPr>
            <w:rStyle w:val="Lienhypertexte"/>
            <w:noProof/>
          </w:rPr>
          <w:t>Tabelle 2.1 - Wechselstromspannungsbereiche</w:t>
        </w:r>
        <w:r w:rsidR="00A854F7">
          <w:rPr>
            <w:noProof/>
            <w:webHidden/>
          </w:rPr>
          <w:tab/>
        </w:r>
        <w:r w:rsidR="00A854F7">
          <w:rPr>
            <w:noProof/>
            <w:webHidden/>
          </w:rPr>
          <w:fldChar w:fldCharType="begin"/>
        </w:r>
        <w:r w:rsidR="00A854F7">
          <w:rPr>
            <w:noProof/>
            <w:webHidden/>
          </w:rPr>
          <w:instrText xml:space="preserve"> PAGEREF _Toc202794544 \h </w:instrText>
        </w:r>
        <w:r w:rsidR="00A854F7">
          <w:rPr>
            <w:noProof/>
            <w:webHidden/>
          </w:rPr>
        </w:r>
        <w:r w:rsidR="00A854F7">
          <w:rPr>
            <w:noProof/>
            <w:webHidden/>
          </w:rPr>
          <w:fldChar w:fldCharType="separate"/>
        </w:r>
        <w:r w:rsidR="00A854F7">
          <w:rPr>
            <w:noProof/>
            <w:webHidden/>
          </w:rPr>
          <w:t>13</w:t>
        </w:r>
        <w:r w:rsidR="00A854F7">
          <w:rPr>
            <w:noProof/>
            <w:webHidden/>
          </w:rPr>
          <w:fldChar w:fldCharType="end"/>
        </w:r>
      </w:hyperlink>
    </w:p>
    <w:p w14:paraId="3AF2C20D" w14:textId="0E52EA6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5" w:history="1">
        <w:r w:rsidRPr="003C7931">
          <w:rPr>
            <w:rStyle w:val="Lienhypertexte"/>
            <w:noProof/>
          </w:rPr>
          <w:t>Tabelle 2.2 - Gleichstromspannungsbereiche</w:t>
        </w:r>
        <w:r>
          <w:rPr>
            <w:noProof/>
            <w:webHidden/>
          </w:rPr>
          <w:tab/>
        </w:r>
        <w:r>
          <w:rPr>
            <w:noProof/>
            <w:webHidden/>
          </w:rPr>
          <w:fldChar w:fldCharType="begin"/>
        </w:r>
        <w:r>
          <w:rPr>
            <w:noProof/>
            <w:webHidden/>
          </w:rPr>
          <w:instrText xml:space="preserve"> PAGEREF _Toc202794545 \h </w:instrText>
        </w:r>
        <w:r>
          <w:rPr>
            <w:noProof/>
            <w:webHidden/>
          </w:rPr>
        </w:r>
        <w:r>
          <w:rPr>
            <w:noProof/>
            <w:webHidden/>
          </w:rPr>
          <w:fldChar w:fldCharType="separate"/>
        </w:r>
        <w:r>
          <w:rPr>
            <w:noProof/>
            <w:webHidden/>
          </w:rPr>
          <w:t>13</w:t>
        </w:r>
        <w:r>
          <w:rPr>
            <w:noProof/>
            <w:webHidden/>
          </w:rPr>
          <w:fldChar w:fldCharType="end"/>
        </w:r>
      </w:hyperlink>
    </w:p>
    <w:p w14:paraId="0E0B4178" w14:textId="2C71E0D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6" w:history="1">
        <w:r w:rsidRPr="003C7931">
          <w:rPr>
            <w:rStyle w:val="Lienhypertexte"/>
            <w:noProof/>
          </w:rPr>
          <w:t>Tabelle 2.3 - Vereinbarter absoluter Grenzwert der Berührungsspannung U</w:t>
        </w:r>
        <w:r w:rsidRPr="003C7931">
          <w:rPr>
            <w:rStyle w:val="Lienhypertexte"/>
            <w:noProof/>
            <w:vertAlign w:val="subscript"/>
          </w:rPr>
          <w:t>L</w:t>
        </w:r>
        <w:r>
          <w:rPr>
            <w:noProof/>
            <w:webHidden/>
          </w:rPr>
          <w:tab/>
        </w:r>
        <w:r>
          <w:rPr>
            <w:noProof/>
            <w:webHidden/>
          </w:rPr>
          <w:fldChar w:fldCharType="begin"/>
        </w:r>
        <w:r>
          <w:rPr>
            <w:noProof/>
            <w:webHidden/>
          </w:rPr>
          <w:instrText xml:space="preserve"> PAGEREF _Toc202794546 \h </w:instrText>
        </w:r>
        <w:r>
          <w:rPr>
            <w:noProof/>
            <w:webHidden/>
          </w:rPr>
        </w:r>
        <w:r>
          <w:rPr>
            <w:noProof/>
            <w:webHidden/>
          </w:rPr>
          <w:fldChar w:fldCharType="separate"/>
        </w:r>
        <w:r>
          <w:rPr>
            <w:noProof/>
            <w:webHidden/>
          </w:rPr>
          <w:t>17</w:t>
        </w:r>
        <w:r>
          <w:rPr>
            <w:noProof/>
            <w:webHidden/>
          </w:rPr>
          <w:fldChar w:fldCharType="end"/>
        </w:r>
      </w:hyperlink>
    </w:p>
    <w:p w14:paraId="60DB5CC7" w14:textId="279EBC7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7" w:history="1">
        <w:r w:rsidRPr="003C7931">
          <w:rPr>
            <w:rStyle w:val="Lienhypertexte"/>
            <w:noProof/>
          </w:rPr>
          <w:t>Tabelle 2.4 - Vereinbarter relativer Grenzwert der Berührungsspannung U</w:t>
        </w:r>
        <w:r w:rsidRPr="003C7931">
          <w:rPr>
            <w:rStyle w:val="Lienhypertexte"/>
            <w:noProof/>
            <w:vertAlign w:val="subscript"/>
          </w:rPr>
          <w:t>L</w:t>
        </w:r>
        <w:r w:rsidRPr="003C7931">
          <w:rPr>
            <w:rStyle w:val="Lienhypertexte"/>
            <w:noProof/>
          </w:rPr>
          <w:t>(t)</w:t>
        </w:r>
        <w:r>
          <w:rPr>
            <w:noProof/>
            <w:webHidden/>
          </w:rPr>
          <w:tab/>
        </w:r>
        <w:r>
          <w:rPr>
            <w:noProof/>
            <w:webHidden/>
          </w:rPr>
          <w:fldChar w:fldCharType="begin"/>
        </w:r>
        <w:r>
          <w:rPr>
            <w:noProof/>
            <w:webHidden/>
          </w:rPr>
          <w:instrText xml:space="preserve"> PAGEREF _Toc202794547 \h </w:instrText>
        </w:r>
        <w:r>
          <w:rPr>
            <w:noProof/>
            <w:webHidden/>
          </w:rPr>
        </w:r>
        <w:r>
          <w:rPr>
            <w:noProof/>
            <w:webHidden/>
          </w:rPr>
          <w:fldChar w:fldCharType="separate"/>
        </w:r>
        <w:r>
          <w:rPr>
            <w:noProof/>
            <w:webHidden/>
          </w:rPr>
          <w:t>18</w:t>
        </w:r>
        <w:r>
          <w:rPr>
            <w:noProof/>
            <w:webHidden/>
          </w:rPr>
          <w:fldChar w:fldCharType="end"/>
        </w:r>
      </w:hyperlink>
    </w:p>
    <w:p w14:paraId="5A83235F" w14:textId="0C25293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8" w:history="1">
        <w:r w:rsidRPr="003C7931">
          <w:rPr>
            <w:rStyle w:val="Lienhypertexte"/>
            <w:noProof/>
          </w:rPr>
          <w:t>Tabelle 2.5 - Kategorien von äußeren Einflüssen</w:t>
        </w:r>
        <w:r>
          <w:rPr>
            <w:noProof/>
            <w:webHidden/>
          </w:rPr>
          <w:tab/>
        </w:r>
        <w:r>
          <w:rPr>
            <w:noProof/>
            <w:webHidden/>
          </w:rPr>
          <w:fldChar w:fldCharType="begin"/>
        </w:r>
        <w:r>
          <w:rPr>
            <w:noProof/>
            <w:webHidden/>
          </w:rPr>
          <w:instrText xml:space="preserve"> PAGEREF _Toc202794548 \h </w:instrText>
        </w:r>
        <w:r>
          <w:rPr>
            <w:noProof/>
            <w:webHidden/>
          </w:rPr>
        </w:r>
        <w:r>
          <w:rPr>
            <w:noProof/>
            <w:webHidden/>
          </w:rPr>
          <w:fldChar w:fldCharType="separate"/>
        </w:r>
        <w:r>
          <w:rPr>
            <w:noProof/>
            <w:webHidden/>
          </w:rPr>
          <w:t>29</w:t>
        </w:r>
        <w:r>
          <w:rPr>
            <w:noProof/>
            <w:webHidden/>
          </w:rPr>
          <w:fldChar w:fldCharType="end"/>
        </w:r>
      </w:hyperlink>
    </w:p>
    <w:p w14:paraId="73F0CE9F" w14:textId="1F61DC1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49" w:history="1">
        <w:r w:rsidRPr="003C7931">
          <w:rPr>
            <w:rStyle w:val="Lienhypertexte"/>
            <w:noProof/>
          </w:rPr>
          <w:t>Tabelle 2.6 - Äußere Einflüsse - Umgebungstemperatur (AA)</w:t>
        </w:r>
        <w:r>
          <w:rPr>
            <w:noProof/>
            <w:webHidden/>
          </w:rPr>
          <w:tab/>
        </w:r>
        <w:r>
          <w:rPr>
            <w:noProof/>
            <w:webHidden/>
          </w:rPr>
          <w:fldChar w:fldCharType="begin"/>
        </w:r>
        <w:r>
          <w:rPr>
            <w:noProof/>
            <w:webHidden/>
          </w:rPr>
          <w:instrText xml:space="preserve"> PAGEREF _Toc202794549 \h </w:instrText>
        </w:r>
        <w:r>
          <w:rPr>
            <w:noProof/>
            <w:webHidden/>
          </w:rPr>
        </w:r>
        <w:r>
          <w:rPr>
            <w:noProof/>
            <w:webHidden/>
          </w:rPr>
          <w:fldChar w:fldCharType="separate"/>
        </w:r>
        <w:r>
          <w:rPr>
            <w:noProof/>
            <w:webHidden/>
          </w:rPr>
          <w:t>29</w:t>
        </w:r>
        <w:r>
          <w:rPr>
            <w:noProof/>
            <w:webHidden/>
          </w:rPr>
          <w:fldChar w:fldCharType="end"/>
        </w:r>
      </w:hyperlink>
    </w:p>
    <w:p w14:paraId="7833A52A" w14:textId="032DCFE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0" w:history="1">
        <w:r w:rsidRPr="003C7931">
          <w:rPr>
            <w:rStyle w:val="Lienhypertexte"/>
            <w:noProof/>
          </w:rPr>
          <w:t>Tabelle 2.7 - Äußere Einflüsse - Umgebungstemperatur (AA) - Besondere Bedingungen</w:t>
        </w:r>
        <w:r>
          <w:rPr>
            <w:noProof/>
            <w:webHidden/>
          </w:rPr>
          <w:tab/>
        </w:r>
        <w:r>
          <w:rPr>
            <w:noProof/>
            <w:webHidden/>
          </w:rPr>
          <w:fldChar w:fldCharType="begin"/>
        </w:r>
        <w:r>
          <w:rPr>
            <w:noProof/>
            <w:webHidden/>
          </w:rPr>
          <w:instrText xml:space="preserve"> PAGEREF _Toc202794550 \h </w:instrText>
        </w:r>
        <w:r>
          <w:rPr>
            <w:noProof/>
            <w:webHidden/>
          </w:rPr>
        </w:r>
        <w:r>
          <w:rPr>
            <w:noProof/>
            <w:webHidden/>
          </w:rPr>
          <w:fldChar w:fldCharType="separate"/>
        </w:r>
        <w:r>
          <w:rPr>
            <w:noProof/>
            <w:webHidden/>
          </w:rPr>
          <w:t>29</w:t>
        </w:r>
        <w:r>
          <w:rPr>
            <w:noProof/>
            <w:webHidden/>
          </w:rPr>
          <w:fldChar w:fldCharType="end"/>
        </w:r>
      </w:hyperlink>
    </w:p>
    <w:p w14:paraId="705442C0" w14:textId="3037220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1" w:history="1">
        <w:r w:rsidRPr="003C7931">
          <w:rPr>
            <w:rStyle w:val="Lienhypertexte"/>
            <w:noProof/>
          </w:rPr>
          <w:t>Tabelle 2.8 - Äußere Einflüsse - Auftreten von Wasser (AD)</w:t>
        </w:r>
        <w:r>
          <w:rPr>
            <w:noProof/>
            <w:webHidden/>
          </w:rPr>
          <w:tab/>
        </w:r>
        <w:r>
          <w:rPr>
            <w:noProof/>
            <w:webHidden/>
          </w:rPr>
          <w:fldChar w:fldCharType="begin"/>
        </w:r>
        <w:r>
          <w:rPr>
            <w:noProof/>
            <w:webHidden/>
          </w:rPr>
          <w:instrText xml:space="preserve"> PAGEREF _Toc202794551 \h </w:instrText>
        </w:r>
        <w:r>
          <w:rPr>
            <w:noProof/>
            <w:webHidden/>
          </w:rPr>
        </w:r>
        <w:r>
          <w:rPr>
            <w:noProof/>
            <w:webHidden/>
          </w:rPr>
          <w:fldChar w:fldCharType="separate"/>
        </w:r>
        <w:r>
          <w:rPr>
            <w:noProof/>
            <w:webHidden/>
          </w:rPr>
          <w:t>30</w:t>
        </w:r>
        <w:r>
          <w:rPr>
            <w:noProof/>
            <w:webHidden/>
          </w:rPr>
          <w:fldChar w:fldCharType="end"/>
        </w:r>
      </w:hyperlink>
    </w:p>
    <w:p w14:paraId="6B91C1C0" w14:textId="635DEC9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2" w:history="1">
        <w:r w:rsidRPr="003C7931">
          <w:rPr>
            <w:rStyle w:val="Lienhypertexte"/>
            <w:noProof/>
          </w:rPr>
          <w:t>Tabelle 2.9 - Äußere Einflüsse - Auftreten von festen Fremdkörpern (AE)</w:t>
        </w:r>
        <w:r>
          <w:rPr>
            <w:noProof/>
            <w:webHidden/>
          </w:rPr>
          <w:tab/>
        </w:r>
        <w:r>
          <w:rPr>
            <w:noProof/>
            <w:webHidden/>
          </w:rPr>
          <w:fldChar w:fldCharType="begin"/>
        </w:r>
        <w:r>
          <w:rPr>
            <w:noProof/>
            <w:webHidden/>
          </w:rPr>
          <w:instrText xml:space="preserve"> PAGEREF _Toc202794552 \h </w:instrText>
        </w:r>
        <w:r>
          <w:rPr>
            <w:noProof/>
            <w:webHidden/>
          </w:rPr>
        </w:r>
        <w:r>
          <w:rPr>
            <w:noProof/>
            <w:webHidden/>
          </w:rPr>
          <w:fldChar w:fldCharType="separate"/>
        </w:r>
        <w:r>
          <w:rPr>
            <w:noProof/>
            <w:webHidden/>
          </w:rPr>
          <w:t>30</w:t>
        </w:r>
        <w:r>
          <w:rPr>
            <w:noProof/>
            <w:webHidden/>
          </w:rPr>
          <w:fldChar w:fldCharType="end"/>
        </w:r>
      </w:hyperlink>
    </w:p>
    <w:p w14:paraId="51C2C248" w14:textId="4E7A053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3" w:history="1">
        <w:r w:rsidRPr="003C7931">
          <w:rPr>
            <w:rStyle w:val="Lienhypertexte"/>
            <w:noProof/>
          </w:rPr>
          <w:t>Tabelle 2.10 - Äußere Einflüsse - Auftreten von korrosiven oder verunreinigenden Substanzen (AF)</w:t>
        </w:r>
        <w:r>
          <w:rPr>
            <w:noProof/>
            <w:webHidden/>
          </w:rPr>
          <w:tab/>
        </w:r>
        <w:r>
          <w:rPr>
            <w:noProof/>
            <w:webHidden/>
          </w:rPr>
          <w:fldChar w:fldCharType="begin"/>
        </w:r>
        <w:r>
          <w:rPr>
            <w:noProof/>
            <w:webHidden/>
          </w:rPr>
          <w:instrText xml:space="preserve"> PAGEREF _Toc202794553 \h </w:instrText>
        </w:r>
        <w:r>
          <w:rPr>
            <w:noProof/>
            <w:webHidden/>
          </w:rPr>
        </w:r>
        <w:r>
          <w:rPr>
            <w:noProof/>
            <w:webHidden/>
          </w:rPr>
          <w:fldChar w:fldCharType="separate"/>
        </w:r>
        <w:r>
          <w:rPr>
            <w:noProof/>
            <w:webHidden/>
          </w:rPr>
          <w:t>31</w:t>
        </w:r>
        <w:r>
          <w:rPr>
            <w:noProof/>
            <w:webHidden/>
          </w:rPr>
          <w:fldChar w:fldCharType="end"/>
        </w:r>
      </w:hyperlink>
    </w:p>
    <w:p w14:paraId="37A434C6" w14:textId="067B9B6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4" w:history="1">
        <w:r w:rsidRPr="003C7931">
          <w:rPr>
            <w:rStyle w:val="Lienhypertexte"/>
            <w:noProof/>
          </w:rPr>
          <w:t>Tabelle 2.11 - Äußere Einflüsse - Mechanische Beanspruchung durch Schwingungen (AH)</w:t>
        </w:r>
        <w:r>
          <w:rPr>
            <w:noProof/>
            <w:webHidden/>
          </w:rPr>
          <w:tab/>
        </w:r>
        <w:r>
          <w:rPr>
            <w:noProof/>
            <w:webHidden/>
          </w:rPr>
          <w:fldChar w:fldCharType="begin"/>
        </w:r>
        <w:r>
          <w:rPr>
            <w:noProof/>
            <w:webHidden/>
          </w:rPr>
          <w:instrText xml:space="preserve"> PAGEREF _Toc202794554 \h </w:instrText>
        </w:r>
        <w:r>
          <w:rPr>
            <w:noProof/>
            <w:webHidden/>
          </w:rPr>
        </w:r>
        <w:r>
          <w:rPr>
            <w:noProof/>
            <w:webHidden/>
          </w:rPr>
          <w:fldChar w:fldCharType="separate"/>
        </w:r>
        <w:r>
          <w:rPr>
            <w:noProof/>
            <w:webHidden/>
          </w:rPr>
          <w:t>31</w:t>
        </w:r>
        <w:r>
          <w:rPr>
            <w:noProof/>
            <w:webHidden/>
          </w:rPr>
          <w:fldChar w:fldCharType="end"/>
        </w:r>
      </w:hyperlink>
    </w:p>
    <w:p w14:paraId="318969FF" w14:textId="0BB60D4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5" w:history="1">
        <w:r w:rsidRPr="003C7931">
          <w:rPr>
            <w:rStyle w:val="Lienhypertexte"/>
            <w:noProof/>
          </w:rPr>
          <w:t>Tabelle 2.12 - Äußere Einflüsse - Auftreten von Pflanzen und/oder Schimmel (AK) und Anwesenheit von Tieren (AL)</w:t>
        </w:r>
        <w:r>
          <w:rPr>
            <w:noProof/>
            <w:webHidden/>
          </w:rPr>
          <w:tab/>
        </w:r>
        <w:r>
          <w:rPr>
            <w:noProof/>
            <w:webHidden/>
          </w:rPr>
          <w:fldChar w:fldCharType="begin"/>
        </w:r>
        <w:r>
          <w:rPr>
            <w:noProof/>
            <w:webHidden/>
          </w:rPr>
          <w:instrText xml:space="preserve"> PAGEREF _Toc202794555 \h </w:instrText>
        </w:r>
        <w:r>
          <w:rPr>
            <w:noProof/>
            <w:webHidden/>
          </w:rPr>
        </w:r>
        <w:r>
          <w:rPr>
            <w:noProof/>
            <w:webHidden/>
          </w:rPr>
          <w:fldChar w:fldCharType="separate"/>
        </w:r>
        <w:r>
          <w:rPr>
            <w:noProof/>
            <w:webHidden/>
          </w:rPr>
          <w:t>32</w:t>
        </w:r>
        <w:r>
          <w:rPr>
            <w:noProof/>
            <w:webHidden/>
          </w:rPr>
          <w:fldChar w:fldCharType="end"/>
        </w:r>
      </w:hyperlink>
    </w:p>
    <w:p w14:paraId="7FB41BD9" w14:textId="2FAA01F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6" w:history="1">
        <w:r w:rsidRPr="003C7931">
          <w:rPr>
            <w:rStyle w:val="Lienhypertexte"/>
            <w:noProof/>
          </w:rPr>
          <w:t>Tabelle 2.13 - Äußere Einflüsse - Elektromagnetische, elektrostatische oder ionisierende Einflüsse (AM)</w:t>
        </w:r>
        <w:r>
          <w:rPr>
            <w:noProof/>
            <w:webHidden/>
          </w:rPr>
          <w:tab/>
        </w:r>
        <w:r>
          <w:rPr>
            <w:noProof/>
            <w:webHidden/>
          </w:rPr>
          <w:fldChar w:fldCharType="begin"/>
        </w:r>
        <w:r>
          <w:rPr>
            <w:noProof/>
            <w:webHidden/>
          </w:rPr>
          <w:instrText xml:space="preserve"> PAGEREF _Toc202794556 \h </w:instrText>
        </w:r>
        <w:r>
          <w:rPr>
            <w:noProof/>
            <w:webHidden/>
          </w:rPr>
        </w:r>
        <w:r>
          <w:rPr>
            <w:noProof/>
            <w:webHidden/>
          </w:rPr>
          <w:fldChar w:fldCharType="separate"/>
        </w:r>
        <w:r>
          <w:rPr>
            <w:noProof/>
            <w:webHidden/>
          </w:rPr>
          <w:t>32</w:t>
        </w:r>
        <w:r>
          <w:rPr>
            <w:noProof/>
            <w:webHidden/>
          </w:rPr>
          <w:fldChar w:fldCharType="end"/>
        </w:r>
      </w:hyperlink>
    </w:p>
    <w:p w14:paraId="3B9D4739" w14:textId="67D1222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7" w:history="1">
        <w:r w:rsidRPr="003C7931">
          <w:rPr>
            <w:rStyle w:val="Lienhypertexte"/>
            <w:noProof/>
          </w:rPr>
          <w:t>Tabelle 2.14 - Äußere Einflüsse - Sonnenstrahlung (AN)</w:t>
        </w:r>
        <w:r>
          <w:rPr>
            <w:noProof/>
            <w:webHidden/>
          </w:rPr>
          <w:tab/>
        </w:r>
        <w:r>
          <w:rPr>
            <w:noProof/>
            <w:webHidden/>
          </w:rPr>
          <w:fldChar w:fldCharType="begin"/>
        </w:r>
        <w:r>
          <w:rPr>
            <w:noProof/>
            <w:webHidden/>
          </w:rPr>
          <w:instrText xml:space="preserve"> PAGEREF _Toc202794557 \h </w:instrText>
        </w:r>
        <w:r>
          <w:rPr>
            <w:noProof/>
            <w:webHidden/>
          </w:rPr>
        </w:r>
        <w:r>
          <w:rPr>
            <w:noProof/>
            <w:webHidden/>
          </w:rPr>
          <w:fldChar w:fldCharType="separate"/>
        </w:r>
        <w:r>
          <w:rPr>
            <w:noProof/>
            <w:webHidden/>
          </w:rPr>
          <w:t>32</w:t>
        </w:r>
        <w:r>
          <w:rPr>
            <w:noProof/>
            <w:webHidden/>
          </w:rPr>
          <w:fldChar w:fldCharType="end"/>
        </w:r>
      </w:hyperlink>
    </w:p>
    <w:p w14:paraId="1BC2250F" w14:textId="2A33C3D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8" w:history="1">
        <w:r w:rsidRPr="003C7931">
          <w:rPr>
            <w:rStyle w:val="Lienhypertexte"/>
            <w:noProof/>
          </w:rPr>
          <w:t>Tabelle 2.15 - Äußere Einflüsse - Fähigkeiten von Personen (BA)</w:t>
        </w:r>
        <w:r>
          <w:rPr>
            <w:noProof/>
            <w:webHidden/>
          </w:rPr>
          <w:tab/>
        </w:r>
        <w:r>
          <w:rPr>
            <w:noProof/>
            <w:webHidden/>
          </w:rPr>
          <w:fldChar w:fldCharType="begin"/>
        </w:r>
        <w:r>
          <w:rPr>
            <w:noProof/>
            <w:webHidden/>
          </w:rPr>
          <w:instrText xml:space="preserve"> PAGEREF _Toc202794558 \h </w:instrText>
        </w:r>
        <w:r>
          <w:rPr>
            <w:noProof/>
            <w:webHidden/>
          </w:rPr>
        </w:r>
        <w:r>
          <w:rPr>
            <w:noProof/>
            <w:webHidden/>
          </w:rPr>
          <w:fldChar w:fldCharType="separate"/>
        </w:r>
        <w:r>
          <w:rPr>
            <w:noProof/>
            <w:webHidden/>
          </w:rPr>
          <w:t>33</w:t>
        </w:r>
        <w:r>
          <w:rPr>
            <w:noProof/>
            <w:webHidden/>
          </w:rPr>
          <w:fldChar w:fldCharType="end"/>
        </w:r>
      </w:hyperlink>
    </w:p>
    <w:p w14:paraId="021471A4" w14:textId="7F167B9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59" w:history="1">
        <w:r w:rsidRPr="003C7931">
          <w:rPr>
            <w:rStyle w:val="Lienhypertexte"/>
            <w:noProof/>
          </w:rPr>
          <w:t>Tabelle 2.16 - Äußere Einflüsse - Elektrischer Widerstand des menschlichen Körpers (BB)</w:t>
        </w:r>
        <w:r>
          <w:rPr>
            <w:noProof/>
            <w:webHidden/>
          </w:rPr>
          <w:tab/>
        </w:r>
        <w:r>
          <w:rPr>
            <w:noProof/>
            <w:webHidden/>
          </w:rPr>
          <w:fldChar w:fldCharType="begin"/>
        </w:r>
        <w:r>
          <w:rPr>
            <w:noProof/>
            <w:webHidden/>
          </w:rPr>
          <w:instrText xml:space="preserve"> PAGEREF _Toc202794559 \h </w:instrText>
        </w:r>
        <w:r>
          <w:rPr>
            <w:noProof/>
            <w:webHidden/>
          </w:rPr>
        </w:r>
        <w:r>
          <w:rPr>
            <w:noProof/>
            <w:webHidden/>
          </w:rPr>
          <w:fldChar w:fldCharType="separate"/>
        </w:r>
        <w:r>
          <w:rPr>
            <w:noProof/>
            <w:webHidden/>
          </w:rPr>
          <w:t>33</w:t>
        </w:r>
        <w:r>
          <w:rPr>
            <w:noProof/>
            <w:webHidden/>
          </w:rPr>
          <w:fldChar w:fldCharType="end"/>
        </w:r>
      </w:hyperlink>
    </w:p>
    <w:p w14:paraId="6558551A" w14:textId="6118295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0" w:history="1">
        <w:r w:rsidRPr="003C7931">
          <w:rPr>
            <w:rStyle w:val="Lienhypertexte"/>
            <w:noProof/>
          </w:rPr>
          <w:t>Tabelle 2.17 - Äußere Einflüsse - Kontakt von Personen mit Erdpotential (BC)</w:t>
        </w:r>
        <w:r>
          <w:rPr>
            <w:noProof/>
            <w:webHidden/>
          </w:rPr>
          <w:tab/>
        </w:r>
        <w:r>
          <w:rPr>
            <w:noProof/>
            <w:webHidden/>
          </w:rPr>
          <w:fldChar w:fldCharType="begin"/>
        </w:r>
        <w:r>
          <w:rPr>
            <w:noProof/>
            <w:webHidden/>
          </w:rPr>
          <w:instrText xml:space="preserve"> PAGEREF _Toc202794560 \h </w:instrText>
        </w:r>
        <w:r>
          <w:rPr>
            <w:noProof/>
            <w:webHidden/>
          </w:rPr>
        </w:r>
        <w:r>
          <w:rPr>
            <w:noProof/>
            <w:webHidden/>
          </w:rPr>
          <w:fldChar w:fldCharType="separate"/>
        </w:r>
        <w:r>
          <w:rPr>
            <w:noProof/>
            <w:webHidden/>
          </w:rPr>
          <w:t>33</w:t>
        </w:r>
        <w:r>
          <w:rPr>
            <w:noProof/>
            <w:webHidden/>
          </w:rPr>
          <w:fldChar w:fldCharType="end"/>
        </w:r>
      </w:hyperlink>
    </w:p>
    <w:p w14:paraId="08C5ACF4" w14:textId="11D71CA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1" w:history="1">
        <w:r w:rsidRPr="003C7931">
          <w:rPr>
            <w:rStyle w:val="Lienhypertexte"/>
            <w:noProof/>
          </w:rPr>
          <w:t>Tabelle 2.18 - Äußere Einflüsse - Personenevakuierungsmöglichkeiten im Notfall (BD)</w:t>
        </w:r>
        <w:r>
          <w:rPr>
            <w:noProof/>
            <w:webHidden/>
          </w:rPr>
          <w:tab/>
        </w:r>
        <w:r>
          <w:rPr>
            <w:noProof/>
            <w:webHidden/>
          </w:rPr>
          <w:fldChar w:fldCharType="begin"/>
        </w:r>
        <w:r>
          <w:rPr>
            <w:noProof/>
            <w:webHidden/>
          </w:rPr>
          <w:instrText xml:space="preserve"> PAGEREF _Toc202794561 \h </w:instrText>
        </w:r>
        <w:r>
          <w:rPr>
            <w:noProof/>
            <w:webHidden/>
          </w:rPr>
        </w:r>
        <w:r>
          <w:rPr>
            <w:noProof/>
            <w:webHidden/>
          </w:rPr>
          <w:fldChar w:fldCharType="separate"/>
        </w:r>
        <w:r>
          <w:rPr>
            <w:noProof/>
            <w:webHidden/>
          </w:rPr>
          <w:t>34</w:t>
        </w:r>
        <w:r>
          <w:rPr>
            <w:noProof/>
            <w:webHidden/>
          </w:rPr>
          <w:fldChar w:fldCharType="end"/>
        </w:r>
      </w:hyperlink>
    </w:p>
    <w:p w14:paraId="2288C357" w14:textId="3AB0F856"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2" w:history="1">
        <w:r w:rsidRPr="003C7931">
          <w:rPr>
            <w:rStyle w:val="Lienhypertexte"/>
            <w:noProof/>
          </w:rPr>
          <w:t>Tabelle 2.19 - Äußere Einflüsse - Art der bearbeiteten oder gelagerten Stoffe (BE)</w:t>
        </w:r>
        <w:r>
          <w:rPr>
            <w:noProof/>
            <w:webHidden/>
          </w:rPr>
          <w:tab/>
        </w:r>
        <w:r>
          <w:rPr>
            <w:noProof/>
            <w:webHidden/>
          </w:rPr>
          <w:fldChar w:fldCharType="begin"/>
        </w:r>
        <w:r>
          <w:rPr>
            <w:noProof/>
            <w:webHidden/>
          </w:rPr>
          <w:instrText xml:space="preserve"> PAGEREF _Toc202794562 \h </w:instrText>
        </w:r>
        <w:r>
          <w:rPr>
            <w:noProof/>
            <w:webHidden/>
          </w:rPr>
        </w:r>
        <w:r>
          <w:rPr>
            <w:noProof/>
            <w:webHidden/>
          </w:rPr>
          <w:fldChar w:fldCharType="separate"/>
        </w:r>
        <w:r>
          <w:rPr>
            <w:noProof/>
            <w:webHidden/>
          </w:rPr>
          <w:t>34</w:t>
        </w:r>
        <w:r>
          <w:rPr>
            <w:noProof/>
            <w:webHidden/>
          </w:rPr>
          <w:fldChar w:fldCharType="end"/>
        </w:r>
      </w:hyperlink>
    </w:p>
    <w:p w14:paraId="73BAAB02" w14:textId="0B3184E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3" w:history="1">
        <w:r w:rsidRPr="003C7931">
          <w:rPr>
            <w:rStyle w:val="Lienhypertexte"/>
            <w:noProof/>
          </w:rPr>
          <w:t>Tabelle 2.20 - Äußere Einflüsse - Baustoffe (CA)</w:t>
        </w:r>
        <w:r>
          <w:rPr>
            <w:noProof/>
            <w:webHidden/>
          </w:rPr>
          <w:tab/>
        </w:r>
        <w:r>
          <w:rPr>
            <w:noProof/>
            <w:webHidden/>
          </w:rPr>
          <w:fldChar w:fldCharType="begin"/>
        </w:r>
        <w:r>
          <w:rPr>
            <w:noProof/>
            <w:webHidden/>
          </w:rPr>
          <w:instrText xml:space="preserve"> PAGEREF _Toc202794563 \h </w:instrText>
        </w:r>
        <w:r>
          <w:rPr>
            <w:noProof/>
            <w:webHidden/>
          </w:rPr>
        </w:r>
        <w:r>
          <w:rPr>
            <w:noProof/>
            <w:webHidden/>
          </w:rPr>
          <w:fldChar w:fldCharType="separate"/>
        </w:r>
        <w:r>
          <w:rPr>
            <w:noProof/>
            <w:webHidden/>
          </w:rPr>
          <w:t>34</w:t>
        </w:r>
        <w:r>
          <w:rPr>
            <w:noProof/>
            <w:webHidden/>
          </w:rPr>
          <w:fldChar w:fldCharType="end"/>
        </w:r>
      </w:hyperlink>
    </w:p>
    <w:p w14:paraId="5B3F53BA" w14:textId="5AAECB6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4" w:history="1">
        <w:r w:rsidRPr="003C7931">
          <w:rPr>
            <w:rStyle w:val="Lienhypertexte"/>
            <w:noProof/>
          </w:rPr>
          <w:t>Tabelle 2.21 - Äußere Einflüsse - Gebäudestruktur (CB)</w:t>
        </w:r>
        <w:r>
          <w:rPr>
            <w:noProof/>
            <w:webHidden/>
          </w:rPr>
          <w:tab/>
        </w:r>
        <w:r>
          <w:rPr>
            <w:noProof/>
            <w:webHidden/>
          </w:rPr>
          <w:fldChar w:fldCharType="begin"/>
        </w:r>
        <w:r>
          <w:rPr>
            <w:noProof/>
            <w:webHidden/>
          </w:rPr>
          <w:instrText xml:space="preserve"> PAGEREF _Toc202794564 \h </w:instrText>
        </w:r>
        <w:r>
          <w:rPr>
            <w:noProof/>
            <w:webHidden/>
          </w:rPr>
        </w:r>
        <w:r>
          <w:rPr>
            <w:noProof/>
            <w:webHidden/>
          </w:rPr>
          <w:fldChar w:fldCharType="separate"/>
        </w:r>
        <w:r>
          <w:rPr>
            <w:noProof/>
            <w:webHidden/>
          </w:rPr>
          <w:t>35</w:t>
        </w:r>
        <w:r>
          <w:rPr>
            <w:noProof/>
            <w:webHidden/>
          </w:rPr>
          <w:fldChar w:fldCharType="end"/>
        </w:r>
      </w:hyperlink>
    </w:p>
    <w:p w14:paraId="277BE4E8" w14:textId="7D04D969"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5" w:history="1">
        <w:r w:rsidRPr="003C7931">
          <w:rPr>
            <w:rStyle w:val="Lienhypertexte"/>
            <w:noProof/>
          </w:rPr>
          <w:t>Tabelle 2.22 - Abstandswerte D</w:t>
        </w:r>
        <w:r w:rsidRPr="003C7931">
          <w:rPr>
            <w:rStyle w:val="Lienhypertexte"/>
            <w:noProof/>
            <w:vertAlign w:val="subscript"/>
          </w:rPr>
          <w:t>L</w:t>
        </w:r>
        <w:r w:rsidRPr="003C7931">
          <w:rPr>
            <w:rStyle w:val="Lienhypertexte"/>
            <w:noProof/>
          </w:rPr>
          <w:t xml:space="preserve"> und D</w:t>
        </w:r>
        <w:r w:rsidRPr="003C7931">
          <w:rPr>
            <w:rStyle w:val="Lienhypertexte"/>
            <w:noProof/>
            <w:vertAlign w:val="subscript"/>
          </w:rPr>
          <w:t>V</w:t>
        </w:r>
        <w:r>
          <w:rPr>
            <w:noProof/>
            <w:webHidden/>
          </w:rPr>
          <w:tab/>
        </w:r>
        <w:r>
          <w:rPr>
            <w:noProof/>
            <w:webHidden/>
          </w:rPr>
          <w:fldChar w:fldCharType="begin"/>
        </w:r>
        <w:r>
          <w:rPr>
            <w:noProof/>
            <w:webHidden/>
          </w:rPr>
          <w:instrText xml:space="preserve"> PAGEREF _Toc202794565 \h </w:instrText>
        </w:r>
        <w:r>
          <w:rPr>
            <w:noProof/>
            <w:webHidden/>
          </w:rPr>
        </w:r>
        <w:r>
          <w:rPr>
            <w:noProof/>
            <w:webHidden/>
          </w:rPr>
          <w:fldChar w:fldCharType="separate"/>
        </w:r>
        <w:r>
          <w:rPr>
            <w:noProof/>
            <w:webHidden/>
          </w:rPr>
          <w:t>37</w:t>
        </w:r>
        <w:r>
          <w:rPr>
            <w:noProof/>
            <w:webHidden/>
          </w:rPr>
          <w:fldChar w:fldCharType="end"/>
        </w:r>
      </w:hyperlink>
    </w:p>
    <w:p w14:paraId="5709660E" w14:textId="59A175AB"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6" w:history="1">
        <w:r w:rsidRPr="003C7931">
          <w:rPr>
            <w:rStyle w:val="Lienhypertexte"/>
            <w:noProof/>
          </w:rPr>
          <w:t>Tabelle 4.1 - Maximale Nennspannung bei Benutzung von SELV</w:t>
        </w:r>
        <w:r>
          <w:rPr>
            <w:noProof/>
            <w:webHidden/>
          </w:rPr>
          <w:tab/>
        </w:r>
        <w:r>
          <w:rPr>
            <w:noProof/>
            <w:webHidden/>
          </w:rPr>
          <w:fldChar w:fldCharType="begin"/>
        </w:r>
        <w:r>
          <w:rPr>
            <w:noProof/>
            <w:webHidden/>
          </w:rPr>
          <w:instrText xml:space="preserve"> PAGEREF _Toc202794566 \h </w:instrText>
        </w:r>
        <w:r>
          <w:rPr>
            <w:noProof/>
            <w:webHidden/>
          </w:rPr>
        </w:r>
        <w:r>
          <w:rPr>
            <w:noProof/>
            <w:webHidden/>
          </w:rPr>
          <w:fldChar w:fldCharType="separate"/>
        </w:r>
        <w:r>
          <w:rPr>
            <w:noProof/>
            <w:webHidden/>
          </w:rPr>
          <w:t>64</w:t>
        </w:r>
        <w:r>
          <w:rPr>
            <w:noProof/>
            <w:webHidden/>
          </w:rPr>
          <w:fldChar w:fldCharType="end"/>
        </w:r>
      </w:hyperlink>
    </w:p>
    <w:p w14:paraId="1E9D15C2" w14:textId="0DA9112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7" w:history="1">
        <w:r w:rsidRPr="003C7931">
          <w:rPr>
            <w:rStyle w:val="Lienhypertexte"/>
            <w:noProof/>
          </w:rPr>
          <w:t>Tabelle 4.2 - Mindestabstände für Betriebs- und Instandhaltungsbereiche</w:t>
        </w:r>
        <w:r>
          <w:rPr>
            <w:noProof/>
            <w:webHidden/>
          </w:rPr>
          <w:tab/>
        </w:r>
        <w:r>
          <w:rPr>
            <w:noProof/>
            <w:webHidden/>
          </w:rPr>
          <w:fldChar w:fldCharType="begin"/>
        </w:r>
        <w:r>
          <w:rPr>
            <w:noProof/>
            <w:webHidden/>
          </w:rPr>
          <w:instrText xml:space="preserve"> PAGEREF _Toc202794567 \h </w:instrText>
        </w:r>
        <w:r>
          <w:rPr>
            <w:noProof/>
            <w:webHidden/>
          </w:rPr>
        </w:r>
        <w:r>
          <w:rPr>
            <w:noProof/>
            <w:webHidden/>
          </w:rPr>
          <w:fldChar w:fldCharType="separate"/>
        </w:r>
        <w:r>
          <w:rPr>
            <w:noProof/>
            <w:webHidden/>
          </w:rPr>
          <w:t>67</w:t>
        </w:r>
        <w:r>
          <w:rPr>
            <w:noProof/>
            <w:webHidden/>
          </w:rPr>
          <w:fldChar w:fldCharType="end"/>
        </w:r>
      </w:hyperlink>
    </w:p>
    <w:p w14:paraId="0B5871D2" w14:textId="5385DB5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8" w:history="1">
        <w:r w:rsidRPr="003C7931">
          <w:rPr>
            <w:rStyle w:val="Lienhypertexte"/>
            <w:noProof/>
          </w:rPr>
          <w:t>Tabelle 4.3 - Maximale Leerlaufspannung von Schweiß- oder Schneidegeräten</w:t>
        </w:r>
        <w:r>
          <w:rPr>
            <w:noProof/>
            <w:webHidden/>
          </w:rPr>
          <w:tab/>
        </w:r>
        <w:r>
          <w:rPr>
            <w:noProof/>
            <w:webHidden/>
          </w:rPr>
          <w:fldChar w:fldCharType="begin"/>
        </w:r>
        <w:r>
          <w:rPr>
            <w:noProof/>
            <w:webHidden/>
          </w:rPr>
          <w:instrText xml:space="preserve"> PAGEREF _Toc202794568 \h </w:instrText>
        </w:r>
        <w:r>
          <w:rPr>
            <w:noProof/>
            <w:webHidden/>
          </w:rPr>
        </w:r>
        <w:r>
          <w:rPr>
            <w:noProof/>
            <w:webHidden/>
          </w:rPr>
          <w:fldChar w:fldCharType="separate"/>
        </w:r>
        <w:r>
          <w:rPr>
            <w:noProof/>
            <w:webHidden/>
          </w:rPr>
          <w:t>71</w:t>
        </w:r>
        <w:r>
          <w:rPr>
            <w:noProof/>
            <w:webHidden/>
          </w:rPr>
          <w:fldChar w:fldCharType="end"/>
        </w:r>
      </w:hyperlink>
    </w:p>
    <w:p w14:paraId="5B133D8F" w14:textId="1EB6183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69" w:history="1">
        <w:r w:rsidRPr="003C7931">
          <w:rPr>
            <w:rStyle w:val="Lienhypertexte"/>
            <w:noProof/>
          </w:rPr>
          <w:t>Tabelle 4.4 - Differenzstrom-Schutzeinrichtung: Empfindlichkeit von Schutzeinrichtungen entsprechend dem Erdungswiderstand des Erders</w:t>
        </w:r>
        <w:r>
          <w:rPr>
            <w:noProof/>
            <w:webHidden/>
          </w:rPr>
          <w:tab/>
        </w:r>
        <w:r>
          <w:rPr>
            <w:noProof/>
            <w:webHidden/>
          </w:rPr>
          <w:fldChar w:fldCharType="begin"/>
        </w:r>
        <w:r>
          <w:rPr>
            <w:noProof/>
            <w:webHidden/>
          </w:rPr>
          <w:instrText xml:space="preserve"> PAGEREF _Toc202794569 \h </w:instrText>
        </w:r>
        <w:r>
          <w:rPr>
            <w:noProof/>
            <w:webHidden/>
          </w:rPr>
        </w:r>
        <w:r>
          <w:rPr>
            <w:noProof/>
            <w:webHidden/>
          </w:rPr>
          <w:fldChar w:fldCharType="separate"/>
        </w:r>
        <w:r>
          <w:rPr>
            <w:noProof/>
            <w:webHidden/>
          </w:rPr>
          <w:t>92</w:t>
        </w:r>
        <w:r>
          <w:rPr>
            <w:noProof/>
            <w:webHidden/>
          </w:rPr>
          <w:fldChar w:fldCharType="end"/>
        </w:r>
      </w:hyperlink>
    </w:p>
    <w:p w14:paraId="0C2D809A" w14:textId="2B85C321"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0" w:history="1">
        <w:r w:rsidRPr="003C7931">
          <w:rPr>
            <w:rStyle w:val="Lienhypertexte"/>
            <w:noProof/>
          </w:rPr>
          <w:t>Tabelle 4.5 - Höchsttemperaturen von Außenflächen elektrischer Betriebsmittel, die sich im Handbereich befinden</w:t>
        </w:r>
        <w:r>
          <w:rPr>
            <w:noProof/>
            <w:webHidden/>
          </w:rPr>
          <w:tab/>
        </w:r>
        <w:r>
          <w:rPr>
            <w:noProof/>
            <w:webHidden/>
          </w:rPr>
          <w:fldChar w:fldCharType="begin"/>
        </w:r>
        <w:r>
          <w:rPr>
            <w:noProof/>
            <w:webHidden/>
          </w:rPr>
          <w:instrText xml:space="preserve"> PAGEREF _Toc202794570 \h </w:instrText>
        </w:r>
        <w:r>
          <w:rPr>
            <w:noProof/>
            <w:webHidden/>
          </w:rPr>
        </w:r>
        <w:r>
          <w:rPr>
            <w:noProof/>
            <w:webHidden/>
          </w:rPr>
          <w:fldChar w:fldCharType="separate"/>
        </w:r>
        <w:r>
          <w:rPr>
            <w:noProof/>
            <w:webHidden/>
          </w:rPr>
          <w:t>97</w:t>
        </w:r>
        <w:r>
          <w:rPr>
            <w:noProof/>
            <w:webHidden/>
          </w:rPr>
          <w:fldChar w:fldCharType="end"/>
        </w:r>
      </w:hyperlink>
    </w:p>
    <w:p w14:paraId="48AB4BC4" w14:textId="7C472D44"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1" w:history="1">
        <w:r w:rsidRPr="003C7931">
          <w:rPr>
            <w:rStyle w:val="Lienhypertexte"/>
            <w:noProof/>
          </w:rPr>
          <w:t>Tabelle 4.6 - Klassen von isolierten Leitern und Kabeln hinsichtlich ihres Brandverhaltens</w:t>
        </w:r>
        <w:r>
          <w:rPr>
            <w:noProof/>
            <w:webHidden/>
          </w:rPr>
          <w:tab/>
        </w:r>
        <w:r>
          <w:rPr>
            <w:noProof/>
            <w:webHidden/>
          </w:rPr>
          <w:fldChar w:fldCharType="begin"/>
        </w:r>
        <w:r>
          <w:rPr>
            <w:noProof/>
            <w:webHidden/>
          </w:rPr>
          <w:instrText xml:space="preserve"> PAGEREF _Toc202794571 \h </w:instrText>
        </w:r>
        <w:r>
          <w:rPr>
            <w:noProof/>
            <w:webHidden/>
          </w:rPr>
        </w:r>
        <w:r>
          <w:rPr>
            <w:noProof/>
            <w:webHidden/>
          </w:rPr>
          <w:fldChar w:fldCharType="separate"/>
        </w:r>
        <w:r>
          <w:rPr>
            <w:noProof/>
            <w:webHidden/>
          </w:rPr>
          <w:t>99</w:t>
        </w:r>
        <w:r>
          <w:rPr>
            <w:noProof/>
            <w:webHidden/>
          </w:rPr>
          <w:fldChar w:fldCharType="end"/>
        </w:r>
      </w:hyperlink>
    </w:p>
    <w:p w14:paraId="6E868467" w14:textId="1547CCE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2" w:history="1">
        <w:r w:rsidRPr="003C7931">
          <w:rPr>
            <w:rStyle w:val="Lienhypertexte"/>
            <w:noProof/>
          </w:rPr>
          <w:t>Tabelle 4.7 - Eigenschaften von isolierten Leitern und Kabeln hinsichtlich ihres Brandverhaltens</w:t>
        </w:r>
        <w:r>
          <w:rPr>
            <w:noProof/>
            <w:webHidden/>
          </w:rPr>
          <w:tab/>
        </w:r>
        <w:r>
          <w:rPr>
            <w:noProof/>
            <w:webHidden/>
          </w:rPr>
          <w:fldChar w:fldCharType="begin"/>
        </w:r>
        <w:r>
          <w:rPr>
            <w:noProof/>
            <w:webHidden/>
          </w:rPr>
          <w:instrText xml:space="preserve"> PAGEREF _Toc202794572 \h </w:instrText>
        </w:r>
        <w:r>
          <w:rPr>
            <w:noProof/>
            <w:webHidden/>
          </w:rPr>
        </w:r>
        <w:r>
          <w:rPr>
            <w:noProof/>
            <w:webHidden/>
          </w:rPr>
          <w:fldChar w:fldCharType="separate"/>
        </w:r>
        <w:r>
          <w:rPr>
            <w:noProof/>
            <w:webHidden/>
          </w:rPr>
          <w:t>100</w:t>
        </w:r>
        <w:r>
          <w:rPr>
            <w:noProof/>
            <w:webHidden/>
          </w:rPr>
          <w:fldChar w:fldCharType="end"/>
        </w:r>
      </w:hyperlink>
    </w:p>
    <w:p w14:paraId="39925A54" w14:textId="19D5A0F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3" w:history="1">
        <w:r w:rsidRPr="003C7931">
          <w:rPr>
            <w:rStyle w:val="Lienhypertexte"/>
            <w:noProof/>
          </w:rPr>
          <w:t>Tabelle 4.8 - Eigenschaften von isolierten Leitern und Kabeln hinsichtlich ihres Feuerwiderstands</w:t>
        </w:r>
        <w:r>
          <w:rPr>
            <w:noProof/>
            <w:webHidden/>
          </w:rPr>
          <w:tab/>
        </w:r>
        <w:r>
          <w:rPr>
            <w:noProof/>
            <w:webHidden/>
          </w:rPr>
          <w:fldChar w:fldCharType="begin"/>
        </w:r>
        <w:r>
          <w:rPr>
            <w:noProof/>
            <w:webHidden/>
          </w:rPr>
          <w:instrText xml:space="preserve"> PAGEREF _Toc202794573 \h </w:instrText>
        </w:r>
        <w:r>
          <w:rPr>
            <w:noProof/>
            <w:webHidden/>
          </w:rPr>
        </w:r>
        <w:r>
          <w:rPr>
            <w:noProof/>
            <w:webHidden/>
          </w:rPr>
          <w:fldChar w:fldCharType="separate"/>
        </w:r>
        <w:r>
          <w:rPr>
            <w:noProof/>
            <w:webHidden/>
          </w:rPr>
          <w:t>100</w:t>
        </w:r>
        <w:r>
          <w:rPr>
            <w:noProof/>
            <w:webHidden/>
          </w:rPr>
          <w:fldChar w:fldCharType="end"/>
        </w:r>
      </w:hyperlink>
    </w:p>
    <w:p w14:paraId="3EA02C8C" w14:textId="286E8CAA"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4" w:history="1">
        <w:r w:rsidRPr="003C7931">
          <w:rPr>
            <w:rStyle w:val="Lienhypertexte"/>
            <w:noProof/>
          </w:rPr>
          <w:t>Tabelle 4.9 - Maximale Verzögerungszeit der Differenzstrom-Schutzeinrichtung</w:t>
        </w:r>
        <w:r>
          <w:rPr>
            <w:noProof/>
            <w:webHidden/>
          </w:rPr>
          <w:tab/>
        </w:r>
        <w:r>
          <w:rPr>
            <w:noProof/>
            <w:webHidden/>
          </w:rPr>
          <w:fldChar w:fldCharType="begin"/>
        </w:r>
        <w:r>
          <w:rPr>
            <w:noProof/>
            <w:webHidden/>
          </w:rPr>
          <w:instrText xml:space="preserve"> PAGEREF _Toc202794574 \h </w:instrText>
        </w:r>
        <w:r>
          <w:rPr>
            <w:noProof/>
            <w:webHidden/>
          </w:rPr>
        </w:r>
        <w:r>
          <w:rPr>
            <w:noProof/>
            <w:webHidden/>
          </w:rPr>
          <w:fldChar w:fldCharType="separate"/>
        </w:r>
        <w:r>
          <w:rPr>
            <w:noProof/>
            <w:webHidden/>
          </w:rPr>
          <w:t>102</w:t>
        </w:r>
        <w:r>
          <w:rPr>
            <w:noProof/>
            <w:webHidden/>
          </w:rPr>
          <w:fldChar w:fldCharType="end"/>
        </w:r>
      </w:hyperlink>
    </w:p>
    <w:p w14:paraId="21D9BD25" w14:textId="74738153"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5" w:history="1">
        <w:r w:rsidRPr="003C7931">
          <w:rPr>
            <w:rStyle w:val="Lienhypertexte"/>
            <w:noProof/>
          </w:rPr>
          <w:t>Tabelle 4.10 - Orte wie in Unterabschnitt 4.3.3.7 Buchstabe a Absatz 1 erwähnt</w:t>
        </w:r>
        <w:r>
          <w:rPr>
            <w:noProof/>
            <w:webHidden/>
          </w:rPr>
          <w:tab/>
        </w:r>
        <w:r>
          <w:rPr>
            <w:noProof/>
            <w:webHidden/>
          </w:rPr>
          <w:fldChar w:fldCharType="begin"/>
        </w:r>
        <w:r>
          <w:rPr>
            <w:noProof/>
            <w:webHidden/>
          </w:rPr>
          <w:instrText xml:space="preserve"> PAGEREF _Toc202794575 \h </w:instrText>
        </w:r>
        <w:r>
          <w:rPr>
            <w:noProof/>
            <w:webHidden/>
          </w:rPr>
        </w:r>
        <w:r>
          <w:rPr>
            <w:noProof/>
            <w:webHidden/>
          </w:rPr>
          <w:fldChar w:fldCharType="separate"/>
        </w:r>
        <w:r>
          <w:rPr>
            <w:noProof/>
            <w:webHidden/>
          </w:rPr>
          <w:t>103</w:t>
        </w:r>
        <w:r>
          <w:rPr>
            <w:noProof/>
            <w:webHidden/>
          </w:rPr>
          <w:fldChar w:fldCharType="end"/>
        </w:r>
      </w:hyperlink>
    </w:p>
    <w:p w14:paraId="3939F674" w14:textId="2E69A7D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6" w:history="1">
        <w:r w:rsidRPr="003C7931">
          <w:rPr>
            <w:rStyle w:val="Lienhypertexte"/>
            <w:noProof/>
          </w:rPr>
          <w:t>Tabelle 4.11 - Kaliber der Schutzeinrichtung je nach Leiterquerschnitt</w:t>
        </w:r>
        <w:r>
          <w:rPr>
            <w:noProof/>
            <w:webHidden/>
          </w:rPr>
          <w:tab/>
        </w:r>
        <w:r>
          <w:rPr>
            <w:noProof/>
            <w:webHidden/>
          </w:rPr>
          <w:fldChar w:fldCharType="begin"/>
        </w:r>
        <w:r>
          <w:rPr>
            <w:noProof/>
            <w:webHidden/>
          </w:rPr>
          <w:instrText xml:space="preserve"> PAGEREF _Toc202794576 \h </w:instrText>
        </w:r>
        <w:r>
          <w:rPr>
            <w:noProof/>
            <w:webHidden/>
          </w:rPr>
        </w:r>
        <w:r>
          <w:rPr>
            <w:noProof/>
            <w:webHidden/>
          </w:rPr>
          <w:fldChar w:fldCharType="separate"/>
        </w:r>
        <w:r>
          <w:rPr>
            <w:noProof/>
            <w:webHidden/>
          </w:rPr>
          <w:t>106</w:t>
        </w:r>
        <w:r>
          <w:rPr>
            <w:noProof/>
            <w:webHidden/>
          </w:rPr>
          <w:fldChar w:fldCharType="end"/>
        </w:r>
      </w:hyperlink>
    </w:p>
    <w:p w14:paraId="7FB09AF3" w14:textId="4DA4A99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7" w:history="1">
        <w:r w:rsidRPr="003C7931">
          <w:rPr>
            <w:rStyle w:val="Lienhypertexte"/>
            <w:noProof/>
          </w:rPr>
          <w:t>Tabelle 5.1 - Elektrische Leitungen, bei denen der Querschnitt der Leiter weniger als 2,5 mm² betragen darf</w:t>
        </w:r>
        <w:r>
          <w:rPr>
            <w:noProof/>
            <w:webHidden/>
          </w:rPr>
          <w:tab/>
        </w:r>
        <w:r>
          <w:rPr>
            <w:noProof/>
            <w:webHidden/>
          </w:rPr>
          <w:fldChar w:fldCharType="begin"/>
        </w:r>
        <w:r>
          <w:rPr>
            <w:noProof/>
            <w:webHidden/>
          </w:rPr>
          <w:instrText xml:space="preserve"> PAGEREF _Toc202794577 \h </w:instrText>
        </w:r>
        <w:r>
          <w:rPr>
            <w:noProof/>
            <w:webHidden/>
          </w:rPr>
        </w:r>
        <w:r>
          <w:rPr>
            <w:noProof/>
            <w:webHidden/>
          </w:rPr>
          <w:fldChar w:fldCharType="separate"/>
        </w:r>
        <w:r>
          <w:rPr>
            <w:noProof/>
            <w:webHidden/>
          </w:rPr>
          <w:t>118</w:t>
        </w:r>
        <w:r>
          <w:rPr>
            <w:noProof/>
            <w:webHidden/>
          </w:rPr>
          <w:fldChar w:fldCharType="end"/>
        </w:r>
      </w:hyperlink>
    </w:p>
    <w:p w14:paraId="3535622D" w14:textId="615E435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8" w:history="1">
        <w:r w:rsidRPr="003C7931">
          <w:rPr>
            <w:rStyle w:val="Lienhypertexte"/>
            <w:noProof/>
          </w:rPr>
          <w:t>Tabelle 5.2 - Eigenschaften und Einsatz von Betriebsmitteln je nach Umgebungstemperatur (AA)</w:t>
        </w:r>
        <w:r>
          <w:rPr>
            <w:noProof/>
            <w:webHidden/>
          </w:rPr>
          <w:tab/>
        </w:r>
        <w:r>
          <w:rPr>
            <w:noProof/>
            <w:webHidden/>
          </w:rPr>
          <w:fldChar w:fldCharType="begin"/>
        </w:r>
        <w:r>
          <w:rPr>
            <w:noProof/>
            <w:webHidden/>
          </w:rPr>
          <w:instrText xml:space="preserve"> PAGEREF _Toc202794578 \h </w:instrText>
        </w:r>
        <w:r>
          <w:rPr>
            <w:noProof/>
            <w:webHidden/>
          </w:rPr>
        </w:r>
        <w:r>
          <w:rPr>
            <w:noProof/>
            <w:webHidden/>
          </w:rPr>
          <w:fldChar w:fldCharType="separate"/>
        </w:r>
        <w:r>
          <w:rPr>
            <w:noProof/>
            <w:webHidden/>
          </w:rPr>
          <w:t>143</w:t>
        </w:r>
        <w:r>
          <w:rPr>
            <w:noProof/>
            <w:webHidden/>
          </w:rPr>
          <w:fldChar w:fldCharType="end"/>
        </w:r>
      </w:hyperlink>
    </w:p>
    <w:p w14:paraId="5C04229A" w14:textId="2F946D7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79" w:history="1">
        <w:r w:rsidRPr="003C7931">
          <w:rPr>
            <w:rStyle w:val="Lienhypertexte"/>
            <w:noProof/>
          </w:rPr>
          <w:t>Tabelle 5.3 - Eigenschaften und Einsatz von spezifischen Betriebsmitteln je nach Umgebungstemperatur (AA)</w:t>
        </w:r>
        <w:r>
          <w:rPr>
            <w:noProof/>
            <w:webHidden/>
          </w:rPr>
          <w:tab/>
        </w:r>
        <w:r>
          <w:rPr>
            <w:noProof/>
            <w:webHidden/>
          </w:rPr>
          <w:fldChar w:fldCharType="begin"/>
        </w:r>
        <w:r>
          <w:rPr>
            <w:noProof/>
            <w:webHidden/>
          </w:rPr>
          <w:instrText xml:space="preserve"> PAGEREF _Toc202794579 \h </w:instrText>
        </w:r>
        <w:r>
          <w:rPr>
            <w:noProof/>
            <w:webHidden/>
          </w:rPr>
        </w:r>
        <w:r>
          <w:rPr>
            <w:noProof/>
            <w:webHidden/>
          </w:rPr>
          <w:fldChar w:fldCharType="separate"/>
        </w:r>
        <w:r>
          <w:rPr>
            <w:noProof/>
            <w:webHidden/>
          </w:rPr>
          <w:t>143</w:t>
        </w:r>
        <w:r>
          <w:rPr>
            <w:noProof/>
            <w:webHidden/>
          </w:rPr>
          <w:fldChar w:fldCharType="end"/>
        </w:r>
      </w:hyperlink>
    </w:p>
    <w:p w14:paraId="25B04803" w14:textId="681AA5A5"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0" w:history="1">
        <w:r w:rsidRPr="003C7931">
          <w:rPr>
            <w:rStyle w:val="Lienhypertexte"/>
            <w:noProof/>
          </w:rPr>
          <w:t>Tabelle 5.4 - Schutzart elektrischer Maschinen und Geräte je nach Auftreten von Wasser (AD)</w:t>
        </w:r>
        <w:r>
          <w:rPr>
            <w:noProof/>
            <w:webHidden/>
          </w:rPr>
          <w:tab/>
        </w:r>
        <w:r>
          <w:rPr>
            <w:noProof/>
            <w:webHidden/>
          </w:rPr>
          <w:fldChar w:fldCharType="begin"/>
        </w:r>
        <w:r>
          <w:rPr>
            <w:noProof/>
            <w:webHidden/>
          </w:rPr>
          <w:instrText xml:space="preserve"> PAGEREF _Toc202794580 \h </w:instrText>
        </w:r>
        <w:r>
          <w:rPr>
            <w:noProof/>
            <w:webHidden/>
          </w:rPr>
        </w:r>
        <w:r>
          <w:rPr>
            <w:noProof/>
            <w:webHidden/>
          </w:rPr>
          <w:fldChar w:fldCharType="separate"/>
        </w:r>
        <w:r>
          <w:rPr>
            <w:noProof/>
            <w:webHidden/>
          </w:rPr>
          <w:t>143</w:t>
        </w:r>
        <w:r>
          <w:rPr>
            <w:noProof/>
            <w:webHidden/>
          </w:rPr>
          <w:fldChar w:fldCharType="end"/>
        </w:r>
      </w:hyperlink>
    </w:p>
    <w:p w14:paraId="76C75B4D" w14:textId="12B2980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1" w:history="1">
        <w:r w:rsidRPr="003C7931">
          <w:rPr>
            <w:rStyle w:val="Lienhypertexte"/>
            <w:noProof/>
          </w:rPr>
          <w:t>Tabelle 5.5 - Schutzart elektrischer Maschinen und Geräte je nach Auftreten von festen Fremdkörpern (AE)</w:t>
        </w:r>
        <w:r>
          <w:rPr>
            <w:noProof/>
            <w:webHidden/>
          </w:rPr>
          <w:tab/>
        </w:r>
        <w:r>
          <w:rPr>
            <w:noProof/>
            <w:webHidden/>
          </w:rPr>
          <w:fldChar w:fldCharType="begin"/>
        </w:r>
        <w:r>
          <w:rPr>
            <w:noProof/>
            <w:webHidden/>
          </w:rPr>
          <w:instrText xml:space="preserve"> PAGEREF _Toc202794581 \h </w:instrText>
        </w:r>
        <w:r>
          <w:rPr>
            <w:noProof/>
            <w:webHidden/>
          </w:rPr>
        </w:r>
        <w:r>
          <w:rPr>
            <w:noProof/>
            <w:webHidden/>
          </w:rPr>
          <w:fldChar w:fldCharType="separate"/>
        </w:r>
        <w:r>
          <w:rPr>
            <w:noProof/>
            <w:webHidden/>
          </w:rPr>
          <w:t>143</w:t>
        </w:r>
        <w:r>
          <w:rPr>
            <w:noProof/>
            <w:webHidden/>
          </w:rPr>
          <w:fldChar w:fldCharType="end"/>
        </w:r>
      </w:hyperlink>
    </w:p>
    <w:p w14:paraId="59068C5C" w14:textId="0D95CF8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2" w:history="1">
        <w:r w:rsidRPr="003C7931">
          <w:rPr>
            <w:rStyle w:val="Lienhypertexte"/>
            <w:noProof/>
          </w:rPr>
          <w:t>Tabelle 5.6 - Wahl von elektrischen Maschinen und Geräten je nach den Fähigkeiten von Personen (BA)</w:t>
        </w:r>
        <w:r>
          <w:rPr>
            <w:noProof/>
            <w:webHidden/>
          </w:rPr>
          <w:tab/>
        </w:r>
        <w:r>
          <w:rPr>
            <w:noProof/>
            <w:webHidden/>
          </w:rPr>
          <w:fldChar w:fldCharType="begin"/>
        </w:r>
        <w:r>
          <w:rPr>
            <w:noProof/>
            <w:webHidden/>
          </w:rPr>
          <w:instrText xml:space="preserve"> PAGEREF _Toc202794582 \h </w:instrText>
        </w:r>
        <w:r>
          <w:rPr>
            <w:noProof/>
            <w:webHidden/>
          </w:rPr>
        </w:r>
        <w:r>
          <w:rPr>
            <w:noProof/>
            <w:webHidden/>
          </w:rPr>
          <w:fldChar w:fldCharType="separate"/>
        </w:r>
        <w:r>
          <w:rPr>
            <w:noProof/>
            <w:webHidden/>
          </w:rPr>
          <w:t>145</w:t>
        </w:r>
        <w:r>
          <w:rPr>
            <w:noProof/>
            <w:webHidden/>
          </w:rPr>
          <w:fldChar w:fldCharType="end"/>
        </w:r>
      </w:hyperlink>
    </w:p>
    <w:p w14:paraId="6B439B22" w14:textId="11841E7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3" w:history="1">
        <w:r w:rsidRPr="003C7931">
          <w:rPr>
            <w:rStyle w:val="Lienhypertexte"/>
            <w:noProof/>
          </w:rPr>
          <w:t>Tabelle 5.7 - Wahl von elektrischen Maschinen und Geräten je nach elektrischem Widerstand des menschlichen Körpers (BB)</w:t>
        </w:r>
        <w:r>
          <w:rPr>
            <w:noProof/>
            <w:webHidden/>
          </w:rPr>
          <w:tab/>
        </w:r>
        <w:r>
          <w:rPr>
            <w:noProof/>
            <w:webHidden/>
          </w:rPr>
          <w:fldChar w:fldCharType="begin"/>
        </w:r>
        <w:r>
          <w:rPr>
            <w:noProof/>
            <w:webHidden/>
          </w:rPr>
          <w:instrText xml:space="preserve"> PAGEREF _Toc202794583 \h </w:instrText>
        </w:r>
        <w:r>
          <w:rPr>
            <w:noProof/>
            <w:webHidden/>
          </w:rPr>
        </w:r>
        <w:r>
          <w:rPr>
            <w:noProof/>
            <w:webHidden/>
          </w:rPr>
          <w:fldChar w:fldCharType="separate"/>
        </w:r>
        <w:r>
          <w:rPr>
            <w:noProof/>
            <w:webHidden/>
          </w:rPr>
          <w:t>145</w:t>
        </w:r>
        <w:r>
          <w:rPr>
            <w:noProof/>
            <w:webHidden/>
          </w:rPr>
          <w:fldChar w:fldCharType="end"/>
        </w:r>
      </w:hyperlink>
    </w:p>
    <w:p w14:paraId="1BA34EE8" w14:textId="33B9BB0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4" w:history="1">
        <w:r w:rsidRPr="003C7931">
          <w:rPr>
            <w:rStyle w:val="Lienhypertexte"/>
            <w:noProof/>
          </w:rPr>
          <w:t>Tabelle 5.8 - Wahl elektrischer Maschinen und Geräte je nach Kontakt von Personen mit Erdpotential (BC)</w:t>
        </w:r>
        <w:r>
          <w:rPr>
            <w:noProof/>
            <w:webHidden/>
          </w:rPr>
          <w:tab/>
        </w:r>
        <w:r>
          <w:rPr>
            <w:noProof/>
            <w:webHidden/>
          </w:rPr>
          <w:fldChar w:fldCharType="begin"/>
        </w:r>
        <w:r>
          <w:rPr>
            <w:noProof/>
            <w:webHidden/>
          </w:rPr>
          <w:instrText xml:space="preserve"> PAGEREF _Toc202794584 \h </w:instrText>
        </w:r>
        <w:r>
          <w:rPr>
            <w:noProof/>
            <w:webHidden/>
          </w:rPr>
        </w:r>
        <w:r>
          <w:rPr>
            <w:noProof/>
            <w:webHidden/>
          </w:rPr>
          <w:fldChar w:fldCharType="separate"/>
        </w:r>
        <w:r>
          <w:rPr>
            <w:noProof/>
            <w:webHidden/>
          </w:rPr>
          <w:t>145</w:t>
        </w:r>
        <w:r>
          <w:rPr>
            <w:noProof/>
            <w:webHidden/>
          </w:rPr>
          <w:fldChar w:fldCharType="end"/>
        </w:r>
      </w:hyperlink>
    </w:p>
    <w:p w14:paraId="6316CEF4" w14:textId="627F570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5" w:history="1">
        <w:r w:rsidRPr="003C7931">
          <w:rPr>
            <w:rStyle w:val="Lienhypertexte"/>
            <w:noProof/>
          </w:rPr>
          <w:t>Tabelle 5.9 - k-Werte für Schutzleiter</w:t>
        </w:r>
        <w:r>
          <w:rPr>
            <w:noProof/>
            <w:webHidden/>
          </w:rPr>
          <w:tab/>
        </w:r>
        <w:r>
          <w:rPr>
            <w:noProof/>
            <w:webHidden/>
          </w:rPr>
          <w:fldChar w:fldCharType="begin"/>
        </w:r>
        <w:r>
          <w:rPr>
            <w:noProof/>
            <w:webHidden/>
          </w:rPr>
          <w:instrText xml:space="preserve"> PAGEREF _Toc202794585 \h </w:instrText>
        </w:r>
        <w:r>
          <w:rPr>
            <w:noProof/>
            <w:webHidden/>
          </w:rPr>
        </w:r>
        <w:r>
          <w:rPr>
            <w:noProof/>
            <w:webHidden/>
          </w:rPr>
          <w:fldChar w:fldCharType="separate"/>
        </w:r>
        <w:r>
          <w:rPr>
            <w:noProof/>
            <w:webHidden/>
          </w:rPr>
          <w:t>169</w:t>
        </w:r>
        <w:r>
          <w:rPr>
            <w:noProof/>
            <w:webHidden/>
          </w:rPr>
          <w:fldChar w:fldCharType="end"/>
        </w:r>
      </w:hyperlink>
    </w:p>
    <w:p w14:paraId="7D0E5B13" w14:textId="681721E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6" w:history="1">
        <w:r w:rsidRPr="003C7931">
          <w:rPr>
            <w:rStyle w:val="Lienhypertexte"/>
            <w:noProof/>
          </w:rPr>
          <w:t>Tabelle 5.10 - Mindestquerschnitt von Schutzleitern, für die eine Ermittlung des S</w:t>
        </w:r>
        <w:r w:rsidRPr="003C7931">
          <w:rPr>
            <w:rStyle w:val="Lienhypertexte"/>
            <w:noProof/>
            <w:vertAlign w:val="subscript"/>
          </w:rPr>
          <w:t>p</w:t>
        </w:r>
        <w:r w:rsidRPr="003C7931">
          <w:rPr>
            <w:rStyle w:val="Lienhypertexte"/>
            <w:noProof/>
          </w:rPr>
          <w:t>-Wertes nicht erforderlich ist</w:t>
        </w:r>
        <w:r>
          <w:rPr>
            <w:noProof/>
            <w:webHidden/>
          </w:rPr>
          <w:tab/>
        </w:r>
        <w:r>
          <w:rPr>
            <w:noProof/>
            <w:webHidden/>
          </w:rPr>
          <w:fldChar w:fldCharType="begin"/>
        </w:r>
        <w:r>
          <w:rPr>
            <w:noProof/>
            <w:webHidden/>
          </w:rPr>
          <w:instrText xml:space="preserve"> PAGEREF _Toc202794586 \h </w:instrText>
        </w:r>
        <w:r>
          <w:rPr>
            <w:noProof/>
            <w:webHidden/>
          </w:rPr>
        </w:r>
        <w:r>
          <w:rPr>
            <w:noProof/>
            <w:webHidden/>
          </w:rPr>
          <w:fldChar w:fldCharType="separate"/>
        </w:r>
        <w:r>
          <w:rPr>
            <w:noProof/>
            <w:webHidden/>
          </w:rPr>
          <w:t>170</w:t>
        </w:r>
        <w:r>
          <w:rPr>
            <w:noProof/>
            <w:webHidden/>
          </w:rPr>
          <w:fldChar w:fldCharType="end"/>
        </w:r>
      </w:hyperlink>
    </w:p>
    <w:p w14:paraId="2AC8F272" w14:textId="7E70CB3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7" w:history="1">
        <w:r w:rsidRPr="003C7931">
          <w:rPr>
            <w:rStyle w:val="Lienhypertexte"/>
            <w:noProof/>
          </w:rPr>
          <w:t>Tabelle 6.1 - Mindestwerte Isolierungswiderstand</w:t>
        </w:r>
        <w:r>
          <w:rPr>
            <w:noProof/>
            <w:webHidden/>
          </w:rPr>
          <w:tab/>
        </w:r>
        <w:r>
          <w:rPr>
            <w:noProof/>
            <w:webHidden/>
          </w:rPr>
          <w:fldChar w:fldCharType="begin"/>
        </w:r>
        <w:r>
          <w:rPr>
            <w:noProof/>
            <w:webHidden/>
          </w:rPr>
          <w:instrText xml:space="preserve"> PAGEREF _Toc202794587 \h </w:instrText>
        </w:r>
        <w:r>
          <w:rPr>
            <w:noProof/>
            <w:webHidden/>
          </w:rPr>
        </w:r>
        <w:r>
          <w:rPr>
            <w:noProof/>
            <w:webHidden/>
          </w:rPr>
          <w:fldChar w:fldCharType="separate"/>
        </w:r>
        <w:r>
          <w:rPr>
            <w:noProof/>
            <w:webHidden/>
          </w:rPr>
          <w:t>191</w:t>
        </w:r>
        <w:r>
          <w:rPr>
            <w:noProof/>
            <w:webHidden/>
          </w:rPr>
          <w:fldChar w:fldCharType="end"/>
        </w:r>
      </w:hyperlink>
    </w:p>
    <w:p w14:paraId="7A09D3B5" w14:textId="1BAFB757"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8" w:history="1">
        <w:r w:rsidRPr="003C7931">
          <w:rPr>
            <w:rStyle w:val="Lienhypertexte"/>
            <w:noProof/>
          </w:rPr>
          <w:t>Tabelle 7.1 - Schutz gegen elektrischen Schlag bei direktem Berühren: maximale Spannung von SELV bei Benutzung von elektrischen Betriebsmitteln mit der Schutzart IP00</w:t>
        </w:r>
        <w:r>
          <w:rPr>
            <w:noProof/>
            <w:webHidden/>
          </w:rPr>
          <w:tab/>
        </w:r>
        <w:r>
          <w:rPr>
            <w:noProof/>
            <w:webHidden/>
          </w:rPr>
          <w:fldChar w:fldCharType="begin"/>
        </w:r>
        <w:r>
          <w:rPr>
            <w:noProof/>
            <w:webHidden/>
          </w:rPr>
          <w:instrText xml:space="preserve"> PAGEREF _Toc202794588 \h </w:instrText>
        </w:r>
        <w:r>
          <w:rPr>
            <w:noProof/>
            <w:webHidden/>
          </w:rPr>
        </w:r>
        <w:r>
          <w:rPr>
            <w:noProof/>
            <w:webHidden/>
          </w:rPr>
          <w:fldChar w:fldCharType="separate"/>
        </w:r>
        <w:r>
          <w:rPr>
            <w:noProof/>
            <w:webHidden/>
          </w:rPr>
          <w:t>223</w:t>
        </w:r>
        <w:r>
          <w:rPr>
            <w:noProof/>
            <w:webHidden/>
          </w:rPr>
          <w:fldChar w:fldCharType="end"/>
        </w:r>
      </w:hyperlink>
    </w:p>
    <w:p w14:paraId="660BADDA" w14:textId="4655661E"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89" w:history="1">
        <w:r w:rsidRPr="003C7931">
          <w:rPr>
            <w:rStyle w:val="Lienhypertexte"/>
            <w:noProof/>
          </w:rPr>
          <w:t xml:space="preserve">Tabelle 7.2 - </w:t>
        </w:r>
        <w:r w:rsidRPr="003C7931">
          <w:rPr>
            <w:rStyle w:val="Lienhypertexte"/>
            <w:noProof/>
          </w:rPr>
          <w:t>S</w:t>
        </w:r>
        <w:r w:rsidRPr="003C7931">
          <w:rPr>
            <w:rStyle w:val="Lienhypertexte"/>
            <w:noProof/>
          </w:rPr>
          <w:t>chutz gegen elektrischen Schlag bei indirektem Berühren: maximale Spannung</w:t>
        </w:r>
        <w:r>
          <w:rPr>
            <w:noProof/>
            <w:webHidden/>
          </w:rPr>
          <w:tab/>
        </w:r>
        <w:r>
          <w:rPr>
            <w:noProof/>
            <w:webHidden/>
          </w:rPr>
          <w:fldChar w:fldCharType="begin"/>
        </w:r>
        <w:r>
          <w:rPr>
            <w:noProof/>
            <w:webHidden/>
          </w:rPr>
          <w:instrText xml:space="preserve"> PAGEREF _Toc202794589 \h </w:instrText>
        </w:r>
        <w:r>
          <w:rPr>
            <w:noProof/>
            <w:webHidden/>
          </w:rPr>
        </w:r>
        <w:r>
          <w:rPr>
            <w:noProof/>
            <w:webHidden/>
          </w:rPr>
          <w:fldChar w:fldCharType="separate"/>
        </w:r>
        <w:r>
          <w:rPr>
            <w:noProof/>
            <w:webHidden/>
          </w:rPr>
          <w:t>223</w:t>
        </w:r>
        <w:r>
          <w:rPr>
            <w:noProof/>
            <w:webHidden/>
          </w:rPr>
          <w:fldChar w:fldCharType="end"/>
        </w:r>
      </w:hyperlink>
    </w:p>
    <w:p w14:paraId="691981FF" w14:textId="64F4FA68"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0" w:history="1">
        <w:r w:rsidRPr="003C7931">
          <w:rPr>
            <w:rStyle w:val="Lienhypertexte"/>
            <w:noProof/>
          </w:rPr>
          <w:t>bei Benutzung von SELV</w:t>
        </w:r>
        <w:r>
          <w:rPr>
            <w:noProof/>
            <w:webHidden/>
          </w:rPr>
          <w:tab/>
        </w:r>
        <w:r>
          <w:rPr>
            <w:noProof/>
            <w:webHidden/>
          </w:rPr>
          <w:fldChar w:fldCharType="begin"/>
        </w:r>
        <w:r>
          <w:rPr>
            <w:noProof/>
            <w:webHidden/>
          </w:rPr>
          <w:instrText xml:space="preserve"> PAGEREF _Toc202794590 \h </w:instrText>
        </w:r>
        <w:r>
          <w:rPr>
            <w:noProof/>
            <w:webHidden/>
          </w:rPr>
        </w:r>
        <w:r>
          <w:rPr>
            <w:noProof/>
            <w:webHidden/>
          </w:rPr>
          <w:fldChar w:fldCharType="separate"/>
        </w:r>
        <w:r>
          <w:rPr>
            <w:noProof/>
            <w:webHidden/>
          </w:rPr>
          <w:t>223</w:t>
        </w:r>
        <w:r>
          <w:rPr>
            <w:noProof/>
            <w:webHidden/>
          </w:rPr>
          <w:fldChar w:fldCharType="end"/>
        </w:r>
      </w:hyperlink>
    </w:p>
    <w:p w14:paraId="129D12DE" w14:textId="5486DACD"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1" w:history="1">
        <w:r w:rsidRPr="003C7931">
          <w:rPr>
            <w:rStyle w:val="Lienhypertexte"/>
            <w:noProof/>
          </w:rPr>
          <w:t>Tabelle 7.3 - Räumlichkeiten mit Badewanne und/oder Dusche: Kombinationen der äußeren Einflüsse AD, BB und BC</w:t>
        </w:r>
        <w:r>
          <w:rPr>
            <w:noProof/>
            <w:webHidden/>
          </w:rPr>
          <w:tab/>
        </w:r>
        <w:r>
          <w:rPr>
            <w:noProof/>
            <w:webHidden/>
          </w:rPr>
          <w:fldChar w:fldCharType="begin"/>
        </w:r>
        <w:r>
          <w:rPr>
            <w:noProof/>
            <w:webHidden/>
          </w:rPr>
          <w:instrText xml:space="preserve"> PAGEREF _Toc202794591 \h </w:instrText>
        </w:r>
        <w:r>
          <w:rPr>
            <w:noProof/>
            <w:webHidden/>
          </w:rPr>
        </w:r>
        <w:r>
          <w:rPr>
            <w:noProof/>
            <w:webHidden/>
          </w:rPr>
          <w:fldChar w:fldCharType="separate"/>
        </w:r>
        <w:r>
          <w:rPr>
            <w:noProof/>
            <w:webHidden/>
          </w:rPr>
          <w:t>226</w:t>
        </w:r>
        <w:r>
          <w:rPr>
            <w:noProof/>
            <w:webHidden/>
          </w:rPr>
          <w:fldChar w:fldCharType="end"/>
        </w:r>
      </w:hyperlink>
    </w:p>
    <w:p w14:paraId="2EE99276" w14:textId="082937A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2" w:history="1">
        <w:r w:rsidRPr="003C7931">
          <w:rPr>
            <w:rStyle w:val="Lienhypertexte"/>
            <w:noProof/>
          </w:rPr>
          <w:t>Tabelle 7.4 - Schutz gegen indirektes Berühren: maximale Spannung bei Benutzung von SELV in den verschiedenen Bereichen von Schwimmbädern</w:t>
        </w:r>
        <w:r>
          <w:rPr>
            <w:noProof/>
            <w:webHidden/>
          </w:rPr>
          <w:tab/>
        </w:r>
        <w:r>
          <w:rPr>
            <w:noProof/>
            <w:webHidden/>
          </w:rPr>
          <w:fldChar w:fldCharType="begin"/>
        </w:r>
        <w:r>
          <w:rPr>
            <w:noProof/>
            <w:webHidden/>
          </w:rPr>
          <w:instrText xml:space="preserve"> PAGEREF _Toc202794592 \h </w:instrText>
        </w:r>
        <w:r>
          <w:rPr>
            <w:noProof/>
            <w:webHidden/>
          </w:rPr>
        </w:r>
        <w:r>
          <w:rPr>
            <w:noProof/>
            <w:webHidden/>
          </w:rPr>
          <w:fldChar w:fldCharType="separate"/>
        </w:r>
        <w:r>
          <w:rPr>
            <w:noProof/>
            <w:webHidden/>
          </w:rPr>
          <w:t>230</w:t>
        </w:r>
        <w:r>
          <w:rPr>
            <w:noProof/>
            <w:webHidden/>
          </w:rPr>
          <w:fldChar w:fldCharType="end"/>
        </w:r>
      </w:hyperlink>
    </w:p>
    <w:p w14:paraId="51A47B1A" w14:textId="0E57E4B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3" w:history="1">
        <w:r w:rsidRPr="003C7931">
          <w:rPr>
            <w:rStyle w:val="Lienhypertexte"/>
            <w:noProof/>
          </w:rPr>
          <w:t>Tabelle 7.5 - Mindestschutzart der elektrischen Betriebsmittel</w:t>
        </w:r>
        <w:r>
          <w:rPr>
            <w:noProof/>
            <w:webHidden/>
          </w:rPr>
          <w:tab/>
        </w:r>
        <w:r>
          <w:rPr>
            <w:noProof/>
            <w:webHidden/>
          </w:rPr>
          <w:fldChar w:fldCharType="begin"/>
        </w:r>
        <w:r>
          <w:rPr>
            <w:noProof/>
            <w:webHidden/>
          </w:rPr>
          <w:instrText xml:space="preserve"> PAGEREF _Toc202794593 \h </w:instrText>
        </w:r>
        <w:r>
          <w:rPr>
            <w:noProof/>
            <w:webHidden/>
          </w:rPr>
        </w:r>
        <w:r>
          <w:rPr>
            <w:noProof/>
            <w:webHidden/>
          </w:rPr>
          <w:fldChar w:fldCharType="separate"/>
        </w:r>
        <w:r>
          <w:rPr>
            <w:noProof/>
            <w:webHidden/>
          </w:rPr>
          <w:t>230</w:t>
        </w:r>
        <w:r>
          <w:rPr>
            <w:noProof/>
            <w:webHidden/>
          </w:rPr>
          <w:fldChar w:fldCharType="end"/>
        </w:r>
      </w:hyperlink>
    </w:p>
    <w:p w14:paraId="2E13842A" w14:textId="07D57AEA"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4" w:history="1">
        <w:r w:rsidRPr="003C7931">
          <w:rPr>
            <w:rStyle w:val="Lienhypertexte"/>
            <w:noProof/>
          </w:rPr>
          <w:t>in den unterschiedlichen Bereichen von Schwimmbädern</w:t>
        </w:r>
        <w:r>
          <w:rPr>
            <w:noProof/>
            <w:webHidden/>
          </w:rPr>
          <w:tab/>
        </w:r>
        <w:r>
          <w:rPr>
            <w:noProof/>
            <w:webHidden/>
          </w:rPr>
          <w:fldChar w:fldCharType="begin"/>
        </w:r>
        <w:r>
          <w:rPr>
            <w:noProof/>
            <w:webHidden/>
          </w:rPr>
          <w:instrText xml:space="preserve"> PAGEREF _Toc202794594 \h </w:instrText>
        </w:r>
        <w:r>
          <w:rPr>
            <w:noProof/>
            <w:webHidden/>
          </w:rPr>
        </w:r>
        <w:r>
          <w:rPr>
            <w:noProof/>
            <w:webHidden/>
          </w:rPr>
          <w:fldChar w:fldCharType="separate"/>
        </w:r>
        <w:r>
          <w:rPr>
            <w:noProof/>
            <w:webHidden/>
          </w:rPr>
          <w:t>230</w:t>
        </w:r>
        <w:r>
          <w:rPr>
            <w:noProof/>
            <w:webHidden/>
          </w:rPr>
          <w:fldChar w:fldCharType="end"/>
        </w:r>
      </w:hyperlink>
    </w:p>
    <w:p w14:paraId="3DC2126E" w14:textId="5CCCE75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5" w:history="1">
        <w:r w:rsidRPr="003C7931">
          <w:rPr>
            <w:rStyle w:val="Lienhypertexte"/>
            <w:noProof/>
          </w:rPr>
          <w:t>Tabelle 7.6 - Schwimmbäder: Kombinationen der äußeren Einflüsse AD, BB und BC</w:t>
        </w:r>
        <w:r>
          <w:rPr>
            <w:noProof/>
            <w:webHidden/>
          </w:rPr>
          <w:tab/>
        </w:r>
        <w:r>
          <w:rPr>
            <w:noProof/>
            <w:webHidden/>
          </w:rPr>
          <w:fldChar w:fldCharType="begin"/>
        </w:r>
        <w:r>
          <w:rPr>
            <w:noProof/>
            <w:webHidden/>
          </w:rPr>
          <w:instrText xml:space="preserve"> PAGEREF _Toc202794595 \h </w:instrText>
        </w:r>
        <w:r>
          <w:rPr>
            <w:noProof/>
            <w:webHidden/>
          </w:rPr>
        </w:r>
        <w:r>
          <w:rPr>
            <w:noProof/>
            <w:webHidden/>
          </w:rPr>
          <w:fldChar w:fldCharType="separate"/>
        </w:r>
        <w:r>
          <w:rPr>
            <w:noProof/>
            <w:webHidden/>
          </w:rPr>
          <w:t>231</w:t>
        </w:r>
        <w:r>
          <w:rPr>
            <w:noProof/>
            <w:webHidden/>
          </w:rPr>
          <w:fldChar w:fldCharType="end"/>
        </w:r>
      </w:hyperlink>
    </w:p>
    <w:p w14:paraId="5949D143" w14:textId="67DAAA0C"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6" w:history="1">
        <w:r w:rsidRPr="003C7931">
          <w:rPr>
            <w:rStyle w:val="Lienhypertexte"/>
            <w:noProof/>
          </w:rPr>
          <w:t>Tabelle 8.1 - Unterteile für Sicherungen (6 A) und kleine Leitungsschutzschalter mit einem Stiftabstand von 20 mm (Größe 12 oder 10 A) - Mindestquerschnitt und Passeinsätze</w:t>
        </w:r>
        <w:r>
          <w:rPr>
            <w:noProof/>
            <w:webHidden/>
          </w:rPr>
          <w:tab/>
        </w:r>
        <w:r>
          <w:rPr>
            <w:noProof/>
            <w:webHidden/>
          </w:rPr>
          <w:fldChar w:fldCharType="begin"/>
        </w:r>
        <w:r>
          <w:rPr>
            <w:noProof/>
            <w:webHidden/>
          </w:rPr>
          <w:instrText xml:space="preserve"> PAGEREF _Toc202794596 \h </w:instrText>
        </w:r>
        <w:r>
          <w:rPr>
            <w:noProof/>
            <w:webHidden/>
          </w:rPr>
        </w:r>
        <w:r>
          <w:rPr>
            <w:noProof/>
            <w:webHidden/>
          </w:rPr>
          <w:fldChar w:fldCharType="separate"/>
        </w:r>
        <w:r>
          <w:rPr>
            <w:noProof/>
            <w:webHidden/>
          </w:rPr>
          <w:t>262</w:t>
        </w:r>
        <w:r>
          <w:rPr>
            <w:noProof/>
            <w:webHidden/>
          </w:rPr>
          <w:fldChar w:fldCharType="end"/>
        </w:r>
      </w:hyperlink>
    </w:p>
    <w:p w14:paraId="7FEDE63B" w14:textId="70CE2990"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7" w:history="1">
        <w:r w:rsidRPr="003C7931">
          <w:rPr>
            <w:rStyle w:val="Lienhypertexte"/>
            <w:noProof/>
          </w:rPr>
          <w:t>Tabelle 8.2 - Unterteile für Sicherungen (6 A) und kleine Leitungsschutzschalter mit einem Stiftabstand von 20 mm (Größe 12 oder 10 A) - Mindestquerschnitt und Standardblätter</w:t>
        </w:r>
        <w:r>
          <w:rPr>
            <w:noProof/>
            <w:webHidden/>
          </w:rPr>
          <w:tab/>
        </w:r>
        <w:r>
          <w:rPr>
            <w:noProof/>
            <w:webHidden/>
          </w:rPr>
          <w:fldChar w:fldCharType="begin"/>
        </w:r>
        <w:r>
          <w:rPr>
            <w:noProof/>
            <w:webHidden/>
          </w:rPr>
          <w:instrText xml:space="preserve"> PAGEREF _Toc202794597 \h </w:instrText>
        </w:r>
        <w:r>
          <w:rPr>
            <w:noProof/>
            <w:webHidden/>
          </w:rPr>
        </w:r>
        <w:r>
          <w:rPr>
            <w:noProof/>
            <w:webHidden/>
          </w:rPr>
          <w:fldChar w:fldCharType="separate"/>
        </w:r>
        <w:r>
          <w:rPr>
            <w:noProof/>
            <w:webHidden/>
          </w:rPr>
          <w:t>262</w:t>
        </w:r>
        <w:r>
          <w:rPr>
            <w:noProof/>
            <w:webHidden/>
          </w:rPr>
          <w:fldChar w:fldCharType="end"/>
        </w:r>
      </w:hyperlink>
    </w:p>
    <w:p w14:paraId="64A65F0A" w14:textId="71959F1F"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8" w:history="1">
        <w:r w:rsidRPr="003C7931">
          <w:rPr>
            <w:rStyle w:val="Lienhypertexte"/>
            <w:noProof/>
          </w:rPr>
          <w:t>Tabelle 8.3 - Unterteile für Sicherungen (6 A) und kleine Leitungsschutzschalter mit einem Stiftabstand von 20 mm (Größe 12 oder 10 A) - Größe des Sicherungsunterteils und Leiterquerschnitt</w:t>
        </w:r>
        <w:r>
          <w:rPr>
            <w:noProof/>
            <w:webHidden/>
          </w:rPr>
          <w:tab/>
        </w:r>
        <w:r>
          <w:rPr>
            <w:noProof/>
            <w:webHidden/>
          </w:rPr>
          <w:fldChar w:fldCharType="begin"/>
        </w:r>
        <w:r>
          <w:rPr>
            <w:noProof/>
            <w:webHidden/>
          </w:rPr>
          <w:instrText xml:space="preserve"> PAGEREF _Toc202794598 \h </w:instrText>
        </w:r>
        <w:r>
          <w:rPr>
            <w:noProof/>
            <w:webHidden/>
          </w:rPr>
        </w:r>
        <w:r>
          <w:rPr>
            <w:noProof/>
            <w:webHidden/>
          </w:rPr>
          <w:fldChar w:fldCharType="separate"/>
        </w:r>
        <w:r>
          <w:rPr>
            <w:noProof/>
            <w:webHidden/>
          </w:rPr>
          <w:t>262</w:t>
        </w:r>
        <w:r>
          <w:rPr>
            <w:noProof/>
            <w:webHidden/>
          </w:rPr>
          <w:fldChar w:fldCharType="end"/>
        </w:r>
      </w:hyperlink>
    </w:p>
    <w:p w14:paraId="5D98FB57" w14:textId="50B23F4A" w:rsidR="00A854F7" w:rsidRDefault="00A854F7">
      <w:pPr>
        <w:pStyle w:val="Tabledesillustrations"/>
        <w:tabs>
          <w:tab w:val="right" w:leader="dot" w:pos="8897"/>
        </w:tabs>
        <w:rPr>
          <w:rFonts w:asciiTheme="minorHAnsi" w:hAnsiTheme="minorHAnsi"/>
          <w:noProof/>
          <w:kern w:val="2"/>
          <w:sz w:val="24"/>
          <w:szCs w:val="24"/>
          <w:lang w:val="fr-BE"/>
          <w14:ligatures w14:val="standardContextual"/>
        </w:rPr>
      </w:pPr>
      <w:hyperlink w:anchor="_Toc202794599" w:history="1">
        <w:r w:rsidRPr="003C7931">
          <w:rPr>
            <w:rStyle w:val="Lienhypertexte"/>
            <w:noProof/>
          </w:rPr>
          <w:t>Tabelle 9.1 - Unspezifische äußere Einflüsse</w:t>
        </w:r>
        <w:r>
          <w:rPr>
            <w:noProof/>
            <w:webHidden/>
          </w:rPr>
          <w:tab/>
        </w:r>
        <w:r>
          <w:rPr>
            <w:noProof/>
            <w:webHidden/>
          </w:rPr>
          <w:fldChar w:fldCharType="begin"/>
        </w:r>
        <w:r>
          <w:rPr>
            <w:noProof/>
            <w:webHidden/>
          </w:rPr>
          <w:instrText xml:space="preserve"> PAGEREF _Toc202794599 \h </w:instrText>
        </w:r>
        <w:r>
          <w:rPr>
            <w:noProof/>
            <w:webHidden/>
          </w:rPr>
        </w:r>
        <w:r>
          <w:rPr>
            <w:noProof/>
            <w:webHidden/>
          </w:rPr>
          <w:fldChar w:fldCharType="separate"/>
        </w:r>
        <w:r>
          <w:rPr>
            <w:noProof/>
            <w:webHidden/>
          </w:rPr>
          <w:t>278</w:t>
        </w:r>
        <w:r>
          <w:rPr>
            <w:noProof/>
            <w:webHidden/>
          </w:rPr>
          <w:fldChar w:fldCharType="end"/>
        </w:r>
      </w:hyperlink>
    </w:p>
    <w:p w14:paraId="7C9D0E41" w14:textId="50EF2A59" w:rsidR="00EC3B14" w:rsidRDefault="003244CC" w:rsidP="00EC3B14">
      <w:pPr>
        <w:pStyle w:val="FOD-normal"/>
        <w:ind w:left="567" w:hanging="567"/>
        <w:sectPr w:rsidR="00EC3B14" w:rsidSect="00EC3B14">
          <w:type w:val="oddPage"/>
          <w:pgSz w:w="11907" w:h="16839" w:code="9"/>
          <w:pgMar w:top="1440" w:right="1440" w:bottom="1440" w:left="1560" w:header="708" w:footer="708" w:gutter="0"/>
          <w:pgNumType w:fmt="lowerRoman"/>
          <w:cols w:space="708"/>
          <w:docGrid w:linePitch="360"/>
        </w:sectPr>
      </w:pPr>
      <w:r>
        <w:rPr>
          <w:rFonts w:cstheme="minorBidi"/>
          <w:szCs w:val="22"/>
        </w:rPr>
        <w:fldChar w:fldCharType="end"/>
      </w:r>
    </w:p>
    <w:p w14:paraId="7B0CBBC9" w14:textId="77777777" w:rsidR="009A4834" w:rsidRPr="009A4834" w:rsidRDefault="009A4834" w:rsidP="009A4834">
      <w:pPr>
        <w:widowControl w:val="0"/>
        <w:spacing w:after="240" w:line="240" w:lineRule="auto"/>
        <w:jc w:val="both"/>
        <w:rPr>
          <w:rFonts w:ascii="Trebuchet MS" w:eastAsia="Times New Roman" w:hAnsi="Trebuchet MS" w:cs="Times New Roman"/>
          <w:b/>
          <w:sz w:val="32"/>
          <w:lang w:eastAsia="nl-NL"/>
        </w:rPr>
      </w:pPr>
      <w:bookmarkStart w:id="16" w:name="_Hlk196808175"/>
      <w:r w:rsidRPr="009A4834">
        <w:rPr>
          <w:rFonts w:ascii="Trebuchet MS" w:eastAsia="Times New Roman" w:hAnsi="Trebuchet MS" w:cs="Times New Roman"/>
          <w:b/>
          <w:sz w:val="32"/>
          <w:lang w:eastAsia="nl-NL"/>
        </w:rPr>
        <w:lastRenderedPageBreak/>
        <w:t>Teil 1 - Allgemeine Vorschriften für Betriebsmittel und elektrische Anlagen</w:t>
      </w:r>
    </w:p>
    <w:sdt>
      <w:sdtPr>
        <w:rPr>
          <w:rFonts w:ascii="Calibri Light" w:eastAsia="Times New Roman" w:hAnsi="Calibri Light" w:cs="Times New Roman"/>
          <w:color w:val="2F5496"/>
          <w:sz w:val="32"/>
          <w:szCs w:val="32"/>
          <w:lang w:val="fr-FR"/>
        </w:rPr>
        <w:id w:val="2067059898"/>
        <w:docPartObj>
          <w:docPartGallery w:val="Table of Contents"/>
          <w:docPartUnique/>
        </w:docPartObj>
      </w:sdtPr>
      <w:sdtEndPr>
        <w:rPr>
          <w:rFonts w:ascii="Calibri" w:eastAsia="Calibri" w:hAnsi="Calibri"/>
          <w:b/>
          <w:bCs/>
          <w:color w:val="auto"/>
          <w:kern w:val="2"/>
          <w:sz w:val="22"/>
          <w:szCs w:val="22"/>
          <w:lang w:eastAsia="en-US"/>
          <w14:ligatures w14:val="standardContextual"/>
        </w:rPr>
      </w:sdtEndPr>
      <w:sdtContent>
        <w:p w14:paraId="328D18DD" w14:textId="77777777" w:rsidR="009A4834" w:rsidRPr="009A4834" w:rsidRDefault="009A4834" w:rsidP="009A4834">
          <w:pPr>
            <w:keepNext/>
            <w:keepLines/>
            <w:spacing w:before="240" w:after="0" w:line="259" w:lineRule="auto"/>
            <w:rPr>
              <w:rFonts w:ascii="Calibri Light" w:eastAsia="Times New Roman" w:hAnsi="Calibri Light" w:cs="Times New Roman"/>
              <w:color w:val="2F5496"/>
              <w:sz w:val="32"/>
              <w:szCs w:val="32"/>
              <w:lang w:val="fr-BE"/>
            </w:rPr>
          </w:pPr>
        </w:p>
        <w:p w14:paraId="69FFA016" w14:textId="4155AC76" w:rsidR="009A4834" w:rsidRPr="009A4834" w:rsidRDefault="009A4834" w:rsidP="006B39DB">
          <w:pPr>
            <w:tabs>
              <w:tab w:val="right" w:leader="dot" w:pos="8505"/>
              <w:tab w:val="right" w:leader="dot" w:pos="9062"/>
              <w:tab w:val="right" w:leader="dot" w:pos="9639"/>
            </w:tabs>
            <w:spacing w:after="40" w:line="240" w:lineRule="auto"/>
            <w:rPr>
              <w:rFonts w:ascii="Trebuchet MS" w:eastAsia="Calibri" w:hAnsi="Trebuchet MS" w:cs="Times New Roman"/>
              <w:b/>
              <w:bCs/>
              <w:noProof/>
              <w:kern w:val="2"/>
              <w:sz w:val="20"/>
              <w:szCs w:val="20"/>
              <w:lang w:val="fr-BE" w:eastAsia="en-US"/>
              <w14:ligatures w14:val="standardContextual"/>
            </w:rPr>
          </w:pPr>
          <w:r w:rsidRPr="009A4834">
            <w:rPr>
              <w:rFonts w:ascii="Calibri" w:eastAsia="Calibri" w:hAnsi="Calibri" w:cs="Times New Roman"/>
              <w:kern w:val="2"/>
              <w:lang w:val="fr-BE" w:eastAsia="en-US"/>
              <w14:ligatures w14:val="standardContextual"/>
            </w:rPr>
            <w:fldChar w:fldCharType="begin"/>
          </w:r>
          <w:r w:rsidRPr="009A4834">
            <w:rPr>
              <w:rFonts w:ascii="Calibri" w:eastAsia="Calibri" w:hAnsi="Calibri" w:cs="Times New Roman"/>
              <w:kern w:val="2"/>
              <w:lang w:val="fr-BE" w:eastAsia="en-US"/>
              <w14:ligatures w14:val="standardContextual"/>
            </w:rPr>
            <w:instrText xml:space="preserve"> TOC \o "1-3" \h \z \u </w:instrText>
          </w:r>
          <w:r w:rsidRPr="009A4834">
            <w:rPr>
              <w:rFonts w:ascii="Calibri" w:eastAsia="Calibri" w:hAnsi="Calibri" w:cs="Times New Roman"/>
              <w:kern w:val="2"/>
              <w:lang w:val="fr-BE" w:eastAsia="en-US"/>
              <w14:ligatures w14:val="standardContextual"/>
            </w:rPr>
            <w:fldChar w:fldCharType="separate"/>
          </w:r>
          <w:hyperlink w:anchor="_Toc196808189" w:history="1">
            <w:r w:rsidRPr="009A4834">
              <w:rPr>
                <w:rFonts w:ascii="Trebuchet MS" w:eastAsia="Times New Roman" w:hAnsi="Trebuchet MS" w:cs="Times New Roman"/>
                <w:b/>
                <w:bCs/>
                <w:noProof/>
                <w:sz w:val="20"/>
                <w:szCs w:val="20"/>
                <w:lang w:eastAsia="nl-NL"/>
              </w:rPr>
              <w:t>KAPITEL 1.1 - Einleitung</w:t>
            </w:r>
            <w:r w:rsidRPr="009A4834">
              <w:rPr>
                <w:rFonts w:ascii="Trebuchet MS" w:eastAsia="Calibri" w:hAnsi="Trebuchet MS" w:cs="Times New Roman"/>
                <w:b/>
                <w:bCs/>
                <w:noProof/>
                <w:webHidden/>
                <w:kern w:val="2"/>
                <w:sz w:val="20"/>
                <w:szCs w:val="20"/>
                <w:lang w:val="fr-BE" w:eastAsia="en-US"/>
                <w14:ligatures w14:val="standardContextual"/>
              </w:rPr>
              <w:tab/>
            </w:r>
            <w:r w:rsidR="006B39DB">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_Toc196808189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2</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0EAD68FA" w14:textId="20090C68" w:rsidR="009A4834" w:rsidRPr="009A4834" w:rsidRDefault="00F56DAF" w:rsidP="006B39DB">
          <w:pPr>
            <w:tabs>
              <w:tab w:val="right" w:leader="dot" w:pos="8505"/>
              <w:tab w:val="right" w:leader="dot" w:pos="9062"/>
              <w:tab w:val="right" w:leader="dot" w:pos="9639"/>
            </w:tabs>
            <w:spacing w:after="40" w:line="240" w:lineRule="auto"/>
            <w:rPr>
              <w:rFonts w:ascii="Trebuchet MS" w:eastAsia="Calibri" w:hAnsi="Trebuchet MS" w:cs="Times New Roman"/>
              <w:b/>
              <w:bCs/>
              <w:noProof/>
              <w:kern w:val="2"/>
              <w:sz w:val="20"/>
              <w:szCs w:val="20"/>
              <w:lang w:val="fr-BE" w:eastAsia="en-US"/>
              <w14:ligatures w14:val="standardContextual"/>
            </w:rPr>
          </w:pPr>
          <w:r>
            <w:fldChar w:fldCharType="begin"/>
          </w:r>
          <w:r>
            <w:instrText xml:space="preserve"> =  \* MERGEFORMAT </w:instrText>
          </w:r>
          <w:r>
            <w:fldChar w:fldCharType="separate"/>
          </w:r>
          <w:r>
            <w:rPr>
              <w:b/>
              <w:noProof/>
            </w:rPr>
            <w:t>!Fin de formule inattendue</w:t>
          </w:r>
          <w:r>
            <w:fldChar w:fldCharType="end"/>
          </w:r>
        </w:p>
        <w:p w14:paraId="2DA0F166" w14:textId="5465A40A" w:rsidR="009A4834" w:rsidRPr="009A4834" w:rsidRDefault="009A4834" w:rsidP="006B39DB">
          <w:pPr>
            <w:tabs>
              <w:tab w:val="right" w:leader="dot" w:pos="8505"/>
              <w:tab w:val="right" w:leader="dot" w:pos="9062"/>
              <w:tab w:val="right" w:leader="dot" w:pos="9639"/>
            </w:tabs>
            <w:spacing w:after="40" w:line="240" w:lineRule="auto"/>
            <w:ind w:left="220"/>
            <w:rPr>
              <w:rFonts w:ascii="Trebuchet MS" w:eastAsia="Calibri" w:hAnsi="Trebuchet MS" w:cs="Times New Roman"/>
              <w:b/>
              <w:bCs/>
              <w:noProof/>
              <w:kern w:val="2"/>
              <w:sz w:val="20"/>
              <w:szCs w:val="20"/>
              <w:lang w:val="fr-BE" w:eastAsia="en-US"/>
              <w14:ligatures w14:val="standardContextual"/>
            </w:rPr>
          </w:pPr>
          <w:hyperlink w:anchor="_Toc196808191" w:history="1">
            <w:r w:rsidRPr="009A4834">
              <w:rPr>
                <w:rFonts w:ascii="Trebuchet MS" w:eastAsia="Times New Roman" w:hAnsi="Trebuchet MS" w:cs="Times New Roman"/>
                <w:b/>
                <w:bCs/>
                <w:noProof/>
                <w:sz w:val="20"/>
                <w:szCs w:val="20"/>
                <w:lang w:eastAsia="nl-NL"/>
              </w:rPr>
              <w:t>Abschnitt 1.2.1 - Allgemeine Regelung</w:t>
            </w:r>
            <w:r w:rsidRPr="009A4834">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_Toc196808191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2</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1259A0D6" w14:textId="39EE9252" w:rsidR="009A4834" w:rsidRPr="009A4834" w:rsidRDefault="009A4834" w:rsidP="006B39DB">
          <w:pPr>
            <w:tabs>
              <w:tab w:val="right" w:leader="dot" w:pos="8505"/>
              <w:tab w:val="right" w:leader="dot" w:pos="9062"/>
              <w:tab w:val="right" w:leader="dot" w:pos="9639"/>
            </w:tabs>
            <w:spacing w:after="40" w:line="240" w:lineRule="auto"/>
            <w:ind w:left="220"/>
            <w:rPr>
              <w:rFonts w:ascii="Trebuchet MS" w:eastAsia="Calibri" w:hAnsi="Trebuchet MS" w:cs="Times New Roman"/>
              <w:b/>
              <w:bCs/>
              <w:noProof/>
              <w:kern w:val="2"/>
              <w:sz w:val="20"/>
              <w:szCs w:val="20"/>
              <w:lang w:val="fr-BE" w:eastAsia="en-US"/>
              <w14:ligatures w14:val="standardContextual"/>
            </w:rPr>
          </w:pPr>
          <w:hyperlink w:anchor="_Toc196808192" w:history="1">
            <w:r w:rsidRPr="009A4834">
              <w:rPr>
                <w:rFonts w:ascii="Trebuchet MS" w:eastAsia="Times New Roman" w:hAnsi="Trebuchet MS" w:cs="Times New Roman"/>
                <w:b/>
                <w:bCs/>
                <w:noProof/>
                <w:sz w:val="20"/>
                <w:szCs w:val="20"/>
                <w:lang w:eastAsia="nl-NL"/>
              </w:rPr>
              <w:t>Abschnitt 1.2.2 - Ausnahmen</w:t>
            </w:r>
            <w:r w:rsidRPr="009A4834">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_Toc196808192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2</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137BEFDC" w14:textId="5C3F75FA" w:rsidR="009A4834" w:rsidRPr="009A4834" w:rsidRDefault="009A4834" w:rsidP="006B39DB">
          <w:pPr>
            <w:tabs>
              <w:tab w:val="right" w:leader="dot" w:pos="8505"/>
              <w:tab w:val="right" w:leader="dot" w:pos="9062"/>
              <w:tab w:val="right" w:leader="dot" w:pos="9639"/>
            </w:tabs>
            <w:spacing w:after="40" w:line="240" w:lineRule="auto"/>
            <w:rPr>
              <w:rFonts w:ascii="Trebuchet MS" w:eastAsia="Calibri" w:hAnsi="Trebuchet MS" w:cs="Times New Roman"/>
              <w:b/>
              <w:bCs/>
              <w:noProof/>
              <w:kern w:val="2"/>
              <w:sz w:val="20"/>
              <w:szCs w:val="20"/>
              <w:lang w:val="fr-BE" w:eastAsia="en-US"/>
              <w14:ligatures w14:val="standardContextual"/>
            </w:rPr>
          </w:pPr>
          <w:hyperlink w:anchor="_Toc196808193" w:history="1">
            <w:r w:rsidRPr="009A4834">
              <w:rPr>
                <w:rFonts w:ascii="Trebuchet MS" w:eastAsia="Times New Roman" w:hAnsi="Trebuchet MS" w:cs="Times New Roman"/>
                <w:b/>
                <w:bCs/>
                <w:noProof/>
                <w:sz w:val="20"/>
                <w:szCs w:val="20"/>
                <w:lang w:eastAsia="nl-NL"/>
              </w:rPr>
              <w:t>KAPITEL 1.3 - Zielsetzung</w:t>
            </w:r>
            <w:r w:rsidRPr="009A4834">
              <w:rPr>
                <w:rFonts w:ascii="Trebuchet MS" w:eastAsia="Calibri" w:hAnsi="Trebuchet MS" w:cs="Times New Roman"/>
                <w:b/>
                <w:bCs/>
                <w:noProof/>
                <w:webHidden/>
                <w:kern w:val="2"/>
                <w:sz w:val="20"/>
                <w:szCs w:val="20"/>
                <w:lang w:val="fr-BE" w:eastAsia="en-US"/>
                <w14:ligatures w14:val="standardContextual"/>
              </w:rPr>
              <w:tab/>
            </w:r>
            <w:r w:rsidR="006B39DB">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_Toc196808193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3</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14AD94A7" w14:textId="099DEDFC" w:rsidR="009A4834" w:rsidRPr="009A4834" w:rsidRDefault="009A4834" w:rsidP="006B39DB">
          <w:pPr>
            <w:tabs>
              <w:tab w:val="right" w:leader="dot" w:pos="8505"/>
              <w:tab w:val="right" w:leader="dot" w:pos="9062"/>
              <w:tab w:val="right" w:leader="dot" w:pos="9639"/>
            </w:tabs>
            <w:spacing w:after="40" w:line="240" w:lineRule="auto"/>
            <w:rPr>
              <w:rFonts w:ascii="Trebuchet MS" w:eastAsia="Calibri" w:hAnsi="Trebuchet MS" w:cs="Times New Roman"/>
              <w:b/>
              <w:bCs/>
              <w:noProof/>
              <w:kern w:val="2"/>
              <w:sz w:val="20"/>
              <w:szCs w:val="20"/>
              <w:lang w:val="fr-BE" w:eastAsia="en-US"/>
              <w14:ligatures w14:val="standardContextual"/>
            </w:rPr>
          </w:pPr>
          <w:hyperlink w:anchor="_Toc196808194" w:history="1">
            <w:r w:rsidRPr="009A4834">
              <w:rPr>
                <w:rFonts w:ascii="Trebuchet MS" w:eastAsia="Times New Roman" w:hAnsi="Trebuchet MS" w:cs="Times New Roman"/>
                <w:b/>
                <w:bCs/>
                <w:noProof/>
                <w:sz w:val="20"/>
                <w:szCs w:val="20"/>
                <w:lang w:eastAsia="nl-NL"/>
              </w:rPr>
              <w:t>KAPITEL 1.4 - Grundprinzipien</w:t>
            </w:r>
            <w:r w:rsidRPr="009A4834">
              <w:rPr>
                <w:rFonts w:ascii="Trebuchet MS" w:eastAsia="Calibri" w:hAnsi="Trebuchet MS" w:cs="Times New Roman"/>
                <w:b/>
                <w:bCs/>
                <w:noProof/>
                <w:webHidden/>
                <w:kern w:val="2"/>
                <w:sz w:val="20"/>
                <w:szCs w:val="20"/>
                <w:lang w:val="fr-BE" w:eastAsia="en-US"/>
                <w14:ligatures w14:val="standardContextual"/>
              </w:rPr>
              <w:tab/>
            </w:r>
            <w:r w:rsidR="006B39DB">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_Toc196808194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3</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622C9A51" w14:textId="10D446B8" w:rsidR="009A4834" w:rsidRPr="006B39DB" w:rsidRDefault="009A4834" w:rsidP="006B39DB">
          <w:pPr>
            <w:tabs>
              <w:tab w:val="right" w:leader="dot" w:pos="8505"/>
              <w:tab w:val="right" w:leader="dot" w:pos="9062"/>
              <w:tab w:val="right" w:leader="dot" w:pos="9639"/>
            </w:tabs>
            <w:spacing w:after="40" w:line="240" w:lineRule="auto"/>
            <w:ind w:left="220"/>
            <w:rPr>
              <w:rFonts w:ascii="Trebuchet MS" w:eastAsia="Times New Roman" w:hAnsi="Trebuchet MS" w:cs="Times New Roman"/>
              <w:b/>
              <w:bCs/>
              <w:noProof/>
              <w:sz w:val="20"/>
              <w:szCs w:val="20"/>
              <w:lang w:eastAsia="nl-NL"/>
            </w:rPr>
          </w:pPr>
          <w:hyperlink w:anchor="_Toc196808195" w:history="1">
            <w:r w:rsidRPr="009A4834">
              <w:rPr>
                <w:rFonts w:ascii="Trebuchet MS" w:eastAsia="Times New Roman" w:hAnsi="Trebuchet MS" w:cs="Times New Roman"/>
                <w:b/>
                <w:bCs/>
                <w:noProof/>
                <w:sz w:val="20"/>
                <w:szCs w:val="20"/>
                <w:lang w:eastAsia="nl-NL"/>
              </w:rPr>
              <w:t>Abschnitt 1.4.1 - Elektrische Anlagen</w:t>
            </w:r>
            <w:r w:rsidRPr="006B39DB">
              <w:rPr>
                <w:rFonts w:ascii="Trebuchet MS" w:eastAsia="Times New Roman" w:hAnsi="Trebuchet MS" w:cs="Times New Roman"/>
                <w:b/>
                <w:bCs/>
                <w:noProof/>
                <w:webHidden/>
                <w:sz w:val="20"/>
                <w:szCs w:val="20"/>
                <w:lang w:eastAsia="nl-NL"/>
              </w:rPr>
              <w:tab/>
            </w:r>
            <w:r w:rsidRPr="006B39DB">
              <w:rPr>
                <w:rFonts w:ascii="Trebuchet MS" w:eastAsia="Times New Roman" w:hAnsi="Trebuchet MS" w:cs="Times New Roman"/>
                <w:b/>
                <w:bCs/>
                <w:noProof/>
                <w:webHidden/>
                <w:sz w:val="20"/>
                <w:szCs w:val="20"/>
                <w:lang w:eastAsia="nl-NL"/>
              </w:rPr>
              <w:fldChar w:fldCharType="begin"/>
            </w:r>
            <w:r w:rsidRPr="006B39DB">
              <w:rPr>
                <w:rFonts w:ascii="Trebuchet MS" w:eastAsia="Times New Roman" w:hAnsi="Trebuchet MS" w:cs="Times New Roman"/>
                <w:b/>
                <w:bCs/>
                <w:noProof/>
                <w:webHidden/>
                <w:sz w:val="20"/>
                <w:szCs w:val="20"/>
                <w:lang w:eastAsia="nl-NL"/>
              </w:rPr>
              <w:instrText xml:space="preserve"> PAGEREF _Toc196808195 \h </w:instrText>
            </w:r>
            <w:r w:rsidRPr="006B39DB">
              <w:rPr>
                <w:rFonts w:ascii="Trebuchet MS" w:eastAsia="Times New Roman" w:hAnsi="Trebuchet MS" w:cs="Times New Roman"/>
                <w:b/>
                <w:bCs/>
                <w:noProof/>
                <w:webHidden/>
                <w:sz w:val="20"/>
                <w:szCs w:val="20"/>
                <w:lang w:eastAsia="nl-NL"/>
              </w:rPr>
            </w:r>
            <w:r w:rsidRPr="006B39DB">
              <w:rPr>
                <w:rFonts w:ascii="Trebuchet MS" w:eastAsia="Times New Roman" w:hAnsi="Trebuchet MS" w:cs="Times New Roman"/>
                <w:b/>
                <w:bCs/>
                <w:noProof/>
                <w:webHidden/>
                <w:sz w:val="20"/>
                <w:szCs w:val="20"/>
                <w:lang w:eastAsia="nl-NL"/>
              </w:rPr>
              <w:fldChar w:fldCharType="separate"/>
            </w:r>
            <w:r w:rsidR="00727CDC" w:rsidRPr="006B39DB">
              <w:rPr>
                <w:rFonts w:ascii="Trebuchet MS" w:eastAsia="Times New Roman" w:hAnsi="Trebuchet MS" w:cs="Times New Roman"/>
                <w:b/>
                <w:bCs/>
                <w:noProof/>
                <w:webHidden/>
                <w:sz w:val="20"/>
                <w:szCs w:val="20"/>
                <w:lang w:eastAsia="nl-NL"/>
              </w:rPr>
              <w:t>3</w:t>
            </w:r>
            <w:r w:rsidRPr="006B39DB">
              <w:rPr>
                <w:rFonts w:ascii="Trebuchet MS" w:eastAsia="Times New Roman" w:hAnsi="Trebuchet MS" w:cs="Times New Roman"/>
                <w:b/>
                <w:bCs/>
                <w:noProof/>
                <w:webHidden/>
                <w:sz w:val="20"/>
                <w:szCs w:val="20"/>
                <w:lang w:eastAsia="nl-NL"/>
              </w:rPr>
              <w:fldChar w:fldCharType="end"/>
            </w:r>
          </w:hyperlink>
        </w:p>
        <w:p w14:paraId="6428F27C" w14:textId="1BC812D8" w:rsidR="009A4834" w:rsidRPr="009A4834" w:rsidRDefault="009A4834" w:rsidP="006B39DB">
          <w:pPr>
            <w:tabs>
              <w:tab w:val="right" w:leader="dot" w:pos="8505"/>
              <w:tab w:val="right" w:leader="dot" w:pos="9062"/>
              <w:tab w:val="right" w:leader="dot" w:pos="9639"/>
            </w:tabs>
            <w:spacing w:after="40" w:line="240" w:lineRule="auto"/>
            <w:ind w:left="440"/>
            <w:rPr>
              <w:rFonts w:ascii="Trebuchet MS" w:eastAsia="Calibri" w:hAnsi="Trebuchet MS" w:cs="Times New Roman"/>
              <w:noProof/>
              <w:kern w:val="2"/>
              <w:sz w:val="20"/>
              <w:szCs w:val="20"/>
              <w:lang w:val="fr-BE" w:eastAsia="en-US"/>
              <w14:ligatures w14:val="standardContextual"/>
            </w:rPr>
          </w:pPr>
          <w:hyperlink w:anchor="_Toc196808196" w:history="1">
            <w:r w:rsidRPr="009A4834">
              <w:rPr>
                <w:rFonts w:ascii="Trebuchet MS" w:eastAsia="Calibri" w:hAnsi="Trebuchet MS" w:cs="Times New Roman"/>
                <w:noProof/>
                <w:sz w:val="20"/>
                <w:szCs w:val="20"/>
                <w:lang w:eastAsia="nl-NL"/>
              </w:rPr>
              <w:t>Unterabschnitt 1.4.1.1 - Nennspannung</w:t>
            </w:r>
            <w:r w:rsidRPr="009A4834">
              <w:rPr>
                <w:rFonts w:ascii="Trebuchet MS" w:eastAsia="Calibri" w:hAnsi="Trebuchet MS" w:cs="Times New Roman"/>
                <w:noProof/>
                <w:webHidden/>
                <w:kern w:val="2"/>
                <w:sz w:val="20"/>
                <w:szCs w:val="20"/>
                <w:lang w:val="fr-BE" w:eastAsia="en-US"/>
                <w14:ligatures w14:val="standardContextual"/>
              </w:rPr>
              <w:tab/>
            </w:r>
            <w:r w:rsidRPr="009A4834">
              <w:rPr>
                <w:rFonts w:ascii="Trebuchet MS" w:eastAsia="Calibri" w:hAnsi="Trebuchet MS" w:cs="Times New Roman"/>
                <w:noProof/>
                <w:webHidden/>
                <w:kern w:val="2"/>
                <w:sz w:val="20"/>
                <w:szCs w:val="20"/>
                <w:lang w:val="fr-BE" w:eastAsia="en-US"/>
                <w14:ligatures w14:val="standardContextual"/>
              </w:rPr>
              <w:fldChar w:fldCharType="begin"/>
            </w:r>
            <w:r w:rsidRPr="009A4834">
              <w:rPr>
                <w:rFonts w:ascii="Trebuchet MS" w:eastAsia="Calibri" w:hAnsi="Trebuchet MS" w:cs="Times New Roman"/>
                <w:noProof/>
                <w:webHidden/>
                <w:kern w:val="2"/>
                <w:sz w:val="20"/>
                <w:szCs w:val="20"/>
                <w:lang w:val="fr-BE" w:eastAsia="en-US"/>
                <w14:ligatures w14:val="standardContextual"/>
              </w:rPr>
              <w:instrText xml:space="preserve"> PAGEREF _Toc196808196 \h </w:instrText>
            </w:r>
            <w:r w:rsidRPr="009A4834">
              <w:rPr>
                <w:rFonts w:ascii="Trebuchet MS" w:eastAsia="Calibri" w:hAnsi="Trebuchet MS" w:cs="Times New Roman"/>
                <w:noProof/>
                <w:webHidden/>
                <w:kern w:val="2"/>
                <w:sz w:val="20"/>
                <w:szCs w:val="20"/>
                <w:lang w:val="fr-BE" w:eastAsia="en-US"/>
                <w14:ligatures w14:val="standardContextual"/>
              </w:rPr>
            </w:r>
            <w:r w:rsidRPr="009A4834">
              <w:rPr>
                <w:rFonts w:ascii="Trebuchet MS" w:eastAsia="Calibri" w:hAnsi="Trebuchet MS" w:cs="Times New Roman"/>
                <w:noProof/>
                <w:webHidden/>
                <w:kern w:val="2"/>
                <w:sz w:val="20"/>
                <w:szCs w:val="20"/>
                <w:lang w:val="fr-BE" w:eastAsia="en-US"/>
                <w14:ligatures w14:val="standardContextual"/>
              </w:rPr>
              <w:fldChar w:fldCharType="separate"/>
            </w:r>
            <w:r w:rsidR="00727CDC">
              <w:rPr>
                <w:rFonts w:ascii="Trebuchet MS" w:eastAsia="Calibri" w:hAnsi="Trebuchet MS" w:cs="Times New Roman"/>
                <w:noProof/>
                <w:webHidden/>
                <w:kern w:val="2"/>
                <w:sz w:val="20"/>
                <w:szCs w:val="20"/>
                <w:lang w:val="fr-BE" w:eastAsia="en-US"/>
                <w14:ligatures w14:val="standardContextual"/>
              </w:rPr>
              <w:t>3</w:t>
            </w:r>
            <w:r w:rsidRPr="009A4834">
              <w:rPr>
                <w:rFonts w:ascii="Trebuchet MS" w:eastAsia="Calibri" w:hAnsi="Trebuchet MS" w:cs="Times New Roman"/>
                <w:noProof/>
                <w:webHidden/>
                <w:kern w:val="2"/>
                <w:sz w:val="20"/>
                <w:szCs w:val="20"/>
                <w:lang w:val="fr-BE" w:eastAsia="en-US"/>
                <w14:ligatures w14:val="standardContextual"/>
              </w:rPr>
              <w:fldChar w:fldCharType="end"/>
            </w:r>
          </w:hyperlink>
        </w:p>
        <w:p w14:paraId="11EB6FD1" w14:textId="22BD9351" w:rsidR="009A4834" w:rsidRPr="009A4834" w:rsidRDefault="009A4834" w:rsidP="006B39DB">
          <w:pPr>
            <w:tabs>
              <w:tab w:val="right" w:leader="dot" w:pos="8505"/>
              <w:tab w:val="right" w:leader="dot" w:pos="9062"/>
              <w:tab w:val="right" w:leader="dot" w:pos="9639"/>
            </w:tabs>
            <w:spacing w:after="40" w:line="240" w:lineRule="auto"/>
            <w:ind w:left="440"/>
            <w:rPr>
              <w:rFonts w:ascii="Trebuchet MS" w:eastAsia="Calibri" w:hAnsi="Trebuchet MS" w:cs="Times New Roman"/>
              <w:noProof/>
              <w:kern w:val="2"/>
              <w:sz w:val="20"/>
              <w:szCs w:val="20"/>
              <w:lang w:val="fr-BE" w:eastAsia="en-US"/>
              <w14:ligatures w14:val="standardContextual"/>
            </w:rPr>
          </w:pPr>
          <w:hyperlink w:anchor="_Toc196808197" w:history="1">
            <w:r w:rsidRPr="009A4834">
              <w:rPr>
                <w:rFonts w:ascii="Trebuchet MS" w:eastAsia="Calibri" w:hAnsi="Trebuchet MS" w:cs="Times New Roman"/>
                <w:noProof/>
                <w:sz w:val="20"/>
                <w:szCs w:val="20"/>
                <w:lang w:eastAsia="nl-NL"/>
              </w:rPr>
              <w:t>Unterabschnitt 1.4.1.2 - Regeln des Fachs - Konformität mit den Normen</w:t>
            </w:r>
            <w:r w:rsidRPr="009A4834">
              <w:rPr>
                <w:rFonts w:ascii="Trebuchet MS" w:eastAsia="Calibri" w:hAnsi="Trebuchet MS" w:cs="Times New Roman"/>
                <w:noProof/>
                <w:webHidden/>
                <w:kern w:val="2"/>
                <w:sz w:val="20"/>
                <w:szCs w:val="20"/>
                <w:lang w:val="fr-BE" w:eastAsia="en-US"/>
                <w14:ligatures w14:val="standardContextual"/>
              </w:rPr>
              <w:tab/>
            </w:r>
            <w:r w:rsidRPr="009A4834">
              <w:rPr>
                <w:rFonts w:ascii="Trebuchet MS" w:eastAsia="Calibri" w:hAnsi="Trebuchet MS" w:cs="Times New Roman"/>
                <w:noProof/>
                <w:webHidden/>
                <w:kern w:val="2"/>
                <w:sz w:val="20"/>
                <w:szCs w:val="20"/>
                <w:lang w:val="fr-BE" w:eastAsia="en-US"/>
                <w14:ligatures w14:val="standardContextual"/>
              </w:rPr>
              <w:fldChar w:fldCharType="begin"/>
            </w:r>
            <w:r w:rsidRPr="009A4834">
              <w:rPr>
                <w:rFonts w:ascii="Trebuchet MS" w:eastAsia="Calibri" w:hAnsi="Trebuchet MS" w:cs="Times New Roman"/>
                <w:noProof/>
                <w:webHidden/>
                <w:kern w:val="2"/>
                <w:sz w:val="20"/>
                <w:szCs w:val="20"/>
                <w:lang w:val="fr-BE" w:eastAsia="en-US"/>
                <w14:ligatures w14:val="standardContextual"/>
              </w:rPr>
              <w:instrText xml:space="preserve"> PAGEREF _Toc196808197 \h </w:instrText>
            </w:r>
            <w:r w:rsidRPr="009A4834">
              <w:rPr>
                <w:rFonts w:ascii="Trebuchet MS" w:eastAsia="Calibri" w:hAnsi="Trebuchet MS" w:cs="Times New Roman"/>
                <w:noProof/>
                <w:webHidden/>
                <w:kern w:val="2"/>
                <w:sz w:val="20"/>
                <w:szCs w:val="20"/>
                <w:lang w:val="fr-BE" w:eastAsia="en-US"/>
                <w14:ligatures w14:val="standardContextual"/>
              </w:rPr>
            </w:r>
            <w:r w:rsidRPr="009A4834">
              <w:rPr>
                <w:rFonts w:ascii="Trebuchet MS" w:eastAsia="Calibri" w:hAnsi="Trebuchet MS" w:cs="Times New Roman"/>
                <w:noProof/>
                <w:webHidden/>
                <w:kern w:val="2"/>
                <w:sz w:val="20"/>
                <w:szCs w:val="20"/>
                <w:lang w:val="fr-BE" w:eastAsia="en-US"/>
                <w14:ligatures w14:val="standardContextual"/>
              </w:rPr>
              <w:fldChar w:fldCharType="separate"/>
            </w:r>
            <w:r w:rsidR="00727CDC">
              <w:rPr>
                <w:rFonts w:ascii="Trebuchet MS" w:eastAsia="Calibri" w:hAnsi="Trebuchet MS" w:cs="Times New Roman"/>
                <w:noProof/>
                <w:webHidden/>
                <w:kern w:val="2"/>
                <w:sz w:val="20"/>
                <w:szCs w:val="20"/>
                <w:lang w:val="fr-BE" w:eastAsia="en-US"/>
                <w14:ligatures w14:val="standardContextual"/>
              </w:rPr>
              <w:t>3</w:t>
            </w:r>
            <w:r w:rsidRPr="009A4834">
              <w:rPr>
                <w:rFonts w:ascii="Trebuchet MS" w:eastAsia="Calibri" w:hAnsi="Trebuchet MS" w:cs="Times New Roman"/>
                <w:noProof/>
                <w:webHidden/>
                <w:kern w:val="2"/>
                <w:sz w:val="20"/>
                <w:szCs w:val="20"/>
                <w:lang w:val="fr-BE" w:eastAsia="en-US"/>
                <w14:ligatures w14:val="standardContextual"/>
              </w:rPr>
              <w:fldChar w:fldCharType="end"/>
            </w:r>
          </w:hyperlink>
        </w:p>
        <w:p w14:paraId="102D6691" w14:textId="0CB1B496" w:rsidR="009A4834" w:rsidRPr="009A4834" w:rsidRDefault="009A4834" w:rsidP="006B39DB">
          <w:pPr>
            <w:tabs>
              <w:tab w:val="right" w:leader="dot" w:pos="8505"/>
              <w:tab w:val="right" w:leader="dot" w:pos="9062"/>
              <w:tab w:val="right" w:leader="dot" w:pos="9639"/>
            </w:tabs>
            <w:spacing w:after="40" w:line="240" w:lineRule="auto"/>
            <w:ind w:left="440"/>
            <w:rPr>
              <w:rFonts w:ascii="Trebuchet MS" w:eastAsia="Calibri" w:hAnsi="Trebuchet MS" w:cs="Times New Roman"/>
              <w:noProof/>
              <w:kern w:val="2"/>
              <w:sz w:val="20"/>
              <w:szCs w:val="20"/>
              <w:lang w:val="fr-BE" w:eastAsia="en-US"/>
              <w14:ligatures w14:val="standardContextual"/>
            </w:rPr>
          </w:pPr>
          <w:hyperlink w:anchor="_Toc196808198" w:history="1">
            <w:r w:rsidRPr="009A4834">
              <w:rPr>
                <w:rFonts w:ascii="Trebuchet MS" w:eastAsia="Calibri" w:hAnsi="Trebuchet MS" w:cs="Times New Roman"/>
                <w:noProof/>
                <w:sz w:val="20"/>
                <w:szCs w:val="20"/>
                <w:lang w:eastAsia="nl-NL"/>
              </w:rPr>
              <w:t>Unterabschnitt 1.4.1.3 - Errichtung und Instandhaltung</w:t>
            </w:r>
            <w:r w:rsidRPr="009A4834">
              <w:rPr>
                <w:rFonts w:ascii="Trebuchet MS" w:eastAsia="Calibri" w:hAnsi="Trebuchet MS" w:cs="Times New Roman"/>
                <w:noProof/>
                <w:webHidden/>
                <w:kern w:val="2"/>
                <w:sz w:val="20"/>
                <w:szCs w:val="20"/>
                <w:lang w:val="fr-BE" w:eastAsia="en-US"/>
                <w14:ligatures w14:val="standardContextual"/>
              </w:rPr>
              <w:tab/>
            </w:r>
            <w:r w:rsidRPr="009A4834">
              <w:rPr>
                <w:rFonts w:ascii="Trebuchet MS" w:eastAsia="Calibri" w:hAnsi="Trebuchet MS" w:cs="Times New Roman"/>
                <w:noProof/>
                <w:webHidden/>
                <w:kern w:val="2"/>
                <w:sz w:val="20"/>
                <w:szCs w:val="20"/>
                <w:lang w:val="fr-BE" w:eastAsia="en-US"/>
                <w14:ligatures w14:val="standardContextual"/>
              </w:rPr>
              <w:fldChar w:fldCharType="begin"/>
            </w:r>
            <w:r w:rsidRPr="009A4834">
              <w:rPr>
                <w:rFonts w:ascii="Trebuchet MS" w:eastAsia="Calibri" w:hAnsi="Trebuchet MS" w:cs="Times New Roman"/>
                <w:noProof/>
                <w:webHidden/>
                <w:kern w:val="2"/>
                <w:sz w:val="20"/>
                <w:szCs w:val="20"/>
                <w:lang w:val="fr-BE" w:eastAsia="en-US"/>
                <w14:ligatures w14:val="standardContextual"/>
              </w:rPr>
              <w:instrText xml:space="preserve"> PAGEREF _Toc196808198 \h </w:instrText>
            </w:r>
            <w:r w:rsidRPr="009A4834">
              <w:rPr>
                <w:rFonts w:ascii="Trebuchet MS" w:eastAsia="Calibri" w:hAnsi="Trebuchet MS" w:cs="Times New Roman"/>
                <w:noProof/>
                <w:webHidden/>
                <w:kern w:val="2"/>
                <w:sz w:val="20"/>
                <w:szCs w:val="20"/>
                <w:lang w:val="fr-BE" w:eastAsia="en-US"/>
                <w14:ligatures w14:val="standardContextual"/>
              </w:rPr>
            </w:r>
            <w:r w:rsidRPr="009A4834">
              <w:rPr>
                <w:rFonts w:ascii="Trebuchet MS" w:eastAsia="Calibri" w:hAnsi="Trebuchet MS" w:cs="Times New Roman"/>
                <w:noProof/>
                <w:webHidden/>
                <w:kern w:val="2"/>
                <w:sz w:val="20"/>
                <w:szCs w:val="20"/>
                <w:lang w:val="fr-BE" w:eastAsia="en-US"/>
                <w14:ligatures w14:val="standardContextual"/>
              </w:rPr>
              <w:fldChar w:fldCharType="separate"/>
            </w:r>
            <w:r w:rsidR="00727CDC">
              <w:rPr>
                <w:rFonts w:ascii="Trebuchet MS" w:eastAsia="Calibri" w:hAnsi="Trebuchet MS" w:cs="Times New Roman"/>
                <w:noProof/>
                <w:webHidden/>
                <w:kern w:val="2"/>
                <w:sz w:val="20"/>
                <w:szCs w:val="20"/>
                <w:lang w:val="fr-BE" w:eastAsia="en-US"/>
                <w14:ligatures w14:val="standardContextual"/>
              </w:rPr>
              <w:t>3</w:t>
            </w:r>
            <w:r w:rsidRPr="009A4834">
              <w:rPr>
                <w:rFonts w:ascii="Trebuchet MS" w:eastAsia="Calibri" w:hAnsi="Trebuchet MS" w:cs="Times New Roman"/>
                <w:noProof/>
                <w:webHidden/>
                <w:kern w:val="2"/>
                <w:sz w:val="20"/>
                <w:szCs w:val="20"/>
                <w:lang w:val="fr-BE" w:eastAsia="en-US"/>
                <w14:ligatures w14:val="standardContextual"/>
              </w:rPr>
              <w:fldChar w:fldCharType="end"/>
            </w:r>
          </w:hyperlink>
        </w:p>
        <w:p w14:paraId="38C480A6" w14:textId="231A9F66" w:rsidR="009A4834" w:rsidRPr="009A4834" w:rsidRDefault="009A4834" w:rsidP="006B39DB">
          <w:pPr>
            <w:tabs>
              <w:tab w:val="right" w:leader="dot" w:pos="8505"/>
              <w:tab w:val="right" w:leader="dot" w:pos="9062"/>
              <w:tab w:val="right" w:leader="dot" w:pos="9639"/>
            </w:tabs>
            <w:spacing w:after="40" w:line="240" w:lineRule="auto"/>
            <w:ind w:left="440"/>
            <w:rPr>
              <w:rFonts w:ascii="Trebuchet MS" w:eastAsia="Calibri" w:hAnsi="Trebuchet MS" w:cs="Times New Roman"/>
              <w:noProof/>
              <w:kern w:val="2"/>
              <w:sz w:val="20"/>
              <w:szCs w:val="20"/>
              <w:lang w:val="fr-BE" w:eastAsia="en-US"/>
              <w14:ligatures w14:val="standardContextual"/>
            </w:rPr>
          </w:pPr>
          <w:hyperlink w:anchor="_Toc196808199" w:history="1">
            <w:r w:rsidRPr="009A4834">
              <w:rPr>
                <w:rFonts w:ascii="Trebuchet MS" w:eastAsia="Calibri" w:hAnsi="Trebuchet MS" w:cs="Times New Roman"/>
                <w:noProof/>
                <w:sz w:val="20"/>
                <w:szCs w:val="20"/>
                <w:lang w:eastAsia="nl-NL"/>
              </w:rPr>
              <w:t>Unterabschnitt 1.4.1.4 - Reparaturen, Ergänzungen und Änderungen</w:t>
            </w:r>
            <w:r w:rsidRPr="009A4834">
              <w:rPr>
                <w:rFonts w:ascii="Trebuchet MS" w:eastAsia="Calibri" w:hAnsi="Trebuchet MS" w:cs="Times New Roman"/>
                <w:noProof/>
                <w:webHidden/>
                <w:kern w:val="2"/>
                <w:sz w:val="20"/>
                <w:szCs w:val="20"/>
                <w:lang w:val="fr-BE" w:eastAsia="en-US"/>
                <w14:ligatures w14:val="standardContextual"/>
              </w:rPr>
              <w:tab/>
            </w:r>
            <w:r w:rsidRPr="009A4834">
              <w:rPr>
                <w:rFonts w:ascii="Trebuchet MS" w:eastAsia="Calibri" w:hAnsi="Trebuchet MS" w:cs="Times New Roman"/>
                <w:noProof/>
                <w:webHidden/>
                <w:kern w:val="2"/>
                <w:sz w:val="20"/>
                <w:szCs w:val="20"/>
                <w:lang w:val="fr-BE" w:eastAsia="en-US"/>
                <w14:ligatures w14:val="standardContextual"/>
              </w:rPr>
              <w:fldChar w:fldCharType="begin"/>
            </w:r>
            <w:r w:rsidRPr="009A4834">
              <w:rPr>
                <w:rFonts w:ascii="Trebuchet MS" w:eastAsia="Calibri" w:hAnsi="Trebuchet MS" w:cs="Times New Roman"/>
                <w:noProof/>
                <w:webHidden/>
                <w:kern w:val="2"/>
                <w:sz w:val="20"/>
                <w:szCs w:val="20"/>
                <w:lang w:val="fr-BE" w:eastAsia="en-US"/>
                <w14:ligatures w14:val="standardContextual"/>
              </w:rPr>
              <w:instrText xml:space="preserve"> PAGEREF _Toc196808199 \h </w:instrText>
            </w:r>
            <w:r w:rsidRPr="009A4834">
              <w:rPr>
                <w:rFonts w:ascii="Trebuchet MS" w:eastAsia="Calibri" w:hAnsi="Trebuchet MS" w:cs="Times New Roman"/>
                <w:noProof/>
                <w:webHidden/>
                <w:kern w:val="2"/>
                <w:sz w:val="20"/>
                <w:szCs w:val="20"/>
                <w:lang w:val="fr-BE" w:eastAsia="en-US"/>
                <w14:ligatures w14:val="standardContextual"/>
              </w:rPr>
            </w:r>
            <w:r w:rsidRPr="009A4834">
              <w:rPr>
                <w:rFonts w:ascii="Trebuchet MS" w:eastAsia="Calibri" w:hAnsi="Trebuchet MS" w:cs="Times New Roman"/>
                <w:noProof/>
                <w:webHidden/>
                <w:kern w:val="2"/>
                <w:sz w:val="20"/>
                <w:szCs w:val="20"/>
                <w:lang w:val="fr-BE" w:eastAsia="en-US"/>
                <w14:ligatures w14:val="standardContextual"/>
              </w:rPr>
              <w:fldChar w:fldCharType="separate"/>
            </w:r>
            <w:r w:rsidR="00727CDC">
              <w:rPr>
                <w:rFonts w:ascii="Trebuchet MS" w:eastAsia="Calibri" w:hAnsi="Trebuchet MS" w:cs="Times New Roman"/>
                <w:noProof/>
                <w:webHidden/>
                <w:kern w:val="2"/>
                <w:sz w:val="20"/>
                <w:szCs w:val="20"/>
                <w:lang w:val="fr-BE" w:eastAsia="en-US"/>
                <w14:ligatures w14:val="standardContextual"/>
              </w:rPr>
              <w:t>3</w:t>
            </w:r>
            <w:r w:rsidRPr="009A4834">
              <w:rPr>
                <w:rFonts w:ascii="Trebuchet MS" w:eastAsia="Calibri" w:hAnsi="Trebuchet MS" w:cs="Times New Roman"/>
                <w:noProof/>
                <w:webHidden/>
                <w:kern w:val="2"/>
                <w:sz w:val="20"/>
                <w:szCs w:val="20"/>
                <w:lang w:val="fr-BE" w:eastAsia="en-US"/>
                <w14:ligatures w14:val="standardContextual"/>
              </w:rPr>
              <w:fldChar w:fldCharType="end"/>
            </w:r>
          </w:hyperlink>
        </w:p>
        <w:p w14:paraId="65882E14" w14:textId="788401F5" w:rsidR="009A4834" w:rsidRPr="009A4834" w:rsidRDefault="009A4834" w:rsidP="006B39DB">
          <w:pPr>
            <w:tabs>
              <w:tab w:val="right" w:leader="dot" w:pos="8505"/>
              <w:tab w:val="right" w:leader="dot" w:pos="9062"/>
              <w:tab w:val="right" w:leader="dot" w:pos="9639"/>
            </w:tabs>
            <w:spacing w:after="40" w:line="240" w:lineRule="auto"/>
            <w:ind w:left="220"/>
            <w:rPr>
              <w:rFonts w:ascii="Trebuchet MS" w:eastAsia="Calibri" w:hAnsi="Trebuchet MS" w:cs="Times New Roman"/>
              <w:b/>
              <w:bCs/>
              <w:noProof/>
              <w:kern w:val="2"/>
              <w:sz w:val="20"/>
              <w:szCs w:val="20"/>
              <w:lang w:val="fr-BE" w:eastAsia="en-US"/>
              <w14:ligatures w14:val="standardContextual"/>
            </w:rPr>
          </w:pPr>
          <w:hyperlink w:anchor="_Toc196808200" w:history="1">
            <w:r w:rsidRPr="009A4834">
              <w:rPr>
                <w:rFonts w:ascii="Trebuchet MS" w:eastAsia="Times New Roman" w:hAnsi="Trebuchet MS" w:cs="Times New Roman"/>
                <w:b/>
                <w:bCs/>
                <w:noProof/>
                <w:sz w:val="20"/>
                <w:szCs w:val="20"/>
                <w:lang w:eastAsia="nl-NL"/>
              </w:rPr>
              <w:t>Abschnitt 1.4.2 - Elektrische Betriebsmittel</w:t>
            </w:r>
            <w:r w:rsidRPr="009A4834">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_Toc196808200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3</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345CA3F0" w14:textId="2EF27AF9" w:rsidR="009A4834" w:rsidRPr="009A4834" w:rsidRDefault="009A4834" w:rsidP="006B39DB">
          <w:pPr>
            <w:tabs>
              <w:tab w:val="right" w:leader="dot" w:pos="8505"/>
              <w:tab w:val="right" w:leader="dot" w:pos="9062"/>
              <w:tab w:val="right" w:leader="dot" w:pos="9639"/>
            </w:tabs>
            <w:spacing w:after="40" w:line="240" w:lineRule="auto"/>
            <w:ind w:left="440"/>
            <w:rPr>
              <w:rFonts w:ascii="Trebuchet MS" w:eastAsia="Calibri" w:hAnsi="Trebuchet MS" w:cs="Times New Roman"/>
              <w:noProof/>
              <w:kern w:val="2"/>
              <w:sz w:val="20"/>
              <w:szCs w:val="20"/>
              <w:lang w:val="fr-BE" w:eastAsia="en-US"/>
              <w14:ligatures w14:val="standardContextual"/>
            </w:rPr>
          </w:pPr>
          <w:hyperlink w:anchor="_Toc196808201" w:history="1">
            <w:r w:rsidRPr="009A4834">
              <w:rPr>
                <w:rFonts w:ascii="Trebuchet MS" w:eastAsia="Calibri" w:hAnsi="Trebuchet MS" w:cs="Times New Roman"/>
                <w:noProof/>
                <w:sz w:val="20"/>
                <w:szCs w:val="20"/>
                <w:lang w:eastAsia="nl-NL"/>
              </w:rPr>
              <w:t>Unterabschnitt 1.4.2.1 - Sichere elektrische Betriebsmittel</w:t>
            </w:r>
            <w:r w:rsidRPr="009A4834">
              <w:rPr>
                <w:rFonts w:ascii="Trebuchet MS" w:eastAsia="Calibri" w:hAnsi="Trebuchet MS" w:cs="Times New Roman"/>
                <w:noProof/>
                <w:webHidden/>
                <w:kern w:val="2"/>
                <w:sz w:val="20"/>
                <w:szCs w:val="20"/>
                <w:lang w:val="fr-BE" w:eastAsia="en-US"/>
                <w14:ligatures w14:val="standardContextual"/>
              </w:rPr>
              <w:tab/>
            </w:r>
            <w:r w:rsidRPr="009A4834">
              <w:rPr>
                <w:rFonts w:ascii="Trebuchet MS" w:eastAsia="Calibri" w:hAnsi="Trebuchet MS" w:cs="Times New Roman"/>
                <w:noProof/>
                <w:webHidden/>
                <w:kern w:val="2"/>
                <w:sz w:val="20"/>
                <w:szCs w:val="20"/>
                <w:lang w:val="fr-BE" w:eastAsia="en-US"/>
                <w14:ligatures w14:val="standardContextual"/>
              </w:rPr>
              <w:fldChar w:fldCharType="begin"/>
            </w:r>
            <w:r w:rsidRPr="009A4834">
              <w:rPr>
                <w:rFonts w:ascii="Trebuchet MS" w:eastAsia="Calibri" w:hAnsi="Trebuchet MS" w:cs="Times New Roman"/>
                <w:noProof/>
                <w:webHidden/>
                <w:kern w:val="2"/>
                <w:sz w:val="20"/>
                <w:szCs w:val="20"/>
                <w:lang w:val="fr-BE" w:eastAsia="en-US"/>
                <w14:ligatures w14:val="standardContextual"/>
              </w:rPr>
              <w:instrText xml:space="preserve"> PAGEREF _Toc196808201 \h </w:instrText>
            </w:r>
            <w:r w:rsidRPr="009A4834">
              <w:rPr>
                <w:rFonts w:ascii="Trebuchet MS" w:eastAsia="Calibri" w:hAnsi="Trebuchet MS" w:cs="Times New Roman"/>
                <w:noProof/>
                <w:webHidden/>
                <w:kern w:val="2"/>
                <w:sz w:val="20"/>
                <w:szCs w:val="20"/>
                <w:lang w:val="fr-BE" w:eastAsia="en-US"/>
                <w14:ligatures w14:val="standardContextual"/>
              </w:rPr>
            </w:r>
            <w:r w:rsidRPr="009A4834">
              <w:rPr>
                <w:rFonts w:ascii="Trebuchet MS" w:eastAsia="Calibri" w:hAnsi="Trebuchet MS" w:cs="Times New Roman"/>
                <w:noProof/>
                <w:webHidden/>
                <w:kern w:val="2"/>
                <w:sz w:val="20"/>
                <w:szCs w:val="20"/>
                <w:lang w:val="fr-BE" w:eastAsia="en-US"/>
                <w14:ligatures w14:val="standardContextual"/>
              </w:rPr>
              <w:fldChar w:fldCharType="separate"/>
            </w:r>
            <w:r w:rsidR="00727CDC">
              <w:rPr>
                <w:rFonts w:ascii="Trebuchet MS" w:eastAsia="Calibri" w:hAnsi="Trebuchet MS" w:cs="Times New Roman"/>
                <w:noProof/>
                <w:webHidden/>
                <w:kern w:val="2"/>
                <w:sz w:val="20"/>
                <w:szCs w:val="20"/>
                <w:lang w:val="fr-BE" w:eastAsia="en-US"/>
                <w14:ligatures w14:val="standardContextual"/>
              </w:rPr>
              <w:t>3</w:t>
            </w:r>
            <w:r w:rsidRPr="009A4834">
              <w:rPr>
                <w:rFonts w:ascii="Trebuchet MS" w:eastAsia="Calibri" w:hAnsi="Trebuchet MS" w:cs="Times New Roman"/>
                <w:noProof/>
                <w:webHidden/>
                <w:kern w:val="2"/>
                <w:sz w:val="20"/>
                <w:szCs w:val="20"/>
                <w:lang w:val="fr-BE" w:eastAsia="en-US"/>
                <w14:ligatures w14:val="standardContextual"/>
              </w:rPr>
              <w:fldChar w:fldCharType="end"/>
            </w:r>
          </w:hyperlink>
        </w:p>
        <w:p w14:paraId="6109EC87" w14:textId="52F05914" w:rsidR="009A4834" w:rsidRPr="009A4834" w:rsidRDefault="009A4834" w:rsidP="006B39DB">
          <w:pPr>
            <w:tabs>
              <w:tab w:val="right" w:leader="dot" w:pos="8505"/>
              <w:tab w:val="right" w:leader="dot" w:pos="9062"/>
              <w:tab w:val="right" w:leader="dot" w:pos="9639"/>
            </w:tabs>
            <w:spacing w:after="40" w:line="240" w:lineRule="auto"/>
            <w:ind w:left="440"/>
            <w:rPr>
              <w:rFonts w:ascii="Trebuchet MS" w:eastAsia="Calibri" w:hAnsi="Trebuchet MS" w:cs="Times New Roman"/>
              <w:b/>
              <w:bCs/>
              <w:noProof/>
              <w:kern w:val="2"/>
              <w:sz w:val="20"/>
              <w:szCs w:val="20"/>
              <w:lang w:val="fr-BE" w:eastAsia="en-US"/>
              <w14:ligatures w14:val="standardContextual"/>
            </w:rPr>
          </w:pPr>
          <w:hyperlink w:anchor="_Toc196808202" w:history="1">
            <w:r w:rsidRPr="009A4834">
              <w:rPr>
                <w:rFonts w:ascii="Trebuchet MS" w:eastAsia="Calibri" w:hAnsi="Trebuchet MS" w:cs="Times New Roman"/>
                <w:noProof/>
                <w:sz w:val="20"/>
                <w:szCs w:val="20"/>
                <w:lang w:eastAsia="nl-NL"/>
              </w:rPr>
              <w:t>Unterabschnitt 1.4.2.2 - Reparaturen, Ergänzungen und Änderungen</w:t>
            </w:r>
            <w:r w:rsidRPr="009A4834">
              <w:rPr>
                <w:rFonts w:ascii="Trebuchet MS" w:eastAsia="Calibri" w:hAnsi="Trebuchet MS" w:cs="Times New Roman"/>
                <w:noProof/>
                <w:webHidden/>
                <w:kern w:val="2"/>
                <w:sz w:val="20"/>
                <w:szCs w:val="20"/>
                <w:lang w:val="fr-BE" w:eastAsia="en-US"/>
                <w14:ligatures w14:val="standardContextual"/>
              </w:rPr>
              <w:tab/>
            </w:r>
            <w:r w:rsidRPr="009A4834">
              <w:rPr>
                <w:rFonts w:ascii="Trebuchet MS" w:eastAsia="Calibri" w:hAnsi="Trebuchet MS" w:cs="Times New Roman"/>
                <w:noProof/>
                <w:webHidden/>
                <w:kern w:val="2"/>
                <w:sz w:val="20"/>
                <w:szCs w:val="20"/>
                <w:lang w:val="fr-BE" w:eastAsia="en-US"/>
                <w14:ligatures w14:val="standardContextual"/>
              </w:rPr>
              <w:fldChar w:fldCharType="begin"/>
            </w:r>
            <w:r w:rsidRPr="009A4834">
              <w:rPr>
                <w:rFonts w:ascii="Trebuchet MS" w:eastAsia="Calibri" w:hAnsi="Trebuchet MS" w:cs="Times New Roman"/>
                <w:noProof/>
                <w:webHidden/>
                <w:kern w:val="2"/>
                <w:sz w:val="20"/>
                <w:szCs w:val="20"/>
                <w:lang w:val="fr-BE" w:eastAsia="en-US"/>
                <w14:ligatures w14:val="standardContextual"/>
              </w:rPr>
              <w:instrText xml:space="preserve"> PAGEREF _Toc196808202 \h </w:instrText>
            </w:r>
            <w:r w:rsidRPr="009A4834">
              <w:rPr>
                <w:rFonts w:ascii="Trebuchet MS" w:eastAsia="Calibri" w:hAnsi="Trebuchet MS" w:cs="Times New Roman"/>
                <w:noProof/>
                <w:webHidden/>
                <w:kern w:val="2"/>
                <w:sz w:val="20"/>
                <w:szCs w:val="20"/>
                <w:lang w:val="fr-BE" w:eastAsia="en-US"/>
                <w14:ligatures w14:val="standardContextual"/>
              </w:rPr>
            </w:r>
            <w:r w:rsidRPr="009A4834">
              <w:rPr>
                <w:rFonts w:ascii="Trebuchet MS" w:eastAsia="Calibri" w:hAnsi="Trebuchet MS" w:cs="Times New Roman"/>
                <w:noProof/>
                <w:webHidden/>
                <w:kern w:val="2"/>
                <w:sz w:val="20"/>
                <w:szCs w:val="20"/>
                <w:lang w:val="fr-BE" w:eastAsia="en-US"/>
                <w14:ligatures w14:val="standardContextual"/>
              </w:rPr>
              <w:fldChar w:fldCharType="separate"/>
            </w:r>
            <w:r w:rsidR="00727CDC">
              <w:rPr>
                <w:rFonts w:ascii="Trebuchet MS" w:eastAsia="Calibri" w:hAnsi="Trebuchet MS" w:cs="Times New Roman"/>
                <w:noProof/>
                <w:webHidden/>
                <w:kern w:val="2"/>
                <w:sz w:val="20"/>
                <w:szCs w:val="20"/>
                <w:lang w:val="fr-BE" w:eastAsia="en-US"/>
                <w14:ligatures w14:val="standardContextual"/>
              </w:rPr>
              <w:t>4</w:t>
            </w:r>
            <w:r w:rsidRPr="009A4834">
              <w:rPr>
                <w:rFonts w:ascii="Trebuchet MS" w:eastAsia="Calibri" w:hAnsi="Trebuchet MS" w:cs="Times New Roman"/>
                <w:noProof/>
                <w:webHidden/>
                <w:kern w:val="2"/>
                <w:sz w:val="20"/>
                <w:szCs w:val="20"/>
                <w:lang w:val="fr-BE" w:eastAsia="en-US"/>
                <w14:ligatures w14:val="standardContextual"/>
              </w:rPr>
              <w:fldChar w:fldCharType="end"/>
            </w:r>
          </w:hyperlink>
        </w:p>
        <w:p w14:paraId="54C3D5AD" w14:textId="0ABFA12F" w:rsidR="009A4834" w:rsidRPr="009A4834" w:rsidRDefault="009A4834" w:rsidP="006B39DB">
          <w:pPr>
            <w:tabs>
              <w:tab w:val="right" w:leader="dot" w:pos="8505"/>
              <w:tab w:val="right" w:leader="dot" w:pos="9062"/>
              <w:tab w:val="right" w:leader="dot" w:pos="9639"/>
            </w:tabs>
            <w:spacing w:after="40" w:line="240" w:lineRule="auto"/>
            <w:rPr>
              <w:rFonts w:ascii="Trebuchet MS" w:eastAsia="Calibri" w:hAnsi="Trebuchet MS" w:cs="Times New Roman"/>
              <w:noProof/>
              <w:kern w:val="2"/>
              <w:sz w:val="20"/>
              <w:szCs w:val="20"/>
              <w:lang w:val="fr-BE" w:eastAsia="en-US"/>
              <w14:ligatures w14:val="standardContextual"/>
            </w:rPr>
          </w:pPr>
          <w:hyperlink w:anchor="_Toc196808203" w:history="1">
            <w:r w:rsidRPr="009A4834">
              <w:rPr>
                <w:rFonts w:ascii="Trebuchet MS" w:eastAsia="Times New Roman" w:hAnsi="Trebuchet MS" w:cs="Times New Roman"/>
                <w:b/>
                <w:bCs/>
                <w:noProof/>
                <w:sz w:val="20"/>
                <w:szCs w:val="20"/>
                <w:lang w:eastAsia="nl-NL"/>
              </w:rPr>
              <w:t>KAPITEL 1.5 - Grenzen der Anlagen</w:t>
            </w:r>
            <w:r w:rsidRPr="009A4834">
              <w:rPr>
                <w:rFonts w:ascii="Trebuchet MS" w:eastAsia="Calibri" w:hAnsi="Trebuchet MS" w:cs="Times New Roman"/>
                <w:b/>
                <w:bCs/>
                <w:noProof/>
                <w:webHidden/>
                <w:kern w:val="2"/>
                <w:sz w:val="20"/>
                <w:szCs w:val="20"/>
                <w:lang w:val="fr-BE" w:eastAsia="en-US"/>
                <w14:ligatures w14:val="standardContextual"/>
              </w:rPr>
              <w:tab/>
            </w:r>
            <w:r w:rsidR="006B39DB">
              <w:rPr>
                <w:rFonts w:ascii="Trebuchet MS" w:eastAsia="Calibri" w:hAnsi="Trebuchet MS" w:cs="Times New Roman"/>
                <w:b/>
                <w:bCs/>
                <w:noProof/>
                <w:webHidden/>
                <w:kern w:val="2"/>
                <w:sz w:val="20"/>
                <w:szCs w:val="20"/>
                <w:lang w:val="fr-BE" w:eastAsia="en-US"/>
                <w14:ligatures w14:val="standardContextual"/>
              </w:rPr>
              <w:tab/>
            </w:r>
            <w:r w:rsidRPr="009A4834">
              <w:rPr>
                <w:rFonts w:ascii="Trebuchet MS" w:eastAsia="Calibri" w:hAnsi="Trebuchet MS" w:cs="Times New Roman"/>
                <w:b/>
                <w:bCs/>
                <w:noProof/>
                <w:webHidden/>
                <w:kern w:val="2"/>
                <w:sz w:val="20"/>
                <w:szCs w:val="20"/>
                <w:lang w:val="fr-BE" w:eastAsia="en-US"/>
                <w14:ligatures w14:val="standardContextual"/>
              </w:rPr>
              <w:fldChar w:fldCharType="begin"/>
            </w:r>
            <w:r w:rsidRPr="009A4834">
              <w:rPr>
                <w:rFonts w:ascii="Trebuchet MS" w:eastAsia="Calibri" w:hAnsi="Trebuchet MS" w:cs="Times New Roman"/>
                <w:b/>
                <w:bCs/>
                <w:noProof/>
                <w:webHidden/>
                <w:kern w:val="2"/>
                <w:sz w:val="20"/>
                <w:szCs w:val="20"/>
                <w:lang w:val="fr-BE" w:eastAsia="en-US"/>
                <w14:ligatures w14:val="standardContextual"/>
              </w:rPr>
              <w:instrText xml:space="preserve"> PAGEREF _Toc196808203 \h </w:instrText>
            </w:r>
            <w:r w:rsidRPr="009A4834">
              <w:rPr>
                <w:rFonts w:ascii="Trebuchet MS" w:eastAsia="Calibri" w:hAnsi="Trebuchet MS" w:cs="Times New Roman"/>
                <w:b/>
                <w:bCs/>
                <w:noProof/>
                <w:webHidden/>
                <w:kern w:val="2"/>
                <w:sz w:val="20"/>
                <w:szCs w:val="20"/>
                <w:lang w:val="fr-BE" w:eastAsia="en-US"/>
                <w14:ligatures w14:val="standardContextual"/>
              </w:rPr>
            </w:r>
            <w:r w:rsidRPr="009A4834">
              <w:rPr>
                <w:rFonts w:ascii="Trebuchet MS" w:eastAsia="Calibri" w:hAnsi="Trebuchet MS" w:cs="Times New Roman"/>
                <w:b/>
                <w:bCs/>
                <w:noProof/>
                <w:webHidden/>
                <w:kern w:val="2"/>
                <w:sz w:val="20"/>
                <w:szCs w:val="20"/>
                <w:lang w:val="fr-BE" w:eastAsia="en-US"/>
                <w14:ligatures w14:val="standardContextual"/>
              </w:rPr>
              <w:fldChar w:fldCharType="separate"/>
            </w:r>
            <w:r w:rsidR="00727CDC">
              <w:rPr>
                <w:rFonts w:ascii="Trebuchet MS" w:eastAsia="Calibri" w:hAnsi="Trebuchet MS" w:cs="Times New Roman"/>
                <w:b/>
                <w:bCs/>
                <w:noProof/>
                <w:webHidden/>
                <w:kern w:val="2"/>
                <w:sz w:val="20"/>
                <w:szCs w:val="20"/>
                <w:lang w:val="fr-BE" w:eastAsia="en-US"/>
                <w14:ligatures w14:val="standardContextual"/>
              </w:rPr>
              <w:t>4</w:t>
            </w:r>
            <w:r w:rsidRPr="009A4834">
              <w:rPr>
                <w:rFonts w:ascii="Trebuchet MS" w:eastAsia="Calibri" w:hAnsi="Trebuchet MS" w:cs="Times New Roman"/>
                <w:b/>
                <w:bCs/>
                <w:noProof/>
                <w:webHidden/>
                <w:kern w:val="2"/>
                <w:sz w:val="20"/>
                <w:szCs w:val="20"/>
                <w:lang w:val="fr-BE" w:eastAsia="en-US"/>
                <w14:ligatures w14:val="standardContextual"/>
              </w:rPr>
              <w:fldChar w:fldCharType="end"/>
            </w:r>
          </w:hyperlink>
        </w:p>
        <w:p w14:paraId="77E9377E" w14:textId="77777777" w:rsidR="009A4834" w:rsidRPr="009A4834" w:rsidRDefault="009A4834" w:rsidP="006B39DB">
          <w:pPr>
            <w:tabs>
              <w:tab w:val="right" w:leader="dot" w:pos="8505"/>
              <w:tab w:val="right" w:leader="dot" w:pos="9639"/>
            </w:tabs>
            <w:spacing w:after="40" w:line="240" w:lineRule="auto"/>
            <w:rPr>
              <w:rFonts w:ascii="Calibri" w:eastAsia="Calibri" w:hAnsi="Calibri" w:cs="Times New Roman"/>
              <w:kern w:val="2"/>
              <w:lang w:val="fr-BE" w:eastAsia="en-US"/>
              <w14:ligatures w14:val="standardContextual"/>
            </w:rPr>
          </w:pPr>
          <w:r w:rsidRPr="009A4834">
            <w:rPr>
              <w:rFonts w:ascii="Calibri" w:eastAsia="Calibri" w:hAnsi="Calibri" w:cs="Times New Roman"/>
              <w:b/>
              <w:bCs/>
              <w:kern w:val="2"/>
              <w:lang w:val="fr-FR" w:eastAsia="en-US"/>
              <w14:ligatures w14:val="standardContextual"/>
            </w:rPr>
            <w:fldChar w:fldCharType="end"/>
          </w:r>
        </w:p>
      </w:sdtContent>
    </w:sdt>
    <w:p w14:paraId="4902E152" w14:textId="77777777" w:rsidR="009A4834" w:rsidRPr="009A4834" w:rsidRDefault="009A4834" w:rsidP="001155A7">
      <w:pPr>
        <w:pStyle w:val="TM3"/>
        <w:rPr>
          <w:rFonts w:eastAsia="Times New Roman" w:cs="Times New Roman"/>
          <w:b/>
          <w:sz w:val="28"/>
        </w:rPr>
      </w:pPr>
      <w:r w:rsidRPr="009A4834">
        <w:rPr>
          <w:rFonts w:ascii="Calibri" w:eastAsia="Calibri" w:hAnsi="Calibri" w:cs="Times New Roman"/>
          <w:kern w:val="2"/>
          <w:lang w:eastAsia="en-US"/>
          <w14:ligatures w14:val="standardContextual"/>
        </w:rPr>
        <w:br w:type="page"/>
      </w:r>
    </w:p>
    <w:p w14:paraId="0E8AED12" w14:textId="77777777" w:rsidR="009A4834" w:rsidRPr="009A4834" w:rsidRDefault="009A4834" w:rsidP="009A4834">
      <w:pPr>
        <w:keepNext/>
        <w:spacing w:before="240" w:after="240" w:line="240" w:lineRule="auto"/>
        <w:jc w:val="both"/>
        <w:outlineLvl w:val="0"/>
        <w:rPr>
          <w:rFonts w:ascii="Trebuchet MS" w:eastAsia="Times New Roman" w:hAnsi="Trebuchet MS" w:cs="Times New Roman"/>
          <w:b/>
          <w:sz w:val="28"/>
          <w:lang w:eastAsia="nl-NL"/>
        </w:rPr>
      </w:pPr>
      <w:bookmarkStart w:id="17" w:name="_Toc196808189"/>
      <w:r w:rsidRPr="009A4834">
        <w:rPr>
          <w:rFonts w:ascii="Trebuchet MS" w:eastAsia="Times New Roman" w:hAnsi="Trebuchet MS" w:cs="Times New Roman"/>
          <w:b/>
          <w:sz w:val="28"/>
          <w:lang w:eastAsia="nl-NL"/>
        </w:rPr>
        <w:lastRenderedPageBreak/>
        <w:t>KAPITEL 1.1 - Einleitung</w:t>
      </w:r>
      <w:bookmarkEnd w:id="17"/>
    </w:p>
    <w:p w14:paraId="02B57CB2"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Buch 1 betrifft elektrische Niederspannungs- und Kleinspannungsanlagen.</w:t>
      </w:r>
    </w:p>
    <w:p w14:paraId="077D7223"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Vorliegendes Buch ist wie folgt unterteilt:</w:t>
      </w:r>
    </w:p>
    <w:p w14:paraId="72906867" w14:textId="77777777" w:rsidR="009A4834" w:rsidRPr="009A4834" w:rsidRDefault="009A4834" w:rsidP="009A4834">
      <w:pPr>
        <w:widowControl w:val="0"/>
        <w:numPr>
          <w:ilvl w:val="0"/>
          <w:numId w:val="90"/>
        </w:numPr>
        <w:tabs>
          <w:tab w:val="left" w:pos="162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Teil</w:t>
      </w:r>
      <w:r w:rsidRPr="009A4834">
        <w:rPr>
          <w:rFonts w:ascii="Trebuchet MS" w:eastAsia="Times New Roman" w:hAnsi="Trebuchet MS" w:cs="Arial"/>
          <w:sz w:val="19"/>
          <w:szCs w:val="19"/>
          <w:lang w:eastAsia="nl-NL"/>
        </w:rPr>
        <w:tab/>
      </w:r>
      <w:r w:rsidRPr="009A4834">
        <w:rPr>
          <w:rFonts w:ascii="Trebuchet MS" w:eastAsia="Times New Roman" w:hAnsi="Trebuchet MS" w:cs="Arial"/>
          <w:sz w:val="19"/>
          <w:szCs w:val="19"/>
          <w:lang w:eastAsia="nl-NL"/>
        </w:rPr>
        <w:tab/>
        <w:t>x</w:t>
      </w:r>
    </w:p>
    <w:p w14:paraId="29023763" w14:textId="77777777" w:rsidR="009A4834" w:rsidRPr="009A4834" w:rsidRDefault="009A4834" w:rsidP="009A4834">
      <w:pPr>
        <w:widowControl w:val="0"/>
        <w:numPr>
          <w:ilvl w:val="0"/>
          <w:numId w:val="90"/>
        </w:numPr>
        <w:tabs>
          <w:tab w:val="left" w:pos="162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Kapitel</w:t>
      </w:r>
      <w:r w:rsidRPr="009A4834">
        <w:rPr>
          <w:rFonts w:ascii="Trebuchet MS" w:eastAsia="Times New Roman" w:hAnsi="Trebuchet MS" w:cs="Arial"/>
          <w:sz w:val="19"/>
          <w:szCs w:val="19"/>
          <w:lang w:eastAsia="nl-NL"/>
        </w:rPr>
        <w:tab/>
      </w:r>
      <w:r w:rsidRPr="009A4834">
        <w:rPr>
          <w:rFonts w:ascii="Trebuchet MS" w:eastAsia="Times New Roman" w:hAnsi="Trebuchet MS" w:cs="Arial"/>
          <w:sz w:val="19"/>
          <w:szCs w:val="19"/>
          <w:lang w:eastAsia="nl-NL"/>
        </w:rPr>
        <w:tab/>
        <w:t>x.x</w:t>
      </w:r>
    </w:p>
    <w:p w14:paraId="5513A4F5" w14:textId="77777777" w:rsidR="009A4834" w:rsidRPr="009A4834" w:rsidRDefault="009A4834" w:rsidP="009A4834">
      <w:pPr>
        <w:widowControl w:val="0"/>
        <w:numPr>
          <w:ilvl w:val="0"/>
          <w:numId w:val="90"/>
        </w:numPr>
        <w:tabs>
          <w:tab w:val="left" w:pos="162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Abschnitt</w:t>
      </w:r>
      <w:r w:rsidRPr="009A4834">
        <w:rPr>
          <w:rFonts w:ascii="Trebuchet MS" w:eastAsia="Times New Roman" w:hAnsi="Trebuchet MS" w:cs="Arial"/>
          <w:sz w:val="19"/>
          <w:szCs w:val="19"/>
          <w:lang w:eastAsia="nl-NL"/>
        </w:rPr>
        <w:tab/>
      </w:r>
      <w:r w:rsidRPr="009A4834">
        <w:rPr>
          <w:rFonts w:ascii="Trebuchet MS" w:eastAsia="Times New Roman" w:hAnsi="Trebuchet MS" w:cs="Arial"/>
          <w:sz w:val="19"/>
          <w:szCs w:val="19"/>
          <w:lang w:eastAsia="nl-NL"/>
        </w:rPr>
        <w:tab/>
        <w:t>x.x.x</w:t>
      </w:r>
    </w:p>
    <w:p w14:paraId="6DAC3C98" w14:textId="77777777" w:rsidR="009A4834" w:rsidRPr="009A4834" w:rsidRDefault="009A4834" w:rsidP="009A4834">
      <w:pPr>
        <w:widowControl w:val="0"/>
        <w:numPr>
          <w:ilvl w:val="0"/>
          <w:numId w:val="90"/>
        </w:numPr>
        <w:tabs>
          <w:tab w:val="left" w:pos="1620"/>
        </w:tabs>
        <w:autoSpaceDE w:val="0"/>
        <w:autoSpaceDN w:val="0"/>
        <w:adjustRightInd w:val="0"/>
        <w:spacing w:after="120" w:line="240" w:lineRule="auto"/>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Unterabschnitt</w:t>
      </w:r>
      <w:r w:rsidRPr="009A4834">
        <w:rPr>
          <w:rFonts w:ascii="Trebuchet MS" w:eastAsia="Times New Roman" w:hAnsi="Trebuchet MS" w:cs="Arial"/>
          <w:sz w:val="19"/>
          <w:szCs w:val="19"/>
          <w:lang w:eastAsia="nl-NL"/>
        </w:rPr>
        <w:tab/>
        <w:t>x.x.x.x</w:t>
      </w:r>
    </w:p>
    <w:p w14:paraId="039D7B26" w14:textId="77777777" w:rsidR="009A4834" w:rsidRPr="009A4834" w:rsidRDefault="009A4834" w:rsidP="009A4834">
      <w:pPr>
        <w:widowControl w:val="0"/>
        <w:tabs>
          <w:tab w:val="left" w:pos="1620"/>
        </w:tabs>
        <w:autoSpaceDE w:val="0"/>
        <w:autoSpaceDN w:val="0"/>
        <w:adjustRightInd w:val="0"/>
        <w:spacing w:after="120" w:line="240" w:lineRule="auto"/>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In vorliegendem Buch versteht man unter:</w:t>
      </w:r>
    </w:p>
    <w:p w14:paraId="4B8A11E2" w14:textId="77777777" w:rsidR="009A4834" w:rsidRPr="009A4834" w:rsidRDefault="009A4834" w:rsidP="009A4834">
      <w:pPr>
        <w:widowControl w:val="0"/>
        <w:tabs>
          <w:tab w:val="left" w:pos="1620"/>
        </w:tabs>
        <w:autoSpaceDE w:val="0"/>
        <w:autoSpaceDN w:val="0"/>
        <w:adjustRightInd w:val="0"/>
        <w:spacing w:after="120" w:line="240" w:lineRule="auto"/>
        <w:jc w:val="both"/>
        <w:rPr>
          <w:rFonts w:ascii="Trebuchet MS" w:eastAsia="Times New Roman" w:hAnsi="Trebuchet MS" w:cs="Arial"/>
          <w:sz w:val="19"/>
          <w:szCs w:val="19"/>
          <w:lang w:eastAsia="nl-NL"/>
        </w:rPr>
      </w:pPr>
      <w:r w:rsidRPr="009A4834">
        <w:rPr>
          <w:rFonts w:ascii="Trebuchet MS" w:eastAsia="Times New Roman" w:hAnsi="Trebuchet MS" w:cs="Arial"/>
          <w:b/>
          <w:sz w:val="19"/>
          <w:szCs w:val="19"/>
          <w:lang w:eastAsia="nl-NL"/>
        </w:rPr>
        <w:t>Buch 2:</w:t>
      </w:r>
      <w:r w:rsidRPr="009A4834">
        <w:rPr>
          <w:rFonts w:ascii="Trebuchet MS" w:eastAsia="Times New Roman" w:hAnsi="Trebuchet MS" w:cs="Arial"/>
          <w:sz w:val="19"/>
          <w:szCs w:val="19"/>
          <w:lang w:eastAsia="nl-NL"/>
        </w:rPr>
        <w:t xml:space="preserve"> Buch in Bezug auf </w:t>
      </w:r>
      <w:r w:rsidRPr="009A4834">
        <w:rPr>
          <w:rFonts w:ascii="Trebuchet MS" w:eastAsia="Times New Roman" w:hAnsi="Trebuchet MS" w:cs="Arial"/>
          <w:i/>
          <w:sz w:val="19"/>
          <w:szCs w:val="19"/>
          <w:lang w:eastAsia="nl-NL"/>
        </w:rPr>
        <w:t>Hochspannungsanlagen</w:t>
      </w:r>
      <w:r w:rsidRPr="009A4834">
        <w:rPr>
          <w:rFonts w:ascii="Trebuchet MS" w:eastAsia="Times New Roman" w:hAnsi="Trebuchet MS" w:cs="Arial"/>
          <w:sz w:val="19"/>
          <w:szCs w:val="19"/>
          <w:lang w:eastAsia="nl-NL"/>
        </w:rPr>
        <w:t>,</w:t>
      </w:r>
    </w:p>
    <w:p w14:paraId="0ADCE3F8" w14:textId="77777777" w:rsidR="009A4834" w:rsidRPr="009A4834" w:rsidRDefault="009A4834" w:rsidP="009A4834">
      <w:pPr>
        <w:widowControl w:val="0"/>
        <w:tabs>
          <w:tab w:val="left" w:pos="1620"/>
        </w:tabs>
        <w:autoSpaceDE w:val="0"/>
        <w:autoSpaceDN w:val="0"/>
        <w:adjustRightInd w:val="0"/>
        <w:spacing w:after="120" w:line="240" w:lineRule="auto"/>
        <w:jc w:val="both"/>
        <w:rPr>
          <w:rFonts w:ascii="Trebuchet MS" w:eastAsia="Times New Roman" w:hAnsi="Trebuchet MS" w:cs="Arial"/>
          <w:sz w:val="19"/>
          <w:szCs w:val="19"/>
          <w:lang w:eastAsia="nl-NL"/>
        </w:rPr>
      </w:pPr>
      <w:r w:rsidRPr="009A4834">
        <w:rPr>
          <w:rFonts w:ascii="Trebuchet MS" w:eastAsia="Times New Roman" w:hAnsi="Trebuchet MS" w:cs="Arial"/>
          <w:b/>
          <w:sz w:val="19"/>
          <w:szCs w:val="19"/>
          <w:lang w:eastAsia="nl-NL"/>
        </w:rPr>
        <w:t>Buch 3:</w:t>
      </w:r>
      <w:r w:rsidRPr="009A4834">
        <w:rPr>
          <w:rFonts w:ascii="Trebuchet MS" w:eastAsia="Times New Roman" w:hAnsi="Trebuchet MS" w:cs="Arial"/>
          <w:sz w:val="19"/>
          <w:szCs w:val="19"/>
          <w:lang w:eastAsia="nl-NL"/>
        </w:rPr>
        <w:t xml:space="preserve"> Buch in Bezug auf </w:t>
      </w:r>
      <w:r w:rsidRPr="009A4834">
        <w:rPr>
          <w:rFonts w:ascii="Trebuchet MS" w:eastAsia="Times New Roman" w:hAnsi="Trebuchet MS" w:cs="Arial"/>
          <w:i/>
          <w:sz w:val="19"/>
          <w:szCs w:val="19"/>
          <w:lang w:eastAsia="nl-NL"/>
        </w:rPr>
        <w:t>Anlagen für die Übertragung und Verteilung elektrischer Energie.</w:t>
      </w:r>
    </w:p>
    <w:p w14:paraId="572264E7" w14:textId="77777777" w:rsidR="009A4834" w:rsidRPr="009A4834" w:rsidRDefault="009A4834" w:rsidP="009A4834">
      <w:pPr>
        <w:keepNext/>
        <w:spacing w:before="240" w:after="240" w:line="240" w:lineRule="auto"/>
        <w:jc w:val="both"/>
        <w:outlineLvl w:val="0"/>
        <w:rPr>
          <w:rFonts w:ascii="Trebuchet MS" w:eastAsia="Times New Roman" w:hAnsi="Trebuchet MS" w:cs="Times New Roman"/>
          <w:b/>
          <w:sz w:val="28"/>
          <w:lang w:eastAsia="nl-NL"/>
        </w:rPr>
      </w:pPr>
      <w:bookmarkStart w:id="18" w:name="_Toc196808190"/>
      <w:r w:rsidRPr="009A4834">
        <w:rPr>
          <w:rFonts w:ascii="Trebuchet MS" w:eastAsia="Times New Roman" w:hAnsi="Trebuchet MS" w:cs="Times New Roman"/>
          <w:b/>
          <w:sz w:val="28"/>
          <w:lang w:eastAsia="nl-NL"/>
        </w:rPr>
        <w:t>KAPITEL 1.2 - Anwendungsbereich</w:t>
      </w:r>
      <w:bookmarkEnd w:id="18"/>
    </w:p>
    <w:p w14:paraId="5D85DA84" w14:textId="77777777" w:rsidR="009A4834" w:rsidRPr="009A4834" w:rsidRDefault="009A4834" w:rsidP="009A4834">
      <w:pPr>
        <w:keepNext/>
        <w:spacing w:before="120" w:after="120" w:line="240" w:lineRule="auto"/>
        <w:jc w:val="both"/>
        <w:outlineLvl w:val="1"/>
        <w:rPr>
          <w:rFonts w:ascii="Trebuchet MS" w:eastAsia="Times New Roman" w:hAnsi="Trebuchet MS" w:cs="Times New Roman"/>
          <w:b/>
          <w:i/>
          <w:sz w:val="24"/>
          <w:lang w:eastAsia="nl-NL"/>
        </w:rPr>
      </w:pPr>
      <w:bookmarkStart w:id="19" w:name="_Toc196808191"/>
      <w:r w:rsidRPr="009A4834">
        <w:rPr>
          <w:rFonts w:ascii="Trebuchet MS" w:eastAsia="Times New Roman" w:hAnsi="Trebuchet MS" w:cs="Times New Roman"/>
          <w:b/>
          <w:i/>
          <w:sz w:val="24"/>
          <w:lang w:eastAsia="nl-NL"/>
        </w:rPr>
        <w:t>Abschnitt 1.2.1 - Allgemeine Regelung</w:t>
      </w:r>
      <w:bookmarkEnd w:id="19"/>
    </w:p>
    <w:p w14:paraId="731CE9AB"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Die Vorschriften des vorliegenden Buches gelten:</w:t>
      </w:r>
    </w:p>
    <w:p w14:paraId="373D3EA8" w14:textId="77777777" w:rsidR="009A4834" w:rsidRPr="009A4834" w:rsidRDefault="009A4834" w:rsidP="009A4834">
      <w:pPr>
        <w:widowControl w:val="0"/>
        <w:numPr>
          <w:ilvl w:val="0"/>
          <w:numId w:val="97"/>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alle elektrischen Niederspannungs- und Kleinspannungsanlagen für die Produktion, Umwandlung, Verteilung oder Nutzung elektrischer Energie, sofern die Nennfrequenz des Stroms nicht höher ist als 10000 Hz,</w:t>
      </w:r>
    </w:p>
    <w:p w14:paraId="43997E7C" w14:textId="77777777" w:rsidR="009A4834" w:rsidRPr="009A4834" w:rsidRDefault="009A4834" w:rsidP="009A4834">
      <w:pPr>
        <w:widowControl w:val="0"/>
        <w:numPr>
          <w:ilvl w:val="0"/>
          <w:numId w:val="98"/>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 xml:space="preserve">für Kabel für die Kommunikations- und Informationstechnologie, Signalisierung oder Bedienung (mit Ausnahme interner Schaltkreise von elektrischen Maschinen und Geräten) im Fall von Brandverhütungsmaßnahmen wie in den </w:t>
      </w:r>
      <w:r w:rsidRPr="009A4834">
        <w:rPr>
          <w:rFonts w:ascii="Trebuchet MS" w:eastAsia="Times New Roman" w:hAnsi="Trebuchet MS" w:cs="Arial"/>
          <w:i/>
          <w:sz w:val="19"/>
          <w:szCs w:val="19"/>
          <w:lang w:eastAsia="nl-NL"/>
        </w:rPr>
        <w:t xml:space="preserve">Abschnitten 4.3.3, 5.2.7 </w:t>
      </w:r>
      <w:r w:rsidRPr="009A4834">
        <w:rPr>
          <w:rFonts w:ascii="Trebuchet MS" w:eastAsia="Times New Roman" w:hAnsi="Trebuchet MS" w:cs="Arial"/>
          <w:sz w:val="19"/>
          <w:szCs w:val="19"/>
          <w:lang w:eastAsia="nl-NL"/>
        </w:rPr>
        <w:t>und</w:t>
      </w:r>
      <w:r w:rsidRPr="009A4834">
        <w:rPr>
          <w:rFonts w:ascii="Trebuchet MS" w:eastAsia="Times New Roman" w:hAnsi="Trebuchet MS" w:cs="Arial"/>
          <w:i/>
          <w:sz w:val="19"/>
          <w:szCs w:val="19"/>
          <w:lang w:eastAsia="nl-NL"/>
        </w:rPr>
        <w:t xml:space="preserve"> 5.5.6</w:t>
      </w:r>
      <w:r w:rsidRPr="009A4834">
        <w:rPr>
          <w:rFonts w:ascii="Trebuchet MS" w:eastAsia="Times New Roman" w:hAnsi="Trebuchet MS" w:cs="Arial"/>
          <w:sz w:val="19"/>
          <w:szCs w:val="19"/>
          <w:lang w:eastAsia="nl-NL"/>
        </w:rPr>
        <w:t xml:space="preserve"> erwähnt,</w:t>
      </w:r>
    </w:p>
    <w:p w14:paraId="72963183"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die Wahl und Platzierung von ortsfesten Geräten in Informatikanlagen, Datenverarbeitungs</w:t>
      </w:r>
      <w:r w:rsidRPr="009A4834">
        <w:rPr>
          <w:rFonts w:ascii="Trebuchet MS" w:eastAsia="Times New Roman" w:hAnsi="Trebuchet MS" w:cs="Arial"/>
          <w:sz w:val="19"/>
          <w:szCs w:val="19"/>
          <w:lang w:eastAsia="nl-NL"/>
        </w:rPr>
        <w:softHyphen/>
        <w:t xml:space="preserve">anlagen und Kleinspannungsanlagen, die unter das Gesetz zur Regelung der privaten und besonderen Sicherheit fallen (Einbrucherkennung, Branderkennung und Kameraüberwachung), und für jedes andere Datenübertragungssystem, und dies in Bezug auf äußere Einflüsse wie in </w:t>
      </w:r>
      <w:r w:rsidRPr="009A4834">
        <w:rPr>
          <w:rFonts w:ascii="Trebuchet MS" w:eastAsia="Times New Roman" w:hAnsi="Trebuchet MS" w:cs="Arial"/>
          <w:i/>
          <w:sz w:val="19"/>
          <w:szCs w:val="19"/>
          <w:lang w:eastAsia="nl-NL"/>
        </w:rPr>
        <w:t>Kapitel 2.10</w:t>
      </w:r>
      <w:r w:rsidRPr="009A4834">
        <w:rPr>
          <w:rFonts w:ascii="Trebuchet MS" w:eastAsia="Times New Roman" w:hAnsi="Trebuchet MS" w:cs="Arial"/>
          <w:sz w:val="19"/>
          <w:szCs w:val="19"/>
          <w:lang w:eastAsia="nl-NL"/>
        </w:rPr>
        <w:t xml:space="preserve"> erwähnt.</w:t>
      </w:r>
    </w:p>
    <w:p w14:paraId="06F65FF6"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Hochspannungsverbrauchsgeräte, die über ein Niederspannungsnetz versorgt werden und bei denen die Leistung des Hochspannungsteils 500 VA nicht überschreitet, gelten als zur Niederspannungsanlage gehörend, so dass die für Niederspannungs- und Kleinspannungsanlagen geltenden Bestimmungen auch für sie anwendbar sind. Für Entladungslampen von Leuchtschildern wird die Grenze von 500 VA jedoch auf 200 VA herabgesetzt.</w:t>
      </w:r>
    </w:p>
    <w:p w14:paraId="34CC0D1A" w14:textId="77777777" w:rsidR="009A4834" w:rsidRPr="009A4834" w:rsidRDefault="009A4834" w:rsidP="009A4834">
      <w:pPr>
        <w:keepNext/>
        <w:spacing w:before="120" w:after="120" w:line="240" w:lineRule="auto"/>
        <w:jc w:val="both"/>
        <w:outlineLvl w:val="1"/>
        <w:rPr>
          <w:rFonts w:ascii="Trebuchet MS" w:eastAsia="Times New Roman" w:hAnsi="Trebuchet MS" w:cs="Times New Roman"/>
          <w:b/>
          <w:i/>
          <w:sz w:val="24"/>
          <w:lang w:eastAsia="nl-NL"/>
        </w:rPr>
      </w:pPr>
      <w:bookmarkStart w:id="20" w:name="_Toc196808192"/>
      <w:r w:rsidRPr="009A4834">
        <w:rPr>
          <w:rFonts w:ascii="Trebuchet MS" w:eastAsia="Times New Roman" w:hAnsi="Trebuchet MS" w:cs="Times New Roman"/>
          <w:b/>
          <w:i/>
          <w:sz w:val="24"/>
          <w:lang w:eastAsia="nl-NL"/>
        </w:rPr>
        <w:t>Abschnitt 1.2.2 - Ausnahmen</w:t>
      </w:r>
      <w:bookmarkEnd w:id="20"/>
    </w:p>
    <w:p w14:paraId="131F62C8"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Die Vorschriften des vorliegenden Buches gelten nicht:</w:t>
      </w:r>
    </w:p>
    <w:p w14:paraId="361D5F4F"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Anlagen für die Übertragung und Verteilung elektrischer Energie, die von den Netzbetreibern betrieben werden, und deren Hilfsanlagen (Beleuchtung, Heizung, ...) einschließlich des Anschlusses an dieses Netz und der dazugehörigen Zähleranlagen,</w:t>
      </w:r>
    </w:p>
    <w:p w14:paraId="1FDE2C92"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ortsfeste Anlagen für den eigentlichen elektrischen Antrieb von Eisenbahnen, U-Bahnen, Straßenbahnen und Trolleybussen und ortsfeste Anlagen für die elektrische Ausrüstung ihres Rollmaterials. Werden nicht als Anlagen für den eigentlichen elektrischen Antrieb betrachtet: Kraftwerke, Unterwerke und Übertragungsleitungen, die Kraftwerke mit Traktionsunterwerken verbinden,</w:t>
      </w:r>
    </w:p>
    <w:p w14:paraId="2960B2D5"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Anlagen, die von der Militärbehörde errichtet oder betrieben werden,</w:t>
      </w:r>
    </w:p>
    <w:p w14:paraId="7DB96E64"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Signaleinrichtungen der Belgischen Eisenbahnen,</w:t>
      </w:r>
    </w:p>
    <w:p w14:paraId="4DCCEA70"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Telekommunikationsanlagen, die errichtet werden für die Zwecke:</w:t>
      </w:r>
    </w:p>
    <w:p w14:paraId="494AAB1F" w14:textId="77777777" w:rsidR="009A4834" w:rsidRPr="009A4834" w:rsidRDefault="009A4834" w:rsidP="009A4834">
      <w:pPr>
        <w:widowControl w:val="0"/>
        <w:numPr>
          <w:ilvl w:val="0"/>
          <w:numId w:val="91"/>
        </w:numPr>
        <w:tabs>
          <w:tab w:val="left" w:pos="480"/>
        </w:tabs>
        <w:autoSpaceDE w:val="0"/>
        <w:autoSpaceDN w:val="0"/>
        <w:adjustRightInd w:val="0"/>
        <w:spacing w:after="0" w:line="240" w:lineRule="auto"/>
        <w:ind w:left="709"/>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der Betreiber des öffentlichen Telekommunikationsnetzes,</w:t>
      </w:r>
    </w:p>
    <w:p w14:paraId="50939555" w14:textId="77777777" w:rsidR="009A4834" w:rsidRPr="009A4834" w:rsidRDefault="009A4834" w:rsidP="009A4834">
      <w:pPr>
        <w:widowControl w:val="0"/>
        <w:numPr>
          <w:ilvl w:val="0"/>
          <w:numId w:val="91"/>
        </w:numPr>
        <w:tabs>
          <w:tab w:val="left" w:pos="480"/>
        </w:tabs>
        <w:autoSpaceDE w:val="0"/>
        <w:autoSpaceDN w:val="0"/>
        <w:adjustRightInd w:val="0"/>
        <w:spacing w:after="0" w:line="240" w:lineRule="auto"/>
        <w:ind w:left="709"/>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der Landesverteidigung,</w:t>
      </w:r>
    </w:p>
    <w:p w14:paraId="48D4CC40" w14:textId="77777777" w:rsidR="009A4834" w:rsidRPr="009A4834" w:rsidRDefault="009A4834" w:rsidP="009A4834">
      <w:pPr>
        <w:widowControl w:val="0"/>
        <w:numPr>
          <w:ilvl w:val="0"/>
          <w:numId w:val="91"/>
        </w:numPr>
        <w:tabs>
          <w:tab w:val="left" w:pos="480"/>
        </w:tabs>
        <w:autoSpaceDE w:val="0"/>
        <w:autoSpaceDN w:val="0"/>
        <w:adjustRightInd w:val="0"/>
        <w:spacing w:after="0" w:line="240" w:lineRule="auto"/>
        <w:ind w:left="709"/>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der Verwaltungen und Einrichtungen öffentlichen Interesses, die vom Staat mit der Verwaltung und dem Betrieb von Anlagen für das große Binnenschiffsnetz, das große Straßen- und Wegenetz, die Eisenbahnen und Straßenbahnen und die Luft-, Seeschiff- und Binnenschifffahrt beauftragt sind,</w:t>
      </w:r>
    </w:p>
    <w:p w14:paraId="26AC7C15"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Anlagen auf Seeschiffen, Fischereifahrzeugen und Binnenschiffen,</w:t>
      </w:r>
    </w:p>
    <w:p w14:paraId="4220FA62"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Anlagen für Luftfahrzeuge einschließlich der dazugehörigen Bodenanlagen, die Belgocontrol gehören, sofern sie nicht außerhalb der Grenzen der Flughäfen auf Grundstücken gelegen sind, die Dritten gehören,</w:t>
      </w:r>
    </w:p>
    <w:p w14:paraId="063269C1" w14:textId="77777777" w:rsidR="009A4834" w:rsidRPr="009A4834" w:rsidRDefault="009A4834" w:rsidP="009A4834">
      <w:pPr>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br w:type="page"/>
      </w:r>
    </w:p>
    <w:p w14:paraId="570FD705"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lastRenderedPageBreak/>
        <w:t>für die elektrische Ausrüstung von Kraftfahrzeugen (Autos, Motorrädern, Lastkraftwagen, landwirtschaftlichen Fahrzeugen, ...), die für ihren Betrieb erforderlich ist,</w:t>
      </w:r>
    </w:p>
    <w:p w14:paraId="15B8C6B7"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unterirdische Anlagen und mit ihnen gleichgesetzte oberirdische Anlagen, die den Gesetzen und Vorschriften unterliegen, die auf Bergwerke, Gruben und Steinbrüche unter Tage anwendbar sind, vorbehaltlich anders lautender Bestimmung,</w:t>
      </w:r>
    </w:p>
    <w:p w14:paraId="6CAC2388"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Informatikanlagen, Datenverarbeitungsanlagen, Fernübertragungsanlagen von Stromerzeugern und -versorgern und Kleinspannungsanlagen, die unter das Gesetz zur Regelung der privaten und besonderen Sicherheit fallen (Einbrucherkennung, Branderkennung und Kameraüberwachung), und für jedes andere Datenübertragungssystem. Diese Anlagen und Systeme müssen jedoch den Regeln des Fachs entsprechen,</w:t>
      </w:r>
    </w:p>
    <w:p w14:paraId="22DC1C6F" w14:textId="77777777" w:rsidR="009A4834" w:rsidRPr="009A4834" w:rsidRDefault="009A4834" w:rsidP="009A4834">
      <w:pPr>
        <w:widowControl w:val="0"/>
        <w:numPr>
          <w:ilvl w:val="0"/>
          <w:numId w:val="99"/>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für Kabelfernsehanlagen.</w:t>
      </w:r>
    </w:p>
    <w:p w14:paraId="713B83E5" w14:textId="77777777" w:rsidR="009A4834" w:rsidRPr="009A4834" w:rsidRDefault="009A4834" w:rsidP="009A4834">
      <w:pPr>
        <w:keepNext/>
        <w:spacing w:before="240" w:after="240" w:line="240" w:lineRule="auto"/>
        <w:jc w:val="both"/>
        <w:outlineLvl w:val="0"/>
        <w:rPr>
          <w:rFonts w:ascii="Trebuchet MS" w:eastAsia="Times New Roman" w:hAnsi="Trebuchet MS" w:cs="Times New Roman"/>
          <w:b/>
          <w:sz w:val="28"/>
          <w:lang w:eastAsia="nl-NL"/>
        </w:rPr>
      </w:pPr>
      <w:bookmarkStart w:id="21" w:name="_Toc196808193"/>
      <w:r w:rsidRPr="009A4834">
        <w:rPr>
          <w:rFonts w:ascii="Trebuchet MS" w:eastAsia="Times New Roman" w:hAnsi="Trebuchet MS" w:cs="Times New Roman"/>
          <w:b/>
          <w:sz w:val="28"/>
          <w:lang w:eastAsia="nl-NL"/>
        </w:rPr>
        <w:t>KAPITEL 1.3 - Zielsetzung</w:t>
      </w:r>
      <w:bookmarkEnd w:id="21"/>
    </w:p>
    <w:p w14:paraId="133FE387"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Mit vorliegendem Buch wird darauf abgezielt, Vorschriften in Bezug auf die Wahl der Betriebsmittel und die Errichtung, den Schutz, die Benutzung und die Kontrolle von elektrischen Niederspannungs- und Kleinspannungsanlagen festzulegen, um ein Mindestmaß an Sicherheit zu gewährleisten.</w:t>
      </w:r>
    </w:p>
    <w:p w14:paraId="150864EC" w14:textId="77777777" w:rsidR="009A4834" w:rsidRPr="009A4834" w:rsidRDefault="009A4834" w:rsidP="009A4834">
      <w:pPr>
        <w:keepNext/>
        <w:spacing w:before="240" w:after="240" w:line="240" w:lineRule="auto"/>
        <w:jc w:val="both"/>
        <w:outlineLvl w:val="0"/>
        <w:rPr>
          <w:rFonts w:ascii="Trebuchet MS" w:eastAsia="Times New Roman" w:hAnsi="Trebuchet MS" w:cs="Times New Roman"/>
          <w:b/>
          <w:sz w:val="28"/>
          <w:lang w:eastAsia="nl-NL"/>
        </w:rPr>
      </w:pPr>
      <w:bookmarkStart w:id="22" w:name="_Toc196808194"/>
      <w:r w:rsidRPr="009A4834">
        <w:rPr>
          <w:rFonts w:ascii="Trebuchet MS" w:eastAsia="Times New Roman" w:hAnsi="Trebuchet MS" w:cs="Times New Roman"/>
          <w:b/>
          <w:sz w:val="28"/>
          <w:lang w:eastAsia="nl-NL"/>
        </w:rPr>
        <w:t>KAPITEL 1.4 - Grundprinzipien</w:t>
      </w:r>
      <w:bookmarkEnd w:id="22"/>
    </w:p>
    <w:p w14:paraId="7E147205" w14:textId="77777777" w:rsidR="009A4834" w:rsidRPr="009A4834" w:rsidRDefault="009A4834" w:rsidP="009A4834">
      <w:pPr>
        <w:keepNext/>
        <w:spacing w:before="120" w:after="120" w:line="240" w:lineRule="auto"/>
        <w:jc w:val="both"/>
        <w:outlineLvl w:val="1"/>
        <w:rPr>
          <w:rFonts w:ascii="Trebuchet MS" w:eastAsia="Times New Roman" w:hAnsi="Trebuchet MS" w:cs="Times New Roman"/>
          <w:b/>
          <w:i/>
          <w:sz w:val="24"/>
          <w:lang w:eastAsia="nl-NL"/>
        </w:rPr>
      </w:pPr>
      <w:bookmarkStart w:id="23" w:name="_Toc196808195"/>
      <w:r w:rsidRPr="009A4834">
        <w:rPr>
          <w:rFonts w:ascii="Trebuchet MS" w:eastAsia="Times New Roman" w:hAnsi="Trebuchet MS" w:cs="Times New Roman"/>
          <w:b/>
          <w:i/>
          <w:sz w:val="24"/>
          <w:lang w:eastAsia="nl-NL"/>
        </w:rPr>
        <w:t>Abschnitt 1.4.1 - Elektrische Anlagen</w:t>
      </w:r>
      <w:bookmarkEnd w:id="23"/>
    </w:p>
    <w:p w14:paraId="7167242C" w14:textId="77777777" w:rsidR="009A4834" w:rsidRPr="009A4834" w:rsidRDefault="009A4834" w:rsidP="009A4834">
      <w:pPr>
        <w:keepNext/>
        <w:spacing w:before="120" w:after="120" w:line="240" w:lineRule="auto"/>
        <w:ind w:right="-45"/>
        <w:jc w:val="both"/>
        <w:outlineLvl w:val="2"/>
        <w:rPr>
          <w:rFonts w:ascii="Trebuchet MS" w:eastAsia="Calibri" w:hAnsi="Trebuchet MS" w:cs="Times New Roman"/>
          <w:b/>
          <w:sz w:val="21"/>
          <w:lang w:eastAsia="nl-NL"/>
        </w:rPr>
      </w:pPr>
      <w:bookmarkStart w:id="24" w:name="_Toc196808196"/>
      <w:r w:rsidRPr="009A4834">
        <w:rPr>
          <w:rFonts w:ascii="Trebuchet MS" w:eastAsia="Calibri" w:hAnsi="Trebuchet MS" w:cs="Times New Roman"/>
          <w:b/>
          <w:sz w:val="21"/>
          <w:lang w:eastAsia="nl-NL"/>
        </w:rPr>
        <w:t>Unterabschnitt 1.4.1.1 - Nennspannung</w:t>
      </w:r>
      <w:bookmarkEnd w:id="24"/>
    </w:p>
    <w:p w14:paraId="1CE39DA7" w14:textId="77777777" w:rsidR="009A4834" w:rsidRPr="009A4834" w:rsidRDefault="009A4834" w:rsidP="009A4834">
      <w:pPr>
        <w:spacing w:before="120" w:after="12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Elektrische Anlagen sind in allen ihren Bestandteilen entsprechend ihrer Nennspannung zu konzipieren und zu errichten.</w:t>
      </w:r>
    </w:p>
    <w:p w14:paraId="6323D846" w14:textId="77777777" w:rsidR="009A4834" w:rsidRPr="009A4834" w:rsidRDefault="009A4834" w:rsidP="009A4834">
      <w:pPr>
        <w:keepNext/>
        <w:spacing w:before="120" w:after="120" w:line="240" w:lineRule="auto"/>
        <w:ind w:right="-45"/>
        <w:jc w:val="both"/>
        <w:outlineLvl w:val="2"/>
        <w:rPr>
          <w:rFonts w:ascii="Trebuchet MS" w:eastAsia="Calibri" w:hAnsi="Trebuchet MS" w:cs="Times New Roman"/>
          <w:b/>
          <w:sz w:val="21"/>
          <w:lang w:eastAsia="nl-NL"/>
        </w:rPr>
      </w:pPr>
      <w:bookmarkStart w:id="25" w:name="_Toc196808197"/>
      <w:r w:rsidRPr="009A4834">
        <w:rPr>
          <w:rFonts w:ascii="Trebuchet MS" w:eastAsia="Calibri" w:hAnsi="Trebuchet MS" w:cs="Times New Roman"/>
          <w:b/>
          <w:sz w:val="21"/>
          <w:lang w:eastAsia="nl-NL"/>
        </w:rPr>
        <w:t>Unterabschnitt 1.4.1.2 - Regeln des Fachs - Konformität mit den Normen</w:t>
      </w:r>
      <w:bookmarkEnd w:id="25"/>
    </w:p>
    <w:p w14:paraId="712CCFA4" w14:textId="77777777" w:rsidR="009A4834" w:rsidRPr="009A4834" w:rsidRDefault="009A4834" w:rsidP="009A4834">
      <w:pPr>
        <w:spacing w:before="120" w:after="12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Die vom König bestätigten oder vom NBN registrierten Normen - sofern vorhanden - und alle Bestimmungen, die ein mindestens gleichwertiges Sicherheitsniveau gewährleisten, sind als Regeln des Fachs zu betrachten.</w:t>
      </w:r>
    </w:p>
    <w:p w14:paraId="5F26BB17" w14:textId="77777777" w:rsidR="009A4834" w:rsidRPr="009A4834" w:rsidRDefault="009A4834" w:rsidP="009A4834">
      <w:pPr>
        <w:keepNext/>
        <w:spacing w:before="120" w:after="120" w:line="240" w:lineRule="auto"/>
        <w:ind w:right="-45"/>
        <w:jc w:val="both"/>
        <w:outlineLvl w:val="2"/>
        <w:rPr>
          <w:rFonts w:ascii="Trebuchet MS" w:eastAsia="Calibri" w:hAnsi="Trebuchet MS" w:cs="Times New Roman"/>
          <w:b/>
          <w:sz w:val="21"/>
          <w:lang w:eastAsia="nl-NL"/>
        </w:rPr>
      </w:pPr>
      <w:bookmarkStart w:id="26" w:name="_Toc196808198"/>
      <w:r w:rsidRPr="009A4834">
        <w:rPr>
          <w:rFonts w:ascii="Trebuchet MS" w:eastAsia="Calibri" w:hAnsi="Trebuchet MS" w:cs="Times New Roman"/>
          <w:b/>
          <w:sz w:val="21"/>
          <w:lang w:eastAsia="nl-NL"/>
        </w:rPr>
        <w:t>Unterabschnitt 1.4.1.3 - Errichtung und Instandhaltung</w:t>
      </w:r>
      <w:bookmarkEnd w:id="26"/>
    </w:p>
    <w:p w14:paraId="6BE44C93"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 xml:space="preserve">Elektrische Anlagen werden wie folgt errichtet: </w:t>
      </w:r>
    </w:p>
    <w:p w14:paraId="305AA0D5" w14:textId="77777777" w:rsidR="009A4834" w:rsidRPr="009A4834" w:rsidRDefault="009A4834" w:rsidP="009A4834">
      <w:pPr>
        <w:widowControl w:val="0"/>
        <w:numPr>
          <w:ilvl w:val="0"/>
          <w:numId w:val="100"/>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 xml:space="preserve">mit sicheren elektrischen Betriebsmitteln, </w:t>
      </w:r>
    </w:p>
    <w:p w14:paraId="1FD8E7EB" w14:textId="77777777" w:rsidR="009A4834" w:rsidRPr="009A4834" w:rsidRDefault="009A4834" w:rsidP="009A4834">
      <w:pPr>
        <w:widowControl w:val="0"/>
        <w:numPr>
          <w:ilvl w:val="0"/>
          <w:numId w:val="101"/>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 xml:space="preserve">bestimmungsgemäß, </w:t>
      </w:r>
    </w:p>
    <w:p w14:paraId="5F45E25C" w14:textId="77777777" w:rsidR="009A4834" w:rsidRPr="009A4834" w:rsidRDefault="009A4834" w:rsidP="009A4834">
      <w:pPr>
        <w:widowControl w:val="0"/>
        <w:numPr>
          <w:ilvl w:val="0"/>
          <w:numId w:val="102"/>
        </w:numPr>
        <w:tabs>
          <w:tab w:val="left" w:pos="880"/>
        </w:tabs>
        <w:autoSpaceDE w:val="0"/>
        <w:autoSpaceDN w:val="0"/>
        <w:adjustRightInd w:val="0"/>
        <w:spacing w:after="0" w:line="240" w:lineRule="auto"/>
        <w:contextualSpacing/>
        <w:jc w:val="both"/>
        <w:rPr>
          <w:rFonts w:ascii="Trebuchet MS" w:eastAsia="Times New Roman" w:hAnsi="Trebuchet MS" w:cs="Arial"/>
          <w:sz w:val="19"/>
          <w:szCs w:val="19"/>
          <w:lang w:eastAsia="nl-NL"/>
        </w:rPr>
      </w:pPr>
      <w:r w:rsidRPr="009A4834">
        <w:rPr>
          <w:rFonts w:ascii="Trebuchet MS" w:eastAsia="Times New Roman" w:hAnsi="Trebuchet MS" w:cs="Arial"/>
          <w:sz w:val="19"/>
          <w:szCs w:val="19"/>
          <w:lang w:eastAsia="nl-NL"/>
        </w:rPr>
        <w:t xml:space="preserve">so, dass sie in allen ihren Bestandteilen ordnungsgemäß instand gehalten werden können, </w:t>
      </w:r>
    </w:p>
    <w:p w14:paraId="1709C1E9" w14:textId="77777777" w:rsidR="009A4834" w:rsidRPr="009A4834" w:rsidRDefault="009A4834" w:rsidP="009A4834">
      <w:pPr>
        <w:spacing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 xml:space="preserve">und dies gemäß den Vorschriften des vorliegenden Buches und den Regeln des Fachs (wenn die Vorschriften nicht in vorliegendem Buch vorhanden sind). </w:t>
      </w:r>
    </w:p>
    <w:p w14:paraId="6C60BCFE" w14:textId="77777777" w:rsidR="009A4834" w:rsidRPr="009A4834" w:rsidRDefault="009A4834" w:rsidP="009A4834">
      <w:pPr>
        <w:spacing w:after="12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Bei ordnungsgemäßer Instandhaltung und bestimmungsgemäßer Benutzung gefährden so errichtete Anlagen weder die Sicherheit von Personen noch die Erhaltung von Gütern.</w:t>
      </w:r>
    </w:p>
    <w:p w14:paraId="563F42B3" w14:textId="77777777" w:rsidR="009A4834" w:rsidRPr="009A4834" w:rsidRDefault="009A4834" w:rsidP="009A4834">
      <w:pPr>
        <w:keepNext/>
        <w:spacing w:before="120" w:after="120" w:line="240" w:lineRule="auto"/>
        <w:ind w:right="-45"/>
        <w:jc w:val="both"/>
        <w:outlineLvl w:val="2"/>
        <w:rPr>
          <w:rFonts w:ascii="Trebuchet MS" w:eastAsia="Calibri" w:hAnsi="Trebuchet MS" w:cs="Times New Roman"/>
          <w:b/>
          <w:sz w:val="21"/>
          <w:lang w:eastAsia="nl-NL"/>
        </w:rPr>
      </w:pPr>
      <w:bookmarkStart w:id="27" w:name="_Toc196808199"/>
      <w:r w:rsidRPr="009A4834">
        <w:rPr>
          <w:rFonts w:ascii="Trebuchet MS" w:eastAsia="Calibri" w:hAnsi="Trebuchet MS" w:cs="Times New Roman"/>
          <w:b/>
          <w:sz w:val="21"/>
          <w:lang w:eastAsia="nl-NL"/>
        </w:rPr>
        <w:t>Unterabschnitt 1.4.1.4 - Reparaturen, Ergänzungen und Änderungen</w:t>
      </w:r>
      <w:bookmarkEnd w:id="27"/>
    </w:p>
    <w:p w14:paraId="53EEB28E" w14:textId="77777777" w:rsidR="009A4834" w:rsidRPr="009A4834" w:rsidRDefault="009A4834" w:rsidP="009A4834">
      <w:pPr>
        <w:spacing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 xml:space="preserve">Reparaturen, Ergänzungen und Änderungen von elektrischen Anlagen sind mit sicheren Betriebsmitteln, gemäß den Vorschriften des vorliegenden Buches und nach den Regeln des Fachs (wenn die Vorschriften nicht in vorliegendem Buch vorhanden sind) durchzuführen. </w:t>
      </w:r>
    </w:p>
    <w:p w14:paraId="0744D026" w14:textId="77777777" w:rsidR="009A4834" w:rsidRPr="009A4834" w:rsidRDefault="009A4834" w:rsidP="009A4834">
      <w:pPr>
        <w:keepNext/>
        <w:spacing w:before="120" w:after="120" w:line="240" w:lineRule="auto"/>
        <w:jc w:val="both"/>
        <w:outlineLvl w:val="1"/>
        <w:rPr>
          <w:rFonts w:ascii="Trebuchet MS" w:eastAsia="Times New Roman" w:hAnsi="Trebuchet MS" w:cs="Times New Roman"/>
          <w:b/>
          <w:i/>
          <w:sz w:val="24"/>
          <w:lang w:eastAsia="nl-NL"/>
        </w:rPr>
      </w:pPr>
      <w:bookmarkStart w:id="28" w:name="_Toc196808200"/>
      <w:r w:rsidRPr="009A4834">
        <w:rPr>
          <w:rFonts w:ascii="Trebuchet MS" w:eastAsia="Times New Roman" w:hAnsi="Trebuchet MS" w:cs="Times New Roman"/>
          <w:b/>
          <w:i/>
          <w:sz w:val="24"/>
          <w:lang w:eastAsia="nl-NL"/>
        </w:rPr>
        <w:t>Abschnitt 1.4.2 - Elektrische Betriebsmittel</w:t>
      </w:r>
      <w:bookmarkEnd w:id="28"/>
    </w:p>
    <w:p w14:paraId="75F1FE1E" w14:textId="77777777" w:rsidR="009A4834" w:rsidRPr="009A4834" w:rsidRDefault="009A4834" w:rsidP="009A4834">
      <w:pPr>
        <w:keepNext/>
        <w:spacing w:before="120" w:after="120" w:line="240" w:lineRule="auto"/>
        <w:ind w:right="-45"/>
        <w:jc w:val="both"/>
        <w:outlineLvl w:val="2"/>
        <w:rPr>
          <w:rFonts w:ascii="Trebuchet MS" w:eastAsia="Calibri" w:hAnsi="Trebuchet MS" w:cs="Times New Roman"/>
          <w:b/>
          <w:sz w:val="21"/>
          <w:lang w:eastAsia="nl-NL"/>
        </w:rPr>
      </w:pPr>
      <w:bookmarkStart w:id="29" w:name="_Toc196808201"/>
      <w:r w:rsidRPr="009A4834">
        <w:rPr>
          <w:rFonts w:ascii="Trebuchet MS" w:eastAsia="Calibri" w:hAnsi="Trebuchet MS" w:cs="Times New Roman"/>
          <w:b/>
          <w:sz w:val="21"/>
          <w:lang w:eastAsia="nl-NL"/>
        </w:rPr>
        <w:t>Unterabschnitt 1.4.2.1 - Sichere elektrische Betriebsmittel</w:t>
      </w:r>
      <w:bookmarkEnd w:id="29"/>
    </w:p>
    <w:p w14:paraId="5FAECD91" w14:textId="77777777" w:rsidR="009A4834" w:rsidRPr="009A4834" w:rsidRDefault="009A4834" w:rsidP="009A4834">
      <w:pPr>
        <w:spacing w:before="120" w:after="12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In elektrischen Anlagen werden nur sichere elektrische Maschinen, Geräte und Leitungen verwendet. Dies bedeutet, dass sie nach den Regeln des Fachs gebaut sind und bei einwandfreier Installation und Instandhaltung und bestimmungsgemäßer Verwendung sowohl die Sicherheit von Personen als auch die Erhaltung von Gütern nicht gefährdet werden.</w:t>
      </w:r>
    </w:p>
    <w:p w14:paraId="50111981" w14:textId="77777777" w:rsidR="009A4834" w:rsidRPr="009A4834" w:rsidRDefault="009A4834" w:rsidP="009A4834">
      <w:pPr>
        <w:spacing w:before="120" w:after="120" w:line="240" w:lineRule="auto"/>
        <w:jc w:val="both"/>
        <w:rPr>
          <w:rFonts w:ascii="Trebuchet MS" w:eastAsia="Times New Roman" w:hAnsi="Trebuchet MS" w:cs="Arial"/>
          <w:sz w:val="19"/>
          <w:szCs w:val="19"/>
        </w:rPr>
      </w:pPr>
    </w:p>
    <w:p w14:paraId="3B0C3DEF" w14:textId="77777777" w:rsidR="009A4834" w:rsidRPr="009A4834" w:rsidRDefault="009A4834" w:rsidP="009A4834">
      <w:pPr>
        <w:spacing w:after="160" w:line="259" w:lineRule="auto"/>
        <w:rPr>
          <w:rFonts w:ascii="Calibri" w:eastAsia="Calibri" w:hAnsi="Calibri" w:cs="Times New Roman"/>
          <w:kern w:val="2"/>
          <w:lang w:eastAsia="en-US"/>
          <w14:ligatures w14:val="standardContextual"/>
        </w:rPr>
      </w:pPr>
    </w:p>
    <w:p w14:paraId="5FB0CC05" w14:textId="77777777" w:rsidR="009A4834" w:rsidRPr="009A4834" w:rsidRDefault="009A4834" w:rsidP="009A4834">
      <w:pPr>
        <w:keepNext/>
        <w:spacing w:before="120" w:after="120" w:line="240" w:lineRule="auto"/>
        <w:ind w:right="-45"/>
        <w:jc w:val="both"/>
        <w:outlineLvl w:val="2"/>
        <w:rPr>
          <w:rFonts w:ascii="Trebuchet MS" w:eastAsia="Calibri" w:hAnsi="Trebuchet MS" w:cs="Times New Roman"/>
          <w:b/>
          <w:sz w:val="21"/>
          <w:lang w:eastAsia="nl-NL"/>
        </w:rPr>
      </w:pPr>
      <w:bookmarkStart w:id="30" w:name="_Toc196808202"/>
      <w:r w:rsidRPr="009A4834">
        <w:rPr>
          <w:rFonts w:ascii="Trebuchet MS" w:eastAsia="Calibri" w:hAnsi="Trebuchet MS" w:cs="Times New Roman"/>
          <w:b/>
          <w:sz w:val="21"/>
          <w:lang w:eastAsia="nl-NL"/>
        </w:rPr>
        <w:lastRenderedPageBreak/>
        <w:t>Unterabschnitt 1.4.2.2 - Reparaturen, Ergänzungen und Änderungen</w:t>
      </w:r>
      <w:bookmarkEnd w:id="30"/>
    </w:p>
    <w:p w14:paraId="1C8FBFA0" w14:textId="77777777" w:rsidR="009A4834" w:rsidRPr="009A4834" w:rsidRDefault="009A4834" w:rsidP="009A4834">
      <w:pPr>
        <w:spacing w:after="12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 xml:space="preserve">Reparaturen, Ergänzungen und Änderungen von elektrischen Betriebsmitteln sind mit sicheren Betriebsmitteln, gemäß den Vorschriften des vorliegenden Buches und nach den Regeln des Fachs (wenn die Vorschriften nicht in vorliegendem Buch vorhanden sind) durchzuführen. </w:t>
      </w:r>
    </w:p>
    <w:p w14:paraId="51B70E81" w14:textId="77777777" w:rsidR="009A4834" w:rsidRPr="009A4834" w:rsidRDefault="009A4834" w:rsidP="009A4834">
      <w:pPr>
        <w:keepNext/>
        <w:spacing w:before="120" w:after="120" w:line="240" w:lineRule="auto"/>
        <w:ind w:right="-45"/>
        <w:jc w:val="both"/>
        <w:rPr>
          <w:rFonts w:ascii="Trebuchet MS" w:eastAsia="Calibri" w:hAnsi="Trebuchet MS" w:cs="Times New Roman"/>
          <w:b/>
          <w:sz w:val="21"/>
          <w:lang w:eastAsia="nl-NL"/>
        </w:rPr>
      </w:pPr>
      <w:r w:rsidRPr="009A4834">
        <w:rPr>
          <w:rFonts w:ascii="Trebuchet MS" w:eastAsia="Calibri" w:hAnsi="Trebuchet MS" w:cs="Times New Roman"/>
          <w:b/>
          <w:sz w:val="21"/>
          <w:lang w:eastAsia="nl-NL"/>
        </w:rPr>
        <w:t>Unterabschnitt 1.4.2.3 - Einhaltung der Normen</w:t>
      </w:r>
    </w:p>
    <w:p w14:paraId="76B4393C" w14:textId="77777777" w:rsidR="009A4834" w:rsidRPr="009A4834" w:rsidRDefault="009A4834" w:rsidP="009A4834">
      <w:pPr>
        <w:spacing w:before="120" w:after="0" w:line="240" w:lineRule="auto"/>
        <w:jc w:val="both"/>
        <w:rPr>
          <w:rFonts w:ascii="Trebuchet MS" w:eastAsia="Times New Roman" w:hAnsi="Trebuchet MS" w:cs="Arial"/>
          <w:color w:val="000000"/>
          <w:sz w:val="19"/>
          <w:szCs w:val="19"/>
        </w:rPr>
      </w:pPr>
      <w:r w:rsidRPr="009A4834">
        <w:rPr>
          <w:rFonts w:ascii="Trebuchet MS" w:eastAsia="Times New Roman" w:hAnsi="Trebuchet MS" w:cs="Arial"/>
          <w:color w:val="000000"/>
          <w:sz w:val="19"/>
          <w:szCs w:val="19"/>
        </w:rPr>
        <w:t xml:space="preserve">Elektrische Betriebsmittel müssen mindestens die in </w:t>
      </w:r>
      <w:r w:rsidRPr="009A4834">
        <w:rPr>
          <w:rFonts w:ascii="Trebuchet MS" w:eastAsia="Times New Roman" w:hAnsi="Trebuchet MS" w:cs="Arial"/>
          <w:i/>
          <w:color w:val="000000"/>
          <w:sz w:val="19"/>
          <w:szCs w:val="19"/>
        </w:rPr>
        <w:t>Abschnitt 5.1.3</w:t>
      </w:r>
      <w:r w:rsidRPr="009A4834">
        <w:rPr>
          <w:rFonts w:ascii="Trebuchet MS" w:eastAsia="Times New Roman" w:hAnsi="Trebuchet MS" w:cs="Arial"/>
          <w:color w:val="000000"/>
          <w:sz w:val="19"/>
          <w:szCs w:val="19"/>
        </w:rPr>
        <w:t xml:space="preserve"> erwähnten Kriterien erfüllen.</w:t>
      </w:r>
    </w:p>
    <w:p w14:paraId="7B04B2D9" w14:textId="77777777" w:rsidR="009A4834" w:rsidRPr="009A4834" w:rsidRDefault="009A4834" w:rsidP="009A4834">
      <w:pPr>
        <w:keepNext/>
        <w:spacing w:before="240" w:after="240" w:line="240" w:lineRule="auto"/>
        <w:jc w:val="both"/>
        <w:outlineLvl w:val="0"/>
        <w:rPr>
          <w:rFonts w:ascii="Trebuchet MS" w:eastAsia="Times New Roman" w:hAnsi="Trebuchet MS" w:cs="Times New Roman"/>
          <w:b/>
          <w:sz w:val="28"/>
          <w:lang w:eastAsia="nl-NL"/>
        </w:rPr>
      </w:pPr>
      <w:bookmarkStart w:id="31" w:name="_Toc196808203"/>
      <w:r w:rsidRPr="009A4834">
        <w:rPr>
          <w:rFonts w:ascii="Trebuchet MS" w:eastAsia="Times New Roman" w:hAnsi="Trebuchet MS" w:cs="Times New Roman"/>
          <w:b/>
          <w:sz w:val="28"/>
          <w:lang w:eastAsia="nl-NL"/>
        </w:rPr>
        <w:t>KAPITEL 1.5 - Grenzen der Anlagen</w:t>
      </w:r>
      <w:bookmarkEnd w:id="31"/>
    </w:p>
    <w:p w14:paraId="7E4E1900"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Bei Anlagen, die über ein Niederspannungsverteilnetz versorgt werden, wird die Betriebsgrenze zwischen dem Netzbetreiber und dem Netzbenutzer, wie sie im Anschlussvertrag oder in der Anschlussregelung festgelegt ist, als Speisepunkt der elektrischen Niederspannungsanlage betrachtet.</w:t>
      </w:r>
    </w:p>
    <w:p w14:paraId="1522240B"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Bei Anlagen, die nicht über ein Niederspannungsverteilnetz, sondern über einen Hochspannungs</w:t>
      </w:r>
      <w:r w:rsidRPr="009A4834">
        <w:rPr>
          <w:rFonts w:ascii="Trebuchet MS" w:eastAsia="Times New Roman" w:hAnsi="Trebuchet MS" w:cs="Arial"/>
          <w:sz w:val="19"/>
          <w:szCs w:val="19"/>
        </w:rPr>
        <w:noBreakHyphen/>
        <w:t>/Niederspannungstransformator versorgt werden, werden die Niederspannungsklemmen des Transformators als Speisepunkt der elektrischen Niederspannungsanlage betrachtet.</w:t>
      </w:r>
    </w:p>
    <w:p w14:paraId="59CD6408" w14:textId="77777777" w:rsidR="009A4834" w:rsidRPr="009A4834" w:rsidRDefault="009A4834" w:rsidP="009A4834">
      <w:pPr>
        <w:spacing w:before="120" w:after="0" w:line="240" w:lineRule="auto"/>
        <w:jc w:val="both"/>
        <w:rPr>
          <w:rFonts w:ascii="Trebuchet MS" w:eastAsia="Times New Roman" w:hAnsi="Trebuchet MS" w:cs="Arial"/>
          <w:sz w:val="19"/>
          <w:szCs w:val="19"/>
        </w:rPr>
      </w:pPr>
      <w:r w:rsidRPr="009A4834">
        <w:rPr>
          <w:rFonts w:ascii="Trebuchet MS" w:eastAsia="Times New Roman" w:hAnsi="Trebuchet MS" w:cs="Arial"/>
          <w:sz w:val="19"/>
          <w:szCs w:val="19"/>
        </w:rPr>
        <w:t>Bei Anlagen, die über eine autonome Niederspannungsquelle versorgt werden, wird die Quelle als Teil der elektrischen Niederspannungsanlage betrachtet.</w:t>
      </w:r>
    </w:p>
    <w:p w14:paraId="37835CED" w14:textId="77777777" w:rsidR="009A4834" w:rsidRPr="009A4834" w:rsidRDefault="009A4834" w:rsidP="009A4834">
      <w:pPr>
        <w:spacing w:after="160" w:line="259" w:lineRule="auto"/>
        <w:rPr>
          <w:rFonts w:ascii="Calibri" w:eastAsia="Calibri" w:hAnsi="Calibri" w:cs="Times New Roman"/>
          <w:kern w:val="2"/>
          <w:lang w:eastAsia="en-US"/>
          <w14:ligatures w14:val="standardContextual"/>
        </w:rPr>
      </w:pPr>
    </w:p>
    <w:p w14:paraId="6F91228E" w14:textId="77777777" w:rsidR="009A4834" w:rsidRDefault="009A4834" w:rsidP="009A4834">
      <w:pPr>
        <w:keepNext/>
        <w:spacing w:before="240" w:after="240" w:line="240" w:lineRule="auto"/>
        <w:jc w:val="both"/>
        <w:rPr>
          <w:rFonts w:ascii="Trebuchet MS" w:eastAsia="Times New Roman" w:hAnsi="Trebuchet MS" w:cs="Times New Roman"/>
          <w:b/>
          <w:sz w:val="28"/>
          <w:lang w:eastAsia="nl-NL"/>
        </w:rPr>
        <w:sectPr w:rsidR="009A4834" w:rsidSect="00C30FF4">
          <w:footerReference w:type="default" r:id="rId14"/>
          <w:type w:val="oddPage"/>
          <w:pgSz w:w="11907" w:h="16839" w:code="9"/>
          <w:pgMar w:top="1440" w:right="1440" w:bottom="1440" w:left="1440" w:header="708" w:footer="708" w:gutter="0"/>
          <w:pgNumType w:start="1"/>
          <w:cols w:space="708"/>
          <w:docGrid w:linePitch="360"/>
        </w:sectPr>
      </w:pPr>
    </w:p>
    <w:p w14:paraId="3B295A99" w14:textId="21D1A29F" w:rsidR="00F357EB" w:rsidRPr="008E0F64" w:rsidRDefault="00F357EB" w:rsidP="00692AE0">
      <w:pPr>
        <w:pStyle w:val="FOD-niv1"/>
        <w:rPr>
          <w:rFonts w:eastAsia="Times New Roman"/>
        </w:rPr>
      </w:pPr>
      <w:bookmarkStart w:id="32" w:name="_Toc167269833"/>
      <w:bookmarkStart w:id="33" w:name="_Toc196465599"/>
      <w:bookmarkStart w:id="34" w:name="_Toc202779156"/>
      <w:bookmarkEnd w:id="11"/>
      <w:bookmarkEnd w:id="16"/>
      <w:r w:rsidRPr="008E0F64">
        <w:lastRenderedPageBreak/>
        <w:t>Teil 2 - Begriffe und Begriffsbestimmungen</w:t>
      </w:r>
      <w:bookmarkEnd w:id="32"/>
      <w:bookmarkEnd w:id="33"/>
      <w:bookmarkEnd w:id="34"/>
    </w:p>
    <w:bookmarkStart w:id="35" w:name="_Toc365450107"/>
    <w:p w14:paraId="5C35D1A5" w14:textId="138C2E94" w:rsidR="002548CC" w:rsidRDefault="004F6A76">
      <w:pPr>
        <w:pStyle w:val="TM1"/>
        <w:rPr>
          <w:rFonts w:asciiTheme="minorHAnsi" w:eastAsiaTheme="minorEastAsia" w:hAnsiTheme="minorHAnsi"/>
          <w:b w:val="0"/>
          <w:caps w:val="0"/>
          <w:kern w:val="2"/>
          <w:sz w:val="24"/>
          <w:szCs w:val="24"/>
          <w:lang w:val="fr-BE" w:eastAsia="fr-BE"/>
          <w14:ligatures w14:val="standardContextual"/>
        </w:rPr>
      </w:pPr>
      <w:r w:rsidRPr="008E0F64">
        <w:fldChar w:fldCharType="begin"/>
      </w:r>
      <w:r w:rsidR="000D4E9A" w:rsidRPr="008E0F64">
        <w:instrText xml:space="preserve"> TOC \t "FOD-niv2;1;FOD-niv3;2;FOD-niv4;3;FOD-niv5;4" \b Partie_2 </w:instrText>
      </w:r>
      <w:r w:rsidR="00433E31">
        <w:instrText xml:space="preserve"> </w:instrText>
      </w:r>
      <w:r w:rsidRPr="008E0F64">
        <w:fldChar w:fldCharType="separate"/>
      </w:r>
      <w:r w:rsidR="002548CC">
        <w:t>KAPITEL 2.1 - Einleitung</w:t>
      </w:r>
      <w:r w:rsidR="002548CC">
        <w:tab/>
      </w:r>
      <w:r w:rsidR="002548CC">
        <w:fldChar w:fldCharType="begin"/>
      </w:r>
      <w:r w:rsidR="002548CC">
        <w:instrText xml:space="preserve"> PAGEREF _Toc203657140 \h </w:instrText>
      </w:r>
      <w:r w:rsidR="002548CC">
        <w:fldChar w:fldCharType="separate"/>
      </w:r>
      <w:r w:rsidR="002548CC">
        <w:t>7</w:t>
      </w:r>
      <w:r w:rsidR="002548CC">
        <w:fldChar w:fldCharType="end"/>
      </w:r>
    </w:p>
    <w:p w14:paraId="17B89E61" w14:textId="4E58E9BF"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2.2 - Eigenschaften der Anlagen</w:t>
      </w:r>
      <w:r>
        <w:tab/>
      </w:r>
      <w:r>
        <w:fldChar w:fldCharType="begin"/>
      </w:r>
      <w:r>
        <w:instrText xml:space="preserve"> PAGEREF _Toc203657141 \h </w:instrText>
      </w:r>
      <w:r>
        <w:fldChar w:fldCharType="separate"/>
      </w:r>
      <w:r>
        <w:t>7</w:t>
      </w:r>
      <w:r>
        <w:fldChar w:fldCharType="end"/>
      </w:r>
    </w:p>
    <w:p w14:paraId="20A0B73F" w14:textId="1EE234E7" w:rsidR="002548CC" w:rsidRDefault="002548CC">
      <w:pPr>
        <w:pStyle w:val="TM2"/>
        <w:rPr>
          <w:rFonts w:asciiTheme="minorHAnsi" w:hAnsiTheme="minorHAnsi"/>
          <w:b w:val="0"/>
          <w:kern w:val="2"/>
          <w:sz w:val="24"/>
          <w:szCs w:val="24"/>
          <w:lang w:val="fr-BE" w:eastAsia="fr-BE"/>
          <w14:ligatures w14:val="standardContextual"/>
        </w:rPr>
      </w:pPr>
      <w:r>
        <w:t>Abschnitt 2.2.1 - Allgemeine Eigenschaften</w:t>
      </w:r>
      <w:r>
        <w:tab/>
      </w:r>
      <w:r>
        <w:fldChar w:fldCharType="begin"/>
      </w:r>
      <w:r>
        <w:instrText xml:space="preserve"> PAGEREF _Toc203657142 \h </w:instrText>
      </w:r>
      <w:r>
        <w:fldChar w:fldCharType="separate"/>
      </w:r>
      <w:r>
        <w:t>7</w:t>
      </w:r>
      <w:r>
        <w:fldChar w:fldCharType="end"/>
      </w:r>
    </w:p>
    <w:p w14:paraId="50A2B4B7" w14:textId="0DCFAFAD" w:rsidR="002548CC" w:rsidRDefault="002548CC">
      <w:pPr>
        <w:pStyle w:val="TM3"/>
        <w:rPr>
          <w:rFonts w:asciiTheme="minorHAnsi" w:hAnsiTheme="minorHAnsi"/>
          <w:noProof/>
          <w:kern w:val="2"/>
          <w:sz w:val="24"/>
          <w:szCs w:val="24"/>
          <w:lang w:val="fr-BE" w:eastAsia="fr-BE"/>
          <w14:ligatures w14:val="standardContextual"/>
        </w:rPr>
      </w:pPr>
      <w:r>
        <w:rPr>
          <w:noProof/>
        </w:rPr>
        <w:t>Unterabschnitt 2.2.1.1 - Allgemeine Begriffe</w:t>
      </w:r>
      <w:r>
        <w:rPr>
          <w:noProof/>
        </w:rPr>
        <w:tab/>
      </w:r>
      <w:r>
        <w:rPr>
          <w:noProof/>
        </w:rPr>
        <w:fldChar w:fldCharType="begin"/>
      </w:r>
      <w:r>
        <w:rPr>
          <w:noProof/>
        </w:rPr>
        <w:instrText xml:space="preserve"> PAGEREF _Toc203657143 \h </w:instrText>
      </w:r>
      <w:r>
        <w:rPr>
          <w:noProof/>
        </w:rPr>
      </w:r>
      <w:r>
        <w:rPr>
          <w:noProof/>
        </w:rPr>
        <w:fldChar w:fldCharType="separate"/>
      </w:r>
      <w:r>
        <w:rPr>
          <w:noProof/>
        </w:rPr>
        <w:t>7</w:t>
      </w:r>
      <w:r>
        <w:rPr>
          <w:noProof/>
        </w:rPr>
        <w:fldChar w:fldCharType="end"/>
      </w:r>
    </w:p>
    <w:p w14:paraId="0CFBBF9A" w14:textId="72A5F77E" w:rsidR="002548CC" w:rsidRDefault="002548CC">
      <w:pPr>
        <w:pStyle w:val="TM3"/>
        <w:rPr>
          <w:rFonts w:asciiTheme="minorHAnsi" w:hAnsiTheme="minorHAnsi"/>
          <w:noProof/>
          <w:kern w:val="2"/>
          <w:sz w:val="24"/>
          <w:szCs w:val="24"/>
          <w:lang w:val="fr-BE" w:eastAsia="fr-BE"/>
          <w14:ligatures w14:val="standardContextual"/>
        </w:rPr>
      </w:pPr>
      <w:r>
        <w:rPr>
          <w:noProof/>
        </w:rPr>
        <w:t>Unterabschnitt 2.2.1.2 - Erdungssysteme</w:t>
      </w:r>
      <w:r>
        <w:rPr>
          <w:noProof/>
        </w:rPr>
        <w:tab/>
      </w:r>
      <w:r>
        <w:rPr>
          <w:noProof/>
        </w:rPr>
        <w:fldChar w:fldCharType="begin"/>
      </w:r>
      <w:r>
        <w:rPr>
          <w:noProof/>
        </w:rPr>
        <w:instrText xml:space="preserve"> PAGEREF _Toc203657144 \h </w:instrText>
      </w:r>
      <w:r>
        <w:rPr>
          <w:noProof/>
        </w:rPr>
      </w:r>
      <w:r>
        <w:rPr>
          <w:noProof/>
        </w:rPr>
        <w:fldChar w:fldCharType="separate"/>
      </w:r>
      <w:r>
        <w:rPr>
          <w:noProof/>
        </w:rPr>
        <w:t>8</w:t>
      </w:r>
      <w:r>
        <w:rPr>
          <w:noProof/>
        </w:rPr>
        <w:fldChar w:fldCharType="end"/>
      </w:r>
    </w:p>
    <w:p w14:paraId="30F238BC" w14:textId="03810F79" w:rsidR="002548CC" w:rsidRDefault="002548CC">
      <w:pPr>
        <w:pStyle w:val="TM2"/>
        <w:rPr>
          <w:rFonts w:asciiTheme="minorHAnsi" w:hAnsiTheme="minorHAnsi"/>
          <w:b w:val="0"/>
          <w:kern w:val="2"/>
          <w:sz w:val="24"/>
          <w:szCs w:val="24"/>
          <w:lang w:val="fr-BE" w:eastAsia="fr-BE"/>
          <w14:ligatures w14:val="standardContextual"/>
        </w:rPr>
      </w:pPr>
      <w:r>
        <w:t>Abschnitt 2.2.2 - Größen und Maßeinheiten</w:t>
      </w:r>
      <w:r>
        <w:tab/>
      </w:r>
      <w:r>
        <w:fldChar w:fldCharType="begin"/>
      </w:r>
      <w:r>
        <w:instrText xml:space="preserve"> PAGEREF _Toc203657145 \h </w:instrText>
      </w:r>
      <w:r>
        <w:fldChar w:fldCharType="separate"/>
      </w:r>
      <w:r>
        <w:t>11</w:t>
      </w:r>
      <w:r>
        <w:fldChar w:fldCharType="end"/>
      </w:r>
    </w:p>
    <w:p w14:paraId="57774A34" w14:textId="3F8ADC33" w:rsidR="002548CC" w:rsidRDefault="002548CC">
      <w:pPr>
        <w:pStyle w:val="TM2"/>
        <w:rPr>
          <w:rFonts w:asciiTheme="minorHAnsi" w:hAnsiTheme="minorHAnsi"/>
          <w:b w:val="0"/>
          <w:kern w:val="2"/>
          <w:sz w:val="24"/>
          <w:szCs w:val="24"/>
          <w:lang w:val="fr-BE" w:eastAsia="fr-BE"/>
          <w14:ligatures w14:val="standardContextual"/>
        </w:rPr>
      </w:pPr>
      <w:r>
        <w:t>Abschnitt 2.2.3 - Verschiedene Anlagen</w:t>
      </w:r>
      <w:r>
        <w:tab/>
      </w:r>
      <w:r>
        <w:fldChar w:fldCharType="begin"/>
      </w:r>
      <w:r>
        <w:instrText xml:space="preserve"> PAGEREF _Toc203657146 \h </w:instrText>
      </w:r>
      <w:r>
        <w:fldChar w:fldCharType="separate"/>
      </w:r>
      <w:r>
        <w:t>11</w:t>
      </w:r>
      <w:r>
        <w:fldChar w:fldCharType="end"/>
      </w:r>
    </w:p>
    <w:p w14:paraId="166698CA" w14:textId="072F5B48"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2.3 - Spannungen</w:t>
      </w:r>
      <w:r>
        <w:tab/>
      </w:r>
      <w:r>
        <w:fldChar w:fldCharType="begin"/>
      </w:r>
      <w:r>
        <w:instrText xml:space="preserve"> PAGEREF _Toc203657147 \h </w:instrText>
      </w:r>
      <w:r>
        <w:fldChar w:fldCharType="separate"/>
      </w:r>
      <w:r>
        <w:t>12</w:t>
      </w:r>
      <w:r>
        <w:fldChar w:fldCharType="end"/>
      </w:r>
    </w:p>
    <w:p w14:paraId="7900466F" w14:textId="716A740F" w:rsidR="002548CC" w:rsidRDefault="002548CC">
      <w:pPr>
        <w:pStyle w:val="TM2"/>
        <w:rPr>
          <w:rFonts w:asciiTheme="minorHAnsi" w:hAnsiTheme="minorHAnsi"/>
          <w:b w:val="0"/>
          <w:kern w:val="2"/>
          <w:sz w:val="24"/>
          <w:szCs w:val="24"/>
          <w:lang w:val="fr-BE" w:eastAsia="fr-BE"/>
          <w14:ligatures w14:val="standardContextual"/>
        </w:rPr>
      </w:pPr>
      <w:r>
        <w:t>Abschnitt 2.3.1 - Allgemeine Begriffe</w:t>
      </w:r>
      <w:r>
        <w:tab/>
      </w:r>
      <w:r>
        <w:fldChar w:fldCharType="begin"/>
      </w:r>
      <w:r>
        <w:instrText xml:space="preserve"> PAGEREF _Toc203657148 \h </w:instrText>
      </w:r>
      <w:r>
        <w:fldChar w:fldCharType="separate"/>
      </w:r>
      <w:r>
        <w:t>12</w:t>
      </w:r>
      <w:r>
        <w:fldChar w:fldCharType="end"/>
      </w:r>
    </w:p>
    <w:p w14:paraId="1A9B145A" w14:textId="63682DA8" w:rsidR="002548CC" w:rsidRDefault="002548CC">
      <w:pPr>
        <w:pStyle w:val="TM2"/>
        <w:rPr>
          <w:rFonts w:asciiTheme="minorHAnsi" w:hAnsiTheme="minorHAnsi"/>
          <w:b w:val="0"/>
          <w:kern w:val="2"/>
          <w:sz w:val="24"/>
          <w:szCs w:val="24"/>
          <w:lang w:val="fr-BE" w:eastAsia="fr-BE"/>
          <w14:ligatures w14:val="standardContextual"/>
        </w:rPr>
      </w:pPr>
      <w:r>
        <w:t>Abschnitt 2.3.2 - Wechselstromspannungsbereiche</w:t>
      </w:r>
      <w:r>
        <w:tab/>
      </w:r>
      <w:r>
        <w:fldChar w:fldCharType="begin"/>
      </w:r>
      <w:r>
        <w:instrText xml:space="preserve"> PAGEREF _Toc203657149 \h </w:instrText>
      </w:r>
      <w:r>
        <w:fldChar w:fldCharType="separate"/>
      </w:r>
      <w:r>
        <w:t>13</w:t>
      </w:r>
      <w:r>
        <w:fldChar w:fldCharType="end"/>
      </w:r>
    </w:p>
    <w:p w14:paraId="4A687645" w14:textId="294DB880" w:rsidR="002548CC" w:rsidRDefault="002548CC">
      <w:pPr>
        <w:pStyle w:val="TM2"/>
        <w:rPr>
          <w:rFonts w:asciiTheme="minorHAnsi" w:hAnsiTheme="minorHAnsi"/>
          <w:b w:val="0"/>
          <w:kern w:val="2"/>
          <w:sz w:val="24"/>
          <w:szCs w:val="24"/>
          <w:lang w:val="fr-BE" w:eastAsia="fr-BE"/>
          <w14:ligatures w14:val="standardContextual"/>
        </w:rPr>
      </w:pPr>
      <w:r>
        <w:t>Abschnitt 2.3.3 - Gleichstromspannungsbereiche</w:t>
      </w:r>
      <w:r>
        <w:tab/>
      </w:r>
      <w:r>
        <w:fldChar w:fldCharType="begin"/>
      </w:r>
      <w:r>
        <w:instrText xml:space="preserve"> PAGEREF _Toc203657150 \h </w:instrText>
      </w:r>
      <w:r>
        <w:fldChar w:fldCharType="separate"/>
      </w:r>
      <w:r>
        <w:t>13</w:t>
      </w:r>
      <w:r>
        <w:fldChar w:fldCharType="end"/>
      </w:r>
    </w:p>
    <w:p w14:paraId="248E0A09" w14:textId="4A914065"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2.4 - Schutz gegen elektrischen Schlag</w:t>
      </w:r>
      <w:r>
        <w:tab/>
      </w:r>
      <w:r>
        <w:fldChar w:fldCharType="begin"/>
      </w:r>
      <w:r>
        <w:instrText xml:space="preserve"> PAGEREF _Toc203657151 \h </w:instrText>
      </w:r>
      <w:r>
        <w:fldChar w:fldCharType="separate"/>
      </w:r>
      <w:r>
        <w:t>13</w:t>
      </w:r>
      <w:r>
        <w:fldChar w:fldCharType="end"/>
      </w:r>
    </w:p>
    <w:p w14:paraId="7823D45B" w14:textId="22F3AB1C" w:rsidR="002548CC" w:rsidRDefault="002548CC">
      <w:pPr>
        <w:pStyle w:val="TM2"/>
        <w:rPr>
          <w:rFonts w:asciiTheme="minorHAnsi" w:hAnsiTheme="minorHAnsi"/>
          <w:b w:val="0"/>
          <w:kern w:val="2"/>
          <w:sz w:val="24"/>
          <w:szCs w:val="24"/>
          <w:lang w:val="fr-BE" w:eastAsia="fr-BE"/>
          <w14:ligatures w14:val="standardContextual"/>
        </w:rPr>
      </w:pPr>
      <w:r>
        <w:t>Abschnitt 2.4.1 - Allgemeine Begriffe</w:t>
      </w:r>
      <w:r>
        <w:tab/>
      </w:r>
      <w:r>
        <w:fldChar w:fldCharType="begin"/>
      </w:r>
      <w:r>
        <w:instrText xml:space="preserve"> PAGEREF _Toc203657152 \h </w:instrText>
      </w:r>
      <w:r>
        <w:fldChar w:fldCharType="separate"/>
      </w:r>
      <w:r>
        <w:t>13</w:t>
      </w:r>
      <w:r>
        <w:fldChar w:fldCharType="end"/>
      </w:r>
    </w:p>
    <w:p w14:paraId="1196A624" w14:textId="5DB78766" w:rsidR="002548CC" w:rsidRDefault="002548CC">
      <w:pPr>
        <w:pStyle w:val="TM2"/>
        <w:rPr>
          <w:rFonts w:asciiTheme="minorHAnsi" w:hAnsiTheme="minorHAnsi"/>
          <w:b w:val="0"/>
          <w:kern w:val="2"/>
          <w:sz w:val="24"/>
          <w:szCs w:val="24"/>
          <w:lang w:val="fr-BE" w:eastAsia="fr-BE"/>
          <w14:ligatures w14:val="standardContextual"/>
        </w:rPr>
      </w:pPr>
      <w:r>
        <w:t>Abschnitt 2.4.2 - Isolierung</w:t>
      </w:r>
      <w:r>
        <w:tab/>
      </w:r>
      <w:r>
        <w:fldChar w:fldCharType="begin"/>
      </w:r>
      <w:r>
        <w:instrText xml:space="preserve"> PAGEREF _Toc203657153 \h </w:instrText>
      </w:r>
      <w:r>
        <w:fldChar w:fldCharType="separate"/>
      </w:r>
      <w:r>
        <w:t>18</w:t>
      </w:r>
      <w:r>
        <w:fldChar w:fldCharType="end"/>
      </w:r>
    </w:p>
    <w:p w14:paraId="5B7068F3" w14:textId="6F34707B" w:rsidR="002548CC" w:rsidRDefault="002548CC">
      <w:pPr>
        <w:pStyle w:val="TM2"/>
        <w:rPr>
          <w:rFonts w:asciiTheme="minorHAnsi" w:hAnsiTheme="minorHAnsi"/>
          <w:b w:val="0"/>
          <w:kern w:val="2"/>
          <w:sz w:val="24"/>
          <w:szCs w:val="24"/>
          <w:lang w:val="fr-BE" w:eastAsia="fr-BE"/>
          <w14:ligatures w14:val="standardContextual"/>
        </w:rPr>
      </w:pPr>
      <w:r>
        <w:t>Abschnitt 2.4.3 - Einteilung der Betriebsmittel hinsichtlich des Schutzes gegen elektrischen Schlag</w:t>
      </w:r>
      <w:r>
        <w:tab/>
      </w:r>
      <w:r>
        <w:fldChar w:fldCharType="begin"/>
      </w:r>
      <w:r>
        <w:instrText xml:space="preserve"> PAGEREF _Toc203657154 \h </w:instrText>
      </w:r>
      <w:r>
        <w:fldChar w:fldCharType="separate"/>
      </w:r>
      <w:r>
        <w:t>19</w:t>
      </w:r>
      <w:r>
        <w:fldChar w:fldCharType="end"/>
      </w:r>
    </w:p>
    <w:p w14:paraId="02772320" w14:textId="341D9AFE"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2.5 - Erdung</w:t>
      </w:r>
      <w:r>
        <w:tab/>
      </w:r>
      <w:r>
        <w:fldChar w:fldCharType="begin"/>
      </w:r>
      <w:r>
        <w:instrText xml:space="preserve"> PAGEREF _Toc203657155 \h </w:instrText>
      </w:r>
      <w:r>
        <w:fldChar w:fldCharType="separate"/>
      </w:r>
      <w:r>
        <w:t>20</w:t>
      </w:r>
      <w:r>
        <w:fldChar w:fldCharType="end"/>
      </w:r>
    </w:p>
    <w:p w14:paraId="2F8B24DE" w14:textId="35B807AB"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2.6 - Stromkreise</w:t>
      </w:r>
      <w:r>
        <w:tab/>
      </w:r>
      <w:r>
        <w:fldChar w:fldCharType="begin"/>
      </w:r>
      <w:r>
        <w:instrText xml:space="preserve"> PAGEREF _Toc203657156 \h </w:instrText>
      </w:r>
      <w:r>
        <w:fldChar w:fldCharType="separate"/>
      </w:r>
      <w:r>
        <w:t>22</w:t>
      </w:r>
      <w:r>
        <w:fldChar w:fldCharType="end"/>
      </w:r>
    </w:p>
    <w:p w14:paraId="081232DE" w14:textId="6EDEC4A9" w:rsidR="002548CC" w:rsidRDefault="002548CC">
      <w:pPr>
        <w:pStyle w:val="TM2"/>
        <w:rPr>
          <w:rFonts w:asciiTheme="minorHAnsi" w:hAnsiTheme="minorHAnsi"/>
          <w:b w:val="0"/>
          <w:kern w:val="2"/>
          <w:sz w:val="24"/>
          <w:szCs w:val="24"/>
          <w:lang w:val="fr-BE" w:eastAsia="fr-BE"/>
          <w14:ligatures w14:val="standardContextual"/>
        </w:rPr>
      </w:pPr>
      <w:r>
        <w:t>Abschnitt 2.6.1 - Allgemeine Begriffe</w:t>
      </w:r>
      <w:r>
        <w:tab/>
      </w:r>
      <w:r>
        <w:fldChar w:fldCharType="begin"/>
      </w:r>
      <w:r>
        <w:instrText xml:space="preserve"> PAGEREF _Toc203657157 \h </w:instrText>
      </w:r>
      <w:r>
        <w:fldChar w:fldCharType="separate"/>
      </w:r>
      <w:r>
        <w:t>22</w:t>
      </w:r>
      <w:r>
        <w:fldChar w:fldCharType="end"/>
      </w:r>
    </w:p>
    <w:p w14:paraId="3D362D70" w14:textId="678ACF80" w:rsidR="002548CC" w:rsidRDefault="002548CC">
      <w:pPr>
        <w:pStyle w:val="TM2"/>
        <w:rPr>
          <w:rFonts w:asciiTheme="minorHAnsi" w:hAnsiTheme="minorHAnsi"/>
          <w:b w:val="0"/>
          <w:kern w:val="2"/>
          <w:sz w:val="24"/>
          <w:szCs w:val="24"/>
          <w:lang w:val="fr-BE" w:eastAsia="fr-BE"/>
          <w14:ligatures w14:val="standardContextual"/>
        </w:rPr>
      </w:pPr>
      <w:r>
        <w:t>Abschnitt 2.6.2 - Ströme</w:t>
      </w:r>
      <w:r>
        <w:tab/>
      </w:r>
      <w:r>
        <w:fldChar w:fldCharType="begin"/>
      </w:r>
      <w:r>
        <w:instrText xml:space="preserve"> PAGEREF _Toc203657158 \h </w:instrText>
      </w:r>
      <w:r>
        <w:fldChar w:fldCharType="separate"/>
      </w:r>
      <w:r>
        <w:t>22</w:t>
      </w:r>
      <w:r>
        <w:fldChar w:fldCharType="end"/>
      </w:r>
    </w:p>
    <w:p w14:paraId="627A03C4" w14:textId="716E2B3D" w:rsidR="002548CC" w:rsidRDefault="002548CC">
      <w:pPr>
        <w:pStyle w:val="TM2"/>
        <w:rPr>
          <w:rFonts w:asciiTheme="minorHAnsi" w:hAnsiTheme="minorHAnsi"/>
          <w:b w:val="0"/>
          <w:kern w:val="2"/>
          <w:sz w:val="24"/>
          <w:szCs w:val="24"/>
          <w:lang w:val="fr-BE" w:eastAsia="fr-BE"/>
          <w14:ligatures w14:val="standardContextual"/>
        </w:rPr>
      </w:pPr>
      <w:r>
        <w:t>Abschnitt 2.6.3 - Transformatoren</w:t>
      </w:r>
      <w:r>
        <w:tab/>
      </w:r>
      <w:r>
        <w:fldChar w:fldCharType="begin"/>
      </w:r>
      <w:r>
        <w:instrText xml:space="preserve"> PAGEREF _Toc203657159 \h </w:instrText>
      </w:r>
      <w:r>
        <w:fldChar w:fldCharType="separate"/>
      </w:r>
      <w:r>
        <w:t>23</w:t>
      </w:r>
      <w:r>
        <w:fldChar w:fldCharType="end"/>
      </w:r>
    </w:p>
    <w:p w14:paraId="7DEF6D7C" w14:textId="312D8D0A" w:rsidR="002548CC" w:rsidRDefault="002548CC">
      <w:pPr>
        <w:pStyle w:val="TM2"/>
        <w:rPr>
          <w:rFonts w:asciiTheme="minorHAnsi" w:hAnsiTheme="minorHAnsi"/>
          <w:b w:val="0"/>
          <w:kern w:val="2"/>
          <w:sz w:val="24"/>
          <w:szCs w:val="24"/>
          <w:lang w:val="fr-BE" w:eastAsia="fr-BE"/>
          <w14:ligatures w14:val="standardContextual"/>
        </w:rPr>
      </w:pPr>
      <w:r>
        <w:t>Abschnitt 2.6.4 - Eigenschaften von Schutzeinrichtungen</w:t>
      </w:r>
      <w:r>
        <w:tab/>
      </w:r>
      <w:r>
        <w:fldChar w:fldCharType="begin"/>
      </w:r>
      <w:r>
        <w:instrText xml:space="preserve"> PAGEREF _Toc203657160 \h </w:instrText>
      </w:r>
      <w:r>
        <w:fldChar w:fldCharType="separate"/>
      </w:r>
      <w:r>
        <w:t>23</w:t>
      </w:r>
      <w:r>
        <w:fldChar w:fldCharType="end"/>
      </w:r>
    </w:p>
    <w:p w14:paraId="654834D7" w14:textId="0028EBFD"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2.7 - Leitungen</w:t>
      </w:r>
      <w:r>
        <w:tab/>
      </w:r>
      <w:r>
        <w:fldChar w:fldCharType="begin"/>
      </w:r>
      <w:r>
        <w:instrText xml:space="preserve"> PAGEREF _Toc203657161 \h </w:instrText>
      </w:r>
      <w:r>
        <w:fldChar w:fldCharType="separate"/>
      </w:r>
      <w:r>
        <w:t>24</w:t>
      </w:r>
      <w:r>
        <w:fldChar w:fldCharType="end"/>
      </w:r>
    </w:p>
    <w:p w14:paraId="1E20139E" w14:textId="29EAD976" w:rsidR="002548CC" w:rsidRDefault="002548CC">
      <w:pPr>
        <w:pStyle w:val="TM2"/>
        <w:rPr>
          <w:rFonts w:asciiTheme="minorHAnsi" w:hAnsiTheme="minorHAnsi"/>
          <w:b w:val="0"/>
          <w:kern w:val="2"/>
          <w:sz w:val="24"/>
          <w:szCs w:val="24"/>
          <w:lang w:val="fr-BE" w:eastAsia="fr-BE"/>
          <w14:ligatures w14:val="standardContextual"/>
        </w:rPr>
      </w:pPr>
      <w:r>
        <w:t>Abschnitt 2.7.1 - Allgemeine Begriffe</w:t>
      </w:r>
      <w:r>
        <w:tab/>
      </w:r>
      <w:r>
        <w:fldChar w:fldCharType="begin"/>
      </w:r>
      <w:r>
        <w:instrText xml:space="preserve"> PAGEREF _Toc203657162 \h </w:instrText>
      </w:r>
      <w:r>
        <w:fldChar w:fldCharType="separate"/>
      </w:r>
      <w:r>
        <w:t>24</w:t>
      </w:r>
      <w:r>
        <w:fldChar w:fldCharType="end"/>
      </w:r>
    </w:p>
    <w:p w14:paraId="4F9D635F" w14:textId="2B6B4F95" w:rsidR="002548CC" w:rsidRDefault="002548CC">
      <w:pPr>
        <w:pStyle w:val="TM2"/>
        <w:rPr>
          <w:rFonts w:asciiTheme="minorHAnsi" w:hAnsiTheme="minorHAnsi"/>
          <w:b w:val="0"/>
          <w:kern w:val="2"/>
          <w:sz w:val="24"/>
          <w:szCs w:val="24"/>
          <w:lang w:val="fr-BE" w:eastAsia="fr-BE"/>
          <w14:ligatures w14:val="standardContextual"/>
        </w:rPr>
      </w:pPr>
      <w:r>
        <w:t>Abschnitt 2.7.2 - Verlegearten</w:t>
      </w:r>
      <w:r>
        <w:tab/>
      </w:r>
      <w:r>
        <w:fldChar w:fldCharType="begin"/>
      </w:r>
      <w:r>
        <w:instrText xml:space="preserve"> PAGEREF _Toc203657163 \h </w:instrText>
      </w:r>
      <w:r>
        <w:fldChar w:fldCharType="separate"/>
      </w:r>
      <w:r>
        <w:t>25</w:t>
      </w:r>
      <w:r>
        <w:fldChar w:fldCharType="end"/>
      </w:r>
    </w:p>
    <w:p w14:paraId="63FA1E95" w14:textId="6C47B4CC"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2.8 - Betriebsmittel</w:t>
      </w:r>
      <w:r>
        <w:tab/>
      </w:r>
      <w:r>
        <w:fldChar w:fldCharType="begin"/>
      </w:r>
      <w:r>
        <w:instrText xml:space="preserve"> PAGEREF _Toc203657164 \h </w:instrText>
      </w:r>
      <w:r>
        <w:fldChar w:fldCharType="separate"/>
      </w:r>
      <w:r>
        <w:t>28</w:t>
      </w:r>
      <w:r>
        <w:fldChar w:fldCharType="end"/>
      </w:r>
    </w:p>
    <w:p w14:paraId="0D7429A0" w14:textId="2E1D3706" w:rsidR="002548CC" w:rsidRDefault="002548CC">
      <w:pPr>
        <w:pStyle w:val="TM2"/>
        <w:rPr>
          <w:rFonts w:asciiTheme="minorHAnsi" w:hAnsiTheme="minorHAnsi"/>
          <w:b w:val="0"/>
          <w:kern w:val="2"/>
          <w:sz w:val="24"/>
          <w:szCs w:val="24"/>
          <w:lang w:val="fr-BE" w:eastAsia="fr-BE"/>
          <w14:ligatures w14:val="standardContextual"/>
        </w:rPr>
      </w:pPr>
      <w:r>
        <w:t>Abschnitt 2.8.1 - Allgemeine Begriffe</w:t>
      </w:r>
      <w:r>
        <w:tab/>
      </w:r>
      <w:r>
        <w:fldChar w:fldCharType="begin"/>
      </w:r>
      <w:r>
        <w:instrText xml:space="preserve"> PAGEREF _Toc203657165 \h </w:instrText>
      </w:r>
      <w:r>
        <w:fldChar w:fldCharType="separate"/>
      </w:r>
      <w:r>
        <w:t>28</w:t>
      </w:r>
      <w:r>
        <w:fldChar w:fldCharType="end"/>
      </w:r>
    </w:p>
    <w:p w14:paraId="3C6D9D64" w14:textId="49C118DC" w:rsidR="002548CC" w:rsidRDefault="002548CC">
      <w:pPr>
        <w:pStyle w:val="TM2"/>
        <w:rPr>
          <w:rFonts w:asciiTheme="minorHAnsi" w:hAnsiTheme="minorHAnsi"/>
          <w:b w:val="0"/>
          <w:kern w:val="2"/>
          <w:sz w:val="24"/>
          <w:szCs w:val="24"/>
          <w:lang w:val="fr-BE" w:eastAsia="fr-BE"/>
          <w14:ligatures w14:val="standardContextual"/>
        </w:rPr>
      </w:pPr>
      <w:r>
        <w:t>Abschnitt 2.8.2 - Bewegungsmöglichkeiten</w:t>
      </w:r>
      <w:r>
        <w:tab/>
      </w:r>
      <w:r>
        <w:fldChar w:fldCharType="begin"/>
      </w:r>
      <w:r>
        <w:instrText xml:space="preserve"> PAGEREF _Toc203657166 \h </w:instrText>
      </w:r>
      <w:r>
        <w:fldChar w:fldCharType="separate"/>
      </w:r>
      <w:r>
        <w:t>28</w:t>
      </w:r>
      <w:r>
        <w:fldChar w:fldCharType="end"/>
      </w:r>
    </w:p>
    <w:p w14:paraId="543BDCFE" w14:textId="252646AA"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2.9 - Trennung und Steuerung</w:t>
      </w:r>
      <w:r>
        <w:tab/>
      </w:r>
      <w:r>
        <w:fldChar w:fldCharType="begin"/>
      </w:r>
      <w:r>
        <w:instrText xml:space="preserve"> PAGEREF _Toc203657167 \h </w:instrText>
      </w:r>
      <w:r>
        <w:fldChar w:fldCharType="separate"/>
      </w:r>
      <w:r>
        <w:t>28</w:t>
      </w:r>
      <w:r>
        <w:fldChar w:fldCharType="end"/>
      </w:r>
    </w:p>
    <w:p w14:paraId="1799EA0C" w14:textId="4A9C301D"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2.10 - Äußere Einflüsse</w:t>
      </w:r>
      <w:r>
        <w:tab/>
      </w:r>
      <w:r>
        <w:fldChar w:fldCharType="begin"/>
      </w:r>
      <w:r>
        <w:instrText xml:space="preserve"> PAGEREF _Toc203657168 \h </w:instrText>
      </w:r>
      <w:r>
        <w:fldChar w:fldCharType="separate"/>
      </w:r>
      <w:r>
        <w:t>29</w:t>
      </w:r>
      <w:r>
        <w:fldChar w:fldCharType="end"/>
      </w:r>
    </w:p>
    <w:p w14:paraId="06B485CF" w14:textId="3236EA48" w:rsidR="002548CC" w:rsidRDefault="002548CC">
      <w:pPr>
        <w:pStyle w:val="TM2"/>
        <w:rPr>
          <w:rFonts w:asciiTheme="minorHAnsi" w:hAnsiTheme="minorHAnsi"/>
          <w:b w:val="0"/>
          <w:kern w:val="2"/>
          <w:sz w:val="24"/>
          <w:szCs w:val="24"/>
          <w:lang w:val="fr-BE" w:eastAsia="fr-BE"/>
          <w14:ligatures w14:val="standardContextual"/>
        </w:rPr>
      </w:pPr>
      <w:r>
        <w:t>Abschnitt 2.10.1 - Allgemeines</w:t>
      </w:r>
      <w:r>
        <w:tab/>
      </w:r>
      <w:r>
        <w:fldChar w:fldCharType="begin"/>
      </w:r>
      <w:r>
        <w:instrText xml:space="preserve"> PAGEREF _Toc203657169 \h </w:instrText>
      </w:r>
      <w:r>
        <w:fldChar w:fldCharType="separate"/>
      </w:r>
      <w:r>
        <w:t>29</w:t>
      </w:r>
      <w:r>
        <w:fldChar w:fldCharType="end"/>
      </w:r>
    </w:p>
    <w:p w14:paraId="567E198F" w14:textId="7FA7BE2A" w:rsidR="002548CC" w:rsidRDefault="002548CC">
      <w:pPr>
        <w:pStyle w:val="TM2"/>
        <w:rPr>
          <w:rFonts w:asciiTheme="minorHAnsi" w:hAnsiTheme="minorHAnsi"/>
          <w:b w:val="0"/>
          <w:kern w:val="2"/>
          <w:sz w:val="24"/>
          <w:szCs w:val="24"/>
          <w:lang w:val="fr-BE" w:eastAsia="fr-BE"/>
          <w14:ligatures w14:val="standardContextual"/>
        </w:rPr>
      </w:pPr>
      <w:r>
        <w:t>Abschnitt 2.10.2 - Umgebungstemperatur (AA)</w:t>
      </w:r>
      <w:r>
        <w:tab/>
      </w:r>
      <w:r>
        <w:fldChar w:fldCharType="begin"/>
      </w:r>
      <w:r>
        <w:instrText xml:space="preserve"> PAGEREF _Toc203657170 \h </w:instrText>
      </w:r>
      <w:r>
        <w:fldChar w:fldCharType="separate"/>
      </w:r>
      <w:r>
        <w:t>29</w:t>
      </w:r>
      <w:r>
        <w:fldChar w:fldCharType="end"/>
      </w:r>
    </w:p>
    <w:p w14:paraId="3EA7681A" w14:textId="1FF847BD" w:rsidR="002548CC" w:rsidRDefault="002548CC">
      <w:pPr>
        <w:pStyle w:val="TM2"/>
        <w:rPr>
          <w:rFonts w:asciiTheme="minorHAnsi" w:hAnsiTheme="minorHAnsi"/>
          <w:b w:val="0"/>
          <w:kern w:val="2"/>
          <w:sz w:val="24"/>
          <w:szCs w:val="24"/>
          <w:lang w:val="fr-BE" w:eastAsia="fr-BE"/>
          <w14:ligatures w14:val="standardContextual"/>
        </w:rPr>
      </w:pPr>
      <w:r>
        <w:t>Abschnitt 2.10.3 - Auftreten von Wasser (AD)</w:t>
      </w:r>
      <w:r>
        <w:tab/>
      </w:r>
      <w:r>
        <w:fldChar w:fldCharType="begin"/>
      </w:r>
      <w:r>
        <w:instrText xml:space="preserve"> PAGEREF _Toc203657171 \h </w:instrText>
      </w:r>
      <w:r>
        <w:fldChar w:fldCharType="separate"/>
      </w:r>
      <w:r>
        <w:t>30</w:t>
      </w:r>
      <w:r>
        <w:fldChar w:fldCharType="end"/>
      </w:r>
    </w:p>
    <w:p w14:paraId="37518F87" w14:textId="743723D5" w:rsidR="002548CC" w:rsidRDefault="002548CC">
      <w:pPr>
        <w:pStyle w:val="TM2"/>
        <w:rPr>
          <w:rFonts w:asciiTheme="minorHAnsi" w:hAnsiTheme="minorHAnsi"/>
          <w:b w:val="0"/>
          <w:kern w:val="2"/>
          <w:sz w:val="24"/>
          <w:szCs w:val="24"/>
          <w:lang w:val="fr-BE" w:eastAsia="fr-BE"/>
          <w14:ligatures w14:val="standardContextual"/>
        </w:rPr>
      </w:pPr>
      <w:r>
        <w:t>Abschnitt 2.10.4 - Auftreten von festen Fremdkörpern (AE)</w:t>
      </w:r>
      <w:r>
        <w:tab/>
      </w:r>
      <w:r>
        <w:fldChar w:fldCharType="begin"/>
      </w:r>
      <w:r>
        <w:instrText xml:space="preserve"> PAGEREF _Toc203657172 \h </w:instrText>
      </w:r>
      <w:r>
        <w:fldChar w:fldCharType="separate"/>
      </w:r>
      <w:r>
        <w:t>30</w:t>
      </w:r>
      <w:r>
        <w:fldChar w:fldCharType="end"/>
      </w:r>
    </w:p>
    <w:p w14:paraId="4EFBFEF7" w14:textId="378913AA" w:rsidR="002548CC" w:rsidRDefault="002548CC">
      <w:pPr>
        <w:pStyle w:val="TM2"/>
        <w:rPr>
          <w:rFonts w:asciiTheme="minorHAnsi" w:hAnsiTheme="minorHAnsi"/>
          <w:b w:val="0"/>
          <w:kern w:val="2"/>
          <w:sz w:val="24"/>
          <w:szCs w:val="24"/>
          <w:lang w:val="fr-BE" w:eastAsia="fr-BE"/>
          <w14:ligatures w14:val="standardContextual"/>
        </w:rPr>
      </w:pPr>
      <w:r w:rsidRPr="007031A1">
        <w:rPr>
          <w:spacing w:val="-6"/>
        </w:rPr>
        <w:t>Abschnitt 2.10.5 - Auftreten von korrosiven oder verunreinigenden Substanzen (AF)</w:t>
      </w:r>
      <w:r>
        <w:tab/>
      </w:r>
      <w:r>
        <w:fldChar w:fldCharType="begin"/>
      </w:r>
      <w:r>
        <w:instrText xml:space="preserve"> PAGEREF _Toc203657173 \h </w:instrText>
      </w:r>
      <w:r>
        <w:fldChar w:fldCharType="separate"/>
      </w:r>
      <w:r>
        <w:t>31</w:t>
      </w:r>
      <w:r>
        <w:fldChar w:fldCharType="end"/>
      </w:r>
    </w:p>
    <w:p w14:paraId="34712A2A" w14:textId="23E07E8F" w:rsidR="002548CC" w:rsidRDefault="002548CC">
      <w:pPr>
        <w:pStyle w:val="TM2"/>
        <w:rPr>
          <w:rFonts w:asciiTheme="minorHAnsi" w:hAnsiTheme="minorHAnsi"/>
          <w:b w:val="0"/>
          <w:kern w:val="2"/>
          <w:sz w:val="24"/>
          <w:szCs w:val="24"/>
          <w:lang w:val="fr-BE" w:eastAsia="fr-BE"/>
          <w14:ligatures w14:val="standardContextual"/>
        </w:rPr>
      </w:pPr>
      <w:r>
        <w:t>Abschnitt 2.10.6 - Mechanische Beanspruchung durch Schläge (AG)</w:t>
      </w:r>
      <w:r>
        <w:tab/>
      </w:r>
      <w:r>
        <w:fldChar w:fldCharType="begin"/>
      </w:r>
      <w:r>
        <w:instrText xml:space="preserve"> PAGEREF _Toc203657174 \h </w:instrText>
      </w:r>
      <w:r>
        <w:fldChar w:fldCharType="separate"/>
      </w:r>
      <w:r>
        <w:t>31</w:t>
      </w:r>
      <w:r>
        <w:fldChar w:fldCharType="end"/>
      </w:r>
    </w:p>
    <w:p w14:paraId="746B5E54" w14:textId="75B1643A" w:rsidR="002548CC" w:rsidRDefault="002548CC">
      <w:pPr>
        <w:pStyle w:val="TM2"/>
        <w:rPr>
          <w:rFonts w:asciiTheme="minorHAnsi" w:hAnsiTheme="minorHAnsi"/>
          <w:b w:val="0"/>
          <w:kern w:val="2"/>
          <w:sz w:val="24"/>
          <w:szCs w:val="24"/>
          <w:lang w:val="fr-BE" w:eastAsia="fr-BE"/>
          <w14:ligatures w14:val="standardContextual"/>
        </w:rPr>
      </w:pPr>
      <w:r>
        <w:t>Abschnitt 2.10.7 - Mechanische Beanspruchung durch Schwingungen (AH)</w:t>
      </w:r>
      <w:r>
        <w:tab/>
      </w:r>
      <w:r>
        <w:fldChar w:fldCharType="begin"/>
      </w:r>
      <w:r>
        <w:instrText xml:space="preserve"> PAGEREF _Toc203657175 \h </w:instrText>
      </w:r>
      <w:r>
        <w:fldChar w:fldCharType="separate"/>
      </w:r>
      <w:r>
        <w:t>31</w:t>
      </w:r>
      <w:r>
        <w:fldChar w:fldCharType="end"/>
      </w:r>
    </w:p>
    <w:p w14:paraId="560EAAE2" w14:textId="23EA30BB" w:rsidR="002548CC" w:rsidRDefault="002548CC">
      <w:pPr>
        <w:pStyle w:val="TM2"/>
        <w:rPr>
          <w:rFonts w:asciiTheme="minorHAnsi" w:hAnsiTheme="minorHAnsi"/>
          <w:b w:val="0"/>
          <w:kern w:val="2"/>
          <w:sz w:val="24"/>
          <w:szCs w:val="24"/>
          <w:lang w:val="fr-BE" w:eastAsia="fr-BE"/>
          <w14:ligatures w14:val="standardContextual"/>
        </w:rPr>
      </w:pPr>
      <w:r>
        <w:t>Abschnitt 2.10.8 - Auftreten von Pflanzen und/oder Schimmel (AK) und Anwesenheit von Tieren (AL)</w:t>
      </w:r>
      <w:r>
        <w:tab/>
      </w:r>
      <w:r>
        <w:fldChar w:fldCharType="begin"/>
      </w:r>
      <w:r>
        <w:instrText xml:space="preserve"> PAGEREF _Toc203657176 \h </w:instrText>
      </w:r>
      <w:r>
        <w:fldChar w:fldCharType="separate"/>
      </w:r>
      <w:r>
        <w:t>32</w:t>
      </w:r>
      <w:r>
        <w:fldChar w:fldCharType="end"/>
      </w:r>
    </w:p>
    <w:p w14:paraId="0BBE8F60" w14:textId="71F755E7" w:rsidR="002548CC" w:rsidRDefault="002548CC">
      <w:pPr>
        <w:pStyle w:val="TM2"/>
        <w:rPr>
          <w:rFonts w:asciiTheme="minorHAnsi" w:hAnsiTheme="minorHAnsi"/>
          <w:b w:val="0"/>
          <w:kern w:val="2"/>
          <w:sz w:val="24"/>
          <w:szCs w:val="24"/>
          <w:lang w:val="fr-BE" w:eastAsia="fr-BE"/>
          <w14:ligatures w14:val="standardContextual"/>
        </w:rPr>
      </w:pPr>
      <w:r>
        <w:t>Abschnitt 2.10.9 - Elektromagnetische, elektrostatische oder ionisierende Einflüsse (AM)</w:t>
      </w:r>
      <w:r>
        <w:tab/>
      </w:r>
      <w:r>
        <w:fldChar w:fldCharType="begin"/>
      </w:r>
      <w:r>
        <w:instrText xml:space="preserve"> PAGEREF _Toc203657177 \h </w:instrText>
      </w:r>
      <w:r>
        <w:fldChar w:fldCharType="separate"/>
      </w:r>
      <w:r>
        <w:t>32</w:t>
      </w:r>
      <w:r>
        <w:fldChar w:fldCharType="end"/>
      </w:r>
    </w:p>
    <w:p w14:paraId="288EFF3D" w14:textId="0946A228" w:rsidR="002548CC" w:rsidRDefault="002548CC">
      <w:pPr>
        <w:pStyle w:val="TM2"/>
        <w:rPr>
          <w:rFonts w:asciiTheme="minorHAnsi" w:hAnsiTheme="minorHAnsi"/>
          <w:b w:val="0"/>
          <w:kern w:val="2"/>
          <w:sz w:val="24"/>
          <w:szCs w:val="24"/>
          <w:lang w:val="fr-BE" w:eastAsia="fr-BE"/>
          <w14:ligatures w14:val="standardContextual"/>
        </w:rPr>
      </w:pPr>
      <w:r>
        <w:t>Abschnitt 2.10.10 - Sonnenstrahlung (AN)</w:t>
      </w:r>
      <w:r>
        <w:tab/>
      </w:r>
      <w:r>
        <w:fldChar w:fldCharType="begin"/>
      </w:r>
      <w:r>
        <w:instrText xml:space="preserve"> PAGEREF _Toc203657178 \h </w:instrText>
      </w:r>
      <w:r>
        <w:fldChar w:fldCharType="separate"/>
      </w:r>
      <w:r>
        <w:t>32</w:t>
      </w:r>
      <w:r>
        <w:fldChar w:fldCharType="end"/>
      </w:r>
    </w:p>
    <w:p w14:paraId="10E284D4" w14:textId="059A8026" w:rsidR="002548CC" w:rsidRDefault="002548CC">
      <w:pPr>
        <w:pStyle w:val="TM2"/>
        <w:rPr>
          <w:rFonts w:asciiTheme="minorHAnsi" w:hAnsiTheme="minorHAnsi"/>
          <w:b w:val="0"/>
          <w:kern w:val="2"/>
          <w:sz w:val="24"/>
          <w:szCs w:val="24"/>
          <w:lang w:val="fr-BE" w:eastAsia="fr-BE"/>
          <w14:ligatures w14:val="standardContextual"/>
        </w:rPr>
      </w:pPr>
      <w:r>
        <w:t>Abschnitt 2.10.11 - Fähigkeiten von Personen (BA)</w:t>
      </w:r>
      <w:r>
        <w:tab/>
      </w:r>
      <w:r>
        <w:fldChar w:fldCharType="begin"/>
      </w:r>
      <w:r>
        <w:instrText xml:space="preserve"> PAGEREF _Toc203657179 \h </w:instrText>
      </w:r>
      <w:r>
        <w:fldChar w:fldCharType="separate"/>
      </w:r>
      <w:r>
        <w:t>32</w:t>
      </w:r>
      <w:r>
        <w:fldChar w:fldCharType="end"/>
      </w:r>
    </w:p>
    <w:p w14:paraId="5D0E7F4C" w14:textId="23A100AC" w:rsidR="002548CC" w:rsidRDefault="002548CC">
      <w:pPr>
        <w:pStyle w:val="TM2"/>
        <w:rPr>
          <w:rFonts w:asciiTheme="minorHAnsi" w:hAnsiTheme="minorHAnsi"/>
          <w:b w:val="0"/>
          <w:kern w:val="2"/>
          <w:sz w:val="24"/>
          <w:szCs w:val="24"/>
          <w:lang w:val="fr-BE" w:eastAsia="fr-BE"/>
          <w14:ligatures w14:val="standardContextual"/>
        </w:rPr>
      </w:pPr>
      <w:r>
        <w:t>Abschnitt 2.10.12 - Elektrischer Widerstand des menschlichen Körpers (BB)</w:t>
      </w:r>
      <w:r>
        <w:tab/>
      </w:r>
      <w:r>
        <w:fldChar w:fldCharType="begin"/>
      </w:r>
      <w:r>
        <w:instrText xml:space="preserve"> PAGEREF _Toc203657180 \h </w:instrText>
      </w:r>
      <w:r>
        <w:fldChar w:fldCharType="separate"/>
      </w:r>
      <w:r>
        <w:t>33</w:t>
      </w:r>
      <w:r>
        <w:fldChar w:fldCharType="end"/>
      </w:r>
    </w:p>
    <w:p w14:paraId="10366EFD" w14:textId="09A96912" w:rsidR="002548CC" w:rsidRDefault="002548CC">
      <w:pPr>
        <w:pStyle w:val="TM2"/>
        <w:rPr>
          <w:rFonts w:asciiTheme="minorHAnsi" w:hAnsiTheme="minorHAnsi"/>
          <w:b w:val="0"/>
          <w:kern w:val="2"/>
          <w:sz w:val="24"/>
          <w:szCs w:val="24"/>
          <w:lang w:val="fr-BE" w:eastAsia="fr-BE"/>
          <w14:ligatures w14:val="standardContextual"/>
        </w:rPr>
      </w:pPr>
      <w:r>
        <w:lastRenderedPageBreak/>
        <w:t>Abschnitt 2.10.13 - Kontakt von Personen mit Erdpotential (BC)</w:t>
      </w:r>
      <w:r>
        <w:tab/>
      </w:r>
      <w:r>
        <w:fldChar w:fldCharType="begin"/>
      </w:r>
      <w:r>
        <w:instrText xml:space="preserve"> PAGEREF _Toc203657181 \h </w:instrText>
      </w:r>
      <w:r>
        <w:fldChar w:fldCharType="separate"/>
      </w:r>
      <w:r>
        <w:t>33</w:t>
      </w:r>
      <w:r>
        <w:fldChar w:fldCharType="end"/>
      </w:r>
    </w:p>
    <w:p w14:paraId="134C945D" w14:textId="385D699C" w:rsidR="002548CC" w:rsidRDefault="002548CC">
      <w:pPr>
        <w:pStyle w:val="TM2"/>
        <w:rPr>
          <w:rFonts w:asciiTheme="minorHAnsi" w:hAnsiTheme="minorHAnsi"/>
          <w:b w:val="0"/>
          <w:kern w:val="2"/>
          <w:sz w:val="24"/>
          <w:szCs w:val="24"/>
          <w:lang w:val="fr-BE" w:eastAsia="fr-BE"/>
          <w14:ligatures w14:val="standardContextual"/>
        </w:rPr>
      </w:pPr>
      <w:r>
        <w:t>Abschnitt 2.10.14 - Personenevakuierungsmöglichkeiten im Notfall (BD)</w:t>
      </w:r>
      <w:r>
        <w:tab/>
      </w:r>
      <w:r>
        <w:fldChar w:fldCharType="begin"/>
      </w:r>
      <w:r>
        <w:instrText xml:space="preserve"> PAGEREF _Toc203657182 \h </w:instrText>
      </w:r>
      <w:r>
        <w:fldChar w:fldCharType="separate"/>
      </w:r>
      <w:r>
        <w:t>34</w:t>
      </w:r>
      <w:r>
        <w:fldChar w:fldCharType="end"/>
      </w:r>
    </w:p>
    <w:p w14:paraId="7BE46CF4" w14:textId="6438537D" w:rsidR="002548CC" w:rsidRDefault="002548CC">
      <w:pPr>
        <w:pStyle w:val="TM2"/>
        <w:rPr>
          <w:rFonts w:asciiTheme="minorHAnsi" w:hAnsiTheme="minorHAnsi"/>
          <w:b w:val="0"/>
          <w:kern w:val="2"/>
          <w:sz w:val="24"/>
          <w:szCs w:val="24"/>
          <w:lang w:val="fr-BE" w:eastAsia="fr-BE"/>
          <w14:ligatures w14:val="standardContextual"/>
        </w:rPr>
      </w:pPr>
      <w:r>
        <w:t>Abschnitt 2.10.15 - Art der bearbeiteten oder gelagerten Stoffe (BE)</w:t>
      </w:r>
      <w:r>
        <w:tab/>
      </w:r>
      <w:r>
        <w:fldChar w:fldCharType="begin"/>
      </w:r>
      <w:r>
        <w:instrText xml:space="preserve"> PAGEREF _Toc203657183 \h </w:instrText>
      </w:r>
      <w:r>
        <w:fldChar w:fldCharType="separate"/>
      </w:r>
      <w:r>
        <w:t>34</w:t>
      </w:r>
      <w:r>
        <w:fldChar w:fldCharType="end"/>
      </w:r>
    </w:p>
    <w:p w14:paraId="0534BD30" w14:textId="59B4A355" w:rsidR="002548CC" w:rsidRDefault="002548CC">
      <w:pPr>
        <w:pStyle w:val="TM2"/>
        <w:rPr>
          <w:rFonts w:asciiTheme="minorHAnsi" w:hAnsiTheme="minorHAnsi"/>
          <w:b w:val="0"/>
          <w:kern w:val="2"/>
          <w:sz w:val="24"/>
          <w:szCs w:val="24"/>
          <w:lang w:val="fr-BE" w:eastAsia="fr-BE"/>
          <w14:ligatures w14:val="standardContextual"/>
        </w:rPr>
      </w:pPr>
      <w:r>
        <w:t>Abschnitt 2.10.16 - Baustoffe (CA)</w:t>
      </w:r>
      <w:r>
        <w:tab/>
      </w:r>
      <w:r>
        <w:fldChar w:fldCharType="begin"/>
      </w:r>
      <w:r>
        <w:instrText xml:space="preserve"> PAGEREF _Toc203657184 \h </w:instrText>
      </w:r>
      <w:r>
        <w:fldChar w:fldCharType="separate"/>
      </w:r>
      <w:r>
        <w:t>34</w:t>
      </w:r>
      <w:r>
        <w:fldChar w:fldCharType="end"/>
      </w:r>
    </w:p>
    <w:p w14:paraId="534A8752" w14:textId="2A10846E" w:rsidR="002548CC" w:rsidRDefault="002548CC">
      <w:pPr>
        <w:pStyle w:val="TM2"/>
        <w:rPr>
          <w:rFonts w:asciiTheme="minorHAnsi" w:hAnsiTheme="minorHAnsi"/>
          <w:b w:val="0"/>
          <w:kern w:val="2"/>
          <w:sz w:val="24"/>
          <w:szCs w:val="24"/>
          <w:lang w:val="fr-BE" w:eastAsia="fr-BE"/>
          <w14:ligatures w14:val="standardContextual"/>
        </w:rPr>
      </w:pPr>
      <w:r>
        <w:t>Abschnitt 2.10.17 - Gebäudestruktur (CB)</w:t>
      </w:r>
      <w:r>
        <w:tab/>
      </w:r>
      <w:r>
        <w:fldChar w:fldCharType="begin"/>
      </w:r>
      <w:r>
        <w:instrText xml:space="preserve"> PAGEREF _Toc203657185 \h </w:instrText>
      </w:r>
      <w:r>
        <w:fldChar w:fldCharType="separate"/>
      </w:r>
      <w:r>
        <w:t>35</w:t>
      </w:r>
      <w:r>
        <w:fldChar w:fldCharType="end"/>
      </w:r>
    </w:p>
    <w:p w14:paraId="6D36270F" w14:textId="7EF7DE88"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2.11 - Arbeiten und Prüfung</w:t>
      </w:r>
      <w:r>
        <w:tab/>
      </w:r>
      <w:r>
        <w:fldChar w:fldCharType="begin"/>
      </w:r>
      <w:r>
        <w:instrText xml:space="preserve"> PAGEREF _Toc203657186 \h </w:instrText>
      </w:r>
      <w:r>
        <w:fldChar w:fldCharType="separate"/>
      </w:r>
      <w:r>
        <w:t>35</w:t>
      </w:r>
      <w:r>
        <w:fldChar w:fldCharType="end"/>
      </w:r>
    </w:p>
    <w:p w14:paraId="51855539" w14:textId="39CF38A2" w:rsidR="002548CC" w:rsidRDefault="002548CC">
      <w:pPr>
        <w:pStyle w:val="TM2"/>
        <w:rPr>
          <w:rFonts w:asciiTheme="minorHAnsi" w:hAnsiTheme="minorHAnsi"/>
          <w:b w:val="0"/>
          <w:kern w:val="2"/>
          <w:sz w:val="24"/>
          <w:szCs w:val="24"/>
          <w:lang w:val="fr-BE" w:eastAsia="fr-BE"/>
          <w14:ligatures w14:val="standardContextual"/>
        </w:rPr>
      </w:pPr>
      <w:r>
        <w:t>Abschnitt 2.11.1 - Arbeiten an elektrischen Anlagen</w:t>
      </w:r>
      <w:r>
        <w:tab/>
      </w:r>
      <w:r>
        <w:fldChar w:fldCharType="begin"/>
      </w:r>
      <w:r>
        <w:instrText xml:space="preserve"> PAGEREF _Toc203657187 \h </w:instrText>
      </w:r>
      <w:r>
        <w:fldChar w:fldCharType="separate"/>
      </w:r>
      <w:r>
        <w:t>35</w:t>
      </w:r>
      <w:r>
        <w:fldChar w:fldCharType="end"/>
      </w:r>
    </w:p>
    <w:p w14:paraId="03233F68" w14:textId="207226DE" w:rsidR="002548CC" w:rsidRDefault="002548CC">
      <w:pPr>
        <w:pStyle w:val="TM2"/>
        <w:rPr>
          <w:rFonts w:asciiTheme="minorHAnsi" w:hAnsiTheme="minorHAnsi"/>
          <w:b w:val="0"/>
          <w:kern w:val="2"/>
          <w:sz w:val="24"/>
          <w:szCs w:val="24"/>
          <w:lang w:val="fr-BE" w:eastAsia="fr-BE"/>
          <w14:ligatures w14:val="standardContextual"/>
        </w:rPr>
      </w:pPr>
      <w:r>
        <w:t>Abschnitt 2.11.2 - Prüfung von elektrischen Anlagen</w:t>
      </w:r>
      <w:r>
        <w:tab/>
      </w:r>
      <w:r>
        <w:fldChar w:fldCharType="begin"/>
      </w:r>
      <w:r>
        <w:instrText xml:space="preserve"> PAGEREF _Toc203657188 \h </w:instrText>
      </w:r>
      <w:r>
        <w:fldChar w:fldCharType="separate"/>
      </w:r>
      <w:r>
        <w:t>37</w:t>
      </w:r>
      <w:r>
        <w:fldChar w:fldCharType="end"/>
      </w:r>
    </w:p>
    <w:p w14:paraId="7A442822" w14:textId="67456B2A"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2.12 – Schemata, Pläne und Unterlagen von elektrischen Anlagen</w:t>
      </w:r>
      <w:r>
        <w:tab/>
      </w:r>
      <w:r>
        <w:fldChar w:fldCharType="begin"/>
      </w:r>
      <w:r>
        <w:instrText xml:space="preserve"> PAGEREF _Toc203657189 \h </w:instrText>
      </w:r>
      <w:r>
        <w:fldChar w:fldCharType="separate"/>
      </w:r>
      <w:r>
        <w:t>38</w:t>
      </w:r>
      <w:r>
        <w:fldChar w:fldCharType="end"/>
      </w:r>
    </w:p>
    <w:p w14:paraId="23C498C4" w14:textId="78136A6D" w:rsidR="002548CC" w:rsidRDefault="002548CC">
      <w:pPr>
        <w:pStyle w:val="TM1"/>
        <w:rPr>
          <w:rFonts w:asciiTheme="minorHAnsi" w:eastAsiaTheme="minorEastAsia" w:hAnsiTheme="minorHAnsi"/>
          <w:b w:val="0"/>
          <w:caps w:val="0"/>
          <w:kern w:val="2"/>
          <w:sz w:val="24"/>
          <w:szCs w:val="24"/>
          <w:lang w:val="fr-BE" w:eastAsia="fr-BE"/>
          <w14:ligatures w14:val="standardContextual"/>
        </w:rPr>
      </w:pPr>
      <w:r>
        <w:t>KAPITEL 2.13 – [Graphische Symbole</w:t>
      </w:r>
      <w:r>
        <w:tab/>
      </w:r>
      <w:r>
        <w:fldChar w:fldCharType="begin"/>
      </w:r>
      <w:r>
        <w:instrText xml:space="preserve"> PAGEREF _Toc203657190 \h </w:instrText>
      </w:r>
      <w:r>
        <w:fldChar w:fldCharType="separate"/>
      </w:r>
      <w:r>
        <w:t>40</w:t>
      </w:r>
      <w:r>
        <w:fldChar w:fldCharType="end"/>
      </w:r>
    </w:p>
    <w:p w14:paraId="62CB2ABF" w14:textId="48255DB6" w:rsidR="00230B6D" w:rsidRPr="008E0F64" w:rsidRDefault="004F6A76" w:rsidP="00C839EA">
      <w:pPr>
        <w:pStyle w:val="TM1"/>
        <w:rPr>
          <w:rFonts w:asciiTheme="minorHAnsi" w:eastAsiaTheme="minorEastAsia" w:hAnsiTheme="minorHAnsi"/>
          <w:sz w:val="22"/>
          <w:szCs w:val="22"/>
        </w:rPr>
      </w:pPr>
      <w:r w:rsidRPr="008E0F64">
        <w:rPr>
          <w:i/>
          <w:sz w:val="21"/>
        </w:rPr>
        <w:fldChar w:fldCharType="end"/>
      </w:r>
      <w:bookmarkStart w:id="36" w:name="_Toc390436624"/>
      <w:bookmarkStart w:id="37" w:name="Partie_2"/>
    </w:p>
    <w:p w14:paraId="2733C651" w14:textId="77777777" w:rsidR="00230B6D" w:rsidRPr="008E0F64" w:rsidRDefault="00230B6D" w:rsidP="00692AE0">
      <w:pPr>
        <w:keepNext/>
        <w:spacing w:before="240" w:after="240" w:line="240" w:lineRule="auto"/>
        <w:rPr>
          <w:b/>
          <w:sz w:val="28"/>
          <w:lang w:eastAsia="nl-NL"/>
        </w:rPr>
        <w:sectPr w:rsidR="00230B6D" w:rsidRPr="008E0F64" w:rsidSect="00F20202">
          <w:footerReference w:type="default" r:id="rId15"/>
          <w:pgSz w:w="11907" w:h="16839" w:code="9"/>
          <w:pgMar w:top="1440" w:right="1440" w:bottom="1440" w:left="1440" w:header="708" w:footer="708" w:gutter="0"/>
          <w:cols w:space="708"/>
          <w:docGrid w:linePitch="360"/>
        </w:sectPr>
      </w:pPr>
    </w:p>
    <w:p w14:paraId="084BDE9B" w14:textId="77777777" w:rsidR="00F357EB" w:rsidRPr="008E0F64" w:rsidRDefault="00F357EB" w:rsidP="00433E31">
      <w:pPr>
        <w:pStyle w:val="FOD-niv2"/>
        <w:outlineLvl w:val="0"/>
        <w:rPr>
          <w:rFonts w:eastAsia="Times New Roman"/>
        </w:rPr>
      </w:pPr>
      <w:bookmarkStart w:id="38" w:name="_Toc167269265"/>
      <w:bookmarkStart w:id="39" w:name="_Toc167269834"/>
      <w:bookmarkStart w:id="40" w:name="_Toc167270425"/>
      <w:bookmarkStart w:id="41" w:name="_Toc167271036"/>
      <w:bookmarkStart w:id="42" w:name="_Toc196465600"/>
      <w:bookmarkStart w:id="43" w:name="_Toc202779157"/>
      <w:bookmarkStart w:id="44" w:name="_Toc203657140"/>
      <w:r w:rsidRPr="008E0F64">
        <w:lastRenderedPageBreak/>
        <w:t>KAPITEL 2.1 - Einleitung</w:t>
      </w:r>
      <w:bookmarkEnd w:id="35"/>
      <w:bookmarkEnd w:id="36"/>
      <w:bookmarkEnd w:id="38"/>
      <w:bookmarkEnd w:id="39"/>
      <w:bookmarkEnd w:id="40"/>
      <w:bookmarkEnd w:id="41"/>
      <w:bookmarkEnd w:id="42"/>
      <w:bookmarkEnd w:id="43"/>
      <w:bookmarkEnd w:id="44"/>
    </w:p>
    <w:p w14:paraId="61A7973B" w14:textId="77777777" w:rsidR="00F357EB" w:rsidRPr="008E0F64" w:rsidRDefault="00F357EB" w:rsidP="00692AE0">
      <w:pPr>
        <w:pStyle w:val="FOD-normal"/>
        <w:rPr>
          <w:rFonts w:eastAsia="Times New Roman"/>
        </w:rPr>
      </w:pPr>
      <w:r w:rsidRPr="008E0F64">
        <w:t>Verschiedene Fachbegriffe werden in vorliegendem Teil bestimmt, da es sich um allgemeine Begriffe handelt.</w:t>
      </w:r>
    </w:p>
    <w:p w14:paraId="756191BD" w14:textId="77777777" w:rsidR="00F357EB" w:rsidRPr="008E0F64" w:rsidRDefault="00F357EB" w:rsidP="00692AE0">
      <w:pPr>
        <w:pStyle w:val="FOD-normal"/>
        <w:rPr>
          <w:rFonts w:eastAsia="Times New Roman"/>
        </w:rPr>
      </w:pPr>
      <w:r w:rsidRPr="008E0F64">
        <w:t>All diese Begriffsbestimmungen sind in vorliegendem Buch anwendbar.</w:t>
      </w:r>
    </w:p>
    <w:p w14:paraId="3B2101A9" w14:textId="77777777" w:rsidR="00F357EB" w:rsidRPr="008E0F64" w:rsidRDefault="00F357EB" w:rsidP="00692AE0">
      <w:pPr>
        <w:pStyle w:val="FOD-normal"/>
        <w:rPr>
          <w:rFonts w:eastAsia="Times New Roman"/>
        </w:rPr>
      </w:pPr>
      <w:r w:rsidRPr="008E0F64">
        <w:t xml:space="preserve">Andere Begriffsbestimmungen, solche von Begriffen, die spezifisch auf einen Teil des Buches anwendbar sind, sind im betreffenden Teil enthalten. </w:t>
      </w:r>
    </w:p>
    <w:p w14:paraId="7C498FED" w14:textId="77777777" w:rsidR="00F357EB" w:rsidRPr="008E0F64" w:rsidRDefault="00F357EB" w:rsidP="00692AE0">
      <w:pPr>
        <w:pStyle w:val="FOD-normal"/>
        <w:rPr>
          <w:rFonts w:eastAsia="Times New Roman" w:cs="Times New Roman"/>
        </w:rPr>
      </w:pPr>
      <w:r w:rsidRPr="008E0F64">
        <w:t>Vorbehaltlich anders lautender Bestimmungen gelten die Angaben in Bezug auf die Spannung in vorliegendem Buch sowohl für Gleichstrom als auch für Wechselstrom.</w:t>
      </w:r>
    </w:p>
    <w:p w14:paraId="2D2367A4" w14:textId="77777777" w:rsidR="00F357EB" w:rsidRPr="008E0F64" w:rsidRDefault="00F357EB" w:rsidP="00433E31">
      <w:pPr>
        <w:pStyle w:val="FOD-niv2"/>
        <w:outlineLvl w:val="0"/>
        <w:rPr>
          <w:rFonts w:eastAsia="Times New Roman"/>
        </w:rPr>
      </w:pPr>
      <w:bookmarkStart w:id="45" w:name="_Toc365450108"/>
      <w:bookmarkStart w:id="46" w:name="_Toc390436625"/>
      <w:bookmarkStart w:id="47" w:name="_Toc167269266"/>
      <w:bookmarkStart w:id="48" w:name="_Toc167269835"/>
      <w:bookmarkStart w:id="49" w:name="_Toc167270426"/>
      <w:bookmarkStart w:id="50" w:name="_Toc167271037"/>
      <w:bookmarkStart w:id="51" w:name="_Toc196465601"/>
      <w:bookmarkStart w:id="52" w:name="_Toc202779158"/>
      <w:bookmarkStart w:id="53" w:name="_Toc203657141"/>
      <w:r w:rsidRPr="008E0F64">
        <w:t>KAPITEL 2.2 - Eigenschaften der Anlagen</w:t>
      </w:r>
      <w:bookmarkEnd w:id="45"/>
      <w:bookmarkEnd w:id="46"/>
      <w:bookmarkEnd w:id="47"/>
      <w:bookmarkEnd w:id="48"/>
      <w:bookmarkEnd w:id="49"/>
      <w:bookmarkEnd w:id="50"/>
      <w:bookmarkEnd w:id="51"/>
      <w:bookmarkEnd w:id="52"/>
      <w:bookmarkEnd w:id="53"/>
    </w:p>
    <w:p w14:paraId="424BD1D3" w14:textId="77777777" w:rsidR="00F357EB" w:rsidRPr="008E0F64" w:rsidRDefault="00F357EB" w:rsidP="00433E31">
      <w:pPr>
        <w:pStyle w:val="FOD-niv3"/>
        <w:outlineLvl w:val="1"/>
        <w:rPr>
          <w:rFonts w:eastAsia="Times New Roman"/>
        </w:rPr>
      </w:pPr>
      <w:bookmarkStart w:id="54" w:name="_Toc365450109"/>
      <w:bookmarkStart w:id="55" w:name="_Toc390436626"/>
      <w:bookmarkStart w:id="56" w:name="_Toc167269267"/>
      <w:bookmarkStart w:id="57" w:name="_Toc167270427"/>
      <w:bookmarkStart w:id="58" w:name="_Toc167271038"/>
      <w:bookmarkStart w:id="59" w:name="_Toc203657142"/>
      <w:r w:rsidRPr="008E0F64">
        <w:t>Abschnitt 2.2.1 - Allgemeine Eigenschaften</w:t>
      </w:r>
      <w:bookmarkEnd w:id="54"/>
      <w:bookmarkEnd w:id="55"/>
      <w:bookmarkEnd w:id="56"/>
      <w:bookmarkEnd w:id="57"/>
      <w:bookmarkEnd w:id="58"/>
      <w:bookmarkEnd w:id="59"/>
    </w:p>
    <w:p w14:paraId="71BD5DEC" w14:textId="77777777" w:rsidR="00F357EB" w:rsidRPr="008E0F64" w:rsidRDefault="00F357EB" w:rsidP="00962ACD">
      <w:pPr>
        <w:pStyle w:val="FOD-niv4"/>
      </w:pPr>
      <w:bookmarkStart w:id="60" w:name="_Toc365450110"/>
      <w:bookmarkStart w:id="61" w:name="_Toc390436627"/>
      <w:bookmarkStart w:id="62" w:name="_Toc167269268"/>
      <w:bookmarkStart w:id="63" w:name="_Toc167270428"/>
      <w:bookmarkStart w:id="64" w:name="_Toc167271039"/>
      <w:bookmarkStart w:id="65" w:name="_Toc196734578"/>
      <w:bookmarkStart w:id="66" w:name="_Toc203657143"/>
      <w:r w:rsidRPr="008E0F64">
        <w:t>Unterabschnitt 2.2.1.1 - Allgemeine Begriffe</w:t>
      </w:r>
      <w:bookmarkEnd w:id="60"/>
      <w:bookmarkEnd w:id="61"/>
      <w:bookmarkEnd w:id="62"/>
      <w:bookmarkEnd w:id="63"/>
      <w:bookmarkEnd w:id="64"/>
      <w:bookmarkEnd w:id="65"/>
      <w:bookmarkEnd w:id="66"/>
    </w:p>
    <w:p w14:paraId="08C91183" w14:textId="77777777" w:rsidR="00F357EB" w:rsidRPr="008E0F64" w:rsidRDefault="00F357EB" w:rsidP="00692AE0">
      <w:pPr>
        <w:pStyle w:val="FOD-normal"/>
        <w:rPr>
          <w:rFonts w:eastAsia="Times New Roman"/>
        </w:rPr>
      </w:pPr>
      <w:r w:rsidRPr="008E0F64">
        <w:rPr>
          <w:b/>
        </w:rPr>
        <w:t>Elektrische Anlage:</w:t>
      </w:r>
      <w:r w:rsidRPr="008E0F64">
        <w:t xml:space="preserve"> aus elektrischen Maschinen, Geräten und Leitungen bestehendes Ganzes.</w:t>
      </w:r>
    </w:p>
    <w:p w14:paraId="24B17BEC" w14:textId="77777777" w:rsidR="00F357EB" w:rsidRPr="008E0F64" w:rsidRDefault="00F357EB" w:rsidP="00692AE0">
      <w:pPr>
        <w:pStyle w:val="FOD-normal"/>
        <w:rPr>
          <w:rFonts w:eastAsia="Times New Roman"/>
        </w:rPr>
      </w:pPr>
      <w:r w:rsidRPr="008E0F64">
        <w:rPr>
          <w:b/>
        </w:rPr>
        <w:t>Wohneinheit:</w:t>
      </w:r>
      <w:r w:rsidRPr="008E0F64">
        <w:t xml:space="preserve"> Haus oder Wohnung, das/die zu Wohnzwecken für eine oder mehrere Personen dient, die als Familie oder in einer Gemeinschaft leben.</w:t>
      </w:r>
    </w:p>
    <w:p w14:paraId="47EBE274" w14:textId="77777777" w:rsidR="00F357EB" w:rsidRPr="008E0F64" w:rsidRDefault="00F357EB" w:rsidP="00692AE0">
      <w:pPr>
        <w:pStyle w:val="FOD-normal"/>
        <w:rPr>
          <w:rFonts w:eastAsia="Times New Roman"/>
        </w:rPr>
      </w:pPr>
      <w:r w:rsidRPr="008E0F64">
        <w:rPr>
          <w:b/>
        </w:rPr>
        <w:t>Wohnanlage:</w:t>
      </w:r>
      <w:r w:rsidRPr="008E0F64">
        <w:t xml:space="preserve"> aus Wohneinheiten, gemeinschaftlichen Teilen und Technikräumen bestehendes Ganzes.</w:t>
      </w:r>
    </w:p>
    <w:p w14:paraId="3F5B4E30" w14:textId="77777777" w:rsidR="00F357EB" w:rsidRPr="008E0F64" w:rsidRDefault="00F357EB" w:rsidP="00692AE0">
      <w:pPr>
        <w:pStyle w:val="FOD-normal"/>
        <w:rPr>
          <w:rFonts w:eastAsia="Times New Roman"/>
        </w:rPr>
      </w:pPr>
      <w:r w:rsidRPr="008E0F64">
        <w:rPr>
          <w:b/>
        </w:rPr>
        <w:t>Gemeinschaftliche Teile einer Wohnanlage:</w:t>
      </w:r>
      <w:r w:rsidRPr="008E0F64">
        <w:t xml:space="preserve"> Räumlichkeiten einer Wohnanlage, die keine Wohneinheiten und keine Technikräume sind; dazu gehören unter anderem Flure, Treppenhäuser, Gärten, Parkplätze, ...</w:t>
      </w:r>
    </w:p>
    <w:p w14:paraId="2CD35D4F" w14:textId="77777777" w:rsidR="00C27A91" w:rsidRPr="008E0F64" w:rsidRDefault="00C27A91" w:rsidP="00692AE0">
      <w:pPr>
        <w:pStyle w:val="FOD-normal"/>
        <w:rPr>
          <w:rFonts w:eastAsia="Times New Roman"/>
        </w:rPr>
      </w:pPr>
      <w:r w:rsidRPr="008E0F64">
        <w:rPr>
          <w:b/>
        </w:rPr>
        <w:t>Technikräume einer Wohnanlage:</w:t>
      </w:r>
      <w:r w:rsidRPr="008E0F64">
        <w:t xml:space="preserve"> spezifische Räumlichkeiten für die technische Verwaltung der Wohnanlage wie Heizungsraum, Maschinerie der Aufzüge, ...</w:t>
      </w:r>
    </w:p>
    <w:p w14:paraId="43AF5952" w14:textId="0C6160A4" w:rsidR="00F357EB" w:rsidRPr="008E0F64" w:rsidRDefault="00880EBB" w:rsidP="00692AE0">
      <w:pPr>
        <w:pStyle w:val="FOD-normal"/>
        <w:rPr>
          <w:b/>
        </w:rPr>
      </w:pPr>
      <w:r w:rsidRPr="008E0F64">
        <w:rPr>
          <w:b/>
        </w:rPr>
        <w:t>[...]</w:t>
      </w:r>
    </w:p>
    <w:p w14:paraId="6D81F9DA" w14:textId="77777777" w:rsidR="00880EBB" w:rsidRPr="008E0F64" w:rsidRDefault="00880EBB" w:rsidP="00880EBB">
      <w:pPr>
        <w:pStyle w:val="FOD-normal"/>
        <w:rPr>
          <w:bCs/>
        </w:rPr>
      </w:pPr>
      <w:r w:rsidRPr="008E0F64">
        <w:rPr>
          <w:b/>
        </w:rPr>
        <w:t xml:space="preserve">[Hauswirtschaftliche elektrische Anlage </w:t>
      </w:r>
      <w:r w:rsidRPr="008E0F64">
        <w:rPr>
          <w:bCs/>
        </w:rPr>
        <w:t>(generell als hauswirtschaftliche Anlage bezeichnet): elektrische Anlage, die sich in einer Wohneinheit oder an einem in folgendem Absatz erwähnten Ort befindet.</w:t>
      </w:r>
    </w:p>
    <w:p w14:paraId="2E5B0460" w14:textId="77777777" w:rsidR="00880EBB" w:rsidRPr="008E0F64" w:rsidRDefault="00880EBB" w:rsidP="00880EBB">
      <w:pPr>
        <w:pStyle w:val="FOD-opsomming1"/>
        <w:numPr>
          <w:ilvl w:val="0"/>
          <w:numId w:val="0"/>
        </w:numPr>
        <w:spacing w:after="120"/>
        <w:ind w:hanging="360"/>
        <w:rPr>
          <w:rFonts w:eastAsia="Times New Roman"/>
        </w:rPr>
      </w:pPr>
    </w:p>
    <w:p w14:paraId="74C3AB2B" w14:textId="05E89297" w:rsidR="00880EBB" w:rsidRPr="008E0F64" w:rsidRDefault="00880EBB" w:rsidP="00880EBB">
      <w:pPr>
        <w:pStyle w:val="FOD-opsomming1"/>
        <w:numPr>
          <w:ilvl w:val="0"/>
          <w:numId w:val="0"/>
        </w:numPr>
        <w:spacing w:after="120"/>
        <w:rPr>
          <w:rFonts w:eastAsia="Times New Roman"/>
        </w:rPr>
      </w:pPr>
      <w:r w:rsidRPr="008E0F64">
        <w:rPr>
          <w:rFonts w:eastAsia="Times New Roman"/>
        </w:rPr>
        <w:t>Ist die elektrische Anlage eines Ortes nicht Gegenstand einer Miteigentumsregelung, wird die Anlage dieses Ortes, der für den privaten Gebrauch bestimmt ist und nicht für die Geschäftstätigkeit eines Unternehmens genutzt wird, als hauswirtschaftliche Anlage betrachtet.</w:t>
      </w:r>
    </w:p>
    <w:p w14:paraId="118A77BA" w14:textId="77777777" w:rsidR="00880EBB" w:rsidRPr="008E0F64" w:rsidRDefault="00880EBB" w:rsidP="00880EBB">
      <w:pPr>
        <w:pStyle w:val="FOD-opsomming1"/>
        <w:numPr>
          <w:ilvl w:val="0"/>
          <w:numId w:val="0"/>
        </w:numPr>
        <w:spacing w:after="120"/>
        <w:rPr>
          <w:rFonts w:eastAsia="Times New Roman"/>
        </w:rPr>
      </w:pPr>
    </w:p>
    <w:p w14:paraId="46D4782B" w14:textId="108689F7" w:rsidR="00880EBB" w:rsidRPr="008E0F64" w:rsidRDefault="00880EBB" w:rsidP="00880EBB">
      <w:pPr>
        <w:pStyle w:val="FOD-opsomming1"/>
        <w:numPr>
          <w:ilvl w:val="0"/>
          <w:numId w:val="0"/>
        </w:numPr>
        <w:spacing w:after="120"/>
        <w:rPr>
          <w:rFonts w:eastAsia="Times New Roman"/>
        </w:rPr>
      </w:pPr>
      <w:r w:rsidRPr="008E0F64">
        <w:rPr>
          <w:rFonts w:eastAsia="Times New Roman"/>
        </w:rPr>
        <w:t>Ungeachtet des Vorhergehenden werden folgende Räumlichkeiten und Anlagen als nicht hauswirtschaftliche elektrische Anlagen betrachtet (generell als nicht hauswirtschaftliche Anlagen bezeichnet):</w:t>
      </w:r>
    </w:p>
    <w:p w14:paraId="521F9B58" w14:textId="43C7FCEE" w:rsidR="00880EBB" w:rsidRPr="008E0F64" w:rsidRDefault="00880EBB" w:rsidP="00880EBB">
      <w:pPr>
        <w:pStyle w:val="FOD-opsomming1"/>
        <w:numPr>
          <w:ilvl w:val="0"/>
          <w:numId w:val="0"/>
        </w:numPr>
        <w:spacing w:after="120"/>
        <w:rPr>
          <w:rFonts w:eastAsia="Times New Roman"/>
        </w:rPr>
      </w:pPr>
      <w:r w:rsidRPr="008E0F64">
        <w:rPr>
          <w:rFonts w:eastAsia="Times New Roman"/>
        </w:rPr>
        <w:t>- gemeinschaftliche Teile und Technikräume einer Wohnanlage,</w:t>
      </w:r>
    </w:p>
    <w:p w14:paraId="5A1DB41B" w14:textId="6A3F1146" w:rsidR="00E906EF" w:rsidRPr="008E0F64" w:rsidRDefault="00880EBB" w:rsidP="00880EBB">
      <w:pPr>
        <w:pStyle w:val="FOD-opsomming1"/>
        <w:numPr>
          <w:ilvl w:val="0"/>
          <w:numId w:val="0"/>
        </w:numPr>
        <w:spacing w:after="120"/>
        <w:contextualSpacing w:val="0"/>
        <w:rPr>
          <w:rFonts w:eastAsia="Times New Roman"/>
        </w:rPr>
      </w:pPr>
      <w:r w:rsidRPr="008E0F64">
        <w:rPr>
          <w:rFonts w:eastAsia="Times New Roman"/>
        </w:rPr>
        <w:t>- alle anderen elektrischen Anlagen, die der Bestimmung des Begriffs "hauswirtschaft</w:t>
      </w:r>
      <w:r w:rsidRPr="008E0F64">
        <w:rPr>
          <w:rFonts w:eastAsia="Times New Roman"/>
        </w:rPr>
        <w:softHyphen/>
        <w:t>liche elektrische Anlage" nicht entsprechen.]</w:t>
      </w:r>
    </w:p>
    <w:p w14:paraId="40934DB2" w14:textId="77777777" w:rsidR="00896B89" w:rsidRPr="008E0F64" w:rsidRDefault="00896B89" w:rsidP="00896B89">
      <w:pPr>
        <w:pStyle w:val="FOD-opsomming1"/>
        <w:numPr>
          <w:ilvl w:val="0"/>
          <w:numId w:val="0"/>
        </w:numPr>
        <w:spacing w:after="120"/>
        <w:contextualSpacing w:val="0"/>
        <w:rPr>
          <w:rFonts w:eastAsia="Times New Roman"/>
        </w:rPr>
      </w:pPr>
      <w:r w:rsidRPr="008E0F64">
        <w:rPr>
          <w:b/>
        </w:rPr>
        <w:t>Ortsfeste Anlage (auch permanente Anlage genannt):</w:t>
      </w:r>
      <w:r w:rsidRPr="008E0F64">
        <w:t xml:space="preserve"> Anlage, die weder der Begriffsbestimmung einer zeitlich begrenzten Anlage noch der Begriffsbestimmung einer mobilen oder transportablen Anlage entspricht.</w:t>
      </w:r>
    </w:p>
    <w:p w14:paraId="6E186FFE" w14:textId="77777777" w:rsidR="00E906EF" w:rsidRPr="008E0F64" w:rsidRDefault="00DB003D" w:rsidP="00692AE0">
      <w:pPr>
        <w:pStyle w:val="FOD-opsomming1"/>
        <w:numPr>
          <w:ilvl w:val="0"/>
          <w:numId w:val="0"/>
        </w:numPr>
        <w:contextualSpacing w:val="0"/>
        <w:rPr>
          <w:rFonts w:eastAsia="Times New Roman"/>
        </w:rPr>
      </w:pPr>
      <w:r w:rsidRPr="008E0F64">
        <w:rPr>
          <w:b/>
        </w:rPr>
        <w:t>Zeitlich begrenzte Anlage:</w:t>
      </w:r>
      <w:r w:rsidRPr="008E0F64">
        <w:t xml:space="preserve"> Anlage, die nur eine begrenzte Dauer hat, wie:</w:t>
      </w:r>
    </w:p>
    <w:p w14:paraId="3A8D444E" w14:textId="77777777" w:rsidR="000E16F7" w:rsidRPr="008E0F64" w:rsidRDefault="000E16F7" w:rsidP="00445351">
      <w:pPr>
        <w:pStyle w:val="FOD-opsomming1"/>
        <w:numPr>
          <w:ilvl w:val="0"/>
          <w:numId w:val="103"/>
        </w:numPr>
        <w:rPr>
          <w:rFonts w:eastAsia="Times New Roman"/>
        </w:rPr>
      </w:pPr>
      <w:r w:rsidRPr="008E0F64">
        <w:t xml:space="preserve">entweder eine Anlage, die für zeitlich begrenzte Einrichtungen bestimmt ist, die nicht in den vorgesehenen Anwendungsbereich des betreffenden Ortes fallen, oder eine wiederholt errichtete Anlage (zum Beispiel Jahrmarktsanlagen wie in </w:t>
      </w:r>
      <w:r w:rsidRPr="008E0F64">
        <w:rPr>
          <w:i/>
        </w:rPr>
        <w:t>Kapitel 7.11</w:t>
      </w:r>
      <w:r w:rsidRPr="008E0F64">
        <w:t xml:space="preserve"> erwähnt),</w:t>
      </w:r>
    </w:p>
    <w:p w14:paraId="588246DE" w14:textId="77777777" w:rsidR="000E16F7" w:rsidRPr="008E0F64" w:rsidRDefault="000E16F7" w:rsidP="00445351">
      <w:pPr>
        <w:pStyle w:val="FOD-opsomming1"/>
        <w:numPr>
          <w:ilvl w:val="0"/>
          <w:numId w:val="103"/>
        </w:numPr>
        <w:spacing w:after="120"/>
        <w:ind w:left="357" w:hanging="357"/>
        <w:contextualSpacing w:val="0"/>
        <w:rPr>
          <w:rFonts w:eastAsia="Times New Roman"/>
        </w:rPr>
      </w:pPr>
      <w:r w:rsidRPr="008E0F64">
        <w:t xml:space="preserve">oder eine Anlage, die für die Ausführung von Bauarbeiten für die Errichtung von Gebäuden und dergleichen bestimmt ist (zum Beispiel Baustellenanlagen wie in </w:t>
      </w:r>
      <w:r w:rsidRPr="008E0F64">
        <w:rPr>
          <w:i/>
        </w:rPr>
        <w:t>Kapitel 7.4</w:t>
      </w:r>
      <w:r w:rsidRPr="008E0F64">
        <w:t xml:space="preserve"> erwähnt).</w:t>
      </w:r>
    </w:p>
    <w:p w14:paraId="18E58705" w14:textId="0933A997" w:rsidR="00E906EF" w:rsidRPr="008E0F64" w:rsidRDefault="00E906EF" w:rsidP="00692AE0">
      <w:pPr>
        <w:pStyle w:val="FOD-opsomming1"/>
        <w:numPr>
          <w:ilvl w:val="0"/>
          <w:numId w:val="0"/>
        </w:numPr>
        <w:rPr>
          <w:rFonts w:eastAsia="Times New Roman"/>
        </w:rPr>
      </w:pPr>
      <w:r w:rsidRPr="008E0F64">
        <w:rPr>
          <w:b/>
        </w:rPr>
        <w:t>Mobile oder transportable Anlage:</w:t>
      </w:r>
      <w:r w:rsidRPr="008E0F64">
        <w:t xml:space="preserve"> Anlage, die entweder aus eigenen Mitteln oder durch den Benutzer unter Spannung oder ohne Spannung bewegt werden kann (zum Beispiel Fahrzeuge oder Straßenanhänger wie in </w:t>
      </w:r>
      <w:r w:rsidRPr="008E0F64">
        <w:rPr>
          <w:i/>
        </w:rPr>
        <w:t>Kapitel 7.101</w:t>
      </w:r>
      <w:r w:rsidRPr="008E0F64">
        <w:t xml:space="preserve"> erwähnt, Baucontainer, ...).</w:t>
      </w:r>
    </w:p>
    <w:p w14:paraId="25FEBC65" w14:textId="77777777" w:rsidR="00880EBB" w:rsidRPr="008E0F64" w:rsidRDefault="00880EBB">
      <w:pPr>
        <w:rPr>
          <w:rFonts w:ascii="Trebuchet MS" w:hAnsi="Trebuchet MS" w:cs="Arial"/>
          <w:b/>
          <w:sz w:val="19"/>
          <w:szCs w:val="19"/>
        </w:rPr>
      </w:pPr>
      <w:r w:rsidRPr="008E0F64">
        <w:rPr>
          <w:b/>
        </w:rPr>
        <w:br w:type="page"/>
      </w:r>
    </w:p>
    <w:p w14:paraId="38799286" w14:textId="5DB93A4E" w:rsidR="00F357EB" w:rsidRPr="008E0F64" w:rsidRDefault="004578AE" w:rsidP="00692AE0">
      <w:pPr>
        <w:pStyle w:val="FOD-normal"/>
        <w:rPr>
          <w:rFonts w:eastAsia="Times New Roman"/>
        </w:rPr>
      </w:pPr>
      <w:r w:rsidRPr="008E0F64">
        <w:rPr>
          <w:b/>
        </w:rPr>
        <w:lastRenderedPageBreak/>
        <w:t>Räumlichkeit:</w:t>
      </w:r>
      <w:r w:rsidRPr="008E0F64">
        <w:t xml:space="preserve"> überdachter Ort, der durch Trennwände abgegrenzt ist, nämlich durch einen Boden, anschließende Wände und eine anschließende Decke; diese Trennwände sind massiv bzw. fest oder haben nur Öffnungen, die den Durchgang eines langen geradlinigen Drahtes von 1 mm Durchmesser nicht ermöglichen.</w:t>
      </w:r>
    </w:p>
    <w:p w14:paraId="2AF6F200" w14:textId="3C63DC16" w:rsidR="00896B89" w:rsidRPr="008E0F64" w:rsidRDefault="00896B89" w:rsidP="00692AE0">
      <w:pPr>
        <w:pStyle w:val="FOD-normal"/>
        <w:rPr>
          <w:rFonts w:eastAsia="Times New Roman"/>
        </w:rPr>
      </w:pPr>
      <w:r w:rsidRPr="008E0F64">
        <w:rPr>
          <w:b/>
        </w:rPr>
        <w:t>Bereich:</w:t>
      </w:r>
      <w:r w:rsidRPr="008E0F64">
        <w:t xml:space="preserve"> Ort, der nicht unbedingt überdacht und nicht unbedingt durch Trennwände oder Einfriedungen abgegrenzt ist.</w:t>
      </w:r>
    </w:p>
    <w:p w14:paraId="5EAEC33D" w14:textId="77777777" w:rsidR="00F357EB" w:rsidRPr="008E0F64" w:rsidRDefault="00F357EB" w:rsidP="00692AE0">
      <w:pPr>
        <w:pStyle w:val="FOD-normal"/>
        <w:rPr>
          <w:rFonts w:eastAsia="Times New Roman"/>
        </w:rPr>
      </w:pPr>
      <w:r w:rsidRPr="008E0F64">
        <w:rPr>
          <w:b/>
        </w:rPr>
        <w:t>Eingefriedeter Bereich:</w:t>
      </w:r>
      <w:r w:rsidRPr="008E0F64">
        <w:t xml:space="preserve"> Ort, der nicht unbedingt überdacht ist und entweder durch eine oder mehrere Trennwände oder durch ein oder mehrere Hindernisse abgegrenzt ist, die zur Abgrenzung eines Bereichs dienen.</w:t>
      </w:r>
    </w:p>
    <w:p w14:paraId="7184E1CF" w14:textId="77777777" w:rsidR="00F357EB" w:rsidRPr="008E0F64" w:rsidRDefault="00F357EB" w:rsidP="00692AE0">
      <w:pPr>
        <w:pStyle w:val="FOD-normal"/>
        <w:rPr>
          <w:rFonts w:eastAsia="Times New Roman"/>
        </w:rPr>
      </w:pPr>
      <w:r w:rsidRPr="008E0F64">
        <w:rPr>
          <w:b/>
        </w:rPr>
        <w:t>Elektrische Betriebsstätte:</w:t>
      </w:r>
      <w:r w:rsidRPr="008E0F64">
        <w:t xml:space="preserve"> entweder eine Räumlichkeit oder ein eingefriedeter Bereich, die/der hauptsächlich oder ausschließlich für den Betrieb elektrischer Anlagen verwendet wird.</w:t>
      </w:r>
    </w:p>
    <w:p w14:paraId="11D7BC8F" w14:textId="77777777" w:rsidR="00F357EB" w:rsidRPr="008E0F64" w:rsidRDefault="00F357EB" w:rsidP="00692AE0">
      <w:pPr>
        <w:pStyle w:val="FOD-normal"/>
        <w:rPr>
          <w:rFonts w:eastAsia="Times New Roman"/>
        </w:rPr>
      </w:pPr>
      <w:r w:rsidRPr="008E0F64">
        <w:rPr>
          <w:b/>
        </w:rPr>
        <w:t>Betriebsbereiche:</w:t>
      </w:r>
      <w:r w:rsidRPr="008E0F64">
        <w:t xml:space="preserve"> Bereiche innerhalb der elektrischen Betriebsstätten, zu denen der Zugang für den Betrieb der elektrischen Anlagen erforderlich ist (zum Beispiel Überwachung, Bedienung, Einstellung, Steuerung, ...).</w:t>
      </w:r>
    </w:p>
    <w:p w14:paraId="1C698541" w14:textId="77777777" w:rsidR="00F357EB" w:rsidRPr="008E0F64" w:rsidRDefault="00F357EB" w:rsidP="00692AE0">
      <w:pPr>
        <w:pStyle w:val="FOD-normal"/>
        <w:rPr>
          <w:rFonts w:eastAsia="Times New Roman"/>
        </w:rPr>
      </w:pPr>
      <w:r w:rsidRPr="008E0F64">
        <w:rPr>
          <w:b/>
        </w:rPr>
        <w:t>Instandhaltungsbereiche:</w:t>
      </w:r>
      <w:r w:rsidRPr="008E0F64">
        <w:t xml:space="preserve"> Bereiche innerhalb der elektrischen Betriebsstätten, zu denen der Zugang hauptsächlich für die normale Instandhaltung der elektrischen Anlagen erforderlich ist (zum Beispiel Ersetzung von Sicherungen, Instandhaltung, ...).</w:t>
      </w:r>
    </w:p>
    <w:p w14:paraId="1729D726" w14:textId="77777777" w:rsidR="00F357EB" w:rsidRPr="008E0F64" w:rsidRDefault="00F357EB" w:rsidP="00692AE0">
      <w:pPr>
        <w:pStyle w:val="FOD-normal"/>
        <w:rPr>
          <w:rFonts w:eastAsia="Times New Roman"/>
        </w:rPr>
      </w:pPr>
      <w:r w:rsidRPr="008E0F64">
        <w:rPr>
          <w:b/>
        </w:rPr>
        <w:t>Funktionale Öffnung:</w:t>
      </w:r>
      <w:r w:rsidRPr="008E0F64">
        <w:t xml:space="preserve"> Öffnung, die die Funktion ermöglicht, die die Räumlichkeit bzw. der eingefriedete Bereich erfüllen muss. Es handelt sich insbesondere um Zugangstüren, Lüftungsöffnungen, Öffnungen zur Durchführung von Leitungen, mechanische Steuerungseinrichtungen, ...</w:t>
      </w:r>
    </w:p>
    <w:p w14:paraId="3B2F79B0" w14:textId="681BB4A8" w:rsidR="00896B89" w:rsidRPr="008E0F64" w:rsidRDefault="00880EBB" w:rsidP="00692AE0">
      <w:pPr>
        <w:pStyle w:val="FOD-normal"/>
        <w:rPr>
          <w:rFonts w:eastAsia="Times New Roman"/>
          <w:bCs/>
        </w:rPr>
      </w:pPr>
      <w:r w:rsidRPr="008E0F64">
        <w:rPr>
          <w:bCs/>
        </w:rPr>
        <w:t>[...]</w:t>
      </w:r>
    </w:p>
    <w:p w14:paraId="0055E542" w14:textId="381D1DB6" w:rsidR="008E5927" w:rsidRPr="008E0F64" w:rsidRDefault="00880EBB" w:rsidP="008E5927">
      <w:pPr>
        <w:pStyle w:val="FOD-normal"/>
        <w:rPr>
          <w:rFonts w:eastAsia="Times New Roman"/>
          <w:bCs/>
        </w:rPr>
      </w:pPr>
      <w:r w:rsidRPr="008E0F64">
        <w:rPr>
          <w:bCs/>
        </w:rPr>
        <w:t>[...]</w:t>
      </w:r>
    </w:p>
    <w:p w14:paraId="275C2736" w14:textId="77777777" w:rsidR="00F357EB" w:rsidRDefault="00F357EB" w:rsidP="00692AE0">
      <w:pPr>
        <w:pStyle w:val="FOD-normal"/>
      </w:pPr>
      <w:r w:rsidRPr="008E0F64">
        <w:rPr>
          <w:b/>
        </w:rPr>
        <w:t>Gewöhnlicher Ort:</w:t>
      </w:r>
      <w:r w:rsidRPr="008E0F64">
        <w:t xml:space="preserve"> entweder eine Räumlichkeit</w:t>
      </w:r>
      <w:r w:rsidRPr="008E0F64">
        <w:rPr>
          <w:b/>
        </w:rPr>
        <w:t xml:space="preserve"> </w:t>
      </w:r>
      <w:r w:rsidRPr="008E0F64">
        <w:t>oder ein Bereich, die/der keine elektrische Betriebsstätte ist.</w:t>
      </w:r>
    </w:p>
    <w:p w14:paraId="20EDA923" w14:textId="21DE7BAD" w:rsidR="00505063" w:rsidRPr="00505063" w:rsidRDefault="00505063" w:rsidP="00692AE0">
      <w:pPr>
        <w:pStyle w:val="FOD-normal"/>
        <w:rPr>
          <w:rFonts w:eastAsia="Times New Roman"/>
          <w:b/>
          <w:bCs/>
        </w:rPr>
      </w:pPr>
      <w:r>
        <w:t>[</w:t>
      </w:r>
      <w:r>
        <w:rPr>
          <w:b/>
          <w:bCs/>
        </w:rPr>
        <w:t xml:space="preserve">Der </w:t>
      </w:r>
      <w:r w:rsidRPr="00761585">
        <w:rPr>
          <w:b/>
          <w:bCs/>
        </w:rPr>
        <w:t>Öffentlichkeit zugängliche</w:t>
      </w:r>
      <w:r w:rsidRPr="00761585">
        <w:rPr>
          <w:b/>
        </w:rPr>
        <w:t>r Ort (Räumlichkeit oder Bereich):</w:t>
      </w:r>
      <w:r w:rsidRPr="00761585">
        <w:t xml:space="preserve"> Ort, der ohne vorherige Erlaubnis für alle zugänglich ist, unabhängig davon, ob der Zugang dauerhaft oder zeitweilig ist oder an bestimmte Bedingungen geknüpft ist.</w:t>
      </w:r>
      <w:r>
        <w:t>]</w:t>
      </w:r>
    </w:p>
    <w:p w14:paraId="15590708" w14:textId="77777777" w:rsidR="00F357EB" w:rsidRPr="008E0F64" w:rsidRDefault="00F357EB" w:rsidP="00692AE0">
      <w:pPr>
        <w:pStyle w:val="FOD-normal"/>
        <w:rPr>
          <w:rFonts w:eastAsia="Times New Roman"/>
        </w:rPr>
      </w:pPr>
      <w:r w:rsidRPr="008E0F64">
        <w:rPr>
          <w:b/>
        </w:rPr>
        <w:t>Bestimmungsgemäßer Betrieb:</w:t>
      </w:r>
      <w:r w:rsidRPr="008E0F64">
        <w:t xml:space="preserve"> Situation, in der elektrische und nicht elektrische Anlagen entsprechend ihrer Entwurfsparameter verwendet werden.</w:t>
      </w:r>
    </w:p>
    <w:p w14:paraId="136F6B2A" w14:textId="77777777" w:rsidR="00F357EB" w:rsidRPr="008E0F64" w:rsidRDefault="00F357EB" w:rsidP="00962ACD">
      <w:pPr>
        <w:pStyle w:val="FOD-niv4"/>
      </w:pPr>
      <w:bookmarkStart w:id="67" w:name="_Toc365450111"/>
      <w:bookmarkStart w:id="68" w:name="_Toc390436628"/>
      <w:bookmarkStart w:id="69" w:name="_Toc167269269"/>
      <w:bookmarkStart w:id="70" w:name="_Toc167270429"/>
      <w:bookmarkStart w:id="71" w:name="_Toc167271040"/>
      <w:bookmarkStart w:id="72" w:name="_Toc196734579"/>
      <w:bookmarkStart w:id="73" w:name="_Toc203657144"/>
      <w:r w:rsidRPr="008E0F64">
        <w:t>Unterabschnitt 2.2.1.2 - Erdungssysteme</w:t>
      </w:r>
      <w:bookmarkEnd w:id="67"/>
      <w:bookmarkEnd w:id="68"/>
      <w:bookmarkEnd w:id="69"/>
      <w:bookmarkEnd w:id="70"/>
      <w:bookmarkEnd w:id="71"/>
      <w:bookmarkEnd w:id="72"/>
      <w:bookmarkEnd w:id="73"/>
    </w:p>
    <w:p w14:paraId="346EF902" w14:textId="77777777" w:rsidR="00F357EB" w:rsidRPr="008E0F64" w:rsidRDefault="00F357EB" w:rsidP="00F1261E">
      <w:pPr>
        <w:keepNext/>
        <w:widowControl w:val="0"/>
        <w:numPr>
          <w:ilvl w:val="0"/>
          <w:numId w:val="18"/>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Allgemeines</w:t>
      </w:r>
    </w:p>
    <w:p w14:paraId="205397E5" w14:textId="77777777" w:rsidR="00F357EB" w:rsidRPr="008E0F64" w:rsidRDefault="00741D7F" w:rsidP="00692AE0">
      <w:pPr>
        <w:pStyle w:val="FOD-normal"/>
        <w:spacing w:before="0"/>
        <w:rPr>
          <w:rFonts w:eastAsia="Times New Roman"/>
        </w:rPr>
      </w:pPr>
      <w:r w:rsidRPr="008E0F64">
        <w:t>Erdungssysteme, die im Rahmen des vorliegenden Buches berücksichtigt werden, sind jeweils durch einen Code gekennzeichnet, der aus mindestens zwei Buchstaben und eventuell aus drei oder vier Buchstaben besteht:</w:t>
      </w:r>
    </w:p>
    <w:p w14:paraId="24C29B34" w14:textId="77777777" w:rsidR="00BB5E4E" w:rsidRPr="008E0F64" w:rsidRDefault="00F357EB" w:rsidP="00BB5E4E">
      <w:pPr>
        <w:pStyle w:val="FOD-opsomming1"/>
        <w:ind w:left="360"/>
        <w:rPr>
          <w:rFonts w:eastAsia="Times New Roman"/>
        </w:rPr>
      </w:pPr>
      <w:r w:rsidRPr="008E0F64">
        <w:t>Mit dem ersten Buchstaben wird das Verhältnis zwischen einem Punkt des Versorgungsnetzes und der Erde beschrieben:</w:t>
      </w:r>
    </w:p>
    <w:p w14:paraId="289A4B85" w14:textId="77777777" w:rsidR="00BB5E4E" w:rsidRPr="008E0F64" w:rsidRDefault="00E926E0" w:rsidP="00BB5E4E">
      <w:pPr>
        <w:pStyle w:val="FOD-opsomming1"/>
        <w:numPr>
          <w:ilvl w:val="0"/>
          <w:numId w:val="0"/>
        </w:numPr>
        <w:ind w:left="360"/>
        <w:rPr>
          <w:rFonts w:eastAsia="Times New Roman"/>
        </w:rPr>
      </w:pPr>
      <w:r w:rsidRPr="008E0F64">
        <w:t>T: direkte Verbindung eines Punktes mit Erde,</w:t>
      </w:r>
    </w:p>
    <w:p w14:paraId="4A11D28C" w14:textId="77777777" w:rsidR="00BB5E4E" w:rsidRPr="008E0F64" w:rsidRDefault="00E926E0" w:rsidP="00BB5E4E">
      <w:pPr>
        <w:pStyle w:val="FOD-opsomming1"/>
        <w:numPr>
          <w:ilvl w:val="0"/>
          <w:numId w:val="0"/>
        </w:numPr>
        <w:ind w:left="360"/>
        <w:rPr>
          <w:rFonts w:eastAsia="Times New Roman"/>
        </w:rPr>
      </w:pPr>
      <w:r w:rsidRPr="008E0F64">
        <w:t>I: entweder Isolierung aller aktiven Teile gegenüber Erde</w:t>
      </w:r>
    </w:p>
    <w:p w14:paraId="2C403380" w14:textId="2E032792" w:rsidR="00F357EB" w:rsidRPr="008E0F64" w:rsidRDefault="00F357EB" w:rsidP="008D54B7">
      <w:pPr>
        <w:pStyle w:val="FOD-opsomming1"/>
        <w:numPr>
          <w:ilvl w:val="0"/>
          <w:numId w:val="0"/>
        </w:numPr>
        <w:ind w:left="539"/>
        <w:rPr>
          <w:rFonts w:eastAsia="Times New Roman"/>
        </w:rPr>
      </w:pPr>
      <w:r w:rsidRPr="008E0F64">
        <w:t>oder Verbindung eines Punktes mit Erde über ausreichend hohe Impedanz.</w:t>
      </w:r>
    </w:p>
    <w:p w14:paraId="7FD6DE56" w14:textId="77777777" w:rsidR="00BB5E4E" w:rsidRPr="008E0F64" w:rsidRDefault="00F357EB" w:rsidP="00BB5E4E">
      <w:pPr>
        <w:pStyle w:val="FOD-opsomming1"/>
        <w:ind w:left="360"/>
        <w:rPr>
          <w:rFonts w:eastAsia="Times New Roman"/>
        </w:rPr>
      </w:pPr>
      <w:r w:rsidRPr="008E0F64">
        <w:t>Mit dem zweiten Buchstaben wird das Verhältnis zwischen den Körpern der elektrischen Anlage und der Erde beschrieben:</w:t>
      </w:r>
    </w:p>
    <w:p w14:paraId="2A0B32CD" w14:textId="77777777" w:rsidR="00BB5E4E" w:rsidRPr="008E0F64" w:rsidRDefault="00E926E0" w:rsidP="008D54B7">
      <w:pPr>
        <w:pStyle w:val="FOD-opsomming1"/>
        <w:numPr>
          <w:ilvl w:val="0"/>
          <w:numId w:val="0"/>
        </w:numPr>
        <w:ind w:left="641" w:hanging="284"/>
        <w:rPr>
          <w:rFonts w:eastAsia="Times New Roman"/>
        </w:rPr>
      </w:pPr>
      <w:r w:rsidRPr="008E0F64">
        <w:t>T: direkt geerdete Körper, unabhängig von der eventuellen Erdung eines Punktes des Versorgungsnetzes,</w:t>
      </w:r>
    </w:p>
    <w:p w14:paraId="4882F686" w14:textId="70A2D785" w:rsidR="00F357EB" w:rsidRPr="008E0F64" w:rsidRDefault="00E926E0" w:rsidP="008D54B7">
      <w:pPr>
        <w:pStyle w:val="FOD-opsomming1"/>
        <w:numPr>
          <w:ilvl w:val="0"/>
          <w:numId w:val="0"/>
        </w:numPr>
        <w:ind w:left="641" w:hanging="284"/>
        <w:rPr>
          <w:rFonts w:eastAsia="Times New Roman"/>
        </w:rPr>
      </w:pPr>
      <w:r w:rsidRPr="008E0F64">
        <w:t>N: mit dem geerdeten Leiter des Versorgungsnetzes verbundene Körper (bei Wechselstrom ist der geerdete Punkt normalerweise der Neutralpunkt).</w:t>
      </w:r>
    </w:p>
    <w:p w14:paraId="1DA830DD" w14:textId="77777777" w:rsidR="00BB5E4E" w:rsidRPr="008E0F64" w:rsidRDefault="00F357EB" w:rsidP="00BB5E4E">
      <w:pPr>
        <w:pStyle w:val="FOD-opsomming1"/>
        <w:ind w:left="360"/>
        <w:rPr>
          <w:rFonts w:eastAsia="Times New Roman"/>
        </w:rPr>
      </w:pPr>
      <w:r w:rsidRPr="008E0F64">
        <w:t>Mit den eventuellen dritten bzw. vierten Buchstaben, die durch einen Bindestrich von den ersten beiden Buchstaben und eventuell voneinander getrennt sind, wird die Anordnung des Neutralleiters und des Schutzleiters beschrieben:</w:t>
      </w:r>
    </w:p>
    <w:p w14:paraId="1AB08AD8" w14:textId="77777777" w:rsidR="00BB5E4E" w:rsidRPr="008E0F64" w:rsidRDefault="00E926E0" w:rsidP="00BB5E4E">
      <w:pPr>
        <w:pStyle w:val="FOD-opsomming1"/>
        <w:numPr>
          <w:ilvl w:val="0"/>
          <w:numId w:val="0"/>
        </w:numPr>
        <w:ind w:left="360"/>
        <w:rPr>
          <w:rFonts w:eastAsia="Times New Roman"/>
        </w:rPr>
      </w:pPr>
      <w:r w:rsidRPr="008E0F64">
        <w:t>S: Neutralleiter- und Schutzleiterfunktionen werden durch getrennte Leiter gewährleistet,</w:t>
      </w:r>
    </w:p>
    <w:p w14:paraId="2D59058B" w14:textId="027D4444" w:rsidR="00F357EB" w:rsidRPr="008E0F64" w:rsidRDefault="00E926E0" w:rsidP="00BB5E4E">
      <w:pPr>
        <w:pStyle w:val="FOD-opsomming1"/>
        <w:numPr>
          <w:ilvl w:val="0"/>
          <w:numId w:val="0"/>
        </w:numPr>
        <w:ind w:left="360"/>
        <w:rPr>
          <w:rFonts w:eastAsia="Times New Roman"/>
        </w:rPr>
      </w:pPr>
      <w:r w:rsidRPr="008E0F64">
        <w:t>C: Neutralleiter- und Schutzleiterfunktionen sind in einem einzigen Leiter kombiniert (PEN-Leiter).</w:t>
      </w:r>
    </w:p>
    <w:p w14:paraId="44E34231" w14:textId="77777777" w:rsidR="00880EBB" w:rsidRPr="008E0F64" w:rsidRDefault="00880EBB">
      <w:pPr>
        <w:rPr>
          <w:rFonts w:ascii="Trebuchet MS" w:hAnsi="Trebuchet MS"/>
          <w:b/>
          <w:sz w:val="19"/>
        </w:rPr>
      </w:pPr>
      <w:r w:rsidRPr="008E0F64">
        <w:rPr>
          <w:rFonts w:ascii="Trebuchet MS" w:hAnsi="Trebuchet MS"/>
          <w:b/>
          <w:sz w:val="19"/>
        </w:rPr>
        <w:br w:type="page"/>
      </w:r>
    </w:p>
    <w:p w14:paraId="4B367E96" w14:textId="388E4469" w:rsidR="00F357EB" w:rsidRPr="008E0F64" w:rsidRDefault="00F357EB" w:rsidP="00F1261E">
      <w:pPr>
        <w:widowControl w:val="0"/>
        <w:numPr>
          <w:ilvl w:val="0"/>
          <w:numId w:val="18"/>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lastRenderedPageBreak/>
        <w:t>Beschreibungen der Systeme</w:t>
      </w:r>
    </w:p>
    <w:p w14:paraId="04A31936" w14:textId="77777777" w:rsidR="00F357EB" w:rsidRPr="008E0F64" w:rsidRDefault="00D13BE3" w:rsidP="00692AE0">
      <w:pPr>
        <w:pStyle w:val="FOD-normal"/>
        <w:rPr>
          <w:rFonts w:eastAsia="Times New Roman"/>
        </w:rPr>
      </w:pPr>
      <w:r w:rsidRPr="008E0F64">
        <w:t>Folgende Arten von Erdungssystemen werden im Rahmen des vorliegenden Buches berücksichtigt:</w:t>
      </w:r>
    </w:p>
    <w:p w14:paraId="000AE27F" w14:textId="77777777" w:rsidR="00F357EB" w:rsidRPr="00A17846" w:rsidRDefault="00F357EB" w:rsidP="00692AE0">
      <w:pPr>
        <w:pStyle w:val="FOD-opsomming1"/>
        <w:ind w:left="360"/>
        <w:rPr>
          <w:rFonts w:eastAsia="Times New Roman"/>
          <w:lang w:val="nl-BE"/>
        </w:rPr>
      </w:pPr>
      <w:r w:rsidRPr="00A17846">
        <w:rPr>
          <w:lang w:val="nl-BE"/>
        </w:rPr>
        <w:t>die Varianten TN-S, TN-C-S und TN-C des TN-Systems,</w:t>
      </w:r>
    </w:p>
    <w:p w14:paraId="3C9FC641" w14:textId="77777777" w:rsidR="00F357EB" w:rsidRPr="008E0F64" w:rsidRDefault="00F357EB" w:rsidP="00692AE0">
      <w:pPr>
        <w:pStyle w:val="FOD-opsomming1"/>
        <w:ind w:left="360"/>
        <w:rPr>
          <w:rFonts w:eastAsia="Times New Roman"/>
        </w:rPr>
      </w:pPr>
      <w:r w:rsidRPr="008E0F64">
        <w:t>das TT-System,</w:t>
      </w:r>
    </w:p>
    <w:p w14:paraId="58857438" w14:textId="77777777" w:rsidR="00F357EB" w:rsidRPr="008E0F64" w:rsidRDefault="00F357EB" w:rsidP="00692AE0">
      <w:pPr>
        <w:pStyle w:val="FOD-opsomming1"/>
        <w:ind w:left="360"/>
        <w:rPr>
          <w:rFonts w:eastAsia="Times New Roman"/>
        </w:rPr>
      </w:pPr>
      <w:r w:rsidRPr="008E0F64">
        <w:t>das IT-System.</w:t>
      </w:r>
    </w:p>
    <w:p w14:paraId="12C87033" w14:textId="3C4CB58C" w:rsidR="00F357EB" w:rsidRPr="008E0F64" w:rsidRDefault="006E0D78" w:rsidP="00692AE0">
      <w:pPr>
        <w:pStyle w:val="FOD-normal"/>
        <w:ind w:left="720" w:hanging="360"/>
        <w:rPr>
          <w:i/>
        </w:rPr>
      </w:pPr>
      <w:r w:rsidRPr="008E0F64">
        <w:rPr>
          <w:i/>
        </w:rPr>
        <w:t xml:space="preserve">b.1 - </w:t>
      </w:r>
      <w:r w:rsidR="00F357EB" w:rsidRPr="008E0F64">
        <w:rPr>
          <w:i/>
        </w:rPr>
        <w:t>Varianten des TN-Systems</w:t>
      </w:r>
    </w:p>
    <w:p w14:paraId="2E84FE90" w14:textId="77777777" w:rsidR="00CA01EF" w:rsidRPr="008E0F64" w:rsidRDefault="00F357EB" w:rsidP="00692AE0">
      <w:pPr>
        <w:pStyle w:val="FOD-normal"/>
        <w:ind w:left="357"/>
      </w:pPr>
      <w:r w:rsidRPr="008E0F64">
        <w:t>In TN-Systemen ist ein Punkt des Netzes direkt geerdet und sind die Körper der elektrischen Anlage über Schutzleiter mit diesem Punkt verbunden. Je nach Anordnung des Neutralleiters und des Schutzleiters werden drei Arten von TN-Systemen berücksichtigt:</w:t>
      </w:r>
    </w:p>
    <w:p w14:paraId="3F26B055" w14:textId="77777777" w:rsidR="00F357EB" w:rsidRPr="008E0F64" w:rsidRDefault="00F357EB" w:rsidP="00692AE0">
      <w:pPr>
        <w:pStyle w:val="FOD-opsomming1"/>
        <w:tabs>
          <w:tab w:val="clear" w:pos="880"/>
          <w:tab w:val="left" w:pos="720"/>
        </w:tabs>
        <w:ind w:left="720"/>
        <w:rPr>
          <w:rFonts w:eastAsia="Times New Roman"/>
        </w:rPr>
      </w:pPr>
      <w:r w:rsidRPr="008E0F64">
        <w:t>TN-S-System: Der Neutralleiter und der Schutzleiter sind im gesamten System getrennt.</w:t>
      </w:r>
    </w:p>
    <w:p w14:paraId="0C51AB1C" w14:textId="77777777" w:rsidR="00880EBB" w:rsidRPr="008E0F64" w:rsidRDefault="00880EBB" w:rsidP="00433E31">
      <w:pPr>
        <w:pStyle w:val="FOD-opsomming1"/>
        <w:numPr>
          <w:ilvl w:val="0"/>
          <w:numId w:val="0"/>
        </w:numPr>
        <w:tabs>
          <w:tab w:val="clear" w:pos="880"/>
          <w:tab w:val="left" w:pos="720"/>
        </w:tabs>
        <w:ind w:left="720"/>
        <w:rPr>
          <w:rFonts w:eastAsia="Times New Roman"/>
        </w:rPr>
      </w:pPr>
    </w:p>
    <w:p w14:paraId="4A47746F" w14:textId="77777777" w:rsidR="00F357EB" w:rsidRPr="008E0F64" w:rsidRDefault="00FF05E6" w:rsidP="00692AE0">
      <w:pPr>
        <w:pStyle w:val="FOD-fig-tab-titel"/>
      </w:pPr>
      <w:bookmarkStart w:id="74" w:name="_Toc167267695"/>
      <w:bookmarkStart w:id="75" w:name="_Toc167268858"/>
      <w:bookmarkStart w:id="76" w:name="_Toc167270018"/>
      <w:bookmarkStart w:id="77" w:name="_Toc202794458"/>
      <w:r w:rsidRPr="008E0F64">
        <w:t>Abbildung 2.1 - TN-S-System</w:t>
      </w:r>
      <w:bookmarkEnd w:id="74"/>
      <w:bookmarkEnd w:id="75"/>
      <w:bookmarkEnd w:id="76"/>
      <w:bookmarkEnd w:id="77"/>
    </w:p>
    <w:p w14:paraId="324AB212" w14:textId="77777777" w:rsidR="00895FEC" w:rsidRPr="008E0F64" w:rsidRDefault="00895FEC" w:rsidP="00692AE0">
      <w:pPr>
        <w:pStyle w:val="FOD-afb"/>
      </w:pPr>
      <w:r w:rsidRPr="008E0F64">
        <w:rPr>
          <w:lang w:eastAsia="fr-BE"/>
        </w:rPr>
        <w:drawing>
          <wp:inline distT="0" distB="0" distL="0" distR="0" wp14:anchorId="5B4115A1" wp14:editId="6AE7A06C">
            <wp:extent cx="3105150" cy="2038350"/>
            <wp:effectExtent l="19050" t="0" r="0" b="0"/>
            <wp:docPr id="13" name="Picture 12" descr="m1002413.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1002413.GIF"/>
                    <pic:cNvPicPr/>
                  </pic:nvPicPr>
                  <pic:blipFill>
                    <a:blip r:embed="rId16" cstate="print"/>
                    <a:stretch>
                      <a:fillRect/>
                    </a:stretch>
                  </pic:blipFill>
                  <pic:spPr>
                    <a:xfrm>
                      <a:off x="0" y="0"/>
                      <a:ext cx="3105150" cy="2038350"/>
                    </a:xfrm>
                    <a:prstGeom prst="rect">
                      <a:avLst/>
                    </a:prstGeom>
                  </pic:spPr>
                </pic:pic>
              </a:graphicData>
            </a:graphic>
          </wp:inline>
        </w:drawing>
      </w:r>
    </w:p>
    <w:p w14:paraId="769E3E05" w14:textId="77777777" w:rsidR="006D6421" w:rsidRPr="008E0F64" w:rsidRDefault="006D6421" w:rsidP="00692AE0">
      <w:pPr>
        <w:pStyle w:val="FOD-legende"/>
        <w:rPr>
          <w:sz w:val="2"/>
          <w:szCs w:val="2"/>
        </w:rPr>
      </w:pPr>
    </w:p>
    <w:p w14:paraId="2FBE2BB8" w14:textId="3AD464B7" w:rsidR="00F357EB" w:rsidRPr="008E0F64" w:rsidRDefault="00F357EB" w:rsidP="00445351">
      <w:pPr>
        <w:pStyle w:val="FOD-legende"/>
        <w:numPr>
          <w:ilvl w:val="0"/>
          <w:numId w:val="761"/>
        </w:numPr>
        <w:jc w:val="left"/>
      </w:pPr>
      <w:r w:rsidRPr="008E0F64">
        <w:t>Körper</w:t>
      </w:r>
      <w:r w:rsidRPr="008E0F64">
        <w:br/>
        <w:t>(2) Erder des Versorgungsnetzes</w:t>
      </w:r>
    </w:p>
    <w:p w14:paraId="7CD09B0E" w14:textId="77777777" w:rsidR="00880EBB" w:rsidRPr="008E0F64" w:rsidRDefault="00880EBB" w:rsidP="00880EBB">
      <w:pPr>
        <w:pStyle w:val="FOD-legende"/>
        <w:jc w:val="left"/>
      </w:pPr>
    </w:p>
    <w:p w14:paraId="40A0066F" w14:textId="77777777" w:rsidR="00880EBB" w:rsidRPr="008E0F64" w:rsidRDefault="00880EBB" w:rsidP="00880EBB">
      <w:pPr>
        <w:pStyle w:val="FOD-legende"/>
        <w:jc w:val="left"/>
      </w:pPr>
    </w:p>
    <w:p w14:paraId="2DA00CE2" w14:textId="77777777" w:rsidR="00C72AD0" w:rsidRPr="008E0F64" w:rsidRDefault="00C72AD0" w:rsidP="00692AE0">
      <w:pPr>
        <w:pStyle w:val="FOD-opsomming1"/>
        <w:tabs>
          <w:tab w:val="clear" w:pos="880"/>
          <w:tab w:val="left" w:pos="720"/>
        </w:tabs>
        <w:ind w:left="720"/>
        <w:rPr>
          <w:rFonts w:eastAsia="Times New Roman"/>
        </w:rPr>
      </w:pPr>
      <w:r w:rsidRPr="008E0F64">
        <w:t>TN-C-System: Neutralleiter- und Schutzleiterfunktionen sind im gesamten System in einem einzigen Leiter kombiniert.</w:t>
      </w:r>
    </w:p>
    <w:p w14:paraId="701B082D" w14:textId="77777777" w:rsidR="00C72AD0" w:rsidRPr="008E0F64" w:rsidRDefault="00C72AD0" w:rsidP="00692AE0">
      <w:pPr>
        <w:pStyle w:val="FOD-fig-tab-titel"/>
      </w:pPr>
      <w:bookmarkStart w:id="78" w:name="_Toc167267696"/>
      <w:bookmarkStart w:id="79" w:name="_Toc167268859"/>
      <w:bookmarkStart w:id="80" w:name="_Toc167270019"/>
      <w:bookmarkStart w:id="81" w:name="_Toc202794459"/>
      <w:r w:rsidRPr="008E0F64">
        <w:t>Abbildung 2.2 - TN-C-System</w:t>
      </w:r>
      <w:bookmarkEnd w:id="78"/>
      <w:bookmarkEnd w:id="79"/>
      <w:bookmarkEnd w:id="80"/>
      <w:bookmarkEnd w:id="81"/>
    </w:p>
    <w:p w14:paraId="58158A87" w14:textId="77777777" w:rsidR="006D6421" w:rsidRPr="008E0F64" w:rsidRDefault="00C72AD0" w:rsidP="00692AE0">
      <w:pPr>
        <w:pStyle w:val="FOD-legende"/>
      </w:pPr>
      <w:bookmarkStart w:id="82" w:name="_Toc474480276"/>
      <w:r w:rsidRPr="008E0F64">
        <w:rPr>
          <w:noProof/>
          <w:lang w:eastAsia="fr-BE"/>
        </w:rPr>
        <w:drawing>
          <wp:inline distT="0" distB="0" distL="0" distR="0" wp14:anchorId="53022E64" wp14:editId="15BAA68B">
            <wp:extent cx="5725795" cy="2329815"/>
            <wp:effectExtent l="0" t="0" r="8255" b="0"/>
            <wp:docPr id="11" name="Imag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725795" cy="2329815"/>
                    </a:xfrm>
                    <a:prstGeom prst="rect">
                      <a:avLst/>
                    </a:prstGeom>
                    <a:noFill/>
                    <a:ln>
                      <a:noFill/>
                    </a:ln>
                  </pic:spPr>
                </pic:pic>
              </a:graphicData>
            </a:graphic>
          </wp:inline>
        </w:drawing>
      </w:r>
      <w:bookmarkEnd w:id="82"/>
    </w:p>
    <w:p w14:paraId="4D703156" w14:textId="053F009A" w:rsidR="00C72AD0" w:rsidRPr="008E0F64" w:rsidRDefault="00C72AD0" w:rsidP="00BB5E4E">
      <w:pPr>
        <w:pStyle w:val="FOD-legende"/>
        <w:ind w:left="3686"/>
        <w:jc w:val="left"/>
      </w:pPr>
      <w:r w:rsidRPr="008E0F64">
        <w:t>(1) Körper</w:t>
      </w:r>
      <w:r w:rsidRPr="008E0F64">
        <w:br/>
        <w:t>(2) Erder des Versorgungsnetzes</w:t>
      </w:r>
    </w:p>
    <w:p w14:paraId="64219757" w14:textId="0524540D" w:rsidR="00CA01EF" w:rsidRPr="008E0F64" w:rsidRDefault="00CA01EF" w:rsidP="00692AE0">
      <w:pPr>
        <w:pStyle w:val="FOD-opsomming1"/>
        <w:keepNext/>
        <w:tabs>
          <w:tab w:val="clear" w:pos="880"/>
          <w:tab w:val="left" w:pos="720"/>
        </w:tabs>
        <w:ind w:left="714" w:hanging="357"/>
        <w:rPr>
          <w:rFonts w:eastAsia="Times New Roman"/>
        </w:rPr>
      </w:pPr>
      <w:r w:rsidRPr="008E0F64">
        <w:t>TN-C-S-System: Neutralleiter- und Schutzleiterfunktionen sind in einem Teil des Systems in einem</w:t>
      </w:r>
      <w:r w:rsidR="00880EBB" w:rsidRPr="008E0F64">
        <w:t xml:space="preserve"> </w:t>
      </w:r>
      <w:r w:rsidR="00880EBB" w:rsidRPr="008E0F64">
        <w:lastRenderedPageBreak/>
        <w:t>e</w:t>
      </w:r>
      <w:r w:rsidRPr="008E0F64">
        <w:t>inzigen Leiter kombiniert.</w:t>
      </w:r>
    </w:p>
    <w:p w14:paraId="77B7E268" w14:textId="77777777" w:rsidR="00CA01EF" w:rsidRPr="008E0F64" w:rsidRDefault="00CA01EF" w:rsidP="00692AE0">
      <w:pPr>
        <w:pStyle w:val="FOD-fig-tab-titel"/>
      </w:pPr>
      <w:bookmarkStart w:id="83" w:name="_Toc167267697"/>
      <w:bookmarkStart w:id="84" w:name="_Toc167268860"/>
      <w:bookmarkStart w:id="85" w:name="_Toc167270020"/>
      <w:bookmarkStart w:id="86" w:name="_Toc202794460"/>
      <w:r w:rsidRPr="008E0F64">
        <w:t>Abbildung 2.3 - TN-C-S-System</w:t>
      </w:r>
      <w:bookmarkEnd w:id="83"/>
      <w:bookmarkEnd w:id="84"/>
      <w:bookmarkEnd w:id="85"/>
      <w:bookmarkEnd w:id="86"/>
    </w:p>
    <w:p w14:paraId="6475AF02" w14:textId="77777777" w:rsidR="006D6421" w:rsidRPr="008E0F64" w:rsidRDefault="009D5F15" w:rsidP="00692AE0">
      <w:pPr>
        <w:pStyle w:val="FOD-legende"/>
      </w:pPr>
      <w:r w:rsidRPr="008E0F64">
        <w:rPr>
          <w:noProof/>
          <w:lang w:eastAsia="fr-BE"/>
        </w:rPr>
        <w:drawing>
          <wp:inline distT="0" distB="0" distL="0" distR="0" wp14:anchorId="3493F1C5" wp14:editId="16AC28B0">
            <wp:extent cx="5889625" cy="2539791"/>
            <wp:effectExtent l="0" t="0" r="0" b="0"/>
            <wp:docPr id="1594" name="Image 15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949109" cy="2565442"/>
                    </a:xfrm>
                    <a:prstGeom prst="rect">
                      <a:avLst/>
                    </a:prstGeom>
                    <a:noFill/>
                    <a:ln>
                      <a:noFill/>
                    </a:ln>
                  </pic:spPr>
                </pic:pic>
              </a:graphicData>
            </a:graphic>
          </wp:inline>
        </w:drawing>
      </w:r>
    </w:p>
    <w:p w14:paraId="11C7CA0E" w14:textId="0F605A14" w:rsidR="00CA01EF" w:rsidRPr="008E0F64" w:rsidRDefault="00CA01EF" w:rsidP="00BB5E4E">
      <w:pPr>
        <w:pStyle w:val="FOD-legende"/>
        <w:ind w:left="3402"/>
        <w:jc w:val="left"/>
      </w:pPr>
      <w:r w:rsidRPr="008E0F64">
        <w:t>(1) Körper</w:t>
      </w:r>
      <w:r w:rsidRPr="008E0F64">
        <w:br/>
        <w:t>(2) Erder des Versorgungsnetzes</w:t>
      </w:r>
    </w:p>
    <w:p w14:paraId="389F24E6" w14:textId="6574D244" w:rsidR="00F357EB" w:rsidRPr="008E0F64" w:rsidRDefault="00F357EB" w:rsidP="00692AE0">
      <w:pPr>
        <w:pStyle w:val="FOD-normal"/>
        <w:keepNext/>
        <w:ind w:left="720" w:hanging="360"/>
        <w:rPr>
          <w:i/>
        </w:rPr>
      </w:pPr>
      <w:r w:rsidRPr="008E0F64">
        <w:rPr>
          <w:i/>
        </w:rPr>
        <w:t>b.2</w:t>
      </w:r>
      <w:r w:rsidR="006E0D78" w:rsidRPr="008E0F64">
        <w:rPr>
          <w:i/>
        </w:rPr>
        <w:t xml:space="preserve"> - </w:t>
      </w:r>
      <w:r w:rsidRPr="008E0F64">
        <w:rPr>
          <w:i/>
        </w:rPr>
        <w:t>TT-System</w:t>
      </w:r>
    </w:p>
    <w:p w14:paraId="4C574CAB" w14:textId="77777777" w:rsidR="00F357EB" w:rsidRPr="008E0F64" w:rsidRDefault="00F357EB" w:rsidP="00692AE0">
      <w:pPr>
        <w:pStyle w:val="FOD-normal"/>
        <w:keepNext/>
        <w:ind w:left="357"/>
        <w:rPr>
          <w:rFonts w:eastAsia="Times New Roman"/>
        </w:rPr>
      </w:pPr>
      <w:r w:rsidRPr="008E0F64">
        <w:t>Im TT-System ist ein Punkt des Versorgungsnetzes direkt geerdet und sind die Körper der elektrischen Anlage mit Erdern verbunden, die vom Erder des Versorgungsnetzes elektrisch getrennt sind.</w:t>
      </w:r>
    </w:p>
    <w:p w14:paraId="4C25100A" w14:textId="77777777" w:rsidR="00F357EB" w:rsidRPr="008E0F64" w:rsidRDefault="00895FEC" w:rsidP="00692AE0">
      <w:pPr>
        <w:pStyle w:val="FOD-fig-tab-titel"/>
      </w:pPr>
      <w:bookmarkStart w:id="87" w:name="_Toc167267698"/>
      <w:bookmarkStart w:id="88" w:name="_Toc167268861"/>
      <w:bookmarkStart w:id="89" w:name="_Toc167270021"/>
      <w:bookmarkStart w:id="90" w:name="_Toc202794461"/>
      <w:r w:rsidRPr="008E0F64">
        <w:t>Abbildung 2.4 - TT-System</w:t>
      </w:r>
      <w:bookmarkEnd w:id="87"/>
      <w:bookmarkEnd w:id="88"/>
      <w:bookmarkEnd w:id="89"/>
      <w:bookmarkEnd w:id="90"/>
    </w:p>
    <w:p w14:paraId="44E53A41" w14:textId="77777777" w:rsidR="00F357EB" w:rsidRPr="008E0F64" w:rsidRDefault="001B0467" w:rsidP="00692AE0">
      <w:pPr>
        <w:pStyle w:val="FOD-afb"/>
        <w:spacing w:after="120"/>
      </w:pPr>
      <w:r w:rsidRPr="008E0F64">
        <w:rPr>
          <w:lang w:eastAsia="fr-BE"/>
        </w:rPr>
        <w:drawing>
          <wp:inline distT="0" distB="0" distL="0" distR="0" wp14:anchorId="14B2D7D1" wp14:editId="2C0E2CB1">
            <wp:extent cx="3800475" cy="1724025"/>
            <wp:effectExtent l="0" t="0" r="9525" b="9525"/>
            <wp:docPr id="1584" name="Image 15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3800475" cy="1724025"/>
                    </a:xfrm>
                    <a:prstGeom prst="rect">
                      <a:avLst/>
                    </a:prstGeom>
                    <a:noFill/>
                    <a:ln>
                      <a:noFill/>
                    </a:ln>
                  </pic:spPr>
                </pic:pic>
              </a:graphicData>
            </a:graphic>
          </wp:inline>
        </w:drawing>
      </w:r>
    </w:p>
    <w:p w14:paraId="6AB1CC51" w14:textId="77777777" w:rsidR="00BB5E4E" w:rsidRPr="008E0F64" w:rsidRDefault="00F357EB" w:rsidP="00BB5E4E">
      <w:pPr>
        <w:pStyle w:val="FOD-legende"/>
        <w:spacing w:before="0" w:after="0"/>
        <w:ind w:left="3402"/>
        <w:jc w:val="left"/>
      </w:pPr>
      <w:r w:rsidRPr="008E0F64">
        <w:t>(1) Körper</w:t>
      </w:r>
      <w:r w:rsidRPr="008E0F64">
        <w:br/>
        <w:t>(2) Erder des Versorgungsnetzes</w:t>
      </w:r>
    </w:p>
    <w:p w14:paraId="69441962" w14:textId="78B9C88A" w:rsidR="001B0467" w:rsidRPr="008E0F64" w:rsidRDefault="00BB5E4E" w:rsidP="00BB5E4E">
      <w:pPr>
        <w:pStyle w:val="FOD-legende"/>
        <w:spacing w:before="0" w:after="0"/>
        <w:ind w:left="3402"/>
        <w:jc w:val="left"/>
      </w:pPr>
      <w:r w:rsidRPr="008E0F64">
        <w:t>(3) Erder des Körpers</w:t>
      </w:r>
    </w:p>
    <w:p w14:paraId="748EC061" w14:textId="5255E35E" w:rsidR="00F357EB" w:rsidRPr="008E0F64" w:rsidRDefault="006E0D78" w:rsidP="00692AE0">
      <w:pPr>
        <w:pStyle w:val="FOD-normal"/>
        <w:ind w:left="720" w:hanging="360"/>
        <w:rPr>
          <w:i/>
        </w:rPr>
      </w:pPr>
      <w:r w:rsidRPr="008E0F64">
        <w:rPr>
          <w:i/>
        </w:rPr>
        <w:t xml:space="preserve">b.3 - </w:t>
      </w:r>
      <w:r w:rsidR="00F357EB" w:rsidRPr="008E0F64">
        <w:rPr>
          <w:i/>
        </w:rPr>
        <w:t>IT-System</w:t>
      </w:r>
    </w:p>
    <w:p w14:paraId="23774C24" w14:textId="77777777" w:rsidR="00F357EB" w:rsidRPr="008E0F64" w:rsidRDefault="00F357EB" w:rsidP="00692AE0">
      <w:pPr>
        <w:pStyle w:val="FOD-normal"/>
        <w:ind w:left="357"/>
        <w:rPr>
          <w:rFonts w:eastAsia="Times New Roman"/>
        </w:rPr>
      </w:pPr>
      <w:r w:rsidRPr="008E0F64">
        <w:t>Im IT-System ist entweder kein einziger Punkt des Versorgungsnetzes direkt geerdet oder ist ein Punkt des Versorgungsnetzes über eine ausreichend hohe Impedanz mit der Erde verbunden, während die Körper der elektrischen Anlage wohl geerdet sind.</w:t>
      </w:r>
    </w:p>
    <w:p w14:paraId="32B0C125" w14:textId="77777777" w:rsidR="00F357EB" w:rsidRPr="008E0F64" w:rsidRDefault="00895FEC" w:rsidP="00692AE0">
      <w:pPr>
        <w:pStyle w:val="FOD-fig-tab-titel"/>
      </w:pPr>
      <w:bookmarkStart w:id="91" w:name="_Toc167267699"/>
      <w:bookmarkStart w:id="92" w:name="_Toc167268862"/>
      <w:bookmarkStart w:id="93" w:name="_Toc167270022"/>
      <w:bookmarkStart w:id="94" w:name="_Toc202794462"/>
      <w:r w:rsidRPr="008E0F64">
        <w:lastRenderedPageBreak/>
        <w:t>Abbildung 2.5 - IT-System</w:t>
      </w:r>
      <w:bookmarkEnd w:id="91"/>
      <w:bookmarkEnd w:id="92"/>
      <w:bookmarkEnd w:id="93"/>
      <w:bookmarkEnd w:id="94"/>
    </w:p>
    <w:p w14:paraId="41EE6788" w14:textId="77777777" w:rsidR="00F357EB" w:rsidRPr="008E0F64" w:rsidRDefault="00D124C0" w:rsidP="00692AE0">
      <w:pPr>
        <w:pStyle w:val="FOD-afb"/>
        <w:spacing w:after="120"/>
      </w:pPr>
      <w:r w:rsidRPr="008E0F64">
        <w:rPr>
          <w:lang w:eastAsia="fr-BE"/>
        </w:rPr>
        <w:drawing>
          <wp:inline distT="0" distB="0" distL="0" distR="0" wp14:anchorId="36D54BE2" wp14:editId="27014125">
            <wp:extent cx="5729605" cy="2430488"/>
            <wp:effectExtent l="0" t="0" r="4445" b="8255"/>
            <wp:docPr id="3" name="Imag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0">
                      <a:extLst>
                        <a:ext uri="{28A0092B-C50C-407E-A947-70E740481C1C}">
                          <a14:useLocalDpi xmlns:a14="http://schemas.microsoft.com/office/drawing/2010/main" val="0"/>
                        </a:ext>
                      </a:extLst>
                    </a:blip>
                    <a:stretch>
                      <a:fillRect/>
                    </a:stretch>
                  </pic:blipFill>
                  <pic:spPr bwMode="auto">
                    <a:xfrm>
                      <a:off x="0" y="0"/>
                      <a:ext cx="5729605" cy="2430488"/>
                    </a:xfrm>
                    <a:prstGeom prst="rect">
                      <a:avLst/>
                    </a:prstGeom>
                    <a:noFill/>
                    <a:ln>
                      <a:noFill/>
                    </a:ln>
                  </pic:spPr>
                </pic:pic>
              </a:graphicData>
            </a:graphic>
          </wp:inline>
        </w:drawing>
      </w:r>
    </w:p>
    <w:p w14:paraId="7206A3FF" w14:textId="179B7C52" w:rsidR="00C72AD0" w:rsidRPr="008E0F64" w:rsidRDefault="00F357EB" w:rsidP="00F33E8E">
      <w:pPr>
        <w:pStyle w:val="FOD-legende"/>
        <w:spacing w:before="0" w:after="0"/>
        <w:ind w:left="3686"/>
        <w:jc w:val="left"/>
      </w:pPr>
      <w:r w:rsidRPr="008E0F64">
        <w:t xml:space="preserve">(1) Impedanz (installiert oder nicht) </w:t>
      </w:r>
      <w:r w:rsidRPr="008E0F64">
        <w:br/>
        <w:t>(2) Erder des Versorgungsnetzes</w:t>
      </w:r>
    </w:p>
    <w:p w14:paraId="03CE5471" w14:textId="379EEA39" w:rsidR="009D068C" w:rsidRPr="008E0F64" w:rsidRDefault="00F357EB" w:rsidP="00F33E8E">
      <w:pPr>
        <w:pStyle w:val="FOD-legende"/>
        <w:spacing w:before="0" w:after="0"/>
        <w:ind w:left="3686"/>
        <w:jc w:val="left"/>
      </w:pPr>
      <w:r w:rsidRPr="008E0F64">
        <w:t>(3) Körper</w:t>
      </w:r>
      <w:r w:rsidRPr="008E0F64">
        <w:br/>
        <w:t>(4) Erder des Körpers</w:t>
      </w:r>
    </w:p>
    <w:p w14:paraId="1D8A2E9F" w14:textId="77777777" w:rsidR="00725238" w:rsidRPr="008E0F64" w:rsidRDefault="00725238" w:rsidP="00433E31">
      <w:pPr>
        <w:pStyle w:val="FOD-niv3"/>
        <w:outlineLvl w:val="1"/>
        <w:rPr>
          <w:rFonts w:eastAsia="Times New Roman"/>
        </w:rPr>
      </w:pPr>
      <w:bookmarkStart w:id="95" w:name="_Toc167269270"/>
      <w:bookmarkStart w:id="96" w:name="_Toc167270430"/>
      <w:bookmarkStart w:id="97" w:name="_Toc167271041"/>
      <w:bookmarkStart w:id="98" w:name="_Toc203657145"/>
      <w:r w:rsidRPr="008E0F64">
        <w:t>Abschnitt 2.2.2 - Größen und Maßeinheiten</w:t>
      </w:r>
      <w:bookmarkEnd w:id="95"/>
      <w:bookmarkEnd w:id="96"/>
      <w:bookmarkEnd w:id="97"/>
      <w:bookmarkEnd w:id="98"/>
    </w:p>
    <w:p w14:paraId="592B4CBF" w14:textId="77777777" w:rsidR="00F357EB" w:rsidRPr="008E0F64" w:rsidRDefault="00F357EB" w:rsidP="00692AE0">
      <w:pPr>
        <w:pStyle w:val="FOD-normal"/>
        <w:rPr>
          <w:rFonts w:eastAsia="Times New Roman"/>
        </w:rPr>
      </w:pPr>
      <w:r w:rsidRPr="008E0F64">
        <w:t>In vorliegendem Buch sind die Maßeinheiten und Symbole anwendbar, die im Königlichen Erlass vom 4. Oktober 1977 zur Abänderung des Königlichen Erlasses vom 14. September 1970 zur Festlegung des teilweisen Inkrafttretens des Gesetzes vom 16. Juni 1970 über die Maßeinheiten, Eichmaße und Messgeräte und zur Festlegung der gesetzlichen Maßeinheiten und Eichmaße und der für die Wiedergabe dieser Einheiten erforderlichen Maßnahmen bestimmt sind.</w:t>
      </w:r>
    </w:p>
    <w:p w14:paraId="6D2C240F" w14:textId="77777777" w:rsidR="00F357EB" w:rsidRPr="008E0F64" w:rsidRDefault="00F357EB" w:rsidP="00692AE0">
      <w:pPr>
        <w:pStyle w:val="FOD-normal"/>
        <w:keepNext/>
        <w:rPr>
          <w:rFonts w:eastAsia="Times New Roman"/>
        </w:rPr>
      </w:pPr>
      <w:r w:rsidRPr="008E0F64">
        <w:rPr>
          <w:b/>
        </w:rPr>
        <w:t>Nennwert:</w:t>
      </w:r>
      <w:r w:rsidRPr="008E0F64">
        <w:t xml:space="preserve"> Wert zur Bezeichnung von Betriebsmitteln durch eine Größe, die sie charakterisiert (Stromstärke, Spannung, ...). Diese Größe ist in der Regel mit dem Bemessungswert dieser Betriebsmittel vergleichbar.</w:t>
      </w:r>
    </w:p>
    <w:p w14:paraId="51704A23" w14:textId="77777777" w:rsidR="00F357EB" w:rsidRPr="008E0F64" w:rsidRDefault="00F357EB" w:rsidP="00692AE0">
      <w:pPr>
        <w:pStyle w:val="FOD-normal"/>
        <w:rPr>
          <w:rFonts w:eastAsia="Times New Roman"/>
        </w:rPr>
      </w:pPr>
      <w:r w:rsidRPr="008E0F64">
        <w:rPr>
          <w:b/>
        </w:rPr>
        <w:t>Bemessungswert:</w:t>
      </w:r>
      <w:r w:rsidRPr="008E0F64">
        <w:t xml:space="preserve"> Wert einer Größe, der im Allgemeinen vom Hersteller für einen bestimmten Betrieb eines Einzelteils, einer Einrichtung oder eines Betriebsmittels festgelegt wird.</w:t>
      </w:r>
    </w:p>
    <w:p w14:paraId="5BD8EFC3" w14:textId="438E2CD6" w:rsidR="00F357EB" w:rsidRPr="008E0F64" w:rsidRDefault="00F357EB" w:rsidP="00692AE0">
      <w:pPr>
        <w:pStyle w:val="FOD-normal"/>
        <w:rPr>
          <w:rFonts w:eastAsia="Times New Roman"/>
        </w:rPr>
      </w:pPr>
      <w:r w:rsidRPr="008E0F64">
        <w:rPr>
          <w:b/>
        </w:rPr>
        <w:t>Effektivwert:</w:t>
      </w:r>
      <w:r w:rsidRPr="008E0F64">
        <w:t xml:space="preserve"> für eine zeitabhängige Größe: positive Quadratwurzel aus dem Mittelwert des Quadrats der Größe im gegebenen Zeiti</w:t>
      </w:r>
      <w:r w:rsidR="0023079A" w:rsidRPr="008E0F64">
        <w:t>ntervall (auch RMS-Wert genannt </w:t>
      </w:r>
      <w:r w:rsidR="00D340B1" w:rsidRPr="008E0F64">
        <w:t>-</w:t>
      </w:r>
      <w:r w:rsidR="0023079A" w:rsidRPr="008E0F64">
        <w:t xml:space="preserve"> </w:t>
      </w:r>
      <w:r w:rsidRPr="008E0F64">
        <w:rPr>
          <w:i/>
        </w:rPr>
        <w:t>root mean square</w:t>
      </w:r>
      <w:r w:rsidRPr="008E0F64">
        <w:t>).</w:t>
      </w:r>
    </w:p>
    <w:p w14:paraId="2C72FDE2" w14:textId="77777777" w:rsidR="00F357EB" w:rsidRPr="008E0F64" w:rsidRDefault="00F357EB" w:rsidP="00692AE0">
      <w:pPr>
        <w:pStyle w:val="FOD-normal"/>
        <w:keepNext/>
        <w:rPr>
          <w:rFonts w:eastAsia="Times New Roman"/>
        </w:rPr>
      </w:pPr>
      <w:r w:rsidRPr="008E0F64">
        <w:rPr>
          <w:b/>
        </w:rPr>
        <w:t>Effektive Welligkeit eines Stroms oder einer Spannung:</w:t>
      </w:r>
      <w:r w:rsidRPr="008E0F64">
        <w:t xml:space="preserve"> Verhältnis des Effektivwerts der periodischen Komponente des Stroms oder der Spannung zum absoluten Wert ihres Gleichstromanteils.</w:t>
      </w:r>
    </w:p>
    <w:p w14:paraId="52828C1C" w14:textId="77777777" w:rsidR="00F357EB" w:rsidRPr="008E0F64" w:rsidRDefault="00F357EB" w:rsidP="00692AE0">
      <w:pPr>
        <w:pStyle w:val="FOD-normal"/>
        <w:keepNext/>
        <w:rPr>
          <w:rFonts w:eastAsia="Times New Roman"/>
        </w:rPr>
      </w:pPr>
      <w:r w:rsidRPr="008E0F64">
        <w:rPr>
          <w:b/>
        </w:rPr>
        <w:t>Joule-Integral:</w:t>
      </w:r>
      <w:r w:rsidRPr="008E0F64">
        <w:t xml:space="preserve"> Integral des Quadrats des Stroms in einem gegebenen Zeitintervall (</w:t>
      </w:r>
      <w:r w:rsidRPr="008E0F64">
        <w:rPr>
          <w:i/>
        </w:rPr>
        <w:t>t</w:t>
      </w:r>
      <w:r w:rsidRPr="008E0F64">
        <w:t xml:space="preserve"> = </w:t>
      </w:r>
      <w:r w:rsidRPr="008E0F64">
        <w:rPr>
          <w:i/>
        </w:rPr>
        <w:t>t</w:t>
      </w:r>
      <w:r w:rsidRPr="008E0F64">
        <w:rPr>
          <w:vertAlign w:val="subscript"/>
        </w:rPr>
        <w:t>1</w:t>
      </w:r>
      <w:r w:rsidRPr="008E0F64">
        <w:rPr>
          <w:sz w:val="11"/>
        </w:rPr>
        <w:t xml:space="preserve"> </w:t>
      </w:r>
      <w:r w:rsidRPr="008E0F64">
        <w:t xml:space="preserve">– </w:t>
      </w:r>
      <w:r w:rsidRPr="008E0F64">
        <w:rPr>
          <w:i/>
        </w:rPr>
        <w:t>t</w:t>
      </w:r>
      <w:r w:rsidRPr="008E0F64">
        <w:rPr>
          <w:vertAlign w:val="subscript"/>
        </w:rPr>
        <w:t>0</w:t>
      </w:r>
      <w:r w:rsidRPr="008E0F64">
        <w:t>):</w:t>
      </w:r>
    </w:p>
    <w:p w14:paraId="7545F32C" w14:textId="77777777" w:rsidR="00F357EB" w:rsidRPr="008E0F64" w:rsidRDefault="0066065A" w:rsidP="00692AE0">
      <w:pPr>
        <w:widowControl w:val="0"/>
        <w:autoSpaceDE w:val="0"/>
        <w:autoSpaceDN w:val="0"/>
        <w:adjustRightInd w:val="0"/>
        <w:spacing w:after="80" w:line="240" w:lineRule="auto"/>
        <w:ind w:left="357"/>
        <w:rPr>
          <w:rFonts w:ascii="Trebuchet MS" w:eastAsia="Times New Roman" w:hAnsi="Trebuchet MS" w:cs="Arial"/>
          <w:sz w:val="20"/>
          <w:szCs w:val="20"/>
        </w:rPr>
      </w:pPr>
      <w:r w:rsidRPr="008E0F64">
        <w:rPr>
          <w:rFonts w:ascii="Trebuchet MS" w:hAnsi="Trebuchet MS"/>
        </w:rPr>
        <w:object w:dxaOrig="1180" w:dyaOrig="780" w14:anchorId="7FB15BF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66" type="#_x0000_t75" style="width:59.2pt;height:35.75pt" o:ole="">
            <v:imagedata r:id="rId21" o:title=""/>
          </v:shape>
          <o:OLEObject Type="Embed" ProgID="Equation.3" ShapeID="_x0000_i1066" DrawAspect="Content" ObjectID="_1814270539" r:id="rId22"/>
        </w:object>
      </w:r>
    </w:p>
    <w:p w14:paraId="178ED97F" w14:textId="77777777" w:rsidR="00F357EB" w:rsidRPr="008E0F64" w:rsidRDefault="00F357EB" w:rsidP="00433E31">
      <w:pPr>
        <w:pStyle w:val="FOD-niv3"/>
        <w:outlineLvl w:val="1"/>
        <w:rPr>
          <w:rFonts w:eastAsia="Times New Roman"/>
        </w:rPr>
      </w:pPr>
      <w:bookmarkStart w:id="99" w:name="_Toc365450113"/>
      <w:bookmarkStart w:id="100" w:name="_Toc390436630"/>
      <w:bookmarkStart w:id="101" w:name="_Toc167269271"/>
      <w:bookmarkStart w:id="102" w:name="_Toc167270431"/>
      <w:bookmarkStart w:id="103" w:name="_Toc167271042"/>
      <w:bookmarkStart w:id="104" w:name="_Toc203657146"/>
      <w:r w:rsidRPr="008E0F64">
        <w:t>Abschnitt 2.2.3 - Verschiedene Anlagen</w:t>
      </w:r>
      <w:bookmarkEnd w:id="99"/>
      <w:bookmarkEnd w:id="100"/>
      <w:bookmarkEnd w:id="101"/>
      <w:bookmarkEnd w:id="102"/>
      <w:bookmarkEnd w:id="103"/>
      <w:bookmarkEnd w:id="104"/>
    </w:p>
    <w:p w14:paraId="5E3A9003" w14:textId="77777777" w:rsidR="00896B89" w:rsidRPr="008E0F64" w:rsidRDefault="00896B89" w:rsidP="00B63D91">
      <w:pPr>
        <w:pStyle w:val="Corpsdetexte"/>
        <w:jc w:val="both"/>
        <w:rPr>
          <w:rFonts w:ascii="Trebuchet MS" w:hAnsi="Trebuchet MS" w:cs="Calibri"/>
          <w:sz w:val="19"/>
          <w:szCs w:val="19"/>
          <w:shd w:val="clear" w:color="auto" w:fill="FFFFFF"/>
        </w:rPr>
      </w:pPr>
      <w:bookmarkStart w:id="105" w:name="_Toc365450116"/>
      <w:bookmarkStart w:id="106" w:name="_Toc390436631"/>
      <w:r w:rsidRPr="008E0F64">
        <w:rPr>
          <w:rFonts w:ascii="Trebuchet MS" w:hAnsi="Trebuchet MS"/>
          <w:b/>
          <w:sz w:val="19"/>
          <w:shd w:val="clear" w:color="auto" w:fill="FFFFFF"/>
        </w:rPr>
        <w:t>Sicherheitsverbraucher:</w:t>
      </w:r>
      <w:r w:rsidRPr="008E0F64">
        <w:rPr>
          <w:rFonts w:ascii="Trebuchet MS" w:hAnsi="Trebuchet MS"/>
          <w:sz w:val="19"/>
          <w:shd w:val="clear" w:color="auto" w:fill="FFFFFF"/>
        </w:rPr>
        <w:t xml:space="preserve"> Einrichtung oder System, die/das aus Gründen der Personensicherheit für eine bestimmte Zeit in Betrieb bleiben muss. </w:t>
      </w:r>
    </w:p>
    <w:p w14:paraId="07B3A9BF" w14:textId="77777777" w:rsidR="00896B89" w:rsidRPr="008E0F64" w:rsidRDefault="00896B89" w:rsidP="00B63D91">
      <w:pPr>
        <w:pStyle w:val="Corpsdetexte"/>
        <w:jc w:val="both"/>
        <w:rPr>
          <w:rFonts w:ascii="Trebuchet MS" w:hAnsi="Trebuchet MS" w:cs="Calibri"/>
          <w:sz w:val="19"/>
          <w:szCs w:val="19"/>
          <w:shd w:val="clear" w:color="auto" w:fill="FFFFFF"/>
        </w:rPr>
      </w:pPr>
      <w:r w:rsidRPr="008E0F64">
        <w:rPr>
          <w:rFonts w:ascii="Trebuchet MS" w:hAnsi="Trebuchet MS"/>
          <w:b/>
          <w:sz w:val="19"/>
          <w:shd w:val="clear" w:color="auto" w:fill="FFFFFF"/>
        </w:rPr>
        <w:t>Sicherheitsanlage:</w:t>
      </w:r>
      <w:r w:rsidRPr="008E0F64">
        <w:rPr>
          <w:rFonts w:ascii="Trebuchet MS" w:hAnsi="Trebuchet MS"/>
          <w:sz w:val="19"/>
          <w:shd w:val="clear" w:color="auto" w:fill="FFFFFF"/>
        </w:rPr>
        <w:t xml:space="preserve"> elektrische Anlage, die aus der Sicherheitsstromversorgung und dem Sicherheitsverbraucher besteht.</w:t>
      </w:r>
    </w:p>
    <w:p w14:paraId="1283B205" w14:textId="77777777" w:rsidR="00896B89" w:rsidRPr="008E0F64" w:rsidRDefault="00DD0F91" w:rsidP="00B63D91">
      <w:pPr>
        <w:pStyle w:val="Corpsdetexte"/>
        <w:jc w:val="both"/>
        <w:rPr>
          <w:rFonts w:ascii="Trebuchet MS" w:hAnsi="Trebuchet MS" w:cs="Calibri"/>
          <w:sz w:val="19"/>
          <w:szCs w:val="19"/>
          <w:shd w:val="clear" w:color="auto" w:fill="FFFFFF"/>
        </w:rPr>
      </w:pPr>
      <w:r w:rsidRPr="008E0F64">
        <w:rPr>
          <w:rFonts w:ascii="Trebuchet MS" w:hAnsi="Trebuchet MS"/>
          <w:b/>
          <w:sz w:val="19"/>
          <w:shd w:val="clear" w:color="auto" w:fill="FFFFFF"/>
        </w:rPr>
        <w:t>Sicherheitsstromversorgung:</w:t>
      </w:r>
      <w:r w:rsidRPr="008E0F64">
        <w:rPr>
          <w:rFonts w:ascii="Trebuchet MS" w:hAnsi="Trebuchet MS"/>
          <w:sz w:val="19"/>
          <w:shd w:val="clear" w:color="auto" w:fill="FFFFFF"/>
        </w:rPr>
        <w:t xml:space="preserve"> Stromversorgung, die zur Gewährleistung der Aufrechterhaltung der Funktion von Sicherheitsverbrauchern vorgesehen ist. Sie besteht aus der Sicherheitsquelle und dem Sicherheitskreis.</w:t>
      </w:r>
    </w:p>
    <w:p w14:paraId="6151350B" w14:textId="77777777" w:rsidR="00896B89" w:rsidRPr="008E0F64" w:rsidRDefault="00DD0F91" w:rsidP="00B63D91">
      <w:pPr>
        <w:pStyle w:val="Corpsdetexte"/>
        <w:jc w:val="both"/>
        <w:rPr>
          <w:rFonts w:ascii="Trebuchet MS" w:hAnsi="Trebuchet MS" w:cs="Calibri"/>
          <w:sz w:val="19"/>
          <w:szCs w:val="19"/>
          <w:shd w:val="clear" w:color="auto" w:fill="FFFFFF"/>
        </w:rPr>
      </w:pPr>
      <w:r w:rsidRPr="008E0F64">
        <w:rPr>
          <w:rFonts w:ascii="Trebuchet MS" w:hAnsi="Trebuchet MS"/>
          <w:b/>
          <w:sz w:val="19"/>
          <w:shd w:val="clear" w:color="auto" w:fill="FFFFFF"/>
        </w:rPr>
        <w:t>Sicherheitsquelle:</w:t>
      </w:r>
      <w:r w:rsidRPr="008E0F64">
        <w:rPr>
          <w:rFonts w:ascii="Trebuchet MS" w:hAnsi="Trebuchet MS"/>
          <w:sz w:val="19"/>
          <w:shd w:val="clear" w:color="auto" w:fill="FFFFFF"/>
        </w:rPr>
        <w:t xml:space="preserve"> Stromquelle, die Teil der Sicherheitsstromversorgung ist. </w:t>
      </w:r>
    </w:p>
    <w:p w14:paraId="036CCEED" w14:textId="77777777" w:rsidR="00896B89" w:rsidRPr="008E0F64" w:rsidRDefault="00896B89" w:rsidP="00B63D91">
      <w:pPr>
        <w:pStyle w:val="Corpsdetexte"/>
        <w:jc w:val="both"/>
        <w:rPr>
          <w:rFonts w:ascii="Trebuchet MS" w:hAnsi="Trebuchet MS" w:cs="Calibri"/>
          <w:sz w:val="19"/>
          <w:szCs w:val="19"/>
          <w:shd w:val="clear" w:color="auto" w:fill="FFFFFF"/>
        </w:rPr>
      </w:pPr>
      <w:r w:rsidRPr="008E0F64">
        <w:rPr>
          <w:rFonts w:ascii="Trebuchet MS" w:hAnsi="Trebuchet MS"/>
          <w:b/>
          <w:sz w:val="19"/>
          <w:shd w:val="clear" w:color="auto" w:fill="FFFFFF"/>
        </w:rPr>
        <w:t>Kritischer Verbraucher:</w:t>
      </w:r>
      <w:r w:rsidRPr="008E0F64">
        <w:rPr>
          <w:rFonts w:ascii="Trebuchet MS" w:hAnsi="Trebuchet MS"/>
          <w:sz w:val="19"/>
          <w:shd w:val="clear" w:color="auto" w:fill="FFFFFF"/>
        </w:rPr>
        <w:t xml:space="preserve"> Einrichtung oder System, bei der/dem die Aufrechterhaltung der Funktion aus anderen Gründen als der Personensicherheit erforderlich ist.</w:t>
      </w:r>
    </w:p>
    <w:p w14:paraId="004B0B1B" w14:textId="607F4A94" w:rsidR="00896B89" w:rsidRPr="008E0F64" w:rsidRDefault="00896B89" w:rsidP="00B63D91">
      <w:pPr>
        <w:spacing w:after="120" w:line="240" w:lineRule="auto"/>
        <w:jc w:val="both"/>
        <w:rPr>
          <w:rFonts w:ascii="Trebuchet MS" w:eastAsia="Times New Roman" w:hAnsi="Trebuchet MS" w:cs="Arial"/>
          <w:strike/>
          <w:sz w:val="19"/>
          <w:szCs w:val="19"/>
          <w:shd w:val="clear" w:color="auto" w:fill="FFFFFF"/>
        </w:rPr>
      </w:pPr>
      <w:r w:rsidRPr="008E0F64">
        <w:rPr>
          <w:rFonts w:ascii="Trebuchet MS" w:hAnsi="Trebuchet MS"/>
          <w:b/>
          <w:sz w:val="19"/>
          <w:shd w:val="clear" w:color="auto" w:fill="FFFFFF"/>
        </w:rPr>
        <w:t>Kritische Anlage:</w:t>
      </w:r>
      <w:r w:rsidRPr="008E0F64">
        <w:rPr>
          <w:rFonts w:ascii="Trebuchet MS" w:hAnsi="Trebuchet MS"/>
          <w:sz w:val="19"/>
          <w:shd w:val="clear" w:color="auto" w:fill="FFFFFF"/>
        </w:rPr>
        <w:t xml:space="preserve"> elektrische Anlage, die aus dem kritischen Verbraucher, seinem Stromkreis und seiner eventuellen Ersatzstromquelle besteht.</w:t>
      </w:r>
    </w:p>
    <w:p w14:paraId="59F5B657" w14:textId="77777777" w:rsidR="00896B89" w:rsidRPr="008E0F64" w:rsidRDefault="00DD0F91" w:rsidP="00B63D91">
      <w:pPr>
        <w:pStyle w:val="Corpsdetexte"/>
        <w:jc w:val="both"/>
        <w:rPr>
          <w:rFonts w:ascii="Trebuchet MS" w:hAnsi="Trebuchet MS" w:cs="Calibri"/>
          <w:sz w:val="19"/>
          <w:szCs w:val="19"/>
          <w:shd w:val="clear" w:color="auto" w:fill="FFFFFF"/>
        </w:rPr>
      </w:pPr>
      <w:r w:rsidRPr="008E0F64">
        <w:rPr>
          <w:rFonts w:ascii="Trebuchet MS" w:hAnsi="Trebuchet MS"/>
          <w:b/>
          <w:sz w:val="19"/>
          <w:shd w:val="clear" w:color="auto" w:fill="FFFFFF"/>
        </w:rPr>
        <w:lastRenderedPageBreak/>
        <w:t>Ersatzstromquelle:</w:t>
      </w:r>
      <w:r w:rsidRPr="008E0F64">
        <w:rPr>
          <w:rFonts w:ascii="Trebuchet MS" w:hAnsi="Trebuchet MS"/>
          <w:sz w:val="19"/>
          <w:shd w:val="clear" w:color="auto" w:fill="FFFFFF"/>
        </w:rPr>
        <w:t xml:space="preserve"> Stromquelle, die dazu bestimmt ist, die Stromversorgung einer elektrischen Anlage oder von Teilen davon oder eines Geräts aus anderen Gründen als der Personensicherheit zu gewährleisten, wenn die normale Quelle ausfällt. Sie kann für die Stromversorgung kritischer Anlagen verwendet werden. </w:t>
      </w:r>
    </w:p>
    <w:p w14:paraId="426115E7" w14:textId="77777777" w:rsidR="00896B89" w:rsidRPr="008E0F64" w:rsidRDefault="00896B89" w:rsidP="00B63D91">
      <w:pPr>
        <w:spacing w:after="120" w:line="240" w:lineRule="auto"/>
        <w:jc w:val="both"/>
        <w:rPr>
          <w:rFonts w:ascii="Trebuchet MS" w:hAnsi="Trebuchet MS" w:cs="Calibri"/>
          <w:bCs/>
          <w:sz w:val="19"/>
          <w:szCs w:val="19"/>
          <w:shd w:val="clear" w:color="auto" w:fill="FFFFFF"/>
        </w:rPr>
      </w:pPr>
      <w:r w:rsidRPr="008E0F64">
        <w:rPr>
          <w:rFonts w:ascii="Trebuchet MS" w:hAnsi="Trebuchet MS"/>
          <w:b/>
          <w:sz w:val="19"/>
          <w:shd w:val="clear" w:color="auto" w:fill="FFFFFF"/>
        </w:rPr>
        <w:t>Störungssicherer Verbraucher:</w:t>
      </w:r>
      <w:r w:rsidRPr="008E0F64">
        <w:rPr>
          <w:rFonts w:ascii="Trebuchet MS" w:hAnsi="Trebuchet MS"/>
          <w:sz w:val="19"/>
          <w:shd w:val="clear" w:color="auto" w:fill="FFFFFF"/>
        </w:rPr>
        <w:t xml:space="preserve"> Verbraucher, dessen Sicherheitsfunktion bei einem Ausfall der normalen Stromversorgung über die Zeit aufrechterhalten bleibt. Beispiel für einen störungssicheren Verbraucher: Feuerschutztür, die durch einen Elektromagneten offen gehalten wird und bei Versorgungsausfall mechanisch und automatisch schließt.</w:t>
      </w:r>
    </w:p>
    <w:p w14:paraId="21920F2B" w14:textId="77777777" w:rsidR="00896B89" w:rsidRPr="008E0F64" w:rsidRDefault="00896B89" w:rsidP="00B63D91">
      <w:pPr>
        <w:pStyle w:val="Corpsdetexte"/>
        <w:jc w:val="both"/>
        <w:rPr>
          <w:rFonts w:ascii="Trebuchet MS" w:hAnsi="Trebuchet MS" w:cs="Calibri"/>
          <w:sz w:val="19"/>
          <w:szCs w:val="19"/>
          <w:shd w:val="clear" w:color="auto" w:fill="FFFFFF"/>
        </w:rPr>
      </w:pPr>
      <w:r w:rsidRPr="008E0F64">
        <w:rPr>
          <w:rFonts w:ascii="Trebuchet MS" w:hAnsi="Trebuchet MS"/>
          <w:b/>
          <w:sz w:val="19"/>
          <w:shd w:val="clear" w:color="auto" w:fill="FFFFFF"/>
        </w:rPr>
        <w:t>Normale Quelle:</w:t>
      </w:r>
      <w:r w:rsidRPr="008E0F64">
        <w:rPr>
          <w:rFonts w:ascii="Trebuchet MS" w:hAnsi="Trebuchet MS"/>
          <w:sz w:val="19"/>
          <w:shd w:val="clear" w:color="auto" w:fill="FFFFFF"/>
        </w:rPr>
        <w:t xml:space="preserve"> Hauptstromquelle einer elektrischen Anlage bei bestimmungsgemäßem Betrieb.</w:t>
      </w:r>
    </w:p>
    <w:p w14:paraId="7B5CACB3" w14:textId="77777777" w:rsidR="00F357EB" w:rsidRPr="008E0F64" w:rsidRDefault="00F357EB" w:rsidP="00433E31">
      <w:pPr>
        <w:pStyle w:val="FOD-niv2"/>
        <w:outlineLvl w:val="0"/>
        <w:rPr>
          <w:rFonts w:eastAsia="Times New Roman"/>
        </w:rPr>
      </w:pPr>
      <w:bookmarkStart w:id="107" w:name="_Toc167269272"/>
      <w:bookmarkStart w:id="108" w:name="_Toc167269836"/>
      <w:bookmarkStart w:id="109" w:name="_Toc167270432"/>
      <w:bookmarkStart w:id="110" w:name="_Toc167271043"/>
      <w:bookmarkStart w:id="111" w:name="_Toc196465602"/>
      <w:bookmarkStart w:id="112" w:name="_Toc202779159"/>
      <w:bookmarkStart w:id="113" w:name="_Toc203657147"/>
      <w:r w:rsidRPr="008E0F64">
        <w:t>KAPITEL 2.3 - Spannungen</w:t>
      </w:r>
      <w:bookmarkEnd w:id="105"/>
      <w:bookmarkEnd w:id="106"/>
      <w:bookmarkEnd w:id="107"/>
      <w:bookmarkEnd w:id="108"/>
      <w:bookmarkEnd w:id="109"/>
      <w:bookmarkEnd w:id="110"/>
      <w:bookmarkEnd w:id="111"/>
      <w:bookmarkEnd w:id="112"/>
      <w:bookmarkEnd w:id="113"/>
    </w:p>
    <w:p w14:paraId="2D5A4531" w14:textId="77777777" w:rsidR="00F357EB" w:rsidRPr="008E0F64" w:rsidRDefault="00F357EB" w:rsidP="00433E31">
      <w:pPr>
        <w:pStyle w:val="FOD-niv3"/>
        <w:outlineLvl w:val="1"/>
        <w:rPr>
          <w:rFonts w:eastAsia="Times New Roman"/>
        </w:rPr>
      </w:pPr>
      <w:bookmarkStart w:id="114" w:name="_Toc365450117"/>
      <w:bookmarkStart w:id="115" w:name="_Toc390436632"/>
      <w:bookmarkStart w:id="116" w:name="_Toc167269273"/>
      <w:bookmarkStart w:id="117" w:name="_Toc167270433"/>
      <w:bookmarkStart w:id="118" w:name="_Toc167271044"/>
      <w:bookmarkStart w:id="119" w:name="_Toc203657148"/>
      <w:r w:rsidRPr="008E0F64">
        <w:t>Abschnitt 2.3.1 - Allgemeine Begriffe</w:t>
      </w:r>
      <w:bookmarkEnd w:id="114"/>
      <w:bookmarkEnd w:id="115"/>
      <w:bookmarkEnd w:id="116"/>
      <w:bookmarkEnd w:id="117"/>
      <w:bookmarkEnd w:id="118"/>
      <w:bookmarkEnd w:id="119"/>
    </w:p>
    <w:p w14:paraId="7B1D2D82" w14:textId="77777777" w:rsidR="00F357EB" w:rsidRPr="008E0F64" w:rsidRDefault="00F357EB" w:rsidP="00692AE0">
      <w:pPr>
        <w:pStyle w:val="FOD-normal"/>
        <w:rPr>
          <w:rFonts w:eastAsia="Times New Roman"/>
        </w:rPr>
      </w:pPr>
      <w:r w:rsidRPr="008E0F64">
        <w:rPr>
          <w:b/>
        </w:rPr>
        <w:t>Nennspannung der elektrischen Betriebsmittel:</w:t>
      </w:r>
      <w:r w:rsidRPr="008E0F64">
        <w:t xml:space="preserve"> Spannung, die in der Bezeichnung von elektrischen Betriebsmitteln angegeben ist und nach der die Prüfbedingungen und Grenzspannungen dieser Betriebsmittel festgelegt werden.</w:t>
      </w:r>
    </w:p>
    <w:p w14:paraId="2967C3B9" w14:textId="77777777" w:rsidR="00F357EB" w:rsidRPr="008E0F64" w:rsidRDefault="00F357EB" w:rsidP="00692AE0">
      <w:pPr>
        <w:pStyle w:val="FOD-normal"/>
        <w:rPr>
          <w:rFonts w:eastAsia="Times New Roman"/>
        </w:rPr>
      </w:pPr>
      <w:r w:rsidRPr="008E0F64">
        <w:rPr>
          <w:b/>
        </w:rPr>
        <w:t>Nennspannung einer elektrischen Anlage:</w:t>
      </w:r>
      <w:r w:rsidRPr="008E0F64">
        <w:t xml:space="preserve"> Spannung, die in der Bezeichnung einer elektrischen Anlage angegeben ist und nach der die Prüfbedingungen und Grenzspannungen dieser Anlage festgelegt werden. Bei diesem Wert werden weder transiente Überspannungen, die zum Beispiel durch Schaltvorgänge verursacht werden, noch außergewöhnliche zeitweilige Spannungsschwankungen, die zum Beispiel durch Fehler im Versorgungsnetz verursacht werden, berücksichtigt.</w:t>
      </w:r>
    </w:p>
    <w:p w14:paraId="0CCC4E7A" w14:textId="77777777" w:rsidR="00F357EB" w:rsidRPr="008E0F64" w:rsidRDefault="00F357EB" w:rsidP="00692AE0">
      <w:pPr>
        <w:pStyle w:val="FOD-normal"/>
        <w:rPr>
          <w:rFonts w:eastAsia="Times New Roman"/>
        </w:rPr>
      </w:pPr>
      <w:r w:rsidRPr="008E0F64">
        <w:rPr>
          <w:b/>
        </w:rPr>
        <w:t>Periodische Spannung:</w:t>
      </w:r>
      <w:r w:rsidRPr="008E0F64">
        <w:t xml:space="preserve"> Spannung mit einem Wert, der sich in gleichen, </w:t>
      </w:r>
      <w:r w:rsidRPr="008E0F64">
        <w:rPr>
          <w:i/>
        </w:rPr>
        <w:t>Perioden</w:t>
      </w:r>
      <w:r w:rsidRPr="008E0F64">
        <w:t xml:space="preserve"> genannten Zeitabständen wiederholt.</w:t>
      </w:r>
    </w:p>
    <w:p w14:paraId="14EB4FA0" w14:textId="77777777" w:rsidR="00F357EB" w:rsidRPr="008E0F64" w:rsidRDefault="00F357EB" w:rsidP="00692AE0">
      <w:pPr>
        <w:pStyle w:val="FOD-normal"/>
        <w:rPr>
          <w:rFonts w:eastAsia="Times New Roman"/>
        </w:rPr>
      </w:pPr>
      <w:r w:rsidRPr="008E0F64">
        <w:rPr>
          <w:b/>
        </w:rPr>
        <w:t>Wechselspannung:</w:t>
      </w:r>
      <w:r w:rsidRPr="008E0F64">
        <w:t xml:space="preserve"> periodische Spannung, deren Mittelwert pro Periode gleich null ist; im weiteren Sinne in vorliegendem Buch jede Spannung, die während jeder Periode das Vorzeichen wechselt.</w:t>
      </w:r>
    </w:p>
    <w:p w14:paraId="225A7489" w14:textId="77777777" w:rsidR="00F357EB" w:rsidRPr="008E0F64" w:rsidRDefault="00F357EB" w:rsidP="00692AE0">
      <w:pPr>
        <w:pStyle w:val="FOD-normal"/>
        <w:rPr>
          <w:rFonts w:eastAsia="Times New Roman"/>
        </w:rPr>
      </w:pPr>
      <w:r w:rsidRPr="008E0F64">
        <w:rPr>
          <w:b/>
        </w:rPr>
        <w:t>Gleichspannung:</w:t>
      </w:r>
      <w:r w:rsidRPr="008E0F64">
        <w:t xml:space="preserve"> Spannung mit einem Wert, der sich zu jedem Zeitpunkt wiederholt, oder periodische Spannung, die nicht während jeder Periode das Vorzeichen wechselt.</w:t>
      </w:r>
    </w:p>
    <w:p w14:paraId="03356338" w14:textId="77777777" w:rsidR="00F357EB" w:rsidRPr="008E0F64" w:rsidRDefault="00F357EB" w:rsidP="00692AE0">
      <w:pPr>
        <w:pStyle w:val="FOD-normal"/>
        <w:rPr>
          <w:rFonts w:eastAsia="Times New Roman"/>
        </w:rPr>
      </w:pPr>
      <w:r w:rsidRPr="008E0F64">
        <w:rPr>
          <w:b/>
        </w:rPr>
        <w:t>Gleichspannung mit Welligkeit:</w:t>
      </w:r>
      <w:r w:rsidRPr="008E0F64">
        <w:t xml:space="preserve"> Spannung mit einer effektiven Welligkeit von mehr als 0,1.</w:t>
      </w:r>
    </w:p>
    <w:p w14:paraId="322C1EB5" w14:textId="77777777" w:rsidR="00F357EB" w:rsidRPr="008E0F64" w:rsidRDefault="00F357EB" w:rsidP="00692AE0">
      <w:pPr>
        <w:pStyle w:val="FOD-normal"/>
        <w:rPr>
          <w:rFonts w:eastAsia="Times New Roman"/>
        </w:rPr>
      </w:pPr>
      <w:r w:rsidRPr="008E0F64">
        <w:rPr>
          <w:b/>
        </w:rPr>
        <w:t>Gleichspannung ohne Welligkeit:</w:t>
      </w:r>
      <w:r w:rsidRPr="008E0F64">
        <w:t xml:space="preserve"> Spannung mit einer effektiven Welligkeit von höchstens 0,1; jedoch ist der maximale Effektivwert der periodischen Komponente festgelegt auf:</w:t>
      </w:r>
    </w:p>
    <w:p w14:paraId="61A2C48B" w14:textId="77777777" w:rsidR="00F357EB" w:rsidRPr="008E0F64" w:rsidRDefault="00F357EB" w:rsidP="00445351">
      <w:pPr>
        <w:pStyle w:val="FOD-opsomming1"/>
        <w:numPr>
          <w:ilvl w:val="0"/>
          <w:numId w:val="104"/>
        </w:numPr>
        <w:rPr>
          <w:rFonts w:eastAsia="Times New Roman"/>
        </w:rPr>
      </w:pPr>
      <w:r w:rsidRPr="008E0F64">
        <w:t>3 V für Gleichspannungen von höchstens 30 V,</w:t>
      </w:r>
    </w:p>
    <w:p w14:paraId="3C5B0195" w14:textId="77777777" w:rsidR="00F357EB" w:rsidRPr="008E0F64" w:rsidRDefault="00F357EB" w:rsidP="00445351">
      <w:pPr>
        <w:pStyle w:val="FOD-opsomming1"/>
        <w:numPr>
          <w:ilvl w:val="0"/>
          <w:numId w:val="104"/>
        </w:numPr>
        <w:rPr>
          <w:rFonts w:eastAsia="Times New Roman"/>
        </w:rPr>
      </w:pPr>
      <w:r w:rsidRPr="008E0F64">
        <w:t>6 V für Gleichspannungen von mehr als 30 V und höchstens 60 V,</w:t>
      </w:r>
    </w:p>
    <w:p w14:paraId="0A5878FD" w14:textId="77777777" w:rsidR="00F357EB" w:rsidRPr="008E0F64" w:rsidRDefault="00F357EB" w:rsidP="00445351">
      <w:pPr>
        <w:pStyle w:val="FOD-opsomming1"/>
        <w:numPr>
          <w:ilvl w:val="0"/>
          <w:numId w:val="104"/>
        </w:numPr>
        <w:rPr>
          <w:rFonts w:eastAsia="Times New Roman"/>
        </w:rPr>
      </w:pPr>
      <w:r w:rsidRPr="008E0F64">
        <w:t>12 V für Gleichspannungen von mehr als 60 V und höchstens 120 V.</w:t>
      </w:r>
    </w:p>
    <w:p w14:paraId="7F263CCD" w14:textId="77777777" w:rsidR="00F357EB" w:rsidRPr="008E0F64" w:rsidRDefault="00F357EB" w:rsidP="00692AE0">
      <w:pPr>
        <w:pStyle w:val="FOD-normal"/>
        <w:keepNext/>
        <w:rPr>
          <w:rFonts w:eastAsia="Times New Roman"/>
          <w:b/>
          <w:bCs/>
        </w:rPr>
      </w:pPr>
      <w:r w:rsidRPr="008E0F64">
        <w:rPr>
          <w:b/>
        </w:rPr>
        <w:t>Niederspannung (LV):</w:t>
      </w:r>
      <w:r w:rsidRPr="008E0F64">
        <w:t xml:space="preserve"> Spannung, deren Wert in den </w:t>
      </w:r>
      <w:r w:rsidRPr="008E0F64">
        <w:rPr>
          <w:i/>
        </w:rPr>
        <w:t>Abschnitten 2.3.2</w:t>
      </w:r>
      <w:r w:rsidRPr="008E0F64">
        <w:t xml:space="preserve"> und </w:t>
      </w:r>
      <w:r w:rsidRPr="008E0F64">
        <w:rPr>
          <w:i/>
        </w:rPr>
        <w:t>2.3.3</w:t>
      </w:r>
      <w:r w:rsidRPr="008E0F64">
        <w:t xml:space="preserve"> festgelegt ist</w:t>
      </w:r>
      <w:r w:rsidRPr="008E0F64">
        <w:rPr>
          <w:b/>
        </w:rPr>
        <w:t>.</w:t>
      </w:r>
    </w:p>
    <w:p w14:paraId="78F77BD5" w14:textId="77777777" w:rsidR="00F357EB" w:rsidRPr="008E0F64" w:rsidRDefault="00F357EB" w:rsidP="00692AE0">
      <w:pPr>
        <w:pStyle w:val="FOD-normal"/>
        <w:keepNext/>
        <w:rPr>
          <w:rFonts w:eastAsia="Times New Roman" w:cs="Times New Roman"/>
          <w:b/>
        </w:rPr>
      </w:pPr>
      <w:r w:rsidRPr="008E0F64">
        <w:rPr>
          <w:b/>
        </w:rPr>
        <w:t>Kleinspannung (ELV):</w:t>
      </w:r>
      <w:r w:rsidRPr="008E0F64">
        <w:t xml:space="preserve"> Spannung, deren Wert in den </w:t>
      </w:r>
      <w:r w:rsidRPr="008E0F64">
        <w:rPr>
          <w:i/>
        </w:rPr>
        <w:t>Abschnitten 2.3.2</w:t>
      </w:r>
      <w:r w:rsidRPr="008E0F64">
        <w:t xml:space="preserve"> und </w:t>
      </w:r>
      <w:r w:rsidRPr="008E0F64">
        <w:rPr>
          <w:i/>
        </w:rPr>
        <w:t>2.3.3</w:t>
      </w:r>
      <w:r w:rsidRPr="008E0F64">
        <w:t xml:space="preserve"> festgelegt ist.</w:t>
      </w:r>
    </w:p>
    <w:p w14:paraId="495681DB" w14:textId="77777777" w:rsidR="00F357EB" w:rsidRPr="008E0F64" w:rsidRDefault="00F357EB" w:rsidP="00692AE0">
      <w:pPr>
        <w:pStyle w:val="FOD-normal"/>
        <w:keepNext/>
        <w:rPr>
          <w:rFonts w:eastAsia="Times New Roman"/>
        </w:rPr>
      </w:pPr>
      <w:r w:rsidRPr="008E0F64">
        <w:rPr>
          <w:b/>
        </w:rPr>
        <w:t>Sicherheitskleinspannung (SELV):</w:t>
      </w:r>
      <w:r w:rsidRPr="008E0F64">
        <w:t xml:space="preserve"> Kleinspannung, deren Wert:</w:t>
      </w:r>
    </w:p>
    <w:p w14:paraId="16C0828E" w14:textId="77777777" w:rsidR="00F357EB" w:rsidRPr="008E0F64" w:rsidRDefault="00F357EB" w:rsidP="00445351">
      <w:pPr>
        <w:pStyle w:val="FOD-opsomming1"/>
        <w:numPr>
          <w:ilvl w:val="0"/>
          <w:numId w:val="105"/>
        </w:numPr>
        <w:rPr>
          <w:rFonts w:eastAsia="Times New Roman"/>
        </w:rPr>
      </w:pPr>
      <w:r w:rsidRPr="008E0F64">
        <w:t>bei bestimmungsgemäßem Betrieb und</w:t>
      </w:r>
    </w:p>
    <w:p w14:paraId="725D4CD0" w14:textId="77777777" w:rsidR="00F357EB" w:rsidRPr="008E0F64" w:rsidRDefault="00F357EB" w:rsidP="00445351">
      <w:pPr>
        <w:pStyle w:val="FOD-opsomming1"/>
        <w:numPr>
          <w:ilvl w:val="0"/>
          <w:numId w:val="105"/>
        </w:numPr>
        <w:rPr>
          <w:rFonts w:eastAsia="Times New Roman"/>
        </w:rPr>
      </w:pPr>
      <w:r w:rsidRPr="008E0F64">
        <w:t xml:space="preserve">unter Fehlerbedingungen einschließlich Erdschlüssen in anderen Stromkreisen </w:t>
      </w:r>
    </w:p>
    <w:p w14:paraId="0058AF7E" w14:textId="77777777" w:rsidR="00F357EB" w:rsidRPr="008E0F64" w:rsidRDefault="00F357EB" w:rsidP="00692AE0">
      <w:pPr>
        <w:pStyle w:val="FOD-normal"/>
        <w:spacing w:before="0"/>
        <w:rPr>
          <w:rFonts w:eastAsia="Times New Roman"/>
        </w:rPr>
      </w:pPr>
      <w:r w:rsidRPr="008E0F64">
        <w:t xml:space="preserve">den vereinbarten absoluten Grenzwert der Berührungsspannung wie in </w:t>
      </w:r>
      <w:r w:rsidRPr="008E0F64">
        <w:rPr>
          <w:i/>
        </w:rPr>
        <w:t>Abschnitt 2.4.1</w:t>
      </w:r>
      <w:r w:rsidRPr="008E0F64">
        <w:t xml:space="preserve"> bestimmt nicht überschreitet. </w:t>
      </w:r>
    </w:p>
    <w:p w14:paraId="655125D9" w14:textId="77777777" w:rsidR="00F357EB" w:rsidRPr="008E0F64" w:rsidRDefault="00F357EB" w:rsidP="00692AE0">
      <w:pPr>
        <w:pStyle w:val="FOD-normal"/>
        <w:keepNext/>
        <w:rPr>
          <w:rFonts w:eastAsia="Times New Roman"/>
        </w:rPr>
      </w:pPr>
      <w:r w:rsidRPr="008E0F64">
        <w:rPr>
          <w:b/>
        </w:rPr>
        <w:t>Funktionskleinspannung mit elektrisch sicherer Trennung (PELV):</w:t>
      </w:r>
      <w:r w:rsidRPr="008E0F64">
        <w:t xml:space="preserve"> Kleinspannung, deren Wert:</w:t>
      </w:r>
    </w:p>
    <w:p w14:paraId="7525F50F" w14:textId="77777777" w:rsidR="00F357EB" w:rsidRPr="008E0F64" w:rsidRDefault="00F357EB" w:rsidP="00445351">
      <w:pPr>
        <w:pStyle w:val="FOD-opsomming1"/>
        <w:numPr>
          <w:ilvl w:val="0"/>
          <w:numId w:val="106"/>
        </w:numPr>
        <w:rPr>
          <w:rFonts w:eastAsia="Times New Roman"/>
        </w:rPr>
      </w:pPr>
      <w:r w:rsidRPr="008E0F64">
        <w:t>bei bestimmungsgemäßem Betrieb und</w:t>
      </w:r>
    </w:p>
    <w:p w14:paraId="4C373902" w14:textId="77777777" w:rsidR="00F357EB" w:rsidRPr="008E0F64" w:rsidRDefault="00F357EB" w:rsidP="00445351">
      <w:pPr>
        <w:pStyle w:val="FOD-opsomming1"/>
        <w:numPr>
          <w:ilvl w:val="0"/>
          <w:numId w:val="106"/>
        </w:numPr>
        <w:rPr>
          <w:rFonts w:eastAsia="Times New Roman"/>
        </w:rPr>
      </w:pPr>
      <w:r w:rsidRPr="008E0F64">
        <w:t>unter Fehlerbedingungen, mit Ausnahme von Erdschlüssen in anderen Stromkreisen,</w:t>
      </w:r>
    </w:p>
    <w:p w14:paraId="7D92E59A" w14:textId="77777777" w:rsidR="00F357EB" w:rsidRPr="008E0F64" w:rsidRDefault="00F357EB" w:rsidP="00692AE0">
      <w:pPr>
        <w:pStyle w:val="FOD-normal"/>
        <w:spacing w:before="0"/>
        <w:rPr>
          <w:rFonts w:eastAsia="Times New Roman"/>
        </w:rPr>
      </w:pPr>
      <w:r w:rsidRPr="008E0F64">
        <w:t xml:space="preserve">den vereinbarten absoluten Grenzwert der Berührungsspannung wie in </w:t>
      </w:r>
      <w:r w:rsidRPr="008E0F64">
        <w:rPr>
          <w:i/>
        </w:rPr>
        <w:t>Abschnitt 2.4.1</w:t>
      </w:r>
      <w:r w:rsidRPr="008E0F64">
        <w:t xml:space="preserve"> bestimmt nicht überschreitet.</w:t>
      </w:r>
    </w:p>
    <w:p w14:paraId="077F4A06" w14:textId="77777777" w:rsidR="00F357EB" w:rsidRPr="008E0F64" w:rsidRDefault="00F357EB" w:rsidP="00692AE0">
      <w:pPr>
        <w:pStyle w:val="FOD-normal"/>
        <w:rPr>
          <w:rFonts w:eastAsia="Times New Roman"/>
        </w:rPr>
      </w:pPr>
      <w:r w:rsidRPr="008E0F64">
        <w:t>PELV unterscheidet sich von SELV dadurch, dass ein Punkt des PELV-Stromkreises mit Erde verbunden sein darf.</w:t>
      </w:r>
    </w:p>
    <w:p w14:paraId="39476C12" w14:textId="77777777" w:rsidR="00F357EB" w:rsidRPr="008E0F64" w:rsidRDefault="00F357EB" w:rsidP="00692AE0">
      <w:pPr>
        <w:pStyle w:val="FOD-normal"/>
        <w:rPr>
          <w:rFonts w:eastAsia="Times New Roman"/>
        </w:rPr>
      </w:pPr>
      <w:r w:rsidRPr="008E0F64">
        <w:rPr>
          <w:b/>
        </w:rPr>
        <w:t>Funktionskleinspannung ohne elektrisch sichere Trennung (FELV):</w:t>
      </w:r>
      <w:r w:rsidRPr="008E0F64">
        <w:t xml:space="preserve"> Kleinspannung, deren Wert:</w:t>
      </w:r>
    </w:p>
    <w:p w14:paraId="0409C89B" w14:textId="77777777" w:rsidR="00F357EB" w:rsidRPr="008E0F64" w:rsidRDefault="00F357EB" w:rsidP="00445351">
      <w:pPr>
        <w:pStyle w:val="FOD-opsomming1"/>
        <w:numPr>
          <w:ilvl w:val="0"/>
          <w:numId w:val="107"/>
        </w:numPr>
        <w:rPr>
          <w:rFonts w:eastAsia="Times New Roman"/>
        </w:rPr>
      </w:pPr>
      <w:r w:rsidRPr="008E0F64">
        <w:t>bei bestimmungsgemäßem Betrieb</w:t>
      </w:r>
    </w:p>
    <w:p w14:paraId="0661A287" w14:textId="77777777" w:rsidR="00F357EB" w:rsidRPr="008E0F64" w:rsidRDefault="00F357EB" w:rsidP="00692AE0">
      <w:pPr>
        <w:pStyle w:val="FOD-normal"/>
        <w:spacing w:before="0"/>
        <w:rPr>
          <w:rFonts w:eastAsia="Times New Roman"/>
        </w:rPr>
      </w:pPr>
      <w:r w:rsidRPr="008E0F64">
        <w:t xml:space="preserve">den vereinbarten absoluten Grenzwert der Berührungsspannung wie in </w:t>
      </w:r>
      <w:r w:rsidRPr="008E0F64">
        <w:rPr>
          <w:i/>
        </w:rPr>
        <w:t>Abschnitt 2.4.1</w:t>
      </w:r>
      <w:r w:rsidRPr="008E0F64">
        <w:t xml:space="preserve"> bestimmt nicht überschreitet. </w:t>
      </w:r>
    </w:p>
    <w:p w14:paraId="4CC1DE1A" w14:textId="47B712E7" w:rsidR="00760EB9" w:rsidRPr="008E0F64" w:rsidRDefault="00F357EB" w:rsidP="00692AE0">
      <w:pPr>
        <w:pStyle w:val="FOD-normal"/>
        <w:rPr>
          <w:rFonts w:eastAsia="Times New Roman"/>
        </w:rPr>
      </w:pPr>
      <w:r w:rsidRPr="008E0F64">
        <w:rPr>
          <w:b/>
        </w:rPr>
        <w:t>Elektrisch sichere Trennung bei Kleinspannung ELV und Niederspannung LV:</w:t>
      </w:r>
      <w:r w:rsidRPr="008E0F64">
        <w:t xml:space="preserve"> Trennung zwischen den aktiven Kleinspannungs- und Niederspannungsteilen mit einer dielektrischen Stehspannung, die der einer doppelten Isolierung entspricht.</w:t>
      </w:r>
    </w:p>
    <w:p w14:paraId="447272FF" w14:textId="77777777" w:rsidR="00F357EB" w:rsidRPr="008E0F64" w:rsidRDefault="00F357EB" w:rsidP="00433E31">
      <w:pPr>
        <w:pStyle w:val="FOD-niv3"/>
        <w:outlineLvl w:val="1"/>
        <w:rPr>
          <w:rFonts w:eastAsia="Times New Roman"/>
        </w:rPr>
      </w:pPr>
      <w:bookmarkStart w:id="120" w:name="_Toc365450118"/>
      <w:bookmarkStart w:id="121" w:name="_Toc390436633"/>
      <w:bookmarkStart w:id="122" w:name="_Toc167269274"/>
      <w:bookmarkStart w:id="123" w:name="_Toc167270434"/>
      <w:bookmarkStart w:id="124" w:name="_Toc167271045"/>
      <w:bookmarkStart w:id="125" w:name="_Toc203657149"/>
      <w:r w:rsidRPr="008E0F64">
        <w:lastRenderedPageBreak/>
        <w:t>Abschnitt 2.3.2 - Wechselstromspannungsbereiche</w:t>
      </w:r>
      <w:bookmarkEnd w:id="120"/>
      <w:bookmarkEnd w:id="121"/>
      <w:bookmarkEnd w:id="122"/>
      <w:bookmarkEnd w:id="123"/>
      <w:bookmarkEnd w:id="124"/>
      <w:bookmarkEnd w:id="125"/>
    </w:p>
    <w:p w14:paraId="75B27B86" w14:textId="77777777" w:rsidR="00F357EB" w:rsidRPr="008E0F64" w:rsidRDefault="00F357EB" w:rsidP="00692AE0">
      <w:pPr>
        <w:pStyle w:val="FOD-normal"/>
      </w:pPr>
      <w:r w:rsidRPr="008E0F64">
        <w:t>Bei Wechselspannungen werden die betrachteten Spannungen in Effektivwerten ausgedrückt.</w:t>
      </w:r>
    </w:p>
    <w:p w14:paraId="5B39AA2E" w14:textId="77777777" w:rsidR="00F357EB" w:rsidRPr="008E0F64" w:rsidRDefault="00F357EB" w:rsidP="00692AE0">
      <w:pPr>
        <w:pStyle w:val="FOD-normal"/>
        <w:spacing w:after="120"/>
      </w:pPr>
      <w:r w:rsidRPr="008E0F64">
        <w:t>Die Einordnung einer elektrischen Anlage in einen der Spannungsbereiche erfolgt entsprechend der Nennspannung </w:t>
      </w:r>
      <w:r w:rsidRPr="008E0F64">
        <w:rPr>
          <w:i/>
        </w:rPr>
        <w:t>U</w:t>
      </w:r>
      <w:r w:rsidRPr="008E0F64">
        <w:t xml:space="preserve"> zwischen aktiven Leitern gemäß </w:t>
      </w:r>
      <w:r w:rsidRPr="008E0F64">
        <w:rPr>
          <w:i/>
        </w:rPr>
        <w:t>Tabelle 2.1</w:t>
      </w:r>
      <w:r w:rsidRPr="008E0F64">
        <w:t>.</w:t>
      </w:r>
    </w:p>
    <w:p w14:paraId="4E429322" w14:textId="77777777" w:rsidR="00895FEC" w:rsidRPr="008E0F64" w:rsidRDefault="00895FEC" w:rsidP="00692AE0">
      <w:pPr>
        <w:pStyle w:val="FOD-tab-titel"/>
      </w:pPr>
      <w:bookmarkStart w:id="126" w:name="_Toc167267934"/>
      <w:bookmarkStart w:id="127" w:name="_Toc167269097"/>
      <w:bookmarkStart w:id="128" w:name="_Toc167270257"/>
      <w:bookmarkStart w:id="129" w:name="_Toc202794544"/>
      <w:r w:rsidRPr="008E0F64">
        <w:t>Tabelle 2.1 - Wechselstromspannungsbereiche</w:t>
      </w:r>
      <w:bookmarkEnd w:id="126"/>
      <w:bookmarkEnd w:id="127"/>
      <w:bookmarkEnd w:id="128"/>
      <w:bookmarkEnd w:id="129"/>
    </w:p>
    <w:tbl>
      <w:tblPr>
        <w:tblW w:w="0" w:type="auto"/>
        <w:jc w:val="center"/>
        <w:tblLayout w:type="fixed"/>
        <w:tblCellMar>
          <w:left w:w="57" w:type="dxa"/>
          <w:right w:w="57" w:type="dxa"/>
        </w:tblCellMar>
        <w:tblLook w:val="0000" w:firstRow="0" w:lastRow="0" w:firstColumn="0" w:lastColumn="0" w:noHBand="0" w:noVBand="0"/>
      </w:tblPr>
      <w:tblGrid>
        <w:gridCol w:w="1440"/>
        <w:gridCol w:w="1260"/>
        <w:gridCol w:w="3060"/>
      </w:tblGrid>
      <w:tr w:rsidR="00156AA0" w:rsidRPr="008E0F64" w14:paraId="140C98B8" w14:textId="77777777" w:rsidTr="009959B4">
        <w:trPr>
          <w:trHeight w:val="20"/>
          <w:jc w:val="center"/>
        </w:trPr>
        <w:tc>
          <w:tcPr>
            <w:tcW w:w="2700" w:type="dxa"/>
            <w:gridSpan w:val="2"/>
            <w:tcBorders>
              <w:bottom w:val="single" w:sz="4" w:space="0" w:color="231F20"/>
              <w:right w:val="single" w:sz="4" w:space="0" w:color="231F20"/>
            </w:tcBorders>
            <w:vAlign w:val="center"/>
          </w:tcPr>
          <w:p w14:paraId="6B1352D2"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bookmarkStart w:id="130" w:name="TABEL_056_FR"/>
          </w:p>
        </w:tc>
        <w:tc>
          <w:tcPr>
            <w:tcW w:w="3060" w:type="dxa"/>
            <w:tcBorders>
              <w:top w:val="single" w:sz="4" w:space="0" w:color="231F20"/>
              <w:left w:val="single" w:sz="4" w:space="0" w:color="231F20"/>
              <w:bottom w:val="single" w:sz="4" w:space="0" w:color="231F20"/>
              <w:right w:val="single" w:sz="4" w:space="0" w:color="231F20"/>
            </w:tcBorders>
            <w:vAlign w:val="center"/>
          </w:tcPr>
          <w:p w14:paraId="5F5D2977" w14:textId="77777777" w:rsidR="00F357EB" w:rsidRPr="008E0F64" w:rsidRDefault="00405A03" w:rsidP="00692AE0">
            <w:pPr>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 xml:space="preserve">Wechselstrom- </w:t>
            </w:r>
            <w:r w:rsidRPr="008E0F64">
              <w:rPr>
                <w:rFonts w:ascii="Trebuchet MS" w:hAnsi="Trebuchet MS"/>
                <w:b/>
                <w:i/>
                <w:sz w:val="17"/>
              </w:rPr>
              <w:br/>
              <w:t>spannungsbereiche (V)</w:t>
            </w:r>
          </w:p>
        </w:tc>
      </w:tr>
      <w:tr w:rsidR="00156AA0" w:rsidRPr="008E0F64" w14:paraId="3D6B9C86" w14:textId="77777777" w:rsidTr="009959B4">
        <w:trPr>
          <w:trHeight w:val="20"/>
          <w:jc w:val="center"/>
        </w:trPr>
        <w:tc>
          <w:tcPr>
            <w:tcW w:w="2700" w:type="dxa"/>
            <w:gridSpan w:val="2"/>
            <w:tcBorders>
              <w:top w:val="single" w:sz="4" w:space="0" w:color="231F20"/>
              <w:left w:val="single" w:sz="4" w:space="0" w:color="231F20"/>
              <w:bottom w:val="single" w:sz="4" w:space="0" w:color="231F20"/>
              <w:right w:val="single" w:sz="4" w:space="0" w:color="231F20"/>
            </w:tcBorders>
            <w:vAlign w:val="center"/>
          </w:tcPr>
          <w:p w14:paraId="424B8031"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Kleinspannung</w:t>
            </w:r>
          </w:p>
        </w:tc>
        <w:tc>
          <w:tcPr>
            <w:tcW w:w="3060" w:type="dxa"/>
            <w:tcBorders>
              <w:top w:val="single" w:sz="4" w:space="0" w:color="231F20"/>
              <w:left w:val="single" w:sz="4" w:space="0" w:color="231F20"/>
              <w:bottom w:val="single" w:sz="4" w:space="0" w:color="231F20"/>
              <w:right w:val="single" w:sz="4" w:space="0" w:color="231F20"/>
            </w:tcBorders>
            <w:vAlign w:val="center"/>
          </w:tcPr>
          <w:p w14:paraId="6581BE3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U </w:t>
            </w:r>
            <w:r w:rsidRPr="008E0F64">
              <w:rPr>
                <w:rFonts w:ascii="Trebuchet MS" w:hAnsi="Trebuchet MS"/>
                <w:sz w:val="17"/>
              </w:rPr>
              <w:sym w:font="Symbol" w:char="F0A3"/>
            </w:r>
            <w:r w:rsidRPr="008E0F64">
              <w:rPr>
                <w:rFonts w:ascii="Trebuchet MS" w:hAnsi="Trebuchet MS"/>
                <w:sz w:val="17"/>
              </w:rPr>
              <w:t> 50</w:t>
            </w:r>
          </w:p>
        </w:tc>
      </w:tr>
      <w:tr w:rsidR="00156AA0" w:rsidRPr="008E0F64" w14:paraId="7975C21D" w14:textId="77777777" w:rsidTr="009959B4">
        <w:trPr>
          <w:trHeight w:val="20"/>
          <w:jc w:val="center"/>
        </w:trPr>
        <w:tc>
          <w:tcPr>
            <w:tcW w:w="1440" w:type="dxa"/>
            <w:vMerge w:val="restart"/>
            <w:tcBorders>
              <w:top w:val="single" w:sz="4" w:space="0" w:color="231F20"/>
              <w:left w:val="single" w:sz="4" w:space="0" w:color="231F20"/>
              <w:bottom w:val="single" w:sz="4" w:space="0" w:color="231F20"/>
              <w:right w:val="single" w:sz="4" w:space="0" w:color="231F20"/>
            </w:tcBorders>
            <w:vAlign w:val="center"/>
          </w:tcPr>
          <w:p w14:paraId="64609845"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Niederspannung</w:t>
            </w:r>
          </w:p>
        </w:tc>
        <w:tc>
          <w:tcPr>
            <w:tcW w:w="1260" w:type="dxa"/>
            <w:tcBorders>
              <w:top w:val="single" w:sz="4" w:space="0" w:color="231F20"/>
              <w:left w:val="single" w:sz="4" w:space="0" w:color="231F20"/>
              <w:bottom w:val="single" w:sz="4" w:space="0" w:color="231F20"/>
              <w:right w:val="single" w:sz="4" w:space="0" w:color="231F20"/>
            </w:tcBorders>
            <w:vAlign w:val="center"/>
          </w:tcPr>
          <w:p w14:paraId="68BE75DE"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r w:rsidRPr="008E0F64">
              <w:rPr>
                <w:rFonts w:ascii="Trebuchet MS" w:hAnsi="Trebuchet MS"/>
                <w:sz w:val="17"/>
              </w:rPr>
              <w:t>1. Kategorie</w:t>
            </w:r>
          </w:p>
        </w:tc>
        <w:tc>
          <w:tcPr>
            <w:tcW w:w="3060" w:type="dxa"/>
            <w:tcBorders>
              <w:top w:val="single" w:sz="4" w:space="0" w:color="231F20"/>
              <w:left w:val="single" w:sz="4" w:space="0" w:color="231F20"/>
              <w:bottom w:val="single" w:sz="4" w:space="0" w:color="231F20"/>
              <w:right w:val="single" w:sz="4" w:space="0" w:color="231F20"/>
            </w:tcBorders>
            <w:vAlign w:val="center"/>
          </w:tcPr>
          <w:p w14:paraId="6DBCA794"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50 &lt; U </w:t>
            </w:r>
            <w:r w:rsidRPr="008E0F64">
              <w:rPr>
                <w:rFonts w:ascii="Trebuchet MS" w:hAnsi="Trebuchet MS"/>
                <w:sz w:val="17"/>
              </w:rPr>
              <w:sym w:font="Symbol" w:char="F0A3"/>
            </w:r>
            <w:r w:rsidRPr="008E0F64">
              <w:rPr>
                <w:rFonts w:ascii="Trebuchet MS" w:hAnsi="Trebuchet MS"/>
                <w:sz w:val="17"/>
              </w:rPr>
              <w:t> 500</w:t>
            </w:r>
          </w:p>
        </w:tc>
      </w:tr>
      <w:tr w:rsidR="00156AA0" w:rsidRPr="008E0F64" w14:paraId="1E14ABEC" w14:textId="77777777" w:rsidTr="009959B4">
        <w:trPr>
          <w:trHeight w:val="20"/>
          <w:jc w:val="center"/>
        </w:trPr>
        <w:tc>
          <w:tcPr>
            <w:tcW w:w="1440" w:type="dxa"/>
            <w:vMerge/>
            <w:tcBorders>
              <w:top w:val="single" w:sz="4" w:space="0" w:color="231F20"/>
              <w:left w:val="single" w:sz="4" w:space="0" w:color="231F20"/>
              <w:bottom w:val="single" w:sz="4" w:space="0" w:color="231F20"/>
              <w:right w:val="single" w:sz="4" w:space="0" w:color="231F20"/>
            </w:tcBorders>
            <w:vAlign w:val="center"/>
          </w:tcPr>
          <w:p w14:paraId="35A4BB5C"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lang w:eastAsia="en-US"/>
              </w:rPr>
            </w:pPr>
          </w:p>
        </w:tc>
        <w:tc>
          <w:tcPr>
            <w:tcW w:w="1260" w:type="dxa"/>
            <w:tcBorders>
              <w:top w:val="single" w:sz="4" w:space="0" w:color="231F20"/>
              <w:left w:val="single" w:sz="4" w:space="0" w:color="231F20"/>
              <w:bottom w:val="single" w:sz="4" w:space="0" w:color="231F20"/>
              <w:right w:val="single" w:sz="4" w:space="0" w:color="231F20"/>
            </w:tcBorders>
            <w:vAlign w:val="center"/>
          </w:tcPr>
          <w:p w14:paraId="0BB496C3"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r w:rsidRPr="008E0F64">
              <w:rPr>
                <w:rFonts w:ascii="Trebuchet MS" w:hAnsi="Trebuchet MS"/>
                <w:sz w:val="17"/>
              </w:rPr>
              <w:t>2. Kategorie</w:t>
            </w:r>
          </w:p>
        </w:tc>
        <w:tc>
          <w:tcPr>
            <w:tcW w:w="3060" w:type="dxa"/>
            <w:tcBorders>
              <w:top w:val="single" w:sz="4" w:space="0" w:color="231F20"/>
              <w:left w:val="single" w:sz="4" w:space="0" w:color="231F20"/>
              <w:bottom w:val="single" w:sz="4" w:space="0" w:color="231F20"/>
              <w:right w:val="single" w:sz="4" w:space="0" w:color="231F20"/>
            </w:tcBorders>
            <w:vAlign w:val="center"/>
          </w:tcPr>
          <w:p w14:paraId="2A085E41"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500 &lt; U </w:t>
            </w:r>
            <w:r w:rsidRPr="008E0F64">
              <w:rPr>
                <w:rFonts w:ascii="Trebuchet MS" w:hAnsi="Trebuchet MS"/>
                <w:sz w:val="17"/>
              </w:rPr>
              <w:sym w:font="Symbol" w:char="F0A3"/>
            </w:r>
            <w:r w:rsidRPr="008E0F64">
              <w:rPr>
                <w:rFonts w:ascii="Trebuchet MS" w:hAnsi="Trebuchet MS"/>
                <w:sz w:val="17"/>
              </w:rPr>
              <w:t> 1000</w:t>
            </w:r>
          </w:p>
        </w:tc>
      </w:tr>
      <w:tr w:rsidR="00156AA0" w:rsidRPr="008E0F64" w14:paraId="40F7CA0E" w14:textId="77777777" w:rsidTr="009959B4">
        <w:trPr>
          <w:trHeight w:val="20"/>
          <w:jc w:val="center"/>
        </w:trPr>
        <w:tc>
          <w:tcPr>
            <w:tcW w:w="1440" w:type="dxa"/>
            <w:vMerge w:val="restart"/>
            <w:tcBorders>
              <w:top w:val="single" w:sz="4" w:space="0" w:color="231F20"/>
              <w:left w:val="single" w:sz="4" w:space="0" w:color="231F20"/>
              <w:bottom w:val="single" w:sz="4" w:space="0" w:color="231F20"/>
              <w:right w:val="single" w:sz="4" w:space="0" w:color="231F20"/>
            </w:tcBorders>
            <w:vAlign w:val="center"/>
          </w:tcPr>
          <w:p w14:paraId="1A143B14"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Hochspannung</w:t>
            </w:r>
          </w:p>
        </w:tc>
        <w:tc>
          <w:tcPr>
            <w:tcW w:w="1260" w:type="dxa"/>
            <w:tcBorders>
              <w:top w:val="single" w:sz="4" w:space="0" w:color="231F20"/>
              <w:left w:val="single" w:sz="4" w:space="0" w:color="231F20"/>
              <w:bottom w:val="single" w:sz="4" w:space="0" w:color="231F20"/>
              <w:right w:val="single" w:sz="4" w:space="0" w:color="231F20"/>
            </w:tcBorders>
            <w:vAlign w:val="center"/>
          </w:tcPr>
          <w:p w14:paraId="152B268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r w:rsidRPr="008E0F64">
              <w:rPr>
                <w:rFonts w:ascii="Trebuchet MS" w:hAnsi="Trebuchet MS"/>
                <w:sz w:val="17"/>
              </w:rPr>
              <w:t>1. Kategorie</w:t>
            </w:r>
          </w:p>
        </w:tc>
        <w:tc>
          <w:tcPr>
            <w:tcW w:w="3060" w:type="dxa"/>
            <w:tcBorders>
              <w:top w:val="single" w:sz="4" w:space="0" w:color="231F20"/>
              <w:left w:val="single" w:sz="4" w:space="0" w:color="231F20"/>
              <w:bottom w:val="single" w:sz="4" w:space="0" w:color="231F20"/>
              <w:right w:val="single" w:sz="4" w:space="0" w:color="231F20"/>
            </w:tcBorders>
            <w:vAlign w:val="center"/>
          </w:tcPr>
          <w:p w14:paraId="33723F6B"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1000 &lt; U </w:t>
            </w:r>
            <w:r w:rsidRPr="008E0F64">
              <w:rPr>
                <w:rFonts w:ascii="Trebuchet MS" w:hAnsi="Trebuchet MS"/>
                <w:sz w:val="17"/>
              </w:rPr>
              <w:sym w:font="Symbol" w:char="F0A3"/>
            </w:r>
            <w:r w:rsidRPr="008E0F64">
              <w:rPr>
                <w:rFonts w:ascii="Trebuchet MS" w:hAnsi="Trebuchet MS"/>
                <w:sz w:val="17"/>
              </w:rPr>
              <w:t> 50000</w:t>
            </w:r>
          </w:p>
        </w:tc>
      </w:tr>
      <w:tr w:rsidR="00156AA0" w:rsidRPr="008E0F64" w14:paraId="7D5C9D8E" w14:textId="77777777" w:rsidTr="009959B4">
        <w:trPr>
          <w:trHeight w:val="20"/>
          <w:jc w:val="center"/>
        </w:trPr>
        <w:tc>
          <w:tcPr>
            <w:tcW w:w="1440" w:type="dxa"/>
            <w:vMerge/>
            <w:tcBorders>
              <w:top w:val="single" w:sz="4" w:space="0" w:color="231F20"/>
              <w:left w:val="single" w:sz="4" w:space="0" w:color="231F20"/>
              <w:bottom w:val="single" w:sz="4" w:space="0" w:color="231F20"/>
              <w:right w:val="single" w:sz="4" w:space="0" w:color="231F20"/>
            </w:tcBorders>
            <w:vAlign w:val="center"/>
          </w:tcPr>
          <w:p w14:paraId="7D0F6149"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lang w:eastAsia="en-US"/>
              </w:rPr>
            </w:pPr>
          </w:p>
        </w:tc>
        <w:tc>
          <w:tcPr>
            <w:tcW w:w="1260" w:type="dxa"/>
            <w:tcBorders>
              <w:top w:val="single" w:sz="4" w:space="0" w:color="231F20"/>
              <w:left w:val="single" w:sz="4" w:space="0" w:color="231F20"/>
              <w:bottom w:val="single" w:sz="4" w:space="0" w:color="231F20"/>
              <w:right w:val="single" w:sz="4" w:space="0" w:color="231F20"/>
            </w:tcBorders>
            <w:vAlign w:val="center"/>
          </w:tcPr>
          <w:p w14:paraId="5214246E"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r w:rsidRPr="008E0F64">
              <w:rPr>
                <w:rFonts w:ascii="Trebuchet MS" w:hAnsi="Trebuchet MS"/>
                <w:sz w:val="17"/>
              </w:rPr>
              <w:t>2. Kategorie</w:t>
            </w:r>
          </w:p>
        </w:tc>
        <w:tc>
          <w:tcPr>
            <w:tcW w:w="3060" w:type="dxa"/>
            <w:tcBorders>
              <w:top w:val="single" w:sz="4" w:space="0" w:color="231F20"/>
              <w:left w:val="single" w:sz="4" w:space="0" w:color="231F20"/>
              <w:bottom w:val="single" w:sz="4" w:space="0" w:color="231F20"/>
              <w:right w:val="single" w:sz="4" w:space="0" w:color="231F20"/>
            </w:tcBorders>
            <w:vAlign w:val="center"/>
          </w:tcPr>
          <w:p w14:paraId="69C673FD"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U &gt; 50000</w:t>
            </w:r>
          </w:p>
        </w:tc>
      </w:tr>
    </w:tbl>
    <w:bookmarkEnd w:id="130"/>
    <w:p w14:paraId="651538F6" w14:textId="77777777" w:rsidR="00F357EB" w:rsidRPr="008E0F64" w:rsidRDefault="00F357EB" w:rsidP="00692AE0">
      <w:pPr>
        <w:pStyle w:val="FOD-normal"/>
        <w:rPr>
          <w:rFonts w:eastAsia="Times New Roman"/>
        </w:rPr>
      </w:pPr>
      <w:r w:rsidRPr="008E0F64">
        <w:t>Wenn die Spannung zwischen einem der aktiven Leiter und einem fremden leitfähigen Teil die in der Tabelle angegebenen Werte überschreitet, wird diese Spannung außerdem zur Festlegung der Einordnung der elektrischen Anlage verwendet.</w:t>
      </w:r>
    </w:p>
    <w:p w14:paraId="7A371041" w14:textId="77777777" w:rsidR="00F357EB" w:rsidRPr="008E0F64" w:rsidRDefault="00F357EB" w:rsidP="00433E31">
      <w:pPr>
        <w:pStyle w:val="FOD-niv3"/>
        <w:outlineLvl w:val="1"/>
        <w:rPr>
          <w:rFonts w:eastAsia="Times New Roman"/>
        </w:rPr>
      </w:pPr>
      <w:bookmarkStart w:id="131" w:name="_Toc365450119"/>
      <w:bookmarkStart w:id="132" w:name="_Toc390436634"/>
      <w:bookmarkStart w:id="133" w:name="_Toc167269275"/>
      <w:bookmarkStart w:id="134" w:name="_Toc167270435"/>
      <w:bookmarkStart w:id="135" w:name="_Toc167271046"/>
      <w:bookmarkStart w:id="136" w:name="_Toc203657150"/>
      <w:r w:rsidRPr="008E0F64">
        <w:t>Abschnitt 2.3.3 - Gleichstromspannungsbereiche</w:t>
      </w:r>
      <w:bookmarkEnd w:id="131"/>
      <w:bookmarkEnd w:id="132"/>
      <w:bookmarkEnd w:id="133"/>
      <w:bookmarkEnd w:id="134"/>
      <w:bookmarkEnd w:id="135"/>
      <w:bookmarkEnd w:id="136"/>
    </w:p>
    <w:p w14:paraId="2D77741E" w14:textId="77777777" w:rsidR="00F357EB" w:rsidRPr="008E0F64" w:rsidRDefault="00F357EB" w:rsidP="00692AE0">
      <w:pPr>
        <w:pStyle w:val="FOD-normal"/>
        <w:rPr>
          <w:rFonts w:eastAsia="Times New Roman"/>
        </w:rPr>
      </w:pPr>
      <w:r w:rsidRPr="008E0F64">
        <w:t>Bei Gleichspannungen werden Durchschnittswerte angegeben.</w:t>
      </w:r>
    </w:p>
    <w:p w14:paraId="5AAE68F5" w14:textId="77777777" w:rsidR="00F357EB" w:rsidRPr="008E0F64" w:rsidRDefault="00F357EB" w:rsidP="00692AE0">
      <w:pPr>
        <w:pStyle w:val="FOD-normal"/>
        <w:spacing w:after="120"/>
        <w:rPr>
          <w:rFonts w:eastAsia="Times New Roman"/>
          <w:i/>
        </w:rPr>
      </w:pPr>
      <w:r w:rsidRPr="008E0F64">
        <w:t>Die Einordnung einer elektrischen Anlage in einen der Spannungsbereiche erfolgt entsprechend der Nennspannung </w:t>
      </w:r>
      <w:r w:rsidRPr="008E0F64">
        <w:rPr>
          <w:i/>
        </w:rPr>
        <w:t>U</w:t>
      </w:r>
      <w:r w:rsidRPr="008E0F64">
        <w:t xml:space="preserve"> zwischen aktiven Leitern gemäß </w:t>
      </w:r>
      <w:r w:rsidRPr="008E0F64">
        <w:rPr>
          <w:i/>
        </w:rPr>
        <w:t>Tabelle 2.2</w:t>
      </w:r>
      <w:r w:rsidRPr="008E0F64">
        <w:t>.</w:t>
      </w:r>
    </w:p>
    <w:p w14:paraId="6FFD5279" w14:textId="77777777" w:rsidR="00AD0512" w:rsidRPr="008E0F64" w:rsidRDefault="00AD0512" w:rsidP="00692AE0">
      <w:pPr>
        <w:pStyle w:val="FOD-tab-titel"/>
      </w:pPr>
      <w:bookmarkStart w:id="137" w:name="_Toc167267935"/>
      <w:bookmarkStart w:id="138" w:name="_Toc167269098"/>
      <w:bookmarkStart w:id="139" w:name="_Toc167270258"/>
      <w:bookmarkStart w:id="140" w:name="_Toc202794545"/>
      <w:bookmarkStart w:id="141" w:name="TABEL_057_FR"/>
      <w:r w:rsidRPr="008E0F64">
        <w:t>Tabelle 2.2 - Gleichstromspannungsbereiche</w:t>
      </w:r>
      <w:bookmarkEnd w:id="137"/>
      <w:bookmarkEnd w:id="138"/>
      <w:bookmarkEnd w:id="139"/>
      <w:bookmarkEnd w:id="140"/>
    </w:p>
    <w:tbl>
      <w:tblPr>
        <w:tblW w:w="0" w:type="auto"/>
        <w:jc w:val="center"/>
        <w:tblLayout w:type="fixed"/>
        <w:tblCellMar>
          <w:left w:w="57" w:type="dxa"/>
          <w:right w:w="57" w:type="dxa"/>
        </w:tblCellMar>
        <w:tblLook w:val="0000" w:firstRow="0" w:lastRow="0" w:firstColumn="0" w:lastColumn="0" w:noHBand="0" w:noVBand="0"/>
      </w:tblPr>
      <w:tblGrid>
        <w:gridCol w:w="1440"/>
        <w:gridCol w:w="1260"/>
        <w:gridCol w:w="1530"/>
        <w:gridCol w:w="1530"/>
      </w:tblGrid>
      <w:tr w:rsidR="00156AA0" w:rsidRPr="008E0F64" w14:paraId="353CF675" w14:textId="77777777" w:rsidTr="00895FEC">
        <w:trPr>
          <w:trHeight w:val="20"/>
          <w:jc w:val="center"/>
        </w:trPr>
        <w:tc>
          <w:tcPr>
            <w:tcW w:w="2700" w:type="dxa"/>
            <w:gridSpan w:val="2"/>
            <w:vMerge w:val="restart"/>
            <w:tcBorders>
              <w:bottom w:val="single" w:sz="4" w:space="0" w:color="231F20"/>
              <w:right w:val="single" w:sz="4" w:space="0" w:color="231F20"/>
            </w:tcBorders>
            <w:vAlign w:val="center"/>
          </w:tcPr>
          <w:p w14:paraId="6451D322"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lang w:eastAsia="en-US"/>
              </w:rPr>
            </w:pPr>
          </w:p>
        </w:tc>
        <w:tc>
          <w:tcPr>
            <w:tcW w:w="3060" w:type="dxa"/>
            <w:gridSpan w:val="2"/>
            <w:tcBorders>
              <w:top w:val="single" w:sz="4" w:space="0" w:color="231F20"/>
              <w:left w:val="single" w:sz="4" w:space="0" w:color="231F20"/>
              <w:bottom w:val="single" w:sz="4" w:space="0" w:color="231F20"/>
              <w:right w:val="single" w:sz="4" w:space="0" w:color="231F20"/>
            </w:tcBorders>
            <w:vAlign w:val="center"/>
          </w:tcPr>
          <w:p w14:paraId="321D9DD6" w14:textId="77777777" w:rsidR="00F357EB" w:rsidRPr="008E0F64" w:rsidRDefault="00405A03" w:rsidP="00692AE0">
            <w:pPr>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Spannungsbereiche (V)</w:t>
            </w:r>
          </w:p>
        </w:tc>
      </w:tr>
      <w:tr w:rsidR="00156AA0" w:rsidRPr="008E0F64" w14:paraId="185AB750" w14:textId="77777777" w:rsidTr="00895FEC">
        <w:trPr>
          <w:trHeight w:val="20"/>
          <w:jc w:val="center"/>
        </w:trPr>
        <w:tc>
          <w:tcPr>
            <w:tcW w:w="2700" w:type="dxa"/>
            <w:gridSpan w:val="2"/>
            <w:vMerge/>
            <w:tcBorders>
              <w:top w:val="single" w:sz="4" w:space="0" w:color="231F20"/>
              <w:bottom w:val="single" w:sz="4" w:space="0" w:color="231F20"/>
              <w:right w:val="single" w:sz="4" w:space="0" w:color="231F20"/>
            </w:tcBorders>
            <w:vAlign w:val="center"/>
          </w:tcPr>
          <w:p w14:paraId="7EC7A690"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lang w:eastAsia="en-US"/>
              </w:rPr>
            </w:pPr>
          </w:p>
        </w:tc>
        <w:tc>
          <w:tcPr>
            <w:tcW w:w="1530" w:type="dxa"/>
            <w:tcBorders>
              <w:top w:val="single" w:sz="4" w:space="0" w:color="231F20"/>
              <w:left w:val="single" w:sz="4" w:space="0" w:color="231F20"/>
              <w:bottom w:val="single" w:sz="4" w:space="0" w:color="231F20"/>
              <w:right w:val="single" w:sz="4" w:space="0" w:color="231F20"/>
            </w:tcBorders>
            <w:vAlign w:val="center"/>
          </w:tcPr>
          <w:p w14:paraId="4C4DEE21" w14:textId="77777777" w:rsidR="00F357EB" w:rsidRPr="008E0F64" w:rsidRDefault="00405A03" w:rsidP="00692AE0">
            <w:pPr>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Gleichstrom mit Welligkeit</w:t>
            </w:r>
          </w:p>
        </w:tc>
        <w:tc>
          <w:tcPr>
            <w:tcW w:w="1530" w:type="dxa"/>
            <w:tcBorders>
              <w:top w:val="single" w:sz="4" w:space="0" w:color="231F20"/>
              <w:left w:val="single" w:sz="4" w:space="0" w:color="231F20"/>
              <w:bottom w:val="single" w:sz="4" w:space="0" w:color="231F20"/>
              <w:right w:val="single" w:sz="4" w:space="0" w:color="231F20"/>
            </w:tcBorders>
            <w:vAlign w:val="center"/>
          </w:tcPr>
          <w:p w14:paraId="64B53FBA" w14:textId="77777777" w:rsidR="00F357EB" w:rsidRPr="008E0F64" w:rsidRDefault="00405A03" w:rsidP="00692AE0">
            <w:pPr>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Gleichstrom ohne Welligkeit</w:t>
            </w:r>
          </w:p>
        </w:tc>
      </w:tr>
      <w:tr w:rsidR="00156AA0" w:rsidRPr="008E0F64" w14:paraId="5C6A44E3" w14:textId="77777777" w:rsidTr="00895FEC">
        <w:trPr>
          <w:trHeight w:val="20"/>
          <w:jc w:val="center"/>
        </w:trPr>
        <w:tc>
          <w:tcPr>
            <w:tcW w:w="2700" w:type="dxa"/>
            <w:gridSpan w:val="2"/>
            <w:tcBorders>
              <w:top w:val="single" w:sz="4" w:space="0" w:color="231F20"/>
              <w:left w:val="single" w:sz="4" w:space="0" w:color="231F20"/>
              <w:bottom w:val="single" w:sz="4" w:space="0" w:color="231F20"/>
              <w:right w:val="single" w:sz="4" w:space="0" w:color="231F20"/>
            </w:tcBorders>
            <w:vAlign w:val="center"/>
          </w:tcPr>
          <w:p w14:paraId="6B372B63"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Kleinspannung</w:t>
            </w:r>
          </w:p>
        </w:tc>
        <w:tc>
          <w:tcPr>
            <w:tcW w:w="1530" w:type="dxa"/>
            <w:tcBorders>
              <w:top w:val="single" w:sz="4" w:space="0" w:color="231F20"/>
              <w:left w:val="single" w:sz="4" w:space="0" w:color="231F20"/>
              <w:bottom w:val="single" w:sz="4" w:space="0" w:color="231F20"/>
              <w:right w:val="single" w:sz="4" w:space="0" w:color="231F20"/>
            </w:tcBorders>
            <w:vAlign w:val="center"/>
          </w:tcPr>
          <w:p w14:paraId="3E885F10"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U </w:t>
            </w:r>
            <w:r w:rsidRPr="008E0F64">
              <w:rPr>
                <w:rFonts w:ascii="Trebuchet MS" w:hAnsi="Trebuchet MS"/>
                <w:sz w:val="17"/>
              </w:rPr>
              <w:sym w:font="Symbol" w:char="F0A3"/>
            </w:r>
            <w:r w:rsidRPr="008E0F64">
              <w:rPr>
                <w:rFonts w:ascii="Trebuchet MS" w:hAnsi="Trebuchet MS"/>
                <w:sz w:val="17"/>
              </w:rPr>
              <w:t> 75</w:t>
            </w:r>
          </w:p>
        </w:tc>
        <w:tc>
          <w:tcPr>
            <w:tcW w:w="1530" w:type="dxa"/>
            <w:tcBorders>
              <w:top w:val="single" w:sz="4" w:space="0" w:color="231F20"/>
              <w:left w:val="single" w:sz="4" w:space="0" w:color="231F20"/>
              <w:bottom w:val="single" w:sz="4" w:space="0" w:color="231F20"/>
              <w:right w:val="single" w:sz="4" w:space="0" w:color="231F20"/>
            </w:tcBorders>
            <w:vAlign w:val="center"/>
          </w:tcPr>
          <w:p w14:paraId="10B3CA73"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U </w:t>
            </w:r>
            <w:r w:rsidRPr="008E0F64">
              <w:rPr>
                <w:rFonts w:ascii="Trebuchet MS" w:hAnsi="Trebuchet MS"/>
                <w:sz w:val="17"/>
              </w:rPr>
              <w:sym w:font="Symbol" w:char="F0A3"/>
            </w:r>
            <w:r w:rsidRPr="008E0F64">
              <w:rPr>
                <w:rFonts w:ascii="Trebuchet MS" w:hAnsi="Trebuchet MS"/>
                <w:sz w:val="17"/>
              </w:rPr>
              <w:t> 120</w:t>
            </w:r>
          </w:p>
        </w:tc>
      </w:tr>
      <w:tr w:rsidR="00156AA0" w:rsidRPr="008E0F64" w14:paraId="10B9CA9F" w14:textId="77777777" w:rsidTr="00895FEC">
        <w:trPr>
          <w:trHeight w:val="20"/>
          <w:jc w:val="center"/>
        </w:trPr>
        <w:tc>
          <w:tcPr>
            <w:tcW w:w="1440" w:type="dxa"/>
            <w:vMerge w:val="restart"/>
            <w:tcBorders>
              <w:top w:val="single" w:sz="4" w:space="0" w:color="231F20"/>
              <w:left w:val="single" w:sz="4" w:space="0" w:color="231F20"/>
              <w:bottom w:val="single" w:sz="4" w:space="0" w:color="231F20"/>
              <w:right w:val="single" w:sz="4" w:space="0" w:color="231F20"/>
            </w:tcBorders>
            <w:vAlign w:val="center"/>
          </w:tcPr>
          <w:p w14:paraId="73E1B19F"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Niederspannung</w:t>
            </w:r>
          </w:p>
        </w:tc>
        <w:tc>
          <w:tcPr>
            <w:tcW w:w="1260" w:type="dxa"/>
            <w:tcBorders>
              <w:top w:val="single" w:sz="4" w:space="0" w:color="231F20"/>
              <w:left w:val="single" w:sz="4" w:space="0" w:color="231F20"/>
              <w:bottom w:val="single" w:sz="4" w:space="0" w:color="231F20"/>
              <w:right w:val="single" w:sz="4" w:space="0" w:color="231F20"/>
            </w:tcBorders>
            <w:vAlign w:val="center"/>
          </w:tcPr>
          <w:p w14:paraId="346815F3"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r w:rsidRPr="008E0F64">
              <w:rPr>
                <w:rFonts w:ascii="Trebuchet MS" w:hAnsi="Trebuchet MS"/>
                <w:sz w:val="17"/>
              </w:rPr>
              <w:t>1. Kategorie</w:t>
            </w:r>
          </w:p>
        </w:tc>
        <w:tc>
          <w:tcPr>
            <w:tcW w:w="1530" w:type="dxa"/>
            <w:tcBorders>
              <w:top w:val="single" w:sz="4" w:space="0" w:color="231F20"/>
              <w:left w:val="single" w:sz="4" w:space="0" w:color="231F20"/>
              <w:bottom w:val="single" w:sz="4" w:space="0" w:color="231F20"/>
              <w:right w:val="single" w:sz="4" w:space="0" w:color="231F20"/>
            </w:tcBorders>
            <w:vAlign w:val="center"/>
          </w:tcPr>
          <w:p w14:paraId="181EE86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75 &lt; U </w:t>
            </w:r>
            <w:r w:rsidRPr="008E0F64">
              <w:rPr>
                <w:rFonts w:ascii="Trebuchet MS" w:hAnsi="Trebuchet MS"/>
                <w:sz w:val="17"/>
              </w:rPr>
              <w:sym w:font="Symbol" w:char="F0A3"/>
            </w:r>
            <w:r w:rsidRPr="008E0F64">
              <w:rPr>
                <w:rFonts w:ascii="Trebuchet MS" w:hAnsi="Trebuchet MS"/>
                <w:sz w:val="17"/>
              </w:rPr>
              <w:t> 750</w:t>
            </w:r>
          </w:p>
        </w:tc>
        <w:tc>
          <w:tcPr>
            <w:tcW w:w="1530" w:type="dxa"/>
            <w:tcBorders>
              <w:top w:val="single" w:sz="4" w:space="0" w:color="231F20"/>
              <w:left w:val="single" w:sz="4" w:space="0" w:color="231F20"/>
              <w:bottom w:val="single" w:sz="4" w:space="0" w:color="231F20"/>
              <w:right w:val="single" w:sz="4" w:space="0" w:color="231F20"/>
            </w:tcBorders>
            <w:vAlign w:val="center"/>
          </w:tcPr>
          <w:p w14:paraId="74C6FBE1"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120 &lt; U </w:t>
            </w:r>
            <w:r w:rsidRPr="008E0F64">
              <w:rPr>
                <w:rFonts w:ascii="Trebuchet MS" w:hAnsi="Trebuchet MS"/>
                <w:sz w:val="17"/>
              </w:rPr>
              <w:sym w:font="Symbol" w:char="F0A3"/>
            </w:r>
            <w:r w:rsidRPr="008E0F64">
              <w:rPr>
                <w:rFonts w:ascii="Trebuchet MS" w:hAnsi="Trebuchet MS"/>
                <w:sz w:val="17"/>
              </w:rPr>
              <w:t> 750</w:t>
            </w:r>
          </w:p>
        </w:tc>
      </w:tr>
      <w:tr w:rsidR="00156AA0" w:rsidRPr="008E0F64" w14:paraId="277FCADB" w14:textId="77777777" w:rsidTr="00895FEC">
        <w:trPr>
          <w:trHeight w:val="20"/>
          <w:jc w:val="center"/>
        </w:trPr>
        <w:tc>
          <w:tcPr>
            <w:tcW w:w="1440" w:type="dxa"/>
            <w:vMerge/>
            <w:tcBorders>
              <w:top w:val="single" w:sz="4" w:space="0" w:color="231F20"/>
              <w:left w:val="single" w:sz="4" w:space="0" w:color="231F20"/>
              <w:bottom w:val="single" w:sz="4" w:space="0" w:color="231F20"/>
              <w:right w:val="single" w:sz="4" w:space="0" w:color="231F20"/>
            </w:tcBorders>
            <w:vAlign w:val="center"/>
          </w:tcPr>
          <w:p w14:paraId="429EEE2F"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lang w:eastAsia="en-US"/>
              </w:rPr>
            </w:pPr>
          </w:p>
        </w:tc>
        <w:tc>
          <w:tcPr>
            <w:tcW w:w="1260" w:type="dxa"/>
            <w:tcBorders>
              <w:top w:val="single" w:sz="4" w:space="0" w:color="231F20"/>
              <w:left w:val="single" w:sz="4" w:space="0" w:color="231F20"/>
              <w:bottom w:val="single" w:sz="4" w:space="0" w:color="231F20"/>
              <w:right w:val="single" w:sz="4" w:space="0" w:color="231F20"/>
            </w:tcBorders>
            <w:vAlign w:val="center"/>
          </w:tcPr>
          <w:p w14:paraId="6624524B"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17"/>
              </w:rPr>
            </w:pPr>
            <w:r w:rsidRPr="008E0F64">
              <w:rPr>
                <w:rFonts w:ascii="Trebuchet MS" w:hAnsi="Trebuchet MS"/>
                <w:sz w:val="17"/>
              </w:rPr>
              <w:t>2. Kategorie</w:t>
            </w:r>
          </w:p>
        </w:tc>
        <w:tc>
          <w:tcPr>
            <w:tcW w:w="1530" w:type="dxa"/>
            <w:tcBorders>
              <w:top w:val="single" w:sz="4" w:space="0" w:color="231F20"/>
              <w:left w:val="single" w:sz="4" w:space="0" w:color="231F20"/>
              <w:bottom w:val="single" w:sz="4" w:space="0" w:color="231F20"/>
              <w:right w:val="single" w:sz="4" w:space="0" w:color="231F20"/>
            </w:tcBorders>
            <w:vAlign w:val="center"/>
          </w:tcPr>
          <w:p w14:paraId="1A76038E"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750 &lt; U </w:t>
            </w:r>
            <w:r w:rsidRPr="008E0F64">
              <w:rPr>
                <w:rFonts w:ascii="Trebuchet MS" w:hAnsi="Trebuchet MS"/>
                <w:sz w:val="17"/>
              </w:rPr>
              <w:sym w:font="Symbol" w:char="F0A3"/>
            </w:r>
            <w:r w:rsidRPr="008E0F64">
              <w:rPr>
                <w:rFonts w:ascii="Trebuchet MS" w:hAnsi="Trebuchet MS"/>
                <w:sz w:val="17"/>
              </w:rPr>
              <w:t> 1500</w:t>
            </w:r>
          </w:p>
        </w:tc>
        <w:tc>
          <w:tcPr>
            <w:tcW w:w="1530" w:type="dxa"/>
            <w:tcBorders>
              <w:top w:val="single" w:sz="4" w:space="0" w:color="231F20"/>
              <w:left w:val="single" w:sz="4" w:space="0" w:color="231F20"/>
              <w:bottom w:val="single" w:sz="4" w:space="0" w:color="231F20"/>
              <w:right w:val="single" w:sz="4" w:space="0" w:color="231F20"/>
            </w:tcBorders>
            <w:vAlign w:val="center"/>
          </w:tcPr>
          <w:p w14:paraId="3C731F2D"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750 &lt; U </w:t>
            </w:r>
            <w:r w:rsidRPr="008E0F64">
              <w:rPr>
                <w:rFonts w:ascii="Trebuchet MS" w:hAnsi="Trebuchet MS"/>
                <w:sz w:val="17"/>
              </w:rPr>
              <w:sym w:font="Symbol" w:char="F0A3"/>
            </w:r>
            <w:r w:rsidRPr="008E0F64">
              <w:rPr>
                <w:rFonts w:ascii="Trebuchet MS" w:hAnsi="Trebuchet MS"/>
                <w:sz w:val="17"/>
              </w:rPr>
              <w:t> 1500</w:t>
            </w:r>
          </w:p>
        </w:tc>
      </w:tr>
      <w:tr w:rsidR="00156AA0" w:rsidRPr="008E0F64" w14:paraId="458290BB" w14:textId="77777777" w:rsidTr="0083098B">
        <w:trPr>
          <w:trHeight w:val="485"/>
          <w:jc w:val="center"/>
        </w:trPr>
        <w:tc>
          <w:tcPr>
            <w:tcW w:w="2700" w:type="dxa"/>
            <w:gridSpan w:val="2"/>
            <w:tcBorders>
              <w:top w:val="single" w:sz="4" w:space="0" w:color="231F20"/>
              <w:left w:val="single" w:sz="4" w:space="0" w:color="231F20"/>
              <w:bottom w:val="single" w:sz="4" w:space="0" w:color="231F20"/>
              <w:right w:val="single" w:sz="4" w:space="0" w:color="231F20"/>
            </w:tcBorders>
            <w:vAlign w:val="center"/>
          </w:tcPr>
          <w:p w14:paraId="6C95EE4D" w14:textId="77777777" w:rsidR="0083098B" w:rsidRPr="008E0F64" w:rsidRDefault="0083098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Hochspannung</w:t>
            </w:r>
          </w:p>
          <w:p w14:paraId="4EE3E965" w14:textId="77777777" w:rsidR="0083098B" w:rsidRPr="008E0F64" w:rsidRDefault="0083098B" w:rsidP="00692AE0">
            <w:pPr>
              <w:widowControl w:val="0"/>
              <w:autoSpaceDE w:val="0"/>
              <w:autoSpaceDN w:val="0"/>
              <w:adjustRightInd w:val="0"/>
              <w:spacing w:before="20" w:after="20" w:line="240" w:lineRule="auto"/>
              <w:jc w:val="center"/>
              <w:rPr>
                <w:rFonts w:ascii="Trebuchet MS" w:eastAsia="Times New Roman" w:hAnsi="Trebuchet MS" w:cs="Times New Roman"/>
                <w:sz w:val="17"/>
                <w:lang w:eastAsia="en-US"/>
              </w:rPr>
            </w:pPr>
          </w:p>
        </w:tc>
        <w:tc>
          <w:tcPr>
            <w:tcW w:w="1530" w:type="dxa"/>
            <w:tcBorders>
              <w:top w:val="single" w:sz="4" w:space="0" w:color="231F20"/>
              <w:left w:val="single" w:sz="4" w:space="0" w:color="231F20"/>
              <w:bottom w:val="single" w:sz="4" w:space="0" w:color="231F20"/>
              <w:right w:val="single" w:sz="4" w:space="0" w:color="231F20"/>
            </w:tcBorders>
            <w:vAlign w:val="center"/>
          </w:tcPr>
          <w:p w14:paraId="187DB76A" w14:textId="77777777" w:rsidR="0083098B" w:rsidRPr="008E0F64" w:rsidRDefault="0083098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U &gt; 1500</w:t>
            </w:r>
          </w:p>
        </w:tc>
        <w:tc>
          <w:tcPr>
            <w:tcW w:w="1530" w:type="dxa"/>
            <w:tcBorders>
              <w:top w:val="single" w:sz="4" w:space="0" w:color="231F20"/>
              <w:left w:val="single" w:sz="4" w:space="0" w:color="231F20"/>
              <w:bottom w:val="single" w:sz="4" w:space="0" w:color="231F20"/>
              <w:right w:val="single" w:sz="4" w:space="0" w:color="231F20"/>
            </w:tcBorders>
            <w:vAlign w:val="center"/>
          </w:tcPr>
          <w:p w14:paraId="29F20A51" w14:textId="77777777" w:rsidR="0083098B" w:rsidRPr="008E0F64" w:rsidRDefault="0083098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U &gt; 1500</w:t>
            </w:r>
          </w:p>
        </w:tc>
      </w:tr>
    </w:tbl>
    <w:bookmarkEnd w:id="141"/>
    <w:p w14:paraId="3CF71E77" w14:textId="77777777" w:rsidR="00F357EB" w:rsidRPr="008E0F64" w:rsidRDefault="00F357EB" w:rsidP="00692AE0">
      <w:pPr>
        <w:pStyle w:val="FOD-normal"/>
        <w:rPr>
          <w:rFonts w:eastAsia="Times New Roman"/>
        </w:rPr>
      </w:pPr>
      <w:r w:rsidRPr="008E0F64">
        <w:t>Wenn die Spannung zwischen einem der aktiven Leiter und einem fremden leitfähigen Teil die in der Tabelle angegebenen Werte überschreitet, wird diese Spannung außerdem zur Festlegung der Einordnung der elektrischen Anlage verwendet.</w:t>
      </w:r>
    </w:p>
    <w:p w14:paraId="6F588E79" w14:textId="77777777" w:rsidR="00F357EB" w:rsidRPr="008E0F64" w:rsidRDefault="00F357EB" w:rsidP="00433E31">
      <w:pPr>
        <w:pStyle w:val="FOD-niv2"/>
        <w:outlineLvl w:val="0"/>
        <w:rPr>
          <w:rFonts w:eastAsia="Times New Roman"/>
        </w:rPr>
      </w:pPr>
      <w:bookmarkStart w:id="142" w:name="_Toc365450120"/>
      <w:bookmarkStart w:id="143" w:name="_Toc390436635"/>
      <w:bookmarkStart w:id="144" w:name="_Toc167269276"/>
      <w:bookmarkStart w:id="145" w:name="_Toc167269837"/>
      <w:bookmarkStart w:id="146" w:name="_Toc167270436"/>
      <w:bookmarkStart w:id="147" w:name="_Toc167271047"/>
      <w:bookmarkStart w:id="148" w:name="_Toc196465603"/>
      <w:bookmarkStart w:id="149" w:name="_Toc202779160"/>
      <w:bookmarkStart w:id="150" w:name="_Toc203657151"/>
      <w:r w:rsidRPr="008E0F64">
        <w:t>KAPITEL 2.4 - Schutz gegen elektrischen Schlag</w:t>
      </w:r>
      <w:bookmarkEnd w:id="142"/>
      <w:bookmarkEnd w:id="143"/>
      <w:bookmarkEnd w:id="144"/>
      <w:bookmarkEnd w:id="145"/>
      <w:bookmarkEnd w:id="146"/>
      <w:bookmarkEnd w:id="147"/>
      <w:bookmarkEnd w:id="148"/>
      <w:bookmarkEnd w:id="149"/>
      <w:bookmarkEnd w:id="150"/>
    </w:p>
    <w:p w14:paraId="335EB098" w14:textId="77777777" w:rsidR="00F357EB" w:rsidRPr="008E0F64" w:rsidRDefault="00F357EB" w:rsidP="00433E31">
      <w:pPr>
        <w:pStyle w:val="FOD-niv3"/>
        <w:outlineLvl w:val="1"/>
        <w:rPr>
          <w:rFonts w:eastAsia="Times New Roman"/>
        </w:rPr>
      </w:pPr>
      <w:bookmarkStart w:id="151" w:name="_Toc365450121"/>
      <w:bookmarkStart w:id="152" w:name="_Toc390436636"/>
      <w:bookmarkStart w:id="153" w:name="_Toc167269277"/>
      <w:bookmarkStart w:id="154" w:name="_Toc167270437"/>
      <w:bookmarkStart w:id="155" w:name="_Toc167271048"/>
      <w:bookmarkStart w:id="156" w:name="_Toc203657152"/>
      <w:r w:rsidRPr="008E0F64">
        <w:t>Abschnitt 2.4.1 - Allgemeine Begriffe</w:t>
      </w:r>
      <w:bookmarkEnd w:id="151"/>
      <w:bookmarkEnd w:id="152"/>
      <w:bookmarkEnd w:id="153"/>
      <w:bookmarkEnd w:id="154"/>
      <w:bookmarkEnd w:id="155"/>
      <w:bookmarkEnd w:id="156"/>
    </w:p>
    <w:p w14:paraId="52A97BC7" w14:textId="77777777" w:rsidR="00F357EB" w:rsidRPr="008E0F64" w:rsidRDefault="00F357EB" w:rsidP="00692AE0">
      <w:pPr>
        <w:pStyle w:val="FOD-normal"/>
        <w:keepNext/>
        <w:rPr>
          <w:rFonts w:eastAsia="Times New Roman"/>
        </w:rPr>
      </w:pPr>
      <w:r w:rsidRPr="008E0F64">
        <w:rPr>
          <w:b/>
        </w:rPr>
        <w:t>Elektrischer Schlag:</w:t>
      </w:r>
      <w:r w:rsidRPr="008E0F64">
        <w:t xml:space="preserve"> physiopathologischer Effekt, der durch den Durchfluss von elektrischem Strom durch den menschlichen Körper verursacht wird.</w:t>
      </w:r>
    </w:p>
    <w:p w14:paraId="4AFE62D9" w14:textId="1D50834A" w:rsidR="00F357EB" w:rsidRPr="008E0F64" w:rsidRDefault="00F357EB" w:rsidP="00692AE0">
      <w:pPr>
        <w:pStyle w:val="FOD-normal"/>
        <w:keepNext/>
        <w:rPr>
          <w:rFonts w:eastAsia="Times New Roman"/>
        </w:rPr>
      </w:pPr>
      <w:r w:rsidRPr="008E0F64">
        <w:rPr>
          <w:b/>
        </w:rPr>
        <w:t>Direktes Berühren:</w:t>
      </w:r>
      <w:r w:rsidRPr="008E0F64">
        <w:t xml:space="preserve"> Kontakt von Personen mit aktiven Teilen von </w:t>
      </w:r>
      <w:r w:rsidR="0059351C" w:rsidRPr="008E0F64">
        <w:t xml:space="preserve">elektrischen </w:t>
      </w:r>
      <w:r w:rsidRPr="008E0F64">
        <w:t>Betriebsmitteln.</w:t>
      </w:r>
    </w:p>
    <w:p w14:paraId="1C230BB5" w14:textId="77777777" w:rsidR="00F357EB" w:rsidRPr="008E0F64" w:rsidRDefault="00F357EB" w:rsidP="00692AE0">
      <w:pPr>
        <w:pStyle w:val="FOD-normal"/>
        <w:keepNext/>
        <w:rPr>
          <w:rFonts w:eastAsia="Times New Roman"/>
        </w:rPr>
      </w:pPr>
      <w:r w:rsidRPr="008E0F64">
        <w:rPr>
          <w:b/>
        </w:rPr>
        <w:t>Indirektes Berühren:</w:t>
      </w:r>
      <w:r w:rsidRPr="008E0F64">
        <w:t xml:space="preserve"> Kontakt von Personen mit Körpern, die zufällig unter Spannung geraten.</w:t>
      </w:r>
    </w:p>
    <w:p w14:paraId="0784CF50" w14:textId="77777777" w:rsidR="00F357EB" w:rsidRPr="008E0F64" w:rsidRDefault="00F357EB" w:rsidP="00692AE0">
      <w:pPr>
        <w:pStyle w:val="FOD-normal"/>
        <w:rPr>
          <w:rFonts w:eastAsia="Times New Roman"/>
        </w:rPr>
      </w:pPr>
      <w:r w:rsidRPr="008E0F64">
        <w:rPr>
          <w:b/>
        </w:rPr>
        <w:t>Berührungsstrom:</w:t>
      </w:r>
      <w:r w:rsidRPr="008E0F64">
        <w:t xml:space="preserve"> Strom, der durch den menschlichen Körper fließt und einen elektrischen Schlag verursacht.</w:t>
      </w:r>
    </w:p>
    <w:p w14:paraId="0D11D827" w14:textId="77777777" w:rsidR="00F357EB" w:rsidRPr="008E0F64" w:rsidRDefault="00F357EB" w:rsidP="00692AE0">
      <w:pPr>
        <w:pStyle w:val="FOD-normal"/>
        <w:keepNext/>
        <w:rPr>
          <w:rFonts w:eastAsia="Times New Roman"/>
        </w:rPr>
      </w:pPr>
      <w:r w:rsidRPr="008E0F64">
        <w:rPr>
          <w:b/>
        </w:rPr>
        <w:t>Aktiver Leiter:</w:t>
      </w:r>
      <w:r w:rsidRPr="008E0F64">
        <w:t xml:space="preserve"> Leiter, der für die Übertragung elektrischer Energie bestimmt ist. Unter diese Begriffsbestimmung fallen: Wechselstromneutralleiter und Gleichstrommittelleiter, auch wenn diese Leiter als Schutzleiter benutzt werden.</w:t>
      </w:r>
    </w:p>
    <w:p w14:paraId="009E0A77" w14:textId="77777777" w:rsidR="00F357EB" w:rsidRPr="008E0F64" w:rsidRDefault="00F357EB" w:rsidP="00692AE0">
      <w:pPr>
        <w:pStyle w:val="FOD-normal"/>
        <w:rPr>
          <w:rFonts w:eastAsia="Times New Roman"/>
        </w:rPr>
      </w:pPr>
      <w:r w:rsidRPr="008E0F64">
        <w:rPr>
          <w:b/>
        </w:rPr>
        <w:t>Neutralleiter:</w:t>
      </w:r>
      <w:r w:rsidRPr="008E0F64">
        <w:t xml:space="preserve"> aktiver Leiter, der mit dem Neutralpunkt (N) verbunden ist. In bestimmten Fällen und unter vorgegebenen Bedingungen kann der Neutralleiter die Funktion eines Schutzleiters einnehmen.</w:t>
      </w:r>
    </w:p>
    <w:p w14:paraId="4A0436D8" w14:textId="77777777" w:rsidR="00F357EB" w:rsidRPr="008E0F64" w:rsidRDefault="00F357EB" w:rsidP="00692AE0">
      <w:pPr>
        <w:pStyle w:val="FOD-normal"/>
        <w:rPr>
          <w:rFonts w:eastAsia="Times New Roman"/>
        </w:rPr>
      </w:pPr>
      <w:r w:rsidRPr="008E0F64">
        <w:rPr>
          <w:b/>
        </w:rPr>
        <w:t>PEN-Leiter:</w:t>
      </w:r>
      <w:r w:rsidRPr="008E0F64">
        <w:t xml:space="preserve"> Leiter, der sowohl Neutralleiter- als auch Schutzleiterfunktionen einnimmt.</w:t>
      </w:r>
    </w:p>
    <w:p w14:paraId="1EB8DE7A" w14:textId="77777777" w:rsidR="00F357EB" w:rsidRPr="008E0F64" w:rsidRDefault="00F357EB" w:rsidP="00692AE0">
      <w:pPr>
        <w:pStyle w:val="FOD-normal"/>
        <w:keepNext/>
        <w:rPr>
          <w:rFonts w:eastAsia="Times New Roman"/>
        </w:rPr>
      </w:pPr>
      <w:r w:rsidRPr="008E0F64">
        <w:rPr>
          <w:b/>
        </w:rPr>
        <w:t>Aktive Teile:</w:t>
      </w:r>
    </w:p>
    <w:p w14:paraId="353BC3BD" w14:textId="77777777" w:rsidR="00F357EB" w:rsidRPr="008E0F64" w:rsidRDefault="00F357EB" w:rsidP="00445351">
      <w:pPr>
        <w:pStyle w:val="FOD-opsomming1"/>
        <w:numPr>
          <w:ilvl w:val="0"/>
          <w:numId w:val="108"/>
        </w:numPr>
        <w:rPr>
          <w:rFonts w:eastAsia="Times New Roman"/>
        </w:rPr>
      </w:pPr>
      <w:r w:rsidRPr="008E0F64">
        <w:t xml:space="preserve">Leiter und leitfähige Teile elektrischer Betriebsmittel, die bei bestimmungsgemäßem Betrieb unter Spannung stehen können, und leitfähige Teile, die unmittelbar mit dem Wechselstromneutralleiter </w:t>
      </w:r>
      <w:r w:rsidRPr="008E0F64">
        <w:lastRenderedPageBreak/>
        <w:t>oder dem Gleichstrommittelleiter verbunden sind, wobei der PEN-Leiter in der Regel nicht als aktives Teil betrachtet wird,</w:t>
      </w:r>
    </w:p>
    <w:p w14:paraId="50D10632" w14:textId="2AFA5AEC" w:rsidR="00F357EB" w:rsidRPr="008E0F64" w:rsidRDefault="00F357EB" w:rsidP="00445351">
      <w:pPr>
        <w:pStyle w:val="FOD-opsomming1"/>
        <w:numPr>
          <w:ilvl w:val="0"/>
          <w:numId w:val="108"/>
        </w:numPr>
        <w:rPr>
          <w:rFonts w:eastAsia="Times New Roman"/>
        </w:rPr>
      </w:pPr>
      <w:r w:rsidRPr="008E0F64">
        <w:t xml:space="preserve">Teile bestimmter elektrischer Maschinen oder Geräte (die beispielsweise Entstörungsmaßnahmen unterliegen), wenn dies in diesbezüglichen besonderen Regeln vorgesehen ist oder die Installations- und Gebrauchsbedingungen so vorgesehen sind, dass diese leitfähigen Teile bei bestimmungsgemäßem Betrieb auf eine Spannung gebracht werden können, die über dem Grenzwert für Kleinspannung liegt. Gleiches gilt für Teile von leitfähigen Teilen elektrischer Betriebsmittel der Klasse II (in </w:t>
      </w:r>
      <w:r w:rsidRPr="008E0F64">
        <w:rPr>
          <w:i/>
        </w:rPr>
        <w:t>Abschnitt 2.4.3</w:t>
      </w:r>
      <w:r w:rsidRPr="008E0F64">
        <w:t xml:space="preserve"> festgelegt), die nur durch eine Basisisolierung von den aktiven Teilen isoliert sind.</w:t>
      </w:r>
    </w:p>
    <w:p w14:paraId="7DE79283" w14:textId="77777777" w:rsidR="00F357EB" w:rsidRPr="008E0F64" w:rsidRDefault="00F357EB" w:rsidP="00692AE0">
      <w:pPr>
        <w:pStyle w:val="FOD-normal"/>
        <w:rPr>
          <w:rFonts w:eastAsia="Times New Roman"/>
        </w:rPr>
      </w:pPr>
      <w:r w:rsidRPr="008E0F64">
        <w:rPr>
          <w:b/>
        </w:rPr>
        <w:t>Gleichzeitig berührbare leitfähige Teile:</w:t>
      </w:r>
      <w:r w:rsidRPr="008E0F64">
        <w:t xml:space="preserve"> Leiter oder blanke leitfähige Teile, die von einer Person gleichzeitig berührt werden können; dies bedeutet, dass sie sich in einem Abstand (in Meter) befinden, der durch folgende Formel angegeben wird:</w:t>
      </w:r>
    </w:p>
    <w:p w14:paraId="37ECB070" w14:textId="77777777" w:rsidR="00F357EB" w:rsidRPr="008E0F64" w:rsidRDefault="00F357EB" w:rsidP="00692AE0">
      <w:pPr>
        <w:pStyle w:val="FOD-normal"/>
        <w:spacing w:before="0"/>
        <w:ind w:left="720" w:hanging="360"/>
        <w:rPr>
          <w:rFonts w:eastAsia="Times New Roman"/>
        </w:rPr>
      </w:pPr>
      <w:r w:rsidRPr="008E0F64">
        <w:rPr>
          <w:i/>
        </w:rPr>
        <w:t>d</w:t>
      </w:r>
      <w:r w:rsidRPr="008E0F64">
        <w:t> = 2,50 + 0,01 (</w:t>
      </w:r>
      <w:r w:rsidRPr="008E0F64">
        <w:rPr>
          <w:i/>
        </w:rPr>
        <w:t>U</w:t>
      </w:r>
      <w:r w:rsidRPr="008E0F64">
        <w:rPr>
          <w:vertAlign w:val="subscript"/>
        </w:rPr>
        <w:t>N</w:t>
      </w:r>
      <w:r w:rsidRPr="008E0F64">
        <w:rPr>
          <w:sz w:val="11"/>
        </w:rPr>
        <w:t> </w:t>
      </w:r>
      <w:r w:rsidRPr="008E0F64">
        <w:t>– 20)</w:t>
      </w:r>
    </w:p>
    <w:p w14:paraId="0E39947A" w14:textId="77777777" w:rsidR="00F357EB" w:rsidRPr="008E0F64" w:rsidRDefault="00F357EB" w:rsidP="00692AE0">
      <w:pPr>
        <w:pStyle w:val="FOD-normal"/>
        <w:spacing w:before="0"/>
        <w:rPr>
          <w:rFonts w:eastAsia="Times New Roman"/>
        </w:rPr>
      </w:pPr>
      <w:r w:rsidRPr="008E0F64">
        <w:t xml:space="preserve">mit einem Minimum von 2,50 m, wobei </w:t>
      </w:r>
      <w:r w:rsidRPr="008E0F64">
        <w:rPr>
          <w:i/>
        </w:rPr>
        <w:t>U</w:t>
      </w:r>
      <w:r w:rsidRPr="008E0F64">
        <w:rPr>
          <w:vertAlign w:val="subscript"/>
        </w:rPr>
        <w:t>N</w:t>
      </w:r>
      <w:r w:rsidRPr="008E0F64">
        <w:t xml:space="preserve"> der Nennspannung, ausgedrückt in kV, zwischen diesen Teilen entspricht.</w:t>
      </w:r>
    </w:p>
    <w:p w14:paraId="5201D35A" w14:textId="77777777" w:rsidR="00F357EB" w:rsidRPr="008E0F64" w:rsidRDefault="00F357EB" w:rsidP="00692AE0">
      <w:pPr>
        <w:pStyle w:val="FOD-normal"/>
        <w:rPr>
          <w:rFonts w:eastAsia="Times New Roman"/>
        </w:rPr>
      </w:pPr>
      <w:r w:rsidRPr="008E0F64">
        <w:t>Als gleichzeitig berührbare leitfähige Teile können betrachtet werden:</w:t>
      </w:r>
    </w:p>
    <w:p w14:paraId="2B160507" w14:textId="77777777" w:rsidR="00F357EB" w:rsidRPr="008E0F64" w:rsidRDefault="00F357EB" w:rsidP="00445351">
      <w:pPr>
        <w:pStyle w:val="FOD-opsomming1"/>
        <w:numPr>
          <w:ilvl w:val="0"/>
          <w:numId w:val="109"/>
        </w:numPr>
        <w:rPr>
          <w:rFonts w:eastAsia="Times New Roman"/>
        </w:rPr>
      </w:pPr>
      <w:r w:rsidRPr="008E0F64">
        <w:t>aktive Teile,</w:t>
      </w:r>
    </w:p>
    <w:p w14:paraId="06CBB583" w14:textId="77777777" w:rsidR="00F357EB" w:rsidRPr="008E0F64" w:rsidRDefault="00F357EB" w:rsidP="00445351">
      <w:pPr>
        <w:pStyle w:val="FOD-opsomming1"/>
        <w:numPr>
          <w:ilvl w:val="0"/>
          <w:numId w:val="109"/>
        </w:numPr>
        <w:rPr>
          <w:rFonts w:eastAsia="Times New Roman"/>
        </w:rPr>
      </w:pPr>
      <w:r w:rsidRPr="008E0F64">
        <w:t>Körper,</w:t>
      </w:r>
    </w:p>
    <w:p w14:paraId="4FFF1F82" w14:textId="77777777" w:rsidR="00F357EB" w:rsidRPr="008E0F64" w:rsidRDefault="00F357EB" w:rsidP="00445351">
      <w:pPr>
        <w:pStyle w:val="FOD-opsomming1"/>
        <w:numPr>
          <w:ilvl w:val="0"/>
          <w:numId w:val="109"/>
        </w:numPr>
        <w:rPr>
          <w:rFonts w:eastAsia="Times New Roman"/>
        </w:rPr>
      </w:pPr>
      <w:r w:rsidRPr="008E0F64">
        <w:t>leitfähige Teile, die der elektrischen Anlage fremd sind,</w:t>
      </w:r>
    </w:p>
    <w:p w14:paraId="09688B8E" w14:textId="77777777" w:rsidR="00F357EB" w:rsidRPr="008E0F64" w:rsidRDefault="00F357EB" w:rsidP="00445351">
      <w:pPr>
        <w:pStyle w:val="FOD-opsomming1"/>
        <w:numPr>
          <w:ilvl w:val="0"/>
          <w:numId w:val="109"/>
        </w:numPr>
        <w:rPr>
          <w:rFonts w:eastAsia="Times New Roman"/>
        </w:rPr>
      </w:pPr>
      <w:r w:rsidRPr="008E0F64">
        <w:t>Schutzleiter, Schutzpotentialausgleichsleiter,</w:t>
      </w:r>
    </w:p>
    <w:p w14:paraId="0ABE8B73" w14:textId="77777777" w:rsidR="00F357EB" w:rsidRPr="008E0F64" w:rsidRDefault="00F357EB" w:rsidP="00445351">
      <w:pPr>
        <w:pStyle w:val="FOD-opsomming1"/>
        <w:numPr>
          <w:ilvl w:val="0"/>
          <w:numId w:val="109"/>
        </w:numPr>
        <w:rPr>
          <w:rFonts w:eastAsia="Times New Roman"/>
        </w:rPr>
      </w:pPr>
      <w:r w:rsidRPr="008E0F64">
        <w:t>Erder,</w:t>
      </w:r>
    </w:p>
    <w:p w14:paraId="4AF86B7B" w14:textId="77777777" w:rsidR="00F357EB" w:rsidRPr="008E0F64" w:rsidRDefault="00F357EB" w:rsidP="00445351">
      <w:pPr>
        <w:pStyle w:val="FOD-opsomming1"/>
        <w:numPr>
          <w:ilvl w:val="0"/>
          <w:numId w:val="109"/>
        </w:numPr>
        <w:rPr>
          <w:rFonts w:eastAsia="Times New Roman"/>
        </w:rPr>
      </w:pPr>
      <w:r w:rsidRPr="008E0F64">
        <w:t>Erde und leitfähige Böden.</w:t>
      </w:r>
    </w:p>
    <w:p w14:paraId="37402A12" w14:textId="77777777" w:rsidR="00F357EB" w:rsidRPr="008E0F64" w:rsidRDefault="00F357EB" w:rsidP="00692AE0">
      <w:pPr>
        <w:pStyle w:val="FOD-normal"/>
        <w:rPr>
          <w:rFonts w:eastAsia="Times New Roman"/>
        </w:rPr>
      </w:pPr>
      <w:r w:rsidRPr="008E0F64">
        <w:rPr>
          <w:b/>
        </w:rPr>
        <w:t>Zwischenteil:</w:t>
      </w:r>
      <w:r w:rsidRPr="008E0F64">
        <w:t xml:space="preserve"> nicht berührbares leitfähiges Teil elektrischer Betriebsmittel, das bei bestimmungsgemäßem Betrieb nicht unter Spannung steht, aber bei Fehler unter Spannung geraten kann.</w:t>
      </w:r>
    </w:p>
    <w:p w14:paraId="339ACCF5" w14:textId="77777777" w:rsidR="00F357EB" w:rsidRPr="008E0F64" w:rsidRDefault="00F357EB" w:rsidP="00692AE0">
      <w:pPr>
        <w:pStyle w:val="FOD-normal"/>
        <w:rPr>
          <w:rFonts w:eastAsia="Times New Roman"/>
        </w:rPr>
      </w:pPr>
      <w:r w:rsidRPr="008E0F64">
        <w:rPr>
          <w:b/>
        </w:rPr>
        <w:t>Körper</w:t>
      </w:r>
      <w:r w:rsidRPr="008E0F64">
        <w:t xml:space="preserve"> (auch Masse genannt): berührbares leitfähiges Teil elektrischer Betriebsmittel, das kein aktives Teil ist, aber bei Fehler unter Spannung geraten kann.</w:t>
      </w:r>
    </w:p>
    <w:p w14:paraId="54B5935E" w14:textId="77777777" w:rsidR="00F357EB" w:rsidRPr="008E0F64" w:rsidRDefault="00F357EB" w:rsidP="00692AE0">
      <w:pPr>
        <w:pStyle w:val="FOD-normal"/>
        <w:rPr>
          <w:rFonts w:eastAsia="Times New Roman"/>
        </w:rPr>
      </w:pPr>
      <w:r w:rsidRPr="008E0F64">
        <w:t xml:space="preserve">Mit dem Begriff </w:t>
      </w:r>
      <w:r w:rsidRPr="008E0F64">
        <w:rPr>
          <w:i/>
        </w:rPr>
        <w:t>Körper</w:t>
      </w:r>
      <w:r w:rsidRPr="008E0F64">
        <w:t xml:space="preserve"> werden hauptsächlich berührbare leitfähige Metallteile elektrischer Betriebsmittel bezeichnet, die normalerweise von aktiven Teilen isoliert sind, aber nach Versagen der Maßnahmen zur Sicherstellung ihrer Isolierung zufällig mit aktiven Teilen elektrisch verbunden werden können; dieses Versagen kann auf das Versagen der Basisisolierung oder der Befestigungs- oder Schutzeinrichtungen zurückzuführen sein.</w:t>
      </w:r>
    </w:p>
    <w:p w14:paraId="54E3581C" w14:textId="77777777" w:rsidR="00F357EB" w:rsidRPr="008E0F64" w:rsidRDefault="00F357EB" w:rsidP="00692AE0">
      <w:pPr>
        <w:pStyle w:val="FOD-normal"/>
        <w:keepLines/>
        <w:rPr>
          <w:rFonts w:eastAsia="Times New Roman"/>
        </w:rPr>
      </w:pPr>
      <w:r w:rsidRPr="008E0F64">
        <w:t>Körper umfassen insbesondere:</w:t>
      </w:r>
    </w:p>
    <w:p w14:paraId="30B817A5" w14:textId="77777777" w:rsidR="00F357EB" w:rsidRPr="008E0F64" w:rsidRDefault="00F357EB" w:rsidP="00445351">
      <w:pPr>
        <w:pStyle w:val="FOD-opsomming1"/>
        <w:numPr>
          <w:ilvl w:val="0"/>
          <w:numId w:val="110"/>
        </w:numPr>
        <w:rPr>
          <w:rFonts w:eastAsia="Times New Roman"/>
        </w:rPr>
      </w:pPr>
      <w:r w:rsidRPr="008E0F64">
        <w:t>berührbare leitfähige Metallteile elektrischer Betriebsmittel, die nur durch eine Basisisolierung von den aktiven Teilen getrennt sind,</w:t>
      </w:r>
    </w:p>
    <w:p w14:paraId="216FD6E1" w14:textId="77777777" w:rsidR="00F357EB" w:rsidRPr="008E0F64" w:rsidRDefault="00F357EB" w:rsidP="00445351">
      <w:pPr>
        <w:pStyle w:val="FOD-opsomming1"/>
        <w:numPr>
          <w:ilvl w:val="0"/>
          <w:numId w:val="110"/>
        </w:numPr>
        <w:rPr>
          <w:rFonts w:eastAsia="Times New Roman"/>
        </w:rPr>
      </w:pPr>
      <w:r w:rsidRPr="008E0F64">
        <w:t>fremde leitfähige Teile, die mit der äußeren leitfähigen oder isolierenden Oberfläche elektrischer Betriebsmittel, die nur eine Basisisolierung aufweisen, in elektrischer Verbindung oder in Kontakt stehen.</w:t>
      </w:r>
    </w:p>
    <w:p w14:paraId="5A934995" w14:textId="37482A66" w:rsidR="00F357EB" w:rsidRPr="008E0F64" w:rsidRDefault="00F357EB" w:rsidP="00692AE0">
      <w:pPr>
        <w:pStyle w:val="FOD-normal"/>
        <w:rPr>
          <w:rFonts w:eastAsia="Times New Roman"/>
        </w:rPr>
      </w:pPr>
      <w:r w:rsidRPr="008E0F64">
        <w:t>Dies betrifft unter anderem metallische Einfassungen, die für die Durchführung elektrischer Leitungen benutzt werden, die als Träger für elektrische Geräte mit Basisisolierung dienen oder in Kontakt mit der Außenumhüllung dieser Geräte stehen.</w:t>
      </w:r>
    </w:p>
    <w:p w14:paraId="5F7ABCC8" w14:textId="77777777" w:rsidR="00F357EB" w:rsidRPr="008E0F64" w:rsidRDefault="00F357EB" w:rsidP="00692AE0">
      <w:pPr>
        <w:pStyle w:val="FOD-normal"/>
        <w:rPr>
          <w:rFonts w:eastAsia="Times New Roman"/>
        </w:rPr>
      </w:pPr>
      <w:r w:rsidRPr="008E0F64">
        <w:t>Aus der Begriffsbestimmung des Körpers geht ebenfalls hervor, dass:</w:t>
      </w:r>
    </w:p>
    <w:p w14:paraId="02A934D4" w14:textId="77777777" w:rsidR="00F357EB" w:rsidRPr="008E0F64" w:rsidRDefault="00F357EB" w:rsidP="00445351">
      <w:pPr>
        <w:pStyle w:val="FOD-opsomming1"/>
        <w:numPr>
          <w:ilvl w:val="0"/>
          <w:numId w:val="111"/>
        </w:numPr>
        <w:rPr>
          <w:rFonts w:eastAsia="Times New Roman"/>
        </w:rPr>
      </w:pPr>
      <w:r w:rsidRPr="008E0F64">
        <w:t>berührbare leitfähige Metallteile elektrischer Betriebsmittel, die Klasse II nicht angehören, metallische Bewehrungen von Kabeln und bestimmte Metallrohre Körper sind,</w:t>
      </w:r>
    </w:p>
    <w:p w14:paraId="305C5945" w14:textId="77777777" w:rsidR="00F357EB" w:rsidRPr="008E0F64" w:rsidRDefault="00F357EB" w:rsidP="00445351">
      <w:pPr>
        <w:pStyle w:val="FOD-opsomming1"/>
        <w:numPr>
          <w:ilvl w:val="0"/>
          <w:numId w:val="111"/>
        </w:numPr>
        <w:rPr>
          <w:rFonts w:eastAsia="Times New Roman"/>
        </w:rPr>
      </w:pPr>
      <w:r w:rsidRPr="008E0F64">
        <w:t>kein einziger Teil der elektrischen Betriebsmittel der Klasse II als Körper betrachtet wird.</w:t>
      </w:r>
    </w:p>
    <w:p w14:paraId="61D98502" w14:textId="77777777" w:rsidR="00F357EB" w:rsidRPr="008E0F64" w:rsidRDefault="00F357EB" w:rsidP="00692AE0">
      <w:pPr>
        <w:pStyle w:val="FOD-normal"/>
        <w:rPr>
          <w:rFonts w:eastAsia="Times New Roman"/>
        </w:rPr>
      </w:pPr>
      <w:r w:rsidRPr="008E0F64">
        <w:t xml:space="preserve">Mit dem Begriff </w:t>
      </w:r>
      <w:r w:rsidRPr="008E0F64">
        <w:rPr>
          <w:i/>
        </w:rPr>
        <w:t>Körper</w:t>
      </w:r>
      <w:r w:rsidRPr="008E0F64">
        <w:t xml:space="preserve"> werden auch alle Metallgegenstände bezeichnet, die absichtlich oder de facto mit der Außenfläche elektrischer Betriebsmittel mit Basisisolierung in elektrischer Verbindung oder in Kontakt stehen.</w:t>
      </w:r>
    </w:p>
    <w:p w14:paraId="70D07F81" w14:textId="77777777" w:rsidR="00F357EB" w:rsidRPr="008E0F64" w:rsidRDefault="00F357EB" w:rsidP="00692AE0">
      <w:pPr>
        <w:pStyle w:val="FOD-normal"/>
        <w:rPr>
          <w:rFonts w:eastAsia="Times New Roman"/>
        </w:rPr>
      </w:pPr>
      <w:r w:rsidRPr="008E0F64">
        <w:t>Im weiteren Sinne sind alle Metallgegenstände, die sich in der Nähe von nicht isolierten aktiven Teilen befinden und bei denen erhebliche Gefahr besteht, dass sie infolge eines Versagens der Befestigungsmittel (zum Beispiel Lösen von Verbindungen, Bruch von Leitern, ...) mit diesen aktiven Teilen in elektrische Verbindung kommen, als Körper zu betrachten.</w:t>
      </w:r>
    </w:p>
    <w:p w14:paraId="09B879A5" w14:textId="77777777" w:rsidR="00F357EB" w:rsidRPr="008E0F64" w:rsidRDefault="00F357EB" w:rsidP="00692AE0">
      <w:pPr>
        <w:pStyle w:val="FOD-normal"/>
        <w:rPr>
          <w:rFonts w:eastAsia="Times New Roman"/>
        </w:rPr>
      </w:pPr>
      <w:r w:rsidRPr="008E0F64">
        <w:rPr>
          <w:b/>
        </w:rPr>
        <w:t>Der elektrischen Anlage fremde leitfähige Teile</w:t>
      </w:r>
      <w:r w:rsidRPr="008E0F64">
        <w:t xml:space="preserve"> (abgekürzt: fremde leitfähige Teile): leitfähige Teile, die nicht zur elektrischen Anlage gehören und ein Potential einschließlich des Erdpotentials einführen können.</w:t>
      </w:r>
    </w:p>
    <w:p w14:paraId="051F5323" w14:textId="77777777" w:rsidR="00F357EB" w:rsidRPr="008E0F64" w:rsidRDefault="00F357EB" w:rsidP="00692AE0">
      <w:pPr>
        <w:pStyle w:val="FOD-normal"/>
        <w:keepNext/>
        <w:rPr>
          <w:rFonts w:eastAsia="Times New Roman"/>
        </w:rPr>
      </w:pPr>
      <w:r w:rsidRPr="008E0F64">
        <w:t>Zu diesen fremden leitfähigen Teilen gehören insbesondere:</w:t>
      </w:r>
    </w:p>
    <w:p w14:paraId="1DC50EEE" w14:textId="77777777" w:rsidR="00F357EB" w:rsidRPr="008E0F64" w:rsidRDefault="00F357EB" w:rsidP="00445351">
      <w:pPr>
        <w:pStyle w:val="FOD-opsomming1"/>
        <w:numPr>
          <w:ilvl w:val="0"/>
          <w:numId w:val="112"/>
        </w:numPr>
        <w:rPr>
          <w:rFonts w:eastAsia="Times New Roman"/>
        </w:rPr>
      </w:pPr>
      <w:r w:rsidRPr="008E0F64">
        <w:t>Metallteile, die bei der Errichtung von Gebäuden benutzt werden,</w:t>
      </w:r>
    </w:p>
    <w:p w14:paraId="2BDA7031" w14:textId="77777777" w:rsidR="00F357EB" w:rsidRPr="008E0F64" w:rsidRDefault="00F357EB" w:rsidP="00445351">
      <w:pPr>
        <w:pStyle w:val="FOD-opsomming1"/>
        <w:numPr>
          <w:ilvl w:val="0"/>
          <w:numId w:val="112"/>
        </w:numPr>
        <w:rPr>
          <w:rFonts w:eastAsia="Times New Roman"/>
        </w:rPr>
      </w:pPr>
      <w:r w:rsidRPr="008E0F64">
        <w:t xml:space="preserve">metallische Gas-, Wasser-, Heizungsleitungen, ... und damit verbundene nicht elektrische Geräte </w:t>
      </w:r>
      <w:r w:rsidRPr="008E0F64">
        <w:lastRenderedPageBreak/>
        <w:t>(Heizkörper, nicht elektrische Herde, Metallbecken, ...),</w:t>
      </w:r>
    </w:p>
    <w:p w14:paraId="760ED653" w14:textId="77777777" w:rsidR="00F357EB" w:rsidRPr="008E0F64" w:rsidRDefault="00F357EB" w:rsidP="00445351">
      <w:pPr>
        <w:pStyle w:val="FOD-opsomming1"/>
        <w:numPr>
          <w:ilvl w:val="0"/>
          <w:numId w:val="112"/>
        </w:numPr>
        <w:rPr>
          <w:rFonts w:eastAsia="Times New Roman"/>
        </w:rPr>
      </w:pPr>
      <w:r w:rsidRPr="008E0F64">
        <w:t>nicht isolierende Böden und Wände.</w:t>
      </w:r>
    </w:p>
    <w:p w14:paraId="324115C8" w14:textId="77777777" w:rsidR="00F357EB" w:rsidRPr="008E0F64" w:rsidRDefault="00F357EB" w:rsidP="00692AE0">
      <w:pPr>
        <w:pStyle w:val="FOD-normal"/>
        <w:keepNext/>
        <w:rPr>
          <w:rFonts w:eastAsia="Times New Roman"/>
        </w:rPr>
      </w:pPr>
      <w:r w:rsidRPr="008E0F64">
        <w:rPr>
          <w:b/>
        </w:rPr>
        <w:t>Fehler:</w:t>
      </w:r>
      <w:r w:rsidRPr="008E0F64">
        <w:t xml:space="preserve"> zufällige elektrische Verbindung zwischen zwei Punkten unterschiedlichen Potentials. Es kann sich um vollkommene Schlüsse oder um Fehler mit Impedanz handeln.</w:t>
      </w:r>
    </w:p>
    <w:p w14:paraId="05ED553A" w14:textId="77777777" w:rsidR="00F357EB" w:rsidRPr="008E0F64" w:rsidRDefault="00F357EB" w:rsidP="00692AE0">
      <w:pPr>
        <w:pStyle w:val="FOD-normal"/>
        <w:rPr>
          <w:rFonts w:eastAsia="Times New Roman"/>
        </w:rPr>
      </w:pPr>
      <w:r w:rsidRPr="008E0F64">
        <w:rPr>
          <w:b/>
        </w:rPr>
        <w:t>Fehlerschleifenimpedanz:</w:t>
      </w:r>
      <w:r w:rsidRPr="008E0F64">
        <w:t xml:space="preserve"> Gesamtimpedanz, die sich aus dem Durchfluss eines Fehlerstroms ergibt.</w:t>
      </w:r>
    </w:p>
    <w:p w14:paraId="7CEB550E" w14:textId="77777777" w:rsidR="00F357EB" w:rsidRPr="008E0F64" w:rsidRDefault="00F357EB" w:rsidP="00692AE0">
      <w:pPr>
        <w:pStyle w:val="FOD-normal"/>
        <w:rPr>
          <w:rFonts w:eastAsia="Times New Roman"/>
        </w:rPr>
      </w:pPr>
      <w:r w:rsidRPr="008E0F64">
        <w:rPr>
          <w:b/>
        </w:rPr>
        <w:t>Fehlerstrom:</w:t>
      </w:r>
      <w:r w:rsidRPr="008E0F64">
        <w:t xml:space="preserve"> Strom, der sich aus einem Fehler ergibt.</w:t>
      </w:r>
    </w:p>
    <w:p w14:paraId="6B2AE2C2" w14:textId="77777777" w:rsidR="00F357EB" w:rsidRPr="008E0F64" w:rsidRDefault="00F357EB" w:rsidP="00692AE0">
      <w:pPr>
        <w:pStyle w:val="FOD-normal"/>
        <w:rPr>
          <w:rFonts w:eastAsia="Times New Roman"/>
        </w:rPr>
      </w:pPr>
      <w:r w:rsidRPr="008E0F64">
        <w:rPr>
          <w:b/>
        </w:rPr>
        <w:t>Erdschlussstrom:</w:t>
      </w:r>
      <w:r w:rsidRPr="008E0F64">
        <w:t xml:space="preserve"> Fehlerstrom, der zur Erde fließt.</w:t>
      </w:r>
    </w:p>
    <w:p w14:paraId="674A233C" w14:textId="77777777" w:rsidR="00F357EB" w:rsidRPr="008E0F64" w:rsidRDefault="00F357EB" w:rsidP="00692AE0">
      <w:pPr>
        <w:pStyle w:val="FOD-normal"/>
        <w:rPr>
          <w:rFonts w:eastAsia="Times New Roman"/>
        </w:rPr>
      </w:pPr>
      <w:r w:rsidRPr="008E0F64">
        <w:rPr>
          <w:b/>
        </w:rPr>
        <w:t>Ableitstrom:</w:t>
      </w:r>
      <w:r w:rsidRPr="008E0F64">
        <w:t xml:space="preserve"> Strom, der in einem elektrisch störungsfreien Stromkreis zur Erde oder zu fremden leitfähigen Teilen fließt.</w:t>
      </w:r>
    </w:p>
    <w:p w14:paraId="2236B141" w14:textId="77777777" w:rsidR="00F357EB" w:rsidRPr="008E0F64" w:rsidRDefault="00F357EB" w:rsidP="00692AE0">
      <w:pPr>
        <w:pStyle w:val="FOD-normal"/>
        <w:rPr>
          <w:rFonts w:eastAsia="Times New Roman"/>
        </w:rPr>
      </w:pPr>
      <w:r w:rsidRPr="008E0F64">
        <w:rPr>
          <w:b/>
        </w:rPr>
        <w:t>Fehlerspannung:</w:t>
      </w:r>
      <w:r w:rsidRPr="008E0F64">
        <w:t xml:space="preserve"> Spannung, die bei einem Isolationsfehler zwischen einem Körper und einem Punkt auftritt, dessen Potential sich nicht ändert, wenn der Körper unter Spannung gerät.</w:t>
      </w:r>
    </w:p>
    <w:p w14:paraId="273AD924" w14:textId="77777777" w:rsidR="00F357EB" w:rsidRPr="008E0F64" w:rsidRDefault="00F357EB" w:rsidP="00692AE0">
      <w:pPr>
        <w:pStyle w:val="FOD-normal"/>
        <w:rPr>
          <w:rFonts w:eastAsia="Times New Roman"/>
        </w:rPr>
      </w:pPr>
      <w:r w:rsidRPr="008E0F64">
        <w:rPr>
          <w:b/>
        </w:rPr>
        <w:t>Berührungsspannung:</w:t>
      </w:r>
      <w:r w:rsidRPr="008E0F64">
        <w:t xml:space="preserve"> im Rahmen des Schutzes bei indirektem Berühren: Spannung, die zwischen gleichzeitig berührbaren leitfähigen Teilen, mit Ausnahme der aktiven Teile, bei einem Isolationsfehler besteht oder auftreten kann.</w:t>
      </w:r>
    </w:p>
    <w:p w14:paraId="17A8FB58" w14:textId="77777777" w:rsidR="00F357EB" w:rsidRPr="008E0F64" w:rsidRDefault="00F357EB" w:rsidP="00692AE0">
      <w:pPr>
        <w:pStyle w:val="FOD-normal"/>
        <w:rPr>
          <w:rFonts w:eastAsia="Times New Roman"/>
        </w:rPr>
      </w:pPr>
      <w:r w:rsidRPr="008E0F64">
        <w:rPr>
          <w:b/>
        </w:rPr>
        <w:t>Standfläche:</w:t>
      </w:r>
      <w:r w:rsidRPr="008E0F64">
        <w:t xml:space="preserve"> feste Fläche, auf der Personen unter normalen Umständen stehen oder sich bewegen; diese Fläche wird durch ihre eigene Gestaltung oder durch ein oder mehrere Ausrüstungselemente abgegrenzt.</w:t>
      </w:r>
    </w:p>
    <w:p w14:paraId="48BF1A76" w14:textId="77777777" w:rsidR="00F357EB" w:rsidRPr="008E0F64" w:rsidRDefault="00F357EB" w:rsidP="00692AE0">
      <w:pPr>
        <w:pStyle w:val="FOD-normal"/>
        <w:rPr>
          <w:rFonts w:eastAsia="Times New Roman"/>
        </w:rPr>
      </w:pPr>
      <w:r w:rsidRPr="008E0F64">
        <w:rPr>
          <w:b/>
        </w:rPr>
        <w:t>Handbereich:</w:t>
      </w:r>
      <w:r w:rsidRPr="008E0F64">
        <w:t xml:space="preserve"> Zone, die sich um eine Standfläche herum befindet und wie auf den </w:t>
      </w:r>
      <w:r w:rsidRPr="008E0F64">
        <w:rPr>
          <w:i/>
        </w:rPr>
        <w:t>Abbildungen 2.6</w:t>
      </w:r>
      <w:r w:rsidRPr="008E0F64">
        <w:t xml:space="preserve"> bis </w:t>
      </w:r>
      <w:r w:rsidRPr="008E0F64">
        <w:rPr>
          <w:i/>
        </w:rPr>
        <w:t>2.9</w:t>
      </w:r>
      <w:r w:rsidRPr="008E0F64">
        <w:t xml:space="preserve"> dargestellt abgegrenzt ist.</w:t>
      </w:r>
    </w:p>
    <w:p w14:paraId="6667033F" w14:textId="77777777" w:rsidR="00AD0512" w:rsidRPr="008E0F64" w:rsidRDefault="00AD0512" w:rsidP="00692AE0">
      <w:pPr>
        <w:pStyle w:val="FOD-fig-tab-titel"/>
      </w:pPr>
      <w:bookmarkStart w:id="157" w:name="_Toc167267700"/>
      <w:bookmarkStart w:id="158" w:name="_Toc167268863"/>
      <w:bookmarkStart w:id="159" w:name="_Toc167270023"/>
      <w:bookmarkStart w:id="160" w:name="_Toc202794463"/>
      <w:r w:rsidRPr="008E0F64">
        <w:t>Abbildung 2.6 - Handbereich: Die Standfläche wird natürlich abgegrenzt.</w:t>
      </w:r>
      <w:bookmarkEnd w:id="157"/>
      <w:bookmarkEnd w:id="158"/>
      <w:bookmarkEnd w:id="159"/>
      <w:bookmarkEnd w:id="160"/>
    </w:p>
    <w:p w14:paraId="18F474AF" w14:textId="77777777" w:rsidR="00F357EB" w:rsidRPr="008E0F64" w:rsidRDefault="00F10B16" w:rsidP="00692AE0">
      <w:pPr>
        <w:pStyle w:val="FOD-afb"/>
      </w:pPr>
      <w:r w:rsidRPr="008E0F64">
        <w:rPr>
          <w:lang w:eastAsia="fr-BE"/>
        </w:rPr>
        <w:drawing>
          <wp:inline distT="0" distB="0" distL="0" distR="0" wp14:anchorId="6E502C4D" wp14:editId="14C07505">
            <wp:extent cx="1666875" cy="1543050"/>
            <wp:effectExtent l="0" t="0" r="9525" b="0"/>
            <wp:docPr id="143" name="Picture 7" descr="M1002400.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1002400.gif"/>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666875" cy="1543050"/>
                    </a:xfrm>
                    <a:prstGeom prst="rect">
                      <a:avLst/>
                    </a:prstGeom>
                    <a:noFill/>
                    <a:ln w="3175">
                      <a:noFill/>
                    </a:ln>
                  </pic:spPr>
                </pic:pic>
              </a:graphicData>
            </a:graphic>
          </wp:inline>
        </w:drawing>
      </w:r>
    </w:p>
    <w:p w14:paraId="752D2D85" w14:textId="77777777" w:rsidR="00AD0512" w:rsidRPr="008E0F64" w:rsidRDefault="00AD0512" w:rsidP="00692AE0">
      <w:pPr>
        <w:pStyle w:val="FOD-fig-tab-titel"/>
      </w:pPr>
      <w:bookmarkStart w:id="161" w:name="_Toc167267701"/>
      <w:bookmarkStart w:id="162" w:name="_Toc167268864"/>
      <w:bookmarkStart w:id="163" w:name="_Toc167270024"/>
      <w:bookmarkStart w:id="164" w:name="_Toc202794464"/>
      <w:r w:rsidRPr="008E0F64">
        <w:t>Abbildung 2.7 - Handbereich: Die Standfläche wird durch ein Ausrüstungselement abgegrenzt.</w:t>
      </w:r>
      <w:bookmarkEnd w:id="161"/>
      <w:bookmarkEnd w:id="162"/>
      <w:bookmarkEnd w:id="163"/>
      <w:bookmarkEnd w:id="164"/>
    </w:p>
    <w:p w14:paraId="61384040" w14:textId="77777777" w:rsidR="00F357EB" w:rsidRPr="008E0F64" w:rsidRDefault="00F10B16" w:rsidP="00692AE0">
      <w:pPr>
        <w:pStyle w:val="FOD-afb"/>
      </w:pPr>
      <w:r w:rsidRPr="008E0F64">
        <w:rPr>
          <w:lang w:eastAsia="fr-BE"/>
        </w:rPr>
        <w:drawing>
          <wp:inline distT="0" distB="0" distL="0" distR="0" wp14:anchorId="3655FBC9" wp14:editId="1BA925FD">
            <wp:extent cx="1666875" cy="1800225"/>
            <wp:effectExtent l="0" t="0" r="9525" b="0"/>
            <wp:docPr id="144" name="Picture 8" descr="M1002401.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M1002401.gif"/>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666875" cy="1800225"/>
                    </a:xfrm>
                    <a:prstGeom prst="rect">
                      <a:avLst/>
                    </a:prstGeom>
                    <a:noFill/>
                    <a:ln w="3175">
                      <a:noFill/>
                    </a:ln>
                  </pic:spPr>
                </pic:pic>
              </a:graphicData>
            </a:graphic>
          </wp:inline>
        </w:drawing>
      </w:r>
    </w:p>
    <w:p w14:paraId="4605B7AF" w14:textId="77777777" w:rsidR="00F357EB" w:rsidRPr="008E0F64" w:rsidRDefault="00F357EB" w:rsidP="00692AE0">
      <w:pPr>
        <w:pStyle w:val="FOD-legende"/>
      </w:pPr>
      <w:r w:rsidRPr="008E0F64">
        <w:t>L = Ausrüstungselement</w:t>
      </w:r>
    </w:p>
    <w:p w14:paraId="646485A5" w14:textId="77777777" w:rsidR="00AD0512" w:rsidRPr="008E0F64" w:rsidRDefault="00AD0512" w:rsidP="00692AE0">
      <w:pPr>
        <w:pStyle w:val="FOD-fig-tab-titel"/>
      </w:pPr>
      <w:bookmarkStart w:id="165" w:name="_Toc167267702"/>
      <w:bookmarkStart w:id="166" w:name="_Toc167268865"/>
      <w:bookmarkStart w:id="167" w:name="_Toc167270025"/>
      <w:bookmarkStart w:id="168" w:name="_Toc202794465"/>
      <w:r w:rsidRPr="008E0F64">
        <w:lastRenderedPageBreak/>
        <w:t>Abbildung 2.8 - Handbereich: Es gibt Öffnungen in den Ausrüstungselementen, die den Handbereich abgrenzen und den Durchgang eines langen geradlinigen Stabs von 12 mm Durchmesser nicht ermöglichen.</w:t>
      </w:r>
      <w:bookmarkEnd w:id="165"/>
      <w:bookmarkEnd w:id="166"/>
      <w:bookmarkEnd w:id="167"/>
      <w:bookmarkEnd w:id="168"/>
    </w:p>
    <w:p w14:paraId="7F67F94F" w14:textId="77777777" w:rsidR="00AD0512" w:rsidRPr="008E0F64" w:rsidRDefault="00AD0512" w:rsidP="00692AE0">
      <w:pPr>
        <w:pStyle w:val="FOD-afb"/>
      </w:pPr>
      <w:r w:rsidRPr="008E0F64">
        <w:rPr>
          <w:lang w:eastAsia="fr-BE"/>
        </w:rPr>
        <w:drawing>
          <wp:inline distT="0" distB="0" distL="0" distR="0" wp14:anchorId="432317D4" wp14:editId="3455ED58">
            <wp:extent cx="1633538" cy="1860232"/>
            <wp:effectExtent l="19050" t="0" r="4762" b="0"/>
            <wp:docPr id="6" name="Picture 25" descr="M1002402.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1002402.gif"/>
                    <pic:cNvPicPr/>
                  </pic:nvPicPr>
                  <pic:blipFill>
                    <a:blip r:embed="rId25" cstate="print"/>
                    <a:stretch>
                      <a:fillRect/>
                    </a:stretch>
                  </pic:blipFill>
                  <pic:spPr>
                    <a:xfrm>
                      <a:off x="0" y="0"/>
                      <a:ext cx="1633538" cy="1860232"/>
                    </a:xfrm>
                    <a:prstGeom prst="rect">
                      <a:avLst/>
                    </a:prstGeom>
                  </pic:spPr>
                </pic:pic>
              </a:graphicData>
            </a:graphic>
          </wp:inline>
        </w:drawing>
      </w:r>
    </w:p>
    <w:p w14:paraId="52D43AE4" w14:textId="77777777" w:rsidR="00AD0512" w:rsidRPr="008E0F64" w:rsidRDefault="00AD0512" w:rsidP="00692AE0">
      <w:pPr>
        <w:pStyle w:val="FOD-fig-tab-titel"/>
      </w:pPr>
      <w:bookmarkStart w:id="169" w:name="_Toc167267703"/>
      <w:bookmarkStart w:id="170" w:name="_Toc167268866"/>
      <w:bookmarkStart w:id="171" w:name="_Toc167270026"/>
      <w:bookmarkStart w:id="172" w:name="_Toc202794466"/>
      <w:r w:rsidRPr="008E0F64">
        <w:t>Abbildung 2.9 - Handbereich: Es gibt Öffnungen in den Ausrüstungselementen, die den Handbereich abgrenzen und den Durchgang eines langen geradlinigen Stabs von 12 mm Durchmesser nicht ermöglichen.</w:t>
      </w:r>
      <w:bookmarkEnd w:id="169"/>
      <w:bookmarkEnd w:id="170"/>
      <w:bookmarkEnd w:id="171"/>
      <w:bookmarkEnd w:id="172"/>
    </w:p>
    <w:p w14:paraId="32E42BF3" w14:textId="77777777" w:rsidR="00963583" w:rsidRPr="008E0F64" w:rsidRDefault="00963583" w:rsidP="00692AE0">
      <w:pPr>
        <w:pStyle w:val="FOD-afb"/>
      </w:pPr>
      <w:r w:rsidRPr="008E0F64">
        <w:rPr>
          <w:lang w:eastAsia="fr-BE"/>
        </w:rPr>
        <w:drawing>
          <wp:inline distT="0" distB="0" distL="0" distR="0" wp14:anchorId="5F7F0DD4" wp14:editId="28425516">
            <wp:extent cx="1666800" cy="1267200"/>
            <wp:effectExtent l="0" t="0" r="0" b="0"/>
            <wp:docPr id="10" name="Picture 26" descr="M1002403.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1002403.gif"/>
                    <pic:cNvPicPr/>
                  </pic:nvPicPr>
                  <pic:blipFill>
                    <a:blip r:embed="rId26" cstate="print"/>
                    <a:stretch>
                      <a:fillRect/>
                    </a:stretch>
                  </pic:blipFill>
                  <pic:spPr>
                    <a:xfrm>
                      <a:off x="0" y="0"/>
                      <a:ext cx="1666800" cy="1267200"/>
                    </a:xfrm>
                    <a:prstGeom prst="rect">
                      <a:avLst/>
                    </a:prstGeom>
                  </pic:spPr>
                </pic:pic>
              </a:graphicData>
            </a:graphic>
          </wp:inline>
        </w:drawing>
      </w:r>
    </w:p>
    <w:p w14:paraId="7676CB10" w14:textId="77777777" w:rsidR="00F357EB" w:rsidRPr="008E0F64" w:rsidRDefault="00963583" w:rsidP="00692AE0">
      <w:pPr>
        <w:pStyle w:val="FOD-legende"/>
      </w:pPr>
      <w:r w:rsidRPr="008E0F64">
        <w:t>S: Standfläche</w:t>
      </w:r>
    </w:p>
    <w:p w14:paraId="46591115" w14:textId="77777777" w:rsidR="00F357EB" w:rsidRPr="008E0F64" w:rsidRDefault="00F357EB" w:rsidP="005123CD">
      <w:pPr>
        <w:pStyle w:val="FOD-legende"/>
        <w:spacing w:before="0" w:after="0"/>
        <w:ind w:left="2523"/>
        <w:jc w:val="left"/>
      </w:pPr>
      <w:r w:rsidRPr="008E0F64">
        <w:rPr>
          <w:i/>
        </w:rPr>
        <w:t>d</w:t>
      </w:r>
      <w:r w:rsidRPr="008E0F64">
        <w:rPr>
          <w:vertAlign w:val="subscript"/>
        </w:rPr>
        <w:t>1</w:t>
      </w:r>
      <w:r w:rsidRPr="008E0F64">
        <w:t xml:space="preserve">, </w:t>
      </w:r>
      <w:r w:rsidRPr="008E0F64">
        <w:rPr>
          <w:i/>
        </w:rPr>
        <w:t>d</w:t>
      </w:r>
      <w:r w:rsidRPr="008E0F64">
        <w:rPr>
          <w:vertAlign w:val="subscript"/>
        </w:rPr>
        <w:t>2</w:t>
      </w:r>
      <w:r w:rsidRPr="008E0F64">
        <w:t xml:space="preserve">, </w:t>
      </w:r>
      <w:r w:rsidRPr="008E0F64">
        <w:rPr>
          <w:i/>
        </w:rPr>
        <w:t>d</w:t>
      </w:r>
      <w:r w:rsidRPr="008E0F64">
        <w:rPr>
          <w:vertAlign w:val="subscript"/>
        </w:rPr>
        <w:t>3</w:t>
      </w:r>
      <w:r w:rsidRPr="008E0F64">
        <w:t>: Abstände in Meter nach folgenden Formeln:</w:t>
      </w:r>
    </w:p>
    <w:p w14:paraId="61F13E99" w14:textId="77777777" w:rsidR="00F357EB" w:rsidRPr="008E0F64" w:rsidRDefault="00F357EB" w:rsidP="00692AE0">
      <w:pPr>
        <w:pStyle w:val="FOD-legende"/>
        <w:spacing w:before="0" w:after="0"/>
        <w:ind w:left="2160" w:firstLine="360"/>
        <w:jc w:val="left"/>
      </w:pPr>
      <w:r w:rsidRPr="008E0F64">
        <w:rPr>
          <w:i/>
        </w:rPr>
        <w:t>d</w:t>
      </w:r>
      <w:r w:rsidRPr="008E0F64">
        <w:rPr>
          <w:vertAlign w:val="subscript"/>
        </w:rPr>
        <w:t>1</w:t>
      </w:r>
      <w:r w:rsidRPr="008E0F64">
        <w:t> = 2,50 + 0,01 (</w:t>
      </w:r>
      <w:r w:rsidRPr="008E0F64">
        <w:rPr>
          <w:i/>
        </w:rPr>
        <w:t>U</w:t>
      </w:r>
      <w:r w:rsidRPr="008E0F64">
        <w:rPr>
          <w:vertAlign w:val="subscript"/>
        </w:rPr>
        <w:t>N</w:t>
      </w:r>
      <w:r w:rsidRPr="008E0F64">
        <w:t> - 20) mit einem Minimum von 2,5 m,</w:t>
      </w:r>
    </w:p>
    <w:p w14:paraId="7EFB69F7" w14:textId="77777777" w:rsidR="00F357EB" w:rsidRPr="008E0F64" w:rsidRDefault="00F357EB" w:rsidP="00692AE0">
      <w:pPr>
        <w:pStyle w:val="FOD-legende"/>
        <w:spacing w:before="0" w:after="0"/>
        <w:ind w:left="2160" w:firstLine="360"/>
        <w:jc w:val="left"/>
      </w:pPr>
      <w:r w:rsidRPr="008E0F64">
        <w:rPr>
          <w:i/>
        </w:rPr>
        <w:t>d</w:t>
      </w:r>
      <w:r w:rsidRPr="008E0F64">
        <w:rPr>
          <w:vertAlign w:val="subscript"/>
        </w:rPr>
        <w:t>2</w:t>
      </w:r>
      <w:r w:rsidRPr="008E0F64">
        <w:t> = 1,25 + 0,01 (</w:t>
      </w:r>
      <w:r w:rsidRPr="008E0F64">
        <w:rPr>
          <w:i/>
        </w:rPr>
        <w:t>U</w:t>
      </w:r>
      <w:r w:rsidRPr="008E0F64">
        <w:rPr>
          <w:vertAlign w:val="subscript"/>
        </w:rPr>
        <w:t>N</w:t>
      </w:r>
      <w:r w:rsidRPr="008E0F64">
        <w:t> - 20) mit einem Minimum von 1,25 m,</w:t>
      </w:r>
    </w:p>
    <w:p w14:paraId="0E1D28A3" w14:textId="77777777" w:rsidR="00F357EB" w:rsidRPr="008E0F64" w:rsidRDefault="00F357EB" w:rsidP="00692AE0">
      <w:pPr>
        <w:pStyle w:val="FOD-legende"/>
        <w:spacing w:before="0" w:after="0"/>
        <w:ind w:left="2160" w:firstLine="360"/>
        <w:jc w:val="left"/>
      </w:pPr>
      <w:r w:rsidRPr="008E0F64">
        <w:rPr>
          <w:i/>
        </w:rPr>
        <w:t>d</w:t>
      </w:r>
      <w:r w:rsidRPr="008E0F64">
        <w:rPr>
          <w:vertAlign w:val="subscript"/>
        </w:rPr>
        <w:t>3</w:t>
      </w:r>
      <w:r w:rsidRPr="008E0F64">
        <w:t> = 0,75 + 0,01 (</w:t>
      </w:r>
      <w:r w:rsidRPr="008E0F64">
        <w:rPr>
          <w:i/>
        </w:rPr>
        <w:t>U</w:t>
      </w:r>
      <w:r w:rsidRPr="008E0F64">
        <w:rPr>
          <w:vertAlign w:val="subscript"/>
        </w:rPr>
        <w:t>N</w:t>
      </w:r>
      <w:r w:rsidRPr="008E0F64">
        <w:t> - 20) mit einem Minimum von 0,75 m,</w:t>
      </w:r>
    </w:p>
    <w:p w14:paraId="0FACAB17" w14:textId="77777777" w:rsidR="00F357EB" w:rsidRPr="008E0F64" w:rsidRDefault="00F357EB" w:rsidP="00692AE0">
      <w:pPr>
        <w:pStyle w:val="FOD-legende"/>
        <w:spacing w:before="0" w:after="0"/>
        <w:ind w:left="2160"/>
        <w:jc w:val="left"/>
      </w:pPr>
      <w:r w:rsidRPr="008E0F64">
        <w:t xml:space="preserve">wobei </w:t>
      </w:r>
      <w:r w:rsidRPr="008E0F64">
        <w:rPr>
          <w:i/>
        </w:rPr>
        <w:t>U</w:t>
      </w:r>
      <w:r w:rsidRPr="008E0F64">
        <w:rPr>
          <w:vertAlign w:val="subscript"/>
        </w:rPr>
        <w:t>N</w:t>
      </w:r>
      <w:r w:rsidRPr="008E0F64">
        <w:t>, ausgedrückt in kV, die Nennspannung der elektrischen Anlage ist.</w:t>
      </w:r>
    </w:p>
    <w:p w14:paraId="6E2C5BD5" w14:textId="50A4671D" w:rsidR="00F357EB" w:rsidRPr="008E0F64" w:rsidRDefault="00F357EB" w:rsidP="00692AE0">
      <w:pPr>
        <w:pStyle w:val="FOD-normal"/>
        <w:rPr>
          <w:rFonts w:eastAsia="Times New Roman"/>
        </w:rPr>
      </w:pPr>
      <w:r w:rsidRPr="008E0F64">
        <w:t xml:space="preserve">Der Handbereich wird durch Standflächen und Ausrüstungselemente </w:t>
      </w:r>
      <w:r w:rsidR="002C6911" w:rsidRPr="008E0F64">
        <w:t>abgegrenzt, deren Öffnungen</w:t>
      </w:r>
      <w:r w:rsidRPr="008E0F64">
        <w:t xml:space="preserve"> den Durchgang eines langen geradlinigen Stabs von 12 mm Durchmesser nicht ermöglichen.</w:t>
      </w:r>
    </w:p>
    <w:p w14:paraId="36CBE959" w14:textId="77777777" w:rsidR="00B643C1" w:rsidRPr="008E0F64" w:rsidRDefault="00B643C1" w:rsidP="00692AE0">
      <w:pPr>
        <w:pStyle w:val="FOD-normal"/>
        <w:rPr>
          <w:rFonts w:eastAsia="Times New Roman"/>
        </w:rPr>
      </w:pPr>
      <w:r w:rsidRPr="008E0F64">
        <w:rPr>
          <w:b/>
        </w:rPr>
        <w:t>Sicherheitsschloss:</w:t>
      </w:r>
      <w:r w:rsidRPr="008E0F64">
        <w:t xml:space="preserve"> Folgende Schlösser werden nicht als Sicherheitsschlösser betrachtet:</w:t>
      </w:r>
    </w:p>
    <w:p w14:paraId="47C3D59F" w14:textId="77777777" w:rsidR="00B643C1" w:rsidRPr="008E0F64" w:rsidRDefault="00B643C1" w:rsidP="00692AE0">
      <w:pPr>
        <w:pStyle w:val="FOD-normal"/>
        <w:spacing w:before="0"/>
        <w:rPr>
          <w:rFonts w:eastAsia="Times New Roman"/>
        </w:rPr>
      </w:pPr>
      <w:r w:rsidRPr="008E0F64">
        <w:t>- Schlösser, die mit einem Universalschlüssel geöffnet werden können,</w:t>
      </w:r>
    </w:p>
    <w:p w14:paraId="3EE709E1" w14:textId="77777777" w:rsidR="00B643C1" w:rsidRPr="008E0F64" w:rsidRDefault="00B643C1" w:rsidP="00692AE0">
      <w:pPr>
        <w:pStyle w:val="FOD-normal"/>
        <w:spacing w:before="0" w:after="120"/>
        <w:rPr>
          <w:rFonts w:eastAsia="Times New Roman"/>
        </w:rPr>
      </w:pPr>
      <w:r w:rsidRPr="008E0F64">
        <w:t>- Schlösser, die leicht anhand eines Handwerkzeugs (Zange, Schraubenzieher, ...) geöffnet werden können.</w:t>
      </w:r>
    </w:p>
    <w:p w14:paraId="4072E3C4" w14:textId="77777777" w:rsidR="00B643C1" w:rsidRPr="008E0F64" w:rsidRDefault="00B643C1" w:rsidP="00692AE0">
      <w:pPr>
        <w:pStyle w:val="FOD-normal"/>
        <w:spacing w:before="0" w:after="120"/>
        <w:rPr>
          <w:rFonts w:eastAsia="Times New Roman"/>
        </w:rPr>
      </w:pPr>
      <w:r w:rsidRPr="008E0F64">
        <w:t>Beispiele von Schlössern, die nicht als Sicherheitsschlösser betrachtet werden: Doppelbartschlösser, Dreikantschlösser, Vierkantschlösser, ...</w:t>
      </w:r>
    </w:p>
    <w:p w14:paraId="1298A6AE" w14:textId="69934691" w:rsidR="00F357EB" w:rsidRPr="008E0F64" w:rsidRDefault="00F357EB" w:rsidP="00692AE0">
      <w:pPr>
        <w:pStyle w:val="FOD-normal"/>
        <w:rPr>
          <w:rFonts w:eastAsia="Times New Roman"/>
        </w:rPr>
      </w:pPr>
      <w:r w:rsidRPr="008E0F64">
        <w:rPr>
          <w:b/>
        </w:rPr>
        <w:t>Nichtleitende Orte:</w:t>
      </w:r>
      <w:r w:rsidRPr="008E0F64">
        <w:t xml:space="preserve"> Bei Niederspannung und Kleinspannung versteht man unter nichtleitenden Orten trockene Räumlichkeiten und Bereiche, deren Böden und Wände isolierend sind und einen Widerstand aufweisen von mindestens:</w:t>
      </w:r>
    </w:p>
    <w:p w14:paraId="053F17D6" w14:textId="77777777" w:rsidR="00F357EB" w:rsidRPr="008E0F64" w:rsidRDefault="00F357EB" w:rsidP="00445351">
      <w:pPr>
        <w:pStyle w:val="FOD-opsomming1"/>
        <w:numPr>
          <w:ilvl w:val="0"/>
          <w:numId w:val="113"/>
        </w:numPr>
        <w:rPr>
          <w:rFonts w:eastAsia="Times New Roman"/>
        </w:rPr>
      </w:pPr>
      <w:r w:rsidRPr="008E0F64">
        <w:t>50 k</w:t>
      </w:r>
      <w:r w:rsidRPr="008E0F64">
        <w:sym w:font="Symbol" w:char="F057"/>
      </w:r>
      <w:r w:rsidRPr="008E0F64">
        <w:t>/m², wenn die Nennspannung der Anlage 500 V (300 V gegenüber Erde) nicht überschreitet,</w:t>
      </w:r>
    </w:p>
    <w:p w14:paraId="6082302D" w14:textId="77777777" w:rsidR="00F357EB" w:rsidRPr="008E0F64" w:rsidRDefault="00F357EB" w:rsidP="00445351">
      <w:pPr>
        <w:pStyle w:val="FOD-opsomming1"/>
        <w:numPr>
          <w:ilvl w:val="0"/>
          <w:numId w:val="113"/>
        </w:numPr>
        <w:rPr>
          <w:rFonts w:eastAsia="Times New Roman"/>
        </w:rPr>
      </w:pPr>
      <w:r w:rsidRPr="008E0F64">
        <w:t>100 k</w:t>
      </w:r>
      <w:r w:rsidRPr="008E0F64">
        <w:sym w:font="Symbol" w:char="F057"/>
      </w:r>
      <w:r w:rsidRPr="008E0F64">
        <w:t>/m², wenn die Nennspannung der Anlage diese Werte überschreitet.</w:t>
      </w:r>
    </w:p>
    <w:p w14:paraId="7D7F1A77" w14:textId="77777777" w:rsidR="00F357EB" w:rsidRPr="008E0F64" w:rsidRDefault="00F357EB" w:rsidP="00692AE0">
      <w:pPr>
        <w:pStyle w:val="FOD-normal"/>
      </w:pPr>
      <w:r w:rsidRPr="008E0F64">
        <w:rPr>
          <w:b/>
        </w:rPr>
        <w:t>Isolierende Böden und Wände:</w:t>
      </w:r>
      <w:r w:rsidRPr="008E0F64">
        <w:t xml:space="preserve"> Böden und Wände, deren Widerstand ausreichend hoch ist, um den Fehlerstrom auf einen ungefährlichen Wert zu begrenzen.</w:t>
      </w:r>
    </w:p>
    <w:p w14:paraId="10274B8F" w14:textId="77777777" w:rsidR="00F357EB" w:rsidRPr="008E0F64" w:rsidRDefault="00F357EB" w:rsidP="00692AE0">
      <w:pPr>
        <w:pStyle w:val="FOD-normal"/>
      </w:pPr>
      <w:r w:rsidRPr="008E0F64">
        <w:t>Als nicht isolierend gelten:</w:t>
      </w:r>
    </w:p>
    <w:p w14:paraId="4E8A5808" w14:textId="77777777" w:rsidR="00F357EB" w:rsidRPr="008E0F64" w:rsidRDefault="00F357EB" w:rsidP="00445351">
      <w:pPr>
        <w:pStyle w:val="FOD-opsomming123"/>
        <w:numPr>
          <w:ilvl w:val="0"/>
          <w:numId w:val="358"/>
        </w:numPr>
      </w:pPr>
      <w:r w:rsidRPr="008E0F64">
        <w:t>Böden und Wände aus Stahlbeton ohne weitere Bekleidung,</w:t>
      </w:r>
    </w:p>
    <w:p w14:paraId="2C6015C1" w14:textId="77777777" w:rsidR="00F357EB" w:rsidRPr="008E0F64" w:rsidRDefault="00F357EB" w:rsidP="00445351">
      <w:pPr>
        <w:pStyle w:val="FOD-opsomming123"/>
        <w:numPr>
          <w:ilvl w:val="0"/>
          <w:numId w:val="358"/>
        </w:numPr>
      </w:pPr>
      <w:r w:rsidRPr="008E0F64">
        <w:t>Bodenbeläge aus Stein, Sandstein, Zement, Ton oder Keramik- oder Zementfliesen, die direkt auf einer Platte aus Stahlbeton, auf Estrich, Beton oder Erde verlegt werden,</w:t>
      </w:r>
    </w:p>
    <w:p w14:paraId="7D2F67B3" w14:textId="77777777" w:rsidR="00F357EB" w:rsidRPr="008E0F64" w:rsidRDefault="00F357EB" w:rsidP="00445351">
      <w:pPr>
        <w:pStyle w:val="FOD-opsomming123"/>
        <w:numPr>
          <w:ilvl w:val="0"/>
          <w:numId w:val="358"/>
        </w:numPr>
      </w:pPr>
      <w:r w:rsidRPr="008E0F64">
        <w:t>metallische Bekleidungen.</w:t>
      </w:r>
    </w:p>
    <w:p w14:paraId="1EAA2F06" w14:textId="77777777" w:rsidR="00F357EB" w:rsidRPr="008E0F64" w:rsidRDefault="00F357EB" w:rsidP="00692AE0">
      <w:pPr>
        <w:pStyle w:val="FOD-normal"/>
        <w:rPr>
          <w:rFonts w:eastAsia="Times New Roman"/>
        </w:rPr>
      </w:pPr>
      <w:r w:rsidRPr="008E0F64">
        <w:t>Als nicht leitfähig gelten:</w:t>
      </w:r>
    </w:p>
    <w:p w14:paraId="01DAA95D" w14:textId="77777777" w:rsidR="00F357EB" w:rsidRPr="008E0F64" w:rsidRDefault="00F357EB" w:rsidP="00445351">
      <w:pPr>
        <w:pStyle w:val="FOD-opsomming123"/>
        <w:numPr>
          <w:ilvl w:val="0"/>
          <w:numId w:val="359"/>
        </w:numPr>
      </w:pPr>
      <w:r w:rsidRPr="008E0F64">
        <w:t>Holzböden,</w:t>
      </w:r>
    </w:p>
    <w:p w14:paraId="3CA00065" w14:textId="77777777" w:rsidR="00F357EB" w:rsidRPr="008E0F64" w:rsidRDefault="00F357EB" w:rsidP="00445351">
      <w:pPr>
        <w:pStyle w:val="FOD-opsomming123"/>
        <w:numPr>
          <w:ilvl w:val="0"/>
          <w:numId w:val="359"/>
        </w:numPr>
      </w:pPr>
      <w:r w:rsidRPr="008E0F64">
        <w:t>Bodenbeläge aus nicht leitfähigem Kautschuk, Linoleum oder Kunststoff,</w:t>
      </w:r>
    </w:p>
    <w:p w14:paraId="613BF197" w14:textId="77777777" w:rsidR="00F357EB" w:rsidRPr="008E0F64" w:rsidRDefault="00F357EB" w:rsidP="00445351">
      <w:pPr>
        <w:pStyle w:val="FOD-opsomming123"/>
        <w:numPr>
          <w:ilvl w:val="0"/>
          <w:numId w:val="359"/>
        </w:numPr>
      </w:pPr>
      <w:r w:rsidRPr="008E0F64">
        <w:t>Wände, die mit einer Putzschicht wie Trockenputz bezogen sind,</w:t>
      </w:r>
    </w:p>
    <w:p w14:paraId="53B028F6" w14:textId="77777777" w:rsidR="00F357EB" w:rsidRPr="008E0F64" w:rsidRDefault="00F357EB" w:rsidP="00445351">
      <w:pPr>
        <w:pStyle w:val="FOD-opsomming123"/>
        <w:numPr>
          <w:ilvl w:val="0"/>
          <w:numId w:val="359"/>
        </w:numPr>
      </w:pPr>
      <w:r w:rsidRPr="008E0F64">
        <w:t>trockene Ziegelmauern oder Gipsplattenwände,</w:t>
      </w:r>
    </w:p>
    <w:p w14:paraId="28204FEB" w14:textId="77777777" w:rsidR="00F357EB" w:rsidRPr="008E0F64" w:rsidRDefault="00F357EB" w:rsidP="00445351">
      <w:pPr>
        <w:pStyle w:val="FOD-opsomming123"/>
        <w:numPr>
          <w:ilvl w:val="0"/>
          <w:numId w:val="359"/>
        </w:numPr>
      </w:pPr>
      <w:r w:rsidRPr="008E0F64">
        <w:lastRenderedPageBreak/>
        <w:t>Teppiche und Teppichböden ohne Metallelemente.</w:t>
      </w:r>
    </w:p>
    <w:p w14:paraId="7AA6A915" w14:textId="77777777" w:rsidR="00F357EB" w:rsidRPr="008E0F64" w:rsidRDefault="00F357EB" w:rsidP="00692AE0">
      <w:pPr>
        <w:pStyle w:val="FOD-normal"/>
        <w:rPr>
          <w:rFonts w:eastAsia="Times New Roman"/>
        </w:rPr>
      </w:pPr>
      <w:r w:rsidRPr="008E0F64">
        <w:t>In Fällen, die weiter oben nicht erwähnt sind, wird gegebenenfalls durch Prüfungen des elektrischen Widerstands die Kategorie bestimmt, der sie angehören. Im Zweifelsfall werden Wände und Böden als Leiter betrachtet.</w:t>
      </w:r>
    </w:p>
    <w:p w14:paraId="66B18C1A" w14:textId="77777777" w:rsidR="00F357EB" w:rsidRPr="008E0F64" w:rsidRDefault="00F357EB" w:rsidP="00692AE0">
      <w:pPr>
        <w:pStyle w:val="FOD-normal"/>
        <w:rPr>
          <w:rFonts w:eastAsia="Times New Roman"/>
        </w:rPr>
      </w:pPr>
      <w:r w:rsidRPr="008E0F64">
        <w:rPr>
          <w:b/>
        </w:rPr>
        <w:t>Schutzart der Umhüllung:</w:t>
      </w:r>
      <w:r w:rsidRPr="008E0F64">
        <w:t xml:space="preserve"> Die Schutzart, die eine Umhüllung gegen das Eindringen von festen Fremdkörpern und Flüssigkeiten und gegen direktes Berühren aktiver Teile, die sich innerhalb der Umhüllung befinden, bietet, wird durch einen Code bestimmt, der der vom König bestätigten oder vom NBN registrierten Norm entspricht oder Bestimmungen entspricht, die ein Sicherheitsniveau gewährleisten, das dem in dieser Norm festgelegten Niveau mindestens gleichwertig ist.</w:t>
      </w:r>
    </w:p>
    <w:p w14:paraId="4458BCDA" w14:textId="77777777" w:rsidR="00F357EB" w:rsidRPr="008E0F64" w:rsidRDefault="00F357EB" w:rsidP="00692AE0">
      <w:pPr>
        <w:pStyle w:val="FOD-normal"/>
        <w:rPr>
          <w:rFonts w:eastAsia="Times New Roman"/>
        </w:rPr>
      </w:pPr>
      <w:r w:rsidRPr="008E0F64">
        <w:t xml:space="preserve">Dieser Code besteht aus den Buchstaben </w:t>
      </w:r>
      <w:r w:rsidRPr="008E0F64">
        <w:rPr>
          <w:i/>
        </w:rPr>
        <w:t>IP</w:t>
      </w:r>
      <w:r w:rsidRPr="008E0F64">
        <w:t>, gefolgt von zwei Ziffern, wobei die erste die Schutzart gegen den Zugang zu aktiven Teilen, die sich innerhalb der Umhüllung oder hinter dem Hindernis befinden, und gleichzeitig die Schutzart gegen das Eindringen von festen Fremdkörpern und die zweite die Schutzart gegen das Eindringen von Flüssigkeiten angibt.</w:t>
      </w:r>
    </w:p>
    <w:p w14:paraId="1B51D742" w14:textId="77777777" w:rsidR="00F357EB" w:rsidRPr="008E0F64" w:rsidRDefault="00F357EB" w:rsidP="00692AE0">
      <w:pPr>
        <w:pStyle w:val="FOD-normal"/>
        <w:rPr>
          <w:rFonts w:eastAsia="Times New Roman"/>
        </w:rPr>
      </w:pPr>
      <w:r w:rsidRPr="008E0F64">
        <w:t>Wenn eine dieser Ziffern nicht bestimmt ist, wird sie durch den Buchstaben </w:t>
      </w:r>
      <w:r w:rsidRPr="008E0F64">
        <w:rPr>
          <w:i/>
        </w:rPr>
        <w:t>X</w:t>
      </w:r>
      <w:r w:rsidRPr="008E0F64">
        <w:t xml:space="preserve"> ersetzt.</w:t>
      </w:r>
    </w:p>
    <w:p w14:paraId="2DBBAD35" w14:textId="77777777" w:rsidR="00F357EB" w:rsidRPr="008E0F64" w:rsidRDefault="00F357EB" w:rsidP="00692AE0">
      <w:pPr>
        <w:pStyle w:val="FOD-normal"/>
        <w:rPr>
          <w:rFonts w:eastAsia="Times New Roman"/>
        </w:rPr>
      </w:pPr>
      <w:r w:rsidRPr="008E0F64">
        <w:t>Der Schutz gegen direktes Berühren aktiver Teile, die sich innerhalb der Umhüllung oder hinter dem Hindernis befinden, wird durch einen Buchstaben festgelegt, der durch einen Bindestrich von den Ziffern getrennt ist. Zusätzliche Buchstaben werden nur benutzt, wenn der tatsächliche Schutz gegen direktes Berühren höher als der durch die erste Kennziffer angegebene Schutz ist oder wenn nur der Schutz gegen den Zugang zu aktiven Teilen erwähnt ist.</w:t>
      </w:r>
    </w:p>
    <w:p w14:paraId="13F0A6DE" w14:textId="77777777" w:rsidR="00F357EB" w:rsidRPr="008E0F64" w:rsidRDefault="00F357EB" w:rsidP="00692AE0">
      <w:pPr>
        <w:pStyle w:val="FOD-normal"/>
        <w:rPr>
          <w:rFonts w:eastAsia="Times New Roman"/>
        </w:rPr>
      </w:pPr>
      <w:r w:rsidRPr="008E0F64">
        <w:t>Die Buchstaben </w:t>
      </w:r>
      <w:r w:rsidRPr="008E0F64">
        <w:rPr>
          <w:i/>
        </w:rPr>
        <w:t>A, B, C</w:t>
      </w:r>
      <w:r w:rsidRPr="008E0F64">
        <w:t xml:space="preserve"> und </w:t>
      </w:r>
      <w:r w:rsidRPr="008E0F64">
        <w:rPr>
          <w:i/>
        </w:rPr>
        <w:t>D</w:t>
      </w:r>
      <w:r w:rsidRPr="008E0F64">
        <w:t xml:space="preserve"> beziehen sich auf die Verhinderung einer Berührung mit aktiven Teilen mit einem Kaliber von 50, 12, 2,5 bzw. 1 mm Durchmesser.</w:t>
      </w:r>
    </w:p>
    <w:p w14:paraId="123E599C" w14:textId="77777777" w:rsidR="00F357EB" w:rsidRPr="008E0F64" w:rsidRDefault="00F357EB" w:rsidP="00692AE0">
      <w:pPr>
        <w:pStyle w:val="FOD-normal"/>
        <w:rPr>
          <w:rFonts w:eastAsia="Times New Roman"/>
        </w:rPr>
      </w:pPr>
      <w:r w:rsidRPr="008E0F64">
        <w:rPr>
          <w:b/>
        </w:rPr>
        <w:t>Schutzart des Hindernisses:</w:t>
      </w:r>
      <w:r w:rsidRPr="008E0F64">
        <w:rPr>
          <w:i/>
        </w:rPr>
        <w:t xml:space="preserve"> </w:t>
      </w:r>
      <w:r w:rsidRPr="008E0F64">
        <w:t xml:space="preserve">Die Schutzart gegen das Eindringen von festen Fremdkörpern und Flüssigkeiten und gegen direktes Berühren aktiver Teile, die sich hinter Hindernissen befinden, wird in ähnlicher Weise wie die Schutzart der Umhüllung (siehe </w:t>
      </w:r>
      <w:r w:rsidRPr="008E0F64">
        <w:rPr>
          <w:i/>
        </w:rPr>
        <w:t>weiter oben</w:t>
      </w:r>
      <w:r w:rsidRPr="008E0F64">
        <w:t>) bestimmt.</w:t>
      </w:r>
    </w:p>
    <w:p w14:paraId="7D0069AB" w14:textId="77777777" w:rsidR="00F357EB" w:rsidRPr="008E0F64" w:rsidRDefault="00F357EB" w:rsidP="00692AE0">
      <w:pPr>
        <w:pStyle w:val="FOD-normal"/>
        <w:keepNext/>
        <w:rPr>
          <w:rFonts w:eastAsia="Times New Roman"/>
          <w:b/>
          <w:iCs/>
        </w:rPr>
      </w:pPr>
      <w:r w:rsidRPr="008E0F64">
        <w:rPr>
          <w:b/>
        </w:rPr>
        <w:t>Vereinbarte Grenzwerte der Berührungsspannung:</w:t>
      </w:r>
    </w:p>
    <w:p w14:paraId="13E2C793" w14:textId="77777777" w:rsidR="00F357EB" w:rsidRPr="008E0F64" w:rsidRDefault="00F357EB" w:rsidP="00F1261E">
      <w:pPr>
        <w:pStyle w:val="FOD-opsommingabc"/>
        <w:keepNext/>
        <w:numPr>
          <w:ilvl w:val="0"/>
          <w:numId w:val="22"/>
        </w:numPr>
        <w:spacing w:before="120"/>
        <w:ind w:left="357" w:hanging="357"/>
        <w:rPr>
          <w:i/>
        </w:rPr>
      </w:pPr>
      <w:r w:rsidRPr="008E0F64">
        <w:rPr>
          <w:i/>
        </w:rPr>
        <w:t>Vereinbarter absoluter Grenzwert der Berührungsspannung (U</w:t>
      </w:r>
      <w:r w:rsidRPr="008E0F64">
        <w:rPr>
          <w:vertAlign w:val="subscript"/>
        </w:rPr>
        <w:t>L</w:t>
      </w:r>
      <w:r w:rsidRPr="008E0F64">
        <w:rPr>
          <w:i/>
        </w:rPr>
        <w:t>)</w:t>
      </w:r>
    </w:p>
    <w:p w14:paraId="7E0F0F04" w14:textId="77777777" w:rsidR="00F357EB" w:rsidRPr="008E0F64" w:rsidRDefault="00F357EB" w:rsidP="00692AE0">
      <w:pPr>
        <w:pStyle w:val="FOD-normal"/>
        <w:keepNext/>
        <w:rPr>
          <w:rFonts w:eastAsia="Times New Roman"/>
        </w:rPr>
      </w:pPr>
      <w:r w:rsidRPr="008E0F64">
        <w:t>Der vereinbarte absolute Grenzwert der Berührungsspannung (</w:t>
      </w:r>
      <w:r w:rsidRPr="008E0F64">
        <w:rPr>
          <w:i/>
        </w:rPr>
        <w:t>U</w:t>
      </w:r>
      <w:r w:rsidRPr="008E0F64">
        <w:rPr>
          <w:vertAlign w:val="subscript"/>
        </w:rPr>
        <w:t>L</w:t>
      </w:r>
      <w:r w:rsidRPr="008E0F64">
        <w:t>) hängt vom elektrischen Widerstand des menschlichen Körpers ab, der wiederum von der Hautfeuchtigkeit abhängt.</w:t>
      </w:r>
    </w:p>
    <w:p w14:paraId="22C00AA2" w14:textId="77777777" w:rsidR="00F357EB" w:rsidRPr="008E0F64" w:rsidRDefault="00F357EB" w:rsidP="00692AE0">
      <w:pPr>
        <w:pStyle w:val="FOD-normal"/>
        <w:keepNext/>
        <w:rPr>
          <w:rFonts w:eastAsia="Times New Roman"/>
        </w:rPr>
      </w:pPr>
      <w:r w:rsidRPr="008E0F64">
        <w:t>Für die Kennzeichnung des äußeren Einflusses der Hautfeuchtigkeit wird ein Code benutzt, der aus den Buchstaben BB gefolgt von einer Ziffer von 1 bis 3 besteht.</w:t>
      </w:r>
    </w:p>
    <w:p w14:paraId="3C64BE32" w14:textId="77777777" w:rsidR="00F357EB" w:rsidRPr="008E0F64" w:rsidRDefault="00F357EB" w:rsidP="00692AE0">
      <w:pPr>
        <w:pStyle w:val="FOD-normal"/>
        <w:rPr>
          <w:rFonts w:eastAsia="Times New Roman"/>
        </w:rPr>
      </w:pPr>
      <w:r w:rsidRPr="008E0F64">
        <w:t xml:space="preserve">Auf diese Weise werden je nach Hautfeuchtigkeit drei Formen von elektrischem Widerstand des menschlichen Körpers und drei vereinbarte absolute Grenzwerte der Berührungsspannung wie in </w:t>
      </w:r>
      <w:r w:rsidRPr="008E0F64">
        <w:rPr>
          <w:i/>
        </w:rPr>
        <w:t>Tabelle 2.3</w:t>
      </w:r>
      <w:r w:rsidRPr="008E0F64">
        <w:t xml:space="preserve"> dargestellt bestimmt.</w:t>
      </w:r>
    </w:p>
    <w:p w14:paraId="7FE159BB" w14:textId="77777777" w:rsidR="00963583" w:rsidRPr="008E0F64" w:rsidRDefault="00963583" w:rsidP="00692AE0">
      <w:pPr>
        <w:pStyle w:val="FOD-tab-titel"/>
      </w:pPr>
      <w:bookmarkStart w:id="173" w:name="_Toc167267936"/>
      <w:bookmarkStart w:id="174" w:name="_Toc167269099"/>
      <w:bookmarkStart w:id="175" w:name="_Toc167270259"/>
      <w:bookmarkStart w:id="176" w:name="_Toc202794546"/>
      <w:r w:rsidRPr="008E0F64">
        <w:t>Tabelle 2.3 - Vereinbarter absoluter Grenzwert der Berührungsspannung U</w:t>
      </w:r>
      <w:r w:rsidRPr="008E0F64">
        <w:rPr>
          <w:vertAlign w:val="subscript"/>
        </w:rPr>
        <w:t>L</w:t>
      </w:r>
      <w:bookmarkEnd w:id="173"/>
      <w:bookmarkEnd w:id="174"/>
      <w:bookmarkEnd w:id="175"/>
      <w:bookmarkEnd w:id="176"/>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976"/>
        <w:gridCol w:w="1883"/>
        <w:gridCol w:w="1409"/>
        <w:gridCol w:w="1322"/>
        <w:gridCol w:w="1416"/>
      </w:tblGrid>
      <w:tr w:rsidR="00156AA0" w:rsidRPr="008E0F64" w14:paraId="013B0161" w14:textId="77777777" w:rsidTr="00BD3262">
        <w:trPr>
          <w:trHeight w:val="23"/>
          <w:jc w:val="center"/>
        </w:trPr>
        <w:tc>
          <w:tcPr>
            <w:tcW w:w="976" w:type="dxa"/>
            <w:vMerge w:val="restart"/>
            <w:vAlign w:val="center"/>
          </w:tcPr>
          <w:p w14:paraId="033C4569"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i/>
                <w:sz w:val="17"/>
              </w:rPr>
            </w:pPr>
            <w:bookmarkStart w:id="177" w:name="TABEL_003_FR"/>
            <w:r w:rsidRPr="008E0F64">
              <w:rPr>
                <w:rFonts w:ascii="Trebuchet MS" w:hAnsi="Trebuchet MS"/>
                <w:b/>
                <w:i/>
                <w:sz w:val="17"/>
              </w:rPr>
              <w:t>Code</w:t>
            </w:r>
          </w:p>
        </w:tc>
        <w:tc>
          <w:tcPr>
            <w:tcW w:w="1883" w:type="dxa"/>
            <w:vMerge w:val="restart"/>
            <w:vAlign w:val="center"/>
          </w:tcPr>
          <w:p w14:paraId="3A3F84F7" w14:textId="77777777" w:rsidR="00F357EB" w:rsidRPr="008E0F64" w:rsidRDefault="00F357EB" w:rsidP="002B6A74">
            <w:pPr>
              <w:keepNext/>
              <w:widowControl w:val="0"/>
              <w:autoSpaceDE w:val="0"/>
              <w:autoSpaceDN w:val="0"/>
              <w:adjustRightInd w:val="0"/>
              <w:spacing w:before="20" w:after="20" w:line="240" w:lineRule="auto"/>
              <w:jc w:val="center"/>
              <w:rPr>
                <w:rFonts w:ascii="Trebuchet MS" w:eastAsia="Times New Roman" w:hAnsi="Trebuchet MS" w:cs="Times New Roman"/>
                <w:b/>
                <w:sz w:val="17"/>
              </w:rPr>
            </w:pPr>
            <w:r w:rsidRPr="008E0F64">
              <w:rPr>
                <w:rFonts w:ascii="Trebuchet MS" w:hAnsi="Trebuchet MS"/>
                <w:b/>
                <w:i/>
                <w:sz w:val="17"/>
              </w:rPr>
              <w:t>Elektrischer Widerstand des menschlichen Körpers</w:t>
            </w:r>
          </w:p>
        </w:tc>
        <w:tc>
          <w:tcPr>
            <w:tcW w:w="4147" w:type="dxa"/>
            <w:gridSpan w:val="3"/>
            <w:vAlign w:val="center"/>
          </w:tcPr>
          <w:p w14:paraId="31DCDDF0"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Vereinbarter absoluter Grenzwert der Berührungsspannung U</w:t>
            </w:r>
            <w:r w:rsidRPr="008E0F64">
              <w:rPr>
                <w:rFonts w:ascii="Trebuchet MS" w:hAnsi="Trebuchet MS"/>
                <w:b/>
                <w:sz w:val="17"/>
                <w:vertAlign w:val="subscript"/>
              </w:rPr>
              <w:t>L</w:t>
            </w:r>
            <w:r w:rsidRPr="008E0F64">
              <w:rPr>
                <w:rFonts w:ascii="Trebuchet MS" w:hAnsi="Trebuchet MS"/>
                <w:b/>
                <w:i/>
                <w:sz w:val="17"/>
              </w:rPr>
              <w:t xml:space="preserve"> in V</w:t>
            </w:r>
          </w:p>
        </w:tc>
      </w:tr>
      <w:tr w:rsidR="00156AA0" w:rsidRPr="008E0F64" w14:paraId="34523F23" w14:textId="77777777" w:rsidTr="00BD3262">
        <w:trPr>
          <w:trHeight w:val="23"/>
          <w:jc w:val="center"/>
        </w:trPr>
        <w:tc>
          <w:tcPr>
            <w:tcW w:w="976" w:type="dxa"/>
            <w:vMerge/>
            <w:vAlign w:val="center"/>
          </w:tcPr>
          <w:p w14:paraId="4FB09AC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lang w:eastAsia="en-US"/>
              </w:rPr>
            </w:pPr>
          </w:p>
        </w:tc>
        <w:tc>
          <w:tcPr>
            <w:tcW w:w="1883" w:type="dxa"/>
            <w:vMerge/>
            <w:vAlign w:val="center"/>
          </w:tcPr>
          <w:p w14:paraId="452E1158"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b/>
                <w:sz w:val="17"/>
                <w:szCs w:val="17"/>
                <w:lang w:eastAsia="en-US"/>
              </w:rPr>
            </w:pPr>
          </w:p>
        </w:tc>
        <w:tc>
          <w:tcPr>
            <w:tcW w:w="1409" w:type="dxa"/>
            <w:vAlign w:val="center"/>
          </w:tcPr>
          <w:p w14:paraId="135C2E7E"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17"/>
              </w:rPr>
            </w:pPr>
            <w:r w:rsidRPr="008E0F64">
              <w:rPr>
                <w:rFonts w:ascii="Trebuchet MS" w:hAnsi="Trebuchet MS"/>
                <w:b/>
                <w:i/>
                <w:sz w:val="17"/>
              </w:rPr>
              <w:t xml:space="preserve">Wechselstrom </w:t>
            </w:r>
          </w:p>
        </w:tc>
        <w:tc>
          <w:tcPr>
            <w:tcW w:w="1322" w:type="dxa"/>
            <w:vAlign w:val="center"/>
          </w:tcPr>
          <w:p w14:paraId="5270633A"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Gleichstrom mit Welligkeit</w:t>
            </w:r>
          </w:p>
        </w:tc>
        <w:tc>
          <w:tcPr>
            <w:tcW w:w="1416" w:type="dxa"/>
            <w:vAlign w:val="center"/>
          </w:tcPr>
          <w:p w14:paraId="3C9B7E8A"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Gleichstrom ohne Welligkeit</w:t>
            </w:r>
          </w:p>
        </w:tc>
      </w:tr>
      <w:tr w:rsidR="00156AA0" w:rsidRPr="008E0F64" w14:paraId="40142AC3" w14:textId="77777777" w:rsidTr="00200194">
        <w:trPr>
          <w:trHeight w:val="454"/>
          <w:jc w:val="center"/>
        </w:trPr>
        <w:tc>
          <w:tcPr>
            <w:tcW w:w="976" w:type="dxa"/>
            <w:vAlign w:val="center"/>
          </w:tcPr>
          <w:p w14:paraId="524CF4BC"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BB1</w:t>
            </w:r>
          </w:p>
        </w:tc>
        <w:tc>
          <w:tcPr>
            <w:tcW w:w="1883" w:type="dxa"/>
            <w:vAlign w:val="center"/>
          </w:tcPr>
          <w:p w14:paraId="6D55B406"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 xml:space="preserve">Trockene oder </w:t>
            </w:r>
            <w:r w:rsidRPr="008E0F64">
              <w:rPr>
                <w:rFonts w:ascii="Trebuchet MS" w:hAnsi="Trebuchet MS"/>
                <w:sz w:val="17"/>
              </w:rPr>
              <w:br/>
              <w:t>verschwitzte Haut</w:t>
            </w:r>
          </w:p>
        </w:tc>
        <w:tc>
          <w:tcPr>
            <w:tcW w:w="1409" w:type="dxa"/>
            <w:vAlign w:val="center"/>
          </w:tcPr>
          <w:p w14:paraId="0BE84152"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50</w:t>
            </w:r>
          </w:p>
        </w:tc>
        <w:tc>
          <w:tcPr>
            <w:tcW w:w="1322" w:type="dxa"/>
            <w:vAlign w:val="center"/>
          </w:tcPr>
          <w:p w14:paraId="681E9312"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75</w:t>
            </w:r>
          </w:p>
        </w:tc>
        <w:tc>
          <w:tcPr>
            <w:tcW w:w="1416" w:type="dxa"/>
            <w:vAlign w:val="center"/>
          </w:tcPr>
          <w:p w14:paraId="77FD00CA"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120</w:t>
            </w:r>
          </w:p>
        </w:tc>
      </w:tr>
      <w:tr w:rsidR="00156AA0" w:rsidRPr="008E0F64" w14:paraId="3EA73F81" w14:textId="77777777" w:rsidTr="00200194">
        <w:trPr>
          <w:trHeight w:val="454"/>
          <w:jc w:val="center"/>
        </w:trPr>
        <w:tc>
          <w:tcPr>
            <w:tcW w:w="976" w:type="dxa"/>
            <w:vAlign w:val="center"/>
          </w:tcPr>
          <w:p w14:paraId="60B94B89"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BB2</w:t>
            </w:r>
          </w:p>
        </w:tc>
        <w:tc>
          <w:tcPr>
            <w:tcW w:w="1883" w:type="dxa"/>
            <w:vAlign w:val="center"/>
          </w:tcPr>
          <w:p w14:paraId="3F93B8A9"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Nasse Haut</w:t>
            </w:r>
          </w:p>
        </w:tc>
        <w:tc>
          <w:tcPr>
            <w:tcW w:w="1409" w:type="dxa"/>
            <w:vAlign w:val="center"/>
          </w:tcPr>
          <w:p w14:paraId="212008D5"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25</w:t>
            </w:r>
          </w:p>
        </w:tc>
        <w:tc>
          <w:tcPr>
            <w:tcW w:w="1322" w:type="dxa"/>
            <w:vAlign w:val="center"/>
          </w:tcPr>
          <w:p w14:paraId="64FF9A42"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36</w:t>
            </w:r>
          </w:p>
        </w:tc>
        <w:tc>
          <w:tcPr>
            <w:tcW w:w="1416" w:type="dxa"/>
            <w:vAlign w:val="center"/>
          </w:tcPr>
          <w:p w14:paraId="3CCDCFBC"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60</w:t>
            </w:r>
          </w:p>
        </w:tc>
      </w:tr>
      <w:tr w:rsidR="00156AA0" w:rsidRPr="008E0F64" w14:paraId="19A6D9CC" w14:textId="77777777" w:rsidTr="00BD3262">
        <w:trPr>
          <w:trHeight w:hRule="exact" w:val="454"/>
          <w:jc w:val="center"/>
        </w:trPr>
        <w:tc>
          <w:tcPr>
            <w:tcW w:w="976" w:type="dxa"/>
            <w:vAlign w:val="center"/>
          </w:tcPr>
          <w:p w14:paraId="313C1A65"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BB3</w:t>
            </w:r>
          </w:p>
        </w:tc>
        <w:tc>
          <w:tcPr>
            <w:tcW w:w="1883" w:type="dxa"/>
            <w:vAlign w:val="center"/>
          </w:tcPr>
          <w:p w14:paraId="69CD690F"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 xml:space="preserve">Ins Wasser </w:t>
            </w:r>
            <w:r w:rsidRPr="008E0F64">
              <w:rPr>
                <w:rFonts w:ascii="Trebuchet MS" w:hAnsi="Trebuchet MS"/>
                <w:sz w:val="17"/>
              </w:rPr>
              <w:br/>
              <w:t>eingetauchte Haut</w:t>
            </w:r>
          </w:p>
        </w:tc>
        <w:tc>
          <w:tcPr>
            <w:tcW w:w="1409" w:type="dxa"/>
            <w:vAlign w:val="center"/>
          </w:tcPr>
          <w:p w14:paraId="08445286"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12</w:t>
            </w:r>
          </w:p>
        </w:tc>
        <w:tc>
          <w:tcPr>
            <w:tcW w:w="1322" w:type="dxa"/>
            <w:vAlign w:val="center"/>
          </w:tcPr>
          <w:p w14:paraId="401E8BA3"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18</w:t>
            </w:r>
          </w:p>
        </w:tc>
        <w:tc>
          <w:tcPr>
            <w:tcW w:w="1416" w:type="dxa"/>
            <w:vAlign w:val="center"/>
          </w:tcPr>
          <w:p w14:paraId="6EDFC574" w14:textId="77777777" w:rsidR="00F357EB"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30</w:t>
            </w:r>
          </w:p>
        </w:tc>
      </w:tr>
    </w:tbl>
    <w:bookmarkEnd w:id="177"/>
    <w:p w14:paraId="30FE14E4" w14:textId="77777777" w:rsidR="00F357EB" w:rsidRPr="008E0F64" w:rsidRDefault="00F357EB" w:rsidP="00692AE0">
      <w:pPr>
        <w:pStyle w:val="FOD-opsommingabc"/>
        <w:spacing w:before="120"/>
        <w:ind w:left="357" w:hanging="357"/>
        <w:rPr>
          <w:i/>
        </w:rPr>
      </w:pPr>
      <w:r w:rsidRPr="008E0F64">
        <w:rPr>
          <w:i/>
        </w:rPr>
        <w:t>Vereinbarter relativer Grenzwert der Berührungsspannung U</w:t>
      </w:r>
      <w:r w:rsidRPr="008E0F64">
        <w:rPr>
          <w:vertAlign w:val="subscript"/>
        </w:rPr>
        <w:t>L</w:t>
      </w:r>
      <w:r w:rsidRPr="008E0F64">
        <w:rPr>
          <w:i/>
        </w:rPr>
        <w:t>(t)</w:t>
      </w:r>
    </w:p>
    <w:p w14:paraId="1E7447FF" w14:textId="77777777" w:rsidR="00F357EB" w:rsidRPr="008E0F64" w:rsidRDefault="00F357EB" w:rsidP="00692AE0">
      <w:pPr>
        <w:pStyle w:val="FOD-normal"/>
        <w:spacing w:after="120"/>
        <w:rPr>
          <w:rFonts w:eastAsia="Times New Roman"/>
        </w:rPr>
      </w:pPr>
      <w:r w:rsidRPr="008E0F64">
        <w:t xml:space="preserve">Der vereinbarte relative Grenzwert der Berührungsspannung ist eine Spannung, die nicht länger als die in </w:t>
      </w:r>
      <w:r w:rsidRPr="008E0F64">
        <w:rPr>
          <w:i/>
        </w:rPr>
        <w:t>Tabelle 2.4</w:t>
      </w:r>
      <w:r w:rsidRPr="008E0F64">
        <w:t xml:space="preserve"> angegebene Zeit </w:t>
      </w:r>
      <w:r w:rsidRPr="008E0F64">
        <w:rPr>
          <w:i/>
        </w:rPr>
        <w:t>t</w:t>
      </w:r>
      <w:r w:rsidRPr="008E0F64">
        <w:t xml:space="preserve"> über der Spannung </w:t>
      </w:r>
      <w:r w:rsidRPr="008E0F64">
        <w:rPr>
          <w:i/>
        </w:rPr>
        <w:t>U</w:t>
      </w:r>
      <w:r w:rsidRPr="008E0F64">
        <w:rPr>
          <w:vertAlign w:val="subscript"/>
        </w:rPr>
        <w:t>L</w:t>
      </w:r>
      <w:r w:rsidRPr="008E0F64">
        <w:t>(</w:t>
      </w:r>
      <w:r w:rsidRPr="008E0F64">
        <w:rPr>
          <w:i/>
        </w:rPr>
        <w:t>t</w:t>
      </w:r>
      <w:r w:rsidRPr="008E0F64">
        <w:t>) gehalten werden kann.</w:t>
      </w:r>
    </w:p>
    <w:p w14:paraId="6DFABAF4" w14:textId="77777777" w:rsidR="00963583" w:rsidRPr="008E0F64" w:rsidRDefault="00963583" w:rsidP="00692AE0">
      <w:pPr>
        <w:pStyle w:val="FOD-tab-titel"/>
      </w:pPr>
      <w:bookmarkStart w:id="178" w:name="_Toc167267937"/>
      <w:bookmarkStart w:id="179" w:name="_Toc167269100"/>
      <w:bookmarkStart w:id="180" w:name="_Toc167270260"/>
      <w:bookmarkStart w:id="181" w:name="_Toc202794547"/>
      <w:bookmarkStart w:id="182" w:name="TABEL_004_FR"/>
      <w:r w:rsidRPr="008E0F64">
        <w:lastRenderedPageBreak/>
        <w:t>Tabelle 2.4 - Vereinbarter relativer Grenzwert der Berührungsspannung U</w:t>
      </w:r>
      <w:r w:rsidRPr="008E0F64">
        <w:rPr>
          <w:vertAlign w:val="subscript"/>
        </w:rPr>
        <w:t>L</w:t>
      </w:r>
      <w:r w:rsidRPr="008E0F64">
        <w:t>(t)</w:t>
      </w:r>
      <w:bookmarkEnd w:id="178"/>
      <w:bookmarkEnd w:id="179"/>
      <w:bookmarkEnd w:id="180"/>
      <w:bookmarkEnd w:id="181"/>
    </w:p>
    <w:tbl>
      <w:tblPr>
        <w:tblW w:w="0" w:type="auto"/>
        <w:jc w:val="center"/>
        <w:tblLayout w:type="fixed"/>
        <w:tblCellMar>
          <w:left w:w="57" w:type="dxa"/>
          <w:right w:w="57" w:type="dxa"/>
        </w:tblCellMar>
        <w:tblLook w:val="0000" w:firstRow="0" w:lastRow="0" w:firstColumn="0" w:lastColumn="0" w:noHBand="0" w:noVBand="0"/>
      </w:tblPr>
      <w:tblGrid>
        <w:gridCol w:w="1289"/>
        <w:gridCol w:w="1432"/>
        <w:gridCol w:w="1433"/>
        <w:gridCol w:w="1433"/>
        <w:gridCol w:w="1433"/>
      </w:tblGrid>
      <w:tr w:rsidR="00156AA0" w:rsidRPr="008E0F64" w14:paraId="7DB8DCFB" w14:textId="77777777" w:rsidTr="00963583">
        <w:trPr>
          <w:trHeight w:val="23"/>
          <w:jc w:val="center"/>
        </w:trPr>
        <w:tc>
          <w:tcPr>
            <w:tcW w:w="1289" w:type="dxa"/>
            <w:vMerge w:val="restart"/>
            <w:tcBorders>
              <w:top w:val="single" w:sz="4" w:space="0" w:color="231F20"/>
              <w:left w:val="single" w:sz="4" w:space="0" w:color="231F20"/>
              <w:bottom w:val="single" w:sz="4" w:space="0" w:color="231F20"/>
              <w:right w:val="single" w:sz="4" w:space="0" w:color="231F20"/>
            </w:tcBorders>
            <w:vAlign w:val="center"/>
          </w:tcPr>
          <w:p w14:paraId="46E3211F"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i/>
                <w:sz w:val="17"/>
              </w:rPr>
            </w:pPr>
            <w:r w:rsidRPr="008E0F64">
              <w:rPr>
                <w:rFonts w:ascii="Trebuchet MS" w:hAnsi="Trebuchet MS"/>
                <w:b/>
                <w:i/>
                <w:sz w:val="17"/>
              </w:rPr>
              <w:t>Maximale Haltezeit (t) in Sekunden</w:t>
            </w:r>
          </w:p>
        </w:tc>
        <w:tc>
          <w:tcPr>
            <w:tcW w:w="5731" w:type="dxa"/>
            <w:gridSpan w:val="4"/>
            <w:tcBorders>
              <w:top w:val="single" w:sz="4" w:space="0" w:color="231F20"/>
              <w:left w:val="single" w:sz="4" w:space="0" w:color="231F20"/>
              <w:bottom w:val="single" w:sz="4" w:space="0" w:color="231F20"/>
              <w:right w:val="single" w:sz="4" w:space="0" w:color="231F20"/>
            </w:tcBorders>
            <w:vAlign w:val="center"/>
          </w:tcPr>
          <w:p w14:paraId="127A6D1E"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Vereinbarter relativer Grenzwert der Berührungsspannung U</w:t>
            </w:r>
            <w:r w:rsidRPr="008E0F64">
              <w:rPr>
                <w:rFonts w:ascii="Trebuchet MS" w:hAnsi="Trebuchet MS"/>
                <w:b/>
                <w:sz w:val="17"/>
                <w:vertAlign w:val="subscript"/>
              </w:rPr>
              <w:t>L</w:t>
            </w:r>
            <w:r w:rsidRPr="008E0F64">
              <w:rPr>
                <w:rFonts w:ascii="Trebuchet MS" w:hAnsi="Trebuchet MS"/>
                <w:b/>
                <w:i/>
                <w:sz w:val="17"/>
              </w:rPr>
              <w:t>(t) in V</w:t>
            </w:r>
          </w:p>
        </w:tc>
      </w:tr>
      <w:tr w:rsidR="00156AA0" w:rsidRPr="008E0F64" w14:paraId="3DF215AE" w14:textId="77777777" w:rsidTr="00963583">
        <w:trPr>
          <w:trHeight w:val="23"/>
          <w:jc w:val="center"/>
        </w:trPr>
        <w:tc>
          <w:tcPr>
            <w:tcW w:w="1289" w:type="dxa"/>
            <w:vMerge/>
            <w:tcBorders>
              <w:top w:val="single" w:sz="4" w:space="0" w:color="231F20"/>
              <w:left w:val="single" w:sz="4" w:space="0" w:color="231F20"/>
              <w:bottom w:val="single" w:sz="4" w:space="0" w:color="231F20"/>
              <w:right w:val="single" w:sz="4" w:space="0" w:color="231F20"/>
            </w:tcBorders>
            <w:vAlign w:val="center"/>
          </w:tcPr>
          <w:p w14:paraId="38027528" w14:textId="77777777" w:rsidR="000146A5" w:rsidRPr="008E0F64" w:rsidRDefault="000146A5"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lang w:eastAsia="en-US"/>
              </w:rPr>
            </w:pPr>
          </w:p>
        </w:tc>
        <w:tc>
          <w:tcPr>
            <w:tcW w:w="2865" w:type="dxa"/>
            <w:gridSpan w:val="2"/>
            <w:tcBorders>
              <w:top w:val="single" w:sz="4" w:space="0" w:color="231F20"/>
              <w:left w:val="single" w:sz="4" w:space="0" w:color="231F20"/>
              <w:bottom w:val="single" w:sz="4" w:space="0" w:color="231F20"/>
              <w:right w:val="single" w:sz="4" w:space="0" w:color="231F20"/>
            </w:tcBorders>
            <w:vAlign w:val="center"/>
          </w:tcPr>
          <w:p w14:paraId="51554FA1" w14:textId="77777777" w:rsidR="000146A5"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BB1</w:t>
            </w:r>
          </w:p>
        </w:tc>
        <w:tc>
          <w:tcPr>
            <w:tcW w:w="2866" w:type="dxa"/>
            <w:gridSpan w:val="2"/>
            <w:tcBorders>
              <w:top w:val="single" w:sz="4" w:space="0" w:color="231F20"/>
              <w:left w:val="single" w:sz="4" w:space="0" w:color="231F20"/>
              <w:bottom w:val="single" w:sz="4" w:space="0" w:color="231F20"/>
              <w:right w:val="single" w:sz="4" w:space="0" w:color="231F20"/>
            </w:tcBorders>
            <w:vAlign w:val="center"/>
          </w:tcPr>
          <w:p w14:paraId="50DCB3FF" w14:textId="77777777" w:rsidR="000146A5"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BB2</w:t>
            </w:r>
          </w:p>
        </w:tc>
      </w:tr>
      <w:tr w:rsidR="00156AA0" w:rsidRPr="008E0F64" w14:paraId="4BFD4F53" w14:textId="77777777" w:rsidTr="00963583">
        <w:trPr>
          <w:trHeight w:val="23"/>
          <w:jc w:val="center"/>
        </w:trPr>
        <w:tc>
          <w:tcPr>
            <w:tcW w:w="1289" w:type="dxa"/>
            <w:vMerge/>
            <w:tcBorders>
              <w:top w:val="single" w:sz="4" w:space="0" w:color="231F20"/>
              <w:left w:val="single" w:sz="4" w:space="0" w:color="231F20"/>
              <w:bottom w:val="single" w:sz="4" w:space="0" w:color="231F20"/>
              <w:right w:val="single" w:sz="4" w:space="0" w:color="231F20"/>
            </w:tcBorders>
            <w:vAlign w:val="center"/>
          </w:tcPr>
          <w:p w14:paraId="0B367819" w14:textId="77777777" w:rsidR="000146A5" w:rsidRPr="008E0F64" w:rsidRDefault="000146A5"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lang w:eastAsia="en-US"/>
              </w:rPr>
            </w:pPr>
          </w:p>
        </w:tc>
        <w:tc>
          <w:tcPr>
            <w:tcW w:w="1432" w:type="dxa"/>
            <w:tcBorders>
              <w:top w:val="single" w:sz="4" w:space="0" w:color="231F20"/>
              <w:left w:val="single" w:sz="4" w:space="0" w:color="231F20"/>
              <w:bottom w:val="single" w:sz="4" w:space="0" w:color="231F20"/>
              <w:right w:val="single" w:sz="4" w:space="0" w:color="231F20"/>
            </w:tcBorders>
            <w:vAlign w:val="center"/>
          </w:tcPr>
          <w:p w14:paraId="43AA2049" w14:textId="77777777" w:rsidR="000146A5"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Wechselstrom</w:t>
            </w:r>
          </w:p>
        </w:tc>
        <w:tc>
          <w:tcPr>
            <w:tcW w:w="1433" w:type="dxa"/>
            <w:tcBorders>
              <w:top w:val="single" w:sz="4" w:space="0" w:color="231F20"/>
              <w:left w:val="single" w:sz="4" w:space="0" w:color="231F20"/>
              <w:bottom w:val="single" w:sz="4" w:space="0" w:color="231F20"/>
              <w:right w:val="single" w:sz="4" w:space="0" w:color="231F20"/>
            </w:tcBorders>
            <w:vAlign w:val="center"/>
          </w:tcPr>
          <w:p w14:paraId="70A57C1D" w14:textId="77777777" w:rsidR="000146A5"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Gleichstrom</w:t>
            </w:r>
          </w:p>
        </w:tc>
        <w:tc>
          <w:tcPr>
            <w:tcW w:w="1433" w:type="dxa"/>
            <w:tcBorders>
              <w:top w:val="single" w:sz="4" w:space="0" w:color="231F20"/>
              <w:left w:val="single" w:sz="4" w:space="0" w:color="231F20"/>
              <w:bottom w:val="single" w:sz="4" w:space="0" w:color="231F20"/>
              <w:right w:val="single" w:sz="4" w:space="0" w:color="231F20"/>
            </w:tcBorders>
            <w:vAlign w:val="center"/>
          </w:tcPr>
          <w:p w14:paraId="17975E72" w14:textId="77777777" w:rsidR="000146A5"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Wechselstrom</w:t>
            </w:r>
          </w:p>
        </w:tc>
        <w:tc>
          <w:tcPr>
            <w:tcW w:w="1433" w:type="dxa"/>
            <w:tcBorders>
              <w:top w:val="single" w:sz="4" w:space="0" w:color="231F20"/>
              <w:left w:val="single" w:sz="4" w:space="0" w:color="231F20"/>
              <w:bottom w:val="single" w:sz="4" w:space="0" w:color="231F20"/>
              <w:right w:val="single" w:sz="4" w:space="0" w:color="231F20"/>
            </w:tcBorders>
            <w:vAlign w:val="center"/>
          </w:tcPr>
          <w:p w14:paraId="250F0346" w14:textId="77777777" w:rsidR="000146A5"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24"/>
              </w:rPr>
            </w:pPr>
            <w:r w:rsidRPr="008E0F64">
              <w:rPr>
                <w:rFonts w:ascii="Trebuchet MS" w:hAnsi="Trebuchet MS"/>
                <w:b/>
                <w:i/>
                <w:sz w:val="17"/>
              </w:rPr>
              <w:t>Gleichstrom</w:t>
            </w:r>
          </w:p>
        </w:tc>
      </w:tr>
      <w:tr w:rsidR="00156AA0" w:rsidRPr="008E0F64" w14:paraId="3689DD32"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4FD8F426"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sym w:font="Symbol" w:char="F0A5"/>
            </w:r>
          </w:p>
        </w:tc>
        <w:tc>
          <w:tcPr>
            <w:tcW w:w="1432" w:type="dxa"/>
            <w:tcBorders>
              <w:top w:val="single" w:sz="4" w:space="0" w:color="231F20"/>
              <w:left w:val="single" w:sz="4" w:space="0" w:color="231F20"/>
              <w:bottom w:val="single" w:sz="4" w:space="0" w:color="231F20"/>
              <w:right w:val="single" w:sz="4" w:space="0" w:color="231F20"/>
            </w:tcBorders>
            <w:vAlign w:val="center"/>
          </w:tcPr>
          <w:p w14:paraId="511B3D34"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&lt; 50</w:t>
            </w:r>
          </w:p>
        </w:tc>
        <w:tc>
          <w:tcPr>
            <w:tcW w:w="1433" w:type="dxa"/>
            <w:tcBorders>
              <w:top w:val="single" w:sz="4" w:space="0" w:color="231F20"/>
              <w:left w:val="single" w:sz="4" w:space="0" w:color="231F20"/>
              <w:bottom w:val="single" w:sz="4" w:space="0" w:color="231F20"/>
              <w:right w:val="single" w:sz="4" w:space="0" w:color="231F20"/>
            </w:tcBorders>
            <w:vAlign w:val="center"/>
          </w:tcPr>
          <w:p w14:paraId="1D07E735"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&lt; 120</w:t>
            </w:r>
          </w:p>
        </w:tc>
        <w:tc>
          <w:tcPr>
            <w:tcW w:w="1433" w:type="dxa"/>
            <w:tcBorders>
              <w:top w:val="single" w:sz="4" w:space="0" w:color="231F20"/>
              <w:left w:val="single" w:sz="4" w:space="0" w:color="231F20"/>
              <w:bottom w:val="single" w:sz="4" w:space="0" w:color="231F20"/>
              <w:right w:val="single" w:sz="4" w:space="0" w:color="231F20"/>
            </w:tcBorders>
            <w:vAlign w:val="center"/>
          </w:tcPr>
          <w:p w14:paraId="533DA4A2"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&lt; 25</w:t>
            </w:r>
          </w:p>
        </w:tc>
        <w:tc>
          <w:tcPr>
            <w:tcW w:w="1433" w:type="dxa"/>
            <w:tcBorders>
              <w:top w:val="single" w:sz="4" w:space="0" w:color="231F20"/>
              <w:left w:val="single" w:sz="4" w:space="0" w:color="231F20"/>
              <w:bottom w:val="single" w:sz="4" w:space="0" w:color="231F20"/>
              <w:right w:val="single" w:sz="4" w:space="0" w:color="231F20"/>
            </w:tcBorders>
            <w:vAlign w:val="center"/>
          </w:tcPr>
          <w:p w14:paraId="7EE1C685"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&lt; 60</w:t>
            </w:r>
          </w:p>
        </w:tc>
      </w:tr>
      <w:tr w:rsidR="00156AA0" w:rsidRPr="008E0F64" w14:paraId="518FCC84"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61F78AD3"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w:t>
            </w:r>
          </w:p>
        </w:tc>
        <w:tc>
          <w:tcPr>
            <w:tcW w:w="1432" w:type="dxa"/>
            <w:tcBorders>
              <w:top w:val="single" w:sz="4" w:space="0" w:color="231F20"/>
              <w:left w:val="single" w:sz="4" w:space="0" w:color="231F20"/>
              <w:bottom w:val="single" w:sz="4" w:space="0" w:color="231F20"/>
              <w:right w:val="single" w:sz="4" w:space="0" w:color="231F20"/>
            </w:tcBorders>
            <w:vAlign w:val="center"/>
          </w:tcPr>
          <w:p w14:paraId="70959B50"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50</w:t>
            </w:r>
          </w:p>
        </w:tc>
        <w:tc>
          <w:tcPr>
            <w:tcW w:w="1433" w:type="dxa"/>
            <w:tcBorders>
              <w:top w:val="single" w:sz="4" w:space="0" w:color="231F20"/>
              <w:left w:val="single" w:sz="4" w:space="0" w:color="231F20"/>
              <w:bottom w:val="single" w:sz="4" w:space="0" w:color="231F20"/>
              <w:right w:val="single" w:sz="4" w:space="0" w:color="231F20"/>
            </w:tcBorders>
            <w:vAlign w:val="center"/>
          </w:tcPr>
          <w:p w14:paraId="36744406"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120</w:t>
            </w:r>
          </w:p>
        </w:tc>
        <w:tc>
          <w:tcPr>
            <w:tcW w:w="1433" w:type="dxa"/>
            <w:tcBorders>
              <w:top w:val="single" w:sz="4" w:space="0" w:color="231F20"/>
              <w:left w:val="single" w:sz="4" w:space="0" w:color="231F20"/>
              <w:bottom w:val="single" w:sz="4" w:space="0" w:color="231F20"/>
              <w:right w:val="single" w:sz="4" w:space="0" w:color="231F20"/>
            </w:tcBorders>
            <w:vAlign w:val="center"/>
          </w:tcPr>
          <w:p w14:paraId="25626CAD"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25</w:t>
            </w:r>
          </w:p>
        </w:tc>
        <w:tc>
          <w:tcPr>
            <w:tcW w:w="1433" w:type="dxa"/>
            <w:tcBorders>
              <w:top w:val="single" w:sz="4" w:space="0" w:color="231F20"/>
              <w:left w:val="single" w:sz="4" w:space="0" w:color="231F20"/>
              <w:bottom w:val="single" w:sz="4" w:space="0" w:color="231F20"/>
              <w:right w:val="single" w:sz="4" w:space="0" w:color="231F20"/>
            </w:tcBorders>
            <w:vAlign w:val="center"/>
          </w:tcPr>
          <w:p w14:paraId="4BF00229"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60</w:t>
            </w:r>
          </w:p>
        </w:tc>
      </w:tr>
      <w:tr w:rsidR="00156AA0" w:rsidRPr="008E0F64" w14:paraId="2006FB89"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14A5B3D4"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w:t>
            </w:r>
          </w:p>
        </w:tc>
        <w:tc>
          <w:tcPr>
            <w:tcW w:w="1432" w:type="dxa"/>
            <w:tcBorders>
              <w:top w:val="single" w:sz="4" w:space="0" w:color="231F20"/>
              <w:left w:val="single" w:sz="4" w:space="0" w:color="231F20"/>
              <w:bottom w:val="single" w:sz="4" w:space="0" w:color="231F20"/>
              <w:right w:val="single" w:sz="4" w:space="0" w:color="231F20"/>
            </w:tcBorders>
            <w:vAlign w:val="center"/>
          </w:tcPr>
          <w:p w14:paraId="33F0979F"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72</w:t>
            </w:r>
          </w:p>
        </w:tc>
        <w:tc>
          <w:tcPr>
            <w:tcW w:w="1433" w:type="dxa"/>
            <w:tcBorders>
              <w:top w:val="single" w:sz="4" w:space="0" w:color="231F20"/>
              <w:left w:val="single" w:sz="4" w:space="0" w:color="231F20"/>
              <w:bottom w:val="single" w:sz="4" w:space="0" w:color="231F20"/>
              <w:right w:val="single" w:sz="4" w:space="0" w:color="231F20"/>
            </w:tcBorders>
            <w:vAlign w:val="center"/>
          </w:tcPr>
          <w:p w14:paraId="2FF56CCE"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155</w:t>
            </w:r>
          </w:p>
        </w:tc>
        <w:tc>
          <w:tcPr>
            <w:tcW w:w="1433" w:type="dxa"/>
            <w:tcBorders>
              <w:top w:val="single" w:sz="4" w:space="0" w:color="231F20"/>
              <w:left w:val="single" w:sz="4" w:space="0" w:color="231F20"/>
              <w:bottom w:val="single" w:sz="4" w:space="0" w:color="231F20"/>
              <w:right w:val="single" w:sz="4" w:space="0" w:color="231F20"/>
            </w:tcBorders>
            <w:vAlign w:val="center"/>
          </w:tcPr>
          <w:p w14:paraId="755BDD98"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43</w:t>
            </w:r>
          </w:p>
        </w:tc>
        <w:tc>
          <w:tcPr>
            <w:tcW w:w="1433" w:type="dxa"/>
            <w:tcBorders>
              <w:top w:val="single" w:sz="4" w:space="0" w:color="231F20"/>
              <w:left w:val="single" w:sz="4" w:space="0" w:color="231F20"/>
              <w:bottom w:val="single" w:sz="4" w:space="0" w:color="231F20"/>
              <w:right w:val="single" w:sz="4" w:space="0" w:color="231F20"/>
            </w:tcBorders>
            <w:vAlign w:val="center"/>
          </w:tcPr>
          <w:p w14:paraId="60510A5A"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89</w:t>
            </w:r>
          </w:p>
        </w:tc>
      </w:tr>
      <w:tr w:rsidR="00156AA0" w:rsidRPr="008E0F64" w14:paraId="7CDBA3CD"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46EC6C45"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0,5</w:t>
            </w:r>
          </w:p>
        </w:tc>
        <w:tc>
          <w:tcPr>
            <w:tcW w:w="1432" w:type="dxa"/>
            <w:tcBorders>
              <w:top w:val="single" w:sz="4" w:space="0" w:color="231F20"/>
              <w:left w:val="single" w:sz="4" w:space="0" w:color="231F20"/>
              <w:bottom w:val="single" w:sz="4" w:space="0" w:color="231F20"/>
              <w:right w:val="single" w:sz="4" w:space="0" w:color="231F20"/>
            </w:tcBorders>
            <w:vAlign w:val="center"/>
          </w:tcPr>
          <w:p w14:paraId="77026110"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87</w:t>
            </w:r>
          </w:p>
        </w:tc>
        <w:tc>
          <w:tcPr>
            <w:tcW w:w="1433" w:type="dxa"/>
            <w:tcBorders>
              <w:top w:val="single" w:sz="4" w:space="0" w:color="231F20"/>
              <w:left w:val="single" w:sz="4" w:space="0" w:color="231F20"/>
              <w:bottom w:val="single" w:sz="4" w:space="0" w:color="231F20"/>
              <w:right w:val="single" w:sz="4" w:space="0" w:color="231F20"/>
            </w:tcBorders>
            <w:vAlign w:val="center"/>
          </w:tcPr>
          <w:p w14:paraId="3152A663"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187</w:t>
            </w:r>
          </w:p>
        </w:tc>
        <w:tc>
          <w:tcPr>
            <w:tcW w:w="1433" w:type="dxa"/>
            <w:tcBorders>
              <w:top w:val="single" w:sz="4" w:space="0" w:color="231F20"/>
              <w:left w:val="single" w:sz="4" w:space="0" w:color="231F20"/>
              <w:bottom w:val="single" w:sz="4" w:space="0" w:color="231F20"/>
              <w:right w:val="single" w:sz="4" w:space="0" w:color="231F20"/>
            </w:tcBorders>
            <w:vAlign w:val="center"/>
          </w:tcPr>
          <w:p w14:paraId="4AC5FC4E"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50</w:t>
            </w:r>
          </w:p>
        </w:tc>
        <w:tc>
          <w:tcPr>
            <w:tcW w:w="1433" w:type="dxa"/>
            <w:tcBorders>
              <w:top w:val="single" w:sz="4" w:space="0" w:color="231F20"/>
              <w:left w:val="single" w:sz="4" w:space="0" w:color="231F20"/>
              <w:bottom w:val="single" w:sz="4" w:space="0" w:color="231F20"/>
              <w:right w:val="single" w:sz="4" w:space="0" w:color="231F20"/>
            </w:tcBorders>
            <w:vAlign w:val="center"/>
          </w:tcPr>
          <w:p w14:paraId="286D1C19"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105</w:t>
            </w:r>
          </w:p>
        </w:tc>
      </w:tr>
      <w:tr w:rsidR="00156AA0" w:rsidRPr="008E0F64" w14:paraId="4A113F06"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1127DC92"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0,2</w:t>
            </w:r>
          </w:p>
        </w:tc>
        <w:tc>
          <w:tcPr>
            <w:tcW w:w="1432" w:type="dxa"/>
            <w:tcBorders>
              <w:top w:val="single" w:sz="4" w:space="0" w:color="231F20"/>
              <w:left w:val="single" w:sz="4" w:space="0" w:color="231F20"/>
              <w:bottom w:val="single" w:sz="4" w:space="0" w:color="231F20"/>
              <w:right w:val="single" w:sz="4" w:space="0" w:color="231F20"/>
            </w:tcBorders>
            <w:vAlign w:val="center"/>
          </w:tcPr>
          <w:p w14:paraId="4145927F"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207</w:t>
            </w:r>
          </w:p>
        </w:tc>
        <w:tc>
          <w:tcPr>
            <w:tcW w:w="1433" w:type="dxa"/>
            <w:tcBorders>
              <w:top w:val="single" w:sz="4" w:space="0" w:color="231F20"/>
              <w:left w:val="single" w:sz="4" w:space="0" w:color="231F20"/>
              <w:bottom w:val="single" w:sz="4" w:space="0" w:color="231F20"/>
              <w:right w:val="single" w:sz="4" w:space="0" w:color="231F20"/>
            </w:tcBorders>
            <w:vAlign w:val="center"/>
          </w:tcPr>
          <w:p w14:paraId="2511FA97"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276</w:t>
            </w:r>
          </w:p>
        </w:tc>
        <w:tc>
          <w:tcPr>
            <w:tcW w:w="1433" w:type="dxa"/>
            <w:tcBorders>
              <w:top w:val="single" w:sz="4" w:space="0" w:color="231F20"/>
              <w:left w:val="single" w:sz="4" w:space="0" w:color="231F20"/>
              <w:bottom w:val="single" w:sz="4" w:space="0" w:color="231F20"/>
              <w:right w:val="single" w:sz="4" w:space="0" w:color="231F20"/>
            </w:tcBorders>
            <w:vAlign w:val="center"/>
          </w:tcPr>
          <w:p w14:paraId="3DC72E46"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109</w:t>
            </w:r>
          </w:p>
        </w:tc>
        <w:tc>
          <w:tcPr>
            <w:tcW w:w="1433" w:type="dxa"/>
            <w:tcBorders>
              <w:top w:val="single" w:sz="4" w:space="0" w:color="231F20"/>
              <w:left w:val="single" w:sz="4" w:space="0" w:color="231F20"/>
              <w:bottom w:val="single" w:sz="4" w:space="0" w:color="231F20"/>
              <w:right w:val="single" w:sz="4" w:space="0" w:color="231F20"/>
            </w:tcBorders>
            <w:vAlign w:val="center"/>
          </w:tcPr>
          <w:p w14:paraId="1D470ED8"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147</w:t>
            </w:r>
          </w:p>
        </w:tc>
      </w:tr>
      <w:tr w:rsidR="00156AA0" w:rsidRPr="008E0F64" w14:paraId="05A89E53"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12AB98C2"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0,1</w:t>
            </w:r>
          </w:p>
        </w:tc>
        <w:tc>
          <w:tcPr>
            <w:tcW w:w="1432" w:type="dxa"/>
            <w:tcBorders>
              <w:top w:val="single" w:sz="4" w:space="0" w:color="231F20"/>
              <w:left w:val="single" w:sz="4" w:space="0" w:color="231F20"/>
              <w:bottom w:val="single" w:sz="4" w:space="0" w:color="231F20"/>
              <w:right w:val="single" w:sz="4" w:space="0" w:color="231F20"/>
            </w:tcBorders>
            <w:vAlign w:val="center"/>
          </w:tcPr>
          <w:p w14:paraId="5C0FFA34" w14:textId="77777777" w:rsidR="003C7B0E"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340</w:t>
            </w:r>
          </w:p>
        </w:tc>
        <w:tc>
          <w:tcPr>
            <w:tcW w:w="1433" w:type="dxa"/>
            <w:tcBorders>
              <w:top w:val="single" w:sz="4" w:space="0" w:color="231F20"/>
              <w:left w:val="single" w:sz="4" w:space="0" w:color="231F20"/>
              <w:bottom w:val="single" w:sz="4" w:space="0" w:color="231F20"/>
              <w:right w:val="single" w:sz="4" w:space="0" w:color="231F20"/>
            </w:tcBorders>
            <w:vAlign w:val="center"/>
          </w:tcPr>
          <w:p w14:paraId="6BFE91C7"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340</w:t>
            </w:r>
          </w:p>
        </w:tc>
        <w:tc>
          <w:tcPr>
            <w:tcW w:w="1433" w:type="dxa"/>
            <w:tcBorders>
              <w:top w:val="single" w:sz="4" w:space="0" w:color="231F20"/>
              <w:left w:val="single" w:sz="4" w:space="0" w:color="231F20"/>
              <w:bottom w:val="single" w:sz="4" w:space="0" w:color="231F20"/>
              <w:right w:val="single" w:sz="4" w:space="0" w:color="231F20"/>
            </w:tcBorders>
            <w:vAlign w:val="center"/>
          </w:tcPr>
          <w:p w14:paraId="202B66EC"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170</w:t>
            </w:r>
          </w:p>
        </w:tc>
        <w:tc>
          <w:tcPr>
            <w:tcW w:w="1433" w:type="dxa"/>
            <w:tcBorders>
              <w:top w:val="single" w:sz="4" w:space="0" w:color="231F20"/>
              <w:left w:val="single" w:sz="4" w:space="0" w:color="231F20"/>
              <w:bottom w:val="single" w:sz="4" w:space="0" w:color="231F20"/>
              <w:right w:val="single" w:sz="4" w:space="0" w:color="231F20"/>
            </w:tcBorders>
            <w:vAlign w:val="center"/>
          </w:tcPr>
          <w:p w14:paraId="3C18274E" w14:textId="77777777" w:rsidR="00346C72"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175</w:t>
            </w:r>
          </w:p>
        </w:tc>
      </w:tr>
      <w:tr w:rsidR="00156AA0" w:rsidRPr="008E0F64" w14:paraId="26E126BF"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30CE9877"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0,05</w:t>
            </w:r>
          </w:p>
        </w:tc>
        <w:tc>
          <w:tcPr>
            <w:tcW w:w="1432" w:type="dxa"/>
            <w:tcBorders>
              <w:top w:val="single" w:sz="4" w:space="0" w:color="231F20"/>
              <w:left w:val="single" w:sz="4" w:space="0" w:color="231F20"/>
              <w:bottom w:val="single" w:sz="4" w:space="0" w:color="231F20"/>
              <w:right w:val="single" w:sz="4" w:space="0" w:color="231F20"/>
            </w:tcBorders>
            <w:vAlign w:val="center"/>
          </w:tcPr>
          <w:p w14:paraId="00BBDD8F"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465</w:t>
            </w:r>
          </w:p>
        </w:tc>
        <w:tc>
          <w:tcPr>
            <w:tcW w:w="1433" w:type="dxa"/>
            <w:tcBorders>
              <w:top w:val="single" w:sz="4" w:space="0" w:color="231F20"/>
              <w:left w:val="single" w:sz="4" w:space="0" w:color="231F20"/>
              <w:bottom w:val="single" w:sz="4" w:space="0" w:color="231F20"/>
              <w:right w:val="single" w:sz="4" w:space="0" w:color="231F20"/>
            </w:tcBorders>
            <w:vAlign w:val="center"/>
          </w:tcPr>
          <w:p w14:paraId="422F5FA3"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465</w:t>
            </w:r>
          </w:p>
        </w:tc>
        <w:tc>
          <w:tcPr>
            <w:tcW w:w="1433" w:type="dxa"/>
            <w:tcBorders>
              <w:top w:val="single" w:sz="4" w:space="0" w:color="231F20"/>
              <w:left w:val="single" w:sz="4" w:space="0" w:color="231F20"/>
              <w:bottom w:val="single" w:sz="4" w:space="0" w:color="231F20"/>
              <w:right w:val="single" w:sz="4" w:space="0" w:color="231F20"/>
            </w:tcBorders>
            <w:vAlign w:val="center"/>
          </w:tcPr>
          <w:p w14:paraId="2E74BBE5"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227</w:t>
            </w:r>
          </w:p>
        </w:tc>
        <w:tc>
          <w:tcPr>
            <w:tcW w:w="1433" w:type="dxa"/>
            <w:tcBorders>
              <w:top w:val="single" w:sz="4" w:space="0" w:color="231F20"/>
              <w:left w:val="single" w:sz="4" w:space="0" w:color="231F20"/>
              <w:bottom w:val="single" w:sz="4" w:space="0" w:color="231F20"/>
              <w:right w:val="single" w:sz="4" w:space="0" w:color="231F20"/>
            </w:tcBorders>
            <w:vAlign w:val="center"/>
          </w:tcPr>
          <w:p w14:paraId="4F5910AA"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227</w:t>
            </w:r>
          </w:p>
        </w:tc>
      </w:tr>
      <w:tr w:rsidR="00156AA0" w:rsidRPr="008E0F64" w14:paraId="00A058AE"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269830D3"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0,03</w:t>
            </w:r>
          </w:p>
        </w:tc>
        <w:tc>
          <w:tcPr>
            <w:tcW w:w="1432" w:type="dxa"/>
            <w:tcBorders>
              <w:top w:val="single" w:sz="4" w:space="0" w:color="231F20"/>
              <w:left w:val="single" w:sz="4" w:space="0" w:color="231F20"/>
              <w:bottom w:val="single" w:sz="4" w:space="0" w:color="231F20"/>
              <w:right w:val="single" w:sz="4" w:space="0" w:color="231F20"/>
            </w:tcBorders>
            <w:vAlign w:val="center"/>
          </w:tcPr>
          <w:p w14:paraId="3795D469"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520</w:t>
            </w:r>
          </w:p>
        </w:tc>
        <w:tc>
          <w:tcPr>
            <w:tcW w:w="1433" w:type="dxa"/>
            <w:tcBorders>
              <w:top w:val="single" w:sz="4" w:space="0" w:color="231F20"/>
              <w:left w:val="single" w:sz="4" w:space="0" w:color="231F20"/>
              <w:bottom w:val="single" w:sz="4" w:space="0" w:color="231F20"/>
              <w:right w:val="single" w:sz="4" w:space="0" w:color="231F20"/>
            </w:tcBorders>
            <w:vAlign w:val="center"/>
          </w:tcPr>
          <w:p w14:paraId="0A029E1C"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520</w:t>
            </w:r>
          </w:p>
        </w:tc>
        <w:tc>
          <w:tcPr>
            <w:tcW w:w="1433" w:type="dxa"/>
            <w:tcBorders>
              <w:top w:val="single" w:sz="4" w:space="0" w:color="231F20"/>
              <w:left w:val="single" w:sz="4" w:space="0" w:color="231F20"/>
              <w:bottom w:val="single" w:sz="4" w:space="0" w:color="231F20"/>
              <w:right w:val="single" w:sz="4" w:space="0" w:color="231F20"/>
            </w:tcBorders>
            <w:vAlign w:val="center"/>
          </w:tcPr>
          <w:p w14:paraId="2178431C"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253</w:t>
            </w:r>
          </w:p>
        </w:tc>
        <w:tc>
          <w:tcPr>
            <w:tcW w:w="1433" w:type="dxa"/>
            <w:tcBorders>
              <w:top w:val="single" w:sz="4" w:space="0" w:color="231F20"/>
              <w:left w:val="single" w:sz="4" w:space="0" w:color="231F20"/>
              <w:bottom w:val="single" w:sz="4" w:space="0" w:color="231F20"/>
              <w:right w:val="single" w:sz="4" w:space="0" w:color="231F20"/>
            </w:tcBorders>
            <w:vAlign w:val="center"/>
          </w:tcPr>
          <w:p w14:paraId="1DB33FB9"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253</w:t>
            </w:r>
          </w:p>
        </w:tc>
      </w:tr>
      <w:tr w:rsidR="00156AA0" w:rsidRPr="008E0F64" w14:paraId="0AFCF521"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2276AEBB"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0,02</w:t>
            </w:r>
          </w:p>
        </w:tc>
        <w:tc>
          <w:tcPr>
            <w:tcW w:w="1432" w:type="dxa"/>
            <w:tcBorders>
              <w:top w:val="single" w:sz="4" w:space="0" w:color="231F20"/>
              <w:left w:val="single" w:sz="4" w:space="0" w:color="231F20"/>
              <w:bottom w:val="single" w:sz="4" w:space="0" w:color="231F20"/>
              <w:right w:val="single" w:sz="4" w:space="0" w:color="231F20"/>
            </w:tcBorders>
            <w:vAlign w:val="center"/>
          </w:tcPr>
          <w:p w14:paraId="3E19F328"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543</w:t>
            </w:r>
          </w:p>
        </w:tc>
        <w:tc>
          <w:tcPr>
            <w:tcW w:w="1433" w:type="dxa"/>
            <w:tcBorders>
              <w:top w:val="single" w:sz="4" w:space="0" w:color="231F20"/>
              <w:left w:val="single" w:sz="4" w:space="0" w:color="231F20"/>
              <w:bottom w:val="single" w:sz="4" w:space="0" w:color="231F20"/>
              <w:right w:val="single" w:sz="4" w:space="0" w:color="231F20"/>
            </w:tcBorders>
            <w:vAlign w:val="center"/>
          </w:tcPr>
          <w:p w14:paraId="049225DB"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543</w:t>
            </w:r>
          </w:p>
        </w:tc>
        <w:tc>
          <w:tcPr>
            <w:tcW w:w="1433" w:type="dxa"/>
            <w:tcBorders>
              <w:top w:val="single" w:sz="4" w:space="0" w:color="231F20"/>
              <w:left w:val="single" w:sz="4" w:space="0" w:color="231F20"/>
              <w:bottom w:val="single" w:sz="4" w:space="0" w:color="231F20"/>
              <w:right w:val="single" w:sz="4" w:space="0" w:color="231F20"/>
            </w:tcBorders>
            <w:vAlign w:val="center"/>
          </w:tcPr>
          <w:p w14:paraId="75C2F5F5"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263</w:t>
            </w:r>
          </w:p>
        </w:tc>
        <w:tc>
          <w:tcPr>
            <w:tcW w:w="1433" w:type="dxa"/>
            <w:tcBorders>
              <w:top w:val="single" w:sz="4" w:space="0" w:color="231F20"/>
              <w:left w:val="single" w:sz="4" w:space="0" w:color="231F20"/>
              <w:bottom w:val="single" w:sz="4" w:space="0" w:color="231F20"/>
              <w:right w:val="single" w:sz="4" w:space="0" w:color="231F20"/>
            </w:tcBorders>
            <w:vAlign w:val="center"/>
          </w:tcPr>
          <w:p w14:paraId="5362A912"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263</w:t>
            </w:r>
          </w:p>
        </w:tc>
      </w:tr>
      <w:tr w:rsidR="00156AA0" w:rsidRPr="008E0F64" w14:paraId="0017F272" w14:textId="77777777" w:rsidTr="00963583">
        <w:trPr>
          <w:trHeight w:val="23"/>
          <w:jc w:val="center"/>
        </w:trPr>
        <w:tc>
          <w:tcPr>
            <w:tcW w:w="1289" w:type="dxa"/>
            <w:tcBorders>
              <w:top w:val="single" w:sz="4" w:space="0" w:color="231F20"/>
              <w:left w:val="single" w:sz="4" w:space="0" w:color="231F20"/>
              <w:bottom w:val="single" w:sz="4" w:space="0" w:color="231F20"/>
              <w:right w:val="single" w:sz="4" w:space="0" w:color="231F20"/>
            </w:tcBorders>
            <w:vAlign w:val="center"/>
          </w:tcPr>
          <w:p w14:paraId="2554A172"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0,01</w:t>
            </w:r>
          </w:p>
        </w:tc>
        <w:tc>
          <w:tcPr>
            <w:tcW w:w="1432" w:type="dxa"/>
            <w:tcBorders>
              <w:top w:val="single" w:sz="4" w:space="0" w:color="231F20"/>
              <w:left w:val="single" w:sz="4" w:space="0" w:color="231F20"/>
              <w:bottom w:val="single" w:sz="4" w:space="0" w:color="231F20"/>
              <w:right w:val="single" w:sz="4" w:space="0" w:color="231F20"/>
            </w:tcBorders>
            <w:vAlign w:val="center"/>
          </w:tcPr>
          <w:p w14:paraId="3AC25D91" w14:textId="77777777" w:rsidR="003C7B0E"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565</w:t>
            </w:r>
          </w:p>
        </w:tc>
        <w:tc>
          <w:tcPr>
            <w:tcW w:w="1433" w:type="dxa"/>
            <w:tcBorders>
              <w:top w:val="single" w:sz="4" w:space="0" w:color="231F20"/>
              <w:left w:val="single" w:sz="4" w:space="0" w:color="231F20"/>
              <w:bottom w:val="single" w:sz="4" w:space="0" w:color="231F20"/>
              <w:right w:val="single" w:sz="4" w:space="0" w:color="231F20"/>
            </w:tcBorders>
            <w:vAlign w:val="center"/>
          </w:tcPr>
          <w:p w14:paraId="4D8C64A2"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565</w:t>
            </w:r>
          </w:p>
        </w:tc>
        <w:tc>
          <w:tcPr>
            <w:tcW w:w="1433" w:type="dxa"/>
            <w:tcBorders>
              <w:top w:val="single" w:sz="4" w:space="0" w:color="231F20"/>
              <w:left w:val="single" w:sz="4" w:space="0" w:color="231F20"/>
              <w:bottom w:val="single" w:sz="4" w:space="0" w:color="231F20"/>
              <w:right w:val="single" w:sz="4" w:space="0" w:color="231F20"/>
            </w:tcBorders>
            <w:vAlign w:val="center"/>
          </w:tcPr>
          <w:p w14:paraId="1DFD7657"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275</w:t>
            </w:r>
          </w:p>
        </w:tc>
        <w:tc>
          <w:tcPr>
            <w:tcW w:w="1433" w:type="dxa"/>
            <w:tcBorders>
              <w:top w:val="single" w:sz="4" w:space="0" w:color="231F20"/>
              <w:left w:val="single" w:sz="4" w:space="0" w:color="231F20"/>
              <w:bottom w:val="single" w:sz="4" w:space="0" w:color="231F20"/>
              <w:right w:val="single" w:sz="4" w:space="0" w:color="231F20"/>
            </w:tcBorders>
            <w:vAlign w:val="center"/>
          </w:tcPr>
          <w:p w14:paraId="1FB1B921" w14:textId="77777777" w:rsidR="00346C72"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Times New Roman"/>
                <w:sz w:val="24"/>
              </w:rPr>
            </w:pPr>
            <w:r w:rsidRPr="008E0F64">
              <w:rPr>
                <w:rFonts w:ascii="Trebuchet MS" w:hAnsi="Trebuchet MS"/>
                <w:sz w:val="17"/>
              </w:rPr>
              <w:t>275</w:t>
            </w:r>
          </w:p>
        </w:tc>
      </w:tr>
    </w:tbl>
    <w:bookmarkEnd w:id="182"/>
    <w:p w14:paraId="31BCAF85" w14:textId="77777777" w:rsidR="00CA01EF" w:rsidRPr="008E0F64" w:rsidRDefault="00CA01EF" w:rsidP="00692AE0">
      <w:pPr>
        <w:pStyle w:val="FOD-normal"/>
      </w:pPr>
      <w:r w:rsidRPr="008E0F64">
        <w:t>Die Gruppe der Kurven, die anhand der Werte des vereinbarten relativen Grenzwerts der Berührungsspannung </w:t>
      </w:r>
      <w:r w:rsidRPr="008E0F64">
        <w:rPr>
          <w:i/>
        </w:rPr>
        <w:t>U</w:t>
      </w:r>
      <w:r w:rsidRPr="008E0F64">
        <w:rPr>
          <w:vertAlign w:val="subscript"/>
        </w:rPr>
        <w:t>L</w:t>
      </w:r>
      <w:r w:rsidRPr="008E0F64">
        <w:t>(</w:t>
      </w:r>
      <w:r w:rsidRPr="008E0F64">
        <w:rPr>
          <w:i/>
        </w:rPr>
        <w:t>t</w:t>
      </w:r>
      <w:r w:rsidRPr="008E0F64">
        <w:t xml:space="preserve">) im Verhältnis zur Zeit gezeichnet wird, wird in vorliegendem Buch weiter unten als </w:t>
      </w:r>
      <w:r w:rsidRPr="008E0F64">
        <w:rPr>
          <w:i/>
        </w:rPr>
        <w:t>Sicherheitskurve</w:t>
      </w:r>
      <w:r w:rsidRPr="008E0F64">
        <w:t xml:space="preserve"> bezeichnet.</w:t>
      </w:r>
    </w:p>
    <w:p w14:paraId="2EA64C53" w14:textId="77777777" w:rsidR="00F357EB" w:rsidRPr="008E0F64" w:rsidRDefault="00F357EB" w:rsidP="00433E31">
      <w:pPr>
        <w:pStyle w:val="FOD-niv3"/>
        <w:outlineLvl w:val="1"/>
        <w:rPr>
          <w:rFonts w:eastAsia="Times New Roman"/>
        </w:rPr>
      </w:pPr>
      <w:bookmarkStart w:id="183" w:name="_Toc365450122"/>
      <w:bookmarkStart w:id="184" w:name="_Toc390436637"/>
      <w:bookmarkStart w:id="185" w:name="_Toc167269278"/>
      <w:bookmarkStart w:id="186" w:name="_Toc167270438"/>
      <w:bookmarkStart w:id="187" w:name="_Toc167271049"/>
      <w:bookmarkStart w:id="188" w:name="_Toc203657153"/>
      <w:r w:rsidRPr="008E0F64">
        <w:t>Abschnitt 2.4.2 - Isolierung</w:t>
      </w:r>
      <w:bookmarkEnd w:id="183"/>
      <w:bookmarkEnd w:id="184"/>
      <w:bookmarkEnd w:id="185"/>
      <w:bookmarkEnd w:id="186"/>
      <w:bookmarkEnd w:id="187"/>
      <w:bookmarkEnd w:id="188"/>
    </w:p>
    <w:p w14:paraId="3CCAC672" w14:textId="77777777" w:rsidR="00F357EB" w:rsidRPr="008E0F64" w:rsidRDefault="00F357EB" w:rsidP="00692AE0">
      <w:pPr>
        <w:pStyle w:val="FOD-normal"/>
        <w:rPr>
          <w:rFonts w:eastAsia="Times New Roman"/>
        </w:rPr>
      </w:pPr>
      <w:r w:rsidRPr="008E0F64">
        <w:rPr>
          <w:b/>
        </w:rPr>
        <w:t>Isolierung:</w:t>
      </w:r>
      <w:r w:rsidRPr="008E0F64">
        <w:t xml:space="preserve"> alle Isolierstoffe (fest, flüssig und gasförmig), die bei dem Bau elektrischer Betriebsmittel bzw. bei der Errichtung elektrischer Anlagen zur Isolierung der aktiven Teile benutzt werden. Bei Netzfrequenz hält die Isolierung während einer Minute einer Prüfspannung stand, deren Wert festgelegt wird:</w:t>
      </w:r>
    </w:p>
    <w:p w14:paraId="4A2BE964" w14:textId="77777777" w:rsidR="007B3BC2" w:rsidRPr="008E0F64" w:rsidRDefault="00890825" w:rsidP="00445351">
      <w:pPr>
        <w:pStyle w:val="FOD-opsomming1"/>
        <w:numPr>
          <w:ilvl w:val="0"/>
          <w:numId w:val="114"/>
        </w:numPr>
        <w:rPr>
          <w:rFonts w:eastAsia="Times New Roman"/>
        </w:rPr>
      </w:pPr>
      <w:r w:rsidRPr="008E0F64">
        <w:t>entweder entsprechend den diesbezüglichen vom König bestätigten oder vom NBN registrierten Normen,</w:t>
      </w:r>
    </w:p>
    <w:p w14:paraId="11A58356" w14:textId="77777777" w:rsidR="00BB709E" w:rsidRPr="008E0F64" w:rsidRDefault="00BB709E" w:rsidP="00445351">
      <w:pPr>
        <w:pStyle w:val="FOD-opsomming1"/>
        <w:numPr>
          <w:ilvl w:val="0"/>
          <w:numId w:val="114"/>
        </w:numPr>
        <w:rPr>
          <w:rFonts w:eastAsia="Times New Roman"/>
        </w:rPr>
      </w:pPr>
      <w:r w:rsidRPr="008E0F64">
        <w:t>oder entsprechend Bestimmungen, die ein Sicherheitsniveau gewährleisten, das dem in diesen Normen festgelegten Niveau mindestens gleichwertig ist,</w:t>
      </w:r>
    </w:p>
    <w:p w14:paraId="15AC4433" w14:textId="77777777" w:rsidR="007B3BC2" w:rsidRPr="008E0F64" w:rsidRDefault="00890825" w:rsidP="00445351">
      <w:pPr>
        <w:pStyle w:val="FOD-opsomming1"/>
        <w:numPr>
          <w:ilvl w:val="0"/>
          <w:numId w:val="114"/>
        </w:numPr>
        <w:rPr>
          <w:rFonts w:eastAsia="Times New Roman"/>
        </w:rPr>
      </w:pPr>
      <w:r w:rsidRPr="008E0F64">
        <w:t>oder durch Erlass der für Energie bzw. für das Wohlbefinden der Arbeitnehmer bei der Ausführung ihrer Arbeit zuständigen Minister, jeweils für ihren Bereich,</w:t>
      </w:r>
    </w:p>
    <w:p w14:paraId="0CC116B9" w14:textId="77777777" w:rsidR="007B3BC2" w:rsidRPr="008E0F64" w:rsidRDefault="00890825" w:rsidP="00445351">
      <w:pPr>
        <w:pStyle w:val="FOD-opsomming1"/>
        <w:numPr>
          <w:ilvl w:val="0"/>
          <w:numId w:val="114"/>
        </w:numPr>
        <w:rPr>
          <w:rFonts w:eastAsia="Times New Roman"/>
        </w:rPr>
      </w:pPr>
      <w:r w:rsidRPr="008E0F64">
        <w:t>oder ausdrücklich in vorliegendem Buch.</w:t>
      </w:r>
    </w:p>
    <w:p w14:paraId="6691618A" w14:textId="77777777" w:rsidR="00F357EB" w:rsidRPr="008E0F64" w:rsidRDefault="00F357EB" w:rsidP="00692AE0">
      <w:pPr>
        <w:pStyle w:val="FOD-normal"/>
        <w:rPr>
          <w:rFonts w:eastAsia="Times New Roman"/>
        </w:rPr>
      </w:pPr>
      <w:r w:rsidRPr="008E0F64">
        <w:rPr>
          <w:b/>
        </w:rPr>
        <w:t>Basisisolierung:</w:t>
      </w:r>
      <w:r w:rsidRPr="008E0F64">
        <w:t xml:space="preserve"> Isolierung, die erforderlich ist, um die Funktionstüchtigkeit elektrischer Betriebsmittel bzw. den ordnungsgemäßen Betrieb elektrischer Anlagen und den grundlegenden Schutz gegen elektrischen Schlag zu gewährleisten.</w:t>
      </w:r>
    </w:p>
    <w:p w14:paraId="7257DD05" w14:textId="77777777" w:rsidR="00F357EB" w:rsidRPr="008E0F64" w:rsidRDefault="00F357EB" w:rsidP="00692AE0">
      <w:pPr>
        <w:pStyle w:val="FOD-normal"/>
        <w:rPr>
          <w:rFonts w:eastAsia="Times New Roman"/>
        </w:rPr>
      </w:pPr>
      <w:r w:rsidRPr="008E0F64">
        <w:rPr>
          <w:b/>
        </w:rPr>
        <w:t>Doppelte Isolierung:</w:t>
      </w:r>
      <w:r w:rsidRPr="008E0F64">
        <w:t xml:space="preserve"> Isolierung, bei der neben der Basisisolierung eine unabhängige zusätzliche Isolierung vorgesehen ist. Die doppelte Isolierung wird durch Typprüfungen kontrolliert; bei Netzfrequenz hält die Isolierung während einer Minute einer Prüfspannung stand, deren Wert festgelegt wird:</w:t>
      </w:r>
    </w:p>
    <w:p w14:paraId="2FC70C9E" w14:textId="77777777" w:rsidR="00F357EB" w:rsidRPr="008E0F64" w:rsidRDefault="00F357EB" w:rsidP="00445351">
      <w:pPr>
        <w:pStyle w:val="FOD-opsomming1"/>
        <w:numPr>
          <w:ilvl w:val="0"/>
          <w:numId w:val="115"/>
        </w:numPr>
        <w:rPr>
          <w:rFonts w:eastAsia="Times New Roman"/>
        </w:rPr>
      </w:pPr>
      <w:r w:rsidRPr="008E0F64">
        <w:t>entweder entsprechend den diesbezüglichen vom König bestätigten oder vom NBN registrierten Normen,</w:t>
      </w:r>
    </w:p>
    <w:p w14:paraId="023BD05C" w14:textId="77777777" w:rsidR="00BB709E" w:rsidRPr="008E0F64" w:rsidRDefault="00BB709E" w:rsidP="00445351">
      <w:pPr>
        <w:pStyle w:val="FOD-opsomming1"/>
        <w:numPr>
          <w:ilvl w:val="0"/>
          <w:numId w:val="115"/>
        </w:numPr>
        <w:rPr>
          <w:rFonts w:eastAsia="Times New Roman"/>
        </w:rPr>
      </w:pPr>
      <w:r w:rsidRPr="008E0F64">
        <w:t>oder entsprechend Bestimmungen, die ein Sicherheitsniveau gewährleisten, das dem in diesen Normen festgelegten Niveau mindestens gleichwertig ist,</w:t>
      </w:r>
    </w:p>
    <w:p w14:paraId="4BB50D6C" w14:textId="77777777" w:rsidR="00F357EB" w:rsidRPr="008E0F64" w:rsidRDefault="00F357EB" w:rsidP="00445351">
      <w:pPr>
        <w:pStyle w:val="FOD-opsomming1"/>
        <w:numPr>
          <w:ilvl w:val="0"/>
          <w:numId w:val="115"/>
        </w:numPr>
        <w:rPr>
          <w:rFonts w:eastAsia="Times New Roman"/>
        </w:rPr>
      </w:pPr>
      <w:r w:rsidRPr="008E0F64">
        <w:t>oder durch Erlass der für Energie bzw. für das Wohlbefinden der Arbeitnehmer bei der Ausführung ihrer Arbeit zuständigen Minister, jeweils für ihren Bereich,</w:t>
      </w:r>
    </w:p>
    <w:p w14:paraId="7BD0C452" w14:textId="77777777" w:rsidR="00F357EB" w:rsidRPr="008E0F64" w:rsidRDefault="00F357EB" w:rsidP="00445351">
      <w:pPr>
        <w:pStyle w:val="FOD-opsomming1"/>
        <w:numPr>
          <w:ilvl w:val="0"/>
          <w:numId w:val="115"/>
        </w:numPr>
        <w:rPr>
          <w:rFonts w:eastAsia="Times New Roman"/>
        </w:rPr>
      </w:pPr>
      <w:r w:rsidRPr="008E0F64">
        <w:t>oder ausdrücklich in vorliegendem Buch.</w:t>
      </w:r>
    </w:p>
    <w:p w14:paraId="130877B3" w14:textId="77777777" w:rsidR="00F357EB" w:rsidRPr="008E0F64" w:rsidRDefault="00F357EB" w:rsidP="00692AE0">
      <w:pPr>
        <w:pStyle w:val="FOD-normal"/>
        <w:rPr>
          <w:rFonts w:eastAsia="Times New Roman"/>
        </w:rPr>
      </w:pPr>
      <w:r w:rsidRPr="008E0F64">
        <w:t>Elektrische Betriebsmittel mit doppelter Isolierung tragen folgendes Symbol, das von außen sichtbar ist:</w:t>
      </w:r>
    </w:p>
    <w:p w14:paraId="46E4D5E2" w14:textId="74A95E40" w:rsidR="00C976A0" w:rsidRPr="008E0F64" w:rsidRDefault="005D7BE1" w:rsidP="00692AE0">
      <w:pPr>
        <w:pStyle w:val="FOD-normal"/>
        <w:spacing w:before="0"/>
        <w:ind w:left="714" w:hanging="357"/>
        <w:rPr>
          <w:rFonts w:eastAsia="Times New Roman"/>
        </w:rPr>
      </w:pPr>
      <w:r w:rsidRPr="008E0F64">
        <w:rPr>
          <w:noProof/>
        </w:rPr>
        <mc:AlternateContent>
          <mc:Choice Requires="wpg">
            <w:drawing>
              <wp:inline distT="0" distB="0" distL="0" distR="0" wp14:anchorId="060B1B21" wp14:editId="1241781B">
                <wp:extent cx="111760" cy="111125"/>
                <wp:effectExtent l="9525" t="6350" r="2540" b="6350"/>
                <wp:docPr id="242737866" name="Group 33"/>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bwMode="auto">
                        <a:xfrm>
                          <a:off x="0" y="0"/>
                          <a:ext cx="111760" cy="111125"/>
                          <a:chOff x="6576" y="-17"/>
                          <a:chExt cx="237" cy="236"/>
                        </a:xfrm>
                      </wpg:grpSpPr>
                      <wps:wsp>
                        <wps:cNvPr id="1488099218" name="Rectangle 9"/>
                        <wps:cNvSpPr>
                          <a:spLocks/>
                        </wps:cNvSpPr>
                        <wps:spPr bwMode="auto">
                          <a:xfrm>
                            <a:off x="6581" y="-12"/>
                            <a:ext cx="226" cy="226"/>
                          </a:xfrm>
                          <a:prstGeom prst="rect">
                            <a:avLst/>
                          </a:prstGeom>
                          <a:noFill/>
                          <a:ln w="6350">
                            <a:solidFill>
                              <a:srgbClr val="231F20"/>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79260742" name="Rectangle 10"/>
                        <wps:cNvSpPr>
                          <a:spLocks/>
                        </wps:cNvSpPr>
                        <wps:spPr bwMode="auto">
                          <a:xfrm>
                            <a:off x="6624" y="30"/>
                            <a:ext cx="141" cy="141"/>
                          </a:xfrm>
                          <a:prstGeom prst="rect">
                            <a:avLst/>
                          </a:prstGeom>
                          <a:noFill/>
                          <a:ln w="6350">
                            <a:solidFill>
                              <a:srgbClr val="231F20"/>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inline>
            </w:drawing>
          </mc:Choice>
          <mc:Fallback>
            <w:pict>
              <v:group w14:anchorId="4D3E0215" id="Group 33" o:spid="_x0000_s1026" style="width:8.8pt;height:8.75pt;mso-position-horizontal-relative:char;mso-position-vertical-relative:line" coordorigin="6576,-17" coordsize="237,2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axxiugIAAL8HAAAOAAAAZHJzL2Uyb0RvYy54bWzslc1u3CAQx++V+g6Ie+KP9dq7VrxRlC9V&#10;StuoaR+AtbGNioECu9706TuAd7NNDpXSqr3UB2vwwDD85j/m7Hw3cLSl2jApKpycxhhRUcuGia7C&#10;Xz7fnCwwMpaIhnApaIUfqcHnq7dvzkZV0lT2kjdUIwgiTDmqCvfWqjKKTN3TgZhTqagAZyv1QCwM&#10;dRc1mowQfeBRGsd5NErdKC1ragx8vQpOvPLx25bW9mPbGmoRrzDkZv1b+/favaPVGSk7TVTP6ikN&#10;8oosBsIEbHoIdUUsQRvNXoQaWK2lka09reUQybZlNfVngNMk8bPT3Gq5Uf4sXTl26oAJ0D7j9Oqw&#10;9YftrVYP6l6H7MG8k/VXg4S87Ino6IVRABFK61BFo+rK4yVu3IX1aD2+lw2UmGys9Cx2rR5cVDgl&#10;2nnkjwfkdGdRDR+TJClyKEwNLrCTdB5KUvdQN7cqnxc5RuA9SYq963panM6KsDKd5T49UoY9fZ5T&#10;Xk4KoC3zhM/8Hr6Hnijqq2Ici3uNWAPJZ4tFvFymCQhekAE4fAJuQJBTtHTJuSxg+h61CZwD1COP&#10;m2agHL/Emc8XyQQmDWD2TNMUiDmgznAb7LGQUmljb6kckDMqrCFFXyqyvTM2TN1PcZUT8oZxDt9J&#10;yQUaoRqzeewXGMlZ45zOZ3S3vuQabQl0WTpLblLfWLDvT9MGZqHXORsqvIjdE9LuKWmuReN3sYTx&#10;YMNiLrziAo8AcC2bR2CjZWhk+PGA0Uv9HaMRmrjC5tuGaIoRfyegzMsky1zX+0E2LyAvpI8962MP&#10;ETWEqrDFKJiXNvwpNkqzroedEn92IS9A4i3zwFy9QlZTsqC0vyW5RbFM87jI0peSSzzcP665PM28&#10;5mZT7faSSzLQou9hMP5L7l9Izv/z4Jbw/T7daO4aOh57iT7du6sfAAAA//8DAFBLAwQUAAYACAAA&#10;ACEA66njXdoAAAADAQAADwAAAGRycy9kb3ducmV2LnhtbEyPQWvCQBCF74X+h2UK3uomFa2k2YhI&#10;25MUqoJ4G7NjEszOhuyaxH/fTS/tZR7DG977Jl0NphYdta6yrCCeRiCIc6srLhQc9h/PSxDOI2us&#10;LZOCOzlYZY8PKSba9vxN3c4XIoSwS1BB6X2TSOnykgy6qW2Ig3exrUEf1raQusU+hJtavkTRQhqs&#10;ODSU2NCmpPy6uxkFnz3261n83m2vl839tJ9/HbcxKTV5GtZvIDwN/u8YRvyADllgOtsbaydqBeER&#10;/ztH73UB4jzqHGSWyv/s2Q8AAAD//wMAUEsBAi0AFAAGAAgAAAAhALaDOJL+AAAA4QEAABMAAAAA&#10;AAAAAAAAAAAAAAAAAFtDb250ZW50X1R5cGVzXS54bWxQSwECLQAUAAYACAAAACEAOP0h/9YAAACU&#10;AQAACwAAAAAAAAAAAAAAAAAvAQAAX3JlbHMvLnJlbHNQSwECLQAUAAYACAAAACEAp2scYroCAAC/&#10;BwAADgAAAAAAAAAAAAAAAAAuAgAAZHJzL2Uyb0RvYy54bWxQSwECLQAUAAYACAAAACEA66njXdoA&#10;AAADAQAADwAAAAAAAAAAAAAAAAAUBQAAZHJzL2Rvd25yZXYueG1sUEsFBgAAAAAEAAQA8wAAABsG&#10;AAAAAA==&#10;">
                <o:lock v:ext="edit" aspectratio="t"/>
                <v:rect id="Rectangle 9" o:spid="_x0000_s1027" style="position:absolute;left:6581;top:-12;width:226;height:2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rPd1ywAAAOMAAAAPAAAAZHJzL2Rvd25yZXYueG1sRI9Ba8Mw&#10;DIXvg/0Ho0EvY3VaxkjTumUUCu1xWQ/bTcRaEhrLme0m6X79dBjsKL2n9z5tdpPr1EAhtp4NLOYZ&#10;KOLK25ZrA+f3w1MOKiZki51nMnCjCLvt/d0GC+tHfqOhTLWSEI4FGmhS6gutY9WQwzj3PbFoXz44&#10;TDKGWtuAo4S7Ti+z7EU7bFkaGuxp31B1Ka/OQBr4VH6cT/1w1Y/f3ed+nH7CaMzsYXpdg0o0pX/z&#10;3/XRCv5znmer1XIh0PKTLEBvfwEAAP//AwBQSwECLQAUAAYACAAAACEA2+H2y+4AAACFAQAAEwAA&#10;AAAAAAAAAAAAAAAAAAAAW0NvbnRlbnRfVHlwZXNdLnhtbFBLAQItABQABgAIAAAAIQBa9CxbvwAA&#10;ABUBAAALAAAAAAAAAAAAAAAAAB8BAABfcmVscy8ucmVsc1BLAQItABQABgAIAAAAIQAOrPd1ywAA&#10;AOMAAAAPAAAAAAAAAAAAAAAAAAcCAABkcnMvZG93bnJldi54bWxQSwUGAAAAAAMAAwC3AAAA/wIA&#10;AAAA&#10;" filled="f" strokecolor="#231f20" strokeweight=".5pt">
                  <v:path arrowok="t"/>
                </v:rect>
                <v:rect id="Rectangle 10" o:spid="_x0000_s1028" style="position:absolute;left:6624;top:30;width:141;height:1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ZBNVxwAAAOMAAAAPAAAAZHJzL2Rvd25yZXYueG1sRE/NasJA&#10;EL4XfIdlBC+lbhqK2tRViiDUo6kHvQ3ZaRLMzsbdNUn79K4g9Djf/yzXg2lER87XlhW8ThMQxIXV&#10;NZcKDt/blwUIH5A1NpZJwS95WK9GT0vMtO15T10eShFD2GeooAqhzaT0RUUG/dS2xJH7sc5giKcr&#10;pXbYx3DTyDRJZtJgzbGhwpY2FRXn/GoUhI53+fGwa7urfL40p00//Lleqcl4+PwAEWgI/+KH+0vH&#10;+Yv5ezpL5m8p3H+KAMjVDQAA//8DAFBLAQItABQABgAIAAAAIQDb4fbL7gAAAIUBAAATAAAAAAAA&#10;AAAAAAAAAAAAAABbQ29udGVudF9UeXBlc10ueG1sUEsBAi0AFAAGAAgAAAAhAFr0LFu/AAAAFQEA&#10;AAsAAAAAAAAAAAAAAAAAHwEAAF9yZWxzLy5yZWxzUEsBAi0AFAAGAAgAAAAhAEdkE1XHAAAA4wAA&#10;AA8AAAAAAAAAAAAAAAAABwIAAGRycy9kb3ducmV2LnhtbFBLBQYAAAAAAwADALcAAAD7AgAAAAA=&#10;" filled="f" strokecolor="#231f20" strokeweight=".5pt">
                  <v:path arrowok="t"/>
                </v:rect>
                <w10:anchorlock/>
              </v:group>
            </w:pict>
          </mc:Fallback>
        </mc:AlternateContent>
      </w:r>
    </w:p>
    <w:p w14:paraId="53EE205C" w14:textId="77777777" w:rsidR="00F357EB" w:rsidRPr="008E0F64" w:rsidRDefault="00F357EB" w:rsidP="00692AE0">
      <w:pPr>
        <w:pStyle w:val="FOD-normal"/>
        <w:rPr>
          <w:rFonts w:eastAsia="Times New Roman"/>
        </w:rPr>
      </w:pPr>
      <w:r w:rsidRPr="008E0F64">
        <w:rPr>
          <w:b/>
        </w:rPr>
        <w:t>Schutzisolierung:</w:t>
      </w:r>
      <w:r w:rsidRPr="008E0F64">
        <w:t xml:space="preserve"> auf fabrikfertige Schaltgerätekombinationen (FSK) anwendbar; sie wird entweder gemäß den Bestimmungen der diesbezüglichen vom König bestätigten oder vom NBN registrierten Norm oder gemäß Bestimmungen ausgeführt, die ein Sicherheitsniveau gewährleisten, das dem in dieser Norm festgelegten Niveau mindestens gleichwertig ist, insbesondere:</w:t>
      </w:r>
    </w:p>
    <w:p w14:paraId="715C3A6B" w14:textId="77777777" w:rsidR="00C976A0" w:rsidRPr="008E0F64" w:rsidRDefault="00F357EB" w:rsidP="00F1261E">
      <w:pPr>
        <w:pStyle w:val="FOD-opsommingabc"/>
        <w:widowControl/>
        <w:numPr>
          <w:ilvl w:val="0"/>
          <w:numId w:val="21"/>
        </w:numPr>
        <w:ind w:left="357" w:hanging="357"/>
      </w:pPr>
      <w:r w:rsidRPr="008E0F64">
        <w:t>Elektrische Betriebsmittel sind vollständig mit Isolierstoff umhüllt. Die Umhüllung trägt folgendes Symbol, das von außen sichtbar ist:</w:t>
      </w:r>
    </w:p>
    <w:p w14:paraId="7A3A0245" w14:textId="6C165FDD" w:rsidR="00F357EB" w:rsidRPr="008E0F64" w:rsidRDefault="005D7BE1" w:rsidP="00692AE0">
      <w:pPr>
        <w:pStyle w:val="FOD-normal"/>
        <w:spacing w:before="0"/>
        <w:ind w:left="714" w:hanging="357"/>
        <w:rPr>
          <w:rFonts w:eastAsia="Times New Roman"/>
          <w:noProof/>
        </w:rPr>
      </w:pPr>
      <w:r w:rsidRPr="008E0F64">
        <w:rPr>
          <w:noProof/>
        </w:rPr>
        <mc:AlternateContent>
          <mc:Choice Requires="wpg">
            <w:drawing>
              <wp:inline distT="0" distB="0" distL="0" distR="0" wp14:anchorId="4C9C4DE4" wp14:editId="1BAD8D67">
                <wp:extent cx="111760" cy="111125"/>
                <wp:effectExtent l="9525" t="3175" r="2540" b="9525"/>
                <wp:docPr id="557085060" name="Group 30"/>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bwMode="auto">
                        <a:xfrm>
                          <a:off x="0" y="0"/>
                          <a:ext cx="111760" cy="111125"/>
                          <a:chOff x="6576" y="-17"/>
                          <a:chExt cx="237" cy="236"/>
                        </a:xfrm>
                      </wpg:grpSpPr>
                      <wps:wsp>
                        <wps:cNvPr id="1130732356" name="Rectangle 9"/>
                        <wps:cNvSpPr>
                          <a:spLocks/>
                        </wps:cNvSpPr>
                        <wps:spPr bwMode="auto">
                          <a:xfrm>
                            <a:off x="6581" y="-12"/>
                            <a:ext cx="226" cy="226"/>
                          </a:xfrm>
                          <a:prstGeom prst="rect">
                            <a:avLst/>
                          </a:prstGeom>
                          <a:noFill/>
                          <a:ln w="6350">
                            <a:solidFill>
                              <a:srgbClr val="231F20"/>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070878800" name="Rectangle 10"/>
                        <wps:cNvSpPr>
                          <a:spLocks/>
                        </wps:cNvSpPr>
                        <wps:spPr bwMode="auto">
                          <a:xfrm>
                            <a:off x="6624" y="30"/>
                            <a:ext cx="141" cy="141"/>
                          </a:xfrm>
                          <a:prstGeom prst="rect">
                            <a:avLst/>
                          </a:prstGeom>
                          <a:noFill/>
                          <a:ln w="6350">
                            <a:solidFill>
                              <a:srgbClr val="231F20"/>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inline>
            </w:drawing>
          </mc:Choice>
          <mc:Fallback>
            <w:pict>
              <v:group w14:anchorId="08C18780" id="Group 30" o:spid="_x0000_s1026" style="width:8.8pt;height:8.75pt;mso-position-horizontal-relative:char;mso-position-vertical-relative:line" coordorigin="6576,-17" coordsize="237,2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MZhtwIAAL8HAAAOAAAAZHJzL2Uyb0RvYy54bWzslc1u3CAQx++V+g6Ie+Kv3fXGijeK8qVK&#10;aRs17QOwGNuoGCiw602fvgN4k21yqJRW7aU+WIMHhj+/mTGnZ7tBoC0zlitZ4+w4xYhJqhouuxp/&#10;+Xx9tMTIOiIbIpRkNX5gFp+t3r45HXXFctUr0TCDIIi01ahr3DunqySxtGcDscdKMwnOVpmBOBia&#10;LmkMGSH6IJI8TRfJqEyjjaLMWvh6GZ14FeK3LaPuY9ta5pCoMWhz4W3Ce+3fyeqUVJ0huud0kkFe&#10;oWIgXMKmj6EuiSNoY/iLUAOnRlnVumOqhkS1LacsnAFOk6XPTnNj1EaHs3TV2OlHTID2GadXh6Uf&#10;tjdG3+s7E9WDeavoV4ukuuiJ7Ni51QARUutRJaPuqsMlftzF9Wg9vlcNpJhsnAosdq0ZfFQ4JdoF&#10;5A+PyNnOIQofsywrF5AYCi6ws3weU0J7yJtftZiXC4zAe5SVe9fVtDgvyrgyLxZBHqninkHnpMuX&#10;AtSWfcJnfw/ffU80C1mxnsWdQbzx4ou0LPJiDmolGYDDJ+AGBAVDJ16cVwHT96ht5ByhHnj8NAvp&#10;+CXOxXyZTWDyCGbPNM9BgwfqDb/BHguptLHuhqkBeaPGBiSGVJHtrXVx6n6Kz5xU11wI+E4qIdEI&#10;2SjmaVhgleCNd3qfNd36Qhi0JdBleZFd56GxYN+fpg3cQa8LPtR4mfonyu4Zaa5kE3ZxhItow2Ih&#10;Q8VFHhHgWjUPwMao2Mjw4wGjV+Y7RiM0cY3ttw0xDCPxTkKaT7LZzHd9GMzmJehC5tCzPvQQSSFU&#10;jR1G0bxw8U+x0YZ3PeyUhbNLdQ4l3vIAzOcrqprEQqX9rZJLy3RZLoHly5LLAtw/XnOLfBZqrphy&#10;ty+5bAa1GHoYjP8l9y9KLvzz4JYI/T7daP4aOhyHEn26d1c/AAAA//8DAFBLAwQUAAYACAAAACEA&#10;66njXdoAAAADAQAADwAAAGRycy9kb3ducmV2LnhtbEyPQWvCQBCF74X+h2UK3uomFa2k2YhI25MU&#10;qoJ4G7NjEszOhuyaxH/fTS/tZR7DG977Jl0NphYdta6yrCCeRiCIc6srLhQc9h/PSxDOI2usLZOC&#10;OzlYZY8PKSba9vxN3c4XIoSwS1BB6X2TSOnykgy6qW2Ig3exrUEf1raQusU+hJtavkTRQhqsODSU&#10;2NCmpPy6uxkFnz3261n83m2vl839tJ9/HbcxKTV5GtZvIDwN/u8YRvyADllgOtsbaydqBeER/ztH&#10;73UB4jzqHGSWyv/s2Q8AAAD//wMAUEsBAi0AFAAGAAgAAAAhALaDOJL+AAAA4QEAABMAAAAAAAAA&#10;AAAAAAAAAAAAAFtDb250ZW50X1R5cGVzXS54bWxQSwECLQAUAAYACAAAACEAOP0h/9YAAACUAQAA&#10;CwAAAAAAAAAAAAAAAAAvAQAAX3JlbHMvLnJlbHNQSwECLQAUAAYACAAAACEA3vjGYbcCAAC/BwAA&#10;DgAAAAAAAAAAAAAAAAAuAgAAZHJzL2Uyb0RvYy54bWxQSwECLQAUAAYACAAAACEA66njXdoAAAAD&#10;AQAADwAAAAAAAAAAAAAAAAARBQAAZHJzL2Rvd25yZXYueG1sUEsFBgAAAAAEAAQA8wAAABgGAAAA&#10;AA==&#10;">
                <o:lock v:ext="edit" aspectratio="t"/>
                <v:rect id="Rectangle 9" o:spid="_x0000_s1027" style="position:absolute;left:6581;top:-12;width:226;height:2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cYldxwAAAOMAAAAPAAAAZHJzL2Rvd25yZXYueG1sRE/NasJA&#10;EL4LvsMyQi9SNxq0JXUVEQr1aOqhvQ3ZaRKanY27a5L69K4g9Djf/6y3g2lER87XlhXMZwkI4sLq&#10;mksFp8/351cQPiBrbCyTgj/ysN2MR2vMtO35SF0eShFD2GeooAqhzaT0RUUG/cy2xJH7sc5giKcr&#10;pXbYx3DTyEWSrKTBmmNDhS3tKyp+84tREDo+5F+nQ9td5PTcfO/74ep6pZ4mw+4NRKAh/Isf7g8d&#10;58/T5CVdpMsV3H+KAMjNDQAA//8DAFBLAQItABQABgAIAAAAIQDb4fbL7gAAAIUBAAATAAAAAAAA&#10;AAAAAAAAAAAAAABbQ29udGVudF9UeXBlc10ueG1sUEsBAi0AFAAGAAgAAAAhAFr0LFu/AAAAFQEA&#10;AAsAAAAAAAAAAAAAAAAAHwEAAF9yZWxzLy5yZWxzUEsBAi0AFAAGAAgAAAAhAFZxiV3HAAAA4wAA&#10;AA8AAAAAAAAAAAAAAAAABwIAAGRycy9kb3ducmV2LnhtbFBLBQYAAAAAAwADALcAAAD7AgAAAAA=&#10;" filled="f" strokecolor="#231f20" strokeweight=".5pt">
                  <v:path arrowok="t"/>
                </v:rect>
                <v:rect id="Rectangle 10" o:spid="_x0000_s1028" style="position:absolute;left:6624;top:30;width:141;height:1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aBAZygAAAOMAAAAPAAAAZHJzL2Rvd25yZXYueG1sRI9BT8Mw&#10;DIXvSPyHyEhc0JbAgVVl2YQmTWJHyg7bzWpMW9E4XZK1hV+PD0gcbT+/9771dva9GimmLrCFx6UB&#10;RVwH13Fj4fixXxSgUkZ22AcmC9+UYLu5vVlj6cLE7zRWuVFiwqlEC23OQ6l1qlvymJZhIJbbZ4ge&#10;s4yx0S7iJOa+10/GPGuPHUtCiwPtWqq/qqu3kEc+VKfjYRiv+uHSn3fT/BMna+/v5tcXUJnm/C/+&#10;+35zUt+sTLEqCiMUwiQL0JtfAAAA//8DAFBLAQItABQABgAIAAAAIQDb4fbL7gAAAIUBAAATAAAA&#10;AAAAAAAAAAAAAAAAAABbQ29udGVudF9UeXBlc10ueG1sUEsBAi0AFAAGAAgAAAAhAFr0LFu/AAAA&#10;FQEAAAsAAAAAAAAAAAAAAAAAHwEAAF9yZWxzLy5yZWxzUEsBAi0AFAAGAAgAAAAhAKhoEBnKAAAA&#10;4wAAAA8AAAAAAAAAAAAAAAAABwIAAGRycy9kb3ducmV2LnhtbFBLBQYAAAAAAwADALcAAAD+AgAA&#10;AAA=&#10;" filled="f" strokecolor="#231f20" strokeweight=".5pt">
                  <v:path arrowok="t"/>
                </v:rect>
                <w10:anchorlock/>
              </v:group>
            </w:pict>
          </mc:Fallback>
        </mc:AlternateContent>
      </w:r>
      <w:r w:rsidR="000A5C2B" w:rsidRPr="008E0F64">
        <w:t>,</w:t>
      </w:r>
    </w:p>
    <w:p w14:paraId="1E760462" w14:textId="77777777" w:rsidR="00F357EB" w:rsidRPr="008E0F64" w:rsidRDefault="00F357EB" w:rsidP="00692AE0">
      <w:pPr>
        <w:pStyle w:val="FOD-opsommingabc"/>
      </w:pPr>
      <w:r w:rsidRPr="008E0F64">
        <w:t>Fabrikfertige Schaltgerätekombinationen sind innen sichtbar mit folgendem Symbol gekennzeichnet:</w:t>
      </w:r>
    </w:p>
    <w:p w14:paraId="3092EC0F" w14:textId="277D2E01" w:rsidR="00C976A0" w:rsidRPr="008E0F64" w:rsidRDefault="005D7BE1" w:rsidP="00692AE0">
      <w:pPr>
        <w:pStyle w:val="FOD-normal"/>
        <w:spacing w:before="0"/>
        <w:ind w:left="714" w:hanging="357"/>
        <w:rPr>
          <w:rFonts w:eastAsia="Times New Roman"/>
          <w:noProof/>
        </w:rPr>
      </w:pPr>
      <w:r w:rsidRPr="008E0F64">
        <w:rPr>
          <w:noProof/>
        </w:rPr>
        <mc:AlternateContent>
          <mc:Choice Requires="wpg">
            <w:drawing>
              <wp:inline distT="0" distB="0" distL="0" distR="0" wp14:anchorId="0D8C82AC" wp14:editId="4E6583C6">
                <wp:extent cx="140335" cy="139700"/>
                <wp:effectExtent l="9525" t="12700" r="12065" b="9525"/>
                <wp:docPr id="1377047360" name="Group 23"/>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bwMode="auto">
                        <a:xfrm>
                          <a:off x="0" y="0"/>
                          <a:ext cx="140335" cy="139700"/>
                          <a:chOff x="5098" y="-55"/>
                          <a:chExt cx="294" cy="293"/>
                        </a:xfrm>
                      </wpg:grpSpPr>
                      <wps:wsp>
                        <wps:cNvPr id="1108483546" name="Freeform 12"/>
                        <wps:cNvSpPr>
                          <a:spLocks/>
                        </wps:cNvSpPr>
                        <wps:spPr bwMode="auto">
                          <a:xfrm>
                            <a:off x="5103" y="-50"/>
                            <a:ext cx="284" cy="283"/>
                          </a:xfrm>
                          <a:custGeom>
                            <a:avLst/>
                            <a:gdLst>
                              <a:gd name="T0" fmla="*/ 141 w 284"/>
                              <a:gd name="T1" fmla="*/ 283 h 283"/>
                              <a:gd name="T2" fmla="*/ 164 w 284"/>
                              <a:gd name="T3" fmla="*/ 281 h 283"/>
                              <a:gd name="T4" fmla="*/ 186 w 284"/>
                              <a:gd name="T5" fmla="*/ 276 h 283"/>
                              <a:gd name="T6" fmla="*/ 206 w 284"/>
                              <a:gd name="T7" fmla="*/ 267 h 283"/>
                              <a:gd name="T8" fmla="*/ 225 w 284"/>
                              <a:gd name="T9" fmla="*/ 256 h 283"/>
                              <a:gd name="T10" fmla="*/ 241 w 284"/>
                              <a:gd name="T11" fmla="*/ 242 h 283"/>
                              <a:gd name="T12" fmla="*/ 255 w 284"/>
                              <a:gd name="T13" fmla="*/ 225 h 283"/>
                              <a:gd name="T14" fmla="*/ 267 w 284"/>
                              <a:gd name="T15" fmla="*/ 207 h 283"/>
                              <a:gd name="T16" fmla="*/ 276 w 284"/>
                              <a:gd name="T17" fmla="*/ 186 h 283"/>
                              <a:gd name="T18" fmla="*/ 281 w 284"/>
                              <a:gd name="T19" fmla="*/ 165 h 283"/>
                              <a:gd name="T20" fmla="*/ 283 w 284"/>
                              <a:gd name="T21" fmla="*/ 142 h 283"/>
                              <a:gd name="T22" fmla="*/ 281 w 284"/>
                              <a:gd name="T23" fmla="*/ 119 h 283"/>
                              <a:gd name="T24" fmla="*/ 276 w 284"/>
                              <a:gd name="T25" fmla="*/ 97 h 283"/>
                              <a:gd name="T26" fmla="*/ 267 w 284"/>
                              <a:gd name="T27" fmla="*/ 77 h 283"/>
                              <a:gd name="T28" fmla="*/ 256 w 284"/>
                              <a:gd name="T29" fmla="*/ 58 h 283"/>
                              <a:gd name="T30" fmla="*/ 242 w 284"/>
                              <a:gd name="T31" fmla="*/ 41 h 283"/>
                              <a:gd name="T32" fmla="*/ 225 w 284"/>
                              <a:gd name="T33" fmla="*/ 27 h 283"/>
                              <a:gd name="T34" fmla="*/ 207 w 284"/>
                              <a:gd name="T35" fmla="*/ 16 h 283"/>
                              <a:gd name="T36" fmla="*/ 187 w 284"/>
                              <a:gd name="T37" fmla="*/ 7 h 283"/>
                              <a:gd name="T38" fmla="*/ 165 w 284"/>
                              <a:gd name="T39" fmla="*/ 1 h 283"/>
                              <a:gd name="T40" fmla="*/ 142 w 284"/>
                              <a:gd name="T41" fmla="*/ 0 h 283"/>
                              <a:gd name="T42" fmla="*/ 119 w 284"/>
                              <a:gd name="T43" fmla="*/ 1 h 283"/>
                              <a:gd name="T44" fmla="*/ 97 w 284"/>
                              <a:gd name="T45" fmla="*/ 7 h 283"/>
                              <a:gd name="T46" fmla="*/ 77 w 284"/>
                              <a:gd name="T47" fmla="*/ 15 h 283"/>
                              <a:gd name="T48" fmla="*/ 58 w 284"/>
                              <a:gd name="T49" fmla="*/ 27 h 283"/>
                              <a:gd name="T50" fmla="*/ 42 w 284"/>
                              <a:gd name="T51" fmla="*/ 41 h 283"/>
                              <a:gd name="T52" fmla="*/ 27 w 284"/>
                              <a:gd name="T53" fmla="*/ 57 h 283"/>
                              <a:gd name="T54" fmla="*/ 16 w 284"/>
                              <a:gd name="T55" fmla="*/ 75 h 283"/>
                              <a:gd name="T56" fmla="*/ 7 w 284"/>
                              <a:gd name="T57" fmla="*/ 96 h 283"/>
                              <a:gd name="T58" fmla="*/ 2 w 284"/>
                              <a:gd name="T59" fmla="*/ 117 h 283"/>
                              <a:gd name="T60" fmla="*/ 0 w 284"/>
                              <a:gd name="T61" fmla="*/ 140 h 283"/>
                              <a:gd name="T62" fmla="*/ 1 w 284"/>
                              <a:gd name="T63" fmla="*/ 163 h 283"/>
                              <a:gd name="T64" fmla="*/ 7 w 284"/>
                              <a:gd name="T65" fmla="*/ 185 h 283"/>
                              <a:gd name="T66" fmla="*/ 15 w 284"/>
                              <a:gd name="T67" fmla="*/ 206 h 283"/>
                              <a:gd name="T68" fmla="*/ 26 w 284"/>
                              <a:gd name="T69" fmla="*/ 224 h 283"/>
                              <a:gd name="T70" fmla="*/ 40 w 284"/>
                              <a:gd name="T71" fmla="*/ 241 h 283"/>
                              <a:gd name="T72" fmla="*/ 57 w 284"/>
                              <a:gd name="T73" fmla="*/ 255 h 283"/>
                              <a:gd name="T74" fmla="*/ 75 w 284"/>
                              <a:gd name="T75" fmla="*/ 267 h 283"/>
                              <a:gd name="T76" fmla="*/ 95 w 284"/>
                              <a:gd name="T77" fmla="*/ 275 h 283"/>
                              <a:gd name="T78" fmla="*/ 117 w 284"/>
                              <a:gd name="T79" fmla="*/ 281 h 283"/>
                              <a:gd name="T80" fmla="*/ 140 w 284"/>
                              <a:gd name="T81" fmla="*/ 283 h 283"/>
                              <a:gd name="T82" fmla="*/ 141 w 284"/>
                              <a:gd name="T83" fmla="*/ 283 h 2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84" h="283">
                                <a:moveTo>
                                  <a:pt x="141" y="283"/>
                                </a:moveTo>
                                <a:lnTo>
                                  <a:pt x="164" y="281"/>
                                </a:lnTo>
                                <a:lnTo>
                                  <a:pt x="186" y="276"/>
                                </a:lnTo>
                                <a:lnTo>
                                  <a:pt x="206" y="267"/>
                                </a:lnTo>
                                <a:lnTo>
                                  <a:pt x="225" y="256"/>
                                </a:lnTo>
                                <a:lnTo>
                                  <a:pt x="241" y="242"/>
                                </a:lnTo>
                                <a:lnTo>
                                  <a:pt x="255" y="225"/>
                                </a:lnTo>
                                <a:lnTo>
                                  <a:pt x="267" y="207"/>
                                </a:lnTo>
                                <a:lnTo>
                                  <a:pt x="276" y="186"/>
                                </a:lnTo>
                                <a:lnTo>
                                  <a:pt x="281" y="165"/>
                                </a:lnTo>
                                <a:lnTo>
                                  <a:pt x="283" y="142"/>
                                </a:lnTo>
                                <a:lnTo>
                                  <a:pt x="281" y="119"/>
                                </a:lnTo>
                                <a:lnTo>
                                  <a:pt x="276" y="97"/>
                                </a:lnTo>
                                <a:lnTo>
                                  <a:pt x="267" y="77"/>
                                </a:lnTo>
                                <a:lnTo>
                                  <a:pt x="256" y="58"/>
                                </a:lnTo>
                                <a:lnTo>
                                  <a:pt x="242" y="41"/>
                                </a:lnTo>
                                <a:lnTo>
                                  <a:pt x="225" y="27"/>
                                </a:lnTo>
                                <a:lnTo>
                                  <a:pt x="207" y="16"/>
                                </a:lnTo>
                                <a:lnTo>
                                  <a:pt x="187" y="7"/>
                                </a:lnTo>
                                <a:lnTo>
                                  <a:pt x="165" y="1"/>
                                </a:lnTo>
                                <a:lnTo>
                                  <a:pt x="142" y="0"/>
                                </a:lnTo>
                                <a:lnTo>
                                  <a:pt x="119" y="1"/>
                                </a:lnTo>
                                <a:lnTo>
                                  <a:pt x="97" y="7"/>
                                </a:lnTo>
                                <a:lnTo>
                                  <a:pt x="77" y="15"/>
                                </a:lnTo>
                                <a:lnTo>
                                  <a:pt x="58" y="27"/>
                                </a:lnTo>
                                <a:lnTo>
                                  <a:pt x="42" y="41"/>
                                </a:lnTo>
                                <a:lnTo>
                                  <a:pt x="27" y="57"/>
                                </a:lnTo>
                                <a:lnTo>
                                  <a:pt x="16" y="75"/>
                                </a:lnTo>
                                <a:lnTo>
                                  <a:pt x="7" y="96"/>
                                </a:lnTo>
                                <a:lnTo>
                                  <a:pt x="2" y="117"/>
                                </a:lnTo>
                                <a:lnTo>
                                  <a:pt x="0" y="140"/>
                                </a:lnTo>
                                <a:lnTo>
                                  <a:pt x="1" y="163"/>
                                </a:lnTo>
                                <a:lnTo>
                                  <a:pt x="7" y="185"/>
                                </a:lnTo>
                                <a:lnTo>
                                  <a:pt x="15" y="206"/>
                                </a:lnTo>
                                <a:lnTo>
                                  <a:pt x="26" y="224"/>
                                </a:lnTo>
                                <a:lnTo>
                                  <a:pt x="40" y="241"/>
                                </a:lnTo>
                                <a:lnTo>
                                  <a:pt x="57" y="255"/>
                                </a:lnTo>
                                <a:lnTo>
                                  <a:pt x="75" y="267"/>
                                </a:lnTo>
                                <a:lnTo>
                                  <a:pt x="95" y="275"/>
                                </a:lnTo>
                                <a:lnTo>
                                  <a:pt x="117" y="281"/>
                                </a:lnTo>
                                <a:lnTo>
                                  <a:pt x="140" y="283"/>
                                </a:lnTo>
                                <a:lnTo>
                                  <a:pt x="141" y="283"/>
                                </a:lnTo>
                                <a:close/>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296435476" name="Freeform 13"/>
                        <wps:cNvSpPr>
                          <a:spLocks/>
                        </wps:cNvSpPr>
                        <wps:spPr bwMode="auto">
                          <a:xfrm>
                            <a:off x="5103" y="-50"/>
                            <a:ext cx="284" cy="283"/>
                          </a:xfrm>
                          <a:custGeom>
                            <a:avLst/>
                            <a:gdLst>
                              <a:gd name="T0" fmla="*/ 0 w 284"/>
                              <a:gd name="T1" fmla="*/ 283 h 283"/>
                              <a:gd name="T2" fmla="*/ 283 w 284"/>
                              <a:gd name="T3" fmla="*/ 0 h 283"/>
                              <a:gd name="T4" fmla="*/ 0 60000 65536"/>
                              <a:gd name="T5" fmla="*/ 0 60000 65536"/>
                            </a:gdLst>
                            <a:ahLst/>
                            <a:cxnLst>
                              <a:cxn ang="T4">
                                <a:pos x="T0" y="T1"/>
                              </a:cxn>
                              <a:cxn ang="T5">
                                <a:pos x="T2" y="T3"/>
                              </a:cxn>
                            </a:cxnLst>
                            <a:rect l="0" t="0" r="r" b="b"/>
                            <a:pathLst>
                              <a:path w="284" h="283">
                                <a:moveTo>
                                  <a:pt x="0" y="283"/>
                                </a:moveTo>
                                <a:lnTo>
                                  <a:pt x="283"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26075097" name="Freeform 14"/>
                        <wps:cNvSpPr>
                          <a:spLocks/>
                        </wps:cNvSpPr>
                        <wps:spPr bwMode="auto">
                          <a:xfrm>
                            <a:off x="5103" y="-50"/>
                            <a:ext cx="284" cy="283"/>
                          </a:xfrm>
                          <a:custGeom>
                            <a:avLst/>
                            <a:gdLst>
                              <a:gd name="T0" fmla="*/ 283 w 284"/>
                              <a:gd name="T1" fmla="*/ 283 h 283"/>
                              <a:gd name="T2" fmla="*/ 0 w 284"/>
                              <a:gd name="T3" fmla="*/ 0 h 283"/>
                              <a:gd name="T4" fmla="*/ 0 60000 65536"/>
                              <a:gd name="T5" fmla="*/ 0 60000 65536"/>
                            </a:gdLst>
                            <a:ahLst/>
                            <a:cxnLst>
                              <a:cxn ang="T4">
                                <a:pos x="T0" y="T1"/>
                              </a:cxn>
                              <a:cxn ang="T5">
                                <a:pos x="T2" y="T3"/>
                              </a:cxn>
                            </a:cxnLst>
                            <a:rect l="0" t="0" r="r" b="b"/>
                            <a:pathLst>
                              <a:path w="284" h="283">
                                <a:moveTo>
                                  <a:pt x="283" y="283"/>
                                </a:moveTo>
                                <a:lnTo>
                                  <a:pt x="0"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564175294" name="Freeform 15"/>
                        <wps:cNvSpPr>
                          <a:spLocks/>
                        </wps:cNvSpPr>
                        <wps:spPr bwMode="auto">
                          <a:xfrm>
                            <a:off x="5155" y="148"/>
                            <a:ext cx="180" cy="20"/>
                          </a:xfrm>
                          <a:custGeom>
                            <a:avLst/>
                            <a:gdLst>
                              <a:gd name="T0" fmla="*/ 0 w 180"/>
                              <a:gd name="T1" fmla="*/ 0 h 20"/>
                              <a:gd name="T2" fmla="*/ 180 w 180"/>
                              <a:gd name="T3" fmla="*/ 0 h 20"/>
                              <a:gd name="T4" fmla="*/ 0 60000 65536"/>
                              <a:gd name="T5" fmla="*/ 0 60000 65536"/>
                            </a:gdLst>
                            <a:ahLst/>
                            <a:cxnLst>
                              <a:cxn ang="T4">
                                <a:pos x="T0" y="T1"/>
                              </a:cxn>
                              <a:cxn ang="T5">
                                <a:pos x="T2" y="T3"/>
                              </a:cxn>
                            </a:cxnLst>
                            <a:rect l="0" t="0" r="r" b="b"/>
                            <a:pathLst>
                              <a:path w="180" h="20">
                                <a:moveTo>
                                  <a:pt x="0" y="0"/>
                                </a:moveTo>
                                <a:lnTo>
                                  <a:pt x="180"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063200315" name="Freeform 16"/>
                        <wps:cNvSpPr>
                          <a:spLocks/>
                        </wps:cNvSpPr>
                        <wps:spPr bwMode="auto">
                          <a:xfrm>
                            <a:off x="5212" y="205"/>
                            <a:ext cx="66" cy="20"/>
                          </a:xfrm>
                          <a:custGeom>
                            <a:avLst/>
                            <a:gdLst>
                              <a:gd name="T0" fmla="*/ 0 w 66"/>
                              <a:gd name="T1" fmla="*/ 0 h 20"/>
                              <a:gd name="T2" fmla="*/ 66 w 66"/>
                              <a:gd name="T3" fmla="*/ 0 h 20"/>
                              <a:gd name="T4" fmla="*/ 0 60000 65536"/>
                              <a:gd name="T5" fmla="*/ 0 60000 65536"/>
                            </a:gdLst>
                            <a:ahLst/>
                            <a:cxnLst>
                              <a:cxn ang="T4">
                                <a:pos x="T0" y="T1"/>
                              </a:cxn>
                              <a:cxn ang="T5">
                                <a:pos x="T2" y="T3"/>
                              </a:cxn>
                            </a:cxnLst>
                            <a:rect l="0" t="0" r="r" b="b"/>
                            <a:pathLst>
                              <a:path w="66" h="20">
                                <a:moveTo>
                                  <a:pt x="0" y="0"/>
                                </a:moveTo>
                                <a:lnTo>
                                  <a:pt x="66"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80482044" name="Freeform 17"/>
                        <wps:cNvSpPr>
                          <a:spLocks/>
                        </wps:cNvSpPr>
                        <wps:spPr bwMode="auto">
                          <a:xfrm>
                            <a:off x="5245" y="-50"/>
                            <a:ext cx="20" cy="198"/>
                          </a:xfrm>
                          <a:custGeom>
                            <a:avLst/>
                            <a:gdLst>
                              <a:gd name="T0" fmla="*/ 0 w 20"/>
                              <a:gd name="T1" fmla="*/ 199 h 198"/>
                              <a:gd name="T2" fmla="*/ 0 w 20"/>
                              <a:gd name="T3" fmla="*/ 0 h 198"/>
                              <a:gd name="T4" fmla="*/ 0 60000 65536"/>
                              <a:gd name="T5" fmla="*/ 0 60000 65536"/>
                            </a:gdLst>
                            <a:ahLst/>
                            <a:cxnLst>
                              <a:cxn ang="T4">
                                <a:pos x="T0" y="T1"/>
                              </a:cxn>
                              <a:cxn ang="T5">
                                <a:pos x="T2" y="T3"/>
                              </a:cxn>
                            </a:cxnLst>
                            <a:rect l="0" t="0" r="r" b="b"/>
                            <a:pathLst>
                              <a:path w="20" h="198">
                                <a:moveTo>
                                  <a:pt x="0" y="199"/>
                                </a:moveTo>
                                <a:lnTo>
                                  <a:pt x="0"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inline>
            </w:drawing>
          </mc:Choice>
          <mc:Fallback>
            <w:pict>
              <v:group w14:anchorId="10BCC443" id="Group 23" o:spid="_x0000_s1026" style="width:11.05pt;height:11pt;mso-position-horizontal-relative:char;mso-position-vertical-relative:line" coordorigin="5098,-55" coordsize="294,2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qKviYwoAAKs9AAAOAAAAZHJzL2Uyb0RvYy54bWzsW9uO48YRfQ+QfyD4GGBX7JZIkYPVGsba&#10;uwjgJAY8+QCORF0QSVRIzWo2X+9TfaGqpW6K9owDDDz7MJSW1dVVp6qL1YetD9897bbR16ppN/V+&#10;Fov3SRxV+3m92OxXs/jf95/f5XHUHsv9otzW+2oWf6va+LuPf/3Lh9PhrpL1ut4uqiaCkn17dzrM&#10;4vXxeLgbjdr5utqV7fv6UO1xc1k3u/KIr81qtGjKE7TvtiOZJNnoVDeLQ1PPq7bF//6gb8Yflf7l&#10;spof/7VcttUx2s5i2HZUfxv194H+jj5+KO9WTXlYb+bGjPJ3WLErN3tM2qn6oTyW0WOzuVK128yb&#10;uq2Xx/fzejeql8vNvFI+wBuRXHjzpakfD8qX1d1pdehgArQXOP1utfN/fv3SHH45/Nxo6/Hxp3r+&#10;nzba15/W5X5Vfd8eACJCS1CNTofVHR9C31d6fPRw+ke9QIjLx2OtsHhaNjvSCi+jJwX5tw7y6ukY&#10;zfGfYpKMx2kczXFLjItpYkIyXyNuNCpNCqQQ7r5LUx2t+fpHM1gWEz1SFmNlXnmn51R2GrsoFZBb&#10;7Rm+9nnw/bIuD5WKSktY/NxEmwWMF0k+ycfpJIujfbkDDp+bqqLEjYQk48gKiFuoW42zBpXdIbEW&#10;4bgJZyqSsQHGYGYxlbmFJXdhKe/mj+3xS1WrsJRff2qPOv8X+KTivzC232OtLHdbLIW/jSIxEdEp&#10;Iq1G2goJJiTzcbSGkJoR66DTJJmQyCZ+TfCkm07mwq8JXnVCIs/8mpBLnZCcZn5NiNFZKAlomnKh&#10;bOrXhNw8a5Kp36aCC6UBmwSHXAYhdzCfSL9VyDhmVhowSziow3hv/ASHXQIHfyo4uCcBtIQDPKLj&#10;18WRp0D77XKgR874dXHsRRbwUTrYI5O9uiTHXoSwlw72Ibskx16Iwu+jdLAP4SU59kUAeulAHwqj&#10;5NBPQ6oc5JHPfrQ48mnud3DsAA9IvarGHHisDG8+jB3cQ0txzHGXAQfHDuxIZr9VHHYRyNIxh13k&#10;IVUO7AH/OOqUyX6jOOoBpCYcdMpjr6YJBz3x2zThmFMW+zVxzEM2cciRw35FHPFA7Oj521VkZLBf&#10;EcdbBIrChAOOBPZr4njLgE0pBzyEd8rxDiV5ygHHdF6bUo53GrKJA47s9WtyAA/glDqIBxRxwIvA&#10;Wkk54IGsTDneQgScyzjgid+kjOONNtSf4RkHPPCMyTjeIgv0QRkHPBC5jOMt8gDgGQcc2esNXcYR&#10;l+hxvEUzcyAPZEHGMZdy4lc15ZgDTq9VUw46NTleq6YcdCSwXxVHXaLH8atyUA9gNeWwU4vjV8Vh&#10;L0KqHNinIas47JTFfg8d3ENdcc5xpzz26sod4EO9es6BD7b96PHPJTbY99MmpCvESZQl+BdlaYon&#10;4sU2Iufw90vyEPRL8jj0S/JY9EvyePRKFjwm/ZI8Lv2SPDb9kjw+/ZKDY1QMjlExOEbF4BgRBTAs&#10;l4rBMRKgGgYqFcngKIlkcJjU/n2YVyIZHCiRDI6USAaHSiSDYwUeZDiuw6PlbI97k1qI4dFyNso3&#10;tA5eVcLZMt/QOjxazub5htbh0RLDoyWGR8vZUPfb6uyqb4gOX1vO/vqG1uFry9lpX2kdEe1lmLRy&#10;bcm1+dPe/B8+RaBUZ/E9no1Etx3qlihOIttAcN5rihUk3dOe7jLx1BEHCiRuub1r8cwRh3skrthT&#10;mHgtPnXEURNIfGoI1Wvx3BFH+pB4ERQvHHFaxiSPNUrUp8ccPDs5NrRC1YCgu4VwBxh/RdDhQroD&#10;jMci6DLYZcck4zPWQ8gHN760GsgHpHpowEWEjdPI4tAAN8ZEFKkZwk67USY6SA0IO+3GWRqnZdhp&#10;N9JE7dAMIG8CPtATmONKDI4aEfSaHsTOCOM23iAE53CDTXyMmiPoNz2WnTmM4+Og4/R05iOIX6E5&#10;wKAErXLjTTyKGtHjuRvwifF80uO5G3EiRtQcPZ67IScCRI3o8dyNOREdNAJcRshzFACOFREaakTY&#10;c5QKZ4TxXL8O8lUQgZrhjDCep2HPQYU7I4znYBuCfrgxJ8aB/ACrEBzhxpyYBTWix3M35sQgqBHh&#10;mKOGcT+IKVAjejx3Y06EgBrR47kbc9r30whs7UOeo/5xq2h7r0aEPUeldEYYz7FRD87hxnxqPJ+G&#10;PUdxdeYwnk/DnqPK8hG08yY/sLcOWuXGnPbXaoTjuc5h0yQ0eNt6+bK6iSO8rH6gWdA0lEfqLezH&#10;6DSL1Qu/NV21S7v6a3VfK4kjNRjYyat5zds5zHeW2O4dSZNjeAdnfLL37fWgNeYaX7xh65UD8aRn&#10;Bh2lMbJ67FXrk9RZARkJMrFXznqCitkrh+qg9EFvrxzRZDQv9je9ciaf8DaqX454FugDP39DDrsJ&#10;krvlh9XX9RoWN3s1+Bn7sKXudcO4260Kq8VejTaidGEdCNlebeax1T3nrBZ7vYjtDdtoi6mg650U&#10;71CUWL8ywl8p69dlHFDvz7EqrN32qu3He40BuojMgPX9ZgF3ZVV/chAPDlV4F9eH/kDw9Yzdo8+6&#10;Zq/GRR3vrrzau/aqpbQq8Dt9ZukKB06zV0pXTrCVvVJ2Ldlqac2xV24W2PJ+XaYgoCD1mm/qFUp9&#10;n5hp8cBg94oBdhXJrlexltur8cDYdqNIEgen8uKGp8Beyd2q4daJ7pSItcpeTXLYmnslN9/WbaVh&#10;oqeS2s91jyd6qrHTJvv682a7hTAtM3poZWN0i/S1rbebBd1UX5rVw6dtE30tcWBLjsVn9A56BkcM&#10;B6P2C6VsXZWLH83nY7nZ6s9qMavzSvo0jT5+81AvvuFkTVPrY2A4toYP67r5XxydcARsFrf/fSyb&#10;Ko62f9/jkFAhJgTRUX2ZpFPaxjX8zgO/U+7nUDWLjzE2+fTx01GfM3s8NJvVWh2hIg/39fc4ILXc&#10;0NEbnFNq77RV5gvOKf2/DizJIpvgvBI9OS4PLKkF93oPLAXegXBaMPjaAvWr42RJyPs2xaUCvW+L&#10;0LF2eq6YIn4+Cos6LIg8Hkgpua2p6Uxtdboicdy21HSltswqaVq+HXP1RzSl2sTbLSlJUDmzdUAX&#10;J5j3VnJeW8mRicySKU504gF1WXLU8/b1lpxgqfjNRSdQvN5Kzix+7j7YlpLbRUcXp7eSQ/3P6+5y&#10;0mwipqk6KX5ZclQb/fIlx1APAvSp6lDtsWxBfBGdc+9aWntAnvfJg09lU50glWqO83FrXm/UmaYr&#10;Cd7hQIFfzVW5uVLzp29wVDyJddPbmDOlprdNbgk5373YXBkS8a3UvP5Sk2Rj/CRpjBePV92NIh1e&#10;vNRI83JU4syHU2qI93/ZSgONzyo0GZ0tvFbyVmZuNjUUy+dWGdLxtoUyfM7r7mfyPJnkMqH3v5f9&#10;jKJcX77I4BUzJc870HVOkSE6TP1sD6fzcAM78mf3M7oz4uwIb2dEQT+TEXo6LsQ7GrV9umpWLuuM&#10;R8mfvp+heKLQEDTEU547Ft7PIAYm2Of7bkfj9j1vbM0sNtTxC7I16vet+EWwWnXm18v0k2P+XRHK&#10;599Yf/wVAAD//wMAUEsDBBQABgAIAAAAIQAuUkJD2QAAAAMBAAAPAAAAZHJzL2Rvd25yZXYueG1s&#10;TI9BS8NAEIXvgv9hGcGb3SSiSMymlKKeimAriLdpdpqEZmdDdpuk/96pF73MY3jDe98Uy9l1aqQh&#10;tJ4NpIsEFHHlbcu1gc/d690TqBCRLXaeycCZAizL66sCc+sn/qBxG2slIRxyNNDE2Odah6ohh2Hh&#10;e2LxDn5wGGUdam0HnCTcdTpLkkftsGVpaLCndUPVcXtyBt4mnFb36cu4OR7W5+/dw/vXJiVjbm/m&#10;1TOoSHP8O4YLvqBDKUx7f2IbVGdAHom/U7wsS0HtL5qALgv9n738AQAA//8DAFBLAQItABQABgAI&#10;AAAAIQC2gziS/gAAAOEBAAATAAAAAAAAAAAAAAAAAAAAAABbQ29udGVudF9UeXBlc10ueG1sUEsB&#10;Ai0AFAAGAAgAAAAhADj9If/WAAAAlAEAAAsAAAAAAAAAAAAAAAAALwEAAF9yZWxzLy5yZWxzUEsB&#10;Ai0AFAAGAAgAAAAhAMyoq+JjCgAAqz0AAA4AAAAAAAAAAAAAAAAALgIAAGRycy9lMm9Eb2MueG1s&#10;UEsBAi0AFAAGAAgAAAAhAC5SQkPZAAAAAwEAAA8AAAAAAAAAAAAAAAAAvQwAAGRycy9kb3ducmV2&#10;LnhtbFBLBQYAAAAABAAEAPMAAADDDQAAAAA=&#10;">
                <o:lock v:ext="edit" aspectratio="t"/>
                <v:shape id="Freeform 12" o:spid="_x0000_s1027" style="position:absolute;left:5103;top:-50;width:284;height:283;visibility:visible;mso-wrap-style:square;v-text-anchor:top" coordsize="284,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eN21xQAAAOMAAAAPAAAAZHJzL2Rvd25yZXYueG1sRE9Li8Iw&#10;EL4L/ocwgjdNfazUrlFEFPeqrvehGZvuNpPaRK3/3iwseJzvPYtVaytxp8aXjhWMhgkI4tzpkgsF&#10;36fdIAXhA7LGyjEpeJKH1bLbWWCm3YMPdD+GQsQQ9hkqMCHUmZQ+N2TRD11NHLmLayyGeDaF1A0+&#10;Yrit5DhJZtJiybHBYE0bQ/nv8WYVzNv15PpDl+I8N4f9dn8z4+fZKNXvtetPEIHa8Bb/u790nD9K&#10;0mk6+ZjO4O+nCIBcvgAAAP//AwBQSwECLQAUAAYACAAAACEA2+H2y+4AAACFAQAAEwAAAAAAAAAA&#10;AAAAAAAAAAAAW0NvbnRlbnRfVHlwZXNdLnhtbFBLAQItABQABgAIAAAAIQBa9CxbvwAAABUBAAAL&#10;AAAAAAAAAAAAAAAAAB8BAABfcmVscy8ucmVsc1BLAQItABQABgAIAAAAIQAeeN21xQAAAOMAAAAP&#10;AAAAAAAAAAAAAAAAAAcCAABkcnMvZG93bnJldi54bWxQSwUGAAAAAAMAAwC3AAAA+QIAAAAA&#10;" path="m141,283r23,-2l186,276r20,-9l225,256r16,-14l255,225r12,-18l276,186r5,-21l283,142r-2,-23l276,97,267,77,256,58,242,41,225,27,207,16,187,7,165,1,142,,119,1,97,7,77,15,58,27,42,41,27,57,16,75,7,96,2,117,,140r1,23l7,185r8,21l26,224r14,17l57,255r18,12l95,275r22,6l140,283r1,xe" filled="f" strokecolor="#231f20" strokeweight=".5pt">
                  <v:path arrowok="t" o:connecttype="custom" o:connectlocs="141,283;164,281;186,276;206,267;225,256;241,242;255,225;267,207;276,186;281,165;283,142;281,119;276,97;267,77;256,58;242,41;225,27;207,16;187,7;165,1;142,0;119,1;97,7;77,15;58,27;42,41;27,57;16,75;7,96;2,117;0,140;1,163;7,185;15,206;26,224;40,241;57,255;75,267;95,275;117,281;140,283;141,283" o:connectangles="0,0,0,0,0,0,0,0,0,0,0,0,0,0,0,0,0,0,0,0,0,0,0,0,0,0,0,0,0,0,0,0,0,0,0,0,0,0,0,0,0,0"/>
                </v:shape>
                <v:shape id="Freeform 13" o:spid="_x0000_s1028" style="position:absolute;left:5103;top:-50;width:284;height:283;visibility:visible;mso-wrap-style:square;v-text-anchor:top" coordsize="284,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YO6YxwAAAOMAAAAPAAAAZHJzL2Rvd25yZXYueG1sRE9fa8Iw&#10;EH8f+B3CDfY207mu084oYzAVRHBq93w0Z1tsLl0TtX57Iwh7vN//G087U4sTta6yrOClH4Egzq2u&#10;uFCw234/D0E4j6yxtkwKLuRgOuk9jDHV9sw/dNr4QoQQdikqKL1vUildXpJB17cNceD2tjXow9kW&#10;Urd4DuGmloMoSqTBikNDiQ19lZQfNkejgHSczbN1th8u7Yj4z86Ovyuj1NNj9/kBwlPn/8V390KH&#10;+YNREr++xe8J3H4KAMjJFQAA//8DAFBLAQItABQABgAIAAAAIQDb4fbL7gAAAIUBAAATAAAAAAAA&#10;AAAAAAAAAAAAAABbQ29udGVudF9UeXBlc10ueG1sUEsBAi0AFAAGAAgAAAAhAFr0LFu/AAAAFQEA&#10;AAsAAAAAAAAAAAAAAAAAHwEAAF9yZWxzLy5yZWxzUEsBAi0AFAAGAAgAAAAhAP1g7pjHAAAA4wAA&#10;AA8AAAAAAAAAAAAAAAAABwIAAGRycy9kb3ducmV2LnhtbFBLBQYAAAAAAwADALcAAAD7AgAAAAA=&#10;" path="m,283l283,e" filled="f" strokecolor="#231f20" strokeweight=".5pt">
                  <v:path arrowok="t" o:connecttype="custom" o:connectlocs="0,283;283,0" o:connectangles="0,0"/>
                </v:shape>
                <v:shape id="Freeform 14" o:spid="_x0000_s1029" style="position:absolute;left:5103;top:-50;width:284;height:283;visibility:visible;mso-wrap-style:square;v-text-anchor:top" coordsize="284,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qx9cygAAAOMAAAAPAAAAZHJzL2Rvd25yZXYueG1sRI/dasJA&#10;FITvC77DcoTe1V2D9Se6ihRshSJY2/T6kD0mwezZNLtqfPtuoeDlMDPfMItVZ2txodZXjjUMBwoE&#10;ce5MxYWGr8/N0xSED8gGa8ek4UYeVsvewwJT4678QZdDKESEsE9RQxlCk0rp85Is+oFriKN3dK3F&#10;EGVbSNPiNcJtLROlxtJixXGhxIZeSspPh7PVQGaUvWX77Dh9dzPiH/d6/t5ZrR/73XoOIlAX7uH/&#10;9tZoSFQyVpNnNZvA36f4B+TyFwAA//8DAFBLAQItABQABgAIAAAAIQDb4fbL7gAAAIUBAAATAAAA&#10;AAAAAAAAAAAAAAAAAABbQ29udGVudF9UeXBlc10ueG1sUEsBAi0AFAAGAAgAAAAhAFr0LFu/AAAA&#10;FQEAAAsAAAAAAAAAAAAAAAAAHwEAAF9yZWxzLy5yZWxzUEsBAi0AFAAGAAgAAAAhADKrH1zKAAAA&#10;4wAAAA8AAAAAAAAAAAAAAAAABwIAAGRycy9kb3ducmV2LnhtbFBLBQYAAAAAAwADALcAAAD+AgAA&#10;AAA=&#10;" path="m283,283l,e" filled="f" strokecolor="#231f20" strokeweight=".5pt">
                  <v:path arrowok="t" o:connecttype="custom" o:connectlocs="283,283;0,0" o:connectangles="0,0"/>
                </v:shape>
                <v:shape id="Freeform 15" o:spid="_x0000_s1030" style="position:absolute;left:5155;top:148;width:180;height:20;visibility:visible;mso-wrap-style:square;v-text-anchor:top" coordsize="18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89kDxwAAAOMAAAAPAAAAZHJzL2Rvd25yZXYueG1sRE9La8JA&#10;EL4X/A/LCN7qRk1iG12l1BZ6rA/wOmTHJJqdjdk1pv++Wyh4nO89y3VvatFR6yrLCibjCARxbnXF&#10;hYLD/vP5BYTzyBpry6TghxysV4OnJWba3nlL3c4XIoSwy1BB6X2TSenykgy6sW2IA3eyrUEfzraQ&#10;usV7CDe1nEZRKg1WHBpKbOi9pPyyuxkF38Xx9BE7G8/MPPXJ9Xjed9uNUqNh/7YA4an3D/G/+0uH&#10;+UkaT+bJ9DWGv58CAHL1CwAA//8DAFBLAQItABQABgAIAAAAIQDb4fbL7gAAAIUBAAATAAAAAAAA&#10;AAAAAAAAAAAAAABbQ29udGVudF9UeXBlc10ueG1sUEsBAi0AFAAGAAgAAAAhAFr0LFu/AAAAFQEA&#10;AAsAAAAAAAAAAAAAAAAAHwEAAF9yZWxzLy5yZWxzUEsBAi0AFAAGAAgAAAAhAGnz2QPHAAAA4wAA&#10;AA8AAAAAAAAAAAAAAAAABwIAAGRycy9kb3ducmV2LnhtbFBLBQYAAAAAAwADALcAAAD7AgAAAAA=&#10;" path="m,l180,e" filled="f" strokecolor="#231f20" strokeweight=".5pt">
                  <v:path arrowok="t" o:connecttype="custom" o:connectlocs="0,0;180,0" o:connectangles="0,0"/>
                </v:shape>
                <v:shape id="Freeform 16" o:spid="_x0000_s1031" style="position:absolute;left:5212;top:205;width:66;height:20;visibility:visible;mso-wrap-style:square;v-text-anchor:top" coordsize="6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FOamygAAAOMAAAAPAAAAZHJzL2Rvd25yZXYueG1sRI/RagIx&#10;EEXfBf8hTMG3mqhUytYo1aIIrdDafsC4me5u3Uy2SXTXvzeFgo8z994zd2aLztbiTD5UjjWMhgoE&#10;ce5MxYWGr8/1/SOIEJEN1o5Jw4UCLOb93gwz41r+oPM+FiJBOGSooYyxyaQMeUkWw9A1xEn7dt5i&#10;TKMvpPHYJrit5VipqbRYcbpQYkOrkvLj/mQ1WPXevZ2kan+Wm8PrwS93v/wStR7cdc9PICJ18Wb+&#10;T29Nqq+mk0SdjB7g76e0ADm/AgAA//8DAFBLAQItABQABgAIAAAAIQDb4fbL7gAAAIUBAAATAAAA&#10;AAAAAAAAAAAAAAAAAABbQ29udGVudF9UeXBlc10ueG1sUEsBAi0AFAAGAAgAAAAhAFr0LFu/AAAA&#10;FQEAAAsAAAAAAAAAAAAAAAAAHwEAAF9yZWxzLy5yZWxzUEsBAi0AFAAGAAgAAAAhAOAU5qbKAAAA&#10;4wAAAA8AAAAAAAAAAAAAAAAABwIAAGRycy9kb3ducmV2LnhtbFBLBQYAAAAAAwADALcAAAD+AgAA&#10;AAA=&#10;" path="m,l66,e" filled="f" strokecolor="#231f20" strokeweight=".5pt">
                  <v:path arrowok="t" o:connecttype="custom" o:connectlocs="0,0;66,0" o:connectangles="0,0"/>
                </v:shape>
                <v:shape id="Freeform 17" o:spid="_x0000_s1032" style="position:absolute;left:5245;top:-50;width:20;height:198;visibility:visible;mso-wrap-style:square;v-text-anchor:top" coordsize="20,1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4ZZygAAAOMAAAAPAAAAZHJzL2Rvd25yZXYueG1sRI9BawIx&#10;EIXvhf6HMIVeiiZdlnZZjVKkheJF1F68DZtxs3YzWZJUt/++EYQeZ9773ryZL0fXizOF2HnW8DxV&#10;IIgbbzpuNXztPyYViJiQDfaeScMvRVgu7u/mWBt/4S2dd6kVOYRjjRpsSkMtZWwsOYxTPxBn7eiD&#10;w5TH0EoT8JLDXS8LpV6kw47zBYsDrSw137sfl2vQNjyt1oVqX21zUke3KQ/vUuvHh/FtBiLRmP7N&#10;N/rTZK6qVFkVqizh+lNegFz8AQAA//8DAFBLAQItABQABgAIAAAAIQDb4fbL7gAAAIUBAAATAAAA&#10;AAAAAAAAAAAAAAAAAABbQ29udGVudF9UeXBlc10ueG1sUEsBAi0AFAAGAAgAAAAhAFr0LFu/AAAA&#10;FQEAAAsAAAAAAAAAAAAAAAAAHwEAAF9yZWxzLy5yZWxzUEsBAi0AFAAGAAgAAAAhAFr/hlnKAAAA&#10;4wAAAA8AAAAAAAAAAAAAAAAABwIAAGRycy9kb3ducmV2LnhtbFBLBQYAAAAAAwADALcAAAD+AgAA&#10;AAA=&#10;" path="m,199l,e" filled="f" strokecolor="#231f20" strokeweight=".5pt">
                  <v:path arrowok="t" o:connecttype="custom" o:connectlocs="0,199;0,0" o:connectangles="0,0"/>
                </v:shape>
                <w10:anchorlock/>
              </v:group>
            </w:pict>
          </mc:Fallback>
        </mc:AlternateContent>
      </w:r>
    </w:p>
    <w:p w14:paraId="0F76C7BB" w14:textId="77777777" w:rsidR="00F357EB" w:rsidRPr="008E0F64" w:rsidRDefault="00F357EB" w:rsidP="00692AE0">
      <w:pPr>
        <w:pStyle w:val="FOD-normal"/>
        <w:rPr>
          <w:rFonts w:eastAsia="Times New Roman"/>
        </w:rPr>
      </w:pPr>
      <w:r w:rsidRPr="008E0F64">
        <w:rPr>
          <w:b/>
        </w:rPr>
        <w:t>Zusätzliche Isolierung:</w:t>
      </w:r>
      <w:r w:rsidRPr="008E0F64">
        <w:t xml:space="preserve"> Isolierung, bei der bei der Errichtung elektrischer Anlagen die Basisisolierung eines elektrischen Betriebsmittels mit einer Isolierung überzogen wird, durch die dieses Betriebsmittel ein </w:t>
      </w:r>
      <w:r w:rsidRPr="008E0F64">
        <w:lastRenderedPageBreak/>
        <w:t>Sicherheitsniveau erreicht, das dem einer doppelten Isolierung gleichwertig ist. Sie erfüllt folgende Bedingungen:</w:t>
      </w:r>
    </w:p>
    <w:p w14:paraId="5AD900F6" w14:textId="77777777" w:rsidR="00F357EB" w:rsidRPr="008E0F64" w:rsidRDefault="00F357EB" w:rsidP="00F1261E">
      <w:pPr>
        <w:pStyle w:val="FOD-opsommingabc"/>
        <w:numPr>
          <w:ilvl w:val="0"/>
          <w:numId w:val="20"/>
        </w:numPr>
      </w:pPr>
      <w:r w:rsidRPr="008E0F64">
        <w:t>Wenn das elektrische Betriebsmittel funktionstüchtig ist, befinden sich die Zwischenteile in einer isolierenden Umhüllung, die mindestens der Schutzart IPXX-B entspricht.</w:t>
      </w:r>
    </w:p>
    <w:p w14:paraId="5206C7C4" w14:textId="77777777" w:rsidR="00F357EB" w:rsidRPr="008E0F64" w:rsidRDefault="00F357EB" w:rsidP="00692AE0">
      <w:pPr>
        <w:pStyle w:val="FOD-opsommingabc"/>
      </w:pPr>
      <w:r w:rsidRPr="008E0F64">
        <w:t>Die isolierende Umhüllung kann vorhersehbaren mechanischen, elektrischen, chemischen oder thermischen Beanspruchungen standhalten.</w:t>
      </w:r>
    </w:p>
    <w:p w14:paraId="692A8158" w14:textId="77777777" w:rsidR="00F357EB" w:rsidRPr="008E0F64" w:rsidRDefault="00F357EB" w:rsidP="00692AE0">
      <w:pPr>
        <w:pStyle w:val="FOD-opsommingabc"/>
      </w:pPr>
      <w:r w:rsidRPr="008E0F64">
        <w:t>Beschichtungen aus Farben, Lacken und ähnlichen Produkten werden im Allgemeinen nicht als diesen Vorschriften entsprechend angesehen, mit Ausnahme von Umhüllungen, die Typprüfungen unterzogen wurden und mit einer solchen Schicht überzogen sind, wenn ihre Verwendung in den entsprechenden Regeln erlaubt ist und isolierende Abdeckungen unter den entsprechenden Prüfbedingungen geprüft werden.</w:t>
      </w:r>
    </w:p>
    <w:p w14:paraId="1EB0F053" w14:textId="77777777" w:rsidR="00F357EB" w:rsidRPr="008E0F64" w:rsidRDefault="00F357EB" w:rsidP="00692AE0">
      <w:pPr>
        <w:pStyle w:val="FOD-opsommingabc"/>
      </w:pPr>
      <w:r w:rsidRPr="008E0F64">
        <w:t>Die isolierende Umhüllung wird nicht von leitfähigen Teilen durchzogen, die ein Potential einführen können. Die Umhüllung enthält keine Schrauben aus Isolierstoff, deren Ersatz durch Metallschrauben die durch die Umhüllung bewirkte Isolierung beeinträchtigen könnte; wenn die isolierende Umhüllung durch mechanische Verbindungen (zum Beispiel Bedienungseinrichtungen eingebauter Geräte) durchzogen werden muss, sind diese so angeordnet, dass der Schutz gegen elektrischen Schlag nicht beeinträchtigt wird.</w:t>
      </w:r>
    </w:p>
    <w:p w14:paraId="05007473" w14:textId="77777777" w:rsidR="00F357EB" w:rsidRPr="008E0F64" w:rsidRDefault="00F357EB" w:rsidP="00692AE0">
      <w:pPr>
        <w:pStyle w:val="FOD-opsommingabc"/>
        <w:widowControl/>
        <w:ind w:left="357" w:hanging="357"/>
      </w:pPr>
      <w:r w:rsidRPr="008E0F64">
        <w:t>Wenn Türen oder Deckel ohne Schlüssel oder Werkzeug geöffnet werden können, müssen sich alle leitfähigen Teile, die bei geöffneter Tür oder geöffnetem Deckel berührbar sind, hinter einer isolierenden Barriere befinden, die mindestens der Schutzart IPXX-B entspricht und die verhindert, dass Personen mit solchen Teilen in Berührung kommen; diese isolierende Barriere kann nur mit einem Schlüssel oder einem Werkzeug entfernt werden.</w:t>
      </w:r>
    </w:p>
    <w:p w14:paraId="7D802083" w14:textId="77777777" w:rsidR="00F357EB" w:rsidRPr="008E0F64" w:rsidRDefault="00F357EB" w:rsidP="00692AE0">
      <w:pPr>
        <w:pStyle w:val="FOD-opsommingabc"/>
        <w:widowControl/>
        <w:ind w:left="357" w:hanging="357"/>
      </w:pPr>
      <w:r w:rsidRPr="008E0F64">
        <w:t>Folgendes Symbol wird sichtbar auf der Außenseite der Umhüllung angebracht:</w:t>
      </w:r>
    </w:p>
    <w:p w14:paraId="376C3F65" w14:textId="6D20DA49" w:rsidR="00C976A0" w:rsidRPr="008E0F64" w:rsidRDefault="005D7BE1" w:rsidP="00692AE0">
      <w:pPr>
        <w:pStyle w:val="FOD-normal"/>
        <w:spacing w:before="0"/>
        <w:ind w:left="714" w:hanging="357"/>
        <w:rPr>
          <w:rFonts w:eastAsia="Times New Roman"/>
        </w:rPr>
      </w:pPr>
      <w:r w:rsidRPr="008E0F64">
        <w:rPr>
          <w:noProof/>
        </w:rPr>
        <mc:AlternateContent>
          <mc:Choice Requires="wpg">
            <w:drawing>
              <wp:inline distT="0" distB="0" distL="0" distR="0" wp14:anchorId="2E51620F" wp14:editId="59D21FF5">
                <wp:extent cx="140335" cy="139700"/>
                <wp:effectExtent l="9525" t="15875" r="12065" b="15875"/>
                <wp:docPr id="1949354704" name="Group 11"/>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bwMode="auto">
                        <a:xfrm>
                          <a:off x="0" y="0"/>
                          <a:ext cx="140335" cy="139700"/>
                          <a:chOff x="5098" y="-55"/>
                          <a:chExt cx="294" cy="293"/>
                        </a:xfrm>
                      </wpg:grpSpPr>
                      <wps:wsp>
                        <wps:cNvPr id="96070710" name="Freeform 12"/>
                        <wps:cNvSpPr>
                          <a:spLocks/>
                        </wps:cNvSpPr>
                        <wps:spPr bwMode="auto">
                          <a:xfrm>
                            <a:off x="5103" y="-50"/>
                            <a:ext cx="284" cy="283"/>
                          </a:xfrm>
                          <a:custGeom>
                            <a:avLst/>
                            <a:gdLst>
                              <a:gd name="T0" fmla="*/ 141 w 284"/>
                              <a:gd name="T1" fmla="*/ 283 h 283"/>
                              <a:gd name="T2" fmla="*/ 164 w 284"/>
                              <a:gd name="T3" fmla="*/ 281 h 283"/>
                              <a:gd name="T4" fmla="*/ 186 w 284"/>
                              <a:gd name="T5" fmla="*/ 276 h 283"/>
                              <a:gd name="T6" fmla="*/ 206 w 284"/>
                              <a:gd name="T7" fmla="*/ 267 h 283"/>
                              <a:gd name="T8" fmla="*/ 225 w 284"/>
                              <a:gd name="T9" fmla="*/ 256 h 283"/>
                              <a:gd name="T10" fmla="*/ 241 w 284"/>
                              <a:gd name="T11" fmla="*/ 242 h 283"/>
                              <a:gd name="T12" fmla="*/ 255 w 284"/>
                              <a:gd name="T13" fmla="*/ 225 h 283"/>
                              <a:gd name="T14" fmla="*/ 267 w 284"/>
                              <a:gd name="T15" fmla="*/ 207 h 283"/>
                              <a:gd name="T16" fmla="*/ 276 w 284"/>
                              <a:gd name="T17" fmla="*/ 186 h 283"/>
                              <a:gd name="T18" fmla="*/ 281 w 284"/>
                              <a:gd name="T19" fmla="*/ 165 h 283"/>
                              <a:gd name="T20" fmla="*/ 283 w 284"/>
                              <a:gd name="T21" fmla="*/ 142 h 283"/>
                              <a:gd name="T22" fmla="*/ 281 w 284"/>
                              <a:gd name="T23" fmla="*/ 119 h 283"/>
                              <a:gd name="T24" fmla="*/ 276 w 284"/>
                              <a:gd name="T25" fmla="*/ 97 h 283"/>
                              <a:gd name="T26" fmla="*/ 267 w 284"/>
                              <a:gd name="T27" fmla="*/ 77 h 283"/>
                              <a:gd name="T28" fmla="*/ 256 w 284"/>
                              <a:gd name="T29" fmla="*/ 58 h 283"/>
                              <a:gd name="T30" fmla="*/ 242 w 284"/>
                              <a:gd name="T31" fmla="*/ 41 h 283"/>
                              <a:gd name="T32" fmla="*/ 225 w 284"/>
                              <a:gd name="T33" fmla="*/ 27 h 283"/>
                              <a:gd name="T34" fmla="*/ 207 w 284"/>
                              <a:gd name="T35" fmla="*/ 16 h 283"/>
                              <a:gd name="T36" fmla="*/ 187 w 284"/>
                              <a:gd name="T37" fmla="*/ 7 h 283"/>
                              <a:gd name="T38" fmla="*/ 165 w 284"/>
                              <a:gd name="T39" fmla="*/ 1 h 283"/>
                              <a:gd name="T40" fmla="*/ 142 w 284"/>
                              <a:gd name="T41" fmla="*/ 0 h 283"/>
                              <a:gd name="T42" fmla="*/ 119 w 284"/>
                              <a:gd name="T43" fmla="*/ 1 h 283"/>
                              <a:gd name="T44" fmla="*/ 97 w 284"/>
                              <a:gd name="T45" fmla="*/ 7 h 283"/>
                              <a:gd name="T46" fmla="*/ 77 w 284"/>
                              <a:gd name="T47" fmla="*/ 15 h 283"/>
                              <a:gd name="T48" fmla="*/ 58 w 284"/>
                              <a:gd name="T49" fmla="*/ 27 h 283"/>
                              <a:gd name="T50" fmla="*/ 42 w 284"/>
                              <a:gd name="T51" fmla="*/ 41 h 283"/>
                              <a:gd name="T52" fmla="*/ 27 w 284"/>
                              <a:gd name="T53" fmla="*/ 57 h 283"/>
                              <a:gd name="T54" fmla="*/ 16 w 284"/>
                              <a:gd name="T55" fmla="*/ 75 h 283"/>
                              <a:gd name="T56" fmla="*/ 7 w 284"/>
                              <a:gd name="T57" fmla="*/ 96 h 283"/>
                              <a:gd name="T58" fmla="*/ 2 w 284"/>
                              <a:gd name="T59" fmla="*/ 117 h 283"/>
                              <a:gd name="T60" fmla="*/ 0 w 284"/>
                              <a:gd name="T61" fmla="*/ 140 h 283"/>
                              <a:gd name="T62" fmla="*/ 1 w 284"/>
                              <a:gd name="T63" fmla="*/ 163 h 283"/>
                              <a:gd name="T64" fmla="*/ 7 w 284"/>
                              <a:gd name="T65" fmla="*/ 185 h 283"/>
                              <a:gd name="T66" fmla="*/ 15 w 284"/>
                              <a:gd name="T67" fmla="*/ 206 h 283"/>
                              <a:gd name="T68" fmla="*/ 26 w 284"/>
                              <a:gd name="T69" fmla="*/ 224 h 283"/>
                              <a:gd name="T70" fmla="*/ 40 w 284"/>
                              <a:gd name="T71" fmla="*/ 241 h 283"/>
                              <a:gd name="T72" fmla="*/ 57 w 284"/>
                              <a:gd name="T73" fmla="*/ 255 h 283"/>
                              <a:gd name="T74" fmla="*/ 75 w 284"/>
                              <a:gd name="T75" fmla="*/ 267 h 283"/>
                              <a:gd name="T76" fmla="*/ 95 w 284"/>
                              <a:gd name="T77" fmla="*/ 275 h 283"/>
                              <a:gd name="T78" fmla="*/ 117 w 284"/>
                              <a:gd name="T79" fmla="*/ 281 h 283"/>
                              <a:gd name="T80" fmla="*/ 140 w 284"/>
                              <a:gd name="T81" fmla="*/ 283 h 283"/>
                              <a:gd name="T82" fmla="*/ 141 w 284"/>
                              <a:gd name="T83" fmla="*/ 283 h 2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84" h="283">
                                <a:moveTo>
                                  <a:pt x="141" y="283"/>
                                </a:moveTo>
                                <a:lnTo>
                                  <a:pt x="164" y="281"/>
                                </a:lnTo>
                                <a:lnTo>
                                  <a:pt x="186" y="276"/>
                                </a:lnTo>
                                <a:lnTo>
                                  <a:pt x="206" y="267"/>
                                </a:lnTo>
                                <a:lnTo>
                                  <a:pt x="225" y="256"/>
                                </a:lnTo>
                                <a:lnTo>
                                  <a:pt x="241" y="242"/>
                                </a:lnTo>
                                <a:lnTo>
                                  <a:pt x="255" y="225"/>
                                </a:lnTo>
                                <a:lnTo>
                                  <a:pt x="267" y="207"/>
                                </a:lnTo>
                                <a:lnTo>
                                  <a:pt x="276" y="186"/>
                                </a:lnTo>
                                <a:lnTo>
                                  <a:pt x="281" y="165"/>
                                </a:lnTo>
                                <a:lnTo>
                                  <a:pt x="283" y="142"/>
                                </a:lnTo>
                                <a:lnTo>
                                  <a:pt x="281" y="119"/>
                                </a:lnTo>
                                <a:lnTo>
                                  <a:pt x="276" y="97"/>
                                </a:lnTo>
                                <a:lnTo>
                                  <a:pt x="267" y="77"/>
                                </a:lnTo>
                                <a:lnTo>
                                  <a:pt x="256" y="58"/>
                                </a:lnTo>
                                <a:lnTo>
                                  <a:pt x="242" y="41"/>
                                </a:lnTo>
                                <a:lnTo>
                                  <a:pt x="225" y="27"/>
                                </a:lnTo>
                                <a:lnTo>
                                  <a:pt x="207" y="16"/>
                                </a:lnTo>
                                <a:lnTo>
                                  <a:pt x="187" y="7"/>
                                </a:lnTo>
                                <a:lnTo>
                                  <a:pt x="165" y="1"/>
                                </a:lnTo>
                                <a:lnTo>
                                  <a:pt x="142" y="0"/>
                                </a:lnTo>
                                <a:lnTo>
                                  <a:pt x="119" y="1"/>
                                </a:lnTo>
                                <a:lnTo>
                                  <a:pt x="97" y="7"/>
                                </a:lnTo>
                                <a:lnTo>
                                  <a:pt x="77" y="15"/>
                                </a:lnTo>
                                <a:lnTo>
                                  <a:pt x="58" y="27"/>
                                </a:lnTo>
                                <a:lnTo>
                                  <a:pt x="42" y="41"/>
                                </a:lnTo>
                                <a:lnTo>
                                  <a:pt x="27" y="57"/>
                                </a:lnTo>
                                <a:lnTo>
                                  <a:pt x="16" y="75"/>
                                </a:lnTo>
                                <a:lnTo>
                                  <a:pt x="7" y="96"/>
                                </a:lnTo>
                                <a:lnTo>
                                  <a:pt x="2" y="117"/>
                                </a:lnTo>
                                <a:lnTo>
                                  <a:pt x="0" y="140"/>
                                </a:lnTo>
                                <a:lnTo>
                                  <a:pt x="1" y="163"/>
                                </a:lnTo>
                                <a:lnTo>
                                  <a:pt x="7" y="185"/>
                                </a:lnTo>
                                <a:lnTo>
                                  <a:pt x="15" y="206"/>
                                </a:lnTo>
                                <a:lnTo>
                                  <a:pt x="26" y="224"/>
                                </a:lnTo>
                                <a:lnTo>
                                  <a:pt x="40" y="241"/>
                                </a:lnTo>
                                <a:lnTo>
                                  <a:pt x="57" y="255"/>
                                </a:lnTo>
                                <a:lnTo>
                                  <a:pt x="75" y="267"/>
                                </a:lnTo>
                                <a:lnTo>
                                  <a:pt x="95" y="275"/>
                                </a:lnTo>
                                <a:lnTo>
                                  <a:pt x="117" y="281"/>
                                </a:lnTo>
                                <a:lnTo>
                                  <a:pt x="140" y="283"/>
                                </a:lnTo>
                                <a:lnTo>
                                  <a:pt x="141" y="283"/>
                                </a:lnTo>
                                <a:close/>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184883966" name="Freeform 13"/>
                        <wps:cNvSpPr>
                          <a:spLocks/>
                        </wps:cNvSpPr>
                        <wps:spPr bwMode="auto">
                          <a:xfrm>
                            <a:off x="5103" y="-50"/>
                            <a:ext cx="284" cy="283"/>
                          </a:xfrm>
                          <a:custGeom>
                            <a:avLst/>
                            <a:gdLst>
                              <a:gd name="T0" fmla="*/ 0 w 284"/>
                              <a:gd name="T1" fmla="*/ 283 h 283"/>
                              <a:gd name="T2" fmla="*/ 283 w 284"/>
                              <a:gd name="T3" fmla="*/ 0 h 283"/>
                              <a:gd name="T4" fmla="*/ 0 60000 65536"/>
                              <a:gd name="T5" fmla="*/ 0 60000 65536"/>
                            </a:gdLst>
                            <a:ahLst/>
                            <a:cxnLst>
                              <a:cxn ang="T4">
                                <a:pos x="T0" y="T1"/>
                              </a:cxn>
                              <a:cxn ang="T5">
                                <a:pos x="T2" y="T3"/>
                              </a:cxn>
                            </a:cxnLst>
                            <a:rect l="0" t="0" r="r" b="b"/>
                            <a:pathLst>
                              <a:path w="284" h="283">
                                <a:moveTo>
                                  <a:pt x="0" y="283"/>
                                </a:moveTo>
                                <a:lnTo>
                                  <a:pt x="283"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78137972" name="Freeform 14"/>
                        <wps:cNvSpPr>
                          <a:spLocks/>
                        </wps:cNvSpPr>
                        <wps:spPr bwMode="auto">
                          <a:xfrm>
                            <a:off x="5103" y="-50"/>
                            <a:ext cx="284" cy="283"/>
                          </a:xfrm>
                          <a:custGeom>
                            <a:avLst/>
                            <a:gdLst>
                              <a:gd name="T0" fmla="*/ 283 w 284"/>
                              <a:gd name="T1" fmla="*/ 283 h 283"/>
                              <a:gd name="T2" fmla="*/ 0 w 284"/>
                              <a:gd name="T3" fmla="*/ 0 h 283"/>
                              <a:gd name="T4" fmla="*/ 0 60000 65536"/>
                              <a:gd name="T5" fmla="*/ 0 60000 65536"/>
                            </a:gdLst>
                            <a:ahLst/>
                            <a:cxnLst>
                              <a:cxn ang="T4">
                                <a:pos x="T0" y="T1"/>
                              </a:cxn>
                              <a:cxn ang="T5">
                                <a:pos x="T2" y="T3"/>
                              </a:cxn>
                            </a:cxnLst>
                            <a:rect l="0" t="0" r="r" b="b"/>
                            <a:pathLst>
                              <a:path w="284" h="283">
                                <a:moveTo>
                                  <a:pt x="283" y="283"/>
                                </a:moveTo>
                                <a:lnTo>
                                  <a:pt x="0"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39738749" name="Freeform 15"/>
                        <wps:cNvSpPr>
                          <a:spLocks/>
                        </wps:cNvSpPr>
                        <wps:spPr bwMode="auto">
                          <a:xfrm>
                            <a:off x="5155" y="148"/>
                            <a:ext cx="180" cy="20"/>
                          </a:xfrm>
                          <a:custGeom>
                            <a:avLst/>
                            <a:gdLst>
                              <a:gd name="T0" fmla="*/ 0 w 180"/>
                              <a:gd name="T1" fmla="*/ 0 h 20"/>
                              <a:gd name="T2" fmla="*/ 180 w 180"/>
                              <a:gd name="T3" fmla="*/ 0 h 20"/>
                              <a:gd name="T4" fmla="*/ 0 60000 65536"/>
                              <a:gd name="T5" fmla="*/ 0 60000 65536"/>
                            </a:gdLst>
                            <a:ahLst/>
                            <a:cxnLst>
                              <a:cxn ang="T4">
                                <a:pos x="T0" y="T1"/>
                              </a:cxn>
                              <a:cxn ang="T5">
                                <a:pos x="T2" y="T3"/>
                              </a:cxn>
                            </a:cxnLst>
                            <a:rect l="0" t="0" r="r" b="b"/>
                            <a:pathLst>
                              <a:path w="180" h="20">
                                <a:moveTo>
                                  <a:pt x="0" y="0"/>
                                </a:moveTo>
                                <a:lnTo>
                                  <a:pt x="180"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45889514" name="Freeform 16"/>
                        <wps:cNvSpPr>
                          <a:spLocks/>
                        </wps:cNvSpPr>
                        <wps:spPr bwMode="auto">
                          <a:xfrm>
                            <a:off x="5212" y="205"/>
                            <a:ext cx="66" cy="20"/>
                          </a:xfrm>
                          <a:custGeom>
                            <a:avLst/>
                            <a:gdLst>
                              <a:gd name="T0" fmla="*/ 0 w 66"/>
                              <a:gd name="T1" fmla="*/ 0 h 20"/>
                              <a:gd name="T2" fmla="*/ 66 w 66"/>
                              <a:gd name="T3" fmla="*/ 0 h 20"/>
                              <a:gd name="T4" fmla="*/ 0 60000 65536"/>
                              <a:gd name="T5" fmla="*/ 0 60000 65536"/>
                            </a:gdLst>
                            <a:ahLst/>
                            <a:cxnLst>
                              <a:cxn ang="T4">
                                <a:pos x="T0" y="T1"/>
                              </a:cxn>
                              <a:cxn ang="T5">
                                <a:pos x="T2" y="T3"/>
                              </a:cxn>
                            </a:cxnLst>
                            <a:rect l="0" t="0" r="r" b="b"/>
                            <a:pathLst>
                              <a:path w="66" h="20">
                                <a:moveTo>
                                  <a:pt x="0" y="0"/>
                                </a:moveTo>
                                <a:lnTo>
                                  <a:pt x="66"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242958876" name="Freeform 17"/>
                        <wps:cNvSpPr>
                          <a:spLocks/>
                        </wps:cNvSpPr>
                        <wps:spPr bwMode="auto">
                          <a:xfrm>
                            <a:off x="5245" y="-50"/>
                            <a:ext cx="20" cy="198"/>
                          </a:xfrm>
                          <a:custGeom>
                            <a:avLst/>
                            <a:gdLst>
                              <a:gd name="T0" fmla="*/ 0 w 20"/>
                              <a:gd name="T1" fmla="*/ 199 h 198"/>
                              <a:gd name="T2" fmla="*/ 0 w 20"/>
                              <a:gd name="T3" fmla="*/ 0 h 198"/>
                              <a:gd name="T4" fmla="*/ 0 60000 65536"/>
                              <a:gd name="T5" fmla="*/ 0 60000 65536"/>
                            </a:gdLst>
                            <a:ahLst/>
                            <a:cxnLst>
                              <a:cxn ang="T4">
                                <a:pos x="T0" y="T1"/>
                              </a:cxn>
                              <a:cxn ang="T5">
                                <a:pos x="T2" y="T3"/>
                              </a:cxn>
                            </a:cxnLst>
                            <a:rect l="0" t="0" r="r" b="b"/>
                            <a:pathLst>
                              <a:path w="20" h="198">
                                <a:moveTo>
                                  <a:pt x="0" y="199"/>
                                </a:moveTo>
                                <a:lnTo>
                                  <a:pt x="0" y="0"/>
                                </a:lnTo>
                              </a:path>
                            </a:pathLst>
                          </a:custGeom>
                          <a:noFill/>
                          <a:ln w="635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inline>
            </w:drawing>
          </mc:Choice>
          <mc:Fallback>
            <w:pict>
              <v:group w14:anchorId="0579A756" id="Group 11" o:spid="_x0000_s1026" style="width:11.05pt;height:11pt;mso-position-horizontal-relative:char;mso-position-vertical-relative:line" coordorigin="5098,-55" coordsize="294,2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UjOgVwoAAKk9AAAOAAAAZHJzL2Uyb0RvYy54bWzsW9uO28gRfQ+QfyD4GMAWmxJvA8uLhXdt&#10;BNgkC+zkAzgSdUEkUSE11jhfn1N9kaql7hazM7vAZMcPQ8msrq46VV2sPmx9+O5pu4m+Nl2/bnfT&#10;WLxP4qjZzdr5erecxv+8//yujKP+UO/m9abdNdP4W9PH3338858+HPd3Tdqu2s286SIo2fV3x/00&#10;Xh0O+7vRqJ+tmm3dv2/3zQ43F223rQ/42i1H864+Qvt2M0qTJB8d226+79pZ0/f43x/Uzfij1L9Y&#10;NLPDPxaLvjlEm2kM2w7ybyf/PtDf0ccP9d2yq/er9UybUf8KK7b1eodJT6p+qA919Nitr1Rt17Ou&#10;7dvF4f2s3Y7axWI9a6QP8EYkF9586drHvfRleXdc7k8wAdoLnH612tnfv37p9r/sf+6U9fj4Uzv7&#10;Vx/t2k+rerdsvu/3ABGhJahGx/3yjg+h70s1Pno4/q2dI8T146GVWDwtui1phZfRk4T82wny5ukQ&#10;zfCfYpKMx1kczXBLjKsi0SGZrRA3GpUlFVIId99lmYrWbPWjHpxWEzUyrcbSvPpOzSnt1HZRKiC3&#10;+jN8/fPg+2VV7xsZlZ6w+LmL1vNpXOVJkRQCObart0Dhc9c0lLaRSMk0sgHCBuheoawgZXdIrEcw&#10;boKZiWSsYdGIGUTT0oBS2qDUd7PH/vClaWVQ6q8/9QeV/XN8ktGfa9vv4cViu8FC+MsoEhMRHSPS&#10;qqWNkGBCaTmOVhCSM2IVnDSlTEjkE7cmeHKaLi2FWxO8OgmJMndrQiadhNIid2vKuVDi0VRwobxw&#10;a0JmnqdLM7dNFRfKPDZR4pxVeSG3MJ+kbquQcUxX5jFLWKjDeGf8BIc9BQ7uVLBwTzxoCQt4RMet&#10;iyNPgXbbZUGPnHHr4tiL3ONjamGPTHbqSjn2wod9amHvsyvl2AtRuX1MLex9eKUc+8oDfWpB7wtj&#10;yqEvfKos5JHPbrQ48lnpdnBsAQ9InarGHHisDGc+jC3cfUtxzHFPPQ6OLdiRzG6rOOzCk6VjDrso&#10;faos2D3+cdQpk91GcdQ9SE046JTHTk0TDnritmnCMacsdmvimPts4pAjh92KOOKe2E044MhgtyKO&#10;t/AUhQkHHAns1sTxTj02ZRxwH94Zx9uX5BkHHNM5bco43pnPJg44stetyQLcg1NmIe5RxAGvPGsl&#10;44B7sjLjeAvhcS7ngCduk3KON5pQd4bnHHDPMybneIvc0wflHHBP5HKOtyg9gOcccGSvM3Q5RzxF&#10;j+MsmrkFuScLco55mk7cqgqOOeB0WlVw0FNflhccdCSwWxVHPUWP43SwsFD3YFVw2KnFcavisFc+&#10;VRbshc8qDjtlsdtDC3dfV1xy3CmPnbpKC3hfr15y4L1tP3p81l16dXHkkyhP8C/KswxPxIttRMnh&#10;D0vyEIQleRzCkjwWYUkej6BkxWMSluRxCUvy2IQleXzCkoNjVA2OUTU4RtXgGBEBcNobhT0aHCMB&#10;omGgUpEMjpJIBodJ7t+HeSWSwYESyeBIiWRwqEQyOFYiGRwskQyPlrU9DqaAEMOjZW2Ub2gdvKqE&#10;tWW+oXV4tKzN8w2tw6MlhkdLDI+WtaEO22rtqm+IDl9b1v76htbha8vaaV9pHRHtpZm0emXItdnT&#10;Tv8fPkUgVKfxPag0otv2bU8EJ5FtoDfvFcEKku5pR3eZeGaJAwUSN9zetXhuicM9EpfcKUy8Fi8s&#10;cdQEEi80nXotXlriSB8Sr7zilSVOy5jksUaJ+nSYg2cnx4ZWqBzgdbcS9gDtr/A6XKX2AO2x8LoM&#10;btkySfuM9eDzwY4vrQbyAanuG3ARYe00stg3wI4xEUVyBr/TdpSJDpID/E7bcU6106nfaTvSRO3Q&#10;DCBvPD7QE5jjSgyOHOH1mh7E1gjtNt4feOewg018jJzD6zc9lq05tONjr+P0dOYjiF+hOcCgeK2y&#10;4008ihwR8NwO+ER7Pgl4bkeciBE5R8BzO+REgMgRAc/tmBPRQSPAZfg8RwHgWBGhIUf4PUepsEZo&#10;z9XLIFcFEagZ1gjteeb3HFS4NUJ7DrbB64cdc2IcyA+wCt4RdsyJWZAjAp7bMScGQY7wxxw1jPtB&#10;TIEcEfDcjjkRAnJEwHM75rTvpxHY2vs8R/3jVtH2Xo7we45KaY3QnmOj7p3DjnmhPS/8nqO4WnNo&#10;zwu/56iyfATtvMkP7K29Vtkxp/21HGF5rnJYNwkd3rVevqru4givqh9oFjQN9YF6C/MxOk5j+cJv&#10;RVfl0rb92ty3UuJADQZ28nJe/XYO850lNjtLUucY3sFpn8x9c90rjaXCF2/YgnIgntTMoKMURkaP&#10;uSp9KXVWQCYFmRiUM56gYgblUB2kPugNyhFNRvNifxOU0/mEt1FhOeJZoA/8/A057CZI7pYfRt+p&#10;1zC4mavGT9uHLXXQDe3uaVUYLeaqtRGlC+tAyAa16cfW6TlntJjrRWxv2EZbTAldcFK8Q5FiYWWE&#10;v1QW1qUdkO/PsSqM3eaq7Md7jQG6iMyA9WGzgLu0KpwcxINDFd7FhdAfCL6a8fToM66Zq3ZRxftU&#10;Xs1dc1VSShX4nZBZqsKB0wxKqcoJtjIoZdaSqZbGHHPlZoEtD+vSBQEFKWi+rlco9SEx3eKBwQ6K&#10;AXYZyVOvYiw3V+2Btu1GkSQOTubFDU+BvZS7VcONE6dTIsYqc9XJYWruldxs0/aNgomeSnI/d3o8&#10;0VONnTbZtZ/Xmw2EaZnRQysfo1ukr327Wc/ppvzSLR8+bbroa43jWulYfEbvoGawxHAsajeXylZN&#10;Pf9Rfz7U6436LBezPK2kTtOo4zcP7fwbTtZ0rToEhkNr+LBqu//E0REHwKZx/+/HumviaPPXHY4I&#10;VWJCEB3kl0lW0Dau43ce+J16N4OqaXyIscmnj58O6pTZ475bL1fyABV5uGu/x/GoxZqO3uCUUn+n&#10;rNJfcErpdzquJEQ5KctxRT3i5YElueBe74ElzzsQTgsOOq5EQs63KTYV6HxbhI51GLeLRe0XRB4P&#10;pJTs1lR3pqY6XZE4dluqu1JTZqU0Ld8Tc/VbNKXKxNstKUlQOTN1QBUnmPdWcl5dyamKUoyLijaA&#10;lyVHPm9fb8nxlor/ueh4itdbyZnGz90Hm1Jyu+io4vRWcqj/edVdTprgSPm4LCbYw12WHNlGv3zJ&#10;0dSDAH0qO1RzLFsQX0Sn3E8trTkez/vkwaeyqU6QSjnH+bg1rzfyTNOVBIrvqeGAAreaq3JzpeYP&#10;3+DIeBLrprYxZ0pNbZvsEnK+e7G50iTiW6n5Pyg1k6wsq4ze/l+WGkk6vHipSfXL0RRnPqxSQ3u6&#10;l6000PisQpPT2cJrJW9l5mZTQ7F8bpUhHW9bKM3nvOp+RqSTtEKZIb7/sshIyvXliwxeMVPyvANd&#10;ZxUZosPkj/ZwOg83sCN/dj+jOiP+6zHezoiKfiYj1HRciHc0cvt01axc1hmHkj98P0PxRKEhaIin&#10;PHcsvJ9BDHSwz/ftjsbue97YmmmsqeMXZGvkr1vxe2C56vRvl+kHx/y7JJTPv7D++F8AAAD//wMA&#10;UEsDBBQABgAIAAAAIQAuUkJD2QAAAAMBAAAPAAAAZHJzL2Rvd25yZXYueG1sTI9BS8NAEIXvgv9h&#10;GcGb3SSiSMymlKKeimAriLdpdpqEZmdDdpuk/96pF73MY3jDe98Uy9l1aqQhtJ4NpIsEFHHlbcu1&#10;gc/d690TqBCRLXaeycCZAizL66sCc+sn/qBxG2slIRxyNNDE2Odah6ohh2Hhe2LxDn5wGGUdam0H&#10;nCTcdTpLkkftsGVpaLCndUPVcXtyBt4mnFb36cu4OR7W5+/dw/vXJiVjbm/m1TOoSHP8O4YLvqBD&#10;KUx7f2IbVGdAHom/U7wsS0HtL5qALgv9n738AQAA//8DAFBLAQItABQABgAIAAAAIQC2gziS/gAA&#10;AOEBAAATAAAAAAAAAAAAAAAAAAAAAABbQ29udGVudF9UeXBlc10ueG1sUEsBAi0AFAAGAAgAAAAh&#10;ADj9If/WAAAAlAEAAAsAAAAAAAAAAAAAAAAALwEAAF9yZWxzLy5yZWxzUEsBAi0AFAAGAAgAAAAh&#10;AF5SM6BXCgAAqT0AAA4AAAAAAAAAAAAAAAAALgIAAGRycy9lMm9Eb2MueG1sUEsBAi0AFAAGAAgA&#10;AAAhAC5SQkPZAAAAAwEAAA8AAAAAAAAAAAAAAAAAsQwAAGRycy9kb3ducmV2LnhtbFBLBQYAAAAA&#10;BAAEAPMAAAC3DQAAAAA=&#10;">
                <o:lock v:ext="edit" aspectratio="t"/>
                <v:shape id="Freeform 12" o:spid="_x0000_s1027" style="position:absolute;left:5103;top:-50;width:284;height:283;visibility:visible;mso-wrap-style:square;v-text-anchor:top" coordsize="284,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IvN5xQAAAOEAAAAPAAAAZHJzL2Rvd25yZXYueG1sRI9NawIx&#10;EIbvBf9DGKG3mmhB69YoIi32qq33YTNuVjeTdRN1/fedQ6HHl/eLZ7HqQ6Nu1KU6soXxyIAiLqOr&#10;ubLw8/358gYqZWSHTWSy8KAEq+XgaYGFi3fe0W2fKyUjnAq04HNuC61T6SlgGsWWWLxj7AJmkV2l&#10;XYd3GQ+Nnhgz1QFrlgePLW08lef9NViY9+vXy4mO1WHud9uP7dVPHgdv7fOwX7+DytTn//Bf+8tJ&#10;b2pmZjYWBiESGtDLXwAAAP//AwBQSwECLQAUAAYACAAAACEA2+H2y+4AAACFAQAAEwAAAAAAAAAA&#10;AAAAAAAAAAAAW0NvbnRlbnRfVHlwZXNdLnhtbFBLAQItABQABgAIAAAAIQBa9CxbvwAAABUBAAAL&#10;AAAAAAAAAAAAAAAAAB8BAABfcmVscy8ucmVsc1BLAQItABQABgAIAAAAIQBhIvN5xQAAAOEAAAAP&#10;AAAAAAAAAAAAAAAAAAcCAABkcnMvZG93bnJldi54bWxQSwUGAAAAAAMAAwC3AAAA+QIAAAAA&#10;" path="m141,283r23,-2l186,276r20,-9l225,256r16,-14l255,225r12,-18l276,186r5,-21l283,142r-2,-23l276,97,267,77,256,58,242,41,225,27,207,16,187,7,165,1,142,,119,1,97,7,77,15,58,27,42,41,27,57,16,75,7,96,2,117,,140r1,23l7,185r8,21l26,224r14,17l57,255r18,12l95,275r22,6l140,283r1,xe" filled="f" strokecolor="#231f20" strokeweight=".5pt">
                  <v:path arrowok="t" o:connecttype="custom" o:connectlocs="141,283;164,281;186,276;206,267;225,256;241,242;255,225;267,207;276,186;281,165;283,142;281,119;276,97;267,77;256,58;242,41;225,27;207,16;187,7;165,1;142,0;119,1;97,7;77,15;58,27;42,41;27,57;16,75;7,96;2,117;0,140;1,163;7,185;15,206;26,224;40,241;57,255;75,267;95,275;117,281;140,283;141,283" o:connectangles="0,0,0,0,0,0,0,0,0,0,0,0,0,0,0,0,0,0,0,0,0,0,0,0,0,0,0,0,0,0,0,0,0,0,0,0,0,0,0,0,0,0"/>
                </v:shape>
                <v:shape id="Freeform 13" o:spid="_x0000_s1028" style="position:absolute;left:5103;top:-50;width:284;height:283;visibility:visible;mso-wrap-style:square;v-text-anchor:top" coordsize="284,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CRixwAAAOMAAAAPAAAAZHJzL2Rvd25yZXYueG1sRE9La8JA&#10;EL4X+h+WKXirGx+ENXUVEfoAKVjb9DxkxyQ0Oxuzq8Z/7woFj/O9Z77sbSNO1PnasYbRMAFBXDhT&#10;c6nh5/v1WYHwAdlg45g0XMjDcvH4MMfMuDN/0WkXShFD2GeooQqhzaT0RUUW/dC1xJHbu85iiGdX&#10;StPhOYbbRo6TJJUWa44NFba0rqj42x2tBjLT/D3f5nu1cTPig3s7/n5arQdP/eoFRKA+3MX/7g8T&#10;54/UVKnJLE3h9lMEQC6uAAAA//8DAFBLAQItABQABgAIAAAAIQDb4fbL7gAAAIUBAAATAAAAAAAA&#10;AAAAAAAAAAAAAABbQ29udGVudF9UeXBlc10ueG1sUEsBAi0AFAAGAAgAAAAhAFr0LFu/AAAAFQEA&#10;AAsAAAAAAAAAAAAAAAAAHwEAAF9yZWxzLy5yZWxzUEsBAi0AFAAGAAgAAAAhACz4JGLHAAAA4wAA&#10;AA8AAAAAAAAAAAAAAAAABwIAAGRycy9kb3ducmV2LnhtbFBLBQYAAAAAAwADALcAAAD7AgAAAAA=&#10;" path="m,283l283,e" filled="f" strokecolor="#231f20" strokeweight=".5pt">
                  <v:path arrowok="t" o:connecttype="custom" o:connectlocs="0,283;283,0" o:connectangles="0,0"/>
                </v:shape>
                <v:shape id="Freeform 14" o:spid="_x0000_s1029" style="position:absolute;left:5103;top:-50;width:284;height:283;visibility:visible;mso-wrap-style:square;v-text-anchor:top" coordsize="284,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6RjPxwAAAOMAAAAPAAAAZHJzL2Rvd25yZXYueG1sRE9Za8JA&#10;EH4v+B+WKfStbrTFHHUVEXqACPWIz0N2TILZ2TS7avrvu4LQx/numc5704gLda62rGA0jEAQF1bX&#10;XCrY796fExDOI2tsLJOCX3Iwnw0epphpe+UNXba+FCGEXYYKKu/bTEpXVGTQDW1LHLij7Qz6cHal&#10;1B1eQ7hp5DiKJtJgzaGhwpaWFRWn7dkoIP2af+bf+TFZ2ZT4x36cD2uj1NNjv3gD4an3/+K7+0uH&#10;+WmcjF7iNB7D7acAgJz9AQAA//8DAFBLAQItABQABgAIAAAAIQDb4fbL7gAAAIUBAAATAAAAAAAA&#10;AAAAAAAAAAAAAABbQ29udGVudF9UeXBlc10ueG1sUEsBAi0AFAAGAAgAAAAhAFr0LFu/AAAAFQEA&#10;AAsAAAAAAAAAAAAAAAAAHwEAAF9yZWxzLy5yZWxzUEsBAi0AFAAGAAgAAAAhAKPpGM/HAAAA4wAA&#10;AA8AAAAAAAAAAAAAAAAABwIAAGRycy9kb3ducmV2LnhtbFBLBQYAAAAAAwADALcAAAD7AgAAAAA=&#10;" path="m283,283l,e" filled="f" strokecolor="#231f20" strokeweight=".5pt">
                  <v:path arrowok="t" o:connecttype="custom" o:connectlocs="283,283;0,0" o:connectangles="0,0"/>
                </v:shape>
                <v:shape id="Freeform 15" o:spid="_x0000_s1030" style="position:absolute;left:5155;top:148;width:180;height:20;visibility:visible;mso-wrap-style:square;v-text-anchor:top" coordsize="18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ZUdMywAAAOMAAAAPAAAAZHJzL2Rvd25yZXYueG1sRI9Lb8Iw&#10;EITvSPwHayv1Bk5JIJBiUNWHxJFHJa6reEkC8TrEbkj/fV0JieNoZr7RLNe9qUVHrassK3gZRyCI&#10;c6srLhR8H75GcxDOI2usLZOCX3KwXg0HS8y0vfGOur0vRICwy1BB6X2TSenykgy6sW2Ig3eyrUEf&#10;ZFtI3eItwE0tJ1E0kwYrDgslNvReUn7Z/xgF2+J4+kycTWKTzvz0ejwfut2HUs9P/dsrCE+9f4Tv&#10;7Y1WMIniRRrP02QB/5/CH5CrPwAAAP//AwBQSwECLQAUAAYACAAAACEA2+H2y+4AAACFAQAAEwAA&#10;AAAAAAAAAAAAAAAAAAAAW0NvbnRlbnRfVHlwZXNdLnhtbFBLAQItABQABgAIAAAAIQBa9CxbvwAA&#10;ABUBAAALAAAAAAAAAAAAAAAAAB8BAABfcmVscy8ucmVsc1BLAQItABQABgAIAAAAIQC6ZUdMywAA&#10;AOMAAAAPAAAAAAAAAAAAAAAAAAcCAABkcnMvZG93bnJldi54bWxQSwUGAAAAAAMAAwC3AAAA/wIA&#10;AAAA&#10;" path="m,l180,e" filled="f" strokecolor="#231f20" strokeweight=".5pt">
                  <v:path arrowok="t" o:connecttype="custom" o:connectlocs="0,0;180,0" o:connectangles="0,0"/>
                </v:shape>
                <v:shape id="Freeform 16" o:spid="_x0000_s1031" style="position:absolute;left:5212;top:205;width:66;height:20;visibility:visible;mso-wrap-style:square;v-text-anchor:top" coordsize="6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fBrzywAAAOMAAAAPAAAAZHJzL2Rvd25yZXYueG1sRI/RTgIx&#10;FETfTfyH5pr4Ji0EzLpQiGgkJmCi6Adctpfd1e3t2hZ2/XtKQuLjZGbOZGaL3jbiSD7UjjUMBwoE&#10;ceFMzaWGr8+XuwxEiMgGG8ek4Y8CLObXVzPMjev4g47bWIoE4ZCjhirGNpcyFBVZDAPXEidv77zF&#10;mKQvpfHYJbht5Eipe2mx5rRQYUtPFRU/24PVYNV7vzlI1X0vV7v1zi/ffvk5an170z9OQUTq43/4&#10;0n41GkZqPMmyh8lwDOdP6Q/I+QkAAP//AwBQSwECLQAUAAYACAAAACEA2+H2y+4AAACFAQAAEwAA&#10;AAAAAAAAAAAAAAAAAAAAW0NvbnRlbnRfVHlwZXNdLnhtbFBLAQItABQABgAIAAAAIQBa9CxbvwAA&#10;ABUBAAALAAAAAAAAAAAAAAAAAB8BAABfcmVscy8ucmVsc1BLAQItABQABgAIAAAAIQDXfBrzywAA&#10;AOMAAAAPAAAAAAAAAAAAAAAAAAcCAABkcnMvZG93bnJldi54bWxQSwUGAAAAAAMAAwC3AAAA/wIA&#10;AAAA&#10;" path="m,l66,e" filled="f" strokecolor="#231f20" strokeweight=".5pt">
                  <v:path arrowok="t" o:connecttype="custom" o:connectlocs="0,0;66,0" o:connectangles="0,0"/>
                </v:shape>
                <v:shape id="Freeform 17" o:spid="_x0000_s1032" style="position:absolute;left:5245;top:-50;width:20;height:198;visibility:visible;mso-wrap-style:square;v-text-anchor:top" coordsize="20,1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VN31ywAAAOMAAAAPAAAAZHJzL2Rvd25yZXYueG1sRI9BSwMx&#10;EIXvgv8hjOBFbOJS2+3atEhRKF5KWy+9DZvpZnUzWZLYrv++EYQeZ9773ryZLwfXiROF2HrW8DRS&#10;IIhrb1puNHzu3x9LEDEhG+w8k4ZfirBc3N7MsTL+zFs67VIjcgjHCjXYlPpKylhbchhHvifO2tEH&#10;hymPoZEm4DmHu04WSk2kw5bzBYs9rSzV37sfl2vQNjysPgrVTG39pY5uMz68Sa3v74bXFxCJhnQ1&#10;/9Nrk7liXMyey3I6gb+f8gLk4gIAAP//AwBQSwECLQAUAAYACAAAACEA2+H2y+4AAACFAQAAEwAA&#10;AAAAAAAAAAAAAAAAAAAAW0NvbnRlbnRfVHlwZXNdLnhtbFBLAQItABQABgAIAAAAIQBa9CxbvwAA&#10;ABUBAAALAAAAAAAAAAAAAAAAAB8BAABfcmVscy8ucmVsc1BLAQItABQABgAIAAAAIQC6VN31ywAA&#10;AOMAAAAPAAAAAAAAAAAAAAAAAAcCAABkcnMvZG93bnJldi54bWxQSwUGAAAAAAMAAwC3AAAA/wIA&#10;AAAA&#10;" path="m,199l,e" filled="f" strokecolor="#231f20" strokeweight=".5pt">
                  <v:path arrowok="t" o:connecttype="custom" o:connectlocs="0,199;0,0" o:connectangles="0,0"/>
                </v:shape>
                <w10:anchorlock/>
              </v:group>
            </w:pict>
          </mc:Fallback>
        </mc:AlternateContent>
      </w:r>
    </w:p>
    <w:p w14:paraId="4EC8DEA1" w14:textId="77777777" w:rsidR="00F357EB" w:rsidRPr="008E0F64" w:rsidRDefault="00F357EB" w:rsidP="00692AE0">
      <w:pPr>
        <w:pStyle w:val="FOD-normal"/>
        <w:rPr>
          <w:rFonts w:eastAsia="Times New Roman"/>
        </w:rPr>
      </w:pPr>
      <w:r w:rsidRPr="008E0F64">
        <w:rPr>
          <w:b/>
        </w:rPr>
        <w:t>Verstärkte Isolierung:</w:t>
      </w:r>
      <w:r w:rsidRPr="008E0F64">
        <w:t xml:space="preserve"> Isolierung, bei der blanke aktive Teile mit einer Isolierung überzogen werden, die solche mechanischen und elektrischen Eigenschaften aufweist, dass sie eine Schutzart gegen elektrischen Schlag gewährleistet, die der einer doppelten Isolierung gleichwertig ist; sie ist nur erlaubt, wenn eine doppelte Isolierung aus baulichen Gründen nicht möglich ist. Sie erfüllt die weiter oben unter den Buchstaben b bis f erwähnten Bedingungen in Bezug auf die </w:t>
      </w:r>
      <w:r w:rsidRPr="008E0F64">
        <w:rPr>
          <w:i/>
        </w:rPr>
        <w:t>zusätzliche Isolierung</w:t>
      </w:r>
      <w:r w:rsidRPr="008E0F64">
        <w:t>.</w:t>
      </w:r>
    </w:p>
    <w:p w14:paraId="0B11B7A2" w14:textId="77777777" w:rsidR="00F357EB" w:rsidRPr="008E0F64" w:rsidRDefault="00F357EB" w:rsidP="007D1542">
      <w:pPr>
        <w:pStyle w:val="FOD-niv3"/>
        <w:outlineLvl w:val="1"/>
        <w:rPr>
          <w:rFonts w:eastAsia="Times New Roman"/>
        </w:rPr>
      </w:pPr>
      <w:bookmarkStart w:id="189" w:name="_Toc365450123"/>
      <w:bookmarkStart w:id="190" w:name="_Toc390436638"/>
      <w:bookmarkStart w:id="191" w:name="_Toc167269279"/>
      <w:bookmarkStart w:id="192" w:name="_Toc167270439"/>
      <w:bookmarkStart w:id="193" w:name="_Toc167271050"/>
      <w:bookmarkStart w:id="194" w:name="_Toc203657154"/>
      <w:r w:rsidRPr="008E0F64">
        <w:t>Abschnitt 2.4.3 - Einteilung der Betriebsmittel hinsichtlich des Schutzes gegen elektrischen Schlag</w:t>
      </w:r>
      <w:bookmarkEnd w:id="189"/>
      <w:bookmarkEnd w:id="190"/>
      <w:bookmarkEnd w:id="191"/>
      <w:bookmarkEnd w:id="192"/>
      <w:bookmarkEnd w:id="193"/>
      <w:bookmarkEnd w:id="194"/>
    </w:p>
    <w:p w14:paraId="41BE7FF8" w14:textId="77777777" w:rsidR="00F357EB" w:rsidRPr="008E0F64" w:rsidRDefault="00F357EB" w:rsidP="00692AE0">
      <w:pPr>
        <w:pStyle w:val="FOD-normal"/>
        <w:keepNext/>
        <w:rPr>
          <w:rFonts w:eastAsia="Times New Roman"/>
        </w:rPr>
      </w:pPr>
      <w:r w:rsidRPr="008E0F64">
        <w:rPr>
          <w:b/>
        </w:rPr>
        <w:t>Klassen von elektrischen Betriebsmitteln:</w:t>
      </w:r>
      <w:r w:rsidRPr="008E0F64">
        <w:t xml:space="preserve"> Elektrische Betriebsmittel für Nieder- und Kleinspannung werden hinsichtlich des Schutzes gegen elektrischen Schlag nach den folgenden drei Kriterien eingeteilt:</w:t>
      </w:r>
    </w:p>
    <w:p w14:paraId="444016D3" w14:textId="77777777" w:rsidR="00F357EB" w:rsidRPr="008E0F64" w:rsidRDefault="00F357EB" w:rsidP="00445351">
      <w:pPr>
        <w:pStyle w:val="FOD-opsomming1"/>
        <w:keepNext/>
        <w:numPr>
          <w:ilvl w:val="0"/>
          <w:numId w:val="116"/>
        </w:numPr>
        <w:rPr>
          <w:rFonts w:eastAsia="Times New Roman"/>
        </w:rPr>
      </w:pPr>
      <w:r w:rsidRPr="008E0F64">
        <w:t>Isolierung zwischen aktiven Teilen und berührbaren leitfähigen Teilen,</w:t>
      </w:r>
    </w:p>
    <w:p w14:paraId="69B86C4D" w14:textId="77777777" w:rsidR="00F357EB" w:rsidRPr="008E0F64" w:rsidRDefault="00F357EB" w:rsidP="00445351">
      <w:pPr>
        <w:pStyle w:val="FOD-opsomming1"/>
        <w:keepNext/>
        <w:numPr>
          <w:ilvl w:val="0"/>
          <w:numId w:val="116"/>
        </w:numPr>
        <w:rPr>
          <w:rFonts w:eastAsia="Times New Roman"/>
        </w:rPr>
      </w:pPr>
      <w:r w:rsidRPr="008E0F64">
        <w:t>Möglichkeit bzw. Unmöglichkeit, berührbare leitfähige Teile mit einem Schutzleiter zu verbinden,</w:t>
      </w:r>
    </w:p>
    <w:p w14:paraId="631FA308" w14:textId="77777777" w:rsidR="00F357EB" w:rsidRPr="008E0F64" w:rsidRDefault="00F357EB" w:rsidP="00445351">
      <w:pPr>
        <w:pStyle w:val="FOD-opsomming1"/>
        <w:keepNext/>
        <w:numPr>
          <w:ilvl w:val="0"/>
          <w:numId w:val="116"/>
        </w:numPr>
        <w:rPr>
          <w:rFonts w:eastAsia="Times New Roman"/>
        </w:rPr>
      </w:pPr>
      <w:r w:rsidRPr="008E0F64">
        <w:t>zugelassene Spannungen.</w:t>
      </w:r>
    </w:p>
    <w:p w14:paraId="4FBE5AAC" w14:textId="77777777" w:rsidR="00F357EB" w:rsidRPr="008E0F64" w:rsidRDefault="00F357EB" w:rsidP="00692AE0">
      <w:pPr>
        <w:pStyle w:val="FOD-normal"/>
        <w:keepNext/>
        <w:rPr>
          <w:rFonts w:eastAsia="Times New Roman"/>
        </w:rPr>
      </w:pPr>
      <w:r w:rsidRPr="008E0F64">
        <w:t>Elektrische Betriebsmittel werden in folgende Klassen eingeteilt:</w:t>
      </w:r>
    </w:p>
    <w:p w14:paraId="039A7D2D" w14:textId="77777777" w:rsidR="006F0D38" w:rsidRPr="008E0F64" w:rsidRDefault="00F357EB" w:rsidP="00445351">
      <w:pPr>
        <w:pStyle w:val="FOD-opsommingabc"/>
        <w:numPr>
          <w:ilvl w:val="0"/>
          <w:numId w:val="509"/>
        </w:numPr>
        <w:tabs>
          <w:tab w:val="clear" w:pos="480"/>
          <w:tab w:val="left" w:pos="360"/>
        </w:tabs>
      </w:pPr>
      <w:r w:rsidRPr="008E0F64">
        <w:rPr>
          <w:b/>
        </w:rPr>
        <w:t>Klasse 0:</w:t>
      </w:r>
      <w:r w:rsidRPr="008E0F64">
        <w:t xml:space="preserve"> elektrische Betriebsmittel, bei denen der Schutz gegen elektrischen Schlag ausschließlich auf der Basisisolierung beruht; dies bedeutet, dass für die Verbindung berührbarer leitfähiger Teile, falls vorhanden, mit einem Schutzleiter k</w:t>
      </w:r>
      <w:r w:rsidR="006F0D38" w:rsidRPr="008E0F64">
        <w:t>eine Vorkehrung vorgesehen ist.</w:t>
      </w:r>
    </w:p>
    <w:p w14:paraId="54A9607C" w14:textId="2E761899" w:rsidR="00F357EB" w:rsidRPr="008E0F64" w:rsidRDefault="00F357EB" w:rsidP="006F0D38">
      <w:pPr>
        <w:pStyle w:val="FOD-opsommingabc"/>
        <w:numPr>
          <w:ilvl w:val="0"/>
          <w:numId w:val="0"/>
        </w:numPr>
        <w:tabs>
          <w:tab w:val="clear" w:pos="480"/>
          <w:tab w:val="left" w:pos="360"/>
        </w:tabs>
        <w:ind w:left="360"/>
      </w:pPr>
      <w:r w:rsidRPr="008E0F64">
        <w:t>Elektrische Betriebsmittel der Klasse 0 sind entweder mit einer Umhüllung aus Isolierstoff, die ganz oder teilweise die Basisisolierung bilden kann, oder einer metallischen Umhüllung versehen, die durch eine geeignete Isolierung von den aktiven Teilen getrennt ist. Wenn ein elektrisches Betriebsmittel mit einer Umhüllung aus Isolierstoff die Möglichkeit einer Verbindung der inneren Teile mit einem Schutzleiter bietet, wird es als elektrisches Betriebsmittel der Klasse I oder 0I angesehen,</w:t>
      </w:r>
    </w:p>
    <w:p w14:paraId="00E75363" w14:textId="77777777" w:rsidR="00F357EB" w:rsidRPr="008E0F64" w:rsidRDefault="00F357EB" w:rsidP="00692AE0">
      <w:pPr>
        <w:pStyle w:val="FOD-opsommingabc"/>
        <w:tabs>
          <w:tab w:val="clear" w:pos="480"/>
          <w:tab w:val="left" w:pos="360"/>
        </w:tabs>
      </w:pPr>
      <w:r w:rsidRPr="008E0F64">
        <w:rPr>
          <w:b/>
        </w:rPr>
        <w:t>Klasse 0I:</w:t>
      </w:r>
      <w:r w:rsidRPr="008E0F64">
        <w:t xml:space="preserve"> elektrische Betriebsmittel mit mindestens einer Basisisolierung in allen ihren Teilen und einem Schutzleiteranschluss (oder einer Masseklemme), die aber mit einem Speisekabel ohne Schutzleiter versehen sind,</w:t>
      </w:r>
    </w:p>
    <w:p w14:paraId="4576A461" w14:textId="77777777" w:rsidR="00F357EB" w:rsidRPr="008E0F64" w:rsidRDefault="00F357EB" w:rsidP="00692AE0">
      <w:pPr>
        <w:pStyle w:val="FOD-opsommingabc"/>
        <w:keepLines/>
        <w:tabs>
          <w:tab w:val="clear" w:pos="480"/>
          <w:tab w:val="left" w:pos="360"/>
        </w:tabs>
        <w:ind w:left="357" w:hanging="357"/>
      </w:pPr>
      <w:r w:rsidRPr="008E0F64">
        <w:rPr>
          <w:b/>
        </w:rPr>
        <w:t>Klasse I:</w:t>
      </w:r>
      <w:r w:rsidRPr="008E0F64">
        <w:t xml:space="preserve"> elektrische Betriebsmittel, bei denen der Schutz gegen elektrischen Schlag nicht ausschließlich auf der Basisisolierung beruht, sondern bei denen die berührbaren leitfähigen Teile so mit einem Schutzleiter verbunden sein müssen, dass diese Teile bei Versagen der Basisisolierung nicht gefährlich werden können. Für elektrische Betriebsmittel, die mit einem flexiblen Kabel versorgt werden, ist dieses Kabel mit einem Schutzleiter versehen,</w:t>
      </w:r>
    </w:p>
    <w:p w14:paraId="738CE58B" w14:textId="77777777" w:rsidR="00F357EB" w:rsidRPr="008E0F64" w:rsidRDefault="00F357EB" w:rsidP="00692AE0">
      <w:pPr>
        <w:pStyle w:val="FOD-opsommingabc"/>
        <w:tabs>
          <w:tab w:val="clear" w:pos="480"/>
          <w:tab w:val="left" w:pos="360"/>
        </w:tabs>
      </w:pPr>
      <w:r w:rsidRPr="008E0F64">
        <w:rPr>
          <w:b/>
        </w:rPr>
        <w:t>Klasse II:</w:t>
      </w:r>
      <w:r w:rsidRPr="008E0F64">
        <w:t xml:space="preserve"> elektrische Betriebsmittel, bei denen der Schutz gegen elektrischen Schlag beruht auf:</w:t>
      </w:r>
    </w:p>
    <w:p w14:paraId="7F4EF5A9" w14:textId="77777777" w:rsidR="00F357EB" w:rsidRPr="008E0F64" w:rsidRDefault="00F357EB" w:rsidP="00F1261E">
      <w:pPr>
        <w:widowControl w:val="0"/>
        <w:numPr>
          <w:ilvl w:val="0"/>
          <w:numId w:val="4"/>
        </w:numPr>
        <w:tabs>
          <w:tab w:val="left" w:pos="880"/>
        </w:tabs>
        <w:autoSpaceDE w:val="0"/>
        <w:autoSpaceDN w:val="0"/>
        <w:adjustRightInd w:val="0"/>
        <w:spacing w:after="0" w:line="240" w:lineRule="auto"/>
        <w:ind w:left="1077" w:hanging="720"/>
        <w:contextualSpacing/>
        <w:rPr>
          <w:rFonts w:ascii="Trebuchet MS" w:eastAsia="Times New Roman" w:hAnsi="Trebuchet MS" w:cs="Arial"/>
          <w:sz w:val="19"/>
          <w:szCs w:val="19"/>
        </w:rPr>
      </w:pPr>
      <w:r w:rsidRPr="008E0F64">
        <w:rPr>
          <w:rFonts w:ascii="Trebuchet MS" w:hAnsi="Trebuchet MS"/>
          <w:sz w:val="19"/>
        </w:rPr>
        <w:t>entweder der doppelten Isolierung,</w:t>
      </w:r>
    </w:p>
    <w:p w14:paraId="13335174" w14:textId="77777777" w:rsidR="00F357EB" w:rsidRPr="008E0F64" w:rsidRDefault="00F357EB" w:rsidP="00F1261E">
      <w:pPr>
        <w:widowControl w:val="0"/>
        <w:numPr>
          <w:ilvl w:val="0"/>
          <w:numId w:val="4"/>
        </w:numPr>
        <w:tabs>
          <w:tab w:val="left" w:pos="880"/>
        </w:tabs>
        <w:autoSpaceDE w:val="0"/>
        <w:autoSpaceDN w:val="0"/>
        <w:adjustRightInd w:val="0"/>
        <w:spacing w:after="0" w:line="240" w:lineRule="auto"/>
        <w:ind w:left="1077" w:hanging="720"/>
        <w:contextualSpacing/>
        <w:rPr>
          <w:rFonts w:ascii="Trebuchet MS" w:eastAsia="Times New Roman" w:hAnsi="Trebuchet MS" w:cs="Arial"/>
          <w:sz w:val="19"/>
          <w:szCs w:val="19"/>
        </w:rPr>
      </w:pPr>
      <w:r w:rsidRPr="008E0F64">
        <w:rPr>
          <w:rFonts w:ascii="Trebuchet MS" w:hAnsi="Trebuchet MS"/>
          <w:sz w:val="19"/>
        </w:rPr>
        <w:t>oder der verstärkten Isolierung.</w:t>
      </w:r>
    </w:p>
    <w:p w14:paraId="32C888C3" w14:textId="77777777" w:rsidR="00C24122" w:rsidRPr="008E0F64" w:rsidRDefault="00F357EB" w:rsidP="00692AE0">
      <w:pPr>
        <w:pStyle w:val="FOD-normal"/>
        <w:ind w:left="357"/>
        <w:rPr>
          <w:rFonts w:eastAsia="Times New Roman"/>
        </w:rPr>
      </w:pPr>
      <w:r w:rsidRPr="008E0F64">
        <w:t>Elektrische Betriebsmittel der Klasse II tragen folgendes Symbol, das von außen sichtbar ist:</w:t>
      </w:r>
    </w:p>
    <w:p w14:paraId="52336E77" w14:textId="49B6A3A5" w:rsidR="00F357EB" w:rsidRPr="008E0F64" w:rsidRDefault="005D7BE1" w:rsidP="00692AE0">
      <w:pPr>
        <w:pStyle w:val="FOD-normal"/>
        <w:spacing w:before="0"/>
        <w:ind w:left="720"/>
        <w:rPr>
          <w:rFonts w:eastAsia="Times New Roman"/>
        </w:rPr>
      </w:pPr>
      <w:r w:rsidRPr="008E0F64">
        <w:rPr>
          <w:noProof/>
        </w:rPr>
        <mc:AlternateContent>
          <mc:Choice Requires="wpg">
            <w:drawing>
              <wp:inline distT="0" distB="0" distL="0" distR="0" wp14:anchorId="7423AA58" wp14:editId="6678F75D">
                <wp:extent cx="111760" cy="111125"/>
                <wp:effectExtent l="9525" t="9525" r="2540" b="3175"/>
                <wp:docPr id="457345448" name="Group 8"/>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bwMode="auto">
                        <a:xfrm>
                          <a:off x="0" y="0"/>
                          <a:ext cx="111760" cy="111125"/>
                          <a:chOff x="6576" y="-17"/>
                          <a:chExt cx="237" cy="236"/>
                        </a:xfrm>
                      </wpg:grpSpPr>
                      <wps:wsp>
                        <wps:cNvPr id="998313823" name="Rectangle 9"/>
                        <wps:cNvSpPr>
                          <a:spLocks/>
                        </wps:cNvSpPr>
                        <wps:spPr bwMode="auto">
                          <a:xfrm>
                            <a:off x="6581" y="-12"/>
                            <a:ext cx="226" cy="226"/>
                          </a:xfrm>
                          <a:prstGeom prst="rect">
                            <a:avLst/>
                          </a:prstGeom>
                          <a:noFill/>
                          <a:ln w="6350">
                            <a:solidFill>
                              <a:srgbClr val="231F20"/>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87280099" name="Rectangle 10"/>
                        <wps:cNvSpPr>
                          <a:spLocks/>
                        </wps:cNvSpPr>
                        <wps:spPr bwMode="auto">
                          <a:xfrm>
                            <a:off x="6624" y="30"/>
                            <a:ext cx="141" cy="141"/>
                          </a:xfrm>
                          <a:prstGeom prst="rect">
                            <a:avLst/>
                          </a:prstGeom>
                          <a:noFill/>
                          <a:ln w="6350">
                            <a:solidFill>
                              <a:srgbClr val="231F20"/>
                            </a:solidFill>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inline>
            </w:drawing>
          </mc:Choice>
          <mc:Fallback>
            <w:pict>
              <v:group w14:anchorId="56E4CFEE" id="Group 8" o:spid="_x0000_s1026" style="width:8.8pt;height:8.75pt;mso-position-horizontal-relative:char;mso-position-vertical-relative:line" coordorigin="6576,-17" coordsize="237,2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fZ+uAIAAL4HAAAOAAAAZHJzL2Uyb0RvYy54bWzslc1u3CAQx++V+g6Ie2Jj76cVbxTlS5XS&#10;NmraB2BtbKNioMCuN336DuDdbJNDpbRqL/XBGjwwDL/5jzk73/UCbZmxXMkSk9MUIyYrVXPZlvjL&#10;55uTBUbWUVlToSQr8SOz+Hz19s3ZoAuWqU6JmhkEQaQtBl3izjldJImtOtZTe6o0k+BslOmpg6Fp&#10;k9rQAaL3IsnSdJYMytTaqIpZC1+vohOvQvymYZX72DSWOSRKDLm58DbhvfbvZHVGi9ZQ3fFqTIO+&#10;IouecgmbHkJdUUfRxvAXoXpeGWVV404r1SeqaXjFwhngNCR9dppbozY6nKUthlYfMAHaZ5xeHbb6&#10;sL01+kHfm5g9mHeq+mqRVJcdlS27sBogQmk9qmTQbXG8xI/buB6th/eqhhLTjVOBxa4xvY8Kp0S7&#10;gPzxgJztHKrgIyFkPoPCVOACm2TTWJKqg7r5VbPpfIYReE/IfO+6Hhdn+TyuzPJZSI8Wcc+Q55iX&#10;lwJoyz7hs7+H76GjmoWqWM/i3iBel3i5XOQkX2Q5RpL2gOETYAOAgqGlz80nAbP3pG3EHJkeefw0&#10;C9X4Jc3ZdEFGLlnkskeaZQDM8/SG32BPhRbaWHfLVI+8UWIDKYZK0e2ddXHqfoovnFQ3XAj4Tgsh&#10;0QDFyKdpWGCV4LV3ep817fpSGLSl0GRZTm6y0Few70/Teu6g1QXvS7xI/RPT7hitr2UddnGUi2jD&#10;YiGD4CKPCHCt6kdgY1TsY/jvgNEp8x2jAXq4xPbbhhqGkXgnocpLMpn4pg+DyXQOeSFz7Fkfe6is&#10;IFSJHUbRvHTxR7HRhrcd7ETC2aW6AIU3PADz9YpZjcmC0P6S4rJ0Mc+A5HL5UnIkwP3jmptlk6C5&#10;fKzdXnJkAloMLQzGf8n9C8mFXx5cEqHfxwvN30LH4yDRp2t39QMAAP//AwBQSwMEFAAGAAgAAAAh&#10;AOup413aAAAAAwEAAA8AAABkcnMvZG93bnJldi54bWxMj0FrwkAQhe+F/odlCt7qJhWtpNmISNuT&#10;FKqCeBuzYxLMzobsmsR/300v7WUewxve+yZdDaYWHbWusqwgnkYgiHOrKy4UHPYfz0sQziNrrC2T&#10;gjs5WGWPDykm2vb8Td3OFyKEsEtQQel9k0jp8pIMuqltiIN3sa1BH9a2kLrFPoSbWr5E0UIarDg0&#10;lNjQpqT8ursZBZ899utZ/N5tr5fN/bSffx23MSk1eRrWbyA8Df7vGEb8gA5ZYDrbG2snagXhEf87&#10;R+91AeI86hxklsr/7NkPAAAA//8DAFBLAQItABQABgAIAAAAIQC2gziS/gAAAOEBAAATAAAAAAAA&#10;AAAAAAAAAAAAAABbQ29udGVudF9UeXBlc10ueG1sUEsBAi0AFAAGAAgAAAAhADj9If/WAAAAlAEA&#10;AAsAAAAAAAAAAAAAAAAALwEAAF9yZWxzLy5yZWxzUEsBAi0AFAAGAAgAAAAhAPBV9n64AgAAvgcA&#10;AA4AAAAAAAAAAAAAAAAALgIAAGRycy9lMm9Eb2MueG1sUEsBAi0AFAAGAAgAAAAhAOup413aAAAA&#10;AwEAAA8AAAAAAAAAAAAAAAAAEgUAAGRycy9kb3ducmV2LnhtbFBLBQYAAAAABAAEAPMAAAAZBgAA&#10;AAA=&#10;">
                <o:lock v:ext="edit" aspectratio="t"/>
                <v:rect id="Rectangle 9" o:spid="_x0000_s1027" style="position:absolute;left:6581;top:-12;width:226;height:2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ImzygAAAOIAAAAPAAAAZHJzL2Rvd25yZXYueG1sRI9Ba8JA&#10;FITvgv9heUIvUjcaKDG6ShEK9djUQ3t7ZF+TYPZtursmqb/eLQgeh5n5htnuR9OKnpxvLCtYLhIQ&#10;xKXVDVcKTp9vzxkIH5A1tpZJwR952O+mky3m2g78QX0RKhEh7HNUUIfQ5VL6siaDfmE74uj9WGcw&#10;ROkqqR0OEW5auUqSF2mw4bhQY0eHmspzcTEKQs/H4ut07PqLnP+234dhvLpBqafZ+LoBEWgMj/C9&#10;/a4VrNdZukyzVQr/l+IdkLsbAAAA//8DAFBLAQItABQABgAIAAAAIQDb4fbL7gAAAIUBAAATAAAA&#10;AAAAAAAAAAAAAAAAAABbQ29udGVudF9UeXBlc10ueG1sUEsBAi0AFAAGAAgAAAAhAFr0LFu/AAAA&#10;FQEAAAsAAAAAAAAAAAAAAAAAHwEAAF9yZWxzLy5yZWxzUEsBAi0AFAAGAAgAAAAhACjAibPKAAAA&#10;4gAAAA8AAAAAAAAAAAAAAAAABwIAAGRycy9kb3ducmV2LnhtbFBLBQYAAAAAAwADALcAAAD+AgAA&#10;AAA=&#10;" filled="f" strokecolor="#231f20" strokeweight=".5pt">
                  <v:path arrowok="t"/>
                </v:rect>
                <v:rect id="Rectangle 10" o:spid="_x0000_s1028" style="position:absolute;left:6624;top:30;width:141;height:1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LJWaygAAAOMAAAAPAAAAZHJzL2Rvd25yZXYueG1sRI/BasMw&#10;EETvhfyD2EAvpZHqQ+o4UUIJFJpj3Rza22JtbRNr5UqK7fbrq0Agx2Fm3jCb3WQ7MZAPrWMNTwsF&#10;grhypuVaw/Hj9TEHESKywc4xafilALvt7G6DhXEjv9NQxlokCIcCNTQx9oWUoWrIYli4njh5385b&#10;jEn6WhqPY4LbTmZKLaXFltNCgz3tG6pO5dlqiAMfys/joR/O8uGn+9qP058ftb6fTy9rEJGmeAtf&#10;229GQ6by5yxXarWCy6f0B+T2HwAA//8DAFBLAQItABQABgAIAAAAIQDb4fbL7gAAAIUBAAATAAAA&#10;AAAAAAAAAAAAAAAAAABbQ29udGVudF9UeXBlc10ueG1sUEsBAi0AFAAGAAgAAAAhAFr0LFu/AAAA&#10;FQEAAAsAAAAAAAAAAAAAAAAAHwEAAF9yZWxzLy5yZWxzUEsBAi0AFAAGAAgAAAAhAEoslZrKAAAA&#10;4wAAAA8AAAAAAAAAAAAAAAAABwIAAGRycy9kb3ducmV2LnhtbFBLBQYAAAAAAwADALcAAAD+AgAA&#10;AAA=&#10;" filled="f" strokecolor="#231f20" strokeweight=".5pt">
                  <v:path arrowok="t"/>
                </v:rect>
                <w10:anchorlock/>
              </v:group>
            </w:pict>
          </mc:Fallback>
        </mc:AlternateContent>
      </w:r>
    </w:p>
    <w:p w14:paraId="1A21ABF7" w14:textId="77777777" w:rsidR="00F357EB" w:rsidRPr="008E0F64" w:rsidRDefault="00F357EB" w:rsidP="00373703">
      <w:pPr>
        <w:pStyle w:val="FOD-normal"/>
        <w:ind w:left="357"/>
        <w:rPr>
          <w:rFonts w:eastAsia="Times New Roman"/>
        </w:rPr>
      </w:pPr>
      <w:r w:rsidRPr="008E0F64">
        <w:lastRenderedPageBreak/>
        <w:t>Diese Maßnahmen umfassen keine Schutzerdung und hängen nicht von den Installationsbedingungen ab. Solche elektrischen Betriebsmittel können unter einen der folgenden Typen fallen:</w:t>
      </w:r>
    </w:p>
    <w:p w14:paraId="18CEE951" w14:textId="176164F7" w:rsidR="00F357EB" w:rsidRPr="008E0F64" w:rsidRDefault="00F357EB" w:rsidP="00373703">
      <w:pPr>
        <w:widowControl w:val="0"/>
        <w:autoSpaceDE w:val="0"/>
        <w:autoSpaceDN w:val="0"/>
        <w:adjustRightInd w:val="0"/>
        <w:spacing w:after="0" w:line="240" w:lineRule="auto"/>
        <w:ind w:left="900" w:hanging="543"/>
        <w:jc w:val="both"/>
        <w:rPr>
          <w:rFonts w:ascii="Trebuchet MS" w:eastAsia="Times New Roman" w:hAnsi="Trebuchet MS" w:cs="Times New Roman"/>
          <w:sz w:val="19"/>
        </w:rPr>
      </w:pPr>
      <w:r w:rsidRPr="008E0F64">
        <w:rPr>
          <w:rFonts w:ascii="Trebuchet MS" w:hAnsi="Trebuchet MS"/>
          <w:sz w:val="19"/>
        </w:rPr>
        <w:t>d.1</w:t>
      </w:r>
      <w:r w:rsidR="00D5524E" w:rsidRPr="008E0F64">
        <w:rPr>
          <w:rFonts w:ascii="Trebuchet MS" w:hAnsi="Trebuchet MS"/>
          <w:sz w:val="19"/>
        </w:rPr>
        <w:t> -</w:t>
      </w:r>
      <w:r w:rsidRPr="008E0F64">
        <w:rPr>
          <w:rFonts w:ascii="Trebuchet MS" w:hAnsi="Trebuchet MS"/>
          <w:sz w:val="19"/>
        </w:rPr>
        <w:t xml:space="preserve"> </w:t>
      </w:r>
      <w:r w:rsidRPr="008E0F64">
        <w:rPr>
          <w:rFonts w:ascii="Trebuchet MS" w:hAnsi="Trebuchet MS"/>
          <w:sz w:val="19"/>
        </w:rPr>
        <w:tab/>
        <w:t>Klasse II mit umhüllender Isolierung: Eine dauerhafte und nahezu durchgehende Umhüllung aus Isolierstoff umschließt alle Metallteile, mit Ausnahme von kleinen Teilen wie Kennschildern, Schrauben und Nieten, die von den aktiven Teilen durch eine Isolierung getrennt sind, die mindestens der verstärkten Isolierung gleichwertig ist,</w:t>
      </w:r>
    </w:p>
    <w:p w14:paraId="54D97FF2" w14:textId="32025F76" w:rsidR="00F357EB" w:rsidRPr="008E0F64" w:rsidRDefault="00F357EB" w:rsidP="00373703">
      <w:pPr>
        <w:widowControl w:val="0"/>
        <w:autoSpaceDE w:val="0"/>
        <w:autoSpaceDN w:val="0"/>
        <w:adjustRightInd w:val="0"/>
        <w:spacing w:after="0" w:line="240" w:lineRule="auto"/>
        <w:ind w:left="900" w:hanging="543"/>
        <w:jc w:val="both"/>
        <w:rPr>
          <w:rFonts w:ascii="Trebuchet MS" w:eastAsia="Times New Roman" w:hAnsi="Trebuchet MS" w:cs="Times New Roman"/>
          <w:sz w:val="19"/>
        </w:rPr>
      </w:pPr>
      <w:r w:rsidRPr="008E0F64">
        <w:rPr>
          <w:rFonts w:ascii="Trebuchet MS" w:hAnsi="Trebuchet MS"/>
          <w:sz w:val="19"/>
        </w:rPr>
        <w:t>d.2</w:t>
      </w:r>
      <w:r w:rsidR="00D5524E" w:rsidRPr="008E0F64">
        <w:rPr>
          <w:rFonts w:ascii="Trebuchet MS" w:hAnsi="Trebuchet MS"/>
          <w:sz w:val="19"/>
        </w:rPr>
        <w:t> -</w:t>
      </w:r>
      <w:r w:rsidRPr="008E0F64">
        <w:rPr>
          <w:rFonts w:ascii="Trebuchet MS" w:hAnsi="Trebuchet MS"/>
          <w:sz w:val="19"/>
        </w:rPr>
        <w:t xml:space="preserve"> </w:t>
      </w:r>
      <w:r w:rsidRPr="008E0F64">
        <w:rPr>
          <w:rFonts w:ascii="Trebuchet MS" w:hAnsi="Trebuchet MS"/>
          <w:sz w:val="19"/>
        </w:rPr>
        <w:tab/>
        <w:t>Klasse II mit metallischer Umhüllung: Eine nahezu durchgehende metallische Umhüllung umschließt die aktiven Teile und entweder eine doppelte Isolierung oder eine verstärkte Isolierung ist vorhanden, da eine doppelte Isolierung offensichtlich nicht durchführbar ist,</w:t>
      </w:r>
    </w:p>
    <w:p w14:paraId="370E579B" w14:textId="54B1D036" w:rsidR="00F357EB" w:rsidRPr="008E0F64" w:rsidRDefault="00F357EB" w:rsidP="00373703">
      <w:pPr>
        <w:keepLines/>
        <w:widowControl w:val="0"/>
        <w:autoSpaceDE w:val="0"/>
        <w:autoSpaceDN w:val="0"/>
        <w:adjustRightInd w:val="0"/>
        <w:spacing w:after="0" w:line="240" w:lineRule="auto"/>
        <w:ind w:left="901" w:hanging="544"/>
        <w:jc w:val="both"/>
        <w:rPr>
          <w:rFonts w:ascii="Trebuchet MS" w:eastAsia="Times New Roman" w:hAnsi="Trebuchet MS" w:cs="Times New Roman"/>
          <w:sz w:val="19"/>
        </w:rPr>
      </w:pPr>
      <w:r w:rsidRPr="008E0F64">
        <w:rPr>
          <w:rFonts w:ascii="Trebuchet MS" w:hAnsi="Trebuchet MS"/>
          <w:sz w:val="19"/>
        </w:rPr>
        <w:t>d.3</w:t>
      </w:r>
      <w:r w:rsidR="00D5524E" w:rsidRPr="008E0F64">
        <w:rPr>
          <w:rFonts w:ascii="Trebuchet MS" w:hAnsi="Trebuchet MS"/>
          <w:sz w:val="19"/>
        </w:rPr>
        <w:t> -</w:t>
      </w:r>
      <w:r w:rsidRPr="008E0F64">
        <w:rPr>
          <w:rFonts w:ascii="Trebuchet MS" w:hAnsi="Trebuchet MS"/>
          <w:sz w:val="19"/>
        </w:rPr>
        <w:t xml:space="preserve"> </w:t>
      </w:r>
      <w:r w:rsidRPr="008E0F64">
        <w:rPr>
          <w:rFonts w:ascii="Trebuchet MS" w:hAnsi="Trebuchet MS"/>
          <w:sz w:val="19"/>
        </w:rPr>
        <w:tab/>
        <w:t>Klasse II, die eine Kombination aus elektrischen Betriebsmitteln mit umhüllender und metallischer Umhüllung ist. Wenn ein elektrisches Betriebsmittel, das in allen seinen Teilen mit doppelter Isolierung und/oder verstärkter Isolierung versehen ist, einen äußeren Schutzleiteranschluss enthält, wird es als elektrisches Betriebsmittel der Klasse I oder 0I angesehen,</w:t>
      </w:r>
    </w:p>
    <w:p w14:paraId="3C43B657" w14:textId="77777777" w:rsidR="00F357EB" w:rsidRPr="008E0F64" w:rsidRDefault="00F357EB" w:rsidP="00373703">
      <w:pPr>
        <w:pStyle w:val="FOD-opsommingabc"/>
        <w:keepLines/>
        <w:tabs>
          <w:tab w:val="clear" w:pos="480"/>
          <w:tab w:val="left" w:pos="360"/>
        </w:tabs>
        <w:ind w:left="357" w:hanging="357"/>
      </w:pPr>
      <w:r w:rsidRPr="008E0F64">
        <w:rPr>
          <w:b/>
        </w:rPr>
        <w:t>Klasse III:</w:t>
      </w:r>
      <w:r w:rsidRPr="008E0F64">
        <w:t xml:space="preserve"> elektrische Betriebsmittel, bei denen der Schutz gegen elektrischen Schlag auf der Stromversorgung mit Sicherheitskleinspannung beruht und keine andere Spannung als Sicherheitsspannungen verwendet werden.</w:t>
      </w:r>
    </w:p>
    <w:p w14:paraId="0CB70A11" w14:textId="77777777" w:rsidR="00F357EB" w:rsidRPr="008E0F64" w:rsidRDefault="00F357EB" w:rsidP="00692AE0">
      <w:pPr>
        <w:pStyle w:val="FOD-normal"/>
        <w:rPr>
          <w:rFonts w:eastAsia="Times New Roman"/>
        </w:rPr>
      </w:pPr>
      <w:r w:rsidRPr="008E0F64">
        <w:rPr>
          <w:b/>
        </w:rPr>
        <w:t>Elektrische Sicherheitsbetriebsmittel mit Schutz gegen elektrischen Schlag, der dem der Klasse II gleichwertig ist:</w:t>
      </w:r>
      <w:r w:rsidRPr="008E0F64">
        <w:t xml:space="preserve"> Elektrische Sicherheitsbetriebsmittel mit Schutz gegen elektrischen Schlag, der dem der Klasse II gleichwertig ist, sind Betriebsmittel, die für Anwendungen als Betriebsmittel der Klasse II angesehen werden können, obwohl sie nicht genau der Begriffsbestimmung der Klasse II entsprechen. Da diese Geräte sehr strengen Prüfungen unterzogen werden, die die geringe Wahrscheinlichkeit gewährleisten, dass berührbare leitfähige Teile unter Spannung geraten, werden sie als Geräte angesehen, die ein Sicherheitsniveau aufweisen, das dem von Betriebsmitteln der Klasse II gleichwertig ist.</w:t>
      </w:r>
    </w:p>
    <w:p w14:paraId="6509D536" w14:textId="77777777" w:rsidR="00F357EB" w:rsidRPr="008E0F64" w:rsidRDefault="00F357EB" w:rsidP="00692AE0">
      <w:pPr>
        <w:pStyle w:val="FOD-normal"/>
        <w:rPr>
          <w:rFonts w:eastAsia="Times New Roman"/>
        </w:rPr>
      </w:pPr>
      <w:r w:rsidRPr="008E0F64">
        <w:t>Die für Energie bzw. für das Wohlbefinden der Arbeitnehmer bei der Ausführung ihrer Arbeit zuständigen Minister legen, jeweils für ihren Bereich, durch Erlass die Bedingungen fest, die elektrische Betriebsmittel erfüllen müssen, um als elektrische Betriebsmittel mit einem Sicherheitsniveau angesehen zu werden, das dem von Geräten der Klasse II gleichwertig ist.</w:t>
      </w:r>
    </w:p>
    <w:p w14:paraId="45456ACF" w14:textId="77777777" w:rsidR="00F357EB" w:rsidRPr="008E0F64" w:rsidRDefault="00F357EB" w:rsidP="007D1542">
      <w:pPr>
        <w:pStyle w:val="FOD-niv2"/>
        <w:outlineLvl w:val="0"/>
        <w:rPr>
          <w:rFonts w:eastAsia="Times New Roman"/>
        </w:rPr>
      </w:pPr>
      <w:bookmarkStart w:id="195" w:name="_Toc365450128"/>
      <w:bookmarkStart w:id="196" w:name="_Toc390436639"/>
      <w:bookmarkStart w:id="197" w:name="_Toc167269280"/>
      <w:bookmarkStart w:id="198" w:name="_Toc167269838"/>
      <w:bookmarkStart w:id="199" w:name="_Toc167270440"/>
      <w:bookmarkStart w:id="200" w:name="_Toc167271051"/>
      <w:bookmarkStart w:id="201" w:name="_Toc196465604"/>
      <w:bookmarkStart w:id="202" w:name="_Toc202779161"/>
      <w:bookmarkStart w:id="203" w:name="_Toc203657155"/>
      <w:r w:rsidRPr="008E0F64">
        <w:t>KAPITEL 2.5 - Erdung</w:t>
      </w:r>
      <w:bookmarkEnd w:id="195"/>
      <w:bookmarkEnd w:id="196"/>
      <w:bookmarkEnd w:id="197"/>
      <w:bookmarkEnd w:id="198"/>
      <w:bookmarkEnd w:id="199"/>
      <w:bookmarkEnd w:id="200"/>
      <w:bookmarkEnd w:id="201"/>
      <w:bookmarkEnd w:id="202"/>
      <w:bookmarkEnd w:id="203"/>
    </w:p>
    <w:p w14:paraId="131F5A26" w14:textId="77777777" w:rsidR="00F357EB" w:rsidRPr="008E0F64" w:rsidRDefault="00F357EB" w:rsidP="00692AE0">
      <w:pPr>
        <w:pStyle w:val="FOD-normal"/>
        <w:rPr>
          <w:rFonts w:eastAsia="Times New Roman"/>
        </w:rPr>
      </w:pPr>
      <w:r w:rsidRPr="008E0F64">
        <w:rPr>
          <w:b/>
        </w:rPr>
        <w:t>Erdungsanlage:</w:t>
      </w:r>
      <w:r w:rsidRPr="008E0F64">
        <w:t xml:space="preserve"> aus einem oder mehreren miteinander verbundenen Erdern, den entsprechenden Erdungsleitern und den Schutzleitern bestehendes Ganzes.</w:t>
      </w:r>
    </w:p>
    <w:p w14:paraId="34D21A34" w14:textId="77777777" w:rsidR="006065DD" w:rsidRPr="008E0F64" w:rsidRDefault="006065DD" w:rsidP="00692AE0">
      <w:pPr>
        <w:pStyle w:val="FOD-fig-tab-titel"/>
      </w:pPr>
      <w:bookmarkStart w:id="204" w:name="_Toc167267704"/>
      <w:bookmarkStart w:id="205" w:name="_Toc167268867"/>
      <w:bookmarkStart w:id="206" w:name="_Toc167270027"/>
      <w:bookmarkStart w:id="207" w:name="_Toc202794467"/>
      <w:r w:rsidRPr="008E0F64">
        <w:t>Abbildung 2.10 - Erdungsanlage</w:t>
      </w:r>
      <w:bookmarkEnd w:id="204"/>
      <w:bookmarkEnd w:id="205"/>
      <w:bookmarkEnd w:id="206"/>
      <w:bookmarkEnd w:id="207"/>
    </w:p>
    <w:p w14:paraId="7B4411C8" w14:textId="77777777" w:rsidR="00F357EB" w:rsidRPr="008E0F64" w:rsidRDefault="00F10B16" w:rsidP="00692AE0">
      <w:pPr>
        <w:pStyle w:val="FOD-afb"/>
      </w:pPr>
      <w:r w:rsidRPr="008E0F64">
        <w:rPr>
          <w:lang w:eastAsia="fr-BE"/>
        </w:rPr>
        <w:drawing>
          <wp:inline distT="0" distB="0" distL="0" distR="0" wp14:anchorId="04591645" wp14:editId="68B7F97B">
            <wp:extent cx="4762500" cy="3552825"/>
            <wp:effectExtent l="19050" t="19050" r="19050" b="28575"/>
            <wp:docPr id="145"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4762500" cy="3552825"/>
                    </a:xfrm>
                    <a:prstGeom prst="rect">
                      <a:avLst/>
                    </a:prstGeom>
                    <a:noFill/>
                    <a:ln w="3175">
                      <a:solidFill>
                        <a:schemeClr val="tx1"/>
                      </a:solidFill>
                    </a:ln>
                  </pic:spPr>
                </pic:pic>
              </a:graphicData>
            </a:graphic>
          </wp:inline>
        </w:drawing>
      </w:r>
    </w:p>
    <w:p w14:paraId="7D6B1E23" w14:textId="77777777" w:rsidR="00F357EB" w:rsidRPr="008E0F64" w:rsidRDefault="006065DD" w:rsidP="00692AE0">
      <w:pPr>
        <w:pStyle w:val="FOD-legende"/>
        <w:tabs>
          <w:tab w:val="center" w:pos="3119"/>
        </w:tabs>
        <w:spacing w:before="0" w:after="0"/>
        <w:ind w:left="2880"/>
        <w:jc w:val="left"/>
      </w:pPr>
      <w:r w:rsidRPr="008E0F64">
        <w:lastRenderedPageBreak/>
        <w:tab/>
        <w:t>(1)</w:t>
      </w:r>
      <w:r w:rsidRPr="008E0F64">
        <w:tab/>
        <w:t>Hauptschutzpotentialausgleichsleiter</w:t>
      </w:r>
    </w:p>
    <w:p w14:paraId="117027EB" w14:textId="77777777" w:rsidR="00F357EB" w:rsidRPr="008E0F64" w:rsidRDefault="006065DD" w:rsidP="00692AE0">
      <w:pPr>
        <w:pStyle w:val="FOD-legende"/>
        <w:tabs>
          <w:tab w:val="center" w:pos="3119"/>
        </w:tabs>
        <w:spacing w:before="0" w:after="0"/>
        <w:ind w:left="2880"/>
        <w:jc w:val="left"/>
      </w:pPr>
      <w:r w:rsidRPr="008E0F64">
        <w:tab/>
        <w:t>(2)</w:t>
      </w:r>
      <w:r w:rsidRPr="008E0F64">
        <w:tab/>
        <w:t>Zusätzliche Potentialausgleichsleiter</w:t>
      </w:r>
    </w:p>
    <w:p w14:paraId="16B817F3" w14:textId="77777777" w:rsidR="00F357EB" w:rsidRPr="008E0F64" w:rsidRDefault="006065DD" w:rsidP="00692AE0">
      <w:pPr>
        <w:pStyle w:val="FOD-legende"/>
        <w:tabs>
          <w:tab w:val="center" w:pos="3119"/>
        </w:tabs>
        <w:spacing w:before="0" w:after="0"/>
        <w:ind w:left="2880"/>
        <w:jc w:val="left"/>
      </w:pPr>
      <w:r w:rsidRPr="008E0F64">
        <w:tab/>
        <w:t>(3)</w:t>
      </w:r>
      <w:r w:rsidRPr="008E0F64">
        <w:tab/>
        <w:t>Schutzleiter</w:t>
      </w:r>
    </w:p>
    <w:p w14:paraId="2F7B73E2" w14:textId="77777777" w:rsidR="00F357EB" w:rsidRPr="008E0F64" w:rsidRDefault="006065DD" w:rsidP="00692AE0">
      <w:pPr>
        <w:pStyle w:val="FOD-legende"/>
        <w:tabs>
          <w:tab w:val="center" w:pos="3119"/>
        </w:tabs>
        <w:spacing w:before="0" w:after="0"/>
        <w:ind w:left="2880"/>
        <w:jc w:val="left"/>
      </w:pPr>
      <w:r w:rsidRPr="008E0F64">
        <w:tab/>
        <w:t>(4)</w:t>
      </w:r>
      <w:r w:rsidRPr="008E0F64">
        <w:tab/>
        <w:t>Erde des Verteilers</w:t>
      </w:r>
    </w:p>
    <w:p w14:paraId="2E197E31" w14:textId="77777777" w:rsidR="00F357EB" w:rsidRPr="008E0F64" w:rsidRDefault="006065DD" w:rsidP="00692AE0">
      <w:pPr>
        <w:pStyle w:val="FOD-legende"/>
        <w:tabs>
          <w:tab w:val="center" w:pos="3119"/>
        </w:tabs>
        <w:spacing w:before="0" w:after="0"/>
        <w:ind w:left="2880"/>
        <w:jc w:val="left"/>
      </w:pPr>
      <w:r w:rsidRPr="008E0F64">
        <w:tab/>
        <w:t>(5)</w:t>
      </w:r>
      <w:r w:rsidRPr="008E0F64">
        <w:tab/>
        <w:t>Hauptschutzleiter</w:t>
      </w:r>
    </w:p>
    <w:p w14:paraId="230AF685" w14:textId="77777777" w:rsidR="00F357EB" w:rsidRPr="008E0F64" w:rsidRDefault="006065DD" w:rsidP="00692AE0">
      <w:pPr>
        <w:pStyle w:val="FOD-legende"/>
        <w:tabs>
          <w:tab w:val="center" w:pos="3119"/>
        </w:tabs>
        <w:spacing w:before="0" w:after="0"/>
        <w:ind w:left="2880"/>
        <w:jc w:val="left"/>
      </w:pPr>
      <w:r w:rsidRPr="008E0F64">
        <w:tab/>
        <w:t>(6)</w:t>
      </w:r>
      <w:r w:rsidRPr="008E0F64">
        <w:tab/>
        <w:t>Haupterdungsanschlusspunkt</w:t>
      </w:r>
    </w:p>
    <w:p w14:paraId="76A00230" w14:textId="77777777" w:rsidR="00F357EB" w:rsidRPr="008E0F64" w:rsidRDefault="006065DD" w:rsidP="00692AE0">
      <w:pPr>
        <w:pStyle w:val="FOD-legende"/>
        <w:tabs>
          <w:tab w:val="center" w:pos="3119"/>
        </w:tabs>
        <w:spacing w:before="0" w:after="0"/>
        <w:ind w:left="2880"/>
        <w:jc w:val="left"/>
      </w:pPr>
      <w:r w:rsidRPr="008E0F64">
        <w:tab/>
        <w:t>(7)</w:t>
      </w:r>
      <w:r w:rsidRPr="008E0F64">
        <w:tab/>
        <w:t>Erdungsschalter</w:t>
      </w:r>
    </w:p>
    <w:p w14:paraId="7380DC47" w14:textId="77777777" w:rsidR="00F357EB" w:rsidRPr="008E0F64" w:rsidRDefault="006065DD" w:rsidP="00692AE0">
      <w:pPr>
        <w:pStyle w:val="FOD-legende"/>
        <w:tabs>
          <w:tab w:val="center" w:pos="3119"/>
        </w:tabs>
        <w:spacing w:before="0" w:after="0"/>
        <w:ind w:left="2880"/>
        <w:jc w:val="left"/>
      </w:pPr>
      <w:r w:rsidRPr="008E0F64">
        <w:tab/>
        <w:t>(8)</w:t>
      </w:r>
      <w:r w:rsidRPr="008E0F64">
        <w:tab/>
        <w:t>Erdungsleiter</w:t>
      </w:r>
    </w:p>
    <w:p w14:paraId="318F7EEA" w14:textId="77777777" w:rsidR="00F357EB" w:rsidRPr="008E0F64" w:rsidRDefault="006065DD" w:rsidP="00692AE0">
      <w:pPr>
        <w:pStyle w:val="FOD-legende"/>
        <w:tabs>
          <w:tab w:val="center" w:pos="3119"/>
        </w:tabs>
        <w:spacing w:before="0" w:after="0"/>
        <w:ind w:left="2880"/>
        <w:jc w:val="left"/>
      </w:pPr>
      <w:r w:rsidRPr="008E0F64">
        <w:tab/>
        <w:t>(9)</w:t>
      </w:r>
      <w:r w:rsidRPr="008E0F64">
        <w:tab/>
        <w:t>Erder des Benutzers</w:t>
      </w:r>
    </w:p>
    <w:p w14:paraId="690498DE" w14:textId="77777777" w:rsidR="00F357EB" w:rsidRPr="008E0F64" w:rsidRDefault="006065DD" w:rsidP="00692AE0">
      <w:pPr>
        <w:pStyle w:val="FOD-legende"/>
        <w:tabs>
          <w:tab w:val="center" w:pos="3119"/>
        </w:tabs>
        <w:spacing w:before="0" w:after="0"/>
        <w:ind w:left="2880"/>
        <w:jc w:val="left"/>
      </w:pPr>
      <w:r w:rsidRPr="008E0F64">
        <w:tab/>
        <w:t>(10)</w:t>
      </w:r>
      <w:r w:rsidRPr="008E0F64">
        <w:tab/>
        <w:t xml:space="preserve">Körper </w:t>
      </w:r>
    </w:p>
    <w:p w14:paraId="70696FE3" w14:textId="77777777" w:rsidR="00F357EB" w:rsidRPr="008E0F64" w:rsidRDefault="006065DD" w:rsidP="00692AE0">
      <w:pPr>
        <w:pStyle w:val="FOD-legende"/>
        <w:tabs>
          <w:tab w:val="center" w:pos="3119"/>
        </w:tabs>
        <w:spacing w:before="0" w:after="0"/>
        <w:ind w:left="2880"/>
        <w:jc w:val="left"/>
      </w:pPr>
      <w:r w:rsidRPr="008E0F64">
        <w:tab/>
        <w:t>(11)</w:t>
      </w:r>
      <w:r w:rsidRPr="008E0F64">
        <w:tab/>
        <w:t>Gerüst</w:t>
      </w:r>
    </w:p>
    <w:p w14:paraId="17F63F3E" w14:textId="77777777" w:rsidR="00F357EB" w:rsidRPr="008E0F64" w:rsidRDefault="006065DD" w:rsidP="00692AE0">
      <w:pPr>
        <w:pStyle w:val="FOD-legende"/>
        <w:tabs>
          <w:tab w:val="center" w:pos="3119"/>
        </w:tabs>
        <w:spacing w:before="0" w:after="0"/>
        <w:ind w:left="2880"/>
        <w:jc w:val="left"/>
      </w:pPr>
      <w:r w:rsidRPr="008E0F64">
        <w:tab/>
        <w:t>(12)</w:t>
      </w:r>
      <w:r w:rsidRPr="008E0F64">
        <w:tab/>
        <w:t xml:space="preserve">Entladung </w:t>
      </w:r>
    </w:p>
    <w:p w14:paraId="5CE4F707" w14:textId="77777777" w:rsidR="00F357EB" w:rsidRPr="008E0F64" w:rsidRDefault="006065DD" w:rsidP="00692AE0">
      <w:pPr>
        <w:pStyle w:val="FOD-legende"/>
        <w:tabs>
          <w:tab w:val="center" w:pos="3119"/>
        </w:tabs>
        <w:spacing w:before="0" w:after="0"/>
        <w:ind w:left="2880"/>
        <w:jc w:val="left"/>
      </w:pPr>
      <w:r w:rsidRPr="008E0F64">
        <w:tab/>
        <w:t>(13)</w:t>
      </w:r>
      <w:r w:rsidRPr="008E0F64">
        <w:tab/>
        <w:t xml:space="preserve">Heizung </w:t>
      </w:r>
    </w:p>
    <w:p w14:paraId="56E5A8A6" w14:textId="77777777" w:rsidR="00F357EB" w:rsidRPr="008E0F64" w:rsidRDefault="006065DD" w:rsidP="00692AE0">
      <w:pPr>
        <w:pStyle w:val="FOD-legende"/>
        <w:tabs>
          <w:tab w:val="center" w:pos="3119"/>
        </w:tabs>
        <w:spacing w:before="0" w:after="0"/>
        <w:ind w:left="2880"/>
        <w:jc w:val="left"/>
      </w:pPr>
      <w:r w:rsidRPr="008E0F64">
        <w:tab/>
        <w:t>(14)</w:t>
      </w:r>
      <w:r w:rsidRPr="008E0F64">
        <w:tab/>
        <w:t>Wasser</w:t>
      </w:r>
    </w:p>
    <w:p w14:paraId="4383D1BB" w14:textId="77777777" w:rsidR="00F357EB" w:rsidRPr="008E0F64" w:rsidRDefault="006065DD" w:rsidP="00692AE0">
      <w:pPr>
        <w:pStyle w:val="FOD-legende"/>
        <w:tabs>
          <w:tab w:val="center" w:pos="3119"/>
        </w:tabs>
        <w:spacing w:before="0" w:after="0"/>
        <w:ind w:left="2880"/>
        <w:jc w:val="left"/>
      </w:pPr>
      <w:r w:rsidRPr="008E0F64">
        <w:tab/>
        <w:t>(15)</w:t>
      </w:r>
      <w:r w:rsidRPr="008E0F64">
        <w:tab/>
        <w:t>Gas</w:t>
      </w:r>
    </w:p>
    <w:p w14:paraId="3311BC37" w14:textId="77777777" w:rsidR="00F357EB" w:rsidRPr="008E0F64" w:rsidRDefault="00F357EB" w:rsidP="00611D8B">
      <w:pPr>
        <w:pStyle w:val="FOD-normal"/>
        <w:rPr>
          <w:rFonts w:eastAsia="Times New Roman"/>
        </w:rPr>
      </w:pPr>
      <w:r w:rsidRPr="008E0F64">
        <w:rPr>
          <w:b/>
        </w:rPr>
        <w:t>Erde:</w:t>
      </w:r>
      <w:r w:rsidRPr="008E0F64">
        <w:t xml:space="preserve"> Begriff, der sich sowohl auf die Erde als Ort als auch auf die Erde als leitfähiges Material bezieht, zum Beispiel Bodenart, Humus, Komposterde, Sand, Kies oder Felsen.</w:t>
      </w:r>
    </w:p>
    <w:p w14:paraId="4A6E562F" w14:textId="77777777" w:rsidR="00F357EB" w:rsidRPr="008E0F64" w:rsidRDefault="00F357EB" w:rsidP="00611D8B">
      <w:pPr>
        <w:pStyle w:val="FOD-normal"/>
        <w:keepNext/>
        <w:spacing w:after="120"/>
        <w:rPr>
          <w:rFonts w:eastAsia="Times New Roman"/>
        </w:rPr>
      </w:pPr>
      <w:r w:rsidRPr="008E0F64">
        <w:rPr>
          <w:b/>
        </w:rPr>
        <w:t>Erdungselektrode:</w:t>
      </w:r>
      <w:r w:rsidRPr="008E0F64">
        <w:t xml:space="preserve"> unterirdisches leitfähiges Teil, das eine elektrische Verbindung zur Erde gewährleistet.</w:t>
      </w:r>
    </w:p>
    <w:p w14:paraId="05ED1881" w14:textId="77777777" w:rsidR="00FB1B61" w:rsidRPr="008E0F64" w:rsidRDefault="00FB1B61" w:rsidP="00611D8B">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Hilfserder:</w:t>
      </w:r>
      <w:r w:rsidRPr="008E0F64">
        <w:rPr>
          <w:rFonts w:ascii="Trebuchet MS" w:hAnsi="Trebuchet MS"/>
          <w:sz w:val="19"/>
        </w:rPr>
        <w:t xml:space="preserve"> temporärer Erder, durch den bei der Messung des Erdungswiderstands eines Erders der Messstrom fließt.</w:t>
      </w:r>
    </w:p>
    <w:p w14:paraId="73D1AEA7" w14:textId="77777777" w:rsidR="00FB1B61" w:rsidRPr="008E0F64" w:rsidRDefault="00FB1B61" w:rsidP="00611D8B">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Sonde:</w:t>
      </w:r>
      <w:r w:rsidRPr="008E0F64">
        <w:rPr>
          <w:rFonts w:ascii="Trebuchet MS" w:hAnsi="Trebuchet MS"/>
          <w:sz w:val="19"/>
        </w:rPr>
        <w:t xml:space="preserve"> temporärer Erder, der bei der Messung des Erdungswiderstands des Erders im Boden in die gemeinsame neutrale Zone des Erders und des Hilfserders angebracht wird.</w:t>
      </w:r>
    </w:p>
    <w:p w14:paraId="4E2639CC" w14:textId="77777777" w:rsidR="00FB1B61" w:rsidRPr="008E0F64" w:rsidRDefault="00FB1B61" w:rsidP="00611D8B">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Geometrischer Querschnitt eines Leiters:</w:t>
      </w:r>
      <w:r w:rsidRPr="008E0F64">
        <w:rPr>
          <w:rFonts w:ascii="Trebuchet MS" w:hAnsi="Trebuchet MS"/>
          <w:sz w:val="19"/>
        </w:rPr>
        <w:t xml:space="preserve"> physischer Querschnitt des Leiters, der anhand von Geräten zur Längenmessung gemessen werden kann.</w:t>
      </w:r>
    </w:p>
    <w:p w14:paraId="2B842E23" w14:textId="77777777" w:rsidR="00FB1B61" w:rsidRPr="008E0F64" w:rsidRDefault="00FB1B61" w:rsidP="00611D8B">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Gleichwertiger elektrischer Querschnitt:</w:t>
      </w:r>
      <w:r w:rsidRPr="008E0F64">
        <w:rPr>
          <w:rFonts w:ascii="Trebuchet MS" w:hAnsi="Trebuchet MS"/>
          <w:sz w:val="19"/>
        </w:rPr>
        <w:t xml:space="preserve"> Querschnitt, der einem Leiter zugeordnet ist, der bei Durchfluss des elektrischen Stroms einen Widerstand aufweist, der dem eines Kupferleiters mit vorerwähntem Querschnitt als geometrischem Querschnitt entspricht und dessen Widerstand bei einem Querschnitt von 10 mm² bei 20°C 1,83 Ω/km beträgt.</w:t>
      </w:r>
    </w:p>
    <w:p w14:paraId="08EAC531" w14:textId="77777777" w:rsidR="00FB1B61" w:rsidRPr="008E0F64" w:rsidRDefault="00FB1B61" w:rsidP="00611D8B">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Verbleites Kupfer:</w:t>
      </w:r>
      <w:r w:rsidRPr="008E0F64">
        <w:rPr>
          <w:rFonts w:ascii="Trebuchet MS" w:hAnsi="Trebuchet MS"/>
          <w:sz w:val="19"/>
        </w:rPr>
        <w:t xml:space="preserve"> Leiter, der aus einem verzinnten Kupferkern mit einem gleichwertigen elektrischen Querschnitt von mindestens 10 mm² besteht und mit Blei überzogen ist.</w:t>
      </w:r>
    </w:p>
    <w:p w14:paraId="319B9F6D" w14:textId="77777777" w:rsidR="00FB1B61" w:rsidRPr="008E0F64" w:rsidRDefault="00FB1B61" w:rsidP="00611D8B">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Verkupferter Stahlstab:</w:t>
      </w:r>
      <w:r w:rsidRPr="008E0F64">
        <w:rPr>
          <w:rFonts w:ascii="Trebuchet MS" w:hAnsi="Trebuchet MS"/>
          <w:sz w:val="19"/>
        </w:rPr>
        <w:t xml:space="preserve"> runder Stabstahl, der mit einer Kupferschicht mit einer durchschnittlichen Dicke von mindestens 250 Mikrometern überzogen ist.</w:t>
      </w:r>
    </w:p>
    <w:p w14:paraId="3A3FDC09" w14:textId="77777777" w:rsidR="00FB1B61" w:rsidRPr="008E0F64" w:rsidRDefault="00FB1B61" w:rsidP="00692AE0">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b/>
          <w:sz w:val="19"/>
        </w:rPr>
        <w:t>Verzinkter Stahl:</w:t>
      </w:r>
      <w:r w:rsidRPr="008E0F64">
        <w:rPr>
          <w:rFonts w:ascii="Trebuchet MS" w:hAnsi="Trebuchet MS"/>
          <w:sz w:val="19"/>
        </w:rPr>
        <w:t xml:space="preserve"> feuerverzinkter Stahl mit einer Zinkschicht von mindestens 0,1 mm Dicke.</w:t>
      </w:r>
    </w:p>
    <w:p w14:paraId="3EE90B07" w14:textId="77777777" w:rsidR="00F357EB" w:rsidRPr="008E0F64" w:rsidRDefault="00F357EB" w:rsidP="00692AE0">
      <w:pPr>
        <w:pStyle w:val="FOD-normal"/>
        <w:keepNext/>
        <w:rPr>
          <w:rFonts w:eastAsia="Times New Roman"/>
        </w:rPr>
      </w:pPr>
      <w:r w:rsidRPr="008E0F64">
        <w:rPr>
          <w:b/>
        </w:rPr>
        <w:t>Nutzbarer Teil der Erdungselektrode:</w:t>
      </w:r>
      <w:r w:rsidRPr="008E0F64">
        <w:t xml:space="preserve"> Teil der Erdungselektrode, der sich unterhalb der Frostgrenze (60 cm unter der Bodenoberfläche) befindet.</w:t>
      </w:r>
    </w:p>
    <w:p w14:paraId="0D58E982" w14:textId="77777777" w:rsidR="00F357EB" w:rsidRPr="008E0F64" w:rsidRDefault="00F357EB" w:rsidP="00692AE0">
      <w:pPr>
        <w:pStyle w:val="FOD-normal"/>
        <w:keepNext/>
        <w:rPr>
          <w:rFonts w:eastAsia="Times New Roman"/>
        </w:rPr>
      </w:pPr>
      <w:r w:rsidRPr="008E0F64">
        <w:rPr>
          <w:b/>
        </w:rPr>
        <w:t>Erder:</w:t>
      </w:r>
      <w:r w:rsidRPr="008E0F64">
        <w:t xml:space="preserve"> eine oder mehrere Erdungselektroden, die fortdauernd miteinander verbunden sind.</w:t>
      </w:r>
    </w:p>
    <w:p w14:paraId="2702CB2A" w14:textId="77777777" w:rsidR="00F357EB" w:rsidRPr="008E0F64" w:rsidRDefault="00F357EB" w:rsidP="00692AE0">
      <w:pPr>
        <w:pStyle w:val="FOD-normal"/>
        <w:keepNext/>
        <w:rPr>
          <w:rFonts w:eastAsia="Times New Roman"/>
        </w:rPr>
      </w:pPr>
      <w:r w:rsidRPr="008E0F64">
        <w:rPr>
          <w:b/>
        </w:rPr>
        <w:t>Elektrisch getrennte Erder:</w:t>
      </w:r>
      <w:r w:rsidRPr="008E0F64">
        <w:t xml:space="preserve"> Erder, die so weit voneinander entfernt sind, dass der Maximalstrom, der durch einen von ihnen fließen kann, das Potential der anderen nicht wesentlich ändert.</w:t>
      </w:r>
    </w:p>
    <w:p w14:paraId="3138C0CF" w14:textId="77777777" w:rsidR="00F357EB" w:rsidRPr="008E0F64" w:rsidRDefault="00F357EB" w:rsidP="00692AE0">
      <w:pPr>
        <w:pStyle w:val="FOD-normal"/>
        <w:rPr>
          <w:rFonts w:eastAsia="Times New Roman"/>
        </w:rPr>
      </w:pPr>
      <w:r w:rsidRPr="008E0F64">
        <w:rPr>
          <w:b/>
        </w:rPr>
        <w:t>Erdung:</w:t>
      </w:r>
      <w:r w:rsidRPr="008E0F64">
        <w:t xml:space="preserve"> Verbindung eines aktiven Teils, eines Körpers oder eines fremden leitfähigen Teils mit einem oder mehreren Erdern.</w:t>
      </w:r>
    </w:p>
    <w:p w14:paraId="694981AA" w14:textId="77777777" w:rsidR="00F357EB" w:rsidRPr="008E0F64" w:rsidRDefault="00F357EB" w:rsidP="00692AE0">
      <w:pPr>
        <w:pStyle w:val="FOD-normal"/>
        <w:keepNext/>
        <w:rPr>
          <w:rFonts w:eastAsia="Times New Roman"/>
        </w:rPr>
      </w:pPr>
      <w:r w:rsidRPr="008E0F64">
        <w:rPr>
          <w:b/>
        </w:rPr>
        <w:t>Schutzleiter:</w:t>
      </w:r>
      <w:r w:rsidRPr="008E0F64">
        <w:t xml:space="preserve"> Leiter, der bei bestimmten Maßnahmen zum Schutz gegen indirektes Berühren benutzt wird und Körper verbindet mit:</w:t>
      </w:r>
    </w:p>
    <w:p w14:paraId="44004700" w14:textId="77777777" w:rsidR="00F357EB" w:rsidRPr="008E0F64" w:rsidRDefault="00F357EB" w:rsidP="00445351">
      <w:pPr>
        <w:pStyle w:val="FOD-opsomming1"/>
        <w:numPr>
          <w:ilvl w:val="0"/>
          <w:numId w:val="117"/>
        </w:numPr>
        <w:rPr>
          <w:rFonts w:eastAsia="Times New Roman"/>
        </w:rPr>
      </w:pPr>
      <w:r w:rsidRPr="008E0F64">
        <w:t>anderen Körpern,</w:t>
      </w:r>
    </w:p>
    <w:p w14:paraId="59B0A896" w14:textId="77777777" w:rsidR="00F357EB" w:rsidRPr="008E0F64" w:rsidRDefault="00F357EB" w:rsidP="00445351">
      <w:pPr>
        <w:pStyle w:val="FOD-opsomming1"/>
        <w:numPr>
          <w:ilvl w:val="0"/>
          <w:numId w:val="117"/>
        </w:numPr>
        <w:rPr>
          <w:rFonts w:eastAsia="Times New Roman"/>
        </w:rPr>
      </w:pPr>
      <w:r w:rsidRPr="008E0F64">
        <w:t>fremden leitfähigen Teilen,</w:t>
      </w:r>
    </w:p>
    <w:p w14:paraId="6940574F" w14:textId="77777777" w:rsidR="00F357EB" w:rsidRPr="008E0F64" w:rsidRDefault="00F357EB" w:rsidP="00445351">
      <w:pPr>
        <w:pStyle w:val="FOD-opsomming1"/>
        <w:numPr>
          <w:ilvl w:val="0"/>
          <w:numId w:val="117"/>
        </w:numPr>
        <w:rPr>
          <w:rFonts w:eastAsia="Times New Roman"/>
        </w:rPr>
      </w:pPr>
      <w:r w:rsidRPr="008E0F64">
        <w:t>einem Erder,</w:t>
      </w:r>
    </w:p>
    <w:p w14:paraId="64626337" w14:textId="77777777" w:rsidR="00F357EB" w:rsidRPr="008E0F64" w:rsidRDefault="00F357EB" w:rsidP="00445351">
      <w:pPr>
        <w:pStyle w:val="FOD-opsomming1"/>
        <w:numPr>
          <w:ilvl w:val="0"/>
          <w:numId w:val="117"/>
        </w:numPr>
        <w:rPr>
          <w:rFonts w:eastAsia="Times New Roman"/>
        </w:rPr>
      </w:pPr>
      <w:r w:rsidRPr="008E0F64">
        <w:t>einem geerdeten Leiter,</w:t>
      </w:r>
    </w:p>
    <w:p w14:paraId="2D8515F0" w14:textId="77777777" w:rsidR="00F357EB" w:rsidRPr="008E0F64" w:rsidRDefault="00F357EB" w:rsidP="00445351">
      <w:pPr>
        <w:pStyle w:val="FOD-opsomming1"/>
        <w:numPr>
          <w:ilvl w:val="0"/>
          <w:numId w:val="117"/>
        </w:numPr>
        <w:rPr>
          <w:rFonts w:eastAsia="Times New Roman"/>
        </w:rPr>
      </w:pPr>
      <w:r w:rsidRPr="008E0F64">
        <w:t>einem geerdeten aktiven Teil.</w:t>
      </w:r>
    </w:p>
    <w:p w14:paraId="65A773AC" w14:textId="77777777" w:rsidR="00F357EB" w:rsidRPr="008E0F64" w:rsidRDefault="00F357EB" w:rsidP="00692AE0">
      <w:pPr>
        <w:pStyle w:val="FOD-normal"/>
        <w:rPr>
          <w:rFonts w:eastAsia="Times New Roman"/>
        </w:rPr>
      </w:pPr>
      <w:r w:rsidRPr="008E0F64">
        <w:rPr>
          <w:b/>
        </w:rPr>
        <w:t>Hauptschutzleiter:</w:t>
      </w:r>
      <w:r w:rsidRPr="008E0F64">
        <w:t xml:space="preserve"> Leiter, mit dem sowohl der/die Erdungsleiter als auch die Schutzleiter der Körper und falls erforderlich die Leiter fremder leitfähiger Teile und gegebenenfalls der Neutralleiter verbunden sind.</w:t>
      </w:r>
    </w:p>
    <w:p w14:paraId="640D855E" w14:textId="77777777" w:rsidR="00F357EB" w:rsidRPr="008E0F64" w:rsidRDefault="00F357EB" w:rsidP="00692AE0">
      <w:pPr>
        <w:pStyle w:val="FOD-normal"/>
        <w:rPr>
          <w:rFonts w:eastAsia="Times New Roman"/>
        </w:rPr>
      </w:pPr>
      <w:r w:rsidRPr="008E0F64">
        <w:rPr>
          <w:b/>
        </w:rPr>
        <w:t>Erdungsleiter:</w:t>
      </w:r>
      <w:r w:rsidRPr="008E0F64">
        <w:t xml:space="preserve"> Schutzleiter, der den Haupterdungsanschlusspunkt mit dem Erder verbindet, wobei der eventuell vorhandene Erdungsschalter als Teil des Erdungsleiters angesehen wird.</w:t>
      </w:r>
    </w:p>
    <w:p w14:paraId="75C258F6" w14:textId="77777777" w:rsidR="00F357EB" w:rsidRPr="008E0F64" w:rsidRDefault="00F357EB" w:rsidP="00692AE0">
      <w:pPr>
        <w:pStyle w:val="FOD-normal"/>
        <w:rPr>
          <w:rFonts w:eastAsia="Times New Roman"/>
        </w:rPr>
      </w:pPr>
      <w:r w:rsidRPr="008E0F64">
        <w:rPr>
          <w:b/>
        </w:rPr>
        <w:t>Erdungsleiter des Neutralpunktes und/oder des Neutralleiters:</w:t>
      </w:r>
      <w:r w:rsidRPr="008E0F64">
        <w:t xml:space="preserve"> Leiter, der den Neutralpunkt und/oder einen Punkt des Neutralleiters mit einem Erder verbindet.</w:t>
      </w:r>
    </w:p>
    <w:p w14:paraId="3BDBD233" w14:textId="77777777" w:rsidR="00F357EB" w:rsidRPr="008E0F64" w:rsidRDefault="00F357EB" w:rsidP="00692AE0">
      <w:pPr>
        <w:pStyle w:val="FOD-normal"/>
        <w:rPr>
          <w:rFonts w:eastAsia="Times New Roman"/>
        </w:rPr>
      </w:pPr>
      <w:r w:rsidRPr="008E0F64">
        <w:rPr>
          <w:b/>
        </w:rPr>
        <w:t>Haupterdungsanschlusspunkt:</w:t>
      </w:r>
      <w:r w:rsidRPr="008E0F64">
        <w:t xml:space="preserve"> Anschlusspunkt des/der Erdungsleiter(s), des/der Hauptschutzleiter(s) und des/der Hauptschutzpotentialausgleichsleiter(s).</w:t>
      </w:r>
    </w:p>
    <w:p w14:paraId="7B1BB9AD" w14:textId="77777777" w:rsidR="00F357EB" w:rsidRPr="008E0F64" w:rsidRDefault="00F357EB" w:rsidP="00692AE0">
      <w:pPr>
        <w:pStyle w:val="FOD-normal"/>
        <w:rPr>
          <w:rFonts w:eastAsia="Times New Roman"/>
        </w:rPr>
      </w:pPr>
      <w:r w:rsidRPr="008E0F64">
        <w:rPr>
          <w:b/>
        </w:rPr>
        <w:lastRenderedPageBreak/>
        <w:t>Erdungsanschlusspunkt oder Schutzleiteranschluss:</w:t>
      </w:r>
      <w:r w:rsidRPr="008E0F64">
        <w:t xml:space="preserve"> Anschlusspunkt des Schutzleiters elektrischer Betriebsmittel.</w:t>
      </w:r>
    </w:p>
    <w:p w14:paraId="71AF292A" w14:textId="77777777" w:rsidR="00F357EB" w:rsidRPr="008E0F64" w:rsidRDefault="00F357EB" w:rsidP="00692AE0">
      <w:pPr>
        <w:pStyle w:val="FOD-normal"/>
        <w:rPr>
          <w:rFonts w:eastAsia="Times New Roman"/>
        </w:rPr>
      </w:pPr>
      <w:r w:rsidRPr="008E0F64">
        <w:rPr>
          <w:b/>
        </w:rPr>
        <w:t>Potentialausgleichszone:</w:t>
      </w:r>
      <w:r w:rsidRPr="008E0F64">
        <w:t xml:space="preserve"> Raum, in dem bei Fehler in einer elektrischen Anlage keine gefährliche Potentialdifferenz auftreten kann.</w:t>
      </w:r>
    </w:p>
    <w:p w14:paraId="67CB3242" w14:textId="77777777" w:rsidR="00F357EB" w:rsidRPr="008E0F64" w:rsidRDefault="00F357EB" w:rsidP="00692AE0">
      <w:pPr>
        <w:pStyle w:val="FOD-normal"/>
        <w:rPr>
          <w:rFonts w:eastAsia="Times New Roman"/>
        </w:rPr>
      </w:pPr>
      <w:r w:rsidRPr="008E0F64">
        <w:rPr>
          <w:b/>
        </w:rPr>
        <w:t>Potentialausgleichsverbindung:</w:t>
      </w:r>
      <w:r w:rsidRPr="008E0F64">
        <w:t xml:space="preserve"> elektrische Verbindung, die eigens dazu bestimmt ist, Körper und/oder fremde leitfähige Teile auf das gleiche Potential oder auf annähernde Potentiale zu bringen.</w:t>
      </w:r>
    </w:p>
    <w:p w14:paraId="7953ED82" w14:textId="77777777" w:rsidR="00F357EB" w:rsidRPr="008E0F64" w:rsidRDefault="00F357EB" w:rsidP="00692AE0">
      <w:pPr>
        <w:pStyle w:val="FOD-normal"/>
        <w:rPr>
          <w:rFonts w:eastAsia="Times New Roman"/>
        </w:rPr>
      </w:pPr>
      <w:r w:rsidRPr="008E0F64">
        <w:t>Es ist zu unterscheiden zwischen:</w:t>
      </w:r>
    </w:p>
    <w:p w14:paraId="23CB84C5" w14:textId="77777777" w:rsidR="00F357EB" w:rsidRPr="008E0F64" w:rsidRDefault="00F357EB" w:rsidP="00445351">
      <w:pPr>
        <w:pStyle w:val="FOD-opsomming1"/>
        <w:numPr>
          <w:ilvl w:val="0"/>
          <w:numId w:val="118"/>
        </w:numPr>
        <w:rPr>
          <w:rFonts w:eastAsia="Times New Roman"/>
        </w:rPr>
      </w:pPr>
      <w:r w:rsidRPr="008E0F64">
        <w:t>Hauptpotentialausgleichsverbindungen,</w:t>
      </w:r>
    </w:p>
    <w:p w14:paraId="51B14CD0" w14:textId="77777777" w:rsidR="00F357EB" w:rsidRPr="008E0F64" w:rsidRDefault="00F357EB" w:rsidP="00445351">
      <w:pPr>
        <w:pStyle w:val="FOD-opsomming1"/>
        <w:numPr>
          <w:ilvl w:val="0"/>
          <w:numId w:val="118"/>
        </w:numPr>
        <w:rPr>
          <w:rFonts w:eastAsia="Times New Roman"/>
        </w:rPr>
      </w:pPr>
      <w:r w:rsidRPr="008E0F64">
        <w:t>zusätzlichen Potentialausgleichsverbindungen,</w:t>
      </w:r>
    </w:p>
    <w:p w14:paraId="19DC99D6" w14:textId="77777777" w:rsidR="00F357EB" w:rsidRPr="008E0F64" w:rsidRDefault="00F357EB" w:rsidP="00445351">
      <w:pPr>
        <w:pStyle w:val="FOD-opsomming1"/>
        <w:numPr>
          <w:ilvl w:val="0"/>
          <w:numId w:val="118"/>
        </w:numPr>
        <w:rPr>
          <w:rFonts w:eastAsia="Times New Roman"/>
        </w:rPr>
      </w:pPr>
      <w:r w:rsidRPr="008E0F64">
        <w:t>lokalen, nicht geerdeten Potentialausgleichsverbindungen.</w:t>
      </w:r>
    </w:p>
    <w:p w14:paraId="3F066B27" w14:textId="77777777" w:rsidR="00F357EB" w:rsidRPr="008E0F64" w:rsidRDefault="00F357EB" w:rsidP="00692AE0">
      <w:pPr>
        <w:pStyle w:val="FOD-normal"/>
        <w:rPr>
          <w:rFonts w:eastAsia="Times New Roman"/>
        </w:rPr>
      </w:pPr>
      <w:r w:rsidRPr="008E0F64">
        <w:rPr>
          <w:b/>
        </w:rPr>
        <w:t>Schutzpotentialausgleichsleiter:</w:t>
      </w:r>
      <w:r w:rsidRPr="008E0F64">
        <w:t xml:space="preserve"> Leiter, der zur Herstellung der Potentialausgleichsverbindung benutzt wird.</w:t>
      </w:r>
    </w:p>
    <w:p w14:paraId="74498AC9" w14:textId="77777777" w:rsidR="00F357EB" w:rsidRPr="008E0F64" w:rsidRDefault="00F357EB" w:rsidP="00692AE0">
      <w:pPr>
        <w:pStyle w:val="FOD-normal"/>
        <w:rPr>
          <w:rFonts w:eastAsia="Times New Roman"/>
        </w:rPr>
      </w:pPr>
      <w:r w:rsidRPr="008E0F64">
        <w:rPr>
          <w:b/>
        </w:rPr>
        <w:t>Neutrale Zone oder neutrale Erde (Bezugserde):</w:t>
      </w:r>
      <w:r w:rsidRPr="008E0F64">
        <w:t xml:space="preserve"> Teil der Erde, der sich außerhalb des Einflussbereiches eines Erders befindet und in dem zwischen zwei beliebigen Punkten keine wahrnehmbare Potentialdifferenz infolge eines Erdschlussstromes auftreten kann.</w:t>
      </w:r>
    </w:p>
    <w:p w14:paraId="445E3622" w14:textId="77777777" w:rsidR="00F357EB" w:rsidRPr="008E0F64" w:rsidRDefault="00F357EB" w:rsidP="00692AE0">
      <w:pPr>
        <w:pStyle w:val="FOD-normal"/>
        <w:rPr>
          <w:rFonts w:eastAsia="Times New Roman"/>
        </w:rPr>
      </w:pPr>
      <w:r w:rsidRPr="008E0F64">
        <w:rPr>
          <w:b/>
        </w:rPr>
        <w:t>Ausbreitungszone (eines Erders):</w:t>
      </w:r>
      <w:r w:rsidRPr="008E0F64">
        <w:t xml:space="preserve"> Zone, die den Erder umgibt und sich außerhalb der neutralen Zone befindet.</w:t>
      </w:r>
    </w:p>
    <w:p w14:paraId="6D4F8C97" w14:textId="77777777" w:rsidR="00F357EB" w:rsidRPr="008E0F64" w:rsidRDefault="00F357EB" w:rsidP="00692AE0">
      <w:pPr>
        <w:pStyle w:val="FOD-normal"/>
        <w:rPr>
          <w:rFonts w:eastAsia="Times New Roman"/>
        </w:rPr>
      </w:pPr>
      <w:r w:rsidRPr="008E0F64">
        <w:rPr>
          <w:b/>
        </w:rPr>
        <w:t>Erdungswiderstand </w:t>
      </w:r>
      <w:r w:rsidRPr="008E0F64">
        <w:rPr>
          <w:b/>
          <w:i/>
        </w:rPr>
        <w:t>R</w:t>
      </w:r>
      <w:r w:rsidRPr="008E0F64">
        <w:rPr>
          <w:b/>
          <w:vertAlign w:val="subscript"/>
        </w:rPr>
        <w:t>E</w:t>
      </w:r>
      <w:r w:rsidRPr="008E0F64">
        <w:rPr>
          <w:b/>
        </w:rPr>
        <w:t>:</w:t>
      </w:r>
      <w:r w:rsidRPr="008E0F64">
        <w:t xml:space="preserve"> Widerstand zwischen dem Erder und der Bezugserde.</w:t>
      </w:r>
    </w:p>
    <w:p w14:paraId="1FD17FAF" w14:textId="77777777" w:rsidR="00F357EB" w:rsidRPr="008E0F64" w:rsidRDefault="00F357EB" w:rsidP="00692AE0">
      <w:pPr>
        <w:pStyle w:val="FOD-normal"/>
        <w:rPr>
          <w:rFonts w:eastAsia="Times New Roman"/>
        </w:rPr>
      </w:pPr>
      <w:r w:rsidRPr="008E0F64">
        <w:rPr>
          <w:b/>
        </w:rPr>
        <w:t>Erdungsimpedanz </w:t>
      </w:r>
      <w:r w:rsidRPr="008E0F64">
        <w:rPr>
          <w:b/>
          <w:i/>
        </w:rPr>
        <w:t>Z</w:t>
      </w:r>
      <w:r w:rsidRPr="008E0F64">
        <w:rPr>
          <w:b/>
          <w:vertAlign w:val="subscript"/>
        </w:rPr>
        <w:t>E</w:t>
      </w:r>
      <w:r w:rsidRPr="008E0F64">
        <w:rPr>
          <w:b/>
        </w:rPr>
        <w:t xml:space="preserve">: </w:t>
      </w:r>
      <w:r w:rsidRPr="008E0F64">
        <w:t>Impedanz zwischen der Erdungsanlage, die eventuell mit anderen Erdungsanlagen verbunden ist, und der Bezugserde.</w:t>
      </w:r>
    </w:p>
    <w:p w14:paraId="431C15BF" w14:textId="77777777" w:rsidR="00F357EB" w:rsidRPr="008E0F64" w:rsidRDefault="00F357EB" w:rsidP="00692AE0">
      <w:pPr>
        <w:pStyle w:val="FOD-normal"/>
        <w:rPr>
          <w:rFonts w:eastAsia="Times New Roman"/>
        </w:rPr>
      </w:pPr>
      <w:r w:rsidRPr="008E0F64">
        <w:rPr>
          <w:b/>
        </w:rPr>
        <w:t>Schleifenimpedanz eines Erders </w:t>
      </w:r>
      <w:r w:rsidRPr="008E0F64">
        <w:rPr>
          <w:b/>
          <w:i/>
        </w:rPr>
        <w:t>Z</w:t>
      </w:r>
      <w:r w:rsidRPr="008E0F64">
        <w:rPr>
          <w:b/>
          <w:vertAlign w:val="subscript"/>
        </w:rPr>
        <w:t>EB</w:t>
      </w:r>
      <w:r w:rsidRPr="008E0F64">
        <w:rPr>
          <w:b/>
        </w:rPr>
        <w:t xml:space="preserve">: </w:t>
      </w:r>
      <w:r w:rsidRPr="008E0F64">
        <w:t>Impedanz des Stromkreises, der sich aus dem Widerstand </w:t>
      </w:r>
      <w:r w:rsidRPr="008E0F64">
        <w:rPr>
          <w:i/>
        </w:rPr>
        <w:t>R</w:t>
      </w:r>
      <w:r w:rsidRPr="008E0F64">
        <w:rPr>
          <w:vertAlign w:val="subscript"/>
        </w:rPr>
        <w:t>E</w:t>
      </w:r>
      <w:r w:rsidRPr="008E0F64">
        <w:t xml:space="preserve"> des Erders in Reihe mit der Impedanz </w:t>
      </w:r>
      <w:r w:rsidRPr="008E0F64">
        <w:rPr>
          <w:i/>
        </w:rPr>
        <w:t>Z</w:t>
      </w:r>
      <w:r w:rsidRPr="008E0F64">
        <w:rPr>
          <w:vertAlign w:val="subscript"/>
        </w:rPr>
        <w:t>B</w:t>
      </w:r>
      <w:r w:rsidRPr="008E0F64">
        <w:t xml:space="preserve"> aller anderen Erdrückleitungen ergibt.</w:t>
      </w:r>
    </w:p>
    <w:p w14:paraId="277B0A91" w14:textId="77777777" w:rsidR="00F357EB" w:rsidRPr="008E0F64" w:rsidRDefault="00F357EB" w:rsidP="007D1542">
      <w:pPr>
        <w:pStyle w:val="FOD-niv2"/>
        <w:outlineLvl w:val="0"/>
        <w:rPr>
          <w:rFonts w:eastAsia="Times New Roman"/>
        </w:rPr>
      </w:pPr>
      <w:bookmarkStart w:id="208" w:name="_Toc365450129"/>
      <w:bookmarkStart w:id="209" w:name="_Toc390436640"/>
      <w:bookmarkStart w:id="210" w:name="_Toc167269281"/>
      <w:bookmarkStart w:id="211" w:name="_Toc167269839"/>
      <w:bookmarkStart w:id="212" w:name="_Toc167270441"/>
      <w:bookmarkStart w:id="213" w:name="_Toc167271052"/>
      <w:bookmarkStart w:id="214" w:name="_Toc196465605"/>
      <w:bookmarkStart w:id="215" w:name="_Toc202779162"/>
      <w:bookmarkStart w:id="216" w:name="_Toc203657156"/>
      <w:r w:rsidRPr="008E0F64">
        <w:t>KAPITEL 2.6 - Stromkreise</w:t>
      </w:r>
      <w:bookmarkEnd w:id="208"/>
      <w:bookmarkEnd w:id="209"/>
      <w:bookmarkEnd w:id="210"/>
      <w:bookmarkEnd w:id="211"/>
      <w:bookmarkEnd w:id="212"/>
      <w:bookmarkEnd w:id="213"/>
      <w:bookmarkEnd w:id="214"/>
      <w:bookmarkEnd w:id="215"/>
      <w:bookmarkEnd w:id="216"/>
    </w:p>
    <w:p w14:paraId="36512FC6" w14:textId="77777777" w:rsidR="00F357EB" w:rsidRPr="008E0F64" w:rsidRDefault="00F357EB" w:rsidP="007D1542">
      <w:pPr>
        <w:pStyle w:val="FOD-niv3"/>
        <w:outlineLvl w:val="1"/>
        <w:rPr>
          <w:rFonts w:eastAsia="Times New Roman"/>
        </w:rPr>
      </w:pPr>
      <w:bookmarkStart w:id="217" w:name="_Toc365450130"/>
      <w:bookmarkStart w:id="218" w:name="_Toc390436641"/>
      <w:bookmarkStart w:id="219" w:name="_Toc167269282"/>
      <w:bookmarkStart w:id="220" w:name="_Toc167270442"/>
      <w:bookmarkStart w:id="221" w:name="_Toc167271053"/>
      <w:bookmarkStart w:id="222" w:name="_Toc203657157"/>
      <w:r w:rsidRPr="008E0F64">
        <w:t>Abschnitt 2.6.1 - Allgemeine Begriffe</w:t>
      </w:r>
      <w:bookmarkEnd w:id="217"/>
      <w:bookmarkEnd w:id="218"/>
      <w:bookmarkEnd w:id="219"/>
      <w:bookmarkEnd w:id="220"/>
      <w:bookmarkEnd w:id="221"/>
      <w:bookmarkEnd w:id="222"/>
    </w:p>
    <w:p w14:paraId="63A28343" w14:textId="77777777" w:rsidR="00F357EB" w:rsidRPr="008E0F64" w:rsidRDefault="00F357EB" w:rsidP="00692AE0">
      <w:pPr>
        <w:pStyle w:val="FOD-normal"/>
      </w:pPr>
      <w:r w:rsidRPr="008E0F64">
        <w:rPr>
          <w:b/>
        </w:rPr>
        <w:t>Elementarstromkreis:</w:t>
      </w:r>
      <w:r w:rsidRPr="008E0F64">
        <w:t xml:space="preserve"> Teil einer elektrischen Anlage, der zwischen zwei aufeinanderfolgenden Überstrom-Schutzeinrichtungen (Hauptstromkreis oder Teilstromkreis) liegt oder hinter der letzten dieser Einrichtungen (Endstromkreis) vorhanden ist.</w:t>
      </w:r>
    </w:p>
    <w:p w14:paraId="20829AEA" w14:textId="17AD650E" w:rsidR="00D84D0F" w:rsidRPr="008E0F64" w:rsidRDefault="00D84D0F" w:rsidP="00692AE0">
      <w:pPr>
        <w:pStyle w:val="FOD-normal"/>
        <w:rPr>
          <w:rFonts w:eastAsia="Times New Roman"/>
        </w:rPr>
      </w:pPr>
      <w:r w:rsidRPr="008E0F64">
        <w:t>[</w:t>
      </w:r>
      <w:r w:rsidRPr="008E0F64">
        <w:rPr>
          <w:b/>
        </w:rPr>
        <w:t>Ausschließlich zugewiesener Stromkreis (in vorliegendem Buch "getrennter Stromkreis" genannt):</w:t>
      </w:r>
      <w:r w:rsidRPr="008E0F64">
        <w:t xml:space="preserve"> Elementarstromkreis (Hauptstromkreis oder Endstromkreis), der der ausschließlichen Versorgung eines oder mehrerer für einen spezifischen Zweck bestimmter Verbrauchsgeräte dient.]</w:t>
      </w:r>
    </w:p>
    <w:p w14:paraId="6C92945A" w14:textId="77777777" w:rsidR="00F357EB" w:rsidRPr="008E0F64" w:rsidRDefault="00F357EB" w:rsidP="00692AE0">
      <w:pPr>
        <w:pStyle w:val="FOD-normal"/>
        <w:rPr>
          <w:rFonts w:eastAsia="Times New Roman"/>
        </w:rPr>
      </w:pPr>
      <w:r w:rsidRPr="008E0F64">
        <w:rPr>
          <w:b/>
        </w:rPr>
        <w:t>Stromkreis:</w:t>
      </w:r>
      <w:r w:rsidRPr="008E0F64">
        <w:t xml:space="preserve"> aus einem oder mehreren Elementarstromkreisen bestehendes Ganzes.</w:t>
      </w:r>
    </w:p>
    <w:p w14:paraId="4E5239EE" w14:textId="6C87DCD7" w:rsidR="00F357EB" w:rsidRPr="008E0F64" w:rsidRDefault="00F357EB" w:rsidP="00760EB9">
      <w:pPr>
        <w:pStyle w:val="FOD-normal"/>
        <w:spacing w:after="120"/>
        <w:rPr>
          <w:rFonts w:eastAsia="Times New Roman"/>
          <w:b/>
        </w:rPr>
      </w:pPr>
      <w:r w:rsidRPr="008E0F64">
        <w:rPr>
          <w:b/>
        </w:rPr>
        <w:t>Beginn des Stromkreises:</w:t>
      </w:r>
      <w:r w:rsidRPr="008E0F64">
        <w:t xml:space="preserve"> Unter Beginn des Stromkreises versteht man entweder den Beginn der elektrischen Leitung oder den Ort, an dem sich Querschnitt, Art oder Beschaffenheit der elektrischen Leitung oder ihre Verlegeart ändert.</w:t>
      </w:r>
    </w:p>
    <w:p w14:paraId="43853567" w14:textId="77777777" w:rsidR="00760EB9" w:rsidRPr="008E0F64" w:rsidRDefault="00760EB9" w:rsidP="00730E74">
      <w:pPr>
        <w:pStyle w:val="Corpsdetexte"/>
        <w:jc w:val="both"/>
        <w:rPr>
          <w:rFonts w:ascii="Trebuchet MS" w:hAnsi="Trebuchet MS" w:cs="Calibri"/>
          <w:sz w:val="19"/>
          <w:szCs w:val="19"/>
          <w:shd w:val="clear" w:color="auto" w:fill="FFFFFF"/>
        </w:rPr>
      </w:pPr>
      <w:bookmarkStart w:id="223" w:name="_Toc365450131"/>
      <w:bookmarkStart w:id="224" w:name="_Toc390436642"/>
      <w:r w:rsidRPr="008E0F64">
        <w:rPr>
          <w:rFonts w:ascii="Trebuchet MS" w:hAnsi="Trebuchet MS"/>
          <w:b/>
          <w:sz w:val="19"/>
          <w:shd w:val="clear" w:color="auto" w:fill="FFFFFF"/>
        </w:rPr>
        <w:t>Sicherheitsstromkreis:</w:t>
      </w:r>
      <w:r w:rsidRPr="008E0F64">
        <w:rPr>
          <w:rFonts w:ascii="Trebuchet MS" w:hAnsi="Trebuchet MS"/>
          <w:sz w:val="19"/>
          <w:shd w:val="clear" w:color="auto" w:fill="FFFFFF"/>
        </w:rPr>
        <w:t xml:space="preserve"> Stromkreis, der die Sicherheitsquelle mit dem/den Sicherheitsverbraucher(n) verbindet.</w:t>
      </w:r>
    </w:p>
    <w:p w14:paraId="685E975E" w14:textId="77777777" w:rsidR="00760EB9" w:rsidRPr="008E0F64" w:rsidRDefault="00666F47" w:rsidP="00760EB9">
      <w:pPr>
        <w:pStyle w:val="Corpsdetexte"/>
        <w:rPr>
          <w:rFonts w:ascii="Trebuchet MS" w:hAnsi="Trebuchet MS" w:cs="Calibri"/>
          <w:sz w:val="19"/>
          <w:szCs w:val="19"/>
          <w:shd w:val="clear" w:color="auto" w:fill="FFFFFF"/>
        </w:rPr>
      </w:pPr>
      <w:r w:rsidRPr="008E0F64">
        <w:rPr>
          <w:rFonts w:ascii="Trebuchet MS" w:hAnsi="Trebuchet MS"/>
          <w:b/>
          <w:sz w:val="19"/>
          <w:shd w:val="clear" w:color="auto" w:fill="FFFFFF"/>
        </w:rPr>
        <w:t>Kritischer Stromkreis:</w:t>
      </w:r>
      <w:r w:rsidRPr="008E0F64">
        <w:rPr>
          <w:rFonts w:ascii="Trebuchet MS" w:hAnsi="Trebuchet MS"/>
          <w:sz w:val="19"/>
          <w:shd w:val="clear" w:color="auto" w:fill="FFFFFF"/>
        </w:rPr>
        <w:t xml:space="preserve"> Stromkreis, der die normale Quelle und/oder die Ersatzstromquelle mit dem/den kritischen Verbraucher(n) verbindet.</w:t>
      </w:r>
    </w:p>
    <w:p w14:paraId="0FE1E105" w14:textId="77777777" w:rsidR="00F357EB" w:rsidRPr="008E0F64" w:rsidRDefault="00F357EB" w:rsidP="007D1542">
      <w:pPr>
        <w:pStyle w:val="FOD-niv3"/>
        <w:outlineLvl w:val="1"/>
        <w:rPr>
          <w:rFonts w:eastAsia="Times New Roman"/>
        </w:rPr>
      </w:pPr>
      <w:bookmarkStart w:id="225" w:name="_Toc167269283"/>
      <w:bookmarkStart w:id="226" w:name="_Toc167270443"/>
      <w:bookmarkStart w:id="227" w:name="_Toc167271054"/>
      <w:bookmarkStart w:id="228" w:name="_Toc203657158"/>
      <w:r w:rsidRPr="008E0F64">
        <w:t>Abschnitt 2.6.2 - Ströme</w:t>
      </w:r>
      <w:bookmarkEnd w:id="223"/>
      <w:bookmarkEnd w:id="224"/>
      <w:bookmarkEnd w:id="225"/>
      <w:bookmarkEnd w:id="226"/>
      <w:bookmarkEnd w:id="227"/>
      <w:bookmarkEnd w:id="228"/>
    </w:p>
    <w:p w14:paraId="6782378F" w14:textId="77777777" w:rsidR="00F357EB" w:rsidRPr="008E0F64" w:rsidRDefault="00F357EB" w:rsidP="00692AE0">
      <w:pPr>
        <w:pStyle w:val="FOD-normal"/>
        <w:rPr>
          <w:rFonts w:eastAsia="Times New Roman"/>
        </w:rPr>
      </w:pPr>
      <w:r w:rsidRPr="008E0F64">
        <w:rPr>
          <w:b/>
        </w:rPr>
        <w:t>Periodischer Strom:</w:t>
      </w:r>
      <w:r w:rsidRPr="008E0F64">
        <w:t xml:space="preserve"> Strom mit einem Wert, der sich in gleichen, </w:t>
      </w:r>
      <w:r w:rsidRPr="008E0F64">
        <w:rPr>
          <w:i/>
        </w:rPr>
        <w:t>Perioden</w:t>
      </w:r>
      <w:r w:rsidRPr="008E0F64">
        <w:t xml:space="preserve"> genannten Zeitabständen wiederholt.</w:t>
      </w:r>
    </w:p>
    <w:p w14:paraId="099A5261" w14:textId="77777777" w:rsidR="00F357EB" w:rsidRPr="008E0F64" w:rsidRDefault="00F357EB" w:rsidP="00692AE0">
      <w:pPr>
        <w:pStyle w:val="FOD-normal"/>
        <w:rPr>
          <w:rFonts w:eastAsia="Times New Roman"/>
        </w:rPr>
      </w:pPr>
      <w:r w:rsidRPr="008E0F64">
        <w:rPr>
          <w:b/>
        </w:rPr>
        <w:t>Wechselstrom:</w:t>
      </w:r>
      <w:r w:rsidRPr="008E0F64">
        <w:t xml:space="preserve"> periodischer Strom, dessen Mittelwert pro Periode gleich null ist; im weiteren Sinne in vorliegendem Buch jeder Strom bzw. jede Spannung, der/die während jeder Periode das Vorzeichen wechselt.</w:t>
      </w:r>
    </w:p>
    <w:p w14:paraId="0056F629" w14:textId="77777777" w:rsidR="00F357EB" w:rsidRPr="008E0F64" w:rsidRDefault="00F357EB" w:rsidP="00692AE0">
      <w:pPr>
        <w:pStyle w:val="FOD-normal"/>
        <w:rPr>
          <w:rFonts w:eastAsia="Times New Roman"/>
        </w:rPr>
      </w:pPr>
      <w:r w:rsidRPr="008E0F64">
        <w:rPr>
          <w:b/>
        </w:rPr>
        <w:t>Gleichstrom:</w:t>
      </w:r>
      <w:r w:rsidRPr="008E0F64">
        <w:t xml:space="preserve"> Strom mit einem Wert, der sich zu jedem Zeitpunkt wiederholt, oder periodischer Strom, der nicht während jeder Periode das Vorzeichen wechselt.</w:t>
      </w:r>
    </w:p>
    <w:p w14:paraId="232E28BC" w14:textId="77777777" w:rsidR="00F357EB" w:rsidRPr="008E0F64" w:rsidRDefault="00F357EB" w:rsidP="00692AE0">
      <w:pPr>
        <w:pStyle w:val="FOD-normal"/>
        <w:rPr>
          <w:rFonts w:eastAsia="Times New Roman"/>
        </w:rPr>
      </w:pPr>
      <w:r w:rsidRPr="008E0F64">
        <w:rPr>
          <w:b/>
        </w:rPr>
        <w:t>Nennstrom:</w:t>
      </w:r>
      <w:r w:rsidRPr="008E0F64">
        <w:t xml:space="preserve"> angenommener Wert des Stroms, nach dem die Betriebsbedingungen der Schutzeinrichtung bestimmt werden, wobei der Einstellstrom als Nennstrom für einstellbare Schutzeinrichtungen (</w:t>
      </w:r>
      <w:r w:rsidRPr="008E0F64">
        <w:rPr>
          <w:i/>
        </w:rPr>
        <w:t>I</w:t>
      </w:r>
      <w:r w:rsidRPr="008E0F64">
        <w:rPr>
          <w:vertAlign w:val="subscript"/>
        </w:rPr>
        <w:t>n</w:t>
      </w:r>
      <w:r w:rsidRPr="008E0F64">
        <w:t>) zu betrachten ist.</w:t>
      </w:r>
    </w:p>
    <w:p w14:paraId="3CDD83B9" w14:textId="77777777" w:rsidR="00F357EB" w:rsidRPr="008E0F64" w:rsidRDefault="00F357EB" w:rsidP="00692AE0">
      <w:pPr>
        <w:pStyle w:val="FOD-normal"/>
        <w:rPr>
          <w:rFonts w:eastAsia="Times New Roman"/>
        </w:rPr>
      </w:pPr>
      <w:r w:rsidRPr="008E0F64">
        <w:rPr>
          <w:b/>
        </w:rPr>
        <w:lastRenderedPageBreak/>
        <w:t>Strombelastbarkeit eines Leiters:</w:t>
      </w:r>
      <w:r w:rsidRPr="008E0F64">
        <w:t xml:space="preserve"> konstanter Wert des Stroms, dem ein Leiter unter Betriebsbedingungen standhalten kann, ohne dass seine Dauerbetriebstemperatur den angegebenen Wert (</w:t>
      </w:r>
      <w:r w:rsidRPr="008E0F64">
        <w:rPr>
          <w:i/>
        </w:rPr>
        <w:t>I</w:t>
      </w:r>
      <w:r w:rsidRPr="008E0F64">
        <w:rPr>
          <w:vertAlign w:val="subscript"/>
        </w:rPr>
        <w:t>Z</w:t>
      </w:r>
      <w:r w:rsidRPr="008E0F64">
        <w:t>) überschreitet.</w:t>
      </w:r>
    </w:p>
    <w:p w14:paraId="191326C0" w14:textId="77777777" w:rsidR="00F357EB" w:rsidRPr="008E0F64" w:rsidRDefault="00F357EB" w:rsidP="00692AE0">
      <w:pPr>
        <w:pStyle w:val="FOD-normal"/>
        <w:rPr>
          <w:rFonts w:eastAsia="Times New Roman"/>
        </w:rPr>
      </w:pPr>
      <w:r w:rsidRPr="008E0F64">
        <w:rPr>
          <w:b/>
        </w:rPr>
        <w:t>Vorgesehener Betriebsstrom eines Stromkreises:</w:t>
      </w:r>
      <w:r w:rsidRPr="008E0F64">
        <w:t xml:space="preserve"> Strom, der bei der Wahl der Eigenschaften der Komponente des Stromkreises (</w:t>
      </w:r>
      <w:r w:rsidRPr="008E0F64">
        <w:rPr>
          <w:i/>
        </w:rPr>
        <w:t>I</w:t>
      </w:r>
      <w:r w:rsidRPr="008E0F64">
        <w:rPr>
          <w:vertAlign w:val="subscript"/>
        </w:rPr>
        <w:t>B</w:t>
      </w:r>
      <w:r w:rsidRPr="008E0F64">
        <w:t>) zu berücksichtigen ist. Im stationären Betrieb entspricht der vorgesehene Betriebsstrom der höchsten Intensität, die der Stromkreis bei bestimmungsgemäßem Betrieb überträgt. Im instationären Betrieb wird der thermisch gleichwertige Strom berücksichtigt, der im stationären Betrieb die Komponenten des Stromkreises auf die gleiche Temperatur bringt.</w:t>
      </w:r>
    </w:p>
    <w:p w14:paraId="0EC265BA" w14:textId="77777777" w:rsidR="00F357EB" w:rsidRPr="008E0F64" w:rsidRDefault="00F357EB" w:rsidP="00692AE0">
      <w:pPr>
        <w:pStyle w:val="FOD-normal"/>
        <w:rPr>
          <w:rFonts w:eastAsia="Times New Roman"/>
        </w:rPr>
      </w:pPr>
      <w:r w:rsidRPr="008E0F64">
        <w:rPr>
          <w:b/>
        </w:rPr>
        <w:t>Überstrom:</w:t>
      </w:r>
      <w:r w:rsidRPr="008E0F64">
        <w:t xml:space="preserve"> bei elektrischen Maschinen oder Geräten: jeder Strom, der über dem Nennstrom liegt; bei Leitern: jeder Strom, der über der Strombelastbarkeit </w:t>
      </w:r>
      <w:r w:rsidRPr="008E0F64">
        <w:rPr>
          <w:i/>
        </w:rPr>
        <w:t>I</w:t>
      </w:r>
      <w:r w:rsidRPr="008E0F64">
        <w:rPr>
          <w:vertAlign w:val="subscript"/>
        </w:rPr>
        <w:t>Z</w:t>
      </w:r>
      <w:r w:rsidRPr="008E0F64">
        <w:t xml:space="preserve"> liegt.</w:t>
      </w:r>
    </w:p>
    <w:p w14:paraId="52C5391B" w14:textId="77777777" w:rsidR="00F357EB" w:rsidRPr="008E0F64" w:rsidRDefault="00F357EB" w:rsidP="00692AE0">
      <w:pPr>
        <w:pStyle w:val="FOD-normal"/>
        <w:rPr>
          <w:rFonts w:eastAsia="Times New Roman"/>
        </w:rPr>
      </w:pPr>
      <w:r w:rsidRPr="008E0F64">
        <w:rPr>
          <w:b/>
        </w:rPr>
        <w:t>Kurzschluss:</w:t>
      </w:r>
      <w:r w:rsidRPr="008E0F64">
        <w:t xml:space="preserve"> vollkommener Schluss oder Fehler mit vernachlässigbarer Impedanz.</w:t>
      </w:r>
    </w:p>
    <w:p w14:paraId="732CA4E9" w14:textId="77777777" w:rsidR="00F357EB" w:rsidRPr="008E0F64" w:rsidRDefault="00F357EB" w:rsidP="00692AE0">
      <w:pPr>
        <w:pStyle w:val="FOD-normal"/>
        <w:rPr>
          <w:rFonts w:eastAsia="Times New Roman"/>
        </w:rPr>
      </w:pPr>
      <w:r w:rsidRPr="008E0F64">
        <w:rPr>
          <w:b/>
        </w:rPr>
        <w:t>Kurzschlussstrom:</w:t>
      </w:r>
      <w:r w:rsidRPr="008E0F64">
        <w:t xml:space="preserve"> Überstrom, der durch einen Kurzschluss erzeugt wird.</w:t>
      </w:r>
    </w:p>
    <w:p w14:paraId="12BF7243" w14:textId="77777777" w:rsidR="00F357EB" w:rsidRPr="008E0F64" w:rsidRDefault="00F357EB" w:rsidP="00692AE0">
      <w:pPr>
        <w:pStyle w:val="FOD-normal"/>
        <w:rPr>
          <w:rFonts w:eastAsia="Times New Roman"/>
        </w:rPr>
      </w:pPr>
      <w:r w:rsidRPr="008E0F64">
        <w:rPr>
          <w:b/>
        </w:rPr>
        <w:t>Überlaststrom:</w:t>
      </w:r>
      <w:r w:rsidRPr="008E0F64">
        <w:t xml:space="preserve"> Überstrom, der in einem elektrisch störungsfreien Stromkreis auftritt.</w:t>
      </w:r>
    </w:p>
    <w:p w14:paraId="558F324E" w14:textId="77777777" w:rsidR="00F357EB" w:rsidRPr="008E0F64" w:rsidRDefault="00F357EB" w:rsidP="00692AE0">
      <w:pPr>
        <w:pStyle w:val="FOD-normal"/>
        <w:keepNext/>
        <w:rPr>
          <w:rFonts w:eastAsia="Times New Roman"/>
        </w:rPr>
      </w:pPr>
      <w:r w:rsidRPr="008E0F64">
        <w:rPr>
          <w:b/>
        </w:rPr>
        <w:t>Differenzstrom:</w:t>
      </w:r>
      <w:r w:rsidRPr="008E0F64">
        <w:t xml:space="preserve"> algebraische Summe der Momentanwerte der Ströme, die durch alle aktiven Leiter eines Stromkreises an einem Punkt der elektrischen Anlage fließen (</w:t>
      </w:r>
      <w:r w:rsidRPr="008E0F64">
        <w:rPr>
          <w:i/>
        </w:rPr>
        <w:t>I</w:t>
      </w:r>
      <w:r w:rsidRPr="008E0F64">
        <w:rPr>
          <w:vertAlign w:val="subscript"/>
        </w:rPr>
        <w:sym w:font="Symbol" w:char="F044"/>
      </w:r>
      <w:r w:rsidRPr="008E0F64">
        <w:rPr>
          <w:vertAlign w:val="subscript"/>
        </w:rPr>
        <w:t>n</w:t>
      </w:r>
      <w:r w:rsidRPr="008E0F64">
        <w:t>).</w:t>
      </w:r>
    </w:p>
    <w:p w14:paraId="7189BC7D" w14:textId="77777777" w:rsidR="00F357EB" w:rsidRPr="008E0F64" w:rsidRDefault="00F357EB" w:rsidP="00692AE0">
      <w:pPr>
        <w:pStyle w:val="FOD-normal"/>
        <w:rPr>
          <w:rFonts w:eastAsia="Times New Roman"/>
        </w:rPr>
      </w:pPr>
      <w:r w:rsidRPr="008E0F64">
        <w:rPr>
          <w:b/>
        </w:rPr>
        <w:t>Tatsächlicher Kurzschlussstrom:</w:t>
      </w:r>
      <w:r w:rsidRPr="008E0F64">
        <w:t xml:space="preserve"> Wert des Kurzschlussstroms, der unter Berücksichtigung des Begrenzungsvermögens der Schutzeinrichtung und aller vor dem Fehler auftretenden Stromkreisimpedanzen berechnet oder gemessen wird.</w:t>
      </w:r>
    </w:p>
    <w:p w14:paraId="4C1105AA" w14:textId="77777777" w:rsidR="00F357EB" w:rsidRPr="008E0F64" w:rsidRDefault="00F357EB" w:rsidP="007D1542">
      <w:pPr>
        <w:pStyle w:val="FOD-niv3"/>
        <w:outlineLvl w:val="1"/>
        <w:rPr>
          <w:rFonts w:eastAsia="Times New Roman"/>
        </w:rPr>
      </w:pPr>
      <w:bookmarkStart w:id="229" w:name="_Toc365450132"/>
      <w:bookmarkStart w:id="230" w:name="_Toc390436643"/>
      <w:bookmarkStart w:id="231" w:name="_Toc167269284"/>
      <w:bookmarkStart w:id="232" w:name="_Toc167270444"/>
      <w:bookmarkStart w:id="233" w:name="_Toc167271055"/>
      <w:bookmarkStart w:id="234" w:name="_Toc203657159"/>
      <w:r w:rsidRPr="008E0F64">
        <w:t xml:space="preserve">Abschnitt 2.6.3 - </w:t>
      </w:r>
      <w:bookmarkEnd w:id="229"/>
      <w:bookmarkEnd w:id="230"/>
      <w:r w:rsidRPr="008E0F64">
        <w:t>Transformatoren</w:t>
      </w:r>
      <w:bookmarkEnd w:id="231"/>
      <w:bookmarkEnd w:id="232"/>
      <w:bookmarkEnd w:id="233"/>
      <w:bookmarkEnd w:id="234"/>
    </w:p>
    <w:p w14:paraId="44132725" w14:textId="77777777" w:rsidR="004A0921" w:rsidRPr="008E0F64" w:rsidRDefault="00F357EB" w:rsidP="00692AE0">
      <w:pPr>
        <w:pStyle w:val="FOD-normal"/>
        <w:rPr>
          <w:rFonts w:eastAsia="Times New Roman"/>
        </w:rPr>
      </w:pPr>
      <w:r w:rsidRPr="008E0F64">
        <w:rPr>
          <w:b/>
        </w:rPr>
        <w:t>Transformator mit getrennten Wicklungen:</w:t>
      </w:r>
      <w:r w:rsidRPr="008E0F64">
        <w:t xml:space="preserve"> Transformator, bei dem die Primär- und Sekundärwicklungen elektrisch getrennt sind, um Gefahren einzuschränken, die sich aus dem versehentlichen gleichzeitigen Berühren mit dem Körper und den aktiven Teilen oder den Metallteilen, die im Falle eines Isolationsfehlers aktiv werden können, ergeben. Die Isolierung zwischen den Primär- und Sekundärwicklungen bietet eine Schutzart gegen elektrischen Schlag, die der der Basisisolierung gleichwertig ist (</w:t>
      </w:r>
      <w:r w:rsidRPr="008E0F64">
        <w:rPr>
          <w:i/>
        </w:rPr>
        <w:t>Abschnitt 2</w:t>
      </w:r>
      <w:r w:rsidRPr="008E0F64">
        <w:t>.</w:t>
      </w:r>
      <w:r w:rsidRPr="008E0F64">
        <w:rPr>
          <w:i/>
        </w:rPr>
        <w:t>4.2</w:t>
      </w:r>
      <w:r w:rsidRPr="008E0F64">
        <w:t>).</w:t>
      </w:r>
    </w:p>
    <w:p w14:paraId="2DD18EDC" w14:textId="77777777" w:rsidR="00F357EB" w:rsidRPr="008E0F64" w:rsidRDefault="00F357EB" w:rsidP="00692AE0">
      <w:pPr>
        <w:pStyle w:val="FOD-normal"/>
        <w:rPr>
          <w:rFonts w:eastAsia="Times New Roman"/>
        </w:rPr>
      </w:pPr>
      <w:r w:rsidRPr="008E0F64">
        <w:rPr>
          <w:b/>
        </w:rPr>
        <w:t>Trenntransformator:</w:t>
      </w:r>
      <w:r w:rsidRPr="008E0F64">
        <w:t xml:space="preserve"> Transformator, bei dem die Primär- und Sekundärwicklungen elektrisch getrennt sind, um Gefahren einzuschränken, die sich aus dem versehentlichen gleichzeitigen Berühren mit dem Körper und den aktiven Teilen oder den Metallteilen, die im Falle eines Isolationsfehlers aktiv werden können, ergeben. Die Isolierung zwischen den Primär- und Sekundärwicklungen bietet eine Schutzart gegen elektrischen Schlag, die der der doppelten Isolierung gleichwertig ist (</w:t>
      </w:r>
      <w:r w:rsidRPr="008E0F64">
        <w:rPr>
          <w:i/>
        </w:rPr>
        <w:t>Abschnitt 2</w:t>
      </w:r>
      <w:r w:rsidRPr="008E0F64">
        <w:t>.</w:t>
      </w:r>
      <w:r w:rsidRPr="008E0F64">
        <w:rPr>
          <w:i/>
        </w:rPr>
        <w:t>4.2</w:t>
      </w:r>
      <w:r w:rsidRPr="008E0F64">
        <w:t>).</w:t>
      </w:r>
    </w:p>
    <w:p w14:paraId="5B624E49" w14:textId="77777777" w:rsidR="00F357EB" w:rsidRPr="008E0F64" w:rsidRDefault="00F357EB" w:rsidP="00692AE0">
      <w:pPr>
        <w:pStyle w:val="FOD-normal"/>
        <w:rPr>
          <w:rFonts w:eastAsia="Times New Roman"/>
        </w:rPr>
      </w:pPr>
      <w:r w:rsidRPr="008E0F64">
        <w:rPr>
          <w:b/>
        </w:rPr>
        <w:t>Sicherheitstransformator:</w:t>
      </w:r>
      <w:r w:rsidRPr="008E0F64">
        <w:t xml:space="preserve"> Trenntransformator, der für die Stromversorgung eines oder mehrerer Sicherheitskleinspannungsstromkreise bestimmt ist.</w:t>
      </w:r>
    </w:p>
    <w:p w14:paraId="6562217B" w14:textId="77777777" w:rsidR="00F357EB" w:rsidRPr="008E0F64" w:rsidRDefault="00F357EB" w:rsidP="007D1542">
      <w:pPr>
        <w:pStyle w:val="FOD-niv3"/>
        <w:outlineLvl w:val="1"/>
        <w:rPr>
          <w:rFonts w:eastAsia="Times New Roman"/>
        </w:rPr>
      </w:pPr>
      <w:bookmarkStart w:id="235" w:name="_Toc365450133"/>
      <w:bookmarkStart w:id="236" w:name="_Toc390436644"/>
      <w:bookmarkStart w:id="237" w:name="_Toc167269285"/>
      <w:bookmarkStart w:id="238" w:name="_Toc167270445"/>
      <w:bookmarkStart w:id="239" w:name="_Toc167271056"/>
      <w:bookmarkStart w:id="240" w:name="_Toc203657160"/>
      <w:r w:rsidRPr="008E0F64">
        <w:t>Abschnitt 2.6.4 - Eigenschaften von Schutzeinrichtungen</w:t>
      </w:r>
      <w:bookmarkEnd w:id="235"/>
      <w:bookmarkEnd w:id="236"/>
      <w:bookmarkEnd w:id="237"/>
      <w:bookmarkEnd w:id="238"/>
      <w:bookmarkEnd w:id="239"/>
      <w:bookmarkEnd w:id="240"/>
    </w:p>
    <w:p w14:paraId="00AB5928" w14:textId="77777777" w:rsidR="00F357EB" w:rsidRPr="008E0F64" w:rsidRDefault="00F357EB" w:rsidP="00692AE0">
      <w:pPr>
        <w:pStyle w:val="FOD-normal"/>
        <w:rPr>
          <w:rFonts w:eastAsia="Times New Roman"/>
        </w:rPr>
      </w:pPr>
      <w:r w:rsidRPr="008E0F64">
        <w:rPr>
          <w:b/>
        </w:rPr>
        <w:t>Ansprech-Differenzstrom:</w:t>
      </w:r>
      <w:r w:rsidRPr="008E0F64">
        <w:t xml:space="preserve"> Wert des Differenzstroms, der den Betrieb einer Schutzeinrichtung auslöst.</w:t>
      </w:r>
    </w:p>
    <w:p w14:paraId="48881578" w14:textId="77777777" w:rsidR="00F357EB" w:rsidRPr="008E0F64" w:rsidRDefault="00F357EB" w:rsidP="00692AE0">
      <w:pPr>
        <w:pStyle w:val="FOD-normal"/>
        <w:rPr>
          <w:rFonts w:eastAsia="Times New Roman"/>
        </w:rPr>
      </w:pPr>
      <w:r w:rsidRPr="008E0F64">
        <w:t>Differenzstrom-Schutzeinrichtungen werden je nach Empfindlichkeit des Gerätes in vier Kategorien eingeteilt, nämlich:</w:t>
      </w:r>
    </w:p>
    <w:p w14:paraId="27AC7071" w14:textId="77777777" w:rsidR="00F357EB" w:rsidRPr="008E0F64" w:rsidRDefault="00F357EB" w:rsidP="00445351">
      <w:pPr>
        <w:pStyle w:val="FOD-opsomming1"/>
        <w:numPr>
          <w:ilvl w:val="0"/>
          <w:numId w:val="119"/>
        </w:numPr>
        <w:rPr>
          <w:rFonts w:eastAsia="Times New Roman"/>
        </w:rPr>
      </w:pPr>
      <w:r w:rsidRPr="008E0F64">
        <w:t>Geräte mit geringer Empfindlichkeit, bei denen der Ansprechstromwert 1000 mA überschreitet,</w:t>
      </w:r>
    </w:p>
    <w:p w14:paraId="1D6267CF" w14:textId="77777777" w:rsidR="00F357EB" w:rsidRPr="008E0F64" w:rsidRDefault="00F357EB" w:rsidP="00445351">
      <w:pPr>
        <w:pStyle w:val="FOD-opsomming1"/>
        <w:numPr>
          <w:ilvl w:val="0"/>
          <w:numId w:val="119"/>
        </w:numPr>
        <w:rPr>
          <w:rFonts w:eastAsia="Times New Roman"/>
        </w:rPr>
      </w:pPr>
      <w:r w:rsidRPr="008E0F64">
        <w:t>Geräte mit mittlerer Empfindlichkeit, bei denen der Ansprechstromwert mehr als 30 mA und höchstens 1000 mA beträgt; die Standardwerte dieser Ansprechströme betragen 100, 300, 500 und 1000 mA,</w:t>
      </w:r>
    </w:p>
    <w:p w14:paraId="633531FC" w14:textId="77777777" w:rsidR="00F357EB" w:rsidRPr="008E0F64" w:rsidRDefault="00F357EB" w:rsidP="00445351">
      <w:pPr>
        <w:pStyle w:val="FOD-opsomming1"/>
        <w:numPr>
          <w:ilvl w:val="0"/>
          <w:numId w:val="119"/>
        </w:numPr>
        <w:rPr>
          <w:rFonts w:eastAsia="Times New Roman"/>
        </w:rPr>
      </w:pPr>
      <w:r w:rsidRPr="008E0F64">
        <w:t>Geräte mit hoher Empfindlichkeit, bei denen der Ansprechstromwert mehr als 10 mA und höchstens 30 mA beträgt,</w:t>
      </w:r>
    </w:p>
    <w:p w14:paraId="0ACB7CD2" w14:textId="77777777" w:rsidR="00F357EB" w:rsidRPr="008E0F64" w:rsidRDefault="00F357EB" w:rsidP="00445351">
      <w:pPr>
        <w:pStyle w:val="FOD-opsomming1"/>
        <w:numPr>
          <w:ilvl w:val="0"/>
          <w:numId w:val="119"/>
        </w:numPr>
        <w:rPr>
          <w:rFonts w:eastAsia="Times New Roman"/>
        </w:rPr>
      </w:pPr>
      <w:r w:rsidRPr="008E0F64">
        <w:t>Geräte mit sehr hoher Empfindlichkeit, bei denen der Ansprechstromwert höchstens 10 mA beträgt.</w:t>
      </w:r>
    </w:p>
    <w:p w14:paraId="3B8049D3" w14:textId="77777777" w:rsidR="00F357EB" w:rsidRPr="008E0F64" w:rsidRDefault="00F357EB" w:rsidP="00692AE0">
      <w:pPr>
        <w:pStyle w:val="FOD-normal"/>
        <w:rPr>
          <w:rFonts w:eastAsia="Times New Roman"/>
        </w:rPr>
      </w:pPr>
      <w:r w:rsidRPr="008E0F64">
        <w:rPr>
          <w:b/>
        </w:rPr>
        <w:t>Vereinbarter Wert des Auslösestroms:</w:t>
      </w:r>
      <w:r w:rsidRPr="008E0F64">
        <w:t xml:space="preserve"> festgelegter Stromwert, bei dessen Erreichen oder Überschreiten die Schutzeinrichtung in einer bestimmten Zeit ausgelöst wird (</w:t>
      </w:r>
      <w:r w:rsidRPr="008E0F64">
        <w:rPr>
          <w:i/>
        </w:rPr>
        <w:t>I</w:t>
      </w:r>
      <w:r w:rsidRPr="008E0F64">
        <w:rPr>
          <w:vertAlign w:val="subscript"/>
        </w:rPr>
        <w:t>f</w:t>
      </w:r>
      <w:r w:rsidRPr="008E0F64">
        <w:t>).</w:t>
      </w:r>
    </w:p>
    <w:p w14:paraId="439CECB5" w14:textId="77777777" w:rsidR="00F357EB" w:rsidRPr="008E0F64" w:rsidRDefault="00F357EB" w:rsidP="00692AE0">
      <w:pPr>
        <w:pStyle w:val="FOD-normal"/>
        <w:rPr>
          <w:rFonts w:eastAsia="Times New Roman"/>
        </w:rPr>
      </w:pPr>
      <w:r w:rsidRPr="008E0F64">
        <w:rPr>
          <w:b/>
        </w:rPr>
        <w:t>Ausschaltvermögen:</w:t>
      </w:r>
      <w:r w:rsidRPr="008E0F64">
        <w:t xml:space="preserve"> Wert des Stroms, den die Schutzeinrichtung bei einer bestimmten Spannung und unter vorgeschriebenen Einsatz- und Betriebsbedingungen unterbrechen kann.</w:t>
      </w:r>
    </w:p>
    <w:p w14:paraId="7631B969" w14:textId="77777777" w:rsidR="00F357EB" w:rsidRPr="008E0F64" w:rsidRDefault="00F357EB" w:rsidP="00692AE0">
      <w:pPr>
        <w:pStyle w:val="FOD-normal"/>
        <w:rPr>
          <w:rFonts w:eastAsia="Times New Roman"/>
        </w:rPr>
      </w:pPr>
      <w:r w:rsidRPr="008E0F64">
        <w:rPr>
          <w:b/>
        </w:rPr>
        <w:t>Vereinbarter Wert des Nichtauslösestroms:</w:t>
      </w:r>
      <w:r w:rsidRPr="008E0F64">
        <w:t xml:space="preserve"> angegebener Wert des Stroms, der von der Schutzeinrichtung für eine bestimmte Zeit aufgenommen werden kann, ohne dass sie ausgelöst wird (</w:t>
      </w:r>
      <w:r w:rsidRPr="008E0F64">
        <w:rPr>
          <w:i/>
        </w:rPr>
        <w:t>I</w:t>
      </w:r>
      <w:r w:rsidRPr="008E0F64">
        <w:rPr>
          <w:vertAlign w:val="subscript"/>
        </w:rPr>
        <w:t>nf</w:t>
      </w:r>
      <w:r w:rsidRPr="008E0F64">
        <w:t>).</w:t>
      </w:r>
    </w:p>
    <w:p w14:paraId="6CA2F34B" w14:textId="77777777" w:rsidR="00F357EB" w:rsidRPr="008E0F64" w:rsidRDefault="00F357EB" w:rsidP="00692AE0">
      <w:pPr>
        <w:pStyle w:val="FOD-normal"/>
        <w:rPr>
          <w:rFonts w:eastAsia="Times New Roman"/>
        </w:rPr>
      </w:pPr>
      <w:r w:rsidRPr="008E0F64">
        <w:t>Bei Sicherungen wird dieser Strom als kleiner Prüfstrom bezeichnet.</w:t>
      </w:r>
    </w:p>
    <w:p w14:paraId="425C71B7" w14:textId="77777777" w:rsidR="00F357EB" w:rsidRPr="008E0F64" w:rsidRDefault="00F357EB" w:rsidP="00692AE0">
      <w:pPr>
        <w:pStyle w:val="FOD-normal"/>
        <w:rPr>
          <w:rFonts w:eastAsia="Times New Roman"/>
        </w:rPr>
      </w:pPr>
      <w:r w:rsidRPr="008E0F64">
        <w:t>Bei Leitungsschutzschaltern wird er als Nichtauslösestrom bezeichnet, wobei dieser Strom höher als der Nenn- oder Einstellstrom liegt und die konventionelle Zeit je nach Typ und Nennstrom variiert, aber immer mindestens eine Stunde beträgt.</w:t>
      </w:r>
    </w:p>
    <w:p w14:paraId="6F8361DA" w14:textId="617B2EB3" w:rsidR="00F357EB" w:rsidRPr="008E0F64" w:rsidRDefault="00F357EB" w:rsidP="00692AE0">
      <w:pPr>
        <w:pStyle w:val="FOD-normal"/>
        <w:rPr>
          <w:rFonts w:eastAsia="Times New Roman"/>
        </w:rPr>
      </w:pPr>
      <w:r w:rsidRPr="008E0F64">
        <w:rPr>
          <w:b/>
        </w:rPr>
        <w:lastRenderedPageBreak/>
        <w:t>Auslöse-Joule-Integral:</w:t>
      </w:r>
      <w:r w:rsidRPr="008E0F64">
        <w:t xml:space="preserve"> in Bezug auf Stromkreise, die durch eine Sicherung oder einen Leitungsschutzschalter geschützt werden: Der Wert des Joule-Integrals für die Dauer des Betriebs der Sicherung oder des Leitungsschutzschalters ist als spezifische Energie zu betrachten, nämlich die Energie, die in einem Teil des Stromkreises mit einem Widerstand von 1 </w:t>
      </w:r>
      <w:r w:rsidRPr="008E0F64">
        <w:sym w:font="Symbol" w:char="F057"/>
      </w:r>
      <w:r w:rsidRPr="008E0F64">
        <w:t xml:space="preserve"> in Wärme umgewandelt wird.</w:t>
      </w:r>
    </w:p>
    <w:p w14:paraId="1E4DE960" w14:textId="45A3D63A" w:rsidR="00F357EB" w:rsidRPr="008E0F64" w:rsidRDefault="00F357EB" w:rsidP="00692AE0">
      <w:pPr>
        <w:pStyle w:val="FOD-normal"/>
        <w:rPr>
          <w:rFonts w:eastAsia="Times New Roman"/>
        </w:rPr>
      </w:pPr>
      <w:r w:rsidRPr="008E0F64">
        <w:rPr>
          <w:b/>
        </w:rPr>
        <w:t>Charakteristisches Joule-Integral einer Sicherung:</w:t>
      </w:r>
      <w:r w:rsidRPr="008E0F64">
        <w:t xml:space="preserve"> Kurve, die die Höchstwerte von </w:t>
      </w:r>
      <w:r w:rsidRPr="008E0F64">
        <w:rPr>
          <w:i/>
        </w:rPr>
        <w:t>I</w:t>
      </w:r>
      <w:r w:rsidRPr="008E0F64">
        <w:t>²</w:t>
      </w:r>
      <w:r w:rsidRPr="008E0F64">
        <w:sym w:font="Symbol" w:char="F0D7"/>
      </w:r>
      <w:r w:rsidRPr="008E0F64">
        <w:t xml:space="preserve">t (je nach Fall Schmelzzeit oder Betriebszeit) je nach Wert des </w:t>
      </w:r>
      <w:r w:rsidR="00393882" w:rsidRPr="008E0F64">
        <w:t>angenommenen</w:t>
      </w:r>
      <w:r w:rsidRPr="008E0F64">
        <w:t xml:space="preserve"> Stroms und für die festgelegten Betriebsbedingungen angibt.</w:t>
      </w:r>
    </w:p>
    <w:p w14:paraId="2DFEC10C" w14:textId="7211F416" w:rsidR="00F357EB" w:rsidRPr="008E0F64" w:rsidRDefault="00F357EB" w:rsidP="00692AE0">
      <w:pPr>
        <w:pStyle w:val="FOD-normal"/>
        <w:keepLines/>
        <w:rPr>
          <w:rFonts w:eastAsia="Times New Roman"/>
        </w:rPr>
      </w:pPr>
      <w:r w:rsidRPr="008E0F64">
        <w:rPr>
          <w:b/>
        </w:rPr>
        <w:t>Charakteristisches Joule-Integral eines Leitungsschutzschalters</w:t>
      </w:r>
      <w:r w:rsidRPr="008E0F64">
        <w:t xml:space="preserve">: Kurve, die die Höchstwerte von </w:t>
      </w:r>
      <w:r w:rsidRPr="008E0F64">
        <w:rPr>
          <w:i/>
        </w:rPr>
        <w:t>I²</w:t>
      </w:r>
      <w:r w:rsidRPr="008E0F64">
        <w:sym w:font="Symbol" w:char="F0D7"/>
      </w:r>
      <w:r w:rsidRPr="008E0F64">
        <w:t xml:space="preserve">t (bezogen auf die Ausschaltzeit) angibt, die unter den ungünstigsten Bedingungen zum Zeitpunkt der Abschaltung des Kurzschlusses je nach </w:t>
      </w:r>
      <w:r w:rsidR="00393882" w:rsidRPr="008E0F64">
        <w:t>angenommenem</w:t>
      </w:r>
      <w:r w:rsidRPr="008E0F64">
        <w:t xml:space="preserve"> Strom unter festgelegten Betriebsbedingungen gemessen werden.</w:t>
      </w:r>
    </w:p>
    <w:p w14:paraId="2140B38A" w14:textId="77777777" w:rsidR="00F357EB" w:rsidRPr="008E0F64" w:rsidRDefault="00F357EB" w:rsidP="00692AE0">
      <w:pPr>
        <w:pStyle w:val="FOD-normal"/>
        <w:rPr>
          <w:rFonts w:eastAsia="Times New Roman"/>
        </w:rPr>
      </w:pPr>
      <w:r w:rsidRPr="008E0F64">
        <w:rPr>
          <w:b/>
        </w:rPr>
        <w:t>Übernahmestrom:</w:t>
      </w:r>
      <w:r w:rsidRPr="008E0F64">
        <w:t xml:space="preserve"> oberer Grenzwert des Überstroms, bei dem die Auslösung der unterstützenden Schutzeinrichtung, die mit einem Leitungsschutzschalter in demselben Stromkreis verbunden ist, nicht erfolgen kann, da sie durch die Ausführung des vom Leitungsschutzschalter eingeleiteten Abschaltvorgangs verhindert wird.</w:t>
      </w:r>
    </w:p>
    <w:p w14:paraId="4A34883A" w14:textId="77777777" w:rsidR="00F357EB" w:rsidRPr="008E0F64" w:rsidRDefault="00F357EB" w:rsidP="007D1542">
      <w:pPr>
        <w:pStyle w:val="FOD-niv2"/>
        <w:outlineLvl w:val="0"/>
        <w:rPr>
          <w:rFonts w:eastAsia="Times New Roman"/>
        </w:rPr>
      </w:pPr>
      <w:bookmarkStart w:id="241" w:name="_Toc365450134"/>
      <w:bookmarkStart w:id="242" w:name="_Toc390436645"/>
      <w:bookmarkStart w:id="243" w:name="_Toc167269286"/>
      <w:bookmarkStart w:id="244" w:name="_Toc167269840"/>
      <w:bookmarkStart w:id="245" w:name="_Toc167270446"/>
      <w:bookmarkStart w:id="246" w:name="_Toc167271057"/>
      <w:bookmarkStart w:id="247" w:name="_Toc196465606"/>
      <w:bookmarkStart w:id="248" w:name="_Toc202779163"/>
      <w:bookmarkStart w:id="249" w:name="_Toc203657161"/>
      <w:r w:rsidRPr="008E0F64">
        <w:t>KAPITEL 2.7 - Leitungen</w:t>
      </w:r>
      <w:bookmarkEnd w:id="241"/>
      <w:bookmarkEnd w:id="242"/>
      <w:bookmarkEnd w:id="243"/>
      <w:bookmarkEnd w:id="244"/>
      <w:bookmarkEnd w:id="245"/>
      <w:bookmarkEnd w:id="246"/>
      <w:bookmarkEnd w:id="247"/>
      <w:bookmarkEnd w:id="248"/>
      <w:bookmarkEnd w:id="249"/>
    </w:p>
    <w:p w14:paraId="5C5B03C4" w14:textId="77777777" w:rsidR="00F357EB" w:rsidRPr="008E0F64" w:rsidRDefault="00F357EB" w:rsidP="007D1542">
      <w:pPr>
        <w:pStyle w:val="FOD-niv3"/>
        <w:outlineLvl w:val="1"/>
        <w:rPr>
          <w:rFonts w:eastAsia="Times New Roman"/>
        </w:rPr>
      </w:pPr>
      <w:bookmarkStart w:id="250" w:name="_Toc365450135"/>
      <w:bookmarkStart w:id="251" w:name="_Toc390436646"/>
      <w:bookmarkStart w:id="252" w:name="_Toc167269287"/>
      <w:bookmarkStart w:id="253" w:name="_Toc167270447"/>
      <w:bookmarkStart w:id="254" w:name="_Toc167271058"/>
      <w:bookmarkStart w:id="255" w:name="_Toc203657162"/>
      <w:r w:rsidRPr="008E0F64">
        <w:t>Abschnitt 2.7.1 - Allgemeine Begriffe</w:t>
      </w:r>
      <w:bookmarkEnd w:id="250"/>
      <w:bookmarkEnd w:id="251"/>
      <w:bookmarkEnd w:id="252"/>
      <w:bookmarkEnd w:id="253"/>
      <w:bookmarkEnd w:id="254"/>
      <w:bookmarkEnd w:id="255"/>
    </w:p>
    <w:p w14:paraId="2AAC6938" w14:textId="77777777" w:rsidR="00D124C0" w:rsidRPr="008E0F64" w:rsidRDefault="00F357EB" w:rsidP="00692AE0">
      <w:pPr>
        <w:pStyle w:val="FOD-normal"/>
        <w:keepNext/>
        <w:rPr>
          <w:rFonts w:eastAsia="Times New Roman"/>
        </w:rPr>
      </w:pPr>
      <w:r w:rsidRPr="008E0F64">
        <w:rPr>
          <w:b/>
        </w:rPr>
        <w:t>Elektrischer Leiter</w:t>
      </w:r>
      <w:r w:rsidRPr="008E0F64">
        <w:t xml:space="preserve"> (in vorliegendem Buch </w:t>
      </w:r>
      <w:r w:rsidRPr="008E0F64">
        <w:rPr>
          <w:i/>
        </w:rPr>
        <w:t>Leiter</w:t>
      </w:r>
      <w:r w:rsidRPr="008E0F64">
        <w:t xml:space="preserve"> genannt): blankes oder isoliertes Teil, durch das ein elektrischer Strom fließt.</w:t>
      </w:r>
    </w:p>
    <w:p w14:paraId="334D5C37" w14:textId="3AE4329F" w:rsidR="00D66071" w:rsidRPr="008E0F64" w:rsidRDefault="00F357EB" w:rsidP="00692AE0">
      <w:pPr>
        <w:pStyle w:val="FOD-normal"/>
        <w:keepNext/>
        <w:rPr>
          <w:rFonts w:eastAsia="Times New Roman"/>
        </w:rPr>
      </w:pPr>
      <w:r w:rsidRPr="008E0F64">
        <w:rPr>
          <w:b/>
        </w:rPr>
        <w:t>Elektrische Leitung:</w:t>
      </w:r>
      <w:r w:rsidRPr="008E0F64">
        <w:t xml:space="preserve"> Zusammenstellung aus einem oder mehreren isolierten elektrischen Leitern, Kabeln, Drähten oder Sammelschienen und den Elementen für ihre Befestigung und gegebenenfalls ihrem mechanischen Schutz.</w:t>
      </w:r>
    </w:p>
    <w:p w14:paraId="39D77FC6" w14:textId="77777777" w:rsidR="00D66071" w:rsidRPr="008E0F64" w:rsidRDefault="00D66071" w:rsidP="00692AE0">
      <w:pPr>
        <w:pStyle w:val="FOD-normal"/>
        <w:keepNext/>
        <w:spacing w:before="0"/>
        <w:rPr>
          <w:rFonts w:eastAsia="Times New Roman"/>
        </w:rPr>
      </w:pPr>
      <w:r w:rsidRPr="008E0F64">
        <w:t>Unter elektrischen Leitungen mit einem Sicherheitsniveau, das dem von Klasse II gleichwertig ist, versteht man:</w:t>
      </w:r>
    </w:p>
    <w:p w14:paraId="225BF3C1" w14:textId="01C8646B" w:rsidR="00180568" w:rsidRPr="008E0F64" w:rsidRDefault="00D66071" w:rsidP="00445351">
      <w:pPr>
        <w:pStyle w:val="FOD-normal"/>
        <w:keepNext/>
        <w:numPr>
          <w:ilvl w:val="0"/>
          <w:numId w:val="119"/>
        </w:numPr>
        <w:spacing w:before="0"/>
        <w:rPr>
          <w:rFonts w:eastAsia="Times New Roman"/>
        </w:rPr>
      </w:pPr>
      <w:r w:rsidRPr="008E0F64">
        <w:t>entweder elektrische Stromkabel der Klasse II ohne leitfähige Bekleidung, ungeachtet dessen, ob es sich um einen Mantel, eine Bewehrung oder eine andere Bekleidung handelt, ganz gleich, ob diese Bekleidung eine Außenbekleidung ist oder selbst mit einem Mantel aus Isolierstoff überzogen ist,</w:t>
      </w:r>
    </w:p>
    <w:p w14:paraId="53D91978" w14:textId="56DDD575" w:rsidR="00D66071" w:rsidRPr="008E0F64" w:rsidRDefault="00D66071" w:rsidP="00445351">
      <w:pPr>
        <w:pStyle w:val="FOD-normal"/>
        <w:keepNext/>
        <w:numPr>
          <w:ilvl w:val="0"/>
          <w:numId w:val="119"/>
        </w:numPr>
        <w:spacing w:before="0"/>
        <w:rPr>
          <w:rFonts w:eastAsia="Times New Roman"/>
        </w:rPr>
      </w:pPr>
      <w:r w:rsidRPr="008E0F64">
        <w:t>oder elektrische Leitungen, die die Kriterien der Klasse II nicht erfüllen, aber aufgrund ihrer besonderen Nutzung ein ausreichendes Sicherheitsniveau aufweisen.</w:t>
      </w:r>
    </w:p>
    <w:p w14:paraId="4AB2FF6A" w14:textId="77777777" w:rsidR="000512D6" w:rsidRPr="008E0F64" w:rsidRDefault="000512D6" w:rsidP="000512D6">
      <w:pPr>
        <w:pStyle w:val="FOD-normal"/>
        <w:spacing w:before="0"/>
        <w:rPr>
          <w:rFonts w:eastAsia="Times New Roman"/>
        </w:rPr>
      </w:pPr>
      <w:r w:rsidRPr="008E0F64">
        <w:t>Die für Energie bzw. für das Wohlbefinden der Arbeitnehmer bei der Ausführung ihrer Arbeit zuständigen Minister können, jeweils für ihren Bereich, durch Erlass elektrische Leitungen als elektrische Leitungen einstufen, die einen Schutz gegen elektrischen Schlag aufweisen, die der von Geräten der Klasse II gleichwertig ist.</w:t>
      </w:r>
    </w:p>
    <w:p w14:paraId="4FFD51C9" w14:textId="77777777" w:rsidR="00F357EB" w:rsidRPr="008E0F64" w:rsidRDefault="00F357EB" w:rsidP="00692AE0">
      <w:pPr>
        <w:pStyle w:val="FOD-normal"/>
        <w:rPr>
          <w:rFonts w:eastAsia="Times New Roman"/>
        </w:rPr>
      </w:pPr>
      <w:r w:rsidRPr="008E0F64">
        <w:rPr>
          <w:b/>
        </w:rPr>
        <w:t>Isolierter Leiter</w:t>
      </w:r>
      <w:r w:rsidRPr="008E0F64">
        <w:t xml:space="preserve"> (auch Ader genannt): Baueinheit, die aus der Seele, ihrer isolierenden Umhüllung und ihren eventuell vorhandenen Leitschichten besteht.</w:t>
      </w:r>
    </w:p>
    <w:p w14:paraId="44376269" w14:textId="30972FC4" w:rsidR="00F357EB" w:rsidRPr="008E0F64" w:rsidRDefault="00F357EB" w:rsidP="00692AE0">
      <w:pPr>
        <w:pStyle w:val="FOD-normal"/>
        <w:rPr>
          <w:rFonts w:eastAsia="Times New Roman"/>
        </w:rPr>
      </w:pPr>
      <w:r w:rsidRPr="008E0F64">
        <w:rPr>
          <w:b/>
        </w:rPr>
        <w:t>Charakteristisches Joule-Integral des Kurzschlussverhaltens eines isolierten Leiters:</w:t>
      </w:r>
      <w:r w:rsidRPr="008E0F64">
        <w:t xml:space="preserve"> Wert des Joule-Integrals, der der Energiemenge entspricht, die erforderlich ist, um die Temperatur des Leiters bei Durchfluss eines Kurzschlussstroms durch adiabatische Erwärmung von dem unter stationären Bedingungen zugelassenen Wert auf den zugelassenen Grenzwert zu bringen. Dieser Wert ist mit den entsprechenden Werten der Kurzschluss-Schutzeinrichtungen (Sicherungen oder Leitungsschutzschalter) verbunden und ist je nach Art des Metalls und des Isolierstoffs unterschiedlich.</w:t>
      </w:r>
    </w:p>
    <w:p w14:paraId="1BC7408C" w14:textId="46B88CFE" w:rsidR="005A2947" w:rsidRPr="008E0F64" w:rsidRDefault="00F357EB" w:rsidP="00692AE0">
      <w:pPr>
        <w:pStyle w:val="FOD-normal"/>
        <w:rPr>
          <w:rFonts w:eastAsia="Times New Roman"/>
        </w:rPr>
      </w:pPr>
      <w:r w:rsidRPr="008E0F64">
        <w:rPr>
          <w:b/>
        </w:rPr>
        <w:t>Kabel:</w:t>
      </w:r>
      <w:r w:rsidRPr="008E0F64">
        <w:t xml:space="preserve"> Zusammenstellung aus einem oder mehreren isolierten Leitern, ihrem eventuell vorhandenen individuellen Mantel, dem Schutzgehäuse und der/den Schutzlage(n). E</w:t>
      </w:r>
      <w:r w:rsidR="0059351C" w:rsidRPr="008E0F64">
        <w:t>s</w:t>
      </w:r>
      <w:r w:rsidRPr="008E0F64">
        <w:t xml:space="preserve"> kann auch einen oder mehrere nicht isolierte Leiter enthalten.</w:t>
      </w:r>
    </w:p>
    <w:p w14:paraId="4603EBA3" w14:textId="77777777" w:rsidR="00F357EB" w:rsidRPr="008E0F64" w:rsidRDefault="00F357EB" w:rsidP="00692AE0">
      <w:pPr>
        <w:pStyle w:val="FOD-normal"/>
        <w:rPr>
          <w:rFonts w:eastAsia="Times New Roman"/>
        </w:rPr>
      </w:pPr>
      <w:r w:rsidRPr="008E0F64">
        <w:rPr>
          <w:b/>
        </w:rPr>
        <w:t>Einleiterkabel:</w:t>
      </w:r>
      <w:r w:rsidRPr="008E0F64">
        <w:t xml:space="preserve"> Kabel mit nur einem isolierten Leiter.</w:t>
      </w:r>
    </w:p>
    <w:p w14:paraId="1F73AF92" w14:textId="35D96875" w:rsidR="00A460E8" w:rsidRPr="008E0F64" w:rsidRDefault="00F357EB" w:rsidP="00692AE0">
      <w:pPr>
        <w:pStyle w:val="FOD-normal"/>
        <w:rPr>
          <w:rFonts w:eastAsia="Times New Roman"/>
        </w:rPr>
      </w:pPr>
      <w:r w:rsidRPr="008E0F64">
        <w:rPr>
          <w:b/>
        </w:rPr>
        <w:t>Mantel</w:t>
      </w:r>
      <w:r w:rsidRPr="008E0F64">
        <w:t xml:space="preserve"> (eine</w:t>
      </w:r>
      <w:r w:rsidR="00DC3301" w:rsidRPr="008E0F64">
        <w:t>s</w:t>
      </w:r>
      <w:r w:rsidRPr="008E0F64">
        <w:t xml:space="preserve"> Kabels): durchgehende, gleichmäßige Außenbeschichtung aus metallischem oder nicht metallischem Material, die in der Regel extrudiert ist.</w:t>
      </w:r>
    </w:p>
    <w:p w14:paraId="34234856" w14:textId="77777777" w:rsidR="00F357EB" w:rsidRPr="008E0F64" w:rsidRDefault="00F357EB" w:rsidP="00692AE0">
      <w:pPr>
        <w:pStyle w:val="FOD-normal"/>
        <w:rPr>
          <w:rFonts w:eastAsia="Times New Roman"/>
        </w:rPr>
      </w:pPr>
      <w:r w:rsidRPr="008E0F64">
        <w:rPr>
          <w:b/>
        </w:rPr>
        <w:t>Verbindung:</w:t>
      </w:r>
      <w:r w:rsidRPr="008E0F64">
        <w:t xml:space="preserve"> allgemeiner Begriff für jede elektrische Verbindung, die dazu bestimmt ist, den Stromdurchgang zwischen zwei oder mehreren leitfähigen Systemen (Leitern, leitfähigen Teilen, Geräten, Schaltgeräten, ...) zu gewährleisten.</w:t>
      </w:r>
    </w:p>
    <w:p w14:paraId="489ACBFB" w14:textId="77777777" w:rsidR="00F357EB" w:rsidRPr="008E0F64" w:rsidRDefault="00F357EB" w:rsidP="00692AE0">
      <w:pPr>
        <w:pStyle w:val="FOD-normal"/>
        <w:rPr>
          <w:rFonts w:eastAsia="Times New Roman"/>
        </w:rPr>
      </w:pPr>
      <w:r w:rsidRPr="008E0F64">
        <w:rPr>
          <w:b/>
        </w:rPr>
        <w:t>Anschluss:</w:t>
      </w:r>
      <w:r w:rsidRPr="008E0F64">
        <w:t xml:space="preserve"> Verbindung zwischen zwei Leiterenden.</w:t>
      </w:r>
    </w:p>
    <w:p w14:paraId="7590339F" w14:textId="77777777" w:rsidR="00F357EB" w:rsidRPr="008E0F64" w:rsidRDefault="00F357EB" w:rsidP="00692AE0">
      <w:pPr>
        <w:pStyle w:val="FOD-normal"/>
        <w:rPr>
          <w:rFonts w:eastAsia="Times New Roman"/>
        </w:rPr>
      </w:pPr>
      <w:r w:rsidRPr="008E0F64">
        <w:rPr>
          <w:b/>
        </w:rPr>
        <w:t>Abzweigung:</w:t>
      </w:r>
      <w:r w:rsidRPr="008E0F64">
        <w:t xml:space="preserve"> Verbindung einer oder mehrerer elektrischer Leitungen (</w:t>
      </w:r>
      <w:r w:rsidRPr="008E0F64">
        <w:rPr>
          <w:i/>
        </w:rPr>
        <w:t>elektrische Abzweigleitungen</w:t>
      </w:r>
      <w:r w:rsidRPr="008E0F64">
        <w:t xml:space="preserve"> genannt) mit einem Punkt einer anderen elektrischen Leitung (</w:t>
      </w:r>
      <w:r w:rsidRPr="008E0F64">
        <w:rPr>
          <w:i/>
        </w:rPr>
        <w:t>elektrische Hauptleitung</w:t>
      </w:r>
      <w:r w:rsidRPr="008E0F64">
        <w:t xml:space="preserve"> genannt).</w:t>
      </w:r>
    </w:p>
    <w:p w14:paraId="381959FE" w14:textId="77777777" w:rsidR="00F357EB" w:rsidRPr="008E0F64" w:rsidRDefault="00F357EB" w:rsidP="00692AE0">
      <w:pPr>
        <w:pStyle w:val="FOD-normal"/>
        <w:rPr>
          <w:rFonts w:eastAsia="Times New Roman"/>
        </w:rPr>
      </w:pPr>
      <w:r w:rsidRPr="008E0F64">
        <w:rPr>
          <w:b/>
        </w:rPr>
        <w:lastRenderedPageBreak/>
        <w:t>Bewehrung eines Kabels:</w:t>
      </w:r>
      <w:r w:rsidRPr="008E0F64">
        <w:t xml:space="preserve"> Teil der Beschichtung, die aus metallischen Bändern oder Drähten besteht, die zum Schutz des Kabels gegen äußere mechanische Beanspruchungen dienen.</w:t>
      </w:r>
    </w:p>
    <w:p w14:paraId="3F9E293C" w14:textId="77777777" w:rsidR="00F357EB" w:rsidRPr="008E0F64" w:rsidRDefault="00F357EB" w:rsidP="00692AE0">
      <w:pPr>
        <w:pStyle w:val="FOD-normal"/>
        <w:rPr>
          <w:rFonts w:eastAsia="Times New Roman"/>
        </w:rPr>
      </w:pPr>
      <w:r w:rsidRPr="008E0F64">
        <w:rPr>
          <w:b/>
        </w:rPr>
        <w:t>Elektrischer Schutzschirm:</w:t>
      </w:r>
      <w:r w:rsidRPr="008E0F64">
        <w:t xml:space="preserve"> leitfähiger Mantel, der einen oder mehrere isolierte Leiter umhüllt; dieser leitfähige Mantel hat einen längenbezogenen Leitwert, der in der diesbezüglichen vom König bestätigten oder vom NBN registrierten Norm festgelegt ist.</w:t>
      </w:r>
    </w:p>
    <w:p w14:paraId="31A0B2F9" w14:textId="77777777" w:rsidR="000848C8" w:rsidRPr="008E0F64" w:rsidRDefault="00F357EB" w:rsidP="00692AE0">
      <w:pPr>
        <w:pStyle w:val="FOD-normal"/>
        <w:rPr>
          <w:rFonts w:eastAsia="Times New Roman"/>
        </w:rPr>
      </w:pPr>
      <w:r w:rsidRPr="008E0F64">
        <w:rPr>
          <w:b/>
        </w:rPr>
        <w:t>Graben:</w:t>
      </w:r>
      <w:r w:rsidRPr="008E0F64">
        <w:t xml:space="preserve"> Öffnung, die zur Verlegung von Kabeln im Boden ausgehoben und nach ihrer Verlegung zugeschüttet wird.</w:t>
      </w:r>
    </w:p>
    <w:p w14:paraId="7CFEBB91" w14:textId="77777777" w:rsidR="00F357EB" w:rsidRPr="008E0F64" w:rsidRDefault="00F357EB" w:rsidP="00692AE0">
      <w:pPr>
        <w:pStyle w:val="FOD-normal"/>
        <w:rPr>
          <w:rFonts w:eastAsia="Times New Roman"/>
        </w:rPr>
      </w:pPr>
      <w:r w:rsidRPr="008E0F64">
        <w:rPr>
          <w:b/>
        </w:rPr>
        <w:t>Telekommunikationsleitungen oder -kabel:</w:t>
      </w:r>
      <w:r w:rsidRPr="008E0F64">
        <w:t xml:space="preserve"> Unter Telekommunikationsleitungen oder -kabeln versteht man Leitungen oder Kabel, die ausschließlich für Telefonie, Telegrafie, Fernanzeigen, Fernmessung, Fernsteuerung, Kabelfernsehen (einschließlich der Stromversorgung von Verstärkern) und im Allgemeinen für die Übertragung von Informationen oder Daten und für Telekommunikationssysteme jeglicher Art benutzt werden.</w:t>
      </w:r>
    </w:p>
    <w:p w14:paraId="536EA3F5" w14:textId="77777777" w:rsidR="00F357EB" w:rsidRPr="008E0F64" w:rsidRDefault="00F357EB" w:rsidP="00692AE0">
      <w:pPr>
        <w:pStyle w:val="FOD-normal"/>
        <w:rPr>
          <w:rFonts w:eastAsia="Times New Roman"/>
        </w:rPr>
      </w:pPr>
      <w:r w:rsidRPr="008E0F64">
        <w:rPr>
          <w:b/>
        </w:rPr>
        <w:t>Freileitung:</w:t>
      </w:r>
      <w:r w:rsidRPr="008E0F64">
        <w:t xml:space="preserve"> Gesamtanlage zur Übertragung elektrischer Energie, die aus Stützpunkten, Energieleitern, die eventuell an Isolatoren befestigt sind, und gegebenenfalls Erdungsleitern oder Erdseilen besteht.</w:t>
      </w:r>
    </w:p>
    <w:p w14:paraId="5694D8A0" w14:textId="77777777" w:rsidR="00F357EB" w:rsidRPr="008E0F64" w:rsidRDefault="00F357EB" w:rsidP="00692AE0">
      <w:pPr>
        <w:pStyle w:val="FOD-normal"/>
        <w:rPr>
          <w:rFonts w:eastAsia="Times New Roman"/>
        </w:rPr>
      </w:pPr>
      <w:r w:rsidRPr="008E0F64">
        <w:rPr>
          <w:b/>
        </w:rPr>
        <w:t>Drehstromkreis:</w:t>
      </w:r>
      <w:r w:rsidRPr="008E0F64">
        <w:t xml:space="preserve"> alle drei Energieleiter einer dreiphasigen Freileitung; eine Freileitung kann einen oder mehrere Drehstromkreise umfassen.</w:t>
      </w:r>
    </w:p>
    <w:p w14:paraId="27475E2C" w14:textId="2CF9BCE3" w:rsidR="00F357EB" w:rsidRPr="008E0F64" w:rsidRDefault="00F357EB" w:rsidP="00692AE0">
      <w:pPr>
        <w:pStyle w:val="FOD-normal"/>
        <w:rPr>
          <w:rFonts w:eastAsia="Times New Roman"/>
        </w:rPr>
      </w:pPr>
      <w:r w:rsidRPr="008E0F64">
        <w:rPr>
          <w:b/>
        </w:rPr>
        <w:t>Stützpunkt:</w:t>
      </w:r>
      <w:r w:rsidRPr="008E0F64">
        <w:t xml:space="preserve"> Pfosten aus Holz, Beton oder profiliertem Metall; rohrförmiger Gittermast mit Winkeleisen oder Rohren; Beschläge; alle Elemente, die eventuell über Isolatoren Leiter tragen.</w:t>
      </w:r>
    </w:p>
    <w:p w14:paraId="77F494F9" w14:textId="77777777" w:rsidR="00F357EB" w:rsidRPr="008E0F64" w:rsidRDefault="00F357EB" w:rsidP="00692AE0">
      <w:pPr>
        <w:pStyle w:val="FOD-normal"/>
        <w:rPr>
          <w:rFonts w:eastAsia="Times New Roman"/>
        </w:rPr>
      </w:pPr>
      <w:r w:rsidRPr="008E0F64">
        <w:rPr>
          <w:b/>
        </w:rPr>
        <w:t>Isolator:</w:t>
      </w:r>
      <w:r w:rsidRPr="008E0F64">
        <w:t xml:space="preserve"> Teil, der dazu dient, Leiter zu tragen und sie elektrisch voneinander und gegenüber Erde zu isolieren.</w:t>
      </w:r>
    </w:p>
    <w:p w14:paraId="7D04103C" w14:textId="77777777" w:rsidR="00F357EB" w:rsidRPr="008E0F64" w:rsidRDefault="00F357EB" w:rsidP="00692AE0">
      <w:pPr>
        <w:pStyle w:val="FOD-normal"/>
        <w:keepNext/>
        <w:rPr>
          <w:rFonts w:eastAsia="Times New Roman"/>
        </w:rPr>
      </w:pPr>
      <w:r w:rsidRPr="008E0F64">
        <w:rPr>
          <w:b/>
        </w:rPr>
        <w:t>Abspannmast:</w:t>
      </w:r>
      <w:r w:rsidRPr="008E0F64">
        <w:t xml:space="preserve"> Stützpunkt, der die Leiter eines Spannfelds stützen kann, auch bei zufälligem Bruch aller Leiter des angrenzenden Spannfelds.</w:t>
      </w:r>
    </w:p>
    <w:p w14:paraId="1FEFD0B3" w14:textId="77777777" w:rsidR="00F357EB" w:rsidRPr="008E0F64" w:rsidRDefault="00F357EB" w:rsidP="00692AE0">
      <w:pPr>
        <w:pStyle w:val="FOD-normal"/>
        <w:rPr>
          <w:rFonts w:eastAsia="Times New Roman"/>
        </w:rPr>
      </w:pPr>
      <w:r w:rsidRPr="008E0F64">
        <w:rPr>
          <w:b/>
        </w:rPr>
        <w:t>Endmast:</w:t>
      </w:r>
      <w:r w:rsidRPr="008E0F64">
        <w:t xml:space="preserve"> Stützpunkt, der das letzte Spannfeld einer Freileitung stützen kann (das heißt ohne angrenzendes Spannfeld).</w:t>
      </w:r>
    </w:p>
    <w:p w14:paraId="4E262317" w14:textId="77777777" w:rsidR="00F357EB" w:rsidRPr="008E0F64" w:rsidRDefault="00F357EB" w:rsidP="00692AE0">
      <w:pPr>
        <w:pStyle w:val="FOD-normal"/>
        <w:rPr>
          <w:rFonts w:eastAsia="Times New Roman"/>
        </w:rPr>
      </w:pPr>
      <w:r w:rsidRPr="008E0F64">
        <w:rPr>
          <w:b/>
        </w:rPr>
        <w:t>Abspannung:</w:t>
      </w:r>
      <w:r w:rsidRPr="008E0F64">
        <w:t xml:space="preserve"> mechanisches Bauteil, das aufgrund seiner Zusammenstellung nur auf Zug arbeiten kann und den Stützpunkt mit einem festen Punkt wie einer angrenzenden Konstruktion oder einem Ankerblock verbindet, um deren Stabilität zu verstärken.</w:t>
      </w:r>
    </w:p>
    <w:p w14:paraId="281D0ECF" w14:textId="77777777" w:rsidR="00F357EB" w:rsidRPr="008E0F64" w:rsidRDefault="00F357EB" w:rsidP="00692AE0">
      <w:pPr>
        <w:pStyle w:val="FOD-normal"/>
        <w:rPr>
          <w:rFonts w:eastAsia="Times New Roman"/>
        </w:rPr>
      </w:pPr>
      <w:r w:rsidRPr="008E0F64">
        <w:rPr>
          <w:b/>
        </w:rPr>
        <w:t>Vormontierte Leitung:</w:t>
      </w:r>
      <w:r w:rsidRPr="008E0F64">
        <w:t xml:space="preserve"> Zusammenstellung von Leitern, die eine verstärkte Isolierung mit hoher Witterungsbeständigkeit aufweisen. Vormontierte Leitungen für Netze bestehen aus Außenleitern, einem Tragorgan, das als Neutralleiter benutzt werden kann, und gegebenenfalls öffentlichen Beleuchtungsleitern; Außenleiter und öffentliche Beleuchtungsleiter sind um das Tragorgan verdrillt, das sich in Längsrichtung in der Mitte des Bündels befindet. Vormontierte Leitungen für Verbindungen bestehen aus:</w:t>
      </w:r>
    </w:p>
    <w:p w14:paraId="7DCDF2C9" w14:textId="77777777" w:rsidR="00F357EB" w:rsidRPr="008E0F64" w:rsidRDefault="00F357EB" w:rsidP="00445351">
      <w:pPr>
        <w:pStyle w:val="FOD-opsomming1"/>
        <w:numPr>
          <w:ilvl w:val="0"/>
          <w:numId w:val="120"/>
        </w:numPr>
        <w:rPr>
          <w:rFonts w:eastAsia="Times New Roman"/>
        </w:rPr>
      </w:pPr>
      <w:r w:rsidRPr="008E0F64">
        <w:t>mehreren zusammen verdrillten Leitern, von denen einer als Neutralleiter dienen kann,</w:t>
      </w:r>
    </w:p>
    <w:p w14:paraId="60E8162F" w14:textId="77777777" w:rsidR="00F357EB" w:rsidRPr="008E0F64" w:rsidRDefault="00973C66" w:rsidP="00445351">
      <w:pPr>
        <w:pStyle w:val="FOD-opsomming1"/>
        <w:numPr>
          <w:ilvl w:val="0"/>
          <w:numId w:val="120"/>
        </w:numPr>
        <w:rPr>
          <w:rFonts w:eastAsia="Times New Roman"/>
        </w:rPr>
      </w:pPr>
      <w:r w:rsidRPr="008E0F64">
        <w:t>gegebenenfalls einem Tragorgan.</w:t>
      </w:r>
    </w:p>
    <w:p w14:paraId="42A7EB01" w14:textId="77777777" w:rsidR="00F357EB" w:rsidRPr="008E0F64" w:rsidRDefault="00F357EB" w:rsidP="00692AE0">
      <w:pPr>
        <w:pStyle w:val="FOD-normal"/>
        <w:rPr>
          <w:rFonts w:eastAsia="Times New Roman"/>
        </w:rPr>
      </w:pPr>
      <w:r w:rsidRPr="008E0F64">
        <w:rPr>
          <w:b/>
        </w:rPr>
        <w:t>Tragorgan:</w:t>
      </w:r>
      <w:r w:rsidRPr="008E0F64">
        <w:t xml:space="preserve"> Draht oder Drahtlitze, der/die in einer vormontierten Leitung integriert ist oder nicht und allein die mechanische Zugfestigkeit dieser vormontierten Leitung gewährleistet.</w:t>
      </w:r>
    </w:p>
    <w:p w14:paraId="3EEF6EB6" w14:textId="1609FCF9" w:rsidR="00F357EB" w:rsidRPr="008E0F64" w:rsidRDefault="00F357EB" w:rsidP="00692AE0">
      <w:pPr>
        <w:pStyle w:val="FOD-normal"/>
        <w:keepNext/>
        <w:rPr>
          <w:rFonts w:eastAsia="Times New Roman"/>
        </w:rPr>
      </w:pPr>
      <w:r w:rsidRPr="008E0F64">
        <w:rPr>
          <w:b/>
        </w:rPr>
        <w:t>Steckverbinder:</w:t>
      </w:r>
      <w:r w:rsidRPr="008E0F64">
        <w:t xml:space="preserve"> Einrichtung zur Herstellung einer elektrischen Verbindung zwischen einem flexiblen, abnehmbaren Kabel und einer elektrischen Maschine oder einem elektrischen Gerät; sie besteht aus zwei Teilen:</w:t>
      </w:r>
    </w:p>
    <w:p w14:paraId="027724CC" w14:textId="77777777" w:rsidR="00F357EB" w:rsidRPr="008E0F64" w:rsidRDefault="00F357EB" w:rsidP="00445351">
      <w:pPr>
        <w:pStyle w:val="FOD-opsomming1"/>
        <w:numPr>
          <w:ilvl w:val="0"/>
          <w:numId w:val="121"/>
        </w:numPr>
        <w:rPr>
          <w:rFonts w:eastAsia="Times New Roman"/>
        </w:rPr>
      </w:pPr>
      <w:r w:rsidRPr="008E0F64">
        <w:t>einer Gerätesteckdose, die fester Bestandteil des flexiblen Speisekabels ist oder für die Verbindung mit diesem Kabel bestimmt ist,</w:t>
      </w:r>
    </w:p>
    <w:p w14:paraId="2FCB5012" w14:textId="77777777" w:rsidR="008D38BA" w:rsidRPr="008E0F64" w:rsidRDefault="00F357EB" w:rsidP="00445351">
      <w:pPr>
        <w:pStyle w:val="FOD-opsomming1"/>
        <w:numPr>
          <w:ilvl w:val="0"/>
          <w:numId w:val="121"/>
        </w:numPr>
        <w:spacing w:after="120"/>
        <w:ind w:left="357" w:hanging="357"/>
        <w:contextualSpacing w:val="0"/>
      </w:pPr>
      <w:r w:rsidRPr="008E0F64">
        <w:t>einem Gerätestecker, der in der mobilen Maschine oder im mobilen Verbrauchsgerät eingebaut oder befestigt ist.</w:t>
      </w:r>
      <w:bookmarkStart w:id="256" w:name="_Toc365450136"/>
      <w:bookmarkStart w:id="257" w:name="_Toc390436647"/>
    </w:p>
    <w:p w14:paraId="25CB9198" w14:textId="77777777" w:rsidR="00B273E4" w:rsidRPr="008E0F64" w:rsidRDefault="00B273E4" w:rsidP="00611D8B">
      <w:pPr>
        <w:spacing w:after="120" w:line="240" w:lineRule="auto"/>
        <w:jc w:val="both"/>
        <w:rPr>
          <w:rFonts w:ascii="Trebuchet MS" w:hAnsi="Trebuchet MS" w:cs="Calibri"/>
          <w:bCs/>
          <w:spacing w:val="-2"/>
          <w:sz w:val="19"/>
          <w:szCs w:val="19"/>
          <w:shd w:val="clear" w:color="auto" w:fill="FFFFFF"/>
        </w:rPr>
      </w:pPr>
      <w:r w:rsidRPr="008E0F64">
        <w:rPr>
          <w:rFonts w:ascii="Trebuchet MS" w:hAnsi="Trebuchet MS"/>
          <w:b/>
          <w:sz w:val="19"/>
          <w:shd w:val="clear" w:color="auto" w:fill="FFFFFF"/>
        </w:rPr>
        <w:t>Einzeln verlegte isolierte Kabel oder Leiter:</w:t>
      </w:r>
      <w:r w:rsidRPr="008E0F64">
        <w:rPr>
          <w:rFonts w:ascii="Trebuchet MS" w:hAnsi="Trebuchet MS"/>
          <w:sz w:val="19"/>
          <w:shd w:val="clear" w:color="auto" w:fill="FFFFFF"/>
        </w:rPr>
        <w:t xml:space="preserve"> isolierte Kabel oder Leiter, die in einem Abstand von mindestens 20 mm zu anderen isolierten Kabeln oder Leitern verlegt sind.</w:t>
      </w:r>
    </w:p>
    <w:p w14:paraId="0D9D308A" w14:textId="77777777" w:rsidR="00B273E4" w:rsidRPr="008E0F64" w:rsidRDefault="00B273E4" w:rsidP="00611D8B">
      <w:pPr>
        <w:spacing w:after="120" w:line="240" w:lineRule="auto"/>
        <w:jc w:val="both"/>
        <w:rPr>
          <w:rFonts w:ascii="Trebuchet MS" w:hAnsi="Trebuchet MS" w:cs="Calibri"/>
          <w:bCs/>
          <w:spacing w:val="-2"/>
          <w:sz w:val="19"/>
          <w:szCs w:val="19"/>
          <w:shd w:val="clear" w:color="auto" w:fill="FFFFFF"/>
        </w:rPr>
      </w:pPr>
      <w:r w:rsidRPr="008E0F64">
        <w:rPr>
          <w:rFonts w:ascii="Trebuchet MS" w:hAnsi="Trebuchet MS"/>
          <w:b/>
          <w:sz w:val="19"/>
          <w:shd w:val="clear" w:color="auto" w:fill="FFFFFF"/>
        </w:rPr>
        <w:t>In Bündeln oder in ebener Anordnung verlegte Kabel oder isolierte Leiter:</w:t>
      </w:r>
      <w:r w:rsidRPr="008E0F64">
        <w:rPr>
          <w:rFonts w:ascii="Trebuchet MS" w:hAnsi="Trebuchet MS"/>
          <w:sz w:val="19"/>
          <w:shd w:val="clear" w:color="auto" w:fill="FFFFFF"/>
        </w:rPr>
        <w:t xml:space="preserve"> isolierte Kabel oder Leiter, die nicht einzeln verlegt sind.</w:t>
      </w:r>
    </w:p>
    <w:p w14:paraId="625BDA13" w14:textId="77777777" w:rsidR="00F357EB" w:rsidRPr="008E0F64" w:rsidRDefault="00F357EB" w:rsidP="007D1542">
      <w:pPr>
        <w:pStyle w:val="FOD-niv3"/>
        <w:outlineLvl w:val="1"/>
        <w:rPr>
          <w:rFonts w:eastAsia="Times New Roman"/>
        </w:rPr>
      </w:pPr>
      <w:bookmarkStart w:id="258" w:name="_Toc167269288"/>
      <w:bookmarkStart w:id="259" w:name="_Toc167270448"/>
      <w:bookmarkStart w:id="260" w:name="_Toc167271059"/>
      <w:bookmarkStart w:id="261" w:name="_Toc203657163"/>
      <w:r w:rsidRPr="008E0F64">
        <w:t>Abschnitt 2.7.2 - Verlegearten</w:t>
      </w:r>
      <w:bookmarkEnd w:id="256"/>
      <w:bookmarkEnd w:id="257"/>
      <w:bookmarkEnd w:id="258"/>
      <w:bookmarkEnd w:id="259"/>
      <w:bookmarkEnd w:id="260"/>
      <w:bookmarkEnd w:id="261"/>
    </w:p>
    <w:p w14:paraId="78C9F0BA" w14:textId="77777777" w:rsidR="00F357EB" w:rsidRPr="008E0F64" w:rsidRDefault="00F357EB" w:rsidP="00692AE0">
      <w:pPr>
        <w:pStyle w:val="FOD-normal"/>
        <w:rPr>
          <w:rFonts w:eastAsia="Times New Roman"/>
        </w:rPr>
      </w:pPr>
      <w:r w:rsidRPr="008E0F64">
        <w:rPr>
          <w:b/>
        </w:rPr>
        <w:t>Hohlblockstein:</w:t>
      </w:r>
      <w:r w:rsidRPr="008E0F64">
        <w:t xml:space="preserve"> Verlegematerial, das aus Elementen aus kompaktem Material (zum Beispiel Beton) besteht, in denen Hohlräume für die Durchführung von Kabeln vorgesehen sind.</w:t>
      </w:r>
    </w:p>
    <w:p w14:paraId="76250A00" w14:textId="77777777" w:rsidR="006065DD" w:rsidRPr="008E0F64" w:rsidRDefault="006065DD" w:rsidP="00692AE0">
      <w:pPr>
        <w:pStyle w:val="FOD-fig-tab-titel"/>
      </w:pPr>
      <w:bookmarkStart w:id="262" w:name="_Toc167267705"/>
      <w:bookmarkStart w:id="263" w:name="_Toc167268868"/>
      <w:bookmarkStart w:id="264" w:name="_Toc167270028"/>
      <w:bookmarkStart w:id="265" w:name="_Toc202794468"/>
      <w:r w:rsidRPr="008E0F64">
        <w:lastRenderedPageBreak/>
        <w:t>Abbildung 2.11 - Verlegeart "Hohlblockstein"</w:t>
      </w:r>
      <w:bookmarkEnd w:id="262"/>
      <w:bookmarkEnd w:id="263"/>
      <w:bookmarkEnd w:id="264"/>
      <w:bookmarkEnd w:id="265"/>
    </w:p>
    <w:p w14:paraId="05FD9AB7" w14:textId="77777777" w:rsidR="00F357EB" w:rsidRPr="008E0F64" w:rsidRDefault="00F357EB" w:rsidP="00692AE0">
      <w:pPr>
        <w:pStyle w:val="FOD-afb"/>
      </w:pPr>
      <w:r w:rsidRPr="008E0F64">
        <w:rPr>
          <w:lang w:eastAsia="fr-BE"/>
        </w:rPr>
        <w:drawing>
          <wp:inline distT="0" distB="0" distL="0" distR="0" wp14:anchorId="74EAC829" wp14:editId="6E0DBCFC">
            <wp:extent cx="1428750" cy="800100"/>
            <wp:effectExtent l="0" t="0" r="0" b="0"/>
            <wp:docPr id="146" name="Picture 17"/>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8" cstate="print"/>
                    <a:stretch>
                      <a:fillRect/>
                    </a:stretch>
                  </pic:blipFill>
                  <pic:spPr>
                    <a:xfrm>
                      <a:off x="0" y="0"/>
                      <a:ext cx="1428750" cy="800100"/>
                    </a:xfrm>
                    <a:prstGeom prst="rect">
                      <a:avLst/>
                    </a:prstGeom>
                    <a:ln w="3175">
                      <a:noFill/>
                    </a:ln>
                  </pic:spPr>
                </pic:pic>
              </a:graphicData>
            </a:graphic>
          </wp:inline>
        </w:drawing>
      </w:r>
    </w:p>
    <w:p w14:paraId="3DA69632" w14:textId="25BBAEB6" w:rsidR="00F357EB" w:rsidRPr="008E0F64" w:rsidRDefault="00F357EB" w:rsidP="00692AE0">
      <w:pPr>
        <w:pStyle w:val="FOD-normal"/>
        <w:rPr>
          <w:rFonts w:eastAsia="Times New Roman"/>
        </w:rPr>
      </w:pPr>
      <w:r w:rsidRPr="008E0F64">
        <w:rPr>
          <w:b/>
        </w:rPr>
        <w:t>Kabelkanal:</w:t>
      </w:r>
      <w:r w:rsidRPr="008E0F64">
        <w:t xml:space="preserve"> Raum oder Kanal, der sich unter dem Boden befindet und dessen Abmessungen es nicht ermöglichen, sich darin zu bewegen: Wenn der Raum oder Kanal geschlossen werden kann, müssen die Kabel über ihre gesamte Länge zugänglich sein.</w:t>
      </w:r>
    </w:p>
    <w:p w14:paraId="3ADCD7A7" w14:textId="77777777" w:rsidR="006065DD" w:rsidRPr="008E0F64" w:rsidRDefault="006065DD" w:rsidP="00692AE0">
      <w:pPr>
        <w:pStyle w:val="FOD-fig-tab-titel"/>
      </w:pPr>
      <w:bookmarkStart w:id="266" w:name="_Toc167267706"/>
      <w:bookmarkStart w:id="267" w:name="_Toc167268869"/>
      <w:bookmarkStart w:id="268" w:name="_Toc167270029"/>
      <w:bookmarkStart w:id="269" w:name="_Toc202794469"/>
      <w:r w:rsidRPr="008E0F64">
        <w:t>Abbildung 2.12 - Verlegeart "Kabelkanal"</w:t>
      </w:r>
      <w:bookmarkEnd w:id="266"/>
      <w:bookmarkEnd w:id="267"/>
      <w:bookmarkEnd w:id="268"/>
      <w:bookmarkEnd w:id="269"/>
    </w:p>
    <w:p w14:paraId="4549F331" w14:textId="77777777" w:rsidR="00F357EB" w:rsidRPr="008E0F64" w:rsidRDefault="00F10B16" w:rsidP="00692AE0">
      <w:pPr>
        <w:pStyle w:val="FOD-afb"/>
        <w:rPr>
          <w:sz w:val="19"/>
          <w:szCs w:val="19"/>
        </w:rPr>
      </w:pPr>
      <w:r w:rsidRPr="008E0F64">
        <w:rPr>
          <w:lang w:eastAsia="fr-BE"/>
        </w:rPr>
        <w:drawing>
          <wp:inline distT="0" distB="0" distL="0" distR="0" wp14:anchorId="20180590" wp14:editId="549A1C16">
            <wp:extent cx="1428750" cy="1076325"/>
            <wp:effectExtent l="19050" t="0" r="0" b="0"/>
            <wp:docPr id="17"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428750" cy="1076325"/>
                    </a:xfrm>
                    <a:prstGeom prst="rect">
                      <a:avLst/>
                    </a:prstGeom>
                    <a:noFill/>
                    <a:ln w="3175">
                      <a:noFill/>
                    </a:ln>
                  </pic:spPr>
                </pic:pic>
              </a:graphicData>
            </a:graphic>
          </wp:inline>
        </w:drawing>
      </w:r>
    </w:p>
    <w:p w14:paraId="41036A41" w14:textId="77777777" w:rsidR="00F357EB" w:rsidRPr="008E0F64" w:rsidRDefault="00F357EB" w:rsidP="00692AE0">
      <w:pPr>
        <w:pStyle w:val="FOD-normal"/>
        <w:keepNext/>
        <w:rPr>
          <w:rFonts w:eastAsia="Times New Roman"/>
        </w:rPr>
      </w:pPr>
      <w:r w:rsidRPr="008E0F64">
        <w:rPr>
          <w:b/>
        </w:rPr>
        <w:t>Kabelwanne:</w:t>
      </w:r>
      <w:r w:rsidRPr="008E0F64">
        <w:t xml:space="preserve"> Verlegematerial, das aus vollen oder perforierten Profilelementen besteht, die die Kabelführung ermöglichen.</w:t>
      </w:r>
    </w:p>
    <w:p w14:paraId="3B101615" w14:textId="77777777" w:rsidR="006065DD" w:rsidRPr="008E0F64" w:rsidRDefault="006065DD" w:rsidP="00692AE0">
      <w:pPr>
        <w:pStyle w:val="FOD-fig-tab-titel"/>
      </w:pPr>
      <w:bookmarkStart w:id="270" w:name="_Toc167267707"/>
      <w:bookmarkStart w:id="271" w:name="_Toc167268870"/>
      <w:bookmarkStart w:id="272" w:name="_Toc167270030"/>
      <w:bookmarkStart w:id="273" w:name="_Toc202794470"/>
      <w:r w:rsidRPr="008E0F64">
        <w:t>Abbildung 2.13 - Verlegeart "Kabelwanne"</w:t>
      </w:r>
      <w:bookmarkEnd w:id="270"/>
      <w:bookmarkEnd w:id="271"/>
      <w:bookmarkEnd w:id="272"/>
      <w:bookmarkEnd w:id="273"/>
    </w:p>
    <w:p w14:paraId="732BEEA1" w14:textId="77777777" w:rsidR="00F357EB" w:rsidRPr="008E0F64" w:rsidRDefault="00F10B16" w:rsidP="00692AE0">
      <w:pPr>
        <w:pStyle w:val="FOD-afb"/>
        <w:rPr>
          <w:sz w:val="19"/>
          <w:szCs w:val="19"/>
        </w:rPr>
      </w:pPr>
      <w:r w:rsidRPr="008E0F64">
        <w:rPr>
          <w:lang w:eastAsia="fr-BE"/>
        </w:rPr>
        <w:drawing>
          <wp:inline distT="0" distB="0" distL="0" distR="0" wp14:anchorId="3734495D" wp14:editId="6BEF58AA">
            <wp:extent cx="1428750" cy="333375"/>
            <wp:effectExtent l="19050" t="19050" r="19050" b="28575"/>
            <wp:docPr id="18"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1428750" cy="333375"/>
                    </a:xfrm>
                    <a:prstGeom prst="rect">
                      <a:avLst/>
                    </a:prstGeom>
                    <a:noFill/>
                    <a:ln w="3175">
                      <a:solidFill>
                        <a:schemeClr val="tx1"/>
                      </a:solidFill>
                    </a:ln>
                  </pic:spPr>
                </pic:pic>
              </a:graphicData>
            </a:graphic>
          </wp:inline>
        </w:drawing>
      </w:r>
    </w:p>
    <w:p w14:paraId="776E8FDE" w14:textId="77777777" w:rsidR="00F357EB" w:rsidRPr="008E0F64" w:rsidRDefault="00F357EB" w:rsidP="00692AE0">
      <w:pPr>
        <w:pStyle w:val="FOD-normal"/>
        <w:rPr>
          <w:rFonts w:eastAsia="Times New Roman"/>
        </w:rPr>
      </w:pPr>
      <w:r w:rsidRPr="008E0F64">
        <w:rPr>
          <w:b/>
        </w:rPr>
        <w:t>Elektroinstallationsrohr:</w:t>
      </w:r>
      <w:r w:rsidRPr="008E0F64">
        <w:t xml:space="preserve"> Verlegematerial, das aus nicht zu öffnenden rohrförmigen Elementen besteht und Leitern einen durchgehenden Schutz bietet.</w:t>
      </w:r>
    </w:p>
    <w:p w14:paraId="679241BD" w14:textId="77777777" w:rsidR="006065DD" w:rsidRPr="008E0F64" w:rsidRDefault="006065DD" w:rsidP="00692AE0">
      <w:pPr>
        <w:pStyle w:val="FOD-fig-tab-titel"/>
      </w:pPr>
      <w:bookmarkStart w:id="274" w:name="_Toc167267708"/>
      <w:bookmarkStart w:id="275" w:name="_Toc167268871"/>
      <w:bookmarkStart w:id="276" w:name="_Toc167270031"/>
      <w:bookmarkStart w:id="277" w:name="_Toc202794471"/>
      <w:r w:rsidRPr="008E0F64">
        <w:t>Abbildung 2.14 - Verlegeart "Elektroinstallationsrohr"</w:t>
      </w:r>
      <w:bookmarkEnd w:id="274"/>
      <w:bookmarkEnd w:id="275"/>
      <w:bookmarkEnd w:id="276"/>
      <w:bookmarkEnd w:id="277"/>
    </w:p>
    <w:p w14:paraId="70F0E6DE" w14:textId="77777777" w:rsidR="00F357EB" w:rsidRPr="008E0F64" w:rsidRDefault="00F10B16" w:rsidP="00692AE0">
      <w:pPr>
        <w:pStyle w:val="FOD-afb"/>
        <w:rPr>
          <w:sz w:val="19"/>
          <w:szCs w:val="19"/>
        </w:rPr>
      </w:pPr>
      <w:r w:rsidRPr="008E0F64">
        <w:rPr>
          <w:lang w:eastAsia="fr-BE"/>
        </w:rPr>
        <w:drawing>
          <wp:inline distT="0" distB="0" distL="0" distR="0" wp14:anchorId="58295077" wp14:editId="4400D5D9">
            <wp:extent cx="847725" cy="1095375"/>
            <wp:effectExtent l="19050" t="0" r="9525" b="0"/>
            <wp:docPr id="19"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847725" cy="1095375"/>
                    </a:xfrm>
                    <a:prstGeom prst="rect">
                      <a:avLst/>
                    </a:prstGeom>
                    <a:noFill/>
                    <a:ln w="3175">
                      <a:noFill/>
                    </a:ln>
                  </pic:spPr>
                </pic:pic>
              </a:graphicData>
            </a:graphic>
          </wp:inline>
        </w:drawing>
      </w:r>
    </w:p>
    <w:p w14:paraId="64D5D279" w14:textId="05C76CF1" w:rsidR="00F357EB" w:rsidRPr="008E0F64" w:rsidRDefault="00F357EB" w:rsidP="00692AE0">
      <w:pPr>
        <w:pStyle w:val="FOD-normal"/>
        <w:keepNext/>
        <w:rPr>
          <w:rFonts w:eastAsia="Times New Roman"/>
        </w:rPr>
      </w:pPr>
      <w:r w:rsidRPr="008E0F64">
        <w:rPr>
          <w:b/>
        </w:rPr>
        <w:t>Kabelrohr:</w:t>
      </w:r>
      <w:r w:rsidRPr="008E0F64">
        <w:t xml:space="preserve"> Teil, das eine elektrische Leitung umgibt und ihr in Wanddurchführungen (Wänden, Trennwänden, Böden, Decken) oder in unterirdischen Verlegungen zusätzlichen Schutz bietet.</w:t>
      </w:r>
    </w:p>
    <w:p w14:paraId="79F867A9" w14:textId="77777777" w:rsidR="00F357EB" w:rsidRPr="008E0F64" w:rsidRDefault="00F357EB" w:rsidP="00692AE0">
      <w:pPr>
        <w:pStyle w:val="FOD-normal"/>
        <w:rPr>
          <w:rFonts w:eastAsia="Times New Roman"/>
        </w:rPr>
      </w:pPr>
      <w:r w:rsidRPr="008E0F64">
        <w:rPr>
          <w:b/>
        </w:rPr>
        <w:t>Kabelschutz:</w:t>
      </w:r>
      <w:r w:rsidRPr="008E0F64">
        <w:t xml:space="preserve"> Raum über dem Boden, dessen Abmessungen es nicht ermöglichen, sich darin zu bewegen, und der die Zugänglichkeit der Kabel über ihre gesamte Länge gewährleistet. Der Kabelschutz kann im Bauwerk integriert sein oder nicht.</w:t>
      </w:r>
    </w:p>
    <w:p w14:paraId="49ADBA53" w14:textId="77777777" w:rsidR="00F357EB" w:rsidRPr="008E0F64" w:rsidRDefault="00F357EB" w:rsidP="00692AE0">
      <w:pPr>
        <w:pStyle w:val="FOD-normal"/>
        <w:rPr>
          <w:rFonts w:eastAsia="Times New Roman"/>
        </w:rPr>
      </w:pPr>
      <w:r w:rsidRPr="008E0F64">
        <w:rPr>
          <w:b/>
        </w:rPr>
        <w:t>Begehbarer Kabelkanal:</w:t>
      </w:r>
      <w:r w:rsidRPr="008E0F64">
        <w:t xml:space="preserve"> Raum, dessen Abmessungen so vorgesehen sind, dass sich Personen darin bewegen können.</w:t>
      </w:r>
    </w:p>
    <w:p w14:paraId="28D1ECC7" w14:textId="162F1684" w:rsidR="00F357EB" w:rsidRPr="008E0F64" w:rsidRDefault="00F357EB" w:rsidP="00692AE0">
      <w:pPr>
        <w:pStyle w:val="FOD-normal"/>
        <w:keepNext/>
        <w:rPr>
          <w:rFonts w:eastAsia="Times New Roman"/>
        </w:rPr>
      </w:pPr>
      <w:r w:rsidRPr="008E0F64">
        <w:rPr>
          <w:b/>
        </w:rPr>
        <w:t>Kabelschacht:</w:t>
      </w:r>
      <w:r w:rsidRPr="008E0F64">
        <w:t xml:space="preserve"> Verlegematerial, das aus einem vollwandigen oder perforierten Profil besteht, für die Aufnahme von Leitern oder Kabeln bestimmt ist und mit einem abnehmbaren Deckel geschlossen wird.</w:t>
      </w:r>
    </w:p>
    <w:p w14:paraId="187553FB" w14:textId="77777777" w:rsidR="006065DD" w:rsidRPr="008E0F64" w:rsidRDefault="006065DD" w:rsidP="00692AE0">
      <w:pPr>
        <w:pStyle w:val="FOD-fig-tab-titel"/>
      </w:pPr>
      <w:bookmarkStart w:id="278" w:name="_Toc167267709"/>
      <w:bookmarkStart w:id="279" w:name="_Toc167268872"/>
      <w:bookmarkStart w:id="280" w:name="_Toc167270032"/>
      <w:bookmarkStart w:id="281" w:name="_Toc202794472"/>
      <w:r w:rsidRPr="008E0F64">
        <w:t>Abbildung 2.15 - Verlegeart "Kabelschacht"</w:t>
      </w:r>
      <w:bookmarkEnd w:id="278"/>
      <w:bookmarkEnd w:id="279"/>
      <w:bookmarkEnd w:id="280"/>
      <w:bookmarkEnd w:id="281"/>
    </w:p>
    <w:p w14:paraId="682374CF" w14:textId="77777777" w:rsidR="00F357EB" w:rsidRPr="008E0F64" w:rsidRDefault="00F10B16" w:rsidP="00692AE0">
      <w:pPr>
        <w:pStyle w:val="FOD-afb"/>
      </w:pPr>
      <w:r w:rsidRPr="008E0F64">
        <w:rPr>
          <w:lang w:eastAsia="fr-BE"/>
        </w:rPr>
        <w:drawing>
          <wp:inline distT="0" distB="0" distL="0" distR="0" wp14:anchorId="6F18BFE5" wp14:editId="23869AC5">
            <wp:extent cx="847725" cy="942975"/>
            <wp:effectExtent l="0" t="0" r="0" b="0"/>
            <wp:docPr id="20"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847725" cy="942975"/>
                    </a:xfrm>
                    <a:prstGeom prst="rect">
                      <a:avLst/>
                    </a:prstGeom>
                    <a:noFill/>
                    <a:ln w="3175">
                      <a:noFill/>
                    </a:ln>
                  </pic:spPr>
                </pic:pic>
              </a:graphicData>
            </a:graphic>
          </wp:inline>
        </w:drawing>
      </w:r>
      <w:r w:rsidRPr="008E0F64">
        <w:t xml:space="preserve">  </w:t>
      </w:r>
      <w:r w:rsidRPr="008E0F64">
        <w:rPr>
          <w:lang w:eastAsia="fr-BE"/>
        </w:rPr>
        <w:drawing>
          <wp:inline distT="0" distB="0" distL="0" distR="0" wp14:anchorId="7DEC44AA" wp14:editId="6C132A70">
            <wp:extent cx="1123950" cy="942975"/>
            <wp:effectExtent l="0" t="0" r="0" b="0"/>
            <wp:docPr id="21"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1123950" cy="942975"/>
                    </a:xfrm>
                    <a:prstGeom prst="rect">
                      <a:avLst/>
                    </a:prstGeom>
                    <a:noFill/>
                    <a:ln w="3175">
                      <a:noFill/>
                    </a:ln>
                  </pic:spPr>
                </pic:pic>
              </a:graphicData>
            </a:graphic>
          </wp:inline>
        </w:drawing>
      </w:r>
    </w:p>
    <w:p w14:paraId="6B07C88B" w14:textId="77777777" w:rsidR="006B39DB" w:rsidRDefault="006B39DB">
      <w:pPr>
        <w:rPr>
          <w:rFonts w:ascii="Trebuchet MS" w:hAnsi="Trebuchet MS" w:cs="Arial"/>
          <w:b/>
          <w:sz w:val="19"/>
          <w:szCs w:val="19"/>
        </w:rPr>
      </w:pPr>
      <w:r>
        <w:rPr>
          <w:b/>
        </w:rPr>
        <w:br w:type="page"/>
      </w:r>
    </w:p>
    <w:p w14:paraId="1E8B1A99" w14:textId="74974A3C" w:rsidR="00F357EB" w:rsidRPr="008E0F64" w:rsidRDefault="00F357EB" w:rsidP="00692AE0">
      <w:pPr>
        <w:pStyle w:val="FOD-normal"/>
        <w:rPr>
          <w:rFonts w:eastAsia="Times New Roman"/>
        </w:rPr>
      </w:pPr>
      <w:r w:rsidRPr="008E0F64">
        <w:rPr>
          <w:b/>
        </w:rPr>
        <w:lastRenderedPageBreak/>
        <w:t>Ausleger:</w:t>
      </w:r>
      <w:r w:rsidRPr="008E0F64">
        <w:t xml:space="preserve"> Teil, das an einem seiner Enden an einer Wand befestigt ist und Kabel diskontinuierlich trägt.</w:t>
      </w:r>
    </w:p>
    <w:p w14:paraId="59883021" w14:textId="77777777" w:rsidR="006065DD" w:rsidRPr="008E0F64" w:rsidRDefault="006065DD" w:rsidP="00692AE0">
      <w:pPr>
        <w:pStyle w:val="FOD-fig-tab-titel"/>
      </w:pPr>
      <w:bookmarkStart w:id="282" w:name="_Toc167267710"/>
      <w:bookmarkStart w:id="283" w:name="_Toc167268873"/>
      <w:bookmarkStart w:id="284" w:name="_Toc167270033"/>
      <w:bookmarkStart w:id="285" w:name="_Toc202794473"/>
      <w:r w:rsidRPr="008E0F64">
        <w:t>Abbildung 2.16 - Verlegeart "Ausleger"</w:t>
      </w:r>
      <w:bookmarkEnd w:id="282"/>
      <w:bookmarkEnd w:id="283"/>
      <w:bookmarkEnd w:id="284"/>
      <w:bookmarkEnd w:id="285"/>
    </w:p>
    <w:p w14:paraId="58AB45F1" w14:textId="77777777" w:rsidR="00F357EB" w:rsidRPr="008E0F64" w:rsidRDefault="00F10B16" w:rsidP="00692AE0">
      <w:pPr>
        <w:pStyle w:val="FOD-afb"/>
        <w:rPr>
          <w:sz w:val="19"/>
          <w:szCs w:val="19"/>
        </w:rPr>
      </w:pPr>
      <w:r w:rsidRPr="008E0F64">
        <w:rPr>
          <w:lang w:eastAsia="fr-BE"/>
        </w:rPr>
        <w:drawing>
          <wp:inline distT="0" distB="0" distL="0" distR="0" wp14:anchorId="364FEE1E" wp14:editId="336ED03D">
            <wp:extent cx="1304925" cy="1095375"/>
            <wp:effectExtent l="19050" t="0" r="9525" b="0"/>
            <wp:docPr id="22"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1304925" cy="1095375"/>
                    </a:xfrm>
                    <a:prstGeom prst="rect">
                      <a:avLst/>
                    </a:prstGeom>
                    <a:noFill/>
                    <a:ln w="3175">
                      <a:noFill/>
                    </a:ln>
                  </pic:spPr>
                </pic:pic>
              </a:graphicData>
            </a:graphic>
          </wp:inline>
        </w:drawing>
      </w:r>
    </w:p>
    <w:p w14:paraId="3DA7143B" w14:textId="77777777" w:rsidR="00F357EB" w:rsidRPr="008E0F64" w:rsidRDefault="00F357EB" w:rsidP="00692AE0">
      <w:pPr>
        <w:pStyle w:val="FOD-normal"/>
        <w:rPr>
          <w:rFonts w:eastAsia="Times New Roman"/>
        </w:rPr>
      </w:pPr>
      <w:r w:rsidRPr="008E0F64">
        <w:rPr>
          <w:b/>
        </w:rPr>
        <w:t>Kabelrinne:</w:t>
      </w:r>
      <w:r w:rsidRPr="008E0F64">
        <w:t xml:space="preserve"> Verlegematerial, das aus einem vollwandigen oder perforierten Profil besteht, für die Aufnahme von waagerechten Kabelführungen bestimmt ist und in seinem oberen Teil offen ist.</w:t>
      </w:r>
    </w:p>
    <w:p w14:paraId="4DBFE191" w14:textId="77777777" w:rsidR="006065DD" w:rsidRPr="008E0F64" w:rsidRDefault="006065DD" w:rsidP="00692AE0">
      <w:pPr>
        <w:pStyle w:val="FOD-fig-tab-titel"/>
      </w:pPr>
      <w:bookmarkStart w:id="286" w:name="_Toc167267711"/>
      <w:bookmarkStart w:id="287" w:name="_Toc167268874"/>
      <w:bookmarkStart w:id="288" w:name="_Toc167270034"/>
      <w:bookmarkStart w:id="289" w:name="_Toc202794474"/>
      <w:r w:rsidRPr="008E0F64">
        <w:t>Abbildung 2.17 - Verlegeart "Kabelrinne"</w:t>
      </w:r>
      <w:bookmarkEnd w:id="286"/>
      <w:bookmarkEnd w:id="287"/>
      <w:bookmarkEnd w:id="288"/>
      <w:bookmarkEnd w:id="289"/>
    </w:p>
    <w:p w14:paraId="553D521D" w14:textId="77777777" w:rsidR="00F357EB" w:rsidRPr="008E0F64" w:rsidRDefault="00F10B16" w:rsidP="00692AE0">
      <w:pPr>
        <w:pStyle w:val="FOD-afb"/>
        <w:rPr>
          <w:sz w:val="19"/>
          <w:szCs w:val="19"/>
        </w:rPr>
      </w:pPr>
      <w:r w:rsidRPr="008E0F64">
        <w:rPr>
          <w:lang w:eastAsia="fr-BE"/>
        </w:rPr>
        <w:drawing>
          <wp:inline distT="0" distB="0" distL="0" distR="0" wp14:anchorId="3D3777BF" wp14:editId="13F9AE16">
            <wp:extent cx="771525" cy="381000"/>
            <wp:effectExtent l="19050" t="0" r="9525" b="0"/>
            <wp:docPr id="158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771525" cy="381000"/>
                    </a:xfrm>
                    <a:prstGeom prst="rect">
                      <a:avLst/>
                    </a:prstGeom>
                    <a:noFill/>
                    <a:ln w="3175">
                      <a:noFill/>
                    </a:ln>
                  </pic:spPr>
                </pic:pic>
              </a:graphicData>
            </a:graphic>
          </wp:inline>
        </w:drawing>
      </w:r>
    </w:p>
    <w:p w14:paraId="2C840598" w14:textId="77777777" w:rsidR="00F357EB" w:rsidRPr="008E0F64" w:rsidRDefault="00F357EB" w:rsidP="00692AE0">
      <w:pPr>
        <w:pStyle w:val="FOD-normal"/>
        <w:keepNext/>
        <w:rPr>
          <w:rFonts w:eastAsia="Times New Roman"/>
        </w:rPr>
      </w:pPr>
      <w:r w:rsidRPr="008E0F64">
        <w:rPr>
          <w:b/>
        </w:rPr>
        <w:t>Leiste:</w:t>
      </w:r>
      <w:r w:rsidRPr="008E0F64">
        <w:t xml:space="preserve"> Verlegematerial, das aus einer Basis besteht, die Grundplatte genannt wird, mit Aussparungen versehen ist, die das Verlegen von Leitern ermöglichen, und mit einem abnehmbaren Deckel geschlossen wird. Leisten können dekorativ profiliert sein.</w:t>
      </w:r>
    </w:p>
    <w:p w14:paraId="5FD750A3" w14:textId="77777777" w:rsidR="006065DD" w:rsidRPr="008E0F64" w:rsidRDefault="006065DD" w:rsidP="00692AE0">
      <w:pPr>
        <w:pStyle w:val="FOD-fig-tab-titel"/>
      </w:pPr>
      <w:bookmarkStart w:id="290" w:name="_Toc167267712"/>
      <w:bookmarkStart w:id="291" w:name="_Toc167268875"/>
      <w:bookmarkStart w:id="292" w:name="_Toc167270035"/>
      <w:bookmarkStart w:id="293" w:name="_Toc202794475"/>
      <w:r w:rsidRPr="008E0F64">
        <w:t>Abbildung 2.18 - Verlegeart "Leiste"</w:t>
      </w:r>
      <w:bookmarkEnd w:id="290"/>
      <w:bookmarkEnd w:id="291"/>
      <w:bookmarkEnd w:id="292"/>
      <w:bookmarkEnd w:id="293"/>
    </w:p>
    <w:p w14:paraId="623D74CC" w14:textId="77777777" w:rsidR="00F357EB" w:rsidRPr="008E0F64" w:rsidRDefault="00F357EB" w:rsidP="00692AE0">
      <w:pPr>
        <w:pStyle w:val="FOD-afb"/>
      </w:pPr>
      <w:r w:rsidRPr="008E0F64">
        <w:rPr>
          <w:lang w:eastAsia="fr-BE"/>
        </w:rPr>
        <w:drawing>
          <wp:inline distT="0" distB="0" distL="0" distR="0" wp14:anchorId="6C983158" wp14:editId="25A9F561">
            <wp:extent cx="666750" cy="704850"/>
            <wp:effectExtent l="0" t="0" r="0" b="0"/>
            <wp:docPr id="154" name="Picture 2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6" cstate="print"/>
                    <a:stretch>
                      <a:fillRect/>
                    </a:stretch>
                  </pic:blipFill>
                  <pic:spPr>
                    <a:xfrm>
                      <a:off x="0" y="0"/>
                      <a:ext cx="666750" cy="704850"/>
                    </a:xfrm>
                    <a:prstGeom prst="rect">
                      <a:avLst/>
                    </a:prstGeom>
                    <a:ln w="3175">
                      <a:noFill/>
                    </a:ln>
                  </pic:spPr>
                </pic:pic>
              </a:graphicData>
            </a:graphic>
          </wp:inline>
        </w:drawing>
      </w:r>
    </w:p>
    <w:p w14:paraId="6AB6B26A" w14:textId="77777777" w:rsidR="00F357EB" w:rsidRPr="008E0F64" w:rsidRDefault="00F357EB" w:rsidP="00692AE0">
      <w:pPr>
        <w:pStyle w:val="FOD-normal"/>
        <w:rPr>
          <w:rFonts w:eastAsia="Times New Roman"/>
        </w:rPr>
      </w:pPr>
      <w:r w:rsidRPr="008E0F64">
        <w:rPr>
          <w:b/>
        </w:rPr>
        <w:t>Fußleiste (oder Einfassung) mit Aussparungen:</w:t>
      </w:r>
      <w:r w:rsidRPr="008E0F64">
        <w:t xml:space="preserve"> Fußleiste (oder Einfassung), die mit Aussparungen versehen ist, die das Verlegen von Leitern und eventuell Kabeln ermöglicht, und mit einem abnehmbaren Deckel geschlossen wird.</w:t>
      </w:r>
    </w:p>
    <w:p w14:paraId="7DE77375" w14:textId="77777777" w:rsidR="006065DD" w:rsidRPr="008E0F64" w:rsidRDefault="006065DD" w:rsidP="00692AE0">
      <w:pPr>
        <w:pStyle w:val="FOD-fig-tab-titel"/>
      </w:pPr>
      <w:bookmarkStart w:id="294" w:name="_Toc167267713"/>
      <w:bookmarkStart w:id="295" w:name="_Toc167268876"/>
      <w:bookmarkStart w:id="296" w:name="_Toc167270036"/>
      <w:bookmarkStart w:id="297" w:name="_Toc202794476"/>
      <w:r w:rsidRPr="008E0F64">
        <w:t>Abbildung 2.19 - Verlegeart "Fußleiste (oder Einfassung) mit Aussparungen"</w:t>
      </w:r>
      <w:bookmarkEnd w:id="294"/>
      <w:bookmarkEnd w:id="295"/>
      <w:bookmarkEnd w:id="296"/>
      <w:bookmarkEnd w:id="297"/>
    </w:p>
    <w:p w14:paraId="33453F5F" w14:textId="77777777" w:rsidR="00F357EB" w:rsidRPr="008E0F64" w:rsidRDefault="00F10B16" w:rsidP="00692AE0">
      <w:pPr>
        <w:pStyle w:val="FOD-afb"/>
        <w:rPr>
          <w:sz w:val="19"/>
          <w:szCs w:val="19"/>
        </w:rPr>
      </w:pPr>
      <w:r w:rsidRPr="008E0F64">
        <w:rPr>
          <w:lang w:eastAsia="fr-BE"/>
        </w:rPr>
        <w:drawing>
          <wp:inline distT="0" distB="0" distL="0" distR="0" wp14:anchorId="0437602F" wp14:editId="5B71ABA9">
            <wp:extent cx="676275" cy="752475"/>
            <wp:effectExtent l="19050" t="0" r="0" b="0"/>
            <wp:docPr id="1586"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676275" cy="752475"/>
                    </a:xfrm>
                    <a:prstGeom prst="rect">
                      <a:avLst/>
                    </a:prstGeom>
                    <a:noFill/>
                    <a:ln w="3175">
                      <a:noFill/>
                    </a:ln>
                  </pic:spPr>
                </pic:pic>
              </a:graphicData>
            </a:graphic>
          </wp:inline>
        </w:drawing>
      </w:r>
    </w:p>
    <w:p w14:paraId="029D00B3" w14:textId="77777777" w:rsidR="00F357EB" w:rsidRPr="008E0F64" w:rsidRDefault="00F357EB" w:rsidP="00692AE0">
      <w:pPr>
        <w:pStyle w:val="FOD-normal"/>
        <w:rPr>
          <w:rFonts w:eastAsia="Times New Roman"/>
        </w:rPr>
      </w:pPr>
      <w:r w:rsidRPr="008E0F64">
        <w:rPr>
          <w:b/>
        </w:rPr>
        <w:t>Aussparung:</w:t>
      </w:r>
      <w:r w:rsidRPr="008E0F64">
        <w:t xml:space="preserve"> lange, schmale Einkerbung in einem Material, die über ihre gesamte Länge zugänglich ist.</w:t>
      </w:r>
    </w:p>
    <w:p w14:paraId="5C3076B1" w14:textId="61AC8AAF" w:rsidR="00F357EB" w:rsidRPr="008E0F64" w:rsidRDefault="00F357EB" w:rsidP="00692AE0">
      <w:pPr>
        <w:pStyle w:val="FOD-normal"/>
        <w:rPr>
          <w:rFonts w:eastAsia="Times New Roman"/>
        </w:rPr>
      </w:pPr>
      <w:r w:rsidRPr="008E0F64">
        <w:rPr>
          <w:b/>
        </w:rPr>
        <w:t>Schlitz:</w:t>
      </w:r>
      <w:r w:rsidRPr="008E0F64">
        <w:t xml:space="preserve"> lange, schmale Öffnung in einem Baustoff, in der Elektroinstallationsrohre und bestimmte Arten von elektrischen Leitungen verlegt werden und die nach deren Verlegung wieder abgedichtet wird.</w:t>
      </w:r>
    </w:p>
    <w:p w14:paraId="4A464FD3" w14:textId="6E5EF5C5" w:rsidR="00F357EB" w:rsidRPr="008E0F64" w:rsidRDefault="00F357EB" w:rsidP="00692AE0">
      <w:pPr>
        <w:pStyle w:val="FOD-normal"/>
        <w:keepNext/>
        <w:rPr>
          <w:rFonts w:eastAsia="Times New Roman"/>
        </w:rPr>
      </w:pPr>
      <w:r w:rsidRPr="008E0F64">
        <w:rPr>
          <w:b/>
        </w:rPr>
        <w:t>Kabelpritsche:</w:t>
      </w:r>
      <w:r w:rsidRPr="008E0F64">
        <w:t xml:space="preserve"> Verlegematerial, das aus einem</w:t>
      </w:r>
      <w:r w:rsidRPr="008E0F64">
        <w:rPr>
          <w:b/>
        </w:rPr>
        <w:t xml:space="preserve"> </w:t>
      </w:r>
      <w:r w:rsidRPr="008E0F64">
        <w:t>durchgehenden Träger aus Platten besteht, die an einer senkrechten Wand befestigt sind, und auf dem Kabel verlegt werden.</w:t>
      </w:r>
    </w:p>
    <w:p w14:paraId="0671353C" w14:textId="77777777" w:rsidR="006065DD" w:rsidRPr="008E0F64" w:rsidRDefault="006065DD" w:rsidP="00692AE0">
      <w:pPr>
        <w:pStyle w:val="FOD-fig-tab-titel"/>
      </w:pPr>
      <w:bookmarkStart w:id="298" w:name="_Toc167267714"/>
      <w:bookmarkStart w:id="299" w:name="_Toc167268877"/>
      <w:bookmarkStart w:id="300" w:name="_Toc167270037"/>
      <w:bookmarkStart w:id="301" w:name="_Toc202794477"/>
      <w:r w:rsidRPr="008E0F64">
        <w:t>Abbildung 2.20 - Verlegeart "Kabelpritsche"</w:t>
      </w:r>
      <w:bookmarkEnd w:id="298"/>
      <w:bookmarkEnd w:id="299"/>
      <w:bookmarkEnd w:id="300"/>
      <w:bookmarkEnd w:id="301"/>
    </w:p>
    <w:p w14:paraId="401401A2" w14:textId="77777777" w:rsidR="00F357EB" w:rsidRPr="008E0F64" w:rsidRDefault="00F10B16" w:rsidP="00692AE0">
      <w:pPr>
        <w:pStyle w:val="FOD-afb"/>
        <w:rPr>
          <w:sz w:val="19"/>
          <w:szCs w:val="19"/>
        </w:rPr>
      </w:pPr>
      <w:r w:rsidRPr="008E0F64">
        <w:rPr>
          <w:lang w:eastAsia="fr-BE"/>
        </w:rPr>
        <w:drawing>
          <wp:inline distT="0" distB="0" distL="0" distR="0" wp14:anchorId="32D36243" wp14:editId="726D8572">
            <wp:extent cx="1428750" cy="1133475"/>
            <wp:effectExtent l="0" t="0" r="0" b="0"/>
            <wp:docPr id="1587"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1428750" cy="1133475"/>
                    </a:xfrm>
                    <a:prstGeom prst="rect">
                      <a:avLst/>
                    </a:prstGeom>
                    <a:noFill/>
                    <a:ln w="3175">
                      <a:noFill/>
                    </a:ln>
                  </pic:spPr>
                </pic:pic>
              </a:graphicData>
            </a:graphic>
          </wp:inline>
        </w:drawing>
      </w:r>
    </w:p>
    <w:p w14:paraId="5A8F7E97" w14:textId="77777777" w:rsidR="00F357EB" w:rsidRPr="008E0F64" w:rsidRDefault="00F357EB" w:rsidP="00692AE0">
      <w:pPr>
        <w:pStyle w:val="FOD-normal"/>
        <w:rPr>
          <w:rFonts w:eastAsia="Times New Roman"/>
        </w:rPr>
      </w:pPr>
      <w:r w:rsidRPr="008E0F64">
        <w:rPr>
          <w:b/>
        </w:rPr>
        <w:t>Bauliche Hohlräume:</w:t>
      </w:r>
      <w:r w:rsidRPr="008E0F64">
        <w:t xml:space="preserve"> Räume innerhalb von Gebäudewänden (Wände, normale Einfassungen und Wandplatten, Trennwände, Böden, Decken), die nur an bestimmten Stellen zugänglich sind.</w:t>
      </w:r>
    </w:p>
    <w:p w14:paraId="4DF83F6C" w14:textId="3A60C7D6" w:rsidR="00F357EB" w:rsidRPr="008E0F64" w:rsidRDefault="00F357EB" w:rsidP="00692AE0">
      <w:pPr>
        <w:pStyle w:val="FOD-normal"/>
        <w:rPr>
          <w:rFonts w:eastAsia="Times New Roman"/>
        </w:rPr>
      </w:pPr>
      <w:r w:rsidRPr="008E0F64">
        <w:rPr>
          <w:b/>
        </w:rPr>
        <w:t>An den Wänden befestigte elektrische Leitung:</w:t>
      </w:r>
      <w:r w:rsidRPr="008E0F64">
        <w:t xml:space="preserve"> elektrische Leitung, die an einer Wand oder in ihrer unmittelbaren Nähe verlegt wird, wobei diese Wand ein Befestigungsmittel und eventuell ein Schutzelement darstellt.</w:t>
      </w:r>
    </w:p>
    <w:p w14:paraId="47A5E089" w14:textId="77777777" w:rsidR="00F357EB" w:rsidRPr="008E0F64" w:rsidRDefault="00F357EB" w:rsidP="007D1542">
      <w:pPr>
        <w:pStyle w:val="FOD-niv2"/>
        <w:outlineLvl w:val="0"/>
        <w:rPr>
          <w:rFonts w:eastAsia="Times New Roman"/>
        </w:rPr>
      </w:pPr>
      <w:bookmarkStart w:id="302" w:name="_Toc365450137"/>
      <w:bookmarkStart w:id="303" w:name="_Toc390436648"/>
      <w:bookmarkStart w:id="304" w:name="_Toc167269289"/>
      <w:bookmarkStart w:id="305" w:name="_Toc167269841"/>
      <w:bookmarkStart w:id="306" w:name="_Toc167270449"/>
      <w:bookmarkStart w:id="307" w:name="_Toc167271060"/>
      <w:bookmarkStart w:id="308" w:name="_Toc196465607"/>
      <w:bookmarkStart w:id="309" w:name="_Toc202779164"/>
      <w:bookmarkStart w:id="310" w:name="_Toc203657164"/>
      <w:r w:rsidRPr="008E0F64">
        <w:lastRenderedPageBreak/>
        <w:t>KAPITEL 2.8 - Betriebsmittel</w:t>
      </w:r>
      <w:bookmarkEnd w:id="302"/>
      <w:bookmarkEnd w:id="303"/>
      <w:bookmarkEnd w:id="304"/>
      <w:bookmarkEnd w:id="305"/>
      <w:bookmarkEnd w:id="306"/>
      <w:bookmarkEnd w:id="307"/>
      <w:bookmarkEnd w:id="308"/>
      <w:bookmarkEnd w:id="309"/>
      <w:bookmarkEnd w:id="310"/>
    </w:p>
    <w:p w14:paraId="41A3BA7E" w14:textId="77777777" w:rsidR="00F357EB" w:rsidRPr="008E0F64" w:rsidRDefault="00F357EB" w:rsidP="007D1542">
      <w:pPr>
        <w:pStyle w:val="FOD-niv3"/>
        <w:outlineLvl w:val="1"/>
        <w:rPr>
          <w:rFonts w:eastAsia="Times New Roman"/>
        </w:rPr>
      </w:pPr>
      <w:bookmarkStart w:id="311" w:name="_Toc365450138"/>
      <w:bookmarkStart w:id="312" w:name="_Toc390436649"/>
      <w:bookmarkStart w:id="313" w:name="_Toc167269290"/>
      <w:bookmarkStart w:id="314" w:name="_Toc167270450"/>
      <w:bookmarkStart w:id="315" w:name="_Toc167271061"/>
      <w:bookmarkStart w:id="316" w:name="_Toc203657165"/>
      <w:r w:rsidRPr="008E0F64">
        <w:t>Abschnitt 2.8.1 - Allgemeine Begriffe</w:t>
      </w:r>
      <w:bookmarkEnd w:id="311"/>
      <w:bookmarkEnd w:id="312"/>
      <w:bookmarkEnd w:id="313"/>
      <w:bookmarkEnd w:id="314"/>
      <w:bookmarkEnd w:id="315"/>
      <w:bookmarkEnd w:id="316"/>
    </w:p>
    <w:p w14:paraId="41363BA1" w14:textId="77777777" w:rsidR="00F357EB" w:rsidRPr="008E0F64" w:rsidRDefault="00F357EB" w:rsidP="00692AE0">
      <w:pPr>
        <w:pStyle w:val="FOD-normal"/>
        <w:rPr>
          <w:rFonts w:eastAsia="Times New Roman"/>
        </w:rPr>
      </w:pPr>
      <w:r w:rsidRPr="008E0F64">
        <w:rPr>
          <w:b/>
        </w:rPr>
        <w:t>Elektrische Maschine/elektrisches Gerät:</w:t>
      </w:r>
      <w:r w:rsidRPr="008E0F64">
        <w:t xml:space="preserve"> Apparat für Produktion, Umwandlung, Verteilung oder Nutzung elektrischer Energie. </w:t>
      </w:r>
    </w:p>
    <w:p w14:paraId="589A70BE" w14:textId="77777777" w:rsidR="00F357EB" w:rsidRPr="008E0F64" w:rsidRDefault="00F357EB" w:rsidP="00692AE0">
      <w:pPr>
        <w:pStyle w:val="FOD-normal"/>
        <w:rPr>
          <w:rFonts w:eastAsia="Times New Roman"/>
        </w:rPr>
      </w:pPr>
      <w:r w:rsidRPr="008E0F64">
        <w:rPr>
          <w:b/>
        </w:rPr>
        <w:t>Elektrische Betriebsmittel:</w:t>
      </w:r>
      <w:r w:rsidRPr="008E0F64">
        <w:t xml:space="preserve"> elektrische Maschinen, Geräte und Leitungen.</w:t>
      </w:r>
    </w:p>
    <w:p w14:paraId="37E42063" w14:textId="05D5D306" w:rsidR="00F357EB" w:rsidRPr="008E0F64" w:rsidRDefault="00F357EB" w:rsidP="00692AE0">
      <w:pPr>
        <w:pStyle w:val="FOD-normal"/>
        <w:rPr>
          <w:rFonts w:eastAsia="Times New Roman"/>
        </w:rPr>
      </w:pPr>
      <w:r w:rsidRPr="008E0F64">
        <w:t>Als elektrische Betriebsmittel gelten auch eine Reihe von elektrischen Maschinen, Geräten und Leitungen, die den vom König bestätigten oder vom Normungsamt (NBN) registrierten Normen für Schaltgeräte mit Umhüllung entsprechen.</w:t>
      </w:r>
    </w:p>
    <w:p w14:paraId="45BB3701" w14:textId="2EDF64AB" w:rsidR="00F357EB" w:rsidRPr="008E0F64" w:rsidRDefault="00F357EB" w:rsidP="00692AE0">
      <w:pPr>
        <w:pStyle w:val="FOD-normal"/>
        <w:rPr>
          <w:rFonts w:eastAsia="Times New Roman"/>
        </w:rPr>
      </w:pPr>
      <w:r w:rsidRPr="008E0F64">
        <w:rPr>
          <w:b/>
        </w:rPr>
        <w:t>Niederspannung-Schaltgerätekombination:</w:t>
      </w:r>
      <w:r w:rsidRPr="008E0F64">
        <w:t xml:space="preserve"> Kombination aus einem oder mehreren Niederspannung-Schaltgeräten mit zugehörigen Steuer-, Mess-, Melde-, Schutz- und Regeleinrichtungen, ... mit ihren sämtlichen inneren mechanischen und elektrischen Verbindungen und ihren Strukturelementen.</w:t>
      </w:r>
    </w:p>
    <w:p w14:paraId="3A39EE51" w14:textId="77777777" w:rsidR="008C61A8" w:rsidRPr="008E0F64" w:rsidRDefault="00216250" w:rsidP="00692AE0">
      <w:pPr>
        <w:pStyle w:val="FOD-normal"/>
        <w:rPr>
          <w:rFonts w:eastAsia="Arial" w:cs="Times New Roman"/>
        </w:rPr>
      </w:pPr>
      <w:r w:rsidRPr="008E0F64">
        <w:rPr>
          <w:b/>
        </w:rPr>
        <w:t>Gesamtsystem:</w:t>
      </w:r>
      <w:r w:rsidRPr="008E0F64">
        <w:t xml:space="preserve"> Gesamtheit aller elektrischen und mechanischen Komponenten (Umhüllungen, Sammelschienen, Funktionseinheiten, ...) gemäß der Beschreibung des Originalherstellers, die im Hinblick auf die Herstellung verschiedener Systeme nach den Anweisungen des Originalherstellers zusammengebaut werden können.</w:t>
      </w:r>
    </w:p>
    <w:p w14:paraId="5B7861CE" w14:textId="77777777" w:rsidR="00F357EB" w:rsidRPr="008E0F64" w:rsidRDefault="00F357EB" w:rsidP="00692AE0">
      <w:pPr>
        <w:pStyle w:val="FOD-normal"/>
        <w:rPr>
          <w:rFonts w:eastAsia="Times New Roman"/>
        </w:rPr>
      </w:pPr>
      <w:r w:rsidRPr="008E0F64">
        <w:rPr>
          <w:b/>
        </w:rPr>
        <w:t>Entladungslampenhalter:</w:t>
      </w:r>
      <w:r w:rsidRPr="008E0F64">
        <w:t xml:space="preserve"> Stifte oder Schellen, die zum Halten von Lampen oder Rohren benutzt werden und keine Teile sind, die zur Stromversorgung der Lampen benutzt werden.</w:t>
      </w:r>
    </w:p>
    <w:p w14:paraId="344D0782" w14:textId="77777777" w:rsidR="00F357EB" w:rsidRPr="008E0F64" w:rsidRDefault="00F357EB" w:rsidP="007D1542">
      <w:pPr>
        <w:pStyle w:val="FOD-niv3"/>
        <w:outlineLvl w:val="1"/>
        <w:rPr>
          <w:rFonts w:eastAsia="Times New Roman"/>
        </w:rPr>
      </w:pPr>
      <w:bookmarkStart w:id="317" w:name="_Toc365450139"/>
      <w:bookmarkStart w:id="318" w:name="_Toc390436650"/>
      <w:bookmarkStart w:id="319" w:name="_Toc167269291"/>
      <w:bookmarkStart w:id="320" w:name="_Toc167270451"/>
      <w:bookmarkStart w:id="321" w:name="_Toc167271062"/>
      <w:bookmarkStart w:id="322" w:name="_Toc203657166"/>
      <w:r w:rsidRPr="008E0F64">
        <w:t>Abschnitt 2.8.2 - Bewegungsmöglichkeiten</w:t>
      </w:r>
      <w:bookmarkEnd w:id="317"/>
      <w:bookmarkEnd w:id="318"/>
      <w:bookmarkEnd w:id="319"/>
      <w:bookmarkEnd w:id="320"/>
      <w:bookmarkEnd w:id="321"/>
      <w:bookmarkEnd w:id="322"/>
    </w:p>
    <w:p w14:paraId="0A25E0BE" w14:textId="0DEC02A7" w:rsidR="007357D3" w:rsidRPr="008E0F64" w:rsidRDefault="00F357EB" w:rsidP="00692AE0">
      <w:pPr>
        <w:pStyle w:val="FOD-normal"/>
        <w:rPr>
          <w:rFonts w:eastAsia="Times New Roman"/>
        </w:rPr>
      </w:pPr>
      <w:r w:rsidRPr="008E0F64">
        <w:rPr>
          <w:b/>
        </w:rPr>
        <w:t>Mobile Maschine/mobiles Gerät:</w:t>
      </w:r>
      <w:r w:rsidRPr="008E0F64">
        <w:t xml:space="preserve"> elektrische Maschine bzw. elektrisches Gerät, die/das entweder aus eigenen Mitteln oder durch den Benutzer unter Spannung oder ohne Spannung während des Betriebs bewegt wird oder leicht bewegt werden kann, wenn sie/es mit dem Versorgungsstromkreis verbunden ist.</w:t>
      </w:r>
    </w:p>
    <w:p w14:paraId="6A2B9CAE" w14:textId="77777777" w:rsidR="00F357EB" w:rsidRPr="008E0F64" w:rsidRDefault="00F357EB" w:rsidP="00692AE0">
      <w:pPr>
        <w:pStyle w:val="FOD-normal"/>
        <w:rPr>
          <w:rFonts w:eastAsia="Times New Roman"/>
        </w:rPr>
      </w:pPr>
      <w:r w:rsidRPr="008E0F64">
        <w:rPr>
          <w:b/>
        </w:rPr>
        <w:t>Handgehaltene Maschine/handgehaltenes Gerät:</w:t>
      </w:r>
      <w:r w:rsidRPr="008E0F64">
        <w:t xml:space="preserve"> mobile Maschine bzw. mobiles Gerät, die/das dazu bestimmt ist, bei bestimmungsgemäßem Betrieb in der Hand gehalten zu werden, und deren/dessen Betrieb die ständige Verwendung der Hand als Stütze oder Führung erfordert.</w:t>
      </w:r>
    </w:p>
    <w:p w14:paraId="2626C03D" w14:textId="77777777" w:rsidR="00F357EB" w:rsidRPr="008E0F64" w:rsidRDefault="00F357EB" w:rsidP="00692AE0">
      <w:pPr>
        <w:pStyle w:val="FOD-normal"/>
        <w:rPr>
          <w:rFonts w:eastAsia="Times New Roman"/>
        </w:rPr>
      </w:pPr>
      <w:r w:rsidRPr="008E0F64">
        <w:rPr>
          <w:b/>
        </w:rPr>
        <w:t>Ortsfeste Maschine/ortsfestes Gerät:</w:t>
      </w:r>
      <w:r w:rsidRPr="008E0F64">
        <w:t xml:space="preserve"> Maschine oder Gerät mit festem Standplatz bzw. Maschine oder Gerät, die/das nicht leicht bewegt werden kann.</w:t>
      </w:r>
    </w:p>
    <w:p w14:paraId="37A9B5C2" w14:textId="71DE31AA" w:rsidR="00F357EB" w:rsidRPr="008E0F64" w:rsidRDefault="00F357EB" w:rsidP="00692AE0">
      <w:pPr>
        <w:pStyle w:val="FOD-normal"/>
        <w:rPr>
          <w:rFonts w:eastAsia="Times New Roman"/>
        </w:rPr>
      </w:pPr>
      <w:r w:rsidRPr="008E0F64">
        <w:rPr>
          <w:b/>
        </w:rPr>
        <w:t>Maschine/Gerät mit festem Standplatz:</w:t>
      </w:r>
      <w:r w:rsidRPr="008E0F64">
        <w:t xml:space="preserve"> elektrische Maschine bzw. elektrisches Gerät, die/das an einem bestimmten Ort befestigt oder eingelassen ist.</w:t>
      </w:r>
    </w:p>
    <w:p w14:paraId="04AEA5E7" w14:textId="66BEA93A" w:rsidR="00F357EB" w:rsidRPr="008E0F64" w:rsidRDefault="00F357EB" w:rsidP="00692AE0">
      <w:pPr>
        <w:pStyle w:val="FOD-normal"/>
        <w:keepLines/>
        <w:rPr>
          <w:rFonts w:eastAsia="Times New Roman"/>
        </w:rPr>
      </w:pPr>
      <w:r w:rsidRPr="008E0F64">
        <w:rPr>
          <w:b/>
        </w:rPr>
        <w:t>Mobile Maschine/mobiles Gerät mit festem Standplatz:</w:t>
      </w:r>
      <w:r w:rsidRPr="008E0F64">
        <w:t xml:space="preserve"> ortsfeste Maschine bzw. ortsfestes Gerät, die/das nicht in die Kategorie der ortsfesten Geräte fällt. Es handelt sich um elektrische Maschinen oder Geräte wie Herde, Kühlschränke, Geschirrspüler, ..., die gelegentlich bewegt werden, zum Beispiel um die Räumlichkeiten zu reinigen. Im Gegensatz dazu sind elektrische Heizkörper auf Rädern und transportable Stehlampen mobile Geräte.</w:t>
      </w:r>
    </w:p>
    <w:p w14:paraId="3B1F3AE7" w14:textId="77777777" w:rsidR="00F357EB" w:rsidRPr="008E0F64" w:rsidRDefault="00F357EB" w:rsidP="00692AE0">
      <w:pPr>
        <w:pStyle w:val="FOD-normal"/>
        <w:keepNext/>
        <w:rPr>
          <w:rFonts w:eastAsia="Times New Roman"/>
        </w:rPr>
      </w:pPr>
      <w:r w:rsidRPr="008E0F64">
        <w:rPr>
          <w:b/>
        </w:rPr>
        <w:t>Stangenstromabnehmer:</w:t>
      </w:r>
      <w:r w:rsidRPr="008E0F64">
        <w:t xml:space="preserve"> Einrichtung, die die Stromversorgung von mobilen Maschinen oder Geräten über Gleitkontakte ermöglicht.</w:t>
      </w:r>
    </w:p>
    <w:p w14:paraId="38237B4C" w14:textId="77777777" w:rsidR="00F357EB" w:rsidRPr="008E0F64" w:rsidRDefault="00F357EB" w:rsidP="007D1542">
      <w:pPr>
        <w:pStyle w:val="FOD-niv2"/>
        <w:outlineLvl w:val="0"/>
        <w:rPr>
          <w:rFonts w:eastAsia="Times New Roman"/>
        </w:rPr>
      </w:pPr>
      <w:bookmarkStart w:id="323" w:name="_Toc365450140"/>
      <w:bookmarkStart w:id="324" w:name="_Toc390436651"/>
      <w:bookmarkStart w:id="325" w:name="_Toc167269292"/>
      <w:bookmarkStart w:id="326" w:name="_Toc167269842"/>
      <w:bookmarkStart w:id="327" w:name="_Toc167270452"/>
      <w:bookmarkStart w:id="328" w:name="_Toc167271063"/>
      <w:bookmarkStart w:id="329" w:name="_Toc196465608"/>
      <w:bookmarkStart w:id="330" w:name="_Toc202779165"/>
      <w:bookmarkStart w:id="331" w:name="_Toc203657167"/>
      <w:r w:rsidRPr="008E0F64">
        <w:t>KAPITEL 2.9 - Trennung und Steuerung</w:t>
      </w:r>
      <w:bookmarkEnd w:id="323"/>
      <w:bookmarkEnd w:id="324"/>
      <w:bookmarkEnd w:id="325"/>
      <w:bookmarkEnd w:id="326"/>
      <w:bookmarkEnd w:id="327"/>
      <w:bookmarkEnd w:id="328"/>
      <w:bookmarkEnd w:id="329"/>
      <w:bookmarkEnd w:id="330"/>
      <w:bookmarkEnd w:id="331"/>
    </w:p>
    <w:p w14:paraId="443DE21C" w14:textId="77777777" w:rsidR="00924A07" w:rsidRPr="008E0F64" w:rsidRDefault="00924A07" w:rsidP="00692AE0">
      <w:pPr>
        <w:pStyle w:val="FOD-normal"/>
        <w:rPr>
          <w:rFonts w:eastAsia="Times New Roman"/>
        </w:rPr>
      </w:pPr>
      <w:r w:rsidRPr="008E0F64">
        <w:rPr>
          <w:b/>
        </w:rPr>
        <w:t>Allpolige Abschaltung:</w:t>
      </w:r>
      <w:r w:rsidRPr="008E0F64">
        <w:t xml:space="preserve"> Abschaltung aller aktiven Leiter eines Stromkreises einschließlich des Neutralleiters.</w:t>
      </w:r>
    </w:p>
    <w:p w14:paraId="15181B4D" w14:textId="77777777" w:rsidR="00F357EB" w:rsidRPr="008E0F64" w:rsidRDefault="00F357EB" w:rsidP="00692AE0">
      <w:pPr>
        <w:pStyle w:val="FOD-normal"/>
        <w:rPr>
          <w:rFonts w:eastAsia="Times New Roman"/>
        </w:rPr>
      </w:pPr>
      <w:r w:rsidRPr="008E0F64">
        <w:rPr>
          <w:b/>
        </w:rPr>
        <w:t>Sicherheitsabschaltung:</w:t>
      </w:r>
      <w:r w:rsidRPr="008E0F64">
        <w:t xml:space="preserve"> nicht automatische Trenn- und Steuerungsmaßnahmen, die dazu dienen, Gefahren für Personen, die an Maschinen oder Geräten arbeiten, die mit elektrischer Energie versorgt werden, zu verhüten oder zu beseitigen.</w:t>
      </w:r>
    </w:p>
    <w:p w14:paraId="58DC0541" w14:textId="77777777" w:rsidR="00F357EB" w:rsidRPr="008E0F64" w:rsidRDefault="00F357EB" w:rsidP="00692AE0">
      <w:pPr>
        <w:pStyle w:val="FOD-normal"/>
        <w:rPr>
          <w:rFonts w:eastAsia="Times New Roman"/>
        </w:rPr>
      </w:pPr>
      <w:r w:rsidRPr="008E0F64">
        <w:rPr>
          <w:b/>
        </w:rPr>
        <w:t>Trennschalter:</w:t>
      </w:r>
      <w:r w:rsidRPr="008E0F64">
        <w:t xml:space="preserve"> System, das dazu bestimmt ist, eine gesamte Anlage oder einen Teil davon spannungsfrei zu schalten, indem die Anlage von jeder Stromquelle getrennt wird, um die Sicherheit der Personen zu gewährleisten, die an oder in der Nähe von Teilen arbeiten, bei denen die Gefahr direkten Berührens besteht.</w:t>
      </w:r>
    </w:p>
    <w:p w14:paraId="0BC275DE" w14:textId="77777777" w:rsidR="00F357EB" w:rsidRPr="008E0F64" w:rsidRDefault="00F357EB" w:rsidP="00692AE0">
      <w:pPr>
        <w:pStyle w:val="FOD-normal"/>
        <w:rPr>
          <w:rFonts w:eastAsia="Times New Roman"/>
        </w:rPr>
      </w:pPr>
      <w:r w:rsidRPr="008E0F64">
        <w:rPr>
          <w:b/>
        </w:rPr>
        <w:t>Ausschaltung für nicht elektrische Instandhaltung:</w:t>
      </w:r>
      <w:r w:rsidRPr="008E0F64">
        <w:t xml:space="preserve"> System, das dazu bestimmt ist, Teile von elektrischen Betriebsmitteln abzuschalten, die mit elektrischer Energie versorgt werden, um andere Unfälle als die durch elektrischen Schlag oder Lichtbogen bei der nicht elektrischen Instandhaltung dieser Betriebsmittel zu verhüten.</w:t>
      </w:r>
    </w:p>
    <w:p w14:paraId="3E3084AA" w14:textId="77777777" w:rsidR="00F357EB" w:rsidRPr="008E0F64" w:rsidRDefault="00F357EB" w:rsidP="00692AE0">
      <w:pPr>
        <w:pStyle w:val="FOD-normal"/>
        <w:rPr>
          <w:rFonts w:eastAsia="Times New Roman"/>
        </w:rPr>
      </w:pPr>
      <w:r w:rsidRPr="008E0F64">
        <w:rPr>
          <w:b/>
        </w:rPr>
        <w:lastRenderedPageBreak/>
        <w:t>Not-Ausschaltung:</w:t>
      </w:r>
      <w:r w:rsidRPr="008E0F64">
        <w:t xml:space="preserve"> System, das dazu bestimmt ist, Gefahren, die unvorhersehbar auftreten können, schnellstmöglich zu beseitigen. Wenn diese Maßnahme ergriffen wird, um eine gefährliche Bewegung anzuhalten, wird sie als </w:t>
      </w:r>
      <w:r w:rsidRPr="008E0F64">
        <w:rPr>
          <w:i/>
        </w:rPr>
        <w:t>Not-Halt</w:t>
      </w:r>
      <w:r w:rsidRPr="008E0F64">
        <w:t xml:space="preserve"> bezeichnet.</w:t>
      </w:r>
    </w:p>
    <w:p w14:paraId="665E3E61" w14:textId="45631F03" w:rsidR="00F357EB" w:rsidRPr="008E0F64" w:rsidRDefault="00F357EB" w:rsidP="00692AE0">
      <w:pPr>
        <w:pStyle w:val="FOD-normal"/>
        <w:rPr>
          <w:rFonts w:eastAsia="Times New Roman"/>
        </w:rPr>
      </w:pPr>
      <w:r w:rsidRPr="008E0F64">
        <w:rPr>
          <w:b/>
        </w:rPr>
        <w:t>Betriebsmäßige Schaltung:</w:t>
      </w:r>
      <w:r w:rsidRPr="008E0F64">
        <w:t xml:space="preserve"> System, das dazu bestimmt ist, die Stromversorgung für einen Teil einer elektrischen Anlage, einer elektrischen Maschine oder eines elektrischen Verbrauchsgeräts ein- oder auszuschalten oder zu verändern, um die Steuerung bei bestimmungsgemäßem Betrieb zu gewährleisten.</w:t>
      </w:r>
    </w:p>
    <w:p w14:paraId="488BFA29" w14:textId="77777777" w:rsidR="00F357EB" w:rsidRPr="008E0F64" w:rsidRDefault="00F357EB" w:rsidP="00692AE0">
      <w:pPr>
        <w:pStyle w:val="FOD-normal"/>
        <w:rPr>
          <w:rFonts w:eastAsia="Times New Roman"/>
        </w:rPr>
      </w:pPr>
      <w:r w:rsidRPr="008E0F64">
        <w:rPr>
          <w:b/>
        </w:rPr>
        <w:t>Handsteuerung:</w:t>
      </w:r>
      <w:r w:rsidRPr="008E0F64">
        <w:t xml:space="preserve"> Steuerung einer Betätigung durch direktes menschliches Eingreifen.</w:t>
      </w:r>
    </w:p>
    <w:p w14:paraId="3D08D874" w14:textId="77777777" w:rsidR="00F357EB" w:rsidRPr="008E0F64" w:rsidRDefault="00F357EB" w:rsidP="00692AE0">
      <w:pPr>
        <w:pStyle w:val="FOD-normal"/>
        <w:rPr>
          <w:rFonts w:eastAsia="Times New Roman"/>
        </w:rPr>
      </w:pPr>
      <w:r w:rsidRPr="008E0F64">
        <w:rPr>
          <w:b/>
        </w:rPr>
        <w:t>Automatische Steuerung:</w:t>
      </w:r>
      <w:r w:rsidRPr="008E0F64">
        <w:t xml:space="preserve"> Steuerung einer Betätigung ohne menschliches Eingreifen, abhängig vom Vorliegen vorher festgesetzter Bedingungen.</w:t>
      </w:r>
    </w:p>
    <w:p w14:paraId="1764A0A7" w14:textId="77777777" w:rsidR="00F357EB" w:rsidRPr="008E0F64" w:rsidRDefault="00F357EB" w:rsidP="007D1542">
      <w:pPr>
        <w:pStyle w:val="FOD-niv2"/>
        <w:outlineLvl w:val="0"/>
        <w:rPr>
          <w:rFonts w:eastAsia="Times New Roman"/>
        </w:rPr>
      </w:pPr>
      <w:bookmarkStart w:id="332" w:name="_Toc365450142"/>
      <w:bookmarkStart w:id="333" w:name="_Toc390436652"/>
      <w:bookmarkStart w:id="334" w:name="_Toc167269293"/>
      <w:bookmarkStart w:id="335" w:name="_Toc167269843"/>
      <w:bookmarkStart w:id="336" w:name="_Toc167270453"/>
      <w:bookmarkStart w:id="337" w:name="_Toc167271064"/>
      <w:bookmarkStart w:id="338" w:name="_Toc196465609"/>
      <w:bookmarkStart w:id="339" w:name="_Toc202779166"/>
      <w:bookmarkStart w:id="340" w:name="_Toc203657168"/>
      <w:r w:rsidRPr="008E0F64">
        <w:t>KAPITEL 2.10 - Äußere Einflüsse</w:t>
      </w:r>
      <w:bookmarkEnd w:id="332"/>
      <w:bookmarkEnd w:id="333"/>
      <w:bookmarkEnd w:id="334"/>
      <w:bookmarkEnd w:id="335"/>
      <w:bookmarkEnd w:id="336"/>
      <w:bookmarkEnd w:id="337"/>
      <w:bookmarkEnd w:id="338"/>
      <w:bookmarkEnd w:id="339"/>
      <w:bookmarkEnd w:id="340"/>
    </w:p>
    <w:p w14:paraId="0A73D73A" w14:textId="77777777" w:rsidR="00F357EB" w:rsidRPr="008E0F64" w:rsidRDefault="00F357EB" w:rsidP="007D1542">
      <w:pPr>
        <w:pStyle w:val="FOD-niv3"/>
        <w:outlineLvl w:val="1"/>
        <w:rPr>
          <w:rFonts w:eastAsia="Times New Roman"/>
        </w:rPr>
      </w:pPr>
      <w:bookmarkStart w:id="341" w:name="_Toc365450143"/>
      <w:bookmarkStart w:id="342" w:name="_Toc390436653"/>
      <w:bookmarkStart w:id="343" w:name="_Toc167269294"/>
      <w:bookmarkStart w:id="344" w:name="_Toc167270454"/>
      <w:bookmarkStart w:id="345" w:name="_Toc167271065"/>
      <w:bookmarkStart w:id="346" w:name="_Toc203657169"/>
      <w:r w:rsidRPr="008E0F64">
        <w:t>Abschnitt 2.10.1 - Allgemeines</w:t>
      </w:r>
      <w:bookmarkEnd w:id="341"/>
      <w:bookmarkEnd w:id="342"/>
      <w:bookmarkEnd w:id="343"/>
      <w:bookmarkEnd w:id="344"/>
      <w:bookmarkEnd w:id="345"/>
      <w:bookmarkEnd w:id="346"/>
    </w:p>
    <w:p w14:paraId="19147429" w14:textId="77777777" w:rsidR="00F357EB" w:rsidRPr="008E0F64" w:rsidRDefault="00F357EB" w:rsidP="00692AE0">
      <w:pPr>
        <w:pStyle w:val="FOD-normal"/>
        <w:keepNext/>
        <w:rPr>
          <w:rFonts w:eastAsia="Times New Roman"/>
        </w:rPr>
      </w:pPr>
      <w:r w:rsidRPr="008E0F64">
        <w:t xml:space="preserve">Die Einteilung der äußeren Einflüsse ist eine möglichst umfassende Auflistung aller äußeren Bedingungen, die die Vorschriften für elektrische Anlagen beeinflussen können. </w:t>
      </w:r>
    </w:p>
    <w:p w14:paraId="40B90330" w14:textId="77777777" w:rsidR="00F357EB" w:rsidRPr="008E0F64" w:rsidRDefault="00F357EB" w:rsidP="00692AE0">
      <w:pPr>
        <w:pStyle w:val="FOD-normal"/>
        <w:rPr>
          <w:rFonts w:eastAsia="Times New Roman"/>
        </w:rPr>
      </w:pPr>
      <w:r w:rsidRPr="008E0F64">
        <w:t xml:space="preserve">Um die Einteilung der verschiedenen Parameter zu erleichtern, wurde ein alphanumerischer Code erstellt. </w:t>
      </w:r>
    </w:p>
    <w:p w14:paraId="14BC2E6B" w14:textId="1B03CAB0" w:rsidR="009037F8" w:rsidRPr="008E0F64" w:rsidRDefault="00F357EB" w:rsidP="00692AE0">
      <w:pPr>
        <w:pStyle w:val="FOD-normal"/>
        <w:rPr>
          <w:rFonts w:eastAsia="Times New Roman"/>
        </w:rPr>
      </w:pPr>
      <w:r w:rsidRPr="008E0F64">
        <w:t xml:space="preserve">Die verschiedenen Parameter in Bezug auf </w:t>
      </w:r>
      <w:r w:rsidR="002C6911" w:rsidRPr="008E0F64">
        <w:t>äußere</w:t>
      </w:r>
      <w:r w:rsidRPr="008E0F64">
        <w:t xml:space="preserve"> Einflüsse werden entsprechend ihrer Rolle in drei Hauptkategorien eingeteilt, nämlich:</w:t>
      </w:r>
    </w:p>
    <w:p w14:paraId="124D7A84" w14:textId="77777777" w:rsidR="00F357EB" w:rsidRPr="008E0F64" w:rsidRDefault="00F357EB" w:rsidP="00445351">
      <w:pPr>
        <w:pStyle w:val="FOD-opsomming1"/>
        <w:numPr>
          <w:ilvl w:val="0"/>
          <w:numId w:val="122"/>
        </w:numPr>
        <w:rPr>
          <w:rFonts w:eastAsia="Times New Roman"/>
        </w:rPr>
      </w:pPr>
      <w:r w:rsidRPr="008E0F64">
        <w:t xml:space="preserve">die </w:t>
      </w:r>
      <w:r w:rsidRPr="008E0F64">
        <w:rPr>
          <w:i/>
        </w:rPr>
        <w:t>Umgebungsbedingungen</w:t>
      </w:r>
      <w:r w:rsidRPr="008E0F64">
        <w:t>, die von der Art der Anlagen und Orte unabhängig sind und sich auf äußere Phänomene beziehen, die sich aus Atmosphäre, Klima, Örtlichkeit und anderen Bedingungen in Bezug auf den Ort ergeben, an dem sich die elektrische Anlage befindet,</w:t>
      </w:r>
    </w:p>
    <w:p w14:paraId="4161E3E8" w14:textId="77777777" w:rsidR="00F357EB" w:rsidRPr="008E0F64" w:rsidRDefault="00F357EB" w:rsidP="00445351">
      <w:pPr>
        <w:pStyle w:val="FOD-opsomming1"/>
        <w:numPr>
          <w:ilvl w:val="0"/>
          <w:numId w:val="122"/>
        </w:numPr>
        <w:rPr>
          <w:rFonts w:eastAsia="Times New Roman"/>
        </w:rPr>
      </w:pPr>
      <w:r w:rsidRPr="008E0F64">
        <w:t xml:space="preserve">die Bedingungen in Bezug auf die </w:t>
      </w:r>
      <w:r w:rsidRPr="008E0F64">
        <w:rPr>
          <w:i/>
        </w:rPr>
        <w:t>Verwendung</w:t>
      </w:r>
      <w:r w:rsidRPr="008E0F64">
        <w:t xml:space="preserve"> der betreffenden Orte und der elektrischen Anlage selbst,</w:t>
      </w:r>
    </w:p>
    <w:p w14:paraId="63711FD5" w14:textId="77777777" w:rsidR="00F357EB" w:rsidRPr="008E0F64" w:rsidRDefault="00F357EB" w:rsidP="00445351">
      <w:pPr>
        <w:pStyle w:val="FOD-opsomming1"/>
        <w:numPr>
          <w:ilvl w:val="0"/>
          <w:numId w:val="122"/>
        </w:numPr>
        <w:rPr>
          <w:rFonts w:eastAsia="Times New Roman"/>
        </w:rPr>
      </w:pPr>
      <w:r w:rsidRPr="008E0F64">
        <w:t xml:space="preserve">die Folgen, die sich aus der </w:t>
      </w:r>
      <w:r w:rsidRPr="008E0F64">
        <w:rPr>
          <w:i/>
        </w:rPr>
        <w:t>Bauweise von Bauwerken</w:t>
      </w:r>
      <w:r w:rsidRPr="008E0F64">
        <w:t>, ihrer Struktur und der Art der verwendeten Materialien ergeben.</w:t>
      </w:r>
    </w:p>
    <w:p w14:paraId="05DF2572" w14:textId="77777777" w:rsidR="006065DD" w:rsidRPr="008E0F64" w:rsidRDefault="006065DD" w:rsidP="00692AE0">
      <w:pPr>
        <w:pStyle w:val="FOD-tab-titel"/>
      </w:pPr>
      <w:bookmarkStart w:id="347" w:name="_Toc167267938"/>
      <w:bookmarkStart w:id="348" w:name="_Toc167269101"/>
      <w:bookmarkStart w:id="349" w:name="_Toc167270261"/>
      <w:bookmarkStart w:id="350" w:name="_Toc202794548"/>
      <w:r w:rsidRPr="008E0F64">
        <w:t>Tabelle 2.5 - Kategorien von äußeren Einflüssen</w:t>
      </w:r>
      <w:bookmarkEnd w:id="347"/>
      <w:bookmarkEnd w:id="348"/>
      <w:bookmarkEnd w:id="349"/>
      <w:bookmarkEnd w:id="350"/>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A0" w:firstRow="1" w:lastRow="0" w:firstColumn="1" w:lastColumn="0" w:noHBand="0" w:noVBand="0"/>
      </w:tblPr>
      <w:tblGrid>
        <w:gridCol w:w="2147"/>
        <w:gridCol w:w="2880"/>
      </w:tblGrid>
      <w:tr w:rsidR="00156AA0" w:rsidRPr="008E0F64" w14:paraId="1E5E53C6" w14:textId="77777777" w:rsidTr="00B01C00">
        <w:trPr>
          <w:trHeight w:val="113"/>
          <w:jc w:val="center"/>
        </w:trPr>
        <w:tc>
          <w:tcPr>
            <w:tcW w:w="2147" w:type="dxa"/>
          </w:tcPr>
          <w:p w14:paraId="5CAC2B94" w14:textId="77777777" w:rsidR="00F357EB" w:rsidRPr="008E0F64" w:rsidRDefault="00F357EB" w:rsidP="00692AE0">
            <w:pPr>
              <w:spacing w:before="40" w:after="40" w:line="240" w:lineRule="auto"/>
              <w:jc w:val="center"/>
              <w:rPr>
                <w:rFonts w:ascii="Trebuchet MS" w:eastAsia="Times New Roman" w:hAnsi="Trebuchet MS" w:cs="Arial"/>
                <w:b/>
                <w:i/>
                <w:sz w:val="17"/>
                <w:szCs w:val="17"/>
              </w:rPr>
            </w:pPr>
            <w:r w:rsidRPr="008E0F64">
              <w:rPr>
                <w:rFonts w:ascii="Trebuchet MS" w:hAnsi="Trebuchet MS"/>
                <w:b/>
                <w:i/>
                <w:sz w:val="17"/>
              </w:rPr>
              <w:t>Erster Buchstabe des Codes</w:t>
            </w:r>
          </w:p>
        </w:tc>
        <w:tc>
          <w:tcPr>
            <w:tcW w:w="2880" w:type="dxa"/>
            <w:vAlign w:val="center"/>
          </w:tcPr>
          <w:p w14:paraId="5410AA33" w14:textId="77777777" w:rsidR="00F357EB" w:rsidRPr="008E0F64" w:rsidRDefault="00F357EB" w:rsidP="00692AE0">
            <w:pPr>
              <w:spacing w:before="40" w:after="40" w:line="240" w:lineRule="auto"/>
              <w:jc w:val="center"/>
              <w:rPr>
                <w:rFonts w:ascii="Trebuchet MS" w:eastAsia="Times New Roman" w:hAnsi="Trebuchet MS" w:cs="Arial"/>
                <w:b/>
                <w:i/>
                <w:sz w:val="17"/>
                <w:szCs w:val="17"/>
              </w:rPr>
            </w:pPr>
            <w:r w:rsidRPr="008E0F64">
              <w:rPr>
                <w:rFonts w:ascii="Trebuchet MS" w:hAnsi="Trebuchet MS"/>
                <w:b/>
                <w:i/>
                <w:sz w:val="17"/>
              </w:rPr>
              <w:t>Kategorie</w:t>
            </w:r>
          </w:p>
        </w:tc>
      </w:tr>
      <w:tr w:rsidR="00156AA0" w:rsidRPr="008E0F64" w14:paraId="5BFD11F4" w14:textId="77777777" w:rsidTr="00B01C00">
        <w:trPr>
          <w:trHeight w:val="113"/>
          <w:jc w:val="center"/>
        </w:trPr>
        <w:tc>
          <w:tcPr>
            <w:tcW w:w="2147" w:type="dxa"/>
            <w:vAlign w:val="center"/>
          </w:tcPr>
          <w:p w14:paraId="23C0A654" w14:textId="77777777" w:rsidR="00F357EB" w:rsidRPr="008E0F64" w:rsidRDefault="00F357EB" w:rsidP="00692AE0">
            <w:pPr>
              <w:spacing w:after="0" w:line="240" w:lineRule="auto"/>
              <w:jc w:val="center"/>
              <w:rPr>
                <w:rFonts w:ascii="Trebuchet MS" w:eastAsia="Times New Roman" w:hAnsi="Trebuchet MS" w:cs="Arial"/>
                <w:sz w:val="17"/>
                <w:szCs w:val="17"/>
              </w:rPr>
            </w:pPr>
            <w:r w:rsidRPr="008E0F64">
              <w:rPr>
                <w:rFonts w:ascii="Trebuchet MS" w:hAnsi="Trebuchet MS"/>
                <w:sz w:val="17"/>
              </w:rPr>
              <w:t>A</w:t>
            </w:r>
          </w:p>
        </w:tc>
        <w:tc>
          <w:tcPr>
            <w:tcW w:w="2880" w:type="dxa"/>
          </w:tcPr>
          <w:p w14:paraId="30B99E5D" w14:textId="77777777" w:rsidR="00F357EB" w:rsidRPr="008E0F64" w:rsidRDefault="00F357EB" w:rsidP="00692AE0">
            <w:pPr>
              <w:spacing w:after="0" w:line="240" w:lineRule="auto"/>
              <w:jc w:val="center"/>
              <w:rPr>
                <w:rFonts w:ascii="Trebuchet MS" w:eastAsia="Times New Roman" w:hAnsi="Trebuchet MS" w:cs="Arial"/>
                <w:sz w:val="17"/>
                <w:szCs w:val="17"/>
              </w:rPr>
            </w:pPr>
            <w:r w:rsidRPr="008E0F64">
              <w:rPr>
                <w:rFonts w:ascii="Trebuchet MS" w:hAnsi="Trebuchet MS"/>
                <w:sz w:val="17"/>
              </w:rPr>
              <w:t>Umgebungsbedingungen</w:t>
            </w:r>
          </w:p>
        </w:tc>
      </w:tr>
      <w:tr w:rsidR="00156AA0" w:rsidRPr="008E0F64" w14:paraId="1628196F" w14:textId="77777777" w:rsidTr="00B01C00">
        <w:trPr>
          <w:trHeight w:val="113"/>
          <w:jc w:val="center"/>
        </w:trPr>
        <w:tc>
          <w:tcPr>
            <w:tcW w:w="2147" w:type="dxa"/>
            <w:vAlign w:val="center"/>
          </w:tcPr>
          <w:p w14:paraId="16A69203" w14:textId="77777777" w:rsidR="00F357EB" w:rsidRPr="008E0F64" w:rsidRDefault="00F357EB" w:rsidP="00692AE0">
            <w:pPr>
              <w:spacing w:after="0" w:line="240" w:lineRule="auto"/>
              <w:jc w:val="center"/>
              <w:rPr>
                <w:rFonts w:ascii="Trebuchet MS" w:eastAsia="Times New Roman" w:hAnsi="Trebuchet MS" w:cs="Arial"/>
                <w:sz w:val="17"/>
                <w:szCs w:val="17"/>
              </w:rPr>
            </w:pPr>
            <w:r w:rsidRPr="008E0F64">
              <w:rPr>
                <w:rFonts w:ascii="Trebuchet MS" w:hAnsi="Trebuchet MS"/>
                <w:sz w:val="17"/>
              </w:rPr>
              <w:t>B</w:t>
            </w:r>
          </w:p>
        </w:tc>
        <w:tc>
          <w:tcPr>
            <w:tcW w:w="2880" w:type="dxa"/>
          </w:tcPr>
          <w:p w14:paraId="0F3C44CD" w14:textId="77777777" w:rsidR="00F357EB" w:rsidRPr="008E0F64" w:rsidRDefault="00F357EB" w:rsidP="00692AE0">
            <w:pPr>
              <w:spacing w:after="0" w:line="240" w:lineRule="auto"/>
              <w:jc w:val="center"/>
              <w:rPr>
                <w:rFonts w:ascii="Trebuchet MS" w:eastAsia="Times New Roman" w:hAnsi="Trebuchet MS" w:cs="Arial"/>
                <w:sz w:val="17"/>
                <w:szCs w:val="17"/>
              </w:rPr>
            </w:pPr>
            <w:r w:rsidRPr="008E0F64">
              <w:rPr>
                <w:rFonts w:ascii="Trebuchet MS" w:hAnsi="Trebuchet MS"/>
                <w:sz w:val="17"/>
              </w:rPr>
              <w:t>Verwendung</w:t>
            </w:r>
          </w:p>
        </w:tc>
      </w:tr>
      <w:tr w:rsidR="00156AA0" w:rsidRPr="008E0F64" w14:paraId="384571B5" w14:textId="77777777" w:rsidTr="00B01C00">
        <w:trPr>
          <w:trHeight w:val="113"/>
          <w:jc w:val="center"/>
        </w:trPr>
        <w:tc>
          <w:tcPr>
            <w:tcW w:w="2147" w:type="dxa"/>
          </w:tcPr>
          <w:p w14:paraId="1B646A34" w14:textId="77777777" w:rsidR="00F357EB" w:rsidRPr="008E0F64" w:rsidRDefault="00F357EB" w:rsidP="00692AE0">
            <w:pPr>
              <w:spacing w:after="0" w:line="240" w:lineRule="auto"/>
              <w:jc w:val="center"/>
              <w:rPr>
                <w:rFonts w:ascii="Trebuchet MS" w:eastAsia="Times New Roman" w:hAnsi="Trebuchet MS" w:cs="Arial"/>
                <w:sz w:val="17"/>
                <w:szCs w:val="17"/>
              </w:rPr>
            </w:pPr>
            <w:r w:rsidRPr="008E0F64">
              <w:rPr>
                <w:rFonts w:ascii="Trebuchet MS" w:hAnsi="Trebuchet MS"/>
                <w:sz w:val="17"/>
              </w:rPr>
              <w:t>C</w:t>
            </w:r>
          </w:p>
        </w:tc>
        <w:tc>
          <w:tcPr>
            <w:tcW w:w="2880" w:type="dxa"/>
          </w:tcPr>
          <w:p w14:paraId="764B0D2D" w14:textId="77777777" w:rsidR="00F357EB" w:rsidRPr="008E0F64" w:rsidRDefault="00F357EB" w:rsidP="00692AE0">
            <w:pPr>
              <w:spacing w:after="0" w:line="240" w:lineRule="auto"/>
              <w:jc w:val="center"/>
              <w:rPr>
                <w:rFonts w:ascii="Trebuchet MS" w:eastAsia="Times New Roman" w:hAnsi="Trebuchet MS" w:cs="Arial"/>
                <w:sz w:val="17"/>
                <w:szCs w:val="17"/>
              </w:rPr>
            </w:pPr>
            <w:r w:rsidRPr="008E0F64">
              <w:rPr>
                <w:rFonts w:ascii="Trebuchet MS" w:hAnsi="Trebuchet MS"/>
                <w:sz w:val="17"/>
              </w:rPr>
              <w:t>Bauweise von Bauwerken</w:t>
            </w:r>
          </w:p>
        </w:tc>
      </w:tr>
    </w:tbl>
    <w:p w14:paraId="5B27F80E" w14:textId="77777777" w:rsidR="00F357EB" w:rsidRPr="008E0F64" w:rsidRDefault="00F357EB" w:rsidP="007D1542">
      <w:pPr>
        <w:pStyle w:val="FOD-niv3"/>
        <w:spacing w:after="0"/>
        <w:outlineLvl w:val="1"/>
        <w:rPr>
          <w:rFonts w:eastAsia="Times New Roman"/>
        </w:rPr>
      </w:pPr>
      <w:bookmarkStart w:id="351" w:name="_Toc365450144"/>
      <w:bookmarkStart w:id="352" w:name="_Toc390436654"/>
      <w:bookmarkStart w:id="353" w:name="_Toc167269295"/>
      <w:bookmarkStart w:id="354" w:name="_Toc167270455"/>
      <w:bookmarkStart w:id="355" w:name="_Toc167271066"/>
      <w:bookmarkStart w:id="356" w:name="_Toc203657170"/>
      <w:r w:rsidRPr="008E0F64">
        <w:t>Abschnitt 2.10.2 - Umgebungstemperatur (AA)</w:t>
      </w:r>
      <w:bookmarkEnd w:id="351"/>
      <w:bookmarkEnd w:id="352"/>
      <w:bookmarkEnd w:id="353"/>
      <w:bookmarkEnd w:id="354"/>
      <w:bookmarkEnd w:id="355"/>
      <w:bookmarkEnd w:id="356"/>
    </w:p>
    <w:p w14:paraId="27641FFB" w14:textId="56DAADC8" w:rsidR="00F357EB" w:rsidRPr="008E0F64" w:rsidRDefault="008F176D" w:rsidP="00692AE0">
      <w:pPr>
        <w:pStyle w:val="FOD-normal"/>
        <w:keepNext/>
        <w:rPr>
          <w:rFonts w:eastAsia="Times New Roman"/>
        </w:rPr>
      </w:pPr>
      <w:r w:rsidRPr="008E0F64">
        <w:t xml:space="preserve">Für die Kennzeichnung des äußeren Einflusses </w:t>
      </w:r>
      <w:r w:rsidRPr="008E0F64">
        <w:rPr>
          <w:i/>
        </w:rPr>
        <w:t>"Umgebungstemperatur"</w:t>
      </w:r>
      <w:r w:rsidRPr="008E0F64">
        <w:t xml:space="preserve"> wird ein Code benutzt, der aus den Buchstaben </w:t>
      </w:r>
      <w:r w:rsidRPr="008E0F64">
        <w:rPr>
          <w:i/>
        </w:rPr>
        <w:t>AA</w:t>
      </w:r>
      <w:r w:rsidRPr="008E0F64">
        <w:t xml:space="preserve"> gefolgt von einer Ziffer von 1 bis 6 besteht, wie in </w:t>
      </w:r>
      <w:r w:rsidRPr="008E0F64">
        <w:rPr>
          <w:i/>
        </w:rPr>
        <w:t>Tabelle 2.6</w:t>
      </w:r>
      <w:r w:rsidRPr="008E0F64">
        <w:t xml:space="preserve"> dargestellt.</w:t>
      </w:r>
    </w:p>
    <w:p w14:paraId="472BB36E" w14:textId="77777777" w:rsidR="00CD62B0" w:rsidRPr="008E0F64" w:rsidRDefault="00CD62B0" w:rsidP="00692AE0">
      <w:pPr>
        <w:pStyle w:val="FOD-tab-titel"/>
      </w:pPr>
      <w:bookmarkStart w:id="357" w:name="_Toc167267939"/>
      <w:bookmarkStart w:id="358" w:name="_Toc167269102"/>
      <w:bookmarkStart w:id="359" w:name="_Toc167270262"/>
      <w:bookmarkStart w:id="360" w:name="_Toc202794549"/>
      <w:r w:rsidRPr="008E0F64">
        <w:t>Tabelle 2.6 - Äußere Einflüsse - Umgebungstemperatur (AA)</w:t>
      </w:r>
      <w:bookmarkEnd w:id="357"/>
      <w:bookmarkEnd w:id="358"/>
      <w:bookmarkEnd w:id="359"/>
      <w:bookmarkEnd w:id="360"/>
    </w:p>
    <w:tbl>
      <w:tblPr>
        <w:tblW w:w="0" w:type="auto"/>
        <w:jc w:val="center"/>
        <w:tblLayout w:type="fixed"/>
        <w:tblCellMar>
          <w:left w:w="57" w:type="dxa"/>
          <w:right w:w="57" w:type="dxa"/>
        </w:tblCellMar>
        <w:tblLook w:val="0000" w:firstRow="0" w:lastRow="0" w:firstColumn="0" w:lastColumn="0" w:noHBand="0" w:noVBand="0"/>
      </w:tblPr>
      <w:tblGrid>
        <w:gridCol w:w="794"/>
        <w:gridCol w:w="2020"/>
        <w:gridCol w:w="1959"/>
        <w:gridCol w:w="2607"/>
      </w:tblGrid>
      <w:tr w:rsidR="00156AA0" w:rsidRPr="008E0F64" w14:paraId="5EA9DE8D"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728F553B"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bookmarkStart w:id="361" w:name="TABEL_030_FR"/>
            <w:r w:rsidRPr="008E0F64">
              <w:rPr>
                <w:rFonts w:ascii="Trebuchet MS" w:hAnsi="Trebuchet MS"/>
                <w:b/>
                <w:i/>
                <w:sz w:val="17"/>
              </w:rPr>
              <w:t>Code</w:t>
            </w:r>
          </w:p>
        </w:tc>
        <w:tc>
          <w:tcPr>
            <w:tcW w:w="2020" w:type="dxa"/>
            <w:tcBorders>
              <w:top w:val="single" w:sz="4" w:space="0" w:color="231F20"/>
              <w:left w:val="single" w:sz="4" w:space="0" w:color="231F20"/>
              <w:bottom w:val="single" w:sz="4" w:space="0" w:color="231F20"/>
              <w:right w:val="single" w:sz="4" w:space="0" w:color="231F20"/>
            </w:tcBorders>
            <w:vAlign w:val="center"/>
          </w:tcPr>
          <w:p w14:paraId="7FC5A334"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Umgebungstemperatur</w:t>
            </w:r>
          </w:p>
        </w:tc>
        <w:tc>
          <w:tcPr>
            <w:tcW w:w="1959" w:type="dxa"/>
            <w:tcBorders>
              <w:top w:val="single" w:sz="4" w:space="0" w:color="231F20"/>
              <w:left w:val="single" w:sz="4" w:space="0" w:color="231F20"/>
              <w:bottom w:val="single" w:sz="4" w:space="0" w:color="231F20"/>
              <w:right w:val="single" w:sz="4" w:space="0" w:color="231F20"/>
            </w:tcBorders>
            <w:vAlign w:val="center"/>
          </w:tcPr>
          <w:p w14:paraId="5C12FBF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Bedingungen</w:t>
            </w:r>
          </w:p>
        </w:tc>
        <w:tc>
          <w:tcPr>
            <w:tcW w:w="2607" w:type="dxa"/>
            <w:tcBorders>
              <w:top w:val="single" w:sz="4" w:space="0" w:color="231F20"/>
              <w:left w:val="single" w:sz="4" w:space="0" w:color="231F20"/>
              <w:bottom w:val="single" w:sz="4" w:space="0" w:color="231F20"/>
              <w:right w:val="single" w:sz="4" w:space="0" w:color="231F20"/>
            </w:tcBorders>
            <w:vAlign w:val="center"/>
          </w:tcPr>
          <w:p w14:paraId="5F586F12"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Beispiele</w:t>
            </w:r>
          </w:p>
        </w:tc>
      </w:tr>
      <w:tr w:rsidR="00156AA0" w:rsidRPr="008E0F64" w14:paraId="19341DD6"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35CBBF55"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AA1</w:t>
            </w:r>
          </w:p>
        </w:tc>
        <w:tc>
          <w:tcPr>
            <w:tcW w:w="2020" w:type="dxa"/>
            <w:tcBorders>
              <w:top w:val="single" w:sz="4" w:space="0" w:color="231F20"/>
              <w:left w:val="single" w:sz="4" w:space="0" w:color="231F20"/>
              <w:bottom w:val="single" w:sz="4" w:space="0" w:color="231F20"/>
              <w:right w:val="single" w:sz="4" w:space="0" w:color="231F20"/>
            </w:tcBorders>
            <w:vAlign w:val="center"/>
          </w:tcPr>
          <w:p w14:paraId="6478003C"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Äußerst kühl</w:t>
            </w:r>
          </w:p>
        </w:tc>
        <w:tc>
          <w:tcPr>
            <w:tcW w:w="1959" w:type="dxa"/>
            <w:tcBorders>
              <w:top w:val="single" w:sz="4" w:space="0" w:color="231F20"/>
              <w:left w:val="single" w:sz="4" w:space="0" w:color="231F20"/>
              <w:bottom w:val="single" w:sz="4" w:space="0" w:color="231F20"/>
              <w:right w:val="single" w:sz="4" w:space="0" w:color="231F20"/>
            </w:tcBorders>
            <w:vAlign w:val="center"/>
          </w:tcPr>
          <w:p w14:paraId="6AADEE4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-60 °C bis +5 °C</w:t>
            </w:r>
          </w:p>
        </w:tc>
        <w:tc>
          <w:tcPr>
            <w:tcW w:w="2607" w:type="dxa"/>
            <w:tcBorders>
              <w:top w:val="single" w:sz="4" w:space="0" w:color="231F20"/>
              <w:left w:val="single" w:sz="4" w:space="0" w:color="231F20"/>
              <w:bottom w:val="single" w:sz="4" w:space="0" w:color="231F20"/>
              <w:right w:val="single" w:sz="4" w:space="0" w:color="231F20"/>
            </w:tcBorders>
            <w:vAlign w:val="center"/>
          </w:tcPr>
          <w:p w14:paraId="2D9A72D5"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Gefrierräume, ...</w:t>
            </w:r>
          </w:p>
        </w:tc>
      </w:tr>
      <w:tr w:rsidR="00156AA0" w:rsidRPr="008E0F64" w14:paraId="27029372"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7F696704"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AA2</w:t>
            </w:r>
          </w:p>
        </w:tc>
        <w:tc>
          <w:tcPr>
            <w:tcW w:w="2020" w:type="dxa"/>
            <w:tcBorders>
              <w:top w:val="single" w:sz="4" w:space="0" w:color="231F20"/>
              <w:left w:val="single" w:sz="4" w:space="0" w:color="231F20"/>
              <w:bottom w:val="single" w:sz="4" w:space="0" w:color="231F20"/>
              <w:right w:val="single" w:sz="4" w:space="0" w:color="231F20"/>
            </w:tcBorders>
            <w:vAlign w:val="center"/>
          </w:tcPr>
          <w:p w14:paraId="09A20136"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Sehr kalt</w:t>
            </w:r>
          </w:p>
        </w:tc>
        <w:tc>
          <w:tcPr>
            <w:tcW w:w="1959" w:type="dxa"/>
            <w:tcBorders>
              <w:top w:val="single" w:sz="4" w:space="0" w:color="231F20"/>
              <w:left w:val="single" w:sz="4" w:space="0" w:color="231F20"/>
              <w:bottom w:val="single" w:sz="4" w:space="0" w:color="231F20"/>
              <w:right w:val="single" w:sz="4" w:space="0" w:color="231F20"/>
            </w:tcBorders>
            <w:vAlign w:val="center"/>
          </w:tcPr>
          <w:p w14:paraId="271538BB" w14:textId="77777777" w:rsidR="00F357EB" w:rsidRPr="008E0F64" w:rsidRDefault="00F6081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-40 °C bis +5 °C</w:t>
            </w:r>
          </w:p>
        </w:tc>
        <w:tc>
          <w:tcPr>
            <w:tcW w:w="2607" w:type="dxa"/>
            <w:tcBorders>
              <w:top w:val="single" w:sz="4" w:space="0" w:color="231F20"/>
              <w:left w:val="single" w:sz="4" w:space="0" w:color="231F20"/>
              <w:bottom w:val="single" w:sz="4" w:space="0" w:color="231F20"/>
              <w:right w:val="single" w:sz="4" w:space="0" w:color="231F20"/>
            </w:tcBorders>
            <w:vAlign w:val="center"/>
          </w:tcPr>
          <w:p w14:paraId="742E15AD"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Kühlräume, ...</w:t>
            </w:r>
          </w:p>
        </w:tc>
      </w:tr>
      <w:tr w:rsidR="00156AA0" w:rsidRPr="008E0F64" w14:paraId="1844ABAD"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8DF5129"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AA3</w:t>
            </w:r>
          </w:p>
        </w:tc>
        <w:tc>
          <w:tcPr>
            <w:tcW w:w="2020" w:type="dxa"/>
            <w:tcBorders>
              <w:top w:val="single" w:sz="4" w:space="0" w:color="231F20"/>
              <w:left w:val="single" w:sz="4" w:space="0" w:color="231F20"/>
              <w:bottom w:val="single" w:sz="4" w:space="0" w:color="231F20"/>
              <w:right w:val="single" w:sz="4" w:space="0" w:color="231F20"/>
            </w:tcBorders>
            <w:vAlign w:val="center"/>
          </w:tcPr>
          <w:p w14:paraId="1A395615"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Kalt</w:t>
            </w:r>
          </w:p>
        </w:tc>
        <w:tc>
          <w:tcPr>
            <w:tcW w:w="1959" w:type="dxa"/>
            <w:tcBorders>
              <w:top w:val="single" w:sz="4" w:space="0" w:color="231F20"/>
              <w:left w:val="single" w:sz="4" w:space="0" w:color="231F20"/>
              <w:bottom w:val="single" w:sz="4" w:space="0" w:color="231F20"/>
              <w:right w:val="single" w:sz="4" w:space="0" w:color="231F20"/>
            </w:tcBorders>
            <w:vAlign w:val="center"/>
          </w:tcPr>
          <w:p w14:paraId="24A82259" w14:textId="77777777" w:rsidR="00F357EB" w:rsidRPr="008E0F64" w:rsidRDefault="00F6081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-25 °C bis +5 °C</w:t>
            </w:r>
          </w:p>
        </w:tc>
        <w:tc>
          <w:tcPr>
            <w:tcW w:w="2607" w:type="dxa"/>
            <w:tcBorders>
              <w:top w:val="single" w:sz="4" w:space="0" w:color="231F20"/>
              <w:left w:val="single" w:sz="4" w:space="0" w:color="231F20"/>
              <w:bottom w:val="single" w:sz="4" w:space="0" w:color="231F20"/>
              <w:right w:val="single" w:sz="4" w:space="0" w:color="231F20"/>
            </w:tcBorders>
            <w:vAlign w:val="center"/>
          </w:tcPr>
          <w:p w14:paraId="613A6514"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Außenbereiche, ...</w:t>
            </w:r>
          </w:p>
        </w:tc>
      </w:tr>
      <w:tr w:rsidR="00156AA0" w:rsidRPr="008E0F64" w14:paraId="168ABA17"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1D7AC58B"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AA4</w:t>
            </w:r>
          </w:p>
        </w:tc>
        <w:tc>
          <w:tcPr>
            <w:tcW w:w="2020" w:type="dxa"/>
            <w:tcBorders>
              <w:top w:val="single" w:sz="4" w:space="0" w:color="231F20"/>
              <w:left w:val="single" w:sz="4" w:space="0" w:color="231F20"/>
              <w:bottom w:val="single" w:sz="4" w:space="0" w:color="231F20"/>
              <w:right w:val="single" w:sz="4" w:space="0" w:color="231F20"/>
            </w:tcBorders>
            <w:vAlign w:val="center"/>
          </w:tcPr>
          <w:p w14:paraId="09F93A18"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Gemäßigt</w:t>
            </w:r>
          </w:p>
        </w:tc>
        <w:tc>
          <w:tcPr>
            <w:tcW w:w="1959" w:type="dxa"/>
            <w:tcBorders>
              <w:top w:val="single" w:sz="4" w:space="0" w:color="231F20"/>
              <w:left w:val="single" w:sz="4" w:space="0" w:color="231F20"/>
              <w:bottom w:val="single" w:sz="4" w:space="0" w:color="231F20"/>
              <w:right w:val="single" w:sz="4" w:space="0" w:color="231F20"/>
            </w:tcBorders>
            <w:vAlign w:val="center"/>
          </w:tcPr>
          <w:p w14:paraId="393660F8" w14:textId="77777777" w:rsidR="00F357EB" w:rsidRPr="008E0F64" w:rsidRDefault="00F6081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-5 °C bis +40 °C</w:t>
            </w:r>
          </w:p>
        </w:tc>
        <w:tc>
          <w:tcPr>
            <w:tcW w:w="2607" w:type="dxa"/>
            <w:tcBorders>
              <w:top w:val="single" w:sz="4" w:space="0" w:color="231F20"/>
              <w:left w:val="single" w:sz="4" w:space="0" w:color="231F20"/>
              <w:bottom w:val="single" w:sz="4" w:space="0" w:color="231F20"/>
              <w:right w:val="single" w:sz="4" w:space="0" w:color="231F20"/>
            </w:tcBorders>
            <w:vAlign w:val="center"/>
          </w:tcPr>
          <w:p w14:paraId="7632D10C"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Gemäßigte Bereiche, ...</w:t>
            </w:r>
          </w:p>
        </w:tc>
      </w:tr>
      <w:tr w:rsidR="00156AA0" w:rsidRPr="008E0F64" w14:paraId="53FD0266"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6311BA3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AA5</w:t>
            </w:r>
          </w:p>
        </w:tc>
        <w:tc>
          <w:tcPr>
            <w:tcW w:w="2020" w:type="dxa"/>
            <w:tcBorders>
              <w:top w:val="single" w:sz="4" w:space="0" w:color="231F20"/>
              <w:left w:val="single" w:sz="4" w:space="0" w:color="231F20"/>
              <w:bottom w:val="single" w:sz="4" w:space="0" w:color="231F20"/>
              <w:right w:val="single" w:sz="4" w:space="0" w:color="231F20"/>
            </w:tcBorders>
            <w:vAlign w:val="center"/>
          </w:tcPr>
          <w:p w14:paraId="3A2233E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Warm</w:t>
            </w:r>
          </w:p>
        </w:tc>
        <w:tc>
          <w:tcPr>
            <w:tcW w:w="1959" w:type="dxa"/>
            <w:tcBorders>
              <w:top w:val="single" w:sz="4" w:space="0" w:color="231F20"/>
              <w:left w:val="single" w:sz="4" w:space="0" w:color="231F20"/>
              <w:bottom w:val="single" w:sz="4" w:space="0" w:color="231F20"/>
              <w:right w:val="single" w:sz="4" w:space="0" w:color="231F20"/>
            </w:tcBorders>
            <w:vAlign w:val="center"/>
          </w:tcPr>
          <w:p w14:paraId="4D2E609D"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+5 °C bis +40 °C</w:t>
            </w:r>
          </w:p>
        </w:tc>
        <w:tc>
          <w:tcPr>
            <w:tcW w:w="2607" w:type="dxa"/>
            <w:tcBorders>
              <w:top w:val="single" w:sz="4" w:space="0" w:color="231F20"/>
              <w:left w:val="single" w:sz="4" w:space="0" w:color="231F20"/>
              <w:bottom w:val="single" w:sz="4" w:space="0" w:color="231F20"/>
              <w:right w:val="single" w:sz="4" w:space="0" w:color="231F20"/>
            </w:tcBorders>
            <w:vAlign w:val="center"/>
          </w:tcPr>
          <w:p w14:paraId="073D4141"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Innenräume, ...</w:t>
            </w:r>
          </w:p>
        </w:tc>
      </w:tr>
      <w:tr w:rsidR="00156AA0" w:rsidRPr="008E0F64" w14:paraId="414C1EE5"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C51EE34"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AA6</w:t>
            </w:r>
          </w:p>
        </w:tc>
        <w:tc>
          <w:tcPr>
            <w:tcW w:w="2020" w:type="dxa"/>
            <w:tcBorders>
              <w:top w:val="single" w:sz="4" w:space="0" w:color="231F20"/>
              <w:left w:val="single" w:sz="4" w:space="0" w:color="231F20"/>
              <w:bottom w:val="single" w:sz="4" w:space="0" w:color="231F20"/>
              <w:right w:val="single" w:sz="4" w:space="0" w:color="231F20"/>
            </w:tcBorders>
            <w:vAlign w:val="center"/>
          </w:tcPr>
          <w:p w14:paraId="5E2C10FD"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Sehr warm</w:t>
            </w:r>
          </w:p>
        </w:tc>
        <w:tc>
          <w:tcPr>
            <w:tcW w:w="1959" w:type="dxa"/>
            <w:tcBorders>
              <w:top w:val="single" w:sz="4" w:space="0" w:color="231F20"/>
              <w:left w:val="single" w:sz="4" w:space="0" w:color="231F20"/>
              <w:bottom w:val="single" w:sz="4" w:space="0" w:color="231F20"/>
              <w:right w:val="single" w:sz="4" w:space="0" w:color="231F20"/>
            </w:tcBorders>
            <w:vAlign w:val="center"/>
          </w:tcPr>
          <w:p w14:paraId="5B949A6B" w14:textId="77777777" w:rsidR="00F357EB" w:rsidRPr="008E0F64" w:rsidRDefault="00F6081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+5 °C bis +60 °C</w:t>
            </w:r>
          </w:p>
        </w:tc>
        <w:tc>
          <w:tcPr>
            <w:tcW w:w="2607" w:type="dxa"/>
            <w:tcBorders>
              <w:top w:val="single" w:sz="4" w:space="0" w:color="231F20"/>
              <w:left w:val="single" w:sz="4" w:space="0" w:color="231F20"/>
              <w:bottom w:val="single" w:sz="4" w:space="0" w:color="231F20"/>
              <w:right w:val="single" w:sz="4" w:space="0" w:color="231F20"/>
            </w:tcBorders>
            <w:vAlign w:val="center"/>
          </w:tcPr>
          <w:p w14:paraId="6EF4D2E9"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Heizungsräume, Maschinenräume ...</w:t>
            </w:r>
          </w:p>
        </w:tc>
      </w:tr>
    </w:tbl>
    <w:bookmarkEnd w:id="361"/>
    <w:p w14:paraId="204A008C" w14:textId="084E07B8" w:rsidR="00F357EB" w:rsidRPr="008E0F64" w:rsidRDefault="00F357EB" w:rsidP="00692AE0">
      <w:pPr>
        <w:pStyle w:val="FOD-normal"/>
        <w:spacing w:after="120"/>
        <w:rPr>
          <w:rFonts w:eastAsia="Times New Roman"/>
          <w:i/>
        </w:rPr>
      </w:pPr>
      <w:r w:rsidRPr="008E0F64">
        <w:t>U</w:t>
      </w:r>
      <w:r w:rsidR="002C6911" w:rsidRPr="008E0F64">
        <w:t>nter besonderen Bedingungen darf</w:t>
      </w:r>
      <w:r w:rsidRPr="008E0F64">
        <w:t xml:space="preserve"> ein anderer Code benutzt werden - siehe </w:t>
      </w:r>
      <w:r w:rsidRPr="008E0F64">
        <w:rPr>
          <w:i/>
        </w:rPr>
        <w:t>Tabelle 2.7</w:t>
      </w:r>
      <w:r w:rsidRPr="008E0F64">
        <w:t>.</w:t>
      </w:r>
    </w:p>
    <w:p w14:paraId="5203CE07" w14:textId="77777777" w:rsidR="00CD62B0" w:rsidRPr="008E0F64" w:rsidRDefault="00CD62B0" w:rsidP="00692AE0">
      <w:pPr>
        <w:pStyle w:val="FOD-tab-titel"/>
      </w:pPr>
      <w:bookmarkStart w:id="362" w:name="_Toc167267940"/>
      <w:bookmarkStart w:id="363" w:name="_Toc167269103"/>
      <w:bookmarkStart w:id="364" w:name="_Toc167270263"/>
      <w:bookmarkStart w:id="365" w:name="_Toc202794550"/>
      <w:bookmarkStart w:id="366" w:name="TABEL_031_FR"/>
      <w:r w:rsidRPr="008E0F64">
        <w:t>Tabelle 2.7 - Äußere Einflüsse - Umgebungstemperatur (AA) - Besondere Bedingungen</w:t>
      </w:r>
      <w:bookmarkEnd w:id="362"/>
      <w:bookmarkEnd w:id="363"/>
      <w:bookmarkEnd w:id="364"/>
      <w:bookmarkEnd w:id="365"/>
    </w:p>
    <w:tbl>
      <w:tblPr>
        <w:tblW w:w="0" w:type="auto"/>
        <w:jc w:val="center"/>
        <w:tblLayout w:type="fixed"/>
        <w:tblCellMar>
          <w:left w:w="57" w:type="dxa"/>
          <w:right w:w="57" w:type="dxa"/>
        </w:tblCellMar>
        <w:tblLook w:val="0000" w:firstRow="0" w:lastRow="0" w:firstColumn="0" w:lastColumn="0" w:noHBand="0" w:noVBand="0"/>
      </w:tblPr>
      <w:tblGrid>
        <w:gridCol w:w="794"/>
        <w:gridCol w:w="2020"/>
        <w:gridCol w:w="1959"/>
        <w:gridCol w:w="2607"/>
      </w:tblGrid>
      <w:tr w:rsidR="00156AA0" w:rsidRPr="008E0F64" w14:paraId="74381031"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7703D435"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Code</w:t>
            </w:r>
          </w:p>
        </w:tc>
        <w:tc>
          <w:tcPr>
            <w:tcW w:w="2020" w:type="dxa"/>
            <w:tcBorders>
              <w:top w:val="single" w:sz="4" w:space="0" w:color="231F20"/>
              <w:left w:val="single" w:sz="4" w:space="0" w:color="231F20"/>
              <w:bottom w:val="single" w:sz="4" w:space="0" w:color="231F20"/>
              <w:right w:val="single" w:sz="4" w:space="0" w:color="231F20"/>
            </w:tcBorders>
            <w:vAlign w:val="center"/>
          </w:tcPr>
          <w:p w14:paraId="68F0E425"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Umgebungstemperatur</w:t>
            </w:r>
          </w:p>
        </w:tc>
        <w:tc>
          <w:tcPr>
            <w:tcW w:w="1959" w:type="dxa"/>
            <w:tcBorders>
              <w:top w:val="single" w:sz="4" w:space="0" w:color="231F20"/>
              <w:left w:val="single" w:sz="4" w:space="0" w:color="231F20"/>
              <w:bottom w:val="single" w:sz="4" w:space="0" w:color="231F20"/>
              <w:right w:val="single" w:sz="4" w:space="0" w:color="231F20"/>
            </w:tcBorders>
            <w:vAlign w:val="center"/>
          </w:tcPr>
          <w:p w14:paraId="7C6D590C"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Bedingungen</w:t>
            </w:r>
          </w:p>
        </w:tc>
        <w:tc>
          <w:tcPr>
            <w:tcW w:w="2607" w:type="dxa"/>
            <w:tcBorders>
              <w:top w:val="single" w:sz="4" w:space="0" w:color="231F20"/>
              <w:left w:val="single" w:sz="4" w:space="0" w:color="231F20"/>
              <w:bottom w:val="single" w:sz="4" w:space="0" w:color="231F20"/>
              <w:right w:val="single" w:sz="4" w:space="0" w:color="231F20"/>
            </w:tcBorders>
            <w:vAlign w:val="center"/>
          </w:tcPr>
          <w:p w14:paraId="09FE19FF"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Beispiele</w:t>
            </w:r>
          </w:p>
        </w:tc>
      </w:tr>
      <w:tr w:rsidR="00156AA0" w:rsidRPr="008E0F64" w14:paraId="58EEA600"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5D22FB9"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AA7</w:t>
            </w:r>
          </w:p>
        </w:tc>
        <w:tc>
          <w:tcPr>
            <w:tcW w:w="2020" w:type="dxa"/>
            <w:tcBorders>
              <w:top w:val="single" w:sz="4" w:space="0" w:color="231F20"/>
              <w:left w:val="single" w:sz="4" w:space="0" w:color="231F20"/>
              <w:bottom w:val="single" w:sz="4" w:space="0" w:color="231F20"/>
              <w:right w:val="single" w:sz="4" w:space="0" w:color="231F20"/>
            </w:tcBorders>
            <w:vAlign w:val="center"/>
          </w:tcPr>
          <w:p w14:paraId="0B7D92DE"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Kalt</w:t>
            </w:r>
          </w:p>
        </w:tc>
        <w:tc>
          <w:tcPr>
            <w:tcW w:w="1959" w:type="dxa"/>
            <w:tcBorders>
              <w:top w:val="single" w:sz="4" w:space="0" w:color="231F20"/>
              <w:left w:val="single" w:sz="4" w:space="0" w:color="231F20"/>
              <w:bottom w:val="single" w:sz="4" w:space="0" w:color="231F20"/>
              <w:right w:val="single" w:sz="4" w:space="0" w:color="231F20"/>
            </w:tcBorders>
            <w:vAlign w:val="center"/>
          </w:tcPr>
          <w:p w14:paraId="6B780D23" w14:textId="77777777" w:rsidR="00F357EB" w:rsidRPr="008E0F64" w:rsidRDefault="00F6081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-15 °C bis +25 °C</w:t>
            </w:r>
          </w:p>
        </w:tc>
        <w:tc>
          <w:tcPr>
            <w:tcW w:w="2607" w:type="dxa"/>
            <w:tcBorders>
              <w:top w:val="single" w:sz="4" w:space="0" w:color="231F20"/>
              <w:left w:val="single" w:sz="4" w:space="0" w:color="231F20"/>
              <w:bottom w:val="single" w:sz="4" w:space="0" w:color="231F20"/>
              <w:right w:val="single" w:sz="4" w:space="0" w:color="231F20"/>
            </w:tcBorders>
            <w:vAlign w:val="center"/>
          </w:tcPr>
          <w:p w14:paraId="779CE448"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Außerhalb von Räumlichkeiten, ...</w:t>
            </w:r>
          </w:p>
        </w:tc>
      </w:tr>
      <w:tr w:rsidR="00156AA0" w:rsidRPr="008E0F64" w14:paraId="4C77A001" w14:textId="77777777" w:rsidTr="00CD62B0">
        <w:trPr>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566333F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AA8</w:t>
            </w:r>
          </w:p>
        </w:tc>
        <w:tc>
          <w:tcPr>
            <w:tcW w:w="2020" w:type="dxa"/>
            <w:tcBorders>
              <w:top w:val="single" w:sz="4" w:space="0" w:color="231F20"/>
              <w:left w:val="single" w:sz="4" w:space="0" w:color="231F20"/>
              <w:bottom w:val="single" w:sz="4" w:space="0" w:color="231F20"/>
              <w:right w:val="single" w:sz="4" w:space="0" w:color="231F20"/>
            </w:tcBorders>
            <w:vAlign w:val="center"/>
          </w:tcPr>
          <w:p w14:paraId="36CDDFD4"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Gemäßigt</w:t>
            </w:r>
          </w:p>
        </w:tc>
        <w:tc>
          <w:tcPr>
            <w:tcW w:w="1959" w:type="dxa"/>
            <w:tcBorders>
              <w:top w:val="single" w:sz="4" w:space="0" w:color="231F20"/>
              <w:left w:val="single" w:sz="4" w:space="0" w:color="231F20"/>
              <w:bottom w:val="single" w:sz="4" w:space="0" w:color="231F20"/>
              <w:right w:val="single" w:sz="4" w:space="0" w:color="231F20"/>
            </w:tcBorders>
            <w:vAlign w:val="center"/>
          </w:tcPr>
          <w:p w14:paraId="131091F9"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von +5 °C bis +30 °C</w:t>
            </w:r>
          </w:p>
        </w:tc>
        <w:tc>
          <w:tcPr>
            <w:tcW w:w="2607" w:type="dxa"/>
            <w:tcBorders>
              <w:top w:val="single" w:sz="4" w:space="0" w:color="231F20"/>
              <w:left w:val="single" w:sz="4" w:space="0" w:color="231F20"/>
              <w:bottom w:val="single" w:sz="4" w:space="0" w:color="231F20"/>
              <w:right w:val="single" w:sz="4" w:space="0" w:color="231F20"/>
            </w:tcBorders>
            <w:vAlign w:val="center"/>
          </w:tcPr>
          <w:p w14:paraId="7DBCBBA5" w14:textId="77777777" w:rsidR="00F357EB" w:rsidRPr="008E0F64" w:rsidRDefault="00771289"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Räumlichkeiten, die in der Regel beheizt werden, ...</w:t>
            </w:r>
          </w:p>
        </w:tc>
      </w:tr>
    </w:tbl>
    <w:bookmarkEnd w:id="366"/>
    <w:p w14:paraId="244211F8" w14:textId="77777777" w:rsidR="00F357EB" w:rsidRPr="008E0F64" w:rsidRDefault="00F357EB" w:rsidP="00692AE0">
      <w:pPr>
        <w:pStyle w:val="FOD-normal"/>
        <w:rPr>
          <w:rFonts w:eastAsia="Times New Roman"/>
        </w:rPr>
      </w:pPr>
      <w:r w:rsidRPr="008E0F64">
        <w:t>Räumlichkeiten oder Bereiche können durch die Kombination von zwei oder drei Umgebungstemperaturklassen gekennzeichnet werden; Außenbereiche können zum Beispiel der Klasse AA3+5 (von -25 °C bis +40 °C) und Gießereien der Klasse AA4+6 (von -5 °C bis +60 °C) angehören.</w:t>
      </w:r>
      <w:bookmarkStart w:id="367" w:name="_Toc365450145"/>
    </w:p>
    <w:p w14:paraId="15B81523" w14:textId="77777777" w:rsidR="00F357EB" w:rsidRPr="008E0F64" w:rsidRDefault="00F357EB" w:rsidP="007D1542">
      <w:pPr>
        <w:pStyle w:val="FOD-niv3"/>
        <w:outlineLvl w:val="1"/>
        <w:rPr>
          <w:rFonts w:eastAsia="Times New Roman"/>
        </w:rPr>
      </w:pPr>
      <w:bookmarkStart w:id="368" w:name="_Toc390436655"/>
      <w:bookmarkStart w:id="369" w:name="_Toc167269296"/>
      <w:bookmarkStart w:id="370" w:name="_Toc167270456"/>
      <w:bookmarkStart w:id="371" w:name="_Toc167271067"/>
      <w:bookmarkStart w:id="372" w:name="_Toc203657171"/>
      <w:r w:rsidRPr="008E0F64">
        <w:lastRenderedPageBreak/>
        <w:t>Abschnitt 2.10.3 - Auftreten von Wasser (AD)</w:t>
      </w:r>
      <w:bookmarkEnd w:id="367"/>
      <w:bookmarkEnd w:id="368"/>
      <w:bookmarkEnd w:id="369"/>
      <w:bookmarkEnd w:id="370"/>
      <w:bookmarkEnd w:id="371"/>
      <w:bookmarkEnd w:id="372"/>
    </w:p>
    <w:p w14:paraId="520FA27A" w14:textId="747E8C4B" w:rsidR="00F357EB" w:rsidRPr="008E0F64" w:rsidRDefault="00F357EB" w:rsidP="00692AE0">
      <w:pPr>
        <w:pStyle w:val="FOD-normal"/>
        <w:spacing w:after="120"/>
        <w:rPr>
          <w:rFonts w:eastAsia="Times New Roman"/>
        </w:rPr>
      </w:pPr>
      <w:r w:rsidRPr="008E0F64">
        <w:t xml:space="preserve">Für die Kennzeichnung des äußeren Einflusses </w:t>
      </w:r>
      <w:r w:rsidRPr="008E0F64">
        <w:rPr>
          <w:i/>
        </w:rPr>
        <w:t>"Auftreten von Wasser"</w:t>
      </w:r>
      <w:r w:rsidRPr="008E0F64">
        <w:t xml:space="preserve"> wird ein Code benutzt, der aus den Buchstaben </w:t>
      </w:r>
      <w:r w:rsidRPr="008E0F64">
        <w:rPr>
          <w:i/>
        </w:rPr>
        <w:t>AD</w:t>
      </w:r>
      <w:r w:rsidRPr="008E0F64">
        <w:t xml:space="preserve"> gefolgt von einer Ziffer von 1 bis 8 besteht, wie in </w:t>
      </w:r>
      <w:r w:rsidRPr="008E0F64">
        <w:rPr>
          <w:i/>
        </w:rPr>
        <w:t>Tabelle 2.8</w:t>
      </w:r>
      <w:r w:rsidRPr="008E0F64">
        <w:t xml:space="preserve"> dargestellt.</w:t>
      </w:r>
    </w:p>
    <w:p w14:paraId="3CD8F617" w14:textId="77777777" w:rsidR="00CD62B0" w:rsidRPr="008E0F64" w:rsidRDefault="00CD62B0" w:rsidP="00692AE0">
      <w:pPr>
        <w:pStyle w:val="FOD-tab-titel"/>
      </w:pPr>
      <w:bookmarkStart w:id="373" w:name="_Toc167267941"/>
      <w:bookmarkStart w:id="374" w:name="_Toc167269104"/>
      <w:bookmarkStart w:id="375" w:name="_Toc167270264"/>
      <w:bookmarkStart w:id="376" w:name="_Toc202794551"/>
      <w:bookmarkStart w:id="377" w:name="TABEL_011_FR"/>
      <w:r w:rsidRPr="008E0F64">
        <w:t>Tabelle 2.8 - Äußere Einflüsse - Auftreten von Wasser (AD)</w:t>
      </w:r>
      <w:bookmarkEnd w:id="373"/>
      <w:bookmarkEnd w:id="374"/>
      <w:bookmarkEnd w:id="375"/>
      <w:bookmarkEnd w:id="376"/>
    </w:p>
    <w:tbl>
      <w:tblPr>
        <w:tblW w:w="0" w:type="auto"/>
        <w:jc w:val="center"/>
        <w:tblLayout w:type="fixed"/>
        <w:tblCellMar>
          <w:left w:w="57" w:type="dxa"/>
          <w:right w:w="57" w:type="dxa"/>
        </w:tblCellMar>
        <w:tblLook w:val="0000" w:firstRow="0" w:lastRow="0" w:firstColumn="0" w:lastColumn="0" w:noHBand="0" w:noVBand="0"/>
      </w:tblPr>
      <w:tblGrid>
        <w:gridCol w:w="794"/>
        <w:gridCol w:w="1713"/>
        <w:gridCol w:w="3266"/>
        <w:gridCol w:w="3060"/>
      </w:tblGrid>
      <w:tr w:rsidR="00156AA0" w:rsidRPr="008E0F64" w14:paraId="6FEE578A"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6A65AD0A"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Code</w:t>
            </w:r>
          </w:p>
        </w:tc>
        <w:tc>
          <w:tcPr>
            <w:tcW w:w="1713" w:type="dxa"/>
            <w:tcBorders>
              <w:top w:val="single" w:sz="4" w:space="0" w:color="231F20"/>
              <w:left w:val="single" w:sz="4" w:space="0" w:color="231F20"/>
              <w:bottom w:val="single" w:sz="4" w:space="0" w:color="231F20"/>
              <w:right w:val="single" w:sz="4" w:space="0" w:color="231F20"/>
            </w:tcBorders>
            <w:vAlign w:val="center"/>
          </w:tcPr>
          <w:p w14:paraId="59AC4CEC"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Auftreten von 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420FCFFA"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Bedingungen</w:t>
            </w:r>
          </w:p>
        </w:tc>
        <w:tc>
          <w:tcPr>
            <w:tcW w:w="3060" w:type="dxa"/>
            <w:tcBorders>
              <w:top w:val="single" w:sz="4" w:space="0" w:color="231F20"/>
              <w:left w:val="single" w:sz="4" w:space="0" w:color="231F20"/>
              <w:bottom w:val="single" w:sz="4" w:space="0" w:color="231F20"/>
              <w:right w:val="single" w:sz="4" w:space="0" w:color="231F20"/>
            </w:tcBorders>
            <w:vAlign w:val="center"/>
          </w:tcPr>
          <w:p w14:paraId="73AA8647"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Beispiele</w:t>
            </w:r>
          </w:p>
        </w:tc>
      </w:tr>
      <w:tr w:rsidR="00156AA0" w:rsidRPr="008E0F64" w14:paraId="7303A0B9"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5A12BD1"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AD1</w:t>
            </w:r>
          </w:p>
        </w:tc>
        <w:tc>
          <w:tcPr>
            <w:tcW w:w="1713" w:type="dxa"/>
            <w:tcBorders>
              <w:top w:val="single" w:sz="4" w:space="0" w:color="231F20"/>
              <w:left w:val="single" w:sz="4" w:space="0" w:color="231F20"/>
              <w:bottom w:val="single" w:sz="4" w:space="0" w:color="231F20"/>
              <w:right w:val="single" w:sz="4" w:space="0" w:color="231F20"/>
            </w:tcBorders>
            <w:vAlign w:val="center"/>
          </w:tcPr>
          <w:p w14:paraId="331AACF2"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Vernachlässigbares Auftreten von 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21698659"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In der Regel keine Spuren von Feuchtigkeit</w:t>
            </w:r>
          </w:p>
        </w:tc>
        <w:tc>
          <w:tcPr>
            <w:tcW w:w="3060" w:type="dxa"/>
            <w:tcBorders>
              <w:top w:val="single" w:sz="4" w:space="0" w:color="231F20"/>
              <w:left w:val="single" w:sz="4" w:space="0" w:color="231F20"/>
              <w:bottom w:val="single" w:sz="4" w:space="0" w:color="231F20"/>
              <w:right w:val="single" w:sz="4" w:space="0" w:color="231F20"/>
            </w:tcBorders>
            <w:vAlign w:val="center"/>
          </w:tcPr>
          <w:p w14:paraId="6853D447"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Trockene Räumlichkeiten wie Wohnzimmer, Schlafzimmer, Büros, ...</w:t>
            </w:r>
          </w:p>
        </w:tc>
      </w:tr>
      <w:tr w:rsidR="00156AA0" w:rsidRPr="008E0F64" w14:paraId="7843203F"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6D39DFDA"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AD2</w:t>
            </w:r>
          </w:p>
        </w:tc>
        <w:tc>
          <w:tcPr>
            <w:tcW w:w="1713" w:type="dxa"/>
            <w:tcBorders>
              <w:top w:val="single" w:sz="4" w:space="0" w:color="231F20"/>
              <w:left w:val="single" w:sz="4" w:space="0" w:color="231F20"/>
              <w:bottom w:val="single" w:sz="4" w:space="0" w:color="231F20"/>
              <w:right w:val="single" w:sz="4" w:space="0" w:color="231F20"/>
            </w:tcBorders>
            <w:vAlign w:val="center"/>
          </w:tcPr>
          <w:p w14:paraId="604D97C5" w14:textId="71D7C5C3" w:rsidR="00F357EB" w:rsidRPr="008E0F64" w:rsidRDefault="002C6911"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Tropfwasser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1BC437DC"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Senkrecht fallende Tropfen. Gelegentliche Feuchtigkeitskondensation oder gelegentliches Vorhandensein von Wasserdampf</w:t>
            </w:r>
          </w:p>
        </w:tc>
        <w:tc>
          <w:tcPr>
            <w:tcW w:w="3060" w:type="dxa"/>
            <w:tcBorders>
              <w:top w:val="single" w:sz="4" w:space="0" w:color="231F20"/>
              <w:left w:val="single" w:sz="4" w:space="0" w:color="231F20"/>
              <w:bottom w:val="single" w:sz="4" w:space="0" w:color="231F20"/>
              <w:right w:val="single" w:sz="4" w:space="0" w:color="231F20"/>
            </w:tcBorders>
            <w:vAlign w:val="center"/>
          </w:tcPr>
          <w:p w14:paraId="519FBDD9"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Vorübergehend feuchte Räumlichkeiten wie bestimmte Küchen, Keller, überdachte Terrassen, Toiletten, Einzelgaragen, ...</w:t>
            </w:r>
          </w:p>
        </w:tc>
      </w:tr>
      <w:tr w:rsidR="00156AA0" w:rsidRPr="008E0F64" w14:paraId="1992B8F6"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4238F8BD"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AD3</w:t>
            </w:r>
          </w:p>
        </w:tc>
        <w:tc>
          <w:tcPr>
            <w:tcW w:w="1713" w:type="dxa"/>
            <w:tcBorders>
              <w:top w:val="single" w:sz="4" w:space="0" w:color="231F20"/>
              <w:left w:val="single" w:sz="4" w:space="0" w:color="231F20"/>
              <w:bottom w:val="single" w:sz="4" w:space="0" w:color="231F20"/>
              <w:right w:val="single" w:sz="4" w:space="0" w:color="231F20"/>
            </w:tcBorders>
            <w:vAlign w:val="center"/>
          </w:tcPr>
          <w:p w14:paraId="1EAB3B36" w14:textId="1B20DD8F" w:rsidR="00F357EB" w:rsidRPr="008E0F64" w:rsidRDefault="002C6911"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Sprühwasser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2A0B4436"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Rieseln von Wasser auf Wänden und Böden. Sprühwasser. Wasser, das wie Regen fällt (höchstens 60° zur Senkrechten)</w:t>
            </w:r>
          </w:p>
        </w:tc>
        <w:tc>
          <w:tcPr>
            <w:tcW w:w="3060" w:type="dxa"/>
            <w:tcBorders>
              <w:top w:val="single" w:sz="4" w:space="0" w:color="231F20"/>
              <w:left w:val="single" w:sz="4" w:space="0" w:color="231F20"/>
              <w:bottom w:val="single" w:sz="4" w:space="0" w:color="231F20"/>
              <w:right w:val="single" w:sz="4" w:space="0" w:color="231F20"/>
            </w:tcBorders>
            <w:vAlign w:val="center"/>
          </w:tcPr>
          <w:p w14:paraId="0D448AEF"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Feuchte Räumlichkeiten wie Müllräume, Dampf- oder Heißwasserunterstationen, ...</w:t>
            </w:r>
          </w:p>
        </w:tc>
      </w:tr>
      <w:tr w:rsidR="00156AA0" w:rsidRPr="008E0F64" w14:paraId="3D0D89FE"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CCE6972"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AD4</w:t>
            </w:r>
          </w:p>
        </w:tc>
        <w:tc>
          <w:tcPr>
            <w:tcW w:w="1713" w:type="dxa"/>
            <w:tcBorders>
              <w:top w:val="single" w:sz="4" w:space="0" w:color="231F20"/>
              <w:left w:val="single" w:sz="4" w:space="0" w:color="231F20"/>
              <w:bottom w:val="single" w:sz="4" w:space="0" w:color="231F20"/>
              <w:right w:val="single" w:sz="4" w:space="0" w:color="231F20"/>
            </w:tcBorders>
            <w:vAlign w:val="center"/>
          </w:tcPr>
          <w:p w14:paraId="05AFF71C" w14:textId="7EB37BF2" w:rsidR="00F357EB" w:rsidRPr="008E0F64" w:rsidRDefault="002C6911"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Spritzwasser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4AA7A598"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Rieseln und Spritzen von Wasser in alle Richtungen</w:t>
            </w:r>
          </w:p>
        </w:tc>
        <w:tc>
          <w:tcPr>
            <w:tcW w:w="3060" w:type="dxa"/>
            <w:tcBorders>
              <w:top w:val="single" w:sz="4" w:space="0" w:color="231F20"/>
              <w:left w:val="single" w:sz="4" w:space="0" w:color="231F20"/>
              <w:bottom w:val="single" w:sz="4" w:space="0" w:color="231F20"/>
              <w:right w:val="single" w:sz="4" w:space="0" w:color="231F20"/>
            </w:tcBorders>
            <w:vAlign w:val="center"/>
          </w:tcPr>
          <w:p w14:paraId="1C888972"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Nasse Orte wie Baustellen, Saunas, Gefrierräume, ...</w:t>
            </w:r>
          </w:p>
        </w:tc>
      </w:tr>
      <w:tr w:rsidR="00156AA0" w:rsidRPr="008E0F64" w14:paraId="774E29F2"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4B73BC39"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AD5</w:t>
            </w:r>
          </w:p>
        </w:tc>
        <w:tc>
          <w:tcPr>
            <w:tcW w:w="1713" w:type="dxa"/>
            <w:tcBorders>
              <w:top w:val="single" w:sz="4" w:space="0" w:color="231F20"/>
              <w:left w:val="single" w:sz="4" w:space="0" w:color="231F20"/>
              <w:bottom w:val="single" w:sz="4" w:space="0" w:color="231F20"/>
              <w:right w:val="single" w:sz="4" w:space="0" w:color="231F20"/>
            </w:tcBorders>
            <w:vAlign w:val="center"/>
          </w:tcPr>
          <w:p w14:paraId="3208C693"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Strahlwasser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15B6D683"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Wasserstrahlen unter Druck in alle Richtungen</w:t>
            </w:r>
          </w:p>
        </w:tc>
        <w:tc>
          <w:tcPr>
            <w:tcW w:w="3060" w:type="dxa"/>
            <w:tcBorders>
              <w:top w:val="single" w:sz="4" w:space="0" w:color="231F20"/>
              <w:left w:val="single" w:sz="4" w:space="0" w:color="231F20"/>
              <w:bottom w:val="single" w:sz="4" w:space="0" w:color="231F20"/>
              <w:right w:val="single" w:sz="4" w:space="0" w:color="231F20"/>
            </w:tcBorders>
            <w:vAlign w:val="center"/>
          </w:tcPr>
          <w:p w14:paraId="225022A7"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Ausgesetzte Orte wie Duschkabinen, Ställe, Metzgereien, ...</w:t>
            </w:r>
          </w:p>
        </w:tc>
      </w:tr>
      <w:tr w:rsidR="00156AA0" w:rsidRPr="008E0F64" w14:paraId="0D20253D"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0CAC1B7C"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AD6</w:t>
            </w:r>
          </w:p>
        </w:tc>
        <w:tc>
          <w:tcPr>
            <w:tcW w:w="1713" w:type="dxa"/>
            <w:tcBorders>
              <w:top w:val="single" w:sz="4" w:space="0" w:color="231F20"/>
              <w:left w:val="single" w:sz="4" w:space="0" w:color="231F20"/>
              <w:bottom w:val="single" w:sz="4" w:space="0" w:color="231F20"/>
              <w:right w:val="single" w:sz="4" w:space="0" w:color="231F20"/>
            </w:tcBorders>
            <w:vAlign w:val="center"/>
          </w:tcPr>
          <w:p w14:paraId="41A70D2F"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Schwallwasser</w:t>
            </w:r>
          </w:p>
        </w:tc>
        <w:tc>
          <w:tcPr>
            <w:tcW w:w="3266" w:type="dxa"/>
            <w:tcBorders>
              <w:top w:val="single" w:sz="4" w:space="0" w:color="231F20"/>
              <w:left w:val="single" w:sz="4" w:space="0" w:color="231F20"/>
              <w:bottom w:val="single" w:sz="4" w:space="0" w:color="231F20"/>
              <w:right w:val="single" w:sz="4" w:space="0" w:color="231F20"/>
            </w:tcBorders>
            <w:vAlign w:val="center"/>
          </w:tcPr>
          <w:p w14:paraId="40B19333"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Reinigung mit Wasserstrahlen und Schwallwasser</w:t>
            </w:r>
          </w:p>
        </w:tc>
        <w:tc>
          <w:tcPr>
            <w:tcW w:w="3060" w:type="dxa"/>
            <w:tcBorders>
              <w:top w:val="single" w:sz="4" w:space="0" w:color="231F20"/>
              <w:left w:val="single" w:sz="4" w:space="0" w:color="231F20"/>
              <w:bottom w:val="single" w:sz="4" w:space="0" w:color="231F20"/>
              <w:right w:val="single" w:sz="4" w:space="0" w:color="231F20"/>
            </w:tcBorders>
            <w:vAlign w:val="center"/>
          </w:tcPr>
          <w:p w14:paraId="7768DE2C"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Stege, Kais, Strände, ...</w:t>
            </w:r>
          </w:p>
        </w:tc>
      </w:tr>
      <w:tr w:rsidR="00156AA0" w:rsidRPr="008E0F64" w14:paraId="06BD6E57"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5415454"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AD7</w:t>
            </w:r>
          </w:p>
        </w:tc>
        <w:tc>
          <w:tcPr>
            <w:tcW w:w="1713" w:type="dxa"/>
            <w:tcBorders>
              <w:top w:val="single" w:sz="4" w:space="0" w:color="231F20"/>
              <w:left w:val="single" w:sz="4" w:space="0" w:color="231F20"/>
              <w:bottom w:val="single" w:sz="4" w:space="0" w:color="231F20"/>
              <w:right w:val="single" w:sz="4" w:space="0" w:color="231F20"/>
            </w:tcBorders>
            <w:vAlign w:val="center"/>
          </w:tcPr>
          <w:p w14:paraId="564CD2B6" w14:textId="445299EE" w:rsidR="00F357EB" w:rsidRPr="008E0F64" w:rsidRDefault="002C6911"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Eintauchen</w:t>
            </w:r>
          </w:p>
        </w:tc>
        <w:tc>
          <w:tcPr>
            <w:tcW w:w="3266" w:type="dxa"/>
            <w:tcBorders>
              <w:top w:val="single" w:sz="4" w:space="0" w:color="231F20"/>
              <w:left w:val="single" w:sz="4" w:space="0" w:color="231F20"/>
              <w:bottom w:val="single" w:sz="4" w:space="0" w:color="231F20"/>
              <w:right w:val="single" w:sz="4" w:space="0" w:color="231F20"/>
            </w:tcBorders>
            <w:vAlign w:val="center"/>
          </w:tcPr>
          <w:p w14:paraId="5C3C72CC"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 xml:space="preserve">Wassertiefe </w:t>
            </w:r>
            <w:r w:rsidRPr="008E0F64">
              <w:rPr>
                <w:rFonts w:ascii="Trebuchet MS" w:hAnsi="Trebuchet MS"/>
                <w:sz w:val="17"/>
              </w:rPr>
              <w:sym w:font="Symbol" w:char="F0A3"/>
            </w:r>
            <w:r w:rsidRPr="008E0F64">
              <w:rPr>
                <w:rFonts w:ascii="Trebuchet MS" w:hAnsi="Trebuchet MS"/>
                <w:sz w:val="17"/>
              </w:rPr>
              <w:t xml:space="preserve"> 1 m</w:t>
            </w:r>
          </w:p>
        </w:tc>
        <w:tc>
          <w:tcPr>
            <w:tcW w:w="3060" w:type="dxa"/>
            <w:tcBorders>
              <w:top w:val="single" w:sz="4" w:space="0" w:color="231F20"/>
              <w:left w:val="single" w:sz="4" w:space="0" w:color="231F20"/>
              <w:bottom w:val="single" w:sz="4" w:space="0" w:color="231F20"/>
              <w:right w:val="single" w:sz="4" w:space="0" w:color="231F20"/>
            </w:tcBorders>
            <w:vAlign w:val="center"/>
          </w:tcPr>
          <w:p w14:paraId="160CDE6B"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Flache Becken wie Springbrunnen, ...</w:t>
            </w:r>
          </w:p>
        </w:tc>
      </w:tr>
      <w:tr w:rsidR="00156AA0" w:rsidRPr="008E0F64" w14:paraId="60512E6E" w14:textId="77777777" w:rsidTr="00CD62B0">
        <w:trPr>
          <w:cantSplit/>
          <w:trHeight w:val="23"/>
          <w:jc w:val="center"/>
        </w:trPr>
        <w:tc>
          <w:tcPr>
            <w:tcW w:w="794" w:type="dxa"/>
            <w:tcBorders>
              <w:top w:val="single" w:sz="4" w:space="0" w:color="231F20"/>
              <w:left w:val="single" w:sz="4" w:space="0" w:color="231F20"/>
              <w:bottom w:val="single" w:sz="4" w:space="0" w:color="231F20"/>
              <w:right w:val="single" w:sz="4" w:space="0" w:color="231F20"/>
            </w:tcBorders>
            <w:vAlign w:val="center"/>
          </w:tcPr>
          <w:p w14:paraId="2C3EAD50"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AD8</w:t>
            </w:r>
          </w:p>
        </w:tc>
        <w:tc>
          <w:tcPr>
            <w:tcW w:w="1713" w:type="dxa"/>
            <w:tcBorders>
              <w:top w:val="single" w:sz="4" w:space="0" w:color="231F20"/>
              <w:left w:val="single" w:sz="4" w:space="0" w:color="231F20"/>
              <w:bottom w:val="single" w:sz="4" w:space="0" w:color="231F20"/>
              <w:right w:val="single" w:sz="4" w:space="0" w:color="231F20"/>
            </w:tcBorders>
            <w:vAlign w:val="center"/>
          </w:tcPr>
          <w:p w14:paraId="7B8BA841" w14:textId="47C72812" w:rsidR="00F357EB" w:rsidRPr="008E0F64" w:rsidRDefault="00F357EB" w:rsidP="002C6911">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Unter</w:t>
            </w:r>
            <w:r w:rsidR="002C6911" w:rsidRPr="008E0F64">
              <w:rPr>
                <w:rFonts w:ascii="Trebuchet MS" w:hAnsi="Trebuchet MS"/>
                <w:sz w:val="17"/>
              </w:rPr>
              <w:t>tauchen</w:t>
            </w:r>
          </w:p>
        </w:tc>
        <w:tc>
          <w:tcPr>
            <w:tcW w:w="3266" w:type="dxa"/>
            <w:tcBorders>
              <w:top w:val="single" w:sz="4" w:space="0" w:color="231F20"/>
              <w:left w:val="single" w:sz="4" w:space="0" w:color="231F20"/>
              <w:bottom w:val="single" w:sz="4" w:space="0" w:color="231F20"/>
              <w:right w:val="single" w:sz="4" w:space="0" w:color="231F20"/>
            </w:tcBorders>
            <w:vAlign w:val="center"/>
          </w:tcPr>
          <w:p w14:paraId="37C2CFC8"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Wassertiefe &gt; 1 m</w:t>
            </w:r>
          </w:p>
        </w:tc>
        <w:tc>
          <w:tcPr>
            <w:tcW w:w="3060" w:type="dxa"/>
            <w:tcBorders>
              <w:top w:val="single" w:sz="4" w:space="0" w:color="231F20"/>
              <w:left w:val="single" w:sz="4" w:space="0" w:color="231F20"/>
              <w:bottom w:val="single" w:sz="4" w:space="0" w:color="231F20"/>
              <w:right w:val="single" w:sz="4" w:space="0" w:color="231F20"/>
            </w:tcBorders>
            <w:vAlign w:val="center"/>
          </w:tcPr>
          <w:p w14:paraId="47AA0366"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Tiefe Becken, ...</w:t>
            </w:r>
          </w:p>
        </w:tc>
      </w:tr>
    </w:tbl>
    <w:p w14:paraId="256F0BA7" w14:textId="77777777" w:rsidR="00F357EB" w:rsidRPr="008E0F64" w:rsidRDefault="00F357EB" w:rsidP="007D1542">
      <w:pPr>
        <w:pStyle w:val="FOD-niv3"/>
        <w:outlineLvl w:val="1"/>
        <w:rPr>
          <w:rFonts w:eastAsia="Times New Roman"/>
        </w:rPr>
      </w:pPr>
      <w:bookmarkStart w:id="378" w:name="_Toc365450146"/>
      <w:bookmarkStart w:id="379" w:name="_Toc390436656"/>
      <w:bookmarkStart w:id="380" w:name="_Toc167269297"/>
      <w:bookmarkStart w:id="381" w:name="_Toc167270457"/>
      <w:bookmarkStart w:id="382" w:name="_Toc167271068"/>
      <w:bookmarkStart w:id="383" w:name="_Toc203657172"/>
      <w:bookmarkEnd w:id="377"/>
      <w:r w:rsidRPr="008E0F64">
        <w:t>Abschnitt 2.10.4 - Auftreten von festen Fremdkörpern (AE)</w:t>
      </w:r>
      <w:bookmarkEnd w:id="378"/>
      <w:bookmarkEnd w:id="379"/>
      <w:bookmarkEnd w:id="380"/>
      <w:bookmarkEnd w:id="381"/>
      <w:bookmarkEnd w:id="382"/>
      <w:bookmarkEnd w:id="383"/>
    </w:p>
    <w:p w14:paraId="301EC968" w14:textId="2921F76A" w:rsidR="00F357EB" w:rsidRPr="008E0F64" w:rsidRDefault="00F357EB" w:rsidP="00692AE0">
      <w:pPr>
        <w:pStyle w:val="FOD-normal"/>
        <w:spacing w:after="120"/>
        <w:rPr>
          <w:rFonts w:eastAsia="Times New Roman"/>
        </w:rPr>
      </w:pPr>
      <w:r w:rsidRPr="008E0F64">
        <w:t xml:space="preserve">Für die Kennzeichnung des äußeren Einflusses </w:t>
      </w:r>
      <w:r w:rsidRPr="008E0F64">
        <w:rPr>
          <w:i/>
        </w:rPr>
        <w:t>"Auftreten von festen Fremdkörpern"</w:t>
      </w:r>
      <w:r w:rsidRPr="008E0F64">
        <w:t xml:space="preserve"> wird ein Code benutzt, der aus den Buchstaben </w:t>
      </w:r>
      <w:r w:rsidRPr="008E0F64">
        <w:rPr>
          <w:i/>
        </w:rPr>
        <w:t>AE</w:t>
      </w:r>
      <w:r w:rsidRPr="008E0F64">
        <w:t xml:space="preserve"> gefolgt von einer Ziffer von 1 bis 4 besteht, wie in </w:t>
      </w:r>
      <w:r w:rsidRPr="008E0F64">
        <w:rPr>
          <w:i/>
        </w:rPr>
        <w:t>Tabelle 2.9</w:t>
      </w:r>
      <w:r w:rsidRPr="008E0F64">
        <w:t xml:space="preserve"> dargestellt.</w:t>
      </w:r>
    </w:p>
    <w:p w14:paraId="2821560D" w14:textId="77777777" w:rsidR="00CD62B0" w:rsidRPr="008E0F64" w:rsidRDefault="00CD62B0" w:rsidP="00692AE0">
      <w:pPr>
        <w:pStyle w:val="FOD-tab-titel"/>
      </w:pPr>
      <w:bookmarkStart w:id="384" w:name="_Toc167267942"/>
      <w:bookmarkStart w:id="385" w:name="_Toc167269105"/>
      <w:bookmarkStart w:id="386" w:name="_Toc167270265"/>
      <w:bookmarkStart w:id="387" w:name="_Toc202794552"/>
      <w:bookmarkStart w:id="388" w:name="TABEL_049_FR"/>
      <w:r w:rsidRPr="008E0F64">
        <w:t>Tabelle 2.9 - Äußere Einflüsse - Auftreten von festen Fremdkörpern (AE)</w:t>
      </w:r>
      <w:bookmarkEnd w:id="384"/>
      <w:bookmarkEnd w:id="385"/>
      <w:bookmarkEnd w:id="386"/>
      <w:bookmarkEnd w:id="387"/>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709"/>
        <w:gridCol w:w="3402"/>
      </w:tblGrid>
      <w:tr w:rsidR="00156AA0" w:rsidRPr="008E0F64" w14:paraId="135DE7FB" w14:textId="77777777" w:rsidTr="00CD62B0">
        <w:trPr>
          <w:trHeight w:val="23"/>
          <w:jc w:val="center"/>
        </w:trPr>
        <w:tc>
          <w:tcPr>
            <w:tcW w:w="709" w:type="dxa"/>
            <w:vAlign w:val="center"/>
          </w:tcPr>
          <w:p w14:paraId="21EEFE33"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Code</w:t>
            </w:r>
          </w:p>
        </w:tc>
        <w:tc>
          <w:tcPr>
            <w:tcW w:w="3402" w:type="dxa"/>
            <w:vAlign w:val="center"/>
          </w:tcPr>
          <w:p w14:paraId="689ABD52"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Feste Fremdkörper</w:t>
            </w:r>
          </w:p>
        </w:tc>
      </w:tr>
      <w:tr w:rsidR="00156AA0" w:rsidRPr="008E0F64" w14:paraId="67615CC1" w14:textId="77777777" w:rsidTr="00CD62B0">
        <w:trPr>
          <w:trHeight w:val="23"/>
          <w:jc w:val="center"/>
        </w:trPr>
        <w:tc>
          <w:tcPr>
            <w:tcW w:w="709" w:type="dxa"/>
            <w:vAlign w:val="center"/>
          </w:tcPr>
          <w:p w14:paraId="14993EF6"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AE1</w:t>
            </w:r>
          </w:p>
        </w:tc>
        <w:tc>
          <w:tcPr>
            <w:tcW w:w="3402" w:type="dxa"/>
            <w:vAlign w:val="center"/>
          </w:tcPr>
          <w:p w14:paraId="56110E60"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Große Abmessungen</w:t>
            </w:r>
          </w:p>
        </w:tc>
      </w:tr>
      <w:tr w:rsidR="00156AA0" w:rsidRPr="008E0F64" w14:paraId="5E79CC58" w14:textId="77777777" w:rsidTr="00CD62B0">
        <w:trPr>
          <w:trHeight w:val="23"/>
          <w:jc w:val="center"/>
        </w:trPr>
        <w:tc>
          <w:tcPr>
            <w:tcW w:w="709" w:type="dxa"/>
            <w:vAlign w:val="center"/>
          </w:tcPr>
          <w:p w14:paraId="1D3036D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AE2</w:t>
            </w:r>
          </w:p>
        </w:tc>
        <w:tc>
          <w:tcPr>
            <w:tcW w:w="3402" w:type="dxa"/>
            <w:vAlign w:val="center"/>
          </w:tcPr>
          <w:p w14:paraId="5DB406E8"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Kleinste Abmessung 2,5 mm</w:t>
            </w:r>
          </w:p>
        </w:tc>
      </w:tr>
      <w:tr w:rsidR="00156AA0" w:rsidRPr="008E0F64" w14:paraId="117860D1" w14:textId="77777777" w:rsidTr="00CD62B0">
        <w:trPr>
          <w:trHeight w:val="23"/>
          <w:jc w:val="center"/>
        </w:trPr>
        <w:tc>
          <w:tcPr>
            <w:tcW w:w="709" w:type="dxa"/>
            <w:vAlign w:val="center"/>
          </w:tcPr>
          <w:p w14:paraId="01A1328D"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AE3</w:t>
            </w:r>
          </w:p>
        </w:tc>
        <w:tc>
          <w:tcPr>
            <w:tcW w:w="3402" w:type="dxa"/>
            <w:vAlign w:val="center"/>
          </w:tcPr>
          <w:p w14:paraId="201CF1E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Kleinste Abmessung 1 mm</w:t>
            </w:r>
          </w:p>
        </w:tc>
      </w:tr>
      <w:tr w:rsidR="00156AA0" w:rsidRPr="008E0F64" w14:paraId="2C22E5FE" w14:textId="77777777" w:rsidTr="00CD62B0">
        <w:trPr>
          <w:trHeight w:val="57"/>
          <w:jc w:val="center"/>
        </w:trPr>
        <w:tc>
          <w:tcPr>
            <w:tcW w:w="709" w:type="dxa"/>
            <w:vAlign w:val="center"/>
          </w:tcPr>
          <w:p w14:paraId="5226FE9D"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AE4</w:t>
            </w:r>
          </w:p>
        </w:tc>
        <w:tc>
          <w:tcPr>
            <w:tcW w:w="3402" w:type="dxa"/>
            <w:vAlign w:val="center"/>
          </w:tcPr>
          <w:p w14:paraId="3D02B692"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Staub</w:t>
            </w:r>
          </w:p>
        </w:tc>
      </w:tr>
    </w:tbl>
    <w:p w14:paraId="51DE0AC7" w14:textId="77777777" w:rsidR="00F357EB" w:rsidRPr="008E0F64" w:rsidRDefault="00F357EB" w:rsidP="007D1542">
      <w:pPr>
        <w:pStyle w:val="FOD-niv3"/>
        <w:outlineLvl w:val="1"/>
        <w:rPr>
          <w:rFonts w:eastAsia="Times New Roman"/>
          <w:spacing w:val="-6"/>
        </w:rPr>
      </w:pPr>
      <w:bookmarkStart w:id="389" w:name="_Toc365450147"/>
      <w:bookmarkStart w:id="390" w:name="_Toc390436657"/>
      <w:bookmarkStart w:id="391" w:name="_Toc167269298"/>
      <w:bookmarkStart w:id="392" w:name="_Toc167270458"/>
      <w:bookmarkStart w:id="393" w:name="_Toc167271069"/>
      <w:bookmarkStart w:id="394" w:name="_Toc203657173"/>
      <w:bookmarkEnd w:id="388"/>
      <w:r w:rsidRPr="008E0F64">
        <w:rPr>
          <w:spacing w:val="-6"/>
        </w:rPr>
        <w:lastRenderedPageBreak/>
        <w:t>Abschnitt 2.10.5 - Auftreten von korrosiven oder verunreinigenden Substanzen (AF)</w:t>
      </w:r>
      <w:bookmarkEnd w:id="389"/>
      <w:bookmarkEnd w:id="390"/>
      <w:bookmarkEnd w:id="391"/>
      <w:bookmarkEnd w:id="392"/>
      <w:bookmarkEnd w:id="393"/>
      <w:bookmarkEnd w:id="394"/>
    </w:p>
    <w:p w14:paraId="4E505566" w14:textId="7B611F4A" w:rsidR="00F357EB" w:rsidRPr="008E0F64" w:rsidRDefault="008F176D" w:rsidP="00692AE0">
      <w:pPr>
        <w:pStyle w:val="FOD-normal"/>
        <w:keepNext/>
        <w:spacing w:after="120"/>
        <w:rPr>
          <w:rFonts w:eastAsia="Times New Roman"/>
        </w:rPr>
      </w:pPr>
      <w:r w:rsidRPr="008E0F64">
        <w:t xml:space="preserve">Für die Kennzeichnung des äußeren Einflusses </w:t>
      </w:r>
      <w:r w:rsidRPr="008E0F64">
        <w:rPr>
          <w:i/>
        </w:rPr>
        <w:t>"Auftreten von korrosiven oder verunreinigenden Substanzen"</w:t>
      </w:r>
      <w:r w:rsidRPr="008E0F64">
        <w:t xml:space="preserve"> wird ein Code benutzt, der aus den Buchstaben </w:t>
      </w:r>
      <w:r w:rsidRPr="008E0F64">
        <w:rPr>
          <w:i/>
        </w:rPr>
        <w:t>AF</w:t>
      </w:r>
      <w:r w:rsidRPr="008E0F64">
        <w:t xml:space="preserve"> gefolgt von einer Ziffer von 1 bis 4 besteht, wie in </w:t>
      </w:r>
      <w:r w:rsidRPr="008E0F64">
        <w:rPr>
          <w:i/>
        </w:rPr>
        <w:t>Tabelle 2.10</w:t>
      </w:r>
      <w:r w:rsidRPr="008E0F64">
        <w:t xml:space="preserve"> dargestellt.</w:t>
      </w:r>
    </w:p>
    <w:p w14:paraId="7AE9137A" w14:textId="77777777" w:rsidR="00D226F3" w:rsidRPr="008E0F64" w:rsidRDefault="00D226F3" w:rsidP="00692AE0">
      <w:pPr>
        <w:pStyle w:val="FOD-tab-titel"/>
      </w:pPr>
      <w:bookmarkStart w:id="395" w:name="_Toc167267943"/>
      <w:bookmarkStart w:id="396" w:name="_Toc167269106"/>
      <w:bookmarkStart w:id="397" w:name="_Toc167270266"/>
      <w:bookmarkStart w:id="398" w:name="_Toc202794553"/>
      <w:bookmarkStart w:id="399" w:name="TABEL_032_FR"/>
      <w:r w:rsidRPr="008E0F64">
        <w:t>Tabelle 2.10 - Äußere Einflüsse - Auftreten von korrosiven oder verunreinigenden Substanzen (AF)</w:t>
      </w:r>
      <w:bookmarkEnd w:id="395"/>
      <w:bookmarkEnd w:id="396"/>
      <w:bookmarkEnd w:id="397"/>
      <w:bookmarkEnd w:id="398"/>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1E0" w:firstRow="1" w:lastRow="1" w:firstColumn="1" w:lastColumn="1" w:noHBand="0" w:noVBand="0"/>
      </w:tblPr>
      <w:tblGrid>
        <w:gridCol w:w="709"/>
        <w:gridCol w:w="1874"/>
        <w:gridCol w:w="2498"/>
        <w:gridCol w:w="3246"/>
      </w:tblGrid>
      <w:tr w:rsidR="00156AA0" w:rsidRPr="008E0F64" w14:paraId="6A45B8F4" w14:textId="77777777" w:rsidTr="0082504D">
        <w:trPr>
          <w:trHeight w:val="23"/>
          <w:jc w:val="center"/>
        </w:trPr>
        <w:tc>
          <w:tcPr>
            <w:tcW w:w="709" w:type="dxa"/>
            <w:vAlign w:val="center"/>
          </w:tcPr>
          <w:p w14:paraId="5A9D1EF6"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b/>
                <w:i/>
                <w:iCs/>
                <w:sz w:val="17"/>
                <w:szCs w:val="17"/>
              </w:rPr>
            </w:pPr>
            <w:r w:rsidRPr="008E0F64">
              <w:rPr>
                <w:rFonts w:ascii="Trebuchet MS" w:hAnsi="Trebuchet MS"/>
                <w:b/>
                <w:i/>
                <w:sz w:val="17"/>
              </w:rPr>
              <w:t>Code</w:t>
            </w:r>
          </w:p>
        </w:tc>
        <w:tc>
          <w:tcPr>
            <w:tcW w:w="1874" w:type="dxa"/>
            <w:vAlign w:val="center"/>
          </w:tcPr>
          <w:p w14:paraId="58B9B615"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b/>
                <w:i/>
                <w:iCs/>
                <w:sz w:val="17"/>
                <w:szCs w:val="17"/>
              </w:rPr>
            </w:pPr>
            <w:r w:rsidRPr="008E0F64">
              <w:rPr>
                <w:rFonts w:ascii="Trebuchet MS" w:hAnsi="Trebuchet MS"/>
                <w:b/>
                <w:i/>
                <w:sz w:val="17"/>
              </w:rPr>
              <w:t>Korrosive oder verunreinigende Substanzen</w:t>
            </w:r>
          </w:p>
        </w:tc>
        <w:tc>
          <w:tcPr>
            <w:tcW w:w="2498" w:type="dxa"/>
            <w:vAlign w:val="center"/>
          </w:tcPr>
          <w:p w14:paraId="678B20FD"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b/>
                <w:i/>
                <w:iCs/>
                <w:sz w:val="17"/>
                <w:szCs w:val="17"/>
              </w:rPr>
            </w:pPr>
            <w:r w:rsidRPr="008E0F64">
              <w:rPr>
                <w:rFonts w:ascii="Trebuchet MS" w:hAnsi="Trebuchet MS"/>
                <w:b/>
                <w:i/>
                <w:sz w:val="17"/>
              </w:rPr>
              <w:t>Bedingungen</w:t>
            </w:r>
          </w:p>
        </w:tc>
        <w:tc>
          <w:tcPr>
            <w:tcW w:w="3246" w:type="dxa"/>
            <w:vAlign w:val="center"/>
          </w:tcPr>
          <w:p w14:paraId="5F7D7030"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Beispiele</w:t>
            </w:r>
          </w:p>
        </w:tc>
      </w:tr>
      <w:tr w:rsidR="00156AA0" w:rsidRPr="008E0F64" w14:paraId="02525FA4" w14:textId="77777777" w:rsidTr="0082504D">
        <w:trPr>
          <w:trHeight w:val="23"/>
          <w:jc w:val="center"/>
        </w:trPr>
        <w:tc>
          <w:tcPr>
            <w:tcW w:w="709" w:type="dxa"/>
            <w:vAlign w:val="center"/>
          </w:tcPr>
          <w:p w14:paraId="0FD5487A"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AF1</w:t>
            </w:r>
          </w:p>
        </w:tc>
        <w:tc>
          <w:tcPr>
            <w:tcW w:w="1874" w:type="dxa"/>
            <w:vAlign w:val="center"/>
          </w:tcPr>
          <w:p w14:paraId="044A3003"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Vernachlässigbar</w:t>
            </w:r>
          </w:p>
        </w:tc>
        <w:tc>
          <w:tcPr>
            <w:tcW w:w="2498" w:type="dxa"/>
            <w:vAlign w:val="center"/>
          </w:tcPr>
          <w:p w14:paraId="2D20A5B4" w14:textId="77777777" w:rsidR="00F357EB" w:rsidRPr="008E0F64" w:rsidRDefault="00F357EB" w:rsidP="00692AE0">
            <w:pPr>
              <w:keepNext/>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Kein Einfluss von korrosiven oder verunreinigenden Substanzen, weder durch ihre Art noch durch ihre Qualität</w:t>
            </w:r>
          </w:p>
        </w:tc>
        <w:tc>
          <w:tcPr>
            <w:tcW w:w="3246" w:type="dxa"/>
            <w:vAlign w:val="center"/>
          </w:tcPr>
          <w:p w14:paraId="5881B039" w14:textId="43749495" w:rsidR="00F357EB" w:rsidRPr="008E0F64" w:rsidRDefault="00F357EB" w:rsidP="00692AE0">
            <w:pPr>
              <w:keepNext/>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 xml:space="preserve">Hauswirtschaftliche Räumlichkeiten, </w:t>
            </w:r>
            <w:r w:rsidR="00505063">
              <w:rPr>
                <w:rFonts w:ascii="Trebuchet MS" w:hAnsi="Trebuchet MS"/>
                <w:sz w:val="17"/>
              </w:rPr>
              <w:t>[</w:t>
            </w:r>
            <w:r w:rsidR="00505063" w:rsidRPr="00505063">
              <w:rPr>
                <w:rFonts w:ascii="Trebuchet MS" w:hAnsi="Trebuchet MS"/>
                <w:sz w:val="17"/>
              </w:rPr>
              <w:t>der Öffentlichkeit zugängliche Räumlich</w:t>
            </w:r>
            <w:r w:rsidR="00BA7A87">
              <w:rPr>
                <w:rFonts w:ascii="Trebuchet MS" w:hAnsi="Trebuchet MS"/>
                <w:sz w:val="17"/>
              </w:rPr>
              <w:softHyphen/>
            </w:r>
            <w:r w:rsidR="00505063" w:rsidRPr="00505063">
              <w:rPr>
                <w:rFonts w:ascii="Trebuchet MS" w:hAnsi="Trebuchet MS"/>
                <w:sz w:val="17"/>
              </w:rPr>
              <w:t>keiten</w:t>
            </w:r>
            <w:r w:rsidR="00505063">
              <w:rPr>
                <w:rFonts w:ascii="Trebuchet MS" w:hAnsi="Trebuchet MS"/>
                <w:sz w:val="17"/>
              </w:rPr>
              <w:t>]</w:t>
            </w:r>
            <w:r w:rsidR="00505063" w:rsidRPr="00505063">
              <w:rPr>
                <w:rFonts w:ascii="Trebuchet MS" w:hAnsi="Trebuchet MS"/>
                <w:sz w:val="17"/>
              </w:rPr>
              <w:t xml:space="preserve"> </w:t>
            </w:r>
            <w:r w:rsidRPr="008E0F64">
              <w:rPr>
                <w:rFonts w:ascii="Trebuchet MS" w:hAnsi="Trebuchet MS"/>
                <w:sz w:val="17"/>
              </w:rPr>
              <w:t>und im Allgemeinen alle Räum</w:t>
            </w:r>
            <w:r w:rsidR="00BA7A87">
              <w:rPr>
                <w:rFonts w:ascii="Trebuchet MS" w:hAnsi="Trebuchet MS"/>
                <w:sz w:val="17"/>
              </w:rPr>
              <w:softHyphen/>
            </w:r>
            <w:r w:rsidRPr="008E0F64">
              <w:rPr>
                <w:rFonts w:ascii="Trebuchet MS" w:hAnsi="Trebuchet MS"/>
                <w:sz w:val="17"/>
              </w:rPr>
              <w:t>lich</w:t>
            </w:r>
            <w:r w:rsidR="00BA7A87">
              <w:rPr>
                <w:rFonts w:ascii="Trebuchet MS" w:hAnsi="Trebuchet MS"/>
                <w:sz w:val="17"/>
              </w:rPr>
              <w:softHyphen/>
            </w:r>
            <w:r w:rsidRPr="008E0F64">
              <w:rPr>
                <w:rFonts w:ascii="Trebuchet MS" w:hAnsi="Trebuchet MS"/>
                <w:sz w:val="17"/>
              </w:rPr>
              <w:t>keiten, in denen chemische oder korrosive Produkte weder gehandhabt noch verarbeitet werden, ...</w:t>
            </w:r>
          </w:p>
        </w:tc>
      </w:tr>
      <w:tr w:rsidR="00156AA0" w:rsidRPr="008E0F64" w14:paraId="1662CC35" w14:textId="77777777" w:rsidTr="0082504D">
        <w:trPr>
          <w:trHeight w:val="23"/>
          <w:jc w:val="center"/>
        </w:trPr>
        <w:tc>
          <w:tcPr>
            <w:tcW w:w="709" w:type="dxa"/>
            <w:vAlign w:val="center"/>
          </w:tcPr>
          <w:p w14:paraId="2D2BBD64"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AF2</w:t>
            </w:r>
          </w:p>
        </w:tc>
        <w:tc>
          <w:tcPr>
            <w:tcW w:w="1874" w:type="dxa"/>
            <w:vAlign w:val="center"/>
          </w:tcPr>
          <w:p w14:paraId="020D829F"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Atmosphärisch</w:t>
            </w:r>
          </w:p>
        </w:tc>
        <w:tc>
          <w:tcPr>
            <w:tcW w:w="2498" w:type="dxa"/>
            <w:vAlign w:val="center"/>
          </w:tcPr>
          <w:p w14:paraId="5B58B758" w14:textId="77777777" w:rsidR="00F357EB" w:rsidRPr="008E0F64" w:rsidRDefault="00F357EB" w:rsidP="00692AE0">
            <w:pPr>
              <w:keepNext/>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Meeresnähe, Nähe von Anlagen, die erhebliche Verschmutzung verursachen</w:t>
            </w:r>
          </w:p>
        </w:tc>
        <w:tc>
          <w:tcPr>
            <w:tcW w:w="3246" w:type="dxa"/>
            <w:vAlign w:val="center"/>
          </w:tcPr>
          <w:p w14:paraId="757EA3E7" w14:textId="77777777" w:rsidR="00F357EB" w:rsidRPr="008E0F64" w:rsidRDefault="00F357EB" w:rsidP="00692AE0">
            <w:pPr>
              <w:keepNext/>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Gebäude, die sich in der Nähe von chemischen Industrien, Zementwerken, ... befinden</w:t>
            </w:r>
          </w:p>
        </w:tc>
      </w:tr>
      <w:tr w:rsidR="00156AA0" w:rsidRPr="008E0F64" w14:paraId="3DE6ECD6" w14:textId="77777777" w:rsidTr="0082504D">
        <w:trPr>
          <w:trHeight w:val="23"/>
          <w:jc w:val="center"/>
        </w:trPr>
        <w:tc>
          <w:tcPr>
            <w:tcW w:w="709" w:type="dxa"/>
            <w:vAlign w:val="center"/>
          </w:tcPr>
          <w:p w14:paraId="6740C752"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AF3</w:t>
            </w:r>
          </w:p>
        </w:tc>
        <w:tc>
          <w:tcPr>
            <w:tcW w:w="1874" w:type="dxa"/>
            <w:vAlign w:val="center"/>
          </w:tcPr>
          <w:p w14:paraId="3B2B8C3A" w14:textId="77777777" w:rsidR="00F357EB" w:rsidRPr="008E0F64" w:rsidRDefault="00F357EB"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Zeitweise oder zufällig</w:t>
            </w:r>
          </w:p>
        </w:tc>
        <w:tc>
          <w:tcPr>
            <w:tcW w:w="2498" w:type="dxa"/>
            <w:vAlign w:val="center"/>
          </w:tcPr>
          <w:p w14:paraId="10AF5514" w14:textId="77777777" w:rsidR="00F357EB" w:rsidRPr="008E0F64" w:rsidRDefault="00F357EB" w:rsidP="00692AE0">
            <w:pPr>
              <w:keepNext/>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Kurzzeitige oder zufällige Einwirkung von üblicherweise verwendeten chemischen oder korrosiven Produkten</w:t>
            </w:r>
          </w:p>
        </w:tc>
        <w:tc>
          <w:tcPr>
            <w:tcW w:w="3246" w:type="dxa"/>
            <w:vAlign w:val="center"/>
          </w:tcPr>
          <w:p w14:paraId="315FA919" w14:textId="77777777" w:rsidR="00F357EB" w:rsidRPr="008E0F64" w:rsidRDefault="00F357EB" w:rsidP="00692AE0">
            <w:pPr>
              <w:keepNext/>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Betriebslabore, Unterrichtslabore, Garagen, Heizungsräume, ...</w:t>
            </w:r>
          </w:p>
        </w:tc>
      </w:tr>
      <w:tr w:rsidR="00156AA0" w:rsidRPr="008E0F64" w14:paraId="5602C1E5" w14:textId="77777777" w:rsidTr="0082504D">
        <w:trPr>
          <w:trHeight w:val="23"/>
          <w:jc w:val="center"/>
        </w:trPr>
        <w:tc>
          <w:tcPr>
            <w:tcW w:w="709" w:type="dxa"/>
            <w:vAlign w:val="center"/>
          </w:tcPr>
          <w:p w14:paraId="5F18B5E4" w14:textId="77777777" w:rsidR="00F357EB" w:rsidRPr="008E0F64" w:rsidRDefault="00F357EB" w:rsidP="00692AE0">
            <w:pPr>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AF4</w:t>
            </w:r>
          </w:p>
        </w:tc>
        <w:tc>
          <w:tcPr>
            <w:tcW w:w="1874" w:type="dxa"/>
            <w:vAlign w:val="center"/>
          </w:tcPr>
          <w:p w14:paraId="5206D819" w14:textId="77777777" w:rsidR="00F357EB" w:rsidRPr="008E0F64" w:rsidRDefault="00F357EB" w:rsidP="00692AE0">
            <w:pPr>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Dauernd</w:t>
            </w:r>
          </w:p>
        </w:tc>
        <w:tc>
          <w:tcPr>
            <w:tcW w:w="2498" w:type="dxa"/>
            <w:vAlign w:val="center"/>
          </w:tcPr>
          <w:p w14:paraId="6B9D22FA" w14:textId="77777777" w:rsidR="00F357EB" w:rsidRPr="008E0F64" w:rsidRDefault="00F357EB" w:rsidP="00692AE0">
            <w:pPr>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Dauernde Einwirkung chemischer, korrosiver oder verunreinigender Produkte</w:t>
            </w:r>
          </w:p>
        </w:tc>
        <w:tc>
          <w:tcPr>
            <w:tcW w:w="3246" w:type="dxa"/>
            <w:vAlign w:val="center"/>
          </w:tcPr>
          <w:p w14:paraId="0653C03E" w14:textId="77777777" w:rsidR="00F357EB" w:rsidRPr="008E0F64" w:rsidRDefault="00F357EB" w:rsidP="00692AE0">
            <w:pPr>
              <w:keepLines/>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Chemische Industrien, Industrien, in denen chemische oder korrosive Produkte verwendet werden (Farben, Verchromung, Kohlenwasserstoffe, Kunststoffe, ...) ...</w:t>
            </w:r>
          </w:p>
        </w:tc>
      </w:tr>
    </w:tbl>
    <w:p w14:paraId="42D550F2" w14:textId="77777777" w:rsidR="00F357EB" w:rsidRPr="008E0F64" w:rsidRDefault="00F357EB" w:rsidP="007D1542">
      <w:pPr>
        <w:pStyle w:val="FOD-niv3"/>
        <w:outlineLvl w:val="1"/>
        <w:rPr>
          <w:rFonts w:eastAsia="Times New Roman"/>
        </w:rPr>
      </w:pPr>
      <w:bookmarkStart w:id="400" w:name="_Toc365450148"/>
      <w:bookmarkStart w:id="401" w:name="_Toc390436658"/>
      <w:bookmarkStart w:id="402" w:name="_Toc167269299"/>
      <w:bookmarkStart w:id="403" w:name="_Toc167270459"/>
      <w:bookmarkStart w:id="404" w:name="_Toc167271070"/>
      <w:bookmarkStart w:id="405" w:name="_Toc203657174"/>
      <w:bookmarkEnd w:id="399"/>
      <w:r w:rsidRPr="008E0F64">
        <w:t>Abschnitt 2.10.6 - Mechanische Beanspruchung durch Schläge (AG)</w:t>
      </w:r>
      <w:bookmarkEnd w:id="400"/>
      <w:bookmarkEnd w:id="401"/>
      <w:bookmarkEnd w:id="402"/>
      <w:bookmarkEnd w:id="403"/>
      <w:bookmarkEnd w:id="404"/>
      <w:bookmarkEnd w:id="405"/>
    </w:p>
    <w:p w14:paraId="0C8F3D31" w14:textId="17D145DD" w:rsidR="00F357EB" w:rsidRPr="008E0F64" w:rsidRDefault="008F176D" w:rsidP="00692AE0">
      <w:pPr>
        <w:pStyle w:val="FOD-normal"/>
        <w:keepNext/>
        <w:rPr>
          <w:rFonts w:eastAsia="Times New Roman"/>
        </w:rPr>
      </w:pPr>
      <w:r w:rsidRPr="008E0F64">
        <w:t xml:space="preserve">Für die Kennzeichnung des äußeren Einflusses </w:t>
      </w:r>
      <w:r w:rsidRPr="008E0F64">
        <w:rPr>
          <w:i/>
        </w:rPr>
        <w:t>"mechanische Beanspruchung durch Schläge"</w:t>
      </w:r>
      <w:r w:rsidRPr="008E0F64">
        <w:t xml:space="preserve"> wird ein Code benutzt, der aus den Buchstaben </w:t>
      </w:r>
      <w:r w:rsidRPr="008E0F64">
        <w:rPr>
          <w:i/>
        </w:rPr>
        <w:t>AG</w:t>
      </w:r>
      <w:r w:rsidRPr="008E0F64">
        <w:t xml:space="preserve"> gefolgt von einer Ziffer von 1 bis 3 besteht:</w:t>
      </w:r>
    </w:p>
    <w:p w14:paraId="6E2B3C24" w14:textId="77777777" w:rsidR="00F357EB" w:rsidRPr="008E0F64" w:rsidRDefault="00F357EB" w:rsidP="00445351">
      <w:pPr>
        <w:pStyle w:val="FOD-opsomming1"/>
        <w:numPr>
          <w:ilvl w:val="0"/>
          <w:numId w:val="123"/>
        </w:numPr>
        <w:rPr>
          <w:rFonts w:eastAsia="Times New Roman"/>
        </w:rPr>
      </w:pPr>
      <w:r w:rsidRPr="008E0F64">
        <w:rPr>
          <w:i/>
        </w:rPr>
        <w:t>AG1:</w:t>
      </w:r>
      <w:r w:rsidRPr="008E0F64">
        <w:rPr>
          <w:b/>
        </w:rPr>
        <w:t xml:space="preserve"> </w:t>
      </w:r>
      <w:r w:rsidRPr="008E0F64">
        <w:t>Die Beanspruchung entspricht einer Schlagenergie von höchstens 1 J und der entsprechende Schlagfestigkeitsgrad ist IP XX-4; es handelt sich dabei um die Beanspruchung, die vorliegt, wenn Betriebsmittel bei bestimmungsgemäßem Betrieb für hauswirtschaftliche oder ähnliche Zwecke benutzt werden.</w:t>
      </w:r>
    </w:p>
    <w:p w14:paraId="0BAF2BE4" w14:textId="77777777" w:rsidR="00F357EB" w:rsidRPr="008E0F64" w:rsidRDefault="00F357EB" w:rsidP="00445351">
      <w:pPr>
        <w:pStyle w:val="FOD-opsomming1"/>
        <w:numPr>
          <w:ilvl w:val="0"/>
          <w:numId w:val="123"/>
        </w:numPr>
        <w:rPr>
          <w:rFonts w:eastAsia="Times New Roman"/>
        </w:rPr>
      </w:pPr>
      <w:r w:rsidRPr="008E0F64">
        <w:rPr>
          <w:i/>
        </w:rPr>
        <w:t>AG2:</w:t>
      </w:r>
      <w:r w:rsidRPr="008E0F64">
        <w:rPr>
          <w:b/>
        </w:rPr>
        <w:t xml:space="preserve"> </w:t>
      </w:r>
      <w:r w:rsidRPr="008E0F64">
        <w:t>Die Beanspruchung entspricht einer Schlagenergie von höchstens 6 J und der entsprechende Schlagfestigkeitsgrad ist IP XX-7; es handelt sich dabei um die Beanspruchung, die vorliegt, wenn Betriebsmittel bei bestimmungsgemäßem Betrieb für industrielle Zwecke benutzt werden.</w:t>
      </w:r>
    </w:p>
    <w:p w14:paraId="5A337237" w14:textId="77777777" w:rsidR="00F357EB" w:rsidRPr="008E0F64" w:rsidRDefault="00F357EB" w:rsidP="00445351">
      <w:pPr>
        <w:pStyle w:val="FOD-opsomming1"/>
        <w:numPr>
          <w:ilvl w:val="0"/>
          <w:numId w:val="123"/>
        </w:numPr>
        <w:rPr>
          <w:rFonts w:eastAsia="Times New Roman"/>
        </w:rPr>
      </w:pPr>
      <w:r w:rsidRPr="008E0F64">
        <w:rPr>
          <w:i/>
        </w:rPr>
        <w:t>AG3:</w:t>
      </w:r>
      <w:r w:rsidRPr="008E0F64">
        <w:rPr>
          <w:b/>
        </w:rPr>
        <w:t xml:space="preserve"> </w:t>
      </w:r>
      <w:r w:rsidRPr="008E0F64">
        <w:t>Die Beanspruchung entspricht einer Schlagenergie von höchstens 60 J und der entsprechende Schlagfestigkeitsgrad ist IP XX-11; es handelt sich dabei um die Beanspruchung, die vorliegt, wenn Betriebsmittel unter schweren Betriebsbedingungen für industrielle Zwecke benutzt werden.</w:t>
      </w:r>
    </w:p>
    <w:p w14:paraId="02B17E27" w14:textId="77777777" w:rsidR="00F357EB" w:rsidRPr="008E0F64" w:rsidRDefault="00F357EB" w:rsidP="007D1542">
      <w:pPr>
        <w:pStyle w:val="FOD-niv3"/>
        <w:outlineLvl w:val="1"/>
        <w:rPr>
          <w:rFonts w:eastAsia="Times New Roman"/>
        </w:rPr>
      </w:pPr>
      <w:bookmarkStart w:id="406" w:name="_Toc365450149"/>
      <w:bookmarkStart w:id="407" w:name="_Toc390436659"/>
      <w:bookmarkStart w:id="408" w:name="_Toc167269300"/>
      <w:bookmarkStart w:id="409" w:name="_Toc167270460"/>
      <w:bookmarkStart w:id="410" w:name="_Toc167271071"/>
      <w:bookmarkStart w:id="411" w:name="_Toc203657175"/>
      <w:r w:rsidRPr="008E0F64">
        <w:t>Abschnitt 2.10.7 - Mechanische Beanspruchung durch Schwingungen (AH)</w:t>
      </w:r>
      <w:bookmarkEnd w:id="406"/>
      <w:bookmarkEnd w:id="407"/>
      <w:bookmarkEnd w:id="408"/>
      <w:bookmarkEnd w:id="409"/>
      <w:bookmarkEnd w:id="410"/>
      <w:bookmarkEnd w:id="411"/>
    </w:p>
    <w:p w14:paraId="6E414D4C" w14:textId="77171601" w:rsidR="00B273E4" w:rsidRPr="008E0F64" w:rsidRDefault="008F176D" w:rsidP="00692AE0">
      <w:pPr>
        <w:pStyle w:val="FOD-normal"/>
        <w:spacing w:after="120"/>
        <w:rPr>
          <w:rFonts w:eastAsia="Times New Roman"/>
        </w:rPr>
      </w:pPr>
      <w:r w:rsidRPr="008E0F64">
        <w:t xml:space="preserve">Für die Kennzeichnung des äußeren Einflusses </w:t>
      </w:r>
      <w:r w:rsidRPr="008E0F64">
        <w:rPr>
          <w:i/>
        </w:rPr>
        <w:t>"mechanische Beanspruchung durch Schwingungen"</w:t>
      </w:r>
      <w:r w:rsidRPr="008E0F64">
        <w:t xml:space="preserve"> wird ein Code benutzt, der aus den Buchstaben </w:t>
      </w:r>
      <w:r w:rsidRPr="008E0F64">
        <w:rPr>
          <w:i/>
        </w:rPr>
        <w:t>AH</w:t>
      </w:r>
      <w:r w:rsidRPr="008E0F64">
        <w:t xml:space="preserve"> gefolgt von einer Ziffer von 1 bis 3 besteht, wie in </w:t>
      </w:r>
      <w:r w:rsidRPr="008E0F64">
        <w:rPr>
          <w:i/>
        </w:rPr>
        <w:t>Tabelle 2.11</w:t>
      </w:r>
      <w:r w:rsidRPr="008E0F64">
        <w:t xml:space="preserve"> dargestellt.</w:t>
      </w:r>
    </w:p>
    <w:p w14:paraId="5A3F401D" w14:textId="77777777" w:rsidR="00D226F3" w:rsidRPr="008E0F64" w:rsidRDefault="00D226F3" w:rsidP="00692AE0">
      <w:pPr>
        <w:pStyle w:val="FOD-tab-titel"/>
      </w:pPr>
      <w:bookmarkStart w:id="412" w:name="_Toc167267944"/>
      <w:bookmarkStart w:id="413" w:name="_Toc167269107"/>
      <w:bookmarkStart w:id="414" w:name="_Toc167270267"/>
      <w:bookmarkStart w:id="415" w:name="_Toc202794554"/>
      <w:bookmarkStart w:id="416" w:name="TABEL_033_FR"/>
      <w:r w:rsidRPr="008E0F64">
        <w:t>Tabelle 2.11 - Äußere Einflüsse - Mechanische Beanspruchung durch Schwingungen (AH)</w:t>
      </w:r>
      <w:bookmarkEnd w:id="412"/>
      <w:bookmarkEnd w:id="413"/>
      <w:bookmarkEnd w:id="414"/>
      <w:bookmarkEnd w:id="415"/>
    </w:p>
    <w:tbl>
      <w:tblPr>
        <w:tblW w:w="718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00" w:firstRow="0" w:lastRow="0" w:firstColumn="0" w:lastColumn="0" w:noHBand="0" w:noVBand="0"/>
      </w:tblPr>
      <w:tblGrid>
        <w:gridCol w:w="738"/>
        <w:gridCol w:w="1242"/>
        <w:gridCol w:w="1620"/>
        <w:gridCol w:w="3587"/>
      </w:tblGrid>
      <w:tr w:rsidR="00156AA0" w:rsidRPr="008E0F64" w14:paraId="0012A60E" w14:textId="77777777" w:rsidTr="0082504D">
        <w:trPr>
          <w:trHeight w:val="20"/>
          <w:jc w:val="center"/>
        </w:trPr>
        <w:tc>
          <w:tcPr>
            <w:tcW w:w="738" w:type="dxa"/>
            <w:vAlign w:val="center"/>
          </w:tcPr>
          <w:p w14:paraId="478B91D8"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b/>
                <w:sz w:val="17"/>
                <w:szCs w:val="17"/>
              </w:rPr>
            </w:pPr>
            <w:r w:rsidRPr="008E0F64">
              <w:rPr>
                <w:rFonts w:ascii="Trebuchet MS" w:hAnsi="Trebuchet MS"/>
                <w:b/>
                <w:i/>
                <w:sz w:val="17"/>
              </w:rPr>
              <w:t>Code</w:t>
            </w:r>
          </w:p>
        </w:tc>
        <w:tc>
          <w:tcPr>
            <w:tcW w:w="1242" w:type="dxa"/>
            <w:vAlign w:val="center"/>
          </w:tcPr>
          <w:p w14:paraId="5066E83B"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b/>
                <w:sz w:val="17"/>
                <w:szCs w:val="17"/>
              </w:rPr>
            </w:pPr>
            <w:r w:rsidRPr="008E0F64">
              <w:rPr>
                <w:rFonts w:ascii="Trebuchet MS" w:hAnsi="Trebuchet MS"/>
                <w:b/>
                <w:i/>
                <w:sz w:val="17"/>
              </w:rPr>
              <w:t>Schwingungen</w:t>
            </w:r>
          </w:p>
        </w:tc>
        <w:tc>
          <w:tcPr>
            <w:tcW w:w="1620" w:type="dxa"/>
            <w:vAlign w:val="center"/>
          </w:tcPr>
          <w:p w14:paraId="16E7F455"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b/>
                <w:sz w:val="17"/>
                <w:szCs w:val="17"/>
              </w:rPr>
            </w:pPr>
            <w:r w:rsidRPr="008E0F64">
              <w:rPr>
                <w:rFonts w:ascii="Trebuchet MS" w:hAnsi="Trebuchet MS"/>
                <w:b/>
                <w:i/>
                <w:sz w:val="17"/>
              </w:rPr>
              <w:t>Bedingungen</w:t>
            </w:r>
          </w:p>
        </w:tc>
        <w:tc>
          <w:tcPr>
            <w:tcW w:w="3587" w:type="dxa"/>
            <w:vAlign w:val="center"/>
          </w:tcPr>
          <w:p w14:paraId="5B950CA3"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b/>
                <w:sz w:val="17"/>
                <w:szCs w:val="17"/>
              </w:rPr>
            </w:pPr>
            <w:r w:rsidRPr="008E0F64">
              <w:rPr>
                <w:rFonts w:ascii="Trebuchet MS" w:hAnsi="Trebuchet MS"/>
                <w:b/>
                <w:i/>
                <w:sz w:val="17"/>
              </w:rPr>
              <w:t>Beispiele</w:t>
            </w:r>
          </w:p>
        </w:tc>
      </w:tr>
      <w:tr w:rsidR="00156AA0" w:rsidRPr="008E0F64" w14:paraId="35E8ED66" w14:textId="77777777" w:rsidTr="0082504D">
        <w:trPr>
          <w:trHeight w:val="20"/>
          <w:jc w:val="center"/>
        </w:trPr>
        <w:tc>
          <w:tcPr>
            <w:tcW w:w="738" w:type="dxa"/>
            <w:vAlign w:val="center"/>
          </w:tcPr>
          <w:p w14:paraId="66791C95"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AH1</w:t>
            </w:r>
          </w:p>
        </w:tc>
        <w:tc>
          <w:tcPr>
            <w:tcW w:w="1242" w:type="dxa"/>
            <w:vAlign w:val="center"/>
          </w:tcPr>
          <w:p w14:paraId="4F4A747E"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Niedrig</w:t>
            </w:r>
          </w:p>
        </w:tc>
        <w:tc>
          <w:tcPr>
            <w:tcW w:w="1620" w:type="dxa"/>
            <w:vAlign w:val="center"/>
          </w:tcPr>
          <w:p w14:paraId="7663F09E"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Keine Schwingung</w:t>
            </w:r>
          </w:p>
        </w:tc>
        <w:tc>
          <w:tcPr>
            <w:tcW w:w="3587" w:type="dxa"/>
            <w:vAlign w:val="center"/>
          </w:tcPr>
          <w:p w14:paraId="7312DE59"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17"/>
                <w:szCs w:val="17"/>
              </w:rPr>
            </w:pPr>
            <w:r w:rsidRPr="008E0F64">
              <w:rPr>
                <w:rFonts w:ascii="Trebuchet MS" w:hAnsi="Trebuchet MS"/>
                <w:sz w:val="17"/>
              </w:rPr>
              <w:t>Hauswirtschaftliche Räumlichkeiten und im Allgemeinen ortsfeste Betriebsmittel ohne Motor, ...</w:t>
            </w:r>
          </w:p>
        </w:tc>
      </w:tr>
      <w:tr w:rsidR="00156AA0" w:rsidRPr="008E0F64" w14:paraId="3390681B" w14:textId="77777777" w:rsidTr="0082504D">
        <w:trPr>
          <w:trHeight w:val="20"/>
          <w:jc w:val="center"/>
        </w:trPr>
        <w:tc>
          <w:tcPr>
            <w:tcW w:w="738" w:type="dxa"/>
            <w:vAlign w:val="center"/>
          </w:tcPr>
          <w:p w14:paraId="43E83FA4"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AH2</w:t>
            </w:r>
          </w:p>
        </w:tc>
        <w:tc>
          <w:tcPr>
            <w:tcW w:w="1242" w:type="dxa"/>
            <w:vAlign w:val="center"/>
          </w:tcPr>
          <w:p w14:paraId="3FDE4B66"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Mittel</w:t>
            </w:r>
          </w:p>
        </w:tc>
        <w:tc>
          <w:tcPr>
            <w:tcW w:w="1620" w:type="dxa"/>
            <w:vAlign w:val="center"/>
          </w:tcPr>
          <w:p w14:paraId="4DFF5335"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Niedrige Schwingungen</w:t>
            </w:r>
          </w:p>
        </w:tc>
        <w:tc>
          <w:tcPr>
            <w:tcW w:w="3587" w:type="dxa"/>
            <w:vAlign w:val="center"/>
          </w:tcPr>
          <w:p w14:paraId="5727F936"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17"/>
                <w:szCs w:val="17"/>
              </w:rPr>
            </w:pPr>
            <w:r w:rsidRPr="008E0F64">
              <w:rPr>
                <w:rFonts w:ascii="Trebuchet MS" w:hAnsi="Trebuchet MS"/>
                <w:sz w:val="17"/>
              </w:rPr>
              <w:t>Betriebsmittel mit Motoren oder beweglichen Teilen, ...</w:t>
            </w:r>
          </w:p>
        </w:tc>
      </w:tr>
      <w:tr w:rsidR="00156AA0" w:rsidRPr="008E0F64" w14:paraId="36987B43" w14:textId="77777777" w:rsidTr="0082504D">
        <w:trPr>
          <w:trHeight w:val="20"/>
          <w:jc w:val="center"/>
        </w:trPr>
        <w:tc>
          <w:tcPr>
            <w:tcW w:w="738" w:type="dxa"/>
            <w:vAlign w:val="center"/>
          </w:tcPr>
          <w:p w14:paraId="45F6A555"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AH3</w:t>
            </w:r>
          </w:p>
        </w:tc>
        <w:tc>
          <w:tcPr>
            <w:tcW w:w="1242" w:type="dxa"/>
            <w:vAlign w:val="center"/>
          </w:tcPr>
          <w:p w14:paraId="22317955"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Hoch</w:t>
            </w:r>
          </w:p>
        </w:tc>
        <w:tc>
          <w:tcPr>
            <w:tcW w:w="1620" w:type="dxa"/>
            <w:vAlign w:val="center"/>
          </w:tcPr>
          <w:p w14:paraId="5F088858"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17"/>
                <w:szCs w:val="17"/>
              </w:rPr>
            </w:pPr>
            <w:r w:rsidRPr="008E0F64">
              <w:rPr>
                <w:rFonts w:ascii="Trebuchet MS" w:hAnsi="Trebuchet MS"/>
                <w:sz w:val="17"/>
              </w:rPr>
              <w:t>Hohe Schwingungen</w:t>
            </w:r>
          </w:p>
        </w:tc>
        <w:tc>
          <w:tcPr>
            <w:tcW w:w="3587" w:type="dxa"/>
            <w:vAlign w:val="center"/>
          </w:tcPr>
          <w:p w14:paraId="65638955"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Nähe von Rüttelsieben, Rüttelgeräten, ...</w:t>
            </w:r>
          </w:p>
        </w:tc>
      </w:tr>
    </w:tbl>
    <w:p w14:paraId="12BD9D13" w14:textId="77777777" w:rsidR="00F357EB" w:rsidRPr="008E0F64" w:rsidRDefault="00F357EB" w:rsidP="007D1542">
      <w:pPr>
        <w:pStyle w:val="FOD-niv3"/>
        <w:outlineLvl w:val="1"/>
        <w:rPr>
          <w:rFonts w:eastAsia="Times New Roman"/>
        </w:rPr>
      </w:pPr>
      <w:bookmarkStart w:id="417" w:name="_Toc365450150"/>
      <w:bookmarkStart w:id="418" w:name="_Toc390436660"/>
      <w:bookmarkStart w:id="419" w:name="_Toc167269301"/>
      <w:bookmarkStart w:id="420" w:name="_Toc167270461"/>
      <w:bookmarkStart w:id="421" w:name="_Toc167271072"/>
      <w:bookmarkStart w:id="422" w:name="_Toc203657176"/>
      <w:bookmarkEnd w:id="416"/>
      <w:r w:rsidRPr="008E0F64">
        <w:lastRenderedPageBreak/>
        <w:t>Abschnitt 2.10.8 - Auftreten von Pflanzen und/oder Schimmel (AK) und Anwesenheit von Tieren (AL)</w:t>
      </w:r>
      <w:bookmarkEnd w:id="417"/>
      <w:bookmarkEnd w:id="418"/>
      <w:bookmarkEnd w:id="419"/>
      <w:bookmarkEnd w:id="420"/>
      <w:bookmarkEnd w:id="421"/>
      <w:bookmarkEnd w:id="422"/>
    </w:p>
    <w:p w14:paraId="0F3F8C51" w14:textId="482FF946" w:rsidR="00F357EB" w:rsidRPr="008E0F64" w:rsidRDefault="008F176D" w:rsidP="00692AE0">
      <w:pPr>
        <w:pStyle w:val="FOD-normal"/>
        <w:keepNext/>
        <w:rPr>
          <w:rFonts w:eastAsia="Times New Roman"/>
        </w:rPr>
      </w:pPr>
      <w:r w:rsidRPr="008E0F64">
        <w:t xml:space="preserve">Für die Kennzeichnung des äußeren Einflusses </w:t>
      </w:r>
      <w:r w:rsidRPr="008E0F64">
        <w:rPr>
          <w:i/>
        </w:rPr>
        <w:t>"Auftreten von Pflanzen und/oder Schimmel und Anwesenheit von Tieren"</w:t>
      </w:r>
      <w:r w:rsidRPr="008E0F64">
        <w:t xml:space="preserve"> wird ein Code benutzt, der aus den Buchstaben </w:t>
      </w:r>
      <w:r w:rsidRPr="008E0F64">
        <w:rPr>
          <w:i/>
        </w:rPr>
        <w:t>AK</w:t>
      </w:r>
      <w:r w:rsidRPr="008E0F64">
        <w:t xml:space="preserve"> bzw. </w:t>
      </w:r>
      <w:r w:rsidRPr="008E0F64">
        <w:rPr>
          <w:i/>
        </w:rPr>
        <w:t>AL</w:t>
      </w:r>
      <w:r w:rsidRPr="008E0F64">
        <w:t xml:space="preserve"> gefolgt von den Ziffern 1 bzw. 2 besteht, wie in </w:t>
      </w:r>
      <w:r w:rsidRPr="008E0F64">
        <w:rPr>
          <w:i/>
        </w:rPr>
        <w:t>Tabelle 2.12</w:t>
      </w:r>
      <w:r w:rsidRPr="008E0F64">
        <w:t xml:space="preserve"> dargestellt.</w:t>
      </w:r>
    </w:p>
    <w:p w14:paraId="13F6AB90" w14:textId="77777777" w:rsidR="00DB30C3" w:rsidRPr="008E0F64" w:rsidRDefault="00DB30C3" w:rsidP="00692AE0">
      <w:pPr>
        <w:pStyle w:val="FOD-tab-titel"/>
      </w:pPr>
      <w:bookmarkStart w:id="423" w:name="_Toc167267945"/>
      <w:bookmarkStart w:id="424" w:name="_Toc167269108"/>
      <w:bookmarkStart w:id="425" w:name="_Toc167270268"/>
      <w:bookmarkStart w:id="426" w:name="_Toc202794555"/>
      <w:bookmarkStart w:id="427" w:name="TABEL_034_FR"/>
      <w:r w:rsidRPr="008E0F64">
        <w:t>Tabelle 2.12 - Äußere Einflüsse - Auftreten von Pflanzen und/oder Schimmel (AK) und Anwesenheit von Tieren (AL)</w:t>
      </w:r>
      <w:bookmarkEnd w:id="423"/>
      <w:bookmarkEnd w:id="424"/>
      <w:bookmarkEnd w:id="425"/>
      <w:bookmarkEnd w:id="426"/>
    </w:p>
    <w:tbl>
      <w:tblPr>
        <w:tblW w:w="772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00" w:firstRow="0" w:lastRow="0" w:firstColumn="0" w:lastColumn="0" w:noHBand="0" w:noVBand="0"/>
      </w:tblPr>
      <w:tblGrid>
        <w:gridCol w:w="691"/>
        <w:gridCol w:w="1469"/>
        <w:gridCol w:w="2700"/>
        <w:gridCol w:w="2867"/>
      </w:tblGrid>
      <w:tr w:rsidR="00156AA0" w:rsidRPr="008E0F64" w14:paraId="7B46E5DD" w14:textId="77777777" w:rsidTr="00B01C00">
        <w:trPr>
          <w:trHeight w:val="20"/>
          <w:jc w:val="center"/>
        </w:trPr>
        <w:tc>
          <w:tcPr>
            <w:tcW w:w="691" w:type="dxa"/>
            <w:vAlign w:val="center"/>
          </w:tcPr>
          <w:p w14:paraId="79206643"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Code</w:t>
            </w:r>
          </w:p>
        </w:tc>
        <w:tc>
          <w:tcPr>
            <w:tcW w:w="1469" w:type="dxa"/>
            <w:vAlign w:val="center"/>
          </w:tcPr>
          <w:p w14:paraId="6B0005F5"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Pflanzen und Tiere</w:t>
            </w:r>
          </w:p>
        </w:tc>
        <w:tc>
          <w:tcPr>
            <w:tcW w:w="2700" w:type="dxa"/>
            <w:vAlign w:val="center"/>
          </w:tcPr>
          <w:p w14:paraId="7AF17E50"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Bedingungen</w:t>
            </w:r>
          </w:p>
        </w:tc>
        <w:tc>
          <w:tcPr>
            <w:tcW w:w="2867" w:type="dxa"/>
            <w:vAlign w:val="center"/>
          </w:tcPr>
          <w:p w14:paraId="1D87BC13"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Beispiele</w:t>
            </w:r>
          </w:p>
        </w:tc>
      </w:tr>
      <w:tr w:rsidR="00156AA0" w:rsidRPr="008E0F64" w14:paraId="4D158281" w14:textId="77777777" w:rsidTr="00B01C00">
        <w:trPr>
          <w:trHeight w:val="20"/>
          <w:jc w:val="center"/>
        </w:trPr>
        <w:tc>
          <w:tcPr>
            <w:tcW w:w="7727" w:type="dxa"/>
            <w:gridSpan w:val="4"/>
            <w:vAlign w:val="center"/>
          </w:tcPr>
          <w:p w14:paraId="69ED3BA1"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
                <w:sz w:val="17"/>
                <w:szCs w:val="17"/>
              </w:rPr>
            </w:pPr>
            <w:r w:rsidRPr="008E0F64">
              <w:rPr>
                <w:rFonts w:ascii="Trebuchet MS" w:hAnsi="Trebuchet MS"/>
                <w:i/>
                <w:sz w:val="17"/>
              </w:rPr>
              <w:t>Auftreten von Pflanzen und/oder Schimmel</w:t>
            </w:r>
          </w:p>
        </w:tc>
      </w:tr>
      <w:tr w:rsidR="00156AA0" w:rsidRPr="008E0F64" w14:paraId="64D7F855" w14:textId="77777777" w:rsidTr="00B01C00">
        <w:trPr>
          <w:trHeight w:val="20"/>
          <w:jc w:val="center"/>
        </w:trPr>
        <w:tc>
          <w:tcPr>
            <w:tcW w:w="691" w:type="dxa"/>
            <w:vAlign w:val="center"/>
          </w:tcPr>
          <w:p w14:paraId="4D3C61BC"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AK1</w:t>
            </w:r>
          </w:p>
        </w:tc>
        <w:tc>
          <w:tcPr>
            <w:tcW w:w="1469" w:type="dxa"/>
            <w:vAlign w:val="center"/>
          </w:tcPr>
          <w:p w14:paraId="207E3F18"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Vernachlässigbar</w:t>
            </w:r>
          </w:p>
        </w:tc>
        <w:tc>
          <w:tcPr>
            <w:tcW w:w="2700" w:type="dxa"/>
            <w:vAlign w:val="center"/>
          </w:tcPr>
          <w:p w14:paraId="26472E5F"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Keine Gebrauchseinschränkung</w:t>
            </w:r>
          </w:p>
        </w:tc>
        <w:tc>
          <w:tcPr>
            <w:tcW w:w="2867" w:type="dxa"/>
            <w:vAlign w:val="center"/>
          </w:tcPr>
          <w:p w14:paraId="13CAC443"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Keine schädlichen Risiken durch Pflanzen oder Schimmel</w:t>
            </w:r>
          </w:p>
        </w:tc>
      </w:tr>
      <w:tr w:rsidR="00156AA0" w:rsidRPr="008E0F64" w14:paraId="56ADEC39" w14:textId="77777777" w:rsidTr="00B01C00">
        <w:trPr>
          <w:trHeight w:val="20"/>
          <w:jc w:val="center"/>
        </w:trPr>
        <w:tc>
          <w:tcPr>
            <w:tcW w:w="691" w:type="dxa"/>
            <w:vAlign w:val="center"/>
          </w:tcPr>
          <w:p w14:paraId="4C5EC559"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AK2</w:t>
            </w:r>
          </w:p>
        </w:tc>
        <w:tc>
          <w:tcPr>
            <w:tcW w:w="1469" w:type="dxa"/>
            <w:vAlign w:val="center"/>
          </w:tcPr>
          <w:p w14:paraId="6AC5B375"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Risiken</w:t>
            </w:r>
          </w:p>
        </w:tc>
        <w:tc>
          <w:tcPr>
            <w:tcW w:w="2700" w:type="dxa"/>
            <w:vAlign w:val="center"/>
          </w:tcPr>
          <w:p w14:paraId="3D827E5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Besonderer Schutz</w:t>
            </w:r>
          </w:p>
        </w:tc>
        <w:tc>
          <w:tcPr>
            <w:tcW w:w="2867" w:type="dxa"/>
            <w:vAlign w:val="center"/>
          </w:tcPr>
          <w:p w14:paraId="52350281"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Schädliche Entwicklung der Vegetation oder üppige Vegetation</w:t>
            </w:r>
          </w:p>
        </w:tc>
      </w:tr>
      <w:tr w:rsidR="00156AA0" w:rsidRPr="008E0F64" w14:paraId="2A669711" w14:textId="77777777" w:rsidTr="00B01C00">
        <w:trPr>
          <w:trHeight w:val="20"/>
          <w:jc w:val="center"/>
        </w:trPr>
        <w:tc>
          <w:tcPr>
            <w:tcW w:w="7727" w:type="dxa"/>
            <w:gridSpan w:val="4"/>
            <w:vAlign w:val="center"/>
          </w:tcPr>
          <w:p w14:paraId="694C2CFB"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
                <w:sz w:val="17"/>
                <w:szCs w:val="17"/>
              </w:rPr>
            </w:pPr>
            <w:r w:rsidRPr="008E0F64">
              <w:rPr>
                <w:rFonts w:ascii="Trebuchet MS" w:hAnsi="Trebuchet MS"/>
                <w:i/>
                <w:sz w:val="17"/>
              </w:rPr>
              <w:t>Anwesenheit von Tieren</w:t>
            </w:r>
          </w:p>
        </w:tc>
      </w:tr>
      <w:tr w:rsidR="00156AA0" w:rsidRPr="008E0F64" w14:paraId="16E48F8F" w14:textId="77777777" w:rsidTr="00B01C00">
        <w:trPr>
          <w:trHeight w:val="20"/>
          <w:jc w:val="center"/>
        </w:trPr>
        <w:tc>
          <w:tcPr>
            <w:tcW w:w="691" w:type="dxa"/>
            <w:vAlign w:val="center"/>
          </w:tcPr>
          <w:p w14:paraId="3CBE20A5"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AL1</w:t>
            </w:r>
          </w:p>
        </w:tc>
        <w:tc>
          <w:tcPr>
            <w:tcW w:w="1469" w:type="dxa"/>
            <w:vAlign w:val="center"/>
          </w:tcPr>
          <w:p w14:paraId="64F73FFE"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Vernachlässigbar</w:t>
            </w:r>
          </w:p>
        </w:tc>
        <w:tc>
          <w:tcPr>
            <w:tcW w:w="2700" w:type="dxa"/>
            <w:vAlign w:val="center"/>
          </w:tcPr>
          <w:p w14:paraId="7C5EDC3F"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Keine Gebrauchseinschränkung</w:t>
            </w:r>
          </w:p>
        </w:tc>
        <w:tc>
          <w:tcPr>
            <w:tcW w:w="2867" w:type="dxa"/>
            <w:vAlign w:val="center"/>
          </w:tcPr>
          <w:p w14:paraId="5E344915"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Keine schädlichen Risiken durch Tiere</w:t>
            </w:r>
          </w:p>
        </w:tc>
      </w:tr>
      <w:tr w:rsidR="00156AA0" w:rsidRPr="008E0F64" w14:paraId="3CE16641" w14:textId="77777777" w:rsidTr="00B01C00">
        <w:trPr>
          <w:trHeight w:val="20"/>
          <w:jc w:val="center"/>
        </w:trPr>
        <w:tc>
          <w:tcPr>
            <w:tcW w:w="691" w:type="dxa"/>
            <w:vAlign w:val="center"/>
          </w:tcPr>
          <w:p w14:paraId="59642E20"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AL2</w:t>
            </w:r>
          </w:p>
        </w:tc>
        <w:tc>
          <w:tcPr>
            <w:tcW w:w="1469" w:type="dxa"/>
            <w:vAlign w:val="center"/>
          </w:tcPr>
          <w:p w14:paraId="734A5EE8"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Risiken</w:t>
            </w:r>
          </w:p>
        </w:tc>
        <w:tc>
          <w:tcPr>
            <w:tcW w:w="2700" w:type="dxa"/>
            <w:vAlign w:val="center"/>
          </w:tcPr>
          <w:p w14:paraId="0727EFF5"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Besonderer Schutz</w:t>
            </w:r>
          </w:p>
        </w:tc>
        <w:tc>
          <w:tcPr>
            <w:tcW w:w="2867" w:type="dxa"/>
            <w:vAlign w:val="center"/>
          </w:tcPr>
          <w:p w14:paraId="222D3F48"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Anwesenheit von Insekten, Tieren oder Vögeln, die in schädlicher Menge vorhanden oder von Natur aus aggressiv sind</w:t>
            </w:r>
          </w:p>
        </w:tc>
      </w:tr>
    </w:tbl>
    <w:p w14:paraId="2E1C8ED3" w14:textId="77777777" w:rsidR="00F357EB" w:rsidRPr="008E0F64" w:rsidRDefault="00F357EB" w:rsidP="007D1542">
      <w:pPr>
        <w:pStyle w:val="FOD-niv3"/>
        <w:outlineLvl w:val="1"/>
        <w:rPr>
          <w:rFonts w:eastAsia="Times New Roman"/>
        </w:rPr>
      </w:pPr>
      <w:bookmarkStart w:id="428" w:name="_Toc365450151"/>
      <w:bookmarkStart w:id="429" w:name="_Toc390436661"/>
      <w:bookmarkStart w:id="430" w:name="_Toc167269302"/>
      <w:bookmarkStart w:id="431" w:name="_Toc167270462"/>
      <w:bookmarkStart w:id="432" w:name="_Toc167271073"/>
      <w:bookmarkStart w:id="433" w:name="_Toc203657177"/>
      <w:bookmarkEnd w:id="427"/>
      <w:r w:rsidRPr="008E0F64">
        <w:t>Abschnitt 2.10.9 - Elektromagnetische, elektrostatische oder ionisierende Einflüsse (AM)</w:t>
      </w:r>
      <w:bookmarkEnd w:id="428"/>
      <w:bookmarkEnd w:id="429"/>
      <w:bookmarkEnd w:id="430"/>
      <w:bookmarkEnd w:id="431"/>
      <w:bookmarkEnd w:id="432"/>
      <w:bookmarkEnd w:id="433"/>
    </w:p>
    <w:p w14:paraId="18A00BDF" w14:textId="22AE0106" w:rsidR="009E1985" w:rsidRPr="008E0F64" w:rsidRDefault="008F176D" w:rsidP="00692AE0">
      <w:pPr>
        <w:pStyle w:val="FOD-normal"/>
        <w:spacing w:after="120"/>
        <w:rPr>
          <w:rFonts w:eastAsia="Times New Roman"/>
        </w:rPr>
      </w:pPr>
      <w:r w:rsidRPr="008E0F64">
        <w:t xml:space="preserve">Für die Kennzeichnung des äußeren Einflusses </w:t>
      </w:r>
      <w:r w:rsidRPr="008E0F64">
        <w:rPr>
          <w:i/>
        </w:rPr>
        <w:t>"elektromagnetische, elektrostatische oder ionisierende Einflüsse"</w:t>
      </w:r>
      <w:r w:rsidRPr="008E0F64">
        <w:t xml:space="preserve"> wird ein Code benutzt, der aus den Buchstaben </w:t>
      </w:r>
      <w:r w:rsidRPr="008E0F64">
        <w:rPr>
          <w:i/>
        </w:rPr>
        <w:t>AM</w:t>
      </w:r>
      <w:r w:rsidRPr="008E0F64">
        <w:t xml:space="preserve"> gefolgt von einer Ziffer von 1 bis 6 besteht, wie in </w:t>
      </w:r>
      <w:r w:rsidRPr="008E0F64">
        <w:rPr>
          <w:i/>
        </w:rPr>
        <w:t>Tabelle 2.13</w:t>
      </w:r>
      <w:r w:rsidRPr="008E0F64">
        <w:t xml:space="preserve"> dargestellt.</w:t>
      </w:r>
    </w:p>
    <w:p w14:paraId="089479A2" w14:textId="77777777" w:rsidR="00DB30C3" w:rsidRPr="008E0F64" w:rsidRDefault="00DB30C3" w:rsidP="00692AE0">
      <w:pPr>
        <w:pStyle w:val="FOD-tab-titel"/>
      </w:pPr>
      <w:bookmarkStart w:id="434" w:name="_Toc167267946"/>
      <w:bookmarkStart w:id="435" w:name="_Toc167269109"/>
      <w:bookmarkStart w:id="436" w:name="_Toc167270269"/>
      <w:bookmarkStart w:id="437" w:name="_Toc202794556"/>
      <w:r w:rsidRPr="008E0F64">
        <w:t>Tabelle 2.13 - Äußere Einflüsse - Elektromagnetische, elektrostatische oder ionisierende Einflüsse (AM)</w:t>
      </w:r>
      <w:bookmarkEnd w:id="434"/>
      <w:bookmarkEnd w:id="435"/>
      <w:bookmarkEnd w:id="436"/>
      <w:bookmarkEnd w:id="437"/>
    </w:p>
    <w:tbl>
      <w:tblPr>
        <w:tblW w:w="684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900"/>
        <w:gridCol w:w="5940"/>
      </w:tblGrid>
      <w:tr w:rsidR="00156AA0" w:rsidRPr="008E0F64" w14:paraId="25D6C1EE" w14:textId="77777777" w:rsidTr="00DB30C3">
        <w:trPr>
          <w:trHeight w:val="23"/>
          <w:jc w:val="center"/>
        </w:trPr>
        <w:tc>
          <w:tcPr>
            <w:tcW w:w="900" w:type="dxa"/>
            <w:vAlign w:val="center"/>
          </w:tcPr>
          <w:p w14:paraId="430AFCF7"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Code</w:t>
            </w:r>
          </w:p>
        </w:tc>
        <w:tc>
          <w:tcPr>
            <w:tcW w:w="5940" w:type="dxa"/>
            <w:vAlign w:val="center"/>
          </w:tcPr>
          <w:p w14:paraId="179763A7"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Elektromagnetische, elektrostatische oder ionisierende Einflüsse</w:t>
            </w:r>
          </w:p>
        </w:tc>
      </w:tr>
      <w:tr w:rsidR="00156AA0" w:rsidRPr="008E0F64" w14:paraId="6E08C6BD" w14:textId="77777777" w:rsidTr="00DB30C3">
        <w:trPr>
          <w:trHeight w:val="23"/>
          <w:jc w:val="center"/>
        </w:trPr>
        <w:tc>
          <w:tcPr>
            <w:tcW w:w="900" w:type="dxa"/>
            <w:vAlign w:val="center"/>
          </w:tcPr>
          <w:p w14:paraId="3ADA8D25"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AM1</w:t>
            </w:r>
          </w:p>
        </w:tc>
        <w:tc>
          <w:tcPr>
            <w:tcW w:w="5940" w:type="dxa"/>
            <w:vAlign w:val="center"/>
          </w:tcPr>
          <w:p w14:paraId="6D659B6E"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Keine schädlichen Auswirkungen durch Streuströme, elektromagnetische Strahlungen, ionisierende Strahlungen oder induzierte Ströme</w:t>
            </w:r>
          </w:p>
        </w:tc>
      </w:tr>
      <w:tr w:rsidR="00156AA0" w:rsidRPr="008E0F64" w14:paraId="041C6755" w14:textId="77777777" w:rsidTr="00DB30C3">
        <w:trPr>
          <w:trHeight w:val="23"/>
          <w:jc w:val="center"/>
        </w:trPr>
        <w:tc>
          <w:tcPr>
            <w:tcW w:w="900" w:type="dxa"/>
            <w:vAlign w:val="center"/>
          </w:tcPr>
          <w:p w14:paraId="61BD438F"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AM2</w:t>
            </w:r>
          </w:p>
        </w:tc>
        <w:tc>
          <w:tcPr>
            <w:tcW w:w="5940" w:type="dxa"/>
            <w:vAlign w:val="center"/>
          </w:tcPr>
          <w:p w14:paraId="34D5AB61"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Schädliches Auftreten von Streuströmen</w:t>
            </w:r>
          </w:p>
        </w:tc>
      </w:tr>
      <w:tr w:rsidR="00156AA0" w:rsidRPr="008E0F64" w14:paraId="3D6B8D9B" w14:textId="77777777" w:rsidTr="00DB30C3">
        <w:trPr>
          <w:trHeight w:val="23"/>
          <w:jc w:val="center"/>
        </w:trPr>
        <w:tc>
          <w:tcPr>
            <w:tcW w:w="900" w:type="dxa"/>
            <w:vAlign w:val="center"/>
          </w:tcPr>
          <w:p w14:paraId="50B4D91B"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AM3</w:t>
            </w:r>
          </w:p>
        </w:tc>
        <w:tc>
          <w:tcPr>
            <w:tcW w:w="5940" w:type="dxa"/>
            <w:vAlign w:val="center"/>
          </w:tcPr>
          <w:p w14:paraId="44F9C79C"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Schädliches Auftreten elektromagnetischer Strahlungen</w:t>
            </w:r>
          </w:p>
        </w:tc>
      </w:tr>
      <w:tr w:rsidR="00156AA0" w:rsidRPr="008E0F64" w14:paraId="1CC0050F" w14:textId="77777777" w:rsidTr="00DB30C3">
        <w:trPr>
          <w:trHeight w:val="23"/>
          <w:jc w:val="center"/>
        </w:trPr>
        <w:tc>
          <w:tcPr>
            <w:tcW w:w="900" w:type="dxa"/>
            <w:vAlign w:val="center"/>
          </w:tcPr>
          <w:p w14:paraId="6224364B"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AM4</w:t>
            </w:r>
          </w:p>
        </w:tc>
        <w:tc>
          <w:tcPr>
            <w:tcW w:w="5940" w:type="dxa"/>
            <w:vAlign w:val="center"/>
          </w:tcPr>
          <w:p w14:paraId="2243C3EC"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Schädliches Auftreten ionisierender Strahlungen</w:t>
            </w:r>
          </w:p>
        </w:tc>
      </w:tr>
      <w:tr w:rsidR="00156AA0" w:rsidRPr="008E0F64" w14:paraId="359D92B9" w14:textId="77777777" w:rsidTr="00DB30C3">
        <w:trPr>
          <w:trHeight w:val="23"/>
          <w:jc w:val="center"/>
        </w:trPr>
        <w:tc>
          <w:tcPr>
            <w:tcW w:w="900" w:type="dxa"/>
            <w:vAlign w:val="center"/>
          </w:tcPr>
          <w:p w14:paraId="0D8EDF81"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AM5</w:t>
            </w:r>
          </w:p>
        </w:tc>
        <w:tc>
          <w:tcPr>
            <w:tcW w:w="5940" w:type="dxa"/>
            <w:vAlign w:val="center"/>
          </w:tcPr>
          <w:p w14:paraId="3D20FD2E"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Schädliche elektrostatische Einflüsse</w:t>
            </w:r>
          </w:p>
        </w:tc>
      </w:tr>
      <w:tr w:rsidR="00156AA0" w:rsidRPr="008E0F64" w14:paraId="2D7F9110" w14:textId="77777777" w:rsidTr="00DB30C3">
        <w:trPr>
          <w:trHeight w:val="23"/>
          <w:jc w:val="center"/>
        </w:trPr>
        <w:tc>
          <w:tcPr>
            <w:tcW w:w="900" w:type="dxa"/>
            <w:vAlign w:val="center"/>
          </w:tcPr>
          <w:p w14:paraId="791281D8"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AM6</w:t>
            </w:r>
          </w:p>
        </w:tc>
        <w:tc>
          <w:tcPr>
            <w:tcW w:w="5940" w:type="dxa"/>
            <w:vAlign w:val="center"/>
          </w:tcPr>
          <w:p w14:paraId="560C35F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Schädliches Auftreten induzierter Ströme</w:t>
            </w:r>
          </w:p>
        </w:tc>
      </w:tr>
    </w:tbl>
    <w:p w14:paraId="11ECD31B" w14:textId="77777777" w:rsidR="00F357EB" w:rsidRPr="008E0F64" w:rsidRDefault="00F357EB" w:rsidP="007D1542">
      <w:pPr>
        <w:pStyle w:val="FOD-niv3"/>
        <w:outlineLvl w:val="1"/>
        <w:rPr>
          <w:rFonts w:eastAsia="Times New Roman"/>
        </w:rPr>
      </w:pPr>
      <w:bookmarkStart w:id="438" w:name="_Toc390436662"/>
      <w:bookmarkStart w:id="439" w:name="_Toc167269303"/>
      <w:bookmarkStart w:id="440" w:name="_Toc167270463"/>
      <w:bookmarkStart w:id="441" w:name="_Toc167271074"/>
      <w:bookmarkStart w:id="442" w:name="_Toc365450152"/>
      <w:bookmarkStart w:id="443" w:name="_Toc203657178"/>
      <w:r w:rsidRPr="008E0F64">
        <w:t>Abschnitt 2.10.10 - Sonnenstrahlung (AN)</w:t>
      </w:r>
      <w:bookmarkEnd w:id="438"/>
      <w:bookmarkEnd w:id="439"/>
      <w:bookmarkEnd w:id="440"/>
      <w:bookmarkEnd w:id="441"/>
      <w:bookmarkEnd w:id="443"/>
    </w:p>
    <w:p w14:paraId="456B6071" w14:textId="347750F3" w:rsidR="00F357EB" w:rsidRPr="008E0F64" w:rsidRDefault="008F176D" w:rsidP="00692AE0">
      <w:pPr>
        <w:pStyle w:val="FOD-normal"/>
        <w:spacing w:after="120"/>
        <w:rPr>
          <w:rFonts w:eastAsia="Times New Roman"/>
        </w:rPr>
      </w:pPr>
      <w:r w:rsidRPr="008E0F64">
        <w:t xml:space="preserve">Für die Kennzeichnung des äußeren Einflusses </w:t>
      </w:r>
      <w:r w:rsidRPr="008E0F64">
        <w:rPr>
          <w:i/>
        </w:rPr>
        <w:t>"Sonnenstrahlung"</w:t>
      </w:r>
      <w:r w:rsidRPr="008E0F64">
        <w:t xml:space="preserve"> wird ein Code benutzt, der aus den Buchstaben </w:t>
      </w:r>
      <w:r w:rsidRPr="008E0F64">
        <w:rPr>
          <w:i/>
        </w:rPr>
        <w:t>AN</w:t>
      </w:r>
      <w:r w:rsidRPr="008E0F64">
        <w:t xml:space="preserve"> gefolgt von einer Ziffer von 1 bis 2 besteht, wie in </w:t>
      </w:r>
      <w:r w:rsidRPr="008E0F64">
        <w:rPr>
          <w:i/>
        </w:rPr>
        <w:t>Tabelle 2.14</w:t>
      </w:r>
      <w:r w:rsidRPr="008E0F64">
        <w:t xml:space="preserve"> dargestellt.</w:t>
      </w:r>
    </w:p>
    <w:p w14:paraId="435F9A47" w14:textId="77777777" w:rsidR="00DB30C3" w:rsidRPr="008E0F64" w:rsidRDefault="00DB30C3" w:rsidP="00692AE0">
      <w:pPr>
        <w:pStyle w:val="FOD-tab-titel"/>
      </w:pPr>
      <w:bookmarkStart w:id="444" w:name="_Toc167267947"/>
      <w:bookmarkStart w:id="445" w:name="_Toc167269110"/>
      <w:bookmarkStart w:id="446" w:name="_Toc167270270"/>
      <w:bookmarkStart w:id="447" w:name="_Toc202794557"/>
      <w:r w:rsidRPr="008E0F64">
        <w:t>Tabelle 2.14 - Äußere Einflüsse - Sonnenstrahlung (AN)</w:t>
      </w:r>
      <w:bookmarkEnd w:id="444"/>
      <w:bookmarkEnd w:id="445"/>
      <w:bookmarkEnd w:id="446"/>
      <w:bookmarkEnd w:id="447"/>
    </w:p>
    <w:tbl>
      <w:tblPr>
        <w:tblW w:w="684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900"/>
        <w:gridCol w:w="5940"/>
      </w:tblGrid>
      <w:tr w:rsidR="00156AA0" w:rsidRPr="008E0F64" w14:paraId="43C89084" w14:textId="77777777" w:rsidTr="00DB30C3">
        <w:trPr>
          <w:trHeight w:val="23"/>
          <w:jc w:val="center"/>
        </w:trPr>
        <w:tc>
          <w:tcPr>
            <w:tcW w:w="900" w:type="dxa"/>
            <w:vAlign w:val="center"/>
          </w:tcPr>
          <w:p w14:paraId="45AE7DB8"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Code</w:t>
            </w:r>
          </w:p>
        </w:tc>
        <w:tc>
          <w:tcPr>
            <w:tcW w:w="5940" w:type="dxa"/>
            <w:vAlign w:val="center"/>
          </w:tcPr>
          <w:p w14:paraId="5219D336"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Sonnenstrahlung</w:t>
            </w:r>
          </w:p>
        </w:tc>
      </w:tr>
      <w:tr w:rsidR="00156AA0" w:rsidRPr="008E0F64" w14:paraId="27096865" w14:textId="77777777" w:rsidTr="00DB30C3">
        <w:trPr>
          <w:trHeight w:val="23"/>
          <w:jc w:val="center"/>
        </w:trPr>
        <w:tc>
          <w:tcPr>
            <w:tcW w:w="900" w:type="dxa"/>
            <w:vAlign w:val="center"/>
          </w:tcPr>
          <w:p w14:paraId="005CDFE3"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AN1</w:t>
            </w:r>
          </w:p>
        </w:tc>
        <w:tc>
          <w:tcPr>
            <w:tcW w:w="5940" w:type="dxa"/>
            <w:vAlign w:val="center"/>
          </w:tcPr>
          <w:p w14:paraId="0605C955"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Vernachlässigbar</w:t>
            </w:r>
          </w:p>
        </w:tc>
      </w:tr>
      <w:tr w:rsidR="00156AA0" w:rsidRPr="008E0F64" w14:paraId="609C7475" w14:textId="77777777" w:rsidTr="00DB30C3">
        <w:trPr>
          <w:trHeight w:val="23"/>
          <w:jc w:val="center"/>
        </w:trPr>
        <w:tc>
          <w:tcPr>
            <w:tcW w:w="900" w:type="dxa"/>
            <w:vAlign w:val="center"/>
          </w:tcPr>
          <w:p w14:paraId="2EF6BA7A"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AN2</w:t>
            </w:r>
          </w:p>
        </w:tc>
        <w:tc>
          <w:tcPr>
            <w:tcW w:w="5940" w:type="dxa"/>
            <w:vAlign w:val="center"/>
          </w:tcPr>
          <w:p w14:paraId="4A5CAE6D"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iCs/>
                <w:sz w:val="17"/>
                <w:szCs w:val="17"/>
              </w:rPr>
            </w:pPr>
            <w:r w:rsidRPr="008E0F64">
              <w:rPr>
                <w:rFonts w:ascii="Trebuchet MS" w:hAnsi="Trebuchet MS"/>
                <w:sz w:val="17"/>
              </w:rPr>
              <w:t>Sonnenstrahlung, die aufgrund ihrer Intensität oder Dauer schädlich ist</w:t>
            </w:r>
          </w:p>
        </w:tc>
      </w:tr>
    </w:tbl>
    <w:p w14:paraId="6D2CA164" w14:textId="77777777" w:rsidR="00F357EB" w:rsidRPr="008E0F64" w:rsidRDefault="00F357EB" w:rsidP="007D1542">
      <w:pPr>
        <w:pStyle w:val="FOD-niv3"/>
        <w:outlineLvl w:val="1"/>
        <w:rPr>
          <w:rFonts w:eastAsia="Times New Roman"/>
        </w:rPr>
      </w:pPr>
      <w:bookmarkStart w:id="448" w:name="_Toc390436663"/>
      <w:bookmarkStart w:id="449" w:name="_Toc167269304"/>
      <w:bookmarkStart w:id="450" w:name="_Toc167270464"/>
      <w:bookmarkStart w:id="451" w:name="_Toc167271075"/>
      <w:bookmarkStart w:id="452" w:name="_Toc203657179"/>
      <w:r w:rsidRPr="008E0F64">
        <w:t>Abschnitt 2.10.11 - Fähigkeiten von Personen (BA)</w:t>
      </w:r>
      <w:bookmarkEnd w:id="442"/>
      <w:bookmarkEnd w:id="448"/>
      <w:bookmarkEnd w:id="449"/>
      <w:bookmarkEnd w:id="450"/>
      <w:bookmarkEnd w:id="451"/>
      <w:bookmarkEnd w:id="452"/>
    </w:p>
    <w:p w14:paraId="643860F4" w14:textId="6C6E85B2" w:rsidR="00F357EB" w:rsidRPr="008E0F64" w:rsidRDefault="00F357EB" w:rsidP="00692AE0">
      <w:pPr>
        <w:pStyle w:val="FOD-normal"/>
        <w:spacing w:after="120"/>
        <w:rPr>
          <w:rFonts w:eastAsia="Times New Roman"/>
        </w:rPr>
      </w:pPr>
      <w:r w:rsidRPr="008E0F64">
        <w:t xml:space="preserve">Für die Kennzeichnung des äußeren Einflusses </w:t>
      </w:r>
      <w:r w:rsidRPr="008E0F64">
        <w:rPr>
          <w:i/>
        </w:rPr>
        <w:t>"Fähigkeiten von Personen"</w:t>
      </w:r>
      <w:r w:rsidRPr="008E0F64">
        <w:t xml:space="preserve"> wird ein Code benutzt, der aus den Buchstaben </w:t>
      </w:r>
      <w:r w:rsidRPr="008E0F64">
        <w:rPr>
          <w:i/>
        </w:rPr>
        <w:t>BA</w:t>
      </w:r>
      <w:r w:rsidRPr="008E0F64">
        <w:t xml:space="preserve"> gefolgt von einer Ziffer von 1 bis 5 besteht, wie in </w:t>
      </w:r>
      <w:r w:rsidRPr="008E0F64">
        <w:rPr>
          <w:i/>
        </w:rPr>
        <w:t>Tabelle 2.15</w:t>
      </w:r>
      <w:r w:rsidRPr="008E0F64">
        <w:t xml:space="preserve"> dargestellt.</w:t>
      </w:r>
    </w:p>
    <w:p w14:paraId="61EC5292" w14:textId="77777777" w:rsidR="00DB30C3" w:rsidRPr="008E0F64" w:rsidRDefault="00DB30C3" w:rsidP="00692AE0">
      <w:pPr>
        <w:pStyle w:val="FOD-tab-titel"/>
      </w:pPr>
      <w:bookmarkStart w:id="453" w:name="_Toc167267948"/>
      <w:bookmarkStart w:id="454" w:name="_Toc167269111"/>
      <w:bookmarkStart w:id="455" w:name="_Toc167270271"/>
      <w:bookmarkStart w:id="456" w:name="_Toc202794558"/>
      <w:bookmarkStart w:id="457" w:name="TABEL_006_FR"/>
      <w:r w:rsidRPr="008E0F64">
        <w:lastRenderedPageBreak/>
        <w:t>Tabelle 2.15 - Äußere Einflüsse - Fähigkeiten von Personen (BA)</w:t>
      </w:r>
      <w:bookmarkEnd w:id="453"/>
      <w:bookmarkEnd w:id="454"/>
      <w:bookmarkEnd w:id="455"/>
      <w:bookmarkEnd w:id="456"/>
    </w:p>
    <w:tbl>
      <w:tblPr>
        <w:tblW w:w="446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711"/>
        <w:gridCol w:w="1345"/>
        <w:gridCol w:w="3084"/>
        <w:gridCol w:w="2912"/>
      </w:tblGrid>
      <w:tr w:rsidR="00156AA0" w:rsidRPr="008E0F64" w14:paraId="718D76C5" w14:textId="77777777" w:rsidTr="00597CA1">
        <w:trPr>
          <w:cantSplit/>
          <w:trHeight w:val="23"/>
          <w:tblHeader/>
          <w:jc w:val="center"/>
        </w:trPr>
        <w:tc>
          <w:tcPr>
            <w:tcW w:w="442" w:type="pct"/>
            <w:vAlign w:val="center"/>
          </w:tcPr>
          <w:p w14:paraId="42289463"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Code</w:t>
            </w:r>
          </w:p>
        </w:tc>
        <w:tc>
          <w:tcPr>
            <w:tcW w:w="835" w:type="pct"/>
            <w:vAlign w:val="center"/>
          </w:tcPr>
          <w:p w14:paraId="29D182A4"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Fähigkeiten von Personen</w:t>
            </w:r>
          </w:p>
        </w:tc>
        <w:tc>
          <w:tcPr>
            <w:tcW w:w="1915" w:type="pct"/>
            <w:vAlign w:val="center"/>
          </w:tcPr>
          <w:p w14:paraId="658D9DE6"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Bedingungen</w:t>
            </w:r>
          </w:p>
        </w:tc>
        <w:tc>
          <w:tcPr>
            <w:tcW w:w="1809" w:type="pct"/>
            <w:vAlign w:val="center"/>
          </w:tcPr>
          <w:p w14:paraId="04EF75F9" w14:textId="77777777" w:rsidR="00F357EB" w:rsidRPr="008E0F64" w:rsidRDefault="00F357EB" w:rsidP="00692AE0">
            <w:pPr>
              <w:keepNext/>
              <w:widowControl w:val="0"/>
              <w:autoSpaceDE w:val="0"/>
              <w:autoSpaceDN w:val="0"/>
              <w:adjustRightInd w:val="0"/>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Beispiele</w:t>
            </w:r>
          </w:p>
        </w:tc>
      </w:tr>
      <w:tr w:rsidR="00156AA0" w:rsidRPr="008E0F64" w14:paraId="043E753B" w14:textId="77777777" w:rsidTr="00B01C00">
        <w:trPr>
          <w:trHeight w:val="23"/>
          <w:jc w:val="center"/>
        </w:trPr>
        <w:tc>
          <w:tcPr>
            <w:tcW w:w="442" w:type="pct"/>
            <w:vAlign w:val="center"/>
          </w:tcPr>
          <w:p w14:paraId="5B124EF0" w14:textId="77777777" w:rsidR="00F357EB" w:rsidRPr="008E0F64" w:rsidRDefault="00F357EB" w:rsidP="00692AE0">
            <w:pPr>
              <w:keepNext/>
              <w:spacing w:before="120" w:after="0" w:line="240" w:lineRule="auto"/>
              <w:jc w:val="center"/>
              <w:rPr>
                <w:rFonts w:ascii="Trebuchet MS" w:eastAsia="Times New Roman" w:hAnsi="Trebuchet MS" w:cs="Arial"/>
                <w:sz w:val="17"/>
                <w:szCs w:val="17"/>
              </w:rPr>
            </w:pPr>
            <w:r w:rsidRPr="008E0F64">
              <w:rPr>
                <w:rFonts w:ascii="Trebuchet MS" w:hAnsi="Trebuchet MS"/>
                <w:sz w:val="17"/>
              </w:rPr>
              <w:t>BA1</w:t>
            </w:r>
          </w:p>
        </w:tc>
        <w:tc>
          <w:tcPr>
            <w:tcW w:w="835" w:type="pct"/>
            <w:vAlign w:val="center"/>
          </w:tcPr>
          <w:p w14:paraId="686B3243" w14:textId="77777777" w:rsidR="00F357EB" w:rsidRPr="008E0F64" w:rsidRDefault="00F357EB" w:rsidP="00692AE0">
            <w:pPr>
              <w:keepNext/>
              <w:spacing w:before="120" w:after="0" w:line="240" w:lineRule="auto"/>
              <w:rPr>
                <w:rFonts w:ascii="Trebuchet MS" w:eastAsia="Times New Roman" w:hAnsi="Trebuchet MS" w:cs="Arial"/>
                <w:sz w:val="17"/>
                <w:szCs w:val="17"/>
              </w:rPr>
            </w:pPr>
            <w:r w:rsidRPr="008E0F64">
              <w:rPr>
                <w:rFonts w:ascii="Trebuchet MS" w:hAnsi="Trebuchet MS"/>
                <w:sz w:val="17"/>
              </w:rPr>
              <w:t>Laien</w:t>
            </w:r>
          </w:p>
        </w:tc>
        <w:tc>
          <w:tcPr>
            <w:tcW w:w="1915" w:type="pct"/>
            <w:vAlign w:val="center"/>
          </w:tcPr>
          <w:p w14:paraId="737435D0" w14:textId="77777777" w:rsidR="00F357EB" w:rsidRPr="008E0F64" w:rsidRDefault="00F357EB" w:rsidP="00692AE0">
            <w:pPr>
              <w:keepNext/>
              <w:spacing w:before="120" w:after="0" w:line="240" w:lineRule="auto"/>
              <w:rPr>
                <w:rFonts w:ascii="Trebuchet MS" w:eastAsia="Times New Roman" w:hAnsi="Trebuchet MS" w:cs="Arial"/>
                <w:sz w:val="17"/>
                <w:szCs w:val="17"/>
              </w:rPr>
            </w:pPr>
            <w:r w:rsidRPr="008E0F64">
              <w:rPr>
                <w:rFonts w:ascii="Trebuchet MS" w:hAnsi="Trebuchet MS"/>
                <w:sz w:val="17"/>
              </w:rPr>
              <w:t>Personen, die nicht zu den weiter unten erwähnten Kategorien gehören</w:t>
            </w:r>
          </w:p>
        </w:tc>
        <w:tc>
          <w:tcPr>
            <w:tcW w:w="1809" w:type="pct"/>
            <w:vAlign w:val="center"/>
          </w:tcPr>
          <w:p w14:paraId="4C4167F8" w14:textId="21AD2F49" w:rsidR="00F357EB" w:rsidRPr="008E0F64" w:rsidRDefault="00F357EB" w:rsidP="00692AE0">
            <w:pPr>
              <w:keepNext/>
              <w:spacing w:before="120" w:after="0" w:line="240" w:lineRule="auto"/>
              <w:rPr>
                <w:rFonts w:ascii="Trebuchet MS" w:eastAsia="Times New Roman" w:hAnsi="Trebuchet MS" w:cs="Arial"/>
                <w:sz w:val="17"/>
                <w:szCs w:val="17"/>
              </w:rPr>
            </w:pPr>
            <w:r w:rsidRPr="008E0F64">
              <w:rPr>
                <w:rFonts w:ascii="Trebuchet MS" w:hAnsi="Trebuchet MS"/>
                <w:sz w:val="17"/>
              </w:rPr>
              <w:t xml:space="preserve">Hauswirtschaftliche Räumlichkeiten oder ähnliche Räumlichkeiten, </w:t>
            </w:r>
            <w:r w:rsidR="00BA7A87">
              <w:rPr>
                <w:rFonts w:ascii="Trebuchet MS" w:hAnsi="Trebuchet MS"/>
                <w:sz w:val="17"/>
              </w:rPr>
              <w:t>[</w:t>
            </w:r>
            <w:r w:rsidR="00BA7A87" w:rsidRPr="00BA7A87">
              <w:rPr>
                <w:rFonts w:ascii="Trebuchet MS" w:hAnsi="Trebuchet MS"/>
                <w:sz w:val="17"/>
              </w:rPr>
              <w:t>der Öffentlichkeit zugängliche Räum</w:t>
            </w:r>
            <w:r w:rsidR="00BA7A87">
              <w:rPr>
                <w:rFonts w:ascii="Trebuchet MS" w:hAnsi="Trebuchet MS"/>
                <w:sz w:val="17"/>
              </w:rPr>
              <w:softHyphen/>
            </w:r>
            <w:r w:rsidR="00BA7A87" w:rsidRPr="00BA7A87">
              <w:rPr>
                <w:rFonts w:ascii="Trebuchet MS" w:hAnsi="Trebuchet MS"/>
                <w:sz w:val="17"/>
              </w:rPr>
              <w:t>lichkeiten</w:t>
            </w:r>
            <w:r w:rsidR="00BA7A87">
              <w:rPr>
                <w:rFonts w:ascii="Trebuchet MS" w:hAnsi="Trebuchet MS"/>
                <w:sz w:val="17"/>
              </w:rPr>
              <w:t>]</w:t>
            </w:r>
            <w:r w:rsidRPr="008E0F64">
              <w:rPr>
                <w:rFonts w:ascii="Trebuchet MS" w:hAnsi="Trebuchet MS"/>
                <w:sz w:val="17"/>
              </w:rPr>
              <w:t>, ...</w:t>
            </w:r>
          </w:p>
        </w:tc>
      </w:tr>
      <w:tr w:rsidR="00156AA0" w:rsidRPr="008E0F64" w14:paraId="69E68A4C" w14:textId="77777777" w:rsidTr="00B01C00">
        <w:trPr>
          <w:trHeight w:val="23"/>
          <w:jc w:val="center"/>
        </w:trPr>
        <w:tc>
          <w:tcPr>
            <w:tcW w:w="442" w:type="pct"/>
            <w:vAlign w:val="center"/>
          </w:tcPr>
          <w:p w14:paraId="6B240DA1" w14:textId="77777777" w:rsidR="00F357EB" w:rsidRPr="008E0F64" w:rsidRDefault="00F357EB" w:rsidP="00692AE0">
            <w:pPr>
              <w:keepNext/>
              <w:spacing w:before="120" w:after="0" w:line="240" w:lineRule="auto"/>
              <w:jc w:val="center"/>
              <w:rPr>
                <w:rFonts w:ascii="Trebuchet MS" w:eastAsia="Times New Roman" w:hAnsi="Trebuchet MS" w:cs="Arial"/>
                <w:sz w:val="20"/>
                <w:szCs w:val="20"/>
              </w:rPr>
            </w:pPr>
            <w:r w:rsidRPr="008E0F64">
              <w:rPr>
                <w:rFonts w:ascii="Trebuchet MS" w:hAnsi="Trebuchet MS"/>
                <w:sz w:val="17"/>
              </w:rPr>
              <w:t>BA2</w:t>
            </w:r>
          </w:p>
        </w:tc>
        <w:tc>
          <w:tcPr>
            <w:tcW w:w="835" w:type="pct"/>
            <w:vAlign w:val="center"/>
          </w:tcPr>
          <w:p w14:paraId="612BD857" w14:textId="77777777" w:rsidR="00F357EB" w:rsidRPr="008E0F64" w:rsidRDefault="00F357EB" w:rsidP="00692AE0">
            <w:pPr>
              <w:keepNext/>
              <w:spacing w:before="120" w:after="0" w:line="240" w:lineRule="auto"/>
              <w:rPr>
                <w:rFonts w:ascii="Trebuchet MS" w:eastAsia="Times New Roman" w:hAnsi="Trebuchet MS" w:cs="Arial"/>
                <w:sz w:val="20"/>
                <w:szCs w:val="20"/>
              </w:rPr>
            </w:pPr>
            <w:r w:rsidRPr="008E0F64">
              <w:rPr>
                <w:rFonts w:ascii="Trebuchet MS" w:hAnsi="Trebuchet MS"/>
                <w:sz w:val="17"/>
              </w:rPr>
              <w:t>Kinder</w:t>
            </w:r>
          </w:p>
        </w:tc>
        <w:tc>
          <w:tcPr>
            <w:tcW w:w="1915" w:type="pct"/>
            <w:vAlign w:val="center"/>
          </w:tcPr>
          <w:p w14:paraId="6A176F60" w14:textId="77777777" w:rsidR="00F357EB" w:rsidRPr="008E0F64" w:rsidRDefault="00F357EB" w:rsidP="00692AE0">
            <w:pPr>
              <w:keepNext/>
              <w:spacing w:before="120" w:after="0" w:line="240" w:lineRule="auto"/>
              <w:rPr>
                <w:rFonts w:ascii="Trebuchet MS" w:eastAsia="Times New Roman" w:hAnsi="Trebuchet MS" w:cs="Arial"/>
                <w:sz w:val="20"/>
                <w:szCs w:val="20"/>
              </w:rPr>
            </w:pPr>
            <w:r w:rsidRPr="008E0F64">
              <w:rPr>
                <w:rFonts w:ascii="Trebuchet MS" w:hAnsi="Trebuchet MS"/>
                <w:sz w:val="17"/>
              </w:rPr>
              <w:t>Kinder, die sich in den für sie bestimmten Räumlichkeiten befinden</w:t>
            </w:r>
          </w:p>
        </w:tc>
        <w:tc>
          <w:tcPr>
            <w:tcW w:w="1809" w:type="pct"/>
            <w:vAlign w:val="center"/>
          </w:tcPr>
          <w:p w14:paraId="201893B0" w14:textId="77777777" w:rsidR="00F357EB" w:rsidRPr="008E0F64" w:rsidRDefault="00F357EB" w:rsidP="00692AE0">
            <w:pPr>
              <w:keepNext/>
              <w:spacing w:before="120" w:after="0" w:line="240" w:lineRule="auto"/>
              <w:rPr>
                <w:rFonts w:ascii="Trebuchet MS" w:eastAsia="Times New Roman" w:hAnsi="Trebuchet MS" w:cs="Arial"/>
                <w:sz w:val="20"/>
                <w:szCs w:val="20"/>
              </w:rPr>
            </w:pPr>
            <w:r w:rsidRPr="008E0F64">
              <w:rPr>
                <w:rFonts w:ascii="Trebuchet MS" w:hAnsi="Trebuchet MS"/>
                <w:sz w:val="17"/>
              </w:rPr>
              <w:t>Kinderkrippen und Betreuungseinrichtungen, ...</w:t>
            </w:r>
          </w:p>
        </w:tc>
      </w:tr>
      <w:tr w:rsidR="00156AA0" w:rsidRPr="008E0F64" w14:paraId="3C5C894E" w14:textId="77777777" w:rsidTr="00B01C00">
        <w:trPr>
          <w:trHeight w:val="23"/>
          <w:jc w:val="center"/>
        </w:trPr>
        <w:tc>
          <w:tcPr>
            <w:tcW w:w="442" w:type="pct"/>
            <w:vAlign w:val="center"/>
          </w:tcPr>
          <w:p w14:paraId="4C546AC3" w14:textId="77777777" w:rsidR="00F357EB" w:rsidRPr="008E0F64" w:rsidRDefault="00F357EB" w:rsidP="00692AE0">
            <w:pPr>
              <w:keepNext/>
              <w:spacing w:before="120" w:after="0" w:line="240" w:lineRule="auto"/>
              <w:jc w:val="center"/>
              <w:rPr>
                <w:rFonts w:ascii="Trebuchet MS" w:eastAsia="Times New Roman" w:hAnsi="Trebuchet MS" w:cs="Arial"/>
                <w:sz w:val="20"/>
                <w:szCs w:val="20"/>
              </w:rPr>
            </w:pPr>
            <w:r w:rsidRPr="008E0F64">
              <w:rPr>
                <w:rFonts w:ascii="Trebuchet MS" w:hAnsi="Trebuchet MS"/>
                <w:sz w:val="17"/>
              </w:rPr>
              <w:t>BA3</w:t>
            </w:r>
          </w:p>
        </w:tc>
        <w:tc>
          <w:tcPr>
            <w:tcW w:w="835" w:type="pct"/>
            <w:vAlign w:val="center"/>
          </w:tcPr>
          <w:p w14:paraId="5D909CEB" w14:textId="77777777" w:rsidR="00F357EB" w:rsidRPr="008E0F64" w:rsidRDefault="00F357EB" w:rsidP="00692AE0">
            <w:pPr>
              <w:keepNext/>
              <w:spacing w:before="120" w:after="0" w:line="240" w:lineRule="auto"/>
              <w:rPr>
                <w:rFonts w:ascii="Trebuchet MS" w:eastAsia="Times New Roman" w:hAnsi="Trebuchet MS" w:cs="Arial"/>
                <w:sz w:val="20"/>
                <w:szCs w:val="20"/>
              </w:rPr>
            </w:pPr>
            <w:r w:rsidRPr="008E0F64">
              <w:rPr>
                <w:rFonts w:ascii="Trebuchet MS" w:hAnsi="Trebuchet MS"/>
                <w:sz w:val="17"/>
              </w:rPr>
              <w:t>Personen mit Behinderung</w:t>
            </w:r>
          </w:p>
        </w:tc>
        <w:tc>
          <w:tcPr>
            <w:tcW w:w="1915" w:type="pct"/>
            <w:vAlign w:val="center"/>
          </w:tcPr>
          <w:p w14:paraId="0FE0DAA9" w14:textId="77777777" w:rsidR="00F357EB" w:rsidRPr="008E0F64" w:rsidRDefault="00F357EB" w:rsidP="00692AE0">
            <w:pPr>
              <w:keepNext/>
              <w:spacing w:before="120" w:after="0" w:line="240" w:lineRule="auto"/>
              <w:rPr>
                <w:rFonts w:ascii="Trebuchet MS" w:eastAsia="Times New Roman" w:hAnsi="Trebuchet MS" w:cs="Arial"/>
                <w:sz w:val="20"/>
                <w:szCs w:val="20"/>
              </w:rPr>
            </w:pPr>
            <w:r w:rsidRPr="008E0F64">
              <w:rPr>
                <w:rFonts w:ascii="Trebuchet MS" w:hAnsi="Trebuchet MS"/>
                <w:sz w:val="17"/>
              </w:rPr>
              <w:t>Personen, die nicht über all ihre körperlichen oder geistigen Fähigkeiten verfügen</w:t>
            </w:r>
          </w:p>
        </w:tc>
        <w:tc>
          <w:tcPr>
            <w:tcW w:w="1809" w:type="pct"/>
            <w:vAlign w:val="center"/>
          </w:tcPr>
          <w:p w14:paraId="40313F77" w14:textId="77777777" w:rsidR="00F357EB" w:rsidRPr="008E0F64" w:rsidRDefault="00F357EB" w:rsidP="00692AE0">
            <w:pPr>
              <w:keepNext/>
              <w:spacing w:before="120" w:after="0" w:line="240" w:lineRule="auto"/>
              <w:rPr>
                <w:rFonts w:ascii="Trebuchet MS" w:eastAsia="Times New Roman" w:hAnsi="Trebuchet MS" w:cs="Arial"/>
                <w:sz w:val="20"/>
                <w:szCs w:val="20"/>
              </w:rPr>
            </w:pPr>
            <w:r w:rsidRPr="008E0F64">
              <w:rPr>
                <w:rFonts w:ascii="Trebuchet MS" w:hAnsi="Trebuchet MS"/>
                <w:sz w:val="17"/>
              </w:rPr>
              <w:t>Pflegeheime für Invaliden, Betagte oder Geisteskranke, ...</w:t>
            </w:r>
          </w:p>
        </w:tc>
      </w:tr>
      <w:tr w:rsidR="00156AA0" w:rsidRPr="008E0F64" w14:paraId="1AAA2D23" w14:textId="77777777" w:rsidTr="00B01C00">
        <w:trPr>
          <w:cantSplit/>
          <w:trHeight w:val="23"/>
          <w:jc w:val="center"/>
        </w:trPr>
        <w:tc>
          <w:tcPr>
            <w:tcW w:w="442" w:type="pct"/>
            <w:vAlign w:val="center"/>
          </w:tcPr>
          <w:p w14:paraId="450C3D58"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0"/>
                <w:szCs w:val="20"/>
              </w:rPr>
            </w:pPr>
            <w:r w:rsidRPr="008E0F64">
              <w:rPr>
                <w:rFonts w:ascii="Trebuchet MS" w:hAnsi="Trebuchet MS"/>
                <w:sz w:val="17"/>
              </w:rPr>
              <w:t>BA4</w:t>
            </w:r>
          </w:p>
        </w:tc>
        <w:tc>
          <w:tcPr>
            <w:tcW w:w="835" w:type="pct"/>
            <w:vAlign w:val="center"/>
          </w:tcPr>
          <w:p w14:paraId="019A21CE" w14:textId="248D50A7" w:rsidR="00F357EB" w:rsidRPr="008E0F64" w:rsidRDefault="00F357EB" w:rsidP="00BA7A87">
            <w:pPr>
              <w:widowControl w:val="0"/>
              <w:autoSpaceDE w:val="0"/>
              <w:autoSpaceDN w:val="0"/>
              <w:adjustRightInd w:val="0"/>
              <w:spacing w:before="20" w:after="20" w:line="240" w:lineRule="auto"/>
              <w:rPr>
                <w:rFonts w:ascii="Trebuchet MS" w:eastAsia="Times New Roman" w:hAnsi="Trebuchet MS" w:cs="Arial"/>
                <w:sz w:val="20"/>
                <w:szCs w:val="20"/>
              </w:rPr>
            </w:pPr>
            <w:r w:rsidRPr="008E0F64">
              <w:rPr>
                <w:rFonts w:ascii="Trebuchet MS" w:hAnsi="Trebuchet MS"/>
                <w:sz w:val="17"/>
              </w:rPr>
              <w:t>Elektro</w:t>
            </w:r>
            <w:r w:rsidR="006A30AE" w:rsidRPr="008E0F64">
              <w:rPr>
                <w:rFonts w:ascii="Trebuchet MS" w:hAnsi="Trebuchet MS"/>
                <w:sz w:val="17"/>
              </w:rPr>
              <w:softHyphen/>
            </w:r>
            <w:r w:rsidRPr="008E0F64">
              <w:rPr>
                <w:rFonts w:ascii="Trebuchet MS" w:hAnsi="Trebuchet MS"/>
                <w:sz w:val="17"/>
              </w:rPr>
              <w:t>technisch unterwiesene Personen</w:t>
            </w:r>
          </w:p>
        </w:tc>
        <w:tc>
          <w:tcPr>
            <w:tcW w:w="1915" w:type="pct"/>
            <w:vAlign w:val="center"/>
          </w:tcPr>
          <w:p w14:paraId="110F7E3B" w14:textId="77777777" w:rsidR="00F357EB" w:rsidRPr="008E0F64" w:rsidRDefault="00F357EB" w:rsidP="00692AE0">
            <w:pPr>
              <w:widowControl w:val="0"/>
              <w:autoSpaceDE w:val="0"/>
              <w:autoSpaceDN w:val="0"/>
              <w:adjustRightInd w:val="0"/>
              <w:spacing w:before="20" w:after="0" w:line="240" w:lineRule="auto"/>
              <w:ind w:left="312" w:hanging="312"/>
              <w:rPr>
                <w:rFonts w:ascii="Trebuchet MS" w:eastAsia="Times New Roman" w:hAnsi="Trebuchet MS" w:cs="Arial"/>
                <w:sz w:val="17"/>
                <w:szCs w:val="17"/>
              </w:rPr>
            </w:pPr>
            <w:r w:rsidRPr="008E0F64">
              <w:rPr>
                <w:rFonts w:ascii="Trebuchet MS" w:hAnsi="Trebuchet MS"/>
                <w:sz w:val="17"/>
              </w:rPr>
              <w:t>Personen, die:</w:t>
            </w:r>
          </w:p>
          <w:p w14:paraId="1A6A5F39" w14:textId="77777777" w:rsidR="00F357EB" w:rsidRPr="008E0F64" w:rsidRDefault="00F357EB" w:rsidP="00F1261E">
            <w:pPr>
              <w:widowControl w:val="0"/>
              <w:numPr>
                <w:ilvl w:val="0"/>
                <w:numId w:val="5"/>
              </w:numPr>
              <w:tabs>
                <w:tab w:val="left" w:pos="310"/>
                <w:tab w:val="left" w:pos="880"/>
              </w:tabs>
              <w:autoSpaceDE w:val="0"/>
              <w:autoSpaceDN w:val="0"/>
              <w:adjustRightInd w:val="0"/>
              <w:spacing w:after="0" w:line="240" w:lineRule="auto"/>
              <w:ind w:left="312" w:hanging="312"/>
              <w:rPr>
                <w:rFonts w:ascii="Trebuchet MS" w:eastAsia="Times New Roman" w:hAnsi="Trebuchet MS" w:cs="Arial"/>
                <w:sz w:val="17"/>
                <w:szCs w:val="17"/>
              </w:rPr>
            </w:pPr>
            <w:r w:rsidRPr="008E0F64">
              <w:rPr>
                <w:rFonts w:ascii="Trebuchet MS" w:hAnsi="Trebuchet MS"/>
                <w:sz w:val="17"/>
              </w:rPr>
              <w:t xml:space="preserve">entweder für die ihnen übertragenen Arbeiten über die mit Strom verbundenen Risiken ausreichend informiert sind </w:t>
            </w:r>
          </w:p>
          <w:p w14:paraId="7DD3DF1D" w14:textId="77777777" w:rsidR="00F357EB" w:rsidRPr="008E0F64" w:rsidRDefault="00F357EB" w:rsidP="00F1261E">
            <w:pPr>
              <w:widowControl w:val="0"/>
              <w:numPr>
                <w:ilvl w:val="0"/>
                <w:numId w:val="5"/>
              </w:numPr>
              <w:tabs>
                <w:tab w:val="left" w:pos="310"/>
                <w:tab w:val="left" w:pos="880"/>
              </w:tabs>
              <w:autoSpaceDE w:val="0"/>
              <w:autoSpaceDN w:val="0"/>
              <w:adjustRightInd w:val="0"/>
              <w:spacing w:after="0" w:line="240" w:lineRule="auto"/>
              <w:ind w:left="312" w:hanging="312"/>
              <w:rPr>
                <w:rFonts w:ascii="Trebuchet MS" w:eastAsia="Times New Roman" w:hAnsi="Trebuchet MS" w:cs="Arial"/>
                <w:sz w:val="17"/>
                <w:szCs w:val="17"/>
              </w:rPr>
            </w:pPr>
            <w:r w:rsidRPr="008E0F64">
              <w:rPr>
                <w:rFonts w:ascii="Trebuchet MS" w:hAnsi="Trebuchet MS"/>
                <w:sz w:val="17"/>
              </w:rPr>
              <w:t>oder während der ihnen übertragenen Arbeiten ständig von einer Elektrofachkraft (BA5) beaufsichtigt werden, um elektrische Risiken zu minimieren</w:t>
            </w:r>
          </w:p>
        </w:tc>
        <w:tc>
          <w:tcPr>
            <w:tcW w:w="1809" w:type="pct"/>
            <w:vAlign w:val="center"/>
          </w:tcPr>
          <w:p w14:paraId="44235615"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0"/>
                <w:szCs w:val="20"/>
              </w:rPr>
            </w:pPr>
            <w:r w:rsidRPr="008E0F64">
              <w:rPr>
                <w:rFonts w:ascii="Trebuchet MS" w:hAnsi="Trebuchet MS"/>
                <w:sz w:val="17"/>
              </w:rPr>
              <w:t>Betriebs- oder Instandhaltungspersonal von elektrischen Anlagen, ...</w:t>
            </w:r>
          </w:p>
        </w:tc>
      </w:tr>
      <w:tr w:rsidR="00156AA0" w:rsidRPr="008E0F64" w14:paraId="2A96037F" w14:textId="77777777" w:rsidTr="00B01C00">
        <w:trPr>
          <w:trHeight w:val="23"/>
          <w:jc w:val="center"/>
        </w:trPr>
        <w:tc>
          <w:tcPr>
            <w:tcW w:w="442" w:type="pct"/>
            <w:vAlign w:val="center"/>
          </w:tcPr>
          <w:p w14:paraId="0D925276"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0"/>
                <w:szCs w:val="20"/>
              </w:rPr>
            </w:pPr>
            <w:r w:rsidRPr="008E0F64">
              <w:rPr>
                <w:rFonts w:ascii="Trebuchet MS" w:hAnsi="Trebuchet MS"/>
                <w:sz w:val="17"/>
              </w:rPr>
              <w:t>BA5</w:t>
            </w:r>
          </w:p>
        </w:tc>
        <w:tc>
          <w:tcPr>
            <w:tcW w:w="835" w:type="pct"/>
            <w:vAlign w:val="center"/>
          </w:tcPr>
          <w:p w14:paraId="41723BEE" w14:textId="70B6FFAA" w:rsidR="00F357EB" w:rsidRPr="008E0F64" w:rsidRDefault="00F357EB" w:rsidP="00BA7A87">
            <w:pPr>
              <w:widowControl w:val="0"/>
              <w:autoSpaceDE w:val="0"/>
              <w:autoSpaceDN w:val="0"/>
              <w:adjustRightInd w:val="0"/>
              <w:spacing w:before="20" w:after="20" w:line="240" w:lineRule="auto"/>
              <w:rPr>
                <w:rFonts w:ascii="Trebuchet MS" w:eastAsia="Times New Roman" w:hAnsi="Trebuchet MS" w:cs="Arial"/>
                <w:sz w:val="20"/>
                <w:szCs w:val="20"/>
              </w:rPr>
            </w:pPr>
            <w:r w:rsidRPr="008E0F64">
              <w:rPr>
                <w:rFonts w:ascii="Trebuchet MS" w:hAnsi="Trebuchet MS"/>
                <w:sz w:val="17"/>
              </w:rPr>
              <w:t>Elektro</w:t>
            </w:r>
            <w:r w:rsidR="006A30AE" w:rsidRPr="008E0F64">
              <w:rPr>
                <w:rFonts w:ascii="Trebuchet MS" w:hAnsi="Trebuchet MS"/>
                <w:sz w:val="17"/>
              </w:rPr>
              <w:softHyphen/>
            </w:r>
            <w:r w:rsidRPr="008E0F64">
              <w:rPr>
                <w:rFonts w:ascii="Trebuchet MS" w:hAnsi="Trebuchet MS"/>
                <w:sz w:val="17"/>
              </w:rPr>
              <w:t>fachkräfte</w:t>
            </w:r>
          </w:p>
        </w:tc>
        <w:tc>
          <w:tcPr>
            <w:tcW w:w="1915" w:type="pct"/>
            <w:vAlign w:val="center"/>
          </w:tcPr>
          <w:p w14:paraId="5671E2BD" w14:textId="55C7425B"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0"/>
                <w:szCs w:val="20"/>
              </w:rPr>
            </w:pPr>
            <w:r w:rsidRPr="008E0F64">
              <w:rPr>
                <w:rFonts w:ascii="Trebuchet MS" w:hAnsi="Trebuchet MS"/>
                <w:sz w:val="17"/>
              </w:rPr>
              <w:t>Personen, die aufgrund ihrer durch Ausbildung oder Erfahrung erworbenen Kenntnisse die mit den auszu</w:t>
            </w:r>
            <w:r w:rsidR="00BA7A87">
              <w:rPr>
                <w:rFonts w:ascii="Trebuchet MS" w:hAnsi="Trebuchet MS"/>
                <w:sz w:val="17"/>
              </w:rPr>
              <w:softHyphen/>
            </w:r>
            <w:r w:rsidRPr="008E0F64">
              <w:rPr>
                <w:rFonts w:ascii="Trebuchet MS" w:hAnsi="Trebuchet MS"/>
                <w:sz w:val="17"/>
              </w:rPr>
              <w:t>führen</w:t>
            </w:r>
            <w:r w:rsidR="00BA7A87">
              <w:rPr>
                <w:rFonts w:ascii="Trebuchet MS" w:hAnsi="Trebuchet MS"/>
                <w:sz w:val="17"/>
              </w:rPr>
              <w:softHyphen/>
            </w:r>
            <w:r w:rsidRPr="008E0F64">
              <w:rPr>
                <w:rFonts w:ascii="Trebuchet MS" w:hAnsi="Trebuchet MS"/>
                <w:sz w:val="17"/>
              </w:rPr>
              <w:t>den Arbeiten verbundenen Risiken selbst beurteilen und die Maßnahmen zur Beseitigung oder Minimierung der spezifischen damit verbundenen Risiken ergreifen können</w:t>
            </w:r>
          </w:p>
        </w:tc>
        <w:tc>
          <w:tcPr>
            <w:tcW w:w="1809" w:type="pct"/>
            <w:vAlign w:val="center"/>
          </w:tcPr>
          <w:p w14:paraId="6A145F39"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0"/>
                <w:szCs w:val="20"/>
              </w:rPr>
            </w:pPr>
            <w:r w:rsidRPr="008E0F64">
              <w:rPr>
                <w:rFonts w:ascii="Trebuchet MS" w:hAnsi="Trebuchet MS"/>
                <w:sz w:val="17"/>
              </w:rPr>
              <w:t>Ingenieure und Techniker, die mit dem Betrieb elektrischer Anlagen beauftragt sind, ...</w:t>
            </w:r>
          </w:p>
        </w:tc>
      </w:tr>
    </w:tbl>
    <w:p w14:paraId="5810E74B" w14:textId="77777777" w:rsidR="00F357EB" w:rsidRPr="008E0F64" w:rsidRDefault="00F357EB" w:rsidP="007D1542">
      <w:pPr>
        <w:pStyle w:val="FOD-niv3"/>
        <w:outlineLvl w:val="1"/>
        <w:rPr>
          <w:rFonts w:eastAsia="Times New Roman"/>
        </w:rPr>
      </w:pPr>
      <w:bookmarkStart w:id="458" w:name="_Toc365450153"/>
      <w:bookmarkStart w:id="459" w:name="_Toc390436664"/>
      <w:bookmarkStart w:id="460" w:name="_Toc167269305"/>
      <w:bookmarkStart w:id="461" w:name="_Toc167270465"/>
      <w:bookmarkStart w:id="462" w:name="_Toc167271076"/>
      <w:bookmarkStart w:id="463" w:name="_Toc203657180"/>
      <w:bookmarkEnd w:id="457"/>
      <w:r w:rsidRPr="008E0F64">
        <w:t>Abschnitt 2.10.12 - Elektrischer Widerstand des menschlichen Körpers (BB)</w:t>
      </w:r>
      <w:bookmarkEnd w:id="458"/>
      <w:bookmarkEnd w:id="459"/>
      <w:bookmarkEnd w:id="460"/>
      <w:bookmarkEnd w:id="461"/>
      <w:bookmarkEnd w:id="462"/>
      <w:bookmarkEnd w:id="463"/>
    </w:p>
    <w:p w14:paraId="7E94FCF7" w14:textId="2D6C2883" w:rsidR="00FA5A6C" w:rsidRPr="008E0F64" w:rsidRDefault="008F176D" w:rsidP="00692AE0">
      <w:pPr>
        <w:pStyle w:val="FOD-normal"/>
        <w:spacing w:after="120"/>
        <w:rPr>
          <w:rFonts w:eastAsia="Times New Roman"/>
        </w:rPr>
      </w:pPr>
      <w:r w:rsidRPr="008E0F64">
        <w:t xml:space="preserve">Für die Kennzeichnung des äußeren Einflusses </w:t>
      </w:r>
      <w:r w:rsidRPr="008E0F64">
        <w:rPr>
          <w:i/>
        </w:rPr>
        <w:t>"Hautfeuchtigkeit"</w:t>
      </w:r>
      <w:r w:rsidRPr="008E0F64">
        <w:t xml:space="preserve"> wird ein Code benutzt, der aus den Buchstaben </w:t>
      </w:r>
      <w:r w:rsidRPr="008E0F64">
        <w:rPr>
          <w:i/>
        </w:rPr>
        <w:t>BB</w:t>
      </w:r>
      <w:r w:rsidRPr="008E0F64">
        <w:t xml:space="preserve"> gefolgt von einer Ziffer von 1 bis 3 besteht, wie in </w:t>
      </w:r>
      <w:r w:rsidRPr="008E0F64">
        <w:rPr>
          <w:i/>
        </w:rPr>
        <w:t>Tabelle 2.16</w:t>
      </w:r>
      <w:r w:rsidRPr="008E0F64">
        <w:t xml:space="preserve"> dargestellt.</w:t>
      </w:r>
    </w:p>
    <w:p w14:paraId="34B978A2" w14:textId="77777777" w:rsidR="00DB30C3" w:rsidRPr="008E0F64" w:rsidRDefault="00DB30C3" w:rsidP="00692AE0">
      <w:pPr>
        <w:pStyle w:val="FOD-tab-titel"/>
      </w:pPr>
      <w:bookmarkStart w:id="464" w:name="_Toc167267949"/>
      <w:bookmarkStart w:id="465" w:name="_Toc167269112"/>
      <w:bookmarkStart w:id="466" w:name="_Toc167270272"/>
      <w:bookmarkStart w:id="467" w:name="_Toc202794559"/>
      <w:bookmarkStart w:id="468" w:name="TABEL_059_FR"/>
      <w:r w:rsidRPr="008E0F64">
        <w:t>Tabelle 2.16 - Äußere Einflüsse - Elektrischer Widerstand des menschlichen Körpers (BB)</w:t>
      </w:r>
      <w:bookmarkEnd w:id="464"/>
      <w:bookmarkEnd w:id="465"/>
      <w:bookmarkEnd w:id="466"/>
      <w:bookmarkEnd w:id="467"/>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720"/>
        <w:gridCol w:w="3600"/>
      </w:tblGrid>
      <w:tr w:rsidR="00156AA0" w:rsidRPr="008E0F64" w14:paraId="2A875436" w14:textId="77777777" w:rsidTr="00DB30C3">
        <w:trPr>
          <w:trHeight w:val="235"/>
          <w:jc w:val="center"/>
        </w:trPr>
        <w:tc>
          <w:tcPr>
            <w:tcW w:w="720" w:type="dxa"/>
            <w:vAlign w:val="center"/>
          </w:tcPr>
          <w:p w14:paraId="4A559DB7"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i/>
                <w:iCs/>
                <w:sz w:val="17"/>
                <w:szCs w:val="17"/>
              </w:rPr>
            </w:pPr>
            <w:r w:rsidRPr="008E0F64">
              <w:rPr>
                <w:rFonts w:ascii="Trebuchet MS" w:hAnsi="Trebuchet MS"/>
                <w:b/>
                <w:i/>
                <w:sz w:val="17"/>
              </w:rPr>
              <w:t>Code</w:t>
            </w:r>
          </w:p>
        </w:tc>
        <w:tc>
          <w:tcPr>
            <w:tcW w:w="3600" w:type="dxa"/>
            <w:vAlign w:val="center"/>
          </w:tcPr>
          <w:p w14:paraId="51905E87"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Elektrischer Widerstand des menschlichen Körpers</w:t>
            </w:r>
          </w:p>
        </w:tc>
      </w:tr>
      <w:tr w:rsidR="00156AA0" w:rsidRPr="008E0F64" w14:paraId="4BD9D68D" w14:textId="77777777" w:rsidTr="00DB30C3">
        <w:trPr>
          <w:trHeight w:val="20"/>
          <w:jc w:val="center"/>
        </w:trPr>
        <w:tc>
          <w:tcPr>
            <w:tcW w:w="720" w:type="dxa"/>
            <w:vAlign w:val="center"/>
          </w:tcPr>
          <w:p w14:paraId="24B65610"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BB1</w:t>
            </w:r>
          </w:p>
        </w:tc>
        <w:tc>
          <w:tcPr>
            <w:tcW w:w="3600" w:type="dxa"/>
            <w:vAlign w:val="center"/>
          </w:tcPr>
          <w:p w14:paraId="0210715E"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Trockene oder verschwitzte Haut</w:t>
            </w:r>
          </w:p>
        </w:tc>
      </w:tr>
      <w:tr w:rsidR="00156AA0" w:rsidRPr="008E0F64" w14:paraId="672194E4" w14:textId="77777777" w:rsidTr="00DB30C3">
        <w:trPr>
          <w:trHeight w:val="20"/>
          <w:jc w:val="center"/>
        </w:trPr>
        <w:tc>
          <w:tcPr>
            <w:tcW w:w="720" w:type="dxa"/>
            <w:vAlign w:val="center"/>
          </w:tcPr>
          <w:p w14:paraId="7F08A9ED"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BB2</w:t>
            </w:r>
          </w:p>
        </w:tc>
        <w:tc>
          <w:tcPr>
            <w:tcW w:w="3600" w:type="dxa"/>
            <w:vAlign w:val="center"/>
          </w:tcPr>
          <w:p w14:paraId="0A6BDD9D"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Nasse Haut</w:t>
            </w:r>
          </w:p>
        </w:tc>
      </w:tr>
      <w:tr w:rsidR="00156AA0" w:rsidRPr="008E0F64" w14:paraId="0EB4D434" w14:textId="77777777" w:rsidTr="00DB30C3">
        <w:trPr>
          <w:trHeight w:val="20"/>
          <w:jc w:val="center"/>
        </w:trPr>
        <w:tc>
          <w:tcPr>
            <w:tcW w:w="720" w:type="dxa"/>
            <w:vAlign w:val="center"/>
          </w:tcPr>
          <w:p w14:paraId="0E59EC43"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BB3</w:t>
            </w:r>
          </w:p>
        </w:tc>
        <w:tc>
          <w:tcPr>
            <w:tcW w:w="3600" w:type="dxa"/>
            <w:vAlign w:val="center"/>
          </w:tcPr>
          <w:p w14:paraId="2AC97C5D"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Ins Wasser eingetauchte Haut</w:t>
            </w:r>
          </w:p>
        </w:tc>
      </w:tr>
    </w:tbl>
    <w:p w14:paraId="4A3D8F41" w14:textId="77777777" w:rsidR="00F357EB" w:rsidRPr="008E0F64" w:rsidRDefault="00F357EB" w:rsidP="007D1542">
      <w:pPr>
        <w:pStyle w:val="FOD-niv3"/>
        <w:outlineLvl w:val="1"/>
        <w:rPr>
          <w:rFonts w:eastAsia="Times New Roman"/>
        </w:rPr>
      </w:pPr>
      <w:bookmarkStart w:id="469" w:name="_Toc365450154"/>
      <w:bookmarkStart w:id="470" w:name="_Toc390436665"/>
      <w:bookmarkStart w:id="471" w:name="_Toc167269306"/>
      <w:bookmarkStart w:id="472" w:name="_Toc167270466"/>
      <w:bookmarkStart w:id="473" w:name="_Toc167271077"/>
      <w:bookmarkStart w:id="474" w:name="_Toc203657181"/>
      <w:bookmarkEnd w:id="468"/>
      <w:r w:rsidRPr="008E0F64">
        <w:t>Abschnitt 2.10.13 - Kontakt von Personen mit Erdpotential (BC)</w:t>
      </w:r>
      <w:bookmarkEnd w:id="469"/>
      <w:bookmarkEnd w:id="470"/>
      <w:bookmarkEnd w:id="471"/>
      <w:bookmarkEnd w:id="472"/>
      <w:bookmarkEnd w:id="473"/>
      <w:bookmarkEnd w:id="474"/>
    </w:p>
    <w:p w14:paraId="36AD8B94" w14:textId="2C854109" w:rsidR="00F357EB" w:rsidRPr="008E0F64" w:rsidRDefault="008F176D" w:rsidP="00692AE0">
      <w:pPr>
        <w:pStyle w:val="FOD-normal"/>
        <w:spacing w:after="120"/>
        <w:rPr>
          <w:rFonts w:eastAsia="Times New Roman"/>
        </w:rPr>
      </w:pPr>
      <w:r w:rsidRPr="008E0F64">
        <w:t xml:space="preserve">Für die Kennzeichnung des äußeren Einflusses </w:t>
      </w:r>
      <w:r w:rsidRPr="008E0F64">
        <w:rPr>
          <w:i/>
        </w:rPr>
        <w:t>"Kontakt von Personen mit Erdpotential"</w:t>
      </w:r>
      <w:r w:rsidRPr="008E0F64">
        <w:t xml:space="preserve"> wird ein Code benutzt, der aus den Buchstaben </w:t>
      </w:r>
      <w:r w:rsidRPr="008E0F64">
        <w:rPr>
          <w:i/>
        </w:rPr>
        <w:t>BC</w:t>
      </w:r>
      <w:r w:rsidRPr="008E0F64">
        <w:t xml:space="preserve"> gefolgt von einer Ziffer von 1 bis 4 besteht, wie in </w:t>
      </w:r>
      <w:r w:rsidRPr="008E0F64">
        <w:rPr>
          <w:i/>
        </w:rPr>
        <w:t>Tabelle 2.17</w:t>
      </w:r>
      <w:r w:rsidRPr="008E0F64">
        <w:t xml:space="preserve"> dargestellt.</w:t>
      </w:r>
    </w:p>
    <w:p w14:paraId="3AD073E0" w14:textId="77777777" w:rsidR="00DB30C3" w:rsidRPr="008E0F64" w:rsidRDefault="00DB30C3" w:rsidP="00692AE0">
      <w:pPr>
        <w:pStyle w:val="FOD-tab-titel"/>
      </w:pPr>
      <w:bookmarkStart w:id="475" w:name="_Toc167267950"/>
      <w:bookmarkStart w:id="476" w:name="_Toc167269113"/>
      <w:bookmarkStart w:id="477" w:name="_Toc167270273"/>
      <w:bookmarkStart w:id="478" w:name="_Toc202794560"/>
      <w:bookmarkStart w:id="479" w:name="TABEL_007_FR"/>
      <w:r w:rsidRPr="008E0F64">
        <w:t>Tabelle 2.17 - Äußere Einflüsse - Kontakt von Personen mit Erdpotential (BC)</w:t>
      </w:r>
      <w:bookmarkEnd w:id="475"/>
      <w:bookmarkEnd w:id="476"/>
      <w:bookmarkEnd w:id="477"/>
      <w:bookmarkEnd w:id="478"/>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720"/>
        <w:gridCol w:w="1620"/>
        <w:gridCol w:w="2880"/>
        <w:gridCol w:w="3033"/>
      </w:tblGrid>
      <w:tr w:rsidR="00156AA0" w:rsidRPr="008E0F64" w14:paraId="17BF0FE5" w14:textId="77777777" w:rsidTr="00DB30C3">
        <w:trPr>
          <w:trHeight w:val="23"/>
          <w:jc w:val="center"/>
        </w:trPr>
        <w:tc>
          <w:tcPr>
            <w:tcW w:w="720" w:type="dxa"/>
            <w:vAlign w:val="center"/>
          </w:tcPr>
          <w:p w14:paraId="69FA1A4F"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b/>
                <w:sz w:val="19"/>
                <w:szCs w:val="19"/>
              </w:rPr>
            </w:pPr>
            <w:r w:rsidRPr="008E0F64">
              <w:rPr>
                <w:rFonts w:ascii="Trebuchet MS" w:hAnsi="Trebuchet MS"/>
                <w:b/>
                <w:i/>
                <w:sz w:val="17"/>
              </w:rPr>
              <w:t>Code</w:t>
            </w:r>
          </w:p>
        </w:tc>
        <w:tc>
          <w:tcPr>
            <w:tcW w:w="1620" w:type="dxa"/>
            <w:vAlign w:val="center"/>
          </w:tcPr>
          <w:p w14:paraId="3AD042E8"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b/>
                <w:sz w:val="19"/>
                <w:szCs w:val="19"/>
              </w:rPr>
            </w:pPr>
            <w:r w:rsidRPr="008E0F64">
              <w:rPr>
                <w:rFonts w:ascii="Trebuchet MS" w:hAnsi="Trebuchet MS"/>
                <w:b/>
                <w:i/>
                <w:sz w:val="17"/>
              </w:rPr>
              <w:t>Kontakt von Personen mit Erdpotential</w:t>
            </w:r>
          </w:p>
        </w:tc>
        <w:tc>
          <w:tcPr>
            <w:tcW w:w="2880" w:type="dxa"/>
            <w:vAlign w:val="center"/>
          </w:tcPr>
          <w:p w14:paraId="62A3A1EF"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b/>
                <w:sz w:val="19"/>
                <w:szCs w:val="19"/>
              </w:rPr>
            </w:pPr>
            <w:r w:rsidRPr="008E0F64">
              <w:rPr>
                <w:rFonts w:ascii="Trebuchet MS" w:hAnsi="Trebuchet MS"/>
                <w:b/>
                <w:i/>
                <w:sz w:val="17"/>
              </w:rPr>
              <w:t>Bedingungen</w:t>
            </w:r>
          </w:p>
        </w:tc>
        <w:tc>
          <w:tcPr>
            <w:tcW w:w="3033" w:type="dxa"/>
            <w:vAlign w:val="center"/>
          </w:tcPr>
          <w:p w14:paraId="3A883DFE"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b/>
                <w:sz w:val="19"/>
                <w:szCs w:val="19"/>
              </w:rPr>
            </w:pPr>
            <w:r w:rsidRPr="008E0F64">
              <w:rPr>
                <w:rFonts w:ascii="Trebuchet MS" w:hAnsi="Trebuchet MS"/>
                <w:b/>
                <w:i/>
                <w:sz w:val="17"/>
              </w:rPr>
              <w:t>Beispiele</w:t>
            </w:r>
          </w:p>
        </w:tc>
      </w:tr>
      <w:tr w:rsidR="00156AA0" w:rsidRPr="008E0F64" w14:paraId="5CD2B5E0" w14:textId="77777777" w:rsidTr="00DB30C3">
        <w:trPr>
          <w:trHeight w:val="23"/>
          <w:jc w:val="center"/>
        </w:trPr>
        <w:tc>
          <w:tcPr>
            <w:tcW w:w="720" w:type="dxa"/>
            <w:vAlign w:val="center"/>
          </w:tcPr>
          <w:p w14:paraId="17D176C5"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BC1</w:t>
            </w:r>
          </w:p>
        </w:tc>
        <w:tc>
          <w:tcPr>
            <w:tcW w:w="1620" w:type="dxa"/>
            <w:vAlign w:val="center"/>
          </w:tcPr>
          <w:p w14:paraId="59C62E58" w14:textId="3E30CB06" w:rsidR="00F357EB" w:rsidRPr="008E0F64" w:rsidRDefault="002C6911"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Kein</w:t>
            </w:r>
            <w:r w:rsidR="00315BA5" w:rsidRPr="008E0F64">
              <w:rPr>
                <w:rFonts w:ascii="Trebuchet MS" w:hAnsi="Trebuchet MS"/>
                <w:sz w:val="17"/>
              </w:rPr>
              <w:t>er</w:t>
            </w:r>
          </w:p>
        </w:tc>
        <w:tc>
          <w:tcPr>
            <w:tcW w:w="2880" w:type="dxa"/>
            <w:vAlign w:val="center"/>
          </w:tcPr>
          <w:p w14:paraId="22ECCA73" w14:textId="77777777" w:rsidR="00F357EB"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Personen befinden sich in nichtleitenden Räumlichkeiten oder Bereichen.</w:t>
            </w:r>
          </w:p>
        </w:tc>
        <w:tc>
          <w:tcPr>
            <w:tcW w:w="3033" w:type="dxa"/>
            <w:vAlign w:val="center"/>
          </w:tcPr>
          <w:p w14:paraId="711F6781" w14:textId="77777777" w:rsidR="00F357EB"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Räumlichkeiten mit isolierenden Böden und Wänden und ohne leitfähige Teile</w:t>
            </w:r>
          </w:p>
        </w:tc>
      </w:tr>
      <w:tr w:rsidR="00156AA0" w:rsidRPr="008E0F64" w14:paraId="7E5F8CD5" w14:textId="77777777" w:rsidTr="00DB30C3">
        <w:trPr>
          <w:trHeight w:val="23"/>
          <w:jc w:val="center"/>
        </w:trPr>
        <w:tc>
          <w:tcPr>
            <w:tcW w:w="720" w:type="dxa"/>
            <w:vAlign w:val="center"/>
          </w:tcPr>
          <w:p w14:paraId="1A982F83"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BC2</w:t>
            </w:r>
          </w:p>
        </w:tc>
        <w:tc>
          <w:tcPr>
            <w:tcW w:w="1620" w:type="dxa"/>
            <w:vAlign w:val="center"/>
          </w:tcPr>
          <w:p w14:paraId="5B6385F6" w14:textId="2CCF78DD" w:rsidR="00F357EB" w:rsidRPr="008E0F64" w:rsidRDefault="002C6911"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Selten</w:t>
            </w:r>
          </w:p>
        </w:tc>
        <w:tc>
          <w:tcPr>
            <w:tcW w:w="2880" w:type="dxa"/>
            <w:vAlign w:val="center"/>
          </w:tcPr>
          <w:p w14:paraId="14171240" w14:textId="77777777" w:rsidR="00F357EB"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Personen kommen unter normalen Umständen nicht mit leitfähigen Teilen mit Erdpotential in Berührung.</w:t>
            </w:r>
          </w:p>
        </w:tc>
        <w:tc>
          <w:tcPr>
            <w:tcW w:w="3033" w:type="dxa"/>
            <w:vAlign w:val="center"/>
          </w:tcPr>
          <w:p w14:paraId="5423D998" w14:textId="77777777" w:rsidR="00F357EB"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Räumlichkeiten mit isolierenden oder isolierten Böden und Wänden und wenig leitfähigen Teilen wie Schlafzimmer, Wohnzimmer in Wohngebäuden, Büros, ...</w:t>
            </w:r>
          </w:p>
        </w:tc>
      </w:tr>
      <w:tr w:rsidR="00156AA0" w:rsidRPr="008E0F64" w14:paraId="03A958DC" w14:textId="77777777" w:rsidTr="00DB30C3">
        <w:trPr>
          <w:trHeight w:val="23"/>
          <w:jc w:val="center"/>
        </w:trPr>
        <w:tc>
          <w:tcPr>
            <w:tcW w:w="720" w:type="dxa"/>
            <w:vAlign w:val="center"/>
          </w:tcPr>
          <w:p w14:paraId="32AAC7CF"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BC3</w:t>
            </w:r>
          </w:p>
        </w:tc>
        <w:tc>
          <w:tcPr>
            <w:tcW w:w="1620" w:type="dxa"/>
            <w:vAlign w:val="center"/>
          </w:tcPr>
          <w:p w14:paraId="5CC01090"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Häufig</w:t>
            </w:r>
          </w:p>
        </w:tc>
        <w:tc>
          <w:tcPr>
            <w:tcW w:w="2880" w:type="dxa"/>
            <w:vAlign w:val="center"/>
          </w:tcPr>
          <w:p w14:paraId="4F483F46" w14:textId="77777777" w:rsidR="00270525"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7"/>
                <w:szCs w:val="17"/>
              </w:rPr>
            </w:pPr>
            <w:r w:rsidRPr="008E0F64">
              <w:rPr>
                <w:rFonts w:ascii="Trebuchet MS" w:hAnsi="Trebuchet MS"/>
                <w:sz w:val="17"/>
              </w:rPr>
              <w:t>Personen kommen häufig mit leitfähigen Teilen mit Erdpotential in Berührung.</w:t>
            </w:r>
          </w:p>
        </w:tc>
        <w:tc>
          <w:tcPr>
            <w:tcW w:w="3033" w:type="dxa"/>
            <w:vAlign w:val="center"/>
          </w:tcPr>
          <w:p w14:paraId="21B04DE7" w14:textId="7A7DB18A" w:rsidR="00F357EB"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Räumlichkeiten mit leitfähigen Böden und Wänden und vielen leitfähigen Teilen, ...</w:t>
            </w:r>
          </w:p>
        </w:tc>
      </w:tr>
    </w:tbl>
    <w:p w14:paraId="5DEB1168" w14:textId="77777777" w:rsidR="00BA7A87" w:rsidRDefault="00BA7A87">
      <w:r>
        <w:br w:type="page"/>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720"/>
        <w:gridCol w:w="1620"/>
        <w:gridCol w:w="2880"/>
        <w:gridCol w:w="3033"/>
      </w:tblGrid>
      <w:tr w:rsidR="00156AA0" w:rsidRPr="008E0F64" w14:paraId="5E767173" w14:textId="77777777" w:rsidTr="00DB30C3">
        <w:trPr>
          <w:trHeight w:val="23"/>
          <w:jc w:val="center"/>
        </w:trPr>
        <w:tc>
          <w:tcPr>
            <w:tcW w:w="720" w:type="dxa"/>
            <w:vAlign w:val="center"/>
          </w:tcPr>
          <w:p w14:paraId="12C29D68" w14:textId="37C00E22"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lastRenderedPageBreak/>
              <w:t>BC4</w:t>
            </w:r>
          </w:p>
        </w:tc>
        <w:tc>
          <w:tcPr>
            <w:tcW w:w="1620" w:type="dxa"/>
            <w:vAlign w:val="center"/>
          </w:tcPr>
          <w:p w14:paraId="4F1D5C12" w14:textId="77777777" w:rsidR="00F357EB" w:rsidRPr="008E0F64" w:rsidRDefault="00F357EB" w:rsidP="00692AE0">
            <w:pPr>
              <w:widowControl w:val="0"/>
              <w:tabs>
                <w:tab w:val="left" w:pos="480"/>
              </w:tabs>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Dauernd</w:t>
            </w:r>
          </w:p>
        </w:tc>
        <w:tc>
          <w:tcPr>
            <w:tcW w:w="2880" w:type="dxa"/>
            <w:vAlign w:val="center"/>
          </w:tcPr>
          <w:p w14:paraId="34620EB5" w14:textId="77777777" w:rsidR="00F357EB" w:rsidRPr="008E0F64" w:rsidRDefault="00F357EB"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Personen stehen in ständigem Kontakt mit leitfähigen Teilen mit Erdpotential und ihre Bewegungsmöglichkeiten sind in der Regel begrenzt.</w:t>
            </w:r>
          </w:p>
        </w:tc>
        <w:tc>
          <w:tcPr>
            <w:tcW w:w="3033" w:type="dxa"/>
            <w:vAlign w:val="center"/>
          </w:tcPr>
          <w:p w14:paraId="30DB0C5F" w14:textId="284CC0B2" w:rsidR="00F357EB" w:rsidRPr="008E0F64" w:rsidRDefault="00E035CD" w:rsidP="00692AE0">
            <w:pPr>
              <w:widowControl w:val="0"/>
              <w:tabs>
                <w:tab w:val="left" w:pos="480"/>
              </w:tabs>
              <w:autoSpaceDE w:val="0"/>
              <w:autoSpaceDN w:val="0"/>
              <w:adjustRightInd w:val="0"/>
              <w:spacing w:before="20" w:after="20" w:line="240" w:lineRule="auto"/>
              <w:rPr>
                <w:rFonts w:ascii="Trebuchet MS" w:eastAsia="Times New Roman" w:hAnsi="Trebuchet MS" w:cs="Arial"/>
                <w:sz w:val="19"/>
                <w:szCs w:val="19"/>
              </w:rPr>
            </w:pPr>
            <w:r w:rsidRPr="008E0F64">
              <w:rPr>
                <w:rFonts w:ascii="Trebuchet MS" w:hAnsi="Trebuchet MS"/>
                <w:sz w:val="17"/>
              </w:rPr>
              <w:t>[Enge l</w:t>
            </w:r>
            <w:r w:rsidR="00F357EB" w:rsidRPr="008E0F64">
              <w:rPr>
                <w:rFonts w:ascii="Trebuchet MS" w:hAnsi="Trebuchet MS"/>
                <w:sz w:val="17"/>
              </w:rPr>
              <w:t>eitfähige abgeschlossene Räume</w:t>
            </w:r>
            <w:r w:rsidRPr="008E0F64">
              <w:rPr>
                <w:rFonts w:ascii="Trebuchet MS" w:hAnsi="Trebuchet MS"/>
                <w:sz w:val="17"/>
              </w:rPr>
              <w:t>]</w:t>
            </w:r>
            <w:r w:rsidR="00F357EB" w:rsidRPr="008E0F64">
              <w:rPr>
                <w:rFonts w:ascii="Trebuchet MS" w:hAnsi="Trebuchet MS"/>
                <w:sz w:val="17"/>
              </w:rPr>
              <w:t xml:space="preserve"> wie Metalltanks, Kessel und metallische Behälter, ...</w:t>
            </w:r>
          </w:p>
        </w:tc>
      </w:tr>
    </w:tbl>
    <w:p w14:paraId="00EB39EC" w14:textId="77777777" w:rsidR="00F357EB" w:rsidRPr="008E0F64" w:rsidRDefault="00F357EB" w:rsidP="007D1542">
      <w:pPr>
        <w:pStyle w:val="FOD-niv3"/>
        <w:outlineLvl w:val="1"/>
        <w:rPr>
          <w:rFonts w:eastAsia="Times New Roman"/>
        </w:rPr>
      </w:pPr>
      <w:bookmarkStart w:id="480" w:name="_Toc365450155"/>
      <w:bookmarkStart w:id="481" w:name="_Toc390436666"/>
      <w:bookmarkStart w:id="482" w:name="_Toc167269307"/>
      <w:bookmarkStart w:id="483" w:name="_Toc167270467"/>
      <w:bookmarkStart w:id="484" w:name="_Toc167271078"/>
      <w:bookmarkStart w:id="485" w:name="_Toc203657182"/>
      <w:bookmarkEnd w:id="479"/>
      <w:r w:rsidRPr="008E0F64">
        <w:t>Abschnitt 2.10.14 - Personenevakuierungsmöglichkeiten im Notfall (BD)</w:t>
      </w:r>
      <w:bookmarkEnd w:id="480"/>
      <w:bookmarkEnd w:id="481"/>
      <w:bookmarkEnd w:id="482"/>
      <w:bookmarkEnd w:id="483"/>
      <w:bookmarkEnd w:id="484"/>
      <w:bookmarkEnd w:id="485"/>
    </w:p>
    <w:p w14:paraId="5B19D0D9" w14:textId="1FDA3C1C" w:rsidR="00F357EB" w:rsidRPr="008E0F64" w:rsidRDefault="008F176D" w:rsidP="00692AE0">
      <w:pPr>
        <w:pStyle w:val="FOD-normal"/>
        <w:spacing w:after="120"/>
        <w:rPr>
          <w:rFonts w:eastAsia="Times New Roman"/>
        </w:rPr>
      </w:pPr>
      <w:r w:rsidRPr="008E0F64">
        <w:t xml:space="preserve">Für die Kennzeichnung des äußeren Einflusses </w:t>
      </w:r>
      <w:r w:rsidRPr="008E0F64">
        <w:rPr>
          <w:i/>
        </w:rPr>
        <w:t>"Personenevakuierungsmöglichkeiten im Notfall"</w:t>
      </w:r>
      <w:r w:rsidRPr="008E0F64">
        <w:t xml:space="preserve"> wird ein Code benutzt, der aus den Buchstaben </w:t>
      </w:r>
      <w:r w:rsidRPr="008E0F64">
        <w:rPr>
          <w:i/>
        </w:rPr>
        <w:t>BD</w:t>
      </w:r>
      <w:r w:rsidRPr="008E0F64">
        <w:t xml:space="preserve"> gefolgt von einer Ziffer von 1 bis 4 besteht, wie in </w:t>
      </w:r>
      <w:r w:rsidRPr="008E0F64">
        <w:rPr>
          <w:i/>
        </w:rPr>
        <w:t>Tabelle 2.18</w:t>
      </w:r>
      <w:r w:rsidRPr="008E0F64">
        <w:t xml:space="preserve"> dargestellt.</w:t>
      </w:r>
    </w:p>
    <w:p w14:paraId="086E04EE" w14:textId="77777777" w:rsidR="00DB30C3" w:rsidRPr="008E0F64" w:rsidRDefault="00DB30C3" w:rsidP="00692AE0">
      <w:pPr>
        <w:pStyle w:val="FOD-tab-titel"/>
      </w:pPr>
      <w:bookmarkStart w:id="486" w:name="_Toc167267951"/>
      <w:bookmarkStart w:id="487" w:name="_Toc167269114"/>
      <w:bookmarkStart w:id="488" w:name="_Toc167270274"/>
      <w:bookmarkStart w:id="489" w:name="_Toc202794561"/>
      <w:bookmarkStart w:id="490" w:name="TABEL_024_FR"/>
      <w:r w:rsidRPr="008E0F64">
        <w:t>Tabelle 2.18 - Äußere Einflüsse - Personenevakuierungsmöglichkeiten im Notfall (BD)</w:t>
      </w:r>
      <w:bookmarkEnd w:id="486"/>
      <w:bookmarkEnd w:id="487"/>
      <w:bookmarkEnd w:id="488"/>
      <w:bookmarkEnd w:id="489"/>
    </w:p>
    <w:tbl>
      <w:tblPr>
        <w:tblW w:w="0" w:type="auto"/>
        <w:jc w:val="center"/>
        <w:tblLayout w:type="fixed"/>
        <w:tblCellMar>
          <w:left w:w="28" w:type="dxa"/>
          <w:right w:w="28" w:type="dxa"/>
        </w:tblCellMar>
        <w:tblLook w:val="0000" w:firstRow="0" w:lastRow="0" w:firstColumn="0" w:lastColumn="0" w:noHBand="0" w:noVBand="0"/>
      </w:tblPr>
      <w:tblGrid>
        <w:gridCol w:w="842"/>
        <w:gridCol w:w="1360"/>
        <w:gridCol w:w="1143"/>
        <w:gridCol w:w="1082"/>
        <w:gridCol w:w="3856"/>
      </w:tblGrid>
      <w:tr w:rsidR="00156AA0" w:rsidRPr="008E0F64" w14:paraId="2E5DDAAC" w14:textId="77777777" w:rsidTr="0082504D">
        <w:trPr>
          <w:trHeight w:val="20"/>
          <w:jc w:val="center"/>
        </w:trPr>
        <w:tc>
          <w:tcPr>
            <w:tcW w:w="842" w:type="dxa"/>
            <w:vMerge w:val="restart"/>
            <w:tcBorders>
              <w:top w:val="single" w:sz="4" w:space="0" w:color="231F20"/>
              <w:left w:val="single" w:sz="4" w:space="0" w:color="231F20"/>
              <w:right w:val="single" w:sz="4" w:space="0" w:color="231F20"/>
            </w:tcBorders>
            <w:vAlign w:val="center"/>
          </w:tcPr>
          <w:p w14:paraId="7FBFD335" w14:textId="77777777" w:rsidR="007B3BC2"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b/>
                <w:sz w:val="24"/>
                <w:szCs w:val="24"/>
              </w:rPr>
            </w:pPr>
            <w:r w:rsidRPr="008E0F64">
              <w:rPr>
                <w:rFonts w:ascii="Trebuchet MS" w:hAnsi="Trebuchet MS"/>
                <w:b/>
                <w:i/>
                <w:sz w:val="17"/>
              </w:rPr>
              <w:t>Code</w:t>
            </w:r>
          </w:p>
        </w:tc>
        <w:tc>
          <w:tcPr>
            <w:tcW w:w="1360" w:type="dxa"/>
            <w:vMerge w:val="restart"/>
            <w:tcBorders>
              <w:top w:val="single" w:sz="4" w:space="0" w:color="231F20"/>
              <w:left w:val="single" w:sz="4" w:space="0" w:color="231F20"/>
              <w:right w:val="single" w:sz="4" w:space="0" w:color="231F20"/>
            </w:tcBorders>
            <w:vAlign w:val="center"/>
          </w:tcPr>
          <w:p w14:paraId="7D1693A8" w14:textId="579B3FAE" w:rsidR="007B3BC2"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b/>
                <w:sz w:val="24"/>
                <w:szCs w:val="24"/>
              </w:rPr>
            </w:pPr>
            <w:r w:rsidRPr="008E0F64">
              <w:rPr>
                <w:rFonts w:ascii="Trebuchet MS" w:hAnsi="Trebuchet MS"/>
                <w:b/>
                <w:i/>
                <w:sz w:val="17"/>
              </w:rPr>
              <w:t>Evakuierungs</w:t>
            </w:r>
            <w:r w:rsidR="006A30AE" w:rsidRPr="008E0F64">
              <w:rPr>
                <w:rFonts w:ascii="Trebuchet MS" w:hAnsi="Trebuchet MS"/>
                <w:b/>
                <w:i/>
                <w:sz w:val="17"/>
              </w:rPr>
              <w:softHyphen/>
            </w:r>
            <w:r w:rsidRPr="008E0F64">
              <w:rPr>
                <w:rFonts w:ascii="Trebuchet MS" w:hAnsi="Trebuchet MS"/>
                <w:b/>
                <w:i/>
                <w:sz w:val="17"/>
              </w:rPr>
              <w:t>möglichkeiten</w:t>
            </w:r>
          </w:p>
        </w:tc>
        <w:tc>
          <w:tcPr>
            <w:tcW w:w="2225" w:type="dxa"/>
            <w:gridSpan w:val="2"/>
            <w:tcBorders>
              <w:top w:val="single" w:sz="4" w:space="0" w:color="231F20"/>
              <w:left w:val="single" w:sz="4" w:space="0" w:color="231F20"/>
              <w:bottom w:val="single" w:sz="4" w:space="0" w:color="231F20"/>
              <w:right w:val="single" w:sz="4" w:space="0" w:color="231F20"/>
            </w:tcBorders>
            <w:vAlign w:val="center"/>
          </w:tcPr>
          <w:p w14:paraId="662B9A87" w14:textId="77777777" w:rsidR="007B3BC2"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b/>
                <w:sz w:val="24"/>
                <w:szCs w:val="24"/>
              </w:rPr>
            </w:pPr>
            <w:r w:rsidRPr="008E0F64">
              <w:rPr>
                <w:rFonts w:ascii="Trebuchet MS" w:hAnsi="Trebuchet MS"/>
                <w:b/>
                <w:i/>
                <w:sz w:val="17"/>
              </w:rPr>
              <w:t>Bedingungen</w:t>
            </w:r>
          </w:p>
        </w:tc>
        <w:tc>
          <w:tcPr>
            <w:tcW w:w="3856" w:type="dxa"/>
            <w:vMerge w:val="restart"/>
            <w:tcBorders>
              <w:top w:val="single" w:sz="4" w:space="0" w:color="231F20"/>
              <w:left w:val="single" w:sz="4" w:space="0" w:color="231F20"/>
              <w:right w:val="single" w:sz="4" w:space="0" w:color="231F20"/>
            </w:tcBorders>
            <w:vAlign w:val="center"/>
          </w:tcPr>
          <w:p w14:paraId="31D408AE" w14:textId="77777777" w:rsidR="007B3BC2" w:rsidRPr="008E0F64" w:rsidRDefault="00F357EB" w:rsidP="00692AE0">
            <w:pPr>
              <w:keepNext/>
              <w:widowControl w:val="0"/>
              <w:autoSpaceDE w:val="0"/>
              <w:autoSpaceDN w:val="0"/>
              <w:adjustRightInd w:val="0"/>
              <w:spacing w:after="0" w:line="240" w:lineRule="auto"/>
              <w:jc w:val="center"/>
              <w:rPr>
                <w:rFonts w:ascii="Trebuchet MS" w:eastAsia="Times New Roman" w:hAnsi="Trebuchet MS" w:cs="Times New Roman"/>
                <w:b/>
                <w:sz w:val="24"/>
                <w:szCs w:val="24"/>
              </w:rPr>
            </w:pPr>
            <w:r w:rsidRPr="008E0F64">
              <w:rPr>
                <w:rFonts w:ascii="Trebuchet MS" w:hAnsi="Trebuchet MS"/>
                <w:b/>
                <w:i/>
                <w:sz w:val="17"/>
              </w:rPr>
              <w:t>Beispiele</w:t>
            </w:r>
          </w:p>
        </w:tc>
      </w:tr>
      <w:tr w:rsidR="00156AA0" w:rsidRPr="008E0F64" w14:paraId="0AECB21A" w14:textId="77777777" w:rsidTr="0082504D">
        <w:trPr>
          <w:trHeight w:val="20"/>
          <w:jc w:val="center"/>
        </w:trPr>
        <w:tc>
          <w:tcPr>
            <w:tcW w:w="842" w:type="dxa"/>
            <w:vMerge/>
            <w:tcBorders>
              <w:left w:val="single" w:sz="4" w:space="0" w:color="231F20"/>
              <w:bottom w:val="single" w:sz="4" w:space="0" w:color="231F20"/>
              <w:right w:val="single" w:sz="4" w:space="0" w:color="231F20"/>
            </w:tcBorders>
            <w:vAlign w:val="center"/>
          </w:tcPr>
          <w:p w14:paraId="619ABBB1" w14:textId="77777777" w:rsidR="00F357EB" w:rsidRPr="008E0F64" w:rsidRDefault="00F357EB" w:rsidP="00692AE0">
            <w:pPr>
              <w:keepNext/>
              <w:widowControl w:val="0"/>
              <w:autoSpaceDE w:val="0"/>
              <w:autoSpaceDN w:val="0"/>
              <w:adjustRightInd w:val="0"/>
              <w:spacing w:before="4" w:after="0" w:line="240" w:lineRule="auto"/>
              <w:jc w:val="center"/>
              <w:rPr>
                <w:rFonts w:ascii="Trebuchet MS" w:eastAsia="Times New Roman" w:hAnsi="Trebuchet MS" w:cs="Times New Roman"/>
                <w:sz w:val="24"/>
                <w:szCs w:val="24"/>
                <w:lang w:eastAsia="en-US"/>
              </w:rPr>
            </w:pPr>
          </w:p>
        </w:tc>
        <w:tc>
          <w:tcPr>
            <w:tcW w:w="1360" w:type="dxa"/>
            <w:vMerge/>
            <w:tcBorders>
              <w:left w:val="single" w:sz="4" w:space="0" w:color="231F20"/>
              <w:bottom w:val="single" w:sz="4" w:space="0" w:color="231F20"/>
              <w:right w:val="single" w:sz="4" w:space="0" w:color="231F20"/>
            </w:tcBorders>
            <w:vAlign w:val="center"/>
          </w:tcPr>
          <w:p w14:paraId="081F72E2" w14:textId="77777777" w:rsidR="00F357EB" w:rsidRPr="008E0F64" w:rsidRDefault="00F357EB" w:rsidP="00692AE0">
            <w:pPr>
              <w:keepNext/>
              <w:widowControl w:val="0"/>
              <w:autoSpaceDE w:val="0"/>
              <w:autoSpaceDN w:val="0"/>
              <w:adjustRightInd w:val="0"/>
              <w:spacing w:before="10" w:after="0" w:line="240" w:lineRule="auto"/>
              <w:jc w:val="center"/>
              <w:rPr>
                <w:rFonts w:ascii="Trebuchet MS" w:eastAsia="Times New Roman" w:hAnsi="Trebuchet MS" w:cs="Times New Roman"/>
                <w:sz w:val="24"/>
                <w:szCs w:val="24"/>
                <w:lang w:eastAsia="en-US"/>
              </w:rPr>
            </w:pPr>
          </w:p>
        </w:tc>
        <w:tc>
          <w:tcPr>
            <w:tcW w:w="1143" w:type="dxa"/>
            <w:tcBorders>
              <w:top w:val="single" w:sz="4" w:space="0" w:color="231F20"/>
              <w:left w:val="single" w:sz="4" w:space="0" w:color="231F20"/>
              <w:bottom w:val="single" w:sz="4" w:space="0" w:color="231F20"/>
              <w:right w:val="single" w:sz="4" w:space="0" w:color="231F20"/>
            </w:tcBorders>
            <w:vAlign w:val="center"/>
          </w:tcPr>
          <w:p w14:paraId="39870C10" w14:textId="27388B87" w:rsidR="00F357EB" w:rsidRPr="008E0F64" w:rsidRDefault="00F357EB" w:rsidP="00692AE0">
            <w:pPr>
              <w:keepNext/>
              <w:widowControl w:val="0"/>
              <w:autoSpaceDE w:val="0"/>
              <w:autoSpaceDN w:val="0"/>
              <w:adjustRightInd w:val="0"/>
              <w:spacing w:before="10" w:after="0" w:line="240" w:lineRule="auto"/>
              <w:jc w:val="center"/>
              <w:rPr>
                <w:rFonts w:ascii="Trebuchet MS" w:eastAsia="Times New Roman" w:hAnsi="Trebuchet MS" w:cs="Times New Roman"/>
                <w:b/>
                <w:sz w:val="24"/>
                <w:szCs w:val="24"/>
              </w:rPr>
            </w:pPr>
            <w:r w:rsidRPr="008E0F64">
              <w:rPr>
                <w:rFonts w:ascii="Trebuchet MS" w:hAnsi="Trebuchet MS"/>
                <w:b/>
                <w:i/>
                <w:sz w:val="17"/>
              </w:rPr>
              <w:t>Belegungs</w:t>
            </w:r>
            <w:r w:rsidR="006A30AE" w:rsidRPr="008E0F64">
              <w:rPr>
                <w:rFonts w:ascii="Trebuchet MS" w:hAnsi="Trebuchet MS"/>
                <w:b/>
                <w:i/>
                <w:sz w:val="17"/>
              </w:rPr>
              <w:softHyphen/>
            </w:r>
            <w:r w:rsidRPr="008E0F64">
              <w:rPr>
                <w:rFonts w:ascii="Trebuchet MS" w:hAnsi="Trebuchet MS"/>
                <w:b/>
                <w:i/>
                <w:sz w:val="17"/>
              </w:rPr>
              <w:t>dichte</w:t>
            </w:r>
          </w:p>
        </w:tc>
        <w:tc>
          <w:tcPr>
            <w:tcW w:w="1082" w:type="dxa"/>
            <w:tcBorders>
              <w:top w:val="single" w:sz="4" w:space="0" w:color="231F20"/>
              <w:left w:val="single" w:sz="4" w:space="0" w:color="231F20"/>
              <w:bottom w:val="single" w:sz="4" w:space="0" w:color="231F20"/>
              <w:right w:val="single" w:sz="4" w:space="0" w:color="231F20"/>
            </w:tcBorders>
            <w:vAlign w:val="center"/>
          </w:tcPr>
          <w:p w14:paraId="0CE691FD" w14:textId="41F1119C" w:rsidR="00F357EB" w:rsidRPr="008E0F64" w:rsidRDefault="00F357EB" w:rsidP="00692AE0">
            <w:pPr>
              <w:keepNext/>
              <w:widowControl w:val="0"/>
              <w:autoSpaceDE w:val="0"/>
              <w:autoSpaceDN w:val="0"/>
              <w:adjustRightInd w:val="0"/>
              <w:spacing w:before="10" w:after="0" w:line="240" w:lineRule="auto"/>
              <w:jc w:val="center"/>
              <w:rPr>
                <w:rFonts w:ascii="Trebuchet MS" w:eastAsia="Times New Roman" w:hAnsi="Trebuchet MS" w:cs="Times New Roman"/>
                <w:b/>
                <w:sz w:val="24"/>
                <w:szCs w:val="24"/>
              </w:rPr>
            </w:pPr>
            <w:r w:rsidRPr="008E0F64">
              <w:rPr>
                <w:rFonts w:ascii="Trebuchet MS" w:hAnsi="Trebuchet MS"/>
                <w:b/>
                <w:i/>
                <w:sz w:val="17"/>
              </w:rPr>
              <w:t>Evakuie</w:t>
            </w:r>
            <w:r w:rsidR="006A30AE" w:rsidRPr="008E0F64">
              <w:rPr>
                <w:rFonts w:ascii="Trebuchet MS" w:hAnsi="Trebuchet MS"/>
                <w:b/>
                <w:i/>
                <w:sz w:val="17"/>
              </w:rPr>
              <w:softHyphen/>
            </w:r>
            <w:r w:rsidRPr="008E0F64">
              <w:rPr>
                <w:rFonts w:ascii="Trebuchet MS" w:hAnsi="Trebuchet MS"/>
                <w:b/>
                <w:i/>
                <w:sz w:val="17"/>
              </w:rPr>
              <w:t>rungs</w:t>
            </w:r>
            <w:r w:rsidR="006A30AE" w:rsidRPr="008E0F64">
              <w:rPr>
                <w:rFonts w:ascii="Trebuchet MS" w:hAnsi="Trebuchet MS"/>
                <w:b/>
                <w:i/>
                <w:sz w:val="17"/>
              </w:rPr>
              <w:softHyphen/>
            </w:r>
            <w:r w:rsidRPr="008E0F64">
              <w:rPr>
                <w:rFonts w:ascii="Trebuchet MS" w:hAnsi="Trebuchet MS"/>
                <w:b/>
                <w:i/>
                <w:sz w:val="17"/>
              </w:rPr>
              <w:t>bedingungen</w:t>
            </w:r>
          </w:p>
        </w:tc>
        <w:tc>
          <w:tcPr>
            <w:tcW w:w="3856" w:type="dxa"/>
            <w:vMerge/>
            <w:tcBorders>
              <w:left w:val="single" w:sz="4" w:space="0" w:color="231F20"/>
              <w:bottom w:val="single" w:sz="4" w:space="0" w:color="231F20"/>
              <w:right w:val="single" w:sz="4" w:space="0" w:color="231F20"/>
            </w:tcBorders>
            <w:vAlign w:val="center"/>
          </w:tcPr>
          <w:p w14:paraId="047B5807" w14:textId="77777777" w:rsidR="00F357EB" w:rsidRPr="008E0F64" w:rsidRDefault="00F357EB" w:rsidP="00692AE0">
            <w:pPr>
              <w:keepNext/>
              <w:widowControl w:val="0"/>
              <w:autoSpaceDE w:val="0"/>
              <w:autoSpaceDN w:val="0"/>
              <w:adjustRightInd w:val="0"/>
              <w:spacing w:before="4" w:after="0" w:line="240" w:lineRule="auto"/>
              <w:jc w:val="center"/>
              <w:rPr>
                <w:rFonts w:ascii="Trebuchet MS" w:eastAsia="Times New Roman" w:hAnsi="Trebuchet MS" w:cs="Times New Roman"/>
                <w:sz w:val="24"/>
                <w:szCs w:val="24"/>
                <w:lang w:eastAsia="en-US"/>
              </w:rPr>
            </w:pPr>
          </w:p>
        </w:tc>
      </w:tr>
      <w:tr w:rsidR="00156AA0" w:rsidRPr="008E0F64" w14:paraId="2DA6C488" w14:textId="77777777" w:rsidTr="0082504D">
        <w:trPr>
          <w:trHeight w:val="425"/>
          <w:jc w:val="center"/>
        </w:trPr>
        <w:tc>
          <w:tcPr>
            <w:tcW w:w="842" w:type="dxa"/>
            <w:tcBorders>
              <w:top w:val="single" w:sz="4" w:space="0" w:color="231F20"/>
              <w:left w:val="single" w:sz="4" w:space="0" w:color="231F20"/>
              <w:bottom w:val="single" w:sz="4" w:space="0" w:color="231F20"/>
              <w:right w:val="single" w:sz="4" w:space="0" w:color="231F20"/>
            </w:tcBorders>
            <w:vAlign w:val="center"/>
          </w:tcPr>
          <w:p w14:paraId="357953B5" w14:textId="77777777" w:rsidR="00F357EB" w:rsidRPr="008E0F64" w:rsidRDefault="00F357EB"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BD1</w:t>
            </w:r>
          </w:p>
        </w:tc>
        <w:tc>
          <w:tcPr>
            <w:tcW w:w="1360" w:type="dxa"/>
            <w:tcBorders>
              <w:top w:val="single" w:sz="4" w:space="0" w:color="231F20"/>
              <w:left w:val="single" w:sz="4" w:space="0" w:color="231F20"/>
              <w:bottom w:val="single" w:sz="4" w:space="0" w:color="231F20"/>
              <w:right w:val="single" w:sz="4" w:space="0" w:color="231F20"/>
            </w:tcBorders>
            <w:vAlign w:val="center"/>
          </w:tcPr>
          <w:p w14:paraId="0A8D0C71"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Normal</w:t>
            </w:r>
          </w:p>
        </w:tc>
        <w:tc>
          <w:tcPr>
            <w:tcW w:w="1143" w:type="dxa"/>
            <w:tcBorders>
              <w:top w:val="single" w:sz="4" w:space="0" w:color="231F20"/>
              <w:left w:val="single" w:sz="4" w:space="0" w:color="231F20"/>
              <w:bottom w:val="single" w:sz="4" w:space="0" w:color="231F20"/>
              <w:right w:val="single" w:sz="4" w:space="0" w:color="231F20"/>
            </w:tcBorders>
            <w:vAlign w:val="center"/>
          </w:tcPr>
          <w:p w14:paraId="6022FBAD"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Gering</w:t>
            </w:r>
          </w:p>
        </w:tc>
        <w:tc>
          <w:tcPr>
            <w:tcW w:w="1082" w:type="dxa"/>
            <w:tcBorders>
              <w:top w:val="single" w:sz="4" w:space="0" w:color="231F20"/>
              <w:left w:val="single" w:sz="4" w:space="0" w:color="231F20"/>
              <w:bottom w:val="single" w:sz="4" w:space="0" w:color="231F20"/>
              <w:right w:val="single" w:sz="4" w:space="0" w:color="231F20"/>
            </w:tcBorders>
            <w:vAlign w:val="center"/>
          </w:tcPr>
          <w:p w14:paraId="391E17A1"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Einfach</w:t>
            </w:r>
          </w:p>
        </w:tc>
        <w:tc>
          <w:tcPr>
            <w:tcW w:w="3856" w:type="dxa"/>
            <w:tcBorders>
              <w:top w:val="single" w:sz="4" w:space="0" w:color="231F20"/>
              <w:left w:val="single" w:sz="4" w:space="0" w:color="231F20"/>
              <w:bottom w:val="single" w:sz="4" w:space="0" w:color="231F20"/>
              <w:right w:val="single" w:sz="4" w:space="0" w:color="231F20"/>
            </w:tcBorders>
            <w:vAlign w:val="center"/>
          </w:tcPr>
          <w:p w14:paraId="527D5806" w14:textId="77777777" w:rsidR="00F357EB" w:rsidRPr="008E0F64" w:rsidRDefault="00F357EB" w:rsidP="00692AE0">
            <w:pPr>
              <w:widowControl w:val="0"/>
              <w:spacing w:before="20" w:after="20" w:line="240" w:lineRule="auto"/>
              <w:rPr>
                <w:rFonts w:ascii="Trebuchet MS" w:eastAsia="Times New Roman" w:hAnsi="Trebuchet MS" w:cs="Times New Roman"/>
                <w:sz w:val="24"/>
                <w:szCs w:val="24"/>
              </w:rPr>
            </w:pPr>
            <w:r w:rsidRPr="008E0F64">
              <w:rPr>
                <w:rFonts w:ascii="Trebuchet MS" w:hAnsi="Trebuchet MS"/>
                <w:sz w:val="17"/>
              </w:rPr>
              <w:t>Wohnhäuser, die weniger als 25 m hoch sind, ...</w:t>
            </w:r>
          </w:p>
        </w:tc>
      </w:tr>
      <w:tr w:rsidR="00156AA0" w:rsidRPr="008E0F64" w14:paraId="77C16A86" w14:textId="77777777" w:rsidTr="0082504D">
        <w:trPr>
          <w:trHeight w:val="425"/>
          <w:jc w:val="center"/>
        </w:trPr>
        <w:tc>
          <w:tcPr>
            <w:tcW w:w="842" w:type="dxa"/>
            <w:tcBorders>
              <w:top w:val="single" w:sz="4" w:space="0" w:color="231F20"/>
              <w:left w:val="single" w:sz="4" w:space="0" w:color="231F20"/>
              <w:bottom w:val="single" w:sz="4" w:space="0" w:color="231F20"/>
              <w:right w:val="single" w:sz="4" w:space="0" w:color="231F20"/>
            </w:tcBorders>
            <w:vAlign w:val="center"/>
          </w:tcPr>
          <w:p w14:paraId="71CE73E3" w14:textId="77777777" w:rsidR="00F357EB" w:rsidRPr="008E0F64" w:rsidRDefault="00F357EB"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BD2</w:t>
            </w:r>
          </w:p>
        </w:tc>
        <w:tc>
          <w:tcPr>
            <w:tcW w:w="1360" w:type="dxa"/>
            <w:tcBorders>
              <w:top w:val="single" w:sz="4" w:space="0" w:color="231F20"/>
              <w:left w:val="single" w:sz="4" w:space="0" w:color="231F20"/>
              <w:bottom w:val="single" w:sz="4" w:space="0" w:color="231F20"/>
              <w:right w:val="single" w:sz="4" w:space="0" w:color="231F20"/>
            </w:tcBorders>
            <w:vAlign w:val="center"/>
          </w:tcPr>
          <w:p w14:paraId="1840CD8B"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Lang</w:t>
            </w:r>
          </w:p>
        </w:tc>
        <w:tc>
          <w:tcPr>
            <w:tcW w:w="1143" w:type="dxa"/>
            <w:tcBorders>
              <w:top w:val="single" w:sz="4" w:space="0" w:color="231F20"/>
              <w:left w:val="single" w:sz="4" w:space="0" w:color="231F20"/>
              <w:bottom w:val="single" w:sz="4" w:space="0" w:color="231F20"/>
              <w:right w:val="single" w:sz="4" w:space="0" w:color="231F20"/>
            </w:tcBorders>
            <w:vAlign w:val="center"/>
          </w:tcPr>
          <w:p w14:paraId="091A0D90"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Gering</w:t>
            </w:r>
          </w:p>
        </w:tc>
        <w:tc>
          <w:tcPr>
            <w:tcW w:w="1082" w:type="dxa"/>
            <w:tcBorders>
              <w:top w:val="single" w:sz="4" w:space="0" w:color="231F20"/>
              <w:left w:val="single" w:sz="4" w:space="0" w:color="231F20"/>
              <w:bottom w:val="single" w:sz="4" w:space="0" w:color="231F20"/>
              <w:right w:val="single" w:sz="4" w:space="0" w:color="231F20"/>
            </w:tcBorders>
            <w:vAlign w:val="center"/>
          </w:tcPr>
          <w:p w14:paraId="47870C67"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Schwierig</w:t>
            </w:r>
          </w:p>
        </w:tc>
        <w:tc>
          <w:tcPr>
            <w:tcW w:w="3856" w:type="dxa"/>
            <w:tcBorders>
              <w:top w:val="single" w:sz="4" w:space="0" w:color="231F20"/>
              <w:left w:val="single" w:sz="4" w:space="0" w:color="231F20"/>
              <w:bottom w:val="single" w:sz="4" w:space="0" w:color="231F20"/>
              <w:right w:val="single" w:sz="4" w:space="0" w:color="231F20"/>
            </w:tcBorders>
            <w:vAlign w:val="center"/>
          </w:tcPr>
          <w:p w14:paraId="22F3A303" w14:textId="77777777" w:rsidR="00F357EB" w:rsidRPr="008E0F64" w:rsidRDefault="00F357EB" w:rsidP="00692AE0">
            <w:pPr>
              <w:widowControl w:val="0"/>
              <w:spacing w:before="20" w:after="20" w:line="240" w:lineRule="auto"/>
              <w:rPr>
                <w:rFonts w:ascii="Trebuchet MS" w:eastAsia="Times New Roman" w:hAnsi="Trebuchet MS" w:cs="Times New Roman"/>
                <w:sz w:val="24"/>
                <w:szCs w:val="24"/>
              </w:rPr>
            </w:pPr>
            <w:r w:rsidRPr="008E0F64">
              <w:rPr>
                <w:rFonts w:ascii="Trebuchet MS" w:hAnsi="Trebuchet MS"/>
                <w:sz w:val="17"/>
              </w:rPr>
              <w:t>Hohe Gebäude, die mindestens 25 m hoch sind, ...</w:t>
            </w:r>
          </w:p>
        </w:tc>
      </w:tr>
      <w:tr w:rsidR="00156AA0" w:rsidRPr="008E0F64" w14:paraId="55B6AD7F" w14:textId="77777777" w:rsidTr="0082504D">
        <w:trPr>
          <w:trHeight w:val="425"/>
          <w:jc w:val="center"/>
        </w:trPr>
        <w:tc>
          <w:tcPr>
            <w:tcW w:w="842" w:type="dxa"/>
            <w:tcBorders>
              <w:top w:val="single" w:sz="4" w:space="0" w:color="231F20"/>
              <w:left w:val="single" w:sz="4" w:space="0" w:color="231F20"/>
              <w:bottom w:val="single" w:sz="4" w:space="0" w:color="231F20"/>
              <w:right w:val="single" w:sz="4" w:space="0" w:color="231F20"/>
            </w:tcBorders>
            <w:vAlign w:val="center"/>
          </w:tcPr>
          <w:p w14:paraId="52209EF9" w14:textId="77777777" w:rsidR="00F357EB" w:rsidRPr="008E0F64" w:rsidRDefault="00F357EB"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BD3</w:t>
            </w:r>
          </w:p>
        </w:tc>
        <w:tc>
          <w:tcPr>
            <w:tcW w:w="1360" w:type="dxa"/>
            <w:tcBorders>
              <w:top w:val="single" w:sz="4" w:space="0" w:color="231F20"/>
              <w:left w:val="single" w:sz="4" w:space="0" w:color="231F20"/>
              <w:bottom w:val="single" w:sz="4" w:space="0" w:color="231F20"/>
              <w:right w:val="single" w:sz="4" w:space="0" w:color="231F20"/>
            </w:tcBorders>
            <w:vAlign w:val="center"/>
          </w:tcPr>
          <w:p w14:paraId="487F9FE2"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Dicht</w:t>
            </w:r>
          </w:p>
        </w:tc>
        <w:tc>
          <w:tcPr>
            <w:tcW w:w="1143" w:type="dxa"/>
            <w:tcBorders>
              <w:top w:val="single" w:sz="4" w:space="0" w:color="231F20"/>
              <w:left w:val="single" w:sz="4" w:space="0" w:color="231F20"/>
              <w:bottom w:val="single" w:sz="4" w:space="0" w:color="231F20"/>
              <w:right w:val="single" w:sz="4" w:space="0" w:color="231F20"/>
            </w:tcBorders>
            <w:vAlign w:val="center"/>
          </w:tcPr>
          <w:p w14:paraId="63256A61"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Groß</w:t>
            </w:r>
          </w:p>
        </w:tc>
        <w:tc>
          <w:tcPr>
            <w:tcW w:w="1082" w:type="dxa"/>
            <w:tcBorders>
              <w:top w:val="single" w:sz="4" w:space="0" w:color="231F20"/>
              <w:left w:val="single" w:sz="4" w:space="0" w:color="231F20"/>
              <w:bottom w:val="single" w:sz="4" w:space="0" w:color="231F20"/>
              <w:right w:val="single" w:sz="4" w:space="0" w:color="231F20"/>
            </w:tcBorders>
            <w:vAlign w:val="center"/>
          </w:tcPr>
          <w:p w14:paraId="2D6EFDCE"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Einfach</w:t>
            </w:r>
          </w:p>
        </w:tc>
        <w:tc>
          <w:tcPr>
            <w:tcW w:w="3856" w:type="dxa"/>
            <w:tcBorders>
              <w:top w:val="single" w:sz="4" w:space="0" w:color="231F20"/>
              <w:left w:val="single" w:sz="4" w:space="0" w:color="231F20"/>
              <w:bottom w:val="single" w:sz="4" w:space="0" w:color="231F20"/>
              <w:right w:val="single" w:sz="4" w:space="0" w:color="231F20"/>
            </w:tcBorders>
            <w:vAlign w:val="center"/>
          </w:tcPr>
          <w:p w14:paraId="160B9743" w14:textId="273262C1" w:rsidR="00F357EB" w:rsidRPr="008E0F64" w:rsidRDefault="00D25072" w:rsidP="00692AE0">
            <w:pPr>
              <w:widowControl w:val="0"/>
              <w:spacing w:before="20" w:after="20" w:line="240" w:lineRule="auto"/>
              <w:rPr>
                <w:rFonts w:ascii="Trebuchet MS" w:eastAsia="Times New Roman" w:hAnsi="Trebuchet MS" w:cs="Times New Roman"/>
                <w:sz w:val="24"/>
                <w:szCs w:val="24"/>
              </w:rPr>
            </w:pPr>
            <w:r>
              <w:rPr>
                <w:rFonts w:ascii="Trebuchet MS" w:hAnsi="Trebuchet MS"/>
                <w:sz w:val="17"/>
              </w:rPr>
              <w:t>[</w:t>
            </w:r>
            <w:r w:rsidRPr="00D25072">
              <w:rPr>
                <w:rFonts w:ascii="Trebuchet MS" w:hAnsi="Trebuchet MS"/>
                <w:sz w:val="17"/>
              </w:rPr>
              <w:t>Gebäude mit der Öffentlichkeit zugänglichen Orten</w:t>
            </w:r>
            <w:r>
              <w:rPr>
                <w:rFonts w:ascii="Trebuchet MS" w:hAnsi="Trebuchet MS"/>
                <w:sz w:val="17"/>
              </w:rPr>
              <w:t>]</w:t>
            </w:r>
            <w:r w:rsidR="00F357EB" w:rsidRPr="008E0F64">
              <w:rPr>
                <w:rFonts w:ascii="Trebuchet MS" w:hAnsi="Trebuchet MS"/>
                <w:sz w:val="17"/>
              </w:rPr>
              <w:t>, ...</w:t>
            </w:r>
          </w:p>
        </w:tc>
      </w:tr>
      <w:tr w:rsidR="00156AA0" w:rsidRPr="008E0F64" w14:paraId="09C8CF29" w14:textId="77777777" w:rsidTr="0082504D">
        <w:trPr>
          <w:trHeight w:val="425"/>
          <w:jc w:val="center"/>
        </w:trPr>
        <w:tc>
          <w:tcPr>
            <w:tcW w:w="842" w:type="dxa"/>
            <w:tcBorders>
              <w:top w:val="single" w:sz="4" w:space="0" w:color="231F20"/>
              <w:left w:val="single" w:sz="4" w:space="0" w:color="231F20"/>
              <w:bottom w:val="single" w:sz="4" w:space="0" w:color="231F20"/>
              <w:right w:val="single" w:sz="4" w:space="0" w:color="231F20"/>
            </w:tcBorders>
            <w:vAlign w:val="center"/>
          </w:tcPr>
          <w:p w14:paraId="5C2AB7E7" w14:textId="77777777" w:rsidR="00F357EB" w:rsidRPr="008E0F64" w:rsidRDefault="00F357EB"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BD4</w:t>
            </w:r>
          </w:p>
        </w:tc>
        <w:tc>
          <w:tcPr>
            <w:tcW w:w="1360" w:type="dxa"/>
            <w:tcBorders>
              <w:top w:val="single" w:sz="4" w:space="0" w:color="231F20"/>
              <w:left w:val="single" w:sz="4" w:space="0" w:color="231F20"/>
              <w:bottom w:val="single" w:sz="4" w:space="0" w:color="231F20"/>
              <w:right w:val="single" w:sz="4" w:space="0" w:color="231F20"/>
            </w:tcBorders>
            <w:vAlign w:val="center"/>
          </w:tcPr>
          <w:p w14:paraId="6DDDFFCB"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Lang und dicht</w:t>
            </w:r>
          </w:p>
        </w:tc>
        <w:tc>
          <w:tcPr>
            <w:tcW w:w="1143" w:type="dxa"/>
            <w:tcBorders>
              <w:top w:val="single" w:sz="4" w:space="0" w:color="231F20"/>
              <w:left w:val="single" w:sz="4" w:space="0" w:color="231F20"/>
              <w:bottom w:val="single" w:sz="4" w:space="0" w:color="231F20"/>
              <w:right w:val="single" w:sz="4" w:space="0" w:color="231F20"/>
            </w:tcBorders>
            <w:vAlign w:val="center"/>
          </w:tcPr>
          <w:p w14:paraId="78AAF7A4"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Groß</w:t>
            </w:r>
          </w:p>
        </w:tc>
        <w:tc>
          <w:tcPr>
            <w:tcW w:w="1082" w:type="dxa"/>
            <w:tcBorders>
              <w:top w:val="single" w:sz="4" w:space="0" w:color="231F20"/>
              <w:left w:val="single" w:sz="4" w:space="0" w:color="231F20"/>
              <w:bottom w:val="single" w:sz="4" w:space="0" w:color="231F20"/>
              <w:right w:val="single" w:sz="4" w:space="0" w:color="231F20"/>
            </w:tcBorders>
            <w:vAlign w:val="center"/>
          </w:tcPr>
          <w:p w14:paraId="51EB5A2B" w14:textId="77777777" w:rsidR="00F357EB" w:rsidRPr="008E0F64" w:rsidRDefault="00415B3C" w:rsidP="00692AE0">
            <w:pPr>
              <w:widowControl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Schwierig</w:t>
            </w:r>
          </w:p>
        </w:tc>
        <w:tc>
          <w:tcPr>
            <w:tcW w:w="3856" w:type="dxa"/>
            <w:tcBorders>
              <w:top w:val="single" w:sz="4" w:space="0" w:color="231F20"/>
              <w:left w:val="single" w:sz="4" w:space="0" w:color="231F20"/>
              <w:bottom w:val="single" w:sz="4" w:space="0" w:color="231F20"/>
              <w:right w:val="single" w:sz="4" w:space="0" w:color="231F20"/>
            </w:tcBorders>
            <w:vAlign w:val="center"/>
          </w:tcPr>
          <w:p w14:paraId="4CEF0CBF" w14:textId="135A3802" w:rsidR="00F357EB" w:rsidRPr="008E0F64" w:rsidRDefault="00D25072" w:rsidP="00692AE0">
            <w:pPr>
              <w:widowControl w:val="0"/>
              <w:spacing w:before="20" w:after="20" w:line="240" w:lineRule="auto"/>
              <w:rPr>
                <w:rFonts w:ascii="Trebuchet MS" w:eastAsia="Times New Roman" w:hAnsi="Trebuchet MS" w:cs="Times New Roman"/>
                <w:sz w:val="24"/>
                <w:szCs w:val="24"/>
              </w:rPr>
            </w:pPr>
            <w:r>
              <w:rPr>
                <w:rFonts w:ascii="Trebuchet MS" w:hAnsi="Trebuchet MS"/>
                <w:sz w:val="17"/>
              </w:rPr>
              <w:t>[</w:t>
            </w:r>
            <w:r w:rsidRPr="00D25072">
              <w:rPr>
                <w:rFonts w:ascii="Trebuchet MS" w:hAnsi="Trebuchet MS"/>
                <w:sz w:val="17"/>
              </w:rPr>
              <w:t>Gebäude mit der Öffentlichkeit zugänglichen Orten, die höher als 25 m sind</w:t>
            </w:r>
            <w:r>
              <w:rPr>
                <w:rFonts w:ascii="Trebuchet MS" w:hAnsi="Trebuchet MS"/>
                <w:sz w:val="17"/>
              </w:rPr>
              <w:t>]</w:t>
            </w:r>
            <w:r w:rsidR="00F357EB" w:rsidRPr="008E0F64">
              <w:rPr>
                <w:rFonts w:ascii="Trebuchet MS" w:hAnsi="Trebuchet MS"/>
                <w:sz w:val="17"/>
              </w:rPr>
              <w:t>, ...</w:t>
            </w:r>
          </w:p>
        </w:tc>
      </w:tr>
    </w:tbl>
    <w:p w14:paraId="77C00E37" w14:textId="77777777" w:rsidR="00F357EB" w:rsidRPr="008E0F64" w:rsidRDefault="00F357EB" w:rsidP="007D1542">
      <w:pPr>
        <w:pStyle w:val="FOD-niv3"/>
        <w:outlineLvl w:val="1"/>
        <w:rPr>
          <w:rFonts w:eastAsia="Times New Roman"/>
        </w:rPr>
      </w:pPr>
      <w:bookmarkStart w:id="491" w:name="_Toc365450156"/>
      <w:bookmarkStart w:id="492" w:name="_Toc390436667"/>
      <w:bookmarkStart w:id="493" w:name="_Toc167269308"/>
      <w:bookmarkStart w:id="494" w:name="_Toc167270468"/>
      <w:bookmarkStart w:id="495" w:name="_Toc167271079"/>
      <w:bookmarkStart w:id="496" w:name="_Toc203657183"/>
      <w:bookmarkEnd w:id="490"/>
      <w:r w:rsidRPr="008E0F64">
        <w:t>Abschnitt 2.10.15 - Art der bearbeiteten oder gelagerten Stoffe (BE)</w:t>
      </w:r>
      <w:bookmarkEnd w:id="491"/>
      <w:bookmarkEnd w:id="492"/>
      <w:bookmarkEnd w:id="493"/>
      <w:bookmarkEnd w:id="494"/>
      <w:bookmarkEnd w:id="495"/>
      <w:bookmarkEnd w:id="496"/>
    </w:p>
    <w:p w14:paraId="1DEE4846" w14:textId="15F5AD06" w:rsidR="00F357EB" w:rsidRPr="008E0F64" w:rsidRDefault="008F176D" w:rsidP="00692AE0">
      <w:pPr>
        <w:pStyle w:val="FOD-normal"/>
        <w:spacing w:after="120"/>
        <w:rPr>
          <w:rFonts w:eastAsia="Times New Roman"/>
        </w:rPr>
      </w:pPr>
      <w:r w:rsidRPr="008E0F64">
        <w:t xml:space="preserve">Für die Kennzeichnung des äußeren Einflusses </w:t>
      </w:r>
      <w:r w:rsidRPr="008E0F64">
        <w:rPr>
          <w:i/>
        </w:rPr>
        <w:t>"Art der bearbeiteten oder gelagerten Stoffe"</w:t>
      </w:r>
      <w:r w:rsidRPr="008E0F64">
        <w:t xml:space="preserve"> wird ein Code benutzt, der aus den Buchstaben </w:t>
      </w:r>
      <w:r w:rsidRPr="008E0F64">
        <w:rPr>
          <w:i/>
        </w:rPr>
        <w:t>BE</w:t>
      </w:r>
      <w:r w:rsidRPr="008E0F64">
        <w:t xml:space="preserve"> gefolgt von einer Ziffer von 1 bis 4 besteht, wie in </w:t>
      </w:r>
      <w:r w:rsidRPr="008E0F64">
        <w:rPr>
          <w:i/>
        </w:rPr>
        <w:t>Tabelle 2.19</w:t>
      </w:r>
      <w:r w:rsidRPr="008E0F64">
        <w:t xml:space="preserve"> dargestellt.</w:t>
      </w:r>
    </w:p>
    <w:p w14:paraId="5957554F" w14:textId="77777777" w:rsidR="00DB30C3" w:rsidRPr="008E0F64" w:rsidRDefault="00DB30C3" w:rsidP="00692AE0">
      <w:pPr>
        <w:pStyle w:val="FOD-tab-titel"/>
      </w:pPr>
      <w:bookmarkStart w:id="497" w:name="_Toc167267952"/>
      <w:bookmarkStart w:id="498" w:name="_Toc167269115"/>
      <w:bookmarkStart w:id="499" w:name="_Toc167270275"/>
      <w:bookmarkStart w:id="500" w:name="_Toc202794562"/>
      <w:bookmarkStart w:id="501" w:name="TABEL_025_FR"/>
      <w:r w:rsidRPr="008E0F64">
        <w:t>Tabelle 2.19 - Äußere Einflüsse - Art der bearbeiteten oder gelagerten Stoffe (BE)</w:t>
      </w:r>
      <w:bookmarkEnd w:id="497"/>
      <w:bookmarkEnd w:id="498"/>
      <w:bookmarkEnd w:id="499"/>
      <w:bookmarkEnd w:id="500"/>
    </w:p>
    <w:tbl>
      <w:tblPr>
        <w:tblW w:w="0" w:type="auto"/>
        <w:jc w:val="center"/>
        <w:tblLayout w:type="fixed"/>
        <w:tblCellMar>
          <w:left w:w="57" w:type="dxa"/>
          <w:right w:w="57" w:type="dxa"/>
        </w:tblCellMar>
        <w:tblLook w:val="0000" w:firstRow="0" w:lastRow="0" w:firstColumn="0" w:lastColumn="0" w:noHBand="0" w:noVBand="0"/>
      </w:tblPr>
      <w:tblGrid>
        <w:gridCol w:w="638"/>
        <w:gridCol w:w="1532"/>
        <w:gridCol w:w="3042"/>
        <w:gridCol w:w="3109"/>
      </w:tblGrid>
      <w:tr w:rsidR="00156AA0" w:rsidRPr="008E0F64" w14:paraId="7B071846" w14:textId="77777777" w:rsidTr="0082504D">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0670942A"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Code</w:t>
            </w:r>
          </w:p>
        </w:tc>
        <w:tc>
          <w:tcPr>
            <w:tcW w:w="1532" w:type="dxa"/>
            <w:tcBorders>
              <w:top w:val="single" w:sz="4" w:space="0" w:color="231F20"/>
              <w:left w:val="single" w:sz="4" w:space="0" w:color="231F20"/>
              <w:bottom w:val="single" w:sz="4" w:space="0" w:color="231F20"/>
              <w:right w:val="single" w:sz="4" w:space="0" w:color="231F20"/>
            </w:tcBorders>
            <w:vAlign w:val="center"/>
          </w:tcPr>
          <w:p w14:paraId="27F0C848" w14:textId="77777777" w:rsidR="00F357EB" w:rsidRPr="008E0F64" w:rsidRDefault="00723CBA"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Art der bearbeiteten oder gelagerten Stoffe</w:t>
            </w:r>
          </w:p>
        </w:tc>
        <w:tc>
          <w:tcPr>
            <w:tcW w:w="3042" w:type="dxa"/>
            <w:tcBorders>
              <w:top w:val="single" w:sz="4" w:space="0" w:color="231F20"/>
              <w:left w:val="single" w:sz="4" w:space="0" w:color="231F20"/>
              <w:bottom w:val="single" w:sz="4" w:space="0" w:color="231F20"/>
              <w:right w:val="single" w:sz="4" w:space="0" w:color="231F20"/>
            </w:tcBorders>
            <w:vAlign w:val="center"/>
          </w:tcPr>
          <w:p w14:paraId="5B402E66"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Bedingungen</w:t>
            </w:r>
          </w:p>
        </w:tc>
        <w:tc>
          <w:tcPr>
            <w:tcW w:w="3109" w:type="dxa"/>
            <w:tcBorders>
              <w:top w:val="single" w:sz="4" w:space="0" w:color="231F20"/>
              <w:left w:val="single" w:sz="4" w:space="0" w:color="231F20"/>
              <w:bottom w:val="single" w:sz="4" w:space="0" w:color="231F20"/>
              <w:right w:val="single" w:sz="4" w:space="0" w:color="231F20"/>
            </w:tcBorders>
            <w:vAlign w:val="center"/>
          </w:tcPr>
          <w:p w14:paraId="4840DA64"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b/>
                <w:sz w:val="24"/>
                <w:szCs w:val="24"/>
              </w:rPr>
            </w:pPr>
            <w:r w:rsidRPr="008E0F64">
              <w:rPr>
                <w:rFonts w:ascii="Trebuchet MS" w:hAnsi="Trebuchet MS"/>
                <w:b/>
                <w:i/>
                <w:sz w:val="17"/>
              </w:rPr>
              <w:t>Beispiele</w:t>
            </w:r>
          </w:p>
        </w:tc>
      </w:tr>
      <w:tr w:rsidR="00156AA0" w:rsidRPr="008E0F64" w14:paraId="364699E7" w14:textId="77777777" w:rsidTr="0082504D">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5A3B2F7D"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BE1</w:t>
            </w:r>
          </w:p>
        </w:tc>
        <w:tc>
          <w:tcPr>
            <w:tcW w:w="1532" w:type="dxa"/>
            <w:tcBorders>
              <w:top w:val="single" w:sz="4" w:space="0" w:color="231F20"/>
              <w:left w:val="single" w:sz="4" w:space="0" w:color="231F20"/>
              <w:bottom w:val="single" w:sz="4" w:space="0" w:color="231F20"/>
              <w:right w:val="single" w:sz="4" w:space="0" w:color="231F20"/>
            </w:tcBorders>
            <w:vAlign w:val="center"/>
          </w:tcPr>
          <w:p w14:paraId="2B99A434"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Vernachlässigbare Risiken</w:t>
            </w:r>
          </w:p>
        </w:tc>
        <w:tc>
          <w:tcPr>
            <w:tcW w:w="3042" w:type="dxa"/>
            <w:tcBorders>
              <w:top w:val="single" w:sz="4" w:space="0" w:color="231F20"/>
              <w:left w:val="single" w:sz="4" w:space="0" w:color="231F20"/>
              <w:bottom w:val="single" w:sz="4" w:space="0" w:color="231F20"/>
              <w:right w:val="single" w:sz="4" w:space="0" w:color="231F20"/>
            </w:tcBorders>
            <w:vAlign w:val="center"/>
          </w:tcPr>
          <w:p w14:paraId="403D37E8"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Fehlen oder vernachlässigbares Vorhandensein von leicht entflammbaren, explosiven oder potenziell kontaminierenden Stoffen</w:t>
            </w:r>
          </w:p>
        </w:tc>
        <w:tc>
          <w:tcPr>
            <w:tcW w:w="3109" w:type="dxa"/>
            <w:tcBorders>
              <w:top w:val="single" w:sz="4" w:space="0" w:color="231F20"/>
              <w:left w:val="single" w:sz="4" w:space="0" w:color="231F20"/>
              <w:bottom w:val="single" w:sz="4" w:space="0" w:color="231F20"/>
              <w:right w:val="single" w:sz="4" w:space="0" w:color="231F20"/>
            </w:tcBorders>
            <w:vAlign w:val="center"/>
          </w:tcPr>
          <w:p w14:paraId="07969108"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Hauswirtschaftliche Räumlichkeiten, ...</w:t>
            </w:r>
          </w:p>
        </w:tc>
      </w:tr>
      <w:tr w:rsidR="00156AA0" w:rsidRPr="008E0F64" w14:paraId="1A4B1B98" w14:textId="77777777" w:rsidTr="0082504D">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4D8AFD06"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BE2</w:t>
            </w:r>
          </w:p>
        </w:tc>
        <w:tc>
          <w:tcPr>
            <w:tcW w:w="1532" w:type="dxa"/>
            <w:tcBorders>
              <w:top w:val="single" w:sz="4" w:space="0" w:color="231F20"/>
              <w:left w:val="single" w:sz="4" w:space="0" w:color="231F20"/>
              <w:bottom w:val="single" w:sz="4" w:space="0" w:color="231F20"/>
              <w:right w:val="single" w:sz="4" w:space="0" w:color="231F20"/>
            </w:tcBorders>
            <w:vAlign w:val="center"/>
          </w:tcPr>
          <w:p w14:paraId="68199B4E" w14:textId="77777777" w:rsidR="00F357EB" w:rsidRPr="008E0F64" w:rsidRDefault="00F357EB" w:rsidP="00692AE0">
            <w:pPr>
              <w:keepNext/>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Feuergefahr</w:t>
            </w:r>
          </w:p>
        </w:tc>
        <w:tc>
          <w:tcPr>
            <w:tcW w:w="3042" w:type="dxa"/>
            <w:tcBorders>
              <w:top w:val="single" w:sz="4" w:space="0" w:color="231F20"/>
              <w:left w:val="single" w:sz="4" w:space="0" w:color="231F20"/>
              <w:bottom w:val="single" w:sz="4" w:space="0" w:color="231F20"/>
              <w:right w:val="single" w:sz="4" w:space="0" w:color="231F20"/>
            </w:tcBorders>
            <w:vAlign w:val="center"/>
          </w:tcPr>
          <w:p w14:paraId="3967EE28"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Verarbeitung oder Lagerung von brennbaren Stoffen und entflammbaren Flüssigkeiten mit einem Flammpunkt über 55° C</w:t>
            </w:r>
          </w:p>
        </w:tc>
        <w:tc>
          <w:tcPr>
            <w:tcW w:w="3109" w:type="dxa"/>
            <w:tcBorders>
              <w:top w:val="single" w:sz="4" w:space="0" w:color="231F20"/>
              <w:left w:val="single" w:sz="4" w:space="0" w:color="231F20"/>
              <w:bottom w:val="single" w:sz="4" w:space="0" w:color="231F20"/>
              <w:right w:val="single" w:sz="4" w:space="0" w:color="231F20"/>
            </w:tcBorders>
            <w:vAlign w:val="center"/>
          </w:tcPr>
          <w:p w14:paraId="632840CE" w14:textId="77777777" w:rsidR="00F357EB" w:rsidRPr="008E0F64" w:rsidRDefault="00F357EB" w:rsidP="00692AE0">
            <w:pPr>
              <w:keepNext/>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Scheunen, Schreinereien, Papierfabriken, Heizungsräume, Parkhäuser, Bibliotheken, Archivräume, Lagerräume, ...</w:t>
            </w:r>
          </w:p>
        </w:tc>
      </w:tr>
      <w:tr w:rsidR="00156AA0" w:rsidRPr="008E0F64" w14:paraId="0024C363" w14:textId="77777777" w:rsidTr="0082504D">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4E6E5A41"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BE3</w:t>
            </w:r>
          </w:p>
        </w:tc>
        <w:tc>
          <w:tcPr>
            <w:tcW w:w="1532" w:type="dxa"/>
            <w:tcBorders>
              <w:top w:val="single" w:sz="4" w:space="0" w:color="231F20"/>
              <w:left w:val="single" w:sz="4" w:space="0" w:color="231F20"/>
              <w:bottom w:val="single" w:sz="4" w:space="0" w:color="231F20"/>
              <w:right w:val="single" w:sz="4" w:space="0" w:color="231F20"/>
            </w:tcBorders>
            <w:vAlign w:val="center"/>
          </w:tcPr>
          <w:p w14:paraId="7A8946C0"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Explosionsgefahr</w:t>
            </w:r>
          </w:p>
        </w:tc>
        <w:tc>
          <w:tcPr>
            <w:tcW w:w="3042" w:type="dxa"/>
            <w:tcBorders>
              <w:top w:val="single" w:sz="4" w:space="0" w:color="231F20"/>
              <w:left w:val="single" w:sz="4" w:space="0" w:color="231F20"/>
              <w:bottom w:val="single" w:sz="4" w:space="0" w:color="231F20"/>
              <w:right w:val="single" w:sz="4" w:space="0" w:color="231F20"/>
            </w:tcBorders>
            <w:vAlign w:val="center"/>
          </w:tcPr>
          <w:p w14:paraId="7F6C3D77"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Verarbeitung oder Lagerung von explosiven Stoffen oder entflammbaren Flüssigkeiten mit einem Flammpunkt von höchstens 55° C einschließlich Vorhandensein von explosivem Staub</w:t>
            </w:r>
          </w:p>
        </w:tc>
        <w:tc>
          <w:tcPr>
            <w:tcW w:w="3109" w:type="dxa"/>
            <w:tcBorders>
              <w:top w:val="single" w:sz="4" w:space="0" w:color="231F20"/>
              <w:left w:val="single" w:sz="4" w:space="0" w:color="231F20"/>
              <w:bottom w:val="single" w:sz="4" w:space="0" w:color="231F20"/>
              <w:right w:val="single" w:sz="4" w:space="0" w:color="231F20"/>
            </w:tcBorders>
            <w:vAlign w:val="center"/>
          </w:tcPr>
          <w:p w14:paraId="767EF909"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Raffinerien, Kohlenwasserstoff-, Treibstoff- und Munitionslager, Fabriken für bestimmte Kunststoffe, ...</w:t>
            </w:r>
          </w:p>
        </w:tc>
      </w:tr>
      <w:tr w:rsidR="00156AA0" w:rsidRPr="008E0F64" w14:paraId="769F8B3F" w14:textId="77777777" w:rsidTr="0082504D">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1D685CD9" w14:textId="77777777"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BE4</w:t>
            </w:r>
          </w:p>
        </w:tc>
        <w:tc>
          <w:tcPr>
            <w:tcW w:w="1532" w:type="dxa"/>
            <w:tcBorders>
              <w:top w:val="single" w:sz="4" w:space="0" w:color="231F20"/>
              <w:left w:val="single" w:sz="4" w:space="0" w:color="231F20"/>
              <w:bottom w:val="single" w:sz="4" w:space="0" w:color="231F20"/>
              <w:right w:val="single" w:sz="4" w:space="0" w:color="231F20"/>
            </w:tcBorders>
            <w:vAlign w:val="center"/>
          </w:tcPr>
          <w:p w14:paraId="47BEA6EE" w14:textId="02C05E29" w:rsidR="00F357EB" w:rsidRPr="008E0F64" w:rsidRDefault="00F357EB" w:rsidP="00692AE0">
            <w:pPr>
              <w:widowControl w:val="0"/>
              <w:autoSpaceDE w:val="0"/>
              <w:autoSpaceDN w:val="0"/>
              <w:adjustRightInd w:val="0"/>
              <w:spacing w:before="20" w:after="20" w:line="240" w:lineRule="auto"/>
              <w:jc w:val="center"/>
              <w:rPr>
                <w:rFonts w:ascii="Trebuchet MS" w:eastAsia="Times New Roman" w:hAnsi="Trebuchet MS" w:cs="Arial"/>
                <w:sz w:val="24"/>
                <w:szCs w:val="24"/>
              </w:rPr>
            </w:pPr>
            <w:r w:rsidRPr="008E0F64">
              <w:rPr>
                <w:rFonts w:ascii="Trebuchet MS" w:hAnsi="Trebuchet MS"/>
                <w:sz w:val="17"/>
              </w:rPr>
              <w:t>Verunreinigungs</w:t>
            </w:r>
            <w:r w:rsidR="006A30AE" w:rsidRPr="008E0F64">
              <w:rPr>
                <w:rFonts w:ascii="Trebuchet MS" w:hAnsi="Trebuchet MS"/>
                <w:sz w:val="17"/>
              </w:rPr>
              <w:softHyphen/>
            </w:r>
            <w:r w:rsidRPr="008E0F64">
              <w:rPr>
                <w:rFonts w:ascii="Trebuchet MS" w:hAnsi="Trebuchet MS"/>
                <w:sz w:val="17"/>
              </w:rPr>
              <w:t>gefahr</w:t>
            </w:r>
          </w:p>
        </w:tc>
        <w:tc>
          <w:tcPr>
            <w:tcW w:w="3042" w:type="dxa"/>
            <w:tcBorders>
              <w:top w:val="single" w:sz="4" w:space="0" w:color="231F20"/>
              <w:left w:val="single" w:sz="4" w:space="0" w:color="231F20"/>
              <w:bottom w:val="single" w:sz="4" w:space="0" w:color="231F20"/>
              <w:right w:val="single" w:sz="4" w:space="0" w:color="231F20"/>
            </w:tcBorders>
            <w:vAlign w:val="center"/>
          </w:tcPr>
          <w:p w14:paraId="7816E63A"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Vorhandensein von ungeschützten Nahrungsmitteln, pharmazeutischen Produkten ohne Schutz, Lampenbruch</w:t>
            </w:r>
          </w:p>
        </w:tc>
        <w:tc>
          <w:tcPr>
            <w:tcW w:w="3109" w:type="dxa"/>
            <w:tcBorders>
              <w:top w:val="single" w:sz="4" w:space="0" w:color="231F20"/>
              <w:left w:val="single" w:sz="4" w:space="0" w:color="231F20"/>
              <w:bottom w:val="single" w:sz="4" w:space="0" w:color="231F20"/>
              <w:right w:val="single" w:sz="4" w:space="0" w:color="231F20"/>
            </w:tcBorders>
            <w:vAlign w:val="center"/>
          </w:tcPr>
          <w:p w14:paraId="218B433F" w14:textId="77777777" w:rsidR="00F357EB" w:rsidRPr="008E0F64" w:rsidRDefault="00F357EB" w:rsidP="00692AE0">
            <w:pPr>
              <w:widowControl w:val="0"/>
              <w:autoSpaceDE w:val="0"/>
              <w:autoSpaceDN w:val="0"/>
              <w:adjustRightInd w:val="0"/>
              <w:spacing w:before="20" w:after="20" w:line="240" w:lineRule="auto"/>
              <w:rPr>
                <w:rFonts w:ascii="Trebuchet MS" w:eastAsia="Times New Roman" w:hAnsi="Trebuchet MS" w:cs="Arial"/>
                <w:sz w:val="24"/>
                <w:szCs w:val="24"/>
              </w:rPr>
            </w:pPr>
            <w:r w:rsidRPr="008E0F64">
              <w:rPr>
                <w:rFonts w:ascii="Trebuchet MS" w:hAnsi="Trebuchet MS"/>
                <w:sz w:val="17"/>
              </w:rPr>
              <w:t>Lebensmittelindustrien, Großküchen, Arzneimittelindustrien und pharmazeutische Labore, ...</w:t>
            </w:r>
          </w:p>
        </w:tc>
      </w:tr>
    </w:tbl>
    <w:p w14:paraId="61ADD50A" w14:textId="77777777" w:rsidR="00F357EB" w:rsidRPr="008E0F64" w:rsidRDefault="00F357EB" w:rsidP="007D1542">
      <w:pPr>
        <w:pStyle w:val="FOD-niv3"/>
        <w:outlineLvl w:val="1"/>
        <w:rPr>
          <w:rFonts w:eastAsia="Times New Roman"/>
        </w:rPr>
      </w:pPr>
      <w:bookmarkStart w:id="502" w:name="_Toc365450157"/>
      <w:bookmarkStart w:id="503" w:name="_Toc390436668"/>
      <w:bookmarkStart w:id="504" w:name="_Toc167269309"/>
      <w:bookmarkStart w:id="505" w:name="_Toc167270469"/>
      <w:bookmarkStart w:id="506" w:name="_Toc167271080"/>
      <w:bookmarkStart w:id="507" w:name="_Toc203657184"/>
      <w:bookmarkEnd w:id="501"/>
      <w:r w:rsidRPr="008E0F64">
        <w:t>Abschnitt 2.10.16 - Baustoffe (CA)</w:t>
      </w:r>
      <w:bookmarkEnd w:id="502"/>
      <w:bookmarkEnd w:id="503"/>
      <w:bookmarkEnd w:id="504"/>
      <w:bookmarkEnd w:id="505"/>
      <w:bookmarkEnd w:id="506"/>
      <w:bookmarkEnd w:id="507"/>
    </w:p>
    <w:p w14:paraId="64D2C2DD" w14:textId="0F8ADF2C" w:rsidR="00F357EB" w:rsidRPr="008E0F64" w:rsidRDefault="008F176D" w:rsidP="00692AE0">
      <w:pPr>
        <w:pStyle w:val="FOD-normal"/>
        <w:spacing w:after="120"/>
        <w:rPr>
          <w:rFonts w:eastAsia="Times New Roman"/>
        </w:rPr>
      </w:pPr>
      <w:r w:rsidRPr="008E0F64">
        <w:t xml:space="preserve">Für die Kennzeichnung des äußeren Einflusses </w:t>
      </w:r>
      <w:r w:rsidRPr="008E0F64">
        <w:rPr>
          <w:i/>
        </w:rPr>
        <w:t>"Baustoffe"</w:t>
      </w:r>
      <w:r w:rsidRPr="008E0F64">
        <w:t xml:space="preserve"> wird ein Code benutzt, der aus den Buchstaben </w:t>
      </w:r>
      <w:r w:rsidRPr="008E0F64">
        <w:rPr>
          <w:i/>
        </w:rPr>
        <w:t>CA</w:t>
      </w:r>
      <w:r w:rsidRPr="008E0F64">
        <w:t xml:space="preserve"> gefolgt von der Ziffer 1 oder 2 besteht, wie in </w:t>
      </w:r>
      <w:r w:rsidRPr="008E0F64">
        <w:rPr>
          <w:i/>
        </w:rPr>
        <w:t>Tabelle 2.20</w:t>
      </w:r>
      <w:r w:rsidRPr="008E0F64">
        <w:t xml:space="preserve"> dargestellt.</w:t>
      </w:r>
    </w:p>
    <w:p w14:paraId="048A7726" w14:textId="77777777" w:rsidR="00DB30C3" w:rsidRPr="008E0F64" w:rsidRDefault="00DB30C3" w:rsidP="00692AE0">
      <w:pPr>
        <w:pStyle w:val="FOD-tab-titel"/>
      </w:pPr>
      <w:bookmarkStart w:id="508" w:name="_Toc167267953"/>
      <w:bookmarkStart w:id="509" w:name="_Toc167269116"/>
      <w:bookmarkStart w:id="510" w:name="_Toc167270276"/>
      <w:bookmarkStart w:id="511" w:name="_Toc202794563"/>
      <w:bookmarkStart w:id="512" w:name="TABEL_026_FR"/>
      <w:r w:rsidRPr="008E0F64">
        <w:t>Tabelle 2.20 - Äußere Einflüsse - Baustoffe (CA)</w:t>
      </w:r>
      <w:bookmarkEnd w:id="508"/>
      <w:bookmarkEnd w:id="509"/>
      <w:bookmarkEnd w:id="510"/>
      <w:bookmarkEnd w:id="511"/>
    </w:p>
    <w:tbl>
      <w:tblPr>
        <w:tblW w:w="0" w:type="auto"/>
        <w:jc w:val="center"/>
        <w:tblLayout w:type="fixed"/>
        <w:tblCellMar>
          <w:left w:w="57" w:type="dxa"/>
          <w:right w:w="57" w:type="dxa"/>
        </w:tblCellMar>
        <w:tblLook w:val="0000" w:firstRow="0" w:lastRow="0" w:firstColumn="0" w:lastColumn="0" w:noHBand="0" w:noVBand="0"/>
      </w:tblPr>
      <w:tblGrid>
        <w:gridCol w:w="720"/>
        <w:gridCol w:w="2444"/>
        <w:gridCol w:w="3202"/>
        <w:gridCol w:w="2046"/>
      </w:tblGrid>
      <w:tr w:rsidR="00156AA0" w:rsidRPr="008E0F64" w14:paraId="61DA9F5C" w14:textId="77777777" w:rsidTr="0082504D">
        <w:trPr>
          <w:trHeight w:val="23"/>
          <w:jc w:val="center"/>
        </w:trPr>
        <w:tc>
          <w:tcPr>
            <w:tcW w:w="720" w:type="dxa"/>
            <w:tcBorders>
              <w:top w:val="single" w:sz="4" w:space="0" w:color="231F20"/>
              <w:left w:val="single" w:sz="4" w:space="0" w:color="231F20"/>
              <w:bottom w:val="single" w:sz="4" w:space="0" w:color="231F20"/>
              <w:right w:val="single" w:sz="4" w:space="0" w:color="231F20"/>
            </w:tcBorders>
            <w:vAlign w:val="center"/>
          </w:tcPr>
          <w:p w14:paraId="4F099EA2" w14:textId="77777777" w:rsidR="003C7B0E" w:rsidRPr="008E0F64" w:rsidRDefault="00F357EB" w:rsidP="00692AE0">
            <w:pPr>
              <w:widowControl w:val="0"/>
              <w:autoSpaceDE w:val="0"/>
              <w:autoSpaceDN w:val="0"/>
              <w:adjustRightInd w:val="0"/>
              <w:spacing w:before="40" w:after="40" w:line="240" w:lineRule="auto"/>
              <w:jc w:val="center"/>
              <w:rPr>
                <w:rFonts w:ascii="Trebuchet MS" w:eastAsia="Times New Roman" w:hAnsi="Trebuchet MS" w:cs="Arial"/>
                <w:b/>
                <w:sz w:val="24"/>
                <w:szCs w:val="24"/>
              </w:rPr>
            </w:pPr>
            <w:r w:rsidRPr="008E0F64">
              <w:rPr>
                <w:rFonts w:ascii="Trebuchet MS" w:hAnsi="Trebuchet MS"/>
                <w:b/>
                <w:i/>
                <w:sz w:val="17"/>
              </w:rPr>
              <w:t>Code</w:t>
            </w:r>
          </w:p>
        </w:tc>
        <w:tc>
          <w:tcPr>
            <w:tcW w:w="2444" w:type="dxa"/>
            <w:tcBorders>
              <w:top w:val="single" w:sz="4" w:space="0" w:color="231F20"/>
              <w:left w:val="single" w:sz="4" w:space="0" w:color="231F20"/>
              <w:bottom w:val="single" w:sz="4" w:space="0" w:color="231F20"/>
              <w:right w:val="single" w:sz="4" w:space="0" w:color="231F20"/>
            </w:tcBorders>
            <w:vAlign w:val="center"/>
          </w:tcPr>
          <w:p w14:paraId="3F177EAC" w14:textId="77777777" w:rsidR="003C7B0E" w:rsidRPr="008E0F64" w:rsidRDefault="00F357EB" w:rsidP="00692AE0">
            <w:pPr>
              <w:widowControl w:val="0"/>
              <w:autoSpaceDE w:val="0"/>
              <w:autoSpaceDN w:val="0"/>
              <w:adjustRightInd w:val="0"/>
              <w:spacing w:before="40" w:after="40" w:line="240" w:lineRule="auto"/>
              <w:jc w:val="center"/>
              <w:rPr>
                <w:rFonts w:ascii="Trebuchet MS" w:eastAsia="Times New Roman" w:hAnsi="Trebuchet MS" w:cs="Arial"/>
                <w:b/>
                <w:sz w:val="24"/>
                <w:szCs w:val="24"/>
              </w:rPr>
            </w:pPr>
            <w:r w:rsidRPr="008E0F64">
              <w:rPr>
                <w:rFonts w:ascii="Trebuchet MS" w:hAnsi="Trebuchet MS"/>
                <w:b/>
                <w:i/>
                <w:sz w:val="17"/>
              </w:rPr>
              <w:t>Baustoffe</w:t>
            </w:r>
          </w:p>
        </w:tc>
        <w:tc>
          <w:tcPr>
            <w:tcW w:w="3202" w:type="dxa"/>
            <w:tcBorders>
              <w:top w:val="single" w:sz="4" w:space="0" w:color="231F20"/>
              <w:left w:val="single" w:sz="4" w:space="0" w:color="231F20"/>
              <w:bottom w:val="single" w:sz="4" w:space="0" w:color="231F20"/>
              <w:right w:val="single" w:sz="4" w:space="0" w:color="231F20"/>
            </w:tcBorders>
            <w:vAlign w:val="center"/>
          </w:tcPr>
          <w:p w14:paraId="036373D1" w14:textId="77777777" w:rsidR="003C7B0E" w:rsidRPr="008E0F64" w:rsidRDefault="00F357EB" w:rsidP="00692AE0">
            <w:pPr>
              <w:widowControl w:val="0"/>
              <w:autoSpaceDE w:val="0"/>
              <w:autoSpaceDN w:val="0"/>
              <w:adjustRightInd w:val="0"/>
              <w:spacing w:before="40" w:after="40" w:line="240" w:lineRule="auto"/>
              <w:jc w:val="center"/>
              <w:rPr>
                <w:rFonts w:ascii="Trebuchet MS" w:eastAsia="Times New Roman" w:hAnsi="Trebuchet MS" w:cs="Arial"/>
                <w:b/>
                <w:sz w:val="24"/>
                <w:szCs w:val="24"/>
              </w:rPr>
            </w:pPr>
            <w:r w:rsidRPr="008E0F64">
              <w:rPr>
                <w:rFonts w:ascii="Trebuchet MS" w:hAnsi="Trebuchet MS"/>
                <w:b/>
                <w:i/>
                <w:sz w:val="17"/>
              </w:rPr>
              <w:t>Bedingungen</w:t>
            </w:r>
          </w:p>
        </w:tc>
        <w:tc>
          <w:tcPr>
            <w:tcW w:w="2046" w:type="dxa"/>
            <w:tcBorders>
              <w:top w:val="single" w:sz="4" w:space="0" w:color="231F20"/>
              <w:left w:val="single" w:sz="4" w:space="0" w:color="231F20"/>
              <w:bottom w:val="single" w:sz="4" w:space="0" w:color="231F20"/>
              <w:right w:val="single" w:sz="4" w:space="0" w:color="231F20"/>
            </w:tcBorders>
            <w:vAlign w:val="center"/>
          </w:tcPr>
          <w:p w14:paraId="195EB88C" w14:textId="77777777" w:rsidR="003C7B0E" w:rsidRPr="008E0F64" w:rsidRDefault="00F357EB" w:rsidP="00692AE0">
            <w:pPr>
              <w:widowControl w:val="0"/>
              <w:autoSpaceDE w:val="0"/>
              <w:autoSpaceDN w:val="0"/>
              <w:adjustRightInd w:val="0"/>
              <w:spacing w:before="40" w:after="40" w:line="240" w:lineRule="auto"/>
              <w:jc w:val="center"/>
              <w:rPr>
                <w:rFonts w:ascii="Trebuchet MS" w:eastAsia="Times New Roman" w:hAnsi="Trebuchet MS" w:cs="Arial"/>
                <w:b/>
                <w:sz w:val="24"/>
                <w:szCs w:val="24"/>
              </w:rPr>
            </w:pPr>
            <w:r w:rsidRPr="008E0F64">
              <w:rPr>
                <w:rFonts w:ascii="Trebuchet MS" w:hAnsi="Trebuchet MS"/>
                <w:b/>
                <w:i/>
                <w:sz w:val="17"/>
              </w:rPr>
              <w:t>Beispiele</w:t>
            </w:r>
          </w:p>
        </w:tc>
      </w:tr>
      <w:tr w:rsidR="00156AA0" w:rsidRPr="008E0F64" w14:paraId="0930C560" w14:textId="77777777" w:rsidTr="0082504D">
        <w:trPr>
          <w:trHeight w:val="425"/>
          <w:jc w:val="center"/>
        </w:trPr>
        <w:tc>
          <w:tcPr>
            <w:tcW w:w="720" w:type="dxa"/>
            <w:tcBorders>
              <w:top w:val="single" w:sz="4" w:space="0" w:color="231F20"/>
              <w:left w:val="single" w:sz="4" w:space="0" w:color="231F20"/>
              <w:bottom w:val="single" w:sz="4" w:space="0" w:color="231F20"/>
              <w:right w:val="single" w:sz="4" w:space="0" w:color="231F20"/>
            </w:tcBorders>
            <w:vAlign w:val="center"/>
          </w:tcPr>
          <w:p w14:paraId="1B2077B9"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CA1</w:t>
            </w:r>
          </w:p>
        </w:tc>
        <w:tc>
          <w:tcPr>
            <w:tcW w:w="2444" w:type="dxa"/>
            <w:tcBorders>
              <w:top w:val="single" w:sz="4" w:space="0" w:color="231F20"/>
              <w:left w:val="single" w:sz="4" w:space="0" w:color="231F20"/>
              <w:bottom w:val="single" w:sz="4" w:space="0" w:color="231F20"/>
              <w:right w:val="single" w:sz="4" w:space="0" w:color="231F20"/>
            </w:tcBorders>
            <w:vAlign w:val="center"/>
          </w:tcPr>
          <w:p w14:paraId="479DABE1"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Nicht brennbare Materialien</w:t>
            </w:r>
          </w:p>
        </w:tc>
        <w:tc>
          <w:tcPr>
            <w:tcW w:w="3202" w:type="dxa"/>
            <w:tcBorders>
              <w:top w:val="single" w:sz="4" w:space="0" w:color="231F20"/>
              <w:left w:val="single" w:sz="4" w:space="0" w:color="231F20"/>
              <w:bottom w:val="single" w:sz="4" w:space="0" w:color="231F20"/>
              <w:right w:val="single" w:sz="4" w:space="0" w:color="231F20"/>
            </w:tcBorders>
            <w:vAlign w:val="center"/>
          </w:tcPr>
          <w:p w14:paraId="06D7AF02"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w:t>
            </w:r>
          </w:p>
        </w:tc>
        <w:tc>
          <w:tcPr>
            <w:tcW w:w="2046" w:type="dxa"/>
            <w:tcBorders>
              <w:top w:val="single" w:sz="4" w:space="0" w:color="231F20"/>
              <w:left w:val="single" w:sz="4" w:space="0" w:color="231F20"/>
              <w:bottom w:val="single" w:sz="4" w:space="0" w:color="231F20"/>
              <w:right w:val="single" w:sz="4" w:space="0" w:color="231F20"/>
            </w:tcBorders>
            <w:vAlign w:val="center"/>
          </w:tcPr>
          <w:p w14:paraId="1B619228"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w:t>
            </w:r>
          </w:p>
        </w:tc>
      </w:tr>
      <w:tr w:rsidR="00156AA0" w:rsidRPr="008E0F64" w14:paraId="4ED62629" w14:textId="77777777" w:rsidTr="0082504D">
        <w:trPr>
          <w:trHeight w:val="425"/>
          <w:jc w:val="center"/>
        </w:trPr>
        <w:tc>
          <w:tcPr>
            <w:tcW w:w="720" w:type="dxa"/>
            <w:tcBorders>
              <w:top w:val="single" w:sz="4" w:space="0" w:color="231F20"/>
              <w:left w:val="single" w:sz="4" w:space="0" w:color="231F20"/>
              <w:bottom w:val="single" w:sz="4" w:space="0" w:color="231F20"/>
              <w:right w:val="single" w:sz="4" w:space="0" w:color="231F20"/>
            </w:tcBorders>
            <w:vAlign w:val="center"/>
          </w:tcPr>
          <w:p w14:paraId="2F10BA3C" w14:textId="77777777" w:rsidR="003C7B0E" w:rsidRPr="008E0F64" w:rsidRDefault="00F357EB"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CA2</w:t>
            </w:r>
          </w:p>
        </w:tc>
        <w:tc>
          <w:tcPr>
            <w:tcW w:w="2444" w:type="dxa"/>
            <w:tcBorders>
              <w:top w:val="single" w:sz="4" w:space="0" w:color="231F20"/>
              <w:left w:val="single" w:sz="4" w:space="0" w:color="231F20"/>
              <w:bottom w:val="single" w:sz="4" w:space="0" w:color="231F20"/>
              <w:right w:val="single" w:sz="4" w:space="0" w:color="231F20"/>
            </w:tcBorders>
            <w:vAlign w:val="center"/>
          </w:tcPr>
          <w:p w14:paraId="2FC558C7" w14:textId="77777777" w:rsidR="003C7B0E" w:rsidRPr="008E0F64" w:rsidRDefault="00F357EB"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Brennbare Materialien</w:t>
            </w:r>
          </w:p>
        </w:tc>
        <w:tc>
          <w:tcPr>
            <w:tcW w:w="3202" w:type="dxa"/>
            <w:tcBorders>
              <w:top w:val="single" w:sz="4" w:space="0" w:color="231F20"/>
              <w:left w:val="single" w:sz="4" w:space="0" w:color="231F20"/>
              <w:bottom w:val="single" w:sz="4" w:space="0" w:color="231F20"/>
              <w:right w:val="single" w:sz="4" w:space="0" w:color="231F20"/>
            </w:tcBorders>
            <w:vAlign w:val="center"/>
          </w:tcPr>
          <w:p w14:paraId="40EBA0FC" w14:textId="77777777" w:rsidR="003C7B0E" w:rsidRPr="008E0F64" w:rsidRDefault="00F357EB" w:rsidP="00692AE0">
            <w:pPr>
              <w:widowControl w:val="0"/>
              <w:autoSpaceDE w:val="0"/>
              <w:autoSpaceDN w:val="0"/>
              <w:adjustRightInd w:val="0"/>
              <w:spacing w:after="0" w:line="240" w:lineRule="auto"/>
              <w:rPr>
                <w:rFonts w:ascii="Trebuchet MS" w:eastAsia="Times New Roman" w:hAnsi="Trebuchet MS" w:cs="Arial"/>
                <w:sz w:val="24"/>
                <w:szCs w:val="24"/>
              </w:rPr>
            </w:pPr>
            <w:r w:rsidRPr="008E0F64">
              <w:rPr>
                <w:rFonts w:ascii="Trebuchet MS" w:hAnsi="Trebuchet MS"/>
                <w:sz w:val="17"/>
              </w:rPr>
              <w:t>Gebäude, die hauptsächlich mit brennbaren Materialien errichtet worden sind</w:t>
            </w:r>
          </w:p>
        </w:tc>
        <w:tc>
          <w:tcPr>
            <w:tcW w:w="2046" w:type="dxa"/>
            <w:tcBorders>
              <w:top w:val="single" w:sz="4" w:space="0" w:color="231F20"/>
              <w:left w:val="single" w:sz="4" w:space="0" w:color="231F20"/>
              <w:bottom w:val="single" w:sz="4" w:space="0" w:color="231F20"/>
              <w:right w:val="single" w:sz="4" w:space="0" w:color="231F20"/>
            </w:tcBorders>
            <w:vAlign w:val="center"/>
          </w:tcPr>
          <w:p w14:paraId="2A8BC375" w14:textId="77777777" w:rsidR="003C7B0E" w:rsidRPr="008E0F64" w:rsidRDefault="00F357EB" w:rsidP="00692AE0">
            <w:pPr>
              <w:widowControl w:val="0"/>
              <w:autoSpaceDE w:val="0"/>
              <w:autoSpaceDN w:val="0"/>
              <w:adjustRightInd w:val="0"/>
              <w:spacing w:after="0" w:line="240" w:lineRule="auto"/>
              <w:rPr>
                <w:rFonts w:ascii="Trebuchet MS" w:eastAsia="Times New Roman" w:hAnsi="Trebuchet MS" w:cs="Arial"/>
                <w:sz w:val="24"/>
                <w:szCs w:val="24"/>
              </w:rPr>
            </w:pPr>
            <w:r w:rsidRPr="008E0F64">
              <w:rPr>
                <w:rFonts w:ascii="Trebuchet MS" w:hAnsi="Trebuchet MS"/>
                <w:sz w:val="17"/>
              </w:rPr>
              <w:t>Holzgebäude, ...</w:t>
            </w:r>
          </w:p>
        </w:tc>
      </w:tr>
    </w:tbl>
    <w:p w14:paraId="0882D7C0" w14:textId="77777777" w:rsidR="00F357EB" w:rsidRPr="008E0F64" w:rsidRDefault="00F357EB" w:rsidP="007D1542">
      <w:pPr>
        <w:pStyle w:val="FOD-niv3"/>
        <w:outlineLvl w:val="1"/>
        <w:rPr>
          <w:rFonts w:eastAsia="Times New Roman"/>
        </w:rPr>
      </w:pPr>
      <w:bookmarkStart w:id="513" w:name="_Toc365450158"/>
      <w:bookmarkStart w:id="514" w:name="_Toc390436669"/>
      <w:bookmarkStart w:id="515" w:name="_Toc167269310"/>
      <w:bookmarkStart w:id="516" w:name="_Toc167270470"/>
      <w:bookmarkStart w:id="517" w:name="_Toc167271081"/>
      <w:bookmarkStart w:id="518" w:name="_Toc203657185"/>
      <w:bookmarkEnd w:id="512"/>
      <w:r w:rsidRPr="008E0F64">
        <w:lastRenderedPageBreak/>
        <w:t>Abschnitt 2.10.17 - Gebäudestruktur (CB)</w:t>
      </w:r>
      <w:bookmarkEnd w:id="513"/>
      <w:bookmarkEnd w:id="514"/>
      <w:bookmarkEnd w:id="515"/>
      <w:bookmarkEnd w:id="516"/>
      <w:bookmarkEnd w:id="517"/>
      <w:bookmarkEnd w:id="518"/>
    </w:p>
    <w:p w14:paraId="1E9BA6F6" w14:textId="46AB31B2" w:rsidR="00F357EB" w:rsidRPr="008E0F64" w:rsidRDefault="008F176D" w:rsidP="00692AE0">
      <w:pPr>
        <w:pStyle w:val="FOD-normal"/>
        <w:keepNext/>
        <w:rPr>
          <w:rFonts w:eastAsia="Times New Roman"/>
        </w:rPr>
      </w:pPr>
      <w:r w:rsidRPr="008E0F64">
        <w:t xml:space="preserve">Für die Kennzeichnung des äußeren Einflusses </w:t>
      </w:r>
      <w:r w:rsidRPr="008E0F64">
        <w:rPr>
          <w:i/>
        </w:rPr>
        <w:t>"Gebäudestruktur"</w:t>
      </w:r>
      <w:r w:rsidRPr="008E0F64">
        <w:t xml:space="preserve"> wird ein Code benutzt, der aus den Buchstaben </w:t>
      </w:r>
      <w:r w:rsidRPr="008E0F64">
        <w:rPr>
          <w:i/>
        </w:rPr>
        <w:t>CB</w:t>
      </w:r>
      <w:r w:rsidRPr="008E0F64">
        <w:t xml:space="preserve"> gefolgt von einer Ziffer von 1 bis 4 besteht, wie in </w:t>
      </w:r>
      <w:r w:rsidRPr="008E0F64">
        <w:rPr>
          <w:i/>
        </w:rPr>
        <w:t>Tabelle 2.21</w:t>
      </w:r>
      <w:r w:rsidRPr="008E0F64">
        <w:t xml:space="preserve"> dargestellt.</w:t>
      </w:r>
    </w:p>
    <w:p w14:paraId="5460E669" w14:textId="77777777" w:rsidR="00DB30C3" w:rsidRPr="008E0F64" w:rsidRDefault="00DB30C3" w:rsidP="00692AE0">
      <w:pPr>
        <w:pStyle w:val="FOD-tab-titel"/>
      </w:pPr>
      <w:bookmarkStart w:id="519" w:name="_Toc167267954"/>
      <w:bookmarkStart w:id="520" w:name="_Toc167269117"/>
      <w:bookmarkStart w:id="521" w:name="_Toc167270277"/>
      <w:bookmarkStart w:id="522" w:name="_Toc202794564"/>
      <w:bookmarkStart w:id="523" w:name="TABEL_027_FR"/>
      <w:r w:rsidRPr="008E0F64">
        <w:t>Tabelle 2.21 - Äußere Einflüsse - Gebäudestruktur (CB)</w:t>
      </w:r>
      <w:bookmarkEnd w:id="519"/>
      <w:bookmarkEnd w:id="520"/>
      <w:bookmarkEnd w:id="521"/>
      <w:bookmarkEnd w:id="522"/>
    </w:p>
    <w:tbl>
      <w:tblPr>
        <w:tblW w:w="0" w:type="auto"/>
        <w:jc w:val="center"/>
        <w:tblLayout w:type="fixed"/>
        <w:tblCellMar>
          <w:left w:w="57" w:type="dxa"/>
          <w:right w:w="57" w:type="dxa"/>
        </w:tblCellMar>
        <w:tblLook w:val="0000" w:firstRow="0" w:lastRow="0" w:firstColumn="0" w:lastColumn="0" w:noHBand="0" w:noVBand="0"/>
      </w:tblPr>
      <w:tblGrid>
        <w:gridCol w:w="638"/>
        <w:gridCol w:w="1329"/>
        <w:gridCol w:w="2745"/>
        <w:gridCol w:w="3659"/>
      </w:tblGrid>
      <w:tr w:rsidR="00156AA0" w:rsidRPr="008E0F64" w14:paraId="7DD94885" w14:textId="77777777" w:rsidTr="00B01C00">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24742915" w14:textId="77777777"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b/>
                <w:sz w:val="24"/>
                <w:szCs w:val="24"/>
              </w:rPr>
            </w:pPr>
            <w:r w:rsidRPr="008E0F64">
              <w:rPr>
                <w:rFonts w:ascii="Trebuchet MS" w:hAnsi="Trebuchet MS"/>
                <w:b/>
                <w:i/>
                <w:sz w:val="17"/>
              </w:rPr>
              <w:t>Code</w:t>
            </w:r>
          </w:p>
        </w:tc>
        <w:tc>
          <w:tcPr>
            <w:tcW w:w="1329" w:type="dxa"/>
            <w:tcBorders>
              <w:top w:val="single" w:sz="4" w:space="0" w:color="231F20"/>
              <w:left w:val="single" w:sz="4" w:space="0" w:color="231F20"/>
              <w:bottom w:val="single" w:sz="4" w:space="0" w:color="231F20"/>
              <w:right w:val="single" w:sz="4" w:space="0" w:color="231F20"/>
            </w:tcBorders>
            <w:vAlign w:val="center"/>
          </w:tcPr>
          <w:p w14:paraId="1758C36D" w14:textId="2F49352B"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b/>
                <w:sz w:val="24"/>
                <w:szCs w:val="24"/>
              </w:rPr>
            </w:pPr>
            <w:r w:rsidRPr="008E0F64">
              <w:rPr>
                <w:rFonts w:ascii="Trebuchet MS" w:hAnsi="Trebuchet MS"/>
                <w:b/>
                <w:i/>
                <w:sz w:val="17"/>
              </w:rPr>
              <w:t>Gebäude</w:t>
            </w:r>
            <w:r w:rsidR="006A30AE" w:rsidRPr="008E0F64">
              <w:rPr>
                <w:rFonts w:ascii="Trebuchet MS" w:hAnsi="Trebuchet MS"/>
                <w:b/>
                <w:i/>
                <w:sz w:val="17"/>
              </w:rPr>
              <w:softHyphen/>
            </w:r>
            <w:r w:rsidRPr="008E0F64">
              <w:rPr>
                <w:rFonts w:ascii="Trebuchet MS" w:hAnsi="Trebuchet MS"/>
                <w:b/>
                <w:i/>
                <w:sz w:val="17"/>
              </w:rPr>
              <w:t>struktur</w:t>
            </w:r>
          </w:p>
        </w:tc>
        <w:tc>
          <w:tcPr>
            <w:tcW w:w="2745" w:type="dxa"/>
            <w:tcBorders>
              <w:top w:val="single" w:sz="4" w:space="0" w:color="231F20"/>
              <w:left w:val="single" w:sz="4" w:space="0" w:color="231F20"/>
              <w:bottom w:val="single" w:sz="4" w:space="0" w:color="231F20"/>
              <w:right w:val="single" w:sz="4" w:space="0" w:color="231F20"/>
            </w:tcBorders>
            <w:vAlign w:val="center"/>
          </w:tcPr>
          <w:p w14:paraId="434DFA4C" w14:textId="77777777"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b/>
                <w:sz w:val="24"/>
                <w:szCs w:val="24"/>
              </w:rPr>
            </w:pPr>
            <w:r w:rsidRPr="008E0F64">
              <w:rPr>
                <w:rFonts w:ascii="Trebuchet MS" w:hAnsi="Trebuchet MS"/>
                <w:b/>
                <w:i/>
                <w:sz w:val="17"/>
              </w:rPr>
              <w:t>Bedingungen</w:t>
            </w:r>
          </w:p>
        </w:tc>
        <w:tc>
          <w:tcPr>
            <w:tcW w:w="3659" w:type="dxa"/>
            <w:tcBorders>
              <w:top w:val="single" w:sz="4" w:space="0" w:color="231F20"/>
              <w:left w:val="single" w:sz="4" w:space="0" w:color="231F20"/>
              <w:bottom w:val="single" w:sz="4" w:space="0" w:color="231F20"/>
              <w:right w:val="single" w:sz="4" w:space="0" w:color="231F20"/>
            </w:tcBorders>
            <w:vAlign w:val="center"/>
          </w:tcPr>
          <w:p w14:paraId="21881D50" w14:textId="77777777"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b/>
                <w:sz w:val="24"/>
                <w:szCs w:val="24"/>
              </w:rPr>
            </w:pPr>
            <w:r w:rsidRPr="008E0F64">
              <w:rPr>
                <w:rFonts w:ascii="Trebuchet MS" w:hAnsi="Trebuchet MS"/>
                <w:b/>
                <w:i/>
                <w:sz w:val="17"/>
              </w:rPr>
              <w:t>Beispiele</w:t>
            </w:r>
          </w:p>
        </w:tc>
      </w:tr>
      <w:tr w:rsidR="00156AA0" w:rsidRPr="008E0F64" w14:paraId="22007789" w14:textId="77777777" w:rsidTr="00B01C00">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13C01AF1" w14:textId="77777777"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CB1</w:t>
            </w:r>
          </w:p>
        </w:tc>
        <w:tc>
          <w:tcPr>
            <w:tcW w:w="1329" w:type="dxa"/>
            <w:tcBorders>
              <w:top w:val="single" w:sz="4" w:space="0" w:color="231F20"/>
              <w:left w:val="single" w:sz="4" w:space="0" w:color="231F20"/>
              <w:bottom w:val="single" w:sz="4" w:space="0" w:color="231F20"/>
              <w:right w:val="single" w:sz="4" w:space="0" w:color="231F20"/>
            </w:tcBorders>
            <w:vAlign w:val="center"/>
          </w:tcPr>
          <w:p w14:paraId="4BD65682" w14:textId="0552A3A3"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Vernachlässig</w:t>
            </w:r>
            <w:r w:rsidR="006A30AE" w:rsidRPr="008E0F64">
              <w:rPr>
                <w:rFonts w:ascii="Trebuchet MS" w:hAnsi="Trebuchet MS"/>
                <w:sz w:val="17"/>
              </w:rPr>
              <w:softHyphen/>
            </w:r>
            <w:r w:rsidRPr="008E0F64">
              <w:rPr>
                <w:rFonts w:ascii="Trebuchet MS" w:hAnsi="Trebuchet MS"/>
                <w:sz w:val="17"/>
              </w:rPr>
              <w:t>bare Risiken</w:t>
            </w:r>
          </w:p>
        </w:tc>
        <w:tc>
          <w:tcPr>
            <w:tcW w:w="2745" w:type="dxa"/>
            <w:tcBorders>
              <w:top w:val="single" w:sz="4" w:space="0" w:color="231F20"/>
              <w:left w:val="single" w:sz="4" w:space="0" w:color="231F20"/>
              <w:bottom w:val="single" w:sz="4" w:space="0" w:color="231F20"/>
              <w:right w:val="single" w:sz="4" w:space="0" w:color="231F20"/>
            </w:tcBorders>
            <w:vAlign w:val="center"/>
          </w:tcPr>
          <w:p w14:paraId="78C19396" w14:textId="77777777" w:rsidR="003C7B0E" w:rsidRPr="008E0F64" w:rsidRDefault="00F357EB" w:rsidP="00692AE0">
            <w:pPr>
              <w:keepNext/>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Klassische und stabile Konstruktionen</w:t>
            </w:r>
          </w:p>
        </w:tc>
        <w:tc>
          <w:tcPr>
            <w:tcW w:w="3659" w:type="dxa"/>
            <w:tcBorders>
              <w:top w:val="single" w:sz="4" w:space="0" w:color="231F20"/>
              <w:left w:val="single" w:sz="4" w:space="0" w:color="231F20"/>
              <w:bottom w:val="single" w:sz="4" w:space="0" w:color="231F20"/>
              <w:right w:val="single" w:sz="4" w:space="0" w:color="231F20"/>
            </w:tcBorders>
            <w:vAlign w:val="center"/>
          </w:tcPr>
          <w:p w14:paraId="3547E3F1" w14:textId="77777777" w:rsidR="003C7B0E" w:rsidRPr="008E0F64" w:rsidRDefault="00F357EB" w:rsidP="00692AE0">
            <w:pPr>
              <w:keepNext/>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w:t>
            </w:r>
          </w:p>
        </w:tc>
      </w:tr>
      <w:tr w:rsidR="00156AA0" w:rsidRPr="008E0F64" w14:paraId="6DEB0D80" w14:textId="77777777" w:rsidTr="00B01C00">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06F6743A" w14:textId="77777777"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CB2</w:t>
            </w:r>
          </w:p>
        </w:tc>
        <w:tc>
          <w:tcPr>
            <w:tcW w:w="1329" w:type="dxa"/>
            <w:tcBorders>
              <w:top w:val="single" w:sz="4" w:space="0" w:color="231F20"/>
              <w:left w:val="single" w:sz="4" w:space="0" w:color="231F20"/>
              <w:bottom w:val="single" w:sz="4" w:space="0" w:color="231F20"/>
              <w:right w:val="single" w:sz="4" w:space="0" w:color="231F20"/>
            </w:tcBorders>
            <w:vAlign w:val="center"/>
          </w:tcPr>
          <w:p w14:paraId="37D5840D" w14:textId="77777777" w:rsidR="003C7B0E" w:rsidRPr="008E0F64" w:rsidRDefault="00F357EB" w:rsidP="00692AE0">
            <w:pPr>
              <w:keepNext/>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Ausbreitung von Feuer</w:t>
            </w:r>
          </w:p>
        </w:tc>
        <w:tc>
          <w:tcPr>
            <w:tcW w:w="2745" w:type="dxa"/>
            <w:tcBorders>
              <w:top w:val="single" w:sz="4" w:space="0" w:color="231F20"/>
              <w:left w:val="single" w:sz="4" w:space="0" w:color="231F20"/>
              <w:bottom w:val="single" w:sz="4" w:space="0" w:color="231F20"/>
              <w:right w:val="single" w:sz="4" w:space="0" w:color="231F20"/>
            </w:tcBorders>
            <w:vAlign w:val="center"/>
          </w:tcPr>
          <w:p w14:paraId="1537BC4B" w14:textId="77777777" w:rsidR="003C7B0E" w:rsidRPr="008E0F64" w:rsidRDefault="00F357EB" w:rsidP="00692AE0">
            <w:pPr>
              <w:keepNext/>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Gebäude, deren Form und Größe die Ausbreitung eines Feuers erleichtern können</w:t>
            </w:r>
          </w:p>
        </w:tc>
        <w:tc>
          <w:tcPr>
            <w:tcW w:w="3659" w:type="dxa"/>
            <w:tcBorders>
              <w:top w:val="single" w:sz="4" w:space="0" w:color="231F20"/>
              <w:left w:val="single" w:sz="4" w:space="0" w:color="231F20"/>
              <w:bottom w:val="single" w:sz="4" w:space="0" w:color="231F20"/>
              <w:right w:val="single" w:sz="4" w:space="0" w:color="231F20"/>
            </w:tcBorders>
            <w:vAlign w:val="center"/>
          </w:tcPr>
          <w:p w14:paraId="163F4D5C" w14:textId="77777777" w:rsidR="003C7B0E" w:rsidRPr="008E0F64" w:rsidRDefault="00F357EB" w:rsidP="00692AE0">
            <w:pPr>
              <w:keepNext/>
              <w:widowControl w:val="0"/>
              <w:autoSpaceDE w:val="0"/>
              <w:autoSpaceDN w:val="0"/>
              <w:adjustRightInd w:val="0"/>
              <w:spacing w:beforeLines="20" w:before="48" w:afterLines="20" w:after="48" w:line="240" w:lineRule="auto"/>
              <w:rPr>
                <w:rFonts w:ascii="Trebuchet MS" w:eastAsia="Times New Roman" w:hAnsi="Trebuchet MS" w:cs="Arial"/>
                <w:sz w:val="17"/>
                <w:szCs w:val="17"/>
              </w:rPr>
            </w:pPr>
            <w:r w:rsidRPr="008E0F64">
              <w:rPr>
                <w:rFonts w:ascii="Trebuchet MS" w:hAnsi="Trebuchet MS"/>
                <w:sz w:val="17"/>
              </w:rPr>
              <w:t>Hohe Gebäude</w:t>
            </w:r>
          </w:p>
          <w:p w14:paraId="15877A2C" w14:textId="59C70581" w:rsidR="00B273E4" w:rsidRPr="008E0F64" w:rsidRDefault="00B273E4" w:rsidP="00B273E4">
            <w:pPr>
              <w:spacing w:after="0" w:line="240" w:lineRule="auto"/>
              <w:rPr>
                <w:rFonts w:ascii="Trebuchet MS" w:eastAsia="Times New Roman" w:hAnsi="Trebuchet MS" w:cs="Arial"/>
                <w:sz w:val="17"/>
                <w:szCs w:val="17"/>
              </w:rPr>
            </w:pPr>
            <w:r w:rsidRPr="008E0F64">
              <w:rPr>
                <w:rFonts w:ascii="Trebuchet MS" w:hAnsi="Trebuchet MS"/>
                <w:sz w:val="17"/>
              </w:rPr>
              <w:t xml:space="preserve">Gebäude mit mindestens einer Abteilung </w:t>
            </w:r>
            <w:r w:rsidR="002C6911" w:rsidRPr="008E0F64">
              <w:rPr>
                <w:rFonts w:ascii="Trebuchet MS" w:hAnsi="Trebuchet MS"/>
                <w:sz w:val="17"/>
              </w:rPr>
              <w:t>mit einer Oberfläche</w:t>
            </w:r>
            <w:r w:rsidRPr="008E0F64">
              <w:rPr>
                <w:rFonts w:ascii="Trebuchet MS" w:hAnsi="Trebuchet MS"/>
                <w:sz w:val="17"/>
              </w:rPr>
              <w:t>:</w:t>
            </w:r>
          </w:p>
          <w:p w14:paraId="0966A2DC" w14:textId="3BB4EE4D" w:rsidR="00B273E4" w:rsidRPr="008E0F64" w:rsidRDefault="00B273E4" w:rsidP="00B273E4">
            <w:pPr>
              <w:spacing w:after="0" w:line="240" w:lineRule="auto"/>
              <w:rPr>
                <w:rFonts w:ascii="Trebuchet MS" w:hAnsi="Trebuchet MS" w:cs="Calibri"/>
                <w:iCs/>
                <w:spacing w:val="-2"/>
                <w:sz w:val="17"/>
                <w:szCs w:val="17"/>
              </w:rPr>
            </w:pPr>
            <w:r w:rsidRPr="008E0F64">
              <w:rPr>
                <w:rFonts w:ascii="Trebuchet MS" w:hAnsi="Trebuchet MS"/>
                <w:sz w:val="17"/>
              </w:rPr>
              <w:t xml:space="preserve">- entweder </w:t>
            </w:r>
            <w:r w:rsidR="002C6911" w:rsidRPr="008E0F64">
              <w:rPr>
                <w:rFonts w:ascii="Trebuchet MS" w:hAnsi="Trebuchet MS"/>
                <w:sz w:val="17"/>
              </w:rPr>
              <w:t xml:space="preserve">von </w:t>
            </w:r>
            <w:r w:rsidRPr="008E0F64">
              <w:rPr>
                <w:rFonts w:ascii="Trebuchet MS" w:hAnsi="Trebuchet MS"/>
                <w:sz w:val="17"/>
              </w:rPr>
              <w:t>m</w:t>
            </w:r>
            <w:r w:rsidR="002C6911" w:rsidRPr="008E0F64">
              <w:rPr>
                <w:rFonts w:ascii="Trebuchet MS" w:hAnsi="Trebuchet MS"/>
                <w:sz w:val="17"/>
              </w:rPr>
              <w:t>ehr als 2500 m² auf einer Ebene</w:t>
            </w:r>
          </w:p>
          <w:p w14:paraId="4182803A" w14:textId="78E1DD62" w:rsidR="00B273E4" w:rsidRPr="008E0F64" w:rsidRDefault="00B273E4" w:rsidP="00B273E4">
            <w:pPr>
              <w:spacing w:after="0" w:line="240" w:lineRule="auto"/>
              <w:rPr>
                <w:rFonts w:ascii="Trebuchet MS" w:hAnsi="Trebuchet MS" w:cs="Calibri"/>
                <w:iCs/>
                <w:spacing w:val="-2"/>
                <w:sz w:val="17"/>
                <w:szCs w:val="17"/>
              </w:rPr>
            </w:pPr>
            <w:r w:rsidRPr="008E0F64">
              <w:rPr>
                <w:rFonts w:ascii="Trebuchet MS" w:hAnsi="Trebuchet MS"/>
                <w:sz w:val="17"/>
              </w:rPr>
              <w:t xml:space="preserve">- oder </w:t>
            </w:r>
            <w:r w:rsidR="002C6911" w:rsidRPr="008E0F64">
              <w:rPr>
                <w:rFonts w:ascii="Trebuchet MS" w:hAnsi="Trebuchet MS"/>
                <w:sz w:val="17"/>
              </w:rPr>
              <w:t xml:space="preserve">von </w:t>
            </w:r>
            <w:r w:rsidRPr="008E0F64">
              <w:rPr>
                <w:rFonts w:ascii="Trebuchet MS" w:hAnsi="Trebuchet MS"/>
                <w:sz w:val="17"/>
              </w:rPr>
              <w:t>mehr als 1250 m² auf zwei Ebenen.</w:t>
            </w:r>
          </w:p>
          <w:p w14:paraId="467E14A6" w14:textId="77777777" w:rsidR="00B273E4" w:rsidRPr="008E0F64" w:rsidRDefault="00B273E4" w:rsidP="00B273E4">
            <w:pPr>
              <w:spacing w:after="0" w:line="240" w:lineRule="auto"/>
              <w:rPr>
                <w:rFonts w:ascii="Calibri" w:hAnsi="Calibri" w:cs="Calibri"/>
                <w:iCs/>
                <w:spacing w:val="-2"/>
                <w:sz w:val="20"/>
                <w:szCs w:val="20"/>
              </w:rPr>
            </w:pPr>
            <w:r w:rsidRPr="008E0F64">
              <w:rPr>
                <w:rFonts w:ascii="Trebuchet MS" w:hAnsi="Trebuchet MS"/>
                <w:sz w:val="17"/>
              </w:rPr>
              <w:t>…</w:t>
            </w:r>
          </w:p>
        </w:tc>
      </w:tr>
      <w:tr w:rsidR="00156AA0" w:rsidRPr="008E0F64" w14:paraId="4028B753" w14:textId="77777777" w:rsidTr="00B01C00">
        <w:trPr>
          <w:cantSplit/>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6D71E899"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CB3</w:t>
            </w:r>
          </w:p>
        </w:tc>
        <w:tc>
          <w:tcPr>
            <w:tcW w:w="1329" w:type="dxa"/>
            <w:tcBorders>
              <w:top w:val="single" w:sz="4" w:space="0" w:color="231F20"/>
              <w:left w:val="single" w:sz="4" w:space="0" w:color="231F20"/>
              <w:bottom w:val="single" w:sz="4" w:space="0" w:color="231F20"/>
              <w:right w:val="single" w:sz="4" w:space="0" w:color="231F20"/>
            </w:tcBorders>
            <w:vAlign w:val="center"/>
          </w:tcPr>
          <w:p w14:paraId="45F53496"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Bewegungen</w:t>
            </w:r>
          </w:p>
        </w:tc>
        <w:tc>
          <w:tcPr>
            <w:tcW w:w="2745" w:type="dxa"/>
            <w:tcBorders>
              <w:top w:val="single" w:sz="4" w:space="0" w:color="231F20"/>
              <w:left w:val="single" w:sz="4" w:space="0" w:color="231F20"/>
              <w:bottom w:val="single" w:sz="4" w:space="0" w:color="231F20"/>
              <w:right w:val="single" w:sz="4" w:space="0" w:color="231F20"/>
            </w:tcBorders>
            <w:vAlign w:val="center"/>
          </w:tcPr>
          <w:p w14:paraId="6AEF33D5"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17"/>
                <w:szCs w:val="17"/>
              </w:rPr>
            </w:pPr>
            <w:r w:rsidRPr="008E0F64">
              <w:rPr>
                <w:rFonts w:ascii="Trebuchet MS" w:hAnsi="Trebuchet MS"/>
                <w:sz w:val="17"/>
              </w:rPr>
              <w:t>Risiken aufgrund von Strukturbewegungen</w:t>
            </w:r>
          </w:p>
        </w:tc>
        <w:tc>
          <w:tcPr>
            <w:tcW w:w="3659" w:type="dxa"/>
            <w:tcBorders>
              <w:top w:val="single" w:sz="4" w:space="0" w:color="231F20"/>
              <w:left w:val="single" w:sz="4" w:space="0" w:color="231F20"/>
              <w:bottom w:val="single" w:sz="4" w:space="0" w:color="231F20"/>
              <w:right w:val="single" w:sz="4" w:space="0" w:color="231F20"/>
            </w:tcBorders>
            <w:vAlign w:val="center"/>
          </w:tcPr>
          <w:p w14:paraId="75A46E4F"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Sehr lange Gebäude oder Gebäude, die auf nicht stabilisiertem Boden errichtet wurden, sodass Verschiebungen zwischen verschiedenen Gebäudeteilen oder zwischen dem Gebäude und dem Boden entstehen können, ...</w:t>
            </w:r>
          </w:p>
        </w:tc>
      </w:tr>
      <w:tr w:rsidR="00156AA0" w:rsidRPr="008E0F64" w14:paraId="15BFB0F5" w14:textId="77777777" w:rsidTr="00B01C00">
        <w:trPr>
          <w:trHeight w:val="20"/>
          <w:jc w:val="center"/>
        </w:trPr>
        <w:tc>
          <w:tcPr>
            <w:tcW w:w="638" w:type="dxa"/>
            <w:tcBorders>
              <w:top w:val="single" w:sz="4" w:space="0" w:color="231F20"/>
              <w:left w:val="single" w:sz="4" w:space="0" w:color="231F20"/>
              <w:bottom w:val="single" w:sz="4" w:space="0" w:color="231F20"/>
              <w:right w:val="single" w:sz="4" w:space="0" w:color="231F20"/>
            </w:tcBorders>
            <w:vAlign w:val="center"/>
          </w:tcPr>
          <w:p w14:paraId="750DB0E8"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CB4</w:t>
            </w:r>
          </w:p>
        </w:tc>
        <w:tc>
          <w:tcPr>
            <w:tcW w:w="1329" w:type="dxa"/>
            <w:tcBorders>
              <w:top w:val="single" w:sz="4" w:space="0" w:color="231F20"/>
              <w:left w:val="single" w:sz="4" w:space="0" w:color="231F20"/>
              <w:bottom w:val="single" w:sz="4" w:space="0" w:color="231F20"/>
              <w:right w:val="single" w:sz="4" w:space="0" w:color="231F20"/>
            </w:tcBorders>
            <w:vAlign w:val="center"/>
          </w:tcPr>
          <w:p w14:paraId="2948B89B" w14:textId="77777777" w:rsidR="003C7B0E" w:rsidRPr="008E0F64" w:rsidRDefault="00F357EB" w:rsidP="00692AE0">
            <w:pPr>
              <w:widowControl w:val="0"/>
              <w:autoSpaceDE w:val="0"/>
              <w:autoSpaceDN w:val="0"/>
              <w:adjustRightInd w:val="0"/>
              <w:spacing w:beforeLines="20" w:before="48" w:afterLines="20" w:after="48" w:line="240" w:lineRule="auto"/>
              <w:jc w:val="center"/>
              <w:rPr>
                <w:rFonts w:ascii="Trebuchet MS" w:eastAsia="Times New Roman" w:hAnsi="Trebuchet MS" w:cs="Arial"/>
                <w:sz w:val="24"/>
                <w:szCs w:val="24"/>
              </w:rPr>
            </w:pPr>
            <w:r w:rsidRPr="008E0F64">
              <w:rPr>
                <w:rFonts w:ascii="Trebuchet MS" w:hAnsi="Trebuchet MS"/>
                <w:sz w:val="17"/>
              </w:rPr>
              <w:t>Flexibel oder instabil</w:t>
            </w:r>
          </w:p>
        </w:tc>
        <w:tc>
          <w:tcPr>
            <w:tcW w:w="2745" w:type="dxa"/>
            <w:tcBorders>
              <w:top w:val="single" w:sz="4" w:space="0" w:color="231F20"/>
              <w:left w:val="single" w:sz="4" w:space="0" w:color="231F20"/>
              <w:bottom w:val="single" w:sz="4" w:space="0" w:color="231F20"/>
              <w:right w:val="single" w:sz="4" w:space="0" w:color="231F20"/>
            </w:tcBorders>
            <w:vAlign w:val="center"/>
          </w:tcPr>
          <w:p w14:paraId="65DEE3C1"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Konstruktionen, die empfindlich sind oder Bewegungen und Schwingungen ausgesetzt sein können</w:t>
            </w:r>
          </w:p>
        </w:tc>
        <w:tc>
          <w:tcPr>
            <w:tcW w:w="3659" w:type="dxa"/>
            <w:tcBorders>
              <w:top w:val="single" w:sz="4" w:space="0" w:color="231F20"/>
              <w:left w:val="single" w:sz="4" w:space="0" w:color="231F20"/>
              <w:bottom w:val="single" w:sz="4" w:space="0" w:color="231F20"/>
              <w:right w:val="single" w:sz="4" w:space="0" w:color="231F20"/>
            </w:tcBorders>
            <w:vAlign w:val="center"/>
          </w:tcPr>
          <w:p w14:paraId="32D44DF6" w14:textId="77777777" w:rsidR="003C7B0E" w:rsidRPr="008E0F64" w:rsidRDefault="00F357EB" w:rsidP="00692AE0">
            <w:pPr>
              <w:widowControl w:val="0"/>
              <w:autoSpaceDE w:val="0"/>
              <w:autoSpaceDN w:val="0"/>
              <w:adjustRightInd w:val="0"/>
              <w:spacing w:beforeLines="20" w:before="48" w:afterLines="20" w:after="48" w:line="240" w:lineRule="auto"/>
              <w:rPr>
                <w:rFonts w:ascii="Trebuchet MS" w:eastAsia="Times New Roman" w:hAnsi="Trebuchet MS" w:cs="Arial"/>
                <w:sz w:val="24"/>
                <w:szCs w:val="24"/>
              </w:rPr>
            </w:pPr>
            <w:r w:rsidRPr="008E0F64">
              <w:rPr>
                <w:rFonts w:ascii="Trebuchet MS" w:hAnsi="Trebuchet MS"/>
                <w:sz w:val="17"/>
              </w:rPr>
              <w:t>Zelte, Zwischendecken, abnehmbare Trennwände, Traglufthallen, ...</w:t>
            </w:r>
          </w:p>
        </w:tc>
      </w:tr>
    </w:tbl>
    <w:p w14:paraId="75F471A1" w14:textId="75D79D26" w:rsidR="00F357EB" w:rsidRPr="008E0F64" w:rsidRDefault="00F357EB" w:rsidP="007D1542">
      <w:pPr>
        <w:pStyle w:val="FOD-niv2"/>
        <w:outlineLvl w:val="0"/>
      </w:pPr>
      <w:bookmarkStart w:id="524" w:name="_Toc365450161"/>
      <w:bookmarkStart w:id="525" w:name="_Toc390436670"/>
      <w:bookmarkStart w:id="526" w:name="_Toc167269311"/>
      <w:bookmarkStart w:id="527" w:name="_Toc167269844"/>
      <w:bookmarkStart w:id="528" w:name="_Toc167270471"/>
      <w:bookmarkStart w:id="529" w:name="_Toc167271082"/>
      <w:bookmarkStart w:id="530" w:name="_Toc196465610"/>
      <w:bookmarkStart w:id="531" w:name="_Toc202779167"/>
      <w:bookmarkStart w:id="532" w:name="_Toc203657186"/>
      <w:bookmarkEnd w:id="523"/>
      <w:r w:rsidRPr="008E0F64">
        <w:t>KAPITEL 2.11 - Arbeiten und Prüfung</w:t>
      </w:r>
      <w:bookmarkEnd w:id="524"/>
      <w:bookmarkEnd w:id="525"/>
      <w:bookmarkEnd w:id="526"/>
      <w:bookmarkEnd w:id="527"/>
      <w:bookmarkEnd w:id="528"/>
      <w:bookmarkEnd w:id="529"/>
      <w:bookmarkEnd w:id="530"/>
      <w:bookmarkEnd w:id="531"/>
      <w:bookmarkEnd w:id="532"/>
    </w:p>
    <w:p w14:paraId="5B4C9A80" w14:textId="77777777" w:rsidR="00C839EA" w:rsidRPr="008E0F64" w:rsidRDefault="00C839EA" w:rsidP="007D1542">
      <w:pPr>
        <w:pStyle w:val="FOD-niv3"/>
        <w:outlineLvl w:val="1"/>
        <w:rPr>
          <w:rFonts w:eastAsia="Times New Roman"/>
        </w:rPr>
      </w:pPr>
      <w:bookmarkStart w:id="533" w:name="_Toc365450162"/>
      <w:bookmarkStart w:id="534" w:name="_Toc390436671"/>
      <w:bookmarkStart w:id="535" w:name="_Toc167269312"/>
      <w:bookmarkStart w:id="536" w:name="_Toc167270472"/>
      <w:bookmarkStart w:id="537" w:name="_Toc167271083"/>
      <w:bookmarkStart w:id="538" w:name="_Toc203657187"/>
      <w:r w:rsidRPr="008E0F64">
        <w:t>Abschnitt 2.11.1 - Arbeiten an elektrischen Anlagen</w:t>
      </w:r>
      <w:bookmarkEnd w:id="533"/>
      <w:bookmarkEnd w:id="534"/>
      <w:bookmarkEnd w:id="535"/>
      <w:bookmarkEnd w:id="536"/>
      <w:bookmarkEnd w:id="537"/>
      <w:bookmarkEnd w:id="538"/>
    </w:p>
    <w:p w14:paraId="24CFFDB6" w14:textId="77777777" w:rsidR="00C839EA" w:rsidRPr="008E0F64" w:rsidRDefault="00C839EA" w:rsidP="00C839EA">
      <w:pPr>
        <w:pStyle w:val="FOD-normal"/>
        <w:rPr>
          <w:rFonts w:eastAsia="Times New Roman"/>
        </w:rPr>
      </w:pPr>
      <w:r w:rsidRPr="008E0F64">
        <w:rPr>
          <w:b/>
        </w:rPr>
        <w:t>Arbeiten:</w:t>
      </w:r>
      <w:r w:rsidRPr="008E0F64">
        <w:rPr>
          <w:i/>
        </w:rPr>
        <w:t xml:space="preserve"> </w:t>
      </w:r>
      <w:r w:rsidRPr="008E0F64">
        <w:t>jede Form von Arbeit, bei der eine elektrische Gefahr besteht. Es kann sich um elektrotechnische und nicht elektrotechnische Arbeiten und Betriebsarbeiten handeln.</w:t>
      </w:r>
    </w:p>
    <w:p w14:paraId="5A450775" w14:textId="77777777" w:rsidR="00C839EA" w:rsidRPr="008E0F64" w:rsidRDefault="00C839EA" w:rsidP="00C839EA">
      <w:pPr>
        <w:pStyle w:val="FOD-normal"/>
        <w:rPr>
          <w:rFonts w:eastAsia="Times New Roman"/>
        </w:rPr>
      </w:pPr>
      <w:r w:rsidRPr="008E0F64">
        <w:rPr>
          <w:b/>
        </w:rPr>
        <w:t>Elektrotechnische Arbeiten:</w:t>
      </w:r>
      <w:r w:rsidRPr="008E0F64">
        <w:rPr>
          <w:i/>
        </w:rPr>
        <w:t xml:space="preserve"> </w:t>
      </w:r>
      <w:r w:rsidRPr="008E0F64">
        <w:t>Arbeiten an, mit oder in der Nähe einer elektrischen Anlage (zum Beispiel Tests und Messungen, Reparaturen, Reinigung von elektrischem Zubehör, Ersetzungen, Änderungen, Erweiterungen und Instandhaltung, ...), die die elektrische Anlage unmittelbar betreffen.</w:t>
      </w:r>
    </w:p>
    <w:p w14:paraId="253BF344" w14:textId="77777777" w:rsidR="00C839EA" w:rsidRPr="008E0F64" w:rsidRDefault="00C839EA" w:rsidP="00C839EA">
      <w:pPr>
        <w:pStyle w:val="FOD-normal"/>
        <w:rPr>
          <w:rFonts w:eastAsia="Times New Roman"/>
        </w:rPr>
      </w:pPr>
      <w:r w:rsidRPr="008E0F64">
        <w:rPr>
          <w:b/>
        </w:rPr>
        <w:t>Nicht elektrotechnische Arbeiten:</w:t>
      </w:r>
      <w:r w:rsidRPr="008E0F64">
        <w:rPr>
          <w:i/>
        </w:rPr>
        <w:t xml:space="preserve"> </w:t>
      </w:r>
      <w:r w:rsidRPr="008E0F64">
        <w:t>Arbeiten in der Nähe einer elektrischen Anlage (zum Beispiel Erd-, Bau-, Auslichtungs-, Reinigungs-, Malerarbeiten, ...), die die elektrische Anlage nicht unmittelbar betreffen.</w:t>
      </w:r>
    </w:p>
    <w:p w14:paraId="07F0306D" w14:textId="77777777" w:rsidR="00C839EA" w:rsidRPr="008E0F64" w:rsidRDefault="00C839EA" w:rsidP="00C839EA">
      <w:pPr>
        <w:pStyle w:val="FOD-normal"/>
        <w:rPr>
          <w:rFonts w:eastAsia="Times New Roman"/>
        </w:rPr>
      </w:pPr>
      <w:r w:rsidRPr="008E0F64">
        <w:rPr>
          <w:b/>
        </w:rPr>
        <w:t>Betriebsarbeiten:</w:t>
      </w:r>
      <w:r w:rsidRPr="008E0F64">
        <w:t xml:space="preserve"> Bedienungs-, Steuerungs- und Prüfarbeiten an elektrischen Anlagen.</w:t>
      </w:r>
    </w:p>
    <w:p w14:paraId="247E8C55" w14:textId="77777777" w:rsidR="00C839EA" w:rsidRPr="008E0F64" w:rsidRDefault="00C839EA" w:rsidP="00C839EA">
      <w:pPr>
        <w:pStyle w:val="FOD-normal"/>
        <w:rPr>
          <w:rFonts w:eastAsia="Times New Roman"/>
        </w:rPr>
      </w:pPr>
      <w:r w:rsidRPr="008E0F64">
        <w:rPr>
          <w:b/>
        </w:rPr>
        <w:t>Bedienungs- und Steuerungsarbeiten:</w:t>
      </w:r>
      <w:r w:rsidRPr="008E0F64">
        <w:rPr>
          <w:i/>
        </w:rPr>
        <w:t xml:space="preserve"> </w:t>
      </w:r>
      <w:r w:rsidRPr="008E0F64">
        <w:t>Bedienung und Steuerung dienen dazu, den elektrischen Zustand einer elektrischen Anlage zu verändern, um Betriebsmittel zu benutzen, anzuschließen, abzutrennen, einzuschalten oder abzuschalten. Dies gilt auch für Trennungen oder Wiederverbindungen von Anlagen im Hinblick auf die Ausführung von Arbeiten.</w:t>
      </w:r>
    </w:p>
    <w:p w14:paraId="25DA5E57" w14:textId="77777777" w:rsidR="00C839EA" w:rsidRPr="008E0F64" w:rsidRDefault="00C839EA" w:rsidP="00C839EA">
      <w:pPr>
        <w:pStyle w:val="FOD-normal"/>
        <w:keepNext/>
        <w:rPr>
          <w:rFonts w:eastAsia="Times New Roman"/>
        </w:rPr>
      </w:pPr>
      <w:r w:rsidRPr="008E0F64">
        <w:rPr>
          <w:b/>
        </w:rPr>
        <w:t>Prüfarbeiten:</w:t>
      </w:r>
      <w:r w:rsidRPr="008E0F64">
        <w:rPr>
          <w:i/>
        </w:rPr>
        <w:t xml:space="preserve"> </w:t>
      </w:r>
      <w:r w:rsidRPr="008E0F64">
        <w:t>Prüfungen können Folgendes umfassen:</w:t>
      </w:r>
    </w:p>
    <w:p w14:paraId="4561F1B1" w14:textId="77777777" w:rsidR="00C839EA" w:rsidRPr="008E0F64" w:rsidRDefault="00C839EA" w:rsidP="00445351">
      <w:pPr>
        <w:pStyle w:val="FOD-opsomming1"/>
        <w:numPr>
          <w:ilvl w:val="0"/>
          <w:numId w:val="124"/>
        </w:numPr>
        <w:rPr>
          <w:rFonts w:eastAsia="Times New Roman"/>
        </w:rPr>
      </w:pPr>
      <w:r w:rsidRPr="008E0F64">
        <w:t>Sichtprüfungen,</w:t>
      </w:r>
    </w:p>
    <w:p w14:paraId="5981F515" w14:textId="77777777" w:rsidR="00C839EA" w:rsidRPr="008E0F64" w:rsidRDefault="00C839EA" w:rsidP="00445351">
      <w:pPr>
        <w:pStyle w:val="FOD-opsomming1"/>
        <w:numPr>
          <w:ilvl w:val="0"/>
          <w:numId w:val="124"/>
        </w:numPr>
        <w:rPr>
          <w:rFonts w:eastAsia="Times New Roman"/>
        </w:rPr>
      </w:pPr>
      <w:r w:rsidRPr="008E0F64">
        <w:t>Tests,</w:t>
      </w:r>
    </w:p>
    <w:p w14:paraId="69A4020A" w14:textId="77777777" w:rsidR="00C839EA" w:rsidRPr="008E0F64" w:rsidRDefault="00C839EA" w:rsidP="00445351">
      <w:pPr>
        <w:pStyle w:val="FOD-opsomming1"/>
        <w:numPr>
          <w:ilvl w:val="0"/>
          <w:numId w:val="124"/>
        </w:numPr>
        <w:rPr>
          <w:rFonts w:eastAsia="Times New Roman"/>
        </w:rPr>
      </w:pPr>
      <w:r w:rsidRPr="008E0F64">
        <w:t>Messungen.</w:t>
      </w:r>
    </w:p>
    <w:p w14:paraId="53EF2A8D" w14:textId="77777777" w:rsidR="00C839EA" w:rsidRPr="008E0F64" w:rsidRDefault="00C839EA" w:rsidP="00C839EA">
      <w:pPr>
        <w:pStyle w:val="FOD-normal"/>
        <w:rPr>
          <w:rFonts w:eastAsia="Times New Roman"/>
        </w:rPr>
      </w:pPr>
      <w:r w:rsidRPr="008E0F64">
        <w:t>Prüfungen dienen dazu, Aufbau, Instandhaltungszustand oder Konformität einer elektrischen Anlage zu überprüfen.</w:t>
      </w:r>
    </w:p>
    <w:p w14:paraId="194032CD" w14:textId="77777777" w:rsidR="00C839EA" w:rsidRPr="008E0F64" w:rsidRDefault="00C839EA" w:rsidP="00C839EA">
      <w:pPr>
        <w:pStyle w:val="FOD-normal"/>
        <w:rPr>
          <w:rFonts w:eastAsia="Times New Roman"/>
        </w:rPr>
      </w:pPr>
      <w:r w:rsidRPr="008E0F64">
        <w:t>Tests umfassen alle Tätigkeiten, die dazu dienen, Betrieb oder elektrischen, mechanischen oder thermischen Zustand einer elektrischen Anlage zu überprüfen. Tests umfassen auch Tätigkeiten, die zum Beispiel dazu dienen, die Wirksamkeit von elektrischen Schutzeinrichtungen und Sicherheitsstromkreisen zu testen.</w:t>
      </w:r>
    </w:p>
    <w:p w14:paraId="4EE99234" w14:textId="77777777" w:rsidR="00C839EA" w:rsidRPr="008E0F64" w:rsidRDefault="00C839EA" w:rsidP="00C839EA">
      <w:pPr>
        <w:pStyle w:val="FOD-normal"/>
        <w:rPr>
          <w:rFonts w:eastAsia="Times New Roman"/>
        </w:rPr>
      </w:pPr>
      <w:r w:rsidRPr="008E0F64">
        <w:t>Messungen umfassen alle Tätigkeiten, die dazu dienen, physikalische Größen in elektrischen Anlagen zu messen.</w:t>
      </w:r>
    </w:p>
    <w:p w14:paraId="719AA36A" w14:textId="77777777" w:rsidR="00C839EA" w:rsidRPr="008E0F64" w:rsidRDefault="00C839EA" w:rsidP="00C839EA">
      <w:pPr>
        <w:pStyle w:val="FOD-normal"/>
        <w:rPr>
          <w:rFonts w:eastAsia="Times New Roman"/>
        </w:rPr>
      </w:pPr>
      <w:r w:rsidRPr="008E0F64">
        <w:rPr>
          <w:b/>
        </w:rPr>
        <w:lastRenderedPageBreak/>
        <w:t>Arbeiten unter Spannung:</w:t>
      </w:r>
      <w:r w:rsidRPr="008E0F64">
        <w:rPr>
          <w:i/>
        </w:rPr>
        <w:t xml:space="preserve"> </w:t>
      </w:r>
      <w:r w:rsidRPr="008E0F64">
        <w:t>Arbeiten, bei denen eine Person entweder mit Körperteilen oder mit Arbeitsmitteln oder Ausrüstungen blanke unter Spannung stehende Teile berührt oder in die Gefahrenzone eindringt.</w:t>
      </w:r>
    </w:p>
    <w:p w14:paraId="547C0122" w14:textId="77777777" w:rsidR="00C839EA" w:rsidRPr="008E0F64" w:rsidRDefault="00C839EA" w:rsidP="00C839EA">
      <w:pPr>
        <w:pStyle w:val="FOD-normal"/>
        <w:rPr>
          <w:rFonts w:eastAsia="Times New Roman"/>
        </w:rPr>
      </w:pPr>
      <w:r w:rsidRPr="008E0F64">
        <w:rPr>
          <w:b/>
        </w:rPr>
        <w:t>Arbeiten in der Nähe unter Spannung stehender Teile:</w:t>
      </w:r>
      <w:r w:rsidRPr="008E0F64">
        <w:rPr>
          <w:i/>
        </w:rPr>
        <w:t xml:space="preserve"> </w:t>
      </w:r>
      <w:r w:rsidRPr="008E0F64">
        <w:t>Arbeiten, bei denen eine Person entweder mit Körperteilen oder mit Arbeitsmitteln oder Ausrüstungen in die Annäherungszone eindringt, ohne in die Gefahrenzone einzudringen.</w:t>
      </w:r>
    </w:p>
    <w:p w14:paraId="34445749" w14:textId="77777777" w:rsidR="00C839EA" w:rsidRPr="008E0F64" w:rsidRDefault="00C839EA" w:rsidP="00C839EA">
      <w:pPr>
        <w:pStyle w:val="FOD-normal"/>
        <w:rPr>
          <w:rFonts w:eastAsia="Times New Roman"/>
        </w:rPr>
      </w:pPr>
      <w:r w:rsidRPr="008E0F64">
        <w:rPr>
          <w:b/>
        </w:rPr>
        <w:t>Arbeiten im spannungsfreien Zustand:</w:t>
      </w:r>
      <w:r w:rsidRPr="008E0F64">
        <w:t xml:space="preserve"> Arbeiten an elektrischen Anlagen, die weder unter Spannung stehen noch elektrisch geladen sind, die nach Ergreifen aller Maßnahmen zur Vermeidung elektrischer Risiken ausgeführt werden.</w:t>
      </w:r>
    </w:p>
    <w:p w14:paraId="3CD54E82" w14:textId="77777777" w:rsidR="00C839EA" w:rsidRPr="008E0F64" w:rsidRDefault="00C839EA" w:rsidP="00C839EA">
      <w:pPr>
        <w:pStyle w:val="FOD-normal"/>
        <w:rPr>
          <w:rFonts w:eastAsia="Times New Roman"/>
        </w:rPr>
      </w:pPr>
      <w:r w:rsidRPr="008E0F64">
        <w:rPr>
          <w:b/>
        </w:rPr>
        <w:t>Arbeitsverantwortlicher:</w:t>
      </w:r>
      <w:r w:rsidRPr="008E0F64">
        <w:rPr>
          <w:i/>
        </w:rPr>
        <w:t xml:space="preserve"> </w:t>
      </w:r>
      <w:r w:rsidRPr="008E0F64">
        <w:t>Person, die mit der Leitung der Arbeiten beauftragt ist.</w:t>
      </w:r>
    </w:p>
    <w:p w14:paraId="5E319389" w14:textId="77777777" w:rsidR="00C839EA" w:rsidRPr="008E0F64" w:rsidRDefault="00C839EA" w:rsidP="00C839EA">
      <w:pPr>
        <w:pStyle w:val="FOD-normal"/>
        <w:rPr>
          <w:rFonts w:eastAsia="Times New Roman"/>
        </w:rPr>
      </w:pPr>
      <w:r w:rsidRPr="008E0F64">
        <w:rPr>
          <w:b/>
        </w:rPr>
        <w:t>Anlagenverantwortlicher:</w:t>
      </w:r>
      <w:r w:rsidRPr="008E0F64">
        <w:t xml:space="preserve"> Person, die für die Übernahme der Verantwortung für den Betrieb der elektrischen Anlage bestimmt ist. Diese Verantwortung kann wenn nötig teilweise an andere Personen übertragen werden.</w:t>
      </w:r>
    </w:p>
    <w:p w14:paraId="2EF5E575" w14:textId="77777777" w:rsidR="00C839EA" w:rsidRPr="008E0F64" w:rsidRDefault="00C839EA" w:rsidP="00C839EA">
      <w:pPr>
        <w:pStyle w:val="FOD-normal"/>
        <w:rPr>
          <w:rFonts w:eastAsia="Times New Roman"/>
        </w:rPr>
      </w:pPr>
      <w:r w:rsidRPr="008E0F64">
        <w:rPr>
          <w:b/>
        </w:rPr>
        <w:t>Arbeitsbereich:</w:t>
      </w:r>
      <w:r w:rsidRPr="008E0F64">
        <w:t xml:space="preserve"> Bereich, in dem Arbeiten ausgeführt werden.</w:t>
      </w:r>
    </w:p>
    <w:p w14:paraId="2A70888E" w14:textId="77777777" w:rsidR="00C839EA" w:rsidRPr="008E0F64" w:rsidRDefault="00C839EA" w:rsidP="00C839EA">
      <w:pPr>
        <w:pStyle w:val="FOD-normal"/>
        <w:rPr>
          <w:rFonts w:eastAsia="Times New Roman"/>
        </w:rPr>
      </w:pPr>
      <w:r w:rsidRPr="008E0F64">
        <w:rPr>
          <w:b/>
        </w:rPr>
        <w:t>Annäherungszone:</w:t>
      </w:r>
      <w:r w:rsidRPr="008E0F64">
        <w:rPr>
          <w:i/>
        </w:rPr>
        <w:t xml:space="preserve"> </w:t>
      </w:r>
      <w:r w:rsidRPr="008E0F64">
        <w:t>abgegrenzter Bereich um die Gefahrenzone wie auf den drei Abbildungen und in der Tabelle weiter unten dargestellt.</w:t>
      </w:r>
    </w:p>
    <w:p w14:paraId="3A337B44" w14:textId="77777777" w:rsidR="00C839EA" w:rsidRPr="008E0F64" w:rsidRDefault="00C839EA" w:rsidP="00C839EA">
      <w:pPr>
        <w:pStyle w:val="FOD-normal"/>
        <w:rPr>
          <w:rFonts w:eastAsia="Times New Roman"/>
        </w:rPr>
      </w:pPr>
      <w:r w:rsidRPr="008E0F64">
        <w:rPr>
          <w:b/>
        </w:rPr>
        <w:t>Gefahrenzone:</w:t>
      </w:r>
      <w:r w:rsidRPr="008E0F64">
        <w:t xml:space="preserve"> abgegrenzter Bereich um die blanken unter Spannung stehenden aktiven Teile wie auf den </w:t>
      </w:r>
      <w:r w:rsidRPr="008E0F64">
        <w:rPr>
          <w:i/>
        </w:rPr>
        <w:t>Abbildungen</w:t>
      </w:r>
      <w:r w:rsidRPr="008E0F64">
        <w:t> </w:t>
      </w:r>
      <w:r w:rsidRPr="008E0F64">
        <w:rPr>
          <w:i/>
        </w:rPr>
        <w:t>2.21</w:t>
      </w:r>
      <w:r w:rsidRPr="008E0F64">
        <w:t xml:space="preserve"> bis </w:t>
      </w:r>
      <w:r w:rsidRPr="008E0F64">
        <w:rPr>
          <w:i/>
        </w:rPr>
        <w:t>2.23</w:t>
      </w:r>
      <w:r w:rsidRPr="008E0F64">
        <w:t xml:space="preserve"> und in </w:t>
      </w:r>
      <w:r w:rsidRPr="008E0F64">
        <w:rPr>
          <w:i/>
        </w:rPr>
        <w:t>Tabelle 2.22</w:t>
      </w:r>
      <w:r w:rsidRPr="008E0F64">
        <w:t xml:space="preserve"> dargestellt.</w:t>
      </w:r>
    </w:p>
    <w:p w14:paraId="640CA4B6" w14:textId="77777777" w:rsidR="00C839EA" w:rsidRPr="008E0F64" w:rsidRDefault="00C839EA" w:rsidP="00C839EA">
      <w:pPr>
        <w:pStyle w:val="FOD-fig-tab-titel"/>
      </w:pPr>
      <w:bookmarkStart w:id="539" w:name="_Toc167267715"/>
      <w:bookmarkStart w:id="540" w:name="_Toc167268878"/>
      <w:bookmarkStart w:id="541" w:name="_Toc167270038"/>
      <w:bookmarkStart w:id="542" w:name="_Toc202794478"/>
      <w:r w:rsidRPr="008E0F64">
        <w:t>Abbildung 2.21 - Darstellung der Gefahrenzone und der Annäherungszone</w:t>
      </w:r>
      <w:bookmarkEnd w:id="539"/>
      <w:bookmarkEnd w:id="540"/>
      <w:bookmarkEnd w:id="541"/>
      <w:bookmarkEnd w:id="542"/>
    </w:p>
    <w:p w14:paraId="5417BF1F" w14:textId="77777777" w:rsidR="00C839EA" w:rsidRPr="008E0F64" w:rsidRDefault="00C839EA" w:rsidP="00C839EA">
      <w:pPr>
        <w:pStyle w:val="FOD-afb"/>
        <w:keepNext/>
        <w:widowControl w:val="0"/>
        <w:autoSpaceDE w:val="0"/>
        <w:autoSpaceDN w:val="0"/>
        <w:adjustRightInd w:val="0"/>
        <w:spacing w:before="20" w:after="20"/>
      </w:pPr>
      <w:r w:rsidRPr="008E0F64">
        <w:t xml:space="preserve"> </w:t>
      </w:r>
      <w:r w:rsidRPr="008E0F64">
        <w:object w:dxaOrig="2946" w:dyaOrig="2322" w14:anchorId="648576C6">
          <v:shape id="_x0000_i1067" type="#_x0000_t75" style="width:2in;height:117.35pt" o:ole="" o:bordertopcolor="this" o:borderleftcolor="this" o:borderbottomcolor="this" o:borderrightcolor="this">
            <v:imagedata r:id="rId39" o:title=""/>
          </v:shape>
          <o:OLEObject Type="Embed" ProgID="Visio.Drawing.11" ShapeID="_x0000_i1067" DrawAspect="Content" ObjectID="_1814270540" r:id="rId40"/>
        </w:object>
      </w:r>
    </w:p>
    <w:p w14:paraId="2E0BDC68" w14:textId="77777777" w:rsidR="00C839EA" w:rsidRPr="008E0F64" w:rsidRDefault="00C839EA" w:rsidP="00C839EA">
      <w:pPr>
        <w:pStyle w:val="FOD-legende"/>
        <w:keepNext/>
        <w:spacing w:before="20" w:after="20"/>
        <w:ind w:left="1440"/>
        <w:jc w:val="left"/>
      </w:pPr>
      <w:r w:rsidRPr="008E0F64">
        <w:t>1:</w:t>
      </w:r>
      <w:r w:rsidRPr="008E0F64">
        <w:tab/>
        <w:t>blankes unter Spannung stehendes aktives Teil</w:t>
      </w:r>
      <w:r w:rsidRPr="008E0F64">
        <w:br/>
        <w:t>2:</w:t>
      </w:r>
      <w:r w:rsidRPr="008E0F64">
        <w:tab/>
        <w:t>Gefahrenzone</w:t>
      </w:r>
      <w:r w:rsidRPr="008E0F64">
        <w:br/>
        <w:t>3:</w:t>
      </w:r>
      <w:r w:rsidRPr="008E0F64">
        <w:tab/>
        <w:t>Annäherungszone</w:t>
      </w:r>
      <w:r w:rsidRPr="008E0F64">
        <w:br/>
      </w:r>
      <w:r w:rsidRPr="008E0F64">
        <w:rPr>
          <w:i/>
        </w:rPr>
        <w:t>D</w:t>
      </w:r>
      <w:r w:rsidRPr="008E0F64">
        <w:rPr>
          <w:vertAlign w:val="subscript"/>
        </w:rPr>
        <w:t>L</w:t>
      </w:r>
      <w:r w:rsidRPr="008E0F64">
        <w:t>:</w:t>
      </w:r>
      <w:r w:rsidRPr="008E0F64">
        <w:tab/>
        <w:t>Abstand zur Festlegung der äußeren Grenze der Gefahrenzone</w:t>
      </w:r>
      <w:r w:rsidRPr="008E0F64">
        <w:br/>
      </w:r>
      <w:r w:rsidRPr="008E0F64">
        <w:rPr>
          <w:i/>
        </w:rPr>
        <w:t>D</w:t>
      </w:r>
      <w:r w:rsidRPr="008E0F64">
        <w:rPr>
          <w:vertAlign w:val="subscript"/>
        </w:rPr>
        <w:t>V</w:t>
      </w:r>
      <w:r w:rsidRPr="008E0F64">
        <w:t>:</w:t>
      </w:r>
      <w:r w:rsidRPr="008E0F64">
        <w:tab/>
        <w:t>Abstand zur Festlegung der äußeren Grenze der Annäherungszone</w:t>
      </w:r>
    </w:p>
    <w:p w14:paraId="18135AF3" w14:textId="77777777" w:rsidR="00C839EA" w:rsidRPr="008E0F64" w:rsidRDefault="00C839EA" w:rsidP="00C839EA">
      <w:pPr>
        <w:pStyle w:val="FOD-fig-tab-titel"/>
      </w:pPr>
      <w:bookmarkStart w:id="543" w:name="_Toc167267716"/>
      <w:bookmarkStart w:id="544" w:name="_Toc167268879"/>
      <w:bookmarkStart w:id="545" w:name="_Toc167270039"/>
      <w:bookmarkStart w:id="546" w:name="_Toc202794479"/>
      <w:r w:rsidRPr="008E0F64">
        <w:t>Abbildung 2.22 - Darstellung der Gefahrenzone und der Annäherungszone mit isolierender Schutzeinrichtung</w:t>
      </w:r>
      <w:bookmarkEnd w:id="543"/>
      <w:bookmarkEnd w:id="544"/>
      <w:bookmarkEnd w:id="545"/>
      <w:bookmarkEnd w:id="546"/>
    </w:p>
    <w:p w14:paraId="3994D599" w14:textId="77777777" w:rsidR="00C839EA" w:rsidRPr="008E0F64" w:rsidRDefault="00C839EA" w:rsidP="00C839EA">
      <w:pPr>
        <w:pStyle w:val="FOD-afb"/>
      </w:pPr>
      <w:r w:rsidRPr="008E0F64">
        <w:t xml:space="preserve"> </w:t>
      </w:r>
      <w:r w:rsidRPr="008E0F64">
        <w:object w:dxaOrig="3609" w:dyaOrig="2720" w14:anchorId="6F2A840F">
          <v:shape id="_x0000_i1068" type="#_x0000_t75" style="width:180.25pt;height:128.55pt" o:ole="" o:bordertopcolor="this" o:borderleftcolor="this" o:borderbottomcolor="this" o:borderrightcolor="this">
            <v:imagedata r:id="rId41" o:title=""/>
          </v:shape>
          <o:OLEObject Type="Embed" ProgID="Visio.Drawing.11" ShapeID="_x0000_i1068" DrawAspect="Content" ObjectID="_1814270541" r:id="rId42"/>
        </w:object>
      </w:r>
    </w:p>
    <w:p w14:paraId="1DD326B3" w14:textId="77777777" w:rsidR="00C839EA" w:rsidRPr="008E0F64" w:rsidRDefault="00C839EA" w:rsidP="00C839EA">
      <w:pPr>
        <w:pStyle w:val="FOD-legende"/>
        <w:ind w:left="1440"/>
        <w:jc w:val="left"/>
      </w:pPr>
      <w:r w:rsidRPr="008E0F64">
        <w:t>1:</w:t>
      </w:r>
      <w:r w:rsidRPr="008E0F64">
        <w:tab/>
        <w:t>blankes unter Spannung stehendes aktives Teil</w:t>
      </w:r>
      <w:r w:rsidRPr="008E0F64">
        <w:br/>
        <w:t>2:</w:t>
      </w:r>
      <w:r w:rsidRPr="008E0F64">
        <w:tab/>
        <w:t>Gefahrenzone</w:t>
      </w:r>
      <w:r w:rsidRPr="008E0F64">
        <w:br/>
        <w:t>3:</w:t>
      </w:r>
      <w:r w:rsidRPr="008E0F64">
        <w:tab/>
        <w:t>Annäherungszone</w:t>
      </w:r>
      <w:r w:rsidRPr="008E0F64">
        <w:br/>
        <w:t>4:</w:t>
      </w:r>
      <w:r w:rsidRPr="008E0F64">
        <w:tab/>
        <w:t xml:space="preserve">äußere Oberfläche der isolierenden Schutzeinrichtung, die den Zugang zur </w:t>
      </w:r>
      <w:r w:rsidRPr="008E0F64">
        <w:br/>
      </w:r>
      <w:r w:rsidRPr="008E0F64">
        <w:tab/>
        <w:t>Gefahrenzone und/oder zur Annäherungszone verhindert</w:t>
      </w:r>
      <w:r w:rsidRPr="008E0F64">
        <w:br/>
      </w:r>
      <w:r w:rsidRPr="008E0F64">
        <w:rPr>
          <w:i/>
        </w:rPr>
        <w:t>D</w:t>
      </w:r>
      <w:r w:rsidRPr="008E0F64">
        <w:rPr>
          <w:vertAlign w:val="subscript"/>
        </w:rPr>
        <w:t>L</w:t>
      </w:r>
      <w:r w:rsidRPr="008E0F64">
        <w:t>:</w:t>
      </w:r>
      <w:r w:rsidRPr="008E0F64">
        <w:tab/>
        <w:t>Abstand zur Festlegung der äußeren Grenze der Gefahrenzone</w:t>
      </w:r>
      <w:r w:rsidRPr="008E0F64">
        <w:br/>
      </w:r>
      <w:r w:rsidRPr="008E0F64">
        <w:rPr>
          <w:i/>
        </w:rPr>
        <w:t>D</w:t>
      </w:r>
      <w:r w:rsidRPr="008E0F64">
        <w:rPr>
          <w:vertAlign w:val="subscript"/>
        </w:rPr>
        <w:t>V</w:t>
      </w:r>
      <w:r w:rsidRPr="008E0F64">
        <w:t>:</w:t>
      </w:r>
      <w:r w:rsidRPr="008E0F64">
        <w:tab/>
        <w:t>Abstand zur Festlegung der äußeren Grenze der Annäherungszone</w:t>
      </w:r>
    </w:p>
    <w:p w14:paraId="48806BE1" w14:textId="77777777" w:rsidR="00C839EA" w:rsidRPr="008E0F64" w:rsidRDefault="00C839EA" w:rsidP="00C839EA">
      <w:pPr>
        <w:pStyle w:val="FOD-fig-tab-titel"/>
      </w:pPr>
      <w:bookmarkStart w:id="547" w:name="_Toc167267717"/>
      <w:bookmarkStart w:id="548" w:name="_Toc167268880"/>
      <w:bookmarkStart w:id="549" w:name="_Toc167270040"/>
      <w:bookmarkStart w:id="550" w:name="_Toc202794480"/>
      <w:r w:rsidRPr="008E0F64">
        <w:lastRenderedPageBreak/>
        <w:t>Abbildung 2.23 - Darstellung der Gefahrenzone und der Annäherungszone</w:t>
      </w:r>
      <w:r w:rsidRPr="008E0F64">
        <w:br/>
        <w:t>mit geerdeter metallischer Schutzeinrichtung</w:t>
      </w:r>
      <w:bookmarkEnd w:id="547"/>
      <w:bookmarkEnd w:id="548"/>
      <w:bookmarkEnd w:id="549"/>
      <w:bookmarkEnd w:id="550"/>
    </w:p>
    <w:p w14:paraId="01B78231" w14:textId="77777777" w:rsidR="00C839EA" w:rsidRPr="008E0F64" w:rsidRDefault="00C839EA" w:rsidP="00C839EA">
      <w:pPr>
        <w:pStyle w:val="FOD-afb"/>
        <w:keepNext/>
      </w:pPr>
      <w:r w:rsidRPr="008E0F64">
        <w:rPr>
          <w:i w:val="0"/>
        </w:rPr>
        <w:object w:dxaOrig="3609" w:dyaOrig="3098" w14:anchorId="4D193680">
          <v:shape id="_x0000_i1069" type="#_x0000_t75" style="width:180.25pt;height:159.45pt" o:ole="" o:bordertopcolor="this" o:borderleftcolor="this" o:borderbottomcolor="this" o:borderrightcolor="this">
            <v:imagedata r:id="rId43" o:title=""/>
          </v:shape>
          <o:OLEObject Type="Embed" ProgID="Visio.Drawing.11" ShapeID="_x0000_i1069" DrawAspect="Content" ObjectID="_1814270542" r:id="rId44"/>
        </w:object>
      </w:r>
    </w:p>
    <w:p w14:paraId="780A310B" w14:textId="77777777" w:rsidR="00C839EA" w:rsidRPr="008E0F64" w:rsidRDefault="00C839EA" w:rsidP="00C839EA">
      <w:pPr>
        <w:pStyle w:val="FOD-legende"/>
        <w:ind w:left="1440"/>
        <w:jc w:val="left"/>
      </w:pPr>
      <w:r w:rsidRPr="008E0F64">
        <w:t>1:</w:t>
      </w:r>
      <w:r w:rsidRPr="008E0F64">
        <w:tab/>
        <w:t>blankes unter Spannung stehendes aktives Teil</w:t>
      </w:r>
      <w:r w:rsidRPr="008E0F64">
        <w:br/>
        <w:t>2:</w:t>
      </w:r>
      <w:r w:rsidRPr="008E0F64">
        <w:tab/>
        <w:t>Gefahrenzone</w:t>
      </w:r>
      <w:r w:rsidRPr="008E0F64">
        <w:br/>
        <w:t>3:</w:t>
      </w:r>
      <w:r w:rsidRPr="008E0F64">
        <w:tab/>
        <w:t>Annäherungszone</w:t>
      </w:r>
      <w:r w:rsidRPr="008E0F64">
        <w:br/>
        <w:t>4:</w:t>
      </w:r>
      <w:r w:rsidRPr="008E0F64">
        <w:tab/>
        <w:t xml:space="preserve">äußere Oberfläche der geerdeten metallischen Schutzeinrichtung, </w:t>
      </w:r>
      <w:r w:rsidRPr="008E0F64">
        <w:br/>
      </w:r>
      <w:r w:rsidRPr="008E0F64">
        <w:tab/>
        <w:t xml:space="preserve">die integraler Bestandteil der elektrischen Anlage ist und den Zugang zur </w:t>
      </w:r>
      <w:r w:rsidRPr="008E0F64">
        <w:br/>
      </w:r>
      <w:r w:rsidRPr="008E0F64">
        <w:tab/>
        <w:t>Gefahrenzone und/oder zur Annäherungszone verhindert</w:t>
      </w:r>
      <w:r w:rsidRPr="008E0F64">
        <w:br/>
      </w:r>
      <w:r w:rsidRPr="008E0F64">
        <w:rPr>
          <w:i/>
        </w:rPr>
        <w:t>d</w:t>
      </w:r>
      <w:r w:rsidRPr="008E0F64">
        <w:rPr>
          <w:vertAlign w:val="subscript"/>
        </w:rPr>
        <w:t>0</w:t>
      </w:r>
      <w:r w:rsidRPr="008E0F64">
        <w:t>:</w:t>
      </w:r>
      <w:r w:rsidRPr="008E0F64">
        <w:tab/>
        <w:t xml:space="preserve">Mindestabstand gemäß </w:t>
      </w:r>
      <w:r w:rsidRPr="008E0F64">
        <w:rPr>
          <w:i/>
        </w:rPr>
        <w:t>Unterabschnitt 5.1.3.2</w:t>
      </w:r>
      <w:r w:rsidRPr="008E0F64">
        <w:rPr>
          <w:i/>
        </w:rPr>
        <w:br/>
        <w:t>D</w:t>
      </w:r>
      <w:r w:rsidRPr="008E0F64">
        <w:rPr>
          <w:vertAlign w:val="subscript"/>
        </w:rPr>
        <w:t>L</w:t>
      </w:r>
      <w:r w:rsidRPr="008E0F64">
        <w:t>:</w:t>
      </w:r>
      <w:r w:rsidRPr="008E0F64">
        <w:tab/>
        <w:t>Abstand zur Festlegung der äußeren Grenze der Gefahrenzone</w:t>
      </w:r>
      <w:r w:rsidRPr="008E0F64">
        <w:br/>
      </w:r>
      <w:r w:rsidRPr="008E0F64">
        <w:rPr>
          <w:i/>
        </w:rPr>
        <w:t>D</w:t>
      </w:r>
      <w:r w:rsidRPr="008E0F64">
        <w:rPr>
          <w:vertAlign w:val="subscript"/>
        </w:rPr>
        <w:t>V</w:t>
      </w:r>
      <w:r w:rsidRPr="008E0F64">
        <w:t xml:space="preserve">: </w:t>
      </w:r>
      <w:r w:rsidRPr="008E0F64">
        <w:tab/>
        <w:t>Abstand zur Festlegung der äußeren Grenze der Annäherungszone</w:t>
      </w:r>
    </w:p>
    <w:p w14:paraId="3A086963" w14:textId="77777777" w:rsidR="00C839EA" w:rsidRPr="008E0F64" w:rsidRDefault="00C839EA" w:rsidP="00C839EA">
      <w:pPr>
        <w:pStyle w:val="FOD-tab-titel"/>
      </w:pPr>
      <w:bookmarkStart w:id="551" w:name="_Toc167267955"/>
      <w:bookmarkStart w:id="552" w:name="_Toc167269118"/>
      <w:bookmarkStart w:id="553" w:name="_Toc167270278"/>
      <w:bookmarkStart w:id="554" w:name="_Toc202794565"/>
      <w:r w:rsidRPr="008E0F64">
        <w:t>Tabelle 2.22 - Abstandswerte D</w:t>
      </w:r>
      <w:r w:rsidRPr="008E0F64">
        <w:rPr>
          <w:vertAlign w:val="subscript"/>
        </w:rPr>
        <w:t>L</w:t>
      </w:r>
      <w:r w:rsidRPr="008E0F64">
        <w:t xml:space="preserve"> und D</w:t>
      </w:r>
      <w:r w:rsidRPr="008E0F64">
        <w:rPr>
          <w:vertAlign w:val="subscript"/>
        </w:rPr>
        <w:t>V</w:t>
      </w:r>
      <w:bookmarkEnd w:id="551"/>
      <w:bookmarkEnd w:id="552"/>
      <w:bookmarkEnd w:id="553"/>
      <w:bookmarkEnd w:id="554"/>
    </w:p>
    <w:tbl>
      <w:tblPr>
        <w:tblStyle w:val="Grilledutableau"/>
        <w:tblW w:w="0" w:type="auto"/>
        <w:jc w:val="center"/>
        <w:tblLook w:val="04A0" w:firstRow="1" w:lastRow="0" w:firstColumn="1" w:lastColumn="0" w:noHBand="0" w:noVBand="1"/>
      </w:tblPr>
      <w:tblGrid>
        <w:gridCol w:w="1701"/>
        <w:gridCol w:w="2491"/>
        <w:gridCol w:w="2492"/>
      </w:tblGrid>
      <w:tr w:rsidR="00C839EA" w:rsidRPr="008E0F64" w14:paraId="42FBE931" w14:textId="77777777" w:rsidTr="00E23CDE">
        <w:trPr>
          <w:jc w:val="center"/>
        </w:trPr>
        <w:tc>
          <w:tcPr>
            <w:tcW w:w="1701" w:type="dxa"/>
          </w:tcPr>
          <w:p w14:paraId="6FBFC537" w14:textId="77777777" w:rsidR="00C839EA" w:rsidRPr="008E0F64" w:rsidRDefault="00C839EA" w:rsidP="00E23CDE">
            <w:pPr>
              <w:keepNext/>
              <w:spacing w:before="40" w:after="40"/>
              <w:jc w:val="center"/>
              <w:rPr>
                <w:rFonts w:ascii="Trebuchet MS" w:hAnsi="Trebuchet MS" w:cs="Arial"/>
                <w:sz w:val="17"/>
                <w:szCs w:val="17"/>
              </w:rPr>
            </w:pPr>
            <w:r w:rsidRPr="008E0F64">
              <w:rPr>
                <w:rFonts w:ascii="Trebuchet MS" w:hAnsi="Trebuchet MS"/>
                <w:b/>
                <w:sz w:val="17"/>
              </w:rPr>
              <w:t>Nennspannung des Netzes </w:t>
            </w:r>
            <w:r w:rsidRPr="008E0F64">
              <w:rPr>
                <w:rFonts w:ascii="Trebuchet MS" w:hAnsi="Trebuchet MS"/>
                <w:b/>
                <w:i/>
                <w:sz w:val="17"/>
              </w:rPr>
              <w:t>U</w:t>
            </w:r>
            <w:r w:rsidRPr="008E0F64">
              <w:rPr>
                <w:rFonts w:ascii="Trebuchet MS" w:hAnsi="Trebuchet MS"/>
                <w:b/>
                <w:sz w:val="17"/>
                <w:vertAlign w:val="subscript"/>
              </w:rPr>
              <w:t>N</w:t>
            </w:r>
            <w:r w:rsidRPr="008E0F64">
              <w:rPr>
                <w:rFonts w:ascii="Trebuchet MS" w:hAnsi="Trebuchet MS"/>
                <w:b/>
                <w:sz w:val="17"/>
              </w:rPr>
              <w:t xml:space="preserve"> [kV]</w:t>
            </w:r>
            <w:r w:rsidRPr="008E0F64">
              <w:rPr>
                <w:rFonts w:ascii="Trebuchet MS" w:hAnsi="Trebuchet MS"/>
                <w:b/>
                <w:sz w:val="17"/>
              </w:rPr>
              <w:br/>
              <w:t>(Effektivwert)</w:t>
            </w:r>
          </w:p>
        </w:tc>
        <w:tc>
          <w:tcPr>
            <w:tcW w:w="2491" w:type="dxa"/>
          </w:tcPr>
          <w:p w14:paraId="2AFDCF69" w14:textId="77777777" w:rsidR="00C839EA" w:rsidRPr="008E0F64" w:rsidRDefault="00C839EA" w:rsidP="00E23CDE">
            <w:pPr>
              <w:keepNext/>
              <w:spacing w:before="40" w:after="40"/>
              <w:jc w:val="center"/>
              <w:rPr>
                <w:rFonts w:ascii="Trebuchet MS" w:hAnsi="Trebuchet MS"/>
                <w:b/>
                <w:bCs/>
                <w:iCs/>
                <w:sz w:val="17"/>
                <w:szCs w:val="17"/>
              </w:rPr>
            </w:pPr>
            <w:r w:rsidRPr="008E0F64">
              <w:rPr>
                <w:rFonts w:ascii="Trebuchet MS" w:hAnsi="Trebuchet MS"/>
                <w:b/>
                <w:sz w:val="17"/>
              </w:rPr>
              <w:t>Abstand </w:t>
            </w:r>
            <w:r w:rsidRPr="008E0F64">
              <w:rPr>
                <w:rFonts w:ascii="Trebuchet MS" w:hAnsi="Trebuchet MS"/>
                <w:b/>
                <w:i/>
                <w:sz w:val="17"/>
              </w:rPr>
              <w:t>D</w:t>
            </w:r>
            <w:r w:rsidRPr="008E0F64">
              <w:rPr>
                <w:rFonts w:ascii="Trebuchet MS" w:hAnsi="Trebuchet MS"/>
                <w:b/>
                <w:sz w:val="17"/>
                <w:vertAlign w:val="subscript"/>
              </w:rPr>
              <w:t>L</w:t>
            </w:r>
            <w:r w:rsidRPr="008E0F64">
              <w:rPr>
                <w:rFonts w:ascii="Trebuchet MS" w:hAnsi="Trebuchet MS"/>
                <w:b/>
                <w:sz w:val="17"/>
              </w:rPr>
              <w:t xml:space="preserve"> zur Festlegung der äußeren Grenze der Gefahrenzone [mm]</w:t>
            </w:r>
          </w:p>
        </w:tc>
        <w:tc>
          <w:tcPr>
            <w:tcW w:w="2492" w:type="dxa"/>
          </w:tcPr>
          <w:p w14:paraId="660AAF82" w14:textId="77777777" w:rsidR="00C839EA" w:rsidRPr="008E0F64" w:rsidRDefault="00C839EA" w:rsidP="00E23CDE">
            <w:pPr>
              <w:keepNext/>
              <w:spacing w:before="40" w:after="40"/>
              <w:jc w:val="center"/>
              <w:rPr>
                <w:rFonts w:ascii="Trebuchet MS" w:hAnsi="Trebuchet MS"/>
                <w:b/>
                <w:bCs/>
                <w:iCs/>
                <w:sz w:val="17"/>
                <w:szCs w:val="17"/>
              </w:rPr>
            </w:pPr>
            <w:r w:rsidRPr="008E0F64">
              <w:rPr>
                <w:rFonts w:ascii="Trebuchet MS" w:hAnsi="Trebuchet MS"/>
                <w:b/>
                <w:sz w:val="17"/>
              </w:rPr>
              <w:t>Abstand </w:t>
            </w:r>
            <w:r w:rsidRPr="008E0F64">
              <w:rPr>
                <w:rFonts w:ascii="Trebuchet MS" w:hAnsi="Trebuchet MS"/>
                <w:b/>
                <w:i/>
                <w:sz w:val="17"/>
              </w:rPr>
              <w:t>D</w:t>
            </w:r>
            <w:r w:rsidRPr="008E0F64">
              <w:rPr>
                <w:rFonts w:ascii="Trebuchet MS" w:hAnsi="Trebuchet MS"/>
                <w:b/>
                <w:sz w:val="17"/>
                <w:vertAlign w:val="subscript"/>
              </w:rPr>
              <w:t>V</w:t>
            </w:r>
            <w:r w:rsidRPr="008E0F64">
              <w:rPr>
                <w:rFonts w:ascii="Trebuchet MS" w:hAnsi="Trebuchet MS"/>
                <w:b/>
                <w:sz w:val="17"/>
              </w:rPr>
              <w:t xml:space="preserve"> zur Festlegung der äußeren Grenze der Annäherungszone [mm]</w:t>
            </w:r>
          </w:p>
        </w:tc>
      </w:tr>
      <w:tr w:rsidR="00C839EA" w:rsidRPr="008E0F64" w14:paraId="30683A1D" w14:textId="77777777" w:rsidTr="00E23CDE">
        <w:trPr>
          <w:jc w:val="center"/>
        </w:trPr>
        <w:tc>
          <w:tcPr>
            <w:tcW w:w="1701" w:type="dxa"/>
          </w:tcPr>
          <w:p w14:paraId="552DC3E8"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 1</w:t>
            </w:r>
          </w:p>
        </w:tc>
        <w:tc>
          <w:tcPr>
            <w:tcW w:w="2491" w:type="dxa"/>
          </w:tcPr>
          <w:p w14:paraId="57C18395"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keine Berührung</w:t>
            </w:r>
          </w:p>
        </w:tc>
        <w:tc>
          <w:tcPr>
            <w:tcW w:w="2492" w:type="dxa"/>
          </w:tcPr>
          <w:p w14:paraId="35E1BEF9"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500</w:t>
            </w:r>
          </w:p>
        </w:tc>
      </w:tr>
      <w:tr w:rsidR="00C839EA" w:rsidRPr="008E0F64" w14:paraId="44A08615" w14:textId="77777777" w:rsidTr="00E23CDE">
        <w:trPr>
          <w:jc w:val="center"/>
        </w:trPr>
        <w:tc>
          <w:tcPr>
            <w:tcW w:w="1701" w:type="dxa"/>
          </w:tcPr>
          <w:p w14:paraId="298A3457"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3</w:t>
            </w:r>
          </w:p>
        </w:tc>
        <w:tc>
          <w:tcPr>
            <w:tcW w:w="2491" w:type="dxa"/>
          </w:tcPr>
          <w:p w14:paraId="3606C439"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120</w:t>
            </w:r>
          </w:p>
        </w:tc>
        <w:tc>
          <w:tcPr>
            <w:tcW w:w="2492" w:type="dxa"/>
          </w:tcPr>
          <w:p w14:paraId="3CA297A6"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1120</w:t>
            </w:r>
          </w:p>
        </w:tc>
      </w:tr>
      <w:tr w:rsidR="00C839EA" w:rsidRPr="008E0F64" w14:paraId="3E46DBBD" w14:textId="77777777" w:rsidTr="00E23CDE">
        <w:trPr>
          <w:jc w:val="center"/>
        </w:trPr>
        <w:tc>
          <w:tcPr>
            <w:tcW w:w="1701" w:type="dxa"/>
          </w:tcPr>
          <w:p w14:paraId="5D44B81B"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6</w:t>
            </w:r>
          </w:p>
        </w:tc>
        <w:tc>
          <w:tcPr>
            <w:tcW w:w="2491" w:type="dxa"/>
          </w:tcPr>
          <w:p w14:paraId="3057D3E7"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120</w:t>
            </w:r>
          </w:p>
        </w:tc>
        <w:tc>
          <w:tcPr>
            <w:tcW w:w="2492" w:type="dxa"/>
          </w:tcPr>
          <w:p w14:paraId="34691491"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1120</w:t>
            </w:r>
          </w:p>
        </w:tc>
      </w:tr>
      <w:tr w:rsidR="00C839EA" w:rsidRPr="008E0F64" w14:paraId="48CC5B54" w14:textId="77777777" w:rsidTr="00E23CDE">
        <w:trPr>
          <w:jc w:val="center"/>
        </w:trPr>
        <w:tc>
          <w:tcPr>
            <w:tcW w:w="1701" w:type="dxa"/>
          </w:tcPr>
          <w:p w14:paraId="3F68AC10"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10</w:t>
            </w:r>
          </w:p>
        </w:tc>
        <w:tc>
          <w:tcPr>
            <w:tcW w:w="2491" w:type="dxa"/>
          </w:tcPr>
          <w:p w14:paraId="2D9DC9D0"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150</w:t>
            </w:r>
          </w:p>
        </w:tc>
        <w:tc>
          <w:tcPr>
            <w:tcW w:w="2492" w:type="dxa"/>
          </w:tcPr>
          <w:p w14:paraId="19540EE6"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1150</w:t>
            </w:r>
          </w:p>
        </w:tc>
      </w:tr>
      <w:tr w:rsidR="00C839EA" w:rsidRPr="008E0F64" w14:paraId="38C6E8BF" w14:textId="77777777" w:rsidTr="00E23CDE">
        <w:trPr>
          <w:jc w:val="center"/>
        </w:trPr>
        <w:tc>
          <w:tcPr>
            <w:tcW w:w="1701" w:type="dxa"/>
          </w:tcPr>
          <w:p w14:paraId="62D8942F"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15</w:t>
            </w:r>
          </w:p>
        </w:tc>
        <w:tc>
          <w:tcPr>
            <w:tcW w:w="2491" w:type="dxa"/>
          </w:tcPr>
          <w:p w14:paraId="29B9B3C8"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160</w:t>
            </w:r>
          </w:p>
        </w:tc>
        <w:tc>
          <w:tcPr>
            <w:tcW w:w="2492" w:type="dxa"/>
          </w:tcPr>
          <w:p w14:paraId="5432B7ED"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1160</w:t>
            </w:r>
          </w:p>
        </w:tc>
      </w:tr>
      <w:tr w:rsidR="00C839EA" w:rsidRPr="008E0F64" w14:paraId="11411313" w14:textId="77777777" w:rsidTr="00E23CDE">
        <w:trPr>
          <w:jc w:val="center"/>
        </w:trPr>
        <w:tc>
          <w:tcPr>
            <w:tcW w:w="1701" w:type="dxa"/>
          </w:tcPr>
          <w:p w14:paraId="41DBC592"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w:t>
            </w:r>
          </w:p>
        </w:tc>
        <w:tc>
          <w:tcPr>
            <w:tcW w:w="4983" w:type="dxa"/>
            <w:gridSpan w:val="2"/>
          </w:tcPr>
          <w:p w14:paraId="2737583E" w14:textId="77777777" w:rsidR="00C839EA" w:rsidRPr="008E0F64" w:rsidRDefault="00C839EA" w:rsidP="00E23CDE">
            <w:pPr>
              <w:tabs>
                <w:tab w:val="left" w:pos="360"/>
              </w:tabs>
              <w:spacing w:before="20" w:after="20"/>
              <w:jc w:val="center"/>
              <w:rPr>
                <w:rFonts w:ascii="Trebuchet MS" w:hAnsi="Trebuchet MS" w:cs="Arial"/>
                <w:sz w:val="17"/>
                <w:szCs w:val="17"/>
              </w:rPr>
            </w:pPr>
            <w:r w:rsidRPr="008E0F64">
              <w:rPr>
                <w:rFonts w:ascii="Trebuchet MS" w:hAnsi="Trebuchet MS"/>
                <w:sz w:val="17"/>
              </w:rPr>
              <w:t xml:space="preserve">Für höhere Werte, siehe </w:t>
            </w:r>
            <w:r w:rsidRPr="008E0F64">
              <w:rPr>
                <w:rFonts w:ascii="Trebuchet MS" w:hAnsi="Trebuchet MS"/>
                <w:i/>
                <w:sz w:val="17"/>
              </w:rPr>
              <w:t>Buch 2</w:t>
            </w:r>
          </w:p>
        </w:tc>
      </w:tr>
    </w:tbl>
    <w:p w14:paraId="08857D7F" w14:textId="77777777" w:rsidR="00C839EA" w:rsidRPr="008E0F64" w:rsidRDefault="00C839EA" w:rsidP="00C839EA">
      <w:pPr>
        <w:pStyle w:val="FOD-legende"/>
        <w:ind w:left="1440" w:right="1230"/>
        <w:jc w:val="both"/>
      </w:pPr>
      <w:r w:rsidRPr="008E0F64">
        <w:rPr>
          <w:i/>
        </w:rPr>
        <w:t xml:space="preserve">Bemerkung 1: </w:t>
      </w:r>
      <w:r w:rsidRPr="008E0F64">
        <w:t>Zwischenwerte von </w:t>
      </w:r>
      <w:r w:rsidRPr="008E0F64">
        <w:rPr>
          <w:i/>
        </w:rPr>
        <w:t>D</w:t>
      </w:r>
      <w:r w:rsidRPr="008E0F64">
        <w:rPr>
          <w:vertAlign w:val="subscript"/>
        </w:rPr>
        <w:t>L</w:t>
      </w:r>
      <w:r w:rsidRPr="008E0F64">
        <w:t xml:space="preserve"> und </w:t>
      </w:r>
      <w:r w:rsidRPr="008E0F64">
        <w:rPr>
          <w:i/>
        </w:rPr>
        <w:t>D</w:t>
      </w:r>
      <w:r w:rsidRPr="008E0F64">
        <w:rPr>
          <w:vertAlign w:val="subscript"/>
        </w:rPr>
        <w:t>V</w:t>
      </w:r>
      <w:r w:rsidRPr="008E0F64">
        <w:t xml:space="preserve"> können durch lineare Interpolation festgelegt werden.</w:t>
      </w:r>
    </w:p>
    <w:p w14:paraId="042C3075" w14:textId="77777777" w:rsidR="00C839EA" w:rsidRPr="008E0F64" w:rsidRDefault="00C839EA" w:rsidP="00C839EA">
      <w:pPr>
        <w:pStyle w:val="FOD-legende"/>
        <w:ind w:left="1440" w:right="1230"/>
        <w:jc w:val="both"/>
      </w:pPr>
      <w:r w:rsidRPr="008E0F64">
        <w:rPr>
          <w:i/>
        </w:rPr>
        <w:t>Bemerkung 2:</w:t>
      </w:r>
      <w:r w:rsidRPr="008E0F64">
        <w:t xml:space="preserve"> Für Gleichstromanlagen können dieselben Abstände mit Bezug auf die Nennspannungswerte des Netzes benutzt werden.</w:t>
      </w:r>
    </w:p>
    <w:p w14:paraId="2E4B9846" w14:textId="77777777" w:rsidR="00C839EA" w:rsidRPr="008E0F64" w:rsidRDefault="00C839EA" w:rsidP="007D1542">
      <w:pPr>
        <w:pStyle w:val="FOD-niv3"/>
        <w:outlineLvl w:val="1"/>
        <w:rPr>
          <w:rFonts w:eastAsia="Times New Roman"/>
        </w:rPr>
      </w:pPr>
      <w:bookmarkStart w:id="555" w:name="_Toc365450163"/>
      <w:bookmarkStart w:id="556" w:name="_Toc390436672"/>
      <w:bookmarkStart w:id="557" w:name="_Toc167269313"/>
      <w:bookmarkStart w:id="558" w:name="_Toc167270473"/>
      <w:bookmarkStart w:id="559" w:name="_Toc167271084"/>
      <w:bookmarkStart w:id="560" w:name="_Toc203657188"/>
      <w:r w:rsidRPr="008E0F64">
        <w:t>Abschnitt 2.11.2 - Prüfung von elektrischen Anlagen</w:t>
      </w:r>
      <w:bookmarkEnd w:id="555"/>
      <w:bookmarkEnd w:id="556"/>
      <w:bookmarkEnd w:id="557"/>
      <w:bookmarkEnd w:id="558"/>
      <w:bookmarkEnd w:id="559"/>
      <w:bookmarkEnd w:id="560"/>
    </w:p>
    <w:p w14:paraId="251D8FDF" w14:textId="77777777" w:rsidR="00C839EA" w:rsidRPr="008E0F64" w:rsidRDefault="00C839EA" w:rsidP="00C839EA">
      <w:pPr>
        <w:pStyle w:val="FOD-normal"/>
        <w:rPr>
          <w:rFonts w:eastAsia="Times New Roman"/>
        </w:rPr>
      </w:pPr>
      <w:r w:rsidRPr="008E0F64">
        <w:rPr>
          <w:b/>
        </w:rPr>
        <w:t>Zugelassene Stelle:</w:t>
      </w:r>
      <w:r w:rsidRPr="008E0F64">
        <w:t xml:space="preserve"> Prüfstelle, die für Konformitätsprüfungen vor Ingebrauchnahme und Besuche für die Kontrolle von elektrischen Anlagen zuständig ist.</w:t>
      </w:r>
    </w:p>
    <w:p w14:paraId="7A251AB3" w14:textId="77777777" w:rsidR="00C839EA" w:rsidRPr="008E0F64" w:rsidRDefault="00C839EA" w:rsidP="00C839EA">
      <w:pPr>
        <w:pStyle w:val="FOD-normal"/>
        <w:rPr>
          <w:rFonts w:eastAsia="Times New Roman"/>
        </w:rPr>
      </w:pPr>
      <w:r w:rsidRPr="008E0F64">
        <w:rPr>
          <w:b/>
        </w:rPr>
        <w:t>Prüfer:</w:t>
      </w:r>
      <w:r w:rsidRPr="008E0F64">
        <w:t xml:space="preserve"> Person, die über eine von einer zugelassenen Stelle erteilte Ermächtigung verfügt und Konformitätsprüfungen vor Ingebrauchnahme und/oder Kontrollbesuche durchführt.</w:t>
      </w:r>
    </w:p>
    <w:p w14:paraId="7C7E4A2C" w14:textId="77777777" w:rsidR="00C839EA" w:rsidRPr="008E0F64" w:rsidRDefault="00C839EA" w:rsidP="00C839EA">
      <w:pPr>
        <w:pStyle w:val="FOD-normal"/>
        <w:rPr>
          <w:rFonts w:eastAsia="Times New Roman"/>
        </w:rPr>
      </w:pPr>
      <w:r w:rsidRPr="008E0F64">
        <w:rPr>
          <w:b/>
        </w:rPr>
        <w:t>Konformitätsprüfung vor Ingebrauchnahme:</w:t>
      </w:r>
      <w:r w:rsidRPr="008E0F64">
        <w:t xml:space="preserve"> Prüfung der Konformität von elektrischen Anlagen wie in </w:t>
      </w:r>
      <w:r w:rsidRPr="008E0F64">
        <w:rPr>
          <w:i/>
        </w:rPr>
        <w:t>Kapitel</w:t>
      </w:r>
      <w:r w:rsidRPr="008E0F64">
        <w:t> </w:t>
      </w:r>
      <w:r w:rsidRPr="008E0F64">
        <w:rPr>
          <w:i/>
        </w:rPr>
        <w:t>6.4</w:t>
      </w:r>
      <w:r w:rsidRPr="008E0F64">
        <w:t xml:space="preserve"> vorgesehen.</w:t>
      </w:r>
    </w:p>
    <w:p w14:paraId="13F071A6" w14:textId="77777777" w:rsidR="00C839EA" w:rsidRPr="008E0F64" w:rsidRDefault="00C839EA" w:rsidP="00C839EA">
      <w:pPr>
        <w:pStyle w:val="FOD-normal"/>
        <w:spacing w:after="120"/>
        <w:rPr>
          <w:rFonts w:eastAsia="Times New Roman"/>
        </w:rPr>
      </w:pPr>
      <w:r w:rsidRPr="008E0F64">
        <w:rPr>
          <w:b/>
        </w:rPr>
        <w:t>Kontrollbesuch:</w:t>
      </w:r>
      <w:r w:rsidRPr="008E0F64">
        <w:t xml:space="preserve"> Prüfung von elektrischen Anlagen wie in </w:t>
      </w:r>
      <w:r w:rsidRPr="008E0F64">
        <w:rPr>
          <w:i/>
        </w:rPr>
        <w:t>Kapitel</w:t>
      </w:r>
      <w:r w:rsidRPr="008E0F64">
        <w:t> </w:t>
      </w:r>
      <w:r w:rsidRPr="008E0F64">
        <w:rPr>
          <w:i/>
        </w:rPr>
        <w:t>6.5</w:t>
      </w:r>
      <w:r w:rsidRPr="008E0F64">
        <w:t xml:space="preserve"> vorgesehen.</w:t>
      </w:r>
    </w:p>
    <w:p w14:paraId="0A44A3EE" w14:textId="77777777" w:rsidR="00C839EA" w:rsidRPr="008E0F64" w:rsidRDefault="00C839EA" w:rsidP="00C839EA">
      <w:pPr>
        <w:pStyle w:val="FOD-normal"/>
        <w:rPr>
          <w:rFonts w:eastAsia="Times New Roman"/>
        </w:rPr>
      </w:pPr>
      <w:r w:rsidRPr="008E0F64">
        <w:rPr>
          <w:b/>
        </w:rPr>
        <w:t>Ingebrauchnahme:</w:t>
      </w:r>
      <w:r w:rsidRPr="008E0F64">
        <w:t xml:space="preserve"> erste Bereitstellung einer elektrischen Anlage zu Betriebszwecken.</w:t>
      </w:r>
    </w:p>
    <w:p w14:paraId="0651A4E6" w14:textId="77777777" w:rsidR="00C839EA" w:rsidRPr="008E0F64" w:rsidRDefault="00C839EA" w:rsidP="00C839EA">
      <w:pPr>
        <w:pStyle w:val="FOD-normal"/>
        <w:spacing w:after="120"/>
        <w:rPr>
          <w:rFonts w:eastAsia="Times New Roman"/>
        </w:rPr>
      </w:pPr>
      <w:r w:rsidRPr="008E0F64">
        <w:rPr>
          <w:b/>
        </w:rPr>
        <w:t>Wesentliche Änderung oder Erweiterung:</w:t>
      </w:r>
      <w:r w:rsidRPr="008E0F64">
        <w:t xml:space="preserve"> Änderung oder Erweiterung einer elektrischen Anlage, die eine zusätzliche (noch nicht durch eine Konformitätsprüfung abgedeckte) Auswirkung auf die Sicherheit von Personen oder Gütern hat.</w:t>
      </w:r>
    </w:p>
    <w:p w14:paraId="6BB4C160" w14:textId="052FD151" w:rsidR="00C839EA" w:rsidRPr="008E0F64" w:rsidRDefault="00C839EA" w:rsidP="00C839EA">
      <w:pPr>
        <w:spacing w:after="120" w:line="240" w:lineRule="auto"/>
        <w:jc w:val="both"/>
        <w:rPr>
          <w:rFonts w:ascii="Trebuchet MS" w:hAnsi="Trebuchet MS"/>
          <w:sz w:val="19"/>
          <w:szCs w:val="19"/>
        </w:rPr>
      </w:pPr>
      <w:r w:rsidRPr="008E0F64">
        <w:rPr>
          <w:rFonts w:ascii="Trebuchet MS" w:hAnsi="Trebuchet MS"/>
          <w:sz w:val="19"/>
          <w:szCs w:val="19"/>
        </w:rPr>
        <w:t>Beispiele von wesentlichen Änderungen oder Erweiterungen: Änderung des Erdungssystems, Überschreitung der zugelassenen Kurzschlussleistung von installierten Betriebsmitteln, Austausch einer Verteiler- und Schaltgerätekombination gegen ein nicht identisches Modell, Hinzufügung eines Stromkreises in einer hauswirtschaftlichen Anlage, ...</w:t>
      </w:r>
    </w:p>
    <w:p w14:paraId="11E77EBD" w14:textId="0B24E9E8" w:rsidR="00C839EA" w:rsidRPr="008E0F64" w:rsidRDefault="00C839EA" w:rsidP="007D1542">
      <w:pPr>
        <w:pStyle w:val="FOD-niv2"/>
        <w:outlineLvl w:val="0"/>
      </w:pPr>
      <w:bookmarkStart w:id="561" w:name="_Toc167269314"/>
      <w:bookmarkStart w:id="562" w:name="_Toc167269845"/>
      <w:bookmarkStart w:id="563" w:name="_Toc167270474"/>
      <w:bookmarkStart w:id="564" w:name="_Toc167271085"/>
      <w:bookmarkStart w:id="565" w:name="_Toc196465611"/>
      <w:bookmarkStart w:id="566" w:name="_Toc202779168"/>
      <w:bookmarkStart w:id="567" w:name="_Toc203657189"/>
      <w:r w:rsidRPr="008E0F64">
        <w:lastRenderedPageBreak/>
        <w:t>KAPITEL 2.12 – Schemata</w:t>
      </w:r>
      <w:r w:rsidR="007A7F0B" w:rsidRPr="008E0F64">
        <w:t>, Pläne und Unterlagen von elektrischen Anlagen</w:t>
      </w:r>
      <w:bookmarkEnd w:id="561"/>
      <w:bookmarkEnd w:id="562"/>
      <w:bookmarkEnd w:id="563"/>
      <w:bookmarkEnd w:id="564"/>
      <w:bookmarkEnd w:id="565"/>
      <w:bookmarkEnd w:id="566"/>
      <w:bookmarkEnd w:id="567"/>
    </w:p>
    <w:p w14:paraId="569F1084"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Schema:</w:t>
      </w:r>
      <w:r w:rsidRPr="008E0F64">
        <w:rPr>
          <w:rFonts w:ascii="Trebuchet MS" w:hAnsi="Trebuchet MS"/>
          <w:sz w:val="19"/>
        </w:rPr>
        <w:t xml:space="preserve"> graphische Darstellung, auf der anhand von Linien und Symbolen ordentlich dargestellt ist, wie die verschiedenen Teile einer Anlage und ihre Unterteilungen miteinander verbunden sind.</w:t>
      </w:r>
    </w:p>
    <w:p w14:paraId="2F496E32"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Plan:</w:t>
      </w:r>
      <w:r w:rsidRPr="008E0F64">
        <w:rPr>
          <w:rFonts w:ascii="Trebuchet MS" w:hAnsi="Trebuchet MS"/>
          <w:i/>
          <w:sz w:val="19"/>
        </w:rPr>
        <w:t xml:space="preserve"> </w:t>
      </w:r>
      <w:r w:rsidRPr="008E0F64">
        <w:rPr>
          <w:rFonts w:ascii="Trebuchet MS" w:hAnsi="Trebuchet MS"/>
          <w:sz w:val="19"/>
        </w:rPr>
        <w:t>graphische Darstellung, auf der die geografische Lage der verschiedenen Teile einer Anlage und ihrer Unterteilungen maßstabsgetreu dargestellt ist.</w:t>
      </w:r>
    </w:p>
    <w:p w14:paraId="2F1550A0"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Wirkungsschema oder Blockschema:</w:t>
      </w:r>
      <w:r w:rsidRPr="008E0F64">
        <w:rPr>
          <w:rFonts w:ascii="Trebuchet MS" w:hAnsi="Trebuchet MS"/>
          <w:sz w:val="19"/>
        </w:rPr>
        <w:t xml:space="preserve"> Schema, auf dem der gesamte Betrieb der Anlage oder eines Teils der Anlage und ihre funktionalen Verbindungen dargestellt sind. </w:t>
      </w:r>
    </w:p>
    <w:p w14:paraId="5FC2E982"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Schaltplan:</w:t>
      </w:r>
      <w:r w:rsidRPr="008E0F64">
        <w:rPr>
          <w:rFonts w:ascii="Trebuchet MS" w:hAnsi="Trebuchet MS"/>
          <w:sz w:val="19"/>
        </w:rPr>
        <w:t xml:space="preserve"> Einstrich- oder Mehrstrich-Schema, auf dem die Elementarstromkreise, ihre Verbindungen und die elektrischen Betriebsmittel, die die elektrische Anlage oder einen Teil der Anlage bilden, dargestellt und ihre Zusammensetzung und ihre Eigenschaften angegeben sind.</w:t>
      </w:r>
    </w:p>
    <w:p w14:paraId="538502D5"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Ausführungsschema:</w:t>
      </w:r>
      <w:r w:rsidRPr="008E0F64">
        <w:rPr>
          <w:rFonts w:ascii="Trebuchet MS" w:hAnsi="Trebuchet MS"/>
          <w:sz w:val="19"/>
        </w:rPr>
        <w:t xml:space="preserve"> Schema, auf dem die Zusammenschaltung und der Anschluss der verschiedenen Teile der Anlage dargestellt sind. </w:t>
      </w:r>
    </w:p>
    <w:p w14:paraId="30CA80B8"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Lageplan:</w:t>
      </w:r>
      <w:r w:rsidRPr="008E0F64">
        <w:rPr>
          <w:rFonts w:ascii="Trebuchet MS" w:hAnsi="Trebuchet MS"/>
          <w:sz w:val="19"/>
        </w:rPr>
        <w:t xml:space="preserve"> Plan, auf dem die Lage der verschiedenen Teile einer Anlage dargestellt ist.</w:t>
      </w:r>
    </w:p>
    <w:p w14:paraId="63B8D66D" w14:textId="77777777" w:rsidR="00C839EA" w:rsidRPr="008E0F64" w:rsidRDefault="00C839EA" w:rsidP="00C839EA">
      <w:pPr>
        <w:spacing w:after="120" w:line="240" w:lineRule="auto"/>
        <w:ind w:right="71"/>
        <w:jc w:val="both"/>
        <w:rPr>
          <w:rFonts w:ascii="Trebuchet MS" w:hAnsi="Trebuchet MS"/>
          <w:b/>
          <w:sz w:val="19"/>
          <w:szCs w:val="19"/>
        </w:rPr>
      </w:pPr>
      <w:r w:rsidRPr="008E0F64">
        <w:rPr>
          <w:rFonts w:ascii="Trebuchet MS" w:hAnsi="Trebuchet MS"/>
          <w:b/>
          <w:sz w:val="19"/>
        </w:rPr>
        <w:t>Lageplan der Erder:</w:t>
      </w:r>
      <w:r w:rsidRPr="008E0F64">
        <w:rPr>
          <w:rFonts w:ascii="Trebuchet MS" w:hAnsi="Trebuchet MS"/>
          <w:sz w:val="19"/>
        </w:rPr>
        <w:t xml:space="preserve"> Plan, auf dem die Lage der Erder dargestellt ist.</w:t>
      </w:r>
    </w:p>
    <w:p w14:paraId="45070DA8"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Gesamtplan einer Ausrüstung:</w:t>
      </w:r>
      <w:r w:rsidRPr="008E0F64">
        <w:rPr>
          <w:rFonts w:ascii="Trebuchet MS" w:hAnsi="Trebuchet MS"/>
          <w:sz w:val="19"/>
        </w:rPr>
        <w:t xml:space="preserve"> Plan, auf dem die Lage der einzelnen Bestandteile innerhalb einer Ausrüstung dargestellt ist (Verteiler- und Schaltgerätekombination, elektrische Maschine, Zelle, ...).</w:t>
      </w:r>
    </w:p>
    <w:p w14:paraId="3AA3BBC0" w14:textId="77777777" w:rsidR="00C839EA" w:rsidRPr="008E0F64" w:rsidRDefault="00C839EA" w:rsidP="00C839EA">
      <w:pPr>
        <w:pStyle w:val="Retraitcorpsdetexte2"/>
        <w:spacing w:line="240" w:lineRule="auto"/>
        <w:ind w:left="0" w:right="71"/>
        <w:jc w:val="both"/>
        <w:rPr>
          <w:rFonts w:ascii="Trebuchet MS" w:hAnsi="Trebuchet MS"/>
          <w:b/>
          <w:sz w:val="19"/>
          <w:szCs w:val="19"/>
        </w:rPr>
      </w:pPr>
      <w:r w:rsidRPr="008E0F64">
        <w:rPr>
          <w:rFonts w:ascii="Trebuchet MS" w:hAnsi="Trebuchet MS"/>
          <w:b/>
          <w:sz w:val="19"/>
        </w:rPr>
        <w:t>Unterlage in Bezug auf äußere Einflüsse:</w:t>
      </w:r>
      <w:r w:rsidRPr="008E0F64">
        <w:rPr>
          <w:rFonts w:ascii="Trebuchet MS" w:hAnsi="Trebuchet MS"/>
          <w:sz w:val="19"/>
        </w:rPr>
        <w:t xml:space="preserve"> Unterlage, in der die äußeren Einflüsse angegeben sind, die an den verschiedenen Orten zu berücksichtigen sind.</w:t>
      </w:r>
    </w:p>
    <w:p w14:paraId="366686CC"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Zonenplan:</w:t>
      </w:r>
      <w:r w:rsidRPr="008E0F64">
        <w:rPr>
          <w:rFonts w:ascii="Trebuchet MS" w:hAnsi="Trebuchet MS"/>
          <w:sz w:val="19"/>
        </w:rPr>
        <w:t xml:space="preserve"> Plan, auf dem die Orte dargestellt sind, in denen Explosionsgefahr bestehen kann. Diese Orte werden gemäß den Vorschriften des vorliegenden Buches in verschiedene Zonen eingeteilt.</w:t>
      </w:r>
    </w:p>
    <w:p w14:paraId="164E15FB" w14:textId="77777777" w:rsidR="00C839EA" w:rsidRPr="008E0F64" w:rsidRDefault="00C839EA" w:rsidP="00C839EA">
      <w:pPr>
        <w:spacing w:after="120" w:line="240" w:lineRule="auto"/>
        <w:ind w:right="71"/>
        <w:jc w:val="both"/>
        <w:rPr>
          <w:rFonts w:ascii="Trebuchet MS" w:hAnsi="Trebuchet MS"/>
          <w:sz w:val="19"/>
          <w:szCs w:val="19"/>
        </w:rPr>
      </w:pPr>
      <w:r w:rsidRPr="008E0F64">
        <w:rPr>
          <w:rFonts w:ascii="Trebuchet MS" w:hAnsi="Trebuchet MS"/>
          <w:b/>
          <w:sz w:val="19"/>
        </w:rPr>
        <w:t>Zonenbericht:</w:t>
      </w:r>
      <w:r w:rsidRPr="008E0F64">
        <w:rPr>
          <w:rFonts w:ascii="Trebuchet MS" w:hAnsi="Trebuchet MS"/>
          <w:sz w:val="19"/>
        </w:rPr>
        <w:t xml:space="preserve"> Unterlage, die die Daten, auf denen die Bestimmung der Zonen und ihrer Ausdehnung beruht, die Schlussfolgerungen und ihre Rechtfertigung enthält.</w:t>
      </w:r>
    </w:p>
    <w:p w14:paraId="4CADF7CE" w14:textId="77777777" w:rsidR="00C839EA" w:rsidRPr="008E0F64" w:rsidRDefault="00C839EA" w:rsidP="00C839EA">
      <w:pPr>
        <w:pStyle w:val="Default"/>
        <w:spacing w:after="120"/>
        <w:jc w:val="both"/>
        <w:rPr>
          <w:rFonts w:ascii="Trebuchet MS" w:hAnsi="Trebuchet MS"/>
          <w:color w:val="auto"/>
          <w:sz w:val="19"/>
          <w:szCs w:val="19"/>
        </w:rPr>
      </w:pPr>
      <w:r w:rsidRPr="008E0F64">
        <w:rPr>
          <w:rFonts w:ascii="Trebuchet MS" w:hAnsi="Trebuchet MS"/>
          <w:b/>
          <w:color w:val="auto"/>
          <w:sz w:val="19"/>
        </w:rPr>
        <w:t>Fluchtwegeplan:</w:t>
      </w:r>
      <w:r w:rsidRPr="008E0F64">
        <w:rPr>
          <w:rFonts w:ascii="Trebuchet MS" w:hAnsi="Trebuchet MS"/>
          <w:color w:val="auto"/>
          <w:sz w:val="19"/>
        </w:rPr>
        <w:t xml:space="preserve"> Plan, auf dem die Aufteilung und Bestimmung der Orte, die Lage der Abteilungsgrenzen, die Lage der Orte mit erhöhter Feuergefahr, die Lage der Ausgänge, Notausgänge und Sammelplätze nach Evakuierung und die Anordnung der Fluchtwege dargestellt sind.</w:t>
      </w:r>
    </w:p>
    <w:p w14:paraId="49086776" w14:textId="77777777" w:rsidR="00C839EA" w:rsidRPr="008E0F64" w:rsidRDefault="00C839EA" w:rsidP="00C839EA">
      <w:pPr>
        <w:pStyle w:val="Default"/>
        <w:spacing w:after="120"/>
        <w:jc w:val="both"/>
        <w:rPr>
          <w:rFonts w:ascii="Trebuchet MS" w:hAnsi="Trebuchet MS" w:cs="Calibri"/>
          <w:bCs/>
          <w:color w:val="auto"/>
          <w:sz w:val="19"/>
          <w:szCs w:val="19"/>
        </w:rPr>
      </w:pPr>
      <w:r w:rsidRPr="008E0F64">
        <w:rPr>
          <w:rFonts w:ascii="Trebuchet MS" w:hAnsi="Trebuchet MS"/>
          <w:b/>
          <w:color w:val="auto"/>
          <w:sz w:val="19"/>
        </w:rPr>
        <w:t>Liste der Fluchtwege und schwer zu evakuierenden Orte:</w:t>
      </w:r>
      <w:r w:rsidRPr="008E0F64">
        <w:rPr>
          <w:rFonts w:ascii="Trebuchet MS" w:hAnsi="Trebuchet MS"/>
          <w:color w:val="auto"/>
          <w:sz w:val="19"/>
        </w:rPr>
        <w:t xml:space="preserve"> Liste der Orte, deren Evakuierung durch Rauchentwicklung bei Feuer beeinflusst werden kann.</w:t>
      </w:r>
    </w:p>
    <w:p w14:paraId="6275FA99" w14:textId="77777777" w:rsidR="00C839EA" w:rsidRPr="008E0F64" w:rsidRDefault="00C839EA" w:rsidP="00C839EA">
      <w:pPr>
        <w:pStyle w:val="Corpsdetexte31"/>
        <w:spacing w:after="0"/>
        <w:jc w:val="both"/>
        <w:rPr>
          <w:rFonts w:ascii="Trebuchet MS" w:hAnsi="Trebuchet MS" w:cs="Calibri"/>
          <w:sz w:val="19"/>
          <w:szCs w:val="19"/>
          <w:shd w:val="clear" w:color="auto" w:fill="FFFFFF"/>
        </w:rPr>
      </w:pPr>
      <w:r w:rsidRPr="008E0F64">
        <w:rPr>
          <w:rFonts w:ascii="Trebuchet MS" w:hAnsi="Trebuchet MS"/>
          <w:b/>
          <w:sz w:val="19"/>
          <w:shd w:val="clear" w:color="auto" w:fill="FFFFFF"/>
        </w:rPr>
        <w:t>Plan der Sicherheitsanlagen:</w:t>
      </w:r>
      <w:r w:rsidRPr="008E0F64">
        <w:rPr>
          <w:rFonts w:ascii="Trebuchet MS" w:hAnsi="Trebuchet MS"/>
          <w:sz w:val="19"/>
          <w:shd w:val="clear" w:color="auto" w:fill="FFFFFF"/>
        </w:rPr>
        <w:t xml:space="preserve"> Plan, auf dem die Räumlichkeiten und Abteilungen dargestellt sind, mit folgenden Angaben:</w:t>
      </w:r>
    </w:p>
    <w:p w14:paraId="631BAC87"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Lage von nicht integrierten Sicherheitsquellen,</w:t>
      </w:r>
    </w:p>
    <w:p w14:paraId="37B694EE"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Lage von Sicherheitsstromkreisen,</w:t>
      </w:r>
    </w:p>
    <w:p w14:paraId="727C38C9"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Lage von Sicherheitsverbrauchern,</w:t>
      </w:r>
    </w:p>
    <w:p w14:paraId="229B7E6B"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Abteilungen und ihr Feuerwiderstand,</w:t>
      </w:r>
    </w:p>
    <w:p w14:paraId="424D8B0A"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Verlauf und Länge der Sicherheitsstromkreise pro Abteilung.</w:t>
      </w:r>
    </w:p>
    <w:p w14:paraId="33DBD301" w14:textId="77777777" w:rsidR="00C839EA" w:rsidRPr="008E0F64" w:rsidRDefault="00C839EA" w:rsidP="00C839EA">
      <w:pPr>
        <w:pStyle w:val="Corpsdetexte31"/>
        <w:spacing w:after="0"/>
        <w:ind w:left="360"/>
        <w:jc w:val="both"/>
        <w:rPr>
          <w:rFonts w:ascii="Trebuchet MS" w:hAnsi="Trebuchet MS" w:cs="Calibri"/>
          <w:sz w:val="19"/>
          <w:szCs w:val="19"/>
          <w:shd w:val="clear" w:color="auto" w:fill="FFFFFF"/>
        </w:rPr>
      </w:pPr>
    </w:p>
    <w:p w14:paraId="133A9513" w14:textId="77777777" w:rsidR="00C839EA" w:rsidRPr="008E0F64" w:rsidRDefault="00C839EA" w:rsidP="00C839EA">
      <w:pPr>
        <w:pStyle w:val="Corpsdetexte31"/>
        <w:spacing w:after="0"/>
        <w:jc w:val="both"/>
        <w:rPr>
          <w:rFonts w:ascii="Trebuchet MS" w:hAnsi="Trebuchet MS" w:cs="Calibri"/>
          <w:sz w:val="19"/>
          <w:szCs w:val="19"/>
          <w:shd w:val="clear" w:color="auto" w:fill="FFFFFF"/>
        </w:rPr>
      </w:pPr>
      <w:r w:rsidRPr="008E0F64">
        <w:rPr>
          <w:rFonts w:ascii="Trebuchet MS" w:hAnsi="Trebuchet MS"/>
          <w:b/>
          <w:sz w:val="19"/>
          <w:shd w:val="clear" w:color="auto" w:fill="FFFFFF"/>
        </w:rPr>
        <w:t>Plan der kritischen Anlagen:</w:t>
      </w:r>
      <w:r w:rsidRPr="008E0F64">
        <w:rPr>
          <w:rFonts w:ascii="Trebuchet MS" w:hAnsi="Trebuchet MS"/>
          <w:sz w:val="19"/>
          <w:shd w:val="clear" w:color="auto" w:fill="FFFFFF"/>
        </w:rPr>
        <w:t xml:space="preserve"> Plan, auf dem die Räumlichkeiten dargestellt sind, mit folgenden Angaben:</w:t>
      </w:r>
    </w:p>
    <w:p w14:paraId="4975A6DC"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Lage von kritischen Stromkreisen,</w:t>
      </w:r>
    </w:p>
    <w:p w14:paraId="418F1F29"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Lage von kritischen Verbrauchern,</w:t>
      </w:r>
    </w:p>
    <w:p w14:paraId="2AAB4E8C" w14:textId="77777777" w:rsidR="00C839EA" w:rsidRPr="008E0F64" w:rsidRDefault="00C839EA" w:rsidP="00C839EA">
      <w:pPr>
        <w:pStyle w:val="Corpsdetexte31"/>
        <w:spacing w:after="0"/>
        <w:ind w:left="360"/>
        <w:jc w:val="both"/>
        <w:rPr>
          <w:rFonts w:ascii="Trebuchet MS" w:hAnsi="Trebuchet MS" w:cs="Calibri"/>
          <w:sz w:val="19"/>
          <w:szCs w:val="19"/>
          <w:shd w:val="clear" w:color="auto" w:fill="FFFFFF"/>
        </w:rPr>
      </w:pPr>
      <w:r w:rsidRPr="008E0F64">
        <w:rPr>
          <w:rFonts w:ascii="Trebuchet MS" w:hAnsi="Trebuchet MS"/>
          <w:sz w:val="19"/>
          <w:shd w:val="clear" w:color="auto" w:fill="FFFFFF"/>
        </w:rPr>
        <w:t>und wenn besondere Maßnahmen bei Ausfall der normalen Quelle und/oder Feuer anwendbar sind:</w:t>
      </w:r>
    </w:p>
    <w:p w14:paraId="08F124DC"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Lage von nicht integrierten Ersatzstromquellen,</w:t>
      </w:r>
    </w:p>
    <w:p w14:paraId="261FB0CA" w14:textId="77777777" w:rsidR="00C839EA" w:rsidRPr="008E0F64" w:rsidRDefault="00C839EA" w:rsidP="00445351">
      <w:pPr>
        <w:pStyle w:val="Corpsdetexte31"/>
        <w:numPr>
          <w:ilvl w:val="0"/>
          <w:numId w:val="383"/>
        </w:numPr>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Abteilungen und ihr Feuerwiderstand,</w:t>
      </w:r>
    </w:p>
    <w:p w14:paraId="28CDF6F2" w14:textId="77777777" w:rsidR="00C839EA" w:rsidRPr="008E0F64" w:rsidRDefault="00C839EA" w:rsidP="00445351">
      <w:pPr>
        <w:pStyle w:val="Corpsdetexte31"/>
        <w:numPr>
          <w:ilvl w:val="0"/>
          <w:numId w:val="383"/>
        </w:numPr>
        <w:jc w:val="both"/>
        <w:rPr>
          <w:rFonts w:ascii="Trebuchet MS" w:hAnsi="Trebuchet MS" w:cs="Calibri"/>
          <w:sz w:val="19"/>
          <w:szCs w:val="19"/>
          <w:shd w:val="clear" w:color="auto" w:fill="FFFFFF"/>
        </w:rPr>
      </w:pPr>
      <w:r w:rsidRPr="008E0F64">
        <w:rPr>
          <w:rFonts w:ascii="Trebuchet MS" w:hAnsi="Trebuchet MS"/>
          <w:sz w:val="19"/>
          <w:shd w:val="clear" w:color="auto" w:fill="FFFFFF"/>
        </w:rPr>
        <w:t>Verlauf und Länge der kritischen Stromkreise pro Abteilung.</w:t>
      </w:r>
    </w:p>
    <w:p w14:paraId="00877949" w14:textId="77777777" w:rsidR="00C839EA" w:rsidRPr="008E0F64" w:rsidRDefault="00C839EA" w:rsidP="00C839EA">
      <w:pPr>
        <w:pStyle w:val="Corpsdetexte31"/>
        <w:jc w:val="both"/>
        <w:rPr>
          <w:rFonts w:ascii="Trebuchet MS" w:hAnsi="Trebuchet MS" w:cs="Calibri"/>
          <w:sz w:val="19"/>
          <w:szCs w:val="19"/>
          <w:shd w:val="clear" w:color="auto" w:fill="FFFFFF"/>
        </w:rPr>
      </w:pPr>
      <w:r w:rsidRPr="008E0F64">
        <w:rPr>
          <w:rFonts w:ascii="Trebuchet MS" w:hAnsi="Trebuchet MS"/>
          <w:sz w:val="19"/>
          <w:shd w:val="clear" w:color="auto" w:fill="FFFFFF"/>
        </w:rPr>
        <w:t>Kritische Anlagen können auf dem Plan der Sicherheitsanlagen dargestellt sein, sofern Sicherheitsanlagen und kritische Anlagen auf dem Plan so gekennzeichnet sind, dass eine Verwechslung ausgeschlossen ist.</w:t>
      </w:r>
    </w:p>
    <w:p w14:paraId="6844910D" w14:textId="77777777" w:rsidR="00C839EA" w:rsidRPr="008E0F64" w:rsidRDefault="00C839EA" w:rsidP="00C839EA">
      <w:pPr>
        <w:pStyle w:val="Corpsdetexte31"/>
        <w:shd w:val="clear" w:color="auto" w:fill="FFFFFF"/>
        <w:spacing w:after="0"/>
        <w:jc w:val="both"/>
        <w:rPr>
          <w:rFonts w:ascii="Trebuchet MS" w:hAnsi="Trebuchet MS" w:cs="Calibri"/>
          <w:sz w:val="19"/>
          <w:szCs w:val="19"/>
          <w:shd w:val="clear" w:color="auto" w:fill="FFFFFF"/>
        </w:rPr>
      </w:pPr>
      <w:r w:rsidRPr="008E0F64">
        <w:rPr>
          <w:rFonts w:ascii="Trebuchet MS" w:hAnsi="Trebuchet MS"/>
          <w:b/>
          <w:sz w:val="19"/>
          <w:shd w:val="clear" w:color="auto" w:fill="FFFFFF"/>
        </w:rPr>
        <w:t>Liste der Sicherheitsanlagen und/oder kritischen Anlagen:</w:t>
      </w:r>
      <w:r w:rsidRPr="008E0F64">
        <w:rPr>
          <w:rFonts w:ascii="Trebuchet MS" w:hAnsi="Trebuchet MS"/>
          <w:sz w:val="19"/>
          <w:shd w:val="clear" w:color="auto" w:fill="FFFFFF"/>
        </w:rPr>
        <w:t xml:space="preserve"> Liste mit folgenden Angaben:</w:t>
      </w:r>
    </w:p>
    <w:p w14:paraId="297D8E05" w14:textId="77777777" w:rsidR="00C839EA" w:rsidRPr="008E0F64" w:rsidRDefault="00C839EA" w:rsidP="00445351">
      <w:pPr>
        <w:pStyle w:val="Corpsdetexte31"/>
        <w:numPr>
          <w:ilvl w:val="0"/>
          <w:numId w:val="383"/>
        </w:numPr>
        <w:shd w:val="clear" w:color="auto" w:fill="FFFFFF"/>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Art von Sicherheitsanlagen und/oder kritischen Anlagen,</w:t>
      </w:r>
    </w:p>
    <w:p w14:paraId="50BE2324" w14:textId="77777777" w:rsidR="00C839EA" w:rsidRPr="008E0F64" w:rsidRDefault="00C839EA" w:rsidP="00445351">
      <w:pPr>
        <w:pStyle w:val="Corpsdetexte31"/>
        <w:numPr>
          <w:ilvl w:val="0"/>
          <w:numId w:val="383"/>
        </w:numPr>
        <w:shd w:val="clear" w:color="auto" w:fill="FFFFFF"/>
        <w:spacing w:after="0"/>
        <w:jc w:val="both"/>
        <w:rPr>
          <w:rFonts w:ascii="Trebuchet MS" w:hAnsi="Trebuchet MS" w:cs="Calibri"/>
          <w:sz w:val="19"/>
          <w:szCs w:val="19"/>
          <w:shd w:val="clear" w:color="auto" w:fill="FFFFFF"/>
        </w:rPr>
      </w:pPr>
      <w:r w:rsidRPr="008E0F64">
        <w:rPr>
          <w:rFonts w:ascii="Trebuchet MS" w:hAnsi="Trebuchet MS"/>
          <w:sz w:val="19"/>
          <w:shd w:val="clear" w:color="auto" w:fill="FFFFFF"/>
        </w:rPr>
        <w:t>Dauer der Aufrechterhaltung der Funktion jedes Sicherheitsverbrauchers und/oder jedes kritischen Verbrauchers (falls auf kritische Verbraucher anwendbar),</w:t>
      </w:r>
    </w:p>
    <w:p w14:paraId="2957074D" w14:textId="77777777" w:rsidR="00C839EA" w:rsidRPr="008E0F64" w:rsidRDefault="00C839EA" w:rsidP="00445351">
      <w:pPr>
        <w:pStyle w:val="Default"/>
        <w:numPr>
          <w:ilvl w:val="0"/>
          <w:numId w:val="383"/>
        </w:numPr>
        <w:spacing w:after="120"/>
        <w:jc w:val="both"/>
        <w:rPr>
          <w:i/>
          <w:color w:val="auto"/>
          <w:sz w:val="22"/>
          <w:szCs w:val="22"/>
        </w:rPr>
      </w:pPr>
      <w:r w:rsidRPr="008E0F64">
        <w:rPr>
          <w:rFonts w:ascii="Trebuchet MS" w:hAnsi="Trebuchet MS"/>
          <w:color w:val="auto"/>
          <w:sz w:val="19"/>
          <w:shd w:val="clear" w:color="auto" w:fill="FFFFFF"/>
        </w:rPr>
        <w:t>Maßnahmen, die im Rahmen der Risikoanalyse von Sicherheitsanlagen und/oder kritischen Anlagen getroffen werden.</w:t>
      </w:r>
    </w:p>
    <w:p w14:paraId="641CBBB0" w14:textId="0ABFEC0B" w:rsidR="00C839EA" w:rsidRPr="008E0F64" w:rsidRDefault="00C839EA" w:rsidP="00C839EA">
      <w:pPr>
        <w:spacing w:after="120" w:line="240" w:lineRule="auto"/>
        <w:jc w:val="both"/>
        <w:rPr>
          <w:rFonts w:ascii="Trebuchet MS" w:hAnsi="Trebuchet MS"/>
          <w:sz w:val="19"/>
          <w:szCs w:val="19"/>
        </w:rPr>
      </w:pPr>
      <w:r w:rsidRPr="008E0F64">
        <w:rPr>
          <w:rFonts w:ascii="Trebuchet MS" w:hAnsi="Trebuchet MS"/>
          <w:b/>
          <w:sz w:val="19"/>
          <w:szCs w:val="19"/>
        </w:rPr>
        <w:lastRenderedPageBreak/>
        <w:t>Plan der unterirdischen Leitungen (Kabelplan):</w:t>
      </w:r>
      <w:r w:rsidRPr="008E0F64">
        <w:rPr>
          <w:rFonts w:ascii="Trebuchet MS" w:hAnsi="Trebuchet MS"/>
          <w:sz w:val="19"/>
          <w:szCs w:val="19"/>
        </w:rPr>
        <w:t xml:space="preserve"> Plan, auf dem die Lage unterirdischer elektrischer Leitungen dargestellt ist.</w:t>
      </w:r>
    </w:p>
    <w:p w14:paraId="4A6BA869" w14:textId="22DA7AF1" w:rsidR="00C948EB" w:rsidRPr="008E0F64" w:rsidRDefault="00C839EA" w:rsidP="007D1542">
      <w:pPr>
        <w:pStyle w:val="FOD-niv2"/>
        <w:outlineLvl w:val="0"/>
      </w:pPr>
      <w:r w:rsidRPr="008E0F64">
        <w:br w:type="page"/>
      </w:r>
      <w:bookmarkStart w:id="568" w:name="_Toc167269315"/>
      <w:bookmarkStart w:id="569" w:name="_Toc167269846"/>
      <w:bookmarkStart w:id="570" w:name="_Toc167270475"/>
      <w:bookmarkStart w:id="571" w:name="_Toc167271086"/>
      <w:bookmarkStart w:id="572" w:name="_Toc196465612"/>
      <w:bookmarkStart w:id="573" w:name="_Toc202779169"/>
      <w:bookmarkStart w:id="574" w:name="_Toc203657190"/>
      <w:r w:rsidRPr="008E0F64">
        <w:lastRenderedPageBreak/>
        <w:t xml:space="preserve">KAPITEL 2.13 – </w:t>
      </w:r>
      <w:r w:rsidR="00880EBB" w:rsidRPr="008E0F64">
        <w:t>[</w:t>
      </w:r>
      <w:r w:rsidRPr="008E0F64">
        <w:t>Graphische</w:t>
      </w:r>
      <w:bookmarkEnd w:id="37"/>
      <w:r w:rsidRPr="008E0F64">
        <w:t xml:space="preserve"> Symbole</w:t>
      </w:r>
      <w:bookmarkEnd w:id="568"/>
      <w:bookmarkEnd w:id="569"/>
      <w:bookmarkEnd w:id="570"/>
      <w:bookmarkEnd w:id="571"/>
      <w:bookmarkEnd w:id="572"/>
      <w:bookmarkEnd w:id="573"/>
      <w:bookmarkEnd w:id="574"/>
    </w:p>
    <w:p w14:paraId="4E057FBD" w14:textId="65808934" w:rsidR="00C948EB" w:rsidRPr="008E0F64" w:rsidRDefault="00C948EB" w:rsidP="00C948EB">
      <w:pPr>
        <w:jc w:val="both"/>
        <w:rPr>
          <w:rFonts w:ascii="Trebuchet MS" w:hAnsi="Trebuchet MS"/>
          <w:sz w:val="19"/>
          <w:szCs w:val="19"/>
        </w:rPr>
      </w:pPr>
      <w:r w:rsidRPr="008E0F64">
        <w:rPr>
          <w:rFonts w:ascii="Trebuchet MS" w:hAnsi="Trebuchet MS"/>
          <w:sz w:val="19"/>
          <w:szCs w:val="19"/>
        </w:rPr>
        <w:t>Tabelle 2.23 ist eine nicht erschöpfende Liste der Symbole, die für die Erstellung des Einstrich-Schemas und des Lageplans einer hauswirtschaftlichen elektrischen Anlage zu benutzen sind.</w:t>
      </w:r>
    </w:p>
    <w:p w14:paraId="2909A3A8" w14:textId="0F1C8874" w:rsidR="00C948EB" w:rsidRPr="008E0F64" w:rsidRDefault="00C948EB" w:rsidP="00C948EB">
      <w:pPr>
        <w:jc w:val="center"/>
        <w:rPr>
          <w:rFonts w:ascii="Trebuchet MS" w:hAnsi="Trebuchet MS"/>
          <w:sz w:val="19"/>
          <w:szCs w:val="19"/>
        </w:rPr>
      </w:pPr>
      <w:r w:rsidRPr="008E0F64">
        <w:rPr>
          <w:rFonts w:ascii="Trebuchet MS" w:hAnsi="Trebuchet MS"/>
          <w:i/>
          <w:iCs/>
          <w:sz w:val="19"/>
          <w:szCs w:val="19"/>
        </w:rPr>
        <w:t>Tabelle 2.23 -</w:t>
      </w:r>
      <w:r w:rsidRPr="008E0F64">
        <w:rPr>
          <w:rFonts w:ascii="Trebuchet MS" w:hAnsi="Trebuchet MS"/>
          <w:sz w:val="19"/>
          <w:szCs w:val="19"/>
        </w:rPr>
        <w:t xml:space="preserve"> </w:t>
      </w:r>
      <w:r w:rsidRPr="008E0F64">
        <w:rPr>
          <w:rFonts w:ascii="Trebuchet MS" w:hAnsi="Trebuchet MS"/>
          <w:i/>
          <w:iCs/>
          <w:sz w:val="19"/>
          <w:szCs w:val="19"/>
        </w:rPr>
        <w:t>Graphische Symbole</w:t>
      </w:r>
    </w:p>
    <w:tbl>
      <w:tblPr>
        <w:tblStyle w:val="Grilledutableau"/>
        <w:tblW w:w="0" w:type="auto"/>
        <w:tblLook w:val="04A0" w:firstRow="1" w:lastRow="0" w:firstColumn="1" w:lastColumn="0" w:noHBand="0" w:noVBand="1"/>
      </w:tblPr>
      <w:tblGrid>
        <w:gridCol w:w="912"/>
        <w:gridCol w:w="4852"/>
        <w:gridCol w:w="38"/>
        <w:gridCol w:w="7"/>
        <w:gridCol w:w="3208"/>
      </w:tblGrid>
      <w:tr w:rsidR="00C948EB" w:rsidRPr="008E0F64" w14:paraId="7ED0EB46"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71D81B40"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A. Allgemeines</w:t>
            </w:r>
          </w:p>
          <w:p w14:paraId="0A9A6170"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50" w:type="dxa"/>
            <w:gridSpan w:val="3"/>
            <w:tcBorders>
              <w:top w:val="single" w:sz="4" w:space="0" w:color="auto"/>
              <w:left w:val="single" w:sz="4" w:space="0" w:color="auto"/>
              <w:bottom w:val="single" w:sz="4" w:space="0" w:color="auto"/>
              <w:right w:val="single" w:sz="4" w:space="0" w:color="auto"/>
            </w:tcBorders>
            <w:hideMark/>
          </w:tcPr>
          <w:p w14:paraId="5F98AA7A"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Symbol</w:t>
            </w:r>
          </w:p>
        </w:tc>
      </w:tr>
      <w:tr w:rsidR="00C948EB" w:rsidRPr="008E0F64" w14:paraId="35A15B89"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2FDEDE48" w14:textId="77777777" w:rsidR="00C948EB" w:rsidRPr="008E0F64" w:rsidRDefault="00C948EB">
            <w:pPr>
              <w:jc w:val="both"/>
              <w:rPr>
                <w:rFonts w:ascii="Trebuchet MS" w:hAnsi="Trebuchet MS"/>
                <w:sz w:val="19"/>
                <w:szCs w:val="19"/>
              </w:rPr>
            </w:pPr>
            <w:r w:rsidRPr="008E0F64">
              <w:rPr>
                <w:rFonts w:ascii="Trebuchet MS" w:hAnsi="Trebuchet MS"/>
                <w:sz w:val="19"/>
                <w:szCs w:val="19"/>
              </w:rPr>
              <w:t>Gleichstrom</w:t>
            </w:r>
          </w:p>
        </w:tc>
        <w:tc>
          <w:tcPr>
            <w:tcW w:w="3250" w:type="dxa"/>
            <w:gridSpan w:val="3"/>
            <w:tcBorders>
              <w:top w:val="single" w:sz="4" w:space="0" w:color="auto"/>
              <w:left w:val="single" w:sz="4" w:space="0" w:color="auto"/>
              <w:bottom w:val="single" w:sz="4" w:space="0" w:color="auto"/>
              <w:right w:val="single" w:sz="4" w:space="0" w:color="auto"/>
            </w:tcBorders>
            <w:hideMark/>
          </w:tcPr>
          <w:p w14:paraId="140241C2" w14:textId="5376BEC5"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248A1C95" wp14:editId="5F04BA95">
                  <wp:extent cx="1264920" cy="137160"/>
                  <wp:effectExtent l="0" t="0" r="0" b="0"/>
                  <wp:docPr id="163147068" name="Image 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9"/>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1264920" cy="137160"/>
                          </a:xfrm>
                          <a:prstGeom prst="rect">
                            <a:avLst/>
                          </a:prstGeom>
                          <a:noFill/>
                          <a:ln>
                            <a:noFill/>
                          </a:ln>
                        </pic:spPr>
                      </pic:pic>
                    </a:graphicData>
                  </a:graphic>
                </wp:inline>
              </w:drawing>
            </w:r>
          </w:p>
        </w:tc>
      </w:tr>
      <w:tr w:rsidR="00C948EB" w:rsidRPr="008E0F64" w14:paraId="303BC64B"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0A41691F" w14:textId="77777777" w:rsidR="00C948EB" w:rsidRPr="008E0F64" w:rsidRDefault="00C948EB">
            <w:pPr>
              <w:jc w:val="both"/>
              <w:rPr>
                <w:rFonts w:ascii="Trebuchet MS" w:hAnsi="Trebuchet MS"/>
                <w:sz w:val="19"/>
                <w:szCs w:val="19"/>
              </w:rPr>
            </w:pPr>
            <w:r w:rsidRPr="008E0F64">
              <w:rPr>
                <w:rFonts w:ascii="Trebuchet MS" w:hAnsi="Trebuchet MS"/>
                <w:sz w:val="19"/>
                <w:szCs w:val="19"/>
              </w:rPr>
              <w:t>Wechselstrom (allgemein)</w:t>
            </w:r>
          </w:p>
        </w:tc>
        <w:tc>
          <w:tcPr>
            <w:tcW w:w="3250" w:type="dxa"/>
            <w:gridSpan w:val="3"/>
            <w:tcBorders>
              <w:top w:val="single" w:sz="4" w:space="0" w:color="auto"/>
              <w:left w:val="single" w:sz="4" w:space="0" w:color="auto"/>
              <w:bottom w:val="single" w:sz="4" w:space="0" w:color="auto"/>
              <w:right w:val="single" w:sz="4" w:space="0" w:color="auto"/>
            </w:tcBorders>
            <w:hideMark/>
          </w:tcPr>
          <w:p w14:paraId="0A6A6F48" w14:textId="1862C08F"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617747D5" wp14:editId="2856AE11">
                  <wp:extent cx="883920" cy="472440"/>
                  <wp:effectExtent l="0" t="0" r="0" b="3810"/>
                  <wp:docPr id="70462674" name="Image 112" descr="Une image contenant crochet&#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62674" name="Image 112" descr="Une image contenant crochet&#10;&#10;Description générée automatiquement"/>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883920" cy="472440"/>
                          </a:xfrm>
                          <a:prstGeom prst="rect">
                            <a:avLst/>
                          </a:prstGeom>
                          <a:noFill/>
                          <a:ln>
                            <a:noFill/>
                          </a:ln>
                        </pic:spPr>
                      </pic:pic>
                    </a:graphicData>
                  </a:graphic>
                </wp:inline>
              </w:drawing>
            </w:r>
          </w:p>
        </w:tc>
      </w:tr>
      <w:tr w:rsidR="00C948EB" w:rsidRPr="008E0F64" w14:paraId="48B9A2C9"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0032FA60" w14:textId="77777777" w:rsidR="00C948EB" w:rsidRPr="008E0F64" w:rsidRDefault="00C948EB">
            <w:pPr>
              <w:jc w:val="both"/>
              <w:rPr>
                <w:rFonts w:ascii="Trebuchet MS" w:hAnsi="Trebuchet MS"/>
                <w:sz w:val="19"/>
                <w:szCs w:val="19"/>
              </w:rPr>
            </w:pPr>
            <w:r w:rsidRPr="008E0F64">
              <w:rPr>
                <w:rFonts w:ascii="Trebuchet MS" w:hAnsi="Trebuchet MS"/>
                <w:sz w:val="19"/>
                <w:szCs w:val="19"/>
              </w:rPr>
              <w:t>Einphasenwechselstrom</w:t>
            </w:r>
          </w:p>
        </w:tc>
        <w:tc>
          <w:tcPr>
            <w:tcW w:w="3250" w:type="dxa"/>
            <w:gridSpan w:val="3"/>
            <w:tcBorders>
              <w:top w:val="single" w:sz="4" w:space="0" w:color="auto"/>
              <w:left w:val="single" w:sz="4" w:space="0" w:color="auto"/>
              <w:bottom w:val="single" w:sz="4" w:space="0" w:color="auto"/>
              <w:right w:val="single" w:sz="4" w:space="0" w:color="auto"/>
            </w:tcBorders>
            <w:hideMark/>
          </w:tcPr>
          <w:p w14:paraId="3EBBE128" w14:textId="11FD7A8F"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380BB010" wp14:editId="0B1A7B6B">
                  <wp:extent cx="929640" cy="434340"/>
                  <wp:effectExtent l="0" t="0" r="3810" b="3810"/>
                  <wp:docPr id="1961549643" name="Image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1"/>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929640" cy="434340"/>
                          </a:xfrm>
                          <a:prstGeom prst="rect">
                            <a:avLst/>
                          </a:prstGeom>
                          <a:noFill/>
                          <a:ln>
                            <a:noFill/>
                          </a:ln>
                        </pic:spPr>
                      </pic:pic>
                    </a:graphicData>
                  </a:graphic>
                </wp:inline>
              </w:drawing>
            </w:r>
          </w:p>
        </w:tc>
      </w:tr>
      <w:tr w:rsidR="00C948EB" w:rsidRPr="008E0F64" w14:paraId="52F7DDC2"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14A6C66C" w14:textId="77777777" w:rsidR="00C948EB" w:rsidRPr="008E0F64" w:rsidRDefault="00C948EB">
            <w:pPr>
              <w:jc w:val="both"/>
              <w:rPr>
                <w:rFonts w:ascii="Trebuchet MS" w:hAnsi="Trebuchet MS"/>
                <w:sz w:val="19"/>
                <w:szCs w:val="19"/>
              </w:rPr>
            </w:pPr>
            <w:r w:rsidRPr="008E0F64">
              <w:rPr>
                <w:rFonts w:ascii="Trebuchet MS" w:hAnsi="Trebuchet MS"/>
                <w:sz w:val="19"/>
                <w:szCs w:val="19"/>
              </w:rPr>
              <w:t>Dreiphasenwechselstrom</w:t>
            </w:r>
          </w:p>
        </w:tc>
        <w:tc>
          <w:tcPr>
            <w:tcW w:w="3250" w:type="dxa"/>
            <w:gridSpan w:val="3"/>
            <w:tcBorders>
              <w:top w:val="single" w:sz="4" w:space="0" w:color="auto"/>
              <w:left w:val="single" w:sz="4" w:space="0" w:color="auto"/>
              <w:bottom w:val="single" w:sz="4" w:space="0" w:color="auto"/>
              <w:right w:val="single" w:sz="4" w:space="0" w:color="auto"/>
            </w:tcBorders>
            <w:hideMark/>
          </w:tcPr>
          <w:p w14:paraId="5D16E90F" w14:textId="5821B7C9"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336E2F0E" wp14:editId="2060852A">
                  <wp:extent cx="853440" cy="403860"/>
                  <wp:effectExtent l="0" t="0" r="3810" b="0"/>
                  <wp:docPr id="1458805189" name="Image 110" descr="Une image contenant objets en métal, crochet&#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8805189" name="Image 110" descr="Une image contenant objets en métal, crochet&#10;&#10;Description générée automatiquement"/>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853440" cy="403860"/>
                          </a:xfrm>
                          <a:prstGeom prst="rect">
                            <a:avLst/>
                          </a:prstGeom>
                          <a:noFill/>
                          <a:ln>
                            <a:noFill/>
                          </a:ln>
                        </pic:spPr>
                      </pic:pic>
                    </a:graphicData>
                  </a:graphic>
                </wp:inline>
              </w:drawing>
            </w:r>
          </w:p>
        </w:tc>
      </w:tr>
      <w:tr w:rsidR="00C948EB" w:rsidRPr="008E0F64" w14:paraId="4847C617"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0A03383E"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 Elektrische Schaltgeräte</w:t>
            </w:r>
          </w:p>
          <w:p w14:paraId="3891510E"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50" w:type="dxa"/>
            <w:gridSpan w:val="3"/>
            <w:tcBorders>
              <w:top w:val="single" w:sz="4" w:space="0" w:color="auto"/>
              <w:left w:val="single" w:sz="4" w:space="0" w:color="auto"/>
              <w:bottom w:val="single" w:sz="4" w:space="0" w:color="auto"/>
              <w:right w:val="single" w:sz="4" w:space="0" w:color="auto"/>
            </w:tcBorders>
            <w:hideMark/>
          </w:tcPr>
          <w:p w14:paraId="39DF5835"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Symbol</w:t>
            </w:r>
          </w:p>
        </w:tc>
      </w:tr>
      <w:tr w:rsidR="00C948EB" w:rsidRPr="008E0F64" w14:paraId="40B3532E"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04873C39" w14:textId="77777777" w:rsidR="00C948EB" w:rsidRPr="008E0F64" w:rsidRDefault="00C948EB">
            <w:pPr>
              <w:jc w:val="both"/>
              <w:rPr>
                <w:rFonts w:ascii="Trebuchet MS" w:hAnsi="Trebuchet MS"/>
                <w:sz w:val="19"/>
                <w:szCs w:val="19"/>
              </w:rPr>
            </w:pPr>
            <w:r w:rsidRPr="008E0F64">
              <w:rPr>
                <w:rFonts w:ascii="Trebuchet MS" w:hAnsi="Trebuchet MS"/>
                <w:sz w:val="19"/>
                <w:szCs w:val="19"/>
              </w:rPr>
              <w:t>Allgemeine Darstellung einer Verteiler- und Schaltgeräte</w:t>
            </w:r>
            <w:r w:rsidRPr="008E0F64">
              <w:rPr>
                <w:rFonts w:ascii="Trebuchet MS" w:hAnsi="Trebuchet MS"/>
                <w:sz w:val="19"/>
                <w:szCs w:val="19"/>
              </w:rPr>
              <w:softHyphen/>
              <w:t>kombination</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531DFE58" w14:textId="44B8A76D"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250FEC60" wp14:editId="2C3D3F78">
                  <wp:extent cx="1257300" cy="289560"/>
                  <wp:effectExtent l="0" t="0" r="0" b="0"/>
                  <wp:docPr id="1128101324" name="Imag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1257300" cy="289560"/>
                          </a:xfrm>
                          <a:prstGeom prst="rect">
                            <a:avLst/>
                          </a:prstGeom>
                          <a:noFill/>
                          <a:ln>
                            <a:noFill/>
                          </a:ln>
                        </pic:spPr>
                      </pic:pic>
                    </a:graphicData>
                  </a:graphic>
                </wp:inline>
              </w:drawing>
            </w:r>
          </w:p>
        </w:tc>
      </w:tr>
      <w:tr w:rsidR="00C948EB" w:rsidRPr="008E0F64" w14:paraId="400E9BC5"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3A8AE40D" w14:textId="77777777" w:rsidR="00C948EB" w:rsidRPr="008E0F64" w:rsidRDefault="00C948EB">
            <w:pPr>
              <w:jc w:val="both"/>
              <w:rPr>
                <w:rFonts w:ascii="Trebuchet MS" w:hAnsi="Trebuchet MS"/>
                <w:sz w:val="19"/>
                <w:szCs w:val="19"/>
              </w:rPr>
            </w:pPr>
            <w:r w:rsidRPr="008E0F64">
              <w:rPr>
                <w:rFonts w:ascii="Trebuchet MS" w:hAnsi="Trebuchet MS"/>
                <w:sz w:val="19"/>
                <w:szCs w:val="19"/>
              </w:rPr>
              <w:t>Beispiel einer Verteiler- und Schaltgerätekombination mit fünf elektrischen Leitungen</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7D5BA67A" w14:textId="7FAA432D"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6EEBF2DE" wp14:editId="31E15E92">
                  <wp:extent cx="1150620" cy="769620"/>
                  <wp:effectExtent l="0" t="0" r="0" b="0"/>
                  <wp:docPr id="1818097680" name="Image 108" descr="Une image contenant ligne, Rectangle, croquis, anten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8097680" name="Image 108" descr="Une image contenant ligne, Rectangle, croquis, antenne&#10;&#10;Description générée automatiquement"/>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1150620" cy="769620"/>
                          </a:xfrm>
                          <a:prstGeom prst="rect">
                            <a:avLst/>
                          </a:prstGeom>
                          <a:noFill/>
                          <a:ln>
                            <a:noFill/>
                          </a:ln>
                        </pic:spPr>
                      </pic:pic>
                    </a:graphicData>
                  </a:graphic>
                </wp:inline>
              </w:drawing>
            </w:r>
          </w:p>
        </w:tc>
      </w:tr>
      <w:tr w:rsidR="00C948EB" w:rsidRPr="008E0F64" w14:paraId="41D45034"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0B7A9B61" w14:textId="77777777" w:rsidR="00C948EB" w:rsidRPr="008E0F64" w:rsidRDefault="00C948EB">
            <w:pPr>
              <w:jc w:val="both"/>
              <w:rPr>
                <w:rFonts w:ascii="Trebuchet MS" w:hAnsi="Trebuchet MS"/>
                <w:sz w:val="19"/>
                <w:szCs w:val="19"/>
              </w:rPr>
            </w:pPr>
            <w:r w:rsidRPr="008E0F64">
              <w:rPr>
                <w:rFonts w:ascii="Trebuchet MS" w:hAnsi="Trebuchet MS"/>
                <w:sz w:val="19"/>
                <w:szCs w:val="19"/>
              </w:rPr>
              <w:t>Dose</w:t>
            </w:r>
          </w:p>
          <w:p w14:paraId="79A77E4C" w14:textId="77777777" w:rsidR="00C948EB" w:rsidRPr="008E0F64" w:rsidRDefault="00C948EB">
            <w:pPr>
              <w:jc w:val="both"/>
              <w:rPr>
                <w:rFonts w:ascii="Trebuchet MS" w:hAnsi="Trebuchet MS"/>
                <w:sz w:val="19"/>
                <w:szCs w:val="19"/>
              </w:rPr>
            </w:pPr>
            <w:r w:rsidRPr="008E0F64">
              <w:rPr>
                <w:rFonts w:ascii="Trebuchet MS" w:hAnsi="Trebuchet MS"/>
                <w:sz w:val="19"/>
                <w:szCs w:val="19"/>
              </w:rPr>
              <w:t>Allgemein</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29A5344E" w14:textId="59E7386B"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6CD1203D" wp14:editId="2DF5D75D">
                  <wp:extent cx="678180" cy="571500"/>
                  <wp:effectExtent l="0" t="0" r="7620" b="0"/>
                  <wp:docPr id="418769565" name="Image 107" descr="Une image contenant cerc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769565" name="Image 107" descr="Une image contenant cercle&#10;&#10;Description générée automatiquement"/>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678180" cy="571500"/>
                          </a:xfrm>
                          <a:prstGeom prst="rect">
                            <a:avLst/>
                          </a:prstGeom>
                          <a:noFill/>
                          <a:ln>
                            <a:noFill/>
                          </a:ln>
                        </pic:spPr>
                      </pic:pic>
                    </a:graphicData>
                  </a:graphic>
                </wp:inline>
              </w:drawing>
            </w:r>
          </w:p>
        </w:tc>
      </w:tr>
      <w:tr w:rsidR="00C948EB" w:rsidRPr="008E0F64" w14:paraId="0FE5D8D7"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tcPr>
          <w:p w14:paraId="0915B9C1" w14:textId="77777777" w:rsidR="00C948EB" w:rsidRPr="008E0F64" w:rsidRDefault="00C948EB">
            <w:pPr>
              <w:jc w:val="both"/>
              <w:rPr>
                <w:rFonts w:ascii="Trebuchet MS" w:hAnsi="Trebuchet MS"/>
                <w:sz w:val="19"/>
                <w:szCs w:val="19"/>
              </w:rPr>
            </w:pPr>
            <w:r w:rsidRPr="008E0F64">
              <w:rPr>
                <w:rFonts w:ascii="Trebuchet MS" w:hAnsi="Trebuchet MS"/>
                <w:sz w:val="19"/>
                <w:szCs w:val="19"/>
              </w:rPr>
              <w:t>Verbindungs-, Abzweig-, Anschlussdose</w:t>
            </w:r>
          </w:p>
          <w:p w14:paraId="2183D2F1" w14:textId="77777777" w:rsidR="00C948EB" w:rsidRPr="008E0F64" w:rsidRDefault="00C948EB">
            <w:pPr>
              <w:jc w:val="both"/>
              <w:rPr>
                <w:rFonts w:ascii="Trebuchet MS" w:hAnsi="Trebuchet MS"/>
                <w:sz w:val="19"/>
                <w:szCs w:val="19"/>
              </w:rPr>
            </w:pP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5940395F" w14:textId="6D045D1B"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2DCEAC16" wp14:editId="4B53D9D6">
                  <wp:extent cx="579120" cy="533400"/>
                  <wp:effectExtent l="0" t="0" r="0" b="0"/>
                  <wp:docPr id="1027154931" name="Image 106" descr="Une image contenant cercle, croquis, roue, rond&#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154931" name="Image 106" descr="Une image contenant cercle, croquis, roue, rond&#10;&#10;Description générée automatiquement"/>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79120" cy="533400"/>
                          </a:xfrm>
                          <a:prstGeom prst="rect">
                            <a:avLst/>
                          </a:prstGeom>
                          <a:noFill/>
                          <a:ln>
                            <a:noFill/>
                          </a:ln>
                        </pic:spPr>
                      </pic:pic>
                    </a:graphicData>
                  </a:graphic>
                </wp:inline>
              </w:drawing>
            </w:r>
          </w:p>
        </w:tc>
      </w:tr>
      <w:tr w:rsidR="00C948EB" w:rsidRPr="008E0F64" w14:paraId="515EE8EE"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7FBC7616" w14:textId="77777777" w:rsidR="00C948EB" w:rsidRPr="008E0F64" w:rsidRDefault="00C948EB">
            <w:pPr>
              <w:jc w:val="both"/>
              <w:rPr>
                <w:rFonts w:ascii="Trebuchet MS" w:hAnsi="Trebuchet MS"/>
                <w:sz w:val="19"/>
                <w:szCs w:val="19"/>
              </w:rPr>
            </w:pPr>
            <w:r w:rsidRPr="008E0F64">
              <w:rPr>
                <w:rFonts w:ascii="Trebuchet MS" w:hAnsi="Trebuchet MS"/>
                <w:sz w:val="19"/>
                <w:szCs w:val="19"/>
              </w:rPr>
              <w:t>Hausanschlusskasten</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7C0B1CDB" w14:textId="4B15A890"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6CAC9F6E" wp14:editId="1160D69B">
                  <wp:extent cx="1089660" cy="373380"/>
                  <wp:effectExtent l="0" t="0" r="0" b="7620"/>
                  <wp:docPr id="130451519" name="Image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7"/>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1089660" cy="373380"/>
                          </a:xfrm>
                          <a:prstGeom prst="rect">
                            <a:avLst/>
                          </a:prstGeom>
                          <a:noFill/>
                          <a:ln>
                            <a:noFill/>
                          </a:ln>
                        </pic:spPr>
                      </pic:pic>
                    </a:graphicData>
                  </a:graphic>
                </wp:inline>
              </w:drawing>
            </w:r>
          </w:p>
        </w:tc>
      </w:tr>
      <w:tr w:rsidR="00C948EB" w:rsidRPr="008E0F64" w14:paraId="4868D9EE"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411AD78A" w14:textId="77777777" w:rsidR="00C948EB" w:rsidRPr="008E0F64" w:rsidRDefault="00C948EB">
            <w:pPr>
              <w:jc w:val="both"/>
              <w:rPr>
                <w:rFonts w:ascii="Trebuchet MS" w:hAnsi="Trebuchet MS"/>
                <w:sz w:val="19"/>
                <w:szCs w:val="19"/>
              </w:rPr>
            </w:pPr>
            <w:r w:rsidRPr="008E0F64">
              <w:rPr>
                <w:rFonts w:ascii="Trebuchet MS" w:hAnsi="Trebuchet MS"/>
                <w:sz w:val="19"/>
                <w:szCs w:val="19"/>
              </w:rPr>
              <w:t>Erdungsschalter</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3DCBA43F" w14:textId="486305BB"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356D3E31" wp14:editId="423A0F20">
                  <wp:extent cx="1104900" cy="251460"/>
                  <wp:effectExtent l="0" t="0" r="0" b="0"/>
                  <wp:docPr id="611183513" name="Image 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8"/>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1104900" cy="251460"/>
                          </a:xfrm>
                          <a:prstGeom prst="rect">
                            <a:avLst/>
                          </a:prstGeom>
                          <a:noFill/>
                          <a:ln>
                            <a:noFill/>
                          </a:ln>
                        </pic:spPr>
                      </pic:pic>
                    </a:graphicData>
                  </a:graphic>
                </wp:inline>
              </w:drawing>
            </w:r>
          </w:p>
        </w:tc>
      </w:tr>
      <w:tr w:rsidR="00C948EB" w:rsidRPr="008E0F64" w14:paraId="6B9C02CD"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797D5F84"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C. Elektrische Leitungen</w:t>
            </w:r>
          </w:p>
          <w:p w14:paraId="59C645E9"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2674D855" w14:textId="77777777" w:rsidR="00C948EB" w:rsidRPr="008E0F64" w:rsidRDefault="00C948EB">
            <w:pPr>
              <w:jc w:val="center"/>
              <w:rPr>
                <w:rFonts w:ascii="Trebuchet MS" w:hAnsi="Trebuchet MS"/>
                <w:b/>
                <w:bCs/>
                <w:noProof/>
                <w:sz w:val="19"/>
                <w:szCs w:val="19"/>
              </w:rPr>
            </w:pPr>
            <w:r w:rsidRPr="008E0F64">
              <w:rPr>
                <w:rFonts w:ascii="Trebuchet MS" w:hAnsi="Trebuchet MS"/>
                <w:b/>
                <w:i/>
                <w:iCs/>
                <w:sz w:val="19"/>
                <w:szCs w:val="19"/>
              </w:rPr>
              <w:t>Symbol</w:t>
            </w:r>
          </w:p>
        </w:tc>
      </w:tr>
      <w:tr w:rsidR="00C948EB" w:rsidRPr="008E0F64" w14:paraId="08090124"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5B246F14" w14:textId="77777777" w:rsidR="00C948EB" w:rsidRPr="008E0F64" w:rsidRDefault="00C948EB">
            <w:pPr>
              <w:jc w:val="both"/>
              <w:rPr>
                <w:rFonts w:ascii="Trebuchet MS" w:hAnsi="Trebuchet MS"/>
                <w:sz w:val="19"/>
                <w:szCs w:val="19"/>
              </w:rPr>
            </w:pPr>
            <w:r w:rsidRPr="008E0F64">
              <w:rPr>
                <w:rFonts w:ascii="Trebuchet MS" w:hAnsi="Trebuchet MS"/>
                <w:sz w:val="19"/>
                <w:szCs w:val="19"/>
              </w:rPr>
              <w:t>Elektrische Leitung</w:t>
            </w:r>
          </w:p>
          <w:p w14:paraId="1FC62ECE" w14:textId="77777777" w:rsidR="00C948EB" w:rsidRPr="008E0F64" w:rsidRDefault="00C948EB">
            <w:pPr>
              <w:jc w:val="both"/>
              <w:rPr>
                <w:rFonts w:ascii="Trebuchet MS" w:hAnsi="Trebuchet MS"/>
                <w:sz w:val="19"/>
                <w:szCs w:val="19"/>
              </w:rPr>
            </w:pPr>
            <w:r w:rsidRPr="008E0F64">
              <w:rPr>
                <w:rFonts w:ascii="Trebuchet MS" w:hAnsi="Trebuchet MS"/>
                <w:sz w:val="19"/>
                <w:szCs w:val="19"/>
              </w:rPr>
              <w:t>Allgemein</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10FE54D4" w14:textId="1FBB4B2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AF7A1C3" wp14:editId="5D72FF5C">
                  <wp:extent cx="1112520" cy="297180"/>
                  <wp:effectExtent l="0" t="0" r="0" b="7620"/>
                  <wp:docPr id="710892882" name="Imag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9"/>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1112520" cy="297180"/>
                          </a:xfrm>
                          <a:prstGeom prst="rect">
                            <a:avLst/>
                          </a:prstGeom>
                          <a:noFill/>
                          <a:ln>
                            <a:noFill/>
                          </a:ln>
                        </pic:spPr>
                      </pic:pic>
                    </a:graphicData>
                  </a:graphic>
                </wp:inline>
              </w:drawing>
            </w:r>
          </w:p>
        </w:tc>
      </w:tr>
      <w:tr w:rsidR="00C948EB" w:rsidRPr="008E0F64" w14:paraId="53F206A2"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5C7D776D" w14:textId="77777777" w:rsidR="00C948EB" w:rsidRPr="008E0F64" w:rsidRDefault="00C948EB">
            <w:pPr>
              <w:jc w:val="both"/>
              <w:rPr>
                <w:rFonts w:ascii="Trebuchet MS" w:hAnsi="Trebuchet MS"/>
                <w:sz w:val="19"/>
                <w:szCs w:val="19"/>
              </w:rPr>
            </w:pPr>
            <w:r w:rsidRPr="008E0F64">
              <w:rPr>
                <w:rFonts w:ascii="Trebuchet MS" w:hAnsi="Trebuchet MS"/>
                <w:sz w:val="19"/>
                <w:szCs w:val="19"/>
              </w:rPr>
              <w:t>Unterirdische elektrische Leitung</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545B7706" w14:textId="7614F70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9058603" wp14:editId="157CF6CE">
                  <wp:extent cx="1051560" cy="373380"/>
                  <wp:effectExtent l="0" t="0" r="0" b="7620"/>
                  <wp:docPr id="446585318" name="Image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0"/>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1051560" cy="373380"/>
                          </a:xfrm>
                          <a:prstGeom prst="rect">
                            <a:avLst/>
                          </a:prstGeom>
                          <a:noFill/>
                          <a:ln>
                            <a:noFill/>
                          </a:ln>
                        </pic:spPr>
                      </pic:pic>
                    </a:graphicData>
                  </a:graphic>
                </wp:inline>
              </w:drawing>
            </w:r>
          </w:p>
        </w:tc>
      </w:tr>
      <w:tr w:rsidR="00C948EB" w:rsidRPr="008E0F64" w14:paraId="26569A21"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06F54C72" w14:textId="77777777" w:rsidR="00C948EB" w:rsidRPr="008E0F64" w:rsidRDefault="00C948EB">
            <w:pPr>
              <w:jc w:val="both"/>
              <w:rPr>
                <w:rFonts w:ascii="Trebuchet MS" w:hAnsi="Trebuchet MS"/>
                <w:sz w:val="19"/>
                <w:szCs w:val="19"/>
              </w:rPr>
            </w:pPr>
            <w:r w:rsidRPr="008E0F64">
              <w:rPr>
                <w:rFonts w:ascii="Trebuchet MS" w:hAnsi="Trebuchet MS"/>
                <w:sz w:val="19"/>
                <w:szCs w:val="19"/>
              </w:rPr>
              <w:t>Oberirdische elektrische Leitung</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0B8271DB" w14:textId="6A51AF15"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3F30890" wp14:editId="5C19F17A">
                  <wp:extent cx="1135380" cy="312420"/>
                  <wp:effectExtent l="0" t="0" r="7620" b="0"/>
                  <wp:docPr id="2075165229" name="Image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1"/>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1135380" cy="312420"/>
                          </a:xfrm>
                          <a:prstGeom prst="rect">
                            <a:avLst/>
                          </a:prstGeom>
                          <a:noFill/>
                          <a:ln>
                            <a:noFill/>
                          </a:ln>
                        </pic:spPr>
                      </pic:pic>
                    </a:graphicData>
                  </a:graphic>
                </wp:inline>
              </w:drawing>
            </w:r>
          </w:p>
        </w:tc>
      </w:tr>
      <w:tr w:rsidR="00C948EB" w:rsidRPr="008E0F64" w14:paraId="6591F3AC" w14:textId="77777777" w:rsidTr="00C948EB">
        <w:trPr>
          <w:trHeight w:val="567"/>
        </w:trPr>
        <w:tc>
          <w:tcPr>
            <w:tcW w:w="5767" w:type="dxa"/>
            <w:gridSpan w:val="2"/>
            <w:tcBorders>
              <w:top w:val="single" w:sz="4" w:space="0" w:color="auto"/>
              <w:left w:val="single" w:sz="4" w:space="0" w:color="auto"/>
              <w:bottom w:val="single" w:sz="4" w:space="0" w:color="auto"/>
              <w:right w:val="single" w:sz="4" w:space="0" w:color="auto"/>
            </w:tcBorders>
            <w:hideMark/>
          </w:tcPr>
          <w:p w14:paraId="6363A6F9" w14:textId="77777777" w:rsidR="00C948EB" w:rsidRPr="008E0F64" w:rsidRDefault="00C948EB">
            <w:pPr>
              <w:jc w:val="both"/>
              <w:rPr>
                <w:rFonts w:ascii="Trebuchet MS" w:hAnsi="Trebuchet MS"/>
                <w:sz w:val="19"/>
                <w:szCs w:val="19"/>
              </w:rPr>
            </w:pPr>
            <w:r w:rsidRPr="008E0F64">
              <w:rPr>
                <w:rFonts w:ascii="Trebuchet MS" w:hAnsi="Trebuchet MS"/>
                <w:sz w:val="19"/>
                <w:szCs w:val="19"/>
              </w:rPr>
              <w:t>Elektrische Leitung in einem Elektroinstallationsrohr</w:t>
            </w:r>
          </w:p>
        </w:tc>
        <w:tc>
          <w:tcPr>
            <w:tcW w:w="3250" w:type="dxa"/>
            <w:gridSpan w:val="3"/>
            <w:tcBorders>
              <w:top w:val="single" w:sz="4" w:space="0" w:color="auto"/>
              <w:left w:val="single" w:sz="4" w:space="0" w:color="auto"/>
              <w:bottom w:val="single" w:sz="4" w:space="0" w:color="auto"/>
              <w:right w:val="single" w:sz="4" w:space="0" w:color="auto"/>
            </w:tcBorders>
            <w:vAlign w:val="center"/>
            <w:hideMark/>
          </w:tcPr>
          <w:p w14:paraId="01098723" w14:textId="25075045"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D9C7698" wp14:editId="0CDA1293">
                  <wp:extent cx="1013460" cy="304800"/>
                  <wp:effectExtent l="0" t="0" r="0" b="0"/>
                  <wp:docPr id="134641266" name="Imag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2"/>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013460" cy="304800"/>
                          </a:xfrm>
                          <a:prstGeom prst="rect">
                            <a:avLst/>
                          </a:prstGeom>
                          <a:noFill/>
                          <a:ln>
                            <a:noFill/>
                          </a:ln>
                        </pic:spPr>
                      </pic:pic>
                    </a:graphicData>
                  </a:graphic>
                </wp:inline>
              </w:drawing>
            </w:r>
          </w:p>
        </w:tc>
      </w:tr>
      <w:tr w:rsidR="00C948EB" w:rsidRPr="008E0F64" w14:paraId="3A147805"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2B3E02E6" w14:textId="77777777" w:rsidR="00C948EB" w:rsidRPr="008E0F64" w:rsidRDefault="00C948EB">
            <w:pPr>
              <w:jc w:val="both"/>
              <w:rPr>
                <w:rFonts w:ascii="Trebuchet MS" w:hAnsi="Trebuchet MS"/>
                <w:sz w:val="19"/>
                <w:szCs w:val="19"/>
              </w:rPr>
            </w:pPr>
            <w:r w:rsidRPr="008E0F64">
              <w:rPr>
                <w:rFonts w:ascii="Trebuchet MS" w:hAnsi="Trebuchet MS"/>
                <w:sz w:val="19"/>
                <w:szCs w:val="19"/>
              </w:rPr>
              <w:t>Beispiel eines Bündels mit sechs Elektroinstallationsrohren</w:t>
            </w:r>
          </w:p>
        </w:tc>
        <w:tc>
          <w:tcPr>
            <w:tcW w:w="3212" w:type="dxa"/>
            <w:gridSpan w:val="2"/>
            <w:tcBorders>
              <w:top w:val="single" w:sz="4" w:space="0" w:color="auto"/>
              <w:left w:val="single" w:sz="4" w:space="0" w:color="auto"/>
              <w:bottom w:val="single" w:sz="4" w:space="0" w:color="auto"/>
              <w:right w:val="single" w:sz="4" w:space="0" w:color="auto"/>
            </w:tcBorders>
            <w:hideMark/>
          </w:tcPr>
          <w:p w14:paraId="050208B3" w14:textId="185BBBA0"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067E8FD8" wp14:editId="28703E41">
                  <wp:extent cx="1015962" cy="381838"/>
                  <wp:effectExtent l="0" t="0" r="0" b="0"/>
                  <wp:docPr id="502628699" name="Image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1022120" cy="384152"/>
                          </a:xfrm>
                          <a:prstGeom prst="rect">
                            <a:avLst/>
                          </a:prstGeom>
                          <a:noFill/>
                          <a:ln>
                            <a:noFill/>
                          </a:ln>
                        </pic:spPr>
                      </pic:pic>
                    </a:graphicData>
                  </a:graphic>
                </wp:inline>
              </w:drawing>
            </w:r>
          </w:p>
        </w:tc>
      </w:tr>
      <w:tr w:rsidR="00C948EB" w:rsidRPr="008E0F64" w14:paraId="3216F5DF" w14:textId="77777777" w:rsidTr="00040229">
        <w:trPr>
          <w:trHeight w:val="723"/>
        </w:trPr>
        <w:tc>
          <w:tcPr>
            <w:tcW w:w="5805" w:type="dxa"/>
            <w:gridSpan w:val="3"/>
            <w:tcBorders>
              <w:top w:val="single" w:sz="4" w:space="0" w:color="auto"/>
              <w:left w:val="single" w:sz="4" w:space="0" w:color="auto"/>
              <w:bottom w:val="single" w:sz="4" w:space="0" w:color="auto"/>
              <w:right w:val="single" w:sz="4" w:space="0" w:color="auto"/>
            </w:tcBorders>
            <w:hideMark/>
          </w:tcPr>
          <w:p w14:paraId="3E4D2C1C" w14:textId="77777777" w:rsidR="00C948EB" w:rsidRPr="008E0F64" w:rsidRDefault="00C948EB">
            <w:pPr>
              <w:jc w:val="both"/>
              <w:rPr>
                <w:rFonts w:ascii="Trebuchet MS" w:hAnsi="Trebuchet MS"/>
                <w:sz w:val="19"/>
                <w:szCs w:val="19"/>
              </w:rPr>
            </w:pPr>
            <w:r w:rsidRPr="008E0F64">
              <w:rPr>
                <w:rFonts w:ascii="Trebuchet MS" w:hAnsi="Trebuchet MS"/>
                <w:sz w:val="19"/>
                <w:szCs w:val="19"/>
              </w:rPr>
              <w:lastRenderedPageBreak/>
              <w:t>Elektrische Leitung, die in einer Wand eingebaut ist</w:t>
            </w:r>
          </w:p>
        </w:tc>
        <w:tc>
          <w:tcPr>
            <w:tcW w:w="3212" w:type="dxa"/>
            <w:gridSpan w:val="2"/>
            <w:tcBorders>
              <w:top w:val="single" w:sz="4" w:space="0" w:color="auto"/>
              <w:left w:val="single" w:sz="4" w:space="0" w:color="auto"/>
              <w:bottom w:val="single" w:sz="4" w:space="0" w:color="auto"/>
              <w:right w:val="single" w:sz="4" w:space="0" w:color="auto"/>
            </w:tcBorders>
            <w:hideMark/>
          </w:tcPr>
          <w:p w14:paraId="31A21546" w14:textId="037CE2A8"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40611727" wp14:editId="7F7C2A4E">
                  <wp:extent cx="1000107" cy="361741"/>
                  <wp:effectExtent l="0" t="0" r="0" b="0"/>
                  <wp:docPr id="273208372" name="Image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1005087" cy="363542"/>
                          </a:xfrm>
                          <a:prstGeom prst="rect">
                            <a:avLst/>
                          </a:prstGeom>
                          <a:noFill/>
                          <a:ln>
                            <a:noFill/>
                          </a:ln>
                        </pic:spPr>
                      </pic:pic>
                    </a:graphicData>
                  </a:graphic>
                </wp:inline>
              </w:drawing>
            </w:r>
          </w:p>
        </w:tc>
      </w:tr>
      <w:tr w:rsidR="00C948EB" w:rsidRPr="008E0F64" w14:paraId="35EAF676" w14:textId="77777777" w:rsidTr="00040229">
        <w:trPr>
          <w:trHeight w:val="633"/>
        </w:trPr>
        <w:tc>
          <w:tcPr>
            <w:tcW w:w="5805" w:type="dxa"/>
            <w:gridSpan w:val="3"/>
            <w:tcBorders>
              <w:top w:val="single" w:sz="4" w:space="0" w:color="auto"/>
              <w:left w:val="single" w:sz="4" w:space="0" w:color="auto"/>
              <w:bottom w:val="single" w:sz="4" w:space="0" w:color="auto"/>
              <w:right w:val="single" w:sz="4" w:space="0" w:color="auto"/>
            </w:tcBorders>
            <w:hideMark/>
          </w:tcPr>
          <w:p w14:paraId="35E344E1" w14:textId="77777777" w:rsidR="00C948EB" w:rsidRPr="008E0F64" w:rsidRDefault="00C948EB">
            <w:pPr>
              <w:jc w:val="both"/>
              <w:rPr>
                <w:rFonts w:ascii="Trebuchet MS" w:hAnsi="Trebuchet MS"/>
                <w:sz w:val="19"/>
                <w:szCs w:val="19"/>
              </w:rPr>
            </w:pPr>
            <w:r w:rsidRPr="008E0F64">
              <w:rPr>
                <w:rFonts w:ascii="Trebuchet MS" w:hAnsi="Trebuchet MS"/>
                <w:sz w:val="19"/>
                <w:szCs w:val="19"/>
              </w:rPr>
              <w:t>Sichtbare elektrische Leitung, die an einer Wand verlegt ist</w:t>
            </w:r>
          </w:p>
        </w:tc>
        <w:tc>
          <w:tcPr>
            <w:tcW w:w="3212" w:type="dxa"/>
            <w:gridSpan w:val="2"/>
            <w:tcBorders>
              <w:top w:val="single" w:sz="4" w:space="0" w:color="auto"/>
              <w:left w:val="single" w:sz="4" w:space="0" w:color="auto"/>
              <w:bottom w:val="single" w:sz="4" w:space="0" w:color="auto"/>
              <w:right w:val="single" w:sz="4" w:space="0" w:color="auto"/>
            </w:tcBorders>
            <w:hideMark/>
          </w:tcPr>
          <w:p w14:paraId="6AD62F8C" w14:textId="453114FF"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67C20A28" wp14:editId="5D43F429">
                  <wp:extent cx="1009273" cy="359951"/>
                  <wp:effectExtent l="0" t="0" r="0" b="0"/>
                  <wp:docPr id="1828263850" name="Imag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5"/>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1013025" cy="361289"/>
                          </a:xfrm>
                          <a:prstGeom prst="rect">
                            <a:avLst/>
                          </a:prstGeom>
                          <a:noFill/>
                          <a:ln>
                            <a:noFill/>
                          </a:ln>
                        </pic:spPr>
                      </pic:pic>
                    </a:graphicData>
                  </a:graphic>
                </wp:inline>
              </w:drawing>
            </w:r>
          </w:p>
        </w:tc>
      </w:tr>
      <w:tr w:rsidR="00C948EB" w:rsidRPr="008E0F64" w14:paraId="4F0A520A"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11FDD63A" w14:textId="77777777" w:rsidR="00C948EB" w:rsidRPr="008E0F64" w:rsidRDefault="00C948EB">
            <w:pPr>
              <w:jc w:val="both"/>
              <w:rPr>
                <w:rFonts w:ascii="Trebuchet MS" w:hAnsi="Trebuchet MS"/>
                <w:sz w:val="19"/>
                <w:szCs w:val="19"/>
              </w:rPr>
            </w:pPr>
            <w:r w:rsidRPr="008E0F64">
              <w:rPr>
                <w:rFonts w:ascii="Trebuchet MS" w:hAnsi="Trebuchet MS"/>
                <w:sz w:val="19"/>
                <w:szCs w:val="19"/>
              </w:rPr>
              <w:t>Elektrische Leitung, die in einem in einer Wand eingebauten Elektroinstallationsrohr verlegt ist</w:t>
            </w:r>
          </w:p>
        </w:tc>
        <w:tc>
          <w:tcPr>
            <w:tcW w:w="3212" w:type="dxa"/>
            <w:gridSpan w:val="2"/>
            <w:tcBorders>
              <w:top w:val="single" w:sz="4" w:space="0" w:color="auto"/>
              <w:left w:val="single" w:sz="4" w:space="0" w:color="auto"/>
              <w:bottom w:val="single" w:sz="4" w:space="0" w:color="auto"/>
              <w:right w:val="single" w:sz="4" w:space="0" w:color="auto"/>
            </w:tcBorders>
            <w:hideMark/>
          </w:tcPr>
          <w:p w14:paraId="52101BE0" w14:textId="29DEF82A"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1A0C9C51" wp14:editId="6CAD5656">
                  <wp:extent cx="920596" cy="350376"/>
                  <wp:effectExtent l="0" t="0" r="0" b="0"/>
                  <wp:docPr id="445296409" name="Image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6"/>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926027" cy="352443"/>
                          </a:xfrm>
                          <a:prstGeom prst="rect">
                            <a:avLst/>
                          </a:prstGeom>
                          <a:noFill/>
                          <a:ln>
                            <a:noFill/>
                          </a:ln>
                        </pic:spPr>
                      </pic:pic>
                    </a:graphicData>
                  </a:graphic>
                </wp:inline>
              </w:drawing>
            </w:r>
          </w:p>
        </w:tc>
      </w:tr>
      <w:tr w:rsidR="00C948EB" w:rsidRPr="008E0F64" w14:paraId="06FBF728" w14:textId="77777777" w:rsidTr="00C948EB">
        <w:trPr>
          <w:trHeight w:val="632"/>
        </w:trPr>
        <w:tc>
          <w:tcPr>
            <w:tcW w:w="5805" w:type="dxa"/>
            <w:gridSpan w:val="3"/>
            <w:tcBorders>
              <w:top w:val="single" w:sz="4" w:space="0" w:color="auto"/>
              <w:left w:val="single" w:sz="4" w:space="0" w:color="auto"/>
              <w:bottom w:val="single" w:sz="4" w:space="0" w:color="auto"/>
              <w:right w:val="single" w:sz="4" w:space="0" w:color="auto"/>
            </w:tcBorders>
            <w:hideMark/>
          </w:tcPr>
          <w:p w14:paraId="59FA3887" w14:textId="77777777" w:rsidR="00C948EB" w:rsidRPr="008E0F64" w:rsidRDefault="00C948EB">
            <w:pPr>
              <w:jc w:val="both"/>
              <w:rPr>
                <w:rFonts w:ascii="Trebuchet MS" w:hAnsi="Trebuchet MS"/>
                <w:sz w:val="19"/>
                <w:szCs w:val="19"/>
              </w:rPr>
            </w:pPr>
            <w:r w:rsidRPr="008E0F64">
              <w:rPr>
                <w:rFonts w:ascii="Trebuchet MS" w:hAnsi="Trebuchet MS"/>
                <w:sz w:val="19"/>
                <w:szCs w:val="19"/>
              </w:rPr>
              <w:t>Zwei elektrische Leitungen</w:t>
            </w:r>
          </w:p>
        </w:tc>
        <w:tc>
          <w:tcPr>
            <w:tcW w:w="3212" w:type="dxa"/>
            <w:gridSpan w:val="2"/>
            <w:tcBorders>
              <w:top w:val="single" w:sz="4" w:space="0" w:color="auto"/>
              <w:left w:val="single" w:sz="4" w:space="0" w:color="auto"/>
              <w:bottom w:val="single" w:sz="4" w:space="0" w:color="auto"/>
              <w:right w:val="single" w:sz="4" w:space="0" w:color="auto"/>
            </w:tcBorders>
            <w:hideMark/>
          </w:tcPr>
          <w:p w14:paraId="6F576649" w14:textId="1F1A1FB2"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70D58599" wp14:editId="7833864E">
                  <wp:extent cx="987083" cy="333474"/>
                  <wp:effectExtent l="0" t="0" r="0" b="0"/>
                  <wp:docPr id="1600129243" name="Image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7"/>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991969" cy="335125"/>
                          </a:xfrm>
                          <a:prstGeom prst="rect">
                            <a:avLst/>
                          </a:prstGeom>
                          <a:noFill/>
                          <a:ln>
                            <a:noFill/>
                          </a:ln>
                        </pic:spPr>
                      </pic:pic>
                    </a:graphicData>
                  </a:graphic>
                </wp:inline>
              </w:drawing>
            </w:r>
          </w:p>
        </w:tc>
      </w:tr>
      <w:tr w:rsidR="00C948EB" w:rsidRPr="008E0F64" w14:paraId="0605EC85"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0B457E18" w14:textId="77777777" w:rsidR="00C948EB" w:rsidRPr="008E0F64" w:rsidRDefault="00C948EB">
            <w:pPr>
              <w:jc w:val="both"/>
              <w:rPr>
                <w:rFonts w:ascii="Trebuchet MS" w:hAnsi="Trebuchet MS"/>
                <w:sz w:val="19"/>
                <w:szCs w:val="19"/>
              </w:rPr>
            </w:pPr>
            <w:r w:rsidRPr="008E0F64">
              <w:rPr>
                <w:rFonts w:ascii="Trebuchet MS" w:hAnsi="Trebuchet MS"/>
                <w:sz w:val="19"/>
                <w:szCs w:val="19"/>
              </w:rPr>
              <w:t>n elektrische Leitungen</w:t>
            </w:r>
          </w:p>
        </w:tc>
        <w:tc>
          <w:tcPr>
            <w:tcW w:w="3212" w:type="dxa"/>
            <w:gridSpan w:val="2"/>
            <w:tcBorders>
              <w:top w:val="single" w:sz="4" w:space="0" w:color="auto"/>
              <w:left w:val="single" w:sz="4" w:space="0" w:color="auto"/>
              <w:bottom w:val="single" w:sz="4" w:space="0" w:color="auto"/>
              <w:right w:val="single" w:sz="4" w:space="0" w:color="auto"/>
            </w:tcBorders>
            <w:hideMark/>
          </w:tcPr>
          <w:p w14:paraId="040319EB" w14:textId="3313923F"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4A7324EF" wp14:editId="6DA58874">
                  <wp:extent cx="986748" cy="376883"/>
                  <wp:effectExtent l="0" t="0" r="0" b="0"/>
                  <wp:docPr id="1278596828" name="Image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8"/>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990928" cy="378479"/>
                          </a:xfrm>
                          <a:prstGeom prst="rect">
                            <a:avLst/>
                          </a:prstGeom>
                          <a:noFill/>
                          <a:ln>
                            <a:noFill/>
                          </a:ln>
                        </pic:spPr>
                      </pic:pic>
                    </a:graphicData>
                  </a:graphic>
                </wp:inline>
              </w:drawing>
            </w:r>
          </w:p>
        </w:tc>
      </w:tr>
      <w:tr w:rsidR="00C948EB" w:rsidRPr="008E0F64" w14:paraId="5D1EEE86"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2C4F5ADF" w14:textId="77777777" w:rsidR="00C948EB" w:rsidRPr="008E0F64" w:rsidRDefault="00C948EB">
            <w:pPr>
              <w:jc w:val="both"/>
              <w:rPr>
                <w:rFonts w:ascii="Trebuchet MS" w:hAnsi="Trebuchet MS"/>
                <w:sz w:val="19"/>
                <w:szCs w:val="19"/>
              </w:rPr>
            </w:pPr>
            <w:r w:rsidRPr="008E0F64">
              <w:rPr>
                <w:rFonts w:ascii="Trebuchet MS" w:hAnsi="Trebuchet MS"/>
                <w:sz w:val="19"/>
                <w:szCs w:val="19"/>
              </w:rPr>
              <w:t>Elektrische Leitung mit drei Leitern</w:t>
            </w:r>
          </w:p>
        </w:tc>
        <w:tc>
          <w:tcPr>
            <w:tcW w:w="3212" w:type="dxa"/>
            <w:gridSpan w:val="2"/>
            <w:tcBorders>
              <w:top w:val="single" w:sz="4" w:space="0" w:color="auto"/>
              <w:left w:val="single" w:sz="4" w:space="0" w:color="auto"/>
              <w:bottom w:val="single" w:sz="4" w:space="0" w:color="auto"/>
              <w:right w:val="single" w:sz="4" w:space="0" w:color="auto"/>
            </w:tcBorders>
            <w:hideMark/>
          </w:tcPr>
          <w:p w14:paraId="7B5DEB75" w14:textId="0A674137"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3E5CC376" wp14:editId="0CCE6FC9">
                  <wp:extent cx="986413" cy="415703"/>
                  <wp:effectExtent l="0" t="0" r="0" b="0"/>
                  <wp:docPr id="1761323018" name="Imag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9"/>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991755" cy="417954"/>
                          </a:xfrm>
                          <a:prstGeom prst="rect">
                            <a:avLst/>
                          </a:prstGeom>
                          <a:noFill/>
                          <a:ln>
                            <a:noFill/>
                          </a:ln>
                        </pic:spPr>
                      </pic:pic>
                    </a:graphicData>
                  </a:graphic>
                </wp:inline>
              </w:drawing>
            </w:r>
          </w:p>
        </w:tc>
      </w:tr>
      <w:tr w:rsidR="00C948EB" w:rsidRPr="008E0F64" w14:paraId="40AE7B74"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06B170D0" w14:textId="77777777" w:rsidR="00C948EB" w:rsidRPr="008E0F64" w:rsidRDefault="00C948EB">
            <w:pPr>
              <w:jc w:val="both"/>
              <w:rPr>
                <w:rFonts w:ascii="Trebuchet MS" w:hAnsi="Trebuchet MS"/>
                <w:sz w:val="19"/>
                <w:szCs w:val="19"/>
              </w:rPr>
            </w:pPr>
            <w:r w:rsidRPr="008E0F64">
              <w:rPr>
                <w:rFonts w:ascii="Trebuchet MS" w:hAnsi="Trebuchet MS"/>
                <w:sz w:val="19"/>
                <w:szCs w:val="19"/>
              </w:rPr>
              <w:t>Elektrische Leitung mit n Leitern</w:t>
            </w:r>
          </w:p>
          <w:p w14:paraId="60417EC7" w14:textId="77777777" w:rsidR="00C948EB" w:rsidRPr="008E0F64" w:rsidRDefault="00C948EB">
            <w:pPr>
              <w:jc w:val="both"/>
              <w:rPr>
                <w:rFonts w:ascii="Trebuchet MS" w:hAnsi="Trebuchet MS"/>
                <w:sz w:val="19"/>
                <w:szCs w:val="19"/>
              </w:rPr>
            </w:pPr>
            <w:r w:rsidRPr="008E0F64">
              <w:rPr>
                <w:rFonts w:ascii="Trebuchet MS" w:hAnsi="Trebuchet MS"/>
                <w:sz w:val="19"/>
                <w:szCs w:val="19"/>
              </w:rPr>
              <w:t>Bemerkung: n entspricht immer der Gesamtzahl Leiter der elektrischen Leitung.</w:t>
            </w:r>
          </w:p>
        </w:tc>
        <w:tc>
          <w:tcPr>
            <w:tcW w:w="3212" w:type="dxa"/>
            <w:gridSpan w:val="2"/>
            <w:tcBorders>
              <w:top w:val="single" w:sz="4" w:space="0" w:color="auto"/>
              <w:left w:val="single" w:sz="4" w:space="0" w:color="auto"/>
              <w:bottom w:val="single" w:sz="4" w:space="0" w:color="auto"/>
              <w:right w:val="single" w:sz="4" w:space="0" w:color="auto"/>
            </w:tcBorders>
            <w:hideMark/>
          </w:tcPr>
          <w:p w14:paraId="4BA9805E" w14:textId="7857F87E"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07C34928" wp14:editId="167AC2EB">
                  <wp:extent cx="997132" cy="397505"/>
                  <wp:effectExtent l="0" t="0" r="0" b="0"/>
                  <wp:docPr id="1796629098" name="Imag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0"/>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005426" cy="400811"/>
                          </a:xfrm>
                          <a:prstGeom prst="rect">
                            <a:avLst/>
                          </a:prstGeom>
                          <a:noFill/>
                          <a:ln>
                            <a:noFill/>
                          </a:ln>
                        </pic:spPr>
                      </pic:pic>
                    </a:graphicData>
                  </a:graphic>
                </wp:inline>
              </w:drawing>
            </w:r>
          </w:p>
        </w:tc>
      </w:tr>
      <w:tr w:rsidR="00C948EB" w:rsidRPr="008E0F64" w14:paraId="03360292" w14:textId="77777777" w:rsidTr="00C948EB">
        <w:trPr>
          <w:trHeight w:val="450"/>
        </w:trPr>
        <w:tc>
          <w:tcPr>
            <w:tcW w:w="5805" w:type="dxa"/>
            <w:gridSpan w:val="3"/>
            <w:tcBorders>
              <w:top w:val="single" w:sz="4" w:space="0" w:color="auto"/>
              <w:left w:val="single" w:sz="4" w:space="0" w:color="auto"/>
              <w:bottom w:val="single" w:sz="4" w:space="0" w:color="auto"/>
              <w:right w:val="single" w:sz="4" w:space="0" w:color="auto"/>
            </w:tcBorders>
            <w:hideMark/>
          </w:tcPr>
          <w:p w14:paraId="00C2DACD" w14:textId="77777777" w:rsidR="00C948EB" w:rsidRPr="008E0F64" w:rsidRDefault="00C948EB">
            <w:pPr>
              <w:jc w:val="both"/>
              <w:rPr>
                <w:rFonts w:ascii="Trebuchet MS" w:hAnsi="Trebuchet MS"/>
                <w:b/>
                <w:bCs/>
                <w:sz w:val="19"/>
                <w:szCs w:val="19"/>
              </w:rPr>
            </w:pPr>
            <w:r w:rsidRPr="008E0F64">
              <w:rPr>
                <w:rFonts w:ascii="Trebuchet MS" w:hAnsi="Trebuchet MS"/>
                <w:b/>
                <w:sz w:val="19"/>
                <w:szCs w:val="19"/>
              </w:rPr>
              <w:t>Beispiele:</w:t>
            </w:r>
          </w:p>
        </w:tc>
        <w:tc>
          <w:tcPr>
            <w:tcW w:w="3212" w:type="dxa"/>
            <w:gridSpan w:val="2"/>
            <w:tcBorders>
              <w:top w:val="single" w:sz="4" w:space="0" w:color="auto"/>
              <w:left w:val="single" w:sz="4" w:space="0" w:color="auto"/>
              <w:bottom w:val="single" w:sz="4" w:space="0" w:color="auto"/>
              <w:right w:val="single" w:sz="4" w:space="0" w:color="auto"/>
            </w:tcBorders>
          </w:tcPr>
          <w:p w14:paraId="4E508CCA" w14:textId="77777777" w:rsidR="00C948EB" w:rsidRPr="008E0F64" w:rsidRDefault="00C948EB">
            <w:pPr>
              <w:jc w:val="center"/>
              <w:rPr>
                <w:rFonts w:ascii="Trebuchet MS" w:hAnsi="Trebuchet MS"/>
                <w:noProof/>
                <w:sz w:val="19"/>
                <w:szCs w:val="19"/>
              </w:rPr>
            </w:pPr>
          </w:p>
        </w:tc>
      </w:tr>
      <w:tr w:rsidR="00C948EB" w:rsidRPr="008E0F64" w14:paraId="79C6BFDB"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A0D4A2B" w14:textId="77777777" w:rsidR="00C948EB" w:rsidRPr="008E0F64" w:rsidRDefault="00C948EB">
            <w:pPr>
              <w:jc w:val="both"/>
              <w:rPr>
                <w:rFonts w:ascii="Trebuchet MS" w:hAnsi="Trebuchet MS"/>
                <w:sz w:val="19"/>
                <w:szCs w:val="19"/>
              </w:rPr>
            </w:pPr>
            <w:r w:rsidRPr="008E0F64">
              <w:rPr>
                <w:rFonts w:ascii="Trebuchet MS" w:hAnsi="Trebuchet MS"/>
                <w:sz w:val="19"/>
                <w:szCs w:val="19"/>
              </w:rPr>
              <w:t>XVB-Cca-Kabel mit fünf Leitern mit einem Querschnitt von 4 mm², der in einem in der Wand eingebauten Rohr verlegt ist</w:t>
            </w:r>
          </w:p>
        </w:tc>
        <w:tc>
          <w:tcPr>
            <w:tcW w:w="3212" w:type="dxa"/>
            <w:gridSpan w:val="2"/>
            <w:tcBorders>
              <w:top w:val="single" w:sz="4" w:space="0" w:color="auto"/>
              <w:left w:val="single" w:sz="4" w:space="0" w:color="auto"/>
              <w:bottom w:val="single" w:sz="4" w:space="0" w:color="auto"/>
              <w:right w:val="single" w:sz="4" w:space="0" w:color="auto"/>
            </w:tcBorders>
            <w:hideMark/>
          </w:tcPr>
          <w:p w14:paraId="7AE33720" w14:textId="012090E8"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69DA3B5A" wp14:editId="1F83F194">
                  <wp:extent cx="1092758" cy="473528"/>
                  <wp:effectExtent l="0" t="0" r="0" b="0"/>
                  <wp:docPr id="1115868065" name="Image 91" descr="Une image contenant texte, Police, nombre,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5868065" name="Image 91" descr="Une image contenant texte, Police, nombre, blanc&#10;&#10;Description générée automatiquement"/>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095860" cy="474872"/>
                          </a:xfrm>
                          <a:prstGeom prst="rect">
                            <a:avLst/>
                          </a:prstGeom>
                          <a:noFill/>
                          <a:ln>
                            <a:noFill/>
                          </a:ln>
                        </pic:spPr>
                      </pic:pic>
                    </a:graphicData>
                  </a:graphic>
                </wp:inline>
              </w:drawing>
            </w:r>
          </w:p>
        </w:tc>
      </w:tr>
      <w:tr w:rsidR="00C948EB" w:rsidRPr="008E0F64" w14:paraId="7CF74E88" w14:textId="77777777" w:rsidTr="00040229">
        <w:trPr>
          <w:trHeight w:val="860"/>
        </w:trPr>
        <w:tc>
          <w:tcPr>
            <w:tcW w:w="5805" w:type="dxa"/>
            <w:gridSpan w:val="3"/>
            <w:tcBorders>
              <w:top w:val="single" w:sz="4" w:space="0" w:color="auto"/>
              <w:left w:val="single" w:sz="4" w:space="0" w:color="auto"/>
              <w:bottom w:val="single" w:sz="4" w:space="0" w:color="auto"/>
              <w:right w:val="single" w:sz="4" w:space="0" w:color="auto"/>
            </w:tcBorders>
            <w:hideMark/>
          </w:tcPr>
          <w:p w14:paraId="58BB30DD" w14:textId="77777777" w:rsidR="00C948EB" w:rsidRPr="008E0F64" w:rsidRDefault="00C948EB">
            <w:pPr>
              <w:jc w:val="both"/>
              <w:rPr>
                <w:rFonts w:ascii="Trebuchet MS" w:hAnsi="Trebuchet MS"/>
                <w:sz w:val="19"/>
                <w:szCs w:val="19"/>
              </w:rPr>
            </w:pPr>
            <w:r w:rsidRPr="008E0F64">
              <w:rPr>
                <w:rFonts w:ascii="Trebuchet MS" w:hAnsi="Trebuchet MS"/>
                <w:sz w:val="19"/>
                <w:szCs w:val="19"/>
              </w:rPr>
              <w:t>XVB-Cca-Kabel mit drei Leitern mit einem Querschnitt von 2,5 mm², der sichtbar an einer Wand verlegt ist</w:t>
            </w:r>
          </w:p>
        </w:tc>
        <w:tc>
          <w:tcPr>
            <w:tcW w:w="3212" w:type="dxa"/>
            <w:gridSpan w:val="2"/>
            <w:tcBorders>
              <w:top w:val="single" w:sz="4" w:space="0" w:color="auto"/>
              <w:left w:val="single" w:sz="4" w:space="0" w:color="auto"/>
              <w:bottom w:val="single" w:sz="4" w:space="0" w:color="auto"/>
              <w:right w:val="single" w:sz="4" w:space="0" w:color="auto"/>
            </w:tcBorders>
            <w:hideMark/>
          </w:tcPr>
          <w:p w14:paraId="204E7550" w14:textId="1BD692DD"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423D1E5" wp14:editId="2100E54D">
                  <wp:extent cx="1024848" cy="481472"/>
                  <wp:effectExtent l="0" t="0" r="0" b="0"/>
                  <wp:docPr id="1231147260" name="Image 90" descr="Une image contenant texte, Police, clé,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1147260" name="Image 90" descr="Une image contenant texte, Police, clé, conception&#10;&#10;Description générée automatiquement"/>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027888" cy="482900"/>
                          </a:xfrm>
                          <a:prstGeom prst="rect">
                            <a:avLst/>
                          </a:prstGeom>
                          <a:noFill/>
                          <a:ln>
                            <a:noFill/>
                          </a:ln>
                        </pic:spPr>
                      </pic:pic>
                    </a:graphicData>
                  </a:graphic>
                </wp:inline>
              </w:drawing>
            </w:r>
          </w:p>
        </w:tc>
      </w:tr>
      <w:tr w:rsidR="00C948EB" w:rsidRPr="008E0F64" w14:paraId="2ED321A3" w14:textId="77777777" w:rsidTr="00040229">
        <w:trPr>
          <w:trHeight w:val="986"/>
        </w:trPr>
        <w:tc>
          <w:tcPr>
            <w:tcW w:w="5805" w:type="dxa"/>
            <w:gridSpan w:val="3"/>
            <w:tcBorders>
              <w:top w:val="single" w:sz="4" w:space="0" w:color="auto"/>
              <w:left w:val="single" w:sz="4" w:space="0" w:color="auto"/>
              <w:bottom w:val="single" w:sz="4" w:space="0" w:color="auto"/>
              <w:right w:val="single" w:sz="4" w:space="0" w:color="auto"/>
            </w:tcBorders>
            <w:hideMark/>
          </w:tcPr>
          <w:p w14:paraId="368CBAC2" w14:textId="77777777" w:rsidR="00C948EB" w:rsidRPr="008E0F64" w:rsidRDefault="00C948EB">
            <w:pPr>
              <w:jc w:val="both"/>
              <w:rPr>
                <w:rFonts w:ascii="Trebuchet MS" w:hAnsi="Trebuchet MS"/>
                <w:sz w:val="19"/>
                <w:szCs w:val="19"/>
              </w:rPr>
            </w:pPr>
            <w:r w:rsidRPr="008E0F64">
              <w:rPr>
                <w:rFonts w:ascii="Trebuchet MS" w:hAnsi="Trebuchet MS"/>
                <w:sz w:val="19"/>
                <w:szCs w:val="19"/>
              </w:rPr>
              <w:t>Vier isolierte H07V-U-Eca-Leiter mit einem Querschnitt von 1,5 mm², die alle in einem in der Wand eingebauten Rohr verlegt sind</w:t>
            </w:r>
          </w:p>
        </w:tc>
        <w:tc>
          <w:tcPr>
            <w:tcW w:w="3212" w:type="dxa"/>
            <w:gridSpan w:val="2"/>
            <w:tcBorders>
              <w:top w:val="single" w:sz="4" w:space="0" w:color="auto"/>
              <w:left w:val="single" w:sz="4" w:space="0" w:color="auto"/>
              <w:bottom w:val="single" w:sz="4" w:space="0" w:color="auto"/>
              <w:right w:val="single" w:sz="4" w:space="0" w:color="auto"/>
            </w:tcBorders>
            <w:hideMark/>
          </w:tcPr>
          <w:p w14:paraId="4FE567FC" w14:textId="2283509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D38351B" wp14:editId="78F1CAF2">
                  <wp:extent cx="1028201" cy="572756"/>
                  <wp:effectExtent l="0" t="0" r="0" b="0"/>
                  <wp:docPr id="83100903" name="Image 89" descr="Une image contenant texte, Police, nombre, horlog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100903" name="Image 89" descr="Une image contenant texte, Police, nombre, horloge&#10;&#10;Description générée automatiquement"/>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1032104" cy="574930"/>
                          </a:xfrm>
                          <a:prstGeom prst="rect">
                            <a:avLst/>
                          </a:prstGeom>
                          <a:noFill/>
                          <a:ln>
                            <a:noFill/>
                          </a:ln>
                        </pic:spPr>
                      </pic:pic>
                    </a:graphicData>
                  </a:graphic>
                </wp:inline>
              </w:drawing>
            </w:r>
          </w:p>
        </w:tc>
      </w:tr>
      <w:tr w:rsidR="00C948EB" w:rsidRPr="008E0F64" w14:paraId="029F3F9E"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74BE440D"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D. Schutzeinrichtungen</w:t>
            </w:r>
          </w:p>
          <w:p w14:paraId="42459EC2"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12" w:type="dxa"/>
            <w:gridSpan w:val="2"/>
            <w:tcBorders>
              <w:top w:val="single" w:sz="4" w:space="0" w:color="auto"/>
              <w:left w:val="single" w:sz="4" w:space="0" w:color="auto"/>
              <w:bottom w:val="single" w:sz="4" w:space="0" w:color="auto"/>
              <w:right w:val="single" w:sz="4" w:space="0" w:color="auto"/>
            </w:tcBorders>
            <w:hideMark/>
          </w:tcPr>
          <w:p w14:paraId="03E85205" w14:textId="77777777" w:rsidR="00C948EB" w:rsidRPr="008E0F64" w:rsidRDefault="00C948EB">
            <w:pPr>
              <w:jc w:val="center"/>
              <w:rPr>
                <w:rFonts w:ascii="Trebuchet MS" w:hAnsi="Trebuchet MS"/>
                <w:noProof/>
                <w:sz w:val="19"/>
                <w:szCs w:val="19"/>
              </w:rPr>
            </w:pPr>
            <w:r w:rsidRPr="008E0F64">
              <w:rPr>
                <w:rFonts w:ascii="Trebuchet MS" w:hAnsi="Trebuchet MS"/>
                <w:b/>
                <w:i/>
                <w:iCs/>
                <w:sz w:val="19"/>
                <w:szCs w:val="19"/>
              </w:rPr>
              <w:t>Symbol</w:t>
            </w:r>
          </w:p>
        </w:tc>
      </w:tr>
      <w:tr w:rsidR="00C948EB" w:rsidRPr="008E0F64" w14:paraId="3A3AD35B"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325853E9" w14:textId="77777777" w:rsidR="00C948EB" w:rsidRPr="008E0F64" w:rsidRDefault="00C948EB">
            <w:pPr>
              <w:rPr>
                <w:rFonts w:ascii="Trebuchet MS" w:hAnsi="Trebuchet MS"/>
                <w:sz w:val="19"/>
                <w:szCs w:val="19"/>
              </w:rPr>
            </w:pPr>
            <w:r w:rsidRPr="008E0F64">
              <w:rPr>
                <w:rFonts w:ascii="Trebuchet MS" w:hAnsi="Trebuchet MS"/>
                <w:sz w:val="19"/>
                <w:szCs w:val="19"/>
              </w:rPr>
              <w:t>Sicherung</w:t>
            </w:r>
          </w:p>
        </w:tc>
        <w:tc>
          <w:tcPr>
            <w:tcW w:w="3212" w:type="dxa"/>
            <w:gridSpan w:val="2"/>
            <w:tcBorders>
              <w:top w:val="single" w:sz="4" w:space="0" w:color="auto"/>
              <w:left w:val="single" w:sz="4" w:space="0" w:color="auto"/>
              <w:bottom w:val="single" w:sz="4" w:space="0" w:color="auto"/>
              <w:right w:val="single" w:sz="4" w:space="0" w:color="auto"/>
            </w:tcBorders>
            <w:hideMark/>
          </w:tcPr>
          <w:p w14:paraId="0197DE61" w14:textId="4E8CCC4B" w:rsidR="00C948EB" w:rsidRPr="008E0F64" w:rsidRDefault="00C948EB">
            <w:pPr>
              <w:jc w:val="center"/>
              <w:rPr>
                <w:rFonts w:ascii="Trebuchet MS" w:hAnsi="Trebuchet MS"/>
                <w:b/>
                <w:bCs/>
                <w:noProof/>
                <w:sz w:val="19"/>
                <w:szCs w:val="19"/>
              </w:rPr>
            </w:pPr>
            <w:r w:rsidRPr="008E0F64">
              <w:rPr>
                <w:rFonts w:ascii="Trebuchet MS" w:hAnsi="Trebuchet MS"/>
                <w:noProof/>
                <w:sz w:val="19"/>
                <w:szCs w:val="19"/>
              </w:rPr>
              <w:drawing>
                <wp:inline distT="0" distB="0" distL="0" distR="0" wp14:anchorId="105A0A7A" wp14:editId="5695DEAF">
                  <wp:extent cx="1173480" cy="365760"/>
                  <wp:effectExtent l="0" t="0" r="7620" b="0"/>
                  <wp:docPr id="838147369" name="Imag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1173480" cy="365760"/>
                          </a:xfrm>
                          <a:prstGeom prst="rect">
                            <a:avLst/>
                          </a:prstGeom>
                          <a:noFill/>
                          <a:ln>
                            <a:noFill/>
                          </a:ln>
                        </pic:spPr>
                      </pic:pic>
                    </a:graphicData>
                  </a:graphic>
                </wp:inline>
              </w:drawing>
            </w:r>
          </w:p>
        </w:tc>
      </w:tr>
      <w:tr w:rsidR="00C948EB" w:rsidRPr="008E0F64" w14:paraId="48E333E5"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7DCB12A9" w14:textId="77777777" w:rsidR="00C948EB" w:rsidRPr="008E0F64" w:rsidRDefault="00C948EB">
            <w:pPr>
              <w:rPr>
                <w:rFonts w:ascii="Trebuchet MS" w:hAnsi="Trebuchet MS"/>
                <w:sz w:val="19"/>
                <w:szCs w:val="19"/>
              </w:rPr>
            </w:pPr>
            <w:r w:rsidRPr="008E0F64">
              <w:rPr>
                <w:rFonts w:ascii="Trebuchet MS" w:hAnsi="Trebuchet MS"/>
                <w:sz w:val="19"/>
                <w:szCs w:val="19"/>
              </w:rPr>
              <w:t>Sicherung mit einer Nennstromstärke von 16 A Typ gG</w:t>
            </w:r>
          </w:p>
        </w:tc>
        <w:tc>
          <w:tcPr>
            <w:tcW w:w="3212" w:type="dxa"/>
            <w:gridSpan w:val="2"/>
            <w:tcBorders>
              <w:top w:val="single" w:sz="4" w:space="0" w:color="auto"/>
              <w:left w:val="single" w:sz="4" w:space="0" w:color="auto"/>
              <w:bottom w:val="single" w:sz="4" w:space="0" w:color="auto"/>
              <w:right w:val="single" w:sz="4" w:space="0" w:color="auto"/>
            </w:tcBorders>
            <w:hideMark/>
          </w:tcPr>
          <w:p w14:paraId="7297E96F" w14:textId="046CA009" w:rsidR="00C948EB" w:rsidRPr="008E0F64" w:rsidRDefault="00C948EB">
            <w:pPr>
              <w:jc w:val="center"/>
              <w:rPr>
                <w:rFonts w:ascii="Trebuchet MS" w:hAnsi="Trebuchet MS"/>
                <w:b/>
                <w:bCs/>
                <w:noProof/>
                <w:sz w:val="19"/>
                <w:szCs w:val="19"/>
              </w:rPr>
            </w:pPr>
            <w:r w:rsidRPr="008E0F64">
              <w:rPr>
                <w:rFonts w:ascii="Trebuchet MS" w:hAnsi="Trebuchet MS"/>
                <w:noProof/>
                <w:sz w:val="19"/>
                <w:szCs w:val="19"/>
              </w:rPr>
              <w:drawing>
                <wp:inline distT="0" distB="0" distL="0" distR="0" wp14:anchorId="6950B09A" wp14:editId="3ECAFB95">
                  <wp:extent cx="1028479" cy="482321"/>
                  <wp:effectExtent l="0" t="0" r="0" b="0"/>
                  <wp:docPr id="1383766361" name="Image 87" descr="Une image contenant texte, Police, ligne, clé&#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3766361" name="Image 87" descr="Une image contenant texte, Police, ligne, clé&#10;&#10;Description générée automatiquement"/>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1030269" cy="483161"/>
                          </a:xfrm>
                          <a:prstGeom prst="rect">
                            <a:avLst/>
                          </a:prstGeom>
                          <a:noFill/>
                          <a:ln>
                            <a:noFill/>
                          </a:ln>
                        </pic:spPr>
                      </pic:pic>
                    </a:graphicData>
                  </a:graphic>
                </wp:inline>
              </w:drawing>
            </w:r>
          </w:p>
        </w:tc>
      </w:tr>
      <w:tr w:rsidR="00C948EB" w:rsidRPr="008E0F64" w14:paraId="56823D58"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F4AB9AC" w14:textId="77777777" w:rsidR="00C948EB" w:rsidRPr="008E0F64" w:rsidRDefault="00C948EB">
            <w:pPr>
              <w:rPr>
                <w:rFonts w:ascii="Trebuchet MS" w:hAnsi="Trebuchet MS"/>
                <w:sz w:val="19"/>
                <w:szCs w:val="19"/>
              </w:rPr>
            </w:pPr>
            <w:r w:rsidRPr="008E0F64">
              <w:rPr>
                <w:rFonts w:ascii="Trebuchet MS" w:hAnsi="Trebuchet MS"/>
                <w:sz w:val="19"/>
                <w:szCs w:val="19"/>
              </w:rPr>
              <w:t>Automatischer Schalter oder Leitungsschutzschalter</w:t>
            </w:r>
          </w:p>
          <w:p w14:paraId="00C1E164" w14:textId="77777777" w:rsidR="00C948EB" w:rsidRPr="008E0F64" w:rsidRDefault="00C948EB">
            <w:pPr>
              <w:rPr>
                <w:rFonts w:ascii="Trebuchet MS" w:hAnsi="Trebuchet MS"/>
                <w:sz w:val="19"/>
                <w:szCs w:val="19"/>
              </w:rPr>
            </w:pPr>
            <w:r w:rsidRPr="008E0F64">
              <w:rPr>
                <w:rFonts w:ascii="Trebuchet MS" w:hAnsi="Trebuchet MS"/>
                <w:sz w:val="19"/>
                <w:szCs w:val="19"/>
              </w:rPr>
              <w:t>Mit den Großbuchstaben neben diesem Symbol wird die Funktionsweise des Leitungsschutzschalters angegeben. Zu diesem Zweck werden folgende Buchstaben benutzt:</w:t>
            </w:r>
          </w:p>
          <w:p w14:paraId="28F06E01" w14:textId="77777777" w:rsidR="00C948EB" w:rsidRPr="008E0F64" w:rsidRDefault="00C948EB" w:rsidP="00445351">
            <w:pPr>
              <w:pStyle w:val="Paragraphedeliste"/>
              <w:numPr>
                <w:ilvl w:val="0"/>
                <w:numId w:val="762"/>
              </w:numPr>
              <w:ind w:left="313" w:hanging="284"/>
              <w:rPr>
                <w:rFonts w:ascii="Trebuchet MS" w:hAnsi="Trebuchet MS"/>
                <w:sz w:val="19"/>
                <w:szCs w:val="19"/>
              </w:rPr>
            </w:pPr>
            <w:r w:rsidRPr="008E0F64">
              <w:rPr>
                <w:rFonts w:ascii="Trebuchet MS" w:hAnsi="Trebuchet MS"/>
                <w:sz w:val="19"/>
                <w:szCs w:val="19"/>
              </w:rPr>
              <w:t>M für den Überstromauslöser,</w:t>
            </w:r>
          </w:p>
          <w:p w14:paraId="2AB8EA71" w14:textId="77777777" w:rsidR="00C948EB" w:rsidRPr="008E0F64" w:rsidRDefault="00C948EB" w:rsidP="00445351">
            <w:pPr>
              <w:pStyle w:val="Paragraphedeliste"/>
              <w:numPr>
                <w:ilvl w:val="0"/>
                <w:numId w:val="762"/>
              </w:numPr>
              <w:ind w:left="313" w:hanging="284"/>
              <w:rPr>
                <w:rFonts w:ascii="Trebuchet MS" w:hAnsi="Trebuchet MS"/>
                <w:sz w:val="19"/>
                <w:szCs w:val="19"/>
              </w:rPr>
            </w:pPr>
            <w:r w:rsidRPr="008E0F64">
              <w:rPr>
                <w:rFonts w:ascii="Trebuchet MS" w:hAnsi="Trebuchet MS"/>
                <w:sz w:val="19"/>
                <w:szCs w:val="19"/>
              </w:rPr>
              <w:t>O für den Unterspannungsauslöser,</w:t>
            </w:r>
          </w:p>
          <w:p w14:paraId="1306BA5F" w14:textId="77777777" w:rsidR="00C948EB" w:rsidRPr="008E0F64" w:rsidRDefault="00C948EB" w:rsidP="00445351">
            <w:pPr>
              <w:pStyle w:val="Paragraphedeliste"/>
              <w:numPr>
                <w:ilvl w:val="0"/>
                <w:numId w:val="762"/>
              </w:numPr>
              <w:ind w:left="313" w:hanging="284"/>
              <w:rPr>
                <w:rFonts w:ascii="Trebuchet MS" w:hAnsi="Trebuchet MS"/>
                <w:sz w:val="19"/>
                <w:szCs w:val="19"/>
              </w:rPr>
            </w:pPr>
            <w:r w:rsidRPr="008E0F64">
              <w:rPr>
                <w:rFonts w:ascii="Trebuchet MS" w:hAnsi="Trebuchet MS"/>
                <w:sz w:val="19"/>
                <w:szCs w:val="19"/>
              </w:rPr>
              <w:t>Δ für die Empfindlichkeit der Differenzstrom-Schutzeinrichtung.</w:t>
            </w:r>
          </w:p>
          <w:p w14:paraId="04288B05" w14:textId="77777777" w:rsidR="00C948EB" w:rsidRPr="008E0F64" w:rsidRDefault="00C948EB">
            <w:pPr>
              <w:pStyle w:val="Paragraphedeliste"/>
              <w:ind w:left="29"/>
              <w:rPr>
                <w:rFonts w:ascii="Trebuchet MS" w:hAnsi="Trebuchet MS"/>
                <w:sz w:val="19"/>
                <w:szCs w:val="19"/>
              </w:rPr>
            </w:pPr>
            <w:r w:rsidRPr="008E0F64">
              <w:rPr>
                <w:rFonts w:ascii="Trebuchet MS" w:hAnsi="Trebuchet MS"/>
                <w:sz w:val="19"/>
                <w:szCs w:val="19"/>
              </w:rPr>
              <w:t>Wenn der Leitungsschutzschalter mit mehreren Auslösern ausgestattet ist, die unter verschiedenen Bedingungen funktionieren, werden die entsprechenden Angaben durch das Zeichen + getrennt (die Anzahl der durch Auslöser geschützten Pole wird als tiefgestelltes Zeichen angegeben).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2269F900" w14:textId="24CB8D50" w:rsidR="00C948EB" w:rsidRPr="008E0F64" w:rsidRDefault="00C948EB">
            <w:pPr>
              <w:jc w:val="center"/>
              <w:rPr>
                <w:rFonts w:ascii="Trebuchet MS" w:hAnsi="Trebuchet MS"/>
                <w:b/>
                <w:bCs/>
                <w:noProof/>
                <w:sz w:val="19"/>
                <w:szCs w:val="19"/>
              </w:rPr>
            </w:pPr>
            <w:r w:rsidRPr="008E0F64">
              <w:rPr>
                <w:rFonts w:ascii="Trebuchet MS" w:hAnsi="Trebuchet MS"/>
                <w:noProof/>
                <w:sz w:val="19"/>
                <w:szCs w:val="19"/>
              </w:rPr>
              <w:drawing>
                <wp:inline distT="0" distB="0" distL="0" distR="0" wp14:anchorId="5793EC52" wp14:editId="6F6CE47E">
                  <wp:extent cx="1409700" cy="982980"/>
                  <wp:effectExtent l="0" t="0" r="0" b="7620"/>
                  <wp:docPr id="1475864125" name="Image 86" descr="Une image contenant antenne, croquis,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5864125" name="Image 86" descr="Une image contenant antenne, croquis, conception&#10;&#10;Description générée automatiquement"/>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1409700" cy="982980"/>
                          </a:xfrm>
                          <a:prstGeom prst="rect">
                            <a:avLst/>
                          </a:prstGeom>
                          <a:noFill/>
                          <a:ln>
                            <a:noFill/>
                          </a:ln>
                        </pic:spPr>
                      </pic:pic>
                    </a:graphicData>
                  </a:graphic>
                </wp:inline>
              </w:drawing>
            </w:r>
          </w:p>
        </w:tc>
      </w:tr>
      <w:tr w:rsidR="00C948EB" w:rsidRPr="008E0F64" w14:paraId="216C0664"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5D782DF9" w14:textId="77777777" w:rsidR="00C948EB" w:rsidRPr="008E0F64" w:rsidRDefault="00C948EB">
            <w:pPr>
              <w:rPr>
                <w:rFonts w:ascii="Trebuchet MS" w:hAnsi="Trebuchet MS"/>
                <w:sz w:val="19"/>
                <w:szCs w:val="19"/>
              </w:rPr>
            </w:pPr>
            <w:r w:rsidRPr="008E0F64">
              <w:rPr>
                <w:rFonts w:ascii="Trebuchet MS" w:hAnsi="Trebuchet MS"/>
                <w:sz w:val="19"/>
                <w:szCs w:val="19"/>
              </w:rPr>
              <w:t>Beispiel: dreipoliger Leitungsschutzschalter mit zwei Überstromauslösern und einem Unterspannungsauslöser</w:t>
            </w:r>
          </w:p>
        </w:tc>
        <w:tc>
          <w:tcPr>
            <w:tcW w:w="3212" w:type="dxa"/>
            <w:gridSpan w:val="2"/>
            <w:tcBorders>
              <w:top w:val="single" w:sz="4" w:space="0" w:color="auto"/>
              <w:left w:val="single" w:sz="4" w:space="0" w:color="auto"/>
              <w:bottom w:val="single" w:sz="4" w:space="0" w:color="auto"/>
              <w:right w:val="single" w:sz="4" w:space="0" w:color="auto"/>
            </w:tcBorders>
            <w:hideMark/>
          </w:tcPr>
          <w:p w14:paraId="6688993F" w14:textId="0C2D7B8A" w:rsidR="00C948EB" w:rsidRPr="008E0F64" w:rsidRDefault="00C948EB">
            <w:pPr>
              <w:jc w:val="center"/>
              <w:rPr>
                <w:rFonts w:ascii="Trebuchet MS" w:hAnsi="Trebuchet MS"/>
                <w:b/>
                <w:bCs/>
                <w:noProof/>
                <w:sz w:val="19"/>
                <w:szCs w:val="19"/>
              </w:rPr>
            </w:pPr>
            <w:r w:rsidRPr="008E0F64">
              <w:rPr>
                <w:rFonts w:ascii="Trebuchet MS" w:hAnsi="Trebuchet MS"/>
                <w:noProof/>
                <w:sz w:val="19"/>
                <w:szCs w:val="19"/>
              </w:rPr>
              <w:drawing>
                <wp:inline distT="0" distB="0" distL="0" distR="0" wp14:anchorId="60DDE09A" wp14:editId="3F8695D5">
                  <wp:extent cx="1120140" cy="845820"/>
                  <wp:effectExtent l="0" t="0" r="3810" b="0"/>
                  <wp:docPr id="1203720490" name="Image 85" descr="Une image contenant texte, Police, conception, typographi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3720490" name="Image 85" descr="Une image contenant texte, Police, conception, typographie&#10;&#10;Description générée automatiquement"/>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1120140" cy="845820"/>
                          </a:xfrm>
                          <a:prstGeom prst="rect">
                            <a:avLst/>
                          </a:prstGeom>
                          <a:noFill/>
                          <a:ln>
                            <a:noFill/>
                          </a:ln>
                        </pic:spPr>
                      </pic:pic>
                    </a:graphicData>
                  </a:graphic>
                </wp:inline>
              </w:drawing>
            </w:r>
          </w:p>
        </w:tc>
      </w:tr>
      <w:tr w:rsidR="00C948EB" w:rsidRPr="008E0F64" w14:paraId="70DBE5F3"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83DF183" w14:textId="77777777" w:rsidR="00C948EB" w:rsidRPr="008E0F64" w:rsidRDefault="00C948EB">
            <w:pPr>
              <w:rPr>
                <w:rFonts w:ascii="Trebuchet MS" w:hAnsi="Trebuchet MS"/>
                <w:sz w:val="19"/>
                <w:szCs w:val="19"/>
              </w:rPr>
            </w:pPr>
            <w:r w:rsidRPr="008E0F64">
              <w:rPr>
                <w:rFonts w:ascii="Trebuchet MS" w:hAnsi="Trebuchet MS"/>
                <w:sz w:val="19"/>
                <w:szCs w:val="19"/>
              </w:rPr>
              <w:lastRenderedPageBreak/>
              <w:t>Differenzstrom-Schutzeinrichtung (Δln=300 mA, Typ A, In=40 A)</w:t>
            </w:r>
          </w:p>
        </w:tc>
        <w:tc>
          <w:tcPr>
            <w:tcW w:w="3212" w:type="dxa"/>
            <w:gridSpan w:val="2"/>
            <w:tcBorders>
              <w:top w:val="single" w:sz="4" w:space="0" w:color="auto"/>
              <w:left w:val="single" w:sz="4" w:space="0" w:color="auto"/>
              <w:bottom w:val="single" w:sz="4" w:space="0" w:color="auto"/>
              <w:right w:val="single" w:sz="4" w:space="0" w:color="auto"/>
            </w:tcBorders>
            <w:vAlign w:val="center"/>
          </w:tcPr>
          <w:p w14:paraId="0B66F780" w14:textId="77777777" w:rsidR="00C948EB" w:rsidRPr="008E0F64" w:rsidRDefault="00C948EB">
            <w:pPr>
              <w:jc w:val="center"/>
              <w:rPr>
                <w:rFonts w:ascii="Trebuchet MS" w:hAnsi="Trebuchet MS"/>
                <w:noProof/>
                <w:sz w:val="19"/>
                <w:szCs w:val="19"/>
              </w:rPr>
            </w:pPr>
          </w:p>
          <w:p w14:paraId="083192DD" w14:textId="2A570CA6"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AFE537B" wp14:editId="292EE120">
                  <wp:extent cx="1051560" cy="815340"/>
                  <wp:effectExtent l="0" t="0" r="0" b="3810"/>
                  <wp:docPr id="1653092834" name="Image 84" descr="Une image contenant texte, Police, conception, typographi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3092834" name="Image 84" descr="Une image contenant texte, Police, conception, typographie&#10;&#10;Description générée automatiquement"/>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1051560" cy="815340"/>
                          </a:xfrm>
                          <a:prstGeom prst="rect">
                            <a:avLst/>
                          </a:prstGeom>
                          <a:noFill/>
                          <a:ln>
                            <a:noFill/>
                          </a:ln>
                        </pic:spPr>
                      </pic:pic>
                    </a:graphicData>
                  </a:graphic>
                </wp:inline>
              </w:drawing>
            </w:r>
          </w:p>
        </w:tc>
      </w:tr>
      <w:tr w:rsidR="00C948EB" w:rsidRPr="008E0F64" w14:paraId="3D1D6BDD"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3F1187EC" w14:textId="77777777" w:rsidR="00C948EB" w:rsidRPr="008E0F64" w:rsidRDefault="00C948EB">
            <w:pPr>
              <w:rPr>
                <w:rFonts w:ascii="Trebuchet MS" w:hAnsi="Trebuchet MS"/>
                <w:sz w:val="19"/>
                <w:szCs w:val="19"/>
              </w:rPr>
            </w:pPr>
            <w:r w:rsidRPr="008E0F64">
              <w:rPr>
                <w:rFonts w:ascii="Trebuchet MS" w:hAnsi="Trebuchet MS"/>
                <w:sz w:val="19"/>
                <w:szCs w:val="19"/>
              </w:rPr>
              <w:t>Kleiner Leitungsschutzschalter mit einer Nennstromstärke von 20 A Kurve C</w:t>
            </w:r>
          </w:p>
        </w:tc>
        <w:tc>
          <w:tcPr>
            <w:tcW w:w="3212" w:type="dxa"/>
            <w:gridSpan w:val="2"/>
            <w:tcBorders>
              <w:top w:val="single" w:sz="4" w:space="0" w:color="auto"/>
              <w:left w:val="single" w:sz="4" w:space="0" w:color="auto"/>
              <w:bottom w:val="single" w:sz="4" w:space="0" w:color="auto"/>
              <w:right w:val="single" w:sz="4" w:space="0" w:color="auto"/>
            </w:tcBorders>
            <w:vAlign w:val="center"/>
          </w:tcPr>
          <w:p w14:paraId="1E985143" w14:textId="77777777" w:rsidR="00C948EB" w:rsidRPr="008E0F64" w:rsidRDefault="00C948EB">
            <w:pPr>
              <w:jc w:val="center"/>
              <w:rPr>
                <w:rFonts w:ascii="Trebuchet MS" w:hAnsi="Trebuchet MS"/>
                <w:noProof/>
                <w:sz w:val="19"/>
                <w:szCs w:val="19"/>
              </w:rPr>
            </w:pPr>
          </w:p>
          <w:p w14:paraId="547239BA" w14:textId="68D2B114"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9D55FDD" wp14:editId="067F4CD0">
                  <wp:extent cx="883920" cy="693420"/>
                  <wp:effectExtent l="0" t="0" r="0" b="0"/>
                  <wp:docPr id="1462283793" name="Image 83" descr="Une image contenant text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283793" name="Image 83" descr="Une image contenant texte, conception&#10;&#10;Description générée automatiquement"/>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883920" cy="693420"/>
                          </a:xfrm>
                          <a:prstGeom prst="rect">
                            <a:avLst/>
                          </a:prstGeom>
                          <a:noFill/>
                          <a:ln>
                            <a:noFill/>
                          </a:ln>
                        </pic:spPr>
                      </pic:pic>
                    </a:graphicData>
                  </a:graphic>
                </wp:inline>
              </w:drawing>
            </w:r>
          </w:p>
        </w:tc>
      </w:tr>
      <w:tr w:rsidR="00C948EB" w:rsidRPr="008E0F64" w14:paraId="026AC4C3"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2CBFC837" w14:textId="77777777" w:rsidR="00C948EB" w:rsidRPr="008E0F64" w:rsidRDefault="00C948EB">
            <w:pPr>
              <w:rPr>
                <w:rFonts w:ascii="Trebuchet MS" w:hAnsi="Trebuchet MS"/>
                <w:sz w:val="19"/>
                <w:szCs w:val="19"/>
              </w:rPr>
            </w:pPr>
            <w:r w:rsidRPr="008E0F64">
              <w:rPr>
                <w:rFonts w:ascii="Trebuchet MS" w:hAnsi="Trebuchet MS"/>
                <w:sz w:val="19"/>
                <w:szCs w:val="19"/>
              </w:rPr>
              <w:t>Erder, Erdung</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5470B208" w14:textId="797262B9"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9CB7462" wp14:editId="5CB28647">
                  <wp:extent cx="601980" cy="449580"/>
                  <wp:effectExtent l="0" t="0" r="7620" b="7620"/>
                  <wp:docPr id="795882370" name="Image 82" descr="Une image contenant symbol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882370" name="Image 82" descr="Une image contenant symbole, ligne&#10;&#10;Description générée automatiquement"/>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601980" cy="449580"/>
                          </a:xfrm>
                          <a:prstGeom prst="rect">
                            <a:avLst/>
                          </a:prstGeom>
                          <a:noFill/>
                          <a:ln>
                            <a:noFill/>
                          </a:ln>
                        </pic:spPr>
                      </pic:pic>
                    </a:graphicData>
                  </a:graphic>
                </wp:inline>
              </w:drawing>
            </w:r>
          </w:p>
        </w:tc>
      </w:tr>
      <w:tr w:rsidR="00C948EB" w:rsidRPr="008E0F64" w14:paraId="034A23EF"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550B16E0"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E. Schalter</w:t>
            </w:r>
          </w:p>
          <w:p w14:paraId="25796566"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12" w:type="dxa"/>
            <w:gridSpan w:val="2"/>
            <w:tcBorders>
              <w:top w:val="single" w:sz="4" w:space="0" w:color="auto"/>
              <w:left w:val="single" w:sz="4" w:space="0" w:color="auto"/>
              <w:bottom w:val="single" w:sz="4" w:space="0" w:color="auto"/>
              <w:right w:val="single" w:sz="4" w:space="0" w:color="auto"/>
            </w:tcBorders>
            <w:hideMark/>
          </w:tcPr>
          <w:p w14:paraId="3D33B240" w14:textId="77777777" w:rsidR="00C948EB" w:rsidRPr="008E0F64" w:rsidRDefault="00C948EB">
            <w:pPr>
              <w:jc w:val="center"/>
              <w:rPr>
                <w:rFonts w:ascii="Trebuchet MS" w:hAnsi="Trebuchet MS"/>
                <w:b/>
                <w:bCs/>
                <w:noProof/>
                <w:sz w:val="19"/>
                <w:szCs w:val="19"/>
              </w:rPr>
            </w:pPr>
            <w:r w:rsidRPr="008E0F64">
              <w:rPr>
                <w:rFonts w:ascii="Trebuchet MS" w:hAnsi="Trebuchet MS"/>
                <w:b/>
                <w:i/>
                <w:iCs/>
                <w:sz w:val="19"/>
                <w:szCs w:val="19"/>
              </w:rPr>
              <w:t>Symbol</w:t>
            </w:r>
          </w:p>
        </w:tc>
      </w:tr>
      <w:tr w:rsidR="00C948EB" w:rsidRPr="008E0F64" w14:paraId="48B06B50"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E5143C4" w14:textId="77777777" w:rsidR="00C948EB" w:rsidRPr="008E0F64" w:rsidRDefault="00C948EB">
            <w:pPr>
              <w:rPr>
                <w:rFonts w:ascii="Trebuchet MS" w:hAnsi="Trebuchet MS"/>
                <w:sz w:val="19"/>
                <w:szCs w:val="19"/>
              </w:rPr>
            </w:pPr>
            <w:r w:rsidRPr="008E0F64">
              <w:rPr>
                <w:rFonts w:ascii="Trebuchet MS" w:hAnsi="Trebuchet MS"/>
                <w:sz w:val="19"/>
                <w:szCs w:val="19"/>
              </w:rPr>
              <w:t>Schalter</w:t>
            </w:r>
          </w:p>
          <w:p w14:paraId="1EA19C09" w14:textId="77777777" w:rsidR="00C948EB" w:rsidRPr="008E0F64" w:rsidRDefault="00C948EB">
            <w:pPr>
              <w:rPr>
                <w:rFonts w:ascii="Trebuchet MS" w:hAnsi="Trebuchet MS"/>
                <w:sz w:val="19"/>
                <w:szCs w:val="19"/>
              </w:rPr>
            </w:pPr>
            <w:r w:rsidRPr="008E0F64">
              <w:rPr>
                <w:rFonts w:ascii="Trebuchet MS" w:hAnsi="Trebuchet MS"/>
                <w:sz w:val="19"/>
                <w:szCs w:val="19"/>
              </w:rPr>
              <w:t>Allgemein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38EBC9FB" w14:textId="3011F41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D3C97F0" wp14:editId="460B06D5">
                  <wp:extent cx="678180" cy="563880"/>
                  <wp:effectExtent l="0" t="0" r="7620" b="7620"/>
                  <wp:docPr id="800253417" name="Image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1"/>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678180" cy="563880"/>
                          </a:xfrm>
                          <a:prstGeom prst="rect">
                            <a:avLst/>
                          </a:prstGeom>
                          <a:noFill/>
                          <a:ln>
                            <a:noFill/>
                          </a:ln>
                        </pic:spPr>
                      </pic:pic>
                    </a:graphicData>
                  </a:graphic>
                </wp:inline>
              </w:drawing>
            </w:r>
          </w:p>
        </w:tc>
      </w:tr>
      <w:tr w:rsidR="00C948EB" w:rsidRPr="008E0F64" w14:paraId="47F45E4F"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3311C0B1" w14:textId="77777777" w:rsidR="00C948EB" w:rsidRPr="008E0F64" w:rsidRDefault="00C948EB">
            <w:pPr>
              <w:rPr>
                <w:rFonts w:ascii="Trebuchet MS" w:hAnsi="Trebuchet MS"/>
                <w:sz w:val="19"/>
                <w:szCs w:val="19"/>
              </w:rPr>
            </w:pPr>
            <w:r w:rsidRPr="008E0F64">
              <w:rPr>
                <w:rFonts w:ascii="Trebuchet MS" w:hAnsi="Trebuchet MS"/>
                <w:sz w:val="19"/>
                <w:szCs w:val="19"/>
              </w:rPr>
              <w:t>Schalter mit Kontrolllampe.</w:t>
            </w:r>
          </w:p>
          <w:p w14:paraId="4B1A1DF7" w14:textId="77777777" w:rsidR="00C948EB" w:rsidRPr="008E0F64" w:rsidRDefault="00C948EB">
            <w:pPr>
              <w:rPr>
                <w:rFonts w:ascii="Trebuchet MS" w:hAnsi="Trebuchet MS"/>
                <w:sz w:val="19"/>
                <w:szCs w:val="19"/>
              </w:rPr>
            </w:pPr>
            <w:r w:rsidRPr="008E0F64">
              <w:rPr>
                <w:rFonts w:ascii="Trebuchet MS" w:hAnsi="Trebuchet MS"/>
                <w:sz w:val="19"/>
                <w:szCs w:val="19"/>
              </w:rPr>
              <w:t>Die Lampe bleibt eingeschaltet und dient dazu, den Schalter im Dunkeln zu finden.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43FC7A80" w14:textId="65054596"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89D9ED8" wp14:editId="2B332AFF">
                  <wp:extent cx="571500" cy="563880"/>
                  <wp:effectExtent l="0" t="0" r="0" b="7620"/>
                  <wp:docPr id="2005826387" name="Imag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2"/>
                          <pic:cNvPicPr>
                            <a:picLocks noChangeAspect="1" noChangeArrowheads="1"/>
                          </pic:cNvPicPr>
                        </pic:nvPicPr>
                        <pic:blipFill>
                          <a:blip r:embed="rId78">
                            <a:extLst>
                              <a:ext uri="{28A0092B-C50C-407E-A947-70E740481C1C}">
                                <a14:useLocalDpi xmlns:a14="http://schemas.microsoft.com/office/drawing/2010/main" val="0"/>
                              </a:ext>
                            </a:extLst>
                          </a:blip>
                          <a:srcRect/>
                          <a:stretch>
                            <a:fillRect/>
                          </a:stretch>
                        </pic:blipFill>
                        <pic:spPr bwMode="auto">
                          <a:xfrm>
                            <a:off x="0" y="0"/>
                            <a:ext cx="571500" cy="563880"/>
                          </a:xfrm>
                          <a:prstGeom prst="rect">
                            <a:avLst/>
                          </a:prstGeom>
                          <a:noFill/>
                          <a:ln>
                            <a:noFill/>
                          </a:ln>
                        </pic:spPr>
                      </pic:pic>
                    </a:graphicData>
                  </a:graphic>
                </wp:inline>
              </w:drawing>
            </w:r>
          </w:p>
        </w:tc>
      </w:tr>
      <w:tr w:rsidR="00C948EB" w:rsidRPr="008E0F64" w14:paraId="5D08920B"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04D2E66D" w14:textId="77777777" w:rsidR="00C948EB" w:rsidRPr="008E0F64" w:rsidRDefault="00C948EB">
            <w:pPr>
              <w:rPr>
                <w:rFonts w:ascii="Trebuchet MS" w:hAnsi="Trebuchet MS"/>
                <w:sz w:val="19"/>
                <w:szCs w:val="19"/>
              </w:rPr>
            </w:pPr>
            <w:r w:rsidRPr="008E0F64">
              <w:rPr>
                <w:rFonts w:ascii="Trebuchet MS" w:hAnsi="Trebuchet MS"/>
                <w:sz w:val="19"/>
                <w:szCs w:val="19"/>
              </w:rPr>
              <w:t>Einpoliger Schalter mit verzögerter Öffnung</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29DEA264" w14:textId="63633EA5"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1E370FA" wp14:editId="47D62CE8">
                  <wp:extent cx="838200" cy="617220"/>
                  <wp:effectExtent l="0" t="0" r="0" b="0"/>
                  <wp:docPr id="1519878532" name="Image 79" descr="Une image contenant outil&#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9878532" name="Image 79" descr="Une image contenant outil&#10;&#10;Description générée automatiquement avec une confiance moyenne"/>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838200" cy="617220"/>
                          </a:xfrm>
                          <a:prstGeom prst="rect">
                            <a:avLst/>
                          </a:prstGeom>
                          <a:noFill/>
                          <a:ln>
                            <a:noFill/>
                          </a:ln>
                        </pic:spPr>
                      </pic:pic>
                    </a:graphicData>
                  </a:graphic>
                </wp:inline>
              </w:drawing>
            </w:r>
          </w:p>
        </w:tc>
      </w:tr>
      <w:tr w:rsidR="00C948EB" w:rsidRPr="008E0F64" w14:paraId="7A9552ED"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2CD7A749" w14:textId="77777777" w:rsidR="00C948EB" w:rsidRPr="008E0F64" w:rsidRDefault="00C948EB">
            <w:pPr>
              <w:rPr>
                <w:rFonts w:ascii="Trebuchet MS" w:hAnsi="Trebuchet MS"/>
                <w:sz w:val="19"/>
                <w:szCs w:val="19"/>
              </w:rPr>
            </w:pPr>
            <w:r w:rsidRPr="008E0F64">
              <w:rPr>
                <w:rFonts w:ascii="Trebuchet MS" w:hAnsi="Trebuchet MS"/>
                <w:sz w:val="19"/>
                <w:szCs w:val="19"/>
              </w:rPr>
              <w:t>Zweipoliger 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68395596" w14:textId="1EBC564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D71FC9D" wp14:editId="7E859552">
                  <wp:extent cx="670560" cy="640080"/>
                  <wp:effectExtent l="0" t="0" r="0" b="7620"/>
                  <wp:docPr id="430346332" name="Image 78" descr="Une image contenant outil, clé&#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0346332" name="Image 78" descr="Une image contenant outil, clé&#10;&#10;Description générée automatiquement avec une confiance moyenne"/>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670560" cy="640080"/>
                          </a:xfrm>
                          <a:prstGeom prst="rect">
                            <a:avLst/>
                          </a:prstGeom>
                          <a:noFill/>
                          <a:ln>
                            <a:noFill/>
                          </a:ln>
                        </pic:spPr>
                      </pic:pic>
                    </a:graphicData>
                  </a:graphic>
                </wp:inline>
              </w:drawing>
            </w:r>
          </w:p>
        </w:tc>
      </w:tr>
      <w:tr w:rsidR="00C948EB" w:rsidRPr="008E0F64" w14:paraId="54934E39"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D9B3C77" w14:textId="77777777" w:rsidR="00C948EB" w:rsidRPr="008E0F64" w:rsidRDefault="00C948EB">
            <w:pPr>
              <w:rPr>
                <w:rFonts w:ascii="Trebuchet MS" w:hAnsi="Trebuchet MS"/>
                <w:sz w:val="19"/>
                <w:szCs w:val="19"/>
              </w:rPr>
            </w:pPr>
            <w:r w:rsidRPr="008E0F64">
              <w:rPr>
                <w:rFonts w:ascii="Trebuchet MS" w:hAnsi="Trebuchet MS"/>
                <w:sz w:val="19"/>
                <w:szCs w:val="19"/>
              </w:rPr>
              <w:t>Dreipoliger 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576B907F" w14:textId="046F5613"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8F4EC0E" wp14:editId="3DD3E119">
                  <wp:extent cx="617220" cy="571500"/>
                  <wp:effectExtent l="0" t="0" r="0" b="0"/>
                  <wp:docPr id="561732113" name="Imag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5"/>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617220" cy="571500"/>
                          </a:xfrm>
                          <a:prstGeom prst="rect">
                            <a:avLst/>
                          </a:prstGeom>
                          <a:noFill/>
                          <a:ln>
                            <a:noFill/>
                          </a:ln>
                        </pic:spPr>
                      </pic:pic>
                    </a:graphicData>
                  </a:graphic>
                </wp:inline>
              </w:drawing>
            </w:r>
          </w:p>
        </w:tc>
      </w:tr>
      <w:tr w:rsidR="00C948EB" w:rsidRPr="008E0F64" w14:paraId="4088A1ED" w14:textId="77777777" w:rsidTr="00C948EB">
        <w:trPr>
          <w:trHeight w:val="1126"/>
        </w:trPr>
        <w:tc>
          <w:tcPr>
            <w:tcW w:w="5805" w:type="dxa"/>
            <w:gridSpan w:val="3"/>
            <w:tcBorders>
              <w:top w:val="single" w:sz="4" w:space="0" w:color="auto"/>
              <w:left w:val="single" w:sz="4" w:space="0" w:color="auto"/>
              <w:bottom w:val="single" w:sz="4" w:space="0" w:color="auto"/>
              <w:right w:val="single" w:sz="4" w:space="0" w:color="auto"/>
            </w:tcBorders>
            <w:hideMark/>
          </w:tcPr>
          <w:p w14:paraId="322CC4BD" w14:textId="77777777" w:rsidR="00C948EB" w:rsidRPr="008E0F64" w:rsidRDefault="00C948EB">
            <w:pPr>
              <w:rPr>
                <w:rFonts w:ascii="Trebuchet MS" w:hAnsi="Trebuchet MS"/>
                <w:sz w:val="19"/>
                <w:szCs w:val="19"/>
              </w:rPr>
            </w:pPr>
            <w:r w:rsidRPr="008E0F64">
              <w:rPr>
                <w:rFonts w:ascii="Trebuchet MS" w:hAnsi="Trebuchet MS"/>
                <w:sz w:val="19"/>
                <w:szCs w:val="19"/>
              </w:rPr>
              <w:t>Einpoliger Serienschalter (Doppelschaltung: zur separaten Einschaltung oder Unterbrechung von zwei Stromkreisen von einer Stelle aus)</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7A844CF1" w14:textId="61CE01AD"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7108078" wp14:editId="65BE7135">
                  <wp:extent cx="701040" cy="617220"/>
                  <wp:effectExtent l="0" t="0" r="3810" b="0"/>
                  <wp:docPr id="842241535" name="Image 76" descr="Une image contenant clé, outi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2241535" name="Image 76" descr="Une image contenant clé, outil&#10;&#10;Description générée automatiquement"/>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701040" cy="617220"/>
                          </a:xfrm>
                          <a:prstGeom prst="rect">
                            <a:avLst/>
                          </a:prstGeom>
                          <a:noFill/>
                          <a:ln>
                            <a:noFill/>
                          </a:ln>
                        </pic:spPr>
                      </pic:pic>
                    </a:graphicData>
                  </a:graphic>
                </wp:inline>
              </w:drawing>
            </w:r>
          </w:p>
        </w:tc>
      </w:tr>
      <w:tr w:rsidR="00C948EB" w:rsidRPr="008E0F64" w14:paraId="5E2163CD"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tcPr>
          <w:p w14:paraId="54B8DBFC" w14:textId="77777777" w:rsidR="00C948EB" w:rsidRPr="008E0F64" w:rsidRDefault="00C948EB">
            <w:pPr>
              <w:rPr>
                <w:rFonts w:ascii="Trebuchet MS" w:hAnsi="Trebuchet MS"/>
                <w:sz w:val="19"/>
                <w:szCs w:val="19"/>
              </w:rPr>
            </w:pPr>
            <w:r w:rsidRPr="008E0F64">
              <w:rPr>
                <w:rFonts w:ascii="Trebuchet MS" w:hAnsi="Trebuchet MS"/>
                <w:sz w:val="19"/>
                <w:szCs w:val="19"/>
              </w:rPr>
              <w:t>Einpoliger Wechselschalter (mit zwei Schaltstellungen: zur Einschaltung oder Unterbrechung eines Stromkreises von zwei verschiedenen Stellen aus)</w:t>
            </w:r>
          </w:p>
          <w:p w14:paraId="52DC390C" w14:textId="77777777" w:rsidR="00C948EB" w:rsidRPr="008E0F64" w:rsidRDefault="00C948EB">
            <w:pPr>
              <w:rPr>
                <w:rFonts w:ascii="Trebuchet MS" w:eastAsiaTheme="minorHAnsi" w:hAnsi="Trebuchet MS"/>
                <w:kern w:val="2"/>
                <w:sz w:val="19"/>
                <w:szCs w:val="19"/>
              </w:rPr>
            </w:pPr>
          </w:p>
          <w:p w14:paraId="65856DC7" w14:textId="77777777" w:rsidR="00C948EB" w:rsidRPr="008E0F64" w:rsidRDefault="00C948EB">
            <w:pPr>
              <w:rPr>
                <w:rFonts w:ascii="Trebuchet MS" w:eastAsiaTheme="minorHAnsi" w:hAnsi="Trebuchet MS"/>
                <w:kern w:val="2"/>
                <w:sz w:val="19"/>
                <w:szCs w:val="19"/>
              </w:rPr>
            </w:pP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4AD16520" w14:textId="7BF764EC"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F1D5BF4" wp14:editId="5609F95C">
                  <wp:extent cx="541020" cy="678180"/>
                  <wp:effectExtent l="0" t="0" r="0" b="7620"/>
                  <wp:docPr id="1805724048" name="Image 75" descr="Une image contenant clé, outi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5724048" name="Image 75" descr="Une image contenant clé, outil&#10;&#10;Description générée automatiquement"/>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bwMode="auto">
                          <a:xfrm>
                            <a:off x="0" y="0"/>
                            <a:ext cx="541020" cy="678180"/>
                          </a:xfrm>
                          <a:prstGeom prst="rect">
                            <a:avLst/>
                          </a:prstGeom>
                          <a:noFill/>
                          <a:ln>
                            <a:noFill/>
                          </a:ln>
                        </pic:spPr>
                      </pic:pic>
                    </a:graphicData>
                  </a:graphic>
                </wp:inline>
              </w:drawing>
            </w:r>
          </w:p>
        </w:tc>
      </w:tr>
      <w:tr w:rsidR="00C948EB" w:rsidRPr="008E0F64" w14:paraId="5B85A804"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1FE8DE2" w14:textId="77777777" w:rsidR="00C948EB" w:rsidRPr="008E0F64" w:rsidRDefault="00C948EB">
            <w:pPr>
              <w:rPr>
                <w:rFonts w:ascii="Trebuchet MS" w:hAnsi="Trebuchet MS"/>
                <w:sz w:val="19"/>
                <w:szCs w:val="19"/>
              </w:rPr>
            </w:pPr>
            <w:r w:rsidRPr="008E0F64">
              <w:rPr>
                <w:rFonts w:ascii="Trebuchet MS" w:hAnsi="Trebuchet MS"/>
                <w:sz w:val="19"/>
                <w:szCs w:val="19"/>
              </w:rPr>
              <w:t>Zweipoliger Wechselschalter (mit zwei Schaltstellungen)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48B37EB3" w14:textId="77777777"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45D69BE" wp14:editId="5FAEABA8">
                  <wp:extent cx="600221" cy="643094"/>
                  <wp:effectExtent l="0" t="0" r="0" b="0"/>
                  <wp:docPr id="788862678" name="Image 74" descr="Une image contenant clé, conception, anten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8862678" name="Image 74" descr="Une image contenant clé, conception, antenne&#10;&#10;Description générée automatiquement"/>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bwMode="auto">
                          <a:xfrm>
                            <a:off x="0" y="0"/>
                            <a:ext cx="601915" cy="644909"/>
                          </a:xfrm>
                          <a:prstGeom prst="rect">
                            <a:avLst/>
                          </a:prstGeom>
                          <a:noFill/>
                          <a:ln>
                            <a:noFill/>
                          </a:ln>
                        </pic:spPr>
                      </pic:pic>
                    </a:graphicData>
                  </a:graphic>
                </wp:inline>
              </w:drawing>
            </w:r>
          </w:p>
          <w:p w14:paraId="5D95EBD8" w14:textId="61D985CF" w:rsidR="00040229" w:rsidRPr="008E0F64" w:rsidRDefault="00040229">
            <w:pPr>
              <w:jc w:val="center"/>
              <w:rPr>
                <w:rFonts w:ascii="Trebuchet MS" w:hAnsi="Trebuchet MS"/>
                <w:noProof/>
                <w:sz w:val="19"/>
                <w:szCs w:val="19"/>
              </w:rPr>
            </w:pPr>
          </w:p>
        </w:tc>
      </w:tr>
      <w:tr w:rsidR="00C948EB" w:rsidRPr="008E0F64" w14:paraId="4795C55C" w14:textId="77777777" w:rsidTr="00C948EB">
        <w:trPr>
          <w:trHeight w:val="1461"/>
        </w:trPr>
        <w:tc>
          <w:tcPr>
            <w:tcW w:w="5805" w:type="dxa"/>
            <w:gridSpan w:val="3"/>
            <w:tcBorders>
              <w:top w:val="single" w:sz="4" w:space="0" w:color="auto"/>
              <w:left w:val="single" w:sz="4" w:space="0" w:color="auto"/>
              <w:bottom w:val="single" w:sz="4" w:space="0" w:color="auto"/>
              <w:right w:val="single" w:sz="4" w:space="0" w:color="auto"/>
            </w:tcBorders>
            <w:hideMark/>
          </w:tcPr>
          <w:p w14:paraId="318B8688" w14:textId="77777777" w:rsidR="00C948EB" w:rsidRPr="008E0F64" w:rsidRDefault="00C948EB">
            <w:pPr>
              <w:rPr>
                <w:rFonts w:ascii="Trebuchet MS" w:hAnsi="Trebuchet MS"/>
                <w:sz w:val="19"/>
                <w:szCs w:val="19"/>
              </w:rPr>
            </w:pPr>
            <w:r w:rsidRPr="008E0F64">
              <w:rPr>
                <w:rFonts w:ascii="Trebuchet MS" w:hAnsi="Trebuchet MS"/>
                <w:sz w:val="19"/>
                <w:szCs w:val="19"/>
              </w:rPr>
              <w:t>Kreuzschalter (mehrere Schaltstellungen: in Kombination mit zwei Wechselschaltern an beiden Enden; zur Einschaltung oder Unterbrechung eines Stromkreises von einer beliebigen Anzahl Stellen aus)</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50B4EA85" w14:textId="652259D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EAE9084" wp14:editId="1C20972D">
                  <wp:extent cx="685800" cy="822960"/>
                  <wp:effectExtent l="0" t="0" r="0" b="0"/>
                  <wp:docPr id="1469223268" name="Image 73" descr="Une image contenant croquis, cercle, clé,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9223268" name="Image 73" descr="Une image contenant croquis, cercle, clé, conception&#10;&#10;Description générée automatiquement"/>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bwMode="auto">
                          <a:xfrm>
                            <a:off x="0" y="0"/>
                            <a:ext cx="685800" cy="822960"/>
                          </a:xfrm>
                          <a:prstGeom prst="rect">
                            <a:avLst/>
                          </a:prstGeom>
                          <a:noFill/>
                          <a:ln>
                            <a:noFill/>
                          </a:ln>
                        </pic:spPr>
                      </pic:pic>
                    </a:graphicData>
                  </a:graphic>
                </wp:inline>
              </w:drawing>
            </w:r>
          </w:p>
        </w:tc>
      </w:tr>
      <w:tr w:rsidR="00C948EB" w:rsidRPr="008E0F64" w14:paraId="6DED6167"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57C13A7B" w14:textId="77777777" w:rsidR="00C948EB" w:rsidRPr="008E0F64" w:rsidRDefault="00C948EB">
            <w:pPr>
              <w:rPr>
                <w:rFonts w:ascii="Trebuchet MS" w:hAnsi="Trebuchet MS"/>
                <w:sz w:val="19"/>
                <w:szCs w:val="19"/>
              </w:rPr>
            </w:pPr>
            <w:r w:rsidRPr="008E0F64">
              <w:rPr>
                <w:rFonts w:ascii="Trebuchet MS" w:hAnsi="Trebuchet MS"/>
                <w:sz w:val="19"/>
                <w:szCs w:val="19"/>
              </w:rPr>
              <w:lastRenderedPageBreak/>
              <w:t>Dimmer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2AED5547" w14:textId="3AF9E11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9EAE069" wp14:editId="5D02440F">
                  <wp:extent cx="563880" cy="525780"/>
                  <wp:effectExtent l="0" t="0" r="7620" b="7620"/>
                  <wp:docPr id="607915533" name="Imag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0"/>
                          <pic:cNvPicPr>
                            <a:picLocks noChangeAspect="1" noChangeArrowheads="1"/>
                          </pic:cNvPicPr>
                        </pic:nvPicPr>
                        <pic:blipFill>
                          <a:blip r:embed="rId86">
                            <a:extLst>
                              <a:ext uri="{28A0092B-C50C-407E-A947-70E740481C1C}">
                                <a14:useLocalDpi xmlns:a14="http://schemas.microsoft.com/office/drawing/2010/main" val="0"/>
                              </a:ext>
                            </a:extLst>
                          </a:blip>
                          <a:srcRect/>
                          <a:stretch>
                            <a:fillRect/>
                          </a:stretch>
                        </pic:blipFill>
                        <pic:spPr bwMode="auto">
                          <a:xfrm>
                            <a:off x="0" y="0"/>
                            <a:ext cx="563880" cy="525780"/>
                          </a:xfrm>
                          <a:prstGeom prst="rect">
                            <a:avLst/>
                          </a:prstGeom>
                          <a:noFill/>
                          <a:ln>
                            <a:noFill/>
                          </a:ln>
                        </pic:spPr>
                      </pic:pic>
                    </a:graphicData>
                  </a:graphic>
                </wp:inline>
              </w:drawing>
            </w:r>
          </w:p>
        </w:tc>
      </w:tr>
      <w:tr w:rsidR="00C948EB" w:rsidRPr="008E0F64" w14:paraId="7F4F1C22"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6BE99BD" w14:textId="77777777" w:rsidR="00C948EB" w:rsidRPr="008E0F64" w:rsidRDefault="00C948EB">
            <w:pPr>
              <w:rPr>
                <w:rFonts w:ascii="Trebuchet MS" w:hAnsi="Trebuchet MS"/>
                <w:sz w:val="19"/>
                <w:szCs w:val="19"/>
              </w:rPr>
            </w:pPr>
            <w:r w:rsidRPr="008E0F64">
              <w:rPr>
                <w:rFonts w:ascii="Trebuchet MS" w:hAnsi="Trebuchet MS"/>
                <w:sz w:val="19"/>
                <w:szCs w:val="19"/>
              </w:rPr>
              <w:t>Einpoliger Schalter mit Zugschnur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191CC21A" w14:textId="1901EDDA"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2AFE86C" wp14:editId="29544E19">
                  <wp:extent cx="556260" cy="548640"/>
                  <wp:effectExtent l="0" t="0" r="0" b="3810"/>
                  <wp:docPr id="1095788767" name="Image 71" descr="Une image contenant noir et blanc&#10;&#10;Description générée automatiquement avec une confiance fai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5788767" name="Image 71" descr="Une image contenant noir et blanc&#10;&#10;Description générée automatiquement avec une confiance faible"/>
                          <pic:cNvPicPr>
                            <a:picLocks noChangeAspect="1" noChangeArrowheads="1"/>
                          </pic:cNvPicPr>
                        </pic:nvPicPr>
                        <pic:blipFill>
                          <a:blip r:embed="rId87">
                            <a:extLst>
                              <a:ext uri="{28A0092B-C50C-407E-A947-70E740481C1C}">
                                <a14:useLocalDpi xmlns:a14="http://schemas.microsoft.com/office/drawing/2010/main" val="0"/>
                              </a:ext>
                            </a:extLst>
                          </a:blip>
                          <a:srcRect/>
                          <a:stretch>
                            <a:fillRect/>
                          </a:stretch>
                        </pic:blipFill>
                        <pic:spPr bwMode="auto">
                          <a:xfrm>
                            <a:off x="0" y="0"/>
                            <a:ext cx="556260" cy="548640"/>
                          </a:xfrm>
                          <a:prstGeom prst="rect">
                            <a:avLst/>
                          </a:prstGeom>
                          <a:noFill/>
                          <a:ln>
                            <a:noFill/>
                          </a:ln>
                        </pic:spPr>
                      </pic:pic>
                    </a:graphicData>
                  </a:graphic>
                </wp:inline>
              </w:drawing>
            </w:r>
          </w:p>
        </w:tc>
      </w:tr>
      <w:tr w:rsidR="00C948EB" w:rsidRPr="008E0F64" w14:paraId="718D99A5"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18F74980" w14:textId="77777777" w:rsidR="00C948EB" w:rsidRPr="008E0F64" w:rsidRDefault="00C948EB">
            <w:pPr>
              <w:rPr>
                <w:rFonts w:ascii="Trebuchet MS" w:hAnsi="Trebuchet MS"/>
                <w:sz w:val="19"/>
                <w:szCs w:val="19"/>
              </w:rPr>
            </w:pPr>
            <w:r w:rsidRPr="008E0F64">
              <w:rPr>
                <w:rFonts w:ascii="Trebuchet MS" w:hAnsi="Trebuchet MS"/>
                <w:sz w:val="19"/>
                <w:szCs w:val="19"/>
              </w:rPr>
              <w:t>Einpoliger Schalter mit Signallampe.</w:t>
            </w:r>
          </w:p>
          <w:p w14:paraId="61CB84CC" w14:textId="77777777" w:rsidR="00C948EB" w:rsidRPr="008E0F64" w:rsidRDefault="00C948EB">
            <w:pPr>
              <w:rPr>
                <w:rFonts w:ascii="Trebuchet MS" w:hAnsi="Trebuchet MS"/>
                <w:sz w:val="19"/>
                <w:szCs w:val="19"/>
              </w:rPr>
            </w:pPr>
            <w:r w:rsidRPr="008E0F64">
              <w:rPr>
                <w:rFonts w:ascii="Trebuchet MS" w:hAnsi="Trebuchet MS"/>
                <w:sz w:val="19"/>
                <w:szCs w:val="19"/>
              </w:rPr>
              <w:t>Die Lampe leuchtet, wenn das von diesem Schalter versorgte Gerät in Betrieb ist.</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57B26305" w14:textId="6663D19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1744DA0" wp14:editId="3702181D">
                  <wp:extent cx="822960" cy="579120"/>
                  <wp:effectExtent l="0" t="0" r="0" b="0"/>
                  <wp:docPr id="1386607491" name="Imag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2"/>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822960" cy="579120"/>
                          </a:xfrm>
                          <a:prstGeom prst="rect">
                            <a:avLst/>
                          </a:prstGeom>
                          <a:noFill/>
                          <a:ln>
                            <a:noFill/>
                          </a:ln>
                        </pic:spPr>
                      </pic:pic>
                    </a:graphicData>
                  </a:graphic>
                </wp:inline>
              </w:drawing>
            </w:r>
          </w:p>
        </w:tc>
      </w:tr>
      <w:tr w:rsidR="00C948EB" w:rsidRPr="008E0F64" w14:paraId="4D37A6F4"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604C3F2F" w14:textId="77777777" w:rsidR="00C948EB" w:rsidRPr="008E0F64" w:rsidRDefault="00C948EB">
            <w:pPr>
              <w:rPr>
                <w:rFonts w:ascii="Trebuchet MS" w:hAnsi="Trebuchet MS"/>
                <w:sz w:val="19"/>
                <w:szCs w:val="19"/>
              </w:rPr>
            </w:pPr>
            <w:r w:rsidRPr="008E0F64">
              <w:rPr>
                <w:rFonts w:ascii="Trebuchet MS" w:hAnsi="Trebuchet MS"/>
                <w:sz w:val="19"/>
                <w:szCs w:val="19"/>
              </w:rPr>
              <w:t>Drucktaster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6820CBCF" w14:textId="729E4344"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5D2DD86" wp14:editId="2244EA21">
                  <wp:extent cx="655320" cy="525780"/>
                  <wp:effectExtent l="0" t="0" r="0" b="7620"/>
                  <wp:docPr id="2032801818" name="Image 69" descr="Une image contenant cercle, croquis, ro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801818" name="Image 69" descr="Une image contenant cercle, croquis, roue&#10;&#10;Description générée automatiquement"/>
                          <pic:cNvPicPr>
                            <a:picLocks noChangeAspect="1" noChangeArrowheads="1"/>
                          </pic:cNvPicPr>
                        </pic:nvPicPr>
                        <pic:blipFill>
                          <a:blip r:embed="rId89">
                            <a:extLst>
                              <a:ext uri="{28A0092B-C50C-407E-A947-70E740481C1C}">
                                <a14:useLocalDpi xmlns:a14="http://schemas.microsoft.com/office/drawing/2010/main" val="0"/>
                              </a:ext>
                            </a:extLst>
                          </a:blip>
                          <a:srcRect/>
                          <a:stretch>
                            <a:fillRect/>
                          </a:stretch>
                        </pic:blipFill>
                        <pic:spPr bwMode="auto">
                          <a:xfrm>
                            <a:off x="0" y="0"/>
                            <a:ext cx="655320" cy="525780"/>
                          </a:xfrm>
                          <a:prstGeom prst="rect">
                            <a:avLst/>
                          </a:prstGeom>
                          <a:noFill/>
                          <a:ln>
                            <a:noFill/>
                          </a:ln>
                        </pic:spPr>
                      </pic:pic>
                    </a:graphicData>
                  </a:graphic>
                </wp:inline>
              </w:drawing>
            </w:r>
          </w:p>
        </w:tc>
      </w:tr>
      <w:tr w:rsidR="00C948EB" w:rsidRPr="008E0F64" w14:paraId="565677C5"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6B0CC7EA" w14:textId="77777777" w:rsidR="00C948EB" w:rsidRPr="008E0F64" w:rsidRDefault="00C948EB">
            <w:pPr>
              <w:rPr>
                <w:rFonts w:ascii="Trebuchet MS" w:hAnsi="Trebuchet MS"/>
                <w:sz w:val="19"/>
                <w:szCs w:val="19"/>
              </w:rPr>
            </w:pPr>
            <w:r w:rsidRPr="008E0F64">
              <w:rPr>
                <w:rFonts w:ascii="Trebuchet MS" w:hAnsi="Trebuchet MS"/>
                <w:sz w:val="19"/>
                <w:szCs w:val="19"/>
              </w:rPr>
              <w:t>Drucktaster mit Kontrolllampe.</w:t>
            </w:r>
          </w:p>
          <w:p w14:paraId="645E3DB6" w14:textId="77777777" w:rsidR="00C948EB" w:rsidRPr="008E0F64" w:rsidRDefault="00C948EB">
            <w:pPr>
              <w:rPr>
                <w:rFonts w:ascii="Trebuchet MS" w:hAnsi="Trebuchet MS"/>
                <w:sz w:val="19"/>
                <w:szCs w:val="19"/>
              </w:rPr>
            </w:pPr>
            <w:r w:rsidRPr="008E0F64">
              <w:rPr>
                <w:rFonts w:ascii="Trebuchet MS" w:hAnsi="Trebuchet MS"/>
                <w:sz w:val="19"/>
                <w:szCs w:val="19"/>
              </w:rPr>
              <w:t>Die Lampe dient dazu, den Drucktaster im Dunkeln zu finden.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0E7269EE" w14:textId="4EC24909"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58934D3" wp14:editId="48D6ADAF">
                  <wp:extent cx="586740" cy="502920"/>
                  <wp:effectExtent l="0" t="0" r="3810" b="0"/>
                  <wp:docPr id="1545772142" name="Image 68" descr="Une image contenant cercle, symbo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5772142" name="Image 68" descr="Une image contenant cercle, symbole&#10;&#10;Description générée automatiquement"/>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586740" cy="502920"/>
                          </a:xfrm>
                          <a:prstGeom prst="rect">
                            <a:avLst/>
                          </a:prstGeom>
                          <a:noFill/>
                          <a:ln>
                            <a:noFill/>
                          </a:ln>
                        </pic:spPr>
                      </pic:pic>
                    </a:graphicData>
                  </a:graphic>
                </wp:inline>
              </w:drawing>
            </w:r>
          </w:p>
        </w:tc>
      </w:tr>
      <w:tr w:rsidR="00C948EB" w:rsidRPr="008E0F64" w14:paraId="5C8E9C13" w14:textId="77777777" w:rsidTr="00040229">
        <w:trPr>
          <w:trHeight w:val="1163"/>
        </w:trPr>
        <w:tc>
          <w:tcPr>
            <w:tcW w:w="5805" w:type="dxa"/>
            <w:gridSpan w:val="3"/>
            <w:tcBorders>
              <w:top w:val="single" w:sz="4" w:space="0" w:color="auto"/>
              <w:left w:val="single" w:sz="4" w:space="0" w:color="auto"/>
              <w:bottom w:val="single" w:sz="4" w:space="0" w:color="auto"/>
              <w:right w:val="single" w:sz="4" w:space="0" w:color="auto"/>
            </w:tcBorders>
            <w:hideMark/>
          </w:tcPr>
          <w:p w14:paraId="4E3DB621" w14:textId="77777777" w:rsidR="00C948EB" w:rsidRPr="008E0F64" w:rsidRDefault="00C948EB">
            <w:pPr>
              <w:rPr>
                <w:rFonts w:ascii="Trebuchet MS" w:hAnsi="Trebuchet MS"/>
                <w:sz w:val="19"/>
                <w:szCs w:val="19"/>
              </w:rPr>
            </w:pPr>
            <w:r w:rsidRPr="008E0F64">
              <w:rPr>
                <w:rFonts w:ascii="Trebuchet MS" w:hAnsi="Trebuchet MS"/>
                <w:sz w:val="19"/>
                <w:szCs w:val="19"/>
              </w:rPr>
              <w:t>Drucktaster mit eingeschränkter Zugänglichkeit (Einscheibenglas)</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3080E99B" w14:textId="106F673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BBC3FA6" wp14:editId="2FFA50B5">
                  <wp:extent cx="693755" cy="679150"/>
                  <wp:effectExtent l="0" t="0" r="0" b="0"/>
                  <wp:docPr id="1525220090" name="Image 67" descr="Une image contenant croquis, cercle, dessin,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5220090" name="Image 67" descr="Une image contenant croquis, cercle, dessin, conception&#10;&#10;Description générée automatiquement"/>
                          <pic:cNvPicPr>
                            <a:picLocks noChangeAspect="1" noChangeArrowheads="1"/>
                          </pic:cNvPicPr>
                        </pic:nvPicPr>
                        <pic:blipFill>
                          <a:blip r:embed="rId91">
                            <a:extLst>
                              <a:ext uri="{28A0092B-C50C-407E-A947-70E740481C1C}">
                                <a14:useLocalDpi xmlns:a14="http://schemas.microsoft.com/office/drawing/2010/main" val="0"/>
                              </a:ext>
                            </a:extLst>
                          </a:blip>
                          <a:srcRect/>
                          <a:stretch>
                            <a:fillRect/>
                          </a:stretch>
                        </pic:blipFill>
                        <pic:spPr bwMode="auto">
                          <a:xfrm>
                            <a:off x="0" y="0"/>
                            <a:ext cx="695305" cy="680668"/>
                          </a:xfrm>
                          <a:prstGeom prst="rect">
                            <a:avLst/>
                          </a:prstGeom>
                          <a:noFill/>
                          <a:ln>
                            <a:noFill/>
                          </a:ln>
                        </pic:spPr>
                      </pic:pic>
                    </a:graphicData>
                  </a:graphic>
                </wp:inline>
              </w:drawing>
            </w:r>
          </w:p>
        </w:tc>
      </w:tr>
      <w:tr w:rsidR="00C948EB" w:rsidRPr="008E0F64" w14:paraId="0844FAAC"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66066AA7" w14:textId="77777777" w:rsidR="00C948EB" w:rsidRPr="008E0F64" w:rsidRDefault="00C948EB">
            <w:pPr>
              <w:rPr>
                <w:rFonts w:ascii="Trebuchet MS" w:hAnsi="Trebuchet MS"/>
                <w:sz w:val="19"/>
                <w:szCs w:val="19"/>
              </w:rPr>
            </w:pPr>
            <w:r w:rsidRPr="008E0F64">
              <w:rPr>
                <w:rFonts w:ascii="Trebuchet MS" w:hAnsi="Trebuchet MS"/>
                <w:sz w:val="19"/>
                <w:szCs w:val="19"/>
              </w:rPr>
              <w:t>Verzögerungsschalter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1F367C23" w14:textId="1EBEED7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FE2713D" wp14:editId="053687D9">
                  <wp:extent cx="1306119" cy="440265"/>
                  <wp:effectExtent l="0" t="0" r="0" b="0"/>
                  <wp:docPr id="550987198" name="Imag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6"/>
                          <pic:cNvPicPr>
                            <a:picLocks noChangeAspect="1" noChangeArrowheads="1"/>
                          </pic:cNvPicPr>
                        </pic:nvPicPr>
                        <pic:blipFill>
                          <a:blip r:embed="rId92">
                            <a:extLst>
                              <a:ext uri="{28A0092B-C50C-407E-A947-70E740481C1C}">
                                <a14:useLocalDpi xmlns:a14="http://schemas.microsoft.com/office/drawing/2010/main" val="0"/>
                              </a:ext>
                            </a:extLst>
                          </a:blip>
                          <a:srcRect/>
                          <a:stretch>
                            <a:fillRect/>
                          </a:stretch>
                        </pic:blipFill>
                        <pic:spPr bwMode="auto">
                          <a:xfrm>
                            <a:off x="0" y="0"/>
                            <a:ext cx="1306742" cy="440475"/>
                          </a:xfrm>
                          <a:prstGeom prst="rect">
                            <a:avLst/>
                          </a:prstGeom>
                          <a:noFill/>
                          <a:ln>
                            <a:noFill/>
                          </a:ln>
                        </pic:spPr>
                      </pic:pic>
                    </a:graphicData>
                  </a:graphic>
                </wp:inline>
              </w:drawing>
            </w:r>
          </w:p>
        </w:tc>
      </w:tr>
      <w:tr w:rsidR="00C948EB" w:rsidRPr="008E0F64" w14:paraId="197CC108" w14:textId="77777777" w:rsidTr="00C948EB">
        <w:trPr>
          <w:trHeight w:val="747"/>
        </w:trPr>
        <w:tc>
          <w:tcPr>
            <w:tcW w:w="5805" w:type="dxa"/>
            <w:gridSpan w:val="3"/>
            <w:tcBorders>
              <w:top w:val="single" w:sz="4" w:space="0" w:color="auto"/>
              <w:left w:val="single" w:sz="4" w:space="0" w:color="auto"/>
              <w:bottom w:val="single" w:sz="4" w:space="0" w:color="auto"/>
              <w:right w:val="single" w:sz="4" w:space="0" w:color="auto"/>
            </w:tcBorders>
            <w:hideMark/>
          </w:tcPr>
          <w:p w14:paraId="5951558D" w14:textId="77777777" w:rsidR="00C948EB" w:rsidRPr="008E0F64" w:rsidRDefault="00C948EB">
            <w:pPr>
              <w:rPr>
                <w:rFonts w:ascii="Trebuchet MS" w:hAnsi="Trebuchet MS"/>
                <w:sz w:val="19"/>
                <w:szCs w:val="19"/>
              </w:rPr>
            </w:pPr>
            <w:r w:rsidRPr="008E0F64">
              <w:rPr>
                <w:rFonts w:ascii="Trebuchet MS" w:hAnsi="Trebuchet MS"/>
                <w:sz w:val="19"/>
                <w:szCs w:val="19"/>
              </w:rPr>
              <w:t>Schaltuhr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204BDD7D" w14:textId="33038B35"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D1EF1E6" wp14:editId="25536222">
                  <wp:extent cx="1268018" cy="439775"/>
                  <wp:effectExtent l="0" t="0" r="0" b="0"/>
                  <wp:docPr id="659684050" name="Imag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7"/>
                          <pic:cNvPicPr>
                            <a:picLocks noChangeAspect="1" noChangeArrowheads="1"/>
                          </pic:cNvPicPr>
                        </pic:nvPicPr>
                        <pic:blipFill>
                          <a:blip r:embed="rId93">
                            <a:extLst>
                              <a:ext uri="{28A0092B-C50C-407E-A947-70E740481C1C}">
                                <a14:useLocalDpi xmlns:a14="http://schemas.microsoft.com/office/drawing/2010/main" val="0"/>
                              </a:ext>
                            </a:extLst>
                          </a:blip>
                          <a:srcRect/>
                          <a:stretch>
                            <a:fillRect/>
                          </a:stretch>
                        </pic:blipFill>
                        <pic:spPr bwMode="auto">
                          <a:xfrm>
                            <a:off x="0" y="0"/>
                            <a:ext cx="1269042" cy="440130"/>
                          </a:xfrm>
                          <a:prstGeom prst="rect">
                            <a:avLst/>
                          </a:prstGeom>
                          <a:noFill/>
                          <a:ln>
                            <a:noFill/>
                          </a:ln>
                        </pic:spPr>
                      </pic:pic>
                    </a:graphicData>
                  </a:graphic>
                </wp:inline>
              </w:drawing>
            </w:r>
          </w:p>
        </w:tc>
      </w:tr>
      <w:tr w:rsidR="00C948EB" w:rsidRPr="008E0F64" w14:paraId="0BBD63C6"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6206015B" w14:textId="77777777" w:rsidR="00C948EB" w:rsidRPr="008E0F64" w:rsidRDefault="00C948EB">
            <w:pPr>
              <w:rPr>
                <w:rFonts w:ascii="Trebuchet MS" w:hAnsi="Trebuchet MS"/>
                <w:sz w:val="19"/>
                <w:szCs w:val="19"/>
              </w:rPr>
            </w:pPr>
            <w:r w:rsidRPr="008E0F64">
              <w:rPr>
                <w:rFonts w:ascii="Trebuchet MS" w:hAnsi="Trebuchet MS"/>
                <w:sz w:val="19"/>
                <w:szCs w:val="19"/>
              </w:rPr>
              <w:t>Fernschalter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1B6EFBC5" w14:textId="23D1E104"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732DBFF" wp14:editId="1B7F3BCF">
                  <wp:extent cx="1247639" cy="361741"/>
                  <wp:effectExtent l="0" t="0" r="0" b="0"/>
                  <wp:docPr id="573194737" name="Imag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8"/>
                          <pic:cNvPicPr>
                            <a:picLocks noChangeAspect="1" noChangeArrowheads="1"/>
                          </pic:cNvPicPr>
                        </pic:nvPicPr>
                        <pic:blipFill>
                          <a:blip r:embed="rId94">
                            <a:extLst>
                              <a:ext uri="{28A0092B-C50C-407E-A947-70E740481C1C}">
                                <a14:useLocalDpi xmlns:a14="http://schemas.microsoft.com/office/drawing/2010/main" val="0"/>
                              </a:ext>
                            </a:extLst>
                          </a:blip>
                          <a:srcRect/>
                          <a:stretch>
                            <a:fillRect/>
                          </a:stretch>
                        </pic:blipFill>
                        <pic:spPr bwMode="auto">
                          <a:xfrm>
                            <a:off x="0" y="0"/>
                            <a:ext cx="1251427" cy="362839"/>
                          </a:xfrm>
                          <a:prstGeom prst="rect">
                            <a:avLst/>
                          </a:prstGeom>
                          <a:noFill/>
                          <a:ln>
                            <a:noFill/>
                          </a:ln>
                        </pic:spPr>
                      </pic:pic>
                    </a:graphicData>
                  </a:graphic>
                </wp:inline>
              </w:drawing>
            </w:r>
          </w:p>
        </w:tc>
      </w:tr>
      <w:tr w:rsidR="00C948EB" w:rsidRPr="008E0F64" w14:paraId="133C0043" w14:textId="77777777" w:rsidTr="00C948EB">
        <w:trPr>
          <w:trHeight w:val="653"/>
        </w:trPr>
        <w:tc>
          <w:tcPr>
            <w:tcW w:w="5805" w:type="dxa"/>
            <w:gridSpan w:val="3"/>
            <w:tcBorders>
              <w:top w:val="single" w:sz="4" w:space="0" w:color="auto"/>
              <w:left w:val="single" w:sz="4" w:space="0" w:color="auto"/>
              <w:bottom w:val="single" w:sz="4" w:space="0" w:color="auto"/>
              <w:right w:val="single" w:sz="4" w:space="0" w:color="auto"/>
            </w:tcBorders>
            <w:hideMark/>
          </w:tcPr>
          <w:p w14:paraId="7BA96709" w14:textId="77777777" w:rsidR="00C948EB" w:rsidRPr="008E0F64" w:rsidRDefault="00C948EB">
            <w:pPr>
              <w:rPr>
                <w:rFonts w:ascii="Trebuchet MS" w:hAnsi="Trebuchet MS"/>
                <w:sz w:val="19"/>
                <w:szCs w:val="19"/>
              </w:rPr>
            </w:pPr>
            <w:r w:rsidRPr="008E0F64">
              <w:rPr>
                <w:rFonts w:ascii="Trebuchet MS" w:hAnsi="Trebuchet MS"/>
                <w:sz w:val="19"/>
                <w:szCs w:val="19"/>
              </w:rPr>
              <w:t>Thermostat</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2CE2C8BF" w14:textId="319663E7"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52E9E81" wp14:editId="26A47D63">
                  <wp:extent cx="1225397" cy="338041"/>
                  <wp:effectExtent l="0" t="0" r="0" b="0"/>
                  <wp:docPr id="839621911" name="Imag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9"/>
                          <pic:cNvPicPr>
                            <a:picLocks noChangeAspect="1" noChangeArrowheads="1"/>
                          </pic:cNvPicPr>
                        </pic:nvPicPr>
                        <pic:blipFill>
                          <a:blip r:embed="rId95">
                            <a:extLst>
                              <a:ext uri="{28A0092B-C50C-407E-A947-70E740481C1C}">
                                <a14:useLocalDpi xmlns:a14="http://schemas.microsoft.com/office/drawing/2010/main" val="0"/>
                              </a:ext>
                            </a:extLst>
                          </a:blip>
                          <a:srcRect/>
                          <a:stretch>
                            <a:fillRect/>
                          </a:stretch>
                        </pic:blipFill>
                        <pic:spPr bwMode="auto">
                          <a:xfrm>
                            <a:off x="0" y="0"/>
                            <a:ext cx="1226616" cy="338377"/>
                          </a:xfrm>
                          <a:prstGeom prst="rect">
                            <a:avLst/>
                          </a:prstGeom>
                          <a:noFill/>
                          <a:ln>
                            <a:noFill/>
                          </a:ln>
                        </pic:spPr>
                      </pic:pic>
                    </a:graphicData>
                  </a:graphic>
                </wp:inline>
              </w:drawing>
            </w:r>
          </w:p>
        </w:tc>
      </w:tr>
      <w:tr w:rsidR="00C948EB" w:rsidRPr="008E0F64" w14:paraId="559A7A90"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37D27586" w14:textId="77777777" w:rsidR="00C948EB" w:rsidRPr="008E0F64" w:rsidRDefault="00C948EB">
            <w:pPr>
              <w:rPr>
                <w:rFonts w:ascii="Trebuchet MS" w:hAnsi="Trebuchet MS"/>
                <w:sz w:val="19"/>
                <w:szCs w:val="19"/>
              </w:rPr>
            </w:pPr>
            <w:r w:rsidRPr="008E0F64">
              <w:rPr>
                <w:rFonts w:ascii="Trebuchet MS" w:hAnsi="Trebuchet MS"/>
                <w:sz w:val="19"/>
                <w:szCs w:val="19"/>
              </w:rPr>
              <w:t>Wächtermelder oder elektrischer Schlüsselschalter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1FF35898" w14:textId="2DCF3BE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8837EAC" wp14:editId="059E393D">
                  <wp:extent cx="845820" cy="723900"/>
                  <wp:effectExtent l="0" t="0" r="0" b="0"/>
                  <wp:docPr id="642413511" name="Image 62" descr="Une image contenant croquis, noir et blanc, silhouette, art&#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2413511" name="Image 62" descr="Une image contenant croquis, noir et blanc, silhouette, art&#10;&#10;Description générée automatiquement avec une confiance moyenne"/>
                          <pic:cNvPicPr>
                            <a:picLocks noChangeAspect="1" noChangeArrowheads="1"/>
                          </pic:cNvPicPr>
                        </pic:nvPicPr>
                        <pic:blipFill>
                          <a:blip r:embed="rId96">
                            <a:extLst>
                              <a:ext uri="{28A0092B-C50C-407E-A947-70E740481C1C}">
                                <a14:useLocalDpi xmlns:a14="http://schemas.microsoft.com/office/drawing/2010/main" val="0"/>
                              </a:ext>
                            </a:extLst>
                          </a:blip>
                          <a:srcRect/>
                          <a:stretch>
                            <a:fillRect/>
                          </a:stretch>
                        </pic:blipFill>
                        <pic:spPr bwMode="auto">
                          <a:xfrm>
                            <a:off x="0" y="0"/>
                            <a:ext cx="845820" cy="723900"/>
                          </a:xfrm>
                          <a:prstGeom prst="rect">
                            <a:avLst/>
                          </a:prstGeom>
                          <a:noFill/>
                          <a:ln>
                            <a:noFill/>
                          </a:ln>
                        </pic:spPr>
                      </pic:pic>
                    </a:graphicData>
                  </a:graphic>
                </wp:inline>
              </w:drawing>
            </w:r>
          </w:p>
        </w:tc>
      </w:tr>
      <w:tr w:rsidR="00C948EB" w:rsidRPr="008E0F64" w14:paraId="62804CF8"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225CBAC2" w14:textId="77777777" w:rsidR="00C948EB" w:rsidRPr="008E0F64" w:rsidRDefault="00C948EB">
            <w:pPr>
              <w:rPr>
                <w:rFonts w:ascii="Trebuchet MS" w:hAnsi="Trebuchet MS"/>
                <w:sz w:val="19"/>
                <w:szCs w:val="19"/>
              </w:rPr>
            </w:pPr>
            <w:r w:rsidRPr="008E0F64">
              <w:rPr>
                <w:rFonts w:ascii="Trebuchet MS" w:hAnsi="Trebuchet MS"/>
                <w:sz w:val="19"/>
                <w:szCs w:val="19"/>
              </w:rPr>
              <w:t>Bewegungsmelder</w:t>
            </w:r>
          </w:p>
          <w:p w14:paraId="5A757326" w14:textId="77777777" w:rsidR="00C948EB" w:rsidRPr="008E0F64" w:rsidRDefault="00C948EB">
            <w:pPr>
              <w:rPr>
                <w:rFonts w:ascii="Trebuchet MS" w:hAnsi="Trebuchet MS"/>
                <w:sz w:val="19"/>
                <w:szCs w:val="19"/>
              </w:rPr>
            </w:pPr>
            <w:r w:rsidRPr="008E0F64">
              <w:rPr>
                <w:rFonts w:ascii="Trebuchet MS" w:hAnsi="Trebuchet MS"/>
                <w:sz w:val="19"/>
                <w:szCs w:val="19"/>
              </w:rPr>
              <w:t>Allgemein</w:t>
            </w:r>
          </w:p>
          <w:p w14:paraId="66CF6E5D" w14:textId="77777777" w:rsidR="00C948EB" w:rsidRPr="008E0F64" w:rsidRDefault="00C948EB">
            <w:pPr>
              <w:rPr>
                <w:rFonts w:ascii="Trebuchet MS" w:hAnsi="Trebuchet MS"/>
                <w:sz w:val="19"/>
                <w:szCs w:val="19"/>
              </w:rPr>
            </w:pPr>
            <w:r w:rsidRPr="008E0F64">
              <w:rPr>
                <w:rFonts w:ascii="Trebuchet MS" w:hAnsi="Trebuchet MS"/>
                <w:sz w:val="19"/>
                <w:szCs w:val="19"/>
              </w:rPr>
              <w:t>* Angabe eingesetzter Technologie: IR, Radar oder Kombination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3EC9E5C3" w14:textId="5D29B748"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79F7516" wp14:editId="220679C2">
                  <wp:extent cx="495300" cy="563880"/>
                  <wp:effectExtent l="0" t="0" r="0" b="7620"/>
                  <wp:docPr id="1541629233" name="Image 61" descr="Une image contenant croquis, texte, Rectangl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629233" name="Image 61" descr="Une image contenant croquis, texte, Rectangle, ligne&#10;&#10;Description générée automatiquement"/>
                          <pic:cNvPicPr>
                            <a:picLocks noChangeAspect="1" noChangeArrowheads="1"/>
                          </pic:cNvPicPr>
                        </pic:nvPicPr>
                        <pic:blipFill>
                          <a:blip r:embed="rId97">
                            <a:extLst>
                              <a:ext uri="{28A0092B-C50C-407E-A947-70E740481C1C}">
                                <a14:useLocalDpi xmlns:a14="http://schemas.microsoft.com/office/drawing/2010/main" val="0"/>
                              </a:ext>
                            </a:extLst>
                          </a:blip>
                          <a:srcRect/>
                          <a:stretch>
                            <a:fillRect/>
                          </a:stretch>
                        </pic:blipFill>
                        <pic:spPr bwMode="auto">
                          <a:xfrm>
                            <a:off x="0" y="0"/>
                            <a:ext cx="495300" cy="563880"/>
                          </a:xfrm>
                          <a:prstGeom prst="rect">
                            <a:avLst/>
                          </a:prstGeom>
                          <a:noFill/>
                          <a:ln>
                            <a:noFill/>
                          </a:ln>
                        </pic:spPr>
                      </pic:pic>
                    </a:graphicData>
                  </a:graphic>
                </wp:inline>
              </w:drawing>
            </w:r>
          </w:p>
        </w:tc>
      </w:tr>
      <w:tr w:rsidR="00C948EB" w:rsidRPr="008E0F64" w14:paraId="00EF5739"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6F15ABD8" w14:textId="77777777" w:rsidR="00C948EB" w:rsidRPr="008E0F64" w:rsidRDefault="00C948EB">
            <w:pPr>
              <w:rPr>
                <w:rFonts w:ascii="Trebuchet MS" w:hAnsi="Trebuchet MS"/>
                <w:sz w:val="19"/>
                <w:szCs w:val="19"/>
              </w:rPr>
            </w:pPr>
            <w:r w:rsidRPr="008E0F64">
              <w:rPr>
                <w:rFonts w:ascii="Trebuchet MS" w:hAnsi="Trebuchet MS"/>
                <w:sz w:val="19"/>
                <w:szCs w:val="19"/>
              </w:rPr>
              <w:t>Schalter in einer Verteiler- und Schaltgerätekombination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2D6E70EF" w14:textId="539FED0A"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B5B9659" wp14:editId="6D79BB79">
                  <wp:extent cx="556260" cy="533400"/>
                  <wp:effectExtent l="0" t="0" r="0" b="0"/>
                  <wp:docPr id="172404487" name="Image 60" descr="Une image contenant croquis, cadr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404487" name="Image 60" descr="Une image contenant croquis, cadre, conception&#10;&#10;Description générée automatiquement"/>
                          <pic:cNvPicPr>
                            <a:picLocks noChangeAspect="1" noChangeArrowheads="1"/>
                          </pic:cNvPicPr>
                        </pic:nvPicPr>
                        <pic:blipFill>
                          <a:blip r:embed="rId98">
                            <a:extLst>
                              <a:ext uri="{28A0092B-C50C-407E-A947-70E740481C1C}">
                                <a14:useLocalDpi xmlns:a14="http://schemas.microsoft.com/office/drawing/2010/main" val="0"/>
                              </a:ext>
                            </a:extLst>
                          </a:blip>
                          <a:srcRect/>
                          <a:stretch>
                            <a:fillRect/>
                          </a:stretch>
                        </pic:blipFill>
                        <pic:spPr bwMode="auto">
                          <a:xfrm>
                            <a:off x="0" y="0"/>
                            <a:ext cx="556260" cy="533400"/>
                          </a:xfrm>
                          <a:prstGeom prst="rect">
                            <a:avLst/>
                          </a:prstGeom>
                          <a:noFill/>
                          <a:ln>
                            <a:noFill/>
                          </a:ln>
                        </pic:spPr>
                      </pic:pic>
                    </a:graphicData>
                  </a:graphic>
                </wp:inline>
              </w:drawing>
            </w:r>
          </w:p>
        </w:tc>
      </w:tr>
      <w:tr w:rsidR="00C948EB" w:rsidRPr="008E0F64" w14:paraId="1C4E928C"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78F1C360"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F. Steckdosen</w:t>
            </w:r>
          </w:p>
          <w:p w14:paraId="6DE13761"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74167334" w14:textId="77777777" w:rsidR="00C948EB" w:rsidRPr="008E0F64" w:rsidRDefault="00C948EB">
            <w:pPr>
              <w:jc w:val="center"/>
              <w:rPr>
                <w:rFonts w:ascii="Trebuchet MS" w:hAnsi="Trebuchet MS"/>
                <w:b/>
                <w:bCs/>
                <w:noProof/>
                <w:sz w:val="19"/>
                <w:szCs w:val="19"/>
              </w:rPr>
            </w:pPr>
            <w:r w:rsidRPr="008E0F64">
              <w:rPr>
                <w:rFonts w:ascii="Trebuchet MS" w:hAnsi="Trebuchet MS"/>
                <w:b/>
                <w:i/>
                <w:iCs/>
                <w:sz w:val="19"/>
                <w:szCs w:val="19"/>
              </w:rPr>
              <w:t>Symbol</w:t>
            </w:r>
          </w:p>
        </w:tc>
      </w:tr>
      <w:tr w:rsidR="00C948EB" w:rsidRPr="008E0F64" w14:paraId="135298B6"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0D58B3B1" w14:textId="77777777" w:rsidR="00C948EB" w:rsidRPr="008E0F64" w:rsidRDefault="00C948EB">
            <w:pPr>
              <w:rPr>
                <w:rFonts w:ascii="Trebuchet MS" w:hAnsi="Trebuchet MS"/>
                <w:sz w:val="19"/>
                <w:szCs w:val="19"/>
              </w:rPr>
            </w:pPr>
            <w:r w:rsidRPr="008E0F64">
              <w:rPr>
                <w:rFonts w:ascii="Trebuchet MS" w:hAnsi="Trebuchet MS"/>
                <w:sz w:val="19"/>
                <w:szCs w:val="19"/>
              </w:rPr>
              <w:t>Steckdose</w:t>
            </w:r>
          </w:p>
          <w:p w14:paraId="1EF254EF" w14:textId="77777777" w:rsidR="00C948EB" w:rsidRPr="008E0F64" w:rsidRDefault="00C948EB">
            <w:pPr>
              <w:rPr>
                <w:rFonts w:ascii="Trebuchet MS" w:hAnsi="Trebuchet MS"/>
                <w:sz w:val="19"/>
                <w:szCs w:val="19"/>
              </w:rPr>
            </w:pPr>
            <w:r w:rsidRPr="008E0F64">
              <w:rPr>
                <w:rFonts w:ascii="Trebuchet MS" w:hAnsi="Trebuchet MS"/>
                <w:sz w:val="19"/>
                <w:szCs w:val="19"/>
              </w:rPr>
              <w:t>Allgemein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51B1212D" w14:textId="1FDEC86D"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3A3A781" wp14:editId="721A1368">
                  <wp:extent cx="609600" cy="411480"/>
                  <wp:effectExtent l="0" t="0" r="0" b="7620"/>
                  <wp:docPr id="1107203810" name="Image 59" descr="Une image contenant clé&#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7203810" name="Image 59" descr="Une image contenant clé&#10;&#10;Description générée automatiquement avec une confiance moyenne"/>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bwMode="auto">
                          <a:xfrm>
                            <a:off x="0" y="0"/>
                            <a:ext cx="609600" cy="411480"/>
                          </a:xfrm>
                          <a:prstGeom prst="rect">
                            <a:avLst/>
                          </a:prstGeom>
                          <a:noFill/>
                          <a:ln>
                            <a:noFill/>
                          </a:ln>
                        </pic:spPr>
                      </pic:pic>
                    </a:graphicData>
                  </a:graphic>
                </wp:inline>
              </w:drawing>
            </w:r>
          </w:p>
        </w:tc>
      </w:tr>
      <w:tr w:rsidR="00C948EB" w:rsidRPr="008E0F64" w14:paraId="0CEA5F12"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62B93E07" w14:textId="77777777" w:rsidR="00C948EB" w:rsidRPr="008E0F64" w:rsidRDefault="00C948EB">
            <w:pPr>
              <w:rPr>
                <w:rFonts w:ascii="Trebuchet MS" w:hAnsi="Trebuchet MS"/>
                <w:sz w:val="19"/>
                <w:szCs w:val="19"/>
              </w:rPr>
            </w:pPr>
            <w:r w:rsidRPr="008E0F64">
              <w:rPr>
                <w:rFonts w:ascii="Trebuchet MS" w:hAnsi="Trebuchet MS"/>
                <w:sz w:val="19"/>
                <w:szCs w:val="19"/>
              </w:rPr>
              <w:t>Mehrfachsteckdose (mit drei Steckdosen dargestellt)</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778D906B" w14:textId="4A77FBD4"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85DCB2C" wp14:editId="5098364A">
                  <wp:extent cx="902593" cy="496776"/>
                  <wp:effectExtent l="0" t="0" r="0" b="0"/>
                  <wp:docPr id="1095729185" name="Image 58" descr="Une image contenant colère, crochet&#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5729185" name="Image 58" descr="Une image contenant colère, crochet&#10;&#10;Description générée automatiquement"/>
                          <pic:cNvPicPr>
                            <a:picLocks noChangeAspect="1" noChangeArrowheads="1"/>
                          </pic:cNvPicPr>
                        </pic:nvPicPr>
                        <pic:blipFill>
                          <a:blip r:embed="rId100">
                            <a:extLst>
                              <a:ext uri="{28A0092B-C50C-407E-A947-70E740481C1C}">
                                <a14:useLocalDpi xmlns:a14="http://schemas.microsoft.com/office/drawing/2010/main" val="0"/>
                              </a:ext>
                            </a:extLst>
                          </a:blip>
                          <a:srcRect/>
                          <a:stretch>
                            <a:fillRect/>
                          </a:stretch>
                        </pic:blipFill>
                        <pic:spPr bwMode="auto">
                          <a:xfrm>
                            <a:off x="0" y="0"/>
                            <a:ext cx="904567" cy="497862"/>
                          </a:xfrm>
                          <a:prstGeom prst="rect">
                            <a:avLst/>
                          </a:prstGeom>
                          <a:noFill/>
                          <a:ln>
                            <a:noFill/>
                          </a:ln>
                        </pic:spPr>
                      </pic:pic>
                    </a:graphicData>
                  </a:graphic>
                </wp:inline>
              </w:drawing>
            </w:r>
          </w:p>
        </w:tc>
      </w:tr>
      <w:tr w:rsidR="00C948EB" w:rsidRPr="008E0F64" w14:paraId="71204B15"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164DF54E" w14:textId="77777777" w:rsidR="00C948EB" w:rsidRPr="008E0F64" w:rsidRDefault="00C948EB">
            <w:pPr>
              <w:rPr>
                <w:rFonts w:ascii="Trebuchet MS" w:hAnsi="Trebuchet MS"/>
                <w:sz w:val="19"/>
                <w:szCs w:val="19"/>
              </w:rPr>
            </w:pPr>
            <w:r w:rsidRPr="008E0F64">
              <w:rPr>
                <w:rFonts w:ascii="Trebuchet MS" w:hAnsi="Trebuchet MS"/>
                <w:sz w:val="19"/>
                <w:szCs w:val="19"/>
              </w:rPr>
              <w:t>Halbdichte, dichte oder hermetisch dichte Steckdose</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47C87AEA" w14:textId="6FC59F3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147F928" wp14:editId="14893BBE">
                  <wp:extent cx="777240" cy="449580"/>
                  <wp:effectExtent l="0" t="0" r="3810" b="7620"/>
                  <wp:docPr id="322150699" name="Imag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5"/>
                          <pic:cNvPicPr>
                            <a:picLocks noChangeAspect="1" noChangeArrowheads="1"/>
                          </pic:cNvPicPr>
                        </pic:nvPicPr>
                        <pic:blipFill>
                          <a:blip r:embed="rId101">
                            <a:extLst>
                              <a:ext uri="{28A0092B-C50C-407E-A947-70E740481C1C}">
                                <a14:useLocalDpi xmlns:a14="http://schemas.microsoft.com/office/drawing/2010/main" val="0"/>
                              </a:ext>
                            </a:extLst>
                          </a:blip>
                          <a:srcRect/>
                          <a:stretch>
                            <a:fillRect/>
                          </a:stretch>
                        </pic:blipFill>
                        <pic:spPr bwMode="auto">
                          <a:xfrm>
                            <a:off x="0" y="0"/>
                            <a:ext cx="777240" cy="449580"/>
                          </a:xfrm>
                          <a:prstGeom prst="rect">
                            <a:avLst/>
                          </a:prstGeom>
                          <a:noFill/>
                          <a:ln>
                            <a:noFill/>
                          </a:ln>
                        </pic:spPr>
                      </pic:pic>
                    </a:graphicData>
                  </a:graphic>
                </wp:inline>
              </w:drawing>
            </w:r>
          </w:p>
        </w:tc>
      </w:tr>
      <w:tr w:rsidR="00C948EB" w:rsidRPr="008E0F64" w14:paraId="00D67A71"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7EED49EE" w14:textId="77777777" w:rsidR="00C948EB" w:rsidRPr="008E0F64" w:rsidRDefault="00C948EB">
            <w:pPr>
              <w:rPr>
                <w:rFonts w:ascii="Trebuchet MS" w:hAnsi="Trebuchet MS"/>
                <w:sz w:val="19"/>
                <w:szCs w:val="19"/>
              </w:rPr>
            </w:pPr>
            <w:r w:rsidRPr="008E0F64">
              <w:rPr>
                <w:rFonts w:ascii="Trebuchet MS" w:hAnsi="Trebuchet MS"/>
                <w:sz w:val="19"/>
                <w:szCs w:val="19"/>
              </w:rPr>
              <w:lastRenderedPageBreak/>
              <w:t>Schutzkontaktsteckdose</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703A1F7A" w14:textId="4FD30137"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12E206B" wp14:editId="31D193BB">
                  <wp:extent cx="662940" cy="495300"/>
                  <wp:effectExtent l="0" t="0" r="3810" b="0"/>
                  <wp:docPr id="342716692" name="Image 56" descr="Une image contenant crochet&#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716692" name="Image 56" descr="Une image contenant crochet&#10;&#10;Description générée automatiquement avec une confiance moyenne"/>
                          <pic:cNvPicPr>
                            <a:picLocks noChangeAspect="1" noChangeArrowheads="1"/>
                          </pic:cNvPicPr>
                        </pic:nvPicPr>
                        <pic:blipFill>
                          <a:blip r:embed="rId102">
                            <a:extLst>
                              <a:ext uri="{28A0092B-C50C-407E-A947-70E740481C1C}">
                                <a14:useLocalDpi xmlns:a14="http://schemas.microsoft.com/office/drawing/2010/main" val="0"/>
                              </a:ext>
                            </a:extLst>
                          </a:blip>
                          <a:srcRect/>
                          <a:stretch>
                            <a:fillRect/>
                          </a:stretch>
                        </pic:blipFill>
                        <pic:spPr bwMode="auto">
                          <a:xfrm>
                            <a:off x="0" y="0"/>
                            <a:ext cx="662940" cy="495300"/>
                          </a:xfrm>
                          <a:prstGeom prst="rect">
                            <a:avLst/>
                          </a:prstGeom>
                          <a:noFill/>
                          <a:ln>
                            <a:noFill/>
                          </a:ln>
                        </pic:spPr>
                      </pic:pic>
                    </a:graphicData>
                  </a:graphic>
                </wp:inline>
              </w:drawing>
            </w:r>
          </w:p>
        </w:tc>
      </w:tr>
      <w:tr w:rsidR="00C948EB" w:rsidRPr="008E0F64" w14:paraId="3D1FAC57" w14:textId="77777777" w:rsidTr="00C948EB">
        <w:trPr>
          <w:trHeight w:val="731"/>
        </w:trPr>
        <w:tc>
          <w:tcPr>
            <w:tcW w:w="5805" w:type="dxa"/>
            <w:gridSpan w:val="3"/>
            <w:tcBorders>
              <w:top w:val="single" w:sz="4" w:space="0" w:color="auto"/>
              <w:left w:val="single" w:sz="4" w:space="0" w:color="auto"/>
              <w:bottom w:val="single" w:sz="4" w:space="0" w:color="auto"/>
              <w:right w:val="single" w:sz="4" w:space="0" w:color="auto"/>
            </w:tcBorders>
            <w:hideMark/>
          </w:tcPr>
          <w:p w14:paraId="3F2402EA" w14:textId="77777777" w:rsidR="00C948EB" w:rsidRPr="008E0F64" w:rsidRDefault="00C948EB">
            <w:pPr>
              <w:rPr>
                <w:rFonts w:ascii="Trebuchet MS" w:hAnsi="Trebuchet MS"/>
                <w:sz w:val="19"/>
                <w:szCs w:val="19"/>
              </w:rPr>
            </w:pPr>
            <w:r w:rsidRPr="008E0F64">
              <w:rPr>
                <w:rFonts w:ascii="Trebuchet MS" w:hAnsi="Trebuchet MS"/>
                <w:sz w:val="19"/>
                <w:szCs w:val="19"/>
              </w:rPr>
              <w:t>Steckdose mit Kindersicherung</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639097E2" w14:textId="35304E2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19E54C8" wp14:editId="66CBD827">
                  <wp:extent cx="754380" cy="426720"/>
                  <wp:effectExtent l="0" t="0" r="7620" b="0"/>
                  <wp:docPr id="54861165" name="Imag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7"/>
                          <pic:cNvPicPr>
                            <a:picLocks noChangeAspect="1" noChangeArrowheads="1"/>
                          </pic:cNvPicPr>
                        </pic:nvPicPr>
                        <pic:blipFill>
                          <a:blip r:embed="rId103">
                            <a:extLst>
                              <a:ext uri="{28A0092B-C50C-407E-A947-70E740481C1C}">
                                <a14:useLocalDpi xmlns:a14="http://schemas.microsoft.com/office/drawing/2010/main" val="0"/>
                              </a:ext>
                            </a:extLst>
                          </a:blip>
                          <a:srcRect/>
                          <a:stretch>
                            <a:fillRect/>
                          </a:stretch>
                        </pic:blipFill>
                        <pic:spPr bwMode="auto">
                          <a:xfrm>
                            <a:off x="0" y="0"/>
                            <a:ext cx="754380" cy="426720"/>
                          </a:xfrm>
                          <a:prstGeom prst="rect">
                            <a:avLst/>
                          </a:prstGeom>
                          <a:noFill/>
                          <a:ln>
                            <a:noFill/>
                          </a:ln>
                        </pic:spPr>
                      </pic:pic>
                    </a:graphicData>
                  </a:graphic>
                </wp:inline>
              </w:drawing>
            </w:r>
          </w:p>
        </w:tc>
      </w:tr>
      <w:tr w:rsidR="00C948EB" w:rsidRPr="008E0F64" w14:paraId="7948970B"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03236D63" w14:textId="77777777" w:rsidR="00C948EB" w:rsidRPr="008E0F64" w:rsidRDefault="00C948EB">
            <w:pPr>
              <w:rPr>
                <w:rFonts w:ascii="Trebuchet MS" w:hAnsi="Trebuchet MS"/>
                <w:sz w:val="19"/>
                <w:szCs w:val="19"/>
              </w:rPr>
            </w:pPr>
            <w:r w:rsidRPr="008E0F64">
              <w:rPr>
                <w:rFonts w:ascii="Trebuchet MS" w:hAnsi="Trebuchet MS"/>
                <w:sz w:val="19"/>
                <w:szCs w:val="19"/>
              </w:rPr>
              <w:t>Schutzkontaktsteckdose mit Kindersicherung</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01281209" w14:textId="61C5BA8C"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2274111" wp14:editId="501D4952">
                  <wp:extent cx="777240" cy="510540"/>
                  <wp:effectExtent l="0" t="0" r="3810" b="3810"/>
                  <wp:docPr id="67200775" name="Image 54" descr="Une image contenant tableau blanc, conception&#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200775" name="Image 54" descr="Une image contenant tableau blanc, conception&#10;&#10;Description générée automatiquement avec une confiance moyenne"/>
                          <pic:cNvPicPr>
                            <a:picLocks noChangeAspect="1" noChangeArrowheads="1"/>
                          </pic:cNvPicPr>
                        </pic:nvPicPr>
                        <pic:blipFill>
                          <a:blip r:embed="rId104">
                            <a:extLst>
                              <a:ext uri="{28A0092B-C50C-407E-A947-70E740481C1C}">
                                <a14:useLocalDpi xmlns:a14="http://schemas.microsoft.com/office/drawing/2010/main" val="0"/>
                              </a:ext>
                            </a:extLst>
                          </a:blip>
                          <a:srcRect/>
                          <a:stretch>
                            <a:fillRect/>
                          </a:stretch>
                        </pic:blipFill>
                        <pic:spPr bwMode="auto">
                          <a:xfrm>
                            <a:off x="0" y="0"/>
                            <a:ext cx="777240" cy="510540"/>
                          </a:xfrm>
                          <a:prstGeom prst="rect">
                            <a:avLst/>
                          </a:prstGeom>
                          <a:noFill/>
                          <a:ln>
                            <a:noFill/>
                          </a:ln>
                        </pic:spPr>
                      </pic:pic>
                    </a:graphicData>
                  </a:graphic>
                </wp:inline>
              </w:drawing>
            </w:r>
          </w:p>
        </w:tc>
      </w:tr>
      <w:tr w:rsidR="00C948EB" w:rsidRPr="008E0F64" w14:paraId="60CFE5D7"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70D78589" w14:textId="77777777" w:rsidR="00C948EB" w:rsidRPr="008E0F64" w:rsidRDefault="00C948EB">
            <w:pPr>
              <w:rPr>
                <w:rFonts w:ascii="Trebuchet MS" w:hAnsi="Trebuchet MS"/>
                <w:sz w:val="19"/>
                <w:szCs w:val="19"/>
              </w:rPr>
            </w:pPr>
            <w:r w:rsidRPr="008E0F64">
              <w:rPr>
                <w:rFonts w:ascii="Trebuchet MS" w:hAnsi="Trebuchet MS"/>
                <w:sz w:val="19"/>
                <w:szCs w:val="19"/>
              </w:rPr>
              <w:t>Steckdose mit zweipoligem 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172AD23B" w14:textId="363838C1"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6F7FCCB" wp14:editId="0E92A735">
                  <wp:extent cx="861060" cy="411480"/>
                  <wp:effectExtent l="0" t="0" r="0" b="7620"/>
                  <wp:docPr id="1724191331" name="Image 53" descr="Une image contenant outil&#10;&#10;Description générée automatiquement avec une confiance moyen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4191331" name="Image 53" descr="Une image contenant outil&#10;&#10;Description générée automatiquement avec une confiance moyenne"/>
                          <pic:cNvPicPr>
                            <a:picLocks noChangeAspect="1" noChangeArrowheads="1"/>
                          </pic:cNvPicPr>
                        </pic:nvPicPr>
                        <pic:blipFill>
                          <a:blip r:embed="rId105">
                            <a:extLst>
                              <a:ext uri="{28A0092B-C50C-407E-A947-70E740481C1C}">
                                <a14:useLocalDpi xmlns:a14="http://schemas.microsoft.com/office/drawing/2010/main" val="0"/>
                              </a:ext>
                            </a:extLst>
                          </a:blip>
                          <a:srcRect/>
                          <a:stretch>
                            <a:fillRect/>
                          </a:stretch>
                        </pic:blipFill>
                        <pic:spPr bwMode="auto">
                          <a:xfrm>
                            <a:off x="0" y="0"/>
                            <a:ext cx="861060" cy="411480"/>
                          </a:xfrm>
                          <a:prstGeom prst="rect">
                            <a:avLst/>
                          </a:prstGeom>
                          <a:noFill/>
                          <a:ln>
                            <a:noFill/>
                          </a:ln>
                        </pic:spPr>
                      </pic:pic>
                    </a:graphicData>
                  </a:graphic>
                </wp:inline>
              </w:drawing>
            </w:r>
          </w:p>
        </w:tc>
      </w:tr>
      <w:tr w:rsidR="00C948EB" w:rsidRPr="008E0F64" w14:paraId="69FC39F9"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22B16317" w14:textId="77777777" w:rsidR="00C948EB" w:rsidRPr="008E0F64" w:rsidRDefault="00C948EB">
            <w:pPr>
              <w:rPr>
                <w:rFonts w:ascii="Trebuchet MS" w:hAnsi="Trebuchet MS"/>
                <w:sz w:val="19"/>
                <w:szCs w:val="19"/>
              </w:rPr>
            </w:pPr>
            <w:r w:rsidRPr="008E0F64">
              <w:rPr>
                <w:rFonts w:ascii="Trebuchet MS" w:hAnsi="Trebuchet MS"/>
                <w:sz w:val="19"/>
                <w:szCs w:val="19"/>
              </w:rPr>
              <w:t>Steckdose mit zweipoligem Verriegelungsschalter</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0A33381C" w14:textId="125B164D"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2A9ECDD" wp14:editId="2B255C9E">
                  <wp:extent cx="1013460" cy="525780"/>
                  <wp:effectExtent l="0" t="0" r="0" b="7620"/>
                  <wp:docPr id="324135547" name="Image 52" descr="Une image contenant antenne, clé&#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4135547" name="Image 52" descr="Une image contenant antenne, clé&#10;&#10;Description générée automatiquement"/>
                          <pic:cNvPicPr>
                            <a:picLocks noChangeAspect="1" noChangeArrowheads="1"/>
                          </pic:cNvPicPr>
                        </pic:nvPicPr>
                        <pic:blipFill>
                          <a:blip r:embed="rId106">
                            <a:extLst>
                              <a:ext uri="{28A0092B-C50C-407E-A947-70E740481C1C}">
                                <a14:useLocalDpi xmlns:a14="http://schemas.microsoft.com/office/drawing/2010/main" val="0"/>
                              </a:ext>
                            </a:extLst>
                          </a:blip>
                          <a:srcRect/>
                          <a:stretch>
                            <a:fillRect/>
                          </a:stretch>
                        </pic:blipFill>
                        <pic:spPr bwMode="auto">
                          <a:xfrm>
                            <a:off x="0" y="0"/>
                            <a:ext cx="1013460" cy="525780"/>
                          </a:xfrm>
                          <a:prstGeom prst="rect">
                            <a:avLst/>
                          </a:prstGeom>
                          <a:noFill/>
                          <a:ln>
                            <a:noFill/>
                          </a:ln>
                        </pic:spPr>
                      </pic:pic>
                    </a:graphicData>
                  </a:graphic>
                </wp:inline>
              </w:drawing>
            </w:r>
          </w:p>
        </w:tc>
      </w:tr>
      <w:tr w:rsidR="00C948EB" w:rsidRPr="008E0F64" w14:paraId="6E7AC5E7"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0C490151" w14:textId="77777777" w:rsidR="00C948EB" w:rsidRPr="008E0F64" w:rsidRDefault="00C948EB">
            <w:pPr>
              <w:rPr>
                <w:rFonts w:ascii="Trebuchet MS" w:hAnsi="Trebuchet MS"/>
                <w:sz w:val="19"/>
                <w:szCs w:val="19"/>
              </w:rPr>
            </w:pPr>
            <w:r w:rsidRPr="008E0F64">
              <w:rPr>
                <w:rFonts w:ascii="Trebuchet MS" w:hAnsi="Trebuchet MS"/>
                <w:sz w:val="19"/>
                <w:szCs w:val="19"/>
              </w:rPr>
              <w:t>Steckdose mit Trenntransformator (zum Beispiel Rasiersteckdose)</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67C43D91" w14:textId="76729CD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BF08A17" wp14:editId="535EF45C">
                  <wp:extent cx="784860" cy="655320"/>
                  <wp:effectExtent l="0" t="0" r="0" b="0"/>
                  <wp:docPr id="118613723" name="Image 51" descr="Une image contenant antenne, noir et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613723" name="Image 51" descr="Une image contenant antenne, noir et blanc&#10;&#10;Description générée automatiquement"/>
                          <pic:cNvPicPr>
                            <a:picLocks noChangeAspect="1" noChangeArrowheads="1"/>
                          </pic:cNvPicPr>
                        </pic:nvPicPr>
                        <pic:blipFill>
                          <a:blip r:embed="rId107">
                            <a:extLst>
                              <a:ext uri="{28A0092B-C50C-407E-A947-70E740481C1C}">
                                <a14:useLocalDpi xmlns:a14="http://schemas.microsoft.com/office/drawing/2010/main" val="0"/>
                              </a:ext>
                            </a:extLst>
                          </a:blip>
                          <a:srcRect/>
                          <a:stretch>
                            <a:fillRect/>
                          </a:stretch>
                        </pic:blipFill>
                        <pic:spPr bwMode="auto">
                          <a:xfrm>
                            <a:off x="0" y="0"/>
                            <a:ext cx="784860" cy="655320"/>
                          </a:xfrm>
                          <a:prstGeom prst="rect">
                            <a:avLst/>
                          </a:prstGeom>
                          <a:noFill/>
                          <a:ln>
                            <a:noFill/>
                          </a:ln>
                        </pic:spPr>
                      </pic:pic>
                    </a:graphicData>
                  </a:graphic>
                </wp:inline>
              </w:drawing>
            </w:r>
          </w:p>
        </w:tc>
      </w:tr>
      <w:tr w:rsidR="00C948EB" w:rsidRPr="008E0F64" w14:paraId="37D6E5B5" w14:textId="77777777" w:rsidTr="00C948EB">
        <w:trPr>
          <w:trHeight w:val="705"/>
        </w:trPr>
        <w:tc>
          <w:tcPr>
            <w:tcW w:w="5805" w:type="dxa"/>
            <w:gridSpan w:val="3"/>
            <w:tcBorders>
              <w:top w:val="single" w:sz="4" w:space="0" w:color="auto"/>
              <w:left w:val="single" w:sz="4" w:space="0" w:color="auto"/>
              <w:bottom w:val="single" w:sz="4" w:space="0" w:color="auto"/>
              <w:right w:val="single" w:sz="4" w:space="0" w:color="auto"/>
            </w:tcBorders>
            <w:hideMark/>
          </w:tcPr>
          <w:p w14:paraId="77073423" w14:textId="77777777" w:rsidR="00C948EB" w:rsidRPr="008E0F64" w:rsidRDefault="00C948EB">
            <w:pPr>
              <w:rPr>
                <w:rFonts w:ascii="Trebuchet MS" w:hAnsi="Trebuchet MS"/>
                <w:sz w:val="19"/>
                <w:szCs w:val="19"/>
              </w:rPr>
            </w:pPr>
            <w:r w:rsidRPr="008E0F64">
              <w:rPr>
                <w:rFonts w:ascii="Trebuchet MS" w:hAnsi="Trebuchet MS"/>
                <w:sz w:val="19"/>
                <w:szCs w:val="19"/>
              </w:rPr>
              <w:t>Datensteckdose</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6A68216B" w14:textId="44AA3C6F"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65EE69D9" wp14:editId="149574B0">
                  <wp:extent cx="617220" cy="403860"/>
                  <wp:effectExtent l="0" t="0" r="0" b="0"/>
                  <wp:docPr id="1653034682" name="Imag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2"/>
                          <pic:cNvPicPr>
                            <a:picLocks noChangeAspect="1" noChangeArrowheads="1"/>
                          </pic:cNvPicPr>
                        </pic:nvPicPr>
                        <pic:blipFill>
                          <a:blip r:embed="rId108">
                            <a:extLst>
                              <a:ext uri="{28A0092B-C50C-407E-A947-70E740481C1C}">
                                <a14:useLocalDpi xmlns:a14="http://schemas.microsoft.com/office/drawing/2010/main" val="0"/>
                              </a:ext>
                            </a:extLst>
                          </a:blip>
                          <a:srcRect/>
                          <a:stretch>
                            <a:fillRect/>
                          </a:stretch>
                        </pic:blipFill>
                        <pic:spPr bwMode="auto">
                          <a:xfrm>
                            <a:off x="0" y="0"/>
                            <a:ext cx="617220" cy="403860"/>
                          </a:xfrm>
                          <a:prstGeom prst="rect">
                            <a:avLst/>
                          </a:prstGeom>
                          <a:noFill/>
                          <a:ln>
                            <a:noFill/>
                          </a:ln>
                        </pic:spPr>
                      </pic:pic>
                    </a:graphicData>
                  </a:graphic>
                </wp:inline>
              </w:drawing>
            </w:r>
          </w:p>
        </w:tc>
      </w:tr>
      <w:tr w:rsidR="00C948EB" w:rsidRPr="008E0F64" w14:paraId="3F00DA60" w14:textId="77777777" w:rsidTr="00C948EB">
        <w:trPr>
          <w:trHeight w:val="567"/>
        </w:trPr>
        <w:tc>
          <w:tcPr>
            <w:tcW w:w="5805" w:type="dxa"/>
            <w:gridSpan w:val="3"/>
            <w:tcBorders>
              <w:top w:val="single" w:sz="4" w:space="0" w:color="auto"/>
              <w:left w:val="single" w:sz="4" w:space="0" w:color="auto"/>
              <w:bottom w:val="single" w:sz="4" w:space="0" w:color="auto"/>
              <w:right w:val="single" w:sz="4" w:space="0" w:color="auto"/>
            </w:tcBorders>
            <w:hideMark/>
          </w:tcPr>
          <w:p w14:paraId="4A371071" w14:textId="77777777" w:rsidR="00C948EB" w:rsidRPr="008E0F64" w:rsidRDefault="00C948EB">
            <w:pPr>
              <w:rPr>
                <w:rFonts w:ascii="Trebuchet MS" w:hAnsi="Trebuchet MS"/>
                <w:sz w:val="19"/>
                <w:szCs w:val="19"/>
              </w:rPr>
            </w:pPr>
            <w:r w:rsidRPr="008E0F64">
              <w:rPr>
                <w:rFonts w:ascii="Trebuchet MS" w:hAnsi="Trebuchet MS"/>
                <w:sz w:val="19"/>
                <w:szCs w:val="19"/>
              </w:rPr>
              <w:t>Steckdose mit einpoligem Schalter in einer Verteiler- und Schaltgerätekombination</w:t>
            </w:r>
          </w:p>
        </w:tc>
        <w:tc>
          <w:tcPr>
            <w:tcW w:w="3212" w:type="dxa"/>
            <w:gridSpan w:val="2"/>
            <w:tcBorders>
              <w:top w:val="single" w:sz="4" w:space="0" w:color="auto"/>
              <w:left w:val="single" w:sz="4" w:space="0" w:color="auto"/>
              <w:bottom w:val="single" w:sz="4" w:space="0" w:color="auto"/>
              <w:right w:val="single" w:sz="4" w:space="0" w:color="auto"/>
            </w:tcBorders>
            <w:vAlign w:val="center"/>
            <w:hideMark/>
          </w:tcPr>
          <w:p w14:paraId="3D7EA807" w14:textId="1C02825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65FA458" wp14:editId="7CD15AE4">
                  <wp:extent cx="670560" cy="670560"/>
                  <wp:effectExtent l="0" t="0" r="0" b="0"/>
                  <wp:docPr id="1591281560" name="Image 49" descr="Une image contenant croquis, ligne, conception, origami&#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1281560" name="Image 49" descr="Une image contenant croquis, ligne, conception, origami&#10;&#10;Description générée automatiquement"/>
                          <pic:cNvPicPr>
                            <a:picLocks noChangeAspect="1" noChangeArrowheads="1"/>
                          </pic:cNvPicPr>
                        </pic:nvPicPr>
                        <pic:blipFill>
                          <a:blip r:embed="rId109">
                            <a:extLst>
                              <a:ext uri="{28A0092B-C50C-407E-A947-70E740481C1C}">
                                <a14:useLocalDpi xmlns:a14="http://schemas.microsoft.com/office/drawing/2010/main" val="0"/>
                              </a:ext>
                            </a:extLst>
                          </a:blip>
                          <a:srcRect/>
                          <a:stretch>
                            <a:fillRect/>
                          </a:stretch>
                        </pic:blipFill>
                        <pic:spPr bwMode="auto">
                          <a:xfrm>
                            <a:off x="0" y="0"/>
                            <a:ext cx="670560" cy="670560"/>
                          </a:xfrm>
                          <a:prstGeom prst="rect">
                            <a:avLst/>
                          </a:prstGeom>
                          <a:noFill/>
                          <a:ln>
                            <a:noFill/>
                          </a:ln>
                        </pic:spPr>
                      </pic:pic>
                    </a:graphicData>
                  </a:graphic>
                </wp:inline>
              </w:drawing>
            </w:r>
          </w:p>
        </w:tc>
      </w:tr>
      <w:tr w:rsidR="00C948EB" w:rsidRPr="008E0F64" w14:paraId="463CD5B6"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3F3BA103"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G. Verbrauchsgeräte</w:t>
            </w:r>
          </w:p>
          <w:p w14:paraId="6D9CCD60"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05" w:type="dxa"/>
            <w:tcBorders>
              <w:top w:val="single" w:sz="4" w:space="0" w:color="auto"/>
              <w:left w:val="single" w:sz="4" w:space="0" w:color="auto"/>
              <w:bottom w:val="single" w:sz="4" w:space="0" w:color="auto"/>
              <w:right w:val="single" w:sz="4" w:space="0" w:color="auto"/>
            </w:tcBorders>
            <w:vAlign w:val="center"/>
            <w:hideMark/>
          </w:tcPr>
          <w:p w14:paraId="337FBB2F" w14:textId="77777777" w:rsidR="00C948EB" w:rsidRPr="008E0F64" w:rsidRDefault="00C948EB">
            <w:pPr>
              <w:jc w:val="center"/>
              <w:rPr>
                <w:rFonts w:ascii="Trebuchet MS" w:hAnsi="Trebuchet MS"/>
                <w:b/>
                <w:bCs/>
                <w:noProof/>
                <w:sz w:val="19"/>
                <w:szCs w:val="19"/>
              </w:rPr>
            </w:pPr>
            <w:r w:rsidRPr="008E0F64">
              <w:rPr>
                <w:rFonts w:ascii="Trebuchet MS" w:hAnsi="Trebuchet MS"/>
                <w:b/>
                <w:i/>
                <w:iCs/>
                <w:sz w:val="19"/>
                <w:szCs w:val="19"/>
              </w:rPr>
              <w:t>Symbol</w:t>
            </w:r>
          </w:p>
        </w:tc>
      </w:tr>
      <w:tr w:rsidR="00C948EB" w:rsidRPr="008E0F64" w14:paraId="7294A797"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26DF8694" w14:textId="77777777" w:rsidR="00C948EB" w:rsidRPr="008E0F64" w:rsidRDefault="00C948EB">
            <w:pPr>
              <w:rPr>
                <w:rFonts w:ascii="Trebuchet MS" w:hAnsi="Trebuchet MS"/>
                <w:sz w:val="19"/>
                <w:szCs w:val="19"/>
              </w:rPr>
            </w:pPr>
            <w:r w:rsidRPr="008E0F64">
              <w:rPr>
                <w:rFonts w:ascii="Trebuchet MS" w:hAnsi="Trebuchet MS"/>
                <w:sz w:val="19"/>
                <w:szCs w:val="19"/>
              </w:rPr>
              <w:t>Anschlusspunkt für Beleuchtungsgerät, dargestellt mit elektrischer Leitung.</w:t>
            </w:r>
          </w:p>
          <w:p w14:paraId="683A9EF9" w14:textId="77777777" w:rsidR="00C948EB" w:rsidRPr="008E0F64" w:rsidRDefault="00C948EB">
            <w:pPr>
              <w:rPr>
                <w:rFonts w:ascii="Trebuchet MS" w:hAnsi="Trebuchet MS"/>
                <w:sz w:val="19"/>
                <w:szCs w:val="19"/>
              </w:rPr>
            </w:pPr>
            <w:r w:rsidRPr="008E0F64">
              <w:rPr>
                <w:rFonts w:ascii="Trebuchet MS" w:hAnsi="Trebuchet MS"/>
                <w:sz w:val="19"/>
                <w:szCs w:val="19"/>
              </w:rPr>
              <w:t>Lichtpunkt</w:t>
            </w:r>
          </w:p>
        </w:tc>
        <w:tc>
          <w:tcPr>
            <w:tcW w:w="3205" w:type="dxa"/>
            <w:tcBorders>
              <w:top w:val="single" w:sz="4" w:space="0" w:color="auto"/>
              <w:left w:val="single" w:sz="4" w:space="0" w:color="auto"/>
              <w:bottom w:val="single" w:sz="4" w:space="0" w:color="auto"/>
              <w:right w:val="single" w:sz="4" w:space="0" w:color="auto"/>
            </w:tcBorders>
            <w:vAlign w:val="center"/>
            <w:hideMark/>
          </w:tcPr>
          <w:p w14:paraId="2BF1B40A" w14:textId="4665A10F"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E3076C6" wp14:editId="0698C522">
                  <wp:extent cx="777240" cy="426720"/>
                  <wp:effectExtent l="0" t="0" r="3810" b="0"/>
                  <wp:docPr id="1313951961" name="Image 48" descr="Une image contenant clé, ligne, outil,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3951961" name="Image 48" descr="Une image contenant clé, ligne, outil, conception&#10;&#10;Description générée automatiquement"/>
                          <pic:cNvPicPr>
                            <a:picLocks noChangeAspect="1" noChangeArrowheads="1"/>
                          </pic:cNvPicPr>
                        </pic:nvPicPr>
                        <pic:blipFill>
                          <a:blip r:embed="rId110">
                            <a:extLst>
                              <a:ext uri="{28A0092B-C50C-407E-A947-70E740481C1C}">
                                <a14:useLocalDpi xmlns:a14="http://schemas.microsoft.com/office/drawing/2010/main" val="0"/>
                              </a:ext>
                            </a:extLst>
                          </a:blip>
                          <a:srcRect/>
                          <a:stretch>
                            <a:fillRect/>
                          </a:stretch>
                        </pic:blipFill>
                        <pic:spPr bwMode="auto">
                          <a:xfrm>
                            <a:off x="0" y="0"/>
                            <a:ext cx="777240" cy="426720"/>
                          </a:xfrm>
                          <a:prstGeom prst="rect">
                            <a:avLst/>
                          </a:prstGeom>
                          <a:noFill/>
                          <a:ln>
                            <a:noFill/>
                          </a:ln>
                        </pic:spPr>
                      </pic:pic>
                    </a:graphicData>
                  </a:graphic>
                </wp:inline>
              </w:drawing>
            </w:r>
          </w:p>
        </w:tc>
      </w:tr>
      <w:tr w:rsidR="00C948EB" w:rsidRPr="008E0F64" w14:paraId="5AD0BB7F" w14:textId="77777777" w:rsidTr="00C948EB">
        <w:trPr>
          <w:trHeight w:val="847"/>
        </w:trPr>
        <w:tc>
          <w:tcPr>
            <w:tcW w:w="5812" w:type="dxa"/>
            <w:gridSpan w:val="4"/>
            <w:tcBorders>
              <w:top w:val="single" w:sz="4" w:space="0" w:color="auto"/>
              <w:left w:val="single" w:sz="4" w:space="0" w:color="auto"/>
              <w:bottom w:val="single" w:sz="4" w:space="0" w:color="auto"/>
              <w:right w:val="single" w:sz="4" w:space="0" w:color="auto"/>
            </w:tcBorders>
            <w:hideMark/>
          </w:tcPr>
          <w:p w14:paraId="4BEE4264" w14:textId="77777777" w:rsidR="00C948EB" w:rsidRPr="008E0F64" w:rsidRDefault="00C948EB">
            <w:pPr>
              <w:rPr>
                <w:rFonts w:ascii="Trebuchet MS" w:hAnsi="Trebuchet MS"/>
                <w:sz w:val="19"/>
                <w:szCs w:val="19"/>
              </w:rPr>
            </w:pPr>
            <w:r w:rsidRPr="008E0F64">
              <w:rPr>
                <w:rFonts w:ascii="Trebuchet MS" w:hAnsi="Trebuchet MS"/>
                <w:sz w:val="19"/>
                <w:szCs w:val="19"/>
              </w:rPr>
              <w:t>Anschlusspunkt für Wandbeleuchtungsgerät</w:t>
            </w:r>
          </w:p>
        </w:tc>
        <w:tc>
          <w:tcPr>
            <w:tcW w:w="3205" w:type="dxa"/>
            <w:tcBorders>
              <w:top w:val="single" w:sz="4" w:space="0" w:color="auto"/>
              <w:left w:val="single" w:sz="4" w:space="0" w:color="auto"/>
              <w:bottom w:val="single" w:sz="4" w:space="0" w:color="auto"/>
              <w:right w:val="single" w:sz="4" w:space="0" w:color="auto"/>
            </w:tcBorders>
            <w:vAlign w:val="center"/>
            <w:hideMark/>
          </w:tcPr>
          <w:p w14:paraId="0E75DDF5" w14:textId="5BC799CC"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4494340" wp14:editId="2DCF56D6">
                  <wp:extent cx="563880" cy="495300"/>
                  <wp:effectExtent l="0" t="0" r="7620" b="0"/>
                  <wp:docPr id="340598196" name="Image 47" descr="Une image contenant ligne, clé, outil,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598196" name="Image 47" descr="Une image contenant ligne, clé, outil, conception&#10;&#10;Description générée automatiquement"/>
                          <pic:cNvPicPr>
                            <a:picLocks noChangeAspect="1" noChangeArrowheads="1"/>
                          </pic:cNvPicPr>
                        </pic:nvPicPr>
                        <pic:blipFill>
                          <a:blip r:embed="rId111">
                            <a:extLst>
                              <a:ext uri="{28A0092B-C50C-407E-A947-70E740481C1C}">
                                <a14:useLocalDpi xmlns:a14="http://schemas.microsoft.com/office/drawing/2010/main" val="0"/>
                              </a:ext>
                            </a:extLst>
                          </a:blip>
                          <a:srcRect/>
                          <a:stretch>
                            <a:fillRect/>
                          </a:stretch>
                        </pic:blipFill>
                        <pic:spPr bwMode="auto">
                          <a:xfrm>
                            <a:off x="0" y="0"/>
                            <a:ext cx="563880" cy="495300"/>
                          </a:xfrm>
                          <a:prstGeom prst="rect">
                            <a:avLst/>
                          </a:prstGeom>
                          <a:noFill/>
                          <a:ln>
                            <a:noFill/>
                          </a:ln>
                        </pic:spPr>
                      </pic:pic>
                    </a:graphicData>
                  </a:graphic>
                </wp:inline>
              </w:drawing>
            </w:r>
          </w:p>
        </w:tc>
      </w:tr>
      <w:tr w:rsidR="00C948EB" w:rsidRPr="008E0F64" w14:paraId="37075799"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14B5D985" w14:textId="77777777" w:rsidR="00C948EB" w:rsidRPr="008E0F64" w:rsidRDefault="00C948EB">
            <w:pPr>
              <w:rPr>
                <w:rFonts w:ascii="Trebuchet MS" w:hAnsi="Trebuchet MS"/>
                <w:sz w:val="19"/>
                <w:szCs w:val="19"/>
              </w:rPr>
            </w:pPr>
            <w:r w:rsidRPr="008E0F64">
              <w:rPr>
                <w:rFonts w:ascii="Trebuchet MS" w:hAnsi="Trebuchet MS"/>
                <w:sz w:val="19"/>
                <w:szCs w:val="19"/>
              </w:rPr>
              <w:t>Leuchte für Leuchtstofflampe</w:t>
            </w:r>
          </w:p>
          <w:p w14:paraId="1F6689C0" w14:textId="77777777" w:rsidR="00C948EB" w:rsidRPr="008E0F64" w:rsidRDefault="00C948EB">
            <w:pPr>
              <w:rPr>
                <w:rFonts w:ascii="Trebuchet MS" w:hAnsi="Trebuchet MS"/>
                <w:sz w:val="19"/>
                <w:szCs w:val="19"/>
              </w:rPr>
            </w:pPr>
            <w:r w:rsidRPr="008E0F64">
              <w:rPr>
                <w:rFonts w:ascii="Trebuchet MS" w:hAnsi="Trebuchet MS"/>
                <w:sz w:val="19"/>
                <w:szCs w:val="19"/>
              </w:rPr>
              <w:t>Allgemein</w:t>
            </w:r>
          </w:p>
        </w:tc>
        <w:tc>
          <w:tcPr>
            <w:tcW w:w="3205" w:type="dxa"/>
            <w:tcBorders>
              <w:top w:val="single" w:sz="4" w:space="0" w:color="auto"/>
              <w:left w:val="single" w:sz="4" w:space="0" w:color="auto"/>
              <w:bottom w:val="single" w:sz="4" w:space="0" w:color="auto"/>
              <w:right w:val="single" w:sz="4" w:space="0" w:color="auto"/>
            </w:tcBorders>
            <w:vAlign w:val="center"/>
            <w:hideMark/>
          </w:tcPr>
          <w:p w14:paraId="3BBF5AB3" w14:textId="7A61FCE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9A5C65E" wp14:editId="770AF4E5">
                  <wp:extent cx="762000" cy="297180"/>
                  <wp:effectExtent l="0" t="0" r="0" b="7620"/>
                  <wp:docPr id="1654975474" name="Imag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6"/>
                          <pic:cNvPicPr>
                            <a:picLocks noChangeAspect="1" noChangeArrowheads="1"/>
                          </pic:cNvPicPr>
                        </pic:nvPicPr>
                        <pic:blipFill>
                          <a:blip r:embed="rId112">
                            <a:extLst>
                              <a:ext uri="{28A0092B-C50C-407E-A947-70E740481C1C}">
                                <a14:useLocalDpi xmlns:a14="http://schemas.microsoft.com/office/drawing/2010/main" val="0"/>
                              </a:ext>
                            </a:extLst>
                          </a:blip>
                          <a:srcRect/>
                          <a:stretch>
                            <a:fillRect/>
                          </a:stretch>
                        </pic:blipFill>
                        <pic:spPr bwMode="auto">
                          <a:xfrm>
                            <a:off x="0" y="0"/>
                            <a:ext cx="762000" cy="297180"/>
                          </a:xfrm>
                          <a:prstGeom prst="rect">
                            <a:avLst/>
                          </a:prstGeom>
                          <a:noFill/>
                          <a:ln>
                            <a:noFill/>
                          </a:ln>
                        </pic:spPr>
                      </pic:pic>
                    </a:graphicData>
                  </a:graphic>
                </wp:inline>
              </w:drawing>
            </w:r>
          </w:p>
        </w:tc>
      </w:tr>
      <w:tr w:rsidR="00C948EB" w:rsidRPr="008E0F64" w14:paraId="047F2246"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2FB868DE" w14:textId="77777777" w:rsidR="00C948EB" w:rsidRPr="008E0F64" w:rsidRDefault="00C948EB">
            <w:pPr>
              <w:rPr>
                <w:rFonts w:ascii="Trebuchet MS" w:hAnsi="Trebuchet MS"/>
                <w:sz w:val="19"/>
                <w:szCs w:val="19"/>
              </w:rPr>
            </w:pPr>
            <w:r w:rsidRPr="008E0F64">
              <w:rPr>
                <w:rFonts w:ascii="Trebuchet MS" w:hAnsi="Trebuchet MS"/>
                <w:sz w:val="19"/>
                <w:szCs w:val="19"/>
              </w:rPr>
              <w:t>Leuchte mit drei Leuchtstofflampen</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09BCFC9" w14:textId="3BD1BDF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7B7CF00" wp14:editId="69E2C5F9">
                  <wp:extent cx="960120" cy="236220"/>
                  <wp:effectExtent l="0" t="0" r="0" b="0"/>
                  <wp:docPr id="146256308" name="Imag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7"/>
                          <pic:cNvPicPr>
                            <a:picLocks noChangeAspect="1" noChangeArrowheads="1"/>
                          </pic:cNvPicPr>
                        </pic:nvPicPr>
                        <pic:blipFill>
                          <a:blip r:embed="rId113">
                            <a:extLst>
                              <a:ext uri="{28A0092B-C50C-407E-A947-70E740481C1C}">
                                <a14:useLocalDpi xmlns:a14="http://schemas.microsoft.com/office/drawing/2010/main" val="0"/>
                              </a:ext>
                            </a:extLst>
                          </a:blip>
                          <a:srcRect/>
                          <a:stretch>
                            <a:fillRect/>
                          </a:stretch>
                        </pic:blipFill>
                        <pic:spPr bwMode="auto">
                          <a:xfrm>
                            <a:off x="0" y="0"/>
                            <a:ext cx="960120" cy="236220"/>
                          </a:xfrm>
                          <a:prstGeom prst="rect">
                            <a:avLst/>
                          </a:prstGeom>
                          <a:noFill/>
                          <a:ln>
                            <a:noFill/>
                          </a:ln>
                        </pic:spPr>
                      </pic:pic>
                    </a:graphicData>
                  </a:graphic>
                </wp:inline>
              </w:drawing>
            </w:r>
          </w:p>
        </w:tc>
      </w:tr>
      <w:tr w:rsidR="00C948EB" w:rsidRPr="008E0F64" w14:paraId="63B3ABA6"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tcPr>
          <w:p w14:paraId="1C527926" w14:textId="77777777" w:rsidR="00C948EB" w:rsidRPr="008E0F64" w:rsidRDefault="00C948EB">
            <w:pPr>
              <w:rPr>
                <w:rFonts w:ascii="Trebuchet MS" w:hAnsi="Trebuchet MS"/>
                <w:sz w:val="19"/>
                <w:szCs w:val="19"/>
              </w:rPr>
            </w:pPr>
            <w:r w:rsidRPr="008E0F64">
              <w:rPr>
                <w:rFonts w:ascii="Trebuchet MS" w:hAnsi="Trebuchet MS"/>
                <w:sz w:val="19"/>
                <w:szCs w:val="19"/>
              </w:rPr>
              <w:t>Scheinwerfer</w:t>
            </w:r>
          </w:p>
          <w:p w14:paraId="22FE769B" w14:textId="77777777" w:rsidR="00C948EB" w:rsidRPr="008E0F64" w:rsidRDefault="00C948EB">
            <w:pPr>
              <w:rPr>
                <w:rFonts w:ascii="Trebuchet MS" w:hAnsi="Trebuchet MS"/>
                <w:sz w:val="19"/>
                <w:szCs w:val="19"/>
              </w:rPr>
            </w:pPr>
            <w:r w:rsidRPr="008E0F64">
              <w:rPr>
                <w:rFonts w:ascii="Trebuchet MS" w:hAnsi="Trebuchet MS"/>
                <w:sz w:val="19"/>
                <w:szCs w:val="19"/>
              </w:rPr>
              <w:t>Allgemein</w:t>
            </w:r>
          </w:p>
          <w:p w14:paraId="1718DCF2" w14:textId="77777777" w:rsidR="00C948EB" w:rsidRPr="008E0F64" w:rsidRDefault="00C948EB">
            <w:pPr>
              <w:rPr>
                <w:rFonts w:ascii="Trebuchet MS" w:eastAsiaTheme="minorHAnsi" w:hAnsi="Trebuchet MS"/>
                <w:kern w:val="2"/>
                <w:sz w:val="19"/>
                <w:szCs w:val="19"/>
              </w:rPr>
            </w:pPr>
          </w:p>
        </w:tc>
        <w:tc>
          <w:tcPr>
            <w:tcW w:w="3205" w:type="dxa"/>
            <w:tcBorders>
              <w:top w:val="single" w:sz="4" w:space="0" w:color="auto"/>
              <w:left w:val="single" w:sz="4" w:space="0" w:color="auto"/>
              <w:bottom w:val="single" w:sz="4" w:space="0" w:color="auto"/>
              <w:right w:val="single" w:sz="4" w:space="0" w:color="auto"/>
            </w:tcBorders>
            <w:vAlign w:val="center"/>
            <w:hideMark/>
          </w:tcPr>
          <w:p w14:paraId="2FE0F214" w14:textId="6F197659"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618D1E72" wp14:editId="06430D0A">
                  <wp:extent cx="480060" cy="502920"/>
                  <wp:effectExtent l="0" t="0" r="0" b="0"/>
                  <wp:docPr id="220250521" name="Image 44" descr="Une image contenant croquis, cercle, symbol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0250521" name="Image 44" descr="Une image contenant croquis, cercle, symbole, conception&#10;&#10;Description générée automatiquement"/>
                          <pic:cNvPicPr>
                            <a:picLocks noChangeAspect="1" noChangeArrowheads="1"/>
                          </pic:cNvPicPr>
                        </pic:nvPicPr>
                        <pic:blipFill>
                          <a:blip r:embed="rId114">
                            <a:extLst>
                              <a:ext uri="{28A0092B-C50C-407E-A947-70E740481C1C}">
                                <a14:useLocalDpi xmlns:a14="http://schemas.microsoft.com/office/drawing/2010/main" val="0"/>
                              </a:ext>
                            </a:extLst>
                          </a:blip>
                          <a:srcRect/>
                          <a:stretch>
                            <a:fillRect/>
                          </a:stretch>
                        </pic:blipFill>
                        <pic:spPr bwMode="auto">
                          <a:xfrm>
                            <a:off x="0" y="0"/>
                            <a:ext cx="480060" cy="502920"/>
                          </a:xfrm>
                          <a:prstGeom prst="rect">
                            <a:avLst/>
                          </a:prstGeom>
                          <a:noFill/>
                          <a:ln>
                            <a:noFill/>
                          </a:ln>
                        </pic:spPr>
                      </pic:pic>
                    </a:graphicData>
                  </a:graphic>
                </wp:inline>
              </w:drawing>
            </w:r>
          </w:p>
        </w:tc>
      </w:tr>
      <w:tr w:rsidR="00C948EB" w:rsidRPr="008E0F64" w14:paraId="441013A9"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7ECCFCF5" w14:textId="77777777" w:rsidR="00C948EB" w:rsidRPr="008E0F64" w:rsidRDefault="00C948EB">
            <w:pPr>
              <w:rPr>
                <w:rFonts w:ascii="Trebuchet MS" w:hAnsi="Trebuchet MS"/>
                <w:sz w:val="19"/>
                <w:szCs w:val="19"/>
              </w:rPr>
            </w:pPr>
            <w:r w:rsidRPr="008E0F64">
              <w:rPr>
                <w:rFonts w:ascii="Trebuchet MS" w:hAnsi="Trebuchet MS"/>
                <w:sz w:val="19"/>
                <w:szCs w:val="19"/>
              </w:rPr>
              <w:t>Punktleuchte</w:t>
            </w:r>
          </w:p>
        </w:tc>
        <w:tc>
          <w:tcPr>
            <w:tcW w:w="3205" w:type="dxa"/>
            <w:tcBorders>
              <w:top w:val="single" w:sz="4" w:space="0" w:color="auto"/>
              <w:left w:val="single" w:sz="4" w:space="0" w:color="auto"/>
              <w:bottom w:val="single" w:sz="4" w:space="0" w:color="auto"/>
              <w:right w:val="single" w:sz="4" w:space="0" w:color="auto"/>
            </w:tcBorders>
            <w:vAlign w:val="center"/>
            <w:hideMark/>
          </w:tcPr>
          <w:p w14:paraId="1911344C" w14:textId="0C8E7A54" w:rsidR="00C948EB" w:rsidRPr="008E0F64" w:rsidRDefault="00C948EB">
            <w:pPr>
              <w:jc w:val="center"/>
              <w:rPr>
                <w:rFonts w:ascii="Trebuchet MS" w:hAnsi="Trebuchet MS"/>
                <w:noProof/>
                <w:sz w:val="19"/>
                <w:szCs w:val="19"/>
              </w:rPr>
            </w:pPr>
            <w:r w:rsidRPr="008E0F64">
              <w:rPr>
                <w:rFonts w:ascii="Trebuchet MS" w:hAnsi="Trebuchet MS"/>
                <w:sz w:val="19"/>
                <w:szCs w:val="19"/>
              </w:rPr>
              <w:t xml:space="preserve">    </w:t>
            </w:r>
            <w:r w:rsidRPr="008E0F64">
              <w:rPr>
                <w:rFonts w:ascii="Trebuchet MS" w:hAnsi="Trebuchet MS"/>
                <w:noProof/>
                <w:sz w:val="19"/>
                <w:szCs w:val="19"/>
              </w:rPr>
              <w:drawing>
                <wp:inline distT="0" distB="0" distL="0" distR="0" wp14:anchorId="7DD5E788" wp14:editId="5557DC13">
                  <wp:extent cx="601980" cy="403860"/>
                  <wp:effectExtent l="0" t="0" r="7620" b="0"/>
                  <wp:docPr id="1536376871" name="Image 43" descr="Une image contenant cercle, croquis, fournitures de bureau, vis&#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6376871" name="Image 43" descr="Une image contenant cercle, croquis, fournitures de bureau, vis&#10;&#10;Description générée automatiquement"/>
                          <pic:cNvPicPr>
                            <a:picLocks noChangeAspect="1" noChangeArrowheads="1"/>
                          </pic:cNvPicPr>
                        </pic:nvPicPr>
                        <pic:blipFill>
                          <a:blip r:embed="rId115">
                            <a:extLst>
                              <a:ext uri="{28A0092B-C50C-407E-A947-70E740481C1C}">
                                <a14:useLocalDpi xmlns:a14="http://schemas.microsoft.com/office/drawing/2010/main" val="0"/>
                              </a:ext>
                            </a:extLst>
                          </a:blip>
                          <a:srcRect/>
                          <a:stretch>
                            <a:fillRect/>
                          </a:stretch>
                        </pic:blipFill>
                        <pic:spPr bwMode="auto">
                          <a:xfrm>
                            <a:off x="0" y="0"/>
                            <a:ext cx="601980" cy="403860"/>
                          </a:xfrm>
                          <a:prstGeom prst="rect">
                            <a:avLst/>
                          </a:prstGeom>
                          <a:noFill/>
                          <a:ln>
                            <a:noFill/>
                          </a:ln>
                        </pic:spPr>
                      </pic:pic>
                    </a:graphicData>
                  </a:graphic>
                </wp:inline>
              </w:drawing>
            </w:r>
          </w:p>
        </w:tc>
      </w:tr>
      <w:tr w:rsidR="00C948EB" w:rsidRPr="008E0F64" w14:paraId="5B8F1589"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37CF223F" w14:textId="77777777" w:rsidR="00C948EB" w:rsidRPr="008E0F64" w:rsidRDefault="00C948EB">
            <w:pPr>
              <w:rPr>
                <w:rFonts w:ascii="Trebuchet MS" w:hAnsi="Trebuchet MS"/>
                <w:sz w:val="19"/>
                <w:szCs w:val="19"/>
              </w:rPr>
            </w:pPr>
            <w:r w:rsidRPr="008E0F64">
              <w:rPr>
                <w:rFonts w:ascii="Trebuchet MS" w:hAnsi="Trebuchet MS"/>
                <w:sz w:val="19"/>
                <w:szCs w:val="19"/>
              </w:rPr>
              <w:t>Flutlichtleuchte</w:t>
            </w:r>
          </w:p>
        </w:tc>
        <w:tc>
          <w:tcPr>
            <w:tcW w:w="3205" w:type="dxa"/>
            <w:tcBorders>
              <w:top w:val="single" w:sz="4" w:space="0" w:color="auto"/>
              <w:left w:val="single" w:sz="4" w:space="0" w:color="auto"/>
              <w:bottom w:val="single" w:sz="4" w:space="0" w:color="auto"/>
              <w:right w:val="single" w:sz="4" w:space="0" w:color="auto"/>
            </w:tcBorders>
            <w:vAlign w:val="center"/>
            <w:hideMark/>
          </w:tcPr>
          <w:p w14:paraId="20619B49" w14:textId="420AAD14" w:rsidR="00C948EB" w:rsidRPr="008E0F64" w:rsidRDefault="00C948EB">
            <w:pPr>
              <w:jc w:val="center"/>
              <w:rPr>
                <w:rFonts w:ascii="Trebuchet MS" w:hAnsi="Trebuchet MS"/>
                <w:noProof/>
                <w:sz w:val="19"/>
                <w:szCs w:val="19"/>
              </w:rPr>
            </w:pPr>
            <w:r w:rsidRPr="008E0F64">
              <w:rPr>
                <w:rFonts w:ascii="Trebuchet MS" w:hAnsi="Trebuchet MS"/>
                <w:sz w:val="19"/>
                <w:szCs w:val="19"/>
              </w:rPr>
              <w:t xml:space="preserve">      </w:t>
            </w:r>
            <w:r w:rsidRPr="008E0F64">
              <w:rPr>
                <w:rFonts w:ascii="Trebuchet MS" w:hAnsi="Trebuchet MS"/>
                <w:noProof/>
                <w:sz w:val="19"/>
                <w:szCs w:val="19"/>
              </w:rPr>
              <w:drawing>
                <wp:inline distT="0" distB="0" distL="0" distR="0" wp14:anchorId="122050BC" wp14:editId="26A29B85">
                  <wp:extent cx="723900" cy="449580"/>
                  <wp:effectExtent l="0" t="0" r="0" b="7620"/>
                  <wp:docPr id="1116235100" name="Image 42" descr="Une image contenant croquis, cerc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6235100" name="Image 42" descr="Une image contenant croquis, cercle&#10;&#10;Description générée automatiquement"/>
                          <pic:cNvPicPr>
                            <a:picLocks noChangeAspect="1" noChangeArrowheads="1"/>
                          </pic:cNvPicPr>
                        </pic:nvPicPr>
                        <pic:blipFill>
                          <a:blip r:embed="rId116">
                            <a:extLst>
                              <a:ext uri="{28A0092B-C50C-407E-A947-70E740481C1C}">
                                <a14:useLocalDpi xmlns:a14="http://schemas.microsoft.com/office/drawing/2010/main" val="0"/>
                              </a:ext>
                            </a:extLst>
                          </a:blip>
                          <a:srcRect/>
                          <a:stretch>
                            <a:fillRect/>
                          </a:stretch>
                        </pic:blipFill>
                        <pic:spPr bwMode="auto">
                          <a:xfrm>
                            <a:off x="0" y="0"/>
                            <a:ext cx="723900" cy="449580"/>
                          </a:xfrm>
                          <a:prstGeom prst="rect">
                            <a:avLst/>
                          </a:prstGeom>
                          <a:noFill/>
                          <a:ln>
                            <a:noFill/>
                          </a:ln>
                        </pic:spPr>
                      </pic:pic>
                    </a:graphicData>
                  </a:graphic>
                </wp:inline>
              </w:drawing>
            </w:r>
          </w:p>
        </w:tc>
      </w:tr>
      <w:tr w:rsidR="00C948EB" w:rsidRPr="008E0F64" w14:paraId="7A68A00D"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1B3A16B1" w14:textId="77777777" w:rsidR="00C948EB" w:rsidRPr="008E0F64" w:rsidRDefault="00C948EB">
            <w:pPr>
              <w:rPr>
                <w:rFonts w:ascii="Trebuchet MS" w:hAnsi="Trebuchet MS"/>
                <w:sz w:val="19"/>
                <w:szCs w:val="19"/>
              </w:rPr>
            </w:pPr>
            <w:r w:rsidRPr="008E0F64">
              <w:rPr>
                <w:rFonts w:ascii="Trebuchet MS" w:hAnsi="Trebuchet MS"/>
                <w:sz w:val="19"/>
                <w:szCs w:val="19"/>
              </w:rPr>
              <w:t>Leuchte mit eingebautem einpoligem Schalter</w:t>
            </w:r>
          </w:p>
        </w:tc>
        <w:tc>
          <w:tcPr>
            <w:tcW w:w="3205" w:type="dxa"/>
            <w:tcBorders>
              <w:top w:val="single" w:sz="4" w:space="0" w:color="auto"/>
              <w:left w:val="single" w:sz="4" w:space="0" w:color="auto"/>
              <w:bottom w:val="single" w:sz="4" w:space="0" w:color="auto"/>
              <w:right w:val="single" w:sz="4" w:space="0" w:color="auto"/>
            </w:tcBorders>
            <w:vAlign w:val="center"/>
            <w:hideMark/>
          </w:tcPr>
          <w:p w14:paraId="1E8549B0" w14:textId="40D80ED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CC5E761" wp14:editId="41F0705D">
                  <wp:extent cx="500827" cy="444396"/>
                  <wp:effectExtent l="0" t="0" r="0" b="0"/>
                  <wp:docPr id="1449052023" name="Image 41" descr="Une image contenant outil, clé&#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9052023" name="Image 41" descr="Une image contenant outil, clé&#10;&#10;Description générée automatiquement"/>
                          <pic:cNvPicPr>
                            <a:picLocks noChangeAspect="1" noChangeArrowheads="1"/>
                          </pic:cNvPicPr>
                        </pic:nvPicPr>
                        <pic:blipFill>
                          <a:blip r:embed="rId117">
                            <a:extLst>
                              <a:ext uri="{28A0092B-C50C-407E-A947-70E740481C1C}">
                                <a14:useLocalDpi xmlns:a14="http://schemas.microsoft.com/office/drawing/2010/main" val="0"/>
                              </a:ext>
                            </a:extLst>
                          </a:blip>
                          <a:srcRect/>
                          <a:stretch>
                            <a:fillRect/>
                          </a:stretch>
                        </pic:blipFill>
                        <pic:spPr bwMode="auto">
                          <a:xfrm>
                            <a:off x="0" y="0"/>
                            <a:ext cx="502058" cy="445488"/>
                          </a:xfrm>
                          <a:prstGeom prst="rect">
                            <a:avLst/>
                          </a:prstGeom>
                          <a:noFill/>
                          <a:ln>
                            <a:noFill/>
                          </a:ln>
                        </pic:spPr>
                      </pic:pic>
                    </a:graphicData>
                  </a:graphic>
                </wp:inline>
              </w:drawing>
            </w:r>
          </w:p>
        </w:tc>
      </w:tr>
      <w:tr w:rsidR="00C948EB" w:rsidRPr="008E0F64" w14:paraId="5910FA5A"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1AD11EFE" w14:textId="77777777" w:rsidR="00C948EB" w:rsidRPr="008E0F64" w:rsidRDefault="00C948EB">
            <w:pPr>
              <w:rPr>
                <w:rFonts w:ascii="Trebuchet MS" w:hAnsi="Trebuchet MS"/>
                <w:sz w:val="19"/>
                <w:szCs w:val="19"/>
              </w:rPr>
            </w:pPr>
            <w:r w:rsidRPr="008E0F64">
              <w:rPr>
                <w:rFonts w:ascii="Trebuchet MS" w:hAnsi="Trebuchet MS"/>
                <w:sz w:val="19"/>
                <w:szCs w:val="19"/>
              </w:rPr>
              <w:t>Sicherheitsleuchte mit getrenntem Stromkreis</w:t>
            </w:r>
          </w:p>
        </w:tc>
        <w:tc>
          <w:tcPr>
            <w:tcW w:w="3205" w:type="dxa"/>
            <w:tcBorders>
              <w:top w:val="single" w:sz="4" w:space="0" w:color="auto"/>
              <w:left w:val="single" w:sz="4" w:space="0" w:color="auto"/>
              <w:bottom w:val="single" w:sz="4" w:space="0" w:color="auto"/>
              <w:right w:val="single" w:sz="4" w:space="0" w:color="auto"/>
            </w:tcBorders>
            <w:vAlign w:val="center"/>
            <w:hideMark/>
          </w:tcPr>
          <w:p w14:paraId="639EAAF2" w14:textId="6EF12EC9"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F4A5F16" wp14:editId="758B2110">
                  <wp:extent cx="470346" cy="498426"/>
                  <wp:effectExtent l="0" t="0" r="0" b="0"/>
                  <wp:docPr id="1629175834" name="Image 40" descr="Une image contenant ligne, clé,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175834" name="Image 40" descr="Une image contenant ligne, clé, conception&#10;&#10;Description générée automatiquement"/>
                          <pic:cNvPicPr>
                            <a:picLocks noChangeAspect="1" noChangeArrowheads="1"/>
                          </pic:cNvPicPr>
                        </pic:nvPicPr>
                        <pic:blipFill>
                          <a:blip r:embed="rId118">
                            <a:extLst>
                              <a:ext uri="{28A0092B-C50C-407E-A947-70E740481C1C}">
                                <a14:useLocalDpi xmlns:a14="http://schemas.microsoft.com/office/drawing/2010/main" val="0"/>
                              </a:ext>
                            </a:extLst>
                          </a:blip>
                          <a:srcRect/>
                          <a:stretch>
                            <a:fillRect/>
                          </a:stretch>
                        </pic:blipFill>
                        <pic:spPr bwMode="auto">
                          <a:xfrm>
                            <a:off x="0" y="0"/>
                            <a:ext cx="471845" cy="500015"/>
                          </a:xfrm>
                          <a:prstGeom prst="rect">
                            <a:avLst/>
                          </a:prstGeom>
                          <a:noFill/>
                          <a:ln>
                            <a:noFill/>
                          </a:ln>
                        </pic:spPr>
                      </pic:pic>
                    </a:graphicData>
                  </a:graphic>
                </wp:inline>
              </w:drawing>
            </w:r>
          </w:p>
        </w:tc>
      </w:tr>
      <w:tr w:rsidR="00C948EB" w:rsidRPr="008E0F64" w14:paraId="4D369A5A"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7B6132DF" w14:textId="77777777" w:rsidR="00C948EB" w:rsidRPr="008E0F64" w:rsidRDefault="00C948EB">
            <w:pPr>
              <w:rPr>
                <w:rFonts w:ascii="Trebuchet MS" w:hAnsi="Trebuchet MS"/>
                <w:sz w:val="19"/>
                <w:szCs w:val="19"/>
              </w:rPr>
            </w:pPr>
            <w:r w:rsidRPr="008E0F64">
              <w:rPr>
                <w:rFonts w:ascii="Trebuchet MS" w:hAnsi="Trebuchet MS"/>
                <w:sz w:val="19"/>
                <w:szCs w:val="19"/>
              </w:rPr>
              <w:lastRenderedPageBreak/>
              <w:t>Sicherheitsleuchte mit eingebauter Stromversorgung</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AE98F98" w14:textId="6E4E3FA4"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32EA9BA" wp14:editId="54274C97">
                  <wp:extent cx="662940" cy="601980"/>
                  <wp:effectExtent l="0" t="0" r="3810" b="7620"/>
                  <wp:docPr id="711151180" name="Image 39" descr="Une image contenant horloge, cercle, noir et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1151180" name="Image 39" descr="Une image contenant horloge, cercle, noir et blanc&#10;&#10;Description générée automatiquement"/>
                          <pic:cNvPicPr>
                            <a:picLocks noChangeAspect="1" noChangeArrowheads="1"/>
                          </pic:cNvPicPr>
                        </pic:nvPicPr>
                        <pic:blipFill>
                          <a:blip r:embed="rId119">
                            <a:extLst>
                              <a:ext uri="{28A0092B-C50C-407E-A947-70E740481C1C}">
                                <a14:useLocalDpi xmlns:a14="http://schemas.microsoft.com/office/drawing/2010/main" val="0"/>
                              </a:ext>
                            </a:extLst>
                          </a:blip>
                          <a:srcRect/>
                          <a:stretch>
                            <a:fillRect/>
                          </a:stretch>
                        </pic:blipFill>
                        <pic:spPr bwMode="auto">
                          <a:xfrm>
                            <a:off x="0" y="0"/>
                            <a:ext cx="662940" cy="601980"/>
                          </a:xfrm>
                          <a:prstGeom prst="rect">
                            <a:avLst/>
                          </a:prstGeom>
                          <a:noFill/>
                          <a:ln>
                            <a:noFill/>
                          </a:ln>
                        </pic:spPr>
                      </pic:pic>
                    </a:graphicData>
                  </a:graphic>
                </wp:inline>
              </w:drawing>
            </w:r>
          </w:p>
        </w:tc>
      </w:tr>
      <w:tr w:rsidR="00C948EB" w:rsidRPr="008E0F64" w14:paraId="3D9BE2F1"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42CC4A42" w14:textId="77777777" w:rsidR="00C948EB" w:rsidRPr="008E0F64" w:rsidRDefault="00C948EB">
            <w:pPr>
              <w:rPr>
                <w:rFonts w:ascii="Trebuchet MS" w:hAnsi="Trebuchet MS"/>
                <w:sz w:val="19"/>
                <w:szCs w:val="19"/>
              </w:rPr>
            </w:pPr>
            <w:r w:rsidRPr="008E0F64">
              <w:rPr>
                <w:rFonts w:ascii="Trebuchet MS" w:hAnsi="Trebuchet MS"/>
                <w:sz w:val="19"/>
                <w:szCs w:val="19"/>
              </w:rPr>
              <w:t>Vorschaltgerät für Entladungslampen</w:t>
            </w:r>
          </w:p>
          <w:p w14:paraId="32499E78" w14:textId="77777777" w:rsidR="00C948EB" w:rsidRPr="008E0F64" w:rsidRDefault="00C948EB">
            <w:pPr>
              <w:rPr>
                <w:rFonts w:ascii="Trebuchet MS" w:hAnsi="Trebuchet MS"/>
                <w:sz w:val="19"/>
                <w:szCs w:val="19"/>
              </w:rPr>
            </w:pPr>
            <w:r w:rsidRPr="008E0F64">
              <w:rPr>
                <w:rFonts w:ascii="Trebuchet MS" w:hAnsi="Trebuchet MS"/>
                <w:sz w:val="19"/>
                <w:szCs w:val="19"/>
              </w:rPr>
              <w:t>Bemerkung: nur verwendet, wenn das Gerät nicht in der Leuchte eingebaut ist</w:t>
            </w:r>
          </w:p>
        </w:tc>
        <w:tc>
          <w:tcPr>
            <w:tcW w:w="3205" w:type="dxa"/>
            <w:tcBorders>
              <w:top w:val="single" w:sz="4" w:space="0" w:color="auto"/>
              <w:left w:val="single" w:sz="4" w:space="0" w:color="auto"/>
              <w:bottom w:val="single" w:sz="4" w:space="0" w:color="auto"/>
              <w:right w:val="single" w:sz="4" w:space="0" w:color="auto"/>
            </w:tcBorders>
            <w:vAlign w:val="center"/>
            <w:hideMark/>
          </w:tcPr>
          <w:p w14:paraId="4D5128ED" w14:textId="537FCCAA"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6032437F" wp14:editId="6FC0D387">
                  <wp:extent cx="1097280" cy="457200"/>
                  <wp:effectExtent l="0" t="0" r="7620" b="0"/>
                  <wp:docPr id="1666991933" name="Imag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4"/>
                          <pic:cNvPicPr>
                            <a:picLocks noChangeAspect="1" noChangeArrowheads="1"/>
                          </pic:cNvPicPr>
                        </pic:nvPicPr>
                        <pic:blipFill>
                          <a:blip r:embed="rId120">
                            <a:extLst>
                              <a:ext uri="{28A0092B-C50C-407E-A947-70E740481C1C}">
                                <a14:useLocalDpi xmlns:a14="http://schemas.microsoft.com/office/drawing/2010/main" val="0"/>
                              </a:ext>
                            </a:extLst>
                          </a:blip>
                          <a:srcRect/>
                          <a:stretch>
                            <a:fillRect/>
                          </a:stretch>
                        </pic:blipFill>
                        <pic:spPr bwMode="auto">
                          <a:xfrm>
                            <a:off x="0" y="0"/>
                            <a:ext cx="1097280" cy="457200"/>
                          </a:xfrm>
                          <a:prstGeom prst="rect">
                            <a:avLst/>
                          </a:prstGeom>
                          <a:noFill/>
                          <a:ln>
                            <a:noFill/>
                          </a:ln>
                        </pic:spPr>
                      </pic:pic>
                    </a:graphicData>
                  </a:graphic>
                </wp:inline>
              </w:drawing>
            </w:r>
          </w:p>
        </w:tc>
      </w:tr>
      <w:tr w:rsidR="00C948EB" w:rsidRPr="008E0F64" w14:paraId="16BFB12E"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205DFF09" w14:textId="77777777" w:rsidR="00C948EB" w:rsidRPr="008E0F64" w:rsidRDefault="00C948EB">
            <w:pPr>
              <w:rPr>
                <w:rFonts w:ascii="Trebuchet MS" w:hAnsi="Trebuchet MS"/>
                <w:sz w:val="19"/>
                <w:szCs w:val="19"/>
              </w:rPr>
            </w:pPr>
            <w:r w:rsidRPr="008E0F64">
              <w:rPr>
                <w:rFonts w:ascii="Trebuchet MS" w:hAnsi="Trebuchet MS"/>
                <w:sz w:val="19"/>
                <w:szCs w:val="19"/>
              </w:rPr>
              <w:t>Klingel</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10DBAAF" w14:textId="4597A6EF"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35453F4" wp14:editId="02B22CF4">
                  <wp:extent cx="1089660" cy="541020"/>
                  <wp:effectExtent l="0" t="0" r="0" b="0"/>
                  <wp:docPr id="379825716" name="Image 37" descr="Une image contenant fouet&#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825716" name="Image 37" descr="Une image contenant fouet&#10;&#10;Description générée automatiquement"/>
                          <pic:cNvPicPr>
                            <a:picLocks noChangeAspect="1" noChangeArrowheads="1"/>
                          </pic:cNvPicPr>
                        </pic:nvPicPr>
                        <pic:blipFill>
                          <a:blip r:embed="rId121">
                            <a:extLst>
                              <a:ext uri="{28A0092B-C50C-407E-A947-70E740481C1C}">
                                <a14:useLocalDpi xmlns:a14="http://schemas.microsoft.com/office/drawing/2010/main" val="0"/>
                              </a:ext>
                            </a:extLst>
                          </a:blip>
                          <a:srcRect/>
                          <a:stretch>
                            <a:fillRect/>
                          </a:stretch>
                        </pic:blipFill>
                        <pic:spPr bwMode="auto">
                          <a:xfrm>
                            <a:off x="0" y="0"/>
                            <a:ext cx="1089660" cy="541020"/>
                          </a:xfrm>
                          <a:prstGeom prst="rect">
                            <a:avLst/>
                          </a:prstGeom>
                          <a:noFill/>
                          <a:ln>
                            <a:noFill/>
                          </a:ln>
                        </pic:spPr>
                      </pic:pic>
                    </a:graphicData>
                  </a:graphic>
                </wp:inline>
              </w:drawing>
            </w:r>
          </w:p>
        </w:tc>
      </w:tr>
      <w:tr w:rsidR="00C948EB" w:rsidRPr="008E0F64" w14:paraId="55517681"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52FCF0E0" w14:textId="77777777" w:rsidR="00C948EB" w:rsidRPr="008E0F64" w:rsidRDefault="00C948EB">
            <w:pPr>
              <w:rPr>
                <w:rFonts w:ascii="Trebuchet MS" w:hAnsi="Trebuchet MS"/>
                <w:sz w:val="19"/>
                <w:szCs w:val="19"/>
              </w:rPr>
            </w:pPr>
            <w:r w:rsidRPr="008E0F64">
              <w:rPr>
                <w:rFonts w:ascii="Trebuchet MS" w:hAnsi="Trebuchet MS"/>
                <w:sz w:val="19"/>
                <w:szCs w:val="19"/>
              </w:rPr>
              <w:t>Summer</w:t>
            </w:r>
          </w:p>
        </w:tc>
        <w:tc>
          <w:tcPr>
            <w:tcW w:w="3205" w:type="dxa"/>
            <w:tcBorders>
              <w:top w:val="single" w:sz="4" w:space="0" w:color="auto"/>
              <w:left w:val="single" w:sz="4" w:space="0" w:color="auto"/>
              <w:bottom w:val="single" w:sz="4" w:space="0" w:color="auto"/>
              <w:right w:val="single" w:sz="4" w:space="0" w:color="auto"/>
            </w:tcBorders>
            <w:vAlign w:val="center"/>
            <w:hideMark/>
          </w:tcPr>
          <w:p w14:paraId="4CB19FEF" w14:textId="7D6D151D"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52571EF" wp14:editId="087335EE">
                  <wp:extent cx="1150620" cy="502920"/>
                  <wp:effectExtent l="0" t="0" r="0" b="0"/>
                  <wp:docPr id="261909930" name="Image 36" descr="Une image contenant fouet&#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909930" name="Image 36" descr="Une image contenant fouet&#10;&#10;Description générée automatiquement"/>
                          <pic:cNvPicPr>
                            <a:picLocks noChangeAspect="1" noChangeArrowheads="1"/>
                          </pic:cNvPicPr>
                        </pic:nvPicPr>
                        <pic:blipFill>
                          <a:blip r:embed="rId122">
                            <a:extLst>
                              <a:ext uri="{28A0092B-C50C-407E-A947-70E740481C1C}">
                                <a14:useLocalDpi xmlns:a14="http://schemas.microsoft.com/office/drawing/2010/main" val="0"/>
                              </a:ext>
                            </a:extLst>
                          </a:blip>
                          <a:srcRect/>
                          <a:stretch>
                            <a:fillRect/>
                          </a:stretch>
                        </pic:blipFill>
                        <pic:spPr bwMode="auto">
                          <a:xfrm>
                            <a:off x="0" y="0"/>
                            <a:ext cx="1150620" cy="502920"/>
                          </a:xfrm>
                          <a:prstGeom prst="rect">
                            <a:avLst/>
                          </a:prstGeom>
                          <a:noFill/>
                          <a:ln>
                            <a:noFill/>
                          </a:ln>
                        </pic:spPr>
                      </pic:pic>
                    </a:graphicData>
                  </a:graphic>
                </wp:inline>
              </w:drawing>
            </w:r>
          </w:p>
        </w:tc>
      </w:tr>
      <w:tr w:rsidR="00C948EB" w:rsidRPr="008E0F64" w14:paraId="13518208"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tcPr>
          <w:p w14:paraId="313C152C" w14:textId="77777777" w:rsidR="00C948EB" w:rsidRPr="008E0F64" w:rsidRDefault="00C948EB">
            <w:pPr>
              <w:rPr>
                <w:rFonts w:ascii="Trebuchet MS" w:hAnsi="Trebuchet MS"/>
                <w:sz w:val="19"/>
                <w:szCs w:val="19"/>
              </w:rPr>
            </w:pPr>
            <w:r w:rsidRPr="008E0F64">
              <w:rPr>
                <w:rFonts w:ascii="Trebuchet MS" w:hAnsi="Trebuchet MS"/>
                <w:sz w:val="19"/>
                <w:szCs w:val="19"/>
              </w:rPr>
              <w:t>Horn</w:t>
            </w:r>
          </w:p>
          <w:p w14:paraId="6904F872" w14:textId="77777777" w:rsidR="00C948EB" w:rsidRPr="008E0F64" w:rsidRDefault="00C948EB">
            <w:pPr>
              <w:rPr>
                <w:rFonts w:ascii="Trebuchet MS" w:eastAsiaTheme="minorHAnsi" w:hAnsi="Trebuchet MS"/>
                <w:kern w:val="2"/>
                <w:sz w:val="19"/>
                <w:szCs w:val="19"/>
              </w:rPr>
            </w:pPr>
          </w:p>
        </w:tc>
        <w:tc>
          <w:tcPr>
            <w:tcW w:w="3205" w:type="dxa"/>
            <w:tcBorders>
              <w:top w:val="single" w:sz="4" w:space="0" w:color="auto"/>
              <w:left w:val="single" w:sz="4" w:space="0" w:color="auto"/>
              <w:bottom w:val="single" w:sz="4" w:space="0" w:color="auto"/>
              <w:right w:val="single" w:sz="4" w:space="0" w:color="auto"/>
            </w:tcBorders>
            <w:vAlign w:val="center"/>
            <w:hideMark/>
          </w:tcPr>
          <w:p w14:paraId="7EBC27D8" w14:textId="68D6227A"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890C3CF" wp14:editId="46E8A229">
                  <wp:extent cx="1112520" cy="518160"/>
                  <wp:effectExtent l="0" t="0" r="0" b="0"/>
                  <wp:docPr id="2097561498" name="Image 35" descr="Une image contenant croquis, ligne, Rectangle, cad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7561498" name="Image 35" descr="Une image contenant croquis, ligne, Rectangle, cadre&#10;&#10;Description générée automatiquement"/>
                          <pic:cNvPicPr>
                            <a:picLocks noChangeAspect="1" noChangeArrowheads="1"/>
                          </pic:cNvPicPr>
                        </pic:nvPicPr>
                        <pic:blipFill>
                          <a:blip r:embed="rId123">
                            <a:extLst>
                              <a:ext uri="{28A0092B-C50C-407E-A947-70E740481C1C}">
                                <a14:useLocalDpi xmlns:a14="http://schemas.microsoft.com/office/drawing/2010/main" val="0"/>
                              </a:ext>
                            </a:extLst>
                          </a:blip>
                          <a:srcRect/>
                          <a:stretch>
                            <a:fillRect/>
                          </a:stretch>
                        </pic:blipFill>
                        <pic:spPr bwMode="auto">
                          <a:xfrm>
                            <a:off x="0" y="0"/>
                            <a:ext cx="1112520" cy="518160"/>
                          </a:xfrm>
                          <a:prstGeom prst="rect">
                            <a:avLst/>
                          </a:prstGeom>
                          <a:noFill/>
                          <a:ln>
                            <a:noFill/>
                          </a:ln>
                        </pic:spPr>
                      </pic:pic>
                    </a:graphicData>
                  </a:graphic>
                </wp:inline>
              </w:drawing>
            </w:r>
          </w:p>
        </w:tc>
      </w:tr>
      <w:tr w:rsidR="00C948EB" w:rsidRPr="008E0F64" w14:paraId="10F5C12C" w14:textId="77777777" w:rsidTr="00C948EB">
        <w:trPr>
          <w:trHeight w:val="869"/>
        </w:trPr>
        <w:tc>
          <w:tcPr>
            <w:tcW w:w="5812" w:type="dxa"/>
            <w:gridSpan w:val="4"/>
            <w:tcBorders>
              <w:top w:val="single" w:sz="4" w:space="0" w:color="auto"/>
              <w:left w:val="single" w:sz="4" w:space="0" w:color="auto"/>
              <w:bottom w:val="single" w:sz="4" w:space="0" w:color="auto"/>
              <w:right w:val="single" w:sz="4" w:space="0" w:color="auto"/>
            </w:tcBorders>
            <w:hideMark/>
          </w:tcPr>
          <w:p w14:paraId="38F62A6C" w14:textId="77777777" w:rsidR="00C948EB" w:rsidRPr="008E0F64" w:rsidRDefault="00C948EB">
            <w:pPr>
              <w:rPr>
                <w:rFonts w:ascii="Trebuchet MS" w:hAnsi="Trebuchet MS"/>
                <w:sz w:val="19"/>
                <w:szCs w:val="19"/>
              </w:rPr>
            </w:pPr>
            <w:r w:rsidRPr="008E0F64">
              <w:rPr>
                <w:rFonts w:ascii="Trebuchet MS" w:hAnsi="Trebuchet MS"/>
                <w:sz w:val="19"/>
                <w:szCs w:val="19"/>
              </w:rPr>
              <w:t>Sirene</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6C64FF1" w14:textId="5E77F902"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4B4887C" wp14:editId="65A1E04A">
                  <wp:extent cx="1059180" cy="480060"/>
                  <wp:effectExtent l="0" t="0" r="7620" b="0"/>
                  <wp:docPr id="439922784" name="Image 34" descr="Une image contenant ligne, outi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9922784" name="Image 34" descr="Une image contenant ligne, outil&#10;&#10;Description générée automatiquement"/>
                          <pic:cNvPicPr>
                            <a:picLocks noChangeAspect="1" noChangeArrowheads="1"/>
                          </pic:cNvPicPr>
                        </pic:nvPicPr>
                        <pic:blipFill>
                          <a:blip r:embed="rId124">
                            <a:extLst>
                              <a:ext uri="{28A0092B-C50C-407E-A947-70E740481C1C}">
                                <a14:useLocalDpi xmlns:a14="http://schemas.microsoft.com/office/drawing/2010/main" val="0"/>
                              </a:ext>
                            </a:extLst>
                          </a:blip>
                          <a:srcRect/>
                          <a:stretch>
                            <a:fillRect/>
                          </a:stretch>
                        </pic:blipFill>
                        <pic:spPr bwMode="auto">
                          <a:xfrm>
                            <a:off x="0" y="0"/>
                            <a:ext cx="1059180" cy="480060"/>
                          </a:xfrm>
                          <a:prstGeom prst="rect">
                            <a:avLst/>
                          </a:prstGeom>
                          <a:noFill/>
                          <a:ln>
                            <a:noFill/>
                          </a:ln>
                        </pic:spPr>
                      </pic:pic>
                    </a:graphicData>
                  </a:graphic>
                </wp:inline>
              </w:drawing>
            </w:r>
          </w:p>
        </w:tc>
      </w:tr>
      <w:tr w:rsidR="00C948EB" w:rsidRPr="008E0F64" w14:paraId="2322ED32"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3F0068AF" w14:textId="77777777" w:rsidR="00C948EB" w:rsidRPr="008E0F64" w:rsidRDefault="00C948EB">
            <w:pPr>
              <w:rPr>
                <w:rFonts w:ascii="Trebuchet MS" w:hAnsi="Trebuchet MS"/>
                <w:sz w:val="19"/>
                <w:szCs w:val="19"/>
              </w:rPr>
            </w:pPr>
            <w:r w:rsidRPr="008E0F64">
              <w:rPr>
                <w:rFonts w:ascii="Trebuchet MS" w:hAnsi="Trebuchet MS"/>
                <w:sz w:val="19"/>
                <w:szCs w:val="19"/>
              </w:rPr>
              <w:t>Taktgenerator</w:t>
            </w:r>
          </w:p>
        </w:tc>
        <w:tc>
          <w:tcPr>
            <w:tcW w:w="3205" w:type="dxa"/>
            <w:tcBorders>
              <w:top w:val="single" w:sz="4" w:space="0" w:color="auto"/>
              <w:left w:val="single" w:sz="4" w:space="0" w:color="auto"/>
              <w:bottom w:val="single" w:sz="4" w:space="0" w:color="auto"/>
              <w:right w:val="single" w:sz="4" w:space="0" w:color="auto"/>
            </w:tcBorders>
            <w:vAlign w:val="center"/>
            <w:hideMark/>
          </w:tcPr>
          <w:p w14:paraId="0DBCE828" w14:textId="4E04753B"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CE4BDF0" wp14:editId="0E266CE6">
                  <wp:extent cx="769620" cy="640080"/>
                  <wp:effectExtent l="0" t="0" r="0" b="7620"/>
                  <wp:docPr id="184543862" name="Image 33" descr="Une image contenant cercle, horlog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543862" name="Image 33" descr="Une image contenant cercle, horloge&#10;&#10;Description générée automatiquement"/>
                          <pic:cNvPicPr>
                            <a:picLocks noChangeAspect="1" noChangeArrowheads="1"/>
                          </pic:cNvPicPr>
                        </pic:nvPicPr>
                        <pic:blipFill>
                          <a:blip r:embed="rId125">
                            <a:extLst>
                              <a:ext uri="{28A0092B-C50C-407E-A947-70E740481C1C}">
                                <a14:useLocalDpi xmlns:a14="http://schemas.microsoft.com/office/drawing/2010/main" val="0"/>
                              </a:ext>
                            </a:extLst>
                          </a:blip>
                          <a:srcRect/>
                          <a:stretch>
                            <a:fillRect/>
                          </a:stretch>
                        </pic:blipFill>
                        <pic:spPr bwMode="auto">
                          <a:xfrm>
                            <a:off x="0" y="0"/>
                            <a:ext cx="769620" cy="640080"/>
                          </a:xfrm>
                          <a:prstGeom prst="rect">
                            <a:avLst/>
                          </a:prstGeom>
                          <a:noFill/>
                          <a:ln>
                            <a:noFill/>
                          </a:ln>
                        </pic:spPr>
                      </pic:pic>
                    </a:graphicData>
                  </a:graphic>
                </wp:inline>
              </w:drawing>
            </w:r>
          </w:p>
        </w:tc>
      </w:tr>
      <w:tr w:rsidR="00C948EB" w:rsidRPr="008E0F64" w14:paraId="4CDA1AF7"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0DF26684" w14:textId="77777777" w:rsidR="00C948EB" w:rsidRPr="008E0F64" w:rsidRDefault="00C948EB">
            <w:pPr>
              <w:rPr>
                <w:rFonts w:ascii="Trebuchet MS" w:hAnsi="Trebuchet MS"/>
                <w:sz w:val="19"/>
                <w:szCs w:val="19"/>
              </w:rPr>
            </w:pPr>
            <w:r w:rsidRPr="008E0F64">
              <w:rPr>
                <w:rFonts w:ascii="Trebuchet MS" w:hAnsi="Trebuchet MS"/>
                <w:sz w:val="19"/>
                <w:szCs w:val="19"/>
              </w:rPr>
              <w:t>Haupttaktgenerator</w:t>
            </w:r>
          </w:p>
        </w:tc>
        <w:tc>
          <w:tcPr>
            <w:tcW w:w="3205" w:type="dxa"/>
            <w:tcBorders>
              <w:top w:val="single" w:sz="4" w:space="0" w:color="auto"/>
              <w:left w:val="single" w:sz="4" w:space="0" w:color="auto"/>
              <w:bottom w:val="single" w:sz="4" w:space="0" w:color="auto"/>
              <w:right w:val="single" w:sz="4" w:space="0" w:color="auto"/>
            </w:tcBorders>
            <w:vAlign w:val="center"/>
            <w:hideMark/>
          </w:tcPr>
          <w:p w14:paraId="27539724" w14:textId="5D61DE41"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E575F35" wp14:editId="732C6A40">
                  <wp:extent cx="594360" cy="601980"/>
                  <wp:effectExtent l="0" t="0" r="0" b="7620"/>
                  <wp:docPr id="275739562" name="Image 32" descr="Une image contenant cercle, croquis&#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739562" name="Image 32" descr="Une image contenant cercle, croquis&#10;&#10;Description générée automatiquement"/>
                          <pic:cNvPicPr>
                            <a:picLocks noChangeAspect="1" noChangeArrowheads="1"/>
                          </pic:cNvPicPr>
                        </pic:nvPicPr>
                        <pic:blipFill>
                          <a:blip r:embed="rId126">
                            <a:extLst>
                              <a:ext uri="{28A0092B-C50C-407E-A947-70E740481C1C}">
                                <a14:useLocalDpi xmlns:a14="http://schemas.microsoft.com/office/drawing/2010/main" val="0"/>
                              </a:ext>
                            </a:extLst>
                          </a:blip>
                          <a:srcRect/>
                          <a:stretch>
                            <a:fillRect/>
                          </a:stretch>
                        </pic:blipFill>
                        <pic:spPr bwMode="auto">
                          <a:xfrm>
                            <a:off x="0" y="0"/>
                            <a:ext cx="594360" cy="601980"/>
                          </a:xfrm>
                          <a:prstGeom prst="rect">
                            <a:avLst/>
                          </a:prstGeom>
                          <a:noFill/>
                          <a:ln>
                            <a:noFill/>
                          </a:ln>
                        </pic:spPr>
                      </pic:pic>
                    </a:graphicData>
                  </a:graphic>
                </wp:inline>
              </w:drawing>
            </w:r>
          </w:p>
        </w:tc>
      </w:tr>
      <w:tr w:rsidR="00C948EB" w:rsidRPr="008E0F64" w14:paraId="498CB807" w14:textId="77777777" w:rsidTr="00C948EB">
        <w:trPr>
          <w:trHeight w:val="1109"/>
        </w:trPr>
        <w:tc>
          <w:tcPr>
            <w:tcW w:w="5812" w:type="dxa"/>
            <w:gridSpan w:val="4"/>
            <w:tcBorders>
              <w:top w:val="single" w:sz="4" w:space="0" w:color="auto"/>
              <w:left w:val="single" w:sz="4" w:space="0" w:color="auto"/>
              <w:bottom w:val="single" w:sz="4" w:space="0" w:color="auto"/>
              <w:right w:val="single" w:sz="4" w:space="0" w:color="auto"/>
            </w:tcBorders>
            <w:hideMark/>
          </w:tcPr>
          <w:p w14:paraId="66495C3B" w14:textId="77777777" w:rsidR="00C948EB" w:rsidRPr="008E0F64" w:rsidRDefault="00C948EB">
            <w:pPr>
              <w:rPr>
                <w:rFonts w:ascii="Trebuchet MS" w:hAnsi="Trebuchet MS"/>
                <w:sz w:val="19"/>
                <w:szCs w:val="19"/>
              </w:rPr>
            </w:pPr>
            <w:r w:rsidRPr="008E0F64">
              <w:rPr>
                <w:rFonts w:ascii="Trebuchet MS" w:hAnsi="Trebuchet MS"/>
                <w:sz w:val="19"/>
                <w:szCs w:val="19"/>
              </w:rPr>
              <w:t>Elektrisches Schloss (Tür öffnen und schließen)</w:t>
            </w:r>
          </w:p>
        </w:tc>
        <w:tc>
          <w:tcPr>
            <w:tcW w:w="3205" w:type="dxa"/>
            <w:tcBorders>
              <w:top w:val="single" w:sz="4" w:space="0" w:color="auto"/>
              <w:left w:val="single" w:sz="4" w:space="0" w:color="auto"/>
              <w:bottom w:val="single" w:sz="4" w:space="0" w:color="auto"/>
              <w:right w:val="single" w:sz="4" w:space="0" w:color="auto"/>
            </w:tcBorders>
            <w:vAlign w:val="center"/>
            <w:hideMark/>
          </w:tcPr>
          <w:p w14:paraId="27642FDB" w14:textId="51FD9F46"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8EC1E83" wp14:editId="09F50A05">
                  <wp:extent cx="1028700" cy="685800"/>
                  <wp:effectExtent l="0" t="0" r="0" b="0"/>
                  <wp:docPr id="1864654974" name="Image 31" descr="Une image contenant croquis, ligne, Police,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654974" name="Image 31" descr="Une image contenant croquis, ligne, Police, blanc&#10;&#10;Description générée automatiquement"/>
                          <pic:cNvPicPr>
                            <a:picLocks noChangeAspect="1" noChangeArrowheads="1"/>
                          </pic:cNvPicPr>
                        </pic:nvPicPr>
                        <pic:blipFill>
                          <a:blip r:embed="rId127">
                            <a:extLst>
                              <a:ext uri="{28A0092B-C50C-407E-A947-70E740481C1C}">
                                <a14:useLocalDpi xmlns:a14="http://schemas.microsoft.com/office/drawing/2010/main" val="0"/>
                              </a:ext>
                            </a:extLst>
                          </a:blip>
                          <a:srcRect/>
                          <a:stretch>
                            <a:fillRect/>
                          </a:stretch>
                        </pic:blipFill>
                        <pic:spPr bwMode="auto">
                          <a:xfrm>
                            <a:off x="0" y="0"/>
                            <a:ext cx="1028700" cy="685800"/>
                          </a:xfrm>
                          <a:prstGeom prst="rect">
                            <a:avLst/>
                          </a:prstGeom>
                          <a:noFill/>
                          <a:ln>
                            <a:noFill/>
                          </a:ln>
                        </pic:spPr>
                      </pic:pic>
                    </a:graphicData>
                  </a:graphic>
                </wp:inline>
              </w:drawing>
            </w:r>
          </w:p>
        </w:tc>
      </w:tr>
      <w:tr w:rsidR="00C948EB" w:rsidRPr="008E0F64" w14:paraId="5868025B" w14:textId="77777777" w:rsidTr="00C948EB">
        <w:trPr>
          <w:trHeight w:val="657"/>
        </w:trPr>
        <w:tc>
          <w:tcPr>
            <w:tcW w:w="5812" w:type="dxa"/>
            <w:gridSpan w:val="4"/>
            <w:tcBorders>
              <w:top w:val="single" w:sz="4" w:space="0" w:color="auto"/>
              <w:left w:val="single" w:sz="4" w:space="0" w:color="auto"/>
              <w:bottom w:val="single" w:sz="4" w:space="0" w:color="auto"/>
              <w:right w:val="single" w:sz="4" w:space="0" w:color="auto"/>
            </w:tcBorders>
            <w:hideMark/>
          </w:tcPr>
          <w:p w14:paraId="367CCBB8" w14:textId="77777777" w:rsidR="00C948EB" w:rsidRPr="008E0F64" w:rsidRDefault="00C948EB">
            <w:pPr>
              <w:rPr>
                <w:rFonts w:ascii="Trebuchet MS" w:hAnsi="Trebuchet MS"/>
                <w:sz w:val="19"/>
                <w:szCs w:val="19"/>
              </w:rPr>
            </w:pPr>
            <w:r w:rsidRPr="008E0F64">
              <w:rPr>
                <w:rFonts w:ascii="Trebuchet MS" w:hAnsi="Trebuchet MS"/>
                <w:sz w:val="19"/>
                <w:szCs w:val="19"/>
              </w:rPr>
              <w:t>Ventilator (dargestellt mit elektrischer Leitung)</w:t>
            </w:r>
          </w:p>
        </w:tc>
        <w:tc>
          <w:tcPr>
            <w:tcW w:w="3205" w:type="dxa"/>
            <w:tcBorders>
              <w:top w:val="single" w:sz="4" w:space="0" w:color="auto"/>
              <w:left w:val="single" w:sz="4" w:space="0" w:color="auto"/>
              <w:bottom w:val="single" w:sz="4" w:space="0" w:color="auto"/>
              <w:right w:val="single" w:sz="4" w:space="0" w:color="auto"/>
            </w:tcBorders>
            <w:vAlign w:val="center"/>
            <w:hideMark/>
          </w:tcPr>
          <w:p w14:paraId="6CA03040" w14:textId="1135E6E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55B7284" wp14:editId="188E2388">
                  <wp:extent cx="1112520" cy="518160"/>
                  <wp:effectExtent l="0" t="0" r="0" b="0"/>
                  <wp:docPr id="1839896093" name="Image 30" descr="Une image contenant croquis&#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9896093" name="Image 30" descr="Une image contenant croquis&#10;&#10;Description générée automatiquement"/>
                          <pic:cNvPicPr>
                            <a:picLocks noChangeAspect="1" noChangeArrowheads="1"/>
                          </pic:cNvPicPr>
                        </pic:nvPicPr>
                        <pic:blipFill>
                          <a:blip r:embed="rId128">
                            <a:extLst>
                              <a:ext uri="{28A0092B-C50C-407E-A947-70E740481C1C}">
                                <a14:useLocalDpi xmlns:a14="http://schemas.microsoft.com/office/drawing/2010/main" val="0"/>
                              </a:ext>
                            </a:extLst>
                          </a:blip>
                          <a:srcRect/>
                          <a:stretch>
                            <a:fillRect/>
                          </a:stretch>
                        </pic:blipFill>
                        <pic:spPr bwMode="auto">
                          <a:xfrm>
                            <a:off x="0" y="0"/>
                            <a:ext cx="1112520" cy="518160"/>
                          </a:xfrm>
                          <a:prstGeom prst="rect">
                            <a:avLst/>
                          </a:prstGeom>
                          <a:noFill/>
                          <a:ln>
                            <a:noFill/>
                          </a:ln>
                        </pic:spPr>
                      </pic:pic>
                    </a:graphicData>
                  </a:graphic>
                </wp:inline>
              </w:drawing>
            </w:r>
          </w:p>
        </w:tc>
      </w:tr>
      <w:tr w:rsidR="00C948EB" w:rsidRPr="008E0F64" w14:paraId="71552B82" w14:textId="77777777" w:rsidTr="00C948EB">
        <w:trPr>
          <w:trHeight w:val="542"/>
        </w:trPr>
        <w:tc>
          <w:tcPr>
            <w:tcW w:w="5812" w:type="dxa"/>
            <w:gridSpan w:val="4"/>
            <w:tcBorders>
              <w:top w:val="single" w:sz="4" w:space="0" w:color="auto"/>
              <w:left w:val="single" w:sz="4" w:space="0" w:color="auto"/>
              <w:bottom w:val="single" w:sz="4" w:space="0" w:color="auto"/>
              <w:right w:val="single" w:sz="4" w:space="0" w:color="auto"/>
            </w:tcBorders>
            <w:hideMark/>
          </w:tcPr>
          <w:p w14:paraId="292F47AF" w14:textId="77777777" w:rsidR="00C948EB" w:rsidRPr="008E0F64" w:rsidRDefault="00C948EB">
            <w:pPr>
              <w:rPr>
                <w:rFonts w:ascii="Trebuchet MS" w:hAnsi="Trebuchet MS"/>
                <w:sz w:val="19"/>
                <w:szCs w:val="19"/>
              </w:rPr>
            </w:pPr>
            <w:r w:rsidRPr="008E0F64">
              <w:rPr>
                <w:rFonts w:ascii="Trebuchet MS" w:hAnsi="Trebuchet MS"/>
                <w:sz w:val="19"/>
                <w:szCs w:val="19"/>
              </w:rPr>
              <w:t>Heizgerät</w:t>
            </w:r>
          </w:p>
          <w:p w14:paraId="15DDCA43" w14:textId="77777777" w:rsidR="00C948EB" w:rsidRPr="008E0F64" w:rsidRDefault="00C948EB">
            <w:pPr>
              <w:tabs>
                <w:tab w:val="left" w:pos="3855"/>
              </w:tabs>
              <w:rPr>
                <w:rFonts w:ascii="Trebuchet MS" w:hAnsi="Trebuchet MS"/>
                <w:sz w:val="19"/>
                <w:szCs w:val="19"/>
              </w:rPr>
            </w:pPr>
            <w:r w:rsidRPr="008E0F64">
              <w:rPr>
                <w:rFonts w:ascii="Trebuchet MS" w:hAnsi="Trebuchet MS"/>
                <w:sz w:val="19"/>
                <w:szCs w:val="19"/>
              </w:rPr>
              <w:tab/>
            </w:r>
          </w:p>
        </w:tc>
        <w:tc>
          <w:tcPr>
            <w:tcW w:w="3205" w:type="dxa"/>
            <w:tcBorders>
              <w:top w:val="single" w:sz="4" w:space="0" w:color="auto"/>
              <w:left w:val="single" w:sz="4" w:space="0" w:color="auto"/>
              <w:bottom w:val="single" w:sz="4" w:space="0" w:color="auto"/>
              <w:right w:val="single" w:sz="4" w:space="0" w:color="auto"/>
            </w:tcBorders>
            <w:vAlign w:val="center"/>
            <w:hideMark/>
          </w:tcPr>
          <w:p w14:paraId="78A51CF7" w14:textId="568FC7F3"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044ED26" wp14:editId="1FF5D759">
                  <wp:extent cx="1173480" cy="502920"/>
                  <wp:effectExtent l="0" t="0" r="7620" b="0"/>
                  <wp:docPr id="1346251677" name="Image 29" descr="Une image contenant ligne, Rectangle, Parallèl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6251677" name="Image 29" descr="Une image contenant ligne, Rectangle, Parallèle, conception&#10;&#10;Description générée automatiquement"/>
                          <pic:cNvPicPr>
                            <a:picLocks noChangeAspect="1" noChangeArrowheads="1"/>
                          </pic:cNvPicPr>
                        </pic:nvPicPr>
                        <pic:blipFill>
                          <a:blip r:embed="rId129">
                            <a:extLst>
                              <a:ext uri="{28A0092B-C50C-407E-A947-70E740481C1C}">
                                <a14:useLocalDpi xmlns:a14="http://schemas.microsoft.com/office/drawing/2010/main" val="0"/>
                              </a:ext>
                            </a:extLst>
                          </a:blip>
                          <a:srcRect/>
                          <a:stretch>
                            <a:fillRect/>
                          </a:stretch>
                        </pic:blipFill>
                        <pic:spPr bwMode="auto">
                          <a:xfrm>
                            <a:off x="0" y="0"/>
                            <a:ext cx="1173480" cy="502920"/>
                          </a:xfrm>
                          <a:prstGeom prst="rect">
                            <a:avLst/>
                          </a:prstGeom>
                          <a:noFill/>
                          <a:ln>
                            <a:noFill/>
                          </a:ln>
                        </pic:spPr>
                      </pic:pic>
                    </a:graphicData>
                  </a:graphic>
                </wp:inline>
              </w:drawing>
            </w:r>
          </w:p>
        </w:tc>
      </w:tr>
      <w:tr w:rsidR="00C948EB" w:rsidRPr="008E0F64" w14:paraId="0DB34741"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6B731D20" w14:textId="77777777" w:rsidR="00C948EB" w:rsidRPr="008E0F64" w:rsidRDefault="00C948EB">
            <w:pPr>
              <w:rPr>
                <w:rFonts w:ascii="Trebuchet MS" w:hAnsi="Trebuchet MS"/>
                <w:sz w:val="19"/>
                <w:szCs w:val="19"/>
              </w:rPr>
            </w:pPr>
            <w:r w:rsidRPr="008E0F64">
              <w:rPr>
                <w:rFonts w:ascii="Trebuchet MS" w:hAnsi="Trebuchet MS"/>
                <w:sz w:val="19"/>
                <w:szCs w:val="19"/>
              </w:rPr>
              <w:t>Speicherheizer</w:t>
            </w:r>
          </w:p>
        </w:tc>
        <w:tc>
          <w:tcPr>
            <w:tcW w:w="3205" w:type="dxa"/>
            <w:tcBorders>
              <w:top w:val="single" w:sz="4" w:space="0" w:color="auto"/>
              <w:left w:val="single" w:sz="4" w:space="0" w:color="auto"/>
              <w:bottom w:val="single" w:sz="4" w:space="0" w:color="auto"/>
              <w:right w:val="single" w:sz="4" w:space="0" w:color="auto"/>
            </w:tcBorders>
            <w:vAlign w:val="center"/>
            <w:hideMark/>
          </w:tcPr>
          <w:p w14:paraId="3A313B0D" w14:textId="48F0DB0C"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F4A9150" wp14:editId="35533AFD">
                  <wp:extent cx="1112520" cy="556260"/>
                  <wp:effectExtent l="0" t="0" r="0" b="0"/>
                  <wp:docPr id="1288224268" name="Image 28" descr="Une image contenant Rectangle, ligne, Parallèl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8224268" name="Image 28" descr="Une image contenant Rectangle, ligne, Parallèle, conception&#10;&#10;Description générée automatiquement"/>
                          <pic:cNvPicPr>
                            <a:picLocks noChangeAspect="1" noChangeArrowheads="1"/>
                          </pic:cNvPicPr>
                        </pic:nvPicPr>
                        <pic:blipFill>
                          <a:blip r:embed="rId130">
                            <a:extLst>
                              <a:ext uri="{28A0092B-C50C-407E-A947-70E740481C1C}">
                                <a14:useLocalDpi xmlns:a14="http://schemas.microsoft.com/office/drawing/2010/main" val="0"/>
                              </a:ext>
                            </a:extLst>
                          </a:blip>
                          <a:srcRect/>
                          <a:stretch>
                            <a:fillRect/>
                          </a:stretch>
                        </pic:blipFill>
                        <pic:spPr bwMode="auto">
                          <a:xfrm>
                            <a:off x="0" y="0"/>
                            <a:ext cx="1112520" cy="556260"/>
                          </a:xfrm>
                          <a:prstGeom prst="rect">
                            <a:avLst/>
                          </a:prstGeom>
                          <a:noFill/>
                          <a:ln>
                            <a:noFill/>
                          </a:ln>
                        </pic:spPr>
                      </pic:pic>
                    </a:graphicData>
                  </a:graphic>
                </wp:inline>
              </w:drawing>
            </w:r>
          </w:p>
        </w:tc>
      </w:tr>
      <w:tr w:rsidR="00C948EB" w:rsidRPr="008E0F64" w14:paraId="7B66C50A"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31C140D0" w14:textId="77777777" w:rsidR="00C948EB" w:rsidRPr="008E0F64" w:rsidRDefault="00C948EB">
            <w:pPr>
              <w:rPr>
                <w:rFonts w:ascii="Trebuchet MS" w:hAnsi="Trebuchet MS"/>
                <w:sz w:val="19"/>
                <w:szCs w:val="19"/>
              </w:rPr>
            </w:pPr>
            <w:r w:rsidRPr="008E0F64">
              <w:rPr>
                <w:rFonts w:ascii="Trebuchet MS" w:hAnsi="Trebuchet MS"/>
                <w:sz w:val="19"/>
                <w:szCs w:val="19"/>
              </w:rPr>
              <w:t>Speicherheizer mit eingebautem Ventilator</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DE027E1" w14:textId="712D429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AB580FA" wp14:editId="550AC497">
                  <wp:extent cx="1165860" cy="601980"/>
                  <wp:effectExtent l="0" t="0" r="0" b="7620"/>
                  <wp:docPr id="1903576370" name="Image 27" descr="Une image contenant croquis, blanc, Rectangle, noir et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3576370" name="Image 27" descr="Une image contenant croquis, blanc, Rectangle, noir et blanc&#10;&#10;Description générée automatiquement"/>
                          <pic:cNvPicPr>
                            <a:picLocks noChangeAspect="1" noChangeArrowheads="1"/>
                          </pic:cNvPicPr>
                        </pic:nvPicPr>
                        <pic:blipFill>
                          <a:blip r:embed="rId131">
                            <a:extLst>
                              <a:ext uri="{28A0092B-C50C-407E-A947-70E740481C1C}">
                                <a14:useLocalDpi xmlns:a14="http://schemas.microsoft.com/office/drawing/2010/main" val="0"/>
                              </a:ext>
                            </a:extLst>
                          </a:blip>
                          <a:srcRect/>
                          <a:stretch>
                            <a:fillRect/>
                          </a:stretch>
                        </pic:blipFill>
                        <pic:spPr bwMode="auto">
                          <a:xfrm>
                            <a:off x="0" y="0"/>
                            <a:ext cx="1165860" cy="601980"/>
                          </a:xfrm>
                          <a:prstGeom prst="rect">
                            <a:avLst/>
                          </a:prstGeom>
                          <a:noFill/>
                          <a:ln>
                            <a:noFill/>
                          </a:ln>
                        </pic:spPr>
                      </pic:pic>
                    </a:graphicData>
                  </a:graphic>
                </wp:inline>
              </w:drawing>
            </w:r>
          </w:p>
        </w:tc>
      </w:tr>
      <w:tr w:rsidR="00C948EB" w:rsidRPr="008E0F64" w14:paraId="5530D146"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30A21CD3" w14:textId="77777777" w:rsidR="00C948EB" w:rsidRPr="008E0F64" w:rsidRDefault="00C948EB">
            <w:pPr>
              <w:rPr>
                <w:rFonts w:ascii="Trebuchet MS" w:hAnsi="Trebuchet MS"/>
                <w:sz w:val="19"/>
                <w:szCs w:val="19"/>
              </w:rPr>
            </w:pPr>
            <w:r w:rsidRPr="008E0F64">
              <w:rPr>
                <w:rFonts w:ascii="Trebuchet MS" w:hAnsi="Trebuchet MS"/>
                <w:sz w:val="19"/>
                <w:szCs w:val="19"/>
              </w:rPr>
              <w:t>Elektrisches Heißwassergerät</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6389ECC" w14:textId="4729ABA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021EBA3" wp14:editId="1924B60A">
                  <wp:extent cx="746760" cy="693420"/>
                  <wp:effectExtent l="0" t="0" r="0" b="0"/>
                  <wp:docPr id="1030323811" name="Image 26" descr="Une image contenant cercle, blanc, ustensiles de cuisi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0323811" name="Image 26" descr="Une image contenant cercle, blanc, ustensiles de cuisine&#10;&#10;Description générée automatiquement"/>
                          <pic:cNvPicPr>
                            <a:picLocks noChangeAspect="1" noChangeArrowheads="1"/>
                          </pic:cNvPicPr>
                        </pic:nvPicPr>
                        <pic:blipFill>
                          <a:blip r:embed="rId132">
                            <a:extLst>
                              <a:ext uri="{28A0092B-C50C-407E-A947-70E740481C1C}">
                                <a14:useLocalDpi xmlns:a14="http://schemas.microsoft.com/office/drawing/2010/main" val="0"/>
                              </a:ext>
                            </a:extLst>
                          </a:blip>
                          <a:srcRect/>
                          <a:stretch>
                            <a:fillRect/>
                          </a:stretch>
                        </pic:blipFill>
                        <pic:spPr bwMode="auto">
                          <a:xfrm>
                            <a:off x="0" y="0"/>
                            <a:ext cx="746760" cy="693420"/>
                          </a:xfrm>
                          <a:prstGeom prst="rect">
                            <a:avLst/>
                          </a:prstGeom>
                          <a:noFill/>
                          <a:ln>
                            <a:noFill/>
                          </a:ln>
                        </pic:spPr>
                      </pic:pic>
                    </a:graphicData>
                  </a:graphic>
                </wp:inline>
              </w:drawing>
            </w:r>
          </w:p>
        </w:tc>
      </w:tr>
      <w:tr w:rsidR="00C948EB" w:rsidRPr="008E0F64" w14:paraId="75C15B85"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4CD94A1D" w14:textId="77777777" w:rsidR="00C948EB" w:rsidRPr="008E0F64" w:rsidRDefault="00C948EB">
            <w:pPr>
              <w:rPr>
                <w:rFonts w:ascii="Trebuchet MS" w:hAnsi="Trebuchet MS"/>
                <w:sz w:val="19"/>
                <w:szCs w:val="19"/>
              </w:rPr>
            </w:pPr>
            <w:r w:rsidRPr="008E0F64">
              <w:rPr>
                <w:rFonts w:ascii="Trebuchet MS" w:hAnsi="Trebuchet MS"/>
                <w:sz w:val="19"/>
                <w:szCs w:val="19"/>
              </w:rPr>
              <w:t>Speicher-Heißwassergerät</w:t>
            </w:r>
          </w:p>
        </w:tc>
        <w:tc>
          <w:tcPr>
            <w:tcW w:w="3205" w:type="dxa"/>
            <w:tcBorders>
              <w:top w:val="single" w:sz="4" w:space="0" w:color="auto"/>
              <w:left w:val="single" w:sz="4" w:space="0" w:color="auto"/>
              <w:bottom w:val="single" w:sz="4" w:space="0" w:color="auto"/>
              <w:right w:val="single" w:sz="4" w:space="0" w:color="auto"/>
            </w:tcBorders>
            <w:vAlign w:val="center"/>
            <w:hideMark/>
          </w:tcPr>
          <w:p w14:paraId="46FD12A7" w14:textId="34934871"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0598683" wp14:editId="306867AA">
                  <wp:extent cx="678180" cy="617220"/>
                  <wp:effectExtent l="0" t="0" r="7620" b="0"/>
                  <wp:docPr id="1028331725" name="Image 25" descr="Une image contenant cercle, ustensiles de cuisi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331725" name="Image 25" descr="Une image contenant cercle, ustensiles de cuisine&#10;&#10;Description générée automatiquement"/>
                          <pic:cNvPicPr>
                            <a:picLocks noChangeAspect="1" noChangeArrowheads="1"/>
                          </pic:cNvPicPr>
                        </pic:nvPicPr>
                        <pic:blipFill>
                          <a:blip r:embed="rId133">
                            <a:extLst>
                              <a:ext uri="{28A0092B-C50C-407E-A947-70E740481C1C}">
                                <a14:useLocalDpi xmlns:a14="http://schemas.microsoft.com/office/drawing/2010/main" val="0"/>
                              </a:ext>
                            </a:extLst>
                          </a:blip>
                          <a:srcRect/>
                          <a:stretch>
                            <a:fillRect/>
                          </a:stretch>
                        </pic:blipFill>
                        <pic:spPr bwMode="auto">
                          <a:xfrm>
                            <a:off x="0" y="0"/>
                            <a:ext cx="678180" cy="617220"/>
                          </a:xfrm>
                          <a:prstGeom prst="rect">
                            <a:avLst/>
                          </a:prstGeom>
                          <a:noFill/>
                          <a:ln>
                            <a:noFill/>
                          </a:ln>
                        </pic:spPr>
                      </pic:pic>
                    </a:graphicData>
                  </a:graphic>
                </wp:inline>
              </w:drawing>
            </w:r>
          </w:p>
        </w:tc>
      </w:tr>
      <w:tr w:rsidR="00C948EB" w:rsidRPr="008E0F64" w14:paraId="053B22F7"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15E0E8C4" w14:textId="77777777" w:rsidR="00C948EB" w:rsidRPr="008E0F64" w:rsidRDefault="00C948EB">
            <w:pPr>
              <w:rPr>
                <w:rFonts w:ascii="Trebuchet MS" w:hAnsi="Trebuchet MS"/>
                <w:sz w:val="19"/>
                <w:szCs w:val="19"/>
              </w:rPr>
            </w:pPr>
            <w:r w:rsidRPr="008E0F64">
              <w:rPr>
                <w:rFonts w:ascii="Trebuchet MS" w:hAnsi="Trebuchet MS"/>
                <w:sz w:val="19"/>
                <w:szCs w:val="19"/>
              </w:rPr>
              <w:lastRenderedPageBreak/>
              <w:t>Ortsfestes elektrisches Haushaltsgerät</w:t>
            </w:r>
          </w:p>
          <w:p w14:paraId="704E6CF5" w14:textId="77777777" w:rsidR="00C948EB" w:rsidRPr="008E0F64" w:rsidRDefault="00C948EB">
            <w:pPr>
              <w:rPr>
                <w:rFonts w:ascii="Trebuchet MS" w:hAnsi="Trebuchet MS"/>
                <w:sz w:val="19"/>
                <w:szCs w:val="19"/>
              </w:rPr>
            </w:pPr>
            <w:r w:rsidRPr="008E0F64">
              <w:rPr>
                <w:rFonts w:ascii="Trebuchet MS" w:hAnsi="Trebuchet MS"/>
                <w:sz w:val="19"/>
                <w:szCs w:val="19"/>
              </w:rPr>
              <w:t>Allgemein</w:t>
            </w:r>
          </w:p>
        </w:tc>
        <w:tc>
          <w:tcPr>
            <w:tcW w:w="3205" w:type="dxa"/>
            <w:tcBorders>
              <w:top w:val="single" w:sz="4" w:space="0" w:color="auto"/>
              <w:left w:val="single" w:sz="4" w:space="0" w:color="auto"/>
              <w:bottom w:val="single" w:sz="4" w:space="0" w:color="auto"/>
              <w:right w:val="single" w:sz="4" w:space="0" w:color="auto"/>
            </w:tcBorders>
            <w:vAlign w:val="center"/>
            <w:hideMark/>
          </w:tcPr>
          <w:p w14:paraId="0BB6F755" w14:textId="0F7107BA"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58A0F34" wp14:editId="305DA9EB">
                  <wp:extent cx="1173480" cy="601980"/>
                  <wp:effectExtent l="0" t="0" r="7620" b="7620"/>
                  <wp:docPr id="2008010595" name="Image 24" descr="Une image contenant Rectangle, ligne, croquis,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8010595" name="Image 24" descr="Une image contenant Rectangle, ligne, croquis, blanc&#10;&#10;Description générée automatiquement"/>
                          <pic:cNvPicPr>
                            <a:picLocks noChangeAspect="1" noChangeArrowheads="1"/>
                          </pic:cNvPicPr>
                        </pic:nvPicPr>
                        <pic:blipFill>
                          <a:blip r:embed="rId134">
                            <a:extLst>
                              <a:ext uri="{28A0092B-C50C-407E-A947-70E740481C1C}">
                                <a14:useLocalDpi xmlns:a14="http://schemas.microsoft.com/office/drawing/2010/main" val="0"/>
                              </a:ext>
                            </a:extLst>
                          </a:blip>
                          <a:srcRect/>
                          <a:stretch>
                            <a:fillRect/>
                          </a:stretch>
                        </pic:blipFill>
                        <pic:spPr bwMode="auto">
                          <a:xfrm>
                            <a:off x="0" y="0"/>
                            <a:ext cx="1173480" cy="601980"/>
                          </a:xfrm>
                          <a:prstGeom prst="rect">
                            <a:avLst/>
                          </a:prstGeom>
                          <a:noFill/>
                          <a:ln>
                            <a:noFill/>
                          </a:ln>
                        </pic:spPr>
                      </pic:pic>
                    </a:graphicData>
                  </a:graphic>
                </wp:inline>
              </w:drawing>
            </w:r>
          </w:p>
        </w:tc>
      </w:tr>
      <w:tr w:rsidR="00C948EB" w:rsidRPr="008E0F64" w14:paraId="6E9617A9" w14:textId="77777777" w:rsidTr="00C948EB">
        <w:trPr>
          <w:trHeight w:val="1035"/>
        </w:trPr>
        <w:tc>
          <w:tcPr>
            <w:tcW w:w="5812" w:type="dxa"/>
            <w:gridSpan w:val="4"/>
            <w:tcBorders>
              <w:top w:val="single" w:sz="4" w:space="0" w:color="auto"/>
              <w:left w:val="single" w:sz="4" w:space="0" w:color="auto"/>
              <w:bottom w:val="single" w:sz="4" w:space="0" w:color="auto"/>
              <w:right w:val="single" w:sz="4" w:space="0" w:color="auto"/>
            </w:tcBorders>
            <w:hideMark/>
          </w:tcPr>
          <w:p w14:paraId="48B92237" w14:textId="77777777" w:rsidR="00C948EB" w:rsidRPr="008E0F64" w:rsidRDefault="00C948EB">
            <w:pPr>
              <w:rPr>
                <w:rFonts w:ascii="Trebuchet MS" w:hAnsi="Trebuchet MS"/>
                <w:sz w:val="19"/>
                <w:szCs w:val="19"/>
              </w:rPr>
            </w:pPr>
            <w:r w:rsidRPr="008E0F64">
              <w:rPr>
                <w:rFonts w:ascii="Trebuchet MS" w:hAnsi="Trebuchet MS"/>
                <w:sz w:val="19"/>
                <w:szCs w:val="19"/>
              </w:rPr>
              <w:t>Elektroherd</w:t>
            </w:r>
          </w:p>
          <w:p w14:paraId="01627293" w14:textId="77777777" w:rsidR="00C948EB" w:rsidRPr="008E0F64" w:rsidRDefault="00C948EB">
            <w:pPr>
              <w:rPr>
                <w:rFonts w:ascii="Trebuchet MS" w:hAnsi="Trebuchet MS"/>
                <w:sz w:val="19"/>
                <w:szCs w:val="19"/>
              </w:rPr>
            </w:pPr>
            <w:r w:rsidRPr="008E0F64">
              <w:rPr>
                <w:rFonts w:ascii="Trebuchet MS" w:hAnsi="Trebuchet MS"/>
                <w:sz w:val="19"/>
                <w:szCs w:val="19"/>
              </w:rPr>
              <w:t>Elektrokochfeld</w:t>
            </w:r>
          </w:p>
        </w:tc>
        <w:tc>
          <w:tcPr>
            <w:tcW w:w="3205" w:type="dxa"/>
            <w:tcBorders>
              <w:top w:val="single" w:sz="4" w:space="0" w:color="auto"/>
              <w:left w:val="single" w:sz="4" w:space="0" w:color="auto"/>
              <w:bottom w:val="single" w:sz="4" w:space="0" w:color="auto"/>
              <w:right w:val="single" w:sz="4" w:space="0" w:color="auto"/>
            </w:tcBorders>
            <w:vAlign w:val="center"/>
            <w:hideMark/>
          </w:tcPr>
          <w:p w14:paraId="38D215AB" w14:textId="334D402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C762E48" wp14:editId="144C68F3">
                  <wp:extent cx="1135380" cy="571500"/>
                  <wp:effectExtent l="0" t="0" r="7620" b="0"/>
                  <wp:docPr id="1616674587" name="Image 23" descr="Une image contenant croquis, cercle, ligne, Rectang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6674587" name="Image 23" descr="Une image contenant croquis, cercle, ligne, Rectangle&#10;&#10;Description générée automatiquement"/>
                          <pic:cNvPicPr>
                            <a:picLocks noChangeAspect="1" noChangeArrowheads="1"/>
                          </pic:cNvPicPr>
                        </pic:nvPicPr>
                        <pic:blipFill>
                          <a:blip r:embed="rId135">
                            <a:extLst>
                              <a:ext uri="{28A0092B-C50C-407E-A947-70E740481C1C}">
                                <a14:useLocalDpi xmlns:a14="http://schemas.microsoft.com/office/drawing/2010/main" val="0"/>
                              </a:ext>
                            </a:extLst>
                          </a:blip>
                          <a:srcRect/>
                          <a:stretch>
                            <a:fillRect/>
                          </a:stretch>
                        </pic:blipFill>
                        <pic:spPr bwMode="auto">
                          <a:xfrm>
                            <a:off x="0" y="0"/>
                            <a:ext cx="1135380" cy="571500"/>
                          </a:xfrm>
                          <a:prstGeom prst="rect">
                            <a:avLst/>
                          </a:prstGeom>
                          <a:noFill/>
                          <a:ln>
                            <a:noFill/>
                          </a:ln>
                        </pic:spPr>
                      </pic:pic>
                    </a:graphicData>
                  </a:graphic>
                </wp:inline>
              </w:drawing>
            </w:r>
          </w:p>
        </w:tc>
      </w:tr>
      <w:tr w:rsidR="00C948EB" w:rsidRPr="008E0F64" w14:paraId="5BE852A0" w14:textId="77777777" w:rsidTr="00C948EB">
        <w:trPr>
          <w:trHeight w:val="991"/>
        </w:trPr>
        <w:tc>
          <w:tcPr>
            <w:tcW w:w="5812" w:type="dxa"/>
            <w:gridSpan w:val="4"/>
            <w:tcBorders>
              <w:top w:val="single" w:sz="4" w:space="0" w:color="auto"/>
              <w:left w:val="single" w:sz="4" w:space="0" w:color="auto"/>
              <w:bottom w:val="single" w:sz="4" w:space="0" w:color="auto"/>
              <w:right w:val="single" w:sz="4" w:space="0" w:color="auto"/>
            </w:tcBorders>
            <w:hideMark/>
          </w:tcPr>
          <w:p w14:paraId="0F16B232" w14:textId="77777777" w:rsidR="00C948EB" w:rsidRPr="008E0F64" w:rsidRDefault="00C948EB">
            <w:pPr>
              <w:rPr>
                <w:rFonts w:ascii="Trebuchet MS" w:hAnsi="Trebuchet MS"/>
                <w:sz w:val="19"/>
                <w:szCs w:val="19"/>
              </w:rPr>
            </w:pPr>
            <w:r w:rsidRPr="008E0F64">
              <w:rPr>
                <w:rFonts w:ascii="Trebuchet MS" w:hAnsi="Trebuchet MS"/>
                <w:sz w:val="19"/>
                <w:szCs w:val="19"/>
              </w:rPr>
              <w:t>Mikrowellenofen</w:t>
            </w:r>
          </w:p>
        </w:tc>
        <w:tc>
          <w:tcPr>
            <w:tcW w:w="3205" w:type="dxa"/>
            <w:tcBorders>
              <w:top w:val="single" w:sz="4" w:space="0" w:color="auto"/>
              <w:left w:val="single" w:sz="4" w:space="0" w:color="auto"/>
              <w:bottom w:val="single" w:sz="4" w:space="0" w:color="auto"/>
              <w:right w:val="single" w:sz="4" w:space="0" w:color="auto"/>
            </w:tcBorders>
            <w:vAlign w:val="center"/>
            <w:hideMark/>
          </w:tcPr>
          <w:p w14:paraId="74BEEF1E" w14:textId="4D46C8F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6CDA6BAD" wp14:editId="5262FE2E">
                  <wp:extent cx="1226820" cy="480060"/>
                  <wp:effectExtent l="0" t="0" r="0" b="0"/>
                  <wp:docPr id="479293892" name="Image 22" descr="Une image contenant symbole, clé, outi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293892" name="Image 22" descr="Une image contenant symbole, clé, outil&#10;&#10;Description générée automatiquement"/>
                          <pic:cNvPicPr>
                            <a:picLocks noChangeAspect="1" noChangeArrowheads="1"/>
                          </pic:cNvPicPr>
                        </pic:nvPicPr>
                        <pic:blipFill>
                          <a:blip r:embed="rId136">
                            <a:extLst>
                              <a:ext uri="{28A0092B-C50C-407E-A947-70E740481C1C}">
                                <a14:useLocalDpi xmlns:a14="http://schemas.microsoft.com/office/drawing/2010/main" val="0"/>
                              </a:ext>
                            </a:extLst>
                          </a:blip>
                          <a:srcRect/>
                          <a:stretch>
                            <a:fillRect/>
                          </a:stretch>
                        </pic:blipFill>
                        <pic:spPr bwMode="auto">
                          <a:xfrm>
                            <a:off x="0" y="0"/>
                            <a:ext cx="1226820" cy="480060"/>
                          </a:xfrm>
                          <a:prstGeom prst="rect">
                            <a:avLst/>
                          </a:prstGeom>
                          <a:noFill/>
                          <a:ln>
                            <a:noFill/>
                          </a:ln>
                        </pic:spPr>
                      </pic:pic>
                    </a:graphicData>
                  </a:graphic>
                </wp:inline>
              </w:drawing>
            </w:r>
          </w:p>
        </w:tc>
      </w:tr>
      <w:tr w:rsidR="00C948EB" w:rsidRPr="008E0F64" w14:paraId="78EC2B75"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7AB6A05C" w14:textId="77777777" w:rsidR="00C948EB" w:rsidRPr="008E0F64" w:rsidRDefault="00C948EB">
            <w:pPr>
              <w:rPr>
                <w:rFonts w:ascii="Trebuchet MS" w:hAnsi="Trebuchet MS"/>
                <w:sz w:val="19"/>
                <w:szCs w:val="19"/>
              </w:rPr>
            </w:pPr>
            <w:r w:rsidRPr="008E0F64">
              <w:rPr>
                <w:rFonts w:ascii="Trebuchet MS" w:hAnsi="Trebuchet MS"/>
                <w:sz w:val="19"/>
                <w:szCs w:val="19"/>
              </w:rPr>
              <w:t>Elektroofen</w:t>
            </w:r>
          </w:p>
        </w:tc>
        <w:tc>
          <w:tcPr>
            <w:tcW w:w="3205" w:type="dxa"/>
            <w:tcBorders>
              <w:top w:val="single" w:sz="4" w:space="0" w:color="auto"/>
              <w:left w:val="single" w:sz="4" w:space="0" w:color="auto"/>
              <w:bottom w:val="single" w:sz="4" w:space="0" w:color="auto"/>
              <w:right w:val="single" w:sz="4" w:space="0" w:color="auto"/>
            </w:tcBorders>
            <w:vAlign w:val="center"/>
            <w:hideMark/>
          </w:tcPr>
          <w:p w14:paraId="4B32DA43" w14:textId="6B43ACA5"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1261BECA" wp14:editId="3ABE04A0">
                  <wp:extent cx="1127760" cy="563880"/>
                  <wp:effectExtent l="0" t="0" r="0" b="7620"/>
                  <wp:docPr id="1295974917" name="Image 21" descr="Une image contenant croquis, Rectangle, cercl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5974917" name="Image 21" descr="Une image contenant croquis, Rectangle, cercle, ligne&#10;&#10;Description générée automatiquement"/>
                          <pic:cNvPicPr>
                            <a:picLocks noChangeAspect="1" noChangeArrowheads="1"/>
                          </pic:cNvPicPr>
                        </pic:nvPicPr>
                        <pic:blipFill>
                          <a:blip r:embed="rId137">
                            <a:extLst>
                              <a:ext uri="{28A0092B-C50C-407E-A947-70E740481C1C}">
                                <a14:useLocalDpi xmlns:a14="http://schemas.microsoft.com/office/drawing/2010/main" val="0"/>
                              </a:ext>
                            </a:extLst>
                          </a:blip>
                          <a:srcRect/>
                          <a:stretch>
                            <a:fillRect/>
                          </a:stretch>
                        </pic:blipFill>
                        <pic:spPr bwMode="auto">
                          <a:xfrm>
                            <a:off x="0" y="0"/>
                            <a:ext cx="1127760" cy="563880"/>
                          </a:xfrm>
                          <a:prstGeom prst="rect">
                            <a:avLst/>
                          </a:prstGeom>
                          <a:noFill/>
                          <a:ln>
                            <a:noFill/>
                          </a:ln>
                        </pic:spPr>
                      </pic:pic>
                    </a:graphicData>
                  </a:graphic>
                </wp:inline>
              </w:drawing>
            </w:r>
          </w:p>
        </w:tc>
      </w:tr>
      <w:tr w:rsidR="00C948EB" w:rsidRPr="008E0F64" w14:paraId="3CB653D3" w14:textId="77777777" w:rsidTr="00C948EB">
        <w:trPr>
          <w:trHeight w:val="567"/>
        </w:trPr>
        <w:tc>
          <w:tcPr>
            <w:tcW w:w="5812" w:type="dxa"/>
            <w:gridSpan w:val="4"/>
            <w:tcBorders>
              <w:top w:val="single" w:sz="4" w:space="0" w:color="auto"/>
              <w:left w:val="single" w:sz="4" w:space="0" w:color="auto"/>
              <w:bottom w:val="single" w:sz="4" w:space="0" w:color="auto"/>
              <w:right w:val="single" w:sz="4" w:space="0" w:color="auto"/>
            </w:tcBorders>
            <w:hideMark/>
          </w:tcPr>
          <w:p w14:paraId="174C0FA8" w14:textId="77777777" w:rsidR="00C948EB" w:rsidRPr="008E0F64" w:rsidRDefault="00C948EB">
            <w:pPr>
              <w:rPr>
                <w:rFonts w:ascii="Trebuchet MS" w:hAnsi="Trebuchet MS"/>
                <w:sz w:val="19"/>
                <w:szCs w:val="19"/>
              </w:rPr>
            </w:pPr>
            <w:r w:rsidRPr="008E0F64">
              <w:rPr>
                <w:rFonts w:ascii="Trebuchet MS" w:hAnsi="Trebuchet MS"/>
                <w:sz w:val="19"/>
                <w:szCs w:val="19"/>
              </w:rPr>
              <w:t>Waschmaschine</w:t>
            </w:r>
          </w:p>
        </w:tc>
        <w:tc>
          <w:tcPr>
            <w:tcW w:w="3205" w:type="dxa"/>
            <w:tcBorders>
              <w:top w:val="single" w:sz="4" w:space="0" w:color="auto"/>
              <w:left w:val="single" w:sz="4" w:space="0" w:color="auto"/>
              <w:bottom w:val="single" w:sz="4" w:space="0" w:color="auto"/>
              <w:right w:val="single" w:sz="4" w:space="0" w:color="auto"/>
            </w:tcBorders>
            <w:vAlign w:val="center"/>
            <w:hideMark/>
          </w:tcPr>
          <w:p w14:paraId="5C016616" w14:textId="48BFAD4F"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AE1176F" wp14:editId="26C446C4">
                  <wp:extent cx="1104900" cy="525780"/>
                  <wp:effectExtent l="0" t="0" r="0" b="7620"/>
                  <wp:docPr id="939812311" name="Image 20" descr="Une image contenant croquis, cercle, sèche-ling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9812311" name="Image 20" descr="Une image contenant croquis, cercle, sèche-linge, conception&#10;&#10;Description générée automatiquement"/>
                          <pic:cNvPicPr>
                            <a:picLocks noChangeAspect="1" noChangeArrowheads="1"/>
                          </pic:cNvPicPr>
                        </pic:nvPicPr>
                        <pic:blipFill>
                          <a:blip r:embed="rId138">
                            <a:extLst>
                              <a:ext uri="{28A0092B-C50C-407E-A947-70E740481C1C}">
                                <a14:useLocalDpi xmlns:a14="http://schemas.microsoft.com/office/drawing/2010/main" val="0"/>
                              </a:ext>
                            </a:extLst>
                          </a:blip>
                          <a:srcRect/>
                          <a:stretch>
                            <a:fillRect/>
                          </a:stretch>
                        </pic:blipFill>
                        <pic:spPr bwMode="auto">
                          <a:xfrm>
                            <a:off x="0" y="0"/>
                            <a:ext cx="1104900" cy="525780"/>
                          </a:xfrm>
                          <a:prstGeom prst="rect">
                            <a:avLst/>
                          </a:prstGeom>
                          <a:noFill/>
                          <a:ln>
                            <a:noFill/>
                          </a:ln>
                        </pic:spPr>
                      </pic:pic>
                    </a:graphicData>
                  </a:graphic>
                </wp:inline>
              </w:drawing>
            </w:r>
          </w:p>
        </w:tc>
      </w:tr>
      <w:tr w:rsidR="00C948EB" w:rsidRPr="008E0F64" w14:paraId="6B568D27"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49851F6D" w14:textId="77777777" w:rsidR="00C948EB" w:rsidRPr="008E0F64" w:rsidRDefault="00C948EB">
            <w:pPr>
              <w:rPr>
                <w:rFonts w:ascii="Trebuchet MS" w:hAnsi="Trebuchet MS"/>
                <w:sz w:val="19"/>
                <w:szCs w:val="19"/>
              </w:rPr>
            </w:pPr>
            <w:r w:rsidRPr="008E0F64">
              <w:rPr>
                <w:rFonts w:ascii="Trebuchet MS" w:hAnsi="Trebuchet MS"/>
                <w:sz w:val="19"/>
                <w:szCs w:val="19"/>
              </w:rPr>
              <w:t>Wäschetrockner</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13136D58" w14:textId="1A94486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84CE52D" wp14:editId="52DBA278">
                  <wp:extent cx="1112520" cy="518160"/>
                  <wp:effectExtent l="0" t="0" r="0" b="0"/>
                  <wp:docPr id="1207244559" name="Image 19" descr="Une image contenant croquis, cercl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7244559" name="Image 19" descr="Une image contenant croquis, cercle, conception&#10;&#10;Description générée automatiquement"/>
                          <pic:cNvPicPr>
                            <a:picLocks noChangeAspect="1" noChangeArrowheads="1"/>
                          </pic:cNvPicPr>
                        </pic:nvPicPr>
                        <pic:blipFill>
                          <a:blip r:embed="rId139">
                            <a:extLst>
                              <a:ext uri="{28A0092B-C50C-407E-A947-70E740481C1C}">
                                <a14:useLocalDpi xmlns:a14="http://schemas.microsoft.com/office/drawing/2010/main" val="0"/>
                              </a:ext>
                            </a:extLst>
                          </a:blip>
                          <a:srcRect/>
                          <a:stretch>
                            <a:fillRect/>
                          </a:stretch>
                        </pic:blipFill>
                        <pic:spPr bwMode="auto">
                          <a:xfrm>
                            <a:off x="0" y="0"/>
                            <a:ext cx="1112520" cy="518160"/>
                          </a:xfrm>
                          <a:prstGeom prst="rect">
                            <a:avLst/>
                          </a:prstGeom>
                          <a:noFill/>
                          <a:ln>
                            <a:noFill/>
                          </a:ln>
                        </pic:spPr>
                      </pic:pic>
                    </a:graphicData>
                  </a:graphic>
                </wp:inline>
              </w:drawing>
            </w:r>
          </w:p>
        </w:tc>
      </w:tr>
      <w:tr w:rsidR="00C948EB" w:rsidRPr="008E0F64" w14:paraId="498976FD"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7271F63E" w14:textId="77777777" w:rsidR="00C948EB" w:rsidRPr="008E0F64" w:rsidRDefault="00C948EB">
            <w:pPr>
              <w:rPr>
                <w:rFonts w:ascii="Trebuchet MS" w:hAnsi="Trebuchet MS"/>
                <w:sz w:val="19"/>
                <w:szCs w:val="19"/>
              </w:rPr>
            </w:pPr>
            <w:r w:rsidRPr="008E0F64">
              <w:rPr>
                <w:rFonts w:ascii="Trebuchet MS" w:hAnsi="Trebuchet MS"/>
                <w:sz w:val="19"/>
                <w:szCs w:val="19"/>
              </w:rPr>
              <w:t>Geschirrspüler</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1900AA14" w14:textId="54CCCB70"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900BFBE" wp14:editId="4EF4CA8E">
                  <wp:extent cx="1097280" cy="518160"/>
                  <wp:effectExtent l="0" t="0" r="7620" b="0"/>
                  <wp:docPr id="635985402" name="Image 18" descr="Une image contenant cercle, croquis, ligne, Symétri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5985402" name="Image 18" descr="Une image contenant cercle, croquis, ligne, Symétrie&#10;&#10;Description générée automatiquement"/>
                          <pic:cNvPicPr>
                            <a:picLocks noChangeAspect="1" noChangeArrowheads="1"/>
                          </pic:cNvPicPr>
                        </pic:nvPicPr>
                        <pic:blipFill>
                          <a:blip r:embed="rId140">
                            <a:extLst>
                              <a:ext uri="{28A0092B-C50C-407E-A947-70E740481C1C}">
                                <a14:useLocalDpi xmlns:a14="http://schemas.microsoft.com/office/drawing/2010/main" val="0"/>
                              </a:ext>
                            </a:extLst>
                          </a:blip>
                          <a:srcRect/>
                          <a:stretch>
                            <a:fillRect/>
                          </a:stretch>
                        </pic:blipFill>
                        <pic:spPr bwMode="auto">
                          <a:xfrm>
                            <a:off x="0" y="0"/>
                            <a:ext cx="1097280" cy="518160"/>
                          </a:xfrm>
                          <a:prstGeom prst="rect">
                            <a:avLst/>
                          </a:prstGeom>
                          <a:noFill/>
                          <a:ln>
                            <a:noFill/>
                          </a:ln>
                        </pic:spPr>
                      </pic:pic>
                    </a:graphicData>
                  </a:graphic>
                </wp:inline>
              </w:drawing>
            </w:r>
          </w:p>
        </w:tc>
      </w:tr>
      <w:tr w:rsidR="00C948EB" w:rsidRPr="008E0F64" w14:paraId="2C9C5965"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39A6AAD1" w14:textId="77777777" w:rsidR="00C948EB" w:rsidRPr="008E0F64" w:rsidRDefault="00C948EB">
            <w:pPr>
              <w:rPr>
                <w:rFonts w:ascii="Trebuchet MS" w:hAnsi="Trebuchet MS"/>
                <w:sz w:val="19"/>
                <w:szCs w:val="19"/>
              </w:rPr>
            </w:pPr>
            <w:r w:rsidRPr="008E0F64">
              <w:rPr>
                <w:rFonts w:ascii="Trebuchet MS" w:hAnsi="Trebuchet MS"/>
                <w:sz w:val="19"/>
                <w:szCs w:val="19"/>
              </w:rPr>
              <w:t>Kühlschrank</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49F3E4C6" w14:textId="5A047AE7"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2CC8D868" wp14:editId="200B982F">
                  <wp:extent cx="1165860" cy="541020"/>
                  <wp:effectExtent l="0" t="0" r="0" b="0"/>
                  <wp:docPr id="462097342" name="Image 17" descr="Une image contenant symbole, blanc, motif&#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097342" name="Image 17" descr="Une image contenant symbole, blanc, motif&#10;&#10;Description générée automatiquement"/>
                          <pic:cNvPicPr>
                            <a:picLocks noChangeAspect="1" noChangeArrowheads="1"/>
                          </pic:cNvPicPr>
                        </pic:nvPicPr>
                        <pic:blipFill>
                          <a:blip r:embed="rId141">
                            <a:extLst>
                              <a:ext uri="{28A0092B-C50C-407E-A947-70E740481C1C}">
                                <a14:useLocalDpi xmlns:a14="http://schemas.microsoft.com/office/drawing/2010/main" val="0"/>
                              </a:ext>
                            </a:extLst>
                          </a:blip>
                          <a:srcRect/>
                          <a:stretch>
                            <a:fillRect/>
                          </a:stretch>
                        </pic:blipFill>
                        <pic:spPr bwMode="auto">
                          <a:xfrm>
                            <a:off x="0" y="0"/>
                            <a:ext cx="1165860" cy="541020"/>
                          </a:xfrm>
                          <a:prstGeom prst="rect">
                            <a:avLst/>
                          </a:prstGeom>
                          <a:noFill/>
                          <a:ln>
                            <a:noFill/>
                          </a:ln>
                        </pic:spPr>
                      </pic:pic>
                    </a:graphicData>
                  </a:graphic>
                </wp:inline>
              </w:drawing>
            </w:r>
          </w:p>
        </w:tc>
      </w:tr>
      <w:tr w:rsidR="00C948EB" w:rsidRPr="008E0F64" w14:paraId="043E5370"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051E4CE4" w14:textId="77777777" w:rsidR="00C948EB" w:rsidRPr="008E0F64" w:rsidRDefault="00C948EB">
            <w:pPr>
              <w:rPr>
                <w:rFonts w:ascii="Trebuchet MS" w:hAnsi="Trebuchet MS"/>
                <w:sz w:val="19"/>
                <w:szCs w:val="19"/>
              </w:rPr>
            </w:pPr>
            <w:r w:rsidRPr="008E0F64">
              <w:rPr>
                <w:rFonts w:ascii="Trebuchet MS" w:hAnsi="Trebuchet MS"/>
                <w:sz w:val="19"/>
                <w:szCs w:val="19"/>
              </w:rPr>
              <w:t>Gefrierschrank, Tiefkühlschrank</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76786818" w14:textId="6ACB2BCC"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022D557" wp14:editId="77D9FA71">
                  <wp:extent cx="1181100" cy="533400"/>
                  <wp:effectExtent l="0" t="0" r="0" b="0"/>
                  <wp:docPr id="563918330" name="Image 16" descr="Une image contenant texte, ligne, blanc, Rectang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3918330" name="Image 16" descr="Une image contenant texte, ligne, blanc, Rectangle&#10;&#10;Description générée automatiquement"/>
                          <pic:cNvPicPr>
                            <a:picLocks noChangeAspect="1" noChangeArrowheads="1"/>
                          </pic:cNvPicPr>
                        </pic:nvPicPr>
                        <pic:blipFill>
                          <a:blip r:embed="rId142">
                            <a:extLst>
                              <a:ext uri="{28A0092B-C50C-407E-A947-70E740481C1C}">
                                <a14:useLocalDpi xmlns:a14="http://schemas.microsoft.com/office/drawing/2010/main" val="0"/>
                              </a:ext>
                            </a:extLst>
                          </a:blip>
                          <a:srcRect/>
                          <a:stretch>
                            <a:fillRect/>
                          </a:stretch>
                        </pic:blipFill>
                        <pic:spPr bwMode="auto">
                          <a:xfrm>
                            <a:off x="0" y="0"/>
                            <a:ext cx="1181100" cy="533400"/>
                          </a:xfrm>
                          <a:prstGeom prst="rect">
                            <a:avLst/>
                          </a:prstGeom>
                          <a:noFill/>
                          <a:ln>
                            <a:noFill/>
                          </a:ln>
                        </pic:spPr>
                      </pic:pic>
                    </a:graphicData>
                  </a:graphic>
                </wp:inline>
              </w:drawing>
            </w:r>
          </w:p>
        </w:tc>
      </w:tr>
      <w:tr w:rsidR="00C948EB" w:rsidRPr="008E0F64" w14:paraId="6D156665"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tcPr>
          <w:p w14:paraId="6613A6C2" w14:textId="77777777" w:rsidR="00C948EB" w:rsidRPr="008E0F64" w:rsidRDefault="00C948EB">
            <w:pPr>
              <w:rPr>
                <w:rFonts w:ascii="Trebuchet MS" w:hAnsi="Trebuchet MS"/>
                <w:sz w:val="19"/>
                <w:szCs w:val="19"/>
              </w:rPr>
            </w:pPr>
            <w:r w:rsidRPr="008E0F64">
              <w:rPr>
                <w:rFonts w:ascii="Trebuchet MS" w:hAnsi="Trebuchet MS"/>
                <w:sz w:val="19"/>
                <w:szCs w:val="19"/>
              </w:rPr>
              <w:t>Motor</w:t>
            </w:r>
          </w:p>
          <w:p w14:paraId="1AF14DB9" w14:textId="77777777" w:rsidR="00C948EB" w:rsidRPr="008E0F64" w:rsidRDefault="00C948EB">
            <w:pPr>
              <w:rPr>
                <w:rFonts w:ascii="Trebuchet MS" w:eastAsiaTheme="minorHAnsi" w:hAnsi="Trebuchet MS"/>
                <w:kern w:val="2"/>
                <w:sz w:val="19"/>
                <w:szCs w:val="19"/>
              </w:rPr>
            </w:pPr>
          </w:p>
          <w:p w14:paraId="363F859A" w14:textId="77777777" w:rsidR="00C948EB" w:rsidRPr="008E0F64" w:rsidRDefault="00C948EB">
            <w:pPr>
              <w:rPr>
                <w:rFonts w:ascii="Trebuchet MS" w:eastAsiaTheme="minorHAnsi" w:hAnsi="Trebuchet MS"/>
                <w:kern w:val="2"/>
                <w:sz w:val="19"/>
                <w:szCs w:val="19"/>
              </w:rPr>
            </w:pPr>
          </w:p>
          <w:p w14:paraId="3DF54527" w14:textId="77777777" w:rsidR="00C948EB" w:rsidRPr="008E0F64" w:rsidRDefault="00C948EB">
            <w:pPr>
              <w:rPr>
                <w:rFonts w:ascii="Trebuchet MS" w:eastAsiaTheme="minorHAnsi" w:hAnsi="Trebuchet MS"/>
                <w:kern w:val="2"/>
                <w:sz w:val="19"/>
                <w:szCs w:val="19"/>
              </w:rPr>
            </w:pP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056ACBB4" w14:textId="18E21257"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35F2FFD" wp14:editId="0069CA2C">
                  <wp:extent cx="1074420" cy="533400"/>
                  <wp:effectExtent l="0" t="0" r="0" b="0"/>
                  <wp:docPr id="1502902723" name="Image 15" descr="Une image contenant cercle, symbo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2902723" name="Image 15" descr="Une image contenant cercle, symbole&#10;&#10;Description générée automatiquement"/>
                          <pic:cNvPicPr>
                            <a:picLocks noChangeAspect="1" noChangeArrowheads="1"/>
                          </pic:cNvPicPr>
                        </pic:nvPicPr>
                        <pic:blipFill>
                          <a:blip r:embed="rId143">
                            <a:extLst>
                              <a:ext uri="{28A0092B-C50C-407E-A947-70E740481C1C}">
                                <a14:useLocalDpi xmlns:a14="http://schemas.microsoft.com/office/drawing/2010/main" val="0"/>
                              </a:ext>
                            </a:extLst>
                          </a:blip>
                          <a:srcRect/>
                          <a:stretch>
                            <a:fillRect/>
                          </a:stretch>
                        </pic:blipFill>
                        <pic:spPr bwMode="auto">
                          <a:xfrm>
                            <a:off x="0" y="0"/>
                            <a:ext cx="1074420" cy="533400"/>
                          </a:xfrm>
                          <a:prstGeom prst="rect">
                            <a:avLst/>
                          </a:prstGeom>
                          <a:noFill/>
                          <a:ln>
                            <a:noFill/>
                          </a:ln>
                        </pic:spPr>
                      </pic:pic>
                    </a:graphicData>
                  </a:graphic>
                </wp:inline>
              </w:drawing>
            </w:r>
          </w:p>
        </w:tc>
      </w:tr>
      <w:tr w:rsidR="00C948EB" w:rsidRPr="008E0F64" w14:paraId="1317C802"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69061EC2" w14:textId="77777777" w:rsidR="00C948EB" w:rsidRPr="008E0F64" w:rsidRDefault="00C948EB">
            <w:pPr>
              <w:rPr>
                <w:rFonts w:ascii="Trebuchet MS" w:hAnsi="Trebuchet MS"/>
                <w:sz w:val="19"/>
                <w:szCs w:val="19"/>
              </w:rPr>
            </w:pPr>
            <w:r w:rsidRPr="008E0F64">
              <w:rPr>
                <w:rFonts w:ascii="Trebuchet MS" w:hAnsi="Trebuchet MS"/>
                <w:sz w:val="19"/>
                <w:szCs w:val="19"/>
              </w:rPr>
              <w:t>Ladestation für Elektrostraßenfahrzeuge</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2AD6F23D" w14:textId="01FB6AC7"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5C0DE65" wp14:editId="757DBD0B">
                  <wp:extent cx="922020" cy="998220"/>
                  <wp:effectExtent l="0" t="0" r="0" b="0"/>
                  <wp:docPr id="1707855049" name="Image 14" descr="Une image contenant croquis, diagramme, Rectangl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855049" name="Image 14" descr="Une image contenant croquis, diagramme, Rectangle, ligne&#10;&#10;Description générée automatiquement"/>
                          <pic:cNvPicPr>
                            <a:picLocks noChangeAspect="1" noChangeArrowheads="1"/>
                          </pic:cNvPicPr>
                        </pic:nvPicPr>
                        <pic:blipFill>
                          <a:blip r:embed="rId144">
                            <a:extLst>
                              <a:ext uri="{28A0092B-C50C-407E-A947-70E740481C1C}">
                                <a14:useLocalDpi xmlns:a14="http://schemas.microsoft.com/office/drawing/2010/main" val="0"/>
                              </a:ext>
                            </a:extLst>
                          </a:blip>
                          <a:srcRect/>
                          <a:stretch>
                            <a:fillRect/>
                          </a:stretch>
                        </pic:blipFill>
                        <pic:spPr bwMode="auto">
                          <a:xfrm>
                            <a:off x="0" y="0"/>
                            <a:ext cx="922020" cy="998220"/>
                          </a:xfrm>
                          <a:prstGeom prst="rect">
                            <a:avLst/>
                          </a:prstGeom>
                          <a:noFill/>
                          <a:ln>
                            <a:noFill/>
                          </a:ln>
                        </pic:spPr>
                      </pic:pic>
                    </a:graphicData>
                  </a:graphic>
                </wp:inline>
              </w:drawing>
            </w:r>
          </w:p>
        </w:tc>
      </w:tr>
      <w:tr w:rsidR="00C948EB" w:rsidRPr="008E0F64" w14:paraId="1A9AFD06"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1260B0E6" w14:textId="77777777" w:rsidR="00C948EB" w:rsidRPr="008E0F64" w:rsidRDefault="00C948EB">
            <w:pPr>
              <w:rPr>
                <w:rFonts w:ascii="Trebuchet MS" w:hAnsi="Trebuchet MS"/>
                <w:sz w:val="19"/>
                <w:szCs w:val="19"/>
              </w:rPr>
            </w:pPr>
            <w:r w:rsidRPr="008E0F64">
              <w:rPr>
                <w:rFonts w:ascii="Trebuchet MS" w:hAnsi="Trebuchet MS"/>
                <w:sz w:val="19"/>
                <w:szCs w:val="19"/>
              </w:rPr>
              <w:t>kWh-Zähler</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226F1590" w14:textId="18BEDB7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320883B" wp14:editId="73CA3EA3">
                  <wp:extent cx="899160" cy="502920"/>
                  <wp:effectExtent l="0" t="0" r="0" b="0"/>
                  <wp:docPr id="2123984806" name="Image 13" descr="Une image contenant texte, ligne, Rectangl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3984806" name="Image 13" descr="Une image contenant texte, ligne, Rectangle, Police&#10;&#10;Description générée automatiquement"/>
                          <pic:cNvPicPr>
                            <a:picLocks noChangeAspect="1" noChangeArrowheads="1"/>
                          </pic:cNvPicPr>
                        </pic:nvPicPr>
                        <pic:blipFill>
                          <a:blip r:embed="rId145">
                            <a:extLst>
                              <a:ext uri="{28A0092B-C50C-407E-A947-70E740481C1C}">
                                <a14:useLocalDpi xmlns:a14="http://schemas.microsoft.com/office/drawing/2010/main" val="0"/>
                              </a:ext>
                            </a:extLst>
                          </a:blip>
                          <a:srcRect/>
                          <a:stretch>
                            <a:fillRect/>
                          </a:stretch>
                        </pic:blipFill>
                        <pic:spPr bwMode="auto">
                          <a:xfrm>
                            <a:off x="0" y="0"/>
                            <a:ext cx="899160" cy="502920"/>
                          </a:xfrm>
                          <a:prstGeom prst="rect">
                            <a:avLst/>
                          </a:prstGeom>
                          <a:noFill/>
                          <a:ln>
                            <a:noFill/>
                          </a:ln>
                        </pic:spPr>
                      </pic:pic>
                    </a:graphicData>
                  </a:graphic>
                </wp:inline>
              </w:drawing>
            </w:r>
          </w:p>
        </w:tc>
      </w:tr>
      <w:tr w:rsidR="00C948EB" w:rsidRPr="008E0F64" w14:paraId="1858C73E"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46E97C23"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H. Quellen</w:t>
            </w:r>
          </w:p>
          <w:p w14:paraId="064C23F5"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320C2E4B" w14:textId="77777777" w:rsidR="00C948EB" w:rsidRPr="008E0F64" w:rsidRDefault="00C948EB">
            <w:pPr>
              <w:jc w:val="center"/>
              <w:rPr>
                <w:rFonts w:ascii="Trebuchet MS" w:hAnsi="Trebuchet MS"/>
                <w:noProof/>
                <w:sz w:val="19"/>
                <w:szCs w:val="19"/>
              </w:rPr>
            </w:pPr>
            <w:r w:rsidRPr="008E0F64">
              <w:rPr>
                <w:rFonts w:ascii="Trebuchet MS" w:hAnsi="Trebuchet MS"/>
                <w:b/>
                <w:i/>
                <w:iCs/>
                <w:sz w:val="19"/>
                <w:szCs w:val="19"/>
              </w:rPr>
              <w:t>Symbol</w:t>
            </w:r>
          </w:p>
        </w:tc>
      </w:tr>
      <w:tr w:rsidR="00C948EB" w:rsidRPr="008E0F64" w14:paraId="7415F8E0"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tcPr>
          <w:p w14:paraId="20E060C1" w14:textId="77777777" w:rsidR="00C948EB" w:rsidRPr="008E0F64" w:rsidRDefault="00C948EB">
            <w:pPr>
              <w:rPr>
                <w:rFonts w:ascii="Trebuchet MS" w:hAnsi="Trebuchet MS"/>
                <w:sz w:val="19"/>
                <w:szCs w:val="19"/>
              </w:rPr>
            </w:pPr>
            <w:r w:rsidRPr="008E0F64">
              <w:rPr>
                <w:rFonts w:ascii="Trebuchet MS" w:hAnsi="Trebuchet MS"/>
                <w:sz w:val="19"/>
                <w:szCs w:val="19"/>
              </w:rPr>
              <w:t>Transformator</w:t>
            </w:r>
          </w:p>
          <w:p w14:paraId="5AEC8DAD" w14:textId="77777777" w:rsidR="00C948EB" w:rsidRPr="008E0F64" w:rsidRDefault="00C948EB">
            <w:pPr>
              <w:rPr>
                <w:rFonts w:ascii="Trebuchet MS" w:eastAsiaTheme="minorHAnsi" w:hAnsi="Trebuchet MS"/>
                <w:kern w:val="2"/>
                <w:sz w:val="19"/>
                <w:szCs w:val="19"/>
              </w:rPr>
            </w:pP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4003FD37" w14:textId="79C33EF4"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2171A78" wp14:editId="30D1F42B">
                  <wp:extent cx="1203960" cy="754380"/>
                  <wp:effectExtent l="0" t="0" r="0" b="7620"/>
                  <wp:docPr id="391710474" name="Image 12" descr="Une image contenant texte, cerc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1710474" name="Image 12" descr="Une image contenant texte, cercle&#10;&#10;Description générée automatiquement"/>
                          <pic:cNvPicPr>
                            <a:picLocks noChangeAspect="1" noChangeArrowheads="1"/>
                          </pic:cNvPicPr>
                        </pic:nvPicPr>
                        <pic:blipFill>
                          <a:blip r:embed="rId146">
                            <a:extLst>
                              <a:ext uri="{28A0092B-C50C-407E-A947-70E740481C1C}">
                                <a14:useLocalDpi xmlns:a14="http://schemas.microsoft.com/office/drawing/2010/main" val="0"/>
                              </a:ext>
                            </a:extLst>
                          </a:blip>
                          <a:srcRect/>
                          <a:stretch>
                            <a:fillRect/>
                          </a:stretch>
                        </pic:blipFill>
                        <pic:spPr bwMode="auto">
                          <a:xfrm>
                            <a:off x="0" y="0"/>
                            <a:ext cx="1203960" cy="754380"/>
                          </a:xfrm>
                          <a:prstGeom prst="rect">
                            <a:avLst/>
                          </a:prstGeom>
                          <a:noFill/>
                          <a:ln>
                            <a:noFill/>
                          </a:ln>
                        </pic:spPr>
                      </pic:pic>
                    </a:graphicData>
                  </a:graphic>
                </wp:inline>
              </w:drawing>
            </w:r>
          </w:p>
        </w:tc>
      </w:tr>
      <w:tr w:rsidR="00C948EB" w:rsidRPr="008E0F64" w14:paraId="64B93B69"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09F997AC" w14:textId="77777777" w:rsidR="00C948EB" w:rsidRPr="008E0F64" w:rsidRDefault="00C948EB">
            <w:pPr>
              <w:rPr>
                <w:rFonts w:ascii="Trebuchet MS" w:hAnsi="Trebuchet MS"/>
                <w:sz w:val="19"/>
                <w:szCs w:val="19"/>
              </w:rPr>
            </w:pPr>
            <w:r w:rsidRPr="008E0F64">
              <w:rPr>
                <w:rFonts w:ascii="Trebuchet MS" w:hAnsi="Trebuchet MS"/>
                <w:sz w:val="19"/>
                <w:szCs w:val="19"/>
              </w:rPr>
              <w:lastRenderedPageBreak/>
              <w:t>Solarzelle</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473C6359" w14:textId="20C0F5E3"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5B5F6208" wp14:editId="0BDC62A4">
                  <wp:extent cx="1676400" cy="685800"/>
                  <wp:effectExtent l="0" t="0" r="0" b="0"/>
                  <wp:docPr id="2131516522" name="Imag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1"/>
                          <pic:cNvPicPr>
                            <a:picLocks noChangeAspect="1" noChangeArrowheads="1"/>
                          </pic:cNvPicPr>
                        </pic:nvPicPr>
                        <pic:blipFill>
                          <a:blip r:embed="rId147">
                            <a:extLst>
                              <a:ext uri="{28A0092B-C50C-407E-A947-70E740481C1C}">
                                <a14:useLocalDpi xmlns:a14="http://schemas.microsoft.com/office/drawing/2010/main" val="0"/>
                              </a:ext>
                            </a:extLst>
                          </a:blip>
                          <a:srcRect/>
                          <a:stretch>
                            <a:fillRect/>
                          </a:stretch>
                        </pic:blipFill>
                        <pic:spPr bwMode="auto">
                          <a:xfrm>
                            <a:off x="0" y="0"/>
                            <a:ext cx="1676400" cy="685800"/>
                          </a:xfrm>
                          <a:prstGeom prst="rect">
                            <a:avLst/>
                          </a:prstGeom>
                          <a:noFill/>
                          <a:ln>
                            <a:noFill/>
                          </a:ln>
                        </pic:spPr>
                      </pic:pic>
                    </a:graphicData>
                  </a:graphic>
                </wp:inline>
              </w:drawing>
            </w:r>
          </w:p>
          <w:p w14:paraId="72BC1A35" w14:textId="77777777" w:rsidR="00C948EB" w:rsidRPr="008E0F64" w:rsidRDefault="00C948EB">
            <w:pPr>
              <w:jc w:val="center"/>
              <w:rPr>
                <w:rFonts w:ascii="Trebuchet MS" w:hAnsi="Trebuchet MS"/>
                <w:noProof/>
                <w:sz w:val="19"/>
                <w:szCs w:val="19"/>
              </w:rPr>
            </w:pPr>
            <w:r w:rsidRPr="008E0F64">
              <w:rPr>
                <w:rFonts w:ascii="Trebuchet MS" w:hAnsi="Trebuchet MS"/>
                <w:sz w:val="19"/>
                <w:szCs w:val="19"/>
              </w:rPr>
              <w:t>Menge(n)</w:t>
            </w:r>
          </w:p>
          <w:p w14:paraId="35464B08" w14:textId="77777777" w:rsidR="00C948EB" w:rsidRPr="008E0F64" w:rsidRDefault="00C948EB">
            <w:pPr>
              <w:jc w:val="center"/>
              <w:rPr>
                <w:rFonts w:ascii="Trebuchet MS" w:hAnsi="Trebuchet MS"/>
                <w:noProof/>
                <w:sz w:val="19"/>
                <w:szCs w:val="19"/>
              </w:rPr>
            </w:pPr>
            <w:r w:rsidRPr="008E0F64">
              <w:rPr>
                <w:rFonts w:ascii="Trebuchet MS" w:hAnsi="Trebuchet MS"/>
                <w:sz w:val="19"/>
                <w:szCs w:val="19"/>
              </w:rPr>
              <w:t>kWp/Zelle</w:t>
            </w:r>
          </w:p>
        </w:tc>
      </w:tr>
      <w:tr w:rsidR="00C948EB" w:rsidRPr="008E0F64" w14:paraId="2469A221"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31290C41" w14:textId="77777777" w:rsidR="00C948EB" w:rsidRPr="008E0F64" w:rsidRDefault="00C948EB">
            <w:pPr>
              <w:rPr>
                <w:rFonts w:ascii="Trebuchet MS" w:hAnsi="Trebuchet MS"/>
                <w:sz w:val="19"/>
                <w:szCs w:val="19"/>
              </w:rPr>
            </w:pPr>
            <w:r w:rsidRPr="008E0F64">
              <w:rPr>
                <w:rFonts w:ascii="Trebuchet MS" w:hAnsi="Trebuchet MS"/>
                <w:sz w:val="19"/>
                <w:szCs w:val="19"/>
              </w:rPr>
              <w:t>Gleichrichter/Wechselrichter AC &lt;-&gt; DC</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0EC7DCAD" w14:textId="0B9540DD"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7540B115" wp14:editId="0190E054">
                  <wp:extent cx="1485900" cy="563880"/>
                  <wp:effectExtent l="0" t="0" r="0" b="7620"/>
                  <wp:docPr id="259254926" name="Image 10" descr="Une image contenant texte, Police, lign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254926" name="Image 10" descr="Une image contenant texte, Police, ligne, diagramme&#10;&#10;Description générée automatiquement"/>
                          <pic:cNvPicPr>
                            <a:picLocks noChangeAspect="1" noChangeArrowheads="1"/>
                          </pic:cNvPicPr>
                        </pic:nvPicPr>
                        <pic:blipFill>
                          <a:blip r:embed="rId148">
                            <a:extLst>
                              <a:ext uri="{28A0092B-C50C-407E-A947-70E740481C1C}">
                                <a14:useLocalDpi xmlns:a14="http://schemas.microsoft.com/office/drawing/2010/main" val="0"/>
                              </a:ext>
                            </a:extLst>
                          </a:blip>
                          <a:srcRect/>
                          <a:stretch>
                            <a:fillRect/>
                          </a:stretch>
                        </pic:blipFill>
                        <pic:spPr bwMode="auto">
                          <a:xfrm>
                            <a:off x="0" y="0"/>
                            <a:ext cx="1485900" cy="563880"/>
                          </a:xfrm>
                          <a:prstGeom prst="rect">
                            <a:avLst/>
                          </a:prstGeom>
                          <a:noFill/>
                          <a:ln>
                            <a:noFill/>
                          </a:ln>
                        </pic:spPr>
                      </pic:pic>
                    </a:graphicData>
                  </a:graphic>
                </wp:inline>
              </w:drawing>
            </w:r>
          </w:p>
        </w:tc>
      </w:tr>
      <w:tr w:rsidR="00C948EB" w:rsidRPr="008E0F64" w14:paraId="4E05FC3A"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037D9832" w14:textId="77777777" w:rsidR="00C948EB" w:rsidRPr="008E0F64" w:rsidRDefault="00C948EB">
            <w:pPr>
              <w:rPr>
                <w:rFonts w:ascii="Trebuchet MS" w:hAnsi="Trebuchet MS"/>
                <w:sz w:val="19"/>
                <w:szCs w:val="19"/>
              </w:rPr>
            </w:pPr>
            <w:r w:rsidRPr="008E0F64">
              <w:rPr>
                <w:rFonts w:ascii="Trebuchet MS" w:hAnsi="Trebuchet MS"/>
                <w:sz w:val="19"/>
                <w:szCs w:val="19"/>
              </w:rPr>
              <w:t>Wechselrichter DC -&gt; AC</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04445F3B" w14:textId="7EA4533F"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DD66D36" wp14:editId="2DFAADAA">
                  <wp:extent cx="1402080" cy="556260"/>
                  <wp:effectExtent l="0" t="0" r="7620" b="0"/>
                  <wp:docPr id="906605436" name="Image 9" descr="Une image contenant texte, Police, ligne,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6605436" name="Image 9" descr="Une image contenant texte, Police, ligne, blanc&#10;&#10;Description générée automatiquement"/>
                          <pic:cNvPicPr>
                            <a:picLocks noChangeAspect="1" noChangeArrowheads="1"/>
                          </pic:cNvPicPr>
                        </pic:nvPicPr>
                        <pic:blipFill>
                          <a:blip r:embed="rId149">
                            <a:extLst>
                              <a:ext uri="{28A0092B-C50C-407E-A947-70E740481C1C}">
                                <a14:useLocalDpi xmlns:a14="http://schemas.microsoft.com/office/drawing/2010/main" val="0"/>
                              </a:ext>
                            </a:extLst>
                          </a:blip>
                          <a:srcRect/>
                          <a:stretch>
                            <a:fillRect/>
                          </a:stretch>
                        </pic:blipFill>
                        <pic:spPr bwMode="auto">
                          <a:xfrm>
                            <a:off x="0" y="0"/>
                            <a:ext cx="1402080" cy="556260"/>
                          </a:xfrm>
                          <a:prstGeom prst="rect">
                            <a:avLst/>
                          </a:prstGeom>
                          <a:noFill/>
                          <a:ln>
                            <a:noFill/>
                          </a:ln>
                        </pic:spPr>
                      </pic:pic>
                    </a:graphicData>
                  </a:graphic>
                </wp:inline>
              </w:drawing>
            </w:r>
          </w:p>
        </w:tc>
      </w:tr>
      <w:tr w:rsidR="00C948EB" w:rsidRPr="008E0F64" w14:paraId="6FDA994C"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56AA13D6" w14:textId="77777777" w:rsidR="00C948EB" w:rsidRPr="008E0F64" w:rsidRDefault="00C948EB">
            <w:pPr>
              <w:rPr>
                <w:rFonts w:ascii="Trebuchet MS" w:hAnsi="Trebuchet MS"/>
                <w:sz w:val="19"/>
                <w:szCs w:val="19"/>
              </w:rPr>
            </w:pPr>
            <w:r w:rsidRPr="008E0F64">
              <w:rPr>
                <w:rFonts w:ascii="Trebuchet MS" w:hAnsi="Trebuchet MS"/>
                <w:sz w:val="19"/>
                <w:szCs w:val="19"/>
              </w:rPr>
              <w:t>Gleichstromsteller DC -&gt; DC</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55C7DF9E" w14:textId="58BEE0A9"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362890C0" wp14:editId="04E5209D">
                  <wp:extent cx="1417320" cy="541020"/>
                  <wp:effectExtent l="0" t="0" r="0" b="0"/>
                  <wp:docPr id="1183834614" name="Image 8" descr="Une image contenant texte, Police, ligne,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3834614" name="Image 8" descr="Une image contenant texte, Police, ligne, conception&#10;&#10;Description générée automatiquement"/>
                          <pic:cNvPicPr>
                            <a:picLocks noChangeAspect="1" noChangeArrowheads="1"/>
                          </pic:cNvPicPr>
                        </pic:nvPicPr>
                        <pic:blipFill>
                          <a:blip r:embed="rId150">
                            <a:extLst>
                              <a:ext uri="{28A0092B-C50C-407E-A947-70E740481C1C}">
                                <a14:useLocalDpi xmlns:a14="http://schemas.microsoft.com/office/drawing/2010/main" val="0"/>
                              </a:ext>
                            </a:extLst>
                          </a:blip>
                          <a:srcRect/>
                          <a:stretch>
                            <a:fillRect/>
                          </a:stretch>
                        </pic:blipFill>
                        <pic:spPr bwMode="auto">
                          <a:xfrm>
                            <a:off x="0" y="0"/>
                            <a:ext cx="1417320" cy="541020"/>
                          </a:xfrm>
                          <a:prstGeom prst="rect">
                            <a:avLst/>
                          </a:prstGeom>
                          <a:noFill/>
                          <a:ln>
                            <a:noFill/>
                          </a:ln>
                        </pic:spPr>
                      </pic:pic>
                    </a:graphicData>
                  </a:graphic>
                </wp:inline>
              </w:drawing>
            </w:r>
          </w:p>
        </w:tc>
      </w:tr>
      <w:tr w:rsidR="00C948EB" w:rsidRPr="008E0F64" w14:paraId="200D388F" w14:textId="77777777" w:rsidTr="001A19C5">
        <w:trPr>
          <w:trHeight w:val="567"/>
        </w:trPr>
        <w:tc>
          <w:tcPr>
            <w:tcW w:w="9017" w:type="dxa"/>
            <w:gridSpan w:val="5"/>
            <w:tcBorders>
              <w:top w:val="single" w:sz="4" w:space="0" w:color="auto"/>
              <w:left w:val="single" w:sz="4" w:space="0" w:color="auto"/>
              <w:bottom w:val="single" w:sz="4" w:space="0" w:color="auto"/>
              <w:right w:val="single" w:sz="4" w:space="0" w:color="auto"/>
            </w:tcBorders>
          </w:tcPr>
          <w:p w14:paraId="3037DDD7" w14:textId="77777777" w:rsidR="00C948EB" w:rsidRPr="008E0F64" w:rsidRDefault="00C948EB">
            <w:pPr>
              <w:rPr>
                <w:rFonts w:ascii="Trebuchet MS" w:hAnsi="Trebuchet MS"/>
                <w:noProof/>
                <w:sz w:val="19"/>
                <w:szCs w:val="19"/>
              </w:rPr>
            </w:pPr>
            <w:r w:rsidRPr="008E0F64">
              <w:rPr>
                <w:rFonts w:ascii="Trebuchet MS" w:hAnsi="Trebuchet MS"/>
                <w:b/>
                <w:sz w:val="19"/>
                <w:szCs w:val="19"/>
              </w:rPr>
              <w:t>Bemerkung:</w:t>
            </w:r>
          </w:p>
          <w:p w14:paraId="6A4643DD" w14:textId="77777777" w:rsidR="00C948EB" w:rsidRPr="008E0F64" w:rsidRDefault="00C948EB">
            <w:pPr>
              <w:rPr>
                <w:rFonts w:ascii="Trebuchet MS" w:hAnsi="Trebuchet MS"/>
                <w:noProof/>
                <w:sz w:val="19"/>
                <w:szCs w:val="19"/>
              </w:rPr>
            </w:pPr>
            <w:r w:rsidRPr="008E0F64">
              <w:rPr>
                <w:rFonts w:ascii="Trebuchet MS" w:hAnsi="Trebuchet MS"/>
                <w:sz w:val="19"/>
                <w:szCs w:val="19"/>
              </w:rPr>
              <w:t>Die Eigenschaften der Quellen werden entweder auf dem Einstrich-Schema angegeben oder in der Akte der elektrischen Anlage zur Verfügung gehalten.</w:t>
            </w:r>
          </w:p>
          <w:p w14:paraId="24A66F6C" w14:textId="77777777" w:rsidR="00C948EB" w:rsidRPr="008E0F64" w:rsidRDefault="00C948EB">
            <w:pPr>
              <w:rPr>
                <w:rFonts w:ascii="Trebuchet MS" w:eastAsiaTheme="minorHAnsi" w:hAnsi="Trebuchet MS"/>
                <w:noProof/>
                <w:kern w:val="2"/>
                <w:sz w:val="19"/>
                <w:szCs w:val="19"/>
              </w:rPr>
            </w:pPr>
          </w:p>
        </w:tc>
      </w:tr>
      <w:tr w:rsidR="00C948EB" w:rsidRPr="008E0F64" w14:paraId="39595A4E" w14:textId="77777777" w:rsidTr="001A19C5">
        <w:trPr>
          <w:trHeight w:val="567"/>
        </w:trPr>
        <w:tc>
          <w:tcPr>
            <w:tcW w:w="5801" w:type="dxa"/>
            <w:gridSpan w:val="3"/>
            <w:tcBorders>
              <w:top w:val="single" w:sz="4" w:space="0" w:color="auto"/>
              <w:left w:val="single" w:sz="4" w:space="0" w:color="auto"/>
              <w:bottom w:val="single" w:sz="4" w:space="0" w:color="auto"/>
              <w:right w:val="single" w:sz="4" w:space="0" w:color="auto"/>
            </w:tcBorders>
            <w:hideMark/>
          </w:tcPr>
          <w:p w14:paraId="363F93E0"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J. Domotik</w:t>
            </w:r>
          </w:p>
          <w:p w14:paraId="4018CE9E" w14:textId="77777777" w:rsidR="00C948EB" w:rsidRPr="008E0F64" w:rsidRDefault="00C948EB">
            <w:pPr>
              <w:jc w:val="center"/>
              <w:rPr>
                <w:rFonts w:ascii="Trebuchet MS" w:hAnsi="Trebuchet MS"/>
                <w:b/>
                <w:bCs/>
                <w:sz w:val="19"/>
                <w:szCs w:val="19"/>
              </w:rPr>
            </w:pPr>
            <w:r w:rsidRPr="008E0F64">
              <w:rPr>
                <w:rFonts w:ascii="Trebuchet MS" w:hAnsi="Trebuchet MS"/>
                <w:b/>
                <w:i/>
                <w:iCs/>
                <w:sz w:val="19"/>
                <w:szCs w:val="19"/>
              </w:rPr>
              <w:t>Beschreibung</w:t>
            </w:r>
          </w:p>
        </w:tc>
        <w:tc>
          <w:tcPr>
            <w:tcW w:w="3216" w:type="dxa"/>
            <w:gridSpan w:val="2"/>
            <w:tcBorders>
              <w:top w:val="single" w:sz="4" w:space="0" w:color="auto"/>
              <w:left w:val="single" w:sz="4" w:space="0" w:color="auto"/>
              <w:bottom w:val="single" w:sz="4" w:space="0" w:color="auto"/>
              <w:right w:val="single" w:sz="4" w:space="0" w:color="auto"/>
            </w:tcBorders>
            <w:vAlign w:val="center"/>
            <w:hideMark/>
          </w:tcPr>
          <w:p w14:paraId="12BB5FDD" w14:textId="77777777" w:rsidR="00C948EB" w:rsidRPr="008E0F64" w:rsidRDefault="00C948EB">
            <w:pPr>
              <w:jc w:val="center"/>
              <w:rPr>
                <w:rFonts w:ascii="Trebuchet MS" w:hAnsi="Trebuchet MS"/>
                <w:b/>
                <w:bCs/>
                <w:noProof/>
                <w:sz w:val="19"/>
                <w:szCs w:val="19"/>
              </w:rPr>
            </w:pPr>
            <w:r w:rsidRPr="008E0F64">
              <w:rPr>
                <w:rFonts w:ascii="Trebuchet MS" w:hAnsi="Trebuchet MS"/>
                <w:b/>
                <w:i/>
                <w:iCs/>
                <w:sz w:val="19"/>
                <w:szCs w:val="19"/>
              </w:rPr>
              <w:t>Symbol</w:t>
            </w:r>
          </w:p>
        </w:tc>
      </w:tr>
      <w:tr w:rsidR="00C948EB" w:rsidRPr="008E0F64" w14:paraId="3D4DA7C6" w14:textId="77777777" w:rsidTr="001A19C5">
        <w:trPr>
          <w:trHeight w:val="460"/>
        </w:trPr>
        <w:tc>
          <w:tcPr>
            <w:tcW w:w="5801" w:type="dxa"/>
            <w:gridSpan w:val="3"/>
            <w:tcBorders>
              <w:top w:val="single" w:sz="4" w:space="0" w:color="auto"/>
              <w:left w:val="single" w:sz="4" w:space="0" w:color="auto"/>
              <w:bottom w:val="nil"/>
              <w:right w:val="single" w:sz="4" w:space="0" w:color="auto"/>
            </w:tcBorders>
          </w:tcPr>
          <w:p w14:paraId="33EA44F1" w14:textId="77777777" w:rsidR="00C948EB" w:rsidRPr="008E0F64" w:rsidRDefault="00C948EB">
            <w:pPr>
              <w:rPr>
                <w:rFonts w:ascii="Trebuchet MS" w:hAnsi="Trebuchet MS"/>
                <w:sz w:val="19"/>
                <w:szCs w:val="19"/>
              </w:rPr>
            </w:pPr>
            <w:r w:rsidRPr="008E0F64">
              <w:rPr>
                <w:rFonts w:ascii="Trebuchet MS" w:hAnsi="Trebuchet MS"/>
                <w:sz w:val="19"/>
                <w:szCs w:val="19"/>
              </w:rPr>
              <w:t>Das Steuerwerk wird durch ein Rechteck dargestellt, das aus zwei Teilen besteht:</w:t>
            </w:r>
          </w:p>
          <w:p w14:paraId="3D63ACE4" w14:textId="77777777" w:rsidR="00C948EB" w:rsidRPr="008E0F64" w:rsidRDefault="00C948EB">
            <w:pPr>
              <w:rPr>
                <w:rFonts w:ascii="Trebuchet MS" w:hAnsi="Trebuchet MS"/>
                <w:sz w:val="19"/>
                <w:szCs w:val="19"/>
              </w:rPr>
            </w:pPr>
            <w:r w:rsidRPr="008E0F64">
              <w:rPr>
                <w:rFonts w:ascii="Trebuchet MS" w:hAnsi="Trebuchet MS"/>
                <w:sz w:val="19"/>
                <w:szCs w:val="19"/>
              </w:rPr>
              <w:t>- unterer Teil: Grundsymbol</w:t>
            </w:r>
          </w:p>
          <w:p w14:paraId="33EC6A6A" w14:textId="77777777" w:rsidR="00C948EB" w:rsidRPr="008E0F64" w:rsidRDefault="00C948EB">
            <w:pPr>
              <w:rPr>
                <w:rFonts w:ascii="Trebuchet MS" w:hAnsi="Trebuchet MS"/>
                <w:sz w:val="19"/>
                <w:szCs w:val="19"/>
              </w:rPr>
            </w:pPr>
            <w:r w:rsidRPr="008E0F64">
              <w:rPr>
                <w:rFonts w:ascii="Trebuchet MS" w:hAnsi="Trebuchet MS"/>
                <w:sz w:val="19"/>
                <w:szCs w:val="19"/>
              </w:rPr>
              <w:t>Bsp: Schalter, Steckdose mit Schalter</w:t>
            </w:r>
          </w:p>
          <w:p w14:paraId="0FBB3835" w14:textId="77777777" w:rsidR="00C948EB" w:rsidRPr="008E0F64" w:rsidRDefault="00C948EB">
            <w:pPr>
              <w:rPr>
                <w:rFonts w:ascii="Trebuchet MS" w:eastAsiaTheme="minorHAnsi" w:hAnsi="Trebuchet MS"/>
                <w:kern w:val="2"/>
                <w:sz w:val="19"/>
                <w:szCs w:val="19"/>
              </w:rPr>
            </w:pPr>
          </w:p>
          <w:p w14:paraId="1C67F89C" w14:textId="77777777" w:rsidR="00C948EB" w:rsidRPr="008E0F64" w:rsidRDefault="00C948EB">
            <w:pPr>
              <w:rPr>
                <w:rFonts w:ascii="Trebuchet MS" w:hAnsi="Trebuchet MS"/>
                <w:sz w:val="19"/>
                <w:szCs w:val="19"/>
              </w:rPr>
            </w:pPr>
            <w:r w:rsidRPr="008E0F64">
              <w:rPr>
                <w:rFonts w:ascii="Trebuchet MS" w:hAnsi="Trebuchet MS"/>
                <w:sz w:val="19"/>
                <w:szCs w:val="19"/>
              </w:rPr>
              <w:t>- oberer Teil: Steuerungstyp</w:t>
            </w:r>
          </w:p>
          <w:p w14:paraId="5BB94AB8" w14:textId="77777777" w:rsidR="00C948EB" w:rsidRPr="008E0F64" w:rsidRDefault="00C948EB">
            <w:pPr>
              <w:rPr>
                <w:rFonts w:ascii="Trebuchet MS" w:hAnsi="Trebuchet MS"/>
                <w:sz w:val="19"/>
                <w:szCs w:val="19"/>
              </w:rPr>
            </w:pPr>
            <w:r w:rsidRPr="008E0F64">
              <w:rPr>
                <w:rFonts w:ascii="Trebuchet MS" w:hAnsi="Trebuchet MS"/>
                <w:sz w:val="19"/>
                <w:szCs w:val="19"/>
              </w:rPr>
              <w:t>Bsp:</w:t>
            </w:r>
            <w:r w:rsidRPr="008E0F64">
              <w:rPr>
                <w:rFonts w:ascii="Trebuchet MS" w:hAnsi="Trebuchet MS"/>
                <w:sz w:val="19"/>
                <w:szCs w:val="19"/>
              </w:rPr>
              <w:tab/>
            </w:r>
          </w:p>
          <w:p w14:paraId="6E744AB6" w14:textId="77777777" w:rsidR="00C948EB" w:rsidRPr="008E0F64" w:rsidRDefault="00C948EB">
            <w:pPr>
              <w:rPr>
                <w:rFonts w:ascii="Trebuchet MS" w:hAnsi="Trebuchet MS"/>
                <w:sz w:val="19"/>
                <w:szCs w:val="19"/>
              </w:rPr>
            </w:pPr>
            <w:r w:rsidRPr="008E0F64">
              <w:rPr>
                <w:rFonts w:ascii="Trebuchet MS" w:hAnsi="Trebuchet MS"/>
                <w:sz w:val="19"/>
                <w:szCs w:val="19"/>
              </w:rPr>
              <w:t xml:space="preserve"> </w:t>
            </w:r>
          </w:p>
        </w:tc>
        <w:tc>
          <w:tcPr>
            <w:tcW w:w="3216" w:type="dxa"/>
            <w:gridSpan w:val="2"/>
            <w:vMerge w:val="restart"/>
            <w:tcBorders>
              <w:top w:val="single" w:sz="4" w:space="0" w:color="auto"/>
              <w:left w:val="single" w:sz="4" w:space="0" w:color="auto"/>
              <w:bottom w:val="single" w:sz="4" w:space="0" w:color="auto"/>
              <w:right w:val="single" w:sz="4" w:space="0" w:color="auto"/>
            </w:tcBorders>
            <w:vAlign w:val="center"/>
          </w:tcPr>
          <w:p w14:paraId="7E630819" w14:textId="7F3B354E"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4D45F150" wp14:editId="6520DB72">
                  <wp:extent cx="868680" cy="807720"/>
                  <wp:effectExtent l="0" t="0" r="7620" b="0"/>
                  <wp:docPr id="1290410584" name="Image 7" descr="Une image contenant croquis, cercle, dessin,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410584" name="Image 7" descr="Une image contenant croquis, cercle, dessin, diagramme&#10;&#10;Description générée automatiquement"/>
                          <pic:cNvPicPr>
                            <a:picLocks noChangeAspect="1" noChangeArrowheads="1"/>
                          </pic:cNvPicPr>
                        </pic:nvPicPr>
                        <pic:blipFill>
                          <a:blip r:embed="rId151">
                            <a:extLst>
                              <a:ext uri="{28A0092B-C50C-407E-A947-70E740481C1C}">
                                <a14:useLocalDpi xmlns:a14="http://schemas.microsoft.com/office/drawing/2010/main" val="0"/>
                              </a:ext>
                            </a:extLst>
                          </a:blip>
                          <a:srcRect/>
                          <a:stretch>
                            <a:fillRect/>
                          </a:stretch>
                        </pic:blipFill>
                        <pic:spPr bwMode="auto">
                          <a:xfrm>
                            <a:off x="0" y="0"/>
                            <a:ext cx="868680" cy="807720"/>
                          </a:xfrm>
                          <a:prstGeom prst="rect">
                            <a:avLst/>
                          </a:prstGeom>
                          <a:noFill/>
                          <a:ln>
                            <a:noFill/>
                          </a:ln>
                        </pic:spPr>
                      </pic:pic>
                    </a:graphicData>
                  </a:graphic>
                </wp:inline>
              </w:drawing>
            </w:r>
          </w:p>
          <w:p w14:paraId="383A9B26" w14:textId="77777777" w:rsidR="00C948EB" w:rsidRPr="008E0F64" w:rsidRDefault="00C948EB">
            <w:pPr>
              <w:jc w:val="center"/>
              <w:rPr>
                <w:rFonts w:ascii="Trebuchet MS" w:hAnsi="Trebuchet MS"/>
                <w:noProof/>
                <w:sz w:val="19"/>
                <w:szCs w:val="19"/>
              </w:rPr>
            </w:pPr>
          </w:p>
          <w:p w14:paraId="3B5EC238" w14:textId="333C4295" w:rsidR="00C948EB" w:rsidRPr="008E0F64" w:rsidRDefault="00C948EB">
            <w:pPr>
              <w:jc w:val="center"/>
              <w:rPr>
                <w:rFonts w:ascii="Trebuchet MS" w:hAnsi="Trebuchet MS"/>
                <w:noProof/>
                <w:sz w:val="19"/>
                <w:szCs w:val="19"/>
              </w:rPr>
            </w:pPr>
            <w:r w:rsidRPr="008E0F64">
              <w:rPr>
                <w:rFonts w:ascii="Trebuchet MS" w:hAnsi="Trebuchet MS"/>
                <w:noProof/>
                <w:sz w:val="19"/>
                <w:szCs w:val="19"/>
              </w:rPr>
              <w:drawing>
                <wp:inline distT="0" distB="0" distL="0" distR="0" wp14:anchorId="0F47628E" wp14:editId="388F93A5">
                  <wp:extent cx="655320" cy="769620"/>
                  <wp:effectExtent l="0" t="0" r="0" b="0"/>
                  <wp:docPr id="565495700" name="Image 6" descr="Une image contenant horloge, croquis, symbol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5495700" name="Image 6" descr="Une image contenant horloge, croquis, symbole, Police&#10;&#10;Description générée automatiquement"/>
                          <pic:cNvPicPr>
                            <a:picLocks noChangeAspect="1" noChangeArrowheads="1"/>
                          </pic:cNvPicPr>
                        </pic:nvPicPr>
                        <pic:blipFill>
                          <a:blip r:embed="rId152">
                            <a:extLst>
                              <a:ext uri="{28A0092B-C50C-407E-A947-70E740481C1C}">
                                <a14:useLocalDpi xmlns:a14="http://schemas.microsoft.com/office/drawing/2010/main" val="0"/>
                              </a:ext>
                            </a:extLst>
                          </a:blip>
                          <a:srcRect/>
                          <a:stretch>
                            <a:fillRect/>
                          </a:stretch>
                        </pic:blipFill>
                        <pic:spPr bwMode="auto">
                          <a:xfrm>
                            <a:off x="0" y="0"/>
                            <a:ext cx="655320" cy="769620"/>
                          </a:xfrm>
                          <a:prstGeom prst="rect">
                            <a:avLst/>
                          </a:prstGeom>
                          <a:noFill/>
                          <a:ln>
                            <a:noFill/>
                          </a:ln>
                        </pic:spPr>
                      </pic:pic>
                    </a:graphicData>
                  </a:graphic>
                </wp:inline>
              </w:drawing>
            </w:r>
          </w:p>
        </w:tc>
      </w:tr>
      <w:tr w:rsidR="00C948EB" w:rsidRPr="008E0F64" w14:paraId="4BAA5842" w14:textId="77777777" w:rsidTr="001A19C5">
        <w:trPr>
          <w:trHeight w:val="460"/>
        </w:trPr>
        <w:tc>
          <w:tcPr>
            <w:tcW w:w="912" w:type="dxa"/>
            <w:tcBorders>
              <w:top w:val="nil"/>
              <w:left w:val="single" w:sz="4" w:space="0" w:color="auto"/>
              <w:bottom w:val="nil"/>
              <w:right w:val="nil"/>
            </w:tcBorders>
            <w:vAlign w:val="center"/>
            <w:hideMark/>
          </w:tcPr>
          <w:p w14:paraId="672A3111" w14:textId="672CC25B"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409CA8EB" wp14:editId="7D19F083">
                  <wp:extent cx="312420" cy="297180"/>
                  <wp:effectExtent l="0" t="0" r="0" b="7620"/>
                  <wp:docPr id="101746971"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7"/>
                          <pic:cNvPicPr>
                            <a:picLocks noChangeAspect="1" noChangeArrowheads="1"/>
                          </pic:cNvPicPr>
                        </pic:nvPicPr>
                        <pic:blipFill>
                          <a:blip r:embed="rId153">
                            <a:extLst>
                              <a:ext uri="{28A0092B-C50C-407E-A947-70E740481C1C}">
                                <a14:useLocalDpi xmlns:a14="http://schemas.microsoft.com/office/drawing/2010/main" val="0"/>
                              </a:ext>
                            </a:extLst>
                          </a:blip>
                          <a:srcRect/>
                          <a:stretch>
                            <a:fillRect/>
                          </a:stretch>
                        </pic:blipFill>
                        <pic:spPr bwMode="auto">
                          <a:xfrm>
                            <a:off x="0" y="0"/>
                            <a:ext cx="312420" cy="297180"/>
                          </a:xfrm>
                          <a:prstGeom prst="rect">
                            <a:avLst/>
                          </a:prstGeom>
                          <a:noFill/>
                          <a:ln>
                            <a:noFill/>
                          </a:ln>
                        </pic:spPr>
                      </pic:pic>
                    </a:graphicData>
                  </a:graphic>
                </wp:inline>
              </w:drawing>
            </w:r>
          </w:p>
        </w:tc>
        <w:tc>
          <w:tcPr>
            <w:tcW w:w="4889" w:type="dxa"/>
            <w:gridSpan w:val="2"/>
            <w:tcBorders>
              <w:top w:val="nil"/>
              <w:left w:val="nil"/>
              <w:bottom w:val="nil"/>
              <w:right w:val="single" w:sz="4" w:space="0" w:color="auto"/>
            </w:tcBorders>
            <w:hideMark/>
          </w:tcPr>
          <w:p w14:paraId="58A946B8" w14:textId="77777777" w:rsidR="00C948EB" w:rsidRPr="008E0F64" w:rsidRDefault="00C948EB">
            <w:pPr>
              <w:rPr>
                <w:rFonts w:ascii="Trebuchet MS" w:hAnsi="Trebuchet MS"/>
                <w:sz w:val="19"/>
                <w:szCs w:val="19"/>
              </w:rPr>
            </w:pPr>
            <w:r w:rsidRPr="008E0F64">
              <w:rPr>
                <w:rFonts w:ascii="Trebuchet MS" w:hAnsi="Trebuchet MS"/>
                <w:sz w:val="19"/>
                <w:szCs w:val="19"/>
              </w:rPr>
              <w:t>lokale Steuerung mittels Drucktaster</w:t>
            </w:r>
          </w:p>
        </w:tc>
        <w:tc>
          <w:tcPr>
            <w:tcW w:w="0" w:type="auto"/>
            <w:gridSpan w:val="2"/>
            <w:vMerge/>
            <w:tcBorders>
              <w:top w:val="single" w:sz="4" w:space="0" w:color="auto"/>
              <w:left w:val="single" w:sz="4" w:space="0" w:color="auto"/>
              <w:bottom w:val="single" w:sz="4" w:space="0" w:color="auto"/>
              <w:right w:val="single" w:sz="4" w:space="0" w:color="auto"/>
            </w:tcBorders>
            <w:vAlign w:val="center"/>
            <w:hideMark/>
          </w:tcPr>
          <w:p w14:paraId="710AF01C" w14:textId="77777777" w:rsidR="00C948EB" w:rsidRPr="008E0F64" w:rsidRDefault="00C948EB">
            <w:pPr>
              <w:rPr>
                <w:rFonts w:ascii="Trebuchet MS" w:eastAsiaTheme="minorHAnsi" w:hAnsi="Trebuchet MS"/>
                <w:noProof/>
                <w:kern w:val="2"/>
                <w:sz w:val="19"/>
                <w:szCs w:val="19"/>
                <w:lang w:eastAsia="fr-FR"/>
              </w:rPr>
            </w:pPr>
          </w:p>
        </w:tc>
      </w:tr>
      <w:tr w:rsidR="00C948EB" w:rsidRPr="008E0F64" w14:paraId="7131AC41" w14:textId="77777777" w:rsidTr="001A19C5">
        <w:trPr>
          <w:trHeight w:val="460"/>
        </w:trPr>
        <w:tc>
          <w:tcPr>
            <w:tcW w:w="912" w:type="dxa"/>
            <w:tcBorders>
              <w:top w:val="nil"/>
              <w:left w:val="single" w:sz="4" w:space="0" w:color="auto"/>
              <w:bottom w:val="nil"/>
              <w:right w:val="nil"/>
            </w:tcBorders>
            <w:vAlign w:val="center"/>
            <w:hideMark/>
          </w:tcPr>
          <w:p w14:paraId="6108C001" w14:textId="19EF772D"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55091636" wp14:editId="61872DA8">
                  <wp:extent cx="297180" cy="297180"/>
                  <wp:effectExtent l="0" t="0" r="7620" b="7620"/>
                  <wp:docPr id="722296450"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8"/>
                          <pic:cNvPicPr>
                            <a:picLocks noChangeAspect="1" noChangeArrowheads="1"/>
                          </pic:cNvPicPr>
                        </pic:nvPicPr>
                        <pic:blipFill>
                          <a:blip r:embed="rId154">
                            <a:extLst>
                              <a:ext uri="{28A0092B-C50C-407E-A947-70E740481C1C}">
                                <a14:useLocalDpi xmlns:a14="http://schemas.microsoft.com/office/drawing/2010/main" val="0"/>
                              </a:ext>
                            </a:extLst>
                          </a:blip>
                          <a:srcRect/>
                          <a:stretch>
                            <a:fillRect/>
                          </a:stretch>
                        </pic:blipFill>
                        <pic:spPr bwMode="auto">
                          <a:xfrm>
                            <a:off x="0" y="0"/>
                            <a:ext cx="297180" cy="297180"/>
                          </a:xfrm>
                          <a:prstGeom prst="rect">
                            <a:avLst/>
                          </a:prstGeom>
                          <a:noFill/>
                          <a:ln>
                            <a:noFill/>
                          </a:ln>
                        </pic:spPr>
                      </pic:pic>
                    </a:graphicData>
                  </a:graphic>
                </wp:inline>
              </w:drawing>
            </w:r>
          </w:p>
        </w:tc>
        <w:tc>
          <w:tcPr>
            <w:tcW w:w="4889" w:type="dxa"/>
            <w:gridSpan w:val="2"/>
            <w:tcBorders>
              <w:top w:val="nil"/>
              <w:left w:val="nil"/>
              <w:bottom w:val="nil"/>
              <w:right w:val="single" w:sz="4" w:space="0" w:color="auto"/>
            </w:tcBorders>
            <w:hideMark/>
          </w:tcPr>
          <w:p w14:paraId="27BAD303" w14:textId="77777777" w:rsidR="00C948EB" w:rsidRPr="008E0F64" w:rsidRDefault="00C948EB">
            <w:pPr>
              <w:rPr>
                <w:rFonts w:ascii="Trebuchet MS" w:hAnsi="Trebuchet MS"/>
                <w:sz w:val="19"/>
                <w:szCs w:val="19"/>
              </w:rPr>
            </w:pPr>
            <w:r w:rsidRPr="008E0F64">
              <w:rPr>
                <w:rFonts w:ascii="Trebuchet MS" w:hAnsi="Trebuchet MS"/>
                <w:sz w:val="19"/>
                <w:szCs w:val="19"/>
              </w:rPr>
              <w:t>drahtlose Steuerung</w:t>
            </w:r>
          </w:p>
        </w:tc>
        <w:tc>
          <w:tcPr>
            <w:tcW w:w="0" w:type="auto"/>
            <w:gridSpan w:val="2"/>
            <w:vMerge/>
            <w:tcBorders>
              <w:top w:val="single" w:sz="4" w:space="0" w:color="auto"/>
              <w:left w:val="single" w:sz="4" w:space="0" w:color="auto"/>
              <w:bottom w:val="single" w:sz="4" w:space="0" w:color="auto"/>
              <w:right w:val="single" w:sz="4" w:space="0" w:color="auto"/>
            </w:tcBorders>
            <w:vAlign w:val="center"/>
            <w:hideMark/>
          </w:tcPr>
          <w:p w14:paraId="453DDC1A" w14:textId="77777777" w:rsidR="00C948EB" w:rsidRPr="008E0F64" w:rsidRDefault="00C948EB">
            <w:pPr>
              <w:rPr>
                <w:rFonts w:ascii="Trebuchet MS" w:eastAsiaTheme="minorHAnsi" w:hAnsi="Trebuchet MS"/>
                <w:noProof/>
                <w:kern w:val="2"/>
                <w:sz w:val="19"/>
                <w:szCs w:val="19"/>
                <w:lang w:eastAsia="fr-FR"/>
              </w:rPr>
            </w:pPr>
          </w:p>
        </w:tc>
      </w:tr>
      <w:tr w:rsidR="00C948EB" w:rsidRPr="008E0F64" w14:paraId="2FDCDDFC" w14:textId="77777777" w:rsidTr="001A19C5">
        <w:trPr>
          <w:trHeight w:val="460"/>
        </w:trPr>
        <w:tc>
          <w:tcPr>
            <w:tcW w:w="912" w:type="dxa"/>
            <w:tcBorders>
              <w:top w:val="nil"/>
              <w:left w:val="single" w:sz="4" w:space="0" w:color="auto"/>
              <w:bottom w:val="nil"/>
              <w:right w:val="nil"/>
            </w:tcBorders>
            <w:vAlign w:val="center"/>
            <w:hideMark/>
          </w:tcPr>
          <w:p w14:paraId="19AA3F83" w14:textId="5E22688C"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58A60376" wp14:editId="633AB443">
                  <wp:extent cx="327660" cy="297180"/>
                  <wp:effectExtent l="0" t="0" r="0" b="7620"/>
                  <wp:docPr id="345110167" name="Imag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9"/>
                          <pic:cNvPicPr>
                            <a:picLocks noChangeAspect="1" noChangeArrowheads="1"/>
                          </pic:cNvPicPr>
                        </pic:nvPicPr>
                        <pic:blipFill>
                          <a:blip r:embed="rId155">
                            <a:extLst>
                              <a:ext uri="{28A0092B-C50C-407E-A947-70E740481C1C}">
                                <a14:useLocalDpi xmlns:a14="http://schemas.microsoft.com/office/drawing/2010/main" val="0"/>
                              </a:ext>
                            </a:extLst>
                          </a:blip>
                          <a:srcRect/>
                          <a:stretch>
                            <a:fillRect/>
                          </a:stretch>
                        </pic:blipFill>
                        <pic:spPr bwMode="auto">
                          <a:xfrm>
                            <a:off x="0" y="0"/>
                            <a:ext cx="327660" cy="297180"/>
                          </a:xfrm>
                          <a:prstGeom prst="rect">
                            <a:avLst/>
                          </a:prstGeom>
                          <a:noFill/>
                          <a:ln>
                            <a:noFill/>
                          </a:ln>
                        </pic:spPr>
                      </pic:pic>
                    </a:graphicData>
                  </a:graphic>
                </wp:inline>
              </w:drawing>
            </w:r>
          </w:p>
        </w:tc>
        <w:tc>
          <w:tcPr>
            <w:tcW w:w="4889" w:type="dxa"/>
            <w:gridSpan w:val="2"/>
            <w:tcBorders>
              <w:top w:val="nil"/>
              <w:left w:val="nil"/>
              <w:bottom w:val="nil"/>
              <w:right w:val="single" w:sz="4" w:space="0" w:color="auto"/>
            </w:tcBorders>
            <w:hideMark/>
          </w:tcPr>
          <w:p w14:paraId="33534ED8" w14:textId="77777777" w:rsidR="00C948EB" w:rsidRPr="008E0F64" w:rsidRDefault="00C948EB">
            <w:pPr>
              <w:rPr>
                <w:rFonts w:ascii="Trebuchet MS" w:hAnsi="Trebuchet MS"/>
                <w:sz w:val="19"/>
                <w:szCs w:val="19"/>
              </w:rPr>
            </w:pPr>
            <w:r w:rsidRPr="008E0F64">
              <w:rPr>
                <w:rFonts w:ascii="Trebuchet MS" w:hAnsi="Trebuchet MS"/>
                <w:sz w:val="19"/>
                <w:szCs w:val="19"/>
              </w:rPr>
              <w:t>programmierte Steuerung</w:t>
            </w:r>
          </w:p>
        </w:tc>
        <w:tc>
          <w:tcPr>
            <w:tcW w:w="0" w:type="auto"/>
            <w:gridSpan w:val="2"/>
            <w:vMerge/>
            <w:tcBorders>
              <w:top w:val="single" w:sz="4" w:space="0" w:color="auto"/>
              <w:left w:val="single" w:sz="4" w:space="0" w:color="auto"/>
              <w:bottom w:val="single" w:sz="4" w:space="0" w:color="auto"/>
              <w:right w:val="single" w:sz="4" w:space="0" w:color="auto"/>
            </w:tcBorders>
            <w:vAlign w:val="center"/>
            <w:hideMark/>
          </w:tcPr>
          <w:p w14:paraId="1E048E89" w14:textId="77777777" w:rsidR="00C948EB" w:rsidRPr="008E0F64" w:rsidRDefault="00C948EB">
            <w:pPr>
              <w:rPr>
                <w:rFonts w:ascii="Trebuchet MS" w:eastAsiaTheme="minorHAnsi" w:hAnsi="Trebuchet MS"/>
                <w:noProof/>
                <w:kern w:val="2"/>
                <w:sz w:val="19"/>
                <w:szCs w:val="19"/>
                <w:lang w:eastAsia="fr-FR"/>
              </w:rPr>
            </w:pPr>
          </w:p>
        </w:tc>
      </w:tr>
      <w:tr w:rsidR="00C948EB" w:rsidRPr="008E0F64" w14:paraId="21FA80DD" w14:textId="77777777" w:rsidTr="001A19C5">
        <w:trPr>
          <w:trHeight w:val="460"/>
        </w:trPr>
        <w:tc>
          <w:tcPr>
            <w:tcW w:w="912" w:type="dxa"/>
            <w:tcBorders>
              <w:top w:val="nil"/>
              <w:left w:val="single" w:sz="4" w:space="0" w:color="auto"/>
              <w:bottom w:val="nil"/>
              <w:right w:val="nil"/>
            </w:tcBorders>
            <w:vAlign w:val="center"/>
            <w:hideMark/>
          </w:tcPr>
          <w:p w14:paraId="473CD993" w14:textId="5E40F271"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73DFAAA5" wp14:editId="51A912BE">
                  <wp:extent cx="441960" cy="297180"/>
                  <wp:effectExtent l="0" t="0" r="0" b="7620"/>
                  <wp:docPr id="986034510"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0"/>
                          <pic:cNvPicPr>
                            <a:picLocks noChangeAspect="1" noChangeArrowheads="1"/>
                          </pic:cNvPicPr>
                        </pic:nvPicPr>
                        <pic:blipFill>
                          <a:blip r:embed="rId156">
                            <a:extLst>
                              <a:ext uri="{28A0092B-C50C-407E-A947-70E740481C1C}">
                                <a14:useLocalDpi xmlns:a14="http://schemas.microsoft.com/office/drawing/2010/main" val="0"/>
                              </a:ext>
                            </a:extLst>
                          </a:blip>
                          <a:srcRect/>
                          <a:stretch>
                            <a:fillRect/>
                          </a:stretch>
                        </pic:blipFill>
                        <pic:spPr bwMode="auto">
                          <a:xfrm>
                            <a:off x="0" y="0"/>
                            <a:ext cx="441960" cy="297180"/>
                          </a:xfrm>
                          <a:prstGeom prst="rect">
                            <a:avLst/>
                          </a:prstGeom>
                          <a:noFill/>
                          <a:ln>
                            <a:noFill/>
                          </a:ln>
                        </pic:spPr>
                      </pic:pic>
                    </a:graphicData>
                  </a:graphic>
                </wp:inline>
              </w:drawing>
            </w:r>
          </w:p>
        </w:tc>
        <w:tc>
          <w:tcPr>
            <w:tcW w:w="4889" w:type="dxa"/>
            <w:gridSpan w:val="2"/>
            <w:tcBorders>
              <w:top w:val="nil"/>
              <w:left w:val="nil"/>
              <w:bottom w:val="nil"/>
              <w:right w:val="single" w:sz="4" w:space="0" w:color="auto"/>
            </w:tcBorders>
            <w:hideMark/>
          </w:tcPr>
          <w:p w14:paraId="0473ABC1" w14:textId="77777777" w:rsidR="00C948EB" w:rsidRPr="008E0F64" w:rsidRDefault="00C948EB">
            <w:pPr>
              <w:rPr>
                <w:rFonts w:ascii="Trebuchet MS" w:hAnsi="Trebuchet MS"/>
                <w:sz w:val="19"/>
                <w:szCs w:val="19"/>
              </w:rPr>
            </w:pPr>
            <w:r w:rsidRPr="008E0F64">
              <w:rPr>
                <w:rFonts w:ascii="Trebuchet MS" w:hAnsi="Trebuchet MS"/>
                <w:sz w:val="19"/>
                <w:szCs w:val="19"/>
              </w:rPr>
              <w:t>Erweiterung der Steuerung mittels Drucktaster</w:t>
            </w:r>
          </w:p>
        </w:tc>
        <w:tc>
          <w:tcPr>
            <w:tcW w:w="0" w:type="auto"/>
            <w:gridSpan w:val="2"/>
            <w:vMerge/>
            <w:tcBorders>
              <w:top w:val="single" w:sz="4" w:space="0" w:color="auto"/>
              <w:left w:val="single" w:sz="4" w:space="0" w:color="auto"/>
              <w:bottom w:val="single" w:sz="4" w:space="0" w:color="auto"/>
              <w:right w:val="single" w:sz="4" w:space="0" w:color="auto"/>
            </w:tcBorders>
            <w:vAlign w:val="center"/>
            <w:hideMark/>
          </w:tcPr>
          <w:p w14:paraId="6490CC4D" w14:textId="77777777" w:rsidR="00C948EB" w:rsidRPr="008E0F64" w:rsidRDefault="00C948EB">
            <w:pPr>
              <w:rPr>
                <w:rFonts w:ascii="Trebuchet MS" w:eastAsiaTheme="minorHAnsi" w:hAnsi="Trebuchet MS"/>
                <w:noProof/>
                <w:kern w:val="2"/>
                <w:sz w:val="19"/>
                <w:szCs w:val="19"/>
                <w:lang w:eastAsia="fr-FR"/>
              </w:rPr>
            </w:pPr>
          </w:p>
        </w:tc>
      </w:tr>
      <w:tr w:rsidR="00C948EB" w:rsidRPr="008E0F64" w14:paraId="660F1EAD" w14:textId="77777777" w:rsidTr="001A19C5">
        <w:trPr>
          <w:trHeight w:val="460"/>
        </w:trPr>
        <w:tc>
          <w:tcPr>
            <w:tcW w:w="912" w:type="dxa"/>
            <w:tcBorders>
              <w:top w:val="nil"/>
              <w:left w:val="single" w:sz="4" w:space="0" w:color="auto"/>
              <w:bottom w:val="single" w:sz="4" w:space="0" w:color="auto"/>
              <w:right w:val="nil"/>
            </w:tcBorders>
            <w:vAlign w:val="center"/>
            <w:hideMark/>
          </w:tcPr>
          <w:p w14:paraId="222E5E6D" w14:textId="13D1919D" w:rsidR="00C948EB" w:rsidRPr="008E0F64" w:rsidRDefault="00C948EB">
            <w:pPr>
              <w:jc w:val="center"/>
              <w:rPr>
                <w:rFonts w:ascii="Trebuchet MS" w:hAnsi="Trebuchet MS"/>
                <w:sz w:val="19"/>
                <w:szCs w:val="19"/>
              </w:rPr>
            </w:pPr>
            <w:r w:rsidRPr="008E0F64">
              <w:rPr>
                <w:rFonts w:ascii="Trebuchet MS" w:hAnsi="Trebuchet MS"/>
                <w:noProof/>
                <w:sz w:val="19"/>
                <w:szCs w:val="19"/>
              </w:rPr>
              <w:drawing>
                <wp:inline distT="0" distB="0" distL="0" distR="0" wp14:anchorId="66A2618B" wp14:editId="7F1CED89">
                  <wp:extent cx="228600" cy="251460"/>
                  <wp:effectExtent l="0" t="0" r="0" b="0"/>
                  <wp:docPr id="1517099765"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a:picLocks noChangeAspect="1" noChangeArrowheads="1"/>
                          </pic:cNvPicPr>
                        </pic:nvPicPr>
                        <pic:blipFill>
                          <a:blip r:embed="rId157">
                            <a:extLst>
                              <a:ext uri="{28A0092B-C50C-407E-A947-70E740481C1C}">
                                <a14:useLocalDpi xmlns:a14="http://schemas.microsoft.com/office/drawing/2010/main" val="0"/>
                              </a:ext>
                            </a:extLst>
                          </a:blip>
                          <a:srcRect/>
                          <a:stretch>
                            <a:fillRect/>
                          </a:stretch>
                        </pic:blipFill>
                        <pic:spPr bwMode="auto">
                          <a:xfrm>
                            <a:off x="0" y="0"/>
                            <a:ext cx="228600" cy="251460"/>
                          </a:xfrm>
                          <a:prstGeom prst="rect">
                            <a:avLst/>
                          </a:prstGeom>
                          <a:noFill/>
                          <a:ln>
                            <a:noFill/>
                          </a:ln>
                        </pic:spPr>
                      </pic:pic>
                    </a:graphicData>
                  </a:graphic>
                </wp:inline>
              </w:drawing>
            </w:r>
          </w:p>
        </w:tc>
        <w:tc>
          <w:tcPr>
            <w:tcW w:w="4889" w:type="dxa"/>
            <w:gridSpan w:val="2"/>
            <w:tcBorders>
              <w:top w:val="nil"/>
              <w:left w:val="nil"/>
              <w:bottom w:val="single" w:sz="4" w:space="0" w:color="auto"/>
              <w:right w:val="single" w:sz="4" w:space="0" w:color="auto"/>
            </w:tcBorders>
            <w:hideMark/>
          </w:tcPr>
          <w:p w14:paraId="67E941A7" w14:textId="77777777" w:rsidR="00C948EB" w:rsidRPr="008E0F64" w:rsidRDefault="00C948EB">
            <w:pPr>
              <w:rPr>
                <w:rFonts w:ascii="Trebuchet MS" w:hAnsi="Trebuchet MS"/>
                <w:sz w:val="19"/>
                <w:szCs w:val="19"/>
              </w:rPr>
            </w:pPr>
            <w:r w:rsidRPr="008E0F64">
              <w:rPr>
                <w:rFonts w:ascii="Trebuchet MS" w:hAnsi="Trebuchet MS"/>
                <w:sz w:val="19"/>
                <w:szCs w:val="19"/>
              </w:rPr>
              <w:t>Sensorsteuerung</w:t>
            </w:r>
          </w:p>
        </w:tc>
        <w:tc>
          <w:tcPr>
            <w:tcW w:w="0" w:type="auto"/>
            <w:gridSpan w:val="2"/>
            <w:vMerge/>
            <w:tcBorders>
              <w:top w:val="single" w:sz="4" w:space="0" w:color="auto"/>
              <w:left w:val="single" w:sz="4" w:space="0" w:color="auto"/>
              <w:bottom w:val="single" w:sz="4" w:space="0" w:color="auto"/>
              <w:right w:val="single" w:sz="4" w:space="0" w:color="auto"/>
            </w:tcBorders>
            <w:vAlign w:val="center"/>
            <w:hideMark/>
          </w:tcPr>
          <w:p w14:paraId="7A889D80" w14:textId="77777777" w:rsidR="00C948EB" w:rsidRPr="008E0F64" w:rsidRDefault="00C948EB">
            <w:pPr>
              <w:rPr>
                <w:rFonts w:ascii="Trebuchet MS" w:eastAsiaTheme="minorHAnsi" w:hAnsi="Trebuchet MS"/>
                <w:noProof/>
                <w:kern w:val="2"/>
                <w:sz w:val="19"/>
                <w:szCs w:val="19"/>
                <w:lang w:eastAsia="fr-FR"/>
              </w:rPr>
            </w:pPr>
          </w:p>
        </w:tc>
      </w:tr>
    </w:tbl>
    <w:p w14:paraId="7E324EA9" w14:textId="3F2DF8B6" w:rsidR="00C948EB" w:rsidRPr="008E0F64" w:rsidRDefault="00C948EB" w:rsidP="00C948EB">
      <w:pPr>
        <w:pStyle w:val="FOD-niv3"/>
        <w:jc w:val="right"/>
        <w:rPr>
          <w:b w:val="0"/>
          <w:bCs/>
          <w:i w:val="0"/>
          <w:iCs/>
          <w:sz w:val="19"/>
          <w:szCs w:val="19"/>
        </w:rPr>
      </w:pPr>
      <w:r w:rsidRPr="008E0F64">
        <w:rPr>
          <w:b w:val="0"/>
          <w:bCs/>
          <w:i w:val="0"/>
          <w:iCs/>
          <w:sz w:val="19"/>
          <w:szCs w:val="19"/>
        </w:rPr>
        <w:t>]</w:t>
      </w:r>
    </w:p>
    <w:p w14:paraId="1B94BE2D" w14:textId="77777777" w:rsidR="00C948EB" w:rsidRPr="008E0F64" w:rsidRDefault="00C948EB" w:rsidP="00962ACD">
      <w:pPr>
        <w:pStyle w:val="FOD-niv4"/>
      </w:pPr>
    </w:p>
    <w:p w14:paraId="333720D3" w14:textId="77777777" w:rsidR="00C948EB" w:rsidRPr="008E0F64" w:rsidRDefault="00C948EB" w:rsidP="00C948EB">
      <w:pPr>
        <w:pStyle w:val="FOD-normal"/>
        <w:rPr>
          <w:bCs/>
          <w:iCs/>
          <w:lang w:eastAsia="nl-NL"/>
        </w:rPr>
        <w:sectPr w:rsidR="00C948EB" w:rsidRPr="008E0F64" w:rsidSect="004F0923">
          <w:footerReference w:type="default" r:id="rId158"/>
          <w:type w:val="oddPage"/>
          <w:pgSz w:w="11907" w:h="16839" w:code="9"/>
          <w:pgMar w:top="1440" w:right="1440" w:bottom="1440" w:left="1440" w:header="708" w:footer="708" w:gutter="0"/>
          <w:cols w:space="708"/>
          <w:docGrid w:linePitch="360"/>
        </w:sectPr>
      </w:pPr>
    </w:p>
    <w:p w14:paraId="64F30ADA" w14:textId="7A7C16DE" w:rsidR="003721CD" w:rsidRPr="008E0F64" w:rsidRDefault="003721CD" w:rsidP="00692AE0">
      <w:pPr>
        <w:pStyle w:val="FOD-niv1"/>
        <w:spacing w:after="0"/>
      </w:pPr>
      <w:bookmarkStart w:id="575" w:name="_Toc167269847"/>
      <w:bookmarkStart w:id="576" w:name="_Toc196465613"/>
      <w:bookmarkStart w:id="577" w:name="_Toc202779170"/>
      <w:r w:rsidRPr="008E0F64">
        <w:lastRenderedPageBreak/>
        <w:t>Teil 3 - Bestimmung der allgemeinen Eigenschaften von elektrischen Anlagen</w:t>
      </w:r>
      <w:bookmarkEnd w:id="575"/>
      <w:bookmarkEnd w:id="576"/>
      <w:bookmarkEnd w:id="577"/>
    </w:p>
    <w:p w14:paraId="12946C9A" w14:textId="2D81DBD5" w:rsidR="004146C6" w:rsidRPr="008E0F64" w:rsidRDefault="004F6A76">
      <w:pPr>
        <w:pStyle w:val="TM1"/>
        <w:rPr>
          <w:rFonts w:asciiTheme="minorHAnsi" w:eastAsiaTheme="minorEastAsia" w:hAnsiTheme="minorHAnsi"/>
          <w:b w:val="0"/>
          <w:caps w:val="0"/>
          <w:kern w:val="2"/>
          <w:sz w:val="24"/>
          <w:szCs w:val="24"/>
          <w:lang w:eastAsia="fr-BE"/>
          <w14:ligatures w14:val="standardContextual"/>
        </w:rPr>
      </w:pPr>
      <w:r w:rsidRPr="008E0F64">
        <w:fldChar w:fldCharType="begin"/>
      </w:r>
      <w:r w:rsidR="000D4E9A" w:rsidRPr="008E0F64">
        <w:instrText xml:space="preserve"> TOC \t "FOD-niv2;1;FOD-niv3;2;FOD-niv4;3;FOD-niv5;4" \b Partie_3 </w:instrText>
      </w:r>
      <w:r w:rsidRPr="008E0F64">
        <w:fldChar w:fldCharType="separate"/>
      </w:r>
      <w:r w:rsidR="004146C6" w:rsidRPr="008E0F64">
        <w:t>KAPITEL 3.1 - Allgemeines</w:t>
      </w:r>
      <w:r w:rsidR="004146C6" w:rsidRPr="008E0F64">
        <w:tab/>
      </w:r>
      <w:r w:rsidR="004146C6" w:rsidRPr="008E0F64">
        <w:fldChar w:fldCharType="begin"/>
      </w:r>
      <w:r w:rsidR="004146C6" w:rsidRPr="008E0F64">
        <w:instrText xml:space="preserve"> PAGEREF _Toc167268153 \h </w:instrText>
      </w:r>
      <w:r w:rsidR="004146C6" w:rsidRPr="008E0F64">
        <w:fldChar w:fldCharType="separate"/>
      </w:r>
      <w:r w:rsidR="00727CDC">
        <w:t>49</w:t>
      </w:r>
      <w:r w:rsidR="004146C6" w:rsidRPr="008E0F64">
        <w:fldChar w:fldCharType="end"/>
      </w:r>
    </w:p>
    <w:p w14:paraId="63170AC3" w14:textId="1CB98B59" w:rsidR="004146C6" w:rsidRPr="008E0F64" w:rsidRDefault="004146C6">
      <w:pPr>
        <w:pStyle w:val="TM2"/>
        <w:rPr>
          <w:rFonts w:asciiTheme="minorHAnsi" w:hAnsiTheme="minorHAnsi"/>
          <w:b w:val="0"/>
          <w:kern w:val="2"/>
          <w:sz w:val="24"/>
          <w:szCs w:val="24"/>
          <w:lang w:eastAsia="fr-BE"/>
          <w14:ligatures w14:val="standardContextual"/>
        </w:rPr>
      </w:pPr>
      <w:r w:rsidRPr="008E0F64">
        <w:t>Abschnitt 3.1.1 - Bestimmung der Eigenschaften von Anlagen</w:t>
      </w:r>
      <w:r w:rsidRPr="008E0F64">
        <w:tab/>
      </w:r>
      <w:r w:rsidRPr="008E0F64">
        <w:fldChar w:fldCharType="begin"/>
      </w:r>
      <w:r w:rsidRPr="008E0F64">
        <w:instrText xml:space="preserve"> PAGEREF _Toc167268154 \h </w:instrText>
      </w:r>
      <w:r w:rsidRPr="008E0F64">
        <w:fldChar w:fldCharType="separate"/>
      </w:r>
      <w:r w:rsidR="00727CDC">
        <w:t>49</w:t>
      </w:r>
      <w:r w:rsidRPr="008E0F64">
        <w:fldChar w:fldCharType="end"/>
      </w:r>
    </w:p>
    <w:p w14:paraId="0604CB3C" w14:textId="1177A587" w:rsidR="004146C6" w:rsidRPr="008E0F64" w:rsidRDefault="004146C6">
      <w:pPr>
        <w:pStyle w:val="TM2"/>
        <w:rPr>
          <w:rFonts w:asciiTheme="minorHAnsi" w:hAnsiTheme="minorHAnsi"/>
          <w:b w:val="0"/>
          <w:kern w:val="2"/>
          <w:sz w:val="24"/>
          <w:szCs w:val="24"/>
          <w:lang w:eastAsia="fr-BE"/>
          <w14:ligatures w14:val="standardContextual"/>
        </w:rPr>
      </w:pPr>
      <w:r w:rsidRPr="008E0F64">
        <w:t>Abschnitt 3.1.2 - Schemata, Pläne und Unterlagen von elektrischen Anlagen</w:t>
      </w:r>
      <w:r w:rsidRPr="008E0F64">
        <w:tab/>
      </w:r>
      <w:r w:rsidRPr="008E0F64">
        <w:fldChar w:fldCharType="begin"/>
      </w:r>
      <w:r w:rsidRPr="008E0F64">
        <w:instrText xml:space="preserve"> PAGEREF _Toc167268155 \h </w:instrText>
      </w:r>
      <w:r w:rsidRPr="008E0F64">
        <w:fldChar w:fldCharType="separate"/>
      </w:r>
      <w:r w:rsidR="00727CDC">
        <w:t>49</w:t>
      </w:r>
      <w:r w:rsidRPr="008E0F64">
        <w:fldChar w:fldCharType="end"/>
      </w:r>
    </w:p>
    <w:p w14:paraId="00F581F6" w14:textId="7FCB076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3.1.2.1 - Allgemeine Vorschriften</w:t>
      </w:r>
      <w:r w:rsidRPr="008E0F64">
        <w:rPr>
          <w:noProof/>
        </w:rPr>
        <w:tab/>
      </w:r>
      <w:r w:rsidRPr="008E0F64">
        <w:rPr>
          <w:noProof/>
        </w:rPr>
        <w:fldChar w:fldCharType="begin"/>
      </w:r>
      <w:r w:rsidRPr="008E0F64">
        <w:rPr>
          <w:noProof/>
        </w:rPr>
        <w:instrText xml:space="preserve"> PAGEREF _Toc167268156 \h </w:instrText>
      </w:r>
      <w:r w:rsidRPr="008E0F64">
        <w:rPr>
          <w:noProof/>
        </w:rPr>
      </w:r>
      <w:r w:rsidRPr="008E0F64">
        <w:rPr>
          <w:noProof/>
        </w:rPr>
        <w:fldChar w:fldCharType="separate"/>
      </w:r>
      <w:r w:rsidR="00727CDC">
        <w:rPr>
          <w:noProof/>
        </w:rPr>
        <w:t>49</w:t>
      </w:r>
      <w:r w:rsidRPr="008E0F64">
        <w:rPr>
          <w:noProof/>
        </w:rPr>
        <w:fldChar w:fldCharType="end"/>
      </w:r>
    </w:p>
    <w:p w14:paraId="65876094" w14:textId="01B6DA6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3.1.2.2 - Besondere Vorschriften in Bezug auf den Inhalt von Schaltplänen</w:t>
      </w:r>
      <w:r w:rsidRPr="008E0F64">
        <w:rPr>
          <w:noProof/>
        </w:rPr>
        <w:tab/>
      </w:r>
      <w:r w:rsidRPr="008E0F64">
        <w:rPr>
          <w:noProof/>
        </w:rPr>
        <w:fldChar w:fldCharType="begin"/>
      </w:r>
      <w:r w:rsidRPr="008E0F64">
        <w:rPr>
          <w:noProof/>
        </w:rPr>
        <w:instrText xml:space="preserve"> PAGEREF _Toc167268157 \h </w:instrText>
      </w:r>
      <w:r w:rsidRPr="008E0F64">
        <w:rPr>
          <w:noProof/>
        </w:rPr>
      </w:r>
      <w:r w:rsidRPr="008E0F64">
        <w:rPr>
          <w:noProof/>
        </w:rPr>
        <w:fldChar w:fldCharType="separate"/>
      </w:r>
      <w:r w:rsidR="00727CDC">
        <w:rPr>
          <w:noProof/>
        </w:rPr>
        <w:t>53</w:t>
      </w:r>
      <w:r w:rsidRPr="008E0F64">
        <w:rPr>
          <w:noProof/>
        </w:rPr>
        <w:fldChar w:fldCharType="end"/>
      </w:r>
    </w:p>
    <w:p w14:paraId="15910009" w14:textId="01D9163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3.1.2.3 - Besondere Vorschriften in Bezug auf den Inhalt von Lageplänen</w:t>
      </w:r>
      <w:r w:rsidRPr="008E0F64">
        <w:rPr>
          <w:noProof/>
        </w:rPr>
        <w:tab/>
      </w:r>
      <w:r w:rsidRPr="008E0F64">
        <w:rPr>
          <w:noProof/>
        </w:rPr>
        <w:fldChar w:fldCharType="begin"/>
      </w:r>
      <w:r w:rsidRPr="008E0F64">
        <w:rPr>
          <w:noProof/>
        </w:rPr>
        <w:instrText xml:space="preserve"> PAGEREF _Toc167268158 \h </w:instrText>
      </w:r>
      <w:r w:rsidRPr="008E0F64">
        <w:rPr>
          <w:noProof/>
        </w:rPr>
      </w:r>
      <w:r w:rsidRPr="008E0F64">
        <w:rPr>
          <w:noProof/>
        </w:rPr>
        <w:fldChar w:fldCharType="separate"/>
      </w:r>
      <w:r w:rsidR="00727CDC">
        <w:rPr>
          <w:noProof/>
        </w:rPr>
        <w:t>54</w:t>
      </w:r>
      <w:r w:rsidRPr="008E0F64">
        <w:rPr>
          <w:noProof/>
        </w:rPr>
        <w:fldChar w:fldCharType="end"/>
      </w:r>
    </w:p>
    <w:p w14:paraId="76BB1848" w14:textId="2B33E69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3.1.2.4 - Besondere Vorschriften in Bezug auf den Inhalt von Zonenplänen und -berichten</w:t>
      </w:r>
      <w:r w:rsidRPr="008E0F64">
        <w:rPr>
          <w:noProof/>
        </w:rPr>
        <w:tab/>
      </w:r>
      <w:r w:rsidRPr="008E0F64">
        <w:rPr>
          <w:noProof/>
        </w:rPr>
        <w:fldChar w:fldCharType="begin"/>
      </w:r>
      <w:r w:rsidRPr="008E0F64">
        <w:rPr>
          <w:noProof/>
        </w:rPr>
        <w:instrText xml:space="preserve"> PAGEREF _Toc167268159 \h </w:instrText>
      </w:r>
      <w:r w:rsidRPr="008E0F64">
        <w:rPr>
          <w:noProof/>
        </w:rPr>
      </w:r>
      <w:r w:rsidRPr="008E0F64">
        <w:rPr>
          <w:noProof/>
        </w:rPr>
        <w:fldChar w:fldCharType="separate"/>
      </w:r>
      <w:r w:rsidR="00727CDC">
        <w:rPr>
          <w:noProof/>
        </w:rPr>
        <w:t>55</w:t>
      </w:r>
      <w:r w:rsidRPr="008E0F64">
        <w:rPr>
          <w:noProof/>
        </w:rPr>
        <w:fldChar w:fldCharType="end"/>
      </w:r>
    </w:p>
    <w:p w14:paraId="029F7925" w14:textId="1ED47889" w:rsidR="004146C6" w:rsidRPr="008E0F64" w:rsidRDefault="004146C6">
      <w:pPr>
        <w:pStyle w:val="TM2"/>
        <w:rPr>
          <w:rFonts w:asciiTheme="minorHAnsi" w:hAnsiTheme="minorHAnsi"/>
          <w:b w:val="0"/>
          <w:kern w:val="2"/>
          <w:sz w:val="24"/>
          <w:szCs w:val="24"/>
          <w:lang w:eastAsia="fr-BE"/>
          <w14:ligatures w14:val="standardContextual"/>
        </w:rPr>
      </w:pPr>
      <w:r w:rsidRPr="008E0F64">
        <w:t>Abschnitt 3.1.3 - Kennzeichnung und Angaben bei Nieder- und Kleinspannung</w:t>
      </w:r>
      <w:r w:rsidRPr="008E0F64">
        <w:tab/>
      </w:r>
      <w:r w:rsidRPr="008E0F64">
        <w:fldChar w:fldCharType="begin"/>
      </w:r>
      <w:r w:rsidRPr="008E0F64">
        <w:instrText xml:space="preserve"> PAGEREF _Toc167268160 \h </w:instrText>
      </w:r>
      <w:r w:rsidRPr="008E0F64">
        <w:fldChar w:fldCharType="separate"/>
      </w:r>
      <w:r w:rsidR="00727CDC">
        <w:t>55</w:t>
      </w:r>
      <w:r w:rsidRPr="008E0F64">
        <w:fldChar w:fldCharType="end"/>
      </w:r>
    </w:p>
    <w:p w14:paraId="3AF74500" w14:textId="7E4F355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3.1.3.1 - Kennzeichnung von Stromkreisen</w:t>
      </w:r>
      <w:r w:rsidRPr="008E0F64">
        <w:rPr>
          <w:noProof/>
        </w:rPr>
        <w:tab/>
      </w:r>
      <w:r w:rsidRPr="008E0F64">
        <w:rPr>
          <w:noProof/>
        </w:rPr>
        <w:fldChar w:fldCharType="begin"/>
      </w:r>
      <w:r w:rsidRPr="008E0F64">
        <w:rPr>
          <w:noProof/>
        </w:rPr>
        <w:instrText xml:space="preserve"> PAGEREF _Toc167268161 \h </w:instrText>
      </w:r>
      <w:r w:rsidRPr="008E0F64">
        <w:rPr>
          <w:noProof/>
        </w:rPr>
      </w:r>
      <w:r w:rsidRPr="008E0F64">
        <w:rPr>
          <w:noProof/>
        </w:rPr>
        <w:fldChar w:fldCharType="separate"/>
      </w:r>
      <w:r w:rsidR="00727CDC">
        <w:rPr>
          <w:noProof/>
        </w:rPr>
        <w:t>55</w:t>
      </w:r>
      <w:r w:rsidRPr="008E0F64">
        <w:rPr>
          <w:noProof/>
        </w:rPr>
        <w:fldChar w:fldCharType="end"/>
      </w:r>
    </w:p>
    <w:p w14:paraId="3B1EF28F" w14:textId="5D6601D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3.1.3.2 - Kennzeichnung elektrischer Betriebsmittel</w:t>
      </w:r>
      <w:r w:rsidRPr="008E0F64">
        <w:rPr>
          <w:noProof/>
        </w:rPr>
        <w:tab/>
      </w:r>
      <w:r w:rsidRPr="008E0F64">
        <w:rPr>
          <w:noProof/>
        </w:rPr>
        <w:fldChar w:fldCharType="begin"/>
      </w:r>
      <w:r w:rsidRPr="008E0F64">
        <w:rPr>
          <w:noProof/>
        </w:rPr>
        <w:instrText xml:space="preserve"> PAGEREF _Toc167268162 \h </w:instrText>
      </w:r>
      <w:r w:rsidRPr="008E0F64">
        <w:rPr>
          <w:noProof/>
        </w:rPr>
      </w:r>
      <w:r w:rsidRPr="008E0F64">
        <w:rPr>
          <w:noProof/>
        </w:rPr>
        <w:fldChar w:fldCharType="separate"/>
      </w:r>
      <w:r w:rsidR="00727CDC">
        <w:rPr>
          <w:noProof/>
        </w:rPr>
        <w:t>55</w:t>
      </w:r>
      <w:r w:rsidRPr="008E0F64">
        <w:rPr>
          <w:noProof/>
        </w:rPr>
        <w:fldChar w:fldCharType="end"/>
      </w:r>
    </w:p>
    <w:p w14:paraId="2D4C3576" w14:textId="263F135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3.1.3.3 - Kennzeichnung von Verteiler- und Schaltgerätekombinationen</w:t>
      </w:r>
      <w:r w:rsidRPr="008E0F64">
        <w:rPr>
          <w:noProof/>
        </w:rPr>
        <w:tab/>
      </w:r>
      <w:r w:rsidRPr="008E0F64">
        <w:rPr>
          <w:noProof/>
        </w:rPr>
        <w:fldChar w:fldCharType="begin"/>
      </w:r>
      <w:r w:rsidRPr="008E0F64">
        <w:rPr>
          <w:noProof/>
        </w:rPr>
        <w:instrText xml:space="preserve"> PAGEREF _Toc167268163 \h </w:instrText>
      </w:r>
      <w:r w:rsidRPr="008E0F64">
        <w:rPr>
          <w:noProof/>
        </w:rPr>
      </w:r>
      <w:r w:rsidRPr="008E0F64">
        <w:rPr>
          <w:noProof/>
        </w:rPr>
        <w:fldChar w:fldCharType="separate"/>
      </w:r>
      <w:r w:rsidR="00727CDC">
        <w:rPr>
          <w:noProof/>
        </w:rPr>
        <w:t>55</w:t>
      </w:r>
      <w:r w:rsidRPr="008E0F64">
        <w:rPr>
          <w:noProof/>
        </w:rPr>
        <w:fldChar w:fldCharType="end"/>
      </w:r>
    </w:p>
    <w:p w14:paraId="5FABBDB7" w14:textId="0C325DBA"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3.2 - Stromversorgung und Strukturen</w:t>
      </w:r>
      <w:r w:rsidRPr="008E0F64">
        <w:tab/>
      </w:r>
      <w:r w:rsidRPr="008E0F64">
        <w:fldChar w:fldCharType="begin"/>
      </w:r>
      <w:r w:rsidRPr="008E0F64">
        <w:instrText xml:space="preserve"> PAGEREF _Toc167268164 \h </w:instrText>
      </w:r>
      <w:r w:rsidRPr="008E0F64">
        <w:fldChar w:fldCharType="separate"/>
      </w:r>
      <w:r w:rsidR="00727CDC">
        <w:t>56</w:t>
      </w:r>
      <w:r w:rsidRPr="008E0F64">
        <w:fldChar w:fldCharType="end"/>
      </w:r>
    </w:p>
    <w:p w14:paraId="5A9A0B1E" w14:textId="2225BD4E" w:rsidR="004146C6" w:rsidRPr="008E0F64" w:rsidRDefault="004146C6">
      <w:pPr>
        <w:pStyle w:val="TM2"/>
        <w:rPr>
          <w:rFonts w:asciiTheme="minorHAnsi" w:hAnsiTheme="minorHAnsi"/>
          <w:b w:val="0"/>
          <w:kern w:val="2"/>
          <w:sz w:val="24"/>
          <w:szCs w:val="24"/>
          <w:lang w:eastAsia="fr-BE"/>
          <w14:ligatures w14:val="standardContextual"/>
        </w:rPr>
      </w:pPr>
      <w:r w:rsidRPr="008E0F64">
        <w:t>Abschnitt 3.2.1 - Versorgungsleistung</w:t>
      </w:r>
      <w:r w:rsidRPr="008E0F64">
        <w:tab/>
      </w:r>
      <w:r w:rsidRPr="008E0F64">
        <w:fldChar w:fldCharType="begin"/>
      </w:r>
      <w:r w:rsidRPr="008E0F64">
        <w:instrText xml:space="preserve"> PAGEREF _Toc167268165 \h </w:instrText>
      </w:r>
      <w:r w:rsidRPr="008E0F64">
        <w:fldChar w:fldCharType="separate"/>
      </w:r>
      <w:r w:rsidR="00727CDC">
        <w:t>56</w:t>
      </w:r>
      <w:r w:rsidRPr="008E0F64">
        <w:fldChar w:fldCharType="end"/>
      </w:r>
    </w:p>
    <w:p w14:paraId="62A95E7B" w14:textId="40DBD0A0" w:rsidR="004146C6" w:rsidRPr="008E0F64" w:rsidRDefault="004146C6">
      <w:pPr>
        <w:pStyle w:val="TM2"/>
        <w:rPr>
          <w:rFonts w:asciiTheme="minorHAnsi" w:hAnsiTheme="minorHAnsi"/>
          <w:b w:val="0"/>
          <w:kern w:val="2"/>
          <w:sz w:val="24"/>
          <w:szCs w:val="24"/>
          <w:lang w:eastAsia="fr-BE"/>
          <w14:ligatures w14:val="standardContextual"/>
        </w:rPr>
      </w:pPr>
      <w:r w:rsidRPr="008E0F64">
        <w:t>Abschnitt 3.2.2 - Arten von Erdungssystemen</w:t>
      </w:r>
      <w:r w:rsidRPr="008E0F64">
        <w:tab/>
      </w:r>
      <w:r w:rsidRPr="008E0F64">
        <w:fldChar w:fldCharType="begin"/>
      </w:r>
      <w:r w:rsidRPr="008E0F64">
        <w:instrText xml:space="preserve"> PAGEREF _Toc167268166 \h </w:instrText>
      </w:r>
      <w:r w:rsidRPr="008E0F64">
        <w:fldChar w:fldCharType="separate"/>
      </w:r>
      <w:r w:rsidR="00727CDC">
        <w:t>56</w:t>
      </w:r>
      <w:r w:rsidRPr="008E0F64">
        <w:fldChar w:fldCharType="end"/>
      </w:r>
    </w:p>
    <w:p w14:paraId="169A73B2" w14:textId="5478077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3.2.2.1 - Einleitung</w:t>
      </w:r>
      <w:r w:rsidRPr="008E0F64">
        <w:rPr>
          <w:noProof/>
        </w:rPr>
        <w:tab/>
      </w:r>
      <w:r w:rsidRPr="008E0F64">
        <w:rPr>
          <w:noProof/>
        </w:rPr>
        <w:fldChar w:fldCharType="begin"/>
      </w:r>
      <w:r w:rsidRPr="008E0F64">
        <w:rPr>
          <w:noProof/>
        </w:rPr>
        <w:instrText xml:space="preserve"> PAGEREF _Toc167268167 \h </w:instrText>
      </w:r>
      <w:r w:rsidRPr="008E0F64">
        <w:rPr>
          <w:noProof/>
        </w:rPr>
      </w:r>
      <w:r w:rsidRPr="008E0F64">
        <w:rPr>
          <w:noProof/>
        </w:rPr>
        <w:fldChar w:fldCharType="separate"/>
      </w:r>
      <w:r w:rsidR="00727CDC">
        <w:rPr>
          <w:noProof/>
        </w:rPr>
        <w:t>56</w:t>
      </w:r>
      <w:r w:rsidRPr="008E0F64">
        <w:rPr>
          <w:noProof/>
        </w:rPr>
        <w:fldChar w:fldCharType="end"/>
      </w:r>
    </w:p>
    <w:p w14:paraId="3E55336E" w14:textId="4D8C0F2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3.2.2.2 - Erdung im TN-System</w:t>
      </w:r>
      <w:r w:rsidRPr="008E0F64">
        <w:rPr>
          <w:noProof/>
        </w:rPr>
        <w:tab/>
      </w:r>
      <w:r w:rsidRPr="008E0F64">
        <w:rPr>
          <w:noProof/>
        </w:rPr>
        <w:fldChar w:fldCharType="begin"/>
      </w:r>
      <w:r w:rsidRPr="008E0F64">
        <w:rPr>
          <w:noProof/>
        </w:rPr>
        <w:instrText xml:space="preserve"> PAGEREF _Toc167268168 \h </w:instrText>
      </w:r>
      <w:r w:rsidRPr="008E0F64">
        <w:rPr>
          <w:noProof/>
        </w:rPr>
      </w:r>
      <w:r w:rsidRPr="008E0F64">
        <w:rPr>
          <w:noProof/>
        </w:rPr>
        <w:fldChar w:fldCharType="separate"/>
      </w:r>
      <w:r w:rsidR="00727CDC">
        <w:rPr>
          <w:noProof/>
        </w:rPr>
        <w:t>56</w:t>
      </w:r>
      <w:r w:rsidRPr="008E0F64">
        <w:rPr>
          <w:noProof/>
        </w:rPr>
        <w:fldChar w:fldCharType="end"/>
      </w:r>
    </w:p>
    <w:p w14:paraId="65A2CC8A" w14:textId="10A4D31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3.2.2.3 - Erdung im TT-System</w:t>
      </w:r>
      <w:r w:rsidRPr="008E0F64">
        <w:rPr>
          <w:noProof/>
        </w:rPr>
        <w:tab/>
      </w:r>
      <w:r w:rsidRPr="008E0F64">
        <w:rPr>
          <w:noProof/>
        </w:rPr>
        <w:fldChar w:fldCharType="begin"/>
      </w:r>
      <w:r w:rsidRPr="008E0F64">
        <w:rPr>
          <w:noProof/>
        </w:rPr>
        <w:instrText xml:space="preserve"> PAGEREF _Toc167268169 \h </w:instrText>
      </w:r>
      <w:r w:rsidRPr="008E0F64">
        <w:rPr>
          <w:noProof/>
        </w:rPr>
      </w:r>
      <w:r w:rsidRPr="008E0F64">
        <w:rPr>
          <w:noProof/>
        </w:rPr>
        <w:fldChar w:fldCharType="separate"/>
      </w:r>
      <w:r w:rsidR="00727CDC">
        <w:rPr>
          <w:noProof/>
        </w:rPr>
        <w:t>56</w:t>
      </w:r>
      <w:r w:rsidRPr="008E0F64">
        <w:rPr>
          <w:noProof/>
        </w:rPr>
        <w:fldChar w:fldCharType="end"/>
      </w:r>
    </w:p>
    <w:p w14:paraId="318DB236" w14:textId="31F044B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3.2.2.4 - Erdung im IT-System</w:t>
      </w:r>
      <w:r w:rsidRPr="008E0F64">
        <w:rPr>
          <w:noProof/>
        </w:rPr>
        <w:tab/>
      </w:r>
      <w:r w:rsidRPr="008E0F64">
        <w:rPr>
          <w:noProof/>
        </w:rPr>
        <w:fldChar w:fldCharType="begin"/>
      </w:r>
      <w:r w:rsidRPr="008E0F64">
        <w:rPr>
          <w:noProof/>
        </w:rPr>
        <w:instrText xml:space="preserve"> PAGEREF _Toc167268170 \h </w:instrText>
      </w:r>
      <w:r w:rsidRPr="008E0F64">
        <w:rPr>
          <w:noProof/>
        </w:rPr>
      </w:r>
      <w:r w:rsidRPr="008E0F64">
        <w:rPr>
          <w:noProof/>
        </w:rPr>
        <w:fldChar w:fldCharType="separate"/>
      </w:r>
      <w:r w:rsidR="00727CDC">
        <w:rPr>
          <w:noProof/>
        </w:rPr>
        <w:t>57</w:t>
      </w:r>
      <w:r w:rsidRPr="008E0F64">
        <w:rPr>
          <w:noProof/>
        </w:rPr>
        <w:fldChar w:fldCharType="end"/>
      </w:r>
    </w:p>
    <w:p w14:paraId="23FA808F" w14:textId="740A2658" w:rsidR="004146C6" w:rsidRPr="008E0F64" w:rsidRDefault="004146C6">
      <w:pPr>
        <w:pStyle w:val="TM2"/>
        <w:rPr>
          <w:rFonts w:asciiTheme="minorHAnsi" w:hAnsiTheme="minorHAnsi"/>
          <w:b w:val="0"/>
          <w:kern w:val="2"/>
          <w:sz w:val="24"/>
          <w:szCs w:val="24"/>
          <w:lang w:eastAsia="fr-BE"/>
          <w14:ligatures w14:val="standardContextual"/>
        </w:rPr>
      </w:pPr>
      <w:r w:rsidRPr="008E0F64">
        <w:t>Abschnitt 3.2.3 - Stromversorgung</w:t>
      </w:r>
      <w:r w:rsidRPr="008E0F64">
        <w:tab/>
      </w:r>
      <w:r w:rsidRPr="008E0F64">
        <w:fldChar w:fldCharType="begin"/>
      </w:r>
      <w:r w:rsidRPr="008E0F64">
        <w:instrText xml:space="preserve"> PAGEREF _Toc167268171 \h </w:instrText>
      </w:r>
      <w:r w:rsidRPr="008E0F64">
        <w:fldChar w:fldCharType="separate"/>
      </w:r>
      <w:r w:rsidR="00727CDC">
        <w:t>58</w:t>
      </w:r>
      <w:r w:rsidRPr="008E0F64">
        <w:fldChar w:fldCharType="end"/>
      </w:r>
    </w:p>
    <w:p w14:paraId="5C22B79A" w14:textId="4991BD2E" w:rsidR="004146C6" w:rsidRPr="008E0F64" w:rsidRDefault="004146C6">
      <w:pPr>
        <w:pStyle w:val="TM2"/>
        <w:rPr>
          <w:rFonts w:asciiTheme="minorHAnsi" w:hAnsiTheme="minorHAnsi"/>
          <w:b w:val="0"/>
          <w:kern w:val="2"/>
          <w:sz w:val="24"/>
          <w:szCs w:val="24"/>
          <w:lang w:eastAsia="fr-BE"/>
          <w14:ligatures w14:val="standardContextual"/>
        </w:rPr>
      </w:pPr>
      <w:r w:rsidRPr="008E0F64">
        <w:t>Abschnitt 3.2.4 - Unterteilung von Anlagen</w:t>
      </w:r>
      <w:r w:rsidRPr="008E0F64">
        <w:tab/>
      </w:r>
      <w:r w:rsidRPr="008E0F64">
        <w:fldChar w:fldCharType="begin"/>
      </w:r>
      <w:r w:rsidRPr="008E0F64">
        <w:instrText xml:space="preserve"> PAGEREF _Toc167268172 \h </w:instrText>
      </w:r>
      <w:r w:rsidRPr="008E0F64">
        <w:fldChar w:fldCharType="separate"/>
      </w:r>
      <w:r w:rsidR="00727CDC">
        <w:t>58</w:t>
      </w:r>
      <w:r w:rsidRPr="008E0F64">
        <w:fldChar w:fldCharType="end"/>
      </w:r>
    </w:p>
    <w:p w14:paraId="3AEA7DFD" w14:textId="406F674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3.2.4.1 - Ziel</w:t>
      </w:r>
      <w:r w:rsidRPr="008E0F64">
        <w:rPr>
          <w:noProof/>
        </w:rPr>
        <w:tab/>
      </w:r>
      <w:r w:rsidRPr="008E0F64">
        <w:rPr>
          <w:noProof/>
        </w:rPr>
        <w:fldChar w:fldCharType="begin"/>
      </w:r>
      <w:r w:rsidRPr="008E0F64">
        <w:rPr>
          <w:noProof/>
        </w:rPr>
        <w:instrText xml:space="preserve"> PAGEREF _Toc167268173 \h </w:instrText>
      </w:r>
      <w:r w:rsidRPr="008E0F64">
        <w:rPr>
          <w:noProof/>
        </w:rPr>
      </w:r>
      <w:r w:rsidRPr="008E0F64">
        <w:rPr>
          <w:noProof/>
        </w:rPr>
        <w:fldChar w:fldCharType="separate"/>
      </w:r>
      <w:r w:rsidR="00727CDC">
        <w:rPr>
          <w:noProof/>
        </w:rPr>
        <w:t>58</w:t>
      </w:r>
      <w:r w:rsidRPr="008E0F64">
        <w:rPr>
          <w:noProof/>
        </w:rPr>
        <w:fldChar w:fldCharType="end"/>
      </w:r>
    </w:p>
    <w:p w14:paraId="50F03417" w14:textId="08D91CB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3.2.4.2 - Fehlende galvanische Trennung</w:t>
      </w:r>
      <w:r w:rsidRPr="008E0F64">
        <w:rPr>
          <w:noProof/>
        </w:rPr>
        <w:tab/>
      </w:r>
      <w:r w:rsidRPr="008E0F64">
        <w:rPr>
          <w:noProof/>
        </w:rPr>
        <w:fldChar w:fldCharType="begin"/>
      </w:r>
      <w:r w:rsidRPr="008E0F64">
        <w:rPr>
          <w:noProof/>
        </w:rPr>
        <w:instrText xml:space="preserve"> PAGEREF _Toc167268174 \h </w:instrText>
      </w:r>
      <w:r w:rsidRPr="008E0F64">
        <w:rPr>
          <w:noProof/>
        </w:rPr>
      </w:r>
      <w:r w:rsidRPr="008E0F64">
        <w:rPr>
          <w:noProof/>
        </w:rPr>
        <w:fldChar w:fldCharType="separate"/>
      </w:r>
      <w:r w:rsidR="00727CDC">
        <w:rPr>
          <w:noProof/>
        </w:rPr>
        <w:t>58</w:t>
      </w:r>
      <w:r w:rsidRPr="008E0F64">
        <w:rPr>
          <w:noProof/>
        </w:rPr>
        <w:fldChar w:fldCharType="end"/>
      </w:r>
    </w:p>
    <w:p w14:paraId="2A0B46C0" w14:textId="0A686B60"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3.3 - Kompatibilität</w:t>
      </w:r>
      <w:r w:rsidRPr="008E0F64">
        <w:tab/>
      </w:r>
      <w:r w:rsidRPr="008E0F64">
        <w:fldChar w:fldCharType="begin"/>
      </w:r>
      <w:r w:rsidRPr="008E0F64">
        <w:instrText xml:space="preserve"> PAGEREF _Toc167268175 \h </w:instrText>
      </w:r>
      <w:r w:rsidRPr="008E0F64">
        <w:fldChar w:fldCharType="separate"/>
      </w:r>
      <w:r w:rsidR="00727CDC">
        <w:t>58</w:t>
      </w:r>
      <w:r w:rsidRPr="008E0F64">
        <w:fldChar w:fldCharType="end"/>
      </w:r>
    </w:p>
    <w:p w14:paraId="0DA5F8EA" w14:textId="0F19A76D" w:rsidR="004146C6" w:rsidRPr="008E0F64" w:rsidRDefault="004146C6">
      <w:pPr>
        <w:pStyle w:val="TM2"/>
        <w:rPr>
          <w:rFonts w:asciiTheme="minorHAnsi" w:hAnsiTheme="minorHAnsi"/>
          <w:b w:val="0"/>
          <w:kern w:val="2"/>
          <w:sz w:val="24"/>
          <w:szCs w:val="24"/>
          <w:lang w:eastAsia="fr-BE"/>
          <w14:ligatures w14:val="standardContextual"/>
        </w:rPr>
      </w:pPr>
      <w:r w:rsidRPr="008E0F64">
        <w:t>Abschnitt 3.3.1 - Unabhängigkeit elektrischer Anlagen gegenüber anderen Anlagen</w:t>
      </w:r>
      <w:r w:rsidRPr="008E0F64">
        <w:tab/>
      </w:r>
      <w:r w:rsidRPr="008E0F64">
        <w:fldChar w:fldCharType="begin"/>
      </w:r>
      <w:r w:rsidRPr="008E0F64">
        <w:instrText xml:space="preserve"> PAGEREF _Toc167268176 \h </w:instrText>
      </w:r>
      <w:r w:rsidRPr="008E0F64">
        <w:fldChar w:fldCharType="separate"/>
      </w:r>
      <w:r w:rsidR="00727CDC">
        <w:t>58</w:t>
      </w:r>
      <w:r w:rsidRPr="008E0F64">
        <w:fldChar w:fldCharType="end"/>
      </w:r>
    </w:p>
    <w:p w14:paraId="334ACF39" w14:textId="283310A5" w:rsidR="004146C6" w:rsidRPr="008E0F64" w:rsidRDefault="004146C6">
      <w:pPr>
        <w:pStyle w:val="TM2"/>
        <w:rPr>
          <w:rFonts w:asciiTheme="minorHAnsi" w:hAnsiTheme="minorHAnsi"/>
          <w:b w:val="0"/>
          <w:kern w:val="2"/>
          <w:sz w:val="24"/>
          <w:szCs w:val="24"/>
          <w:lang w:eastAsia="fr-BE"/>
          <w14:ligatures w14:val="standardContextual"/>
        </w:rPr>
      </w:pPr>
      <w:r w:rsidRPr="008E0F64">
        <w:t>Abschnitt 3.3.2 - Unabhängigkeit von Teilen elektrischer Anlagen</w:t>
      </w:r>
      <w:r w:rsidRPr="008E0F64">
        <w:tab/>
      </w:r>
      <w:r w:rsidRPr="008E0F64">
        <w:fldChar w:fldCharType="begin"/>
      </w:r>
      <w:r w:rsidRPr="008E0F64">
        <w:instrText xml:space="preserve"> PAGEREF _Toc167268177 \h </w:instrText>
      </w:r>
      <w:r w:rsidRPr="008E0F64">
        <w:fldChar w:fldCharType="separate"/>
      </w:r>
      <w:r w:rsidR="00727CDC">
        <w:t>58</w:t>
      </w:r>
      <w:r w:rsidRPr="008E0F64">
        <w:fldChar w:fldCharType="end"/>
      </w:r>
    </w:p>
    <w:p w14:paraId="57FC899C" w14:textId="3CDB94BA" w:rsidR="004146C6" w:rsidRPr="008E0F64" w:rsidRDefault="004146C6">
      <w:pPr>
        <w:pStyle w:val="TM2"/>
        <w:rPr>
          <w:rFonts w:asciiTheme="minorHAnsi" w:hAnsiTheme="minorHAnsi"/>
          <w:b w:val="0"/>
          <w:kern w:val="2"/>
          <w:sz w:val="24"/>
          <w:szCs w:val="24"/>
          <w:lang w:eastAsia="fr-BE"/>
          <w14:ligatures w14:val="standardContextual"/>
        </w:rPr>
      </w:pPr>
      <w:r w:rsidRPr="008E0F64">
        <w:t>Abschnitt 3.3.3 - Telekommunikations-, Steuerungs-, Signalanlagen und ähnliche Anlagen</w:t>
      </w:r>
      <w:r w:rsidRPr="008E0F64">
        <w:tab/>
      </w:r>
      <w:r w:rsidRPr="008E0F64">
        <w:fldChar w:fldCharType="begin"/>
      </w:r>
      <w:r w:rsidRPr="008E0F64">
        <w:instrText xml:space="preserve"> PAGEREF _Toc167268178 \h </w:instrText>
      </w:r>
      <w:r w:rsidRPr="008E0F64">
        <w:fldChar w:fldCharType="separate"/>
      </w:r>
      <w:r w:rsidR="00727CDC">
        <w:t>58</w:t>
      </w:r>
      <w:r w:rsidRPr="008E0F64">
        <w:fldChar w:fldCharType="end"/>
      </w:r>
    </w:p>
    <w:p w14:paraId="0E37FF97" w14:textId="559E7017"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3.4 - Sicherheitsanlagen</w:t>
      </w:r>
      <w:r w:rsidRPr="008E0F64">
        <w:tab/>
      </w:r>
      <w:r w:rsidRPr="008E0F64">
        <w:fldChar w:fldCharType="begin"/>
      </w:r>
      <w:r w:rsidRPr="008E0F64">
        <w:instrText xml:space="preserve"> PAGEREF _Toc167268179 \h </w:instrText>
      </w:r>
      <w:r w:rsidRPr="008E0F64">
        <w:fldChar w:fldCharType="separate"/>
      </w:r>
      <w:r w:rsidR="00727CDC">
        <w:t>59</w:t>
      </w:r>
      <w:r w:rsidRPr="008E0F64">
        <w:fldChar w:fldCharType="end"/>
      </w:r>
    </w:p>
    <w:p w14:paraId="1554F623" w14:textId="1FAE0132"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3.5 - Kritische Anlagen</w:t>
      </w:r>
      <w:r w:rsidRPr="008E0F64">
        <w:tab/>
      </w:r>
      <w:r w:rsidRPr="008E0F64">
        <w:fldChar w:fldCharType="begin"/>
      </w:r>
      <w:r w:rsidRPr="008E0F64">
        <w:instrText xml:space="preserve"> PAGEREF _Toc167268180 \h </w:instrText>
      </w:r>
      <w:r w:rsidRPr="008E0F64">
        <w:fldChar w:fldCharType="separate"/>
      </w:r>
      <w:r w:rsidR="00727CDC">
        <w:t>59</w:t>
      </w:r>
      <w:r w:rsidRPr="008E0F64">
        <w:fldChar w:fldCharType="end"/>
      </w:r>
    </w:p>
    <w:p w14:paraId="406EB825" w14:textId="77734B9E" w:rsidR="0091500E" w:rsidRPr="008E0F64" w:rsidRDefault="004F6A76" w:rsidP="0091500E">
      <w:pPr>
        <w:keepNext/>
        <w:rPr>
          <w:i/>
          <w:caps/>
          <w:sz w:val="21"/>
        </w:rPr>
        <w:sectPr w:rsidR="0091500E" w:rsidRPr="008E0F64" w:rsidSect="00CA35D8">
          <w:footerReference w:type="default" r:id="rId159"/>
          <w:type w:val="evenPage"/>
          <w:pgSz w:w="11907" w:h="16839" w:code="9"/>
          <w:pgMar w:top="1440" w:right="1440" w:bottom="1440" w:left="1440" w:header="709" w:footer="709" w:gutter="0"/>
          <w:cols w:space="708"/>
          <w:docGrid w:linePitch="360"/>
        </w:sectPr>
      </w:pPr>
      <w:r w:rsidRPr="008E0F64">
        <w:rPr>
          <w:i/>
          <w:caps/>
          <w:sz w:val="21"/>
        </w:rPr>
        <w:fldChar w:fldCharType="end"/>
      </w:r>
      <w:bookmarkStart w:id="578" w:name="_Toc390436673"/>
      <w:bookmarkStart w:id="579" w:name="Partie_3"/>
    </w:p>
    <w:p w14:paraId="2AFFD169" w14:textId="309432D4" w:rsidR="003721CD" w:rsidRPr="008E0F64" w:rsidRDefault="00064FA8" w:rsidP="0091500E">
      <w:pPr>
        <w:pStyle w:val="FOD-niv2"/>
      </w:pPr>
      <w:bookmarkStart w:id="580" w:name="_Toc167268153"/>
      <w:bookmarkStart w:id="581" w:name="_Toc167269316"/>
      <w:bookmarkStart w:id="582" w:name="_Toc167269848"/>
      <w:bookmarkStart w:id="583" w:name="_Toc167270476"/>
      <w:bookmarkStart w:id="584" w:name="_Toc196465614"/>
      <w:bookmarkStart w:id="585" w:name="_Toc202779171"/>
      <w:r w:rsidRPr="008E0F64">
        <w:lastRenderedPageBreak/>
        <w:t>KAPITEL 3.1 - Allgemeines</w:t>
      </w:r>
      <w:bookmarkEnd w:id="578"/>
      <w:bookmarkEnd w:id="580"/>
      <w:bookmarkEnd w:id="581"/>
      <w:bookmarkEnd w:id="582"/>
      <w:bookmarkEnd w:id="583"/>
      <w:bookmarkEnd w:id="584"/>
      <w:bookmarkEnd w:id="585"/>
    </w:p>
    <w:p w14:paraId="3311768C" w14:textId="77777777" w:rsidR="003721CD" w:rsidRPr="008E0F64" w:rsidRDefault="00064FA8" w:rsidP="00692AE0">
      <w:pPr>
        <w:pStyle w:val="FOD-niv3"/>
      </w:pPr>
      <w:bookmarkStart w:id="586" w:name="_Toc390436674"/>
      <w:bookmarkStart w:id="587" w:name="_Toc167268154"/>
      <w:bookmarkStart w:id="588" w:name="_Toc167269317"/>
      <w:bookmarkStart w:id="589" w:name="_Toc167270477"/>
      <w:r w:rsidRPr="008E0F64">
        <w:t>Abschnitt 3.1.1 - Bestimmung der Eigenschaften von Anlagen</w:t>
      </w:r>
      <w:bookmarkEnd w:id="586"/>
      <w:bookmarkEnd w:id="587"/>
      <w:bookmarkEnd w:id="588"/>
      <w:bookmarkEnd w:id="589"/>
    </w:p>
    <w:p w14:paraId="3FFDA4B0" w14:textId="77777777" w:rsidR="003721CD" w:rsidRPr="008E0F64" w:rsidRDefault="003721CD" w:rsidP="00692AE0">
      <w:pPr>
        <w:pStyle w:val="FOD-normal"/>
      </w:pPr>
      <w:r w:rsidRPr="008E0F64">
        <w:t>Folgende Eigenschaften in Bezug auf Anlagen werden gemäß den angegebenen Kapiteln bestimmt:</w:t>
      </w:r>
    </w:p>
    <w:p w14:paraId="00A3C6E3" w14:textId="77777777" w:rsidR="003721CD" w:rsidRPr="008E0F64" w:rsidRDefault="003721CD" w:rsidP="00445351">
      <w:pPr>
        <w:pStyle w:val="FOD-opsomming1"/>
        <w:numPr>
          <w:ilvl w:val="0"/>
          <w:numId w:val="343"/>
        </w:numPr>
      </w:pPr>
      <w:r w:rsidRPr="008E0F64">
        <w:t>beabsichtigte Benutzung der Anlagen, ihre allgemeine Struktur und ihre Versorgungsquellen (</w:t>
      </w:r>
      <w:r w:rsidRPr="008E0F64">
        <w:rPr>
          <w:i/>
        </w:rPr>
        <w:t>Kapitel 3.2</w:t>
      </w:r>
      <w:r w:rsidRPr="008E0F64">
        <w:t>),</w:t>
      </w:r>
    </w:p>
    <w:p w14:paraId="2611A8DD" w14:textId="77777777" w:rsidR="003721CD" w:rsidRPr="008E0F64" w:rsidRDefault="003721CD" w:rsidP="00445351">
      <w:pPr>
        <w:pStyle w:val="FOD-opsomming1"/>
        <w:numPr>
          <w:ilvl w:val="0"/>
          <w:numId w:val="343"/>
        </w:numPr>
      </w:pPr>
      <w:r w:rsidRPr="008E0F64">
        <w:t>äußere Einflüsse, denen Anlagen ausgesetzt sind (</w:t>
      </w:r>
      <w:r w:rsidRPr="008E0F64">
        <w:rPr>
          <w:i/>
        </w:rPr>
        <w:t>Kapitel 2.10</w:t>
      </w:r>
      <w:r w:rsidRPr="008E0F64">
        <w:t>),</w:t>
      </w:r>
    </w:p>
    <w:p w14:paraId="0E87FB2F" w14:textId="77777777" w:rsidR="003721CD" w:rsidRPr="008E0F64" w:rsidRDefault="003721CD" w:rsidP="00445351">
      <w:pPr>
        <w:pStyle w:val="FOD-opsomming1"/>
        <w:numPr>
          <w:ilvl w:val="0"/>
          <w:numId w:val="343"/>
        </w:numPr>
      </w:pPr>
      <w:r w:rsidRPr="008E0F64">
        <w:t>Kompatibilität elektrischer Betriebsmittel von Anlagen (</w:t>
      </w:r>
      <w:r w:rsidRPr="008E0F64">
        <w:rPr>
          <w:i/>
        </w:rPr>
        <w:t>Kapitel 3.3</w:t>
      </w:r>
      <w:r w:rsidRPr="008E0F64">
        <w:t>).</w:t>
      </w:r>
    </w:p>
    <w:p w14:paraId="11BBF156" w14:textId="77777777" w:rsidR="003721CD" w:rsidRPr="008E0F64" w:rsidRDefault="003721CD" w:rsidP="00692AE0">
      <w:pPr>
        <w:pStyle w:val="FOD-normal"/>
      </w:pPr>
      <w:r w:rsidRPr="008E0F64">
        <w:t>Diese Eigenschaften sind bei Wahl von Schutzmaßnahmen zur Gewährleistung der Sicherheit (</w:t>
      </w:r>
      <w:r w:rsidRPr="008E0F64">
        <w:rPr>
          <w:i/>
        </w:rPr>
        <w:t>Teil 4</w:t>
      </w:r>
      <w:r w:rsidRPr="008E0F64">
        <w:t>), Wahl und Einsatz von Betriebsmitteln (</w:t>
      </w:r>
      <w:r w:rsidRPr="008E0F64">
        <w:rPr>
          <w:i/>
        </w:rPr>
        <w:t>Teil 5</w:t>
      </w:r>
      <w:r w:rsidRPr="008E0F64">
        <w:t>) und Einhaltung der besonderen Vorschriften (</w:t>
      </w:r>
      <w:r w:rsidRPr="008E0F64">
        <w:rPr>
          <w:i/>
        </w:rPr>
        <w:t>Teil 7</w:t>
      </w:r>
      <w:r w:rsidRPr="008E0F64">
        <w:t>) zu berücksichtigen.</w:t>
      </w:r>
    </w:p>
    <w:p w14:paraId="7226355C" w14:textId="5A484F1B" w:rsidR="003721CD" w:rsidRPr="008E0F64" w:rsidRDefault="00064FA8" w:rsidP="00692AE0">
      <w:pPr>
        <w:pStyle w:val="FOD-niv3"/>
      </w:pPr>
      <w:bookmarkStart w:id="590" w:name="_Toc390436675"/>
      <w:bookmarkStart w:id="591" w:name="_Toc167268155"/>
      <w:bookmarkStart w:id="592" w:name="_Toc167269318"/>
      <w:bookmarkStart w:id="593" w:name="_Toc167270478"/>
      <w:r w:rsidRPr="008E0F64">
        <w:t xml:space="preserve">Abschnitt 3.1.2 - </w:t>
      </w:r>
      <w:bookmarkEnd w:id="590"/>
      <w:r w:rsidRPr="008E0F64">
        <w:t>Schemata, Pläne und Unterlagen von elektrischen Anlagen</w:t>
      </w:r>
      <w:bookmarkEnd w:id="591"/>
      <w:bookmarkEnd w:id="592"/>
      <w:bookmarkEnd w:id="593"/>
    </w:p>
    <w:p w14:paraId="230FB57F" w14:textId="6E0575B9" w:rsidR="0016351D" w:rsidRPr="008E0F64" w:rsidRDefault="0016351D" w:rsidP="0016351D">
      <w:pPr>
        <w:pStyle w:val="FOD-normal"/>
      </w:pPr>
      <w:r w:rsidRPr="008E0F64">
        <w:t>Schemata, Pläne und Unterlagen umfassen auf eindeutige Weise Nummer, Fassung und Datum der Fassung.</w:t>
      </w:r>
    </w:p>
    <w:p w14:paraId="0E49C674" w14:textId="44D366E9" w:rsidR="00686B13" w:rsidRPr="008E0F64" w:rsidRDefault="0016351D" w:rsidP="00962ACD">
      <w:pPr>
        <w:pStyle w:val="FOD-niv4"/>
      </w:pPr>
      <w:bookmarkStart w:id="594" w:name="_Toc167268156"/>
      <w:bookmarkStart w:id="595" w:name="_Toc167269319"/>
      <w:bookmarkStart w:id="596" w:name="_Toc167270479"/>
      <w:bookmarkStart w:id="597" w:name="_Toc196734580"/>
      <w:r w:rsidRPr="008E0F64">
        <w:t>Unterabschnitt 3.1.2.1 - Allgemeine Vorschriften</w:t>
      </w:r>
      <w:bookmarkEnd w:id="594"/>
      <w:bookmarkEnd w:id="595"/>
      <w:bookmarkEnd w:id="596"/>
      <w:bookmarkEnd w:id="597"/>
    </w:p>
    <w:p w14:paraId="471263C2" w14:textId="77777777" w:rsidR="00AD4285" w:rsidRPr="008E0F64" w:rsidRDefault="00AD4285" w:rsidP="001155A7">
      <w:pPr>
        <w:pStyle w:val="Paragraphedeliste"/>
        <w:numPr>
          <w:ilvl w:val="0"/>
          <w:numId w:val="501"/>
        </w:numPr>
        <w:spacing w:after="120" w:line="240" w:lineRule="auto"/>
        <w:ind w:left="357" w:hanging="357"/>
        <w:contextualSpacing w:val="0"/>
        <w:jc w:val="both"/>
        <w:rPr>
          <w:rFonts w:ascii="Trebuchet MS" w:hAnsi="Trebuchet MS"/>
          <w:b/>
          <w:sz w:val="19"/>
          <w:szCs w:val="19"/>
        </w:rPr>
      </w:pPr>
      <w:r w:rsidRPr="008E0F64">
        <w:rPr>
          <w:rFonts w:ascii="Trebuchet MS" w:hAnsi="Trebuchet MS"/>
          <w:bCs/>
          <w:sz w:val="19"/>
          <w:szCs w:val="19"/>
        </w:rPr>
        <w:t>[</w:t>
      </w:r>
      <w:r w:rsidRPr="008E0F64">
        <w:rPr>
          <w:rFonts w:ascii="Trebuchet MS" w:hAnsi="Trebuchet MS"/>
          <w:b/>
          <w:sz w:val="19"/>
          <w:szCs w:val="19"/>
        </w:rPr>
        <w:t>Hauswirtschaftliche elektrische Anlagen</w:t>
      </w:r>
    </w:p>
    <w:p w14:paraId="6D4D49D7" w14:textId="53EE48DE"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Für jede neue hauswirtschaftliche elektrische Anlage bzw. für wesentliche Änderungen oder Erweiterungen einer bestehenden hauswirtschaftlichen elektrischen Anlage erstellt der für die Ausführung der Arbeit Verantwortliche Einstrich-Schemata und Lagepläne der elektrischen Anlage.</w:t>
      </w:r>
    </w:p>
    <w:p w14:paraId="4916B19E" w14:textId="77777777" w:rsidR="00AD4285" w:rsidRPr="008E0F64" w:rsidRDefault="00AD4285" w:rsidP="00AD4285">
      <w:pPr>
        <w:pStyle w:val="Paragraphedeliste"/>
        <w:spacing w:after="120"/>
        <w:ind w:left="360"/>
        <w:jc w:val="both"/>
        <w:rPr>
          <w:rFonts w:ascii="Trebuchet MS" w:hAnsi="Trebuchet MS" w:cs="Arial"/>
          <w:sz w:val="19"/>
          <w:szCs w:val="19"/>
          <w:lang w:eastAsia="fr-BE"/>
        </w:rPr>
      </w:pPr>
    </w:p>
    <w:p w14:paraId="06A8E5A0" w14:textId="776E5B9D"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Name, Eigenschaft und Mehrwertsteuernummer (falls anwendbar) dieses für die Ausführung der Arbeit Verantwortlichen sind auf den Einstrich-Schemata und Lageplänen angegeben. Die Adresse des Ortes, an dem sich diese elektrische Anlage befindet, ist ebenfalls auf den Einstrich-Schemata und Lageplänen angegeben.</w:t>
      </w:r>
    </w:p>
    <w:p w14:paraId="187DDBD5"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2F673067" w14:textId="5FBD969C"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Wird bei der Prüfung die Konformität der elektrischen Anlage mit den Bestimmungen des vorliegenden Buches festgestellt, unterschreiben und datieren der für die Ausführung der Arbeit Verantwortliche und die zugelassene Stelle die Einstrich-Schemata und Lagepläne zur Bestätigung des Empfangs und zwecks Genehmigung.</w:t>
      </w:r>
    </w:p>
    <w:p w14:paraId="24B8B7D6"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5D714D1B" w14:textId="0747D330"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Der Kontrollbericht und die unterschriebenen Einstrich-Schemata und Lagepläne der elektrischen Anlage werden dem Eigentümer, Verwalter oder Betreiber der elektrischen Anlage übergeben, damit sie Bestandteil der Akte der elektrischen Anlage werden. Eine Kopie des Kontrollberichts und der unterschriebenen Einstrich-Schemata und Lagepläne wird wie in Unterabschnitt 6.4.6.1 erwähnt von der vorerwähnten zugelassenen Stelle für einen Zeitraum von fünf Jahren aufbewahrt. Während des vorerwähnten Zeitraums kann sich der Eigentümer, Verwalter oder Betreiber der elektrischen Anlage an die betreffende zugelassene Stelle wenden, um ein Duplikat des Kontrollberichts und der unterschriebenen Einstrich-Schemata und Lagepläne zu erhalten. Für die Ausstellung einer Kopie des Kontrollberichts und der unterschriebenen Einstrich-Schemata und Lagepläne darf eine Gebühr erhoben werden, deren Höhe von der zugelassenen Stelle festgelegt wird. Gebühren, die eventuell für die Ausstellung der Kopie verlangt werden, dürfen in keinem Fall den Selbstkostenpreis einer Prüfung überschreiten.</w:t>
      </w:r>
    </w:p>
    <w:p w14:paraId="5EA7DFC5"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69407609" w14:textId="697D9D38"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Symbole, die für die Erstellung der Einstrich-Schemata und Lagepläne einer hauswirtschaftlichen elektrischen Anlage zu benutzen sind, sind in Kapitel 2.13 dargestellt. Ist in Tabelle 2.23 kein Symbol aufgenommen, darf jedes andere eindeutig identifizierbare Symbol, das in der Legende der Einstrich-Schemata und Lagepläne bestimmt ist, auf den Einstrich-Schemata und Lageplänen einer hauswirtschaftlichen elektrischen Anlage benutzt werden.</w:t>
      </w:r>
    </w:p>
    <w:p w14:paraId="68FD1F91"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51B0F7E2" w14:textId="130563CF"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Für Einstrich-Schemata (Abbildung 3.1): Elementarstromkreise werden durch einen Großbuchstaben identifiziert. Lichtpunkte, Steckdosen und Steuerwerke werden durch eine Nummer identifiziert, die die Reihenfolge angibt, in der diese Elemente im Elementar</w:t>
      </w:r>
      <w:r w:rsidRPr="008E0F64">
        <w:rPr>
          <w:rFonts w:ascii="Trebuchet MS" w:hAnsi="Trebuchet MS" w:cs="Arial"/>
          <w:sz w:val="19"/>
          <w:szCs w:val="19"/>
          <w:lang w:eastAsia="fr-BE"/>
        </w:rPr>
        <w:softHyphen/>
        <w:t>stromkreis vorkommen, beginnend mit der Überstrom-Schutzeinrichtung, die dem Stromkreis vorgeschaltet ist. Spannung und Stromart sind auf dem Einstrich-Schema angegeben.</w:t>
      </w:r>
    </w:p>
    <w:p w14:paraId="0D227CC2"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7F18E847" w14:textId="50D2B658"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 xml:space="preserve">Für Lagepläne (Abbildung 3.2): Lichtpunkte, Steckdosen und Steuerwerke werden durch den Buchstaben identifiziert, der dem Elementarstromkreis zugeordnet ist, in den diese Bestandteile eingefügt werden, und durch die laufende Nummer, die diesen Elementen auf dem Einstrich-Schema </w:t>
      </w:r>
      <w:r w:rsidRPr="008E0F64">
        <w:rPr>
          <w:rFonts w:ascii="Trebuchet MS" w:hAnsi="Trebuchet MS" w:cs="Arial"/>
          <w:sz w:val="19"/>
          <w:szCs w:val="19"/>
          <w:lang w:eastAsia="fr-BE"/>
        </w:rPr>
        <w:lastRenderedPageBreak/>
        <w:t>der elektrischen Anlage zugeordnet ist. Schalter und Steuerwerke werden durch den Buchstaben des Stromkreises identifiziert, in dem sie sich befinden, und durch die laufende Nummer des Lichtpunktes oder Geräts, den/das sie steuern.</w:t>
      </w:r>
    </w:p>
    <w:p w14:paraId="7993E8C5"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1A608158"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Falls erforderlich ist es erlaubt, ein Mehrstrich-Schema (d. h. Darstellung der verschiedenen Außenleiter) als Schaltplan zu erstellen. Auf diesem Schema werden wie beim Einstrich-Schema einerseits alle in vorliegendem Unterabschnitt und in Unterabschnitt 3.1.2.2 Buchstabe a verlangten Informationen angegeben und werden andererseits die geeigneten standardisierten Symbole benutzt (im Vergleich zu Tabelle 2.23 für die Symbole von Einstrich-Schemata).</w:t>
      </w:r>
    </w:p>
    <w:p w14:paraId="79592FCA"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2FCE76BC" w14:textId="7FB261A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Bei Änderungen oder Erweiterungen, die nicht als wesentlich bezeichnet werden können, ist es nicht erforderlich, ein neues Einstrich-Schema der elektrischen Anlage zu erstellen. Eine kurze Beschreibung der Änderung oder Erweiterung reicht aus. Diese Beschreibung, die Name, Eigenschaft und Adresse des/der für die Ausführung der Arbeit Verantwortlichen enthält, wird von diesem/diesen Verantwortlichen datiert und unterschrieben.</w:t>
      </w:r>
    </w:p>
    <w:p w14:paraId="1EADCFE8"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0D0DC74F" w14:textId="6D8B4D58"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Änderungen oder Erweiterungen einer hauswirtschaftlichen elektrischen Anlage sind auf dem Lageplan der elektrischen Anlage dargestellt, aus dem die bestehende Lage der Bestandteile der elektrischen Anlage jederzeit ersichtlich ist.</w:t>
      </w:r>
    </w:p>
    <w:p w14:paraId="64A3D4E0" w14:textId="77777777"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p>
    <w:p w14:paraId="7C2A7189" w14:textId="142317A4" w:rsidR="00AD4285" w:rsidRPr="008E0F64" w:rsidRDefault="00AD4285" w:rsidP="001155A7">
      <w:pPr>
        <w:pStyle w:val="Paragraphedeliste"/>
        <w:spacing w:after="120" w:line="240" w:lineRule="auto"/>
        <w:ind w:left="357"/>
        <w:jc w:val="both"/>
        <w:rPr>
          <w:rFonts w:ascii="Trebuchet MS" w:hAnsi="Trebuchet MS" w:cs="Arial"/>
          <w:sz w:val="19"/>
          <w:szCs w:val="19"/>
          <w:lang w:eastAsia="fr-BE"/>
        </w:rPr>
      </w:pPr>
      <w:r w:rsidRPr="008E0F64">
        <w:rPr>
          <w:rFonts w:ascii="Trebuchet MS" w:hAnsi="Trebuchet MS" w:cs="Arial"/>
          <w:sz w:val="19"/>
          <w:szCs w:val="19"/>
          <w:lang w:eastAsia="fr-BE"/>
        </w:rPr>
        <w:t>Ältere Teile der elektrischen Anlage, deren Errichtung vor Ort vor dem 1. Oktober 1981 begonnen hat und die auf dem Einstrich-Schema dargestellt sind, werden mit dem Vermerk "älterer Teil" gekennzeichnet.</w:t>
      </w:r>
    </w:p>
    <w:p w14:paraId="0661137B" w14:textId="77777777" w:rsidR="00AD4285" w:rsidRPr="008E0F64" w:rsidRDefault="00AD4285">
      <w:pPr>
        <w:rPr>
          <w:rFonts w:ascii="Trebuchet MS" w:hAnsi="Trebuchet MS"/>
          <w:bCs/>
          <w:i/>
          <w:iCs/>
          <w:sz w:val="19"/>
          <w:szCs w:val="19"/>
          <w:lang w:eastAsia="nl-NL"/>
        </w:rPr>
      </w:pPr>
      <w:r w:rsidRPr="008E0F64">
        <w:rPr>
          <w:rFonts w:ascii="Trebuchet MS" w:hAnsi="Trebuchet MS"/>
          <w:bCs/>
          <w:i/>
          <w:iCs/>
          <w:sz w:val="19"/>
          <w:szCs w:val="19"/>
        </w:rPr>
        <w:br w:type="page"/>
      </w:r>
    </w:p>
    <w:p w14:paraId="0ED14CBF" w14:textId="1CD083E8" w:rsidR="00AD4285" w:rsidRPr="008E0F64" w:rsidRDefault="00AD4285" w:rsidP="00776323">
      <w:pPr>
        <w:pStyle w:val="FOD-fig-tab-titel"/>
      </w:pPr>
      <w:bookmarkStart w:id="598" w:name="_Toc202794481"/>
      <w:r w:rsidRPr="008E0F64">
        <w:lastRenderedPageBreak/>
        <w:t>Abbildung 3.1 - Beispiel eines Einstrich-Schemas</w:t>
      </w:r>
      <w:bookmarkEnd w:id="598"/>
    </w:p>
    <w:p w14:paraId="0E79F5D6" w14:textId="77777777" w:rsidR="00AD4285" w:rsidRPr="008E0F64" w:rsidRDefault="00AD4285" w:rsidP="00AD4285">
      <w:pPr>
        <w:pStyle w:val="Paragraphedeliste"/>
        <w:spacing w:after="120"/>
        <w:ind w:left="360"/>
        <w:rPr>
          <w:rFonts w:ascii="Trebuchet MS" w:hAnsi="Trebuchet MS"/>
          <w:bCs/>
          <w:sz w:val="19"/>
          <w:szCs w:val="19"/>
        </w:rPr>
      </w:pPr>
    </w:p>
    <w:tbl>
      <w:tblPr>
        <w:tblStyle w:val="Grilledutableau"/>
        <w:tblW w:w="9493" w:type="dxa"/>
        <w:tblLook w:val="04A0" w:firstRow="1" w:lastRow="0" w:firstColumn="1" w:lastColumn="0" w:noHBand="0" w:noVBand="1"/>
      </w:tblPr>
      <w:tblGrid>
        <w:gridCol w:w="1003"/>
        <w:gridCol w:w="6907"/>
        <w:gridCol w:w="1583"/>
      </w:tblGrid>
      <w:tr w:rsidR="00AD4285" w:rsidRPr="008E0F64" w14:paraId="6010878F" w14:textId="77777777" w:rsidTr="00FC70EC">
        <w:trPr>
          <w:cantSplit/>
          <w:trHeight w:val="2701"/>
        </w:trPr>
        <w:tc>
          <w:tcPr>
            <w:tcW w:w="1003" w:type="dxa"/>
            <w:tcBorders>
              <w:bottom w:val="nil"/>
              <w:right w:val="nil"/>
            </w:tcBorders>
            <w:textDirection w:val="btLr"/>
          </w:tcPr>
          <w:p w14:paraId="77D8D0EE"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 xml:space="preserve">Nummer, Fassung und Datum der Fassung: </w:t>
            </w:r>
          </w:p>
        </w:tc>
        <w:tc>
          <w:tcPr>
            <w:tcW w:w="6907" w:type="dxa"/>
            <w:vMerge w:val="restart"/>
            <w:tcBorders>
              <w:left w:val="nil"/>
              <w:right w:val="nil"/>
            </w:tcBorders>
          </w:tcPr>
          <w:p w14:paraId="53D43185"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noProof/>
                <w:sz w:val="19"/>
                <w:szCs w:val="19"/>
              </w:rPr>
              <w:drawing>
                <wp:inline distT="0" distB="0" distL="0" distR="0" wp14:anchorId="337D95EA" wp14:editId="36D4EE8C">
                  <wp:extent cx="4020779" cy="6685380"/>
                  <wp:effectExtent l="0" t="0" r="0" b="1270"/>
                  <wp:docPr id="346276662" name="Image 1" descr="Une image contenant text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6276662" name="Image 1" descr="Une image contenant texte, diagramme&#10;&#10;Description générée automatiquement"/>
                          <pic:cNvPicPr/>
                        </pic:nvPicPr>
                        <pic:blipFill>
                          <a:blip r:embed="rId160">
                            <a:extLst>
                              <a:ext uri="{28A0092B-C50C-407E-A947-70E740481C1C}">
                                <a14:useLocalDpi xmlns:a14="http://schemas.microsoft.com/office/drawing/2010/main" val="0"/>
                              </a:ext>
                            </a:extLst>
                          </a:blip>
                          <a:stretch>
                            <a:fillRect/>
                          </a:stretch>
                        </pic:blipFill>
                        <pic:spPr>
                          <a:xfrm>
                            <a:off x="0" y="0"/>
                            <a:ext cx="4020779" cy="6685380"/>
                          </a:xfrm>
                          <a:prstGeom prst="rect">
                            <a:avLst/>
                          </a:prstGeom>
                        </pic:spPr>
                      </pic:pic>
                    </a:graphicData>
                  </a:graphic>
                </wp:inline>
              </w:drawing>
            </w:r>
          </w:p>
        </w:tc>
        <w:tc>
          <w:tcPr>
            <w:tcW w:w="1583" w:type="dxa"/>
            <w:tcBorders>
              <w:left w:val="nil"/>
              <w:bottom w:val="nil"/>
            </w:tcBorders>
            <w:textDirection w:val="btLr"/>
          </w:tcPr>
          <w:p w14:paraId="0E7CAD49" w14:textId="77777777" w:rsidR="00AD4285" w:rsidRPr="008E0F64" w:rsidRDefault="00AD4285" w:rsidP="00AD4285">
            <w:pPr>
              <w:pStyle w:val="Paragraphedeliste"/>
              <w:spacing w:after="120"/>
              <w:ind w:left="360"/>
              <w:rPr>
                <w:rFonts w:ascii="Trebuchet MS" w:hAnsi="Trebuchet MS"/>
                <w:bCs/>
                <w:sz w:val="19"/>
                <w:szCs w:val="19"/>
              </w:rPr>
            </w:pPr>
          </w:p>
        </w:tc>
      </w:tr>
      <w:tr w:rsidR="00AD4285" w:rsidRPr="008E0F64" w14:paraId="0D410C39" w14:textId="77777777" w:rsidTr="00FC70EC">
        <w:trPr>
          <w:cantSplit/>
          <w:trHeight w:val="3816"/>
        </w:trPr>
        <w:tc>
          <w:tcPr>
            <w:tcW w:w="1003" w:type="dxa"/>
            <w:tcBorders>
              <w:top w:val="nil"/>
              <w:bottom w:val="nil"/>
              <w:right w:val="nil"/>
            </w:tcBorders>
            <w:textDirection w:val="btLr"/>
          </w:tcPr>
          <w:p w14:paraId="752D6212"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Stromart:</w:t>
            </w:r>
          </w:p>
        </w:tc>
        <w:tc>
          <w:tcPr>
            <w:tcW w:w="6907" w:type="dxa"/>
            <w:vMerge/>
            <w:tcBorders>
              <w:left w:val="nil"/>
              <w:right w:val="nil"/>
            </w:tcBorders>
          </w:tcPr>
          <w:p w14:paraId="691846AC" w14:textId="77777777" w:rsidR="00AD4285" w:rsidRPr="008E0F64" w:rsidRDefault="00AD4285" w:rsidP="00445351">
            <w:pPr>
              <w:pStyle w:val="Paragraphedeliste"/>
              <w:numPr>
                <w:ilvl w:val="0"/>
                <w:numId w:val="501"/>
              </w:numPr>
              <w:spacing w:after="120"/>
              <w:rPr>
                <w:rFonts w:ascii="Trebuchet MS" w:hAnsi="Trebuchet MS"/>
                <w:bCs/>
                <w:sz w:val="19"/>
                <w:szCs w:val="19"/>
              </w:rPr>
            </w:pPr>
          </w:p>
        </w:tc>
        <w:tc>
          <w:tcPr>
            <w:tcW w:w="1583" w:type="dxa"/>
            <w:tcBorders>
              <w:top w:val="nil"/>
              <w:left w:val="nil"/>
              <w:bottom w:val="nil"/>
            </w:tcBorders>
            <w:textDirection w:val="btLr"/>
          </w:tcPr>
          <w:p w14:paraId="635C1152"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Für die Ausführung der Arbeit Verantwortlicher</w:t>
            </w:r>
          </w:p>
          <w:p w14:paraId="5E1152A6"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(Unterschrift und Datum)</w:t>
            </w:r>
          </w:p>
          <w:p w14:paraId="599C9EAB"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(Name, Eigenschaft und Mehrwertsteuernummer falls anwendbar)</w:t>
            </w:r>
          </w:p>
          <w:p w14:paraId="687FE354" w14:textId="77777777" w:rsidR="00AD4285" w:rsidRPr="008E0F64" w:rsidRDefault="00AD4285" w:rsidP="00AD4285">
            <w:pPr>
              <w:pStyle w:val="Paragraphedeliste"/>
              <w:spacing w:after="120"/>
              <w:ind w:left="360"/>
              <w:rPr>
                <w:rFonts w:ascii="Trebuchet MS" w:hAnsi="Trebuchet MS"/>
                <w:bCs/>
                <w:sz w:val="19"/>
                <w:szCs w:val="19"/>
              </w:rPr>
            </w:pPr>
          </w:p>
        </w:tc>
      </w:tr>
      <w:tr w:rsidR="00AD4285" w:rsidRPr="008E0F64" w14:paraId="754BDC46" w14:textId="77777777" w:rsidTr="00FC70EC">
        <w:trPr>
          <w:cantSplit/>
          <w:trHeight w:val="4523"/>
        </w:trPr>
        <w:tc>
          <w:tcPr>
            <w:tcW w:w="1003" w:type="dxa"/>
            <w:tcBorders>
              <w:top w:val="nil"/>
              <w:right w:val="nil"/>
            </w:tcBorders>
            <w:textDirection w:val="btLr"/>
          </w:tcPr>
          <w:p w14:paraId="137EA01B"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Adresse des Ortes, an dem sich die elektrische Anlage befindet:</w:t>
            </w:r>
          </w:p>
          <w:p w14:paraId="7BD0E487"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Spannung:</w:t>
            </w:r>
          </w:p>
        </w:tc>
        <w:tc>
          <w:tcPr>
            <w:tcW w:w="6907" w:type="dxa"/>
            <w:vMerge/>
            <w:tcBorders>
              <w:left w:val="nil"/>
              <w:right w:val="nil"/>
            </w:tcBorders>
          </w:tcPr>
          <w:p w14:paraId="17DBFC24" w14:textId="77777777" w:rsidR="00AD4285" w:rsidRPr="008E0F64" w:rsidRDefault="00AD4285" w:rsidP="00445351">
            <w:pPr>
              <w:pStyle w:val="Paragraphedeliste"/>
              <w:numPr>
                <w:ilvl w:val="0"/>
                <w:numId w:val="501"/>
              </w:numPr>
              <w:spacing w:after="120"/>
              <w:rPr>
                <w:rFonts w:ascii="Trebuchet MS" w:hAnsi="Trebuchet MS"/>
                <w:bCs/>
                <w:sz w:val="19"/>
                <w:szCs w:val="19"/>
              </w:rPr>
            </w:pPr>
          </w:p>
        </w:tc>
        <w:tc>
          <w:tcPr>
            <w:tcW w:w="1583" w:type="dxa"/>
            <w:tcBorders>
              <w:top w:val="nil"/>
              <w:left w:val="nil"/>
            </w:tcBorders>
            <w:textDirection w:val="btLr"/>
          </w:tcPr>
          <w:p w14:paraId="6D64B689"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Beauftragter der zugelassenen Stelle</w:t>
            </w:r>
          </w:p>
          <w:p w14:paraId="4BBB8E38"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(Unterschrift und Datum)</w:t>
            </w:r>
          </w:p>
        </w:tc>
      </w:tr>
    </w:tbl>
    <w:p w14:paraId="7A4E52C7" w14:textId="77777777" w:rsidR="00AD4285" w:rsidRPr="008E0F64" w:rsidRDefault="00AD4285" w:rsidP="00AD4285">
      <w:pPr>
        <w:pStyle w:val="Paragraphedeliste"/>
        <w:spacing w:after="120"/>
        <w:ind w:left="360"/>
        <w:rPr>
          <w:rFonts w:ascii="Trebuchet MS" w:hAnsi="Trebuchet MS"/>
          <w:bCs/>
          <w:sz w:val="19"/>
          <w:szCs w:val="19"/>
        </w:rPr>
      </w:pPr>
    </w:p>
    <w:p w14:paraId="4B572CB5" w14:textId="33410193" w:rsidR="00AD4285" w:rsidRPr="008E0F64" w:rsidRDefault="00AD4285" w:rsidP="00776323">
      <w:pPr>
        <w:pStyle w:val="FOD-fig-tab-titel"/>
      </w:pPr>
      <w:r w:rsidRPr="008E0F64">
        <w:br w:type="page"/>
      </w:r>
      <w:bookmarkStart w:id="599" w:name="_Toc202794482"/>
      <w:r w:rsidRPr="008E0F64">
        <w:lastRenderedPageBreak/>
        <w:t>Abbildung 3.2 - Beispiel eines Lageplans</w:t>
      </w:r>
      <w:bookmarkEnd w:id="599"/>
    </w:p>
    <w:p w14:paraId="6A5B0075" w14:textId="77777777" w:rsidR="00AD4285" w:rsidRPr="008E0F64" w:rsidRDefault="00AD4285" w:rsidP="00AD4285">
      <w:pPr>
        <w:pStyle w:val="Paragraphedeliste"/>
        <w:spacing w:after="120"/>
        <w:ind w:left="360"/>
        <w:rPr>
          <w:rFonts w:ascii="Trebuchet MS" w:hAnsi="Trebuchet MS"/>
          <w:bCs/>
          <w:sz w:val="19"/>
          <w:szCs w:val="19"/>
        </w:rPr>
      </w:pPr>
    </w:p>
    <w:tbl>
      <w:tblPr>
        <w:tblStyle w:val="Grilledutableau"/>
        <w:tblW w:w="9209" w:type="dxa"/>
        <w:tblLook w:val="04A0" w:firstRow="1" w:lastRow="0" w:firstColumn="1" w:lastColumn="0" w:noHBand="0" w:noVBand="1"/>
      </w:tblPr>
      <w:tblGrid>
        <w:gridCol w:w="523"/>
        <w:gridCol w:w="6546"/>
        <w:gridCol w:w="2140"/>
      </w:tblGrid>
      <w:tr w:rsidR="00AD4285" w:rsidRPr="008E0F64" w14:paraId="0166B813" w14:textId="77777777" w:rsidTr="00FC70EC">
        <w:trPr>
          <w:cantSplit/>
          <w:trHeight w:val="2405"/>
        </w:trPr>
        <w:tc>
          <w:tcPr>
            <w:tcW w:w="523" w:type="dxa"/>
            <w:vMerge w:val="restart"/>
            <w:tcBorders>
              <w:bottom w:val="nil"/>
              <w:right w:val="nil"/>
            </w:tcBorders>
            <w:textDirection w:val="btLr"/>
          </w:tcPr>
          <w:p w14:paraId="402D6723" w14:textId="77777777" w:rsidR="00AD4285" w:rsidRPr="008E0F64" w:rsidRDefault="00AD4285" w:rsidP="00AD4285">
            <w:pPr>
              <w:pStyle w:val="Paragraphedeliste"/>
              <w:spacing w:after="120"/>
              <w:ind w:left="360"/>
              <w:rPr>
                <w:rFonts w:ascii="Trebuchet MS" w:hAnsi="Trebuchet MS"/>
                <w:bCs/>
                <w:sz w:val="19"/>
                <w:szCs w:val="19"/>
              </w:rPr>
            </w:pPr>
            <w:bookmarkStart w:id="600" w:name="_Hlk166675397"/>
            <w:r w:rsidRPr="008E0F64">
              <w:rPr>
                <w:rFonts w:ascii="Trebuchet MS" w:hAnsi="Trebuchet MS"/>
                <w:bCs/>
                <w:sz w:val="19"/>
                <w:szCs w:val="19"/>
              </w:rPr>
              <w:t>Nummer, Fassung und Datum der Fassung:</w:t>
            </w:r>
          </w:p>
        </w:tc>
        <w:tc>
          <w:tcPr>
            <w:tcW w:w="6546" w:type="dxa"/>
            <w:vMerge w:val="restart"/>
            <w:tcBorders>
              <w:left w:val="nil"/>
              <w:right w:val="nil"/>
            </w:tcBorders>
          </w:tcPr>
          <w:p w14:paraId="28DA935E"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noProof/>
                <w:sz w:val="19"/>
                <w:szCs w:val="19"/>
              </w:rPr>
              <w:drawing>
                <wp:inline distT="0" distB="0" distL="0" distR="0" wp14:anchorId="67681B73" wp14:editId="21D037AB">
                  <wp:extent cx="3781425" cy="7115175"/>
                  <wp:effectExtent l="0" t="0" r="9525" b="9525"/>
                  <wp:docPr id="1308902274" name="Image 1" descr="Une image contenant diagramme, texte, dessin, motif&#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8902274" name="Image 1" descr="Une image contenant diagramme, texte, dessin, motif&#10;&#10;Description générée automatiquement"/>
                          <pic:cNvPicPr/>
                        </pic:nvPicPr>
                        <pic:blipFill>
                          <a:blip r:embed="rId161"/>
                          <a:stretch>
                            <a:fillRect/>
                          </a:stretch>
                        </pic:blipFill>
                        <pic:spPr>
                          <a:xfrm>
                            <a:off x="0" y="0"/>
                            <a:ext cx="3781425" cy="7115175"/>
                          </a:xfrm>
                          <a:prstGeom prst="rect">
                            <a:avLst/>
                          </a:prstGeom>
                        </pic:spPr>
                      </pic:pic>
                    </a:graphicData>
                  </a:graphic>
                </wp:inline>
              </w:drawing>
            </w:r>
          </w:p>
        </w:tc>
        <w:tc>
          <w:tcPr>
            <w:tcW w:w="2140" w:type="dxa"/>
            <w:tcBorders>
              <w:left w:val="nil"/>
              <w:bottom w:val="nil"/>
            </w:tcBorders>
            <w:textDirection w:val="btLr"/>
          </w:tcPr>
          <w:p w14:paraId="645434F8"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WOHNZIMMER - ESSZIMMER</w:t>
            </w:r>
          </w:p>
          <w:p w14:paraId="0D80F44D"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SCHLAFZIMMER</w:t>
            </w:r>
          </w:p>
          <w:p w14:paraId="2728D829"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EINGANG</w:t>
            </w:r>
          </w:p>
          <w:p w14:paraId="64F95A7C"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KÜCHE</w:t>
            </w:r>
          </w:p>
          <w:p w14:paraId="4D112CB9"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GARAGE</w:t>
            </w:r>
          </w:p>
          <w:p w14:paraId="26EDA1B4"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WASCHRAUM</w:t>
            </w:r>
          </w:p>
          <w:p w14:paraId="056150D5"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BADEZIMMER - WC</w:t>
            </w:r>
          </w:p>
        </w:tc>
      </w:tr>
      <w:tr w:rsidR="00AD4285" w:rsidRPr="008E0F64" w14:paraId="17627318" w14:textId="77777777" w:rsidTr="00AD4285">
        <w:trPr>
          <w:cantSplit/>
          <w:trHeight w:val="695"/>
        </w:trPr>
        <w:tc>
          <w:tcPr>
            <w:tcW w:w="523" w:type="dxa"/>
            <w:vMerge/>
            <w:tcBorders>
              <w:top w:val="nil"/>
              <w:bottom w:val="nil"/>
              <w:right w:val="nil"/>
            </w:tcBorders>
            <w:textDirection w:val="btLr"/>
          </w:tcPr>
          <w:p w14:paraId="5CB06952" w14:textId="77777777" w:rsidR="00AD4285" w:rsidRPr="008E0F64" w:rsidRDefault="00AD4285" w:rsidP="00445351">
            <w:pPr>
              <w:pStyle w:val="Paragraphedeliste"/>
              <w:numPr>
                <w:ilvl w:val="0"/>
                <w:numId w:val="501"/>
              </w:numPr>
              <w:spacing w:after="120"/>
              <w:rPr>
                <w:rFonts w:ascii="Trebuchet MS" w:hAnsi="Trebuchet MS"/>
                <w:bCs/>
                <w:sz w:val="19"/>
                <w:szCs w:val="19"/>
              </w:rPr>
            </w:pPr>
          </w:p>
        </w:tc>
        <w:tc>
          <w:tcPr>
            <w:tcW w:w="6546" w:type="dxa"/>
            <w:vMerge/>
            <w:tcBorders>
              <w:left w:val="nil"/>
              <w:right w:val="nil"/>
            </w:tcBorders>
          </w:tcPr>
          <w:p w14:paraId="76C5665F" w14:textId="77777777" w:rsidR="00AD4285" w:rsidRPr="008E0F64" w:rsidRDefault="00AD4285" w:rsidP="00445351">
            <w:pPr>
              <w:pStyle w:val="Paragraphedeliste"/>
              <w:numPr>
                <w:ilvl w:val="0"/>
                <w:numId w:val="501"/>
              </w:numPr>
              <w:spacing w:after="120"/>
              <w:rPr>
                <w:rFonts w:ascii="Trebuchet MS" w:hAnsi="Trebuchet MS"/>
                <w:bCs/>
                <w:sz w:val="19"/>
                <w:szCs w:val="19"/>
              </w:rPr>
            </w:pPr>
          </w:p>
        </w:tc>
        <w:tc>
          <w:tcPr>
            <w:tcW w:w="2140" w:type="dxa"/>
            <w:tcBorders>
              <w:top w:val="nil"/>
              <w:left w:val="nil"/>
              <w:bottom w:val="nil"/>
            </w:tcBorders>
            <w:textDirection w:val="btLr"/>
          </w:tcPr>
          <w:p w14:paraId="0DF55249" w14:textId="77777777" w:rsidR="00AD4285" w:rsidRPr="008E0F64" w:rsidRDefault="00AD4285" w:rsidP="00445351">
            <w:pPr>
              <w:pStyle w:val="Paragraphedeliste"/>
              <w:numPr>
                <w:ilvl w:val="0"/>
                <w:numId w:val="501"/>
              </w:numPr>
              <w:spacing w:after="120"/>
              <w:rPr>
                <w:rFonts w:ascii="Trebuchet MS" w:hAnsi="Trebuchet MS"/>
                <w:bCs/>
                <w:sz w:val="19"/>
                <w:szCs w:val="19"/>
              </w:rPr>
            </w:pPr>
            <w:r w:rsidRPr="008E0F64">
              <w:rPr>
                <w:rFonts w:ascii="Trebuchet MS" w:hAnsi="Trebuchet MS"/>
                <w:bCs/>
                <w:noProof/>
                <w:sz w:val="19"/>
                <w:szCs w:val="19"/>
              </w:rPr>
              <w:drawing>
                <wp:inline distT="0" distB="0" distL="0" distR="0" wp14:anchorId="23349583" wp14:editId="3AF25278">
                  <wp:extent cx="1120140" cy="261068"/>
                  <wp:effectExtent l="0" t="0" r="3810" b="5715"/>
                  <wp:docPr id="39948948"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948948" name=""/>
                          <pic:cNvPicPr/>
                        </pic:nvPicPr>
                        <pic:blipFill>
                          <a:blip r:embed="rId162"/>
                          <a:stretch>
                            <a:fillRect/>
                          </a:stretch>
                        </pic:blipFill>
                        <pic:spPr>
                          <a:xfrm>
                            <a:off x="0" y="0"/>
                            <a:ext cx="1145471" cy="266972"/>
                          </a:xfrm>
                          <a:prstGeom prst="rect">
                            <a:avLst/>
                          </a:prstGeom>
                        </pic:spPr>
                      </pic:pic>
                    </a:graphicData>
                  </a:graphic>
                </wp:inline>
              </w:drawing>
            </w:r>
          </w:p>
        </w:tc>
      </w:tr>
      <w:tr w:rsidR="00AD4285" w:rsidRPr="008E0F64" w14:paraId="78CD00A6" w14:textId="77777777" w:rsidTr="00AD4285">
        <w:trPr>
          <w:cantSplit/>
          <w:trHeight w:val="3824"/>
        </w:trPr>
        <w:tc>
          <w:tcPr>
            <w:tcW w:w="523" w:type="dxa"/>
            <w:tcBorders>
              <w:top w:val="nil"/>
              <w:bottom w:val="nil"/>
              <w:right w:val="nil"/>
            </w:tcBorders>
            <w:textDirection w:val="btLr"/>
          </w:tcPr>
          <w:p w14:paraId="36E61884" w14:textId="77777777" w:rsidR="00AD4285" w:rsidRPr="008E0F64" w:rsidRDefault="00AD4285" w:rsidP="00AD4285">
            <w:pPr>
              <w:pStyle w:val="Paragraphedeliste"/>
              <w:spacing w:after="120"/>
              <w:ind w:left="360"/>
              <w:rPr>
                <w:rFonts w:ascii="Trebuchet MS" w:hAnsi="Trebuchet MS"/>
                <w:bCs/>
                <w:sz w:val="19"/>
                <w:szCs w:val="19"/>
              </w:rPr>
            </w:pPr>
          </w:p>
        </w:tc>
        <w:tc>
          <w:tcPr>
            <w:tcW w:w="6546" w:type="dxa"/>
            <w:vMerge/>
            <w:tcBorders>
              <w:left w:val="nil"/>
              <w:right w:val="nil"/>
            </w:tcBorders>
          </w:tcPr>
          <w:p w14:paraId="34474DA8" w14:textId="77777777" w:rsidR="00AD4285" w:rsidRPr="008E0F64" w:rsidRDefault="00AD4285" w:rsidP="00445351">
            <w:pPr>
              <w:pStyle w:val="Paragraphedeliste"/>
              <w:numPr>
                <w:ilvl w:val="0"/>
                <w:numId w:val="501"/>
              </w:numPr>
              <w:spacing w:after="120"/>
              <w:rPr>
                <w:rFonts w:ascii="Trebuchet MS" w:hAnsi="Trebuchet MS"/>
                <w:bCs/>
                <w:sz w:val="19"/>
                <w:szCs w:val="19"/>
              </w:rPr>
            </w:pPr>
          </w:p>
        </w:tc>
        <w:tc>
          <w:tcPr>
            <w:tcW w:w="2140" w:type="dxa"/>
            <w:tcBorders>
              <w:top w:val="nil"/>
              <w:left w:val="nil"/>
              <w:bottom w:val="nil"/>
            </w:tcBorders>
            <w:textDirection w:val="btLr"/>
          </w:tcPr>
          <w:p w14:paraId="2E7AE75F"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Für die Ausführung der Arbeit Verantwortlicher</w:t>
            </w:r>
          </w:p>
          <w:p w14:paraId="3C0AE9F9"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(Unterschrift und Datum)</w:t>
            </w:r>
          </w:p>
          <w:p w14:paraId="09BED3B8"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(Name, Eigenschaft und Mehrwertsteuernummer falls anwendbar)</w:t>
            </w:r>
          </w:p>
        </w:tc>
      </w:tr>
      <w:tr w:rsidR="00AD4285" w:rsidRPr="008E0F64" w14:paraId="366DB9AC" w14:textId="77777777" w:rsidTr="00AD4285">
        <w:trPr>
          <w:cantSplit/>
          <w:trHeight w:val="4997"/>
        </w:trPr>
        <w:tc>
          <w:tcPr>
            <w:tcW w:w="523" w:type="dxa"/>
            <w:tcBorders>
              <w:top w:val="nil"/>
              <w:right w:val="nil"/>
            </w:tcBorders>
            <w:textDirection w:val="btLr"/>
          </w:tcPr>
          <w:p w14:paraId="6B9ED318"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 xml:space="preserve">Adresse des Ortes, an dem sich die elektrische Anlage befindet: </w:t>
            </w:r>
          </w:p>
        </w:tc>
        <w:tc>
          <w:tcPr>
            <w:tcW w:w="6546" w:type="dxa"/>
            <w:vMerge/>
            <w:tcBorders>
              <w:left w:val="nil"/>
              <w:right w:val="nil"/>
            </w:tcBorders>
          </w:tcPr>
          <w:p w14:paraId="4715240C" w14:textId="77777777" w:rsidR="00AD4285" w:rsidRPr="008E0F64" w:rsidRDefault="00AD4285" w:rsidP="00445351">
            <w:pPr>
              <w:pStyle w:val="Paragraphedeliste"/>
              <w:numPr>
                <w:ilvl w:val="0"/>
                <w:numId w:val="501"/>
              </w:numPr>
              <w:spacing w:after="120"/>
              <w:rPr>
                <w:rFonts w:ascii="Trebuchet MS" w:hAnsi="Trebuchet MS"/>
                <w:bCs/>
                <w:sz w:val="19"/>
                <w:szCs w:val="19"/>
              </w:rPr>
            </w:pPr>
          </w:p>
        </w:tc>
        <w:tc>
          <w:tcPr>
            <w:tcW w:w="2140" w:type="dxa"/>
            <w:tcBorders>
              <w:top w:val="nil"/>
              <w:left w:val="nil"/>
            </w:tcBorders>
            <w:textDirection w:val="btLr"/>
          </w:tcPr>
          <w:p w14:paraId="1114C298"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Beauftragter der zugelassenen Stelle</w:t>
            </w:r>
          </w:p>
          <w:p w14:paraId="6479F9B6" w14:textId="77777777" w:rsidR="00AD4285" w:rsidRPr="008E0F64" w:rsidRDefault="00AD4285" w:rsidP="00AD4285">
            <w:pPr>
              <w:pStyle w:val="Paragraphedeliste"/>
              <w:spacing w:after="120"/>
              <w:ind w:left="360"/>
              <w:rPr>
                <w:rFonts w:ascii="Trebuchet MS" w:hAnsi="Trebuchet MS"/>
                <w:bCs/>
                <w:sz w:val="19"/>
                <w:szCs w:val="19"/>
              </w:rPr>
            </w:pPr>
            <w:r w:rsidRPr="008E0F64">
              <w:rPr>
                <w:rFonts w:ascii="Trebuchet MS" w:hAnsi="Trebuchet MS"/>
                <w:bCs/>
                <w:sz w:val="19"/>
                <w:szCs w:val="19"/>
              </w:rPr>
              <w:t>(Unterschrift und Datum)</w:t>
            </w:r>
          </w:p>
        </w:tc>
      </w:tr>
      <w:bookmarkEnd w:id="600"/>
    </w:tbl>
    <w:p w14:paraId="2A78CD4F" w14:textId="77777777" w:rsidR="00AD4285" w:rsidRPr="008E0F64" w:rsidRDefault="00AD4285" w:rsidP="00AD4285">
      <w:pPr>
        <w:spacing w:after="120"/>
        <w:rPr>
          <w:rFonts w:ascii="Trebuchet MS" w:hAnsi="Trebuchet MS"/>
          <w:bCs/>
          <w:sz w:val="19"/>
          <w:szCs w:val="19"/>
        </w:rPr>
      </w:pPr>
    </w:p>
    <w:p w14:paraId="776910A9" w14:textId="77777777" w:rsidR="00AD4285" w:rsidRPr="008E0F64" w:rsidRDefault="00AD4285" w:rsidP="00AD4285">
      <w:pPr>
        <w:pStyle w:val="Paragraphedeliste"/>
        <w:spacing w:after="120"/>
        <w:ind w:left="360"/>
        <w:rPr>
          <w:rFonts w:ascii="Trebuchet MS" w:hAnsi="Trebuchet MS"/>
          <w:bCs/>
          <w:sz w:val="19"/>
          <w:szCs w:val="19"/>
        </w:rPr>
      </w:pPr>
    </w:p>
    <w:p w14:paraId="14B10FBE" w14:textId="77777777" w:rsidR="00AD4285" w:rsidRPr="008E0F64" w:rsidRDefault="00AD4285" w:rsidP="00445351">
      <w:pPr>
        <w:pStyle w:val="Paragraphedeliste"/>
        <w:numPr>
          <w:ilvl w:val="0"/>
          <w:numId w:val="501"/>
        </w:numPr>
        <w:spacing w:after="120"/>
        <w:rPr>
          <w:rFonts w:ascii="Trebuchet MS" w:hAnsi="Trebuchet MS"/>
          <w:bCs/>
          <w:sz w:val="19"/>
          <w:szCs w:val="19"/>
        </w:rPr>
        <w:sectPr w:rsidR="00AD4285" w:rsidRPr="008E0F64" w:rsidSect="00AD4285">
          <w:pgSz w:w="11906" w:h="16838"/>
          <w:pgMar w:top="1417" w:right="1417" w:bottom="1417" w:left="1417" w:header="708" w:footer="708" w:gutter="0"/>
          <w:cols w:space="708"/>
          <w:docGrid w:linePitch="360"/>
        </w:sectPr>
      </w:pPr>
    </w:p>
    <w:p w14:paraId="67B5B8AC" w14:textId="20ECFCA3" w:rsidR="00AD4285" w:rsidRPr="008E0F64" w:rsidRDefault="00AD4285" w:rsidP="001155A7">
      <w:pPr>
        <w:pStyle w:val="Paragraphedeliste"/>
        <w:spacing w:after="120" w:line="240" w:lineRule="auto"/>
        <w:ind w:left="357"/>
        <w:jc w:val="both"/>
        <w:rPr>
          <w:rFonts w:ascii="Trebuchet MS" w:hAnsi="Trebuchet MS"/>
          <w:bCs/>
          <w:sz w:val="19"/>
          <w:szCs w:val="19"/>
        </w:rPr>
      </w:pPr>
      <w:r w:rsidRPr="008E0F64">
        <w:rPr>
          <w:rFonts w:ascii="Trebuchet MS" w:hAnsi="Trebuchet MS"/>
          <w:bCs/>
          <w:sz w:val="19"/>
          <w:szCs w:val="19"/>
        </w:rPr>
        <w:lastRenderedPageBreak/>
        <w:t>Falls anwendbar, werden Einstrich-Schemata und Lagepläne ergänzt durch:</w:t>
      </w:r>
    </w:p>
    <w:p w14:paraId="171B43A4" w14:textId="3EA4BBC0" w:rsidR="00AD4285" w:rsidRPr="008E0F64" w:rsidRDefault="00AD4285" w:rsidP="001155A7">
      <w:pPr>
        <w:pStyle w:val="Paragraphedeliste"/>
        <w:spacing w:after="120" w:line="240" w:lineRule="auto"/>
        <w:ind w:left="357"/>
        <w:jc w:val="both"/>
        <w:rPr>
          <w:rFonts w:ascii="Trebuchet MS" w:hAnsi="Trebuchet MS"/>
          <w:bCs/>
          <w:sz w:val="19"/>
          <w:szCs w:val="19"/>
        </w:rPr>
      </w:pPr>
      <w:r w:rsidRPr="008E0F64">
        <w:rPr>
          <w:rFonts w:ascii="Trebuchet MS" w:hAnsi="Trebuchet MS"/>
          <w:bCs/>
          <w:sz w:val="19"/>
          <w:szCs w:val="19"/>
        </w:rPr>
        <w:t>- eine Liste der Fluchtwege und schwer zu evakuierenden Orte,</w:t>
      </w:r>
    </w:p>
    <w:p w14:paraId="41E2B22E" w14:textId="50C399FA" w:rsidR="00AD4285" w:rsidRPr="008E0F64" w:rsidRDefault="00AD4285" w:rsidP="001155A7">
      <w:pPr>
        <w:pStyle w:val="Paragraphedeliste"/>
        <w:spacing w:after="120" w:line="240" w:lineRule="auto"/>
        <w:ind w:left="357"/>
        <w:jc w:val="both"/>
        <w:rPr>
          <w:rFonts w:ascii="Trebuchet MS" w:hAnsi="Trebuchet MS"/>
          <w:bCs/>
          <w:sz w:val="19"/>
          <w:szCs w:val="19"/>
        </w:rPr>
      </w:pPr>
      <w:r w:rsidRPr="008E0F64">
        <w:rPr>
          <w:rFonts w:ascii="Trebuchet MS" w:hAnsi="Trebuchet MS"/>
          <w:bCs/>
          <w:sz w:val="19"/>
          <w:szCs w:val="19"/>
        </w:rPr>
        <w:t>- einen Plan der Sicherheitsanlagen und/oder kritischen Anlagen,</w:t>
      </w:r>
    </w:p>
    <w:p w14:paraId="46E3CFA5" w14:textId="7AF6F4DE" w:rsidR="00AD4285" w:rsidRPr="008E0F64" w:rsidRDefault="00AD4285" w:rsidP="001155A7">
      <w:pPr>
        <w:pStyle w:val="Paragraphedeliste"/>
        <w:spacing w:after="120" w:line="240" w:lineRule="auto"/>
        <w:ind w:left="357"/>
        <w:jc w:val="both"/>
        <w:rPr>
          <w:rFonts w:ascii="Trebuchet MS" w:hAnsi="Trebuchet MS"/>
          <w:bCs/>
          <w:sz w:val="19"/>
          <w:szCs w:val="19"/>
        </w:rPr>
      </w:pPr>
      <w:r w:rsidRPr="008E0F64">
        <w:rPr>
          <w:rFonts w:ascii="Trebuchet MS" w:hAnsi="Trebuchet MS"/>
          <w:bCs/>
          <w:sz w:val="19"/>
          <w:szCs w:val="19"/>
        </w:rPr>
        <w:t>- eine Liste der Sicherheitsanlagen und/oder kritischen Anlagen.</w:t>
      </w:r>
    </w:p>
    <w:p w14:paraId="2CA1B912" w14:textId="77777777" w:rsidR="00AD4285" w:rsidRPr="008E0F64" w:rsidRDefault="00AD4285" w:rsidP="001155A7">
      <w:pPr>
        <w:pStyle w:val="Paragraphedeliste"/>
        <w:spacing w:after="120" w:line="240" w:lineRule="auto"/>
        <w:ind w:left="357"/>
        <w:jc w:val="both"/>
        <w:rPr>
          <w:rFonts w:ascii="Trebuchet MS" w:hAnsi="Trebuchet MS"/>
          <w:bCs/>
          <w:sz w:val="19"/>
          <w:szCs w:val="19"/>
        </w:rPr>
      </w:pPr>
    </w:p>
    <w:p w14:paraId="743D3901" w14:textId="77777777" w:rsidR="00AD4285" w:rsidRPr="008E0F64" w:rsidRDefault="00AD4285" w:rsidP="00327A6F">
      <w:pPr>
        <w:pStyle w:val="Paragraphedeliste"/>
        <w:spacing w:after="120" w:line="240" w:lineRule="auto"/>
        <w:ind w:left="357"/>
        <w:contextualSpacing w:val="0"/>
        <w:jc w:val="both"/>
        <w:rPr>
          <w:rFonts w:ascii="Trebuchet MS" w:hAnsi="Trebuchet MS"/>
          <w:b/>
          <w:sz w:val="19"/>
          <w:szCs w:val="19"/>
        </w:rPr>
      </w:pPr>
      <w:r w:rsidRPr="008E0F64">
        <w:rPr>
          <w:rFonts w:ascii="Trebuchet MS" w:hAnsi="Trebuchet MS"/>
          <w:bCs/>
          <w:sz w:val="19"/>
          <w:szCs w:val="19"/>
        </w:rPr>
        <w:t>Sicherheitsanlagen und kritische Anlagen (Quellen, Stromkreise und Verbraucher) sind auf Einstrich-Schemata eindeutig identifiziert.]</w:t>
      </w:r>
      <w:r w:rsidRPr="008E0F64">
        <w:rPr>
          <w:rFonts w:ascii="Trebuchet MS" w:hAnsi="Trebuchet MS"/>
          <w:b/>
          <w:sz w:val="19"/>
          <w:szCs w:val="19"/>
        </w:rPr>
        <w:t xml:space="preserve"> </w:t>
      </w:r>
    </w:p>
    <w:p w14:paraId="6F685BDC" w14:textId="4CCF4B87" w:rsidR="00686B13" w:rsidRPr="008E0F64" w:rsidRDefault="00FC70EC" w:rsidP="00327A6F">
      <w:pPr>
        <w:spacing w:after="120" w:line="240" w:lineRule="auto"/>
        <w:ind w:left="357" w:hanging="357"/>
        <w:rPr>
          <w:rFonts w:ascii="Trebuchet MS" w:hAnsi="Trebuchet MS"/>
          <w:b/>
          <w:sz w:val="19"/>
          <w:szCs w:val="19"/>
        </w:rPr>
      </w:pPr>
      <w:r w:rsidRPr="008E0F64">
        <w:rPr>
          <w:rFonts w:ascii="Trebuchet MS" w:hAnsi="Trebuchet MS"/>
          <w:b/>
          <w:sz w:val="19"/>
          <w:szCs w:val="19"/>
          <w:lang w:eastAsia="nl-NL"/>
        </w:rPr>
        <w:t>b.</w:t>
      </w:r>
      <w:r w:rsidRPr="008E0F64">
        <w:rPr>
          <w:rFonts w:ascii="Trebuchet MS" w:hAnsi="Trebuchet MS"/>
          <w:b/>
          <w:sz w:val="19"/>
          <w:szCs w:val="19"/>
        </w:rPr>
        <w:tab/>
      </w:r>
      <w:r w:rsidR="00686B13" w:rsidRPr="008E0F64">
        <w:rPr>
          <w:rFonts w:ascii="Trebuchet MS" w:hAnsi="Trebuchet MS"/>
          <w:b/>
          <w:sz w:val="19"/>
          <w:szCs w:val="19"/>
        </w:rPr>
        <w:t>Nicht hauswirtschaftliche elektrische Anlagen</w:t>
      </w:r>
    </w:p>
    <w:p w14:paraId="11990AE0" w14:textId="77777777" w:rsidR="00686B13" w:rsidRPr="008E0F64" w:rsidRDefault="00686B13" w:rsidP="00C01F95">
      <w:pPr>
        <w:spacing w:after="120" w:line="240" w:lineRule="auto"/>
        <w:ind w:left="33" w:right="71"/>
        <w:jc w:val="both"/>
        <w:rPr>
          <w:rFonts w:ascii="Trebuchet MS" w:hAnsi="Trebuchet MS"/>
          <w:sz w:val="19"/>
          <w:szCs w:val="19"/>
        </w:rPr>
      </w:pPr>
      <w:r w:rsidRPr="008E0F64">
        <w:rPr>
          <w:rFonts w:ascii="Trebuchet MS" w:hAnsi="Trebuchet MS"/>
          <w:sz w:val="19"/>
        </w:rPr>
        <w:t>Jede elektrische Anlage ist Gegenstand eines/einer oder mehrerer:</w:t>
      </w:r>
    </w:p>
    <w:p w14:paraId="3742E1E8" w14:textId="77777777" w:rsidR="00686B13" w:rsidRPr="008E0F64" w:rsidRDefault="00686B13" w:rsidP="00C01F95">
      <w:pPr>
        <w:pStyle w:val="FOD-opsomming1"/>
        <w:ind w:left="463"/>
      </w:pPr>
      <w:r w:rsidRPr="008E0F64">
        <w:t>Schaltpläne,</w:t>
      </w:r>
    </w:p>
    <w:p w14:paraId="1BE15368" w14:textId="77777777" w:rsidR="00686B13" w:rsidRPr="008E0F64" w:rsidRDefault="00686B13" w:rsidP="00C01F95">
      <w:pPr>
        <w:pStyle w:val="FOD-opsomming1"/>
        <w:ind w:left="463"/>
      </w:pPr>
      <w:r w:rsidRPr="008E0F64">
        <w:t>Lagepläne,</w:t>
      </w:r>
    </w:p>
    <w:p w14:paraId="2E497341" w14:textId="77777777" w:rsidR="00686B13" w:rsidRPr="008E0F64" w:rsidRDefault="00686B13" w:rsidP="00C01F95">
      <w:pPr>
        <w:pStyle w:val="FOD-opsomming1"/>
        <w:ind w:left="463"/>
      </w:pPr>
      <w:r w:rsidRPr="008E0F64">
        <w:t>Lagepläne der Erder,</w:t>
      </w:r>
    </w:p>
    <w:p w14:paraId="52D76079" w14:textId="77777777" w:rsidR="00686B13" w:rsidRPr="008E0F64" w:rsidRDefault="00686B13" w:rsidP="00C01F95">
      <w:pPr>
        <w:pStyle w:val="FOD-opsomming1"/>
        <w:ind w:left="463"/>
      </w:pPr>
      <w:r w:rsidRPr="008E0F64">
        <w:t>Unterlagen in Bezug auf äußere Einflüsse.</w:t>
      </w:r>
    </w:p>
    <w:p w14:paraId="2B9CF652" w14:textId="77777777" w:rsidR="00686B13" w:rsidRPr="008E0F64" w:rsidRDefault="00686B13" w:rsidP="00C01F95">
      <w:pPr>
        <w:pStyle w:val="FOD-opsomming1"/>
        <w:numPr>
          <w:ilvl w:val="0"/>
          <w:numId w:val="0"/>
        </w:numPr>
        <w:ind w:left="463"/>
        <w:rPr>
          <w:sz w:val="12"/>
          <w:szCs w:val="12"/>
        </w:rPr>
      </w:pPr>
    </w:p>
    <w:p w14:paraId="3FA28500" w14:textId="77777777" w:rsidR="00686B13" w:rsidRPr="008E0F64" w:rsidRDefault="00686B13" w:rsidP="00C01F95">
      <w:pPr>
        <w:spacing w:after="120" w:line="240" w:lineRule="auto"/>
        <w:ind w:left="103" w:right="71"/>
        <w:jc w:val="both"/>
        <w:rPr>
          <w:rFonts w:ascii="Trebuchet MS" w:hAnsi="Trebuchet MS"/>
          <w:sz w:val="19"/>
          <w:szCs w:val="19"/>
        </w:rPr>
      </w:pPr>
      <w:r w:rsidRPr="008E0F64">
        <w:rPr>
          <w:rFonts w:ascii="Trebuchet MS" w:hAnsi="Trebuchet MS"/>
          <w:sz w:val="19"/>
        </w:rPr>
        <w:t>Falls anwendbar, werden weiter oben erwähnte Pläne und Unterlagen ergänzt durch:</w:t>
      </w:r>
    </w:p>
    <w:p w14:paraId="58D52957" w14:textId="77777777" w:rsidR="00686B13" w:rsidRPr="008E0F64" w:rsidRDefault="00686B13" w:rsidP="00C01F95">
      <w:pPr>
        <w:pStyle w:val="FOD-opsomming1"/>
        <w:ind w:left="463"/>
      </w:pPr>
      <w:r w:rsidRPr="008E0F64">
        <w:t>einen Zonenplan,</w:t>
      </w:r>
    </w:p>
    <w:p w14:paraId="049FCE5E" w14:textId="77777777" w:rsidR="00686B13" w:rsidRPr="008E0F64" w:rsidRDefault="00686B13" w:rsidP="00C01F95">
      <w:pPr>
        <w:pStyle w:val="FOD-opsomming1"/>
        <w:ind w:left="463"/>
      </w:pPr>
      <w:r w:rsidRPr="008E0F64">
        <w:t>einen Zonenbericht,</w:t>
      </w:r>
    </w:p>
    <w:p w14:paraId="01BCA4E0" w14:textId="77777777" w:rsidR="00686B13" w:rsidRPr="008E0F64" w:rsidRDefault="00686B13" w:rsidP="00C01F95">
      <w:pPr>
        <w:pStyle w:val="FOD-opsomming1"/>
        <w:ind w:left="463"/>
      </w:pPr>
      <w:r w:rsidRPr="008E0F64">
        <w:t>eine Liste der Fluchtwege und schwer zu evakuierenden Orte,</w:t>
      </w:r>
    </w:p>
    <w:p w14:paraId="3D0DC5BF" w14:textId="77777777" w:rsidR="00686B13" w:rsidRPr="008E0F64" w:rsidRDefault="00686B13" w:rsidP="00C01F95">
      <w:pPr>
        <w:pStyle w:val="FOD-opsomming1"/>
        <w:ind w:left="463"/>
      </w:pPr>
      <w:r w:rsidRPr="008E0F64">
        <w:t>einen Plan der Sicherheitsanlagen und/oder kritischen Anlagen,</w:t>
      </w:r>
    </w:p>
    <w:p w14:paraId="5467F5D9" w14:textId="77777777" w:rsidR="00686B13" w:rsidRPr="008E0F64" w:rsidRDefault="00686B13" w:rsidP="00C01F95">
      <w:pPr>
        <w:pStyle w:val="FOD-opsomming1"/>
        <w:spacing w:after="120"/>
        <w:ind w:left="460" w:hanging="357"/>
        <w:contextualSpacing w:val="0"/>
      </w:pPr>
      <w:r w:rsidRPr="008E0F64">
        <w:t>eine Liste der Sicherheitsanlagen und/oder kritischen Anlagen.</w:t>
      </w:r>
    </w:p>
    <w:p w14:paraId="334F5EEC" w14:textId="77777777" w:rsidR="00686B13" w:rsidRPr="008E0F64" w:rsidRDefault="00686B13" w:rsidP="00C01F95">
      <w:pPr>
        <w:pStyle w:val="FOD-normal"/>
        <w:spacing w:before="0"/>
        <w:ind w:left="103"/>
      </w:pPr>
      <w:r w:rsidRPr="008E0F64">
        <w:t>Eigentümer von unterirdischen elektrischen Leitungen sind jederzeit in der Lage, die Pläne der unterirdischen Leitungen zur Verfügung zu stellen oder, in deren Ermangelung, die für ihre Lokalisierung notwendigen Angaben zu machen.</w:t>
      </w:r>
    </w:p>
    <w:p w14:paraId="06F95C74" w14:textId="77777777" w:rsidR="00686B13" w:rsidRPr="008E0F64" w:rsidRDefault="00686B13" w:rsidP="00C01F95">
      <w:pPr>
        <w:pStyle w:val="FOD-opsomming1"/>
        <w:numPr>
          <w:ilvl w:val="0"/>
          <w:numId w:val="0"/>
        </w:numPr>
        <w:ind w:left="463"/>
        <w:rPr>
          <w:sz w:val="12"/>
          <w:szCs w:val="12"/>
        </w:rPr>
      </w:pPr>
    </w:p>
    <w:p w14:paraId="275C8404" w14:textId="77777777" w:rsidR="00686B13" w:rsidRPr="008E0F64" w:rsidRDefault="00686B13" w:rsidP="00C01F95">
      <w:pPr>
        <w:spacing w:after="0" w:line="240" w:lineRule="auto"/>
        <w:ind w:left="103" w:right="71"/>
        <w:jc w:val="both"/>
        <w:rPr>
          <w:rFonts w:ascii="Trebuchet MS" w:hAnsi="Trebuchet MS"/>
          <w:sz w:val="19"/>
          <w:szCs w:val="19"/>
        </w:rPr>
      </w:pPr>
      <w:r w:rsidRPr="008E0F64">
        <w:rPr>
          <w:rFonts w:ascii="Trebuchet MS" w:hAnsi="Trebuchet MS"/>
          <w:sz w:val="19"/>
        </w:rPr>
        <w:t>Wenn es für das Verständnis, die ordnungsgemäße Installation und den sicheren Betrieb erforderlich ist, werden diese Pläne und Unterlagen ergänzt durch:</w:t>
      </w:r>
    </w:p>
    <w:p w14:paraId="234157EF" w14:textId="77777777" w:rsidR="00686B13" w:rsidRPr="008E0F64" w:rsidRDefault="00686B13" w:rsidP="00C01F95">
      <w:pPr>
        <w:pStyle w:val="FOD-opsomming1"/>
        <w:ind w:left="463"/>
      </w:pPr>
      <w:r w:rsidRPr="008E0F64">
        <w:t>Wirkungsschemata,</w:t>
      </w:r>
    </w:p>
    <w:p w14:paraId="1CD7346F" w14:textId="77777777" w:rsidR="00686B13" w:rsidRPr="008E0F64" w:rsidRDefault="00686B13" w:rsidP="00C01F95">
      <w:pPr>
        <w:pStyle w:val="FOD-opsomming1"/>
        <w:ind w:left="463"/>
      </w:pPr>
      <w:r w:rsidRPr="008E0F64">
        <w:t>Ausführungsschemata,</w:t>
      </w:r>
    </w:p>
    <w:p w14:paraId="21DB9E80" w14:textId="14857B80" w:rsidR="00686B13" w:rsidRPr="008E0F64" w:rsidRDefault="00686B13" w:rsidP="00E253C7">
      <w:pPr>
        <w:pStyle w:val="FOD-opsomming1"/>
        <w:spacing w:after="120"/>
        <w:ind w:left="459" w:hanging="357"/>
      </w:pPr>
      <w:r w:rsidRPr="008E0F64">
        <w:t>Gesamtpläne der Ausrüstungen.</w:t>
      </w:r>
    </w:p>
    <w:p w14:paraId="015C594A" w14:textId="22F69C8D" w:rsidR="00686B13" w:rsidRPr="008E0F64" w:rsidRDefault="00FC70EC" w:rsidP="00FC70EC">
      <w:pPr>
        <w:spacing w:after="120" w:line="240" w:lineRule="auto"/>
        <w:ind w:left="360" w:hanging="360"/>
        <w:rPr>
          <w:rFonts w:ascii="Trebuchet MS" w:hAnsi="Trebuchet MS"/>
          <w:b/>
          <w:sz w:val="19"/>
          <w:szCs w:val="19"/>
          <w:lang w:eastAsia="nl-NL"/>
        </w:rPr>
      </w:pPr>
      <w:r w:rsidRPr="008E0F64">
        <w:rPr>
          <w:rFonts w:ascii="Trebuchet MS" w:hAnsi="Trebuchet MS"/>
          <w:b/>
          <w:sz w:val="19"/>
          <w:szCs w:val="19"/>
          <w:lang w:eastAsia="nl-NL"/>
        </w:rPr>
        <w:t>c.</w:t>
      </w:r>
      <w:r w:rsidRPr="008E0F64">
        <w:rPr>
          <w:rFonts w:ascii="Trebuchet MS" w:hAnsi="Trebuchet MS"/>
          <w:b/>
          <w:sz w:val="19"/>
          <w:szCs w:val="19"/>
          <w:lang w:eastAsia="nl-NL"/>
        </w:rPr>
        <w:tab/>
      </w:r>
      <w:r w:rsidR="00686B13" w:rsidRPr="008E0F64">
        <w:rPr>
          <w:rFonts w:ascii="Trebuchet MS" w:hAnsi="Trebuchet MS"/>
          <w:b/>
          <w:sz w:val="19"/>
          <w:szCs w:val="19"/>
          <w:lang w:eastAsia="nl-NL"/>
        </w:rPr>
        <w:t>Anlagen zu Schemata, Plänen und Unterlagen</w:t>
      </w:r>
    </w:p>
    <w:p w14:paraId="4EDA159E" w14:textId="77777777" w:rsidR="00686B13" w:rsidRPr="008E0F64" w:rsidRDefault="00686B13" w:rsidP="00C01F95">
      <w:pPr>
        <w:spacing w:after="120" w:line="240" w:lineRule="auto"/>
        <w:ind w:left="34" w:right="74"/>
        <w:jc w:val="both"/>
        <w:rPr>
          <w:rFonts w:ascii="Trebuchet MS" w:hAnsi="Trebuchet MS"/>
          <w:sz w:val="19"/>
          <w:szCs w:val="19"/>
        </w:rPr>
      </w:pPr>
      <w:r w:rsidRPr="008E0F64">
        <w:rPr>
          <w:rFonts w:ascii="Trebuchet MS" w:hAnsi="Trebuchet MS"/>
          <w:sz w:val="19"/>
        </w:rPr>
        <w:t>Schemata, Pläne und Unterlagen können durch Unterlagen ergänzt werden, in denen die verschiedenen Eigenschaften der elektrischen Betriebsmittel und/oder Produkte näher beschrieben werden.</w:t>
      </w:r>
    </w:p>
    <w:p w14:paraId="1F7C2EE9" w14:textId="469615DD" w:rsidR="00686B13" w:rsidRPr="008E0F64" w:rsidRDefault="00FC70EC" w:rsidP="00FC70EC">
      <w:pPr>
        <w:spacing w:after="120" w:line="240" w:lineRule="auto"/>
        <w:ind w:left="360" w:hanging="360"/>
        <w:rPr>
          <w:rFonts w:ascii="Trebuchet MS" w:hAnsi="Trebuchet MS"/>
          <w:b/>
          <w:sz w:val="19"/>
          <w:szCs w:val="19"/>
          <w:lang w:eastAsia="nl-NL"/>
        </w:rPr>
      </w:pPr>
      <w:r w:rsidRPr="008E0F64">
        <w:rPr>
          <w:rFonts w:ascii="Trebuchet MS" w:hAnsi="Trebuchet MS"/>
          <w:b/>
          <w:sz w:val="19"/>
          <w:szCs w:val="19"/>
          <w:lang w:eastAsia="nl-NL"/>
        </w:rPr>
        <w:t>d.</w:t>
      </w:r>
      <w:r w:rsidRPr="008E0F64">
        <w:rPr>
          <w:rFonts w:ascii="Trebuchet MS" w:hAnsi="Trebuchet MS"/>
          <w:b/>
          <w:sz w:val="19"/>
          <w:szCs w:val="19"/>
          <w:lang w:eastAsia="nl-NL"/>
        </w:rPr>
        <w:tab/>
      </w:r>
      <w:r w:rsidR="00686B13" w:rsidRPr="008E0F64">
        <w:rPr>
          <w:rFonts w:ascii="Trebuchet MS" w:hAnsi="Trebuchet MS"/>
          <w:b/>
          <w:sz w:val="19"/>
          <w:szCs w:val="19"/>
          <w:lang w:eastAsia="nl-NL"/>
        </w:rPr>
        <w:t>Verfügbarkeit von Schemata, Plänen, Unterlagen und ihren Anlagen</w:t>
      </w:r>
    </w:p>
    <w:p w14:paraId="7A205DC8" w14:textId="723C45BA" w:rsidR="00686B13" w:rsidRPr="008E0F64" w:rsidRDefault="00686B13" w:rsidP="00C01F95">
      <w:pPr>
        <w:spacing w:after="0" w:line="240" w:lineRule="auto"/>
        <w:ind w:left="33" w:right="71"/>
        <w:jc w:val="both"/>
        <w:rPr>
          <w:rFonts w:ascii="Trebuchet MS" w:hAnsi="Trebuchet MS"/>
          <w:sz w:val="19"/>
        </w:rPr>
      </w:pPr>
      <w:r w:rsidRPr="008E0F64">
        <w:rPr>
          <w:rFonts w:ascii="Trebuchet MS" w:hAnsi="Trebuchet MS"/>
          <w:sz w:val="19"/>
        </w:rPr>
        <w:t xml:space="preserve">Schemata, Pläne, Unterlagen und ihre Anlagen, die weiter oben unter den </w:t>
      </w:r>
      <w:r w:rsidRPr="008E0F64">
        <w:rPr>
          <w:rFonts w:ascii="Trebuchet MS" w:hAnsi="Trebuchet MS"/>
          <w:i/>
          <w:sz w:val="19"/>
        </w:rPr>
        <w:t>Buchstaben a, b und c</w:t>
      </w:r>
      <w:r w:rsidRPr="008E0F64">
        <w:rPr>
          <w:rFonts w:ascii="Trebuchet MS" w:hAnsi="Trebuchet MS"/>
          <w:sz w:val="19"/>
        </w:rPr>
        <w:t xml:space="preserve"> erwähnt sind, werden aktualisiert und allen Personen, die zur Überwachung, Prüfung, Instandhaltung, Reparatur oder Umgestaltung der Anlage ermächtigt sind, vor Ort zur Verfügung gestellt.</w:t>
      </w:r>
    </w:p>
    <w:p w14:paraId="3364C15B" w14:textId="77777777" w:rsidR="00FC70EC" w:rsidRPr="008E0F64" w:rsidRDefault="00FC70EC" w:rsidP="00C01F95">
      <w:pPr>
        <w:spacing w:after="0" w:line="240" w:lineRule="auto"/>
        <w:ind w:left="33" w:right="71"/>
        <w:jc w:val="both"/>
        <w:rPr>
          <w:rFonts w:ascii="Trebuchet MS" w:hAnsi="Trebuchet MS"/>
          <w:sz w:val="19"/>
        </w:rPr>
      </w:pPr>
    </w:p>
    <w:p w14:paraId="4B7CD341" w14:textId="63182C30" w:rsidR="00FC70EC" w:rsidRPr="008E0F64" w:rsidRDefault="00FC70EC" w:rsidP="00FC70EC">
      <w:pPr>
        <w:tabs>
          <w:tab w:val="left" w:pos="426"/>
        </w:tabs>
        <w:spacing w:after="0" w:line="240" w:lineRule="auto"/>
        <w:ind w:left="33" w:right="71"/>
        <w:jc w:val="both"/>
        <w:rPr>
          <w:rFonts w:ascii="Trebuchet MS" w:hAnsi="Trebuchet MS"/>
          <w:sz w:val="19"/>
        </w:rPr>
      </w:pPr>
      <w:r w:rsidRPr="008E0F64">
        <w:rPr>
          <w:rFonts w:ascii="Trebuchet MS" w:hAnsi="Trebuchet MS"/>
          <w:sz w:val="19"/>
        </w:rPr>
        <w:t>[</w:t>
      </w:r>
      <w:r w:rsidRPr="008E0F64">
        <w:rPr>
          <w:rFonts w:ascii="Trebuchet MS" w:hAnsi="Trebuchet MS"/>
          <w:b/>
          <w:sz w:val="19"/>
        </w:rPr>
        <w:t>e.</w:t>
      </w:r>
      <w:r w:rsidRPr="008E0F64">
        <w:rPr>
          <w:rFonts w:ascii="Trebuchet MS" w:hAnsi="Trebuchet MS"/>
          <w:b/>
          <w:sz w:val="19"/>
        </w:rPr>
        <w:tab/>
        <w:t>Gemeinschaftliche Teile einer Wohnanlage</w:t>
      </w:r>
    </w:p>
    <w:p w14:paraId="0EC15370" w14:textId="77777777" w:rsidR="00FC70EC" w:rsidRPr="008E0F64" w:rsidRDefault="00FC70EC" w:rsidP="00FC70EC">
      <w:pPr>
        <w:spacing w:after="0" w:line="240" w:lineRule="auto"/>
        <w:ind w:left="33" w:right="71"/>
        <w:jc w:val="both"/>
        <w:rPr>
          <w:rFonts w:ascii="Trebuchet MS" w:hAnsi="Trebuchet MS"/>
          <w:sz w:val="19"/>
        </w:rPr>
      </w:pPr>
    </w:p>
    <w:p w14:paraId="1D5343CA" w14:textId="3164246D" w:rsidR="00FC70EC" w:rsidRPr="008E0F64" w:rsidRDefault="00FC70EC" w:rsidP="00FC70EC">
      <w:pPr>
        <w:spacing w:after="0" w:line="240" w:lineRule="auto"/>
        <w:ind w:left="33" w:right="71"/>
        <w:jc w:val="both"/>
        <w:rPr>
          <w:rFonts w:ascii="Trebuchet MS" w:hAnsi="Trebuchet MS"/>
          <w:sz w:val="19"/>
          <w:szCs w:val="19"/>
        </w:rPr>
      </w:pPr>
      <w:r w:rsidRPr="008E0F64">
        <w:rPr>
          <w:rFonts w:ascii="Trebuchet MS" w:hAnsi="Trebuchet MS"/>
          <w:sz w:val="19"/>
        </w:rPr>
        <w:t xml:space="preserve">In Abweichung des vorstehenden </w:t>
      </w:r>
      <w:r w:rsidRPr="008E0F64">
        <w:rPr>
          <w:rFonts w:ascii="Trebuchet MS" w:hAnsi="Trebuchet MS"/>
          <w:i/>
          <w:iCs/>
          <w:sz w:val="19"/>
        </w:rPr>
        <w:t>Buchstaben b</w:t>
      </w:r>
      <w:r w:rsidRPr="008E0F64">
        <w:rPr>
          <w:rFonts w:ascii="Trebuchet MS" w:hAnsi="Trebuchet MS"/>
          <w:sz w:val="19"/>
        </w:rPr>
        <w:t xml:space="preserve"> ist es erlaubt, sich auf die Vorschriften zu beschränken, die für Schemata, Pläne und Unterlagen der hauswirtschaftlichen Anlage wie weiter oben unter </w:t>
      </w:r>
      <w:r w:rsidRPr="008E0F64">
        <w:rPr>
          <w:rFonts w:ascii="Trebuchet MS" w:hAnsi="Trebuchet MS"/>
          <w:i/>
          <w:iCs/>
          <w:sz w:val="19"/>
        </w:rPr>
        <w:t>Buchstabe a</w:t>
      </w:r>
      <w:r w:rsidRPr="008E0F64">
        <w:rPr>
          <w:rFonts w:ascii="Trebuchet MS" w:hAnsi="Trebuchet MS"/>
          <w:sz w:val="19"/>
        </w:rPr>
        <w:t xml:space="preserve"> erwähnt gelten.]</w:t>
      </w:r>
    </w:p>
    <w:p w14:paraId="46BACA40" w14:textId="77B40DFB" w:rsidR="00686B13" w:rsidRPr="008E0F64" w:rsidRDefault="00686B13" w:rsidP="00962ACD">
      <w:pPr>
        <w:pStyle w:val="FOD-niv4"/>
      </w:pPr>
      <w:bookmarkStart w:id="601" w:name="_Toc167268157"/>
      <w:bookmarkStart w:id="602" w:name="_Toc167269320"/>
      <w:bookmarkStart w:id="603" w:name="_Toc167270480"/>
      <w:bookmarkStart w:id="604" w:name="_Toc196734581"/>
      <w:r w:rsidRPr="008E0F64">
        <w:t>Unterabschnitt 3.1.2.2 - Besondere Vorschriften in Bezug auf den Inhalt von Schaltplänen</w:t>
      </w:r>
      <w:bookmarkEnd w:id="601"/>
      <w:bookmarkEnd w:id="602"/>
      <w:bookmarkEnd w:id="603"/>
      <w:bookmarkEnd w:id="604"/>
    </w:p>
    <w:p w14:paraId="6C590602" w14:textId="77777777" w:rsidR="00686B13" w:rsidRPr="008E0F64" w:rsidRDefault="00686B13" w:rsidP="00445351">
      <w:pPr>
        <w:pStyle w:val="Paragraphedeliste"/>
        <w:numPr>
          <w:ilvl w:val="0"/>
          <w:numId w:val="85"/>
        </w:numPr>
        <w:spacing w:after="120" w:line="240" w:lineRule="auto"/>
        <w:ind w:left="360" w:right="71"/>
        <w:rPr>
          <w:rFonts w:ascii="Trebuchet MS" w:hAnsi="Trebuchet MS"/>
          <w:b/>
          <w:sz w:val="19"/>
          <w:szCs w:val="19"/>
        </w:rPr>
      </w:pPr>
      <w:r w:rsidRPr="008E0F64">
        <w:rPr>
          <w:rFonts w:ascii="Trebuchet MS" w:hAnsi="Trebuchet MS"/>
          <w:b/>
          <w:sz w:val="19"/>
        </w:rPr>
        <w:t>Hauswirtschaftliche elektrische Anlagen</w:t>
      </w:r>
    </w:p>
    <w:p w14:paraId="2E4876CF" w14:textId="77777777" w:rsidR="00686B13" w:rsidRPr="008E0F64" w:rsidRDefault="00686B13" w:rsidP="00C01F95">
      <w:pPr>
        <w:spacing w:after="120" w:line="240" w:lineRule="auto"/>
        <w:ind w:right="71"/>
        <w:rPr>
          <w:rFonts w:ascii="Trebuchet MS" w:hAnsi="Trebuchet MS"/>
          <w:sz w:val="19"/>
          <w:szCs w:val="19"/>
        </w:rPr>
      </w:pPr>
      <w:r w:rsidRPr="008E0F64">
        <w:rPr>
          <w:rFonts w:ascii="Trebuchet MS" w:hAnsi="Trebuchet MS"/>
          <w:sz w:val="19"/>
        </w:rPr>
        <w:t>Einstrich-Schemata geben mindestens Folgendes an:</w:t>
      </w:r>
    </w:p>
    <w:p w14:paraId="2D02B53F" w14:textId="29C85581"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Eigenschaften der elektrischen Leitungen: Typ, Querschnitt, Anzahl Leiter,</w:t>
      </w:r>
    </w:p>
    <w:p w14:paraId="5BF007C1" w14:textId="5C59F466"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Arten der Verlegung elektrischer Leitungen,</w:t>
      </w:r>
    </w:p>
    <w:p w14:paraId="22665719" w14:textId="1A1E0685"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Typ und Eigenschaften von Differenzstrom-Schutzeinrichtungen,</w:t>
      </w:r>
    </w:p>
    <w:p w14:paraId="4B2827B5" w14:textId="76312D4B"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Typ und Eigenschaften von Überstrom-Schutzeinrichtungen,</w:t>
      </w:r>
    </w:p>
    <w:p w14:paraId="5E882B7C" w14:textId="3A1D281C"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Schalter,</w:t>
      </w:r>
    </w:p>
    <w:p w14:paraId="7EC5F375" w14:textId="77777777" w:rsidR="00F92642"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Verbindungsdosen,</w:t>
      </w:r>
    </w:p>
    <w:p w14:paraId="78738E28" w14:textId="783B8F02"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Abzweigdosen,</w:t>
      </w:r>
    </w:p>
    <w:p w14:paraId="0421853A" w14:textId="78C5DDA7"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Steckdosen,</w:t>
      </w:r>
    </w:p>
    <w:p w14:paraId="1500BCBE" w14:textId="66B697B8" w:rsidR="00686B13"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Lichtpunkte,</w:t>
      </w:r>
    </w:p>
    <w:p w14:paraId="13EB5967" w14:textId="19E8BA5F" w:rsidR="00FC70EC" w:rsidRPr="008E0F64" w:rsidRDefault="00F92642" w:rsidP="00F92642">
      <w:pPr>
        <w:pStyle w:val="FOD-opsomming1"/>
        <w:numPr>
          <w:ilvl w:val="0"/>
          <w:numId w:val="0"/>
        </w:numPr>
        <w:tabs>
          <w:tab w:val="clear" w:pos="880"/>
          <w:tab w:val="left" w:pos="284"/>
        </w:tabs>
      </w:pPr>
      <w:r w:rsidRPr="008E0F64">
        <w:t>-</w:t>
      </w:r>
      <w:r w:rsidRPr="008E0F64">
        <w:tab/>
      </w:r>
      <w:r w:rsidR="00686B13" w:rsidRPr="008E0F64">
        <w:t>ortsfeste Maschinen und Geräte</w:t>
      </w:r>
      <w:r w:rsidR="00FC70EC" w:rsidRPr="008E0F64">
        <w:t>,</w:t>
      </w:r>
    </w:p>
    <w:p w14:paraId="076E8D2B" w14:textId="63F467E6" w:rsidR="00FC70EC" w:rsidRPr="008E0F64" w:rsidRDefault="00F92642" w:rsidP="00F92642">
      <w:pPr>
        <w:pStyle w:val="FOD-opsomming1"/>
        <w:numPr>
          <w:ilvl w:val="0"/>
          <w:numId w:val="0"/>
        </w:numPr>
        <w:tabs>
          <w:tab w:val="clear" w:pos="880"/>
          <w:tab w:val="left" w:pos="284"/>
        </w:tabs>
      </w:pPr>
      <w:r w:rsidRPr="008E0F64">
        <w:t>[-</w:t>
      </w:r>
      <w:r w:rsidRPr="008E0F64">
        <w:tab/>
      </w:r>
      <w:r w:rsidR="00FC70EC" w:rsidRPr="008E0F64">
        <w:t>Quellen (Transformator, Solarzelle, Wechselrichter, Batterie, ...).]</w:t>
      </w:r>
    </w:p>
    <w:p w14:paraId="6347294C" w14:textId="77777777" w:rsidR="00686B13" w:rsidRPr="008E0F64" w:rsidRDefault="00686B13" w:rsidP="00FC70EC">
      <w:pPr>
        <w:pStyle w:val="Paragraphedeliste"/>
        <w:tabs>
          <w:tab w:val="left" w:pos="567"/>
        </w:tabs>
        <w:spacing w:after="120" w:line="240" w:lineRule="auto"/>
        <w:ind w:left="360" w:right="71"/>
        <w:rPr>
          <w:rFonts w:ascii="Trebuchet MS" w:hAnsi="Trebuchet MS"/>
          <w:sz w:val="18"/>
          <w:szCs w:val="18"/>
        </w:rPr>
      </w:pPr>
    </w:p>
    <w:p w14:paraId="3C083ACD" w14:textId="2C370BC4" w:rsidR="00686B13" w:rsidRPr="008E0F64" w:rsidRDefault="00686B13" w:rsidP="00445351">
      <w:pPr>
        <w:pStyle w:val="Paragraphedeliste"/>
        <w:numPr>
          <w:ilvl w:val="0"/>
          <w:numId w:val="85"/>
        </w:numPr>
        <w:spacing w:after="120" w:line="240" w:lineRule="auto"/>
        <w:ind w:left="360" w:right="71"/>
        <w:rPr>
          <w:rFonts w:ascii="Trebuchet MS" w:hAnsi="Trebuchet MS"/>
          <w:b/>
          <w:sz w:val="19"/>
          <w:szCs w:val="19"/>
        </w:rPr>
      </w:pPr>
      <w:r w:rsidRPr="008E0F64">
        <w:rPr>
          <w:rFonts w:ascii="Trebuchet MS" w:hAnsi="Trebuchet MS"/>
          <w:b/>
          <w:sz w:val="19"/>
        </w:rPr>
        <w:t>Nicht hauswirtschaftliche elektrische Anlagen</w:t>
      </w:r>
    </w:p>
    <w:p w14:paraId="22C49D6C" w14:textId="77777777" w:rsidR="00686B13" w:rsidRPr="008E0F64" w:rsidRDefault="00686B13" w:rsidP="00C01F95">
      <w:pPr>
        <w:spacing w:after="120" w:line="240" w:lineRule="auto"/>
        <w:ind w:right="71"/>
        <w:jc w:val="both"/>
        <w:rPr>
          <w:rFonts w:ascii="Trebuchet MS" w:hAnsi="Trebuchet MS"/>
          <w:sz w:val="19"/>
          <w:szCs w:val="19"/>
        </w:rPr>
      </w:pPr>
      <w:r w:rsidRPr="008E0F64">
        <w:rPr>
          <w:rFonts w:ascii="Trebuchet MS" w:hAnsi="Trebuchet MS"/>
          <w:sz w:val="19"/>
        </w:rPr>
        <w:t>Schaltpläne und/oder ihre Anlagen geben mindestens Folgendes an:</w:t>
      </w:r>
    </w:p>
    <w:p w14:paraId="2D52A94A" w14:textId="77777777" w:rsidR="00F92642" w:rsidRPr="008E0F64" w:rsidRDefault="00F92642" w:rsidP="00F92642">
      <w:pPr>
        <w:pStyle w:val="FOD-opsomming1"/>
        <w:ind w:left="430"/>
      </w:pPr>
      <w:r w:rsidRPr="008E0F64">
        <w:t>Nennspannungen und Stromarten,</w:t>
      </w:r>
    </w:p>
    <w:p w14:paraId="5735501A" w14:textId="77777777" w:rsidR="00F92642" w:rsidRPr="008E0F64" w:rsidRDefault="00F92642" w:rsidP="00F92642">
      <w:pPr>
        <w:pStyle w:val="FOD-opsomming1"/>
        <w:ind w:left="430"/>
      </w:pPr>
      <w:r w:rsidRPr="008E0F64">
        <w:t>Erdungssysteme,</w:t>
      </w:r>
    </w:p>
    <w:p w14:paraId="334ED594" w14:textId="77777777" w:rsidR="00F92642" w:rsidRPr="008E0F64" w:rsidRDefault="00F92642" w:rsidP="00F92642">
      <w:pPr>
        <w:pStyle w:val="FOD-opsomming1"/>
        <w:ind w:left="430"/>
      </w:pPr>
      <w:r w:rsidRPr="008E0F64">
        <w:t>höchste unbeeinflusste Kurzschlussströme &gt; 3000 A am Speisepunkt der Anlage und in jeder Verteiler- und Schaltgerätekombination,</w:t>
      </w:r>
    </w:p>
    <w:p w14:paraId="72646A53" w14:textId="77777777" w:rsidR="00F92642" w:rsidRPr="008E0F64" w:rsidRDefault="00F92642" w:rsidP="00F92642">
      <w:pPr>
        <w:pStyle w:val="FOD-opsomming1"/>
        <w:ind w:left="430"/>
      </w:pPr>
      <w:r w:rsidRPr="008E0F64">
        <w:t>Art, Beschaffenheit und Eigenschaften der Stromkreise,</w:t>
      </w:r>
    </w:p>
    <w:p w14:paraId="114FF102" w14:textId="77777777" w:rsidR="00F92642" w:rsidRPr="008E0F64" w:rsidRDefault="00F92642" w:rsidP="00F92642">
      <w:pPr>
        <w:pStyle w:val="FOD-opsomming1"/>
        <w:ind w:left="430"/>
      </w:pPr>
      <w:r w:rsidRPr="008E0F64">
        <w:t>Stromkreise,</w:t>
      </w:r>
    </w:p>
    <w:p w14:paraId="42DDA122" w14:textId="77777777" w:rsidR="00F92642" w:rsidRPr="008E0F64" w:rsidRDefault="00F92642" w:rsidP="00F92642">
      <w:pPr>
        <w:pStyle w:val="FOD-opsomming1"/>
        <w:ind w:left="430"/>
      </w:pPr>
      <w:r w:rsidRPr="008E0F64">
        <w:t>Eigenschaften der Quellen (Generatoren, Transformatoren, Umformer, ...), vor allem:</w:t>
      </w:r>
    </w:p>
    <w:p w14:paraId="4B7B7329" w14:textId="77777777" w:rsidR="00F92642" w:rsidRPr="008E0F64" w:rsidRDefault="00F92642" w:rsidP="00F92642">
      <w:pPr>
        <w:pStyle w:val="Paragraphedeliste"/>
        <w:spacing w:after="0" w:line="240" w:lineRule="auto"/>
        <w:ind w:left="430" w:right="71"/>
        <w:rPr>
          <w:rFonts w:ascii="Trebuchet MS" w:hAnsi="Trebuchet MS"/>
          <w:i/>
          <w:sz w:val="19"/>
          <w:szCs w:val="19"/>
        </w:rPr>
      </w:pPr>
      <w:r w:rsidRPr="008E0F64">
        <w:rPr>
          <w:rFonts w:ascii="Trebuchet MS" w:hAnsi="Trebuchet MS"/>
          <w:i/>
          <w:sz w:val="19"/>
        </w:rPr>
        <w:t>- Scheinleistung,</w:t>
      </w:r>
    </w:p>
    <w:p w14:paraId="59FDD59E" w14:textId="77777777" w:rsidR="00F92642" w:rsidRPr="008E0F64" w:rsidRDefault="00F92642" w:rsidP="00F92642">
      <w:pPr>
        <w:pStyle w:val="Paragraphedeliste"/>
        <w:spacing w:after="0" w:line="240" w:lineRule="auto"/>
        <w:ind w:left="430" w:right="71"/>
        <w:rPr>
          <w:rFonts w:ascii="Trebuchet MS" w:hAnsi="Trebuchet MS"/>
          <w:i/>
          <w:sz w:val="19"/>
          <w:szCs w:val="19"/>
        </w:rPr>
      </w:pPr>
      <w:r w:rsidRPr="008E0F64">
        <w:rPr>
          <w:rFonts w:ascii="Trebuchet MS" w:hAnsi="Trebuchet MS"/>
          <w:i/>
          <w:sz w:val="19"/>
        </w:rPr>
        <w:t>- Nennspannungen,</w:t>
      </w:r>
    </w:p>
    <w:p w14:paraId="79F8F38C" w14:textId="77777777" w:rsidR="00F92642" w:rsidRPr="008E0F64" w:rsidRDefault="00F92642" w:rsidP="00F92642">
      <w:pPr>
        <w:pStyle w:val="Paragraphedeliste"/>
        <w:spacing w:after="0" w:line="240" w:lineRule="auto"/>
        <w:ind w:left="430" w:right="71"/>
        <w:rPr>
          <w:rFonts w:ascii="Trebuchet MS" w:hAnsi="Trebuchet MS"/>
          <w:i/>
          <w:sz w:val="19"/>
          <w:szCs w:val="19"/>
        </w:rPr>
      </w:pPr>
      <w:r w:rsidRPr="008E0F64">
        <w:rPr>
          <w:rFonts w:ascii="Trebuchet MS" w:hAnsi="Trebuchet MS"/>
          <w:i/>
          <w:sz w:val="19"/>
        </w:rPr>
        <w:t>- Nennströme,</w:t>
      </w:r>
    </w:p>
    <w:p w14:paraId="5EA44A4D" w14:textId="77777777" w:rsidR="00F92642" w:rsidRPr="008E0F64" w:rsidRDefault="00F92642" w:rsidP="00F92642">
      <w:pPr>
        <w:pStyle w:val="Paragraphedeliste"/>
        <w:spacing w:after="0" w:line="240" w:lineRule="auto"/>
        <w:ind w:left="430" w:right="71"/>
        <w:rPr>
          <w:rFonts w:ascii="Trebuchet MS" w:hAnsi="Trebuchet MS"/>
          <w:i/>
          <w:sz w:val="19"/>
          <w:szCs w:val="19"/>
        </w:rPr>
      </w:pPr>
      <w:r w:rsidRPr="008E0F64">
        <w:rPr>
          <w:rFonts w:ascii="Trebuchet MS" w:hAnsi="Trebuchet MS"/>
          <w:i/>
          <w:sz w:val="19"/>
        </w:rPr>
        <w:t>- Impedanzen (falls vorhanden),</w:t>
      </w:r>
    </w:p>
    <w:p w14:paraId="5FC36355" w14:textId="77777777" w:rsidR="00F92642" w:rsidRPr="008E0F64" w:rsidRDefault="00F92642" w:rsidP="00F92642">
      <w:pPr>
        <w:pStyle w:val="FOD-opsomming1"/>
        <w:ind w:left="430"/>
      </w:pPr>
      <w:r w:rsidRPr="008E0F64">
        <w:t>Eigenschaften der elektrischen Leitungen einschließlich Schutzleiter, vor allem:</w:t>
      </w:r>
    </w:p>
    <w:p w14:paraId="65C69B47" w14:textId="77777777" w:rsidR="00F92642" w:rsidRPr="008E0F64" w:rsidRDefault="00F92642" w:rsidP="00F92642">
      <w:pPr>
        <w:pStyle w:val="FOD-opsomming1"/>
        <w:numPr>
          <w:ilvl w:val="0"/>
          <w:numId w:val="0"/>
        </w:numPr>
        <w:ind w:left="430"/>
        <w:rPr>
          <w:i/>
        </w:rPr>
      </w:pPr>
      <w:r w:rsidRPr="008E0F64">
        <w:rPr>
          <w:i/>
        </w:rPr>
        <w:t>- Verlegeart,</w:t>
      </w:r>
    </w:p>
    <w:p w14:paraId="0F3FE61C" w14:textId="77777777" w:rsidR="00F92642" w:rsidRPr="008E0F64" w:rsidRDefault="00F92642" w:rsidP="00F92642">
      <w:pPr>
        <w:pStyle w:val="FOD-opsomming1"/>
        <w:numPr>
          <w:ilvl w:val="0"/>
          <w:numId w:val="0"/>
        </w:numPr>
        <w:ind w:left="430"/>
        <w:rPr>
          <w:i/>
        </w:rPr>
      </w:pPr>
      <w:r w:rsidRPr="008E0F64">
        <w:rPr>
          <w:i/>
        </w:rPr>
        <w:t>- Art, Anzahl und Querschnitt der Leiter,</w:t>
      </w:r>
    </w:p>
    <w:p w14:paraId="216B888E" w14:textId="77777777" w:rsidR="00F92642" w:rsidRPr="008E0F64" w:rsidRDefault="00F92642" w:rsidP="00F92642">
      <w:pPr>
        <w:pStyle w:val="FOD-opsomming1"/>
        <w:numPr>
          <w:ilvl w:val="0"/>
          <w:numId w:val="0"/>
        </w:numPr>
        <w:ind w:left="430"/>
        <w:rPr>
          <w:i/>
        </w:rPr>
      </w:pPr>
      <w:r w:rsidRPr="008E0F64">
        <w:rPr>
          <w:i/>
        </w:rPr>
        <w:t>- Länge der elektrischen Leitungen,</w:t>
      </w:r>
    </w:p>
    <w:p w14:paraId="356274E5" w14:textId="77777777" w:rsidR="00F92642" w:rsidRPr="008E0F64" w:rsidRDefault="00F92642" w:rsidP="00F92642">
      <w:pPr>
        <w:pStyle w:val="FOD-opsomming1"/>
        <w:ind w:left="430"/>
      </w:pPr>
      <w:r w:rsidRPr="008E0F64">
        <w:t>Eigenschaften der Schutzeinrichtungen, vor allem:</w:t>
      </w:r>
    </w:p>
    <w:p w14:paraId="1D2B4FB5" w14:textId="77777777" w:rsidR="00F92642" w:rsidRPr="008E0F64" w:rsidRDefault="00F92642" w:rsidP="00F92642">
      <w:pPr>
        <w:pStyle w:val="FOD-opsomming1"/>
        <w:numPr>
          <w:ilvl w:val="0"/>
          <w:numId w:val="0"/>
        </w:numPr>
        <w:ind w:left="430"/>
        <w:rPr>
          <w:i/>
        </w:rPr>
      </w:pPr>
      <w:r w:rsidRPr="008E0F64">
        <w:rPr>
          <w:i/>
        </w:rPr>
        <w:t>- Bemessungsstrom,</w:t>
      </w:r>
    </w:p>
    <w:p w14:paraId="219D966B" w14:textId="77777777" w:rsidR="00F92642" w:rsidRPr="008E0F64" w:rsidRDefault="00F92642" w:rsidP="00F92642">
      <w:pPr>
        <w:pStyle w:val="FOD-opsomming1"/>
        <w:numPr>
          <w:ilvl w:val="0"/>
          <w:numId w:val="0"/>
        </w:numPr>
        <w:ind w:left="430"/>
        <w:rPr>
          <w:i/>
        </w:rPr>
      </w:pPr>
      <w:r w:rsidRPr="008E0F64">
        <w:rPr>
          <w:i/>
        </w:rPr>
        <w:t>- Ausschaltvermögen,</w:t>
      </w:r>
    </w:p>
    <w:p w14:paraId="35A03B2C" w14:textId="77777777" w:rsidR="00F92642" w:rsidRPr="008E0F64" w:rsidRDefault="00F92642" w:rsidP="00F92642">
      <w:pPr>
        <w:pStyle w:val="FOD-opsomming1"/>
        <w:numPr>
          <w:ilvl w:val="0"/>
          <w:numId w:val="0"/>
        </w:numPr>
        <w:ind w:left="430"/>
        <w:rPr>
          <w:i/>
        </w:rPr>
      </w:pPr>
      <w:r w:rsidRPr="008E0F64">
        <w:rPr>
          <w:i/>
        </w:rPr>
        <w:t>- Art und Eigenschaften der Abschaltung einschließlich Einstellungen,</w:t>
      </w:r>
    </w:p>
    <w:p w14:paraId="5F0AD894" w14:textId="77777777" w:rsidR="00F92642" w:rsidRPr="008E0F64" w:rsidRDefault="00F92642" w:rsidP="00F92642">
      <w:pPr>
        <w:pStyle w:val="FOD-opsomming1"/>
        <w:ind w:left="430"/>
      </w:pPr>
      <w:r w:rsidRPr="008E0F64">
        <w:t>Eigenschaften der Schalter, Lasttrennschalter und Schütze, vor allem:</w:t>
      </w:r>
    </w:p>
    <w:p w14:paraId="3E239E8D" w14:textId="77777777" w:rsidR="00F92642" w:rsidRPr="008E0F64" w:rsidRDefault="00F92642" w:rsidP="00F92642">
      <w:pPr>
        <w:pStyle w:val="FOD-opsomming1"/>
        <w:numPr>
          <w:ilvl w:val="0"/>
          <w:numId w:val="0"/>
        </w:numPr>
        <w:ind w:left="430"/>
        <w:rPr>
          <w:i/>
        </w:rPr>
      </w:pPr>
      <w:r w:rsidRPr="008E0F64">
        <w:rPr>
          <w:i/>
        </w:rPr>
        <w:t>- Bemessungsstrom,</w:t>
      </w:r>
    </w:p>
    <w:p w14:paraId="77865991" w14:textId="77777777" w:rsidR="00F92642" w:rsidRPr="008E0F64" w:rsidRDefault="00F92642" w:rsidP="00F92642">
      <w:pPr>
        <w:pStyle w:val="FOD-opsomming1"/>
        <w:numPr>
          <w:ilvl w:val="0"/>
          <w:numId w:val="0"/>
        </w:numPr>
        <w:spacing w:after="120"/>
        <w:ind w:left="432"/>
        <w:contextualSpacing w:val="0"/>
        <w:rPr>
          <w:i/>
        </w:rPr>
      </w:pPr>
      <w:r w:rsidRPr="008E0F64">
        <w:rPr>
          <w:i/>
        </w:rPr>
        <w:t>- gegebenenfalls Gebrauchskategorie.</w:t>
      </w:r>
    </w:p>
    <w:p w14:paraId="38197475" w14:textId="77777777" w:rsidR="00686B13" w:rsidRPr="008E0F64" w:rsidRDefault="00686B13" w:rsidP="00C01F95">
      <w:pPr>
        <w:spacing w:after="0" w:line="240" w:lineRule="auto"/>
        <w:ind w:left="1" w:right="74"/>
        <w:jc w:val="both"/>
        <w:rPr>
          <w:rFonts w:ascii="Trebuchet MS" w:hAnsi="Trebuchet MS" w:cs="Calibri"/>
          <w:sz w:val="19"/>
          <w:szCs w:val="19"/>
          <w:shd w:val="clear" w:color="auto" w:fill="FFFFFF"/>
        </w:rPr>
      </w:pPr>
      <w:r w:rsidRPr="008E0F64">
        <w:rPr>
          <w:rFonts w:ascii="Trebuchet MS" w:hAnsi="Trebuchet MS"/>
          <w:sz w:val="19"/>
          <w:shd w:val="clear" w:color="auto" w:fill="FFFFFF"/>
        </w:rPr>
        <w:t>Sicherheitsanlagen und kritische Anlagen (Quellen, Stromkreise und Verbraucher) sind auf Schaltplänen eindeutig identifiziert.</w:t>
      </w:r>
    </w:p>
    <w:p w14:paraId="43958B97" w14:textId="77777777" w:rsidR="00686B13" w:rsidRPr="008E0F64" w:rsidRDefault="00686B13" w:rsidP="00962ACD">
      <w:pPr>
        <w:pStyle w:val="FOD-niv4"/>
      </w:pPr>
      <w:bookmarkStart w:id="605" w:name="_Toc167268158"/>
      <w:bookmarkStart w:id="606" w:name="_Toc167269321"/>
      <w:bookmarkStart w:id="607" w:name="_Toc167270481"/>
      <w:bookmarkStart w:id="608" w:name="_Toc196734582"/>
      <w:r w:rsidRPr="008E0F64">
        <w:t>Unterabschnitt 3.1.2.3 - Besondere Vorschriften in Bezug auf den Inhalt von Lageplänen</w:t>
      </w:r>
      <w:bookmarkEnd w:id="605"/>
      <w:bookmarkEnd w:id="606"/>
      <w:bookmarkEnd w:id="607"/>
      <w:bookmarkEnd w:id="608"/>
    </w:p>
    <w:p w14:paraId="5B18E696" w14:textId="77777777" w:rsidR="00686B13" w:rsidRPr="008E0F64" w:rsidRDefault="00686B13" w:rsidP="00445351">
      <w:pPr>
        <w:pStyle w:val="Paragraphedeliste"/>
        <w:numPr>
          <w:ilvl w:val="0"/>
          <w:numId w:val="86"/>
        </w:numPr>
        <w:spacing w:before="120" w:after="120" w:line="240" w:lineRule="auto"/>
        <w:ind w:left="360" w:right="71"/>
        <w:rPr>
          <w:rFonts w:ascii="Trebuchet MS" w:eastAsiaTheme="minorHAnsi" w:hAnsi="Trebuchet MS"/>
          <w:b/>
          <w:sz w:val="19"/>
          <w:szCs w:val="19"/>
        </w:rPr>
      </w:pPr>
      <w:r w:rsidRPr="008E0F64">
        <w:rPr>
          <w:rFonts w:ascii="Trebuchet MS" w:hAnsi="Trebuchet MS"/>
          <w:b/>
          <w:sz w:val="19"/>
        </w:rPr>
        <w:t>Hauswirtschaftliche elektrische Anlagen</w:t>
      </w:r>
    </w:p>
    <w:p w14:paraId="6552F450" w14:textId="77777777" w:rsidR="00686B13" w:rsidRPr="008E0F64" w:rsidRDefault="00686B13" w:rsidP="00C01F95">
      <w:pPr>
        <w:spacing w:before="120" w:after="120" w:line="240" w:lineRule="auto"/>
        <w:ind w:right="71"/>
        <w:rPr>
          <w:rFonts w:ascii="Trebuchet MS" w:eastAsiaTheme="minorHAnsi" w:hAnsi="Trebuchet MS"/>
          <w:sz w:val="19"/>
          <w:szCs w:val="19"/>
        </w:rPr>
      </w:pPr>
      <w:r w:rsidRPr="008E0F64">
        <w:rPr>
          <w:rFonts w:ascii="Trebuchet MS" w:hAnsi="Trebuchet MS"/>
          <w:sz w:val="19"/>
        </w:rPr>
        <w:t>Auf Lageplänen wird die Lage angegeben von:</w:t>
      </w:r>
    </w:p>
    <w:p w14:paraId="3A738983" w14:textId="6931ABB8" w:rsidR="00686B13"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Verteiler- und Schaltgerätekombinationen,</w:t>
      </w:r>
    </w:p>
    <w:p w14:paraId="7D6F485E" w14:textId="56E207C6" w:rsidR="00686B13"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Verbindungsdosen,</w:t>
      </w:r>
    </w:p>
    <w:p w14:paraId="31383FED" w14:textId="17AFB63E" w:rsidR="00686B13"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Abzweigdosen,</w:t>
      </w:r>
    </w:p>
    <w:p w14:paraId="55F931A6" w14:textId="54A71FED" w:rsidR="00686B13"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Steckdosen,</w:t>
      </w:r>
    </w:p>
    <w:p w14:paraId="53F2A33E" w14:textId="2548D63D" w:rsidR="00686B13"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Lichtpunkten,</w:t>
      </w:r>
    </w:p>
    <w:p w14:paraId="1E6D579E" w14:textId="6928FD7C" w:rsidR="00686B13"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Schaltern,</w:t>
      </w:r>
    </w:p>
    <w:p w14:paraId="2EF20E33" w14:textId="3946D5B8" w:rsidR="00C110ED" w:rsidRPr="008E0F64" w:rsidRDefault="00F92642" w:rsidP="00F92642">
      <w:pPr>
        <w:pStyle w:val="FOD-opsomming1"/>
        <w:numPr>
          <w:ilvl w:val="0"/>
          <w:numId w:val="0"/>
        </w:numPr>
        <w:tabs>
          <w:tab w:val="left" w:pos="284"/>
        </w:tabs>
        <w:rPr>
          <w:rFonts w:eastAsiaTheme="minorHAnsi"/>
        </w:rPr>
      </w:pPr>
      <w:r w:rsidRPr="008E0F64">
        <w:t>-</w:t>
      </w:r>
      <w:r w:rsidRPr="008E0F64">
        <w:tab/>
      </w:r>
      <w:r w:rsidR="00686B13" w:rsidRPr="008E0F64">
        <w:t>ortsfesten Maschinen und Geräten,</w:t>
      </w:r>
    </w:p>
    <w:p w14:paraId="48E12BB7" w14:textId="28F8B606" w:rsidR="00F92642" w:rsidRPr="008E0F64" w:rsidRDefault="00F92642" w:rsidP="00F92642">
      <w:pPr>
        <w:pStyle w:val="FOD-opsomming1"/>
        <w:numPr>
          <w:ilvl w:val="0"/>
          <w:numId w:val="0"/>
        </w:numPr>
        <w:tabs>
          <w:tab w:val="left" w:pos="284"/>
        </w:tabs>
        <w:rPr>
          <w:rFonts w:eastAsiaTheme="minorHAnsi"/>
        </w:rPr>
      </w:pPr>
      <w:r w:rsidRPr="008E0F64">
        <w:t>[-</w:t>
      </w:r>
      <w:r w:rsidRPr="008E0F64">
        <w:tab/>
        <w:t>Quellen (Transformator, Solarzelle, Wechselrichter, Batterie, ...),]</w:t>
      </w:r>
    </w:p>
    <w:p w14:paraId="63C716EC" w14:textId="24FE56D6" w:rsidR="00686B13" w:rsidRPr="008E0F64" w:rsidRDefault="00686B13" w:rsidP="0087307E">
      <w:pPr>
        <w:pStyle w:val="FOD-opsomming1"/>
        <w:numPr>
          <w:ilvl w:val="0"/>
          <w:numId w:val="0"/>
        </w:numPr>
        <w:ind w:left="70"/>
        <w:rPr>
          <w:rFonts w:eastAsiaTheme="minorHAnsi"/>
        </w:rPr>
      </w:pPr>
      <w:r w:rsidRPr="008E0F64">
        <w:t>die auf dem Einstrich-Schema dargestellt sind.</w:t>
      </w:r>
    </w:p>
    <w:p w14:paraId="67C7435C" w14:textId="77777777" w:rsidR="00686B13" w:rsidRPr="008E0F64" w:rsidRDefault="00686B13" w:rsidP="00C01F95">
      <w:pPr>
        <w:pStyle w:val="FOD-opsomming1"/>
        <w:numPr>
          <w:ilvl w:val="0"/>
          <w:numId w:val="0"/>
        </w:numPr>
        <w:ind w:left="430" w:hanging="360"/>
        <w:rPr>
          <w:rFonts w:eastAsiaTheme="minorHAnsi"/>
          <w:sz w:val="12"/>
          <w:szCs w:val="12"/>
        </w:rPr>
      </w:pPr>
    </w:p>
    <w:p w14:paraId="62700247" w14:textId="77777777" w:rsidR="00686B13" w:rsidRPr="008E0F64" w:rsidRDefault="00686B13" w:rsidP="00445351">
      <w:pPr>
        <w:pStyle w:val="FOD-opsomming1"/>
        <w:numPr>
          <w:ilvl w:val="0"/>
          <w:numId w:val="86"/>
        </w:numPr>
        <w:spacing w:after="120"/>
        <w:ind w:left="360"/>
        <w:rPr>
          <w:rFonts w:eastAsiaTheme="minorHAnsi"/>
          <w:b/>
        </w:rPr>
      </w:pPr>
      <w:r w:rsidRPr="008E0F64">
        <w:rPr>
          <w:b/>
        </w:rPr>
        <w:t>Nicht hauswirtschaftliche elektrische Anlagen</w:t>
      </w:r>
    </w:p>
    <w:p w14:paraId="7E14402C" w14:textId="77777777" w:rsidR="00686B13" w:rsidRPr="008E0F64" w:rsidRDefault="00686B13" w:rsidP="00C01F95">
      <w:pPr>
        <w:pStyle w:val="FOD-opsomming1"/>
        <w:numPr>
          <w:ilvl w:val="0"/>
          <w:numId w:val="0"/>
        </w:numPr>
        <w:spacing w:after="120"/>
        <w:rPr>
          <w:rFonts w:eastAsiaTheme="minorHAnsi"/>
          <w:b/>
          <w:sz w:val="12"/>
          <w:szCs w:val="12"/>
        </w:rPr>
      </w:pPr>
    </w:p>
    <w:p w14:paraId="04E45D3C" w14:textId="77777777" w:rsidR="00F92642" w:rsidRPr="008E0F64" w:rsidRDefault="00F92642" w:rsidP="00F92642">
      <w:pPr>
        <w:pStyle w:val="FOD-opsomming1"/>
        <w:numPr>
          <w:ilvl w:val="0"/>
          <w:numId w:val="0"/>
        </w:numPr>
        <w:spacing w:after="120"/>
        <w:ind w:left="1"/>
        <w:contextualSpacing w:val="0"/>
        <w:rPr>
          <w:rFonts w:eastAsiaTheme="minorHAnsi"/>
          <w:sz w:val="12"/>
          <w:szCs w:val="12"/>
        </w:rPr>
      </w:pPr>
      <w:r w:rsidRPr="008E0F64">
        <w:t>Auf Lageplänen wird die Lage angegeben von:</w:t>
      </w:r>
    </w:p>
    <w:p w14:paraId="47D98091" w14:textId="77777777" w:rsidR="00F92642" w:rsidRPr="008E0F64" w:rsidRDefault="00F92642" w:rsidP="00F92642">
      <w:pPr>
        <w:pStyle w:val="FOD-opsomming1"/>
        <w:spacing w:after="120"/>
        <w:ind w:left="430"/>
        <w:rPr>
          <w:rFonts w:eastAsiaTheme="minorHAnsi"/>
        </w:rPr>
      </w:pPr>
      <w:r w:rsidRPr="008E0F64">
        <w:t>Verteiler- und Schaltgerätekombinationen,</w:t>
      </w:r>
    </w:p>
    <w:p w14:paraId="7E26163C" w14:textId="77777777" w:rsidR="00F92642" w:rsidRPr="008E0F64" w:rsidRDefault="00F92642" w:rsidP="00F92642">
      <w:pPr>
        <w:pStyle w:val="FOD-opsomming1"/>
        <w:spacing w:after="120"/>
        <w:ind w:left="430"/>
        <w:rPr>
          <w:rFonts w:eastAsiaTheme="minorHAnsi"/>
        </w:rPr>
      </w:pPr>
      <w:r w:rsidRPr="008E0F64">
        <w:t>Steckdosen,</w:t>
      </w:r>
    </w:p>
    <w:p w14:paraId="162FFAA7" w14:textId="77777777" w:rsidR="00F92642" w:rsidRPr="008E0F64" w:rsidRDefault="00F92642" w:rsidP="00F92642">
      <w:pPr>
        <w:pStyle w:val="FOD-opsomming1"/>
        <w:spacing w:after="120"/>
        <w:ind w:left="430"/>
        <w:rPr>
          <w:rFonts w:eastAsiaTheme="minorHAnsi"/>
        </w:rPr>
      </w:pPr>
      <w:r w:rsidRPr="008E0F64">
        <w:t>Schaltern,</w:t>
      </w:r>
    </w:p>
    <w:p w14:paraId="49AFA013" w14:textId="77777777" w:rsidR="00F92642" w:rsidRPr="008E0F64" w:rsidRDefault="00F92642" w:rsidP="00F92642">
      <w:pPr>
        <w:pStyle w:val="FOD-opsomming1"/>
        <w:spacing w:after="120"/>
        <w:ind w:left="430"/>
        <w:rPr>
          <w:rFonts w:eastAsiaTheme="minorHAnsi"/>
        </w:rPr>
      </w:pPr>
      <w:r w:rsidRPr="008E0F64">
        <w:t>Lichtpunkten,</w:t>
      </w:r>
    </w:p>
    <w:p w14:paraId="719CD6B6" w14:textId="77777777" w:rsidR="00F92642" w:rsidRPr="008E0F64" w:rsidRDefault="00F92642" w:rsidP="00F92642">
      <w:pPr>
        <w:pStyle w:val="FOD-opsomming1"/>
        <w:spacing w:after="120"/>
        <w:ind w:left="430"/>
        <w:rPr>
          <w:rFonts w:eastAsiaTheme="minorHAnsi"/>
          <w:b/>
        </w:rPr>
      </w:pPr>
      <w:r w:rsidRPr="008E0F64">
        <w:t xml:space="preserve">ortsfesten Maschinen und Geräten, </w:t>
      </w:r>
    </w:p>
    <w:p w14:paraId="28E5EDD8" w14:textId="77777777" w:rsidR="00F92642" w:rsidRPr="008E0F64" w:rsidRDefault="00F92642" w:rsidP="00F92642">
      <w:pPr>
        <w:pStyle w:val="FOD-opsomming1"/>
        <w:numPr>
          <w:ilvl w:val="0"/>
          <w:numId w:val="0"/>
        </w:numPr>
        <w:spacing w:after="120"/>
        <w:ind w:left="70"/>
        <w:rPr>
          <w:rFonts w:eastAsiaTheme="minorHAnsi"/>
          <w:b/>
        </w:rPr>
      </w:pPr>
      <w:r w:rsidRPr="008E0F64">
        <w:t>die auf dem Schaltplan dargestellt sind.</w:t>
      </w:r>
    </w:p>
    <w:p w14:paraId="2231353A" w14:textId="77777777" w:rsidR="00686B13" w:rsidRPr="008E0F64" w:rsidRDefault="00686B13" w:rsidP="00C01F95">
      <w:pPr>
        <w:pStyle w:val="FOD-opsomming1"/>
        <w:numPr>
          <w:ilvl w:val="0"/>
          <w:numId w:val="0"/>
        </w:numPr>
        <w:spacing w:after="120"/>
        <w:ind w:left="430"/>
        <w:rPr>
          <w:rFonts w:eastAsiaTheme="minorHAnsi"/>
          <w:sz w:val="12"/>
          <w:szCs w:val="12"/>
        </w:rPr>
      </w:pPr>
    </w:p>
    <w:p w14:paraId="54D3C2B1" w14:textId="77777777" w:rsidR="00686B13" w:rsidRPr="008E0F64" w:rsidRDefault="00686B13" w:rsidP="00C01F95">
      <w:pPr>
        <w:pStyle w:val="FOD-opsomming1"/>
        <w:numPr>
          <w:ilvl w:val="0"/>
          <w:numId w:val="0"/>
        </w:numPr>
        <w:spacing w:after="120"/>
        <w:ind w:left="70"/>
        <w:rPr>
          <w:rFonts w:eastAsiaTheme="minorHAnsi"/>
        </w:rPr>
      </w:pPr>
      <w:r w:rsidRPr="008E0F64">
        <w:t>Steckdosen, Schalter, Lichtpunkte und ortsfeste Maschinen und Geräte müssen nicht auf dem Plan dargestellt werden, wenn der Verlauf ihrer elektrischen Leitungen und deren Enden deutlich identifiziert oder leicht identifizierbar sind.</w:t>
      </w:r>
    </w:p>
    <w:p w14:paraId="3C1F2E6B" w14:textId="77777777" w:rsidR="00327A6F" w:rsidRDefault="00327A6F">
      <w:pPr>
        <w:rPr>
          <w:rFonts w:ascii="Trebuchet MS" w:eastAsiaTheme="minorHAnsi" w:hAnsi="Trebuchet MS"/>
          <w:b/>
          <w:sz w:val="21"/>
          <w:lang w:eastAsia="nl-NL"/>
        </w:rPr>
      </w:pPr>
      <w:bookmarkStart w:id="609" w:name="_Toc167268159"/>
      <w:bookmarkStart w:id="610" w:name="_Toc167269322"/>
      <w:bookmarkStart w:id="611" w:name="_Toc167270482"/>
      <w:bookmarkStart w:id="612" w:name="_Toc196734583"/>
      <w:r>
        <w:br w:type="page"/>
      </w:r>
    </w:p>
    <w:p w14:paraId="5AE0EB39" w14:textId="5AD1C27D" w:rsidR="00686B13" w:rsidRPr="008E0F64" w:rsidRDefault="00686B13" w:rsidP="00962ACD">
      <w:pPr>
        <w:pStyle w:val="FOD-niv4"/>
      </w:pPr>
      <w:r w:rsidRPr="008E0F64">
        <w:lastRenderedPageBreak/>
        <w:t>Unterabschnitt 3.1.2.4 - Besondere Vorschriften in Bezug auf den Inhalt von Zonenplänen und -berichten</w:t>
      </w:r>
      <w:bookmarkEnd w:id="609"/>
      <w:bookmarkEnd w:id="610"/>
      <w:bookmarkEnd w:id="611"/>
      <w:bookmarkEnd w:id="612"/>
    </w:p>
    <w:p w14:paraId="0903438D" w14:textId="77777777" w:rsidR="009D77BA" w:rsidRPr="008E0F64" w:rsidRDefault="009D77BA" w:rsidP="009D77BA">
      <w:pPr>
        <w:spacing w:before="120" w:after="120" w:line="240" w:lineRule="auto"/>
        <w:ind w:right="71"/>
        <w:rPr>
          <w:rFonts w:ascii="Trebuchet MS" w:eastAsiaTheme="minorHAnsi" w:hAnsi="Trebuchet MS"/>
          <w:sz w:val="19"/>
          <w:szCs w:val="19"/>
        </w:rPr>
      </w:pPr>
      <w:r w:rsidRPr="008E0F64">
        <w:rPr>
          <w:rFonts w:ascii="Trebuchet MS" w:hAnsi="Trebuchet MS"/>
          <w:sz w:val="19"/>
        </w:rPr>
        <w:t>Zonenpläne und -berichte enthalten insbesondere:</w:t>
      </w:r>
    </w:p>
    <w:p w14:paraId="5D432900" w14:textId="77777777" w:rsidR="009D77BA" w:rsidRPr="008E0F64" w:rsidRDefault="009D77BA" w:rsidP="009D77BA">
      <w:pPr>
        <w:pStyle w:val="FOD-opsomming1"/>
        <w:ind w:left="430"/>
        <w:rPr>
          <w:rFonts w:eastAsiaTheme="minorHAnsi"/>
        </w:rPr>
      </w:pPr>
      <w:r w:rsidRPr="008E0F64">
        <w:t xml:space="preserve">physikalisch-chemische Eigenschaften der Produkte, die für die Einstufung in Zonen und die Wahl der Betriebsmittel wie in </w:t>
      </w:r>
      <w:r w:rsidRPr="008E0F64">
        <w:rPr>
          <w:i/>
        </w:rPr>
        <w:t>Kapitel 7.102</w:t>
      </w:r>
      <w:r w:rsidRPr="008E0F64">
        <w:t xml:space="preserve"> bestimmt erforderlich sind,</w:t>
      </w:r>
    </w:p>
    <w:p w14:paraId="7488C85A" w14:textId="77777777" w:rsidR="009D77BA" w:rsidRPr="008E0F64" w:rsidRDefault="009D77BA" w:rsidP="009D77BA">
      <w:pPr>
        <w:pStyle w:val="FOD-opsomming1"/>
        <w:ind w:left="430"/>
        <w:rPr>
          <w:rFonts w:eastAsiaTheme="minorHAnsi"/>
        </w:rPr>
      </w:pPr>
      <w:r w:rsidRPr="008E0F64">
        <w:t>Freisetzungsquellen,</w:t>
      </w:r>
    </w:p>
    <w:p w14:paraId="3E7B1F5A" w14:textId="77777777" w:rsidR="009D77BA" w:rsidRPr="008E0F64" w:rsidRDefault="009D77BA" w:rsidP="009D77BA">
      <w:pPr>
        <w:pStyle w:val="FOD-opsomming1"/>
        <w:ind w:left="430"/>
        <w:rPr>
          <w:rFonts w:eastAsiaTheme="minorHAnsi"/>
        </w:rPr>
      </w:pPr>
      <w:r w:rsidRPr="008E0F64">
        <w:t>Belüftungsart,</w:t>
      </w:r>
    </w:p>
    <w:p w14:paraId="146EA6E0" w14:textId="77777777" w:rsidR="009D77BA" w:rsidRPr="008E0F64" w:rsidRDefault="009D77BA" w:rsidP="009D77BA">
      <w:pPr>
        <w:pStyle w:val="FOD-opsomming1"/>
        <w:ind w:left="430"/>
        <w:rPr>
          <w:rFonts w:eastAsiaTheme="minorHAnsi"/>
        </w:rPr>
      </w:pPr>
      <w:r w:rsidRPr="008E0F64">
        <w:t>Angabe und Abgrenzung der Zonen,</w:t>
      </w:r>
    </w:p>
    <w:p w14:paraId="7404976B" w14:textId="77777777" w:rsidR="009D77BA" w:rsidRPr="008E0F64" w:rsidRDefault="009D77BA" w:rsidP="009D77BA">
      <w:pPr>
        <w:pStyle w:val="FOD-opsomming1"/>
        <w:ind w:left="430"/>
        <w:rPr>
          <w:rFonts w:eastAsiaTheme="minorHAnsi"/>
        </w:rPr>
      </w:pPr>
      <w:r w:rsidRPr="008E0F64">
        <w:t>Gasgruppe der zugelassenen Betriebsmittel (nur wenn anwendbar),</w:t>
      </w:r>
    </w:p>
    <w:p w14:paraId="6F31DEFA" w14:textId="77777777" w:rsidR="009D77BA" w:rsidRPr="008E0F64" w:rsidRDefault="009D77BA" w:rsidP="009D77BA">
      <w:pPr>
        <w:pStyle w:val="FOD-opsomming1"/>
        <w:ind w:left="430"/>
        <w:rPr>
          <w:rFonts w:eastAsiaTheme="minorHAnsi"/>
        </w:rPr>
      </w:pPr>
      <w:r w:rsidRPr="008E0F64">
        <w:t>Kategorie der zugelassenen Betriebsmittel,</w:t>
      </w:r>
    </w:p>
    <w:p w14:paraId="67440771" w14:textId="77777777" w:rsidR="009D77BA" w:rsidRPr="008E0F64" w:rsidRDefault="009D77BA" w:rsidP="009D77BA">
      <w:pPr>
        <w:pStyle w:val="FOD-opsomming1"/>
        <w:ind w:left="430"/>
        <w:rPr>
          <w:rFonts w:eastAsiaTheme="minorHAnsi"/>
        </w:rPr>
      </w:pPr>
      <w:r w:rsidRPr="008E0F64">
        <w:t>Temperaturklasse oder zulässige Oberflächentemperatur der zugelassenen Betriebsmittel.</w:t>
      </w:r>
    </w:p>
    <w:p w14:paraId="075870C0" w14:textId="77777777" w:rsidR="00686B13" w:rsidRPr="008E0F64" w:rsidRDefault="00686B13" w:rsidP="00686B13">
      <w:pPr>
        <w:pStyle w:val="FOD-opsomming1"/>
        <w:numPr>
          <w:ilvl w:val="0"/>
          <w:numId w:val="0"/>
        </w:numPr>
        <w:ind w:left="644" w:hanging="360"/>
        <w:rPr>
          <w:rFonts w:eastAsiaTheme="minorHAnsi"/>
        </w:rPr>
      </w:pPr>
    </w:p>
    <w:p w14:paraId="14A68904" w14:textId="77777777" w:rsidR="003721CD" w:rsidRPr="008E0F64" w:rsidRDefault="00064FA8" w:rsidP="00692AE0">
      <w:pPr>
        <w:pStyle w:val="FOD-niv3"/>
        <w:spacing w:before="0"/>
      </w:pPr>
      <w:bookmarkStart w:id="613" w:name="_Toc390436676"/>
      <w:bookmarkStart w:id="614" w:name="_Toc167268160"/>
      <w:bookmarkStart w:id="615" w:name="_Toc167269323"/>
      <w:bookmarkStart w:id="616" w:name="_Toc167270483"/>
      <w:r w:rsidRPr="008E0F64">
        <w:t xml:space="preserve">Abschnitt 3.1.3 - </w:t>
      </w:r>
      <w:bookmarkEnd w:id="613"/>
      <w:r w:rsidRPr="008E0F64">
        <w:t>Kennzeichnung und Angaben bei Nieder- und Kleinspannung</w:t>
      </w:r>
      <w:bookmarkEnd w:id="614"/>
      <w:bookmarkEnd w:id="615"/>
      <w:bookmarkEnd w:id="616"/>
    </w:p>
    <w:p w14:paraId="53E3136D" w14:textId="77777777" w:rsidR="003E4897" w:rsidRPr="008E0F64" w:rsidRDefault="003E4897" w:rsidP="00962ACD">
      <w:pPr>
        <w:pStyle w:val="FOD-niv4"/>
      </w:pPr>
      <w:bookmarkStart w:id="617" w:name="_Toc167268161"/>
      <w:bookmarkStart w:id="618" w:name="_Toc167269324"/>
      <w:bookmarkStart w:id="619" w:name="_Toc167270484"/>
      <w:bookmarkStart w:id="620" w:name="_Toc196734584"/>
      <w:r w:rsidRPr="008E0F64">
        <w:t>Unterabschnitt 3.1.3.1 - Kennzeichnung von Stromkreisen</w:t>
      </w:r>
      <w:bookmarkEnd w:id="617"/>
      <w:bookmarkEnd w:id="618"/>
      <w:bookmarkEnd w:id="619"/>
      <w:bookmarkEnd w:id="620"/>
    </w:p>
    <w:p w14:paraId="496D268C" w14:textId="77777777" w:rsidR="003E4897" w:rsidRPr="008E0F64" w:rsidRDefault="003E4897" w:rsidP="00692AE0">
      <w:pPr>
        <w:pStyle w:val="FOD-normal"/>
      </w:pPr>
      <w:r w:rsidRPr="008E0F64">
        <w:t>Steuerungs-, Schutz- und Trenneinrichtungen von Stromkreisen sind deutlich, auffällig und wischfest individuell gekennzeichnet, es sei denn, eine Verwechslung ist ausgeschlossen.</w:t>
      </w:r>
    </w:p>
    <w:p w14:paraId="7B6C9C8D" w14:textId="77777777" w:rsidR="003E4897" w:rsidRPr="008E0F64" w:rsidRDefault="003E4897" w:rsidP="00692AE0">
      <w:pPr>
        <w:pStyle w:val="FOD-normal"/>
      </w:pPr>
      <w:r w:rsidRPr="008E0F64">
        <w:t>Stromkreise werden so erstellt, dass sie zu einem späteren Zeitpunkt bei Überwachung, Prüfung, Instandhaltung, Reparatur, Änderung oder Erweiterung der Anlage identifiziert werden können.</w:t>
      </w:r>
    </w:p>
    <w:p w14:paraId="10BEC94F" w14:textId="77777777" w:rsidR="003E4897" w:rsidRPr="008E0F64" w:rsidRDefault="003E4897" w:rsidP="00692AE0">
      <w:pPr>
        <w:pStyle w:val="FOD-normal"/>
      </w:pPr>
      <w:r w:rsidRPr="008E0F64">
        <w:t>Stromkreise, die vor dem Hauptschalter der Verteiler- und Schaltgerätekombination angeschlossen sind, müssen als solche gekennzeichnet sein.</w:t>
      </w:r>
    </w:p>
    <w:p w14:paraId="023D8763" w14:textId="77777777" w:rsidR="003E4897" w:rsidRPr="008E0F64" w:rsidRDefault="003E4897" w:rsidP="00692AE0">
      <w:pPr>
        <w:pStyle w:val="FOD-normal"/>
        <w:spacing w:after="120"/>
      </w:pPr>
      <w:r w:rsidRPr="008E0F64">
        <w:t>Um die Identifizierung von elektrischen Leitungen zu ermöglichen, werden, falls erforderlich, Kennzeichnungen benutzt, die in regelmäßigen Abständen wiederholt werden.</w:t>
      </w:r>
    </w:p>
    <w:p w14:paraId="0D7F9079" w14:textId="0BB057BC" w:rsidR="00F10020" w:rsidRPr="008E0F64" w:rsidRDefault="00C95E32" w:rsidP="00F535DF">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Trägersysteme, die in Kombination mit elektrischen Leitungen die Eigenschaft FR2 oder eine FR2 gleichwertige Eigenschaft aufweisen, sind mit einer entsprechenden Kennzeichnung versehen, die darauf hinweist, dass nur elektrische Leitungen mit der Eigenschaft FR2 oder FR1 benutzt werden dürfen, und ihr zugelassenes Gewicht pro laufenden Meter angibt. </w:t>
      </w:r>
    </w:p>
    <w:p w14:paraId="71D62B94" w14:textId="77777777" w:rsidR="00C95E32" w:rsidRPr="008E0F64" w:rsidRDefault="00C95E32" w:rsidP="00F535DF">
      <w:pPr>
        <w:spacing w:after="120" w:line="240" w:lineRule="auto"/>
        <w:jc w:val="both"/>
        <w:rPr>
          <w:rFonts w:ascii="Trebuchet MS" w:hAnsi="Trebuchet MS"/>
          <w:sz w:val="19"/>
          <w:szCs w:val="19"/>
        </w:rPr>
      </w:pPr>
      <w:r w:rsidRPr="008E0F64">
        <w:rPr>
          <w:rFonts w:ascii="Trebuchet MS" w:hAnsi="Trebuchet MS"/>
          <w:sz w:val="19"/>
          <w:shd w:val="clear" w:color="auto" w:fill="FFFFFF"/>
        </w:rPr>
        <w:t xml:space="preserve">Besondere Vorschriften für Sicherheitsanlagen und kritische Anlagen sind in </w:t>
      </w:r>
      <w:r w:rsidRPr="008E0F64">
        <w:rPr>
          <w:rFonts w:ascii="Trebuchet MS" w:hAnsi="Trebuchet MS"/>
          <w:i/>
          <w:sz w:val="19"/>
          <w:shd w:val="clear" w:color="auto" w:fill="FFFFFF"/>
        </w:rPr>
        <w:t>Abschnitt 5.5.8</w:t>
      </w:r>
      <w:r w:rsidRPr="008E0F64">
        <w:rPr>
          <w:rFonts w:ascii="Trebuchet MS" w:hAnsi="Trebuchet MS"/>
          <w:sz w:val="19"/>
          <w:shd w:val="clear" w:color="auto" w:fill="FFFFFF"/>
        </w:rPr>
        <w:t xml:space="preserve"> (Sicherheitsanlagen) und </w:t>
      </w:r>
      <w:r w:rsidRPr="008E0F64">
        <w:rPr>
          <w:rFonts w:ascii="Trebuchet MS" w:hAnsi="Trebuchet MS"/>
          <w:i/>
          <w:sz w:val="19"/>
          <w:shd w:val="clear" w:color="auto" w:fill="FFFFFF"/>
        </w:rPr>
        <w:t>Unterabschnitt 5.6.2.5</w:t>
      </w:r>
      <w:r w:rsidRPr="008E0F64">
        <w:rPr>
          <w:rFonts w:ascii="Trebuchet MS" w:hAnsi="Trebuchet MS"/>
          <w:sz w:val="19"/>
          <w:shd w:val="clear" w:color="auto" w:fill="FFFFFF"/>
        </w:rPr>
        <w:t xml:space="preserve"> (kritische Anlagen) vorgesehen.</w:t>
      </w:r>
    </w:p>
    <w:p w14:paraId="4052B165" w14:textId="77777777" w:rsidR="003E4897" w:rsidRPr="008E0F64" w:rsidRDefault="003E4897" w:rsidP="00962ACD">
      <w:pPr>
        <w:pStyle w:val="FOD-niv4"/>
      </w:pPr>
      <w:bookmarkStart w:id="621" w:name="_Toc167268162"/>
      <w:bookmarkStart w:id="622" w:name="_Toc167269325"/>
      <w:bookmarkStart w:id="623" w:name="_Toc167270485"/>
      <w:bookmarkStart w:id="624" w:name="_Toc196734585"/>
      <w:r w:rsidRPr="008E0F64">
        <w:t>Unterabschnitt 3.1.3.2 - Kennzeichnung elektrischer Betriebsmittel</w:t>
      </w:r>
      <w:bookmarkEnd w:id="621"/>
      <w:bookmarkEnd w:id="622"/>
      <w:bookmarkEnd w:id="623"/>
      <w:bookmarkEnd w:id="624"/>
    </w:p>
    <w:p w14:paraId="3F6C476F" w14:textId="4F61D8CB" w:rsidR="00B4554C" w:rsidRPr="008E0F64" w:rsidRDefault="003F69CD" w:rsidP="00692AE0">
      <w:pPr>
        <w:pStyle w:val="FOD-normal"/>
        <w:spacing w:after="120"/>
      </w:pPr>
      <w:r w:rsidRPr="008E0F64">
        <w:t>Ortsfeste Maschinen und Geräte und Niederspannung-Schaltgerätekombinationen sind deutlich, auffällig und wischfest individuell gekennzeichnet, es sei denn, eine Verwechslung ist ausgeschlossen.</w:t>
      </w:r>
    </w:p>
    <w:p w14:paraId="37FD3BB3" w14:textId="77777777" w:rsidR="003E4897" w:rsidRPr="008E0F64" w:rsidRDefault="003E4897" w:rsidP="00692AE0">
      <w:pPr>
        <w:pStyle w:val="FOD-normal"/>
        <w:spacing w:before="0" w:after="120"/>
      </w:pPr>
      <w:r w:rsidRPr="008E0F64">
        <w:t>Steckdosen, Schalter und Lichtpunkte müssen nicht gekennzeichnet werden, wenn der Beginn ihres Versorgungsstromkreises identifizierbar ist.</w:t>
      </w:r>
    </w:p>
    <w:p w14:paraId="08E81BB8" w14:textId="5E8E6701" w:rsidR="00271DB3" w:rsidRPr="008E0F64" w:rsidRDefault="00271DB3" w:rsidP="00962ACD">
      <w:pPr>
        <w:pStyle w:val="FOD-niv4"/>
      </w:pPr>
      <w:bookmarkStart w:id="625" w:name="_Toc167268163"/>
      <w:bookmarkStart w:id="626" w:name="_Toc167269326"/>
      <w:bookmarkStart w:id="627" w:name="_Toc167270486"/>
      <w:bookmarkStart w:id="628" w:name="_Toc196734586"/>
      <w:r w:rsidRPr="008E0F64">
        <w:t>Unterabschnitt 3.1.3.3 - Kennzeichnung von Verteiler- und Schaltgerätekombinationen</w:t>
      </w:r>
      <w:bookmarkEnd w:id="625"/>
      <w:bookmarkEnd w:id="626"/>
      <w:bookmarkEnd w:id="627"/>
      <w:bookmarkEnd w:id="628"/>
    </w:p>
    <w:p w14:paraId="4B7C2594" w14:textId="77777777" w:rsidR="00E36CBA" w:rsidRPr="008E0F64" w:rsidRDefault="002A43EE" w:rsidP="00445351">
      <w:pPr>
        <w:pStyle w:val="Paragraphedeliste"/>
        <w:numPr>
          <w:ilvl w:val="0"/>
          <w:numId w:val="89"/>
        </w:numPr>
        <w:spacing w:before="120" w:after="120" w:line="240" w:lineRule="auto"/>
        <w:ind w:right="71"/>
        <w:rPr>
          <w:rFonts w:ascii="Trebuchet MS" w:eastAsiaTheme="minorHAnsi" w:hAnsi="Trebuchet MS"/>
          <w:b/>
          <w:sz w:val="19"/>
          <w:szCs w:val="19"/>
        </w:rPr>
      </w:pPr>
      <w:r w:rsidRPr="008E0F64">
        <w:rPr>
          <w:rFonts w:ascii="Trebuchet MS" w:hAnsi="Trebuchet MS"/>
          <w:b/>
          <w:sz w:val="19"/>
        </w:rPr>
        <w:t>Hauswirtschaftliche elektrische Anlagen</w:t>
      </w:r>
    </w:p>
    <w:p w14:paraId="74BA8065" w14:textId="0AC91478" w:rsidR="00E36CBA" w:rsidRPr="008E0F64" w:rsidRDefault="0089418F" w:rsidP="00692AE0">
      <w:pPr>
        <w:pStyle w:val="FOD-normal"/>
        <w:spacing w:after="120"/>
      </w:pPr>
      <w:r w:rsidRPr="008E0F64">
        <w:t>Verteiler- und Schaltgerätekombinationen sind deutlich, auffällig und wischfest individuell gekennzeichnet, es sei denn, eine Verwechslung ist ausgeschlossen. Die Versorgungsspannung ist auf jeder Verteiler- und Schaltgerätekombination deutlich und auffällig angegeben.</w:t>
      </w:r>
    </w:p>
    <w:p w14:paraId="31DC9688" w14:textId="77777777" w:rsidR="0089418F" w:rsidRPr="008E0F64" w:rsidRDefault="00E36CBA" w:rsidP="00445351">
      <w:pPr>
        <w:pStyle w:val="Paragraphedeliste"/>
        <w:numPr>
          <w:ilvl w:val="0"/>
          <w:numId w:val="89"/>
        </w:numPr>
        <w:spacing w:before="120" w:after="120" w:line="240" w:lineRule="auto"/>
        <w:ind w:left="357" w:right="74" w:hanging="357"/>
        <w:contextualSpacing w:val="0"/>
      </w:pPr>
      <w:r w:rsidRPr="008E0F64">
        <w:rPr>
          <w:rFonts w:ascii="Trebuchet MS" w:hAnsi="Trebuchet MS"/>
          <w:b/>
          <w:sz w:val="19"/>
        </w:rPr>
        <w:t>Nicht hauswirtschaftliche elektrische Anlagen</w:t>
      </w:r>
    </w:p>
    <w:p w14:paraId="7687B259" w14:textId="2CB6CC0B" w:rsidR="006E7654" w:rsidRPr="008E0F64" w:rsidRDefault="0089418F" w:rsidP="00F535DF">
      <w:pPr>
        <w:pStyle w:val="Paragraphedeliste"/>
        <w:spacing w:before="120" w:after="120" w:line="240" w:lineRule="auto"/>
        <w:ind w:left="0" w:right="71"/>
        <w:jc w:val="both"/>
        <w:rPr>
          <w:rFonts w:ascii="Trebuchet MS" w:hAnsi="Trebuchet MS"/>
          <w:sz w:val="19"/>
          <w:szCs w:val="19"/>
        </w:rPr>
      </w:pPr>
      <w:r w:rsidRPr="008E0F64">
        <w:rPr>
          <w:rFonts w:ascii="Trebuchet MS" w:hAnsi="Trebuchet MS"/>
          <w:sz w:val="19"/>
        </w:rPr>
        <w:t>Verteiler- und Schaltgerätekombinationen sind deutlich, auffällig und wischfest individuell gekenn</w:t>
      </w:r>
      <w:r w:rsidR="009D77BA" w:rsidRPr="008E0F64">
        <w:rPr>
          <w:rFonts w:ascii="Trebuchet MS" w:hAnsi="Trebuchet MS"/>
          <w:sz w:val="19"/>
        </w:rPr>
        <w:softHyphen/>
      </w:r>
      <w:r w:rsidRPr="008E0F64">
        <w:rPr>
          <w:rFonts w:ascii="Trebuchet MS" w:hAnsi="Trebuchet MS"/>
          <w:sz w:val="19"/>
        </w:rPr>
        <w:t>zeichnet. Die individuelle Kennzeichnung auf jeder Verteiler- und Schaltgerätekombination enthält:</w:t>
      </w:r>
    </w:p>
    <w:p w14:paraId="4ED20375" w14:textId="11DBCB5B" w:rsidR="00E36CBA" w:rsidRPr="008E0F64" w:rsidRDefault="00AB68F4" w:rsidP="00445351">
      <w:pPr>
        <w:pStyle w:val="FOD-normal"/>
        <w:numPr>
          <w:ilvl w:val="0"/>
          <w:numId w:val="88"/>
        </w:numPr>
        <w:ind w:left="357" w:hanging="357"/>
      </w:pPr>
      <w:r w:rsidRPr="008E0F64">
        <w:t>Identifizierungsnummer der Verteiler- und Schaltgerätekombination,</w:t>
      </w:r>
    </w:p>
    <w:p w14:paraId="69DB748C" w14:textId="6995B829" w:rsidR="00E36CBA" w:rsidRPr="008E0F64" w:rsidRDefault="00E36CBA" w:rsidP="00445351">
      <w:pPr>
        <w:pStyle w:val="FOD-normal"/>
        <w:numPr>
          <w:ilvl w:val="0"/>
          <w:numId w:val="88"/>
        </w:numPr>
        <w:spacing w:before="0"/>
        <w:ind w:left="357" w:hanging="357"/>
      </w:pPr>
      <w:r w:rsidRPr="008E0F64">
        <w:t>Versorgungsspannung der Verteiler- und Schaltgerätekombination,</w:t>
      </w:r>
    </w:p>
    <w:p w14:paraId="2312FEEB" w14:textId="5FF87148" w:rsidR="00E36CBA" w:rsidRPr="008E0F64" w:rsidRDefault="00E36CBA" w:rsidP="00445351">
      <w:pPr>
        <w:pStyle w:val="FOD-normal"/>
        <w:numPr>
          <w:ilvl w:val="0"/>
          <w:numId w:val="88"/>
        </w:numPr>
        <w:spacing w:before="0"/>
        <w:ind w:left="357" w:hanging="357"/>
      </w:pPr>
      <w:r w:rsidRPr="008E0F64">
        <w:t>Erdungssystem der Verteiler- und Schaltgerätekombination,</w:t>
      </w:r>
    </w:p>
    <w:p w14:paraId="2ACA51F7" w14:textId="77777777" w:rsidR="00E36CBA" w:rsidRPr="008E0F64" w:rsidRDefault="00E36CBA" w:rsidP="00445351">
      <w:pPr>
        <w:pStyle w:val="FOD-normal"/>
        <w:numPr>
          <w:ilvl w:val="0"/>
          <w:numId w:val="88"/>
        </w:numPr>
        <w:spacing w:before="0"/>
        <w:ind w:left="357" w:hanging="357"/>
      </w:pPr>
      <w:r w:rsidRPr="008E0F64">
        <w:t>höchster unbeeinflusster Kurzschlussstrom in der Verteiler- und Schaltgerätekombination,</w:t>
      </w:r>
    </w:p>
    <w:p w14:paraId="2EB74D58" w14:textId="39F2124F" w:rsidR="00E36CBA" w:rsidRPr="008E0F64" w:rsidRDefault="00382BB9" w:rsidP="00445351">
      <w:pPr>
        <w:pStyle w:val="FOD-normal"/>
        <w:numPr>
          <w:ilvl w:val="0"/>
          <w:numId w:val="88"/>
        </w:numPr>
        <w:spacing w:before="0" w:after="120"/>
        <w:ind w:left="357" w:hanging="357"/>
      </w:pPr>
      <w:r w:rsidRPr="008E0F64">
        <w:t>Anwendung der Backup-Schutz-Technik (</w:t>
      </w:r>
      <w:r w:rsidRPr="008E0F64">
        <w:rPr>
          <w:i/>
        </w:rPr>
        <w:t>Unterabschnitt 4.4.1.4</w:t>
      </w:r>
      <w:r w:rsidRPr="008E0F64">
        <w:t>) in der Verteiler- und Schaltgerätekombination (falls anwendbar).</w:t>
      </w:r>
    </w:p>
    <w:p w14:paraId="011D6191" w14:textId="77777777" w:rsidR="009D77BA" w:rsidRPr="008E0F64" w:rsidRDefault="009D77BA">
      <w:r w:rsidRPr="008E0F64">
        <w:br w:type="page"/>
      </w:r>
    </w:p>
    <w:p w14:paraId="558309B1" w14:textId="27F1C4F3" w:rsidR="009D77BA" w:rsidRPr="008E0F64" w:rsidRDefault="00F92642" w:rsidP="009D77BA">
      <w:pPr>
        <w:tabs>
          <w:tab w:val="left" w:pos="426"/>
        </w:tabs>
        <w:spacing w:line="240" w:lineRule="auto"/>
        <w:jc w:val="both"/>
        <w:rPr>
          <w:b/>
        </w:rPr>
      </w:pPr>
      <w:r w:rsidRPr="008E0F64">
        <w:lastRenderedPageBreak/>
        <w:t>[</w:t>
      </w:r>
      <w:r w:rsidRPr="008E0F64">
        <w:rPr>
          <w:b/>
        </w:rPr>
        <w:t>c.</w:t>
      </w:r>
      <w:r w:rsidR="009D77BA" w:rsidRPr="008E0F64">
        <w:rPr>
          <w:b/>
        </w:rPr>
        <w:tab/>
      </w:r>
      <w:r w:rsidRPr="008E0F64">
        <w:rPr>
          <w:b/>
        </w:rPr>
        <w:t>Gemeinschaftliche Teile einer Wohnanlage</w:t>
      </w:r>
    </w:p>
    <w:p w14:paraId="6B81463F" w14:textId="20541A56" w:rsidR="00F92642" w:rsidRPr="008E0F64" w:rsidRDefault="00F92642" w:rsidP="009D77BA">
      <w:pPr>
        <w:tabs>
          <w:tab w:val="left" w:pos="426"/>
        </w:tabs>
        <w:spacing w:line="240" w:lineRule="auto"/>
        <w:jc w:val="both"/>
        <w:rPr>
          <w:rFonts w:ascii="Trebuchet MS" w:hAnsi="Trebuchet MS" w:cs="Arial"/>
          <w:sz w:val="19"/>
          <w:szCs w:val="19"/>
        </w:rPr>
      </w:pPr>
      <w:r w:rsidRPr="008E0F64">
        <w:rPr>
          <w:rFonts w:ascii="Trebuchet MS" w:hAnsi="Trebuchet MS" w:cs="Arial"/>
          <w:sz w:val="19"/>
          <w:szCs w:val="19"/>
        </w:rPr>
        <w:t>Für Verteiler- und Schaltgerätekombinationen von gemeinschaftlichen Teilen einer Wohnanlage ist es in Abweichung der weiter oben unter Buchstabe b erwähnten Vorschriften erlaubt, sich auf die weiter oben unter Buchstabe a erwähnte Kennzeichnung einer hauswirtschaftlichen Anlage zu beschränken.]</w:t>
      </w:r>
    </w:p>
    <w:p w14:paraId="491EEFED" w14:textId="77777777" w:rsidR="003721CD" w:rsidRPr="008E0F64" w:rsidRDefault="00064FA8" w:rsidP="00692AE0">
      <w:pPr>
        <w:pStyle w:val="FOD-niv2"/>
      </w:pPr>
      <w:bookmarkStart w:id="629" w:name="_Toc390436677"/>
      <w:bookmarkStart w:id="630" w:name="_Toc167268164"/>
      <w:bookmarkStart w:id="631" w:name="_Toc167269327"/>
      <w:bookmarkStart w:id="632" w:name="_Toc167269849"/>
      <w:bookmarkStart w:id="633" w:name="_Toc167270487"/>
      <w:bookmarkStart w:id="634" w:name="_Toc196465615"/>
      <w:bookmarkStart w:id="635" w:name="_Toc202779172"/>
      <w:r w:rsidRPr="008E0F64">
        <w:t>KAPITEL 3.2 - Stromversorgung und Strukturen</w:t>
      </w:r>
      <w:bookmarkEnd w:id="629"/>
      <w:bookmarkEnd w:id="630"/>
      <w:bookmarkEnd w:id="631"/>
      <w:bookmarkEnd w:id="632"/>
      <w:bookmarkEnd w:id="633"/>
      <w:bookmarkEnd w:id="634"/>
      <w:bookmarkEnd w:id="635"/>
    </w:p>
    <w:p w14:paraId="42E73176" w14:textId="77777777" w:rsidR="003721CD" w:rsidRPr="008E0F64" w:rsidRDefault="00064FA8" w:rsidP="00692AE0">
      <w:pPr>
        <w:pStyle w:val="FOD-niv3"/>
      </w:pPr>
      <w:bookmarkStart w:id="636" w:name="_Toc390436678"/>
      <w:bookmarkStart w:id="637" w:name="_Toc167268165"/>
      <w:bookmarkStart w:id="638" w:name="_Toc167269328"/>
      <w:bookmarkStart w:id="639" w:name="_Toc167270488"/>
      <w:r w:rsidRPr="008E0F64">
        <w:t>Abschnitt 3.2.1 - Versorgungsleistung</w:t>
      </w:r>
      <w:bookmarkEnd w:id="636"/>
      <w:bookmarkEnd w:id="637"/>
      <w:bookmarkEnd w:id="638"/>
      <w:bookmarkEnd w:id="639"/>
      <w:r w:rsidRPr="008E0F64">
        <w:t xml:space="preserve"> </w:t>
      </w:r>
    </w:p>
    <w:p w14:paraId="3A6157F4" w14:textId="77777777" w:rsidR="003721CD" w:rsidRPr="008E0F64" w:rsidRDefault="003721CD" w:rsidP="00692AE0">
      <w:pPr>
        <w:pStyle w:val="FOD-normal"/>
      </w:pPr>
      <w:r w:rsidRPr="008E0F64">
        <w:t>Die Festlegung der Versorgungsleistung ist für das wirtschaftliche und sichere Konzipieren einer Anlage innerhalb der Temperatur- und Spannungsänderungsgrenzen wesentlich.</w:t>
      </w:r>
    </w:p>
    <w:p w14:paraId="43780E8C" w14:textId="4D81983D" w:rsidR="00541376" w:rsidRPr="008E0F64" w:rsidRDefault="003721CD" w:rsidP="00692AE0">
      <w:pPr>
        <w:pStyle w:val="FOD-normal"/>
      </w:pPr>
      <w:r w:rsidRPr="008E0F64">
        <w:t>Bei der Bestimmung der Versorgungsleistung einer Anlage oder eines Teils einer Anlage dürfen Gleichzeitigkeits- und Verwendungsfaktoren der Belastungen berücksichtigt werden.</w:t>
      </w:r>
    </w:p>
    <w:p w14:paraId="6FD2E1B4" w14:textId="77777777" w:rsidR="003721CD" w:rsidRPr="008E0F64" w:rsidRDefault="00064FA8" w:rsidP="00692AE0">
      <w:pPr>
        <w:pStyle w:val="FOD-niv3"/>
      </w:pPr>
      <w:bookmarkStart w:id="640" w:name="_Toc390436679"/>
      <w:bookmarkStart w:id="641" w:name="_Toc167268166"/>
      <w:bookmarkStart w:id="642" w:name="_Toc167269329"/>
      <w:bookmarkStart w:id="643" w:name="_Toc167270489"/>
      <w:r w:rsidRPr="008E0F64">
        <w:t>Abschnitt 3.2.2 - Arten von Erdungssystemen</w:t>
      </w:r>
      <w:bookmarkEnd w:id="640"/>
      <w:bookmarkEnd w:id="641"/>
      <w:bookmarkEnd w:id="642"/>
      <w:bookmarkEnd w:id="643"/>
    </w:p>
    <w:p w14:paraId="0829B639" w14:textId="77777777" w:rsidR="003721CD" w:rsidRPr="008E0F64" w:rsidRDefault="003721CD" w:rsidP="00962ACD">
      <w:pPr>
        <w:pStyle w:val="FOD-niv4"/>
      </w:pPr>
      <w:bookmarkStart w:id="644" w:name="_Toc390436680"/>
      <w:bookmarkStart w:id="645" w:name="_Toc167268167"/>
      <w:bookmarkStart w:id="646" w:name="_Toc167269330"/>
      <w:bookmarkStart w:id="647" w:name="_Toc167270490"/>
      <w:bookmarkStart w:id="648" w:name="_Toc196734587"/>
      <w:r w:rsidRPr="008E0F64">
        <w:t>Unterabschnitt 3.2.2.1 - Einleitung</w:t>
      </w:r>
      <w:bookmarkEnd w:id="644"/>
      <w:bookmarkEnd w:id="645"/>
      <w:bookmarkEnd w:id="646"/>
      <w:bookmarkEnd w:id="647"/>
      <w:bookmarkEnd w:id="648"/>
    </w:p>
    <w:p w14:paraId="434057B0" w14:textId="173FD369" w:rsidR="003721CD" w:rsidRPr="008E0F64" w:rsidRDefault="008723E2" w:rsidP="00692AE0">
      <w:pPr>
        <w:pStyle w:val="FOD-normal"/>
      </w:pPr>
      <w:r w:rsidRPr="008E0F64">
        <w:t>Folgende Arten von Erdungssystemen werden im Rahmen des vorliegenden Buches berücksichtigt:</w:t>
      </w:r>
    </w:p>
    <w:p w14:paraId="1670D082" w14:textId="77777777" w:rsidR="003721CD" w:rsidRPr="008E0F64" w:rsidRDefault="003721CD" w:rsidP="00445351">
      <w:pPr>
        <w:pStyle w:val="FOD-opsomming1"/>
        <w:numPr>
          <w:ilvl w:val="0"/>
          <w:numId w:val="125"/>
        </w:numPr>
      </w:pPr>
      <w:r w:rsidRPr="008E0F64">
        <w:t>das TN-System (und seine Varianten),</w:t>
      </w:r>
    </w:p>
    <w:p w14:paraId="00FBCF57" w14:textId="77777777" w:rsidR="003721CD" w:rsidRPr="008E0F64" w:rsidRDefault="008A0B40" w:rsidP="00445351">
      <w:pPr>
        <w:pStyle w:val="FOD-opsomming1"/>
        <w:numPr>
          <w:ilvl w:val="0"/>
          <w:numId w:val="125"/>
        </w:numPr>
      </w:pPr>
      <w:r w:rsidRPr="008E0F64">
        <w:t>das TT-System,</w:t>
      </w:r>
    </w:p>
    <w:p w14:paraId="574DF45A" w14:textId="77777777" w:rsidR="003721CD" w:rsidRPr="008E0F64" w:rsidRDefault="003721CD" w:rsidP="00445351">
      <w:pPr>
        <w:pStyle w:val="FOD-opsomming1"/>
        <w:numPr>
          <w:ilvl w:val="0"/>
          <w:numId w:val="125"/>
        </w:numPr>
      </w:pPr>
      <w:r w:rsidRPr="008E0F64">
        <w:t>das IT-System.</w:t>
      </w:r>
    </w:p>
    <w:p w14:paraId="64A3FFEE" w14:textId="77777777" w:rsidR="003721CD" w:rsidRPr="008E0F64" w:rsidRDefault="003721CD" w:rsidP="00962ACD">
      <w:pPr>
        <w:pStyle w:val="FOD-niv4"/>
      </w:pPr>
      <w:bookmarkStart w:id="649" w:name="_Toc390436681"/>
      <w:bookmarkStart w:id="650" w:name="_Toc167268168"/>
      <w:bookmarkStart w:id="651" w:name="_Toc167269331"/>
      <w:bookmarkStart w:id="652" w:name="_Toc167270491"/>
      <w:bookmarkStart w:id="653" w:name="_Toc196734588"/>
      <w:r w:rsidRPr="008E0F64">
        <w:t>Unterabschnitt 3.2.2.2 - Erdung im TN-System</w:t>
      </w:r>
      <w:bookmarkEnd w:id="649"/>
      <w:bookmarkEnd w:id="650"/>
      <w:bookmarkEnd w:id="651"/>
      <w:bookmarkEnd w:id="652"/>
      <w:bookmarkEnd w:id="653"/>
    </w:p>
    <w:p w14:paraId="029E2D99" w14:textId="54735155" w:rsidR="003721CD" w:rsidRPr="008E0F64" w:rsidRDefault="003721CD" w:rsidP="00692AE0">
      <w:pPr>
        <w:pStyle w:val="FOD-normal"/>
      </w:pPr>
      <w:r w:rsidRPr="008E0F64">
        <w:t>Ein Punkt des Versorgungsnetzes, zum Beispiel der Neutralpunkt jedes Generators oder Transformators, ist geerdet. Der Schutzleiter ist mit diesem Neutralpunkt verbunden und im gesamten Verteilnetz verlegt. Wenn der Neutralpunkt nicht besteht oder nicht zugänglich ist, wird ein Außenleiter jedes Generators oder Transformators geerdet. In diesem Fall sind der entsprechende Außenleiter und der Schutzleiter getrennt.</w:t>
      </w:r>
    </w:p>
    <w:p w14:paraId="0947FBC9" w14:textId="556B0E44" w:rsidR="003721CD" w:rsidRPr="008E0F64" w:rsidRDefault="003721CD" w:rsidP="00692AE0">
      <w:pPr>
        <w:pStyle w:val="FOD-normal"/>
        <w:keepLines/>
      </w:pPr>
      <w:r w:rsidRPr="008E0F64">
        <w:t>Der Schutzleiter wird in der Nähe jedes Generators oder Transformators geerdet. Außerdem ist er an mehreren, möglichst gleichmäßig verteilten Punkten geerdet, damit das Schutzleiterpotential bei Fehler möglichst nahe am Erdpotential bleibt.</w:t>
      </w:r>
    </w:p>
    <w:p w14:paraId="29930027" w14:textId="77777777" w:rsidR="003721CD" w:rsidRPr="008E0F64" w:rsidRDefault="003721CD" w:rsidP="00692AE0">
      <w:pPr>
        <w:pStyle w:val="FOD-normal"/>
      </w:pPr>
      <w:r w:rsidRPr="008E0F64">
        <w:t>Körper elektrischer Betriebsmittel sind mit dem vorerwähnten Schutzleiter verbunden.</w:t>
      </w:r>
    </w:p>
    <w:p w14:paraId="07799022" w14:textId="77777777" w:rsidR="00B92711" w:rsidRPr="008E0F64" w:rsidRDefault="00B92711" w:rsidP="00692AE0">
      <w:pPr>
        <w:pStyle w:val="FOD-fig-tab-titel"/>
      </w:pPr>
      <w:bookmarkStart w:id="654" w:name="_Toc167267718"/>
      <w:bookmarkStart w:id="655" w:name="_Toc167268881"/>
      <w:bookmarkStart w:id="656" w:name="_Toc167270041"/>
      <w:bookmarkStart w:id="657" w:name="_Toc202794483"/>
      <w:r w:rsidRPr="008E0F64">
        <w:t>Abbildung 3.3 - TN-C-S-System</w:t>
      </w:r>
      <w:bookmarkEnd w:id="654"/>
      <w:bookmarkEnd w:id="655"/>
      <w:bookmarkEnd w:id="656"/>
      <w:bookmarkEnd w:id="657"/>
    </w:p>
    <w:p w14:paraId="5D9B26E1" w14:textId="77777777" w:rsidR="008D0E45" w:rsidRPr="008E0F64" w:rsidRDefault="009D5F15" w:rsidP="00692AE0">
      <w:pPr>
        <w:pStyle w:val="FOD-legende"/>
        <w:tabs>
          <w:tab w:val="clear" w:pos="0"/>
          <w:tab w:val="left" w:pos="3060"/>
        </w:tabs>
        <w:jc w:val="left"/>
      </w:pPr>
      <w:r w:rsidRPr="008E0F64">
        <w:rPr>
          <w:noProof/>
          <w:lang w:eastAsia="fr-BE"/>
        </w:rPr>
        <w:drawing>
          <wp:inline distT="0" distB="0" distL="0" distR="0" wp14:anchorId="641521CE" wp14:editId="19BEBC1F">
            <wp:extent cx="5729605" cy="2470785"/>
            <wp:effectExtent l="0" t="0" r="4445" b="5715"/>
            <wp:docPr id="1596" name="Image 1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729605" cy="2470785"/>
                    </a:xfrm>
                    <a:prstGeom prst="rect">
                      <a:avLst/>
                    </a:prstGeom>
                    <a:noFill/>
                    <a:ln>
                      <a:noFill/>
                    </a:ln>
                  </pic:spPr>
                </pic:pic>
              </a:graphicData>
            </a:graphic>
          </wp:inline>
        </w:drawing>
      </w:r>
    </w:p>
    <w:p w14:paraId="242F629D" w14:textId="77777777" w:rsidR="003721CD" w:rsidRPr="008E0F64" w:rsidRDefault="003721CD" w:rsidP="00692AE0">
      <w:pPr>
        <w:pStyle w:val="FOD-legende"/>
        <w:tabs>
          <w:tab w:val="clear" w:pos="0"/>
          <w:tab w:val="left" w:pos="3060"/>
        </w:tabs>
        <w:ind w:left="3060"/>
        <w:jc w:val="left"/>
      </w:pPr>
      <w:r w:rsidRPr="008E0F64">
        <w:t>(1) Körper</w:t>
      </w:r>
      <w:r w:rsidRPr="008E0F64">
        <w:br/>
        <w:t>(2) Erder des Versorgungsnetzes</w:t>
      </w:r>
    </w:p>
    <w:p w14:paraId="48E6ED29" w14:textId="77777777" w:rsidR="003721CD" w:rsidRPr="008E0F64" w:rsidRDefault="003721CD" w:rsidP="00962ACD">
      <w:pPr>
        <w:pStyle w:val="FOD-niv4"/>
      </w:pPr>
      <w:bookmarkStart w:id="658" w:name="_Toc390436682"/>
      <w:bookmarkStart w:id="659" w:name="_Toc167268169"/>
      <w:bookmarkStart w:id="660" w:name="_Toc167269332"/>
      <w:bookmarkStart w:id="661" w:name="_Toc167270492"/>
      <w:bookmarkStart w:id="662" w:name="_Toc196734589"/>
      <w:r w:rsidRPr="008E0F64">
        <w:t>Unterabschnitt 3.2.2.3 - Erdung im TT-System</w:t>
      </w:r>
      <w:bookmarkEnd w:id="658"/>
      <w:bookmarkEnd w:id="659"/>
      <w:bookmarkEnd w:id="660"/>
      <w:bookmarkEnd w:id="661"/>
      <w:bookmarkEnd w:id="662"/>
    </w:p>
    <w:p w14:paraId="5E252CB6" w14:textId="31754A15" w:rsidR="003721CD" w:rsidRPr="008E0F64" w:rsidRDefault="003721CD" w:rsidP="00692AE0">
      <w:pPr>
        <w:pStyle w:val="FOD-normal"/>
      </w:pPr>
      <w:r w:rsidRPr="008E0F64">
        <w:t>Ein Punkt des Versorgungsnetzes, zum Beispiel der Neutralpunkt jedes Generators oder Transformators, ist geerdet. Wenn der Neutralpunkt nicht besteht oder nicht zugänglich ist, wird ein Außenleiter jedes Generators oder Transformators geerdet. Für den entsprechenden Leiter des Verteilnetzes kann ebenso vorgegangen werden.</w:t>
      </w:r>
    </w:p>
    <w:p w14:paraId="533134C2" w14:textId="77777777" w:rsidR="003721CD" w:rsidRPr="008E0F64" w:rsidRDefault="003721CD" w:rsidP="00692AE0">
      <w:pPr>
        <w:pStyle w:val="FOD-normal"/>
      </w:pPr>
      <w:r w:rsidRPr="008E0F64">
        <w:lastRenderedPageBreak/>
        <w:t>Körper elektrischer Betriebsmittel sind entweder einzeln oder in Gruppen oder gemeinsam mit einem oder mehreren Erdern verbunden, die von den weiter oben erwähnten Erdern unabhängig sind.</w:t>
      </w:r>
    </w:p>
    <w:p w14:paraId="21C1CCDF" w14:textId="77777777" w:rsidR="003721CD" w:rsidRPr="008E0F64" w:rsidRDefault="00A73467" w:rsidP="00692AE0">
      <w:pPr>
        <w:pStyle w:val="FOD-fig-tab-titel"/>
      </w:pPr>
      <w:bookmarkStart w:id="663" w:name="_Toc167267719"/>
      <w:bookmarkStart w:id="664" w:name="_Toc167268882"/>
      <w:bookmarkStart w:id="665" w:name="_Toc167270042"/>
      <w:bookmarkStart w:id="666" w:name="_Toc202794484"/>
      <w:r w:rsidRPr="008E0F64">
        <w:t>Abbildung 3.4 - TT-System</w:t>
      </w:r>
      <w:bookmarkEnd w:id="663"/>
      <w:bookmarkEnd w:id="664"/>
      <w:bookmarkEnd w:id="665"/>
      <w:bookmarkEnd w:id="666"/>
    </w:p>
    <w:p w14:paraId="22DD4B0C" w14:textId="77777777" w:rsidR="00B92711" w:rsidRPr="008E0F64" w:rsidRDefault="002570B4" w:rsidP="00692AE0">
      <w:pPr>
        <w:pStyle w:val="FOD-afb"/>
        <w:spacing w:after="120"/>
      </w:pPr>
      <w:r w:rsidRPr="008E0F64">
        <w:rPr>
          <w:lang w:eastAsia="fr-BE"/>
        </w:rPr>
        <w:drawing>
          <wp:inline distT="0" distB="0" distL="0" distR="0" wp14:anchorId="4543B466" wp14:editId="516C7D4D">
            <wp:extent cx="3800475" cy="1724025"/>
            <wp:effectExtent l="0" t="0" r="9525" b="9525"/>
            <wp:docPr id="1590" name="Image 15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3800475" cy="1724025"/>
                    </a:xfrm>
                    <a:prstGeom prst="rect">
                      <a:avLst/>
                    </a:prstGeom>
                    <a:noFill/>
                    <a:ln>
                      <a:noFill/>
                    </a:ln>
                  </pic:spPr>
                </pic:pic>
              </a:graphicData>
            </a:graphic>
          </wp:inline>
        </w:drawing>
      </w:r>
    </w:p>
    <w:p w14:paraId="1E94E281" w14:textId="77777777" w:rsidR="00DB6849" w:rsidRPr="008E0F64" w:rsidRDefault="003721CD" w:rsidP="00692AE0">
      <w:pPr>
        <w:pStyle w:val="FOD-legende"/>
        <w:tabs>
          <w:tab w:val="clear" w:pos="0"/>
          <w:tab w:val="left" w:pos="3060"/>
        </w:tabs>
        <w:spacing w:before="0" w:after="0"/>
        <w:ind w:left="3060"/>
        <w:jc w:val="left"/>
      </w:pPr>
      <w:r w:rsidRPr="008E0F64">
        <w:t>(1) Körper</w:t>
      </w:r>
      <w:r w:rsidRPr="008E0F64">
        <w:br/>
        <w:t>(2) Erder des Versorgungsnetzes</w:t>
      </w:r>
    </w:p>
    <w:p w14:paraId="50C22BDB" w14:textId="77777777" w:rsidR="002570B4" w:rsidRPr="008E0F64" w:rsidRDefault="002570B4" w:rsidP="00692AE0">
      <w:pPr>
        <w:pStyle w:val="FOD-legende"/>
        <w:tabs>
          <w:tab w:val="clear" w:pos="0"/>
          <w:tab w:val="left" w:pos="3060"/>
        </w:tabs>
        <w:spacing w:before="0"/>
        <w:ind w:left="3062"/>
        <w:jc w:val="left"/>
      </w:pPr>
      <w:r w:rsidRPr="008E0F64">
        <w:t>(3) Erder des Körpers</w:t>
      </w:r>
    </w:p>
    <w:p w14:paraId="441944DA" w14:textId="77777777" w:rsidR="003721CD" w:rsidRPr="008E0F64" w:rsidRDefault="003721CD" w:rsidP="00962ACD">
      <w:pPr>
        <w:pStyle w:val="FOD-niv4"/>
      </w:pPr>
      <w:bookmarkStart w:id="667" w:name="_Toc390436683"/>
      <w:bookmarkStart w:id="668" w:name="_Toc167268170"/>
      <w:bookmarkStart w:id="669" w:name="_Toc167269333"/>
      <w:bookmarkStart w:id="670" w:name="_Toc167270493"/>
      <w:bookmarkStart w:id="671" w:name="_Toc196734590"/>
      <w:r w:rsidRPr="008E0F64">
        <w:t>Unterabschnitt 3.2.2.4 - Erdung im IT-System</w:t>
      </w:r>
      <w:bookmarkEnd w:id="667"/>
      <w:bookmarkEnd w:id="668"/>
      <w:bookmarkEnd w:id="669"/>
      <w:bookmarkEnd w:id="670"/>
      <w:bookmarkEnd w:id="671"/>
    </w:p>
    <w:p w14:paraId="1873464D" w14:textId="77777777" w:rsidR="003721CD" w:rsidRPr="008E0F64" w:rsidRDefault="003721CD" w:rsidP="00692AE0">
      <w:pPr>
        <w:pStyle w:val="FOD-normal"/>
      </w:pPr>
      <w:r w:rsidRPr="008E0F64">
        <w:t>Der Neutralpunkt ist nicht geerdet oder ist über eine ausreichend hohe Impedanz geerdet. Kein aktiver Leiter ist direkt geerdet. Ein Punkt der Anlage darf jedoch über eine geeignete Impedanz geerdet sein. Ein künstlicher Neutralpunkt darf über eine geeignete Impedanz geerdet sein. Ein künstlicher Neutralpunkt darf direkt geerdet sein, wenn der Wert der Nullimpedanz groß genug ist. Zur Reduzierung von Überspannungen und zur Dämpfung von Schwingungen des Anlagepotentials gegenüber Erde dürfen zusätzliche Erdungspunkte über Impedanzen oder künstliche Neutralpunkte vorgesehen werden, deren Eigenschaften an die Eigenschaften der Anlage angepasst sind.</w:t>
      </w:r>
    </w:p>
    <w:p w14:paraId="195CA90E" w14:textId="77777777" w:rsidR="003721CD" w:rsidRPr="008E0F64" w:rsidRDefault="003721CD" w:rsidP="00692AE0">
      <w:pPr>
        <w:pStyle w:val="FOD-normal"/>
      </w:pPr>
      <w:r w:rsidRPr="008E0F64">
        <w:t>Der Neutralleiter, falls vorhanden, ist unter denselben Bedingungen wie ein Außenleiter isoliert und verlegt.</w:t>
      </w:r>
    </w:p>
    <w:p w14:paraId="12CE3097" w14:textId="77777777" w:rsidR="003721CD" w:rsidRPr="008E0F64" w:rsidRDefault="003721CD" w:rsidP="00692AE0">
      <w:pPr>
        <w:pStyle w:val="FOD-normal"/>
      </w:pPr>
      <w:r w:rsidRPr="008E0F64">
        <w:t>Körper elektrischer Betriebsmittel sind entweder einzeln oder in Gruppen oder gemeinsam geerdet. Jedoch sind gleichzeitig berührbare leitfähige Körper mit demselben Schutzleiter verbunden.</w:t>
      </w:r>
    </w:p>
    <w:p w14:paraId="0B2AD4AB" w14:textId="77777777" w:rsidR="00325F02" w:rsidRPr="008E0F64" w:rsidRDefault="003721CD" w:rsidP="00692AE0">
      <w:pPr>
        <w:pStyle w:val="FOD-normal"/>
      </w:pPr>
      <w:r w:rsidRPr="008E0F64">
        <w:t>In elektrischen Anlagen, deren aktive Teile nicht direkt geerdet sind, müssen elektrische Betriebsmittel, die zwischen Außen- und Neutralleiter versorgt werden, so gewählt werden, dass ihre Isolierung mindestens der Spannung zwischen Außenleitern entspricht.</w:t>
      </w:r>
    </w:p>
    <w:p w14:paraId="052D665D" w14:textId="77777777" w:rsidR="003721CD" w:rsidRPr="008E0F64" w:rsidRDefault="00A73467" w:rsidP="00692AE0">
      <w:pPr>
        <w:pStyle w:val="FOD-fig-tab-titel"/>
      </w:pPr>
      <w:bookmarkStart w:id="672" w:name="_Toc167267720"/>
      <w:bookmarkStart w:id="673" w:name="_Toc167268883"/>
      <w:bookmarkStart w:id="674" w:name="_Toc167270043"/>
      <w:bookmarkStart w:id="675" w:name="_Toc202794485"/>
      <w:r w:rsidRPr="008E0F64">
        <w:t>Abbildung 3.5 - IT-System</w:t>
      </w:r>
      <w:bookmarkEnd w:id="672"/>
      <w:bookmarkEnd w:id="673"/>
      <w:bookmarkEnd w:id="674"/>
      <w:bookmarkEnd w:id="675"/>
    </w:p>
    <w:p w14:paraId="39BCA0C7" w14:textId="77777777" w:rsidR="00B92711" w:rsidRPr="008E0F64" w:rsidRDefault="00325F02" w:rsidP="00692AE0">
      <w:pPr>
        <w:pStyle w:val="FOD-afb"/>
        <w:spacing w:after="120"/>
        <w:rPr>
          <w:rFonts w:eastAsiaTheme="minorHAnsi"/>
        </w:rPr>
      </w:pPr>
      <w:r w:rsidRPr="008E0F64">
        <w:rPr>
          <w:lang w:eastAsia="fr-BE"/>
        </w:rPr>
        <w:drawing>
          <wp:inline distT="0" distB="0" distL="0" distR="0" wp14:anchorId="4A0FE16B" wp14:editId="5E4795AB">
            <wp:extent cx="5729605" cy="2432050"/>
            <wp:effectExtent l="0" t="0" r="4445" b="6350"/>
            <wp:docPr id="1582" name="Image 1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63">
                      <a:extLst>
                        <a:ext uri="{28A0092B-C50C-407E-A947-70E740481C1C}">
                          <a14:useLocalDpi xmlns:a14="http://schemas.microsoft.com/office/drawing/2010/main" val="0"/>
                        </a:ext>
                      </a:extLst>
                    </a:blip>
                    <a:srcRect/>
                    <a:stretch>
                      <a:fillRect/>
                    </a:stretch>
                  </pic:blipFill>
                  <pic:spPr bwMode="auto">
                    <a:xfrm>
                      <a:off x="0" y="0"/>
                      <a:ext cx="5729605" cy="2432050"/>
                    </a:xfrm>
                    <a:prstGeom prst="rect">
                      <a:avLst/>
                    </a:prstGeom>
                    <a:noFill/>
                    <a:ln>
                      <a:noFill/>
                    </a:ln>
                  </pic:spPr>
                </pic:pic>
              </a:graphicData>
            </a:graphic>
          </wp:inline>
        </w:drawing>
      </w:r>
    </w:p>
    <w:p w14:paraId="1470C577" w14:textId="77777777" w:rsidR="002570B4" w:rsidRPr="008E0F64" w:rsidRDefault="003721CD" w:rsidP="00692AE0">
      <w:pPr>
        <w:pStyle w:val="FOD-legende"/>
        <w:tabs>
          <w:tab w:val="clear" w:pos="0"/>
          <w:tab w:val="left" w:pos="3060"/>
        </w:tabs>
        <w:ind w:left="3060"/>
        <w:jc w:val="left"/>
      </w:pPr>
      <w:r w:rsidRPr="008E0F64">
        <w:t xml:space="preserve">(1) Impedanz (installiert oder nicht) </w:t>
      </w:r>
      <w:r w:rsidRPr="008E0F64">
        <w:br/>
        <w:t>(2) Erder des Versorgungsnetzes</w:t>
      </w:r>
      <w:r w:rsidRPr="008E0F64">
        <w:br/>
        <w:t>(3) Körper</w:t>
      </w:r>
      <w:r w:rsidRPr="008E0F64">
        <w:br/>
        <w:t>(4) Erder des Körpers</w:t>
      </w:r>
      <w:bookmarkStart w:id="676" w:name="_Toc390436684"/>
    </w:p>
    <w:p w14:paraId="45543189" w14:textId="77777777" w:rsidR="003721CD" w:rsidRPr="008E0F64" w:rsidRDefault="00064FA8" w:rsidP="00692AE0">
      <w:pPr>
        <w:pStyle w:val="FOD-niv3"/>
      </w:pPr>
      <w:bookmarkStart w:id="677" w:name="_Toc167268171"/>
      <w:bookmarkStart w:id="678" w:name="_Toc167269334"/>
      <w:bookmarkStart w:id="679" w:name="_Toc167270494"/>
      <w:r w:rsidRPr="008E0F64">
        <w:lastRenderedPageBreak/>
        <w:t>Abschnitt 3.2.3 - Stromversorgung</w:t>
      </w:r>
      <w:bookmarkEnd w:id="676"/>
      <w:bookmarkEnd w:id="677"/>
      <w:bookmarkEnd w:id="678"/>
      <w:bookmarkEnd w:id="679"/>
    </w:p>
    <w:p w14:paraId="49FD1D4D" w14:textId="77777777" w:rsidR="003721CD" w:rsidRPr="008E0F64" w:rsidRDefault="003721CD" w:rsidP="00692AE0">
      <w:pPr>
        <w:pStyle w:val="FOD-normal"/>
      </w:pPr>
      <w:r w:rsidRPr="008E0F64">
        <w:t>Folgende Eigenschaften in Bezug auf die Stromversorgung müssen festgelegt werden:</w:t>
      </w:r>
    </w:p>
    <w:p w14:paraId="0E59E639" w14:textId="77777777" w:rsidR="003721CD" w:rsidRPr="008E0F64" w:rsidRDefault="003721CD" w:rsidP="00445351">
      <w:pPr>
        <w:pStyle w:val="FOD-opsomming1"/>
        <w:numPr>
          <w:ilvl w:val="0"/>
          <w:numId w:val="126"/>
        </w:numPr>
      </w:pPr>
      <w:r w:rsidRPr="008E0F64">
        <w:t>Stromart und Frequenz,</w:t>
      </w:r>
    </w:p>
    <w:p w14:paraId="29E1C49E" w14:textId="77777777" w:rsidR="003721CD" w:rsidRPr="008E0F64" w:rsidRDefault="003721CD" w:rsidP="00445351">
      <w:pPr>
        <w:pStyle w:val="FOD-opsomming1"/>
        <w:numPr>
          <w:ilvl w:val="0"/>
          <w:numId w:val="126"/>
        </w:numPr>
      </w:pPr>
      <w:r w:rsidRPr="008E0F64">
        <w:t>Nennspannungswert,</w:t>
      </w:r>
    </w:p>
    <w:p w14:paraId="5540A5CF" w14:textId="77777777" w:rsidR="003721CD" w:rsidRPr="008E0F64" w:rsidRDefault="003721CD" w:rsidP="00445351">
      <w:pPr>
        <w:pStyle w:val="FOD-opsomming1"/>
        <w:numPr>
          <w:ilvl w:val="0"/>
          <w:numId w:val="126"/>
        </w:numPr>
      </w:pPr>
      <w:r w:rsidRPr="008E0F64">
        <w:t>Wert des unbeeinflussten Kurzschlussstroms am Speisepunkt der Anlage,</w:t>
      </w:r>
    </w:p>
    <w:p w14:paraId="2C25C9D2" w14:textId="77777777" w:rsidR="003721CD" w:rsidRPr="008E0F64" w:rsidRDefault="003721CD" w:rsidP="00445351">
      <w:pPr>
        <w:pStyle w:val="FOD-opsomming1"/>
        <w:numPr>
          <w:ilvl w:val="0"/>
          <w:numId w:val="126"/>
        </w:numPr>
      </w:pPr>
      <w:r w:rsidRPr="008E0F64">
        <w:t>Möglichkeit, den Anforderungen der Anlage zu entsprechen (zum Beispiel: erforderliche Leistung, Notwendigkeit einer Notstromversorgung, ...).</w:t>
      </w:r>
    </w:p>
    <w:p w14:paraId="40BC4C0A" w14:textId="77777777" w:rsidR="003721CD" w:rsidRPr="008E0F64" w:rsidRDefault="00064FA8" w:rsidP="00692AE0">
      <w:pPr>
        <w:pStyle w:val="FOD-niv3"/>
      </w:pPr>
      <w:bookmarkStart w:id="680" w:name="_Toc390436685"/>
      <w:bookmarkStart w:id="681" w:name="_Toc167268172"/>
      <w:bookmarkStart w:id="682" w:name="_Toc167269335"/>
      <w:bookmarkStart w:id="683" w:name="_Toc167270495"/>
      <w:r w:rsidRPr="008E0F64">
        <w:t>Abschnitt 3.2.4 - Unterteilung von Anlagen</w:t>
      </w:r>
      <w:bookmarkEnd w:id="680"/>
      <w:bookmarkEnd w:id="681"/>
      <w:bookmarkEnd w:id="682"/>
      <w:bookmarkEnd w:id="683"/>
    </w:p>
    <w:p w14:paraId="12BDF1CE" w14:textId="77777777" w:rsidR="003721CD" w:rsidRPr="008E0F64" w:rsidRDefault="003721CD" w:rsidP="00962ACD">
      <w:pPr>
        <w:pStyle w:val="FOD-niv4"/>
      </w:pPr>
      <w:bookmarkStart w:id="684" w:name="_Toc390436686"/>
      <w:bookmarkStart w:id="685" w:name="_Toc167268173"/>
      <w:bookmarkStart w:id="686" w:name="_Toc167269336"/>
      <w:bookmarkStart w:id="687" w:name="_Toc167270496"/>
      <w:bookmarkStart w:id="688" w:name="_Toc196734591"/>
      <w:r w:rsidRPr="008E0F64">
        <w:t>Unterabschnitt 3.2.4.1 - Ziel</w:t>
      </w:r>
      <w:bookmarkEnd w:id="684"/>
      <w:bookmarkEnd w:id="685"/>
      <w:bookmarkEnd w:id="686"/>
      <w:bookmarkEnd w:id="687"/>
      <w:bookmarkEnd w:id="688"/>
    </w:p>
    <w:p w14:paraId="1BF21AF8" w14:textId="77777777" w:rsidR="003721CD" w:rsidRPr="008E0F64" w:rsidRDefault="003721CD" w:rsidP="00692AE0">
      <w:pPr>
        <w:pStyle w:val="FOD-normal"/>
      </w:pPr>
      <w:r w:rsidRPr="008E0F64">
        <w:t>Falls erforderlich, werden elektrische Anlagen in mehrere Stromkreise unterteilt, um die Folgen eines Fehlers zu begrenzen und Fehlersuche, Überprüfung und Instandhaltung zu erleichtern.</w:t>
      </w:r>
    </w:p>
    <w:p w14:paraId="3201593D" w14:textId="77777777" w:rsidR="003721CD" w:rsidRPr="008E0F64" w:rsidRDefault="003721CD" w:rsidP="00692AE0">
      <w:pPr>
        <w:pStyle w:val="FOD-normal"/>
      </w:pPr>
      <w:r w:rsidRPr="008E0F64">
        <w:t>Diese Stromkreise werden so entworfen und ausgeführt, dass sie nicht versehentlich durch einen anderen Stromkreis versorgt werden können.</w:t>
      </w:r>
    </w:p>
    <w:p w14:paraId="78C93506" w14:textId="77777777" w:rsidR="003721CD" w:rsidRPr="008E0F64" w:rsidRDefault="003721CD" w:rsidP="00962ACD">
      <w:pPr>
        <w:pStyle w:val="FOD-niv4"/>
      </w:pPr>
      <w:bookmarkStart w:id="689" w:name="_Toc390436688"/>
      <w:bookmarkStart w:id="690" w:name="_Toc167268174"/>
      <w:bookmarkStart w:id="691" w:name="_Toc167269337"/>
      <w:bookmarkStart w:id="692" w:name="_Toc167270497"/>
      <w:bookmarkStart w:id="693" w:name="_Toc196734592"/>
      <w:r w:rsidRPr="008E0F64">
        <w:t>Unterabschnitt 3.2.4.2 - Fehlende galvanische Trennung</w:t>
      </w:r>
      <w:bookmarkEnd w:id="689"/>
      <w:bookmarkEnd w:id="690"/>
      <w:bookmarkEnd w:id="691"/>
      <w:bookmarkEnd w:id="692"/>
      <w:bookmarkEnd w:id="693"/>
    </w:p>
    <w:p w14:paraId="5A042C67" w14:textId="77777777" w:rsidR="003721CD" w:rsidRPr="008E0F64" w:rsidRDefault="003721CD" w:rsidP="00692AE0">
      <w:pPr>
        <w:pStyle w:val="FOD-normal"/>
      </w:pPr>
      <w:r w:rsidRPr="008E0F64">
        <w:t>Wenn der Stromkreis über ein Netz mit höherer Spannung durch Geräte ohne galvanische Trennung wie Spartransformatoren, Potentiometer, Halbleiterbauelemente, ... versorgt wird, wird der so versorgte Stromkreis als Teil des Versorgungsnetzes betrachtet.</w:t>
      </w:r>
    </w:p>
    <w:p w14:paraId="6D2843C2" w14:textId="77777777" w:rsidR="003721CD" w:rsidRPr="008E0F64" w:rsidRDefault="00064FA8" w:rsidP="00692AE0">
      <w:pPr>
        <w:pStyle w:val="FOD-niv2"/>
      </w:pPr>
      <w:bookmarkStart w:id="694" w:name="_Toc390436689"/>
      <w:bookmarkStart w:id="695" w:name="_Toc167268175"/>
      <w:bookmarkStart w:id="696" w:name="_Toc167269338"/>
      <w:bookmarkStart w:id="697" w:name="_Toc167269850"/>
      <w:bookmarkStart w:id="698" w:name="_Toc167270498"/>
      <w:bookmarkStart w:id="699" w:name="_Toc196465616"/>
      <w:bookmarkStart w:id="700" w:name="_Toc202779173"/>
      <w:r w:rsidRPr="008E0F64">
        <w:t>KAPITEL 3.3 - Kompatibilität</w:t>
      </w:r>
      <w:bookmarkEnd w:id="694"/>
      <w:bookmarkEnd w:id="695"/>
      <w:bookmarkEnd w:id="696"/>
      <w:bookmarkEnd w:id="697"/>
      <w:bookmarkEnd w:id="698"/>
      <w:bookmarkEnd w:id="699"/>
      <w:bookmarkEnd w:id="700"/>
    </w:p>
    <w:p w14:paraId="3CBC493C" w14:textId="3981A4EE" w:rsidR="003721CD" w:rsidRPr="008E0F64" w:rsidRDefault="00064FA8" w:rsidP="00692AE0">
      <w:pPr>
        <w:pStyle w:val="FOD-niv3"/>
      </w:pPr>
      <w:bookmarkStart w:id="701" w:name="_Toc390436690"/>
      <w:bookmarkStart w:id="702" w:name="_Toc167268176"/>
      <w:bookmarkStart w:id="703" w:name="_Toc167269339"/>
      <w:bookmarkStart w:id="704" w:name="_Toc167270499"/>
      <w:r w:rsidRPr="008E0F64">
        <w:t>Abschnitt 3.3.1 - Unabhängigkeit elektrischer Anlagen gegenüber anderen Anlagen</w:t>
      </w:r>
      <w:bookmarkEnd w:id="701"/>
      <w:bookmarkEnd w:id="702"/>
      <w:bookmarkEnd w:id="703"/>
      <w:bookmarkEnd w:id="704"/>
    </w:p>
    <w:p w14:paraId="1E526208" w14:textId="77777777" w:rsidR="003721CD" w:rsidRPr="008E0F64" w:rsidRDefault="003721CD" w:rsidP="00692AE0">
      <w:pPr>
        <w:pStyle w:val="FOD-normal"/>
      </w:pPr>
      <w:r w:rsidRPr="008E0F64">
        <w:t>Elektrische und nicht elektrische Anlagen sind so angeordnet, dass gefährliche gegenseitige Beeinflussungen vermieden werden.</w:t>
      </w:r>
    </w:p>
    <w:p w14:paraId="5987A193" w14:textId="77777777" w:rsidR="003721CD" w:rsidRPr="008E0F64" w:rsidRDefault="00064FA8" w:rsidP="00692AE0">
      <w:pPr>
        <w:pStyle w:val="FOD-niv3"/>
      </w:pPr>
      <w:bookmarkStart w:id="705" w:name="_Toc390436691"/>
      <w:bookmarkStart w:id="706" w:name="_Toc167268177"/>
      <w:bookmarkStart w:id="707" w:name="_Toc167269340"/>
      <w:bookmarkStart w:id="708" w:name="_Toc167270500"/>
      <w:r w:rsidRPr="008E0F64">
        <w:t>Abschnitt 3.3.2 - Unabhängigkeit von Teilen elektrischer Anlagen</w:t>
      </w:r>
      <w:bookmarkEnd w:id="705"/>
      <w:bookmarkEnd w:id="706"/>
      <w:bookmarkEnd w:id="707"/>
      <w:bookmarkEnd w:id="708"/>
    </w:p>
    <w:p w14:paraId="434E67FB" w14:textId="11DD7A43" w:rsidR="003721CD" w:rsidRPr="008E0F64" w:rsidRDefault="003721CD" w:rsidP="00692AE0">
      <w:pPr>
        <w:pStyle w:val="FOD-normal"/>
      </w:pPr>
      <w:r w:rsidRPr="008E0F64">
        <w:t xml:space="preserve">Wenn sich elektrische Maschinen, Geräte und Leitungen, die von Strömen unterschiedlicher Art oder Spannung durchflossen werden, am selben Ort oder in derselben Schaltgerätekombination befinden, sind elektrische Geräte, Maschinen und Leitungen und Steuerungseinrichtungen mit gleicher Strom- oder Spannungsart so weit wie möglich von den anderen getrennt. Außerdem werden sie gemäß den </w:t>
      </w:r>
      <w:r w:rsidRPr="008E0F64">
        <w:rPr>
          <w:i/>
        </w:rPr>
        <w:t xml:space="preserve">Abschnitten 3.1.3 </w:t>
      </w:r>
      <w:r w:rsidRPr="008E0F64">
        <w:t xml:space="preserve">und </w:t>
      </w:r>
      <w:r w:rsidRPr="008E0F64">
        <w:rPr>
          <w:i/>
        </w:rPr>
        <w:t>5.1.6</w:t>
      </w:r>
      <w:r w:rsidRPr="008E0F64">
        <w:t xml:space="preserve"> gekennzeichnet.</w:t>
      </w:r>
    </w:p>
    <w:p w14:paraId="31F7F162" w14:textId="79B612F9" w:rsidR="003721CD" w:rsidRPr="008E0F64" w:rsidRDefault="003721CD" w:rsidP="00692AE0">
      <w:pPr>
        <w:pStyle w:val="FOD-normal"/>
      </w:pPr>
      <w:r w:rsidRPr="008E0F64">
        <w:t>Geeignete Maßnahmen nach den Regeln des Fachs werden ergriffen, damit der Betrieb und die Bedienung elektrischer Betriebsmittel keine schädlichen Auswirkungen auf andere elektrische Maschinen, Geräte oder Leitungen oder auf die Energieversorgungsquelle haben können.</w:t>
      </w:r>
    </w:p>
    <w:p w14:paraId="0FF41758" w14:textId="77777777" w:rsidR="003721CD" w:rsidRPr="008E0F64" w:rsidRDefault="003721CD" w:rsidP="00692AE0">
      <w:pPr>
        <w:pStyle w:val="FOD-normal"/>
        <w:keepNext/>
        <w:widowControl w:val="0"/>
        <w:autoSpaceDE w:val="0"/>
        <w:autoSpaceDN w:val="0"/>
        <w:adjustRightInd w:val="0"/>
        <w:spacing w:before="20" w:after="20"/>
      </w:pPr>
      <w:r w:rsidRPr="008E0F64">
        <w:t>Diese Auswirkungen betreffen insbesondere:</w:t>
      </w:r>
    </w:p>
    <w:p w14:paraId="22303D2C" w14:textId="77777777" w:rsidR="003721CD" w:rsidRPr="008E0F64" w:rsidRDefault="003721CD" w:rsidP="00445351">
      <w:pPr>
        <w:pStyle w:val="FOD-opsomming1"/>
        <w:numPr>
          <w:ilvl w:val="0"/>
          <w:numId w:val="127"/>
        </w:numPr>
        <w:rPr>
          <w:rFonts w:eastAsiaTheme="minorHAnsi"/>
        </w:rPr>
      </w:pPr>
      <w:r w:rsidRPr="008E0F64">
        <w:t>transiente Überspannungen,</w:t>
      </w:r>
    </w:p>
    <w:p w14:paraId="2FA78F49" w14:textId="77777777" w:rsidR="003721CD" w:rsidRPr="008E0F64" w:rsidRDefault="003721CD" w:rsidP="00445351">
      <w:pPr>
        <w:pStyle w:val="FOD-opsomming1"/>
        <w:numPr>
          <w:ilvl w:val="0"/>
          <w:numId w:val="127"/>
        </w:numPr>
        <w:rPr>
          <w:rFonts w:eastAsiaTheme="minorHAnsi"/>
        </w:rPr>
      </w:pPr>
      <w:r w:rsidRPr="008E0F64">
        <w:t>Anzugströme,</w:t>
      </w:r>
    </w:p>
    <w:p w14:paraId="4A30B63D" w14:textId="77777777" w:rsidR="003721CD" w:rsidRPr="008E0F64" w:rsidRDefault="003721CD" w:rsidP="00445351">
      <w:pPr>
        <w:pStyle w:val="FOD-opsomming1"/>
        <w:numPr>
          <w:ilvl w:val="0"/>
          <w:numId w:val="127"/>
        </w:numPr>
        <w:rPr>
          <w:rFonts w:eastAsiaTheme="minorHAnsi"/>
        </w:rPr>
      </w:pPr>
      <w:r w:rsidRPr="008E0F64">
        <w:t>Oberschwingungsströme,</w:t>
      </w:r>
    </w:p>
    <w:p w14:paraId="49CC3061" w14:textId="77777777" w:rsidR="003721CD" w:rsidRPr="008E0F64" w:rsidRDefault="003721CD" w:rsidP="00445351">
      <w:pPr>
        <w:pStyle w:val="FOD-opsomming1"/>
        <w:numPr>
          <w:ilvl w:val="0"/>
          <w:numId w:val="127"/>
        </w:numPr>
        <w:rPr>
          <w:rFonts w:eastAsiaTheme="minorHAnsi"/>
        </w:rPr>
      </w:pPr>
      <w:r w:rsidRPr="008E0F64">
        <w:t>Gleichstromanteile,</w:t>
      </w:r>
    </w:p>
    <w:p w14:paraId="3968DA7F" w14:textId="77777777" w:rsidR="003721CD" w:rsidRPr="008E0F64" w:rsidRDefault="003721CD" w:rsidP="00445351">
      <w:pPr>
        <w:pStyle w:val="FOD-opsomming1"/>
        <w:numPr>
          <w:ilvl w:val="0"/>
          <w:numId w:val="127"/>
        </w:numPr>
        <w:rPr>
          <w:rFonts w:eastAsiaTheme="minorHAnsi"/>
        </w:rPr>
      </w:pPr>
      <w:r w:rsidRPr="008E0F64">
        <w:t>Hochfrequenzschwingungen,</w:t>
      </w:r>
    </w:p>
    <w:p w14:paraId="06930B23" w14:textId="77777777" w:rsidR="003721CD" w:rsidRPr="008E0F64" w:rsidRDefault="003721CD" w:rsidP="00445351">
      <w:pPr>
        <w:pStyle w:val="FOD-opsomming1"/>
        <w:numPr>
          <w:ilvl w:val="0"/>
          <w:numId w:val="127"/>
        </w:numPr>
        <w:rPr>
          <w:rFonts w:eastAsiaTheme="minorHAnsi"/>
        </w:rPr>
      </w:pPr>
      <w:r w:rsidRPr="008E0F64">
        <w:t>Ableitströme,</w:t>
      </w:r>
    </w:p>
    <w:p w14:paraId="521EFEC0" w14:textId="2391197A" w:rsidR="003721CD" w:rsidRPr="008E0F64" w:rsidRDefault="003721CD" w:rsidP="00445351">
      <w:pPr>
        <w:pStyle w:val="FOD-opsomming1"/>
        <w:numPr>
          <w:ilvl w:val="0"/>
          <w:numId w:val="127"/>
        </w:numPr>
        <w:rPr>
          <w:rFonts w:eastAsiaTheme="minorHAnsi"/>
        </w:rPr>
      </w:pPr>
      <w:r w:rsidRPr="008E0F64">
        <w:t>Stromlieferung an das Versorgungsnetz durch bestimmte Maschinen oder Geräte der Anlage.</w:t>
      </w:r>
    </w:p>
    <w:p w14:paraId="0A1FFF11" w14:textId="77777777" w:rsidR="003721CD" w:rsidRPr="008E0F64" w:rsidRDefault="00064FA8" w:rsidP="00692AE0">
      <w:pPr>
        <w:pStyle w:val="FOD-niv3"/>
      </w:pPr>
      <w:bookmarkStart w:id="709" w:name="_Toc390436692"/>
      <w:bookmarkStart w:id="710" w:name="_Toc167268178"/>
      <w:bookmarkStart w:id="711" w:name="_Toc167269341"/>
      <w:bookmarkStart w:id="712" w:name="_Toc167270501"/>
      <w:r w:rsidRPr="008E0F64">
        <w:t>Abschnitt 3.3.3 - Telekommunikations-, Steuerungs-, Signalanlagen und ähnliche Anlagen</w:t>
      </w:r>
      <w:bookmarkEnd w:id="709"/>
      <w:bookmarkEnd w:id="710"/>
      <w:bookmarkEnd w:id="711"/>
      <w:bookmarkEnd w:id="712"/>
    </w:p>
    <w:p w14:paraId="0888F78F" w14:textId="77777777" w:rsidR="003721CD" w:rsidRPr="008E0F64" w:rsidRDefault="003721CD" w:rsidP="00692AE0">
      <w:pPr>
        <w:pStyle w:val="FOD-normal"/>
      </w:pPr>
      <w:r w:rsidRPr="008E0F64">
        <w:t>Telekommunikations-, Steuerungs-, Signalanlagen und ähnliche Anlagen sind mit den erforderlichen Einrichtungen versehen, um in Bezug auf Schutz gegen elektrischen Schlag, Feuer und thermische Auswirkungen und zufriedenstellenden Betrieb (Kompatibilität) sicherzustellen, dass Risiken durch gegenseitige Beeinflussung zwischen diesen Anlagen und anderen elektrischen Anlagen vermieden werden, zum Beispiel:</w:t>
      </w:r>
    </w:p>
    <w:p w14:paraId="098DEE43" w14:textId="09098FA9" w:rsidR="003721CD" w:rsidRPr="008E0F64" w:rsidRDefault="003721CD" w:rsidP="00445351">
      <w:pPr>
        <w:pStyle w:val="FOD-opsomming1"/>
        <w:numPr>
          <w:ilvl w:val="0"/>
          <w:numId w:val="128"/>
        </w:numPr>
        <w:rPr>
          <w:rFonts w:eastAsiaTheme="minorHAnsi"/>
        </w:rPr>
      </w:pPr>
      <w:r w:rsidRPr="008E0F64">
        <w:t>ausreichender Abstand zwischen Telekommunikationskabeln und anderen elektrischen Leitungen,</w:t>
      </w:r>
    </w:p>
    <w:p w14:paraId="24FA347E" w14:textId="77777777" w:rsidR="003721CD" w:rsidRPr="008E0F64" w:rsidRDefault="003721CD" w:rsidP="00445351">
      <w:pPr>
        <w:pStyle w:val="FOD-opsomming1"/>
        <w:numPr>
          <w:ilvl w:val="0"/>
          <w:numId w:val="128"/>
        </w:numPr>
        <w:rPr>
          <w:rFonts w:eastAsiaTheme="minorHAnsi"/>
        </w:rPr>
      </w:pPr>
      <w:r w:rsidRPr="008E0F64">
        <w:t>gemeinsame oder getrennte Erdungssysteme je nach Betriebsanforderungen,</w:t>
      </w:r>
    </w:p>
    <w:p w14:paraId="2DBC896F" w14:textId="77777777" w:rsidR="003721CD" w:rsidRPr="008E0F64" w:rsidRDefault="003721CD" w:rsidP="00445351">
      <w:pPr>
        <w:pStyle w:val="FOD-opsomming1"/>
        <w:numPr>
          <w:ilvl w:val="0"/>
          <w:numId w:val="128"/>
        </w:numPr>
        <w:rPr>
          <w:rFonts w:eastAsiaTheme="minorHAnsi"/>
        </w:rPr>
      </w:pPr>
      <w:r w:rsidRPr="008E0F64">
        <w:t>Wahl und Ausführung der Verkabelung und der ortsfesten Telekommunikationsbetriebsmittel.</w:t>
      </w:r>
    </w:p>
    <w:p w14:paraId="34F141FD" w14:textId="77777777" w:rsidR="003721CD" w:rsidRPr="008E0F64" w:rsidRDefault="003721CD" w:rsidP="00692AE0">
      <w:pPr>
        <w:pStyle w:val="FOD-normal"/>
      </w:pPr>
      <w:r w:rsidRPr="008E0F64">
        <w:lastRenderedPageBreak/>
        <w:t>Der Hinweis auf zufriedenstellenden Betrieb (Kompatibilität) bezieht sich auf Vorkehrungen, die gegen gegenseitige Störeinwirkungen, die keine Funkstörungen sind, zwischen Telekommunikationsanlagen und anderen Anlagen zu treffen sind.</w:t>
      </w:r>
    </w:p>
    <w:p w14:paraId="267D5882" w14:textId="77777777" w:rsidR="003721CD" w:rsidRPr="008E0F64" w:rsidRDefault="003721CD" w:rsidP="00692AE0">
      <w:pPr>
        <w:pStyle w:val="FOD-normal"/>
      </w:pPr>
      <w:r w:rsidRPr="008E0F64">
        <w:t>Die Wahl und Ausführung von Telekommunikationsbetriebsmitteln werden ausschließlich hinsichtlich ihrer Sicherheit und Kompatibilität mit anderen elektrischen Anlagen betrachtet.</w:t>
      </w:r>
    </w:p>
    <w:p w14:paraId="31B945A6" w14:textId="77777777" w:rsidR="003721CD" w:rsidRPr="008E0F64" w:rsidRDefault="003721CD" w:rsidP="00692AE0">
      <w:pPr>
        <w:pStyle w:val="FOD-normal"/>
      </w:pPr>
      <w:r w:rsidRPr="008E0F64">
        <w:t>Was die Energieversorgung dieser Anlagen betrifft, gelten die Maßnahmen in Bezug auf elektrische Sicherheit und auf Betriebsgarantien, wie sie entweder in der diesbezüglichen vom König bestätigten oder vom NBN registrierten Norm oder in Bestimmungen bestimmt sind, die ein Sicherheitsniveau gewährleisten, das dem in dieser Norm festgelegten Niveau mindestens gleichwertig ist.</w:t>
      </w:r>
    </w:p>
    <w:p w14:paraId="2BB1C3A7" w14:textId="77777777" w:rsidR="0078197C" w:rsidRPr="008E0F64" w:rsidRDefault="0078197C" w:rsidP="0078197C">
      <w:pPr>
        <w:pStyle w:val="FOD-niv2"/>
      </w:pPr>
      <w:bookmarkStart w:id="713" w:name="_Toc167268179"/>
      <w:bookmarkStart w:id="714" w:name="_Toc167269342"/>
      <w:bookmarkStart w:id="715" w:name="_Toc167269851"/>
      <w:bookmarkStart w:id="716" w:name="_Toc167270502"/>
      <w:bookmarkStart w:id="717" w:name="_Toc196465617"/>
      <w:bookmarkStart w:id="718" w:name="_Toc202779174"/>
      <w:r w:rsidRPr="008E0F64">
        <w:t>KAPITEL 3.4 - Sicherheitsanlagen</w:t>
      </w:r>
      <w:bookmarkEnd w:id="713"/>
      <w:bookmarkEnd w:id="714"/>
      <w:bookmarkEnd w:id="715"/>
      <w:bookmarkEnd w:id="716"/>
      <w:bookmarkEnd w:id="717"/>
      <w:bookmarkEnd w:id="718"/>
    </w:p>
    <w:p w14:paraId="5DABA90B" w14:textId="77777777" w:rsidR="0078197C" w:rsidRPr="008E0F64" w:rsidRDefault="0078197C" w:rsidP="0078197C">
      <w:pPr>
        <w:pStyle w:val="FOD-normal"/>
        <w:rPr>
          <w:rFonts w:eastAsiaTheme="minorHAnsi"/>
        </w:rPr>
      </w:pPr>
      <w:r w:rsidRPr="008E0F64">
        <w:t xml:space="preserve">Vorschriften für Sicherheitsanlagen sind in </w:t>
      </w:r>
      <w:r w:rsidRPr="008E0F64">
        <w:rPr>
          <w:i/>
        </w:rPr>
        <w:t>Kapitel 5.5</w:t>
      </w:r>
      <w:r w:rsidRPr="008E0F64">
        <w:t xml:space="preserve"> aufgenommen.</w:t>
      </w:r>
    </w:p>
    <w:p w14:paraId="1D8100DC" w14:textId="77777777" w:rsidR="003721CD" w:rsidRPr="008E0F64" w:rsidRDefault="00064FA8" w:rsidP="00692AE0">
      <w:pPr>
        <w:pStyle w:val="FOD-niv2"/>
      </w:pPr>
      <w:bookmarkStart w:id="719" w:name="_Toc390436693"/>
      <w:bookmarkStart w:id="720" w:name="_Toc167268180"/>
      <w:bookmarkStart w:id="721" w:name="_Toc167269343"/>
      <w:bookmarkStart w:id="722" w:name="_Toc167269852"/>
      <w:bookmarkStart w:id="723" w:name="_Toc167270503"/>
      <w:bookmarkStart w:id="724" w:name="_Toc196465618"/>
      <w:bookmarkStart w:id="725" w:name="_Toc202779175"/>
      <w:r w:rsidRPr="008E0F64">
        <w:t>KAPITEL 3.5 - Kritische Anlagen</w:t>
      </w:r>
      <w:bookmarkEnd w:id="719"/>
      <w:bookmarkEnd w:id="720"/>
      <w:bookmarkEnd w:id="721"/>
      <w:bookmarkEnd w:id="722"/>
      <w:bookmarkEnd w:id="723"/>
      <w:bookmarkEnd w:id="724"/>
      <w:bookmarkEnd w:id="725"/>
    </w:p>
    <w:p w14:paraId="790AC70B" w14:textId="77777777" w:rsidR="003721CD" w:rsidRPr="008E0F64" w:rsidRDefault="003721CD" w:rsidP="00692AE0">
      <w:pPr>
        <w:pStyle w:val="FOD-normal"/>
        <w:rPr>
          <w:rFonts w:eastAsiaTheme="minorHAnsi"/>
        </w:rPr>
      </w:pPr>
      <w:r w:rsidRPr="008E0F64">
        <w:t xml:space="preserve">Vorschriften für kritische Anlagen sind in </w:t>
      </w:r>
      <w:r w:rsidRPr="008E0F64">
        <w:rPr>
          <w:i/>
        </w:rPr>
        <w:t>Kapitel 5.6</w:t>
      </w:r>
      <w:r w:rsidRPr="008E0F64">
        <w:t xml:space="preserve"> aufgenommen.</w:t>
      </w:r>
    </w:p>
    <w:bookmarkEnd w:id="579"/>
    <w:p w14:paraId="17CBF758" w14:textId="77777777" w:rsidR="00CC185F" w:rsidRPr="008E0F64" w:rsidRDefault="00CC185F" w:rsidP="00692AE0">
      <w:pPr>
        <w:pStyle w:val="FOD-niv1"/>
        <w:sectPr w:rsidR="00CC185F" w:rsidRPr="008E0F64" w:rsidSect="009D77BA">
          <w:footerReference w:type="default" r:id="rId164"/>
          <w:type w:val="oddPage"/>
          <w:pgSz w:w="11907" w:h="16839" w:code="9"/>
          <w:pgMar w:top="1440" w:right="1440" w:bottom="1440" w:left="1440" w:header="708" w:footer="708" w:gutter="0"/>
          <w:cols w:space="708"/>
          <w:docGrid w:linePitch="360"/>
        </w:sectPr>
      </w:pPr>
    </w:p>
    <w:p w14:paraId="575EBF48" w14:textId="4887AB85" w:rsidR="00064FA8" w:rsidRPr="008E0F64" w:rsidRDefault="00064FA8" w:rsidP="00692AE0">
      <w:pPr>
        <w:pStyle w:val="FOD-niv1"/>
      </w:pPr>
      <w:bookmarkStart w:id="726" w:name="_Toc167269853"/>
      <w:bookmarkStart w:id="727" w:name="_Toc196465619"/>
      <w:bookmarkStart w:id="728" w:name="_Toc202779176"/>
      <w:r w:rsidRPr="008E0F64">
        <w:lastRenderedPageBreak/>
        <w:t>Teil 4 - Schutzmaßnahmen</w:t>
      </w:r>
      <w:bookmarkEnd w:id="726"/>
      <w:bookmarkEnd w:id="727"/>
      <w:bookmarkEnd w:id="728"/>
    </w:p>
    <w:p w14:paraId="337DB34E" w14:textId="267EA287" w:rsidR="004146C6" w:rsidRPr="008E0F64" w:rsidRDefault="004F6A76">
      <w:pPr>
        <w:pStyle w:val="TM1"/>
        <w:rPr>
          <w:rFonts w:asciiTheme="minorHAnsi" w:eastAsiaTheme="minorEastAsia" w:hAnsiTheme="minorHAnsi"/>
          <w:b w:val="0"/>
          <w:caps w:val="0"/>
          <w:kern w:val="2"/>
          <w:sz w:val="24"/>
          <w:szCs w:val="24"/>
          <w:lang w:eastAsia="fr-BE"/>
          <w14:ligatures w14:val="standardContextual"/>
        </w:rPr>
      </w:pPr>
      <w:r w:rsidRPr="008E0F64">
        <w:fldChar w:fldCharType="begin"/>
      </w:r>
      <w:r w:rsidR="000D4E9A" w:rsidRPr="008E0F64">
        <w:instrText xml:space="preserve"> TOC \t "FOD-niv2;1;FOD-niv3;2;FOD-niv4;3;FOD-niv5;4" \b Partie_4 </w:instrText>
      </w:r>
      <w:r w:rsidRPr="008E0F64">
        <w:fldChar w:fldCharType="separate"/>
      </w:r>
      <w:r w:rsidR="004146C6" w:rsidRPr="008E0F64">
        <w:t>KAPITEL 4.1 - Einleitung</w:t>
      </w:r>
      <w:r w:rsidR="004146C6" w:rsidRPr="008E0F64">
        <w:tab/>
      </w:r>
      <w:r w:rsidR="004146C6" w:rsidRPr="008E0F64">
        <w:fldChar w:fldCharType="begin"/>
      </w:r>
      <w:r w:rsidR="004146C6" w:rsidRPr="008E0F64">
        <w:instrText xml:space="preserve"> PAGEREF _Toc167268181 \h </w:instrText>
      </w:r>
      <w:r w:rsidR="004146C6" w:rsidRPr="008E0F64">
        <w:fldChar w:fldCharType="separate"/>
      </w:r>
      <w:r w:rsidR="004105C4">
        <w:t>62</w:t>
      </w:r>
      <w:r w:rsidR="004146C6" w:rsidRPr="008E0F64">
        <w:fldChar w:fldCharType="end"/>
      </w:r>
    </w:p>
    <w:p w14:paraId="78548808" w14:textId="6F6C7CBC"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4.2 - Schutz gegen elektrischen Schlag</w:t>
      </w:r>
      <w:r w:rsidRPr="008E0F64">
        <w:tab/>
      </w:r>
      <w:r w:rsidRPr="008E0F64">
        <w:fldChar w:fldCharType="begin"/>
      </w:r>
      <w:r w:rsidRPr="008E0F64">
        <w:instrText xml:space="preserve"> PAGEREF _Toc167268182 \h </w:instrText>
      </w:r>
      <w:r w:rsidRPr="008E0F64">
        <w:fldChar w:fldCharType="separate"/>
      </w:r>
      <w:r w:rsidR="004105C4">
        <w:t>62</w:t>
      </w:r>
      <w:r w:rsidRPr="008E0F64">
        <w:fldChar w:fldCharType="end"/>
      </w:r>
    </w:p>
    <w:p w14:paraId="5DF38CCC" w14:textId="2B484FD7" w:rsidR="004146C6" w:rsidRPr="008E0F64" w:rsidRDefault="004146C6">
      <w:pPr>
        <w:pStyle w:val="TM2"/>
        <w:rPr>
          <w:rFonts w:asciiTheme="minorHAnsi" w:hAnsiTheme="minorHAnsi"/>
          <w:b w:val="0"/>
          <w:kern w:val="2"/>
          <w:sz w:val="24"/>
          <w:szCs w:val="24"/>
          <w:lang w:eastAsia="fr-BE"/>
          <w14:ligatures w14:val="standardContextual"/>
        </w:rPr>
      </w:pPr>
      <w:r w:rsidRPr="008E0F64">
        <w:t>Abschnitt 4.2.1 - Allgemeines</w:t>
      </w:r>
      <w:r w:rsidRPr="008E0F64">
        <w:tab/>
      </w:r>
      <w:r w:rsidRPr="008E0F64">
        <w:fldChar w:fldCharType="begin"/>
      </w:r>
      <w:r w:rsidRPr="008E0F64">
        <w:instrText xml:space="preserve"> PAGEREF _Toc167268183 \h </w:instrText>
      </w:r>
      <w:r w:rsidRPr="008E0F64">
        <w:fldChar w:fldCharType="separate"/>
      </w:r>
      <w:r w:rsidR="004105C4">
        <w:t>62</w:t>
      </w:r>
      <w:r w:rsidRPr="008E0F64">
        <w:fldChar w:fldCharType="end"/>
      </w:r>
    </w:p>
    <w:p w14:paraId="636D4B8B" w14:textId="782700FE"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4.2.1.1 - Berührungsstrom</w:t>
      </w:r>
      <w:r w:rsidRPr="008E0F64">
        <w:rPr>
          <w:noProof/>
        </w:rPr>
        <w:tab/>
      </w:r>
      <w:r w:rsidRPr="008E0F64">
        <w:rPr>
          <w:noProof/>
        </w:rPr>
        <w:fldChar w:fldCharType="begin"/>
      </w:r>
      <w:r w:rsidRPr="008E0F64">
        <w:rPr>
          <w:noProof/>
        </w:rPr>
        <w:instrText xml:space="preserve"> PAGEREF _Toc167268184 \h </w:instrText>
      </w:r>
      <w:r w:rsidRPr="008E0F64">
        <w:rPr>
          <w:noProof/>
        </w:rPr>
      </w:r>
      <w:r w:rsidRPr="008E0F64">
        <w:rPr>
          <w:noProof/>
        </w:rPr>
        <w:fldChar w:fldCharType="separate"/>
      </w:r>
      <w:r w:rsidR="004105C4">
        <w:rPr>
          <w:noProof/>
        </w:rPr>
        <w:t>62</w:t>
      </w:r>
      <w:r w:rsidRPr="008E0F64">
        <w:rPr>
          <w:noProof/>
        </w:rPr>
        <w:fldChar w:fldCharType="end"/>
      </w:r>
    </w:p>
    <w:p w14:paraId="72F800BD" w14:textId="2F666FA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4.2.1.2 - Zulässige Spannungsbereiche</w:t>
      </w:r>
      <w:r w:rsidRPr="008E0F64">
        <w:rPr>
          <w:noProof/>
        </w:rPr>
        <w:tab/>
      </w:r>
      <w:r w:rsidRPr="008E0F64">
        <w:rPr>
          <w:noProof/>
        </w:rPr>
        <w:fldChar w:fldCharType="begin"/>
      </w:r>
      <w:r w:rsidRPr="008E0F64">
        <w:rPr>
          <w:noProof/>
        </w:rPr>
        <w:instrText xml:space="preserve"> PAGEREF _Toc167268185 \h </w:instrText>
      </w:r>
      <w:r w:rsidRPr="008E0F64">
        <w:rPr>
          <w:noProof/>
        </w:rPr>
      </w:r>
      <w:r w:rsidRPr="008E0F64">
        <w:rPr>
          <w:noProof/>
        </w:rPr>
        <w:fldChar w:fldCharType="separate"/>
      </w:r>
      <w:r w:rsidR="004105C4">
        <w:rPr>
          <w:noProof/>
        </w:rPr>
        <w:t>62</w:t>
      </w:r>
      <w:r w:rsidRPr="008E0F64">
        <w:rPr>
          <w:noProof/>
        </w:rPr>
        <w:fldChar w:fldCharType="end"/>
      </w:r>
    </w:p>
    <w:p w14:paraId="2F414C6C" w14:textId="18B1B2FB" w:rsidR="004146C6" w:rsidRPr="008E0F64" w:rsidRDefault="004146C6">
      <w:pPr>
        <w:pStyle w:val="TM2"/>
        <w:rPr>
          <w:rFonts w:asciiTheme="minorHAnsi" w:hAnsiTheme="minorHAnsi"/>
          <w:b w:val="0"/>
          <w:kern w:val="2"/>
          <w:sz w:val="24"/>
          <w:szCs w:val="24"/>
          <w:lang w:eastAsia="fr-BE"/>
          <w14:ligatures w14:val="standardContextual"/>
        </w:rPr>
      </w:pPr>
      <w:r w:rsidRPr="008E0F64">
        <w:t>Abschnitt 4.2.2 - Schutz gegen elektrischen Schlag durch direktes Berühren</w:t>
      </w:r>
      <w:r w:rsidRPr="008E0F64">
        <w:tab/>
      </w:r>
      <w:r w:rsidRPr="008E0F64">
        <w:fldChar w:fldCharType="begin"/>
      </w:r>
      <w:r w:rsidRPr="008E0F64">
        <w:instrText xml:space="preserve"> PAGEREF _Toc167268186 \h </w:instrText>
      </w:r>
      <w:r w:rsidRPr="008E0F64">
        <w:fldChar w:fldCharType="separate"/>
      </w:r>
      <w:r w:rsidR="004105C4">
        <w:t>62</w:t>
      </w:r>
      <w:r w:rsidRPr="008E0F64">
        <w:fldChar w:fldCharType="end"/>
      </w:r>
    </w:p>
    <w:p w14:paraId="771D8527" w14:textId="5838C02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4.2.2.1 - Bei Benutzung von Niederspannung</w:t>
      </w:r>
      <w:r w:rsidRPr="008E0F64">
        <w:rPr>
          <w:noProof/>
        </w:rPr>
        <w:tab/>
      </w:r>
      <w:r w:rsidRPr="008E0F64">
        <w:rPr>
          <w:noProof/>
        </w:rPr>
        <w:fldChar w:fldCharType="begin"/>
      </w:r>
      <w:r w:rsidRPr="008E0F64">
        <w:rPr>
          <w:noProof/>
        </w:rPr>
        <w:instrText xml:space="preserve"> PAGEREF _Toc167268187 \h </w:instrText>
      </w:r>
      <w:r w:rsidRPr="008E0F64">
        <w:rPr>
          <w:noProof/>
        </w:rPr>
      </w:r>
      <w:r w:rsidRPr="008E0F64">
        <w:rPr>
          <w:noProof/>
        </w:rPr>
        <w:fldChar w:fldCharType="separate"/>
      </w:r>
      <w:r w:rsidR="004105C4">
        <w:rPr>
          <w:noProof/>
        </w:rPr>
        <w:t>62</w:t>
      </w:r>
      <w:r w:rsidRPr="008E0F64">
        <w:rPr>
          <w:noProof/>
        </w:rPr>
        <w:fldChar w:fldCharType="end"/>
      </w:r>
    </w:p>
    <w:p w14:paraId="428A12AB" w14:textId="43EE7CA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4.2.2.2 - Bei Benutzung von Kleinspannung und Sicherheitskleinspannung</w:t>
      </w:r>
      <w:r w:rsidRPr="008E0F64">
        <w:rPr>
          <w:noProof/>
        </w:rPr>
        <w:tab/>
      </w:r>
      <w:r w:rsidRPr="008E0F64">
        <w:rPr>
          <w:noProof/>
        </w:rPr>
        <w:fldChar w:fldCharType="begin"/>
      </w:r>
      <w:r w:rsidRPr="008E0F64">
        <w:rPr>
          <w:noProof/>
        </w:rPr>
        <w:instrText xml:space="preserve"> PAGEREF _Toc167268188 \h </w:instrText>
      </w:r>
      <w:r w:rsidRPr="008E0F64">
        <w:rPr>
          <w:noProof/>
        </w:rPr>
      </w:r>
      <w:r w:rsidRPr="008E0F64">
        <w:rPr>
          <w:noProof/>
        </w:rPr>
        <w:fldChar w:fldCharType="separate"/>
      </w:r>
      <w:r w:rsidR="004105C4">
        <w:rPr>
          <w:noProof/>
        </w:rPr>
        <w:t>64</w:t>
      </w:r>
      <w:r w:rsidRPr="008E0F64">
        <w:rPr>
          <w:noProof/>
        </w:rPr>
        <w:fldChar w:fldCharType="end"/>
      </w:r>
    </w:p>
    <w:p w14:paraId="45FAFA5F" w14:textId="1005B21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4.2.2.3 - An gewöhnlichen Orten</w:t>
      </w:r>
      <w:r w:rsidRPr="008E0F64">
        <w:rPr>
          <w:noProof/>
        </w:rPr>
        <w:tab/>
      </w:r>
      <w:r w:rsidRPr="008E0F64">
        <w:rPr>
          <w:noProof/>
        </w:rPr>
        <w:fldChar w:fldCharType="begin"/>
      </w:r>
      <w:r w:rsidRPr="008E0F64">
        <w:rPr>
          <w:noProof/>
        </w:rPr>
        <w:instrText xml:space="preserve"> PAGEREF _Toc167268189 \h </w:instrText>
      </w:r>
      <w:r w:rsidRPr="008E0F64">
        <w:rPr>
          <w:noProof/>
        </w:rPr>
      </w:r>
      <w:r w:rsidRPr="008E0F64">
        <w:rPr>
          <w:noProof/>
        </w:rPr>
        <w:fldChar w:fldCharType="separate"/>
      </w:r>
      <w:r w:rsidR="004105C4">
        <w:rPr>
          <w:noProof/>
        </w:rPr>
        <w:t>64</w:t>
      </w:r>
      <w:r w:rsidRPr="008E0F64">
        <w:rPr>
          <w:noProof/>
        </w:rPr>
        <w:fldChar w:fldCharType="end"/>
      </w:r>
    </w:p>
    <w:p w14:paraId="4863D698" w14:textId="07A2B69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4.2.2.4 - In elektrischen Betriebsstätten</w:t>
      </w:r>
      <w:r w:rsidRPr="008E0F64">
        <w:rPr>
          <w:noProof/>
        </w:rPr>
        <w:tab/>
      </w:r>
      <w:r w:rsidRPr="008E0F64">
        <w:rPr>
          <w:noProof/>
        </w:rPr>
        <w:fldChar w:fldCharType="begin"/>
      </w:r>
      <w:r w:rsidRPr="008E0F64">
        <w:rPr>
          <w:noProof/>
        </w:rPr>
        <w:instrText xml:space="preserve"> PAGEREF _Toc167268190 \h </w:instrText>
      </w:r>
      <w:r w:rsidRPr="008E0F64">
        <w:rPr>
          <w:noProof/>
        </w:rPr>
      </w:r>
      <w:r w:rsidRPr="008E0F64">
        <w:rPr>
          <w:noProof/>
        </w:rPr>
        <w:fldChar w:fldCharType="separate"/>
      </w:r>
      <w:r w:rsidR="004105C4">
        <w:rPr>
          <w:noProof/>
        </w:rPr>
        <w:t>65</w:t>
      </w:r>
      <w:r w:rsidRPr="008E0F64">
        <w:rPr>
          <w:noProof/>
        </w:rPr>
        <w:fldChar w:fldCharType="end"/>
      </w:r>
    </w:p>
    <w:p w14:paraId="392C5505" w14:textId="7F771E4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4.2.2.5 - Besondere Vorschriften in Sonderfällen</w:t>
      </w:r>
      <w:r w:rsidRPr="008E0F64">
        <w:rPr>
          <w:noProof/>
        </w:rPr>
        <w:tab/>
      </w:r>
      <w:r w:rsidRPr="008E0F64">
        <w:rPr>
          <w:noProof/>
        </w:rPr>
        <w:fldChar w:fldCharType="begin"/>
      </w:r>
      <w:r w:rsidRPr="008E0F64">
        <w:rPr>
          <w:noProof/>
        </w:rPr>
        <w:instrText xml:space="preserve"> PAGEREF _Toc167268191 \h </w:instrText>
      </w:r>
      <w:r w:rsidRPr="008E0F64">
        <w:rPr>
          <w:noProof/>
        </w:rPr>
      </w:r>
      <w:r w:rsidRPr="008E0F64">
        <w:rPr>
          <w:noProof/>
        </w:rPr>
        <w:fldChar w:fldCharType="separate"/>
      </w:r>
      <w:r w:rsidR="004105C4">
        <w:rPr>
          <w:noProof/>
        </w:rPr>
        <w:t>68</w:t>
      </w:r>
      <w:r w:rsidRPr="008E0F64">
        <w:rPr>
          <w:noProof/>
        </w:rPr>
        <w:fldChar w:fldCharType="end"/>
      </w:r>
    </w:p>
    <w:p w14:paraId="74C66573" w14:textId="46554E7C" w:rsidR="004146C6" w:rsidRPr="008E0F64" w:rsidRDefault="004146C6">
      <w:pPr>
        <w:pStyle w:val="TM2"/>
        <w:rPr>
          <w:rFonts w:asciiTheme="minorHAnsi" w:hAnsiTheme="minorHAnsi"/>
          <w:b w:val="0"/>
          <w:kern w:val="2"/>
          <w:sz w:val="24"/>
          <w:szCs w:val="24"/>
          <w:lang w:eastAsia="fr-BE"/>
          <w14:ligatures w14:val="standardContextual"/>
        </w:rPr>
      </w:pPr>
      <w:r w:rsidRPr="008E0F64">
        <w:t>Abschnitt 4.2.3 - Schutz gegen elektrischen Schlag durch indirektes Berühren</w:t>
      </w:r>
      <w:r w:rsidRPr="008E0F64">
        <w:tab/>
      </w:r>
      <w:r w:rsidRPr="008E0F64">
        <w:fldChar w:fldCharType="begin"/>
      </w:r>
      <w:r w:rsidRPr="008E0F64">
        <w:instrText xml:space="preserve"> PAGEREF _Toc167268192 \h </w:instrText>
      </w:r>
      <w:r w:rsidRPr="008E0F64">
        <w:fldChar w:fldCharType="separate"/>
      </w:r>
      <w:r w:rsidR="004105C4">
        <w:t>75</w:t>
      </w:r>
      <w:r w:rsidRPr="008E0F64">
        <w:fldChar w:fldCharType="end"/>
      </w:r>
    </w:p>
    <w:p w14:paraId="7A2ED54D" w14:textId="03E8BC6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4.2.3.1 - Grundsätze der Vorbeugung elektrischen Schlags durch indirektes Berühren bei Niederspannung</w:t>
      </w:r>
      <w:r w:rsidRPr="008E0F64">
        <w:rPr>
          <w:noProof/>
        </w:rPr>
        <w:tab/>
      </w:r>
      <w:r w:rsidRPr="008E0F64">
        <w:rPr>
          <w:noProof/>
        </w:rPr>
        <w:fldChar w:fldCharType="begin"/>
      </w:r>
      <w:r w:rsidRPr="008E0F64">
        <w:rPr>
          <w:noProof/>
        </w:rPr>
        <w:instrText xml:space="preserve"> PAGEREF _Toc167268193 \h </w:instrText>
      </w:r>
      <w:r w:rsidRPr="008E0F64">
        <w:rPr>
          <w:noProof/>
        </w:rPr>
      </w:r>
      <w:r w:rsidRPr="008E0F64">
        <w:rPr>
          <w:noProof/>
        </w:rPr>
        <w:fldChar w:fldCharType="separate"/>
      </w:r>
      <w:r w:rsidR="004105C4">
        <w:rPr>
          <w:noProof/>
        </w:rPr>
        <w:t>75</w:t>
      </w:r>
      <w:r w:rsidRPr="008E0F64">
        <w:rPr>
          <w:noProof/>
        </w:rPr>
        <w:fldChar w:fldCharType="end"/>
      </w:r>
    </w:p>
    <w:p w14:paraId="71B9D3CB" w14:textId="22833F7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4.2.3.2 - Erdungsanlagen</w:t>
      </w:r>
      <w:r w:rsidRPr="008E0F64">
        <w:rPr>
          <w:noProof/>
        </w:rPr>
        <w:tab/>
      </w:r>
      <w:r w:rsidRPr="008E0F64">
        <w:rPr>
          <w:noProof/>
        </w:rPr>
        <w:fldChar w:fldCharType="begin"/>
      </w:r>
      <w:r w:rsidRPr="008E0F64">
        <w:rPr>
          <w:noProof/>
        </w:rPr>
        <w:instrText xml:space="preserve"> PAGEREF _Toc167268194 \h </w:instrText>
      </w:r>
      <w:r w:rsidRPr="008E0F64">
        <w:rPr>
          <w:noProof/>
        </w:rPr>
      </w:r>
      <w:r w:rsidRPr="008E0F64">
        <w:rPr>
          <w:noProof/>
        </w:rPr>
        <w:fldChar w:fldCharType="separate"/>
      </w:r>
      <w:r w:rsidR="004105C4">
        <w:rPr>
          <w:noProof/>
        </w:rPr>
        <w:t>76</w:t>
      </w:r>
      <w:r w:rsidRPr="008E0F64">
        <w:rPr>
          <w:noProof/>
        </w:rPr>
        <w:fldChar w:fldCharType="end"/>
      </w:r>
    </w:p>
    <w:p w14:paraId="00FF1773" w14:textId="6390155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4.2.3.3 - Passiver Schutz bei Niederspannung ohne automatische Abschaltung der Stromversorgung</w:t>
      </w:r>
      <w:r w:rsidRPr="008E0F64">
        <w:rPr>
          <w:noProof/>
        </w:rPr>
        <w:tab/>
      </w:r>
      <w:r w:rsidRPr="008E0F64">
        <w:rPr>
          <w:noProof/>
        </w:rPr>
        <w:fldChar w:fldCharType="begin"/>
      </w:r>
      <w:r w:rsidRPr="008E0F64">
        <w:rPr>
          <w:noProof/>
        </w:rPr>
        <w:instrText xml:space="preserve"> PAGEREF _Toc167268195 \h </w:instrText>
      </w:r>
      <w:r w:rsidRPr="008E0F64">
        <w:rPr>
          <w:noProof/>
        </w:rPr>
      </w:r>
      <w:r w:rsidRPr="008E0F64">
        <w:rPr>
          <w:noProof/>
        </w:rPr>
        <w:fldChar w:fldCharType="separate"/>
      </w:r>
      <w:r w:rsidR="004105C4">
        <w:rPr>
          <w:noProof/>
        </w:rPr>
        <w:t>77</w:t>
      </w:r>
      <w:r w:rsidRPr="008E0F64">
        <w:rPr>
          <w:noProof/>
        </w:rPr>
        <w:fldChar w:fldCharType="end"/>
      </w:r>
    </w:p>
    <w:p w14:paraId="55333E43" w14:textId="0F1022D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4.2.3.4 - Aktiver Schutz bei Niederspannung mit automatischer Abschaltung der Stromversorgung und mögliche Warnung</w:t>
      </w:r>
      <w:r w:rsidRPr="008E0F64">
        <w:rPr>
          <w:noProof/>
        </w:rPr>
        <w:tab/>
      </w:r>
      <w:r w:rsidRPr="008E0F64">
        <w:rPr>
          <w:noProof/>
        </w:rPr>
        <w:fldChar w:fldCharType="begin"/>
      </w:r>
      <w:r w:rsidRPr="008E0F64">
        <w:rPr>
          <w:noProof/>
        </w:rPr>
        <w:instrText xml:space="preserve"> PAGEREF _Toc167268196 \h </w:instrText>
      </w:r>
      <w:r w:rsidRPr="008E0F64">
        <w:rPr>
          <w:noProof/>
        </w:rPr>
      </w:r>
      <w:r w:rsidRPr="008E0F64">
        <w:rPr>
          <w:noProof/>
        </w:rPr>
        <w:fldChar w:fldCharType="separate"/>
      </w:r>
      <w:r w:rsidR="004105C4">
        <w:rPr>
          <w:noProof/>
        </w:rPr>
        <w:t>81</w:t>
      </w:r>
      <w:r w:rsidRPr="008E0F64">
        <w:rPr>
          <w:noProof/>
        </w:rPr>
        <w:fldChar w:fldCharType="end"/>
      </w:r>
    </w:p>
    <w:p w14:paraId="29E885FB" w14:textId="7146A07B" w:rsidR="004146C6" w:rsidRPr="008E0F64" w:rsidRDefault="004146C6">
      <w:pPr>
        <w:pStyle w:val="TM2"/>
        <w:rPr>
          <w:rFonts w:asciiTheme="minorHAnsi" w:hAnsiTheme="minorHAnsi"/>
          <w:b w:val="0"/>
          <w:kern w:val="2"/>
          <w:sz w:val="24"/>
          <w:szCs w:val="24"/>
          <w:lang w:eastAsia="fr-BE"/>
          <w14:ligatures w14:val="standardContextual"/>
        </w:rPr>
      </w:pPr>
      <w:r w:rsidRPr="008E0F64">
        <w:t>Abschnitt 4.2.4 - Anwendung von Maßnahmen zum Schutz gegen elektrischen Schlag durch indirektes Berühren bei Niederspannung und Kleinspannung</w:t>
      </w:r>
      <w:r w:rsidRPr="008E0F64">
        <w:tab/>
      </w:r>
      <w:r w:rsidRPr="008E0F64">
        <w:fldChar w:fldCharType="begin"/>
      </w:r>
      <w:r w:rsidRPr="008E0F64">
        <w:instrText xml:space="preserve"> PAGEREF _Toc167268197 \h </w:instrText>
      </w:r>
      <w:r w:rsidRPr="008E0F64">
        <w:fldChar w:fldCharType="separate"/>
      </w:r>
      <w:r w:rsidR="004105C4">
        <w:t>87</w:t>
      </w:r>
      <w:r w:rsidRPr="008E0F64">
        <w:fldChar w:fldCharType="end"/>
      </w:r>
    </w:p>
    <w:p w14:paraId="5868B3DE" w14:textId="1225C76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4.2.4.1 - Anwendungsbereich</w:t>
      </w:r>
      <w:r w:rsidRPr="008E0F64">
        <w:rPr>
          <w:noProof/>
        </w:rPr>
        <w:tab/>
      </w:r>
      <w:r w:rsidRPr="008E0F64">
        <w:rPr>
          <w:noProof/>
        </w:rPr>
        <w:fldChar w:fldCharType="begin"/>
      </w:r>
      <w:r w:rsidRPr="008E0F64">
        <w:rPr>
          <w:noProof/>
        </w:rPr>
        <w:instrText xml:space="preserve"> PAGEREF _Toc167268198 \h </w:instrText>
      </w:r>
      <w:r w:rsidRPr="008E0F64">
        <w:rPr>
          <w:noProof/>
        </w:rPr>
      </w:r>
      <w:r w:rsidRPr="008E0F64">
        <w:rPr>
          <w:noProof/>
        </w:rPr>
        <w:fldChar w:fldCharType="separate"/>
      </w:r>
      <w:r w:rsidR="004105C4">
        <w:rPr>
          <w:noProof/>
        </w:rPr>
        <w:t>87</w:t>
      </w:r>
      <w:r w:rsidRPr="008E0F64">
        <w:rPr>
          <w:noProof/>
        </w:rPr>
        <w:fldChar w:fldCharType="end"/>
      </w:r>
    </w:p>
    <w:p w14:paraId="43C922A4" w14:textId="1439FD5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4.2.4.2 - Äußere Einflüsse</w:t>
      </w:r>
      <w:r w:rsidRPr="008E0F64">
        <w:rPr>
          <w:noProof/>
        </w:rPr>
        <w:tab/>
      </w:r>
      <w:r w:rsidRPr="008E0F64">
        <w:rPr>
          <w:noProof/>
        </w:rPr>
        <w:fldChar w:fldCharType="begin"/>
      </w:r>
      <w:r w:rsidRPr="008E0F64">
        <w:rPr>
          <w:noProof/>
        </w:rPr>
        <w:instrText xml:space="preserve"> PAGEREF _Toc167268199 \h </w:instrText>
      </w:r>
      <w:r w:rsidRPr="008E0F64">
        <w:rPr>
          <w:noProof/>
        </w:rPr>
      </w:r>
      <w:r w:rsidRPr="008E0F64">
        <w:rPr>
          <w:noProof/>
        </w:rPr>
        <w:fldChar w:fldCharType="separate"/>
      </w:r>
      <w:r w:rsidR="004105C4">
        <w:rPr>
          <w:noProof/>
        </w:rPr>
        <w:t>88</w:t>
      </w:r>
      <w:r w:rsidRPr="008E0F64">
        <w:rPr>
          <w:noProof/>
        </w:rPr>
        <w:fldChar w:fldCharType="end"/>
      </w:r>
    </w:p>
    <w:p w14:paraId="1642C300" w14:textId="44D1E62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 xml:space="preserve">Unterabschnitt 4.2.4.3 - </w:t>
      </w:r>
      <w:r w:rsidRPr="008E0F64">
        <w:rPr>
          <w:bCs/>
          <w:noProof/>
        </w:rPr>
        <w:t>[</w:t>
      </w:r>
      <w:r w:rsidRPr="008E0F64">
        <w:rPr>
          <w:noProof/>
        </w:rPr>
        <w:t>Schutz gegen elektrischen Schlag durch indirektes Berühren in hauswirtschaftlichen Orten</w:t>
      </w:r>
      <w:r w:rsidRPr="008E0F64">
        <w:rPr>
          <w:noProof/>
        </w:rPr>
        <w:tab/>
      </w:r>
      <w:r w:rsidRPr="008E0F64">
        <w:rPr>
          <w:noProof/>
        </w:rPr>
        <w:fldChar w:fldCharType="begin"/>
      </w:r>
      <w:r w:rsidRPr="008E0F64">
        <w:rPr>
          <w:noProof/>
        </w:rPr>
        <w:instrText xml:space="preserve"> PAGEREF _Toc167268200 \h </w:instrText>
      </w:r>
      <w:r w:rsidRPr="008E0F64">
        <w:rPr>
          <w:noProof/>
        </w:rPr>
      </w:r>
      <w:r w:rsidRPr="008E0F64">
        <w:rPr>
          <w:noProof/>
        </w:rPr>
        <w:fldChar w:fldCharType="separate"/>
      </w:r>
      <w:r w:rsidR="004105C4">
        <w:rPr>
          <w:noProof/>
        </w:rPr>
        <w:t>88</w:t>
      </w:r>
      <w:r w:rsidRPr="008E0F64">
        <w:rPr>
          <w:noProof/>
        </w:rPr>
        <w:fldChar w:fldCharType="end"/>
      </w:r>
    </w:p>
    <w:p w14:paraId="1A3F8D2D" w14:textId="6FDFD95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 xml:space="preserve">Unterabschnitt 4.2.4.4 - Schutz gegen elektrischen Schlag durch indirektes Berühren </w:t>
      </w:r>
      <w:r w:rsidRPr="008E0F64">
        <w:rPr>
          <w:bCs/>
          <w:noProof/>
        </w:rPr>
        <w:t>[i</w:t>
      </w:r>
      <w:r w:rsidRPr="008E0F64">
        <w:rPr>
          <w:noProof/>
        </w:rPr>
        <w:t>n nicht hauswirtschaftlichen Anlagen</w:t>
      </w:r>
      <w:r w:rsidRPr="008E0F64">
        <w:rPr>
          <w:bCs/>
          <w:noProof/>
        </w:rPr>
        <w:t>]</w:t>
      </w:r>
      <w:r w:rsidRPr="008E0F64">
        <w:rPr>
          <w:noProof/>
        </w:rPr>
        <w:tab/>
      </w:r>
      <w:r w:rsidRPr="008E0F64">
        <w:rPr>
          <w:noProof/>
        </w:rPr>
        <w:fldChar w:fldCharType="begin"/>
      </w:r>
      <w:r w:rsidRPr="008E0F64">
        <w:rPr>
          <w:noProof/>
        </w:rPr>
        <w:instrText xml:space="preserve"> PAGEREF _Toc167268201 \h </w:instrText>
      </w:r>
      <w:r w:rsidRPr="008E0F64">
        <w:rPr>
          <w:noProof/>
        </w:rPr>
      </w:r>
      <w:r w:rsidRPr="008E0F64">
        <w:rPr>
          <w:noProof/>
        </w:rPr>
        <w:fldChar w:fldCharType="separate"/>
      </w:r>
      <w:r w:rsidR="004105C4">
        <w:rPr>
          <w:noProof/>
        </w:rPr>
        <w:t>92</w:t>
      </w:r>
      <w:r w:rsidRPr="008E0F64">
        <w:rPr>
          <w:noProof/>
        </w:rPr>
        <w:fldChar w:fldCharType="end"/>
      </w:r>
    </w:p>
    <w:p w14:paraId="1317B757" w14:textId="3D360BA1" w:rsidR="004146C6" w:rsidRPr="008E0F64" w:rsidRDefault="004146C6">
      <w:pPr>
        <w:pStyle w:val="TM2"/>
        <w:rPr>
          <w:rFonts w:asciiTheme="minorHAnsi" w:hAnsiTheme="minorHAnsi"/>
          <w:b w:val="0"/>
          <w:kern w:val="2"/>
          <w:sz w:val="24"/>
          <w:szCs w:val="24"/>
          <w:lang w:eastAsia="fr-BE"/>
          <w14:ligatures w14:val="standardContextual"/>
        </w:rPr>
      </w:pPr>
      <w:r w:rsidRPr="008E0F64">
        <w:t>Abschnitt 4.2.5 - Schutzmaßnahmen bei Kleinspannung</w:t>
      </w:r>
      <w:r w:rsidRPr="008E0F64">
        <w:tab/>
      </w:r>
      <w:r w:rsidRPr="008E0F64">
        <w:fldChar w:fldCharType="begin"/>
      </w:r>
      <w:r w:rsidRPr="008E0F64">
        <w:instrText xml:space="preserve"> PAGEREF _Toc167268202 \h </w:instrText>
      </w:r>
      <w:r w:rsidRPr="008E0F64">
        <w:fldChar w:fldCharType="separate"/>
      </w:r>
      <w:r w:rsidR="004105C4">
        <w:t>93</w:t>
      </w:r>
      <w:r w:rsidRPr="008E0F64">
        <w:fldChar w:fldCharType="end"/>
      </w:r>
    </w:p>
    <w:p w14:paraId="0FE13CBB" w14:textId="1C96FB3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4.2.5.1 - Stromversorgung mit Kleinspannung (ELV)</w:t>
      </w:r>
      <w:r w:rsidRPr="008E0F64">
        <w:rPr>
          <w:noProof/>
        </w:rPr>
        <w:tab/>
      </w:r>
      <w:r w:rsidRPr="008E0F64">
        <w:rPr>
          <w:noProof/>
        </w:rPr>
        <w:fldChar w:fldCharType="begin"/>
      </w:r>
      <w:r w:rsidRPr="008E0F64">
        <w:rPr>
          <w:noProof/>
        </w:rPr>
        <w:instrText xml:space="preserve"> PAGEREF _Toc167268203 \h </w:instrText>
      </w:r>
      <w:r w:rsidRPr="008E0F64">
        <w:rPr>
          <w:noProof/>
        </w:rPr>
      </w:r>
      <w:r w:rsidRPr="008E0F64">
        <w:rPr>
          <w:noProof/>
        </w:rPr>
        <w:fldChar w:fldCharType="separate"/>
      </w:r>
      <w:r w:rsidR="004105C4">
        <w:rPr>
          <w:noProof/>
        </w:rPr>
        <w:t>93</w:t>
      </w:r>
      <w:r w:rsidRPr="008E0F64">
        <w:rPr>
          <w:noProof/>
        </w:rPr>
        <w:fldChar w:fldCharType="end"/>
      </w:r>
    </w:p>
    <w:p w14:paraId="4EE38748" w14:textId="1F170B3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4.2.5.2 - Elektrische Anlagen mit Funktionskleinspannung ohne elektrisch sichere Trennung (FELV)</w:t>
      </w:r>
      <w:r w:rsidRPr="008E0F64">
        <w:rPr>
          <w:noProof/>
        </w:rPr>
        <w:tab/>
      </w:r>
      <w:r w:rsidRPr="008E0F64">
        <w:rPr>
          <w:noProof/>
        </w:rPr>
        <w:fldChar w:fldCharType="begin"/>
      </w:r>
      <w:r w:rsidRPr="008E0F64">
        <w:rPr>
          <w:noProof/>
        </w:rPr>
        <w:instrText xml:space="preserve"> PAGEREF _Toc167268204 \h </w:instrText>
      </w:r>
      <w:r w:rsidRPr="008E0F64">
        <w:rPr>
          <w:noProof/>
        </w:rPr>
      </w:r>
      <w:r w:rsidRPr="008E0F64">
        <w:rPr>
          <w:noProof/>
        </w:rPr>
        <w:fldChar w:fldCharType="separate"/>
      </w:r>
      <w:r w:rsidR="004105C4">
        <w:rPr>
          <w:noProof/>
        </w:rPr>
        <w:t>93</w:t>
      </w:r>
      <w:r w:rsidRPr="008E0F64">
        <w:rPr>
          <w:noProof/>
        </w:rPr>
        <w:fldChar w:fldCharType="end"/>
      </w:r>
    </w:p>
    <w:p w14:paraId="09C9BB96" w14:textId="1D0FD57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4.2.5.3 - Elektrische Anlagen mit Sicherheitskleinspannung (SELV) und Funktionskleinspannung mit elektrisch sicherer Trennung (PELV)</w:t>
      </w:r>
      <w:r w:rsidRPr="008E0F64">
        <w:rPr>
          <w:noProof/>
        </w:rPr>
        <w:tab/>
      </w:r>
      <w:r w:rsidRPr="008E0F64">
        <w:rPr>
          <w:noProof/>
        </w:rPr>
        <w:fldChar w:fldCharType="begin"/>
      </w:r>
      <w:r w:rsidRPr="008E0F64">
        <w:rPr>
          <w:noProof/>
        </w:rPr>
        <w:instrText xml:space="preserve"> PAGEREF _Toc167268205 \h </w:instrText>
      </w:r>
      <w:r w:rsidRPr="008E0F64">
        <w:rPr>
          <w:noProof/>
        </w:rPr>
      </w:r>
      <w:r w:rsidRPr="008E0F64">
        <w:rPr>
          <w:noProof/>
        </w:rPr>
        <w:fldChar w:fldCharType="separate"/>
      </w:r>
      <w:r w:rsidR="004105C4">
        <w:rPr>
          <w:noProof/>
        </w:rPr>
        <w:t>94</w:t>
      </w:r>
      <w:r w:rsidRPr="008E0F64">
        <w:rPr>
          <w:noProof/>
        </w:rPr>
        <w:fldChar w:fldCharType="end"/>
      </w:r>
    </w:p>
    <w:p w14:paraId="1B2E2896" w14:textId="0048D72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4.2.5.4 - Zusätzliche Vorschriften für PELV-Stromkreise</w:t>
      </w:r>
      <w:r w:rsidRPr="008E0F64">
        <w:rPr>
          <w:noProof/>
        </w:rPr>
        <w:tab/>
      </w:r>
      <w:r w:rsidRPr="008E0F64">
        <w:rPr>
          <w:noProof/>
        </w:rPr>
        <w:fldChar w:fldCharType="begin"/>
      </w:r>
      <w:r w:rsidRPr="008E0F64">
        <w:rPr>
          <w:noProof/>
        </w:rPr>
        <w:instrText xml:space="preserve"> PAGEREF _Toc167268206 \h </w:instrText>
      </w:r>
      <w:r w:rsidRPr="008E0F64">
        <w:rPr>
          <w:noProof/>
        </w:rPr>
      </w:r>
      <w:r w:rsidRPr="008E0F64">
        <w:rPr>
          <w:noProof/>
        </w:rPr>
        <w:fldChar w:fldCharType="separate"/>
      </w:r>
      <w:r w:rsidR="004105C4">
        <w:rPr>
          <w:noProof/>
        </w:rPr>
        <w:t>95</w:t>
      </w:r>
      <w:r w:rsidRPr="008E0F64">
        <w:rPr>
          <w:noProof/>
        </w:rPr>
        <w:fldChar w:fldCharType="end"/>
      </w:r>
    </w:p>
    <w:p w14:paraId="54D7B3B8" w14:textId="08D4A46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4.2.5.5 - Zusätzliche Vorschriften für SELV-Stromkreise</w:t>
      </w:r>
      <w:r w:rsidRPr="008E0F64">
        <w:rPr>
          <w:noProof/>
        </w:rPr>
        <w:tab/>
      </w:r>
      <w:r w:rsidRPr="008E0F64">
        <w:rPr>
          <w:noProof/>
        </w:rPr>
        <w:fldChar w:fldCharType="begin"/>
      </w:r>
      <w:r w:rsidRPr="008E0F64">
        <w:rPr>
          <w:noProof/>
        </w:rPr>
        <w:instrText xml:space="preserve"> PAGEREF _Toc167268207 \h </w:instrText>
      </w:r>
      <w:r w:rsidRPr="008E0F64">
        <w:rPr>
          <w:noProof/>
        </w:rPr>
      </w:r>
      <w:r w:rsidRPr="008E0F64">
        <w:rPr>
          <w:noProof/>
        </w:rPr>
        <w:fldChar w:fldCharType="separate"/>
      </w:r>
      <w:r w:rsidR="004105C4">
        <w:rPr>
          <w:noProof/>
        </w:rPr>
        <w:t>95</w:t>
      </w:r>
      <w:r w:rsidRPr="008E0F64">
        <w:rPr>
          <w:noProof/>
        </w:rPr>
        <w:fldChar w:fldCharType="end"/>
      </w:r>
    </w:p>
    <w:p w14:paraId="721680A5" w14:textId="68568412"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4.3 - Schutz gegen thermische Auswirkungen</w:t>
      </w:r>
      <w:r w:rsidRPr="008E0F64">
        <w:tab/>
      </w:r>
      <w:r w:rsidRPr="008E0F64">
        <w:fldChar w:fldCharType="begin"/>
      </w:r>
      <w:r w:rsidRPr="008E0F64">
        <w:instrText xml:space="preserve"> PAGEREF _Toc167268208 \h </w:instrText>
      </w:r>
      <w:r w:rsidRPr="008E0F64">
        <w:fldChar w:fldCharType="separate"/>
      </w:r>
      <w:r w:rsidR="004105C4">
        <w:t>96</w:t>
      </w:r>
      <w:r w:rsidRPr="008E0F64">
        <w:fldChar w:fldCharType="end"/>
      </w:r>
    </w:p>
    <w:p w14:paraId="64521BDF" w14:textId="0B687BAC" w:rsidR="004146C6" w:rsidRPr="008E0F64" w:rsidRDefault="004146C6">
      <w:pPr>
        <w:pStyle w:val="TM2"/>
        <w:rPr>
          <w:rFonts w:asciiTheme="minorHAnsi" w:hAnsiTheme="minorHAnsi"/>
          <w:b w:val="0"/>
          <w:kern w:val="2"/>
          <w:sz w:val="24"/>
          <w:szCs w:val="24"/>
          <w:lang w:eastAsia="fr-BE"/>
          <w14:ligatures w14:val="standardContextual"/>
        </w:rPr>
      </w:pPr>
      <w:r w:rsidRPr="008E0F64">
        <w:t>Abschnitt 4.3.1 - Allgemeines</w:t>
      </w:r>
      <w:r w:rsidRPr="008E0F64">
        <w:tab/>
      </w:r>
      <w:r w:rsidRPr="008E0F64">
        <w:fldChar w:fldCharType="begin"/>
      </w:r>
      <w:r w:rsidRPr="008E0F64">
        <w:instrText xml:space="preserve"> PAGEREF _Toc167268209 \h </w:instrText>
      </w:r>
      <w:r w:rsidRPr="008E0F64">
        <w:fldChar w:fldCharType="separate"/>
      </w:r>
      <w:r w:rsidR="004105C4">
        <w:t>96</w:t>
      </w:r>
      <w:r w:rsidRPr="008E0F64">
        <w:fldChar w:fldCharType="end"/>
      </w:r>
    </w:p>
    <w:p w14:paraId="3D042370" w14:textId="0D9CB8A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4.3.1.1 - Grundsätze</w:t>
      </w:r>
      <w:r w:rsidRPr="008E0F64">
        <w:rPr>
          <w:noProof/>
        </w:rPr>
        <w:tab/>
      </w:r>
      <w:r w:rsidRPr="008E0F64">
        <w:rPr>
          <w:noProof/>
        </w:rPr>
        <w:fldChar w:fldCharType="begin"/>
      </w:r>
      <w:r w:rsidRPr="008E0F64">
        <w:rPr>
          <w:noProof/>
        </w:rPr>
        <w:instrText xml:space="preserve"> PAGEREF _Toc167268210 \h </w:instrText>
      </w:r>
      <w:r w:rsidRPr="008E0F64">
        <w:rPr>
          <w:noProof/>
        </w:rPr>
      </w:r>
      <w:r w:rsidRPr="008E0F64">
        <w:rPr>
          <w:noProof/>
        </w:rPr>
        <w:fldChar w:fldCharType="separate"/>
      </w:r>
      <w:r w:rsidR="004105C4">
        <w:rPr>
          <w:noProof/>
        </w:rPr>
        <w:t>96</w:t>
      </w:r>
      <w:r w:rsidRPr="008E0F64">
        <w:rPr>
          <w:noProof/>
        </w:rPr>
        <w:fldChar w:fldCharType="end"/>
      </w:r>
    </w:p>
    <w:p w14:paraId="62D048F7" w14:textId="3BCED80E"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4.3.1.2 - Spezifische Begriffsbestimmungen</w:t>
      </w:r>
      <w:r w:rsidRPr="008E0F64">
        <w:rPr>
          <w:noProof/>
        </w:rPr>
        <w:tab/>
      </w:r>
      <w:r w:rsidRPr="008E0F64">
        <w:rPr>
          <w:noProof/>
        </w:rPr>
        <w:fldChar w:fldCharType="begin"/>
      </w:r>
      <w:r w:rsidRPr="008E0F64">
        <w:rPr>
          <w:noProof/>
        </w:rPr>
        <w:instrText xml:space="preserve"> PAGEREF _Toc167268211 \h </w:instrText>
      </w:r>
      <w:r w:rsidRPr="008E0F64">
        <w:rPr>
          <w:noProof/>
        </w:rPr>
      </w:r>
      <w:r w:rsidRPr="008E0F64">
        <w:rPr>
          <w:noProof/>
        </w:rPr>
        <w:fldChar w:fldCharType="separate"/>
      </w:r>
      <w:r w:rsidR="004105C4">
        <w:rPr>
          <w:noProof/>
        </w:rPr>
        <w:t>96</w:t>
      </w:r>
      <w:r w:rsidRPr="008E0F64">
        <w:rPr>
          <w:noProof/>
        </w:rPr>
        <w:fldChar w:fldCharType="end"/>
      </w:r>
    </w:p>
    <w:p w14:paraId="6B8C1E4B" w14:textId="7AC2F3C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4.3.1.3 - Äußere Einflüsse</w:t>
      </w:r>
      <w:r w:rsidRPr="008E0F64">
        <w:rPr>
          <w:noProof/>
        </w:rPr>
        <w:tab/>
      </w:r>
      <w:r w:rsidRPr="008E0F64">
        <w:rPr>
          <w:noProof/>
        </w:rPr>
        <w:fldChar w:fldCharType="begin"/>
      </w:r>
      <w:r w:rsidRPr="008E0F64">
        <w:rPr>
          <w:noProof/>
        </w:rPr>
        <w:instrText xml:space="preserve"> PAGEREF _Toc167268212 \h </w:instrText>
      </w:r>
      <w:r w:rsidRPr="008E0F64">
        <w:rPr>
          <w:noProof/>
        </w:rPr>
      </w:r>
      <w:r w:rsidRPr="008E0F64">
        <w:rPr>
          <w:noProof/>
        </w:rPr>
        <w:fldChar w:fldCharType="separate"/>
      </w:r>
      <w:r w:rsidR="004105C4">
        <w:rPr>
          <w:noProof/>
        </w:rPr>
        <w:t>96</w:t>
      </w:r>
      <w:r w:rsidRPr="008E0F64">
        <w:rPr>
          <w:noProof/>
        </w:rPr>
        <w:fldChar w:fldCharType="end"/>
      </w:r>
    </w:p>
    <w:p w14:paraId="79731908" w14:textId="539C3084" w:rsidR="004146C6" w:rsidRPr="008E0F64" w:rsidRDefault="004146C6">
      <w:pPr>
        <w:pStyle w:val="TM2"/>
        <w:rPr>
          <w:rFonts w:asciiTheme="minorHAnsi" w:hAnsiTheme="minorHAnsi"/>
          <w:b w:val="0"/>
          <w:kern w:val="2"/>
          <w:sz w:val="24"/>
          <w:szCs w:val="24"/>
          <w:lang w:eastAsia="fr-BE"/>
          <w14:ligatures w14:val="standardContextual"/>
        </w:rPr>
      </w:pPr>
      <w:r w:rsidRPr="008E0F64">
        <w:t>Abschnitt 4.3.2 - Schutz gegen Verbrennungen</w:t>
      </w:r>
      <w:r w:rsidRPr="008E0F64">
        <w:tab/>
      </w:r>
      <w:r w:rsidRPr="008E0F64">
        <w:fldChar w:fldCharType="begin"/>
      </w:r>
      <w:r w:rsidRPr="008E0F64">
        <w:instrText xml:space="preserve"> PAGEREF _Toc167268213 \h </w:instrText>
      </w:r>
      <w:r w:rsidRPr="008E0F64">
        <w:fldChar w:fldCharType="separate"/>
      </w:r>
      <w:r w:rsidR="004105C4">
        <w:t>96</w:t>
      </w:r>
      <w:r w:rsidRPr="008E0F64">
        <w:fldChar w:fldCharType="end"/>
      </w:r>
    </w:p>
    <w:p w14:paraId="4F94366D" w14:textId="11C41885"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4.3.2.1 - Temperaturbegrenzungen für berührbare elektrische Betriebsmittel</w:t>
      </w:r>
      <w:r w:rsidRPr="008E0F64">
        <w:rPr>
          <w:noProof/>
        </w:rPr>
        <w:tab/>
      </w:r>
      <w:r w:rsidRPr="008E0F64">
        <w:rPr>
          <w:noProof/>
        </w:rPr>
        <w:fldChar w:fldCharType="begin"/>
      </w:r>
      <w:r w:rsidRPr="008E0F64">
        <w:rPr>
          <w:noProof/>
        </w:rPr>
        <w:instrText xml:space="preserve"> PAGEREF _Toc167268214 \h </w:instrText>
      </w:r>
      <w:r w:rsidRPr="008E0F64">
        <w:rPr>
          <w:noProof/>
        </w:rPr>
      </w:r>
      <w:r w:rsidRPr="008E0F64">
        <w:rPr>
          <w:noProof/>
        </w:rPr>
        <w:fldChar w:fldCharType="separate"/>
      </w:r>
      <w:r w:rsidR="004105C4">
        <w:rPr>
          <w:noProof/>
        </w:rPr>
        <w:t>96</w:t>
      </w:r>
      <w:r w:rsidRPr="008E0F64">
        <w:rPr>
          <w:noProof/>
        </w:rPr>
        <w:fldChar w:fldCharType="end"/>
      </w:r>
    </w:p>
    <w:p w14:paraId="03F8CA72" w14:textId="6CDD067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4.3.2.2 - Zusätzliche Regeln für den äußeren Einfluss BA2</w:t>
      </w:r>
      <w:r w:rsidRPr="008E0F64">
        <w:rPr>
          <w:noProof/>
        </w:rPr>
        <w:tab/>
      </w:r>
      <w:r w:rsidRPr="008E0F64">
        <w:rPr>
          <w:noProof/>
        </w:rPr>
        <w:fldChar w:fldCharType="begin"/>
      </w:r>
      <w:r w:rsidRPr="008E0F64">
        <w:rPr>
          <w:noProof/>
        </w:rPr>
        <w:instrText xml:space="preserve"> PAGEREF _Toc167268215 \h </w:instrText>
      </w:r>
      <w:r w:rsidRPr="008E0F64">
        <w:rPr>
          <w:noProof/>
        </w:rPr>
      </w:r>
      <w:r w:rsidRPr="008E0F64">
        <w:rPr>
          <w:noProof/>
        </w:rPr>
        <w:fldChar w:fldCharType="separate"/>
      </w:r>
      <w:r w:rsidR="004105C4">
        <w:rPr>
          <w:noProof/>
        </w:rPr>
        <w:t>97</w:t>
      </w:r>
      <w:r w:rsidRPr="008E0F64">
        <w:rPr>
          <w:noProof/>
        </w:rPr>
        <w:fldChar w:fldCharType="end"/>
      </w:r>
    </w:p>
    <w:p w14:paraId="7A7B1887" w14:textId="2213054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4.3.2.3 - Installation elektrischer Betriebsmittel</w:t>
      </w:r>
      <w:r w:rsidRPr="008E0F64">
        <w:rPr>
          <w:noProof/>
        </w:rPr>
        <w:tab/>
      </w:r>
      <w:r w:rsidRPr="008E0F64">
        <w:rPr>
          <w:noProof/>
        </w:rPr>
        <w:fldChar w:fldCharType="begin"/>
      </w:r>
      <w:r w:rsidRPr="008E0F64">
        <w:rPr>
          <w:noProof/>
        </w:rPr>
        <w:instrText xml:space="preserve"> PAGEREF _Toc167268216 \h </w:instrText>
      </w:r>
      <w:r w:rsidRPr="008E0F64">
        <w:rPr>
          <w:noProof/>
        </w:rPr>
      </w:r>
      <w:r w:rsidRPr="008E0F64">
        <w:rPr>
          <w:noProof/>
        </w:rPr>
        <w:fldChar w:fldCharType="separate"/>
      </w:r>
      <w:r w:rsidR="004105C4">
        <w:rPr>
          <w:noProof/>
        </w:rPr>
        <w:t>97</w:t>
      </w:r>
      <w:r w:rsidRPr="008E0F64">
        <w:rPr>
          <w:noProof/>
        </w:rPr>
        <w:fldChar w:fldCharType="end"/>
      </w:r>
    </w:p>
    <w:p w14:paraId="5F68FE2F" w14:textId="02A85B19" w:rsidR="004146C6" w:rsidRPr="008E0F64" w:rsidRDefault="004146C6">
      <w:pPr>
        <w:pStyle w:val="TM2"/>
        <w:rPr>
          <w:rFonts w:asciiTheme="minorHAnsi" w:hAnsiTheme="minorHAnsi"/>
          <w:b w:val="0"/>
          <w:kern w:val="2"/>
          <w:sz w:val="24"/>
          <w:szCs w:val="24"/>
          <w:lang w:eastAsia="fr-BE"/>
          <w14:ligatures w14:val="standardContextual"/>
        </w:rPr>
      </w:pPr>
      <w:r w:rsidRPr="008E0F64">
        <w:t>Abschnitt 4.3.3 - Brandschutz</w:t>
      </w:r>
      <w:r w:rsidRPr="008E0F64">
        <w:tab/>
      </w:r>
      <w:r w:rsidRPr="008E0F64">
        <w:fldChar w:fldCharType="begin"/>
      </w:r>
      <w:r w:rsidRPr="008E0F64">
        <w:instrText xml:space="preserve"> PAGEREF _Toc167268217 \h </w:instrText>
      </w:r>
      <w:r w:rsidRPr="008E0F64">
        <w:fldChar w:fldCharType="separate"/>
      </w:r>
      <w:r w:rsidR="004105C4">
        <w:t>97</w:t>
      </w:r>
      <w:r w:rsidRPr="008E0F64">
        <w:fldChar w:fldCharType="end"/>
      </w:r>
    </w:p>
    <w:p w14:paraId="59EC36C0" w14:textId="24AE7BE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4.3.3.1 - Allgemeines</w:t>
      </w:r>
      <w:r w:rsidRPr="008E0F64">
        <w:rPr>
          <w:noProof/>
        </w:rPr>
        <w:tab/>
      </w:r>
      <w:r w:rsidRPr="008E0F64">
        <w:rPr>
          <w:noProof/>
        </w:rPr>
        <w:fldChar w:fldCharType="begin"/>
      </w:r>
      <w:r w:rsidRPr="008E0F64">
        <w:rPr>
          <w:noProof/>
        </w:rPr>
        <w:instrText xml:space="preserve"> PAGEREF _Toc167268218 \h </w:instrText>
      </w:r>
      <w:r w:rsidRPr="008E0F64">
        <w:rPr>
          <w:noProof/>
        </w:rPr>
      </w:r>
      <w:r w:rsidRPr="008E0F64">
        <w:rPr>
          <w:noProof/>
        </w:rPr>
        <w:fldChar w:fldCharType="separate"/>
      </w:r>
      <w:r w:rsidR="004105C4">
        <w:rPr>
          <w:noProof/>
        </w:rPr>
        <w:t>97</w:t>
      </w:r>
      <w:r w:rsidRPr="008E0F64">
        <w:rPr>
          <w:noProof/>
        </w:rPr>
        <w:fldChar w:fldCharType="end"/>
      </w:r>
    </w:p>
    <w:p w14:paraId="55FD503F" w14:textId="043A22A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4.3.3.2 - Spezifische Begriffsbestimmungen</w:t>
      </w:r>
      <w:r w:rsidRPr="008E0F64">
        <w:rPr>
          <w:noProof/>
        </w:rPr>
        <w:tab/>
      </w:r>
      <w:r w:rsidRPr="008E0F64">
        <w:rPr>
          <w:noProof/>
        </w:rPr>
        <w:fldChar w:fldCharType="begin"/>
      </w:r>
      <w:r w:rsidRPr="008E0F64">
        <w:rPr>
          <w:noProof/>
        </w:rPr>
        <w:instrText xml:space="preserve"> PAGEREF _Toc167268219 \h </w:instrText>
      </w:r>
      <w:r w:rsidRPr="008E0F64">
        <w:rPr>
          <w:noProof/>
        </w:rPr>
      </w:r>
      <w:r w:rsidRPr="008E0F64">
        <w:rPr>
          <w:noProof/>
        </w:rPr>
        <w:fldChar w:fldCharType="separate"/>
      </w:r>
      <w:r w:rsidR="004105C4">
        <w:rPr>
          <w:noProof/>
        </w:rPr>
        <w:t>98</w:t>
      </w:r>
      <w:r w:rsidRPr="008E0F64">
        <w:rPr>
          <w:noProof/>
        </w:rPr>
        <w:fldChar w:fldCharType="end"/>
      </w:r>
    </w:p>
    <w:p w14:paraId="71FC5B53" w14:textId="0322D94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4.3.3.3 - Klassifizierung in Bezug auf Feuergefahr an einem Ort</w:t>
      </w:r>
      <w:r w:rsidRPr="008E0F64">
        <w:rPr>
          <w:noProof/>
        </w:rPr>
        <w:tab/>
      </w:r>
      <w:r w:rsidRPr="008E0F64">
        <w:rPr>
          <w:noProof/>
        </w:rPr>
        <w:fldChar w:fldCharType="begin"/>
      </w:r>
      <w:r w:rsidRPr="008E0F64">
        <w:rPr>
          <w:noProof/>
        </w:rPr>
        <w:instrText xml:space="preserve"> PAGEREF _Toc167268220 \h </w:instrText>
      </w:r>
      <w:r w:rsidRPr="008E0F64">
        <w:rPr>
          <w:noProof/>
        </w:rPr>
      </w:r>
      <w:r w:rsidRPr="008E0F64">
        <w:rPr>
          <w:noProof/>
        </w:rPr>
        <w:fldChar w:fldCharType="separate"/>
      </w:r>
      <w:r w:rsidR="004105C4">
        <w:rPr>
          <w:noProof/>
        </w:rPr>
        <w:t>98</w:t>
      </w:r>
      <w:r w:rsidRPr="008E0F64">
        <w:rPr>
          <w:noProof/>
        </w:rPr>
        <w:fldChar w:fldCharType="end"/>
      </w:r>
    </w:p>
    <w:p w14:paraId="79486234" w14:textId="0D9DB40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4.3.3.4 - Klassifizierung der isolierten Leiter und Kabel</w:t>
      </w:r>
      <w:r w:rsidRPr="008E0F64">
        <w:rPr>
          <w:noProof/>
        </w:rPr>
        <w:tab/>
      </w:r>
      <w:r w:rsidRPr="008E0F64">
        <w:rPr>
          <w:noProof/>
        </w:rPr>
        <w:fldChar w:fldCharType="begin"/>
      </w:r>
      <w:r w:rsidRPr="008E0F64">
        <w:rPr>
          <w:noProof/>
        </w:rPr>
        <w:instrText xml:space="preserve"> PAGEREF _Toc167268221 \h </w:instrText>
      </w:r>
      <w:r w:rsidRPr="008E0F64">
        <w:rPr>
          <w:noProof/>
        </w:rPr>
      </w:r>
      <w:r w:rsidRPr="008E0F64">
        <w:rPr>
          <w:noProof/>
        </w:rPr>
        <w:fldChar w:fldCharType="separate"/>
      </w:r>
      <w:r w:rsidR="004105C4">
        <w:rPr>
          <w:noProof/>
        </w:rPr>
        <w:t>98</w:t>
      </w:r>
      <w:r w:rsidRPr="008E0F64">
        <w:rPr>
          <w:noProof/>
        </w:rPr>
        <w:fldChar w:fldCharType="end"/>
      </w:r>
    </w:p>
    <w:p w14:paraId="68EC6A30" w14:textId="66760C2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lastRenderedPageBreak/>
        <w:t>Unterabschnitt 4.3.3.5 - Allgemeine Brandschutzmaßnahmen</w:t>
      </w:r>
      <w:r w:rsidRPr="008E0F64">
        <w:rPr>
          <w:noProof/>
        </w:rPr>
        <w:tab/>
      </w:r>
      <w:r w:rsidRPr="008E0F64">
        <w:rPr>
          <w:noProof/>
        </w:rPr>
        <w:fldChar w:fldCharType="begin"/>
      </w:r>
      <w:r w:rsidRPr="008E0F64">
        <w:rPr>
          <w:noProof/>
        </w:rPr>
        <w:instrText xml:space="preserve"> PAGEREF _Toc167268222 \h </w:instrText>
      </w:r>
      <w:r w:rsidRPr="008E0F64">
        <w:rPr>
          <w:noProof/>
        </w:rPr>
      </w:r>
      <w:r w:rsidRPr="008E0F64">
        <w:rPr>
          <w:noProof/>
        </w:rPr>
        <w:fldChar w:fldCharType="separate"/>
      </w:r>
      <w:r w:rsidR="004105C4">
        <w:rPr>
          <w:noProof/>
        </w:rPr>
        <w:t>100</w:t>
      </w:r>
      <w:r w:rsidRPr="008E0F64">
        <w:rPr>
          <w:noProof/>
        </w:rPr>
        <w:fldChar w:fldCharType="end"/>
      </w:r>
    </w:p>
    <w:p w14:paraId="50B292AC" w14:textId="3333FF2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4.3.3.6 - Zusätzliche Brandschutzmaßnahmen an Orten mit erhöhter Feuergefahr</w:t>
      </w:r>
      <w:r w:rsidRPr="008E0F64">
        <w:rPr>
          <w:noProof/>
        </w:rPr>
        <w:tab/>
      </w:r>
      <w:r w:rsidRPr="008E0F64">
        <w:rPr>
          <w:noProof/>
        </w:rPr>
        <w:fldChar w:fldCharType="begin"/>
      </w:r>
      <w:r w:rsidRPr="008E0F64">
        <w:rPr>
          <w:noProof/>
        </w:rPr>
        <w:instrText xml:space="preserve"> PAGEREF _Toc167268223 \h </w:instrText>
      </w:r>
      <w:r w:rsidRPr="008E0F64">
        <w:rPr>
          <w:noProof/>
        </w:rPr>
      </w:r>
      <w:r w:rsidRPr="008E0F64">
        <w:rPr>
          <w:noProof/>
        </w:rPr>
        <w:fldChar w:fldCharType="separate"/>
      </w:r>
      <w:r w:rsidR="004105C4">
        <w:rPr>
          <w:noProof/>
        </w:rPr>
        <w:t>101</w:t>
      </w:r>
      <w:r w:rsidRPr="008E0F64">
        <w:rPr>
          <w:noProof/>
        </w:rPr>
        <w:fldChar w:fldCharType="end"/>
      </w:r>
    </w:p>
    <w:p w14:paraId="6DB1A527" w14:textId="3A0AD3B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4.3.3.7 - Besondere Brandschutzmaßnahmen</w:t>
      </w:r>
      <w:r w:rsidRPr="008E0F64">
        <w:rPr>
          <w:noProof/>
        </w:rPr>
        <w:tab/>
      </w:r>
      <w:r w:rsidRPr="008E0F64">
        <w:rPr>
          <w:noProof/>
        </w:rPr>
        <w:fldChar w:fldCharType="begin"/>
      </w:r>
      <w:r w:rsidRPr="008E0F64">
        <w:rPr>
          <w:noProof/>
        </w:rPr>
        <w:instrText xml:space="preserve"> PAGEREF _Toc167268224 \h </w:instrText>
      </w:r>
      <w:r w:rsidRPr="008E0F64">
        <w:rPr>
          <w:noProof/>
        </w:rPr>
      </w:r>
      <w:r w:rsidRPr="008E0F64">
        <w:rPr>
          <w:noProof/>
        </w:rPr>
        <w:fldChar w:fldCharType="separate"/>
      </w:r>
      <w:r w:rsidR="004105C4">
        <w:rPr>
          <w:noProof/>
        </w:rPr>
        <w:t>103</w:t>
      </w:r>
      <w:r w:rsidRPr="008E0F64">
        <w:rPr>
          <w:noProof/>
        </w:rPr>
        <w:fldChar w:fldCharType="end"/>
      </w:r>
    </w:p>
    <w:p w14:paraId="5319ACBF" w14:textId="5CAD978E" w:rsidR="004146C6" w:rsidRPr="008E0F64" w:rsidRDefault="004146C6">
      <w:pPr>
        <w:pStyle w:val="TM2"/>
        <w:rPr>
          <w:rFonts w:asciiTheme="minorHAnsi" w:hAnsiTheme="minorHAnsi"/>
          <w:b w:val="0"/>
          <w:kern w:val="2"/>
          <w:sz w:val="24"/>
          <w:szCs w:val="24"/>
          <w:lang w:eastAsia="fr-BE"/>
          <w14:ligatures w14:val="standardContextual"/>
        </w:rPr>
      </w:pPr>
      <w:r w:rsidRPr="008E0F64">
        <w:t>Abschnitt 4.3.4 - Explosionsschutz in explosionsfähiger Atmosphäre</w:t>
      </w:r>
      <w:r w:rsidRPr="008E0F64">
        <w:tab/>
      </w:r>
      <w:r w:rsidRPr="008E0F64">
        <w:fldChar w:fldCharType="begin"/>
      </w:r>
      <w:r w:rsidRPr="008E0F64">
        <w:instrText xml:space="preserve"> PAGEREF _Toc167268225 \h </w:instrText>
      </w:r>
      <w:r w:rsidRPr="008E0F64">
        <w:fldChar w:fldCharType="separate"/>
      </w:r>
      <w:r w:rsidR="004105C4">
        <w:t>104</w:t>
      </w:r>
      <w:r w:rsidRPr="008E0F64">
        <w:fldChar w:fldCharType="end"/>
      </w:r>
    </w:p>
    <w:p w14:paraId="1B0504AA" w14:textId="20C1CA25"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4.4 - Elektrischer Überstromschutz</w:t>
      </w:r>
      <w:r w:rsidRPr="008E0F64">
        <w:tab/>
      </w:r>
      <w:r w:rsidRPr="008E0F64">
        <w:fldChar w:fldCharType="begin"/>
      </w:r>
      <w:r w:rsidRPr="008E0F64">
        <w:instrText xml:space="preserve"> PAGEREF _Toc167268226 \h </w:instrText>
      </w:r>
      <w:r w:rsidRPr="008E0F64">
        <w:fldChar w:fldCharType="separate"/>
      </w:r>
      <w:r w:rsidR="004105C4">
        <w:t>104</w:t>
      </w:r>
      <w:r w:rsidRPr="008E0F64">
        <w:fldChar w:fldCharType="end"/>
      </w:r>
    </w:p>
    <w:p w14:paraId="2A90A91A" w14:textId="2B10F236" w:rsidR="004146C6" w:rsidRPr="008E0F64" w:rsidRDefault="004146C6">
      <w:pPr>
        <w:pStyle w:val="TM2"/>
        <w:rPr>
          <w:rFonts w:asciiTheme="minorHAnsi" w:hAnsiTheme="minorHAnsi"/>
          <w:b w:val="0"/>
          <w:kern w:val="2"/>
          <w:sz w:val="24"/>
          <w:szCs w:val="24"/>
          <w:lang w:eastAsia="fr-BE"/>
          <w14:ligatures w14:val="standardContextual"/>
        </w:rPr>
      </w:pPr>
      <w:r w:rsidRPr="008E0F64">
        <w:t>Abschnitt 4.4.1 - Allgemeines</w:t>
      </w:r>
      <w:r w:rsidRPr="008E0F64">
        <w:tab/>
      </w:r>
      <w:r w:rsidRPr="008E0F64">
        <w:fldChar w:fldCharType="begin"/>
      </w:r>
      <w:r w:rsidRPr="008E0F64">
        <w:instrText xml:space="preserve"> PAGEREF _Toc167268227 \h </w:instrText>
      </w:r>
      <w:r w:rsidRPr="008E0F64">
        <w:fldChar w:fldCharType="separate"/>
      </w:r>
      <w:r w:rsidR="004105C4">
        <w:t>104</w:t>
      </w:r>
      <w:r w:rsidRPr="008E0F64">
        <w:fldChar w:fldCharType="end"/>
      </w:r>
    </w:p>
    <w:p w14:paraId="0AB41EE5" w14:textId="6B41CE2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4.4.1.1 - Grundsatz</w:t>
      </w:r>
      <w:r w:rsidRPr="008E0F64">
        <w:rPr>
          <w:noProof/>
        </w:rPr>
        <w:tab/>
      </w:r>
      <w:r w:rsidRPr="008E0F64">
        <w:rPr>
          <w:noProof/>
        </w:rPr>
        <w:fldChar w:fldCharType="begin"/>
      </w:r>
      <w:r w:rsidRPr="008E0F64">
        <w:rPr>
          <w:noProof/>
        </w:rPr>
        <w:instrText xml:space="preserve"> PAGEREF _Toc167268228 \h </w:instrText>
      </w:r>
      <w:r w:rsidRPr="008E0F64">
        <w:rPr>
          <w:noProof/>
        </w:rPr>
      </w:r>
      <w:r w:rsidRPr="008E0F64">
        <w:rPr>
          <w:noProof/>
        </w:rPr>
        <w:fldChar w:fldCharType="separate"/>
      </w:r>
      <w:r w:rsidR="004105C4">
        <w:rPr>
          <w:noProof/>
        </w:rPr>
        <w:t>104</w:t>
      </w:r>
      <w:r w:rsidRPr="008E0F64">
        <w:rPr>
          <w:noProof/>
        </w:rPr>
        <w:fldChar w:fldCharType="end"/>
      </w:r>
    </w:p>
    <w:p w14:paraId="3B11DF81" w14:textId="449A52F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4.4.1.2 - Überströme</w:t>
      </w:r>
      <w:r w:rsidRPr="008E0F64">
        <w:rPr>
          <w:noProof/>
        </w:rPr>
        <w:tab/>
      </w:r>
      <w:r w:rsidRPr="008E0F64">
        <w:rPr>
          <w:noProof/>
        </w:rPr>
        <w:fldChar w:fldCharType="begin"/>
      </w:r>
      <w:r w:rsidRPr="008E0F64">
        <w:rPr>
          <w:noProof/>
        </w:rPr>
        <w:instrText xml:space="preserve"> PAGEREF _Toc167268229 \h </w:instrText>
      </w:r>
      <w:r w:rsidRPr="008E0F64">
        <w:rPr>
          <w:noProof/>
        </w:rPr>
      </w:r>
      <w:r w:rsidRPr="008E0F64">
        <w:rPr>
          <w:noProof/>
        </w:rPr>
        <w:fldChar w:fldCharType="separate"/>
      </w:r>
      <w:r w:rsidR="004105C4">
        <w:rPr>
          <w:noProof/>
        </w:rPr>
        <w:t>104</w:t>
      </w:r>
      <w:r w:rsidRPr="008E0F64">
        <w:rPr>
          <w:noProof/>
        </w:rPr>
        <w:fldChar w:fldCharType="end"/>
      </w:r>
    </w:p>
    <w:p w14:paraId="37B82710" w14:textId="62E6B6F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4.4.1.3 - Gemeinsame Schutzeinrichtung</w:t>
      </w:r>
      <w:r w:rsidRPr="008E0F64">
        <w:rPr>
          <w:noProof/>
        </w:rPr>
        <w:tab/>
      </w:r>
      <w:r w:rsidRPr="008E0F64">
        <w:rPr>
          <w:noProof/>
        </w:rPr>
        <w:fldChar w:fldCharType="begin"/>
      </w:r>
      <w:r w:rsidRPr="008E0F64">
        <w:rPr>
          <w:noProof/>
        </w:rPr>
        <w:instrText xml:space="preserve"> PAGEREF _Toc167268230 \h </w:instrText>
      </w:r>
      <w:r w:rsidRPr="008E0F64">
        <w:rPr>
          <w:noProof/>
        </w:rPr>
      </w:r>
      <w:r w:rsidRPr="008E0F64">
        <w:rPr>
          <w:noProof/>
        </w:rPr>
        <w:fldChar w:fldCharType="separate"/>
      </w:r>
      <w:r w:rsidR="004105C4">
        <w:rPr>
          <w:noProof/>
        </w:rPr>
        <w:t>105</w:t>
      </w:r>
      <w:r w:rsidRPr="008E0F64">
        <w:rPr>
          <w:noProof/>
        </w:rPr>
        <w:fldChar w:fldCharType="end"/>
      </w:r>
    </w:p>
    <w:p w14:paraId="2EBF6A6E" w14:textId="2FA3D03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4.4.1.4 - In Reihe geschaltete Schutzeinrichtungen</w:t>
      </w:r>
      <w:r w:rsidRPr="008E0F64">
        <w:rPr>
          <w:noProof/>
        </w:rPr>
        <w:tab/>
      </w:r>
      <w:r w:rsidRPr="008E0F64">
        <w:rPr>
          <w:noProof/>
        </w:rPr>
        <w:fldChar w:fldCharType="begin"/>
      </w:r>
      <w:r w:rsidRPr="008E0F64">
        <w:rPr>
          <w:noProof/>
        </w:rPr>
        <w:instrText xml:space="preserve"> PAGEREF _Toc167268231 \h </w:instrText>
      </w:r>
      <w:r w:rsidRPr="008E0F64">
        <w:rPr>
          <w:noProof/>
        </w:rPr>
      </w:r>
      <w:r w:rsidRPr="008E0F64">
        <w:rPr>
          <w:noProof/>
        </w:rPr>
        <w:fldChar w:fldCharType="separate"/>
      </w:r>
      <w:r w:rsidR="004105C4">
        <w:rPr>
          <w:noProof/>
        </w:rPr>
        <w:t>105</w:t>
      </w:r>
      <w:r w:rsidRPr="008E0F64">
        <w:rPr>
          <w:noProof/>
        </w:rPr>
        <w:fldChar w:fldCharType="end"/>
      </w:r>
    </w:p>
    <w:p w14:paraId="0062BABB" w14:textId="39F8953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4.4.1.5 - Strombelastbarkeit in elektrischen Leitungen</w:t>
      </w:r>
      <w:r w:rsidRPr="008E0F64">
        <w:rPr>
          <w:noProof/>
        </w:rPr>
        <w:tab/>
      </w:r>
      <w:r w:rsidRPr="008E0F64">
        <w:rPr>
          <w:noProof/>
        </w:rPr>
        <w:fldChar w:fldCharType="begin"/>
      </w:r>
      <w:r w:rsidRPr="008E0F64">
        <w:rPr>
          <w:noProof/>
        </w:rPr>
        <w:instrText xml:space="preserve"> PAGEREF _Toc167268232 \h </w:instrText>
      </w:r>
      <w:r w:rsidRPr="008E0F64">
        <w:rPr>
          <w:noProof/>
        </w:rPr>
      </w:r>
      <w:r w:rsidRPr="008E0F64">
        <w:rPr>
          <w:noProof/>
        </w:rPr>
        <w:fldChar w:fldCharType="separate"/>
      </w:r>
      <w:r w:rsidR="004105C4">
        <w:rPr>
          <w:noProof/>
        </w:rPr>
        <w:t>105</w:t>
      </w:r>
      <w:r w:rsidRPr="008E0F64">
        <w:rPr>
          <w:noProof/>
        </w:rPr>
        <w:fldChar w:fldCharType="end"/>
      </w:r>
    </w:p>
    <w:p w14:paraId="66A25752" w14:textId="2A89BA3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4.4.1.6 - Anschluss von Abnehmern an das Netz</w:t>
      </w:r>
      <w:r w:rsidRPr="008E0F64">
        <w:rPr>
          <w:noProof/>
        </w:rPr>
        <w:tab/>
      </w:r>
      <w:r w:rsidRPr="008E0F64">
        <w:rPr>
          <w:noProof/>
        </w:rPr>
        <w:fldChar w:fldCharType="begin"/>
      </w:r>
      <w:r w:rsidRPr="008E0F64">
        <w:rPr>
          <w:noProof/>
        </w:rPr>
        <w:instrText xml:space="preserve"> PAGEREF _Toc167268233 \h </w:instrText>
      </w:r>
      <w:r w:rsidRPr="008E0F64">
        <w:rPr>
          <w:noProof/>
        </w:rPr>
      </w:r>
      <w:r w:rsidRPr="008E0F64">
        <w:rPr>
          <w:noProof/>
        </w:rPr>
        <w:fldChar w:fldCharType="separate"/>
      </w:r>
      <w:r w:rsidR="004105C4">
        <w:rPr>
          <w:noProof/>
        </w:rPr>
        <w:t>106</w:t>
      </w:r>
      <w:r w:rsidRPr="008E0F64">
        <w:rPr>
          <w:noProof/>
        </w:rPr>
        <w:fldChar w:fldCharType="end"/>
      </w:r>
    </w:p>
    <w:p w14:paraId="7CFCD840" w14:textId="7EA36BEF" w:rsidR="004146C6" w:rsidRPr="008E0F64" w:rsidRDefault="004146C6">
      <w:pPr>
        <w:pStyle w:val="TM2"/>
        <w:rPr>
          <w:rFonts w:asciiTheme="minorHAnsi" w:hAnsiTheme="minorHAnsi"/>
          <w:b w:val="0"/>
          <w:kern w:val="2"/>
          <w:sz w:val="24"/>
          <w:szCs w:val="24"/>
          <w:lang w:eastAsia="fr-BE"/>
          <w14:ligatures w14:val="standardContextual"/>
        </w:rPr>
      </w:pPr>
      <w:r w:rsidRPr="008E0F64">
        <w:t>Abschnitt 4.4.2 - Schutz gegen Kurzschlüsse bei Nieder- und Kleinspannung</w:t>
      </w:r>
      <w:r w:rsidRPr="008E0F64">
        <w:tab/>
      </w:r>
      <w:r w:rsidRPr="008E0F64">
        <w:fldChar w:fldCharType="begin"/>
      </w:r>
      <w:r w:rsidRPr="008E0F64">
        <w:instrText xml:space="preserve"> PAGEREF _Toc167268234 \h </w:instrText>
      </w:r>
      <w:r w:rsidRPr="008E0F64">
        <w:fldChar w:fldCharType="separate"/>
      </w:r>
      <w:r w:rsidR="004105C4">
        <w:t>106</w:t>
      </w:r>
      <w:r w:rsidRPr="008E0F64">
        <w:fldChar w:fldCharType="end"/>
      </w:r>
    </w:p>
    <w:p w14:paraId="0B011A52" w14:textId="24181A1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4.4.2.1 - Kurzschluss-Schutzeinrichtungen</w:t>
      </w:r>
      <w:r w:rsidRPr="008E0F64">
        <w:rPr>
          <w:noProof/>
        </w:rPr>
        <w:tab/>
      </w:r>
      <w:r w:rsidRPr="008E0F64">
        <w:rPr>
          <w:noProof/>
        </w:rPr>
        <w:fldChar w:fldCharType="begin"/>
      </w:r>
      <w:r w:rsidRPr="008E0F64">
        <w:rPr>
          <w:noProof/>
        </w:rPr>
        <w:instrText xml:space="preserve"> PAGEREF _Toc167268235 \h </w:instrText>
      </w:r>
      <w:r w:rsidRPr="008E0F64">
        <w:rPr>
          <w:noProof/>
        </w:rPr>
      </w:r>
      <w:r w:rsidRPr="008E0F64">
        <w:rPr>
          <w:noProof/>
        </w:rPr>
        <w:fldChar w:fldCharType="separate"/>
      </w:r>
      <w:r w:rsidR="004105C4">
        <w:rPr>
          <w:noProof/>
        </w:rPr>
        <w:t>106</w:t>
      </w:r>
      <w:r w:rsidRPr="008E0F64">
        <w:rPr>
          <w:noProof/>
        </w:rPr>
        <w:fldChar w:fldCharType="end"/>
      </w:r>
    </w:p>
    <w:p w14:paraId="445B740F" w14:textId="5FB4A06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4.4.2.2 - Lage von Schutzeinrichtungen</w:t>
      </w:r>
      <w:r w:rsidRPr="008E0F64">
        <w:rPr>
          <w:noProof/>
        </w:rPr>
        <w:tab/>
      </w:r>
      <w:r w:rsidRPr="008E0F64">
        <w:rPr>
          <w:noProof/>
        </w:rPr>
        <w:fldChar w:fldCharType="begin"/>
      </w:r>
      <w:r w:rsidRPr="008E0F64">
        <w:rPr>
          <w:noProof/>
        </w:rPr>
        <w:instrText xml:space="preserve"> PAGEREF _Toc167268236 \h </w:instrText>
      </w:r>
      <w:r w:rsidRPr="008E0F64">
        <w:rPr>
          <w:noProof/>
        </w:rPr>
      </w:r>
      <w:r w:rsidRPr="008E0F64">
        <w:rPr>
          <w:noProof/>
        </w:rPr>
        <w:fldChar w:fldCharType="separate"/>
      </w:r>
      <w:r w:rsidR="004105C4">
        <w:rPr>
          <w:noProof/>
        </w:rPr>
        <w:t>107</w:t>
      </w:r>
      <w:r w:rsidRPr="008E0F64">
        <w:rPr>
          <w:noProof/>
        </w:rPr>
        <w:fldChar w:fldCharType="end"/>
      </w:r>
    </w:p>
    <w:p w14:paraId="03804D1A" w14:textId="6B4BEFDD" w:rsidR="004146C6" w:rsidRPr="008E0F64" w:rsidRDefault="004146C6">
      <w:pPr>
        <w:pStyle w:val="TM2"/>
        <w:rPr>
          <w:rFonts w:asciiTheme="minorHAnsi" w:hAnsiTheme="minorHAnsi"/>
          <w:b w:val="0"/>
          <w:kern w:val="2"/>
          <w:sz w:val="24"/>
          <w:szCs w:val="24"/>
          <w:lang w:eastAsia="fr-BE"/>
          <w14:ligatures w14:val="standardContextual"/>
        </w:rPr>
      </w:pPr>
      <w:r w:rsidRPr="008E0F64">
        <w:t>Abschnitt 4.4.3 - Überlastschutz bei Nieder- und Kleinspannung</w:t>
      </w:r>
      <w:r w:rsidRPr="008E0F64">
        <w:tab/>
      </w:r>
      <w:r w:rsidRPr="008E0F64">
        <w:fldChar w:fldCharType="begin"/>
      </w:r>
      <w:r w:rsidRPr="008E0F64">
        <w:instrText xml:space="preserve"> PAGEREF _Toc167268237 \h </w:instrText>
      </w:r>
      <w:r w:rsidRPr="008E0F64">
        <w:fldChar w:fldCharType="separate"/>
      </w:r>
      <w:r w:rsidR="004105C4">
        <w:t>107</w:t>
      </w:r>
      <w:r w:rsidRPr="008E0F64">
        <w:fldChar w:fldCharType="end"/>
      </w:r>
    </w:p>
    <w:p w14:paraId="6C1A9644" w14:textId="7171C53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4.4.3.1 - Grundsatz</w:t>
      </w:r>
      <w:r w:rsidRPr="008E0F64">
        <w:rPr>
          <w:noProof/>
        </w:rPr>
        <w:tab/>
      </w:r>
      <w:r w:rsidRPr="008E0F64">
        <w:rPr>
          <w:noProof/>
        </w:rPr>
        <w:fldChar w:fldCharType="begin"/>
      </w:r>
      <w:r w:rsidRPr="008E0F64">
        <w:rPr>
          <w:noProof/>
        </w:rPr>
        <w:instrText xml:space="preserve"> PAGEREF _Toc167268238 \h </w:instrText>
      </w:r>
      <w:r w:rsidRPr="008E0F64">
        <w:rPr>
          <w:noProof/>
        </w:rPr>
      </w:r>
      <w:r w:rsidRPr="008E0F64">
        <w:rPr>
          <w:noProof/>
        </w:rPr>
        <w:fldChar w:fldCharType="separate"/>
      </w:r>
      <w:r w:rsidR="004105C4">
        <w:rPr>
          <w:noProof/>
        </w:rPr>
        <w:t>107</w:t>
      </w:r>
      <w:r w:rsidRPr="008E0F64">
        <w:rPr>
          <w:noProof/>
        </w:rPr>
        <w:fldChar w:fldCharType="end"/>
      </w:r>
    </w:p>
    <w:p w14:paraId="530394E8" w14:textId="2D49CDB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4.4.3.2 - Überlast-Schutzeinrichtungen</w:t>
      </w:r>
      <w:r w:rsidRPr="008E0F64">
        <w:rPr>
          <w:noProof/>
        </w:rPr>
        <w:tab/>
      </w:r>
      <w:r w:rsidRPr="008E0F64">
        <w:rPr>
          <w:noProof/>
        </w:rPr>
        <w:fldChar w:fldCharType="begin"/>
      </w:r>
      <w:r w:rsidRPr="008E0F64">
        <w:rPr>
          <w:noProof/>
        </w:rPr>
        <w:instrText xml:space="preserve"> PAGEREF _Toc167268239 \h </w:instrText>
      </w:r>
      <w:r w:rsidRPr="008E0F64">
        <w:rPr>
          <w:noProof/>
        </w:rPr>
      </w:r>
      <w:r w:rsidRPr="008E0F64">
        <w:rPr>
          <w:noProof/>
        </w:rPr>
        <w:fldChar w:fldCharType="separate"/>
      </w:r>
      <w:r w:rsidR="004105C4">
        <w:rPr>
          <w:noProof/>
        </w:rPr>
        <w:t>107</w:t>
      </w:r>
      <w:r w:rsidRPr="008E0F64">
        <w:rPr>
          <w:noProof/>
        </w:rPr>
        <w:fldChar w:fldCharType="end"/>
      </w:r>
    </w:p>
    <w:p w14:paraId="4B7458D4" w14:textId="12DC9D3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4.4.3.3 - Befreiungen</w:t>
      </w:r>
      <w:r w:rsidRPr="008E0F64">
        <w:rPr>
          <w:noProof/>
        </w:rPr>
        <w:tab/>
      </w:r>
      <w:r w:rsidRPr="008E0F64">
        <w:rPr>
          <w:noProof/>
        </w:rPr>
        <w:fldChar w:fldCharType="begin"/>
      </w:r>
      <w:r w:rsidRPr="008E0F64">
        <w:rPr>
          <w:noProof/>
        </w:rPr>
        <w:instrText xml:space="preserve"> PAGEREF _Toc167268240 \h </w:instrText>
      </w:r>
      <w:r w:rsidRPr="008E0F64">
        <w:rPr>
          <w:noProof/>
        </w:rPr>
      </w:r>
      <w:r w:rsidRPr="008E0F64">
        <w:rPr>
          <w:noProof/>
        </w:rPr>
        <w:fldChar w:fldCharType="separate"/>
      </w:r>
      <w:r w:rsidR="004105C4">
        <w:rPr>
          <w:noProof/>
        </w:rPr>
        <w:t>107</w:t>
      </w:r>
      <w:r w:rsidRPr="008E0F64">
        <w:rPr>
          <w:noProof/>
        </w:rPr>
        <w:fldChar w:fldCharType="end"/>
      </w:r>
    </w:p>
    <w:p w14:paraId="4980A0F8" w14:textId="4E41543E"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4.4.3.4 - Parallel angeschlossene elektrische Leitungen</w:t>
      </w:r>
      <w:r w:rsidRPr="008E0F64">
        <w:rPr>
          <w:noProof/>
        </w:rPr>
        <w:tab/>
      </w:r>
      <w:r w:rsidRPr="008E0F64">
        <w:rPr>
          <w:noProof/>
        </w:rPr>
        <w:fldChar w:fldCharType="begin"/>
      </w:r>
      <w:r w:rsidRPr="008E0F64">
        <w:rPr>
          <w:noProof/>
        </w:rPr>
        <w:instrText xml:space="preserve"> PAGEREF _Toc167268241 \h </w:instrText>
      </w:r>
      <w:r w:rsidRPr="008E0F64">
        <w:rPr>
          <w:noProof/>
        </w:rPr>
      </w:r>
      <w:r w:rsidRPr="008E0F64">
        <w:rPr>
          <w:noProof/>
        </w:rPr>
        <w:fldChar w:fldCharType="separate"/>
      </w:r>
      <w:r w:rsidR="004105C4">
        <w:rPr>
          <w:noProof/>
        </w:rPr>
        <w:t>108</w:t>
      </w:r>
      <w:r w:rsidRPr="008E0F64">
        <w:rPr>
          <w:noProof/>
        </w:rPr>
        <w:fldChar w:fldCharType="end"/>
      </w:r>
    </w:p>
    <w:p w14:paraId="66AC2FC5" w14:textId="14C6DE35" w:rsidR="004146C6" w:rsidRPr="008E0F64" w:rsidRDefault="004146C6">
      <w:pPr>
        <w:pStyle w:val="TM2"/>
        <w:rPr>
          <w:rFonts w:asciiTheme="minorHAnsi" w:hAnsiTheme="minorHAnsi"/>
          <w:b w:val="0"/>
          <w:kern w:val="2"/>
          <w:sz w:val="24"/>
          <w:szCs w:val="24"/>
          <w:lang w:eastAsia="fr-BE"/>
          <w14:ligatures w14:val="standardContextual"/>
        </w:rPr>
      </w:pPr>
      <w:r w:rsidRPr="008E0F64">
        <w:t>Abschnitt 4.4.4 - Überstromschutz für Außen- und Neutralleiter in Niederspannungs- und Kleinspannungsanlagen</w:t>
      </w:r>
      <w:r w:rsidRPr="008E0F64">
        <w:tab/>
      </w:r>
      <w:r w:rsidRPr="008E0F64">
        <w:fldChar w:fldCharType="begin"/>
      </w:r>
      <w:r w:rsidRPr="008E0F64">
        <w:instrText xml:space="preserve"> PAGEREF _Toc167268242 \h </w:instrText>
      </w:r>
      <w:r w:rsidRPr="008E0F64">
        <w:fldChar w:fldCharType="separate"/>
      </w:r>
      <w:r w:rsidR="004105C4">
        <w:t>108</w:t>
      </w:r>
      <w:r w:rsidRPr="008E0F64">
        <w:fldChar w:fldCharType="end"/>
      </w:r>
    </w:p>
    <w:p w14:paraId="76B1850F" w14:textId="49BC6F0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4.4.4.1 - Abschaltung des betroffenen Leiters</w:t>
      </w:r>
      <w:r w:rsidRPr="008E0F64">
        <w:rPr>
          <w:noProof/>
        </w:rPr>
        <w:tab/>
      </w:r>
      <w:r w:rsidRPr="008E0F64">
        <w:rPr>
          <w:noProof/>
        </w:rPr>
        <w:fldChar w:fldCharType="begin"/>
      </w:r>
      <w:r w:rsidRPr="008E0F64">
        <w:rPr>
          <w:noProof/>
        </w:rPr>
        <w:instrText xml:space="preserve"> PAGEREF _Toc167268243 \h </w:instrText>
      </w:r>
      <w:r w:rsidRPr="008E0F64">
        <w:rPr>
          <w:noProof/>
        </w:rPr>
      </w:r>
      <w:r w:rsidRPr="008E0F64">
        <w:rPr>
          <w:noProof/>
        </w:rPr>
        <w:fldChar w:fldCharType="separate"/>
      </w:r>
      <w:r w:rsidR="004105C4">
        <w:rPr>
          <w:noProof/>
        </w:rPr>
        <w:t>108</w:t>
      </w:r>
      <w:r w:rsidRPr="008E0F64">
        <w:rPr>
          <w:noProof/>
        </w:rPr>
        <w:fldChar w:fldCharType="end"/>
      </w:r>
    </w:p>
    <w:p w14:paraId="134A9141" w14:textId="7F27DBF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4.4.4.2 - Schutz von einphasigen Stromkreisen</w:t>
      </w:r>
      <w:r w:rsidRPr="008E0F64">
        <w:rPr>
          <w:noProof/>
        </w:rPr>
        <w:tab/>
      </w:r>
      <w:r w:rsidRPr="008E0F64">
        <w:rPr>
          <w:noProof/>
        </w:rPr>
        <w:fldChar w:fldCharType="begin"/>
      </w:r>
      <w:r w:rsidRPr="008E0F64">
        <w:rPr>
          <w:noProof/>
        </w:rPr>
        <w:instrText xml:space="preserve"> PAGEREF _Toc167268244 \h </w:instrText>
      </w:r>
      <w:r w:rsidRPr="008E0F64">
        <w:rPr>
          <w:noProof/>
        </w:rPr>
      </w:r>
      <w:r w:rsidRPr="008E0F64">
        <w:rPr>
          <w:noProof/>
        </w:rPr>
        <w:fldChar w:fldCharType="separate"/>
      </w:r>
      <w:r w:rsidR="004105C4">
        <w:rPr>
          <w:noProof/>
        </w:rPr>
        <w:t>109</w:t>
      </w:r>
      <w:r w:rsidRPr="008E0F64">
        <w:rPr>
          <w:noProof/>
        </w:rPr>
        <w:fldChar w:fldCharType="end"/>
      </w:r>
    </w:p>
    <w:p w14:paraId="2EB32762" w14:textId="07C3745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4.4.4.3 - Dreiphasige Stromkreise in TT- und TN-Systemen mit nicht verteiltem Neutralleiter</w:t>
      </w:r>
      <w:r w:rsidRPr="008E0F64">
        <w:rPr>
          <w:noProof/>
        </w:rPr>
        <w:tab/>
      </w:r>
      <w:r w:rsidRPr="008E0F64">
        <w:rPr>
          <w:noProof/>
        </w:rPr>
        <w:fldChar w:fldCharType="begin"/>
      </w:r>
      <w:r w:rsidRPr="008E0F64">
        <w:rPr>
          <w:noProof/>
        </w:rPr>
        <w:instrText xml:space="preserve"> PAGEREF _Toc167268245 \h </w:instrText>
      </w:r>
      <w:r w:rsidRPr="008E0F64">
        <w:rPr>
          <w:noProof/>
        </w:rPr>
      </w:r>
      <w:r w:rsidRPr="008E0F64">
        <w:rPr>
          <w:noProof/>
        </w:rPr>
        <w:fldChar w:fldCharType="separate"/>
      </w:r>
      <w:r w:rsidR="004105C4">
        <w:rPr>
          <w:noProof/>
        </w:rPr>
        <w:t>109</w:t>
      </w:r>
      <w:r w:rsidRPr="008E0F64">
        <w:rPr>
          <w:noProof/>
        </w:rPr>
        <w:fldChar w:fldCharType="end"/>
      </w:r>
    </w:p>
    <w:p w14:paraId="29FA99FE" w14:textId="437E3F7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4.4.4.4 - Dreiphasige Stromkreise in TT- und TN-Systemen mit verteiltem Neutralleiter</w:t>
      </w:r>
      <w:r w:rsidRPr="008E0F64">
        <w:rPr>
          <w:noProof/>
        </w:rPr>
        <w:tab/>
      </w:r>
      <w:r w:rsidRPr="008E0F64">
        <w:rPr>
          <w:noProof/>
        </w:rPr>
        <w:fldChar w:fldCharType="begin"/>
      </w:r>
      <w:r w:rsidRPr="008E0F64">
        <w:rPr>
          <w:noProof/>
        </w:rPr>
        <w:instrText xml:space="preserve"> PAGEREF _Toc167268246 \h </w:instrText>
      </w:r>
      <w:r w:rsidRPr="008E0F64">
        <w:rPr>
          <w:noProof/>
        </w:rPr>
      </w:r>
      <w:r w:rsidRPr="008E0F64">
        <w:rPr>
          <w:noProof/>
        </w:rPr>
        <w:fldChar w:fldCharType="separate"/>
      </w:r>
      <w:r w:rsidR="004105C4">
        <w:rPr>
          <w:noProof/>
        </w:rPr>
        <w:t>109</w:t>
      </w:r>
      <w:r w:rsidRPr="008E0F64">
        <w:rPr>
          <w:noProof/>
        </w:rPr>
        <w:fldChar w:fldCharType="end"/>
      </w:r>
    </w:p>
    <w:p w14:paraId="0DF27261" w14:textId="1C128245"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4.4.4.5 - IT-System mit verteiltem Neutralleiter</w:t>
      </w:r>
      <w:r w:rsidRPr="008E0F64">
        <w:rPr>
          <w:noProof/>
        </w:rPr>
        <w:tab/>
      </w:r>
      <w:r w:rsidRPr="008E0F64">
        <w:rPr>
          <w:noProof/>
        </w:rPr>
        <w:fldChar w:fldCharType="begin"/>
      </w:r>
      <w:r w:rsidRPr="008E0F64">
        <w:rPr>
          <w:noProof/>
        </w:rPr>
        <w:instrText xml:space="preserve"> PAGEREF _Toc167268247 \h </w:instrText>
      </w:r>
      <w:r w:rsidRPr="008E0F64">
        <w:rPr>
          <w:noProof/>
        </w:rPr>
      </w:r>
      <w:r w:rsidRPr="008E0F64">
        <w:rPr>
          <w:noProof/>
        </w:rPr>
        <w:fldChar w:fldCharType="separate"/>
      </w:r>
      <w:r w:rsidR="004105C4">
        <w:rPr>
          <w:noProof/>
        </w:rPr>
        <w:t>109</w:t>
      </w:r>
      <w:r w:rsidRPr="008E0F64">
        <w:rPr>
          <w:noProof/>
        </w:rPr>
        <w:fldChar w:fldCharType="end"/>
      </w:r>
    </w:p>
    <w:p w14:paraId="291AA332" w14:textId="0FBAE2F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4.4.4.6 - PEN-Leiter</w:t>
      </w:r>
      <w:r w:rsidRPr="008E0F64">
        <w:rPr>
          <w:noProof/>
        </w:rPr>
        <w:tab/>
      </w:r>
      <w:r w:rsidRPr="008E0F64">
        <w:rPr>
          <w:noProof/>
        </w:rPr>
        <w:fldChar w:fldCharType="begin"/>
      </w:r>
      <w:r w:rsidRPr="008E0F64">
        <w:rPr>
          <w:noProof/>
        </w:rPr>
        <w:instrText xml:space="preserve"> PAGEREF _Toc167268248 \h </w:instrText>
      </w:r>
      <w:r w:rsidRPr="008E0F64">
        <w:rPr>
          <w:noProof/>
        </w:rPr>
      </w:r>
      <w:r w:rsidRPr="008E0F64">
        <w:rPr>
          <w:noProof/>
        </w:rPr>
        <w:fldChar w:fldCharType="separate"/>
      </w:r>
      <w:r w:rsidR="004105C4">
        <w:rPr>
          <w:noProof/>
        </w:rPr>
        <w:t>109</w:t>
      </w:r>
      <w:r w:rsidRPr="008E0F64">
        <w:rPr>
          <w:noProof/>
        </w:rPr>
        <w:fldChar w:fldCharType="end"/>
      </w:r>
    </w:p>
    <w:p w14:paraId="7DF3723A" w14:textId="4F92DC8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4.4.4.7 - Reihenfolge, in der die Außenleiter und der Neutralleiter abgeschaltet werden</w:t>
      </w:r>
      <w:r w:rsidRPr="008E0F64">
        <w:rPr>
          <w:noProof/>
        </w:rPr>
        <w:tab/>
      </w:r>
      <w:r w:rsidRPr="008E0F64">
        <w:rPr>
          <w:noProof/>
        </w:rPr>
        <w:fldChar w:fldCharType="begin"/>
      </w:r>
      <w:r w:rsidRPr="008E0F64">
        <w:rPr>
          <w:noProof/>
        </w:rPr>
        <w:instrText xml:space="preserve"> PAGEREF _Toc167268249 \h </w:instrText>
      </w:r>
      <w:r w:rsidRPr="008E0F64">
        <w:rPr>
          <w:noProof/>
        </w:rPr>
      </w:r>
      <w:r w:rsidRPr="008E0F64">
        <w:rPr>
          <w:noProof/>
        </w:rPr>
        <w:fldChar w:fldCharType="separate"/>
      </w:r>
      <w:r w:rsidR="004105C4">
        <w:rPr>
          <w:noProof/>
        </w:rPr>
        <w:t>109</w:t>
      </w:r>
      <w:r w:rsidRPr="008E0F64">
        <w:rPr>
          <w:noProof/>
        </w:rPr>
        <w:fldChar w:fldCharType="end"/>
      </w:r>
    </w:p>
    <w:p w14:paraId="7F721CB1" w14:textId="692DB80C"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4.5 - Überspannungsschutz</w:t>
      </w:r>
      <w:r w:rsidRPr="008E0F64">
        <w:tab/>
      </w:r>
      <w:r w:rsidRPr="008E0F64">
        <w:fldChar w:fldCharType="begin"/>
      </w:r>
      <w:r w:rsidRPr="008E0F64">
        <w:instrText xml:space="preserve"> PAGEREF _Toc167268250 \h </w:instrText>
      </w:r>
      <w:r w:rsidRPr="008E0F64">
        <w:fldChar w:fldCharType="separate"/>
      </w:r>
      <w:r w:rsidR="004105C4">
        <w:t>110</w:t>
      </w:r>
      <w:r w:rsidRPr="008E0F64">
        <w:fldChar w:fldCharType="end"/>
      </w:r>
    </w:p>
    <w:p w14:paraId="57C3BBCB" w14:textId="3EBEC30A" w:rsidR="004146C6" w:rsidRPr="008E0F64" w:rsidRDefault="004146C6">
      <w:pPr>
        <w:pStyle w:val="TM2"/>
        <w:rPr>
          <w:rFonts w:asciiTheme="minorHAnsi" w:hAnsiTheme="minorHAnsi"/>
          <w:b w:val="0"/>
          <w:kern w:val="2"/>
          <w:sz w:val="24"/>
          <w:szCs w:val="24"/>
          <w:lang w:eastAsia="fr-BE"/>
          <w14:ligatures w14:val="standardContextual"/>
        </w:rPr>
      </w:pPr>
      <w:r w:rsidRPr="008E0F64">
        <w:t>Abschnitt 4.5.1 - Grundsatz</w:t>
      </w:r>
      <w:r w:rsidRPr="008E0F64">
        <w:tab/>
      </w:r>
      <w:r w:rsidRPr="008E0F64">
        <w:fldChar w:fldCharType="begin"/>
      </w:r>
      <w:r w:rsidRPr="008E0F64">
        <w:instrText xml:space="preserve"> PAGEREF _Toc167268251 \h </w:instrText>
      </w:r>
      <w:r w:rsidRPr="008E0F64">
        <w:fldChar w:fldCharType="separate"/>
      </w:r>
      <w:r w:rsidR="004105C4">
        <w:t>110</w:t>
      </w:r>
      <w:r w:rsidRPr="008E0F64">
        <w:fldChar w:fldCharType="end"/>
      </w:r>
    </w:p>
    <w:p w14:paraId="0B084094" w14:textId="24750439" w:rsidR="004146C6" w:rsidRPr="008E0F64" w:rsidRDefault="004146C6">
      <w:pPr>
        <w:pStyle w:val="TM2"/>
        <w:rPr>
          <w:rFonts w:asciiTheme="minorHAnsi" w:hAnsiTheme="minorHAnsi"/>
          <w:b w:val="0"/>
          <w:kern w:val="2"/>
          <w:sz w:val="24"/>
          <w:szCs w:val="24"/>
          <w:lang w:eastAsia="fr-BE"/>
          <w14:ligatures w14:val="standardContextual"/>
        </w:rPr>
      </w:pPr>
      <w:r w:rsidRPr="008E0F64">
        <w:t>Abschnitt 4.5.2 - Vorsichtsmaßnahmen bei Installation</w:t>
      </w:r>
      <w:r w:rsidRPr="008E0F64">
        <w:tab/>
      </w:r>
      <w:r w:rsidRPr="008E0F64">
        <w:fldChar w:fldCharType="begin"/>
      </w:r>
      <w:r w:rsidRPr="008E0F64">
        <w:instrText xml:space="preserve"> PAGEREF _Toc167268252 \h </w:instrText>
      </w:r>
      <w:r w:rsidRPr="008E0F64">
        <w:fldChar w:fldCharType="separate"/>
      </w:r>
      <w:r w:rsidR="004105C4">
        <w:t>110</w:t>
      </w:r>
      <w:r w:rsidRPr="008E0F64">
        <w:fldChar w:fldCharType="end"/>
      </w:r>
    </w:p>
    <w:p w14:paraId="56A21B79" w14:textId="1929C2DE" w:rsidR="004146C6" w:rsidRPr="008E0F64" w:rsidRDefault="004146C6">
      <w:pPr>
        <w:pStyle w:val="TM2"/>
        <w:rPr>
          <w:rFonts w:asciiTheme="minorHAnsi" w:hAnsiTheme="minorHAnsi"/>
          <w:b w:val="0"/>
          <w:kern w:val="2"/>
          <w:sz w:val="24"/>
          <w:szCs w:val="24"/>
          <w:lang w:eastAsia="fr-BE"/>
          <w14:ligatures w14:val="standardContextual"/>
        </w:rPr>
      </w:pPr>
      <w:r w:rsidRPr="008E0F64">
        <w:t>Abschnitt 4.5.3 - Überspannungsbegrenzungseinrichtungen in IT-Systemen</w:t>
      </w:r>
      <w:r w:rsidRPr="008E0F64">
        <w:tab/>
      </w:r>
      <w:r w:rsidRPr="008E0F64">
        <w:fldChar w:fldCharType="begin"/>
      </w:r>
      <w:r w:rsidRPr="008E0F64">
        <w:instrText xml:space="preserve"> PAGEREF _Toc167268253 \h </w:instrText>
      </w:r>
      <w:r w:rsidRPr="008E0F64">
        <w:fldChar w:fldCharType="separate"/>
      </w:r>
      <w:r w:rsidR="004105C4">
        <w:t>110</w:t>
      </w:r>
      <w:r w:rsidRPr="008E0F64">
        <w:fldChar w:fldCharType="end"/>
      </w:r>
    </w:p>
    <w:p w14:paraId="2404C328" w14:textId="25FED49A" w:rsidR="004146C6" w:rsidRPr="008E0F64" w:rsidRDefault="004146C6">
      <w:pPr>
        <w:pStyle w:val="TM2"/>
        <w:rPr>
          <w:rFonts w:asciiTheme="minorHAnsi" w:hAnsiTheme="minorHAnsi"/>
          <w:b w:val="0"/>
          <w:kern w:val="2"/>
          <w:sz w:val="24"/>
          <w:szCs w:val="24"/>
          <w:lang w:eastAsia="fr-BE"/>
          <w14:ligatures w14:val="standardContextual"/>
        </w:rPr>
      </w:pPr>
      <w:r w:rsidRPr="008E0F64">
        <w:t>Abschnitt 4.5.4 - Gemeinsame Elektroinstallationsrohre für Energie- und Telekommunikationsleiter</w:t>
      </w:r>
      <w:r w:rsidRPr="008E0F64">
        <w:tab/>
      </w:r>
      <w:r w:rsidRPr="008E0F64">
        <w:fldChar w:fldCharType="begin"/>
      </w:r>
      <w:r w:rsidRPr="008E0F64">
        <w:instrText xml:space="preserve"> PAGEREF _Toc167268254 \h </w:instrText>
      </w:r>
      <w:r w:rsidRPr="008E0F64">
        <w:fldChar w:fldCharType="separate"/>
      </w:r>
      <w:r w:rsidR="004105C4">
        <w:t>110</w:t>
      </w:r>
      <w:r w:rsidRPr="008E0F64">
        <w:fldChar w:fldCharType="end"/>
      </w:r>
    </w:p>
    <w:p w14:paraId="65BF92F8" w14:textId="6F520573"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4.6 - Schutz gegen bestimmte andere Auswirkungen</w:t>
      </w:r>
      <w:r w:rsidRPr="008E0F64">
        <w:tab/>
      </w:r>
      <w:r w:rsidRPr="008E0F64">
        <w:fldChar w:fldCharType="begin"/>
      </w:r>
      <w:r w:rsidRPr="008E0F64">
        <w:instrText xml:space="preserve"> PAGEREF _Toc167268255 \h </w:instrText>
      </w:r>
      <w:r w:rsidRPr="008E0F64">
        <w:fldChar w:fldCharType="separate"/>
      </w:r>
      <w:r w:rsidR="004105C4">
        <w:t>110</w:t>
      </w:r>
      <w:r w:rsidRPr="008E0F64">
        <w:fldChar w:fldCharType="end"/>
      </w:r>
    </w:p>
    <w:p w14:paraId="01763234" w14:textId="1EC53070" w:rsidR="004146C6" w:rsidRPr="008E0F64" w:rsidRDefault="004146C6">
      <w:pPr>
        <w:pStyle w:val="TM2"/>
        <w:rPr>
          <w:rFonts w:asciiTheme="minorHAnsi" w:hAnsiTheme="minorHAnsi"/>
          <w:b w:val="0"/>
          <w:kern w:val="2"/>
          <w:sz w:val="24"/>
          <w:szCs w:val="24"/>
          <w:lang w:eastAsia="fr-BE"/>
          <w14:ligatures w14:val="standardContextual"/>
        </w:rPr>
      </w:pPr>
      <w:r w:rsidRPr="008E0F64">
        <w:t>Abschnitt 4.6.1 - Schutz gegen die Auswirkungen von Spannungsänderungen</w:t>
      </w:r>
      <w:r w:rsidRPr="008E0F64">
        <w:tab/>
      </w:r>
      <w:r w:rsidRPr="008E0F64">
        <w:fldChar w:fldCharType="begin"/>
      </w:r>
      <w:r w:rsidRPr="008E0F64">
        <w:instrText xml:space="preserve"> PAGEREF _Toc167268256 \h </w:instrText>
      </w:r>
      <w:r w:rsidRPr="008E0F64">
        <w:fldChar w:fldCharType="separate"/>
      </w:r>
      <w:r w:rsidR="004105C4">
        <w:t>110</w:t>
      </w:r>
      <w:r w:rsidRPr="008E0F64">
        <w:fldChar w:fldCharType="end"/>
      </w:r>
    </w:p>
    <w:p w14:paraId="2E709CE7" w14:textId="644E2397" w:rsidR="004146C6" w:rsidRPr="008E0F64" w:rsidRDefault="004146C6">
      <w:pPr>
        <w:pStyle w:val="TM2"/>
        <w:rPr>
          <w:rFonts w:asciiTheme="minorHAnsi" w:hAnsiTheme="minorHAnsi"/>
          <w:b w:val="0"/>
          <w:kern w:val="2"/>
          <w:sz w:val="24"/>
          <w:szCs w:val="24"/>
          <w:lang w:eastAsia="fr-BE"/>
          <w14:ligatures w14:val="standardContextual"/>
        </w:rPr>
      </w:pPr>
      <w:r w:rsidRPr="008E0F64">
        <w:t>Abschnitt 4.6.2 - Schutz gegen biologische Auswirkungen elektrischer und magnetischer Felder</w:t>
      </w:r>
      <w:r w:rsidRPr="008E0F64">
        <w:tab/>
      </w:r>
      <w:r w:rsidRPr="008E0F64">
        <w:fldChar w:fldCharType="begin"/>
      </w:r>
      <w:r w:rsidRPr="008E0F64">
        <w:instrText xml:space="preserve"> PAGEREF _Toc167268257 \h </w:instrText>
      </w:r>
      <w:r w:rsidRPr="008E0F64">
        <w:fldChar w:fldCharType="separate"/>
      </w:r>
      <w:r w:rsidR="004105C4">
        <w:t>110</w:t>
      </w:r>
      <w:r w:rsidRPr="008E0F64">
        <w:fldChar w:fldCharType="end"/>
      </w:r>
    </w:p>
    <w:p w14:paraId="3140239C" w14:textId="4ADB59E0" w:rsidR="004146C6" w:rsidRPr="008E0F64" w:rsidRDefault="004146C6">
      <w:pPr>
        <w:pStyle w:val="TM2"/>
        <w:rPr>
          <w:rFonts w:asciiTheme="minorHAnsi" w:hAnsiTheme="minorHAnsi"/>
          <w:b w:val="0"/>
          <w:kern w:val="2"/>
          <w:sz w:val="24"/>
          <w:szCs w:val="24"/>
          <w:lang w:eastAsia="fr-BE"/>
          <w14:ligatures w14:val="standardContextual"/>
        </w:rPr>
      </w:pPr>
      <w:r w:rsidRPr="008E0F64">
        <w:t>Abschnitt 4.6.3 - Schutz gegen Verunreinigungsgefahren</w:t>
      </w:r>
      <w:r w:rsidRPr="008E0F64">
        <w:tab/>
      </w:r>
      <w:r w:rsidRPr="008E0F64">
        <w:fldChar w:fldCharType="begin"/>
      </w:r>
      <w:r w:rsidRPr="008E0F64">
        <w:instrText xml:space="preserve"> PAGEREF _Toc167268258 \h </w:instrText>
      </w:r>
      <w:r w:rsidRPr="008E0F64">
        <w:fldChar w:fldCharType="separate"/>
      </w:r>
      <w:r w:rsidR="004105C4">
        <w:t>111</w:t>
      </w:r>
      <w:r w:rsidRPr="008E0F64">
        <w:fldChar w:fldCharType="end"/>
      </w:r>
    </w:p>
    <w:p w14:paraId="04A2E6EA" w14:textId="7F8D8F72" w:rsidR="004146C6" w:rsidRPr="008E0F64" w:rsidRDefault="004146C6">
      <w:pPr>
        <w:pStyle w:val="TM2"/>
        <w:rPr>
          <w:rFonts w:asciiTheme="minorHAnsi" w:hAnsiTheme="minorHAnsi"/>
          <w:b w:val="0"/>
          <w:kern w:val="2"/>
          <w:sz w:val="24"/>
          <w:szCs w:val="24"/>
          <w:lang w:eastAsia="fr-BE"/>
          <w14:ligatures w14:val="standardContextual"/>
        </w:rPr>
      </w:pPr>
      <w:r w:rsidRPr="008E0F64">
        <w:t>Abschnitt 4.6.4 - Schutz gegen Gefahren durch Bewegungen</w:t>
      </w:r>
      <w:r w:rsidRPr="008E0F64">
        <w:tab/>
      </w:r>
      <w:r w:rsidRPr="008E0F64">
        <w:fldChar w:fldCharType="begin"/>
      </w:r>
      <w:r w:rsidRPr="008E0F64">
        <w:instrText xml:space="preserve"> PAGEREF _Toc167268259 \h </w:instrText>
      </w:r>
      <w:r w:rsidRPr="008E0F64">
        <w:fldChar w:fldCharType="separate"/>
      </w:r>
      <w:r w:rsidR="004105C4">
        <w:t>111</w:t>
      </w:r>
      <w:r w:rsidRPr="008E0F64">
        <w:fldChar w:fldCharType="end"/>
      </w:r>
    </w:p>
    <w:p w14:paraId="250E6E7A" w14:textId="7881428F" w:rsidR="00FE00B4" w:rsidRPr="008E0F64" w:rsidRDefault="004F6A76" w:rsidP="00FE00B4">
      <w:pPr>
        <w:keepNext/>
        <w:rPr>
          <w:i/>
          <w:caps/>
          <w:sz w:val="21"/>
        </w:rPr>
        <w:sectPr w:rsidR="00FE00B4" w:rsidRPr="008E0F64" w:rsidSect="00CC185F">
          <w:footerReference w:type="default" r:id="rId165"/>
          <w:pgSz w:w="11907" w:h="16839" w:code="9"/>
          <w:pgMar w:top="1440" w:right="1440" w:bottom="1440" w:left="1440" w:header="708" w:footer="708" w:gutter="0"/>
          <w:cols w:space="708"/>
          <w:docGrid w:linePitch="360"/>
        </w:sectPr>
      </w:pPr>
      <w:r w:rsidRPr="008E0F64">
        <w:rPr>
          <w:i/>
          <w:caps/>
          <w:sz w:val="21"/>
        </w:rPr>
        <w:fldChar w:fldCharType="end"/>
      </w:r>
      <w:bookmarkStart w:id="729" w:name="_Toc390436694"/>
      <w:bookmarkStart w:id="730" w:name="Partie_4"/>
    </w:p>
    <w:p w14:paraId="7A6628F0" w14:textId="130E4234" w:rsidR="00064FA8" w:rsidRPr="008E0F64" w:rsidRDefault="00064FA8" w:rsidP="00FE00B4">
      <w:pPr>
        <w:pStyle w:val="FOD-niv2"/>
      </w:pPr>
      <w:bookmarkStart w:id="731" w:name="_Toc167268181"/>
      <w:bookmarkStart w:id="732" w:name="_Toc167269344"/>
      <w:bookmarkStart w:id="733" w:name="_Toc167269854"/>
      <w:bookmarkStart w:id="734" w:name="_Toc167270504"/>
      <w:bookmarkStart w:id="735" w:name="_Toc193187959"/>
      <w:bookmarkStart w:id="736" w:name="_Toc196465620"/>
      <w:bookmarkStart w:id="737" w:name="_Toc202779177"/>
      <w:r w:rsidRPr="008E0F64">
        <w:lastRenderedPageBreak/>
        <w:t>KAPITEL 4.1 - Einleitung</w:t>
      </w:r>
      <w:bookmarkEnd w:id="729"/>
      <w:bookmarkEnd w:id="731"/>
      <w:bookmarkEnd w:id="732"/>
      <w:bookmarkEnd w:id="733"/>
      <w:bookmarkEnd w:id="734"/>
      <w:bookmarkEnd w:id="735"/>
      <w:bookmarkEnd w:id="736"/>
      <w:bookmarkEnd w:id="737"/>
    </w:p>
    <w:p w14:paraId="3C3D87C8" w14:textId="77777777" w:rsidR="00064FA8" w:rsidRPr="008E0F64" w:rsidRDefault="00064FA8" w:rsidP="00692AE0">
      <w:pPr>
        <w:pStyle w:val="FOD-normal"/>
      </w:pPr>
      <w:r w:rsidRPr="008E0F64">
        <w:t>Maßnahmen werden getroffen, um den Schutz von Personen und Gütern in folgenden Bereichen zu gewährleisten:</w:t>
      </w:r>
    </w:p>
    <w:p w14:paraId="1F8EE298" w14:textId="77777777" w:rsidR="00064FA8" w:rsidRPr="008E0F64" w:rsidRDefault="00064FA8" w:rsidP="00445351">
      <w:pPr>
        <w:pStyle w:val="FOD-opsomming1"/>
        <w:numPr>
          <w:ilvl w:val="0"/>
          <w:numId w:val="129"/>
        </w:numPr>
      </w:pPr>
      <w:r w:rsidRPr="008E0F64">
        <w:t>Schutz gegen elektrischen Schlag (</w:t>
      </w:r>
      <w:r w:rsidRPr="008E0F64">
        <w:rPr>
          <w:i/>
        </w:rPr>
        <w:t>Kapitel 4.2</w:t>
      </w:r>
      <w:r w:rsidRPr="008E0F64">
        <w:t>),</w:t>
      </w:r>
    </w:p>
    <w:p w14:paraId="47979A04" w14:textId="77777777" w:rsidR="00064FA8" w:rsidRPr="008E0F64" w:rsidRDefault="00064FA8" w:rsidP="00445351">
      <w:pPr>
        <w:pStyle w:val="FOD-opsomming1"/>
        <w:numPr>
          <w:ilvl w:val="0"/>
          <w:numId w:val="129"/>
        </w:numPr>
      </w:pPr>
      <w:r w:rsidRPr="008E0F64">
        <w:t>Schutz gegen thermische Auswirkungen (</w:t>
      </w:r>
      <w:r w:rsidRPr="008E0F64">
        <w:rPr>
          <w:i/>
        </w:rPr>
        <w:t>Kapitel 4.3</w:t>
      </w:r>
      <w:r w:rsidRPr="008E0F64">
        <w:t>),</w:t>
      </w:r>
    </w:p>
    <w:p w14:paraId="1DFC5928" w14:textId="77777777" w:rsidR="00064FA8" w:rsidRPr="008E0F64" w:rsidRDefault="00064FA8" w:rsidP="00445351">
      <w:pPr>
        <w:pStyle w:val="FOD-opsomming1"/>
        <w:numPr>
          <w:ilvl w:val="0"/>
          <w:numId w:val="129"/>
        </w:numPr>
      </w:pPr>
      <w:r w:rsidRPr="008E0F64">
        <w:t>Überstromschutz (</w:t>
      </w:r>
      <w:r w:rsidRPr="008E0F64">
        <w:rPr>
          <w:i/>
        </w:rPr>
        <w:t>Kapitel 4.4</w:t>
      </w:r>
      <w:r w:rsidRPr="008E0F64">
        <w:t>),</w:t>
      </w:r>
    </w:p>
    <w:p w14:paraId="74F514DE" w14:textId="77777777" w:rsidR="00064FA8" w:rsidRPr="008E0F64" w:rsidRDefault="00064FA8" w:rsidP="00445351">
      <w:pPr>
        <w:pStyle w:val="FOD-opsomming1"/>
        <w:numPr>
          <w:ilvl w:val="0"/>
          <w:numId w:val="129"/>
        </w:numPr>
      </w:pPr>
      <w:r w:rsidRPr="008E0F64">
        <w:t>Überspannungsschutz (</w:t>
      </w:r>
      <w:r w:rsidRPr="008E0F64">
        <w:rPr>
          <w:i/>
        </w:rPr>
        <w:t>Kapitel 4.5</w:t>
      </w:r>
      <w:r w:rsidRPr="008E0F64">
        <w:t>),</w:t>
      </w:r>
    </w:p>
    <w:p w14:paraId="792E7178" w14:textId="77777777" w:rsidR="00064FA8" w:rsidRPr="008E0F64" w:rsidRDefault="00064FA8" w:rsidP="00445351">
      <w:pPr>
        <w:pStyle w:val="FOD-opsomming1"/>
        <w:numPr>
          <w:ilvl w:val="0"/>
          <w:numId w:val="129"/>
        </w:numPr>
      </w:pPr>
      <w:r w:rsidRPr="008E0F64">
        <w:t>Schutz gegen Spannungsänderungen (</w:t>
      </w:r>
      <w:r w:rsidRPr="008E0F64">
        <w:rPr>
          <w:i/>
        </w:rPr>
        <w:t>Abschnitt 4.6.1</w:t>
      </w:r>
      <w:r w:rsidRPr="008E0F64">
        <w:t>),</w:t>
      </w:r>
    </w:p>
    <w:p w14:paraId="05C40D4C" w14:textId="77777777" w:rsidR="00064FA8" w:rsidRPr="008E0F64" w:rsidRDefault="00064FA8" w:rsidP="00445351">
      <w:pPr>
        <w:pStyle w:val="FOD-opsomming1"/>
        <w:numPr>
          <w:ilvl w:val="0"/>
          <w:numId w:val="129"/>
        </w:numPr>
      </w:pPr>
      <w:r w:rsidRPr="008E0F64">
        <w:t>Schutz gegen biologische Auswirkungen elektrischer und magnetischer Felder (</w:t>
      </w:r>
      <w:r w:rsidRPr="008E0F64">
        <w:rPr>
          <w:i/>
        </w:rPr>
        <w:t>Abschnitt 4.6.2</w:t>
      </w:r>
      <w:r w:rsidRPr="008E0F64">
        <w:t>),</w:t>
      </w:r>
    </w:p>
    <w:p w14:paraId="4D3EC419" w14:textId="77777777" w:rsidR="00064FA8" w:rsidRPr="008E0F64" w:rsidRDefault="00064FA8" w:rsidP="00445351">
      <w:pPr>
        <w:pStyle w:val="FOD-opsomming1"/>
        <w:numPr>
          <w:ilvl w:val="0"/>
          <w:numId w:val="129"/>
        </w:numPr>
      </w:pPr>
      <w:r w:rsidRPr="008E0F64">
        <w:t>Schutz gegen Verunreinigungsgefahren (</w:t>
      </w:r>
      <w:r w:rsidRPr="008E0F64">
        <w:rPr>
          <w:i/>
        </w:rPr>
        <w:t>Abschnitt 4.6.3</w:t>
      </w:r>
      <w:r w:rsidRPr="008E0F64">
        <w:t>),</w:t>
      </w:r>
    </w:p>
    <w:p w14:paraId="7BF5C25A" w14:textId="77777777" w:rsidR="00064FA8" w:rsidRPr="008E0F64" w:rsidRDefault="00064FA8" w:rsidP="00445351">
      <w:pPr>
        <w:pStyle w:val="FOD-opsomming1"/>
        <w:numPr>
          <w:ilvl w:val="0"/>
          <w:numId w:val="129"/>
        </w:numPr>
      </w:pPr>
      <w:r w:rsidRPr="008E0F64">
        <w:t>Schutz gegen Gefahren durch unbeabsichtigte Bewegungen oder unerwarteten Anlauf (</w:t>
      </w:r>
      <w:r w:rsidRPr="008E0F64">
        <w:rPr>
          <w:i/>
        </w:rPr>
        <w:t>Abschnitt 4.6.4</w:t>
      </w:r>
      <w:r w:rsidRPr="008E0F64">
        <w:t>).</w:t>
      </w:r>
    </w:p>
    <w:p w14:paraId="1E2DFDA5" w14:textId="77777777" w:rsidR="00064FA8" w:rsidRPr="008E0F64" w:rsidRDefault="00064FA8" w:rsidP="00692AE0">
      <w:pPr>
        <w:pStyle w:val="FOD-niv2"/>
      </w:pPr>
      <w:bookmarkStart w:id="738" w:name="_Toc390436695"/>
      <w:bookmarkStart w:id="739" w:name="_Toc167268182"/>
      <w:bookmarkStart w:id="740" w:name="_Toc167269345"/>
      <w:bookmarkStart w:id="741" w:name="_Toc167269855"/>
      <w:bookmarkStart w:id="742" w:name="_Toc167270505"/>
      <w:bookmarkStart w:id="743" w:name="_Toc193187960"/>
      <w:bookmarkStart w:id="744" w:name="_Toc196465621"/>
      <w:bookmarkStart w:id="745" w:name="_Toc202779178"/>
      <w:r w:rsidRPr="008E0F64">
        <w:t>KAPITEL 4.2 - Schutz gegen elektrischen Schlag</w:t>
      </w:r>
      <w:bookmarkEnd w:id="738"/>
      <w:bookmarkEnd w:id="739"/>
      <w:bookmarkEnd w:id="740"/>
      <w:bookmarkEnd w:id="741"/>
      <w:bookmarkEnd w:id="742"/>
      <w:bookmarkEnd w:id="743"/>
      <w:bookmarkEnd w:id="744"/>
      <w:bookmarkEnd w:id="745"/>
    </w:p>
    <w:p w14:paraId="65685BA9" w14:textId="77777777" w:rsidR="00064FA8" w:rsidRPr="008E0F64" w:rsidRDefault="00064FA8" w:rsidP="00692AE0">
      <w:pPr>
        <w:pStyle w:val="FOD-niv3"/>
      </w:pPr>
      <w:bookmarkStart w:id="746" w:name="_Toc390436696"/>
      <w:bookmarkStart w:id="747" w:name="_Toc167268183"/>
      <w:bookmarkStart w:id="748" w:name="_Toc167269346"/>
      <w:bookmarkStart w:id="749" w:name="_Toc167270506"/>
      <w:bookmarkStart w:id="750" w:name="_Toc193187961"/>
      <w:r w:rsidRPr="008E0F64">
        <w:t>Abschnitt 4.2.1 - Allgemeines</w:t>
      </w:r>
      <w:bookmarkEnd w:id="746"/>
      <w:bookmarkEnd w:id="747"/>
      <w:bookmarkEnd w:id="748"/>
      <w:bookmarkEnd w:id="749"/>
      <w:bookmarkEnd w:id="750"/>
    </w:p>
    <w:p w14:paraId="6F914F7D" w14:textId="77777777" w:rsidR="00064FA8" w:rsidRPr="008E0F64" w:rsidRDefault="00064FA8" w:rsidP="00962ACD">
      <w:pPr>
        <w:pStyle w:val="FOD-niv4"/>
      </w:pPr>
      <w:bookmarkStart w:id="751" w:name="_Toc390436697"/>
      <w:bookmarkStart w:id="752" w:name="_Toc167268184"/>
      <w:bookmarkStart w:id="753" w:name="_Toc167269347"/>
      <w:bookmarkStart w:id="754" w:name="_Toc167270507"/>
      <w:bookmarkStart w:id="755" w:name="_Toc193187962"/>
      <w:bookmarkStart w:id="756" w:name="_Toc196734593"/>
      <w:r w:rsidRPr="008E0F64">
        <w:t>Unterabschnitt 4.2.1.1 - Berührungsstrom</w:t>
      </w:r>
      <w:bookmarkEnd w:id="751"/>
      <w:bookmarkEnd w:id="752"/>
      <w:bookmarkEnd w:id="753"/>
      <w:bookmarkEnd w:id="754"/>
      <w:bookmarkEnd w:id="755"/>
      <w:bookmarkEnd w:id="756"/>
    </w:p>
    <w:p w14:paraId="34A35A3C" w14:textId="77777777" w:rsidR="00064FA8" w:rsidRPr="008E0F64" w:rsidRDefault="00064FA8" w:rsidP="00692AE0">
      <w:pPr>
        <w:pStyle w:val="FOD-normal"/>
      </w:pPr>
      <w:r w:rsidRPr="008E0F64">
        <w:t>Ein gefährlicher Berührungsstrom kann durch den menschlichen Körper fließen, wenn folgende Bedingungen erfüllt sind:</w:t>
      </w:r>
    </w:p>
    <w:p w14:paraId="79C971F5" w14:textId="77777777" w:rsidR="00064FA8" w:rsidRPr="008E0F64" w:rsidRDefault="00064FA8" w:rsidP="00445351">
      <w:pPr>
        <w:pStyle w:val="FOD-opsomming123"/>
        <w:numPr>
          <w:ilvl w:val="0"/>
          <w:numId w:val="360"/>
        </w:numPr>
      </w:pPr>
      <w:r w:rsidRPr="008E0F64">
        <w:t>Der menschliche Körper dient als leitfähiges Teil in einem geschlossenen Stromkreis.</w:t>
      </w:r>
    </w:p>
    <w:p w14:paraId="4025ACC1" w14:textId="77777777" w:rsidR="00064FA8" w:rsidRPr="008E0F64" w:rsidRDefault="00064FA8" w:rsidP="00445351">
      <w:pPr>
        <w:pStyle w:val="FOD-opsomming123"/>
        <w:numPr>
          <w:ilvl w:val="0"/>
          <w:numId w:val="360"/>
        </w:numPr>
      </w:pPr>
      <w:r w:rsidRPr="008E0F64">
        <w:t>Aktive Teile elektrischer Betriebsmittel, Körper oder fremde leitfähige Teile haben unterschiedliche Potentiale.</w:t>
      </w:r>
    </w:p>
    <w:p w14:paraId="00613F8F" w14:textId="77777777" w:rsidR="00064FA8" w:rsidRPr="008E0F64" w:rsidRDefault="00064FA8" w:rsidP="00445351">
      <w:pPr>
        <w:pStyle w:val="FOD-opsomming123"/>
        <w:numPr>
          <w:ilvl w:val="0"/>
          <w:numId w:val="360"/>
        </w:numPr>
      </w:pPr>
      <w:r w:rsidRPr="008E0F64">
        <w:t>Die Stromstärke ist ausreichend hoch bzw. die Dauer des Durchflusses elektrischen Stroms durch den menschlichen Körper ist unter Berücksichtigung der Stromstärke ausreichend lang, um gefährliche physiopathologische Effekte zu verursachen.</w:t>
      </w:r>
    </w:p>
    <w:p w14:paraId="2DD00374" w14:textId="77777777" w:rsidR="00064FA8" w:rsidRPr="008E0F64" w:rsidRDefault="00064FA8" w:rsidP="00692AE0">
      <w:pPr>
        <w:pStyle w:val="FOD-normal"/>
        <w:spacing w:before="0" w:after="120"/>
      </w:pPr>
      <w:r w:rsidRPr="008E0F64">
        <w:t>Maßnahmen zum Schutz gegen elektrischen Schlag dienen dazu, die Erfüllung von mindestens einer dieser drei Bedingungen zu verhindern. Es wird zwischen aktiven und passiven Maßnahmen unterschieden, je nachdem, ob diese Maßnahmen zu einer Stromabschaltung führen oder nicht.</w:t>
      </w:r>
    </w:p>
    <w:p w14:paraId="20213CF4" w14:textId="77777777" w:rsidR="00064FA8" w:rsidRPr="008E0F64" w:rsidRDefault="00064FA8" w:rsidP="00962ACD">
      <w:pPr>
        <w:pStyle w:val="FOD-niv4"/>
      </w:pPr>
      <w:bookmarkStart w:id="757" w:name="_Toc390436698"/>
      <w:bookmarkStart w:id="758" w:name="_Toc167268185"/>
      <w:bookmarkStart w:id="759" w:name="_Toc167269348"/>
      <w:bookmarkStart w:id="760" w:name="_Toc167270508"/>
      <w:bookmarkStart w:id="761" w:name="_Toc193187963"/>
      <w:bookmarkStart w:id="762" w:name="_Toc196734594"/>
      <w:r w:rsidRPr="008E0F64">
        <w:t>Unterabschnitt 4.2.1.2 - Zulässige Spannungsbereiche</w:t>
      </w:r>
      <w:bookmarkEnd w:id="757"/>
      <w:bookmarkEnd w:id="758"/>
      <w:bookmarkEnd w:id="759"/>
      <w:bookmarkEnd w:id="760"/>
      <w:bookmarkEnd w:id="761"/>
      <w:bookmarkEnd w:id="762"/>
    </w:p>
    <w:p w14:paraId="362C2D44" w14:textId="77777777" w:rsidR="00064FA8" w:rsidRPr="008E0F64" w:rsidRDefault="00064FA8" w:rsidP="00692AE0">
      <w:pPr>
        <w:pStyle w:val="FOD-normal"/>
      </w:pPr>
      <w:r w:rsidRPr="008E0F64">
        <w:t>Alle Spannungsbereiche sind für die Stromversorgung elektrischer Betriebsmittel an gewöhnlichen Orten und in elektrischen Betriebsstätten zugelassen.</w:t>
      </w:r>
    </w:p>
    <w:p w14:paraId="57D14E43" w14:textId="2AED6FAD" w:rsidR="00064FA8" w:rsidRPr="008E0F64" w:rsidRDefault="00064FA8" w:rsidP="00692AE0">
      <w:pPr>
        <w:pStyle w:val="FOD-normal"/>
      </w:pPr>
      <w:r w:rsidRPr="008E0F64">
        <w:t xml:space="preserve">In </w:t>
      </w:r>
      <w:r w:rsidR="009D77BA" w:rsidRPr="008E0F64">
        <w:t>[hauswirtschaftlichen Anlagen]</w:t>
      </w:r>
      <w:r w:rsidRPr="008E0F64">
        <w:t xml:space="preserve"> ist jedoch nur die Stromversorgung mit Kleinspannung und Niederspannung der 1. Kategorie zugelassen.</w:t>
      </w:r>
    </w:p>
    <w:p w14:paraId="13B441E6" w14:textId="77777777" w:rsidR="00064FA8" w:rsidRPr="008E0F64" w:rsidRDefault="00064FA8" w:rsidP="00692AE0">
      <w:pPr>
        <w:pStyle w:val="FOD-niv3"/>
      </w:pPr>
      <w:bookmarkStart w:id="763" w:name="_Toc390436699"/>
      <w:bookmarkStart w:id="764" w:name="_Toc167268186"/>
      <w:bookmarkStart w:id="765" w:name="_Toc167269349"/>
      <w:bookmarkStart w:id="766" w:name="_Toc167270509"/>
      <w:bookmarkStart w:id="767" w:name="_Toc193187964"/>
      <w:r w:rsidRPr="008E0F64">
        <w:t>Abschnitt 4.2.2 - Schutz gegen elektrischen Schlag durch direktes Berühren</w:t>
      </w:r>
      <w:bookmarkEnd w:id="763"/>
      <w:bookmarkEnd w:id="764"/>
      <w:bookmarkEnd w:id="765"/>
      <w:bookmarkEnd w:id="766"/>
      <w:bookmarkEnd w:id="767"/>
    </w:p>
    <w:p w14:paraId="0550DB11" w14:textId="77777777" w:rsidR="00064FA8" w:rsidRPr="008E0F64" w:rsidRDefault="00064FA8" w:rsidP="00962ACD">
      <w:pPr>
        <w:pStyle w:val="FOD-niv4"/>
      </w:pPr>
      <w:bookmarkStart w:id="768" w:name="_Toc390436700"/>
      <w:bookmarkStart w:id="769" w:name="_Toc167268187"/>
      <w:bookmarkStart w:id="770" w:name="_Toc167269350"/>
      <w:bookmarkStart w:id="771" w:name="_Toc167270510"/>
      <w:bookmarkStart w:id="772" w:name="_Toc193187965"/>
      <w:bookmarkStart w:id="773" w:name="_Toc196734595"/>
      <w:r w:rsidRPr="008E0F64">
        <w:t>Unterabschnitt 4.2.2.1 - Bei Benutzung von Niederspannung</w:t>
      </w:r>
      <w:bookmarkEnd w:id="768"/>
      <w:bookmarkEnd w:id="769"/>
      <w:bookmarkEnd w:id="770"/>
      <w:bookmarkEnd w:id="771"/>
      <w:bookmarkEnd w:id="772"/>
      <w:bookmarkEnd w:id="773"/>
    </w:p>
    <w:p w14:paraId="09F0CBBC" w14:textId="77777777" w:rsidR="00064FA8" w:rsidRPr="008E0F64" w:rsidRDefault="00064FA8" w:rsidP="00F1261E">
      <w:pPr>
        <w:pStyle w:val="FOD-opsommingabc"/>
        <w:numPr>
          <w:ilvl w:val="0"/>
          <w:numId w:val="23"/>
        </w:numPr>
        <w:spacing w:before="120"/>
        <w:ind w:left="357" w:hanging="357"/>
        <w:rPr>
          <w:b/>
        </w:rPr>
      </w:pPr>
      <w:r w:rsidRPr="008E0F64">
        <w:rPr>
          <w:b/>
        </w:rPr>
        <w:t>Allgemeines</w:t>
      </w:r>
    </w:p>
    <w:p w14:paraId="75C49361" w14:textId="77777777" w:rsidR="00064FA8" w:rsidRPr="008E0F64" w:rsidRDefault="00064FA8" w:rsidP="00692AE0">
      <w:pPr>
        <w:pStyle w:val="FOD-normal"/>
      </w:pPr>
      <w:r w:rsidRPr="008E0F64">
        <w:t>Schutz gegen elektrischen Schlag durch direktes Berühren bei Niederspannung erfolgt entweder bei dem Bau elektrischer Betriebsmittel selbst oder bei deren Installation.</w:t>
      </w:r>
    </w:p>
    <w:p w14:paraId="1156F743" w14:textId="77777777" w:rsidR="00064FA8" w:rsidRPr="008E0F64" w:rsidRDefault="00064FA8" w:rsidP="00692AE0">
      <w:pPr>
        <w:pStyle w:val="FOD-normal"/>
      </w:pPr>
      <w:r w:rsidRPr="008E0F64">
        <w:t>Das Berühren ungeschützter aktiver Teile elektrischer Betriebsmittel wird unmöglich gemacht oder erschwert:</w:t>
      </w:r>
    </w:p>
    <w:p w14:paraId="5058851A" w14:textId="77777777" w:rsidR="00064FA8" w:rsidRPr="008E0F64" w:rsidRDefault="00064FA8" w:rsidP="00445351">
      <w:pPr>
        <w:pStyle w:val="FOD-opsomming1"/>
        <w:numPr>
          <w:ilvl w:val="0"/>
          <w:numId w:val="130"/>
        </w:numPr>
      </w:pPr>
      <w:r w:rsidRPr="008E0F64">
        <w:t>entweder durch Umhüllungen</w:t>
      </w:r>
    </w:p>
    <w:p w14:paraId="6EF72663" w14:textId="77777777" w:rsidR="00064FA8" w:rsidRPr="008E0F64" w:rsidRDefault="00064FA8" w:rsidP="00445351">
      <w:pPr>
        <w:pStyle w:val="FOD-opsomming1"/>
        <w:numPr>
          <w:ilvl w:val="0"/>
          <w:numId w:val="130"/>
        </w:numPr>
      </w:pPr>
      <w:r w:rsidRPr="008E0F64">
        <w:t>oder durch Isolierung</w:t>
      </w:r>
    </w:p>
    <w:p w14:paraId="1A888C0B" w14:textId="77777777" w:rsidR="00064FA8" w:rsidRPr="008E0F64" w:rsidRDefault="00064FA8" w:rsidP="00445351">
      <w:pPr>
        <w:pStyle w:val="FOD-opsomming1"/>
        <w:numPr>
          <w:ilvl w:val="0"/>
          <w:numId w:val="130"/>
        </w:numPr>
      </w:pPr>
      <w:r w:rsidRPr="008E0F64">
        <w:t>oder durch Entfernung</w:t>
      </w:r>
    </w:p>
    <w:p w14:paraId="03714104" w14:textId="77777777" w:rsidR="00064FA8" w:rsidRPr="008E0F64" w:rsidRDefault="00064FA8" w:rsidP="00445351">
      <w:pPr>
        <w:pStyle w:val="FOD-opsomming1"/>
        <w:numPr>
          <w:ilvl w:val="0"/>
          <w:numId w:val="130"/>
        </w:numPr>
      </w:pPr>
      <w:r w:rsidRPr="008E0F64">
        <w:t>oder anhand von Hindernissen.</w:t>
      </w:r>
    </w:p>
    <w:p w14:paraId="2AD7E0B7" w14:textId="77777777" w:rsidR="00064FA8" w:rsidRPr="008E0F64" w:rsidRDefault="00064FA8" w:rsidP="00692AE0">
      <w:pPr>
        <w:pStyle w:val="FOD-normal"/>
      </w:pPr>
      <w:r w:rsidRPr="008E0F64">
        <w:t>Darüber hinaus kann ein zusätzlicher Schutz durch eine Differenzstrom-Schutzeinrichtung mit hoher oder sehr hoher Empfindlichkeit hinzugefügt werden.</w:t>
      </w:r>
    </w:p>
    <w:p w14:paraId="36D4910A" w14:textId="77777777" w:rsidR="00064FA8" w:rsidRPr="008E0F64" w:rsidRDefault="00064FA8" w:rsidP="00F1261E">
      <w:pPr>
        <w:pStyle w:val="FOD-opsommingabc"/>
        <w:numPr>
          <w:ilvl w:val="0"/>
          <w:numId w:val="23"/>
        </w:numPr>
        <w:spacing w:before="120" w:after="120"/>
        <w:ind w:left="357" w:hanging="357"/>
        <w:contextualSpacing w:val="0"/>
        <w:rPr>
          <w:b/>
        </w:rPr>
      </w:pPr>
      <w:r w:rsidRPr="008E0F64">
        <w:rPr>
          <w:b/>
        </w:rPr>
        <w:t>Schutz durch Umhüllungen</w:t>
      </w:r>
    </w:p>
    <w:p w14:paraId="13CD0E31" w14:textId="4C7E3C3B" w:rsidR="00064FA8" w:rsidRPr="008E0F64" w:rsidRDefault="00064FA8" w:rsidP="00692AE0">
      <w:pPr>
        <w:pStyle w:val="FOD-normal"/>
        <w:widowControl w:val="0"/>
        <w:autoSpaceDE w:val="0"/>
        <w:autoSpaceDN w:val="0"/>
        <w:adjustRightInd w:val="0"/>
        <w:spacing w:after="120"/>
      </w:pPr>
      <w:r w:rsidRPr="008E0F64">
        <w:t>Schutz gegen elektrischen Schlag durch direktes Berühren, der durch Umhüllungen erfolgt, ist erreicht, wenn ungeschützte aktive Teile so umgegeben sind, dass jegliches Berühren dieser Teile unmöglich ist.</w:t>
      </w:r>
    </w:p>
    <w:p w14:paraId="21D97E79" w14:textId="77777777" w:rsidR="00300CD6" w:rsidRPr="008E0F64" w:rsidRDefault="00300CD6" w:rsidP="00692AE0">
      <w:pPr>
        <w:pStyle w:val="FOD-normal"/>
        <w:widowControl w:val="0"/>
        <w:autoSpaceDE w:val="0"/>
        <w:autoSpaceDN w:val="0"/>
        <w:adjustRightInd w:val="0"/>
        <w:spacing w:after="120"/>
        <w:rPr>
          <w:lang w:eastAsia="nl-NL"/>
        </w:rPr>
      </w:pPr>
    </w:p>
    <w:p w14:paraId="3CA6344F" w14:textId="77777777" w:rsidR="00064FA8" w:rsidRPr="008E0F64" w:rsidRDefault="00064FA8" w:rsidP="00692AE0">
      <w:pPr>
        <w:pStyle w:val="FOD-normal"/>
        <w:keepNext/>
        <w:widowControl w:val="0"/>
        <w:autoSpaceDE w:val="0"/>
        <w:autoSpaceDN w:val="0"/>
        <w:adjustRightInd w:val="0"/>
        <w:ind w:left="357" w:hanging="357"/>
      </w:pPr>
      <w:r w:rsidRPr="008E0F64">
        <w:lastRenderedPageBreak/>
        <w:t>Diese Umhüllungen erfüllen folgende Bedingungen:</w:t>
      </w:r>
    </w:p>
    <w:p w14:paraId="4F31919E" w14:textId="77777777" w:rsidR="009707A7" w:rsidRPr="008E0F64" w:rsidRDefault="00064FA8" w:rsidP="00445351">
      <w:pPr>
        <w:pStyle w:val="FOD-opsomming123"/>
        <w:numPr>
          <w:ilvl w:val="0"/>
          <w:numId w:val="361"/>
        </w:numPr>
      </w:pPr>
      <w:r w:rsidRPr="008E0F64">
        <w:t>Die Wirksamkeit des Schutzes wird durch Art, Ausdehnung, Anordnung, Stabilität, Festigkeit und gegebenenfalls Isoliereigenschaften der Umhüllungen gewährleistet, unter Berücksichtigung der Beanspruchungen, denen diese Umhüllungen normalerweise ausgesetzt sind.</w:t>
      </w:r>
    </w:p>
    <w:p w14:paraId="3BAC28D9" w14:textId="5848536F" w:rsidR="00064FA8" w:rsidRPr="008E0F64" w:rsidRDefault="00064FA8" w:rsidP="00445351">
      <w:pPr>
        <w:pStyle w:val="FOD-opsomming123"/>
        <w:numPr>
          <w:ilvl w:val="0"/>
          <w:numId w:val="361"/>
        </w:numPr>
        <w:spacing w:after="0"/>
      </w:pPr>
      <w:r w:rsidRPr="008E0F64">
        <w:t>Das Öffnen oder Entfernen von Außenumhüllungen oder ihren Bestandteilen ist nur möglich, wenn mindestens eine der folgenden Bedingungen erfüllt ist:</w:t>
      </w:r>
    </w:p>
    <w:p w14:paraId="56A7ED7D" w14:textId="56D5419C" w:rsidR="00064FA8" w:rsidRPr="008E0F64" w:rsidRDefault="00064FA8" w:rsidP="00445351">
      <w:pPr>
        <w:pStyle w:val="FOD-opsomming1"/>
        <w:numPr>
          <w:ilvl w:val="0"/>
          <w:numId w:val="131"/>
        </w:numPr>
      </w:pPr>
      <w:r w:rsidRPr="008E0F64">
        <w:t>Umhüllungen dürfen nicht ohne Werkzeug oder Schlüssel entfernt oder geöffnet werden können.</w:t>
      </w:r>
    </w:p>
    <w:p w14:paraId="034EBA64" w14:textId="7FA01DEF" w:rsidR="00064FA8" w:rsidRPr="008E0F64" w:rsidRDefault="00064FA8" w:rsidP="00445351">
      <w:pPr>
        <w:pStyle w:val="FOD-opsomming1"/>
        <w:numPr>
          <w:ilvl w:val="0"/>
          <w:numId w:val="131"/>
        </w:numPr>
      </w:pPr>
      <w:r w:rsidRPr="008E0F64">
        <w:t>Eine Verriegelungseinrichtung verhindert das Öffnen oder Entfernen der Umhüllungen, solange die ungeschützten aktiven Teile, die sich darin befinden und in Ermangelung dieses Schutzes versehentlich berührt werden können, nicht spannungsfrei geschaltet worden sind.</w:t>
      </w:r>
    </w:p>
    <w:p w14:paraId="7E5149F8" w14:textId="643D1FFC" w:rsidR="00064FA8" w:rsidRPr="008E0F64" w:rsidRDefault="00064FA8" w:rsidP="00445351">
      <w:pPr>
        <w:pStyle w:val="FOD-opsomming1"/>
        <w:numPr>
          <w:ilvl w:val="0"/>
          <w:numId w:val="131"/>
        </w:numPr>
      </w:pPr>
      <w:r w:rsidRPr="008E0F64">
        <w:t>Alle ungeschützten aktiven Teile, die bei Öffnen oder Entfernen der Umhüllungen versehentlich berührt werden können, werden automatisch spannungsfrei geschaltet.</w:t>
      </w:r>
    </w:p>
    <w:p w14:paraId="0F8F9F6B" w14:textId="61B98256" w:rsidR="00064FA8" w:rsidRPr="008E0F64" w:rsidRDefault="00064FA8" w:rsidP="00445351">
      <w:pPr>
        <w:pStyle w:val="FOD-opsomming1"/>
        <w:numPr>
          <w:ilvl w:val="0"/>
          <w:numId w:val="131"/>
        </w:numPr>
      </w:pPr>
      <w:r w:rsidRPr="008E0F64">
        <w:t>Es gibt einen oder mehrere innere Schirme, die die weiter oben unter Nr. 1 erwähnten Bedingungen erfüllen und so angeordnet sind, dass kein ungeschütztes aktives Teil versehentlich berührt werden kann, solange die Außenumhüllungen geöffnet oder entfernt sind. Schirme sind nicht abnehmbar oder springen automatisch ein; sie können nicht ohne Werkzeug oder Schlüssel abmontiert werden.</w:t>
      </w:r>
    </w:p>
    <w:p w14:paraId="13E37AB4" w14:textId="4B724E24" w:rsidR="00064FA8" w:rsidRPr="008E0F64" w:rsidRDefault="00064FA8" w:rsidP="00692AE0">
      <w:pPr>
        <w:pStyle w:val="FOD-normal"/>
      </w:pPr>
      <w:r w:rsidRPr="008E0F64">
        <w:t>Für die Ausführung gelegentlicher Arbeiten (zum Beispiel Ein- oder Rückstellung von Regelungseinrichtungen, Ersetzung von Sicherungen) ist es jedoch erlaubt, Außenumhüllungen oder ihre Bestandteile ohne Werkzeug oder Schlüssel zu öffnen oder zu entfernen, sofern folgende Bedingungen erfüllt sind:</w:t>
      </w:r>
    </w:p>
    <w:p w14:paraId="18E71306" w14:textId="77777777" w:rsidR="00064FA8" w:rsidRPr="008E0F64" w:rsidRDefault="00064FA8" w:rsidP="00445351">
      <w:pPr>
        <w:pStyle w:val="FOD-opsomming1"/>
        <w:numPr>
          <w:ilvl w:val="0"/>
          <w:numId w:val="132"/>
        </w:numPr>
      </w:pPr>
      <w:r w:rsidRPr="008E0F64">
        <w:t>Alle aktiven Teile innerhalb der Umhüllungen fallen in den Bereich der Niederspannung der 1. Kategorie.</w:t>
      </w:r>
    </w:p>
    <w:p w14:paraId="73D19987" w14:textId="6ECD5370" w:rsidR="00064FA8" w:rsidRPr="008E0F64" w:rsidRDefault="00064FA8" w:rsidP="00445351">
      <w:pPr>
        <w:pStyle w:val="FOD-opsomming1"/>
        <w:numPr>
          <w:ilvl w:val="0"/>
          <w:numId w:val="132"/>
        </w:numPr>
      </w:pPr>
      <w:r w:rsidRPr="008E0F64">
        <w:t>Arbeiten dürfen nur von elektrotechnisch unterwiesenen Personen (BA4) oder Elektrofachkräften (BA5) ausgeführt werden.</w:t>
      </w:r>
    </w:p>
    <w:p w14:paraId="4AFBD3C4" w14:textId="77777777" w:rsidR="00064FA8" w:rsidRPr="008E0F64" w:rsidRDefault="00064FA8" w:rsidP="00445351">
      <w:pPr>
        <w:pStyle w:val="FOD-opsomming1"/>
        <w:numPr>
          <w:ilvl w:val="0"/>
          <w:numId w:val="132"/>
        </w:numPr>
      </w:pPr>
      <w:r w:rsidRPr="008E0F64">
        <w:t>Teile, an denen der Eingriff vorgenommen wird, sind so konzipiert und montiert, dass die Arbeiten sicher ausgeführt werden können.</w:t>
      </w:r>
    </w:p>
    <w:p w14:paraId="39F7ECA1" w14:textId="77777777" w:rsidR="00064FA8" w:rsidRPr="008E0F64" w:rsidRDefault="00064FA8" w:rsidP="00445351">
      <w:pPr>
        <w:pStyle w:val="FOD-opsomming1"/>
        <w:numPr>
          <w:ilvl w:val="0"/>
          <w:numId w:val="132"/>
        </w:numPr>
      </w:pPr>
      <w:r w:rsidRPr="008E0F64">
        <w:t>Die für die Arbeitsvorgänge erforderliche Bewegungsfreiheit gewährleistet Schutz gegen versehentliches Berühren gefährlicher aktiver Teile. Wenn die Bewegungsfreiheit zu eingeschränkt ist, muss Schutz gegen versehentliches Berühren anhand von Hindernissen erfolgen.</w:t>
      </w:r>
    </w:p>
    <w:p w14:paraId="773DC1F0" w14:textId="77777777" w:rsidR="00064FA8" w:rsidRPr="008E0F64" w:rsidRDefault="00064FA8" w:rsidP="00F1261E">
      <w:pPr>
        <w:pStyle w:val="FOD-opsommingabc"/>
        <w:numPr>
          <w:ilvl w:val="0"/>
          <w:numId w:val="23"/>
        </w:numPr>
        <w:spacing w:before="120"/>
        <w:ind w:left="357" w:hanging="357"/>
        <w:rPr>
          <w:b/>
        </w:rPr>
      </w:pPr>
      <w:r w:rsidRPr="008E0F64">
        <w:rPr>
          <w:b/>
        </w:rPr>
        <w:t>Schutz durch Isolierung</w:t>
      </w:r>
    </w:p>
    <w:p w14:paraId="17461225" w14:textId="77777777" w:rsidR="00064FA8" w:rsidRPr="008E0F64" w:rsidRDefault="00064FA8" w:rsidP="00692AE0">
      <w:pPr>
        <w:pStyle w:val="FOD-normal"/>
      </w:pPr>
      <w:r w:rsidRPr="008E0F64">
        <w:t>Schutz gegen elektrischen Schlag durch direktes Berühren, der durch Isolierung erfolgt, ist erreicht, wenn aktive Teile mit einem Isolierstoff abgedeckt sind, der dauerhaft befestigt oder gesichert ist und jegliche Berührung mit diesen aktiven Teilen verhindert. Diese Isolierung darf nur durch Vernichtung entfernt werden.</w:t>
      </w:r>
    </w:p>
    <w:p w14:paraId="7632D5F4" w14:textId="77777777" w:rsidR="00064FA8" w:rsidRPr="008E0F64" w:rsidRDefault="00064FA8" w:rsidP="00F1261E">
      <w:pPr>
        <w:pStyle w:val="FOD-opsommingabc"/>
        <w:numPr>
          <w:ilvl w:val="0"/>
          <w:numId w:val="23"/>
        </w:numPr>
        <w:spacing w:before="120"/>
        <w:ind w:left="357" w:hanging="357"/>
        <w:rPr>
          <w:b/>
        </w:rPr>
      </w:pPr>
      <w:r w:rsidRPr="008E0F64">
        <w:rPr>
          <w:b/>
        </w:rPr>
        <w:t>Schutz durch Entfernung</w:t>
      </w:r>
    </w:p>
    <w:p w14:paraId="1746DA8B" w14:textId="77777777" w:rsidR="00064FA8" w:rsidRPr="008E0F64" w:rsidRDefault="00064FA8" w:rsidP="00692AE0">
      <w:pPr>
        <w:pStyle w:val="FOD-normal"/>
      </w:pPr>
      <w:r w:rsidRPr="008E0F64">
        <w:t>Schutz gegen elektrischen Schlag durch direktes Berühren, der durch Entfernung erfolgt, ist erreicht:</w:t>
      </w:r>
    </w:p>
    <w:p w14:paraId="143AC55D" w14:textId="77777777" w:rsidR="00064FA8" w:rsidRPr="008E0F64" w:rsidRDefault="00064FA8" w:rsidP="00445351">
      <w:pPr>
        <w:pStyle w:val="FOD-opsomming1"/>
        <w:numPr>
          <w:ilvl w:val="0"/>
          <w:numId w:val="133"/>
        </w:numPr>
      </w:pPr>
      <w:r w:rsidRPr="008E0F64">
        <w:t>entweder wenn ungeschützte aktive Teile außerhalb des Handbereichs installiert oder angeordnet sind</w:t>
      </w:r>
    </w:p>
    <w:p w14:paraId="2DB24379" w14:textId="653F273D" w:rsidR="00064FA8" w:rsidRPr="008E0F64" w:rsidRDefault="00064FA8" w:rsidP="00445351">
      <w:pPr>
        <w:pStyle w:val="FOD-opsomming1"/>
        <w:numPr>
          <w:ilvl w:val="0"/>
          <w:numId w:val="133"/>
        </w:numPr>
      </w:pPr>
      <w:r w:rsidRPr="008E0F64">
        <w:t>oder wenn sich innerhalb des Handbereichs keine gleichzeitig berührbare</w:t>
      </w:r>
      <w:r w:rsidR="009E5214" w:rsidRPr="008E0F64">
        <w:t>n</w:t>
      </w:r>
      <w:r w:rsidRPr="008E0F64">
        <w:t xml:space="preserve"> leitfähige</w:t>
      </w:r>
      <w:r w:rsidR="009E5214" w:rsidRPr="008E0F64">
        <w:t>n</w:t>
      </w:r>
      <w:r w:rsidRPr="008E0F64">
        <w:t xml:space="preserve"> Teile mit Potentialen befinden, deren Differenz die vereinbarten absoluten Grenzwerte der Berührungsspannung überschreitet (</w:t>
      </w:r>
      <w:r w:rsidRPr="008E0F64">
        <w:rPr>
          <w:i/>
        </w:rPr>
        <w:t>Abschnitt 2.4.1</w:t>
      </w:r>
      <w:r w:rsidRPr="008E0F64">
        <w:t>).</w:t>
      </w:r>
    </w:p>
    <w:p w14:paraId="2AD345C3" w14:textId="77777777" w:rsidR="00064FA8" w:rsidRPr="008E0F64" w:rsidRDefault="00064FA8" w:rsidP="00692AE0">
      <w:pPr>
        <w:pStyle w:val="FOD-normal"/>
      </w:pPr>
      <w:r w:rsidRPr="008E0F64">
        <w:t>Wenn die Stand- oder Arbeitsfläche nicht durch ihre eigene Gestaltung waagerecht abgegrenzt ist, wird sie durch mindestens ein starres Ausrüstungselement abgegrenzt, das den versehentlichen Durchgang einer Person verhindern kann und dessen oberer Teil sich in einer Höhe von 1 bis 1,20 m über dem Boden befindet.</w:t>
      </w:r>
    </w:p>
    <w:p w14:paraId="0628044A" w14:textId="77777777" w:rsidR="00064FA8" w:rsidRPr="008E0F64" w:rsidRDefault="00064FA8" w:rsidP="00F1261E">
      <w:pPr>
        <w:pStyle w:val="FOD-opsommingabc"/>
        <w:keepNext/>
        <w:numPr>
          <w:ilvl w:val="0"/>
          <w:numId w:val="23"/>
        </w:numPr>
        <w:spacing w:before="120" w:after="120"/>
        <w:ind w:left="357" w:hanging="357"/>
        <w:contextualSpacing w:val="0"/>
        <w:rPr>
          <w:b/>
        </w:rPr>
      </w:pPr>
      <w:r w:rsidRPr="008E0F64">
        <w:rPr>
          <w:b/>
        </w:rPr>
        <w:t>Schutz anhand von Hindernissen</w:t>
      </w:r>
    </w:p>
    <w:p w14:paraId="48393212" w14:textId="77777777" w:rsidR="00064FA8" w:rsidRPr="008E0F64" w:rsidRDefault="00064FA8" w:rsidP="00692AE0">
      <w:pPr>
        <w:pStyle w:val="FOD-normal"/>
        <w:keepNext/>
        <w:widowControl w:val="0"/>
        <w:autoSpaceDE w:val="0"/>
        <w:autoSpaceDN w:val="0"/>
        <w:adjustRightInd w:val="0"/>
        <w:spacing w:after="120"/>
      </w:pPr>
      <w:r w:rsidRPr="008E0F64">
        <w:t>Schutz gegen elektrischen Schlag durch direktes Berühren, der anhand von Hindernissen erfolgt, ist erreicht, wenn Hindernisse die versehentliche Annäherung an ungeschützte aktive Teile verhindern.</w:t>
      </w:r>
    </w:p>
    <w:p w14:paraId="5542B64D" w14:textId="77777777" w:rsidR="00064FA8" w:rsidRPr="008E0F64" w:rsidRDefault="00064FA8" w:rsidP="00692AE0">
      <w:pPr>
        <w:pStyle w:val="FOD-normal"/>
        <w:keepNext/>
        <w:widowControl w:val="0"/>
        <w:autoSpaceDE w:val="0"/>
        <w:autoSpaceDN w:val="0"/>
        <w:adjustRightInd w:val="0"/>
        <w:spacing w:after="120"/>
      </w:pPr>
      <w:r w:rsidRPr="008E0F64">
        <w:t>Hindernisse sind so vorgesehen, dass ihre Wirksamkeit durch ihre Art, Ausdehnung, Anordnung, Stabilität, Festigkeit und gegebenenfalls ihre Isoliereigenschaften gewährleistet wird, unter Berücksichtigung der Beanspruchungen, denen sie normalerweise ausgesetzt sind.</w:t>
      </w:r>
    </w:p>
    <w:p w14:paraId="7B589909" w14:textId="77777777" w:rsidR="00064FA8" w:rsidRPr="008E0F64" w:rsidRDefault="00064FA8" w:rsidP="00692AE0">
      <w:pPr>
        <w:pStyle w:val="FOD-normal"/>
      </w:pPr>
      <w:r w:rsidRPr="008E0F64">
        <w:t>Hindernisse, nachstehend Einfriedung/50 mm bzw. Einfriedung/120 mm genannt, ermöglichen nicht den Durchgang eines langen geradlinigen Stabs von 50 mm bzw. 120 mm Durchmesser.</w:t>
      </w:r>
    </w:p>
    <w:p w14:paraId="10F3F226" w14:textId="77777777" w:rsidR="00D07EC4" w:rsidRPr="008E0F64" w:rsidRDefault="00064FA8" w:rsidP="00692AE0">
      <w:pPr>
        <w:pStyle w:val="FOD-normal"/>
      </w:pPr>
      <w:r w:rsidRPr="008E0F64">
        <w:t>Die für Energie bzw. für das Wohlbefinden der Arbeitnehmer bei der Ausführung ihrer Arbeit zuständigen Minister können, jeweils für ihren Bereich, durch Erlass die Mindestabmessungen von Hindernissen festlegen.</w:t>
      </w:r>
    </w:p>
    <w:p w14:paraId="1C3AA0A4" w14:textId="77777777" w:rsidR="0004440C" w:rsidRDefault="0004440C">
      <w:pPr>
        <w:rPr>
          <w:rFonts w:ascii="Trebuchet MS" w:eastAsia="Times New Roman" w:hAnsi="Trebuchet MS" w:cs="Arial"/>
          <w:b/>
          <w:sz w:val="19"/>
          <w:szCs w:val="19"/>
          <w:lang w:eastAsia="nl-NL"/>
        </w:rPr>
      </w:pPr>
      <w:r>
        <w:rPr>
          <w:b/>
        </w:rPr>
        <w:br w:type="page"/>
      </w:r>
    </w:p>
    <w:p w14:paraId="799D434A" w14:textId="3BD95910" w:rsidR="00064FA8" w:rsidRPr="008E0F64" w:rsidRDefault="00064FA8" w:rsidP="00F1261E">
      <w:pPr>
        <w:pStyle w:val="FOD-opsommingabc"/>
        <w:numPr>
          <w:ilvl w:val="0"/>
          <w:numId w:val="23"/>
        </w:numPr>
        <w:spacing w:before="120"/>
        <w:ind w:left="357" w:hanging="357"/>
        <w:rPr>
          <w:b/>
        </w:rPr>
      </w:pPr>
      <w:r w:rsidRPr="008E0F64">
        <w:rPr>
          <w:b/>
        </w:rPr>
        <w:lastRenderedPageBreak/>
        <w:t>Zusätzlicher Schutz durch Differenzstrom-Schutzeinrichtungen</w:t>
      </w:r>
    </w:p>
    <w:p w14:paraId="212B6386" w14:textId="77777777" w:rsidR="00064FA8" w:rsidRPr="008E0F64" w:rsidRDefault="00064FA8" w:rsidP="00692AE0">
      <w:pPr>
        <w:pStyle w:val="FOD-normal"/>
      </w:pPr>
      <w:r w:rsidRPr="008E0F64">
        <w:t>Diese Schutzmaßnahme dient ausschließlich dazu, andere Maßnahmen zum Schutz gegen direktes Berühren zu ergänzen.</w:t>
      </w:r>
    </w:p>
    <w:p w14:paraId="1895C60D" w14:textId="77777777" w:rsidR="00064FA8" w:rsidRPr="008E0F64" w:rsidRDefault="00064FA8" w:rsidP="00692AE0">
      <w:pPr>
        <w:pStyle w:val="FOD-normal"/>
      </w:pPr>
      <w:r w:rsidRPr="008E0F64">
        <w:t xml:space="preserve">Nur der Einsatz von Differenzstrom-Schutzeinrichtungen mit hoher oder sehr hoher Empfindlichkeit wie in </w:t>
      </w:r>
      <w:r w:rsidRPr="008E0F64">
        <w:rPr>
          <w:i/>
        </w:rPr>
        <w:t>Abschnitt 2.6.4</w:t>
      </w:r>
      <w:r w:rsidRPr="008E0F64">
        <w:t xml:space="preserve"> bestimmt wird bei Versagen anderer Maßnahmen zum Schutz gegen direktes Berühren oder bei Unachtsamkeit der Benutzer als zusätzliche Schutzmaßnahme anerkannt.</w:t>
      </w:r>
    </w:p>
    <w:p w14:paraId="44DBA74E" w14:textId="77777777" w:rsidR="00064FA8" w:rsidRPr="008E0F64" w:rsidRDefault="00064FA8" w:rsidP="00F1261E">
      <w:pPr>
        <w:pStyle w:val="FOD-opsommingabc"/>
        <w:numPr>
          <w:ilvl w:val="0"/>
          <w:numId w:val="23"/>
        </w:numPr>
        <w:spacing w:before="120"/>
        <w:ind w:left="357" w:hanging="357"/>
        <w:rPr>
          <w:b/>
        </w:rPr>
      </w:pPr>
      <w:r w:rsidRPr="008E0F64">
        <w:rPr>
          <w:b/>
        </w:rPr>
        <w:t>Schutz gegen direktes Berühren des Neutralleiters, der als Schutzleiter benutzt wird</w:t>
      </w:r>
    </w:p>
    <w:p w14:paraId="39AE3939" w14:textId="77777777" w:rsidR="00064FA8" w:rsidRPr="008E0F64" w:rsidRDefault="00064FA8" w:rsidP="00692AE0">
      <w:pPr>
        <w:pStyle w:val="FOD-normal"/>
        <w:spacing w:after="120"/>
      </w:pPr>
      <w:r w:rsidRPr="008E0F64">
        <w:t>Als Schutzleiter (PEN) benutzte Neutralleiter und mit ihnen verbundene Teile gelten als geschützt gegen direktes Berühren, wenn die für Maßnahmen zum Schutz gegen indirektes Berühren vorgeschriebenen Bedingungen erfüllt sind.</w:t>
      </w:r>
    </w:p>
    <w:p w14:paraId="6BD60A09" w14:textId="77777777" w:rsidR="00064FA8" w:rsidRPr="008E0F64" w:rsidRDefault="00064FA8" w:rsidP="00962ACD">
      <w:pPr>
        <w:pStyle w:val="FOD-niv4"/>
      </w:pPr>
      <w:bookmarkStart w:id="774" w:name="_Toc390436701"/>
      <w:bookmarkStart w:id="775" w:name="_Toc167268188"/>
      <w:bookmarkStart w:id="776" w:name="_Toc167269351"/>
      <w:bookmarkStart w:id="777" w:name="_Toc167270511"/>
      <w:bookmarkStart w:id="778" w:name="_Toc193187966"/>
      <w:bookmarkStart w:id="779" w:name="_Toc196734596"/>
      <w:r w:rsidRPr="008E0F64">
        <w:t>Unterabschnitt 4.2.2.2 - Bei Benutzung von Kleinspannung und Sicherheitskleinspannung</w:t>
      </w:r>
      <w:bookmarkEnd w:id="774"/>
      <w:bookmarkEnd w:id="775"/>
      <w:bookmarkEnd w:id="776"/>
      <w:bookmarkEnd w:id="777"/>
      <w:bookmarkEnd w:id="778"/>
      <w:bookmarkEnd w:id="779"/>
    </w:p>
    <w:p w14:paraId="0D4BDC4E" w14:textId="77777777" w:rsidR="00064FA8" w:rsidRPr="008E0F64" w:rsidRDefault="00064FA8" w:rsidP="00692AE0">
      <w:pPr>
        <w:pStyle w:val="FOD-normal"/>
        <w:spacing w:after="120"/>
      </w:pPr>
      <w:r w:rsidRPr="008E0F64">
        <w:t xml:space="preserve">Schutz gegen elektrischen Schlag durch direktes Berühren gilt durch die Benutzung von Sicherheitskleinspannung unter den in </w:t>
      </w:r>
      <w:r w:rsidRPr="008E0F64">
        <w:rPr>
          <w:i/>
        </w:rPr>
        <w:t>Unterabschnitt 4.2.3.3 Buchstabe a</w:t>
      </w:r>
      <w:r w:rsidRPr="008E0F64">
        <w:t xml:space="preserve"> erwähnten Bedingungen als gewährleistet, sofern die maximale Nennspannung zwischen zwei gleichzeitig berührbaren leitfähigen blanken aktiven Teilen den in </w:t>
      </w:r>
      <w:r w:rsidRPr="008E0F64">
        <w:rPr>
          <w:i/>
        </w:rPr>
        <w:t>Tabelle 4.1</w:t>
      </w:r>
      <w:r w:rsidRPr="008E0F64">
        <w:t xml:space="preserve"> angegebenen Wert nicht überschreitet.</w:t>
      </w:r>
    </w:p>
    <w:p w14:paraId="324F5881" w14:textId="77777777" w:rsidR="00B92711" w:rsidRPr="008E0F64" w:rsidRDefault="00E13C7D" w:rsidP="00692AE0">
      <w:pPr>
        <w:pStyle w:val="FOD-tab-titel"/>
      </w:pPr>
      <w:bookmarkStart w:id="780" w:name="_Toc167267956"/>
      <w:bookmarkStart w:id="781" w:name="_Toc167269119"/>
      <w:bookmarkStart w:id="782" w:name="_Toc167270279"/>
      <w:bookmarkStart w:id="783" w:name="_Toc202794566"/>
      <w:r w:rsidRPr="008E0F64">
        <w:t>Tabelle 4.1 - Maximale Nennspannung bei Benutzung von SELV</w:t>
      </w:r>
      <w:bookmarkEnd w:id="780"/>
      <w:bookmarkEnd w:id="781"/>
      <w:bookmarkEnd w:id="782"/>
      <w:bookmarkEnd w:id="783"/>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976"/>
        <w:gridCol w:w="1883"/>
        <w:gridCol w:w="1409"/>
        <w:gridCol w:w="1322"/>
        <w:gridCol w:w="1416"/>
      </w:tblGrid>
      <w:tr w:rsidR="00156AA0" w:rsidRPr="008E0F64" w14:paraId="7F12BE4F" w14:textId="77777777" w:rsidTr="00B0721F">
        <w:trPr>
          <w:trHeight w:val="23"/>
          <w:jc w:val="center"/>
        </w:trPr>
        <w:tc>
          <w:tcPr>
            <w:tcW w:w="976" w:type="dxa"/>
            <w:vMerge w:val="restart"/>
            <w:vAlign w:val="center"/>
          </w:tcPr>
          <w:p w14:paraId="2903213C" w14:textId="77777777" w:rsidR="00B0721F" w:rsidRPr="008E0F64" w:rsidRDefault="00B0721F" w:rsidP="00692AE0">
            <w:pPr>
              <w:keepNext/>
              <w:widowControl w:val="0"/>
              <w:autoSpaceDE w:val="0"/>
              <w:autoSpaceDN w:val="0"/>
              <w:adjustRightInd w:val="0"/>
              <w:spacing w:before="20" w:after="20" w:line="240" w:lineRule="auto"/>
              <w:jc w:val="center"/>
              <w:rPr>
                <w:rFonts w:ascii="Trebuchet MS" w:eastAsia="Times New Roman" w:hAnsi="Trebuchet MS" w:cs="Times New Roman"/>
                <w:b/>
                <w:i/>
                <w:sz w:val="17"/>
              </w:rPr>
            </w:pPr>
            <w:r w:rsidRPr="008E0F64">
              <w:rPr>
                <w:rFonts w:ascii="Trebuchet MS" w:hAnsi="Trebuchet MS"/>
                <w:b/>
                <w:i/>
                <w:sz w:val="17"/>
              </w:rPr>
              <w:t>Code</w:t>
            </w:r>
          </w:p>
        </w:tc>
        <w:tc>
          <w:tcPr>
            <w:tcW w:w="1883" w:type="dxa"/>
            <w:vMerge w:val="restart"/>
            <w:vAlign w:val="center"/>
          </w:tcPr>
          <w:p w14:paraId="781EC280" w14:textId="77777777" w:rsidR="00B0721F" w:rsidRPr="008E0F64" w:rsidRDefault="00B0721F" w:rsidP="00F630C3">
            <w:pPr>
              <w:keepNext/>
              <w:widowControl w:val="0"/>
              <w:autoSpaceDE w:val="0"/>
              <w:autoSpaceDN w:val="0"/>
              <w:adjustRightInd w:val="0"/>
              <w:spacing w:before="20" w:after="20" w:line="240" w:lineRule="auto"/>
              <w:jc w:val="center"/>
              <w:rPr>
                <w:rFonts w:ascii="Trebuchet MS" w:eastAsia="Times New Roman" w:hAnsi="Trebuchet MS" w:cs="Times New Roman"/>
                <w:b/>
                <w:sz w:val="17"/>
              </w:rPr>
            </w:pPr>
            <w:r w:rsidRPr="008E0F64">
              <w:rPr>
                <w:rFonts w:ascii="Trebuchet MS" w:hAnsi="Trebuchet MS"/>
                <w:b/>
                <w:i/>
                <w:sz w:val="17"/>
              </w:rPr>
              <w:t>Elektrischer Widerstand des menschlichen Körpers</w:t>
            </w:r>
          </w:p>
        </w:tc>
        <w:tc>
          <w:tcPr>
            <w:tcW w:w="4147" w:type="dxa"/>
            <w:gridSpan w:val="3"/>
            <w:vAlign w:val="center"/>
          </w:tcPr>
          <w:p w14:paraId="4F18A22F" w14:textId="77777777" w:rsidR="00B0721F" w:rsidRPr="008E0F64" w:rsidRDefault="00B0721F"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Maximale Nennspannung in V</w:t>
            </w:r>
          </w:p>
        </w:tc>
      </w:tr>
      <w:tr w:rsidR="00156AA0" w:rsidRPr="008E0F64" w14:paraId="2F65F2E6" w14:textId="77777777" w:rsidTr="00B0721F">
        <w:trPr>
          <w:trHeight w:val="23"/>
          <w:jc w:val="center"/>
        </w:trPr>
        <w:tc>
          <w:tcPr>
            <w:tcW w:w="976" w:type="dxa"/>
            <w:vMerge/>
            <w:vAlign w:val="center"/>
          </w:tcPr>
          <w:p w14:paraId="0D1BE9B8" w14:textId="77777777" w:rsidR="00B0721F" w:rsidRPr="008E0F64" w:rsidRDefault="00B0721F"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lang w:eastAsia="en-US"/>
              </w:rPr>
            </w:pPr>
          </w:p>
        </w:tc>
        <w:tc>
          <w:tcPr>
            <w:tcW w:w="1883" w:type="dxa"/>
            <w:vMerge/>
            <w:vAlign w:val="center"/>
          </w:tcPr>
          <w:p w14:paraId="02E1E5A1" w14:textId="77777777" w:rsidR="00B0721F" w:rsidRPr="008E0F64" w:rsidRDefault="00B0721F" w:rsidP="00692AE0">
            <w:pPr>
              <w:keepNext/>
              <w:widowControl w:val="0"/>
              <w:autoSpaceDE w:val="0"/>
              <w:autoSpaceDN w:val="0"/>
              <w:adjustRightInd w:val="0"/>
              <w:spacing w:before="20" w:after="20" w:line="240" w:lineRule="auto"/>
              <w:rPr>
                <w:rFonts w:ascii="Trebuchet MS" w:eastAsia="Times New Roman" w:hAnsi="Trebuchet MS" w:cs="Arial"/>
                <w:b/>
                <w:sz w:val="17"/>
                <w:szCs w:val="17"/>
                <w:lang w:eastAsia="en-US"/>
              </w:rPr>
            </w:pPr>
          </w:p>
        </w:tc>
        <w:tc>
          <w:tcPr>
            <w:tcW w:w="1409" w:type="dxa"/>
            <w:vAlign w:val="center"/>
          </w:tcPr>
          <w:p w14:paraId="2F33044B" w14:textId="77777777" w:rsidR="00B0721F" w:rsidRPr="008E0F64" w:rsidRDefault="00B0721F" w:rsidP="00692AE0">
            <w:pPr>
              <w:keepNext/>
              <w:widowControl w:val="0"/>
              <w:autoSpaceDE w:val="0"/>
              <w:autoSpaceDN w:val="0"/>
              <w:adjustRightInd w:val="0"/>
              <w:spacing w:before="20" w:after="20" w:line="240" w:lineRule="auto"/>
              <w:jc w:val="center"/>
              <w:rPr>
                <w:rFonts w:ascii="Trebuchet MS" w:eastAsia="Times New Roman" w:hAnsi="Trebuchet MS" w:cs="Times New Roman"/>
                <w:b/>
                <w:sz w:val="17"/>
              </w:rPr>
            </w:pPr>
            <w:r w:rsidRPr="008E0F64">
              <w:rPr>
                <w:rFonts w:ascii="Trebuchet MS" w:hAnsi="Trebuchet MS"/>
                <w:b/>
                <w:i/>
                <w:sz w:val="17"/>
              </w:rPr>
              <w:t xml:space="preserve">Wechselstrom </w:t>
            </w:r>
          </w:p>
        </w:tc>
        <w:tc>
          <w:tcPr>
            <w:tcW w:w="1322" w:type="dxa"/>
            <w:vAlign w:val="center"/>
          </w:tcPr>
          <w:p w14:paraId="53386A91" w14:textId="77777777" w:rsidR="00B0721F" w:rsidRPr="008E0F64" w:rsidRDefault="00B0721F"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Gleichstrom mit Welligkeit</w:t>
            </w:r>
          </w:p>
        </w:tc>
        <w:tc>
          <w:tcPr>
            <w:tcW w:w="1416" w:type="dxa"/>
            <w:vAlign w:val="center"/>
          </w:tcPr>
          <w:p w14:paraId="365D2BCC" w14:textId="77777777" w:rsidR="00B0721F" w:rsidRPr="008E0F64" w:rsidRDefault="00B0721F" w:rsidP="00692AE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i/>
                <w:sz w:val="17"/>
              </w:rPr>
              <w:t>Gleichstrom ohne Welligkeit</w:t>
            </w:r>
          </w:p>
        </w:tc>
      </w:tr>
      <w:tr w:rsidR="00156AA0" w:rsidRPr="008E0F64" w14:paraId="34E99865" w14:textId="77777777" w:rsidTr="00B0721F">
        <w:trPr>
          <w:trHeight w:val="454"/>
          <w:jc w:val="center"/>
        </w:trPr>
        <w:tc>
          <w:tcPr>
            <w:tcW w:w="976" w:type="dxa"/>
            <w:vAlign w:val="center"/>
          </w:tcPr>
          <w:p w14:paraId="75242776"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BB1</w:t>
            </w:r>
          </w:p>
        </w:tc>
        <w:tc>
          <w:tcPr>
            <w:tcW w:w="1883" w:type="dxa"/>
            <w:vAlign w:val="center"/>
          </w:tcPr>
          <w:p w14:paraId="070AC5C5"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 xml:space="preserve">Trockene oder </w:t>
            </w:r>
            <w:r w:rsidRPr="008E0F64">
              <w:rPr>
                <w:rFonts w:ascii="Trebuchet MS" w:hAnsi="Trebuchet MS"/>
                <w:sz w:val="17"/>
              </w:rPr>
              <w:br/>
              <w:t>verschwitzte Haut</w:t>
            </w:r>
          </w:p>
        </w:tc>
        <w:tc>
          <w:tcPr>
            <w:tcW w:w="1409" w:type="dxa"/>
            <w:vAlign w:val="center"/>
          </w:tcPr>
          <w:p w14:paraId="4351B942"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25</w:t>
            </w:r>
          </w:p>
        </w:tc>
        <w:tc>
          <w:tcPr>
            <w:tcW w:w="1322" w:type="dxa"/>
            <w:vAlign w:val="center"/>
          </w:tcPr>
          <w:p w14:paraId="313CF6A3"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36</w:t>
            </w:r>
          </w:p>
        </w:tc>
        <w:tc>
          <w:tcPr>
            <w:tcW w:w="1416" w:type="dxa"/>
            <w:vAlign w:val="center"/>
          </w:tcPr>
          <w:p w14:paraId="0ACEA701"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60</w:t>
            </w:r>
          </w:p>
        </w:tc>
      </w:tr>
      <w:tr w:rsidR="00156AA0" w:rsidRPr="008E0F64" w14:paraId="7EBF971C" w14:textId="77777777" w:rsidTr="00B0721F">
        <w:trPr>
          <w:trHeight w:val="454"/>
          <w:jc w:val="center"/>
        </w:trPr>
        <w:tc>
          <w:tcPr>
            <w:tcW w:w="976" w:type="dxa"/>
            <w:vAlign w:val="center"/>
          </w:tcPr>
          <w:p w14:paraId="00883C07"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BB2</w:t>
            </w:r>
          </w:p>
        </w:tc>
        <w:tc>
          <w:tcPr>
            <w:tcW w:w="1883" w:type="dxa"/>
            <w:vAlign w:val="center"/>
          </w:tcPr>
          <w:p w14:paraId="05738A26"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Nasse Haut</w:t>
            </w:r>
          </w:p>
        </w:tc>
        <w:tc>
          <w:tcPr>
            <w:tcW w:w="1409" w:type="dxa"/>
            <w:vAlign w:val="center"/>
          </w:tcPr>
          <w:p w14:paraId="3C8790B9"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12</w:t>
            </w:r>
          </w:p>
        </w:tc>
        <w:tc>
          <w:tcPr>
            <w:tcW w:w="1322" w:type="dxa"/>
            <w:vAlign w:val="center"/>
          </w:tcPr>
          <w:p w14:paraId="37C7E208"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18</w:t>
            </w:r>
          </w:p>
        </w:tc>
        <w:tc>
          <w:tcPr>
            <w:tcW w:w="1416" w:type="dxa"/>
            <w:vAlign w:val="center"/>
          </w:tcPr>
          <w:p w14:paraId="0A3718D0"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30</w:t>
            </w:r>
          </w:p>
        </w:tc>
      </w:tr>
      <w:tr w:rsidR="00156AA0" w:rsidRPr="008E0F64" w14:paraId="292B5FB1" w14:textId="77777777" w:rsidTr="00B0721F">
        <w:trPr>
          <w:trHeight w:hRule="exact" w:val="454"/>
          <w:jc w:val="center"/>
        </w:trPr>
        <w:tc>
          <w:tcPr>
            <w:tcW w:w="976" w:type="dxa"/>
            <w:vAlign w:val="center"/>
          </w:tcPr>
          <w:p w14:paraId="17150C2E"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BB3</w:t>
            </w:r>
          </w:p>
        </w:tc>
        <w:tc>
          <w:tcPr>
            <w:tcW w:w="1883" w:type="dxa"/>
            <w:vAlign w:val="center"/>
          </w:tcPr>
          <w:p w14:paraId="1D80EFB2"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 xml:space="preserve">Ins Wasser </w:t>
            </w:r>
            <w:r w:rsidRPr="008E0F64">
              <w:rPr>
                <w:rFonts w:ascii="Trebuchet MS" w:hAnsi="Trebuchet MS"/>
                <w:sz w:val="17"/>
              </w:rPr>
              <w:br/>
              <w:t>eingetauchte Haut</w:t>
            </w:r>
          </w:p>
        </w:tc>
        <w:tc>
          <w:tcPr>
            <w:tcW w:w="1409" w:type="dxa"/>
            <w:vAlign w:val="center"/>
          </w:tcPr>
          <w:p w14:paraId="76782EDE"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6</w:t>
            </w:r>
          </w:p>
        </w:tc>
        <w:tc>
          <w:tcPr>
            <w:tcW w:w="1322" w:type="dxa"/>
            <w:vAlign w:val="center"/>
          </w:tcPr>
          <w:p w14:paraId="7BAAE51E"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12</w:t>
            </w:r>
          </w:p>
        </w:tc>
        <w:tc>
          <w:tcPr>
            <w:tcW w:w="1416" w:type="dxa"/>
            <w:vAlign w:val="center"/>
          </w:tcPr>
          <w:p w14:paraId="6624B472" w14:textId="77777777" w:rsidR="00B0721F" w:rsidRPr="008E0F64" w:rsidRDefault="00B0721F" w:rsidP="00692AE0">
            <w:pPr>
              <w:keepNext/>
              <w:widowControl w:val="0"/>
              <w:autoSpaceDE w:val="0"/>
              <w:autoSpaceDN w:val="0"/>
              <w:adjustRightInd w:val="0"/>
              <w:spacing w:after="0" w:line="240" w:lineRule="auto"/>
              <w:jc w:val="center"/>
              <w:rPr>
                <w:rFonts w:ascii="Trebuchet MS" w:eastAsia="Times New Roman" w:hAnsi="Trebuchet MS" w:cs="Times New Roman"/>
                <w:sz w:val="17"/>
              </w:rPr>
            </w:pPr>
            <w:r w:rsidRPr="008E0F64">
              <w:rPr>
                <w:rFonts w:ascii="Trebuchet MS" w:hAnsi="Trebuchet MS"/>
                <w:sz w:val="17"/>
              </w:rPr>
              <w:t>20</w:t>
            </w:r>
          </w:p>
        </w:tc>
      </w:tr>
    </w:tbl>
    <w:p w14:paraId="0002E0D2" w14:textId="77777777" w:rsidR="004919AC" w:rsidRPr="008E0F64" w:rsidRDefault="00064FA8" w:rsidP="00692AE0">
      <w:pPr>
        <w:pStyle w:val="FOD-normal"/>
        <w:spacing w:after="120"/>
      </w:pPr>
      <w:r w:rsidRPr="008E0F64">
        <w:t>Diese Vorschrift gilt nicht für elektrische Anlagen von Schwimmbädern (</w:t>
      </w:r>
      <w:r w:rsidRPr="008E0F64">
        <w:rPr>
          <w:i/>
        </w:rPr>
        <w:t>Kapitel 7.2</w:t>
      </w:r>
      <w:r w:rsidRPr="008E0F64">
        <w:t>) und Saunen (</w:t>
      </w:r>
      <w:r w:rsidRPr="008E0F64">
        <w:rPr>
          <w:i/>
        </w:rPr>
        <w:t>Kapitel 7.3</w:t>
      </w:r>
      <w:r w:rsidRPr="008E0F64">
        <w:t>).</w:t>
      </w:r>
    </w:p>
    <w:p w14:paraId="097791C3" w14:textId="77777777" w:rsidR="00064FA8" w:rsidRPr="008E0F64" w:rsidRDefault="00064FA8" w:rsidP="00962ACD">
      <w:pPr>
        <w:pStyle w:val="FOD-niv4"/>
      </w:pPr>
      <w:bookmarkStart w:id="784" w:name="_Toc390436702"/>
      <w:bookmarkStart w:id="785" w:name="_Toc167268189"/>
      <w:bookmarkStart w:id="786" w:name="_Toc167269352"/>
      <w:bookmarkStart w:id="787" w:name="_Toc167270512"/>
      <w:bookmarkStart w:id="788" w:name="_Toc193187967"/>
      <w:bookmarkStart w:id="789" w:name="_Toc196734597"/>
      <w:r w:rsidRPr="008E0F64">
        <w:t>Unterabschnitt 4.2.2.3 - An gewöhnlichen Orten</w:t>
      </w:r>
      <w:bookmarkEnd w:id="784"/>
      <w:bookmarkEnd w:id="785"/>
      <w:bookmarkEnd w:id="786"/>
      <w:bookmarkEnd w:id="787"/>
      <w:bookmarkEnd w:id="788"/>
      <w:bookmarkEnd w:id="789"/>
    </w:p>
    <w:p w14:paraId="4B1FA588" w14:textId="77777777" w:rsidR="00064FA8" w:rsidRPr="008E0F64" w:rsidRDefault="00064FA8" w:rsidP="00F1261E">
      <w:pPr>
        <w:pStyle w:val="FOD-opsommingabc"/>
        <w:keepNext/>
        <w:numPr>
          <w:ilvl w:val="0"/>
          <w:numId w:val="24"/>
        </w:numPr>
        <w:spacing w:before="120" w:after="120"/>
        <w:ind w:left="357" w:hanging="357"/>
        <w:contextualSpacing w:val="0"/>
        <w:rPr>
          <w:b/>
        </w:rPr>
      </w:pPr>
      <w:r w:rsidRPr="008E0F64">
        <w:rPr>
          <w:b/>
        </w:rPr>
        <w:t>Wahl der Schutzarten entsprechend der Spannung von elektrischen Anlagen</w:t>
      </w:r>
    </w:p>
    <w:p w14:paraId="181E22DB" w14:textId="5377706D" w:rsidR="00064FA8" w:rsidRPr="008E0F64" w:rsidRDefault="00D5524E" w:rsidP="00692AE0">
      <w:pPr>
        <w:pStyle w:val="FOD-opsommingabc"/>
        <w:numPr>
          <w:ilvl w:val="0"/>
          <w:numId w:val="0"/>
        </w:numPr>
        <w:spacing w:before="120"/>
        <w:ind w:left="357"/>
        <w:rPr>
          <w:i/>
        </w:rPr>
      </w:pPr>
      <w:r w:rsidRPr="008E0F64">
        <w:rPr>
          <w:i/>
        </w:rPr>
        <w:t xml:space="preserve">a.1 - </w:t>
      </w:r>
      <w:r w:rsidR="009707A7" w:rsidRPr="008E0F64">
        <w:rPr>
          <w:i/>
        </w:rPr>
        <w:t>Kleinspannung</w:t>
      </w:r>
    </w:p>
    <w:p w14:paraId="572BDAC3" w14:textId="77777777" w:rsidR="00064FA8" w:rsidRPr="008E0F64" w:rsidRDefault="00064FA8" w:rsidP="00692AE0">
      <w:pPr>
        <w:pStyle w:val="FOD-normal"/>
        <w:keepNext/>
        <w:ind w:left="720"/>
      </w:pPr>
      <w:r w:rsidRPr="008E0F64">
        <w:t>Die Schutzart von Umhüllungen und Hindernissen entspricht mindestens IPXX-B.</w:t>
      </w:r>
    </w:p>
    <w:p w14:paraId="48745550" w14:textId="0ABE15D6" w:rsidR="00064FA8" w:rsidRPr="008E0F64" w:rsidRDefault="00D5524E" w:rsidP="00692AE0">
      <w:pPr>
        <w:pStyle w:val="FOD-opsommingabc"/>
        <w:numPr>
          <w:ilvl w:val="0"/>
          <w:numId w:val="0"/>
        </w:numPr>
        <w:spacing w:before="120"/>
        <w:ind w:left="357"/>
        <w:rPr>
          <w:i/>
        </w:rPr>
      </w:pPr>
      <w:r w:rsidRPr="008E0F64">
        <w:rPr>
          <w:i/>
        </w:rPr>
        <w:t xml:space="preserve">a.2 - </w:t>
      </w:r>
      <w:r w:rsidR="009707A7" w:rsidRPr="008E0F64">
        <w:rPr>
          <w:i/>
        </w:rPr>
        <w:t>Niederspannung</w:t>
      </w:r>
    </w:p>
    <w:p w14:paraId="31F9BC2C" w14:textId="77777777" w:rsidR="00064FA8" w:rsidRPr="008E0F64" w:rsidRDefault="00064FA8" w:rsidP="00692AE0">
      <w:pPr>
        <w:pStyle w:val="FOD-normal"/>
        <w:ind w:left="720"/>
      </w:pPr>
      <w:r w:rsidRPr="008E0F64">
        <w:t>Bei Niederspannung wird Schutz gegen elektrischen Schlag durch direktes Berühren gewährleistet:</w:t>
      </w:r>
    </w:p>
    <w:p w14:paraId="6BF699F6" w14:textId="77777777" w:rsidR="00997DF8" w:rsidRPr="008E0F64" w:rsidRDefault="00935D73" w:rsidP="00445351">
      <w:pPr>
        <w:pStyle w:val="FOD-opsomming1"/>
        <w:numPr>
          <w:ilvl w:val="0"/>
          <w:numId w:val="492"/>
        </w:numPr>
      </w:pPr>
      <w:r w:rsidRPr="008E0F64">
        <w:t>entweder durch Umhüllungen (</w:t>
      </w:r>
      <w:r w:rsidRPr="008E0F64">
        <w:rPr>
          <w:i/>
        </w:rPr>
        <w:t>Unterabschnitt 4.2.2.1 Buchstabe b</w:t>
      </w:r>
      <w:r w:rsidRPr="008E0F64">
        <w:t>)</w:t>
      </w:r>
    </w:p>
    <w:p w14:paraId="35B21004" w14:textId="2ED2E70D" w:rsidR="00064FA8" w:rsidRPr="008E0F64" w:rsidRDefault="00064FA8" w:rsidP="00445351">
      <w:pPr>
        <w:pStyle w:val="FOD-opsomming1"/>
        <w:numPr>
          <w:ilvl w:val="0"/>
          <w:numId w:val="492"/>
        </w:numPr>
      </w:pPr>
      <w:r w:rsidRPr="008E0F64">
        <w:t>oder durch Isolierung (</w:t>
      </w:r>
      <w:r w:rsidRPr="008E0F64">
        <w:rPr>
          <w:i/>
        </w:rPr>
        <w:t>Unterabschnitt 4.2.2.1 Buchstabe c</w:t>
      </w:r>
      <w:r w:rsidRPr="008E0F64">
        <w:t>).</w:t>
      </w:r>
    </w:p>
    <w:p w14:paraId="0B1D26AC" w14:textId="3AE827C8" w:rsidR="00064FA8" w:rsidRPr="008E0F64" w:rsidRDefault="00064FA8" w:rsidP="00692AE0">
      <w:pPr>
        <w:pStyle w:val="FOD-normal"/>
        <w:ind w:left="720"/>
      </w:pPr>
      <w:r w:rsidRPr="008E0F64">
        <w:t xml:space="preserve">Die Schutzart von Umhüllungen entspricht mindestens IPXX-D an </w:t>
      </w:r>
      <w:r w:rsidR="00D242F8">
        <w:t>[</w:t>
      </w:r>
      <w:r w:rsidRPr="008E0F64">
        <w:t>der Öffentlichkeit zugänglichen Orten</w:t>
      </w:r>
      <w:r w:rsidR="00D242F8">
        <w:t>]</w:t>
      </w:r>
      <w:r w:rsidRPr="008E0F64">
        <w:t xml:space="preserve"> und IPXX-B an anderen Orten.</w:t>
      </w:r>
    </w:p>
    <w:p w14:paraId="78615751" w14:textId="1033F55D" w:rsidR="00064FA8" w:rsidRPr="008E0F64" w:rsidRDefault="00D5524E" w:rsidP="00692AE0">
      <w:pPr>
        <w:pStyle w:val="FOD-opsommingabc"/>
        <w:numPr>
          <w:ilvl w:val="0"/>
          <w:numId w:val="0"/>
        </w:numPr>
        <w:spacing w:before="120"/>
        <w:ind w:left="357"/>
        <w:rPr>
          <w:i/>
        </w:rPr>
      </w:pPr>
      <w:r w:rsidRPr="008E0F64">
        <w:rPr>
          <w:i/>
        </w:rPr>
        <w:t xml:space="preserve">a.3 - </w:t>
      </w:r>
      <w:r w:rsidR="009707A7" w:rsidRPr="008E0F64">
        <w:rPr>
          <w:i/>
        </w:rPr>
        <w:t>Hochspannungsgeräte mit begrenzter Leistung, die über Niederspannung versorgt werden</w:t>
      </w:r>
    </w:p>
    <w:p w14:paraId="495FBF87" w14:textId="77777777" w:rsidR="00064FA8" w:rsidRPr="008E0F64" w:rsidRDefault="00064FA8" w:rsidP="00692AE0">
      <w:pPr>
        <w:pStyle w:val="FOD-normal"/>
        <w:ind w:left="720"/>
      </w:pPr>
      <w:r w:rsidRPr="008E0F64">
        <w:t>Was Schutz gegen elektrischen Schlag durch direktes Berühren betrifft, gelten mindestens die Vorschriften für Niederspannung.</w:t>
      </w:r>
    </w:p>
    <w:p w14:paraId="794376AE" w14:textId="77777777" w:rsidR="00064FA8" w:rsidRPr="008E0F64" w:rsidRDefault="00064FA8" w:rsidP="00692AE0">
      <w:pPr>
        <w:pStyle w:val="FOD-normal"/>
        <w:ind w:left="720"/>
      </w:pPr>
      <w:r w:rsidRPr="008E0F64">
        <w:t xml:space="preserve">In besonderen Fällen können besondere Vorschriften festgelegt werden (siehe </w:t>
      </w:r>
      <w:r w:rsidRPr="008E0F64">
        <w:rPr>
          <w:i/>
        </w:rPr>
        <w:t>Unterabschnitt 4.2.2.5</w:t>
      </w:r>
      <w:r w:rsidRPr="008E0F64">
        <w:t>).</w:t>
      </w:r>
    </w:p>
    <w:p w14:paraId="2C2CECD8" w14:textId="77777777" w:rsidR="00064FA8" w:rsidRPr="008E0F64" w:rsidRDefault="00064FA8" w:rsidP="00692AE0">
      <w:pPr>
        <w:pStyle w:val="FOD-normal"/>
        <w:ind w:left="720"/>
      </w:pPr>
      <w:r w:rsidRPr="008E0F64">
        <w:t>Die Schutzart von Umhüllungen entspricht mindestens IPXX-D.</w:t>
      </w:r>
    </w:p>
    <w:p w14:paraId="5286E938" w14:textId="7160CB5F" w:rsidR="00064FA8" w:rsidRPr="008E0F64" w:rsidRDefault="00D5524E" w:rsidP="00692AE0">
      <w:pPr>
        <w:pStyle w:val="FOD-opsommingabc"/>
        <w:numPr>
          <w:ilvl w:val="0"/>
          <w:numId w:val="0"/>
        </w:numPr>
        <w:spacing w:before="120"/>
        <w:ind w:left="357"/>
        <w:rPr>
          <w:i/>
        </w:rPr>
      </w:pPr>
      <w:r w:rsidRPr="008E0F64">
        <w:rPr>
          <w:i/>
        </w:rPr>
        <w:t xml:space="preserve">a.4 - </w:t>
      </w:r>
      <w:r w:rsidR="009707A7" w:rsidRPr="008E0F64">
        <w:rPr>
          <w:i/>
        </w:rPr>
        <w:t>Funktionale Öffnungen</w:t>
      </w:r>
    </w:p>
    <w:p w14:paraId="1CADDF84" w14:textId="45BD1CFB" w:rsidR="00064FA8" w:rsidRPr="008E0F64" w:rsidRDefault="00064FA8" w:rsidP="00692AE0">
      <w:pPr>
        <w:pStyle w:val="FOD-normal"/>
        <w:spacing w:after="120"/>
        <w:ind w:left="720"/>
      </w:pPr>
      <w:r w:rsidRPr="008E0F64">
        <w:t>Für funktionale Öffnungen (zum Beispiel Lüftungsöffnungen oder Öffnungen, die für die Funktionstüchtigkeit von Betriebsmitteln notwendig sind) sind weiter oben erwähnte Schutz</w:t>
      </w:r>
      <w:r w:rsidR="0035083F" w:rsidRPr="008E0F64">
        <w:softHyphen/>
      </w:r>
      <w:r w:rsidRPr="008E0F64">
        <w:t>arten nicht erforderlich, wenn bauliche Maßnahmen getroffen werden, damit kein langer Gegenstand mit ungeschützten aktiven Teilen in Berührung kommen kann.</w:t>
      </w:r>
    </w:p>
    <w:p w14:paraId="55647A15" w14:textId="77777777" w:rsidR="00064FA8" w:rsidRPr="008E0F64" w:rsidRDefault="00064FA8" w:rsidP="00F1261E">
      <w:pPr>
        <w:pStyle w:val="FOD-opsommingabc"/>
        <w:keepNext/>
        <w:numPr>
          <w:ilvl w:val="0"/>
          <w:numId w:val="24"/>
        </w:numPr>
        <w:spacing w:before="120" w:after="120"/>
        <w:ind w:left="357" w:hanging="357"/>
        <w:contextualSpacing w:val="0"/>
        <w:rPr>
          <w:b/>
        </w:rPr>
      </w:pPr>
      <w:r w:rsidRPr="008E0F64">
        <w:rPr>
          <w:b/>
        </w:rPr>
        <w:lastRenderedPageBreak/>
        <w:t>Orte, die speziell für Kinder vorgesehen sind</w:t>
      </w:r>
    </w:p>
    <w:p w14:paraId="0AAC5B23" w14:textId="0DC859CA" w:rsidR="00064FA8" w:rsidRPr="008E0F64" w:rsidRDefault="00064FA8" w:rsidP="00692AE0">
      <w:pPr>
        <w:pStyle w:val="FOD-normal"/>
        <w:keepNext/>
        <w:spacing w:after="120"/>
        <w:ind w:left="357"/>
      </w:pPr>
      <w:r w:rsidRPr="008E0F64">
        <w:t>An Orten, die speziell für Kinder vorgesehen sind (BA2), handelt es sich bei Niederspannungs</w:t>
      </w:r>
      <w:r w:rsidR="00F630C3" w:rsidRPr="008E0F64">
        <w:softHyphen/>
      </w:r>
      <w:r w:rsidRPr="008E0F64">
        <w:t>steckdosen um Modelle, bei denen die Kontakte spannungsfrei oder vollständig mit einem Schirm abgedeckt sind, wenn der Stecker abgezogen wird.</w:t>
      </w:r>
    </w:p>
    <w:p w14:paraId="11310996" w14:textId="77777777" w:rsidR="00064FA8" w:rsidRPr="008E0F64" w:rsidRDefault="00064FA8" w:rsidP="00692AE0">
      <w:pPr>
        <w:pStyle w:val="FOD-normal"/>
        <w:spacing w:after="120"/>
        <w:ind w:left="357"/>
      </w:pPr>
      <w:r w:rsidRPr="008E0F64">
        <w:t>Die Vorkehrung, mit der diese Vorschrift umgesetzt wird, darf sich nicht leicht mit etwas anderem als einem Stecker bedienen lassen und darf nicht aus Teilen bestehen, die verloren gehen können.</w:t>
      </w:r>
    </w:p>
    <w:p w14:paraId="214977FE" w14:textId="77777777" w:rsidR="00064FA8" w:rsidRPr="008E0F64" w:rsidRDefault="00064FA8" w:rsidP="00F1261E">
      <w:pPr>
        <w:pStyle w:val="FOD-opsommingabc"/>
        <w:numPr>
          <w:ilvl w:val="0"/>
          <w:numId w:val="24"/>
        </w:numPr>
        <w:rPr>
          <w:b/>
        </w:rPr>
      </w:pPr>
      <w:r w:rsidRPr="008E0F64">
        <w:rPr>
          <w:b/>
        </w:rPr>
        <w:t xml:space="preserve">Einrichtungen, in denen in Artikel 2 des Gesetzes vom 4. August 1996 über das Wohlbefinden der Arbeitnehmer bei der Ausführung ihrer Arbeit erwähnte Arbeitnehmer beschäftigt sind </w:t>
      </w:r>
    </w:p>
    <w:p w14:paraId="1A8CFD1A" w14:textId="5FE297E9" w:rsidR="00064FA8" w:rsidRPr="008E0F64" w:rsidRDefault="00064FA8" w:rsidP="00692AE0">
      <w:pPr>
        <w:pStyle w:val="FOD-normal"/>
        <w:spacing w:after="120"/>
        <w:ind w:left="357"/>
      </w:pPr>
      <w:r w:rsidRPr="008E0F64">
        <w:t xml:space="preserve">Für die Stromversorgung von Hochspannungsmaschinen und -geräten mit begrenzter Leistung, die über Niederspannung versorgt werden, dürfen flexible Kabel mit Schutz durch Isolierung benutzt werden, sofern </w:t>
      </w:r>
      <w:r w:rsidR="002C6911" w:rsidRPr="008E0F64">
        <w:t xml:space="preserve">wenn nötig </w:t>
      </w:r>
      <w:r w:rsidRPr="008E0F64">
        <w:t>Maßnahmen getroffen werden, um die Gefahr elektrostatischer Aufladungen zu vermeiden.</w:t>
      </w:r>
    </w:p>
    <w:p w14:paraId="2DD6A045" w14:textId="743108BE" w:rsidR="00064FA8" w:rsidRPr="008E0F64" w:rsidRDefault="00D242F8" w:rsidP="00F1261E">
      <w:pPr>
        <w:pStyle w:val="FOD-opsommingabc"/>
        <w:numPr>
          <w:ilvl w:val="0"/>
          <w:numId w:val="24"/>
        </w:numPr>
        <w:rPr>
          <w:b/>
        </w:rPr>
      </w:pPr>
      <w:r w:rsidRPr="00D242F8">
        <w:rPr>
          <w:bCs/>
        </w:rPr>
        <w:t>[</w:t>
      </w:r>
      <w:r>
        <w:rPr>
          <w:bCs/>
        </w:rPr>
        <w:t>D</w:t>
      </w:r>
      <w:r w:rsidR="00064FA8" w:rsidRPr="008E0F64">
        <w:rPr>
          <w:b/>
        </w:rPr>
        <w:t>er Öffentlichkeit zugängliche Orte</w:t>
      </w:r>
      <w:r w:rsidRPr="00D242F8">
        <w:rPr>
          <w:bCs/>
        </w:rPr>
        <w:t>]</w:t>
      </w:r>
    </w:p>
    <w:p w14:paraId="1DCF3808" w14:textId="77783A4F" w:rsidR="00DB56B8" w:rsidRPr="008E0F64" w:rsidRDefault="00064FA8" w:rsidP="00692AE0">
      <w:pPr>
        <w:pStyle w:val="FOD-normal"/>
        <w:ind w:left="360"/>
      </w:pPr>
      <w:r w:rsidRPr="008E0F64">
        <w:t xml:space="preserve">An </w:t>
      </w:r>
      <w:r w:rsidR="00D242F8">
        <w:t>[</w:t>
      </w:r>
      <w:r w:rsidRPr="008E0F64">
        <w:t>der Öffentlichkeit zugänglichen Orten</w:t>
      </w:r>
      <w:r w:rsidR="00D242F8">
        <w:t>]</w:t>
      </w:r>
      <w:r w:rsidRPr="008E0F64">
        <w:t xml:space="preserve"> sind Bestandteile von Umhüllungen und Hindernissen so konzipiert, dass sie nicht von außen abmontiert werden können. Vorhandene Türen werden mit einem Sicherheitsschloss oder einem anderen Verschlusssystem verschlossen, das mindestens dieselben Garantien bietet. Bei Nieder- und Kleinspannung ist es erlaubt, Schlösser anzubringen, die nicht als Sicherheitsschlösser betrachtet werden, unter der Bedingung:</w:t>
      </w:r>
    </w:p>
    <w:p w14:paraId="2E1D0755" w14:textId="6A7DE9D3" w:rsidR="00DB56B8" w:rsidRPr="008E0F64" w:rsidRDefault="00DB56B8" w:rsidP="00445351">
      <w:pPr>
        <w:pStyle w:val="FOD-opsomming1"/>
        <w:numPr>
          <w:ilvl w:val="0"/>
          <w:numId w:val="376"/>
        </w:numPr>
      </w:pPr>
      <w:r w:rsidRPr="008E0F64">
        <w:t>dass entweder das Schloss sich in einer Mindesthöhe von 2,5 m befindet und feste Teile in der Nähe keinen Zugriff auf das Schloss ermöglichen</w:t>
      </w:r>
    </w:p>
    <w:p w14:paraId="2AAF0CD1" w14:textId="77777777" w:rsidR="00DB56B8" w:rsidRPr="008E0F64" w:rsidRDefault="00DB56B8" w:rsidP="00445351">
      <w:pPr>
        <w:pStyle w:val="FOD-normal"/>
        <w:numPr>
          <w:ilvl w:val="0"/>
          <w:numId w:val="375"/>
        </w:numPr>
        <w:spacing w:before="0"/>
      </w:pPr>
      <w:r w:rsidRPr="008E0F64">
        <w:t>oder es einen oder mehrere innere Schirme gibt, die mindestens der Schutzart IPXX-B entsprechen und so angeordnet sind, dass die aktiven Teile nicht versehentlich berührt werden können, solange die Tür(en) geöffnet sind. Schirme sind nicht abnehmbar und können nicht ohne Werkzeug oder Schlüssel abmontiert werden,</w:t>
      </w:r>
    </w:p>
    <w:p w14:paraId="188B659A" w14:textId="77777777" w:rsidR="00DB56B8" w:rsidRPr="008E0F64" w:rsidRDefault="00DB56B8" w:rsidP="00445351">
      <w:pPr>
        <w:pStyle w:val="FOD-normal"/>
        <w:numPr>
          <w:ilvl w:val="0"/>
          <w:numId w:val="375"/>
        </w:numPr>
        <w:spacing w:before="0"/>
      </w:pPr>
      <w:r w:rsidRPr="008E0F64">
        <w:t>oder die betreffenden elektrischen Betriebsmittel in einer elektrischen Betriebsstätte installiert sind.</w:t>
      </w:r>
    </w:p>
    <w:p w14:paraId="36C576D9" w14:textId="30C3AC83" w:rsidR="004919AC" w:rsidRPr="008E0F64" w:rsidRDefault="00064FA8" w:rsidP="00962ACD">
      <w:pPr>
        <w:pStyle w:val="FOD-niv4"/>
      </w:pPr>
      <w:bookmarkStart w:id="790" w:name="_Toc390436703"/>
      <w:bookmarkStart w:id="791" w:name="_Toc167268190"/>
      <w:bookmarkStart w:id="792" w:name="_Toc167269353"/>
      <w:bookmarkStart w:id="793" w:name="_Toc167270513"/>
      <w:bookmarkStart w:id="794" w:name="_Toc193187968"/>
      <w:bookmarkStart w:id="795" w:name="_Toc196734598"/>
      <w:r w:rsidRPr="008E0F64">
        <w:t>Unterabschnitt 4.2.2.4 - In</w:t>
      </w:r>
      <w:bookmarkEnd w:id="790"/>
      <w:r w:rsidRPr="008E0F64">
        <w:t xml:space="preserve"> elektrischen Betriebsstätten</w:t>
      </w:r>
      <w:bookmarkEnd w:id="791"/>
      <w:bookmarkEnd w:id="792"/>
      <w:bookmarkEnd w:id="793"/>
      <w:bookmarkEnd w:id="794"/>
      <w:bookmarkEnd w:id="795"/>
    </w:p>
    <w:p w14:paraId="506D3B9F" w14:textId="77777777" w:rsidR="00064FA8" w:rsidRPr="008E0F64" w:rsidRDefault="00064FA8" w:rsidP="00F1261E">
      <w:pPr>
        <w:pStyle w:val="FOD-opsommingabc"/>
        <w:keepNext/>
        <w:numPr>
          <w:ilvl w:val="0"/>
          <w:numId w:val="25"/>
        </w:numPr>
        <w:rPr>
          <w:b/>
        </w:rPr>
      </w:pPr>
      <w:r w:rsidRPr="008E0F64">
        <w:rPr>
          <w:b/>
        </w:rPr>
        <w:t>Vorschriften in Bezug auf elektrische Betriebsstätten</w:t>
      </w:r>
    </w:p>
    <w:p w14:paraId="099525F8" w14:textId="45256276" w:rsidR="00064FA8" w:rsidRPr="008E0F64" w:rsidRDefault="00D5524E" w:rsidP="00692AE0">
      <w:pPr>
        <w:pStyle w:val="FOD-opsommingabc"/>
        <w:numPr>
          <w:ilvl w:val="0"/>
          <w:numId w:val="0"/>
        </w:numPr>
        <w:spacing w:before="120"/>
        <w:ind w:left="357"/>
        <w:contextualSpacing w:val="0"/>
        <w:rPr>
          <w:i/>
        </w:rPr>
      </w:pPr>
      <w:r w:rsidRPr="008E0F64">
        <w:rPr>
          <w:i/>
        </w:rPr>
        <w:t xml:space="preserve">a.1 - </w:t>
      </w:r>
      <w:r w:rsidR="00064FA8" w:rsidRPr="008E0F64">
        <w:rPr>
          <w:i/>
        </w:rPr>
        <w:t>Trennwände und Einfriedungen</w:t>
      </w:r>
    </w:p>
    <w:p w14:paraId="39DE6174" w14:textId="77777777" w:rsidR="00064FA8" w:rsidRPr="008E0F64" w:rsidRDefault="00064FA8" w:rsidP="00692AE0">
      <w:pPr>
        <w:pStyle w:val="FOD-normal"/>
        <w:ind w:left="720"/>
        <w:rPr>
          <w:rFonts w:eastAsia="Times New Roman"/>
        </w:rPr>
      </w:pPr>
      <w:r w:rsidRPr="008E0F64">
        <w:t>Elektrische Betriebsstätten sind durch Trennwände oder Einfriedungen/50 mm abgegrenzt. Einfriedungen/120 mm sind nur erlaubt, wenn die elektrische Betriebsstätte sich im Freien befindet.</w:t>
      </w:r>
    </w:p>
    <w:p w14:paraId="234D681F" w14:textId="77777777" w:rsidR="00064FA8" w:rsidRPr="008E0F64" w:rsidRDefault="00064FA8" w:rsidP="00692AE0">
      <w:pPr>
        <w:pStyle w:val="FOD-normal"/>
        <w:ind w:left="720"/>
        <w:rPr>
          <w:rFonts w:eastAsia="Times New Roman"/>
        </w:rPr>
      </w:pPr>
      <w:r w:rsidRPr="008E0F64">
        <w:t>Trennwände oder Einfriedungen eingefriedeter Bereiche dürfen keine Möglichkeit zum Klettern bieten und sind mindestens 2 m hoch.</w:t>
      </w:r>
    </w:p>
    <w:p w14:paraId="6BA043F4" w14:textId="051C0274" w:rsidR="00064FA8" w:rsidRPr="008E0F64" w:rsidRDefault="00D5524E" w:rsidP="00692AE0">
      <w:pPr>
        <w:pStyle w:val="FOD-opsommingabc"/>
        <w:keepNext/>
        <w:numPr>
          <w:ilvl w:val="0"/>
          <w:numId w:val="0"/>
        </w:numPr>
        <w:spacing w:before="120"/>
        <w:ind w:left="357"/>
        <w:contextualSpacing w:val="0"/>
        <w:rPr>
          <w:i/>
        </w:rPr>
      </w:pPr>
      <w:r w:rsidRPr="008E0F64">
        <w:rPr>
          <w:i/>
        </w:rPr>
        <w:t xml:space="preserve">a.2 - </w:t>
      </w:r>
      <w:r w:rsidR="00064FA8" w:rsidRPr="008E0F64">
        <w:rPr>
          <w:i/>
        </w:rPr>
        <w:t>Funktionale Öffnungen</w:t>
      </w:r>
    </w:p>
    <w:p w14:paraId="7E5BC78C" w14:textId="77777777" w:rsidR="00064FA8" w:rsidRPr="008E0F64" w:rsidRDefault="00064FA8" w:rsidP="00692AE0">
      <w:pPr>
        <w:pStyle w:val="FOD-normal"/>
        <w:keepNext/>
        <w:ind w:left="720"/>
        <w:rPr>
          <w:rFonts w:eastAsia="Times New Roman"/>
        </w:rPr>
      </w:pPr>
      <w:r w:rsidRPr="008E0F64">
        <w:t>Vorerwähnte Trennwände oder Einfriedungen dürfen funktionale Öffnungen enthalten.</w:t>
      </w:r>
    </w:p>
    <w:p w14:paraId="220332E2" w14:textId="77777777" w:rsidR="00064FA8" w:rsidRPr="008E0F64" w:rsidRDefault="00064FA8" w:rsidP="00692AE0">
      <w:pPr>
        <w:pStyle w:val="FOD-normal"/>
        <w:ind w:left="720"/>
        <w:rPr>
          <w:rFonts w:eastAsia="Times New Roman"/>
        </w:rPr>
      </w:pPr>
      <w:r w:rsidRPr="008E0F64">
        <w:t>Was funktionale Öffnungen betrifft, werden geeignete Maßnahmen getroffen, damit Trennwände oder Einfriedungen die Schutzart aufrechterhalten, die sie gegen das Eindringen von Fremdkörpern aufweisen.</w:t>
      </w:r>
    </w:p>
    <w:p w14:paraId="6FC3C6AA" w14:textId="77777777" w:rsidR="00064FA8" w:rsidRPr="008E0F64" w:rsidRDefault="00064FA8" w:rsidP="00692AE0">
      <w:pPr>
        <w:pStyle w:val="FOD-normal"/>
        <w:ind w:left="720"/>
        <w:rPr>
          <w:rFonts w:eastAsia="Times New Roman"/>
        </w:rPr>
      </w:pPr>
      <w:r w:rsidRPr="008E0F64">
        <w:t>Bei Schlitzen, die durch diese Öffnungen entstehen, werden Maßnahmen getroffen, um zu vermeiden, dass lange Gegenstände mit ungeschützten aktiven Teilen in Berührung kommen können.</w:t>
      </w:r>
    </w:p>
    <w:p w14:paraId="44A95B4C" w14:textId="77777777" w:rsidR="00064FA8" w:rsidRPr="008E0F64" w:rsidRDefault="00064FA8" w:rsidP="00692AE0">
      <w:pPr>
        <w:pStyle w:val="FOD-normal"/>
        <w:ind w:left="720"/>
        <w:rPr>
          <w:rFonts w:eastAsia="Times New Roman"/>
        </w:rPr>
      </w:pPr>
      <w:r w:rsidRPr="008E0F64">
        <w:t>Fenster sind verboten, es sei denn, es werden Vorkehrungen getroffen, um Glasbruch zu verhindern oder die Gefahr zu beseitigen, die von Glasbruch ausgehen kann. Sie sind fest oder so konzipiert, dass beim Öffnen keine Gefahr besteht, mit ungeschützten aktiven Teilen in Berührung zu kommen.</w:t>
      </w:r>
    </w:p>
    <w:p w14:paraId="3020500C" w14:textId="3F09294D" w:rsidR="00F07E7B" w:rsidRPr="008E0F64" w:rsidRDefault="00064FA8" w:rsidP="00692AE0">
      <w:pPr>
        <w:pStyle w:val="FOD-normal"/>
        <w:ind w:left="720"/>
      </w:pPr>
      <w:r w:rsidRPr="008E0F64">
        <w:t>In Trennwänden eingebaute Zugangstüren öffnen nach außen. Sie müssen jederzeit von innen ohne Schlüssel geöffnet werden können.</w:t>
      </w:r>
    </w:p>
    <w:p w14:paraId="5D8240B8" w14:textId="77777777" w:rsidR="00F07E7B" w:rsidRPr="008E0F64" w:rsidRDefault="00F07E7B">
      <w:pPr>
        <w:rPr>
          <w:rFonts w:ascii="Trebuchet MS" w:hAnsi="Trebuchet MS" w:cs="Arial"/>
          <w:sz w:val="19"/>
          <w:szCs w:val="19"/>
        </w:rPr>
      </w:pPr>
      <w:r w:rsidRPr="008E0F64">
        <w:br w:type="page"/>
      </w:r>
    </w:p>
    <w:p w14:paraId="62ABA33D" w14:textId="47C9B1E9" w:rsidR="00064FA8" w:rsidRPr="008E0F64" w:rsidRDefault="00D5524E" w:rsidP="00692AE0">
      <w:pPr>
        <w:pStyle w:val="FOD-opsommingabc"/>
        <w:numPr>
          <w:ilvl w:val="0"/>
          <w:numId w:val="0"/>
        </w:numPr>
        <w:tabs>
          <w:tab w:val="clear" w:pos="480"/>
          <w:tab w:val="left" w:pos="720"/>
        </w:tabs>
        <w:spacing w:before="120"/>
        <w:ind w:left="720" w:hanging="363"/>
        <w:contextualSpacing w:val="0"/>
        <w:rPr>
          <w:i/>
        </w:rPr>
      </w:pPr>
      <w:r w:rsidRPr="008E0F64">
        <w:rPr>
          <w:i/>
        </w:rPr>
        <w:lastRenderedPageBreak/>
        <w:t xml:space="preserve">a.3 - </w:t>
      </w:r>
      <w:r w:rsidR="00064FA8" w:rsidRPr="008E0F64">
        <w:rPr>
          <w:i/>
        </w:rPr>
        <w:t>Schutz gegen elektrischen Schlag durch direktes Berühren durch Personen, die sich außerhalb der elektrischen Betriebsstätte befinden</w:t>
      </w:r>
    </w:p>
    <w:p w14:paraId="6DA254EB" w14:textId="6996A2BF" w:rsidR="00064FA8" w:rsidRPr="008E0F64" w:rsidRDefault="00064FA8" w:rsidP="00692AE0">
      <w:pPr>
        <w:pStyle w:val="FOD-opsommingabc"/>
        <w:numPr>
          <w:ilvl w:val="0"/>
          <w:numId w:val="0"/>
        </w:numPr>
        <w:spacing w:before="120"/>
        <w:ind w:left="720"/>
        <w:contextualSpacing w:val="0"/>
        <w:rPr>
          <w:i/>
        </w:rPr>
      </w:pPr>
      <w:r w:rsidRPr="008E0F64">
        <w:rPr>
          <w:i/>
        </w:rPr>
        <w:t>a.3.1</w:t>
      </w:r>
      <w:r w:rsidR="00D5524E" w:rsidRPr="008E0F64">
        <w:rPr>
          <w:i/>
        </w:rPr>
        <w:t> -</w:t>
      </w:r>
      <w:r w:rsidRPr="008E0F64">
        <w:rPr>
          <w:i/>
        </w:rPr>
        <w:tab/>
        <w:t>Maßnahme in Bezug auf das Übersteigen von Trennwänden oder Einfriedungen</w:t>
      </w:r>
    </w:p>
    <w:p w14:paraId="07A09B95" w14:textId="77777777" w:rsidR="00064FA8" w:rsidRPr="008E0F64" w:rsidRDefault="00064FA8" w:rsidP="00692AE0">
      <w:pPr>
        <w:pStyle w:val="FOD-normal"/>
        <w:spacing w:before="0"/>
        <w:ind w:left="1440"/>
      </w:pPr>
      <w:r w:rsidRPr="008E0F64">
        <w:t>Kein ungeschütztes aktives Teil darf sich in einer nicht überdachten elektrischen Betriebsstätte in einem Abstand von der Oberkante der Trennwände oder Einfriedungen befinden, der kleiner ist als</w:t>
      </w:r>
    </w:p>
    <w:p w14:paraId="377D5F4C" w14:textId="77777777" w:rsidR="00064FA8" w:rsidRPr="008E0F64" w:rsidRDefault="00064FA8" w:rsidP="00692AE0">
      <w:pPr>
        <w:pStyle w:val="FOD-normal"/>
        <w:tabs>
          <w:tab w:val="left" w:pos="1800"/>
        </w:tabs>
        <w:spacing w:before="0"/>
        <w:ind w:left="1440"/>
      </w:pPr>
      <w:r w:rsidRPr="008E0F64">
        <w:tab/>
        <w:t>2,5 m + 0,01(</w:t>
      </w:r>
      <w:r w:rsidRPr="008E0F64">
        <w:rPr>
          <w:i/>
        </w:rPr>
        <w:t>U</w:t>
      </w:r>
      <w:r w:rsidRPr="008E0F64">
        <w:rPr>
          <w:vertAlign w:val="subscript"/>
        </w:rPr>
        <w:t>N</w:t>
      </w:r>
      <w:r w:rsidRPr="008E0F64">
        <w:t> – 20) – </w:t>
      </w:r>
      <w:r w:rsidRPr="008E0F64">
        <w:rPr>
          <w:i/>
        </w:rPr>
        <w:t>h</w:t>
      </w:r>
    </w:p>
    <w:p w14:paraId="5FBDBAFA" w14:textId="77777777" w:rsidR="00064FA8" w:rsidRPr="008E0F64" w:rsidRDefault="00064FA8" w:rsidP="00692AE0">
      <w:pPr>
        <w:pStyle w:val="FOD-normal"/>
        <w:spacing w:before="0"/>
        <w:ind w:left="1440"/>
      </w:pPr>
      <w:r w:rsidRPr="008E0F64">
        <w:t>mit einem Minimum von 2,5 - </w:t>
      </w:r>
      <w:r w:rsidRPr="008E0F64">
        <w:rPr>
          <w:i/>
        </w:rPr>
        <w:t>h</w:t>
      </w:r>
      <w:r w:rsidRPr="008E0F64">
        <w:t xml:space="preserve">, wobei </w:t>
      </w:r>
      <w:r w:rsidRPr="008E0F64">
        <w:rPr>
          <w:i/>
        </w:rPr>
        <w:t>h</w:t>
      </w:r>
      <w:r w:rsidRPr="008E0F64">
        <w:t xml:space="preserve"> der Höhe dieser Trennwände oder Einfriedungen in Meter entspricht.</w:t>
      </w:r>
    </w:p>
    <w:p w14:paraId="0CBAF6E5" w14:textId="77777777" w:rsidR="00064FA8" w:rsidRPr="008E0F64" w:rsidRDefault="00285A7A" w:rsidP="00692AE0">
      <w:pPr>
        <w:pStyle w:val="FOD-normal"/>
        <w:spacing w:before="0"/>
        <w:ind w:left="1440"/>
      </w:pPr>
      <w:r w:rsidRPr="008E0F64">
        <w:t>U</w:t>
      </w:r>
      <w:r w:rsidRPr="008E0F64">
        <w:rPr>
          <w:vertAlign w:val="subscript"/>
        </w:rPr>
        <w:t>N</w:t>
      </w:r>
      <w:r w:rsidRPr="008E0F64">
        <w:t xml:space="preserve"> entspricht der Nennspannung zwischen Außenleitern des Netzes oder der Anlage, ausgedrückt in kV und auf die nächsthöhere Einheit aufgerundet.</w:t>
      </w:r>
    </w:p>
    <w:p w14:paraId="7B9E5C25" w14:textId="2C448C40" w:rsidR="00064FA8" w:rsidRPr="008E0F64" w:rsidRDefault="00064FA8" w:rsidP="00692AE0">
      <w:pPr>
        <w:pStyle w:val="FOD-opsommingabc"/>
        <w:keepNext/>
        <w:widowControl/>
        <w:numPr>
          <w:ilvl w:val="0"/>
          <w:numId w:val="0"/>
        </w:numPr>
        <w:autoSpaceDE/>
        <w:autoSpaceDN/>
        <w:adjustRightInd/>
        <w:spacing w:before="120"/>
        <w:ind w:left="1440" w:hanging="720"/>
        <w:contextualSpacing w:val="0"/>
        <w:rPr>
          <w:i/>
        </w:rPr>
      </w:pPr>
      <w:r w:rsidRPr="008E0F64">
        <w:rPr>
          <w:i/>
        </w:rPr>
        <w:t>a.3.2</w:t>
      </w:r>
      <w:r w:rsidR="00D5524E" w:rsidRPr="008E0F64">
        <w:rPr>
          <w:i/>
        </w:rPr>
        <w:t> -</w:t>
      </w:r>
      <w:r w:rsidRPr="008E0F64">
        <w:rPr>
          <w:i/>
        </w:rPr>
        <w:tab/>
        <w:t>Maßnahme in Bezug auf das Einführen langer Gegenstände in Zwischenräume von Einfriedungen</w:t>
      </w:r>
    </w:p>
    <w:p w14:paraId="0541F70C" w14:textId="77777777" w:rsidR="00064FA8" w:rsidRPr="008E0F64" w:rsidRDefault="00064FA8" w:rsidP="00692AE0">
      <w:pPr>
        <w:pStyle w:val="FOD-normal"/>
        <w:keepNext/>
        <w:ind w:left="1440"/>
      </w:pPr>
      <w:r w:rsidRPr="008E0F64">
        <w:t>Kein ungeschütztes aktives Teil darf sich in einem waagerechten Abstand </w:t>
      </w:r>
      <w:r w:rsidRPr="008E0F64">
        <w:rPr>
          <w:i/>
        </w:rPr>
        <w:t>d</w:t>
      </w:r>
      <w:r w:rsidRPr="008E0F64">
        <w:rPr>
          <w:vertAlign w:val="subscript"/>
        </w:rPr>
        <w:t>h</w:t>
      </w:r>
      <w:r w:rsidRPr="008E0F64">
        <w:t xml:space="preserve"> von der Ebene der Einfriedungen befinden; </w:t>
      </w:r>
      <w:r w:rsidRPr="008E0F64">
        <w:rPr>
          <w:i/>
        </w:rPr>
        <w:t>d</w:t>
      </w:r>
      <w:r w:rsidRPr="008E0F64">
        <w:rPr>
          <w:vertAlign w:val="subscript"/>
        </w:rPr>
        <w:t>h</w:t>
      </w:r>
      <w:r w:rsidRPr="008E0F64">
        <w:t xml:space="preserve"> entspricht dabei:</w:t>
      </w:r>
    </w:p>
    <w:p w14:paraId="4EAF47B9" w14:textId="77777777" w:rsidR="00064FA8" w:rsidRPr="008E0F64" w:rsidRDefault="00064FA8" w:rsidP="00445351">
      <w:pPr>
        <w:pStyle w:val="FOD-opsomming1"/>
        <w:keepNext/>
        <w:widowControl/>
        <w:numPr>
          <w:ilvl w:val="2"/>
          <w:numId w:val="82"/>
        </w:numPr>
        <w:tabs>
          <w:tab w:val="clear" w:pos="880"/>
          <w:tab w:val="left" w:pos="1800"/>
          <w:tab w:val="left" w:pos="2160"/>
        </w:tabs>
        <w:autoSpaceDE/>
        <w:autoSpaceDN/>
        <w:adjustRightInd/>
        <w:ind w:left="1797" w:hanging="357"/>
        <w:contextualSpacing w:val="0"/>
      </w:pPr>
      <w:r w:rsidRPr="008E0F64">
        <w:t>2,5 m + 0,01 (</w:t>
      </w:r>
      <w:r w:rsidRPr="008E0F64">
        <w:rPr>
          <w:i/>
        </w:rPr>
        <w:t>U</w:t>
      </w:r>
      <w:r w:rsidRPr="008E0F64">
        <w:rPr>
          <w:vertAlign w:val="subscript"/>
        </w:rPr>
        <w:t>N</w:t>
      </w:r>
      <w:r w:rsidRPr="008E0F64">
        <w:rPr>
          <w:sz w:val="11"/>
        </w:rPr>
        <w:t> </w:t>
      </w:r>
      <w:r w:rsidRPr="008E0F64">
        <w:t>– 20) mit einem Minimum von 2,5 m bei Einfriedungen/50 mm,</w:t>
      </w:r>
    </w:p>
    <w:p w14:paraId="355F5F2C" w14:textId="77777777" w:rsidR="00064FA8" w:rsidRPr="008E0F64" w:rsidRDefault="00064FA8" w:rsidP="00445351">
      <w:pPr>
        <w:pStyle w:val="FOD-opsomming1"/>
        <w:keepNext/>
        <w:widowControl/>
        <w:numPr>
          <w:ilvl w:val="2"/>
          <w:numId w:val="82"/>
        </w:numPr>
        <w:tabs>
          <w:tab w:val="clear" w:pos="880"/>
          <w:tab w:val="left" w:pos="1800"/>
          <w:tab w:val="left" w:pos="2160"/>
        </w:tabs>
        <w:autoSpaceDE/>
        <w:autoSpaceDN/>
        <w:adjustRightInd/>
        <w:ind w:left="1797" w:hanging="357"/>
        <w:contextualSpacing w:val="0"/>
      </w:pPr>
      <w:r w:rsidRPr="008E0F64">
        <w:t>5 m + 0,01 (</w:t>
      </w:r>
      <w:r w:rsidRPr="008E0F64">
        <w:rPr>
          <w:i/>
        </w:rPr>
        <w:t>U</w:t>
      </w:r>
      <w:r w:rsidRPr="008E0F64">
        <w:rPr>
          <w:vertAlign w:val="subscript"/>
        </w:rPr>
        <w:t>N</w:t>
      </w:r>
      <w:r w:rsidRPr="008E0F64">
        <w:rPr>
          <w:sz w:val="11"/>
        </w:rPr>
        <w:t> </w:t>
      </w:r>
      <w:r w:rsidRPr="008E0F64">
        <w:t>– 20) mit einem Minimum von 5 m bei Einfriedungen/120 mm.</w:t>
      </w:r>
    </w:p>
    <w:p w14:paraId="26D2E218" w14:textId="1D70B7C7" w:rsidR="00064FA8" w:rsidRPr="008E0F64" w:rsidRDefault="00064FA8" w:rsidP="00692AE0">
      <w:pPr>
        <w:pStyle w:val="FOD-opsommingabc"/>
        <w:keepNext/>
        <w:widowControl/>
        <w:numPr>
          <w:ilvl w:val="0"/>
          <w:numId w:val="0"/>
        </w:numPr>
        <w:autoSpaceDE/>
        <w:autoSpaceDN/>
        <w:adjustRightInd/>
        <w:spacing w:before="120"/>
        <w:ind w:left="1440" w:hanging="720"/>
        <w:contextualSpacing w:val="0"/>
        <w:rPr>
          <w:i/>
        </w:rPr>
      </w:pPr>
      <w:r w:rsidRPr="008E0F64">
        <w:rPr>
          <w:i/>
        </w:rPr>
        <w:t>a.3.3</w:t>
      </w:r>
      <w:r w:rsidR="00D5524E" w:rsidRPr="008E0F64">
        <w:rPr>
          <w:i/>
        </w:rPr>
        <w:t> -</w:t>
      </w:r>
      <w:r w:rsidRPr="008E0F64">
        <w:rPr>
          <w:i/>
        </w:rPr>
        <w:tab/>
        <w:t>Maßnahme in Bezug auf der Öffentlichkeit zugängliche Türen oder Barrieren</w:t>
      </w:r>
    </w:p>
    <w:p w14:paraId="033874A9" w14:textId="4CEF7C93" w:rsidR="00DB56B8" w:rsidRPr="008E0F64" w:rsidRDefault="00064FA8" w:rsidP="00692AE0">
      <w:pPr>
        <w:pStyle w:val="FOD-normal"/>
        <w:ind w:left="1440"/>
      </w:pPr>
      <w:r w:rsidRPr="008E0F64">
        <w:t xml:space="preserve">Wenn sich eine elektrische Betriebsstätte in unmittelbarer Nähe eines </w:t>
      </w:r>
      <w:r w:rsidR="00D242F8">
        <w:t>[</w:t>
      </w:r>
      <w:r w:rsidRPr="008E0F64">
        <w:t>der Öffentlichkeit zugänglichen Ortes</w:t>
      </w:r>
      <w:r w:rsidR="00D242F8">
        <w:t>]</w:t>
      </w:r>
      <w:r w:rsidRPr="008E0F64">
        <w:t xml:space="preserve"> befindet, werden Türen oder Barrieren, die beide Orte trennen, entweder bewacht oder mit einem Sicherheitsschloss oder einem anderen Verschlusssystem verschlossen, das mindestens dieselben Garantien bietet. Bei Nieder- und Kleinspannung ist es erlaubt, Schlösser anzubringen, die nicht als Sicherheitsschlösser betrachtet werden, unter der Bedingung:</w:t>
      </w:r>
    </w:p>
    <w:p w14:paraId="27E024E1" w14:textId="77777777" w:rsidR="00DB56B8" w:rsidRPr="008E0F64" w:rsidRDefault="00DB56B8" w:rsidP="00445351">
      <w:pPr>
        <w:pStyle w:val="FOD-opsomming1"/>
        <w:numPr>
          <w:ilvl w:val="0"/>
          <w:numId w:val="376"/>
        </w:numPr>
        <w:ind w:left="1800"/>
      </w:pPr>
      <w:r w:rsidRPr="008E0F64">
        <w:t>dass entweder das Schloss sich in einer Mindesthöhe von 2,5 m befindet und feste Teile in der Nähe keinen Zugriff auf das Schloss ermöglichen</w:t>
      </w:r>
    </w:p>
    <w:p w14:paraId="5CF38908" w14:textId="77777777" w:rsidR="00DB56B8" w:rsidRPr="008E0F64" w:rsidRDefault="00DB56B8" w:rsidP="00445351">
      <w:pPr>
        <w:pStyle w:val="FOD-normal"/>
        <w:numPr>
          <w:ilvl w:val="0"/>
          <w:numId w:val="375"/>
        </w:numPr>
        <w:spacing w:before="0"/>
        <w:ind w:left="1800"/>
      </w:pPr>
      <w:r w:rsidRPr="008E0F64">
        <w:t>oder es einen oder mehrere innere Schirme gibt, die mindestens der Schutzart IPXX-B entsprechen und so angeordnet sind, dass die aktiven Teile nicht versehentlich berührt werden können, solange die Türen oder Barrieren geöffnet sind. Schirme sind nicht abnehmbar und können nicht ohne Werkzeug oder Schlüssel abmontiert werden.</w:t>
      </w:r>
    </w:p>
    <w:p w14:paraId="05DCD8B8" w14:textId="587C8CCD" w:rsidR="00064FA8" w:rsidRPr="008E0F64" w:rsidRDefault="00D5524E" w:rsidP="00997DF8">
      <w:pPr>
        <w:pStyle w:val="FOD-normal"/>
        <w:ind w:left="357"/>
        <w:rPr>
          <w:i/>
        </w:rPr>
      </w:pPr>
      <w:r w:rsidRPr="008E0F64">
        <w:rPr>
          <w:i/>
        </w:rPr>
        <w:t xml:space="preserve">a.4 - </w:t>
      </w:r>
      <w:r w:rsidR="00DB56B8" w:rsidRPr="008E0F64">
        <w:rPr>
          <w:i/>
        </w:rPr>
        <w:t>Kennzeichnung</w:t>
      </w:r>
    </w:p>
    <w:p w14:paraId="0472B209" w14:textId="77777777" w:rsidR="00064FA8" w:rsidRPr="008E0F64" w:rsidRDefault="00064FA8" w:rsidP="00692AE0">
      <w:pPr>
        <w:pStyle w:val="FOD-normal"/>
        <w:ind w:left="720"/>
      </w:pPr>
      <w:r w:rsidRPr="008E0F64">
        <w:t xml:space="preserve">Elektrische Betriebsstätten sind deutlich und sichtbar mit Schildern wie in </w:t>
      </w:r>
      <w:r w:rsidRPr="008E0F64">
        <w:rPr>
          <w:i/>
        </w:rPr>
        <w:t>Teil 9</w:t>
      </w:r>
      <w:r w:rsidRPr="008E0F64">
        <w:t xml:space="preserve"> vorgesehen gekennzeichnet.</w:t>
      </w:r>
    </w:p>
    <w:p w14:paraId="3F24B6AC" w14:textId="68BA5043" w:rsidR="00064FA8" w:rsidRPr="008E0F64" w:rsidRDefault="00D5524E" w:rsidP="00692AE0">
      <w:pPr>
        <w:pStyle w:val="FOD-opsommingabc"/>
        <w:keepNext/>
        <w:numPr>
          <w:ilvl w:val="0"/>
          <w:numId w:val="0"/>
        </w:numPr>
        <w:spacing w:before="120"/>
        <w:ind w:left="357"/>
        <w:contextualSpacing w:val="0"/>
        <w:rPr>
          <w:i/>
        </w:rPr>
      </w:pPr>
      <w:r w:rsidRPr="008E0F64">
        <w:rPr>
          <w:i/>
        </w:rPr>
        <w:t xml:space="preserve">a.5 - </w:t>
      </w:r>
      <w:r w:rsidR="00064FA8" w:rsidRPr="008E0F64">
        <w:rPr>
          <w:i/>
        </w:rPr>
        <w:t>Befugte Personen</w:t>
      </w:r>
    </w:p>
    <w:p w14:paraId="7E80AF2F" w14:textId="77777777" w:rsidR="00064FA8" w:rsidRPr="008E0F64" w:rsidRDefault="00064FA8" w:rsidP="00692AE0">
      <w:pPr>
        <w:pStyle w:val="FOD-normal"/>
        <w:keepNext/>
        <w:ind w:left="720"/>
      </w:pPr>
      <w:r w:rsidRPr="008E0F64">
        <w:t>Nur elektrotechnisch unterwiesene Personen (BA4) oder Elektrofachkräfte (BA5) dürfen elektrische Betriebsstätten betreten.</w:t>
      </w:r>
    </w:p>
    <w:p w14:paraId="29CDA1F3" w14:textId="59495132" w:rsidR="00064FA8" w:rsidRPr="008E0F64" w:rsidRDefault="00D5524E" w:rsidP="00692AE0">
      <w:pPr>
        <w:pStyle w:val="FOD-opsommingabc"/>
        <w:numPr>
          <w:ilvl w:val="0"/>
          <w:numId w:val="0"/>
        </w:numPr>
        <w:spacing w:before="120"/>
        <w:ind w:left="357"/>
        <w:contextualSpacing w:val="0"/>
        <w:rPr>
          <w:i/>
        </w:rPr>
      </w:pPr>
      <w:r w:rsidRPr="008E0F64">
        <w:rPr>
          <w:i/>
        </w:rPr>
        <w:t xml:space="preserve">a.6 - </w:t>
      </w:r>
      <w:r w:rsidR="00064FA8" w:rsidRPr="008E0F64">
        <w:rPr>
          <w:i/>
        </w:rPr>
        <w:t>Gänge</w:t>
      </w:r>
    </w:p>
    <w:p w14:paraId="50CAB521" w14:textId="77777777" w:rsidR="00064FA8" w:rsidRPr="008E0F64" w:rsidRDefault="00064FA8" w:rsidP="00692AE0">
      <w:pPr>
        <w:pStyle w:val="FOD-normal"/>
        <w:ind w:left="720"/>
      </w:pPr>
      <w:r w:rsidRPr="008E0F64">
        <w:t>Durchgänge sind verboten.</w:t>
      </w:r>
    </w:p>
    <w:p w14:paraId="0B938244" w14:textId="77777777" w:rsidR="00064FA8" w:rsidRPr="008E0F64" w:rsidRDefault="00064FA8" w:rsidP="00692AE0">
      <w:pPr>
        <w:pStyle w:val="FOD-normal"/>
        <w:spacing w:before="0"/>
        <w:ind w:left="720"/>
      </w:pPr>
      <w:r w:rsidRPr="008E0F64">
        <w:t>Instandhaltungs- oder Bedienungsgänge, die über 20 m lang sind, sind an beiden Enden zugänglich.</w:t>
      </w:r>
    </w:p>
    <w:p w14:paraId="34F924EC" w14:textId="14264697" w:rsidR="00064FA8" w:rsidRPr="008E0F64" w:rsidRDefault="00D5524E" w:rsidP="00692AE0">
      <w:pPr>
        <w:pStyle w:val="FOD-opsommingabc"/>
        <w:numPr>
          <w:ilvl w:val="0"/>
          <w:numId w:val="0"/>
        </w:numPr>
        <w:spacing w:before="120"/>
        <w:ind w:left="357"/>
        <w:contextualSpacing w:val="0"/>
        <w:rPr>
          <w:i/>
        </w:rPr>
      </w:pPr>
      <w:r w:rsidRPr="008E0F64">
        <w:rPr>
          <w:i/>
        </w:rPr>
        <w:t xml:space="preserve">a.7 - </w:t>
      </w:r>
      <w:r w:rsidR="00064FA8" w:rsidRPr="008E0F64">
        <w:rPr>
          <w:i/>
        </w:rPr>
        <w:t>Beleuchtung</w:t>
      </w:r>
    </w:p>
    <w:p w14:paraId="550A50BE" w14:textId="77777777" w:rsidR="007C3425" w:rsidRPr="008E0F64" w:rsidRDefault="00064FA8" w:rsidP="00692AE0">
      <w:pPr>
        <w:pStyle w:val="FOD-normal"/>
        <w:ind w:left="720"/>
      </w:pPr>
      <w:r w:rsidRPr="008E0F64">
        <w:t>Elektrische Betriebsstätten, die sich in Räumlichkeiten befinden, verfügen über eine ortsfeste künstliche Beleuchtung.</w:t>
      </w:r>
    </w:p>
    <w:p w14:paraId="07C86F28" w14:textId="77777777" w:rsidR="00064FA8" w:rsidRPr="008E0F64" w:rsidRDefault="00064FA8" w:rsidP="00692AE0">
      <w:pPr>
        <w:pStyle w:val="FOD-normal"/>
        <w:ind w:left="720"/>
      </w:pPr>
      <w:r w:rsidRPr="008E0F64">
        <w:t>In Räumlichkeiten, in denen durch Entfernung Schutz geboten wird, werden erforderliche Maßnahmen getroffen, damit Personen bei Ausfall der Beleuchtung sicher evakuiert werden können.</w:t>
      </w:r>
    </w:p>
    <w:p w14:paraId="2F5CF4C0" w14:textId="6B349A15" w:rsidR="00064FA8" w:rsidRPr="008E0F64" w:rsidRDefault="00997DF8" w:rsidP="00692AE0">
      <w:pPr>
        <w:pStyle w:val="FOD-normal"/>
        <w:rPr>
          <w:b/>
        </w:rPr>
      </w:pPr>
      <w:r w:rsidRPr="008E0F64">
        <w:rPr>
          <w:b/>
        </w:rPr>
        <w:t>b. Schutz gegen elektrischen Schlag durch direktes Berühren in elektrischen Betriebsstätten</w:t>
      </w:r>
    </w:p>
    <w:p w14:paraId="1C262B77" w14:textId="1C2B7690" w:rsidR="00064FA8" w:rsidRPr="008E0F64" w:rsidRDefault="00D5524E" w:rsidP="00692AE0">
      <w:pPr>
        <w:pStyle w:val="FOD-opsommingabc"/>
        <w:numPr>
          <w:ilvl w:val="0"/>
          <w:numId w:val="0"/>
        </w:numPr>
        <w:spacing w:before="120"/>
        <w:ind w:left="357"/>
        <w:contextualSpacing w:val="0"/>
        <w:rPr>
          <w:i/>
        </w:rPr>
      </w:pPr>
      <w:r w:rsidRPr="008E0F64">
        <w:rPr>
          <w:i/>
        </w:rPr>
        <w:t xml:space="preserve">b.1 - </w:t>
      </w:r>
      <w:r w:rsidR="00064FA8" w:rsidRPr="008E0F64">
        <w:rPr>
          <w:i/>
        </w:rPr>
        <w:t>Allgemeines</w:t>
      </w:r>
    </w:p>
    <w:p w14:paraId="7F5E332B" w14:textId="77777777" w:rsidR="00064FA8" w:rsidRPr="008E0F64" w:rsidRDefault="00064FA8" w:rsidP="00692AE0">
      <w:pPr>
        <w:pStyle w:val="FOD-normal"/>
        <w:ind w:left="720"/>
      </w:pPr>
      <w:r w:rsidRPr="008E0F64">
        <w:t xml:space="preserve">Schutz gegen elektrischen Schlag durch direktes Berühren in elektrischen Betriebsstätten wird durch die Einhaltung der Vorschriften von </w:t>
      </w:r>
      <w:r w:rsidRPr="008E0F64">
        <w:rPr>
          <w:i/>
        </w:rPr>
        <w:t>Unterabschnitt 4.2.2.3</w:t>
      </w:r>
      <w:r w:rsidRPr="008E0F64">
        <w:t xml:space="preserve"> in Bezug auf gewöhnliche Orte gewährleistet.</w:t>
      </w:r>
    </w:p>
    <w:p w14:paraId="5BDDE8A3" w14:textId="77777777" w:rsidR="00064FA8" w:rsidRPr="008E0F64" w:rsidRDefault="00064FA8" w:rsidP="00692AE0">
      <w:pPr>
        <w:pStyle w:val="FOD-normal"/>
        <w:ind w:left="720"/>
      </w:pPr>
      <w:r w:rsidRPr="008E0F64">
        <w:t xml:space="preserve">Von diesen Vorschriften darf jedoch innerhalb der weiter unten unter </w:t>
      </w:r>
      <w:r w:rsidRPr="008E0F64">
        <w:rPr>
          <w:i/>
        </w:rPr>
        <w:t>Punkt b.2</w:t>
      </w:r>
      <w:r w:rsidRPr="008E0F64">
        <w:t xml:space="preserve"> erwähnten Grenzen abgewichen werden.</w:t>
      </w:r>
    </w:p>
    <w:p w14:paraId="6B32A455" w14:textId="1CAC9349" w:rsidR="00064FA8" w:rsidRPr="008E0F64" w:rsidRDefault="00D5524E" w:rsidP="00692AE0">
      <w:pPr>
        <w:pStyle w:val="FOD-opsommingabc"/>
        <w:numPr>
          <w:ilvl w:val="0"/>
          <w:numId w:val="0"/>
        </w:numPr>
        <w:spacing w:before="120"/>
        <w:ind w:left="357"/>
        <w:contextualSpacing w:val="0"/>
        <w:rPr>
          <w:i/>
        </w:rPr>
      </w:pPr>
      <w:r w:rsidRPr="008E0F64">
        <w:rPr>
          <w:i/>
        </w:rPr>
        <w:lastRenderedPageBreak/>
        <w:t xml:space="preserve">b.2 - </w:t>
      </w:r>
      <w:r w:rsidR="00064FA8" w:rsidRPr="008E0F64">
        <w:rPr>
          <w:i/>
        </w:rPr>
        <w:t>Abweichungsvorschriften</w:t>
      </w:r>
    </w:p>
    <w:p w14:paraId="10D73908" w14:textId="30BD1BBC" w:rsidR="00064FA8" w:rsidRPr="008E0F64" w:rsidRDefault="00064FA8" w:rsidP="00692AE0">
      <w:pPr>
        <w:pStyle w:val="FOD-opsommingabc"/>
        <w:numPr>
          <w:ilvl w:val="0"/>
          <w:numId w:val="0"/>
        </w:numPr>
        <w:spacing w:before="120"/>
        <w:ind w:left="720"/>
        <w:contextualSpacing w:val="0"/>
        <w:rPr>
          <w:i/>
        </w:rPr>
      </w:pPr>
      <w:r w:rsidRPr="008E0F64">
        <w:rPr>
          <w:i/>
        </w:rPr>
        <w:t>b.2.1</w:t>
      </w:r>
      <w:r w:rsidR="00D5524E" w:rsidRPr="008E0F64">
        <w:rPr>
          <w:i/>
        </w:rPr>
        <w:t> -</w:t>
      </w:r>
      <w:r w:rsidRPr="008E0F64">
        <w:rPr>
          <w:i/>
        </w:rPr>
        <w:tab/>
        <w:t>Niederspannung der 1. Kategorie</w:t>
      </w:r>
    </w:p>
    <w:p w14:paraId="03EAB926" w14:textId="77777777" w:rsidR="00F630C3" w:rsidRPr="008E0F64" w:rsidRDefault="00064FA8" w:rsidP="00692AE0">
      <w:pPr>
        <w:pStyle w:val="FOD-normal"/>
        <w:spacing w:before="0"/>
        <w:ind w:left="1440"/>
      </w:pPr>
      <w:r w:rsidRPr="008E0F64">
        <w:t>Bei Niederspannung der 1. Kategorie sind auch Schutz durch Entfernung (</w:t>
      </w:r>
      <w:r w:rsidRPr="008E0F64">
        <w:rPr>
          <w:i/>
        </w:rPr>
        <w:t>Unterabschnitt 4.2.2.1 Buchstabe d</w:t>
      </w:r>
      <w:r w:rsidRPr="008E0F64">
        <w:t>) und Schutz anhand von Hindernissen (</w:t>
      </w:r>
      <w:r w:rsidRPr="008E0F64">
        <w:rPr>
          <w:i/>
        </w:rPr>
        <w:t>Unterabschnitt 4.2.2.1 Buchstabe e</w:t>
      </w:r>
      <w:r w:rsidR="00F630C3" w:rsidRPr="008E0F64">
        <w:t>) zugelassen.</w:t>
      </w:r>
    </w:p>
    <w:p w14:paraId="2BB3ADF7" w14:textId="23941B5E" w:rsidR="00064FA8" w:rsidRPr="008E0F64" w:rsidRDefault="00064FA8" w:rsidP="00692AE0">
      <w:pPr>
        <w:pStyle w:val="FOD-normal"/>
        <w:spacing w:before="0"/>
        <w:ind w:left="1440"/>
      </w:pPr>
      <w:r w:rsidRPr="008E0F64">
        <w:t>Außerdem entspricht die Schutzart von Umhüllungen und Hindernissen mindestens IPXX-B.</w:t>
      </w:r>
    </w:p>
    <w:p w14:paraId="2725B034" w14:textId="2C7A8170" w:rsidR="00064FA8" w:rsidRPr="008E0F64" w:rsidRDefault="00064FA8" w:rsidP="00692AE0">
      <w:pPr>
        <w:pStyle w:val="FOD-opsommingabc"/>
        <w:numPr>
          <w:ilvl w:val="0"/>
          <w:numId w:val="0"/>
        </w:numPr>
        <w:spacing w:before="120"/>
        <w:ind w:left="720"/>
        <w:contextualSpacing w:val="0"/>
        <w:rPr>
          <w:i/>
        </w:rPr>
      </w:pPr>
      <w:r w:rsidRPr="008E0F64">
        <w:rPr>
          <w:i/>
        </w:rPr>
        <w:t>b.2.2</w:t>
      </w:r>
      <w:r w:rsidR="00D5524E" w:rsidRPr="008E0F64">
        <w:rPr>
          <w:i/>
        </w:rPr>
        <w:t> -</w:t>
      </w:r>
      <w:r w:rsidRPr="008E0F64">
        <w:rPr>
          <w:i/>
        </w:rPr>
        <w:tab/>
        <w:t>Niederspannung der 2. Kategorie</w:t>
      </w:r>
    </w:p>
    <w:p w14:paraId="5BD5BD99" w14:textId="77777777" w:rsidR="00B34724" w:rsidRPr="008E0F64" w:rsidRDefault="00064FA8" w:rsidP="00692AE0">
      <w:pPr>
        <w:pStyle w:val="FOD-normal"/>
        <w:spacing w:before="0"/>
        <w:ind w:left="1440"/>
      </w:pPr>
      <w:r w:rsidRPr="008E0F64">
        <w:t>Bei Niederspannung der 2. Kategorie ist auch Schutz anhand von Hindernissen (</w:t>
      </w:r>
      <w:r w:rsidRPr="008E0F64">
        <w:rPr>
          <w:i/>
        </w:rPr>
        <w:t>Unterabschnitt 4.2.2.1 Buchstabe e</w:t>
      </w:r>
      <w:r w:rsidRPr="008E0F64">
        <w:t>) zugelassen.</w:t>
      </w:r>
    </w:p>
    <w:p w14:paraId="5DC786CC" w14:textId="50280D45" w:rsidR="00FE0DF4" w:rsidRPr="008E0F64" w:rsidRDefault="00064FA8" w:rsidP="00692AE0">
      <w:pPr>
        <w:pStyle w:val="FOD-normal"/>
        <w:spacing w:before="0"/>
        <w:ind w:left="1440"/>
      </w:pPr>
      <w:r w:rsidRPr="008E0F64">
        <w:t>Außerdem entspricht die Schutzart von Umhüllungen und Hindernissen mindestens IPXX-B.</w:t>
      </w:r>
    </w:p>
    <w:p w14:paraId="4A8B3B37" w14:textId="79340BE4" w:rsidR="00064FA8" w:rsidRPr="008E0F64" w:rsidRDefault="00064FA8" w:rsidP="00692AE0">
      <w:pPr>
        <w:pStyle w:val="FOD-opsommingabc"/>
        <w:numPr>
          <w:ilvl w:val="0"/>
          <w:numId w:val="0"/>
        </w:numPr>
        <w:spacing w:before="120"/>
        <w:ind w:left="720"/>
        <w:contextualSpacing w:val="0"/>
        <w:rPr>
          <w:i/>
        </w:rPr>
      </w:pPr>
      <w:r w:rsidRPr="008E0F64">
        <w:rPr>
          <w:i/>
        </w:rPr>
        <w:t>b.2.3</w:t>
      </w:r>
      <w:r w:rsidR="00D5524E" w:rsidRPr="008E0F64">
        <w:rPr>
          <w:i/>
        </w:rPr>
        <w:t> -</w:t>
      </w:r>
      <w:r w:rsidRPr="008E0F64">
        <w:rPr>
          <w:i/>
        </w:rPr>
        <w:tab/>
      </w:r>
      <w:r w:rsidRPr="008E0F64">
        <w:rPr>
          <w:i/>
          <w:spacing w:val="-2"/>
        </w:rPr>
        <w:t>Hochspannungsgeräte mit begrenzter Leistung, die über Niederspannung versorgt werden</w:t>
      </w:r>
    </w:p>
    <w:p w14:paraId="5A6B9787" w14:textId="77777777" w:rsidR="00064FA8" w:rsidRPr="008E0F64" w:rsidRDefault="00064FA8" w:rsidP="00692AE0">
      <w:pPr>
        <w:pStyle w:val="FOD-normal"/>
        <w:spacing w:before="0"/>
        <w:ind w:left="1440"/>
      </w:pPr>
      <w:r w:rsidRPr="008E0F64">
        <w:t>Wenn durch Umhüllungen (</w:t>
      </w:r>
      <w:r w:rsidRPr="008E0F64">
        <w:rPr>
          <w:i/>
        </w:rPr>
        <w:t>Unterabschnitt 4.2.2.1 Buchstabe b</w:t>
      </w:r>
      <w:r w:rsidRPr="008E0F64">
        <w:t>) oder anhand von Hindernissen (</w:t>
      </w:r>
      <w:r w:rsidRPr="008E0F64">
        <w:rPr>
          <w:i/>
        </w:rPr>
        <w:t>Unterabschnitt 4.2.2.1 Buchstabe e</w:t>
      </w:r>
      <w:r w:rsidRPr="008E0F64">
        <w:t>) Schutz geboten wird, entspricht ihre Schutzart mindestens IPXX-B.</w:t>
      </w:r>
    </w:p>
    <w:p w14:paraId="6CA0FB1E" w14:textId="77777777" w:rsidR="00064FA8" w:rsidRPr="008E0F64" w:rsidRDefault="00064FA8" w:rsidP="00445351">
      <w:pPr>
        <w:pStyle w:val="FOD-opsommingabc"/>
        <w:keepNext/>
        <w:numPr>
          <w:ilvl w:val="0"/>
          <w:numId w:val="87"/>
        </w:numPr>
        <w:spacing w:before="120" w:after="120"/>
        <w:contextualSpacing w:val="0"/>
        <w:rPr>
          <w:b/>
        </w:rPr>
      </w:pPr>
      <w:r w:rsidRPr="008E0F64">
        <w:rPr>
          <w:b/>
        </w:rPr>
        <w:t>Schutz gegen elektrischen Schlag durch direktes Berühren in spezifisch vorgesehenen elektrischen Betriebsstätten</w:t>
      </w:r>
    </w:p>
    <w:p w14:paraId="76CEAF5F" w14:textId="457D24A9" w:rsidR="00064FA8" w:rsidRPr="008E0F64" w:rsidRDefault="00064FA8" w:rsidP="00692AE0">
      <w:pPr>
        <w:pStyle w:val="FOD-opsommingabc"/>
        <w:keepNext/>
        <w:numPr>
          <w:ilvl w:val="0"/>
          <w:numId w:val="0"/>
        </w:numPr>
        <w:tabs>
          <w:tab w:val="clear" w:pos="480"/>
          <w:tab w:val="left" w:pos="720"/>
        </w:tabs>
        <w:spacing w:before="120" w:after="120"/>
        <w:ind w:left="720" w:hanging="360"/>
        <w:contextualSpacing w:val="0"/>
        <w:rPr>
          <w:i/>
        </w:rPr>
      </w:pPr>
      <w:r w:rsidRPr="008E0F64">
        <w:rPr>
          <w:i/>
        </w:rPr>
        <w:t>c.1</w:t>
      </w:r>
      <w:r w:rsidR="00D5524E" w:rsidRPr="008E0F64">
        <w:rPr>
          <w:i/>
        </w:rPr>
        <w:t xml:space="preserve"> - </w:t>
      </w:r>
      <w:r w:rsidRPr="008E0F64">
        <w:rPr>
          <w:i/>
        </w:rPr>
        <w:t>Allgemeines</w:t>
      </w:r>
    </w:p>
    <w:p w14:paraId="722ACAEA" w14:textId="77777777" w:rsidR="00064FA8" w:rsidRPr="008E0F64" w:rsidRDefault="00064FA8" w:rsidP="00692AE0">
      <w:pPr>
        <w:pStyle w:val="FOD-normal"/>
        <w:keepNext/>
        <w:widowControl w:val="0"/>
        <w:tabs>
          <w:tab w:val="left" w:pos="720"/>
        </w:tabs>
        <w:autoSpaceDE w:val="0"/>
        <w:autoSpaceDN w:val="0"/>
        <w:adjustRightInd w:val="0"/>
        <w:spacing w:after="120"/>
        <w:ind w:left="720"/>
      </w:pPr>
      <w:r w:rsidRPr="008E0F64">
        <w:t xml:space="preserve">In elektrischen Betriebsstätten, die ausschließlich dem Betrieb elektrischer Anlagen dienen und mit einem Schlüssel oder einer anderen Einrichtung verschlossen sind, die den Zugang Unbefugter verhindert, darf auf die unter </w:t>
      </w:r>
      <w:r w:rsidRPr="008E0F64">
        <w:rPr>
          <w:i/>
        </w:rPr>
        <w:t>Punkt</w:t>
      </w:r>
      <w:r w:rsidRPr="008E0F64">
        <w:t> </w:t>
      </w:r>
      <w:r w:rsidRPr="008E0F64">
        <w:rPr>
          <w:i/>
        </w:rPr>
        <w:t>c.2</w:t>
      </w:r>
      <w:r w:rsidRPr="008E0F64">
        <w:t xml:space="preserve"> erwähnte Weise von den Vorschriften von </w:t>
      </w:r>
      <w:r w:rsidRPr="008E0F64">
        <w:rPr>
          <w:i/>
        </w:rPr>
        <w:t>Unterabschnitt 4.2.2.4 Buchstabe b</w:t>
      </w:r>
      <w:r w:rsidRPr="008E0F64">
        <w:t xml:space="preserve"> abgewichen werden.</w:t>
      </w:r>
    </w:p>
    <w:p w14:paraId="6EB77980" w14:textId="77777777" w:rsidR="00064FA8" w:rsidRPr="008E0F64" w:rsidRDefault="00064FA8" w:rsidP="00692AE0">
      <w:pPr>
        <w:pStyle w:val="FOD-normal"/>
        <w:ind w:left="720"/>
      </w:pPr>
      <w:r w:rsidRPr="008E0F64">
        <w:t>Elektrische Betriebsstätten, in denen diese Abweichung in Anspruch genommen wird, werden als spezifisch vorgesehene elektrische Betriebsstätten bezeichnet.</w:t>
      </w:r>
    </w:p>
    <w:p w14:paraId="0FBD2581" w14:textId="77777777" w:rsidR="00064FA8" w:rsidRPr="008E0F64" w:rsidRDefault="00064FA8" w:rsidP="00692AE0">
      <w:pPr>
        <w:pStyle w:val="FOD-normal"/>
        <w:ind w:left="720"/>
      </w:pPr>
      <w:r w:rsidRPr="008E0F64">
        <w:t>Begehbare Schränke, Tafeln und Schaltgerätekombinationen, das heißt Umhüllungen, in denen elektrische Betriebsmittel so enthalten sind, dass der Freiraum innerhalb dieser Umhüllungen ausreichend groß ist, damit Personen sie normal betreten und zu Instandhaltungszwecken darin arbeiten können, werden unabhängig von ihrer Lage spezifisch vorgesehenen elektrischen Betriebsstätten gleichgestellt.</w:t>
      </w:r>
    </w:p>
    <w:p w14:paraId="66547F08" w14:textId="3AA39897" w:rsidR="00064FA8" w:rsidRPr="008E0F64" w:rsidRDefault="00064FA8" w:rsidP="00692AE0">
      <w:pPr>
        <w:pStyle w:val="FOD-opsommingabc"/>
        <w:keepNext/>
        <w:numPr>
          <w:ilvl w:val="0"/>
          <w:numId w:val="0"/>
        </w:numPr>
        <w:spacing w:before="120"/>
        <w:ind w:left="357"/>
        <w:contextualSpacing w:val="0"/>
        <w:rPr>
          <w:i/>
        </w:rPr>
      </w:pPr>
      <w:r w:rsidRPr="008E0F64">
        <w:rPr>
          <w:i/>
        </w:rPr>
        <w:t>c.2</w:t>
      </w:r>
      <w:r w:rsidR="00D5524E" w:rsidRPr="008E0F64">
        <w:rPr>
          <w:i/>
        </w:rPr>
        <w:t xml:space="preserve"> - </w:t>
      </w:r>
      <w:r w:rsidRPr="008E0F64">
        <w:rPr>
          <w:i/>
        </w:rPr>
        <w:t>Abweichungsvorschriften</w:t>
      </w:r>
    </w:p>
    <w:p w14:paraId="529A4673" w14:textId="5C035770" w:rsidR="00064FA8" w:rsidRPr="008E0F64" w:rsidRDefault="00064FA8" w:rsidP="00692AE0">
      <w:pPr>
        <w:pStyle w:val="FOD-opsommingabc"/>
        <w:keepNext/>
        <w:numPr>
          <w:ilvl w:val="0"/>
          <w:numId w:val="0"/>
        </w:numPr>
        <w:spacing w:before="120"/>
        <w:ind w:left="720"/>
        <w:contextualSpacing w:val="0"/>
        <w:rPr>
          <w:i/>
        </w:rPr>
      </w:pPr>
      <w:r w:rsidRPr="008E0F64">
        <w:rPr>
          <w:i/>
        </w:rPr>
        <w:t>c.2.1</w:t>
      </w:r>
      <w:r w:rsidR="00D5524E" w:rsidRPr="008E0F64">
        <w:rPr>
          <w:i/>
        </w:rPr>
        <w:t> -</w:t>
      </w:r>
      <w:r w:rsidRPr="008E0F64">
        <w:rPr>
          <w:i/>
        </w:rPr>
        <w:tab/>
        <w:t>Kleinspannung und Niederspannung der 1. Kategorie</w:t>
      </w:r>
    </w:p>
    <w:p w14:paraId="038D7CE0" w14:textId="77777777" w:rsidR="00064FA8" w:rsidRPr="008E0F64" w:rsidRDefault="00064FA8" w:rsidP="00692AE0">
      <w:pPr>
        <w:pStyle w:val="FOD-normal"/>
        <w:spacing w:before="0"/>
        <w:ind w:left="1440"/>
      </w:pPr>
      <w:r w:rsidRPr="008E0F64">
        <w:t xml:space="preserve">Bei Kleinspannung und Niederspannung der 1. Kategorie gilt Schutz durch Entfernung als gewährleistet, wenn die in </w:t>
      </w:r>
      <w:r w:rsidRPr="008E0F64">
        <w:rPr>
          <w:i/>
        </w:rPr>
        <w:t>Tabelle 4.2</w:t>
      </w:r>
      <w:r w:rsidRPr="008E0F64">
        <w:t xml:space="preserve"> aufgeführten Mindestabstände für Betriebs- und Instandhaltungsbereiche eingehalten werden.</w:t>
      </w:r>
    </w:p>
    <w:p w14:paraId="65FC61B5" w14:textId="77777777" w:rsidR="00F543AE" w:rsidRPr="008E0F64" w:rsidRDefault="00F543AE" w:rsidP="00692AE0">
      <w:pPr>
        <w:pStyle w:val="FOD-tab-titel"/>
      </w:pPr>
      <w:bookmarkStart w:id="796" w:name="_Toc167267957"/>
      <w:bookmarkStart w:id="797" w:name="_Toc167269120"/>
      <w:bookmarkStart w:id="798" w:name="_Toc167270280"/>
      <w:bookmarkStart w:id="799" w:name="_Toc202794567"/>
      <w:r w:rsidRPr="008E0F64">
        <w:t>Tabelle 4.2 - Mindestabstände für Betriebs- und Instandhaltungsbereiche</w:t>
      </w:r>
      <w:bookmarkEnd w:id="796"/>
      <w:bookmarkEnd w:id="797"/>
      <w:bookmarkEnd w:id="798"/>
      <w:bookmarkEnd w:id="799"/>
    </w:p>
    <w:tbl>
      <w:tblPr>
        <w:tblW w:w="4136"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1E0" w:firstRow="1" w:lastRow="1" w:firstColumn="1" w:lastColumn="1" w:noHBand="0" w:noVBand="0"/>
      </w:tblPr>
      <w:tblGrid>
        <w:gridCol w:w="3064"/>
        <w:gridCol w:w="2300"/>
        <w:gridCol w:w="2132"/>
      </w:tblGrid>
      <w:tr w:rsidR="00156AA0" w:rsidRPr="008E0F64" w14:paraId="35059D7B" w14:textId="77777777" w:rsidTr="00B36D5E">
        <w:trPr>
          <w:jc w:val="center"/>
        </w:trPr>
        <w:tc>
          <w:tcPr>
            <w:tcW w:w="2044" w:type="pct"/>
            <w:vMerge w:val="restart"/>
          </w:tcPr>
          <w:p w14:paraId="1E3D4FC5" w14:textId="77777777" w:rsidR="00064FA8" w:rsidRPr="008E0F64" w:rsidRDefault="00064FA8" w:rsidP="00692AE0">
            <w:pPr>
              <w:keepNext/>
              <w:widowControl w:val="0"/>
              <w:autoSpaceDE w:val="0"/>
              <w:autoSpaceDN w:val="0"/>
              <w:adjustRightInd w:val="0"/>
              <w:spacing w:before="2" w:after="0" w:line="240" w:lineRule="auto"/>
              <w:rPr>
                <w:rFonts w:ascii="Trebuchet MS" w:eastAsia="Times New Roman" w:hAnsi="Trebuchet MS" w:cs="Arial"/>
                <w:b/>
                <w:sz w:val="17"/>
                <w:szCs w:val="17"/>
              </w:rPr>
            </w:pPr>
            <w:bookmarkStart w:id="800" w:name="TABEL_008_FR"/>
          </w:p>
        </w:tc>
        <w:tc>
          <w:tcPr>
            <w:tcW w:w="2956" w:type="pct"/>
            <w:gridSpan w:val="2"/>
          </w:tcPr>
          <w:p w14:paraId="312A0B70"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b/>
                <w:sz w:val="17"/>
                <w:szCs w:val="17"/>
              </w:rPr>
            </w:pPr>
            <w:r w:rsidRPr="008E0F64">
              <w:rPr>
                <w:rFonts w:ascii="Trebuchet MS" w:hAnsi="Trebuchet MS"/>
                <w:b/>
                <w:i/>
                <w:sz w:val="17"/>
              </w:rPr>
              <w:t>In mm</w:t>
            </w:r>
          </w:p>
        </w:tc>
      </w:tr>
      <w:tr w:rsidR="00156AA0" w:rsidRPr="008E0F64" w14:paraId="09A6F04B" w14:textId="77777777" w:rsidTr="00B36D5E">
        <w:trPr>
          <w:jc w:val="center"/>
        </w:trPr>
        <w:tc>
          <w:tcPr>
            <w:tcW w:w="2044" w:type="pct"/>
            <w:vMerge/>
          </w:tcPr>
          <w:p w14:paraId="337750B3" w14:textId="77777777" w:rsidR="00064FA8" w:rsidRPr="008E0F64" w:rsidRDefault="00064FA8" w:rsidP="00692AE0">
            <w:pPr>
              <w:keepNext/>
              <w:widowControl w:val="0"/>
              <w:autoSpaceDE w:val="0"/>
              <w:autoSpaceDN w:val="0"/>
              <w:adjustRightInd w:val="0"/>
              <w:spacing w:before="2" w:after="0" w:line="240" w:lineRule="auto"/>
              <w:rPr>
                <w:rFonts w:ascii="Trebuchet MS" w:eastAsia="Times New Roman" w:hAnsi="Trebuchet MS" w:cs="Arial"/>
                <w:b/>
                <w:sz w:val="17"/>
                <w:szCs w:val="17"/>
              </w:rPr>
            </w:pPr>
          </w:p>
        </w:tc>
        <w:tc>
          <w:tcPr>
            <w:tcW w:w="2956" w:type="pct"/>
            <w:gridSpan w:val="2"/>
          </w:tcPr>
          <w:p w14:paraId="035FB4C7"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b/>
                <w:sz w:val="17"/>
                <w:szCs w:val="17"/>
              </w:rPr>
            </w:pPr>
            <w:r w:rsidRPr="008E0F64">
              <w:rPr>
                <w:rFonts w:ascii="Trebuchet MS" w:hAnsi="Trebuchet MS"/>
                <w:b/>
                <w:i/>
                <w:sz w:val="17"/>
              </w:rPr>
              <w:t>Bereich, der von ungeschützten aktiven Teilen umgegeben ist</w:t>
            </w:r>
          </w:p>
        </w:tc>
      </w:tr>
      <w:tr w:rsidR="00156AA0" w:rsidRPr="008E0F64" w14:paraId="7D709CA1" w14:textId="77777777" w:rsidTr="00B36D5E">
        <w:trPr>
          <w:jc w:val="center"/>
        </w:trPr>
        <w:tc>
          <w:tcPr>
            <w:tcW w:w="2044" w:type="pct"/>
            <w:vMerge/>
          </w:tcPr>
          <w:p w14:paraId="645D10FC" w14:textId="77777777" w:rsidR="00064FA8" w:rsidRPr="008E0F64" w:rsidRDefault="00064FA8" w:rsidP="00692AE0">
            <w:pPr>
              <w:keepNext/>
              <w:widowControl w:val="0"/>
              <w:autoSpaceDE w:val="0"/>
              <w:autoSpaceDN w:val="0"/>
              <w:adjustRightInd w:val="0"/>
              <w:spacing w:before="2" w:after="0" w:line="240" w:lineRule="auto"/>
              <w:rPr>
                <w:rFonts w:ascii="Trebuchet MS" w:eastAsia="Times New Roman" w:hAnsi="Trebuchet MS" w:cs="Arial"/>
                <w:b/>
                <w:sz w:val="17"/>
                <w:szCs w:val="17"/>
              </w:rPr>
            </w:pPr>
          </w:p>
        </w:tc>
        <w:tc>
          <w:tcPr>
            <w:tcW w:w="1534" w:type="pct"/>
          </w:tcPr>
          <w:p w14:paraId="61618609"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b/>
                <w:sz w:val="17"/>
                <w:szCs w:val="17"/>
              </w:rPr>
            </w:pPr>
            <w:r w:rsidRPr="008E0F64">
              <w:rPr>
                <w:rFonts w:ascii="Trebuchet MS" w:hAnsi="Trebuchet MS"/>
                <w:b/>
                <w:i/>
                <w:sz w:val="17"/>
              </w:rPr>
              <w:t>an einer Seite</w:t>
            </w:r>
          </w:p>
        </w:tc>
        <w:tc>
          <w:tcPr>
            <w:tcW w:w="1422" w:type="pct"/>
          </w:tcPr>
          <w:p w14:paraId="755FF616"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b/>
                <w:sz w:val="17"/>
                <w:szCs w:val="17"/>
              </w:rPr>
            </w:pPr>
            <w:r w:rsidRPr="008E0F64">
              <w:rPr>
                <w:rFonts w:ascii="Trebuchet MS" w:hAnsi="Trebuchet MS"/>
                <w:b/>
                <w:i/>
                <w:sz w:val="17"/>
              </w:rPr>
              <w:t>an beiden Seiten</w:t>
            </w:r>
          </w:p>
        </w:tc>
      </w:tr>
      <w:tr w:rsidR="00156AA0" w:rsidRPr="008E0F64" w14:paraId="7E7BF9BC" w14:textId="77777777" w:rsidTr="00B36D5E">
        <w:trPr>
          <w:jc w:val="center"/>
        </w:trPr>
        <w:tc>
          <w:tcPr>
            <w:tcW w:w="5000" w:type="pct"/>
            <w:gridSpan w:val="3"/>
          </w:tcPr>
          <w:p w14:paraId="6435C964" w14:textId="77777777" w:rsidR="00064FA8" w:rsidRPr="008E0F64" w:rsidRDefault="00064FA8" w:rsidP="00692AE0">
            <w:pPr>
              <w:keepNext/>
              <w:widowControl w:val="0"/>
              <w:autoSpaceDE w:val="0"/>
              <w:autoSpaceDN w:val="0"/>
              <w:adjustRightInd w:val="0"/>
              <w:spacing w:before="2" w:after="0" w:line="240" w:lineRule="auto"/>
              <w:rPr>
                <w:rFonts w:ascii="Trebuchet MS" w:eastAsia="Times New Roman" w:hAnsi="Trebuchet MS" w:cs="Arial"/>
                <w:sz w:val="17"/>
                <w:szCs w:val="17"/>
              </w:rPr>
            </w:pPr>
            <w:r w:rsidRPr="008E0F64">
              <w:rPr>
                <w:rFonts w:ascii="Trebuchet MS" w:hAnsi="Trebuchet MS"/>
                <w:sz w:val="17"/>
              </w:rPr>
              <w:t>Freie Breite zwischen ungeschützten aktiven Teilen:</w:t>
            </w:r>
          </w:p>
        </w:tc>
      </w:tr>
      <w:tr w:rsidR="00156AA0" w:rsidRPr="008E0F64" w14:paraId="28677C02" w14:textId="77777777" w:rsidTr="00B36D5E">
        <w:trPr>
          <w:jc w:val="center"/>
        </w:trPr>
        <w:tc>
          <w:tcPr>
            <w:tcW w:w="2044" w:type="pct"/>
          </w:tcPr>
          <w:p w14:paraId="75289D86" w14:textId="77777777" w:rsidR="00064FA8" w:rsidRPr="008E0F64" w:rsidRDefault="00064FA8" w:rsidP="00692AE0">
            <w:pPr>
              <w:keepNext/>
              <w:numPr>
                <w:ilvl w:val="0"/>
                <w:numId w:val="3"/>
              </w:numPr>
              <w:spacing w:after="0" w:line="240" w:lineRule="auto"/>
              <w:contextualSpacing/>
              <w:rPr>
                <w:rFonts w:ascii="Trebuchet MS" w:eastAsia="Times New Roman" w:hAnsi="Trebuchet MS" w:cs="Arial"/>
                <w:sz w:val="17"/>
                <w:szCs w:val="17"/>
              </w:rPr>
            </w:pPr>
            <w:r w:rsidRPr="008E0F64">
              <w:rPr>
                <w:rFonts w:ascii="Trebuchet MS" w:hAnsi="Trebuchet MS"/>
                <w:sz w:val="17"/>
              </w:rPr>
              <w:t>Instandhaltungsbereich</w:t>
            </w:r>
          </w:p>
        </w:tc>
        <w:tc>
          <w:tcPr>
            <w:tcW w:w="1534" w:type="pct"/>
          </w:tcPr>
          <w:p w14:paraId="3230242D"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p>
        </w:tc>
        <w:tc>
          <w:tcPr>
            <w:tcW w:w="1422" w:type="pct"/>
          </w:tcPr>
          <w:p w14:paraId="7BE8ADFB"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1000</w:t>
            </w:r>
          </w:p>
        </w:tc>
      </w:tr>
      <w:tr w:rsidR="00156AA0" w:rsidRPr="008E0F64" w14:paraId="7B05839A" w14:textId="77777777" w:rsidTr="00B36D5E">
        <w:trPr>
          <w:jc w:val="center"/>
        </w:trPr>
        <w:tc>
          <w:tcPr>
            <w:tcW w:w="2044" w:type="pct"/>
          </w:tcPr>
          <w:p w14:paraId="250D1C17" w14:textId="77777777" w:rsidR="00064FA8" w:rsidRPr="008E0F64" w:rsidRDefault="00064FA8" w:rsidP="00692AE0">
            <w:pPr>
              <w:keepNext/>
              <w:numPr>
                <w:ilvl w:val="0"/>
                <w:numId w:val="3"/>
              </w:numPr>
              <w:spacing w:after="0" w:line="240" w:lineRule="auto"/>
              <w:contextualSpacing/>
              <w:rPr>
                <w:rFonts w:ascii="Trebuchet MS" w:eastAsia="Times New Roman" w:hAnsi="Trebuchet MS" w:cs="Arial"/>
                <w:sz w:val="17"/>
                <w:szCs w:val="17"/>
              </w:rPr>
            </w:pPr>
            <w:r w:rsidRPr="008E0F64">
              <w:rPr>
                <w:rFonts w:ascii="Trebuchet MS" w:hAnsi="Trebuchet MS"/>
                <w:sz w:val="17"/>
              </w:rPr>
              <w:t>Betriebsbereich</w:t>
            </w:r>
          </w:p>
        </w:tc>
        <w:tc>
          <w:tcPr>
            <w:tcW w:w="1534" w:type="pct"/>
          </w:tcPr>
          <w:p w14:paraId="02FB5D26"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p>
        </w:tc>
        <w:tc>
          <w:tcPr>
            <w:tcW w:w="1422" w:type="pct"/>
          </w:tcPr>
          <w:p w14:paraId="00313687"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1200</w:t>
            </w:r>
          </w:p>
        </w:tc>
      </w:tr>
      <w:tr w:rsidR="00156AA0" w:rsidRPr="008E0F64" w14:paraId="36E01B10" w14:textId="77777777" w:rsidTr="00B36D5E">
        <w:trPr>
          <w:jc w:val="center"/>
        </w:trPr>
        <w:tc>
          <w:tcPr>
            <w:tcW w:w="5000" w:type="pct"/>
            <w:gridSpan w:val="3"/>
          </w:tcPr>
          <w:p w14:paraId="1D96A261" w14:textId="77777777" w:rsidR="00064FA8" w:rsidRPr="008E0F64" w:rsidRDefault="00064FA8" w:rsidP="00692AE0">
            <w:pPr>
              <w:keepNext/>
              <w:widowControl w:val="0"/>
              <w:autoSpaceDE w:val="0"/>
              <w:autoSpaceDN w:val="0"/>
              <w:adjustRightInd w:val="0"/>
              <w:spacing w:before="2" w:after="0" w:line="240" w:lineRule="auto"/>
              <w:rPr>
                <w:rFonts w:ascii="Trebuchet MS" w:eastAsia="Times New Roman" w:hAnsi="Trebuchet MS" w:cs="Arial"/>
                <w:sz w:val="17"/>
                <w:szCs w:val="17"/>
              </w:rPr>
            </w:pPr>
            <w:r w:rsidRPr="008E0F64">
              <w:rPr>
                <w:rFonts w:ascii="Trebuchet MS" w:hAnsi="Trebuchet MS"/>
                <w:sz w:val="17"/>
              </w:rPr>
              <w:t>Freie Breite zwischen ungeschützten aktiven Teilen und Wänden oder Hindernissen:</w:t>
            </w:r>
          </w:p>
        </w:tc>
      </w:tr>
      <w:tr w:rsidR="00156AA0" w:rsidRPr="008E0F64" w14:paraId="713B4680" w14:textId="77777777" w:rsidTr="00B36D5E">
        <w:trPr>
          <w:jc w:val="center"/>
        </w:trPr>
        <w:tc>
          <w:tcPr>
            <w:tcW w:w="2044" w:type="pct"/>
          </w:tcPr>
          <w:p w14:paraId="4E7AF4A7" w14:textId="77777777" w:rsidR="00064FA8" w:rsidRPr="008E0F64" w:rsidRDefault="00064FA8" w:rsidP="00692AE0">
            <w:pPr>
              <w:keepNext/>
              <w:numPr>
                <w:ilvl w:val="0"/>
                <w:numId w:val="3"/>
              </w:numPr>
              <w:spacing w:after="0" w:line="240" w:lineRule="auto"/>
              <w:contextualSpacing/>
              <w:rPr>
                <w:rFonts w:ascii="Trebuchet MS" w:eastAsia="Times New Roman" w:hAnsi="Trebuchet MS" w:cs="Arial"/>
                <w:sz w:val="17"/>
                <w:szCs w:val="17"/>
              </w:rPr>
            </w:pPr>
            <w:r w:rsidRPr="008E0F64">
              <w:rPr>
                <w:rFonts w:ascii="Trebuchet MS" w:hAnsi="Trebuchet MS"/>
                <w:sz w:val="17"/>
              </w:rPr>
              <w:t>Instandhaltungsbereich</w:t>
            </w:r>
          </w:p>
        </w:tc>
        <w:tc>
          <w:tcPr>
            <w:tcW w:w="1534" w:type="pct"/>
          </w:tcPr>
          <w:p w14:paraId="5E087B37"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800</w:t>
            </w:r>
          </w:p>
        </w:tc>
        <w:tc>
          <w:tcPr>
            <w:tcW w:w="1422" w:type="pct"/>
          </w:tcPr>
          <w:p w14:paraId="066BD0F0"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p>
        </w:tc>
      </w:tr>
      <w:tr w:rsidR="00156AA0" w:rsidRPr="008E0F64" w14:paraId="17CE85CA" w14:textId="77777777" w:rsidTr="00B36D5E">
        <w:trPr>
          <w:jc w:val="center"/>
        </w:trPr>
        <w:tc>
          <w:tcPr>
            <w:tcW w:w="2044" w:type="pct"/>
          </w:tcPr>
          <w:p w14:paraId="0A0C8900" w14:textId="77777777" w:rsidR="00064FA8" w:rsidRPr="008E0F64" w:rsidRDefault="00064FA8" w:rsidP="00692AE0">
            <w:pPr>
              <w:keepNext/>
              <w:numPr>
                <w:ilvl w:val="0"/>
                <w:numId w:val="3"/>
              </w:numPr>
              <w:spacing w:after="0" w:line="240" w:lineRule="auto"/>
              <w:contextualSpacing/>
              <w:rPr>
                <w:rFonts w:ascii="Trebuchet MS" w:eastAsia="Times New Roman" w:hAnsi="Trebuchet MS" w:cs="Arial"/>
                <w:sz w:val="17"/>
                <w:szCs w:val="17"/>
              </w:rPr>
            </w:pPr>
            <w:r w:rsidRPr="008E0F64">
              <w:rPr>
                <w:rFonts w:ascii="Trebuchet MS" w:hAnsi="Trebuchet MS"/>
                <w:sz w:val="17"/>
              </w:rPr>
              <w:t>Betriebsbereich</w:t>
            </w:r>
          </w:p>
        </w:tc>
        <w:tc>
          <w:tcPr>
            <w:tcW w:w="1534" w:type="pct"/>
          </w:tcPr>
          <w:p w14:paraId="1DF07914"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800</w:t>
            </w:r>
          </w:p>
        </w:tc>
        <w:tc>
          <w:tcPr>
            <w:tcW w:w="1422" w:type="pct"/>
          </w:tcPr>
          <w:p w14:paraId="2D61B0F6"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p>
        </w:tc>
      </w:tr>
      <w:tr w:rsidR="00156AA0" w:rsidRPr="008E0F64" w14:paraId="43667B40" w14:textId="77777777" w:rsidTr="00B36D5E">
        <w:trPr>
          <w:jc w:val="center"/>
        </w:trPr>
        <w:tc>
          <w:tcPr>
            <w:tcW w:w="5000" w:type="pct"/>
            <w:gridSpan w:val="3"/>
          </w:tcPr>
          <w:p w14:paraId="68EF679A" w14:textId="77777777" w:rsidR="00064FA8" w:rsidRPr="008E0F64" w:rsidRDefault="00064FA8" w:rsidP="00692AE0">
            <w:pPr>
              <w:keepNext/>
              <w:widowControl w:val="0"/>
              <w:autoSpaceDE w:val="0"/>
              <w:autoSpaceDN w:val="0"/>
              <w:adjustRightInd w:val="0"/>
              <w:spacing w:before="2" w:after="0" w:line="240" w:lineRule="auto"/>
              <w:rPr>
                <w:rFonts w:ascii="Trebuchet MS" w:eastAsia="Times New Roman" w:hAnsi="Trebuchet MS" w:cs="Arial"/>
                <w:sz w:val="17"/>
                <w:szCs w:val="17"/>
              </w:rPr>
            </w:pPr>
            <w:r w:rsidRPr="008E0F64">
              <w:rPr>
                <w:rFonts w:ascii="Trebuchet MS" w:hAnsi="Trebuchet MS"/>
                <w:sz w:val="17"/>
              </w:rPr>
              <w:t>Freie Breite zwischen ungeschützten aktiven Teilen und Bedienungseinrichtungen, Handgriffen, ...:</w:t>
            </w:r>
          </w:p>
        </w:tc>
      </w:tr>
      <w:tr w:rsidR="00156AA0" w:rsidRPr="008E0F64" w14:paraId="133EA789" w14:textId="77777777" w:rsidTr="00B36D5E">
        <w:trPr>
          <w:jc w:val="center"/>
        </w:trPr>
        <w:tc>
          <w:tcPr>
            <w:tcW w:w="2044" w:type="pct"/>
          </w:tcPr>
          <w:p w14:paraId="4D932D33" w14:textId="77777777" w:rsidR="00064FA8" w:rsidRPr="008E0F64" w:rsidRDefault="00064FA8" w:rsidP="00692AE0">
            <w:pPr>
              <w:keepNext/>
              <w:numPr>
                <w:ilvl w:val="0"/>
                <w:numId w:val="3"/>
              </w:numPr>
              <w:spacing w:after="0" w:line="240" w:lineRule="auto"/>
              <w:contextualSpacing/>
              <w:rPr>
                <w:rFonts w:ascii="Trebuchet MS" w:eastAsia="Times New Roman" w:hAnsi="Trebuchet MS" w:cs="Arial"/>
                <w:sz w:val="17"/>
                <w:szCs w:val="17"/>
              </w:rPr>
            </w:pPr>
            <w:r w:rsidRPr="008E0F64">
              <w:rPr>
                <w:rFonts w:ascii="Trebuchet MS" w:hAnsi="Trebuchet MS"/>
                <w:sz w:val="17"/>
              </w:rPr>
              <w:t>Instandhaltungsbereich</w:t>
            </w:r>
          </w:p>
        </w:tc>
        <w:tc>
          <w:tcPr>
            <w:tcW w:w="1534" w:type="pct"/>
          </w:tcPr>
          <w:p w14:paraId="2239ED66"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700</w:t>
            </w:r>
          </w:p>
        </w:tc>
        <w:tc>
          <w:tcPr>
            <w:tcW w:w="1422" w:type="pct"/>
          </w:tcPr>
          <w:p w14:paraId="23551CCD" w14:textId="77777777" w:rsidR="00064FA8" w:rsidRPr="008E0F64" w:rsidRDefault="00064FA8" w:rsidP="00692AE0">
            <w:pPr>
              <w:keepNext/>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900</w:t>
            </w:r>
          </w:p>
        </w:tc>
      </w:tr>
      <w:tr w:rsidR="00156AA0" w:rsidRPr="008E0F64" w14:paraId="28201DD6" w14:textId="77777777" w:rsidTr="00B36D5E">
        <w:trPr>
          <w:jc w:val="center"/>
        </w:trPr>
        <w:tc>
          <w:tcPr>
            <w:tcW w:w="2044" w:type="pct"/>
          </w:tcPr>
          <w:p w14:paraId="65ADFC0C" w14:textId="77777777" w:rsidR="00064FA8" w:rsidRPr="008E0F64" w:rsidRDefault="00064FA8" w:rsidP="00692AE0">
            <w:pPr>
              <w:numPr>
                <w:ilvl w:val="0"/>
                <w:numId w:val="3"/>
              </w:numPr>
              <w:spacing w:after="0" w:line="240" w:lineRule="auto"/>
              <w:contextualSpacing/>
              <w:rPr>
                <w:rFonts w:ascii="Trebuchet MS" w:eastAsia="Times New Roman" w:hAnsi="Trebuchet MS" w:cs="Arial"/>
                <w:sz w:val="17"/>
                <w:szCs w:val="17"/>
              </w:rPr>
            </w:pPr>
            <w:r w:rsidRPr="008E0F64">
              <w:rPr>
                <w:rFonts w:ascii="Trebuchet MS" w:hAnsi="Trebuchet MS"/>
                <w:sz w:val="17"/>
              </w:rPr>
              <w:t>Betriebsbereich</w:t>
            </w:r>
          </w:p>
        </w:tc>
        <w:tc>
          <w:tcPr>
            <w:tcW w:w="1534" w:type="pct"/>
          </w:tcPr>
          <w:p w14:paraId="5EAB4AEC" w14:textId="77777777" w:rsidR="00064FA8" w:rsidRPr="008E0F64" w:rsidRDefault="00064FA8" w:rsidP="00692AE0">
            <w:pPr>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700</w:t>
            </w:r>
          </w:p>
        </w:tc>
        <w:tc>
          <w:tcPr>
            <w:tcW w:w="1422" w:type="pct"/>
          </w:tcPr>
          <w:p w14:paraId="6C663585" w14:textId="77777777" w:rsidR="00064FA8" w:rsidRPr="008E0F64" w:rsidRDefault="00064FA8" w:rsidP="00692AE0">
            <w:pPr>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1100</w:t>
            </w:r>
          </w:p>
        </w:tc>
      </w:tr>
      <w:tr w:rsidR="00156AA0" w:rsidRPr="008E0F64" w14:paraId="0E798B64" w14:textId="77777777" w:rsidTr="00E066EA">
        <w:trPr>
          <w:jc w:val="center"/>
        </w:trPr>
        <w:tc>
          <w:tcPr>
            <w:tcW w:w="2044" w:type="pct"/>
          </w:tcPr>
          <w:p w14:paraId="73257195" w14:textId="77777777" w:rsidR="00064FA8" w:rsidRPr="008E0F64" w:rsidRDefault="00064FA8" w:rsidP="00692AE0">
            <w:pPr>
              <w:widowControl w:val="0"/>
              <w:autoSpaceDE w:val="0"/>
              <w:autoSpaceDN w:val="0"/>
              <w:adjustRightInd w:val="0"/>
              <w:spacing w:before="2" w:after="0" w:line="240" w:lineRule="auto"/>
              <w:rPr>
                <w:rFonts w:ascii="Trebuchet MS" w:eastAsia="Times New Roman" w:hAnsi="Trebuchet MS" w:cs="Arial"/>
                <w:sz w:val="17"/>
                <w:szCs w:val="17"/>
              </w:rPr>
            </w:pPr>
            <w:r w:rsidRPr="008E0F64">
              <w:rPr>
                <w:rFonts w:ascii="Trebuchet MS" w:hAnsi="Trebuchet MS"/>
                <w:sz w:val="17"/>
              </w:rPr>
              <w:t>Freie Höhe von Instandhaltungs- und Betriebsbereichen</w:t>
            </w:r>
          </w:p>
        </w:tc>
        <w:tc>
          <w:tcPr>
            <w:tcW w:w="2956" w:type="pct"/>
            <w:gridSpan w:val="2"/>
            <w:vAlign w:val="center"/>
          </w:tcPr>
          <w:p w14:paraId="7E834EF8" w14:textId="77777777" w:rsidR="00064FA8" w:rsidRPr="008E0F64" w:rsidRDefault="00064FA8" w:rsidP="00692AE0">
            <w:pPr>
              <w:widowControl w:val="0"/>
              <w:autoSpaceDE w:val="0"/>
              <w:autoSpaceDN w:val="0"/>
              <w:adjustRightInd w:val="0"/>
              <w:spacing w:before="2" w:after="0" w:line="240" w:lineRule="auto"/>
              <w:jc w:val="center"/>
              <w:rPr>
                <w:rFonts w:ascii="Trebuchet MS" w:eastAsia="Times New Roman" w:hAnsi="Trebuchet MS" w:cs="Arial"/>
                <w:sz w:val="17"/>
                <w:szCs w:val="17"/>
              </w:rPr>
            </w:pPr>
            <w:r w:rsidRPr="008E0F64">
              <w:rPr>
                <w:rFonts w:ascii="Trebuchet MS" w:hAnsi="Trebuchet MS"/>
                <w:sz w:val="17"/>
              </w:rPr>
              <w:t>2000</w:t>
            </w:r>
          </w:p>
        </w:tc>
      </w:tr>
    </w:tbl>
    <w:bookmarkEnd w:id="800"/>
    <w:p w14:paraId="15A81C2C" w14:textId="751652A6" w:rsidR="009D77BA" w:rsidRPr="008E0F64" w:rsidRDefault="00064FA8" w:rsidP="004C417F">
      <w:pPr>
        <w:pStyle w:val="FOD-normal"/>
        <w:ind w:left="1440"/>
        <w:rPr>
          <w:rFonts w:eastAsia="Times New Roman"/>
          <w:i/>
          <w:lang w:eastAsia="nl-NL"/>
        </w:rPr>
      </w:pPr>
      <w:r w:rsidRPr="008E0F64">
        <w:t>Wenn durch Umhüllungen (</w:t>
      </w:r>
      <w:r w:rsidRPr="008E0F64">
        <w:rPr>
          <w:i/>
        </w:rPr>
        <w:t>Unterabschnitt 4.2.2.1 Buchstabe b</w:t>
      </w:r>
      <w:r w:rsidRPr="008E0F64">
        <w:t>) oder anhand von Hindernissen (</w:t>
      </w:r>
      <w:r w:rsidRPr="008E0F64">
        <w:rPr>
          <w:i/>
        </w:rPr>
        <w:t>Unterabschnitt 4.2.2.1 Buchstabe e</w:t>
      </w:r>
      <w:r w:rsidRPr="008E0F64">
        <w:t>) Schutz geboten wird, entspricht ihre Schutzart mindestens IPXX-A.</w:t>
      </w:r>
      <w:r w:rsidR="009D77BA" w:rsidRPr="008E0F64">
        <w:rPr>
          <w:i/>
        </w:rPr>
        <w:br w:type="page"/>
      </w:r>
    </w:p>
    <w:p w14:paraId="5C5E7C3C" w14:textId="74C71CC8" w:rsidR="00064FA8" w:rsidRPr="008E0F64" w:rsidRDefault="00064FA8" w:rsidP="00692AE0">
      <w:pPr>
        <w:pStyle w:val="FOD-opsommingabc"/>
        <w:numPr>
          <w:ilvl w:val="0"/>
          <w:numId w:val="0"/>
        </w:numPr>
        <w:spacing w:before="120"/>
        <w:ind w:left="720"/>
        <w:contextualSpacing w:val="0"/>
        <w:rPr>
          <w:i/>
        </w:rPr>
      </w:pPr>
      <w:r w:rsidRPr="008E0F64">
        <w:rPr>
          <w:i/>
        </w:rPr>
        <w:lastRenderedPageBreak/>
        <w:t>c.2.2</w:t>
      </w:r>
      <w:r w:rsidR="00D5524E" w:rsidRPr="008E0F64">
        <w:rPr>
          <w:i/>
        </w:rPr>
        <w:t> -</w:t>
      </w:r>
      <w:r w:rsidRPr="008E0F64">
        <w:rPr>
          <w:i/>
        </w:rPr>
        <w:tab/>
        <w:t>Niederspannung der 2. Kategorie</w:t>
      </w:r>
    </w:p>
    <w:p w14:paraId="44A65C89" w14:textId="77777777" w:rsidR="00F72B7C" w:rsidRPr="008E0F64" w:rsidRDefault="00064FA8" w:rsidP="00692AE0">
      <w:pPr>
        <w:pStyle w:val="FOD-normal"/>
        <w:spacing w:before="0"/>
        <w:ind w:left="1440"/>
      </w:pPr>
      <w:r w:rsidRPr="008E0F64">
        <w:t>Bei Niederspannung der 2. Kategorie ist auch Schutz durch Entfernung (</w:t>
      </w:r>
      <w:r w:rsidRPr="008E0F64">
        <w:rPr>
          <w:i/>
        </w:rPr>
        <w:t>Unterabschnitt 4.2.2.1 Buchstabe d</w:t>
      </w:r>
      <w:r w:rsidRPr="008E0F64">
        <w:t>) zugelassen.</w:t>
      </w:r>
    </w:p>
    <w:p w14:paraId="2FD0E4FC" w14:textId="688EAD97" w:rsidR="00064FA8" w:rsidRPr="008E0F64" w:rsidRDefault="00064FA8" w:rsidP="00692AE0">
      <w:pPr>
        <w:pStyle w:val="FOD-normal"/>
        <w:spacing w:before="0"/>
        <w:ind w:left="1440"/>
      </w:pPr>
      <w:r w:rsidRPr="008E0F64">
        <w:t>Außerdem entspricht die Schutzart von Umhüllungen (</w:t>
      </w:r>
      <w:r w:rsidRPr="008E0F64">
        <w:rPr>
          <w:i/>
        </w:rPr>
        <w:t>Unterabschnitt 4.2.2.1 Buchstabe b</w:t>
      </w:r>
      <w:r w:rsidRPr="008E0F64">
        <w:t>) und Hindernissen (</w:t>
      </w:r>
      <w:r w:rsidRPr="008E0F64">
        <w:rPr>
          <w:i/>
        </w:rPr>
        <w:t>Unterabschnitt 4.2.2.1 Buchstabe e</w:t>
      </w:r>
      <w:r w:rsidRPr="008E0F64">
        <w:t>) mindestens IPXX-A.</w:t>
      </w:r>
    </w:p>
    <w:p w14:paraId="7BED738E" w14:textId="114569E9" w:rsidR="00064FA8" w:rsidRPr="008E0F64" w:rsidRDefault="00064FA8" w:rsidP="00692AE0">
      <w:pPr>
        <w:pStyle w:val="FOD-opsommingabc"/>
        <w:numPr>
          <w:ilvl w:val="0"/>
          <w:numId w:val="0"/>
        </w:numPr>
        <w:spacing w:before="120"/>
        <w:ind w:left="720"/>
        <w:contextualSpacing w:val="0"/>
        <w:rPr>
          <w:i/>
        </w:rPr>
      </w:pPr>
      <w:r w:rsidRPr="008E0F64">
        <w:rPr>
          <w:i/>
        </w:rPr>
        <w:t>c.2.3</w:t>
      </w:r>
      <w:r w:rsidR="00D5524E" w:rsidRPr="008E0F64">
        <w:rPr>
          <w:i/>
        </w:rPr>
        <w:t> -</w:t>
      </w:r>
      <w:r w:rsidRPr="008E0F64">
        <w:rPr>
          <w:i/>
        </w:rPr>
        <w:tab/>
      </w:r>
      <w:r w:rsidRPr="008E0F64">
        <w:rPr>
          <w:i/>
          <w:spacing w:val="-2"/>
        </w:rPr>
        <w:t>Hochspannungsgeräte mit begrenzter Leistung, die über Niederspannung versorgt werden</w:t>
      </w:r>
    </w:p>
    <w:p w14:paraId="4E38115D" w14:textId="77777777" w:rsidR="00F72B7C" w:rsidRPr="008E0F64" w:rsidRDefault="00064FA8" w:rsidP="00F72B7C">
      <w:pPr>
        <w:pStyle w:val="FOD-normal"/>
        <w:spacing w:before="0"/>
        <w:ind w:left="1440"/>
      </w:pPr>
      <w:r w:rsidRPr="008E0F64">
        <w:t>Schutz durch Entfernung (</w:t>
      </w:r>
      <w:r w:rsidRPr="008E0F64">
        <w:rPr>
          <w:i/>
        </w:rPr>
        <w:t>Unterabschnitt 4.2.2.1 Buchstabe d</w:t>
      </w:r>
      <w:r w:rsidRPr="008E0F64">
        <w:t>) ist zugelassen.</w:t>
      </w:r>
    </w:p>
    <w:p w14:paraId="5F7710E2" w14:textId="790BA14D" w:rsidR="00064FA8" w:rsidRPr="008E0F64" w:rsidRDefault="00064FA8" w:rsidP="00692AE0">
      <w:pPr>
        <w:pStyle w:val="FOD-normal"/>
        <w:spacing w:before="0" w:after="120"/>
        <w:ind w:left="1440"/>
      </w:pPr>
      <w:r w:rsidRPr="008E0F64">
        <w:t>Außerdem entspricht die Schutzart von Umhüllungen (</w:t>
      </w:r>
      <w:r w:rsidRPr="008E0F64">
        <w:rPr>
          <w:i/>
        </w:rPr>
        <w:t>Unterabschnitt 4.2.2.1 Buchstabe b</w:t>
      </w:r>
      <w:r w:rsidRPr="008E0F64">
        <w:t>) und Hindernissen (</w:t>
      </w:r>
      <w:r w:rsidRPr="008E0F64">
        <w:rPr>
          <w:i/>
        </w:rPr>
        <w:t>Unterabschnitt 4.2.2.1 Buchstabe e</w:t>
      </w:r>
      <w:r w:rsidRPr="008E0F64">
        <w:t>) mindestens IPXX-A.</w:t>
      </w:r>
    </w:p>
    <w:p w14:paraId="75CFA981" w14:textId="77777777" w:rsidR="00064FA8" w:rsidRPr="008E0F64" w:rsidRDefault="00064FA8" w:rsidP="00962ACD">
      <w:pPr>
        <w:pStyle w:val="FOD-niv4"/>
      </w:pPr>
      <w:bookmarkStart w:id="801" w:name="_Toc390436704"/>
      <w:bookmarkStart w:id="802" w:name="_Toc167268191"/>
      <w:bookmarkStart w:id="803" w:name="_Toc167269354"/>
      <w:bookmarkStart w:id="804" w:name="_Toc167270514"/>
      <w:bookmarkStart w:id="805" w:name="_Toc193187969"/>
      <w:bookmarkStart w:id="806" w:name="_Toc196734599"/>
      <w:r w:rsidRPr="008E0F64">
        <w:t>Unterabschnitt 4.2.2.5 - Besondere Vorschriften in Sonderfällen</w:t>
      </w:r>
      <w:bookmarkEnd w:id="801"/>
      <w:bookmarkEnd w:id="802"/>
      <w:bookmarkEnd w:id="803"/>
      <w:bookmarkEnd w:id="804"/>
      <w:bookmarkEnd w:id="805"/>
      <w:bookmarkEnd w:id="806"/>
    </w:p>
    <w:p w14:paraId="3AA6C049" w14:textId="77777777" w:rsidR="00064FA8" w:rsidRPr="008E0F64" w:rsidRDefault="00064FA8" w:rsidP="00445351">
      <w:pPr>
        <w:pStyle w:val="FOD-opsommingabc"/>
        <w:numPr>
          <w:ilvl w:val="0"/>
          <w:numId w:val="134"/>
        </w:numPr>
        <w:spacing w:before="120"/>
        <w:contextualSpacing w:val="0"/>
        <w:rPr>
          <w:b/>
        </w:rPr>
      </w:pPr>
      <w:r w:rsidRPr="008E0F64">
        <w:rPr>
          <w:b/>
        </w:rPr>
        <w:t>Allgemeines</w:t>
      </w:r>
    </w:p>
    <w:p w14:paraId="2A2B8544" w14:textId="77777777" w:rsidR="00064FA8" w:rsidRPr="008E0F64" w:rsidRDefault="00064FA8" w:rsidP="00692AE0">
      <w:pPr>
        <w:pStyle w:val="FOD-normal"/>
      </w:pPr>
      <w:r w:rsidRPr="008E0F64">
        <w:t>In bestimmten Fällen, die in vorliegendem Buch weiter unten ausdrücklich erwähnt sind, und insbesondere in folgenden Fällen:</w:t>
      </w:r>
    </w:p>
    <w:p w14:paraId="62A445E3" w14:textId="77777777" w:rsidR="00064FA8" w:rsidRPr="008E0F64" w:rsidRDefault="00064FA8" w:rsidP="00445351">
      <w:pPr>
        <w:pStyle w:val="FOD-opsomming1"/>
        <w:numPr>
          <w:ilvl w:val="0"/>
          <w:numId w:val="135"/>
        </w:numPr>
      </w:pPr>
      <w:r w:rsidRPr="008E0F64">
        <w:t>Anlagen mit geringer Leistung (</w:t>
      </w:r>
      <w:r w:rsidRPr="008E0F64">
        <w:rPr>
          <w:i/>
        </w:rPr>
        <w:t>b.</w:t>
      </w:r>
      <w:r w:rsidRPr="008E0F64">
        <w:t>),</w:t>
      </w:r>
    </w:p>
    <w:p w14:paraId="5319FA8B" w14:textId="5B8CBD2D" w:rsidR="00064FA8" w:rsidRPr="008E0F64" w:rsidRDefault="00064FA8" w:rsidP="00445351">
      <w:pPr>
        <w:pStyle w:val="FOD-opsomming1"/>
        <w:numPr>
          <w:ilvl w:val="0"/>
          <w:numId w:val="135"/>
        </w:numPr>
      </w:pPr>
      <w:r w:rsidRPr="008E0F64">
        <w:t xml:space="preserve">Heizwiderstände, die </w:t>
      </w:r>
      <w:r w:rsidR="00D25072">
        <w:t>[</w:t>
      </w:r>
      <w:r w:rsidR="00D25072" w:rsidRPr="00761585">
        <w:t>in einem Material oder in einer Wand</w:t>
      </w:r>
      <w:r w:rsidR="00D25072">
        <w:t>]</w:t>
      </w:r>
      <w:r w:rsidRPr="008E0F64">
        <w:t xml:space="preserve"> eingebaut sind (</w:t>
      </w:r>
      <w:r w:rsidRPr="008E0F64">
        <w:rPr>
          <w:i/>
        </w:rPr>
        <w:t>c.</w:t>
      </w:r>
      <w:r w:rsidRPr="008E0F64">
        <w:t>),</w:t>
      </w:r>
    </w:p>
    <w:p w14:paraId="26AD819C" w14:textId="77777777" w:rsidR="00064FA8" w:rsidRPr="008E0F64" w:rsidRDefault="00064FA8" w:rsidP="00445351">
      <w:pPr>
        <w:pStyle w:val="FOD-opsomming1"/>
        <w:numPr>
          <w:ilvl w:val="0"/>
          <w:numId w:val="135"/>
        </w:numPr>
      </w:pPr>
      <w:r w:rsidRPr="008E0F64">
        <w:t>Messgeräte (</w:t>
      </w:r>
      <w:r w:rsidRPr="008E0F64">
        <w:rPr>
          <w:i/>
        </w:rPr>
        <w:t>d.</w:t>
      </w:r>
      <w:r w:rsidRPr="008E0F64">
        <w:t>),</w:t>
      </w:r>
    </w:p>
    <w:p w14:paraId="695212B7" w14:textId="77777777" w:rsidR="00064FA8" w:rsidRPr="008E0F64" w:rsidRDefault="00064FA8" w:rsidP="00445351">
      <w:pPr>
        <w:pStyle w:val="FOD-opsomming1"/>
        <w:numPr>
          <w:ilvl w:val="0"/>
          <w:numId w:val="135"/>
        </w:numPr>
      </w:pPr>
      <w:r w:rsidRPr="008E0F64">
        <w:t>Elektrolabore und Prüfplattformen (</w:t>
      </w:r>
      <w:r w:rsidRPr="008E0F64">
        <w:rPr>
          <w:i/>
        </w:rPr>
        <w:t>e.</w:t>
      </w:r>
      <w:r w:rsidRPr="008E0F64">
        <w:t>),</w:t>
      </w:r>
    </w:p>
    <w:p w14:paraId="0CA4D68B" w14:textId="77777777" w:rsidR="00064FA8" w:rsidRPr="008E0F64" w:rsidRDefault="00064FA8" w:rsidP="00445351">
      <w:pPr>
        <w:pStyle w:val="FOD-opsomming1"/>
        <w:numPr>
          <w:ilvl w:val="0"/>
          <w:numId w:val="135"/>
        </w:numPr>
      </w:pPr>
      <w:r w:rsidRPr="008E0F64">
        <w:t>Niederspannungsfahrleitungen für Wälz- oder Gleitkontakte (</w:t>
      </w:r>
      <w:r w:rsidRPr="008E0F64">
        <w:rPr>
          <w:i/>
        </w:rPr>
        <w:t>f.</w:t>
      </w:r>
      <w:r w:rsidRPr="008E0F64">
        <w:t>),</w:t>
      </w:r>
    </w:p>
    <w:p w14:paraId="2AC740BA" w14:textId="77777777" w:rsidR="00064FA8" w:rsidRPr="008E0F64" w:rsidRDefault="00064FA8" w:rsidP="00445351">
      <w:pPr>
        <w:pStyle w:val="FOD-opsomming1"/>
        <w:numPr>
          <w:ilvl w:val="0"/>
          <w:numId w:val="135"/>
        </w:numPr>
      </w:pPr>
      <w:r w:rsidRPr="008E0F64">
        <w:t>Lichtbogenschweißen und -schneiden (</w:t>
      </w:r>
      <w:r w:rsidRPr="008E0F64">
        <w:rPr>
          <w:i/>
        </w:rPr>
        <w:t>g.</w:t>
      </w:r>
      <w:r w:rsidRPr="008E0F64">
        <w:t>),</w:t>
      </w:r>
    </w:p>
    <w:p w14:paraId="390AFC2F" w14:textId="77777777" w:rsidR="00064FA8" w:rsidRPr="008E0F64" w:rsidRDefault="00064FA8" w:rsidP="00445351">
      <w:pPr>
        <w:pStyle w:val="FOD-opsomming1"/>
        <w:numPr>
          <w:ilvl w:val="0"/>
          <w:numId w:val="136"/>
        </w:numPr>
      </w:pPr>
      <w:r w:rsidRPr="008E0F64">
        <w:t>Elektrofilteranlagen (</w:t>
      </w:r>
      <w:r w:rsidRPr="008E0F64">
        <w:rPr>
          <w:i/>
        </w:rPr>
        <w:t>h.</w:t>
      </w:r>
      <w:r w:rsidRPr="008E0F64">
        <w:t>),</w:t>
      </w:r>
    </w:p>
    <w:p w14:paraId="75795E07" w14:textId="77777777" w:rsidR="00064FA8" w:rsidRPr="008E0F64" w:rsidRDefault="00064FA8" w:rsidP="00445351">
      <w:pPr>
        <w:pStyle w:val="FOD-opsomming1"/>
        <w:numPr>
          <w:ilvl w:val="0"/>
          <w:numId w:val="136"/>
        </w:numPr>
      </w:pPr>
      <w:r w:rsidRPr="008E0F64">
        <w:t>Elektrolyseanlagen (</w:t>
      </w:r>
      <w:r w:rsidRPr="008E0F64">
        <w:rPr>
          <w:i/>
        </w:rPr>
        <w:t>i.</w:t>
      </w:r>
      <w:r w:rsidRPr="008E0F64">
        <w:t>),</w:t>
      </w:r>
    </w:p>
    <w:p w14:paraId="4C193345" w14:textId="77777777" w:rsidR="00064FA8" w:rsidRPr="008E0F64" w:rsidRDefault="00064FA8" w:rsidP="00445351">
      <w:pPr>
        <w:pStyle w:val="FOD-opsomming1"/>
        <w:numPr>
          <w:ilvl w:val="0"/>
          <w:numId w:val="136"/>
        </w:numPr>
      </w:pPr>
      <w:r w:rsidRPr="008E0F64">
        <w:t>industrielle Elektroöfen (</w:t>
      </w:r>
      <w:r w:rsidRPr="008E0F64">
        <w:rPr>
          <w:i/>
        </w:rPr>
        <w:t>j.</w:t>
      </w:r>
      <w:r w:rsidRPr="008E0F64">
        <w:t>),</w:t>
      </w:r>
    </w:p>
    <w:p w14:paraId="7DD0BA4D" w14:textId="77777777" w:rsidR="00064FA8" w:rsidRPr="008E0F64" w:rsidRDefault="00064FA8" w:rsidP="00445351">
      <w:pPr>
        <w:pStyle w:val="FOD-opsomming1"/>
        <w:numPr>
          <w:ilvl w:val="0"/>
          <w:numId w:val="136"/>
        </w:numPr>
      </w:pPr>
      <w:r w:rsidRPr="008E0F64">
        <w:t>Elektrozäune (</w:t>
      </w:r>
      <w:r w:rsidRPr="008E0F64">
        <w:rPr>
          <w:i/>
        </w:rPr>
        <w:t>k.</w:t>
      </w:r>
      <w:r w:rsidRPr="008E0F64">
        <w:t>),</w:t>
      </w:r>
    </w:p>
    <w:p w14:paraId="4B880CD0" w14:textId="77777777" w:rsidR="00064FA8" w:rsidRPr="008E0F64" w:rsidRDefault="00064FA8" w:rsidP="00445351">
      <w:pPr>
        <w:pStyle w:val="FOD-opsomming1"/>
        <w:numPr>
          <w:ilvl w:val="0"/>
          <w:numId w:val="136"/>
        </w:numPr>
      </w:pPr>
      <w:r w:rsidRPr="008E0F64">
        <w:t>Tierbetäubungsgeräte (</w:t>
      </w:r>
      <w:r w:rsidRPr="008E0F64">
        <w:rPr>
          <w:i/>
        </w:rPr>
        <w:t>l.</w:t>
      </w:r>
      <w:r w:rsidRPr="008E0F64">
        <w:t>),</w:t>
      </w:r>
    </w:p>
    <w:p w14:paraId="3D6076AE" w14:textId="77777777" w:rsidR="00064FA8" w:rsidRPr="008E0F64" w:rsidRDefault="00064FA8" w:rsidP="00445351">
      <w:pPr>
        <w:pStyle w:val="FOD-opsomming1"/>
        <w:numPr>
          <w:ilvl w:val="0"/>
          <w:numId w:val="136"/>
        </w:numPr>
      </w:pPr>
      <w:r w:rsidRPr="008E0F64">
        <w:t>Auftragen von Farben und Putzschichten durch elektrostatische Verfahren (</w:t>
      </w:r>
      <w:r w:rsidRPr="008E0F64">
        <w:rPr>
          <w:i/>
        </w:rPr>
        <w:t>m.</w:t>
      </w:r>
      <w:r w:rsidRPr="008E0F64">
        <w:t>),</w:t>
      </w:r>
    </w:p>
    <w:p w14:paraId="38B5D95D" w14:textId="77777777" w:rsidR="00064FA8" w:rsidRPr="008E0F64" w:rsidRDefault="00064FA8" w:rsidP="00445351">
      <w:pPr>
        <w:pStyle w:val="FOD-opsomming1"/>
        <w:numPr>
          <w:ilvl w:val="0"/>
          <w:numId w:val="136"/>
        </w:numPr>
      </w:pPr>
      <w:r w:rsidRPr="008E0F64">
        <w:t>Hochspannungszündeinrichtungen von Ölbrennern (</w:t>
      </w:r>
      <w:r w:rsidRPr="008E0F64">
        <w:rPr>
          <w:i/>
        </w:rPr>
        <w:t>n.</w:t>
      </w:r>
      <w:r w:rsidRPr="008E0F64">
        <w:t>),</w:t>
      </w:r>
    </w:p>
    <w:p w14:paraId="33608AB2" w14:textId="77777777" w:rsidR="00064FA8" w:rsidRPr="008E0F64" w:rsidRDefault="00064FA8" w:rsidP="00445351">
      <w:pPr>
        <w:pStyle w:val="FOD-opsomming1"/>
        <w:keepNext/>
        <w:numPr>
          <w:ilvl w:val="0"/>
          <w:numId w:val="136"/>
        </w:numPr>
      </w:pPr>
      <w:r w:rsidRPr="008E0F64">
        <w:t>Hochspannungszündeinrichtungen von Gasbrennern (</w:t>
      </w:r>
      <w:r w:rsidRPr="008E0F64">
        <w:rPr>
          <w:i/>
        </w:rPr>
        <w:t>o.</w:t>
      </w:r>
      <w:r w:rsidRPr="008E0F64">
        <w:t>),</w:t>
      </w:r>
    </w:p>
    <w:p w14:paraId="19B59433" w14:textId="77777777" w:rsidR="00064FA8" w:rsidRPr="008E0F64" w:rsidRDefault="00064FA8" w:rsidP="00445351">
      <w:pPr>
        <w:pStyle w:val="FOD-opsomming1"/>
        <w:keepNext/>
        <w:numPr>
          <w:ilvl w:val="0"/>
          <w:numId w:val="136"/>
        </w:numPr>
      </w:pPr>
      <w:r w:rsidRPr="008E0F64">
        <w:t>nicht betretbare Schaltgerätekombinationen (</w:t>
      </w:r>
      <w:r w:rsidRPr="008E0F64">
        <w:rPr>
          <w:i/>
        </w:rPr>
        <w:t>p.</w:t>
      </w:r>
      <w:r w:rsidRPr="008E0F64">
        <w:t>),</w:t>
      </w:r>
    </w:p>
    <w:p w14:paraId="66033195" w14:textId="77777777" w:rsidR="00064FA8" w:rsidRPr="008E0F64" w:rsidRDefault="00064FA8" w:rsidP="00445351">
      <w:pPr>
        <w:pStyle w:val="FOD-opsomming1"/>
        <w:keepNext/>
        <w:numPr>
          <w:ilvl w:val="0"/>
          <w:numId w:val="136"/>
        </w:numPr>
      </w:pPr>
      <w:r w:rsidRPr="008E0F64">
        <w:t xml:space="preserve">Fassungen (siehe </w:t>
      </w:r>
      <w:r w:rsidRPr="008E0F64">
        <w:rPr>
          <w:i/>
        </w:rPr>
        <w:t>Unterabschnitt 5.3.4.2</w:t>
      </w:r>
      <w:r w:rsidRPr="008E0F64">
        <w:t>)</w:t>
      </w:r>
    </w:p>
    <w:p w14:paraId="2391FECB" w14:textId="77777777" w:rsidR="00064FA8" w:rsidRPr="008E0F64" w:rsidRDefault="00064FA8" w:rsidP="00692AE0">
      <w:pPr>
        <w:pStyle w:val="FOD-normal"/>
        <w:spacing w:before="0"/>
      </w:pPr>
      <w:r w:rsidRPr="008E0F64">
        <w:t>ist in Bezug auf die Vorschriften für Nieder- und Kleinspannung erlaubt, auf Maßnahmen zum Schutz gegen elektrischen Schlag durch direktes Berühren ganz oder teilweise zu verzichten, sofern bestimmte Bedingungen erfüllt sind.</w:t>
      </w:r>
    </w:p>
    <w:p w14:paraId="32E8672C" w14:textId="77777777" w:rsidR="00064FA8" w:rsidRPr="008E0F64" w:rsidRDefault="00064FA8" w:rsidP="00445351">
      <w:pPr>
        <w:pStyle w:val="FOD-opsommingabc"/>
        <w:numPr>
          <w:ilvl w:val="0"/>
          <w:numId w:val="134"/>
        </w:numPr>
        <w:spacing w:before="120"/>
        <w:rPr>
          <w:b/>
        </w:rPr>
      </w:pPr>
      <w:r w:rsidRPr="008E0F64">
        <w:rPr>
          <w:b/>
        </w:rPr>
        <w:t>Anlagen mit geringer Leistung</w:t>
      </w:r>
    </w:p>
    <w:p w14:paraId="18CACA05" w14:textId="77777777" w:rsidR="00064FA8" w:rsidRPr="008E0F64" w:rsidRDefault="00064FA8" w:rsidP="00692AE0">
      <w:pPr>
        <w:pStyle w:val="FOD-normal"/>
      </w:pPr>
      <w:r w:rsidRPr="008E0F64">
        <w:t>Aktive Teile elektrischer Betriebsmittel mit geringer Leistung dürfen unter Bedingungen blank bleiben, die entweder in den vom König bestätigten oder vom NBN registrierten Normen oder in Bestimmungen in Bezug auf diese Betriebsmittel vorgesehen sind, die ein Sicherheitsniveau gewährleisten, das dem in diesen Normen festgelegten Niveau mindestens gleichwertig ist. Für besondere Anwendungen dürfen andere Bedingungen von dem für Energie zuständigen Minister festgelegt werden.</w:t>
      </w:r>
    </w:p>
    <w:p w14:paraId="36B4DCC9" w14:textId="7F8AD713" w:rsidR="00064FA8" w:rsidRPr="008E0F64" w:rsidRDefault="00064FA8" w:rsidP="00445351">
      <w:pPr>
        <w:pStyle w:val="FOD-opsommingabc"/>
        <w:numPr>
          <w:ilvl w:val="0"/>
          <w:numId w:val="134"/>
        </w:numPr>
        <w:spacing w:before="120"/>
        <w:ind w:left="357" w:hanging="357"/>
        <w:rPr>
          <w:b/>
        </w:rPr>
      </w:pPr>
      <w:r w:rsidRPr="008E0F64">
        <w:rPr>
          <w:b/>
        </w:rPr>
        <w:t xml:space="preserve">Heizwiderstände, die </w:t>
      </w:r>
      <w:r w:rsidR="00D25072">
        <w:t>[</w:t>
      </w:r>
      <w:r w:rsidR="00D25072" w:rsidRPr="00D25072">
        <w:rPr>
          <w:b/>
          <w:bCs/>
        </w:rPr>
        <w:t>in einem Material oder in einer Wand</w:t>
      </w:r>
      <w:r w:rsidR="00D25072">
        <w:t>]</w:t>
      </w:r>
      <w:r w:rsidR="00D25072" w:rsidRPr="008E0F64">
        <w:t xml:space="preserve"> </w:t>
      </w:r>
      <w:r w:rsidRPr="008E0F64">
        <w:rPr>
          <w:b/>
        </w:rPr>
        <w:t>eingebaut sind</w:t>
      </w:r>
    </w:p>
    <w:p w14:paraId="5386E2FC" w14:textId="4FBB9714" w:rsidR="00064FA8" w:rsidRPr="008E0F64" w:rsidRDefault="00064FA8" w:rsidP="00692AE0">
      <w:pPr>
        <w:pStyle w:val="FOD-normal"/>
      </w:pPr>
      <w:r w:rsidRPr="008E0F64">
        <w:t xml:space="preserve">Wenn aktive Teile zu Heizzwecken </w:t>
      </w:r>
      <w:r w:rsidR="00D25072">
        <w:t>[</w:t>
      </w:r>
      <w:r w:rsidR="00D25072" w:rsidRPr="00761585">
        <w:t>in einem Material oder in einer Wand</w:t>
      </w:r>
      <w:r w:rsidR="00D25072">
        <w:t>]</w:t>
      </w:r>
      <w:r w:rsidRPr="008E0F64">
        <w:t xml:space="preserve"> eingebaut sind, dürfen sie blank bleiben unter der Bedingung, dass die Stromversorgung anhand von Sicherheitskleinspannung erfolgt und dass die Spannung zwischen aktiven Teilen oder anderen Teilen und der Erde 25 V Wechselstrom, 36 V Gleichstrom mit Welligkeit oder 60 V Gleichstrom ohne Welligkeit nicht überschreitet.</w:t>
      </w:r>
    </w:p>
    <w:p w14:paraId="78BEC0D3" w14:textId="77777777" w:rsidR="00064FA8" w:rsidRPr="008E0F64" w:rsidRDefault="00064FA8" w:rsidP="00445351">
      <w:pPr>
        <w:pStyle w:val="FOD-opsommingabc"/>
        <w:numPr>
          <w:ilvl w:val="0"/>
          <w:numId w:val="134"/>
        </w:numPr>
        <w:spacing w:before="120"/>
        <w:ind w:left="357" w:hanging="357"/>
        <w:rPr>
          <w:b/>
        </w:rPr>
      </w:pPr>
      <w:r w:rsidRPr="008E0F64">
        <w:rPr>
          <w:b/>
        </w:rPr>
        <w:t>Messgeräte</w:t>
      </w:r>
    </w:p>
    <w:p w14:paraId="48F85257" w14:textId="3719A972" w:rsidR="00064FA8" w:rsidRPr="008E0F64" w:rsidRDefault="00064FA8" w:rsidP="00692AE0">
      <w:pPr>
        <w:pStyle w:val="FOD-normal"/>
      </w:pPr>
      <w:r w:rsidRPr="008E0F64">
        <w:t>Klemmen und Anschlüsse von Messgeräten, Relais und ähnlichen Ausrüstungen</w:t>
      </w:r>
      <w:r w:rsidR="00CD70C4">
        <w:t xml:space="preserve"> [...]</w:t>
      </w:r>
      <w:r w:rsidRPr="008E0F64">
        <w:t xml:space="preserve"> dürfen blank bleiben, sofern:</w:t>
      </w:r>
    </w:p>
    <w:p w14:paraId="797BBED3" w14:textId="77777777" w:rsidR="00064FA8" w:rsidRPr="008E0F64" w:rsidRDefault="00064FA8" w:rsidP="00445351">
      <w:pPr>
        <w:pStyle w:val="FOD-opsomming1"/>
        <w:numPr>
          <w:ilvl w:val="0"/>
          <w:numId w:val="137"/>
        </w:numPr>
      </w:pPr>
      <w:r w:rsidRPr="008E0F64">
        <w:t>die Abmessungen blanker Teile auf ein Minimum reduziert sind,</w:t>
      </w:r>
    </w:p>
    <w:p w14:paraId="1B54A216" w14:textId="77777777" w:rsidR="00064FA8" w:rsidRPr="008E0F64" w:rsidRDefault="00064FA8" w:rsidP="00445351">
      <w:pPr>
        <w:pStyle w:val="FOD-opsomming1"/>
        <w:numPr>
          <w:ilvl w:val="0"/>
          <w:numId w:val="137"/>
        </w:numPr>
      </w:pPr>
      <w:r w:rsidRPr="008E0F64">
        <w:t>die vorhandenen Spannungen 500 V Wechselstrom oder 750 V Gleichstrom nicht überschreiten,</w:t>
      </w:r>
    </w:p>
    <w:p w14:paraId="755ABCB9" w14:textId="77777777" w:rsidR="00CD70C4" w:rsidRDefault="00064FA8" w:rsidP="00445351">
      <w:pPr>
        <w:pStyle w:val="FOD-opsomming1"/>
        <w:numPr>
          <w:ilvl w:val="0"/>
          <w:numId w:val="137"/>
        </w:numPr>
      </w:pPr>
      <w:r w:rsidRPr="008E0F64">
        <w:t>Arbeiten mit diesen Geräten nur elektrotechnisch unterwiesenen Personen (BA4) oder Elektrofachkräften (BA5) aufgetragen werden, die die mit diesen Geräten einhergehenden Gefahren kennen</w:t>
      </w:r>
      <w:r w:rsidR="00CD70C4">
        <w:t>,</w:t>
      </w:r>
    </w:p>
    <w:p w14:paraId="4AB6A736" w14:textId="1E9D8F56" w:rsidR="00CD70C4" w:rsidRPr="008E0F64" w:rsidRDefault="00CD70C4" w:rsidP="00CD70C4">
      <w:pPr>
        <w:pStyle w:val="FOD-opsomming1"/>
        <w:numPr>
          <w:ilvl w:val="0"/>
          <w:numId w:val="0"/>
        </w:numPr>
      </w:pPr>
      <w:r>
        <w:t>[</w:t>
      </w:r>
      <w:r>
        <w:rPr>
          <w:rFonts w:ascii="Times New Roman" w:hAnsi="Times New Roman" w:cs="Times New Roman"/>
        </w:rPr>
        <w:t>̶</w:t>
      </w:r>
      <w:r>
        <w:t xml:space="preserve">     </w:t>
      </w:r>
      <w:r w:rsidRPr="00761585">
        <w:t>sie nicht an der Öffentlichkeit zugänglichen Orten installiert sind.</w:t>
      </w:r>
      <w:r>
        <w:t>]</w:t>
      </w:r>
    </w:p>
    <w:p w14:paraId="1203D3C6" w14:textId="77777777" w:rsidR="00CE6A4F" w:rsidRPr="008E0F64" w:rsidRDefault="00CE6A4F">
      <w:pPr>
        <w:rPr>
          <w:rFonts w:ascii="Trebuchet MS" w:eastAsia="Times New Roman" w:hAnsi="Trebuchet MS" w:cs="Arial"/>
          <w:b/>
          <w:sz w:val="19"/>
          <w:szCs w:val="19"/>
          <w:lang w:eastAsia="nl-NL"/>
        </w:rPr>
      </w:pPr>
      <w:r w:rsidRPr="008E0F64">
        <w:rPr>
          <w:b/>
        </w:rPr>
        <w:br w:type="page"/>
      </w:r>
    </w:p>
    <w:p w14:paraId="1F3D1D9D" w14:textId="4AA0B31A" w:rsidR="00064FA8" w:rsidRPr="008E0F64" w:rsidRDefault="00064FA8" w:rsidP="00445351">
      <w:pPr>
        <w:pStyle w:val="FOD-opsommingabc"/>
        <w:numPr>
          <w:ilvl w:val="0"/>
          <w:numId w:val="134"/>
        </w:numPr>
        <w:spacing w:before="120"/>
        <w:ind w:left="357" w:hanging="357"/>
        <w:rPr>
          <w:b/>
        </w:rPr>
      </w:pPr>
      <w:r w:rsidRPr="008E0F64">
        <w:rPr>
          <w:b/>
        </w:rPr>
        <w:lastRenderedPageBreak/>
        <w:t>Elektrolabore und Prüfplattformen</w:t>
      </w:r>
    </w:p>
    <w:p w14:paraId="06A5C829" w14:textId="77777777" w:rsidR="00064FA8" w:rsidRPr="008E0F64" w:rsidRDefault="00064FA8" w:rsidP="00692AE0">
      <w:pPr>
        <w:pStyle w:val="FOD-normal"/>
      </w:pPr>
      <w:r w:rsidRPr="008E0F64">
        <w:t>Elektrolabore und Prüfplattformen sind geschlossene Bereiche von elektrischen Betriebsstätten.</w:t>
      </w:r>
    </w:p>
    <w:p w14:paraId="20FC823F" w14:textId="1B47951F" w:rsidR="00064FA8" w:rsidRPr="008E0F64" w:rsidRDefault="00064FA8" w:rsidP="00692AE0">
      <w:pPr>
        <w:pStyle w:val="FOD-normal"/>
      </w:pPr>
      <w:r w:rsidRPr="008E0F64">
        <w:t xml:space="preserve">Jedoch dürfen Prüfplattformen </w:t>
      </w:r>
      <w:r w:rsidR="00CD70C4">
        <w:t>[</w:t>
      </w:r>
      <w:r w:rsidRPr="008E0F64">
        <w:t>an gewöhnlichen Orten</w:t>
      </w:r>
      <w:r w:rsidR="00CD70C4">
        <w:t>]</w:t>
      </w:r>
      <w:r w:rsidRPr="008E0F64">
        <w:t xml:space="preserve"> errichtet werden, sofern folgende Bedingungen erfüllt sind:</w:t>
      </w:r>
    </w:p>
    <w:p w14:paraId="121D6AF4" w14:textId="77777777" w:rsidR="00064FA8" w:rsidRPr="008E0F64" w:rsidRDefault="00064FA8" w:rsidP="00445351">
      <w:pPr>
        <w:pStyle w:val="FOD-opsomming1"/>
        <w:numPr>
          <w:ilvl w:val="0"/>
          <w:numId w:val="144"/>
        </w:numPr>
      </w:pPr>
      <w:r w:rsidRPr="008E0F64">
        <w:t>Eine Abgrenzung wird in einer Höhe von 1 m angebracht.</w:t>
      </w:r>
    </w:p>
    <w:p w14:paraId="0D9CD1BC" w14:textId="77777777" w:rsidR="00064FA8" w:rsidRPr="008E0F64" w:rsidRDefault="00064FA8" w:rsidP="00445351">
      <w:pPr>
        <w:pStyle w:val="FOD-opsomming1"/>
        <w:numPr>
          <w:ilvl w:val="0"/>
          <w:numId w:val="144"/>
        </w:numPr>
      </w:pPr>
      <w:r w:rsidRPr="008E0F64">
        <w:t>Zugang wird nur Personen gewährt, deren Aufgaben dies erfordert.</w:t>
      </w:r>
    </w:p>
    <w:p w14:paraId="5426CA86" w14:textId="77777777" w:rsidR="00064FA8" w:rsidRPr="008E0F64" w:rsidRDefault="00064FA8" w:rsidP="00445351">
      <w:pPr>
        <w:pStyle w:val="FOD-opsomming1"/>
        <w:numPr>
          <w:ilvl w:val="0"/>
          <w:numId w:val="144"/>
        </w:numPr>
      </w:pPr>
      <w:r w:rsidRPr="008E0F64">
        <w:t>Entsprechende Anleitungen werden erteilt und deutlich sichtbare Hinweise angebracht, die Personen auf die Gefahr aufmerksam machen.</w:t>
      </w:r>
    </w:p>
    <w:p w14:paraId="6F345D7B" w14:textId="77777777" w:rsidR="00064FA8" w:rsidRPr="008E0F64" w:rsidRDefault="00064FA8" w:rsidP="00445351">
      <w:pPr>
        <w:pStyle w:val="FOD-opsomming1"/>
        <w:numPr>
          <w:ilvl w:val="0"/>
          <w:numId w:val="144"/>
        </w:numPr>
      </w:pPr>
      <w:r w:rsidRPr="008E0F64">
        <w:t>Für Prüfungen benutzte Teile des Ortes werden während Prüfungen besonders überwacht, damit sich niemand versehentlich Anlagen oder Bauteilen nähern kann, die auf eine Spannung gebracht werden könnten, die über 500 V Wechselstrom oder 750 V Gleichstrom liegt.</w:t>
      </w:r>
    </w:p>
    <w:p w14:paraId="46F3199D" w14:textId="77777777" w:rsidR="00064FA8" w:rsidRPr="008E0F64" w:rsidRDefault="00064FA8" w:rsidP="00445351">
      <w:pPr>
        <w:pStyle w:val="FOD-opsomming1"/>
        <w:numPr>
          <w:ilvl w:val="0"/>
          <w:numId w:val="144"/>
        </w:numPr>
      </w:pPr>
      <w:r w:rsidRPr="008E0F64">
        <w:t>Wenn die Vorschriften in Bezug auf Schutz gegen elektrischen Schlag durch direktes Berühren aufgrund der Art der Arbeiten selbst nicht eingehalten werden können, werden Schutzmittel eingesetzt, die die Sicherheit von Personen und Gütern gewährleisten.</w:t>
      </w:r>
    </w:p>
    <w:p w14:paraId="772A8575" w14:textId="77777777" w:rsidR="00064FA8" w:rsidRPr="008E0F64" w:rsidRDefault="00064FA8" w:rsidP="00445351">
      <w:pPr>
        <w:pStyle w:val="FOD-opsommingabc"/>
        <w:numPr>
          <w:ilvl w:val="0"/>
          <w:numId w:val="134"/>
        </w:numPr>
        <w:spacing w:before="120"/>
        <w:ind w:left="357" w:hanging="357"/>
        <w:rPr>
          <w:b/>
        </w:rPr>
      </w:pPr>
      <w:r w:rsidRPr="008E0F64">
        <w:rPr>
          <w:b/>
        </w:rPr>
        <w:t>Niederspannungsfahrleitungen für Wälz- oder Gleitkontakte</w:t>
      </w:r>
    </w:p>
    <w:p w14:paraId="354EC926" w14:textId="30B4341B" w:rsidR="00064FA8" w:rsidRPr="008E0F64" w:rsidRDefault="00064FA8" w:rsidP="00692AE0">
      <w:pPr>
        <w:pStyle w:val="FOD-opsommingabc"/>
        <w:numPr>
          <w:ilvl w:val="0"/>
          <w:numId w:val="0"/>
        </w:numPr>
        <w:spacing w:before="120"/>
        <w:ind w:left="357"/>
        <w:contextualSpacing w:val="0"/>
        <w:rPr>
          <w:i/>
        </w:rPr>
      </w:pPr>
      <w:r w:rsidRPr="008E0F64">
        <w:rPr>
          <w:i/>
        </w:rPr>
        <w:t>f.1</w:t>
      </w:r>
      <w:r w:rsidR="002431EC" w:rsidRPr="008E0F64">
        <w:rPr>
          <w:i/>
        </w:rPr>
        <w:t xml:space="preserve"> - </w:t>
      </w:r>
      <w:r w:rsidRPr="008E0F64">
        <w:rPr>
          <w:i/>
        </w:rPr>
        <w:t>Schutz gegen direktes Berühren</w:t>
      </w:r>
    </w:p>
    <w:p w14:paraId="2A878329" w14:textId="77777777" w:rsidR="00064FA8" w:rsidRPr="008E0F64" w:rsidRDefault="00064FA8" w:rsidP="00692AE0">
      <w:pPr>
        <w:pStyle w:val="FOD-normal"/>
        <w:ind w:left="360"/>
      </w:pPr>
      <w:r w:rsidRPr="008E0F64">
        <w:t>Niederspannungsfahrleitungen für Wälz- oder Gleitkontakte sind mindestens mit einem Teilschutz ausgestattet, nämlich:</w:t>
      </w:r>
    </w:p>
    <w:p w14:paraId="13B76A61" w14:textId="77777777" w:rsidR="002208EB" w:rsidRPr="008E0F64" w:rsidRDefault="00064FA8" w:rsidP="00445351">
      <w:pPr>
        <w:pStyle w:val="FOD-opsomming1"/>
        <w:numPr>
          <w:ilvl w:val="0"/>
          <w:numId w:val="92"/>
        </w:numPr>
      </w:pPr>
      <w:r w:rsidRPr="008E0F64">
        <w:t>Versorgungsspannung von höchstens 500 V Wechselstrom oder 750 V Gleichstrom:</w:t>
      </w:r>
    </w:p>
    <w:p w14:paraId="3B1D9FAA" w14:textId="77777777" w:rsidR="002208EB" w:rsidRPr="008E0F64" w:rsidRDefault="002208EB" w:rsidP="002208EB">
      <w:pPr>
        <w:pStyle w:val="FOD-opsomming2"/>
        <w:tabs>
          <w:tab w:val="clear" w:pos="1134"/>
          <w:tab w:val="left" w:pos="1440"/>
        </w:tabs>
        <w:ind w:left="1080"/>
      </w:pPr>
      <w:r w:rsidRPr="008E0F64">
        <w:t>bei Anlagen im Innenbereich:</w:t>
      </w:r>
    </w:p>
    <w:p w14:paraId="7A831625" w14:textId="77777777" w:rsidR="002208EB" w:rsidRPr="008E0F64" w:rsidRDefault="002208EB" w:rsidP="00F1261E">
      <w:pPr>
        <w:widowControl w:val="0"/>
        <w:numPr>
          <w:ilvl w:val="0"/>
          <w:numId w:val="7"/>
        </w:numPr>
        <w:tabs>
          <w:tab w:val="left" w:pos="1800"/>
        </w:tabs>
        <w:autoSpaceDE w:val="0"/>
        <w:autoSpaceDN w:val="0"/>
        <w:adjustRightInd w:val="0"/>
        <w:spacing w:before="1" w:line="240" w:lineRule="auto"/>
        <w:ind w:left="1440" w:right="60"/>
        <w:contextualSpacing/>
        <w:jc w:val="both"/>
        <w:rPr>
          <w:rFonts w:ascii="Trebuchet MS" w:hAnsi="Trebuchet MS" w:cs="Arial"/>
          <w:sz w:val="19"/>
          <w:szCs w:val="19"/>
        </w:rPr>
      </w:pPr>
      <w:r w:rsidRPr="008E0F64">
        <w:rPr>
          <w:rFonts w:ascii="Trebuchet MS" w:hAnsi="Trebuchet MS"/>
          <w:sz w:val="19"/>
        </w:rPr>
        <w:t>entweder durch Aufstellung außer Reichweite durch Entfernung (</w:t>
      </w:r>
      <w:r w:rsidRPr="008E0F64">
        <w:rPr>
          <w:rFonts w:ascii="Trebuchet MS" w:hAnsi="Trebuchet MS"/>
          <w:i/>
          <w:sz w:val="19"/>
        </w:rPr>
        <w:t>Unterabschnitt 4.2.2.1 Buchstabe d</w:t>
      </w:r>
      <w:r w:rsidRPr="008E0F64">
        <w:rPr>
          <w:rFonts w:ascii="Trebuchet MS" w:hAnsi="Trebuchet MS"/>
          <w:sz w:val="19"/>
        </w:rPr>
        <w:t>), wobei aktive Teile mindestens 2,5 m über dem Boden oder den Arbeitsbühnen liegen,</w:t>
      </w:r>
    </w:p>
    <w:p w14:paraId="11F57E08" w14:textId="77777777" w:rsidR="002208EB" w:rsidRPr="008E0F64" w:rsidRDefault="002208EB" w:rsidP="00F1261E">
      <w:pPr>
        <w:widowControl w:val="0"/>
        <w:numPr>
          <w:ilvl w:val="0"/>
          <w:numId w:val="7"/>
        </w:numPr>
        <w:tabs>
          <w:tab w:val="left" w:pos="1800"/>
        </w:tabs>
        <w:autoSpaceDE w:val="0"/>
        <w:autoSpaceDN w:val="0"/>
        <w:adjustRightInd w:val="0"/>
        <w:spacing w:after="0" w:line="240" w:lineRule="auto"/>
        <w:ind w:left="1437" w:right="62"/>
        <w:contextualSpacing/>
        <w:jc w:val="both"/>
        <w:rPr>
          <w:rFonts w:ascii="Trebuchet MS" w:hAnsi="Trebuchet MS" w:cs="Arial"/>
          <w:sz w:val="19"/>
          <w:szCs w:val="19"/>
        </w:rPr>
      </w:pPr>
      <w:r w:rsidRPr="008E0F64">
        <w:rPr>
          <w:rFonts w:ascii="Trebuchet MS" w:hAnsi="Trebuchet MS"/>
          <w:sz w:val="19"/>
        </w:rPr>
        <w:t>oder durch Aufstellung außer Reichweite anhand von Hindernissen (</w:t>
      </w:r>
      <w:r w:rsidRPr="008E0F64">
        <w:rPr>
          <w:rFonts w:ascii="Trebuchet MS" w:hAnsi="Trebuchet MS"/>
          <w:i/>
          <w:sz w:val="19"/>
        </w:rPr>
        <w:t>Unterabschnitt 4.2.2.1 Buchstabe e</w:t>
      </w:r>
      <w:r w:rsidRPr="008E0F64">
        <w:rPr>
          <w:rFonts w:ascii="Trebuchet MS" w:hAnsi="Trebuchet MS"/>
          <w:sz w:val="19"/>
        </w:rPr>
        <w:t>),</w:t>
      </w:r>
    </w:p>
    <w:p w14:paraId="11F0C4A9" w14:textId="77777777" w:rsidR="002208EB" w:rsidRPr="008E0F64" w:rsidRDefault="002208EB" w:rsidP="002208EB">
      <w:pPr>
        <w:pStyle w:val="FOD-opsomming2"/>
        <w:tabs>
          <w:tab w:val="clear" w:pos="1134"/>
          <w:tab w:val="left" w:pos="1440"/>
        </w:tabs>
        <w:ind w:left="1080"/>
      </w:pPr>
      <w:r w:rsidRPr="008E0F64">
        <w:t>im Freien außerhalb öffentlicher Straßen:</w:t>
      </w:r>
    </w:p>
    <w:p w14:paraId="5CB5535F" w14:textId="77777777" w:rsidR="002208EB" w:rsidRPr="008E0F64" w:rsidRDefault="002208EB" w:rsidP="00F1261E">
      <w:pPr>
        <w:widowControl w:val="0"/>
        <w:numPr>
          <w:ilvl w:val="0"/>
          <w:numId w:val="7"/>
        </w:numPr>
        <w:tabs>
          <w:tab w:val="left" w:pos="1800"/>
        </w:tabs>
        <w:autoSpaceDE w:val="0"/>
        <w:autoSpaceDN w:val="0"/>
        <w:adjustRightInd w:val="0"/>
        <w:spacing w:before="1" w:line="240" w:lineRule="auto"/>
        <w:ind w:left="1440" w:right="60"/>
        <w:contextualSpacing/>
        <w:jc w:val="both"/>
        <w:rPr>
          <w:rFonts w:ascii="Trebuchet MS" w:hAnsi="Trebuchet MS" w:cs="Arial"/>
          <w:sz w:val="19"/>
          <w:szCs w:val="19"/>
        </w:rPr>
      </w:pPr>
      <w:r w:rsidRPr="008E0F64">
        <w:rPr>
          <w:rFonts w:ascii="Trebuchet MS" w:hAnsi="Trebuchet MS"/>
          <w:sz w:val="19"/>
        </w:rPr>
        <w:t>entweder durch Aufstellung außer Reichweite durch Entfernung (</w:t>
      </w:r>
      <w:r w:rsidRPr="008E0F64">
        <w:rPr>
          <w:rFonts w:ascii="Trebuchet MS" w:hAnsi="Trebuchet MS"/>
          <w:i/>
          <w:sz w:val="19"/>
        </w:rPr>
        <w:t>Unterabschnitt 4.2.2.1 Buchstabe d</w:t>
      </w:r>
      <w:r w:rsidRPr="008E0F64">
        <w:rPr>
          <w:rFonts w:ascii="Trebuchet MS" w:hAnsi="Trebuchet MS"/>
          <w:sz w:val="19"/>
        </w:rPr>
        <w:t>), wobei die Höhe über dem Boden oder den Arbeitsbühnen mindestens 4 m entspricht,</w:t>
      </w:r>
    </w:p>
    <w:p w14:paraId="334C4465" w14:textId="77777777" w:rsidR="002208EB" w:rsidRPr="008E0F64" w:rsidRDefault="002208EB" w:rsidP="00F1261E">
      <w:pPr>
        <w:widowControl w:val="0"/>
        <w:numPr>
          <w:ilvl w:val="0"/>
          <w:numId w:val="7"/>
        </w:numPr>
        <w:tabs>
          <w:tab w:val="left" w:pos="1800"/>
        </w:tabs>
        <w:autoSpaceDE w:val="0"/>
        <w:autoSpaceDN w:val="0"/>
        <w:adjustRightInd w:val="0"/>
        <w:spacing w:after="0" w:line="240" w:lineRule="auto"/>
        <w:ind w:left="1440" w:right="62"/>
        <w:contextualSpacing/>
        <w:jc w:val="both"/>
        <w:rPr>
          <w:rFonts w:ascii="Trebuchet MS" w:hAnsi="Trebuchet MS" w:cs="Arial"/>
          <w:sz w:val="19"/>
          <w:szCs w:val="19"/>
        </w:rPr>
      </w:pPr>
      <w:r w:rsidRPr="008E0F64">
        <w:rPr>
          <w:rFonts w:ascii="Trebuchet MS" w:hAnsi="Trebuchet MS"/>
          <w:sz w:val="19"/>
        </w:rPr>
        <w:t>oder, wenn dieser Abstand aufgrund von Behinderungen nicht eingehalten werden kann, durch Aufstellung außer Reichweite anhand von Hindernissen (</w:t>
      </w:r>
      <w:r w:rsidRPr="008E0F64">
        <w:rPr>
          <w:rFonts w:ascii="Trebuchet MS" w:hAnsi="Trebuchet MS"/>
          <w:i/>
          <w:sz w:val="19"/>
        </w:rPr>
        <w:t>Unterabschnitt 4.2.2.1 Buchstabe e</w:t>
      </w:r>
      <w:r w:rsidRPr="008E0F64">
        <w:rPr>
          <w:rFonts w:ascii="Trebuchet MS" w:hAnsi="Trebuchet MS"/>
          <w:sz w:val="19"/>
        </w:rPr>
        <w:t>),</w:t>
      </w:r>
    </w:p>
    <w:p w14:paraId="0FE8AB37" w14:textId="77777777" w:rsidR="002208EB" w:rsidRPr="008E0F64" w:rsidRDefault="002208EB" w:rsidP="002208EB">
      <w:pPr>
        <w:pStyle w:val="FOD-opsomming2"/>
        <w:tabs>
          <w:tab w:val="clear" w:pos="1134"/>
          <w:tab w:val="left" w:pos="1080"/>
        </w:tabs>
        <w:ind w:left="1080"/>
      </w:pPr>
      <w:r w:rsidRPr="008E0F64">
        <w:t>im Freien auf öffentlicher Straße: durch Aufstellung außer Reichweite durch Entfernung, wobei die Höhe über dem Boden mindestens 6 m entspricht, es sei denn, Hindernisse außerhalb des Straßenlichtraumprofils es nicht ermöglichen, diese Bedingung zu erfüllen. Unter Hindernissen außerhalb des Straßenlichtraumprofils versteht man Bauwerke oder feste Hindernisse, die sich oberhalb des Straßenlichtraumprofils, aber in einer Höhe von weniger als 6 m befinden (Brücken, Übergänge, ...),</w:t>
      </w:r>
    </w:p>
    <w:p w14:paraId="02178628" w14:textId="2753A1E4" w:rsidR="002208EB" w:rsidRPr="008E0F64" w:rsidRDefault="002208EB" w:rsidP="00445351">
      <w:pPr>
        <w:pStyle w:val="FOD-opsomming1"/>
        <w:numPr>
          <w:ilvl w:val="0"/>
          <w:numId w:val="92"/>
        </w:numPr>
      </w:pPr>
      <w:r w:rsidRPr="008E0F64">
        <w:t>Versorgungsspannung mit Niederspannung von mehr als 500 V Wechselstrom oder 750 V Gleichstrom:</w:t>
      </w:r>
    </w:p>
    <w:p w14:paraId="40B47D17" w14:textId="77777777" w:rsidR="00064FA8" w:rsidRPr="008E0F64" w:rsidRDefault="00AF3E65" w:rsidP="00692AE0">
      <w:pPr>
        <w:pStyle w:val="FOD-opsomming2"/>
        <w:ind w:left="1080"/>
      </w:pPr>
      <w:r w:rsidRPr="008E0F64">
        <w:t>außerhalb öffentlicher Straßen: durch Aufstellung außer Reichweite durch Entfernung, wobei die Höhe über dem Boden mindestens 5 m entspricht,</w:t>
      </w:r>
    </w:p>
    <w:p w14:paraId="672FB6FE" w14:textId="77777777" w:rsidR="00064FA8" w:rsidRPr="008E0F64" w:rsidRDefault="00AF3E65" w:rsidP="00692AE0">
      <w:pPr>
        <w:pStyle w:val="FOD-opsomming2"/>
        <w:ind w:left="1080"/>
      </w:pPr>
      <w:r w:rsidRPr="008E0F64">
        <w:t>auf öffentlicher Straße: durch Aufstellung außer Reichweite durch Entfernung, wobei die Höhe über dem Boden mindestens 6 m entspricht, es sei denn, Hindernisse außerhalb des Straßenlichtraumprofils es nicht ermöglichen, diese Bedingung zu erfüllen.</w:t>
      </w:r>
    </w:p>
    <w:p w14:paraId="2C8C0DBC" w14:textId="0C17EE1E" w:rsidR="00064FA8" w:rsidRPr="008E0F64" w:rsidRDefault="00064FA8" w:rsidP="00692AE0">
      <w:pPr>
        <w:pStyle w:val="FOD-opsommingabc"/>
        <w:numPr>
          <w:ilvl w:val="0"/>
          <w:numId w:val="0"/>
        </w:numPr>
        <w:spacing w:before="120"/>
        <w:ind w:left="357"/>
        <w:contextualSpacing w:val="0"/>
        <w:rPr>
          <w:i/>
        </w:rPr>
      </w:pPr>
      <w:r w:rsidRPr="008E0F64">
        <w:rPr>
          <w:i/>
        </w:rPr>
        <w:t>f.2</w:t>
      </w:r>
      <w:r w:rsidR="002431EC" w:rsidRPr="008E0F64">
        <w:rPr>
          <w:i/>
        </w:rPr>
        <w:t xml:space="preserve"> - </w:t>
      </w:r>
      <w:r w:rsidRPr="008E0F64">
        <w:rPr>
          <w:i/>
        </w:rPr>
        <w:t>Spannungsfreischaltung</w:t>
      </w:r>
    </w:p>
    <w:p w14:paraId="13F7A883" w14:textId="77777777" w:rsidR="00064FA8" w:rsidRPr="008E0F64" w:rsidRDefault="00064FA8" w:rsidP="00692AE0">
      <w:pPr>
        <w:pStyle w:val="FOD-normal"/>
        <w:ind w:left="360"/>
      </w:pPr>
      <w:r w:rsidRPr="008E0F64">
        <w:t>Fahrleitungen können über ihre gesamte Länge mit Hilfe von Schaltern, die an sorgfältig ausgewählten zugänglichen Stellen angebracht sind, spannungsfrei geschaltet werden.</w:t>
      </w:r>
    </w:p>
    <w:p w14:paraId="1F085A72" w14:textId="77777777" w:rsidR="00064FA8" w:rsidRPr="008E0F64" w:rsidRDefault="00064FA8" w:rsidP="00445351">
      <w:pPr>
        <w:pStyle w:val="FOD-opsommingabc"/>
        <w:numPr>
          <w:ilvl w:val="0"/>
          <w:numId w:val="134"/>
        </w:numPr>
        <w:spacing w:before="120"/>
        <w:ind w:left="357" w:hanging="357"/>
        <w:rPr>
          <w:b/>
        </w:rPr>
      </w:pPr>
      <w:r w:rsidRPr="008E0F64">
        <w:rPr>
          <w:b/>
        </w:rPr>
        <w:t>Lichtbogenschweißen und -schneiden</w:t>
      </w:r>
    </w:p>
    <w:p w14:paraId="1E828B60" w14:textId="42DD01E9" w:rsidR="00064FA8" w:rsidRPr="008E0F64" w:rsidRDefault="00064FA8" w:rsidP="00692AE0">
      <w:pPr>
        <w:pStyle w:val="FOD-opsommingabc"/>
        <w:numPr>
          <w:ilvl w:val="0"/>
          <w:numId w:val="0"/>
        </w:numPr>
        <w:spacing w:before="120"/>
        <w:ind w:left="357"/>
        <w:contextualSpacing w:val="0"/>
        <w:rPr>
          <w:i/>
        </w:rPr>
      </w:pPr>
      <w:r w:rsidRPr="008E0F64">
        <w:rPr>
          <w:i/>
        </w:rPr>
        <w:t>g.1</w:t>
      </w:r>
      <w:r w:rsidR="002431EC" w:rsidRPr="008E0F64">
        <w:t xml:space="preserve"> - </w:t>
      </w:r>
      <w:r w:rsidRPr="008E0F64">
        <w:rPr>
          <w:i/>
        </w:rPr>
        <w:t>Anwendungsbereich</w:t>
      </w:r>
    </w:p>
    <w:p w14:paraId="1129B20D" w14:textId="77777777" w:rsidR="00064FA8" w:rsidRPr="008E0F64" w:rsidRDefault="00064FA8" w:rsidP="00692AE0">
      <w:pPr>
        <w:pStyle w:val="FOD-normal"/>
        <w:ind w:left="357"/>
      </w:pPr>
      <w:r w:rsidRPr="008E0F64">
        <w:t xml:space="preserve">Vorliegender </w:t>
      </w:r>
      <w:r w:rsidRPr="008E0F64">
        <w:rPr>
          <w:i/>
        </w:rPr>
        <w:t>Buchstabe g</w:t>
      </w:r>
      <w:r w:rsidRPr="008E0F64">
        <w:t xml:space="preserve"> findet Anwendung auf alle Schneid- und Schweißverfahren und verwandten Verfahren mit Lichtbogen.</w:t>
      </w:r>
    </w:p>
    <w:p w14:paraId="07A05DD7" w14:textId="154708AD" w:rsidR="00064FA8" w:rsidRPr="008E0F64" w:rsidRDefault="00064FA8" w:rsidP="00692AE0">
      <w:pPr>
        <w:pStyle w:val="FOD-opsommingabc"/>
        <w:numPr>
          <w:ilvl w:val="0"/>
          <w:numId w:val="0"/>
        </w:numPr>
        <w:spacing w:before="120"/>
        <w:ind w:left="357"/>
        <w:contextualSpacing w:val="0"/>
        <w:rPr>
          <w:i/>
        </w:rPr>
      </w:pPr>
      <w:r w:rsidRPr="008E0F64">
        <w:rPr>
          <w:i/>
        </w:rPr>
        <w:t>g.2</w:t>
      </w:r>
      <w:r w:rsidR="002431EC" w:rsidRPr="008E0F64">
        <w:rPr>
          <w:i/>
        </w:rPr>
        <w:t xml:space="preserve"> - </w:t>
      </w:r>
      <w:r w:rsidRPr="008E0F64">
        <w:rPr>
          <w:i/>
        </w:rPr>
        <w:t>Begriffsbestimmungen</w:t>
      </w:r>
    </w:p>
    <w:p w14:paraId="2E3CAEAA" w14:textId="77777777" w:rsidR="00064FA8" w:rsidRPr="008E0F64" w:rsidRDefault="00064FA8" w:rsidP="00692AE0">
      <w:pPr>
        <w:pStyle w:val="FOD-normal"/>
        <w:ind w:left="357"/>
      </w:pPr>
      <w:r w:rsidRPr="008E0F64">
        <w:rPr>
          <w:b/>
        </w:rPr>
        <w:t>Leerlaufspannung eines Lichtbogenschweiß- oder -schneidegeräts:</w:t>
      </w:r>
      <w:r w:rsidRPr="008E0F64">
        <w:t xml:space="preserve"> Spannung, ausschließlich Lichtbogenzünd- und –stabilisierungsspannung, an den Betriebsklemmen eines Schweiß- oder Schneidegeräts bei offenem Schweiß- oder Schneidstromkreis.</w:t>
      </w:r>
    </w:p>
    <w:p w14:paraId="69057404" w14:textId="77777777" w:rsidR="00064FA8" w:rsidRPr="008E0F64" w:rsidRDefault="00064FA8" w:rsidP="00692AE0">
      <w:pPr>
        <w:pStyle w:val="FOD-normal"/>
        <w:spacing w:before="0"/>
        <w:ind w:left="357"/>
      </w:pPr>
      <w:r w:rsidRPr="008E0F64">
        <w:lastRenderedPageBreak/>
        <w:t>Bei Geräten, die mit einer Gefahrenminderungseinrichtung ausgestattet sind, entspricht die Leerlaufspannung der Spannung, die bei eingeschalteter Gefahrenminderungseinrichtung an den Betriebsklemmen des Geräts auftritt.</w:t>
      </w:r>
    </w:p>
    <w:p w14:paraId="1140A981" w14:textId="77777777" w:rsidR="00064FA8" w:rsidRPr="008E0F64" w:rsidRDefault="00064FA8" w:rsidP="00692AE0">
      <w:pPr>
        <w:pStyle w:val="FOD-normal"/>
        <w:spacing w:before="0"/>
        <w:ind w:left="357"/>
      </w:pPr>
      <w:r w:rsidRPr="008E0F64">
        <w:t>Bei Gleichstrom-Leerlaufspannung ist der zu berücksichtigende Wert die Leerlauf-Spitzengleichspannung.</w:t>
      </w:r>
    </w:p>
    <w:p w14:paraId="78B36A7D" w14:textId="77777777" w:rsidR="00064FA8" w:rsidRPr="008E0F64" w:rsidRDefault="00064FA8" w:rsidP="00692AE0">
      <w:pPr>
        <w:pStyle w:val="FOD-normal"/>
        <w:ind w:left="357"/>
      </w:pPr>
      <w:r w:rsidRPr="008E0F64">
        <w:rPr>
          <w:b/>
        </w:rPr>
        <w:t>Leerlauf-Spitzengleichspannung:</w:t>
      </w:r>
      <w:r w:rsidRPr="008E0F64">
        <w:t xml:space="preserve"> Spitzenwert der augenblicklichen Spannung, den Gleichspannung mit Welligkeit erreichen kann.</w:t>
      </w:r>
    </w:p>
    <w:p w14:paraId="16093932" w14:textId="77777777" w:rsidR="00064FA8" w:rsidRPr="008E0F64" w:rsidRDefault="00064FA8" w:rsidP="00692AE0">
      <w:pPr>
        <w:pStyle w:val="FOD-normal"/>
        <w:ind w:left="357"/>
      </w:pPr>
      <w:r w:rsidRPr="008E0F64">
        <w:rPr>
          <w:b/>
        </w:rPr>
        <w:t>Gefahrenminderungseinrichtung:</w:t>
      </w:r>
      <w:r w:rsidRPr="008E0F64">
        <w:t xml:space="preserve"> Einrichtung, die die Gefahr eines tödlichen elektrischen Schlags begrenzt, die durch Leerlaufspannung verursacht werden kann. Diese Einrichtung ist entweder eine Spannungsbegrenzungseinrichtung oder ein AC/DC-Umschalter.</w:t>
      </w:r>
    </w:p>
    <w:p w14:paraId="7AE3E955" w14:textId="77777777" w:rsidR="00064FA8" w:rsidRPr="008E0F64" w:rsidRDefault="00064FA8" w:rsidP="00692AE0">
      <w:pPr>
        <w:pStyle w:val="FOD-normal"/>
        <w:ind w:left="357"/>
      </w:pPr>
      <w:r w:rsidRPr="008E0F64">
        <w:rPr>
          <w:b/>
        </w:rPr>
        <w:t>Spannungsbegrenzungseinrichtung:</w:t>
      </w:r>
      <w:r w:rsidRPr="008E0F64">
        <w:t xml:space="preserve"> Gefahrenminderungseinrichtung, die die Leerlaufspannung automatisch auf einen Wert begrenzt, der die in der Tabelle unter </w:t>
      </w:r>
      <w:r w:rsidRPr="008E0F64">
        <w:rPr>
          <w:i/>
        </w:rPr>
        <w:t>Punkt g.3</w:t>
      </w:r>
      <w:r w:rsidRPr="008E0F64">
        <w:t xml:space="preserve"> angegebenen Werte nicht überschreitet, sobald der Widerstand zwischen den Betriebsklemmen des Schweiß- oder Schneidegeräts 200 </w:t>
      </w:r>
      <w:r w:rsidRPr="008E0F64">
        <w:sym w:font="Symbol" w:char="F057"/>
      </w:r>
      <w:r w:rsidRPr="008E0F64">
        <w:t xml:space="preserve"> überschreitet.</w:t>
      </w:r>
    </w:p>
    <w:p w14:paraId="147B6E99" w14:textId="77777777" w:rsidR="00064FA8" w:rsidRPr="008E0F64" w:rsidRDefault="00064FA8" w:rsidP="00692AE0">
      <w:pPr>
        <w:pStyle w:val="FOD-normal"/>
        <w:ind w:left="357"/>
      </w:pPr>
      <w:r w:rsidRPr="008E0F64">
        <w:rPr>
          <w:b/>
        </w:rPr>
        <w:t>AC/DC-Umschalter:</w:t>
      </w:r>
      <w:r w:rsidRPr="008E0F64">
        <w:t xml:space="preserve"> Gefahrenminderungseinrichtung, die die Leerlaufspannung automatisch von Wechselstrom auf Gleichstrom umschaltet und auf einen in der Tabelle unter </w:t>
      </w:r>
      <w:r w:rsidRPr="008E0F64">
        <w:rPr>
          <w:i/>
        </w:rPr>
        <w:t>Punkt g.3</w:t>
      </w:r>
      <w:r w:rsidRPr="008E0F64">
        <w:t xml:space="preserve"> angegebenen Wert begrenzt, sobald der Widerstand zwischen den Betriebsklemmen des Schweiß- oder Schneidegeräts 200 </w:t>
      </w:r>
      <w:r w:rsidRPr="008E0F64">
        <w:sym w:font="Symbol" w:char="F057"/>
      </w:r>
      <w:r w:rsidRPr="008E0F64">
        <w:t xml:space="preserve"> überschreitet.</w:t>
      </w:r>
    </w:p>
    <w:p w14:paraId="5E4E9BDA" w14:textId="77777777" w:rsidR="00064FA8" w:rsidRPr="008E0F64" w:rsidRDefault="00064FA8" w:rsidP="00692AE0">
      <w:pPr>
        <w:pStyle w:val="FOD-normal"/>
        <w:keepNext/>
        <w:ind w:left="357"/>
      </w:pPr>
      <w:r w:rsidRPr="008E0F64">
        <w:rPr>
          <w:b/>
        </w:rPr>
        <w:t>Umgebung mit erhöhtem Risiko (einer elektrischen Gefahr):</w:t>
      </w:r>
      <w:r w:rsidRPr="008E0F64">
        <w:t xml:space="preserve"> Es besteht eine "Umgebung mit erhöhtem Risiko":</w:t>
      </w:r>
    </w:p>
    <w:p w14:paraId="08BDE3D9" w14:textId="77777777" w:rsidR="00064FA8" w:rsidRPr="008E0F64" w:rsidRDefault="00064FA8" w:rsidP="00445351">
      <w:pPr>
        <w:pStyle w:val="FOD-opsomming1"/>
        <w:numPr>
          <w:ilvl w:val="0"/>
          <w:numId w:val="93"/>
        </w:numPr>
      </w:pPr>
      <w:r w:rsidRPr="008E0F64">
        <w:t>sobald mindestens einer der folgenden äußeren Einflüsse vorhanden ist: BB2, BB3, BC3 oder BC4,</w:t>
      </w:r>
    </w:p>
    <w:p w14:paraId="77DAB3A7" w14:textId="77777777" w:rsidR="00064FA8" w:rsidRPr="008E0F64" w:rsidRDefault="00064FA8" w:rsidP="00445351">
      <w:pPr>
        <w:pStyle w:val="FOD-opsomming1"/>
        <w:numPr>
          <w:ilvl w:val="0"/>
          <w:numId w:val="94"/>
        </w:numPr>
        <w:tabs>
          <w:tab w:val="clear" w:pos="880"/>
          <w:tab w:val="left" w:pos="900"/>
        </w:tabs>
        <w:spacing w:after="120"/>
        <w:ind w:left="714" w:hanging="357"/>
        <w:contextualSpacing w:val="0"/>
      </w:pPr>
      <w:r w:rsidRPr="008E0F64">
        <w:t>sobald sich der Schweißer in einer sogenannten unbequemen Position befindet (kniend, sitzend, liegend).</w:t>
      </w:r>
    </w:p>
    <w:p w14:paraId="1C2AF3DF" w14:textId="3FDA2A6D" w:rsidR="00064FA8" w:rsidRPr="008E0F64" w:rsidRDefault="00064FA8" w:rsidP="00692AE0">
      <w:pPr>
        <w:pStyle w:val="FOD-opsommingabc"/>
        <w:keepNext/>
        <w:numPr>
          <w:ilvl w:val="0"/>
          <w:numId w:val="0"/>
        </w:numPr>
        <w:spacing w:before="120"/>
        <w:ind w:left="720" w:hanging="363"/>
        <w:contextualSpacing w:val="0"/>
        <w:rPr>
          <w:i/>
        </w:rPr>
      </w:pPr>
      <w:r w:rsidRPr="008E0F64">
        <w:rPr>
          <w:i/>
        </w:rPr>
        <w:t>g.3</w:t>
      </w:r>
      <w:r w:rsidR="002431EC" w:rsidRPr="008E0F64">
        <w:rPr>
          <w:i/>
        </w:rPr>
        <w:t xml:space="preserve"> - </w:t>
      </w:r>
      <w:r w:rsidRPr="008E0F64">
        <w:rPr>
          <w:i/>
        </w:rPr>
        <w:t>Schutz gegen elektrischen Schlag durch direktes Berühren aktiver Teile des Schweiß- oder Schneidstromkreises</w:t>
      </w:r>
    </w:p>
    <w:p w14:paraId="36DA828F" w14:textId="77777777" w:rsidR="00064FA8" w:rsidRPr="008E0F64" w:rsidRDefault="00064FA8" w:rsidP="00692AE0">
      <w:pPr>
        <w:pStyle w:val="FOD-normal"/>
        <w:keepNext/>
        <w:ind w:left="360"/>
      </w:pPr>
      <w:r w:rsidRPr="008E0F64">
        <w:t>Es ist erlaubt:</w:t>
      </w:r>
    </w:p>
    <w:p w14:paraId="77CF8BE7" w14:textId="77777777" w:rsidR="00064FA8" w:rsidRPr="008E0F64" w:rsidRDefault="00064FA8" w:rsidP="00445351">
      <w:pPr>
        <w:pStyle w:val="FOD-opsomming1"/>
        <w:keepNext/>
        <w:numPr>
          <w:ilvl w:val="0"/>
          <w:numId w:val="139"/>
        </w:numPr>
        <w:tabs>
          <w:tab w:val="clear" w:pos="880"/>
          <w:tab w:val="left" w:pos="900"/>
        </w:tabs>
      </w:pPr>
      <w:r w:rsidRPr="008E0F64">
        <w:t>keine Maßnahmen zum Schutz gegen direktes Berühren zu treffen in Bezug auf:</w:t>
      </w:r>
    </w:p>
    <w:p w14:paraId="70370298" w14:textId="77777777" w:rsidR="00064FA8" w:rsidRPr="008E0F64" w:rsidRDefault="00064FA8" w:rsidP="00445351">
      <w:pPr>
        <w:pStyle w:val="FOD-opsomming2"/>
        <w:keepNext/>
        <w:numPr>
          <w:ilvl w:val="0"/>
          <w:numId w:val="138"/>
        </w:numPr>
        <w:tabs>
          <w:tab w:val="clear" w:pos="1134"/>
          <w:tab w:val="left" w:pos="1260"/>
        </w:tabs>
      </w:pPr>
      <w:r w:rsidRPr="008E0F64">
        <w:t>Schweißelektroden,</w:t>
      </w:r>
    </w:p>
    <w:p w14:paraId="096B6DCB" w14:textId="77777777" w:rsidR="00064FA8" w:rsidRPr="008E0F64" w:rsidRDefault="00064FA8" w:rsidP="00445351">
      <w:pPr>
        <w:pStyle w:val="FOD-opsomming2"/>
        <w:keepNext/>
        <w:numPr>
          <w:ilvl w:val="0"/>
          <w:numId w:val="138"/>
        </w:numPr>
        <w:tabs>
          <w:tab w:val="clear" w:pos="1134"/>
          <w:tab w:val="left" w:pos="1260"/>
        </w:tabs>
      </w:pPr>
      <w:r w:rsidRPr="008E0F64">
        <w:t>Masseklemmen,</w:t>
      </w:r>
    </w:p>
    <w:p w14:paraId="795FBFDD" w14:textId="77777777" w:rsidR="00064FA8" w:rsidRPr="008E0F64" w:rsidRDefault="00AF3E65" w:rsidP="00445351">
      <w:pPr>
        <w:pStyle w:val="FOD-opsomming2"/>
        <w:numPr>
          <w:ilvl w:val="0"/>
          <w:numId w:val="138"/>
        </w:numPr>
        <w:tabs>
          <w:tab w:val="clear" w:pos="1134"/>
          <w:tab w:val="left" w:pos="1260"/>
        </w:tabs>
      </w:pPr>
      <w:r w:rsidRPr="008E0F64">
        <w:t>damit verbundene Körper,</w:t>
      </w:r>
    </w:p>
    <w:p w14:paraId="6950672F" w14:textId="77777777" w:rsidR="00064FA8" w:rsidRPr="008E0F64" w:rsidRDefault="00AF3E65" w:rsidP="00445351">
      <w:pPr>
        <w:pStyle w:val="FOD-opsomming2"/>
        <w:numPr>
          <w:ilvl w:val="0"/>
          <w:numId w:val="138"/>
        </w:numPr>
        <w:tabs>
          <w:tab w:val="clear" w:pos="1134"/>
          <w:tab w:val="left" w:pos="1260"/>
        </w:tabs>
      </w:pPr>
      <w:r w:rsidRPr="008E0F64">
        <w:t>feste leitfähige Teile, die der Rückleitung des Schweiß- oder Schneidstroms dienen,</w:t>
      </w:r>
    </w:p>
    <w:p w14:paraId="4C93777A" w14:textId="77777777" w:rsidR="00064FA8" w:rsidRPr="008E0F64" w:rsidRDefault="00AF3E65" w:rsidP="00445351">
      <w:pPr>
        <w:pStyle w:val="FOD-opsomming2"/>
        <w:numPr>
          <w:ilvl w:val="0"/>
          <w:numId w:val="138"/>
        </w:numPr>
        <w:tabs>
          <w:tab w:val="clear" w:pos="1134"/>
          <w:tab w:val="left" w:pos="1260"/>
        </w:tabs>
      </w:pPr>
      <w:r w:rsidRPr="008E0F64">
        <w:t>mechanisch gehaltene Elektrodenhalter,</w:t>
      </w:r>
    </w:p>
    <w:p w14:paraId="5A4E73DF" w14:textId="76423458" w:rsidR="00064FA8" w:rsidRPr="008E0F64" w:rsidRDefault="00064FA8" w:rsidP="00445351">
      <w:pPr>
        <w:pStyle w:val="FOD-opsomming1"/>
        <w:keepNext/>
        <w:numPr>
          <w:ilvl w:val="0"/>
          <w:numId w:val="140"/>
        </w:numPr>
        <w:tabs>
          <w:tab w:val="clear" w:pos="880"/>
          <w:tab w:val="left" w:pos="900"/>
        </w:tabs>
      </w:pPr>
      <w:r w:rsidRPr="008E0F64">
        <w:t>nur Schutz gegen versehentliches Berühren für Brenner zu gewährleisten, sofern die beiden folgenden Bedingungen erfüllt sind:</w:t>
      </w:r>
    </w:p>
    <w:p w14:paraId="0EC0063C" w14:textId="77777777" w:rsidR="00064FA8" w:rsidRPr="008E0F64" w:rsidRDefault="00AF3E65" w:rsidP="00445351">
      <w:pPr>
        <w:pStyle w:val="FOD-opsomming2"/>
        <w:numPr>
          <w:ilvl w:val="1"/>
          <w:numId w:val="141"/>
        </w:numPr>
      </w:pPr>
      <w:r w:rsidRPr="008E0F64">
        <w:t>Die erforderlichen Maßnahmen werden getroffen, um die Gefahr direkten Berührens für Personen zu verringern, die mit dem Vorhandensein unter Spannung stehender Elektroden einhergeht oder sich aus dem Elektrodenwechsel ergeben kann; diese Maßnahmen umfassen:</w:t>
      </w:r>
    </w:p>
    <w:p w14:paraId="77BBE590" w14:textId="77777777" w:rsidR="00064FA8" w:rsidRPr="008E0F64" w:rsidRDefault="00064FA8" w:rsidP="00445351">
      <w:pPr>
        <w:widowControl w:val="0"/>
        <w:numPr>
          <w:ilvl w:val="0"/>
          <w:numId w:val="142"/>
        </w:numPr>
        <w:tabs>
          <w:tab w:val="left" w:pos="2160"/>
        </w:tabs>
        <w:autoSpaceDE w:val="0"/>
        <w:autoSpaceDN w:val="0"/>
        <w:adjustRightInd w:val="0"/>
        <w:spacing w:after="0" w:line="240" w:lineRule="auto"/>
        <w:ind w:right="59"/>
        <w:contextualSpacing/>
        <w:jc w:val="both"/>
        <w:rPr>
          <w:rFonts w:ascii="Trebuchet MS" w:hAnsi="Trebuchet MS" w:cs="Arial"/>
          <w:sz w:val="19"/>
          <w:szCs w:val="19"/>
        </w:rPr>
      </w:pPr>
      <w:r w:rsidRPr="008E0F64">
        <w:rPr>
          <w:rFonts w:ascii="Trebuchet MS" w:hAnsi="Trebuchet MS"/>
          <w:sz w:val="19"/>
        </w:rPr>
        <w:t>Einsatz von Einrichtungen, die die Spannungsfreischaltung des Schweiß- oder Schneidstromkreises ermöglichen,</w:t>
      </w:r>
    </w:p>
    <w:p w14:paraId="7E62C73C" w14:textId="77777777" w:rsidR="00064FA8" w:rsidRPr="008E0F64" w:rsidRDefault="00064FA8" w:rsidP="00445351">
      <w:pPr>
        <w:widowControl w:val="0"/>
        <w:numPr>
          <w:ilvl w:val="0"/>
          <w:numId w:val="142"/>
        </w:numPr>
        <w:tabs>
          <w:tab w:val="left" w:pos="2160"/>
        </w:tabs>
        <w:autoSpaceDE w:val="0"/>
        <w:autoSpaceDN w:val="0"/>
        <w:adjustRightInd w:val="0"/>
        <w:spacing w:after="0" w:line="240" w:lineRule="auto"/>
        <w:ind w:right="59"/>
        <w:contextualSpacing/>
        <w:jc w:val="both"/>
        <w:rPr>
          <w:rFonts w:ascii="Trebuchet MS" w:hAnsi="Trebuchet MS" w:cs="Arial"/>
          <w:sz w:val="19"/>
          <w:szCs w:val="19"/>
        </w:rPr>
      </w:pPr>
      <w:r w:rsidRPr="008E0F64">
        <w:rPr>
          <w:rFonts w:ascii="Trebuchet MS" w:hAnsi="Trebuchet MS"/>
          <w:sz w:val="19"/>
        </w:rPr>
        <w:t>Verwendung von persönlichen oder kollektiven Schutzausrüstungen (Isoliermatten, isolierende Handschuhe, ...),</w:t>
      </w:r>
    </w:p>
    <w:p w14:paraId="2E8247CD" w14:textId="77777777" w:rsidR="00064FA8" w:rsidRPr="008E0F64" w:rsidRDefault="00064FA8" w:rsidP="00445351">
      <w:pPr>
        <w:widowControl w:val="0"/>
        <w:numPr>
          <w:ilvl w:val="0"/>
          <w:numId w:val="142"/>
        </w:numPr>
        <w:tabs>
          <w:tab w:val="left" w:pos="2160"/>
        </w:tabs>
        <w:autoSpaceDE w:val="0"/>
        <w:autoSpaceDN w:val="0"/>
        <w:adjustRightInd w:val="0"/>
        <w:spacing w:after="0" w:line="240" w:lineRule="auto"/>
        <w:ind w:right="-20"/>
        <w:contextualSpacing/>
        <w:jc w:val="both"/>
        <w:rPr>
          <w:rFonts w:ascii="Trebuchet MS" w:hAnsi="Trebuchet MS" w:cs="Arial"/>
          <w:sz w:val="19"/>
          <w:szCs w:val="19"/>
        </w:rPr>
      </w:pPr>
      <w:r w:rsidRPr="008E0F64">
        <w:rPr>
          <w:rFonts w:ascii="Trebuchet MS" w:hAnsi="Trebuchet MS"/>
          <w:sz w:val="19"/>
        </w:rPr>
        <w:t>Einhaltung geeigneter Anweisungen.</w:t>
      </w:r>
    </w:p>
    <w:p w14:paraId="570958D1" w14:textId="77777777" w:rsidR="00064FA8" w:rsidRPr="008E0F64" w:rsidRDefault="00AF3E65" w:rsidP="00445351">
      <w:pPr>
        <w:pStyle w:val="FOD-opsomming2"/>
        <w:numPr>
          <w:ilvl w:val="0"/>
          <w:numId w:val="143"/>
        </w:numPr>
        <w:tabs>
          <w:tab w:val="clear" w:pos="1134"/>
          <w:tab w:val="left" w:pos="1260"/>
        </w:tabs>
        <w:spacing w:after="120"/>
      </w:pPr>
      <w:r w:rsidRPr="008E0F64">
        <w:t xml:space="preserve">Die Leerlaufspannung von Schweiß- oder Schneidegeräten überschreitet nicht die in </w:t>
      </w:r>
      <w:r w:rsidRPr="008E0F64">
        <w:rPr>
          <w:i/>
        </w:rPr>
        <w:t>Tabelle 4.3</w:t>
      </w:r>
      <w:r w:rsidRPr="008E0F64">
        <w:t xml:space="preserve"> angegebenen Werte.</w:t>
      </w:r>
    </w:p>
    <w:p w14:paraId="773EA924" w14:textId="77777777" w:rsidR="00CE6A4F" w:rsidRPr="008E0F64" w:rsidRDefault="00CE6A4F">
      <w:pPr>
        <w:rPr>
          <w:rFonts w:ascii="Trebuchet MS" w:eastAsia="Times New Roman" w:hAnsi="Trebuchet MS" w:cs="Arial"/>
          <w:i/>
          <w:noProof/>
          <w:sz w:val="17"/>
          <w:szCs w:val="17"/>
          <w:lang w:eastAsia="en-US"/>
        </w:rPr>
      </w:pPr>
      <w:bookmarkStart w:id="807" w:name="TABEL_009_NL"/>
      <w:r w:rsidRPr="008E0F64">
        <w:br w:type="page"/>
      </w:r>
    </w:p>
    <w:p w14:paraId="1CA11F7F" w14:textId="2B44535C" w:rsidR="00CE09A6" w:rsidRPr="008E0F64" w:rsidRDefault="00CE09A6" w:rsidP="00692AE0">
      <w:pPr>
        <w:pStyle w:val="FOD-tab-titel"/>
      </w:pPr>
      <w:bookmarkStart w:id="808" w:name="_Toc167267958"/>
      <w:bookmarkStart w:id="809" w:name="_Toc167269121"/>
      <w:bookmarkStart w:id="810" w:name="_Toc167270281"/>
      <w:bookmarkStart w:id="811" w:name="_Toc202794568"/>
      <w:r w:rsidRPr="008E0F64">
        <w:lastRenderedPageBreak/>
        <w:t>Tabelle 4.3 - Maximale Leerlaufspannung von Schweiß- oder Schneidegeräten</w:t>
      </w:r>
      <w:bookmarkEnd w:id="808"/>
      <w:bookmarkEnd w:id="809"/>
      <w:bookmarkEnd w:id="810"/>
      <w:bookmarkEnd w:id="811"/>
    </w:p>
    <w:tbl>
      <w:tblPr>
        <w:tblW w:w="758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4A0" w:firstRow="1" w:lastRow="0" w:firstColumn="1" w:lastColumn="0" w:noHBand="0" w:noVBand="1"/>
      </w:tblPr>
      <w:tblGrid>
        <w:gridCol w:w="329"/>
        <w:gridCol w:w="3731"/>
        <w:gridCol w:w="900"/>
        <w:gridCol w:w="820"/>
        <w:gridCol w:w="900"/>
        <w:gridCol w:w="900"/>
      </w:tblGrid>
      <w:tr w:rsidR="00156AA0" w:rsidRPr="008E0F64" w14:paraId="37D232DF" w14:textId="77777777" w:rsidTr="00CE09A6">
        <w:trPr>
          <w:cantSplit/>
          <w:jc w:val="center"/>
        </w:trPr>
        <w:tc>
          <w:tcPr>
            <w:tcW w:w="4060" w:type="dxa"/>
            <w:gridSpan w:val="2"/>
            <w:vMerge w:val="restart"/>
            <w:vAlign w:val="center"/>
          </w:tcPr>
          <w:p w14:paraId="6C420F3F" w14:textId="77777777"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Arten von Schweiß- oder Schneidegeräten</w:t>
            </w:r>
          </w:p>
        </w:tc>
        <w:tc>
          <w:tcPr>
            <w:tcW w:w="3520" w:type="dxa"/>
            <w:gridSpan w:val="4"/>
            <w:vAlign w:val="center"/>
          </w:tcPr>
          <w:p w14:paraId="3D4FC1FF" w14:textId="77777777"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Leerlaufspannung (V)</w:t>
            </w:r>
          </w:p>
        </w:tc>
      </w:tr>
      <w:tr w:rsidR="00156AA0" w:rsidRPr="008E0F64" w14:paraId="7CB417DD" w14:textId="77777777" w:rsidTr="00CE09A6">
        <w:trPr>
          <w:cantSplit/>
          <w:jc w:val="center"/>
        </w:trPr>
        <w:tc>
          <w:tcPr>
            <w:tcW w:w="4060" w:type="dxa"/>
            <w:gridSpan w:val="2"/>
            <w:vMerge/>
            <w:vAlign w:val="center"/>
          </w:tcPr>
          <w:p w14:paraId="15F669AF" w14:textId="77777777" w:rsidR="00064FA8" w:rsidRPr="008E0F64" w:rsidRDefault="00064FA8" w:rsidP="00692AE0">
            <w:pPr>
              <w:spacing w:before="40" w:after="40" w:line="240" w:lineRule="auto"/>
              <w:jc w:val="center"/>
              <w:rPr>
                <w:rFonts w:ascii="Trebuchet MS" w:eastAsia="Times New Roman" w:hAnsi="Trebuchet MS" w:cs="Arial"/>
                <w:b/>
                <w:sz w:val="17"/>
                <w:szCs w:val="17"/>
                <w:lang w:eastAsia="nl-NL"/>
              </w:rPr>
            </w:pPr>
          </w:p>
        </w:tc>
        <w:tc>
          <w:tcPr>
            <w:tcW w:w="1720" w:type="dxa"/>
            <w:gridSpan w:val="2"/>
            <w:vAlign w:val="center"/>
          </w:tcPr>
          <w:p w14:paraId="29411BCB" w14:textId="77777777"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Umgebung ohne erhöhtes Risiko</w:t>
            </w:r>
          </w:p>
        </w:tc>
        <w:tc>
          <w:tcPr>
            <w:tcW w:w="1800" w:type="dxa"/>
            <w:gridSpan w:val="2"/>
            <w:vAlign w:val="center"/>
          </w:tcPr>
          <w:p w14:paraId="41D3FD95" w14:textId="77777777"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Umgebung mit erhöhtem Risiko</w:t>
            </w:r>
          </w:p>
        </w:tc>
      </w:tr>
      <w:tr w:rsidR="00156AA0" w:rsidRPr="008E0F64" w14:paraId="0D25770F" w14:textId="77777777" w:rsidTr="00CE09A6">
        <w:trPr>
          <w:cantSplit/>
          <w:jc w:val="center"/>
        </w:trPr>
        <w:tc>
          <w:tcPr>
            <w:tcW w:w="4060" w:type="dxa"/>
            <w:gridSpan w:val="2"/>
            <w:vMerge/>
            <w:vAlign w:val="center"/>
          </w:tcPr>
          <w:p w14:paraId="24047837" w14:textId="77777777" w:rsidR="00064FA8" w:rsidRPr="008E0F64" w:rsidRDefault="00064FA8" w:rsidP="00692AE0">
            <w:pPr>
              <w:spacing w:before="40" w:after="40" w:line="240" w:lineRule="auto"/>
              <w:jc w:val="center"/>
              <w:rPr>
                <w:rFonts w:ascii="Trebuchet MS" w:eastAsia="Times New Roman" w:hAnsi="Trebuchet MS" w:cs="Arial"/>
                <w:b/>
                <w:sz w:val="17"/>
                <w:szCs w:val="17"/>
                <w:lang w:eastAsia="nl-NL"/>
              </w:rPr>
            </w:pPr>
          </w:p>
        </w:tc>
        <w:tc>
          <w:tcPr>
            <w:tcW w:w="900" w:type="dxa"/>
            <w:vAlign w:val="center"/>
          </w:tcPr>
          <w:p w14:paraId="5A84A46E" w14:textId="016C4958"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Wechsel</w:t>
            </w:r>
            <w:r w:rsidR="00DD4BE3" w:rsidRPr="008E0F64">
              <w:rPr>
                <w:rFonts w:ascii="Trebuchet MS" w:hAnsi="Trebuchet MS"/>
                <w:b/>
                <w:i/>
                <w:sz w:val="17"/>
              </w:rPr>
              <w:softHyphen/>
            </w:r>
            <w:r w:rsidRPr="008E0F64">
              <w:rPr>
                <w:rFonts w:ascii="Trebuchet MS" w:hAnsi="Trebuchet MS"/>
                <w:b/>
                <w:i/>
                <w:sz w:val="17"/>
              </w:rPr>
              <w:t>strom</w:t>
            </w:r>
          </w:p>
        </w:tc>
        <w:tc>
          <w:tcPr>
            <w:tcW w:w="820" w:type="dxa"/>
            <w:vAlign w:val="center"/>
          </w:tcPr>
          <w:p w14:paraId="2DA4F09F" w14:textId="3870C3A6"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Gleich</w:t>
            </w:r>
            <w:r w:rsidR="00DD4BE3" w:rsidRPr="008E0F64">
              <w:rPr>
                <w:rFonts w:ascii="Trebuchet MS" w:hAnsi="Trebuchet MS"/>
                <w:b/>
                <w:i/>
                <w:sz w:val="17"/>
              </w:rPr>
              <w:softHyphen/>
            </w:r>
            <w:r w:rsidRPr="008E0F64">
              <w:rPr>
                <w:rFonts w:ascii="Trebuchet MS" w:hAnsi="Trebuchet MS"/>
                <w:b/>
                <w:i/>
                <w:sz w:val="17"/>
              </w:rPr>
              <w:t>strom</w:t>
            </w:r>
          </w:p>
        </w:tc>
        <w:tc>
          <w:tcPr>
            <w:tcW w:w="900" w:type="dxa"/>
            <w:vAlign w:val="center"/>
          </w:tcPr>
          <w:p w14:paraId="2BAFC361" w14:textId="10187862"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Wechsel</w:t>
            </w:r>
            <w:r w:rsidR="00DD4BE3" w:rsidRPr="008E0F64">
              <w:rPr>
                <w:rFonts w:ascii="Trebuchet MS" w:hAnsi="Trebuchet MS"/>
                <w:b/>
                <w:i/>
                <w:sz w:val="17"/>
              </w:rPr>
              <w:softHyphen/>
            </w:r>
            <w:r w:rsidRPr="008E0F64">
              <w:rPr>
                <w:rFonts w:ascii="Trebuchet MS" w:hAnsi="Trebuchet MS"/>
                <w:b/>
                <w:i/>
                <w:sz w:val="17"/>
              </w:rPr>
              <w:t>strom</w:t>
            </w:r>
          </w:p>
        </w:tc>
        <w:tc>
          <w:tcPr>
            <w:tcW w:w="900" w:type="dxa"/>
            <w:vAlign w:val="center"/>
          </w:tcPr>
          <w:p w14:paraId="10E71BE2" w14:textId="1E79F84F" w:rsidR="00064FA8" w:rsidRPr="008E0F64" w:rsidRDefault="00064FA8" w:rsidP="00692AE0">
            <w:pPr>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Gleich</w:t>
            </w:r>
            <w:r w:rsidR="00DD4BE3" w:rsidRPr="008E0F64">
              <w:rPr>
                <w:rFonts w:ascii="Trebuchet MS" w:hAnsi="Trebuchet MS"/>
                <w:b/>
                <w:i/>
                <w:sz w:val="17"/>
              </w:rPr>
              <w:softHyphen/>
            </w:r>
            <w:r w:rsidRPr="008E0F64">
              <w:rPr>
                <w:rFonts w:ascii="Trebuchet MS" w:hAnsi="Trebuchet MS"/>
                <w:b/>
                <w:i/>
                <w:sz w:val="17"/>
              </w:rPr>
              <w:t>strom</w:t>
            </w:r>
          </w:p>
        </w:tc>
      </w:tr>
      <w:tr w:rsidR="00156AA0" w:rsidRPr="008E0F64" w14:paraId="751A921F" w14:textId="77777777" w:rsidTr="00CE09A6">
        <w:trPr>
          <w:cantSplit/>
          <w:jc w:val="center"/>
        </w:trPr>
        <w:tc>
          <w:tcPr>
            <w:tcW w:w="329" w:type="dxa"/>
            <w:vAlign w:val="center"/>
          </w:tcPr>
          <w:p w14:paraId="715538A3"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1</w:t>
            </w:r>
          </w:p>
        </w:tc>
        <w:tc>
          <w:tcPr>
            <w:tcW w:w="3731" w:type="dxa"/>
            <w:vAlign w:val="center"/>
          </w:tcPr>
          <w:p w14:paraId="6D6ABC46"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Industrielle und berufliche Zwecke</w:t>
            </w:r>
          </w:p>
        </w:tc>
        <w:tc>
          <w:tcPr>
            <w:tcW w:w="900" w:type="dxa"/>
            <w:vAlign w:val="center"/>
          </w:tcPr>
          <w:p w14:paraId="32C5BB66" w14:textId="77777777" w:rsidR="00064FA8" w:rsidRPr="008E0F64" w:rsidRDefault="00064FA8" w:rsidP="00692AE0">
            <w:pPr>
              <w:spacing w:before="20" w:after="20" w:line="240" w:lineRule="auto"/>
              <w:jc w:val="center"/>
              <w:rPr>
                <w:rFonts w:ascii="Trebuchet MS" w:eastAsia="Times New Roman" w:hAnsi="Trebuchet MS" w:cs="Arial"/>
                <w:sz w:val="17"/>
                <w:szCs w:val="17"/>
                <w:lang w:eastAsia="nl-NL"/>
              </w:rPr>
            </w:pPr>
          </w:p>
        </w:tc>
        <w:tc>
          <w:tcPr>
            <w:tcW w:w="820" w:type="dxa"/>
            <w:vAlign w:val="center"/>
          </w:tcPr>
          <w:p w14:paraId="66B2F62B" w14:textId="77777777" w:rsidR="00064FA8" w:rsidRPr="008E0F64" w:rsidRDefault="00064FA8" w:rsidP="00692AE0">
            <w:pPr>
              <w:spacing w:before="20" w:after="20" w:line="240" w:lineRule="auto"/>
              <w:jc w:val="center"/>
              <w:rPr>
                <w:rFonts w:ascii="Trebuchet MS" w:eastAsia="Times New Roman" w:hAnsi="Trebuchet MS" w:cs="Arial"/>
                <w:sz w:val="17"/>
                <w:szCs w:val="17"/>
                <w:lang w:eastAsia="nl-NL"/>
              </w:rPr>
            </w:pPr>
          </w:p>
        </w:tc>
        <w:tc>
          <w:tcPr>
            <w:tcW w:w="900" w:type="dxa"/>
            <w:vAlign w:val="center"/>
          </w:tcPr>
          <w:p w14:paraId="7A9ABFB6" w14:textId="77777777" w:rsidR="00064FA8" w:rsidRPr="008E0F64" w:rsidRDefault="00064FA8" w:rsidP="00692AE0">
            <w:pPr>
              <w:spacing w:before="20" w:after="20" w:line="240" w:lineRule="auto"/>
              <w:jc w:val="center"/>
              <w:rPr>
                <w:rFonts w:ascii="Trebuchet MS" w:eastAsia="Times New Roman" w:hAnsi="Trebuchet MS" w:cs="Arial"/>
                <w:sz w:val="17"/>
                <w:szCs w:val="17"/>
                <w:lang w:eastAsia="nl-NL"/>
              </w:rPr>
            </w:pPr>
          </w:p>
        </w:tc>
        <w:tc>
          <w:tcPr>
            <w:tcW w:w="900" w:type="dxa"/>
            <w:vAlign w:val="center"/>
          </w:tcPr>
          <w:p w14:paraId="1DB99F22" w14:textId="77777777" w:rsidR="00064FA8" w:rsidRPr="008E0F64" w:rsidRDefault="00064FA8" w:rsidP="00692AE0">
            <w:pPr>
              <w:spacing w:before="20" w:after="20" w:line="240" w:lineRule="auto"/>
              <w:jc w:val="center"/>
              <w:rPr>
                <w:rFonts w:ascii="Trebuchet MS" w:eastAsia="Times New Roman" w:hAnsi="Trebuchet MS" w:cs="Arial"/>
                <w:sz w:val="17"/>
                <w:szCs w:val="17"/>
                <w:lang w:eastAsia="nl-NL"/>
              </w:rPr>
            </w:pPr>
          </w:p>
        </w:tc>
      </w:tr>
      <w:tr w:rsidR="00156AA0" w:rsidRPr="008E0F64" w14:paraId="7CAF8F39" w14:textId="77777777" w:rsidTr="00CE09A6">
        <w:trPr>
          <w:cantSplit/>
          <w:jc w:val="center"/>
        </w:trPr>
        <w:tc>
          <w:tcPr>
            <w:tcW w:w="329" w:type="dxa"/>
            <w:vMerge w:val="restart"/>
            <w:vAlign w:val="center"/>
          </w:tcPr>
          <w:p w14:paraId="1764A700" w14:textId="77777777" w:rsidR="00064FA8" w:rsidRPr="008E0F64" w:rsidRDefault="00064FA8" w:rsidP="00692AE0">
            <w:pPr>
              <w:spacing w:before="20" w:after="20" w:line="240" w:lineRule="auto"/>
              <w:rPr>
                <w:rFonts w:ascii="Trebuchet MS" w:eastAsia="Times New Roman" w:hAnsi="Trebuchet MS" w:cs="Arial"/>
                <w:sz w:val="17"/>
                <w:szCs w:val="17"/>
                <w:lang w:eastAsia="nl-NL"/>
              </w:rPr>
            </w:pPr>
          </w:p>
        </w:tc>
        <w:tc>
          <w:tcPr>
            <w:tcW w:w="3731" w:type="dxa"/>
            <w:vAlign w:val="center"/>
          </w:tcPr>
          <w:p w14:paraId="0B6768AB"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1.1 Handgehaltene Geräte</w:t>
            </w:r>
          </w:p>
        </w:tc>
        <w:tc>
          <w:tcPr>
            <w:tcW w:w="900" w:type="dxa"/>
            <w:vAlign w:val="center"/>
          </w:tcPr>
          <w:p w14:paraId="19272E68"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80</w:t>
            </w:r>
          </w:p>
        </w:tc>
        <w:tc>
          <w:tcPr>
            <w:tcW w:w="820" w:type="dxa"/>
            <w:vAlign w:val="center"/>
          </w:tcPr>
          <w:p w14:paraId="0F2C0DCC"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113</w:t>
            </w:r>
          </w:p>
        </w:tc>
        <w:tc>
          <w:tcPr>
            <w:tcW w:w="900" w:type="dxa"/>
            <w:vAlign w:val="center"/>
          </w:tcPr>
          <w:p w14:paraId="2819FF90"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48</w:t>
            </w:r>
          </w:p>
        </w:tc>
        <w:tc>
          <w:tcPr>
            <w:tcW w:w="900" w:type="dxa"/>
            <w:vAlign w:val="center"/>
          </w:tcPr>
          <w:p w14:paraId="086DF07D"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113</w:t>
            </w:r>
          </w:p>
        </w:tc>
      </w:tr>
      <w:tr w:rsidR="00156AA0" w:rsidRPr="008E0F64" w14:paraId="1A1B3060" w14:textId="77777777" w:rsidTr="00CE09A6">
        <w:trPr>
          <w:cantSplit/>
          <w:jc w:val="center"/>
        </w:trPr>
        <w:tc>
          <w:tcPr>
            <w:tcW w:w="329" w:type="dxa"/>
            <w:vMerge/>
            <w:vAlign w:val="center"/>
          </w:tcPr>
          <w:p w14:paraId="7616772A" w14:textId="77777777" w:rsidR="00064FA8" w:rsidRPr="008E0F64" w:rsidRDefault="00064FA8" w:rsidP="00692AE0">
            <w:pPr>
              <w:spacing w:before="20" w:after="20" w:line="240" w:lineRule="auto"/>
              <w:rPr>
                <w:rFonts w:ascii="Trebuchet MS" w:eastAsia="Times New Roman" w:hAnsi="Trebuchet MS" w:cs="Arial"/>
                <w:sz w:val="17"/>
                <w:szCs w:val="17"/>
                <w:lang w:eastAsia="nl-NL"/>
              </w:rPr>
            </w:pPr>
          </w:p>
        </w:tc>
        <w:tc>
          <w:tcPr>
            <w:tcW w:w="3731" w:type="dxa"/>
            <w:vAlign w:val="center"/>
          </w:tcPr>
          <w:p w14:paraId="56E67108"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1.2 Mechanisch gehaltene Brenner ohne erhöhten Bedienerschutz</w:t>
            </w:r>
          </w:p>
        </w:tc>
        <w:tc>
          <w:tcPr>
            <w:tcW w:w="900" w:type="dxa"/>
            <w:vAlign w:val="center"/>
          </w:tcPr>
          <w:p w14:paraId="618B1399"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80</w:t>
            </w:r>
          </w:p>
        </w:tc>
        <w:tc>
          <w:tcPr>
            <w:tcW w:w="820" w:type="dxa"/>
            <w:vAlign w:val="center"/>
          </w:tcPr>
          <w:p w14:paraId="2F7BD0AA"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113</w:t>
            </w:r>
          </w:p>
        </w:tc>
        <w:tc>
          <w:tcPr>
            <w:tcW w:w="900" w:type="dxa"/>
            <w:vAlign w:val="center"/>
          </w:tcPr>
          <w:p w14:paraId="3C00DBCE"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48</w:t>
            </w:r>
          </w:p>
        </w:tc>
        <w:tc>
          <w:tcPr>
            <w:tcW w:w="900" w:type="dxa"/>
            <w:vAlign w:val="center"/>
          </w:tcPr>
          <w:p w14:paraId="07FD43B5"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113</w:t>
            </w:r>
          </w:p>
        </w:tc>
      </w:tr>
      <w:tr w:rsidR="00156AA0" w:rsidRPr="008E0F64" w14:paraId="7BB83CF0" w14:textId="77777777" w:rsidTr="00CE09A6">
        <w:trPr>
          <w:cantSplit/>
          <w:jc w:val="center"/>
        </w:trPr>
        <w:tc>
          <w:tcPr>
            <w:tcW w:w="329" w:type="dxa"/>
            <w:vMerge/>
            <w:vAlign w:val="center"/>
          </w:tcPr>
          <w:p w14:paraId="201BA081" w14:textId="77777777" w:rsidR="00064FA8" w:rsidRPr="008E0F64" w:rsidRDefault="00064FA8" w:rsidP="00692AE0">
            <w:pPr>
              <w:spacing w:before="20" w:after="20" w:line="240" w:lineRule="auto"/>
              <w:rPr>
                <w:rFonts w:ascii="Trebuchet MS" w:eastAsia="Times New Roman" w:hAnsi="Trebuchet MS" w:cs="Arial"/>
                <w:sz w:val="17"/>
                <w:szCs w:val="17"/>
                <w:lang w:eastAsia="nl-NL"/>
              </w:rPr>
            </w:pPr>
          </w:p>
        </w:tc>
        <w:tc>
          <w:tcPr>
            <w:tcW w:w="3731" w:type="dxa"/>
            <w:vAlign w:val="center"/>
          </w:tcPr>
          <w:p w14:paraId="5EE92F3B"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1.3 Mechanisch gehaltene Brenner mit erhöhtem Bedienerschutz</w:t>
            </w:r>
          </w:p>
        </w:tc>
        <w:tc>
          <w:tcPr>
            <w:tcW w:w="900" w:type="dxa"/>
            <w:vAlign w:val="center"/>
          </w:tcPr>
          <w:p w14:paraId="32C5D761"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100*</w:t>
            </w:r>
          </w:p>
        </w:tc>
        <w:tc>
          <w:tcPr>
            <w:tcW w:w="820" w:type="dxa"/>
            <w:vAlign w:val="center"/>
          </w:tcPr>
          <w:p w14:paraId="6AE4821F"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141*</w:t>
            </w:r>
          </w:p>
        </w:tc>
        <w:tc>
          <w:tcPr>
            <w:tcW w:w="900" w:type="dxa"/>
            <w:vAlign w:val="center"/>
          </w:tcPr>
          <w:p w14:paraId="5B60CFF4"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100*</w:t>
            </w:r>
          </w:p>
        </w:tc>
        <w:tc>
          <w:tcPr>
            <w:tcW w:w="900" w:type="dxa"/>
            <w:vAlign w:val="center"/>
          </w:tcPr>
          <w:p w14:paraId="2C16A4AD"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141*</w:t>
            </w:r>
          </w:p>
        </w:tc>
      </w:tr>
      <w:tr w:rsidR="00156AA0" w:rsidRPr="008E0F64" w14:paraId="4D230647" w14:textId="77777777" w:rsidTr="00CE09A6">
        <w:trPr>
          <w:cantSplit/>
          <w:jc w:val="center"/>
        </w:trPr>
        <w:tc>
          <w:tcPr>
            <w:tcW w:w="329" w:type="dxa"/>
            <w:vAlign w:val="center"/>
          </w:tcPr>
          <w:p w14:paraId="6606B6F3"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2</w:t>
            </w:r>
          </w:p>
        </w:tc>
        <w:tc>
          <w:tcPr>
            <w:tcW w:w="3731" w:type="dxa"/>
            <w:vAlign w:val="center"/>
          </w:tcPr>
          <w:p w14:paraId="2AA57A8B"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Handgehaltene Geräte für hauswirtschaftliche und ähnliche Zwecke</w:t>
            </w:r>
          </w:p>
        </w:tc>
        <w:tc>
          <w:tcPr>
            <w:tcW w:w="900" w:type="dxa"/>
            <w:vAlign w:val="center"/>
          </w:tcPr>
          <w:p w14:paraId="295B0069"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55</w:t>
            </w:r>
          </w:p>
        </w:tc>
        <w:tc>
          <w:tcPr>
            <w:tcW w:w="820" w:type="dxa"/>
            <w:vAlign w:val="center"/>
          </w:tcPr>
          <w:p w14:paraId="232B94C9"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113</w:t>
            </w:r>
          </w:p>
        </w:tc>
        <w:tc>
          <w:tcPr>
            <w:tcW w:w="900" w:type="dxa"/>
            <w:vAlign w:val="center"/>
          </w:tcPr>
          <w:p w14:paraId="59F7B849"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48</w:t>
            </w:r>
          </w:p>
        </w:tc>
        <w:tc>
          <w:tcPr>
            <w:tcW w:w="900" w:type="dxa"/>
            <w:vAlign w:val="center"/>
          </w:tcPr>
          <w:p w14:paraId="0F65BD7C"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113</w:t>
            </w:r>
          </w:p>
        </w:tc>
      </w:tr>
      <w:tr w:rsidR="00156AA0" w:rsidRPr="008E0F64" w14:paraId="674C733F" w14:textId="77777777" w:rsidTr="00CE09A6">
        <w:trPr>
          <w:cantSplit/>
          <w:jc w:val="center"/>
        </w:trPr>
        <w:tc>
          <w:tcPr>
            <w:tcW w:w="329" w:type="dxa"/>
            <w:vAlign w:val="center"/>
          </w:tcPr>
          <w:p w14:paraId="53B4AF87"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3</w:t>
            </w:r>
          </w:p>
        </w:tc>
        <w:tc>
          <w:tcPr>
            <w:tcW w:w="3731" w:type="dxa"/>
            <w:vAlign w:val="center"/>
          </w:tcPr>
          <w:p w14:paraId="55BEB0CC" w14:textId="77777777" w:rsidR="00064FA8" w:rsidRPr="008E0F64" w:rsidRDefault="00064FA8" w:rsidP="00692AE0">
            <w:pPr>
              <w:spacing w:before="20" w:after="20" w:line="240" w:lineRule="auto"/>
              <w:rPr>
                <w:rFonts w:ascii="Trebuchet MS" w:eastAsia="Times New Roman" w:hAnsi="Trebuchet MS" w:cs="Arial"/>
                <w:sz w:val="17"/>
                <w:szCs w:val="17"/>
              </w:rPr>
            </w:pPr>
            <w:r w:rsidRPr="008E0F64">
              <w:rPr>
                <w:rFonts w:ascii="Trebuchet MS" w:hAnsi="Trebuchet MS"/>
                <w:sz w:val="17"/>
              </w:rPr>
              <w:t>Spezielle Geräte für industrielle, berufliche, hauswirtschaftliche und ähnliche Zwecke (Plasmaschweißen und -schneiden, ...)</w:t>
            </w:r>
          </w:p>
        </w:tc>
        <w:tc>
          <w:tcPr>
            <w:tcW w:w="900" w:type="dxa"/>
            <w:vAlign w:val="center"/>
          </w:tcPr>
          <w:p w14:paraId="0F916B63"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500**</w:t>
            </w:r>
          </w:p>
        </w:tc>
        <w:tc>
          <w:tcPr>
            <w:tcW w:w="820" w:type="dxa"/>
            <w:vAlign w:val="center"/>
          </w:tcPr>
          <w:p w14:paraId="58D1704F"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500**</w:t>
            </w:r>
          </w:p>
        </w:tc>
        <w:tc>
          <w:tcPr>
            <w:tcW w:w="900" w:type="dxa"/>
            <w:vAlign w:val="center"/>
          </w:tcPr>
          <w:p w14:paraId="75CE5B24"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500**</w:t>
            </w:r>
          </w:p>
        </w:tc>
        <w:tc>
          <w:tcPr>
            <w:tcW w:w="900" w:type="dxa"/>
            <w:vAlign w:val="center"/>
          </w:tcPr>
          <w:p w14:paraId="088B691F" w14:textId="77777777" w:rsidR="00064FA8" w:rsidRPr="008E0F64" w:rsidRDefault="00064FA8" w:rsidP="00692AE0">
            <w:pPr>
              <w:spacing w:before="20" w:after="20" w:line="240" w:lineRule="auto"/>
              <w:jc w:val="center"/>
              <w:rPr>
                <w:rFonts w:ascii="Trebuchet MS" w:eastAsia="Times New Roman" w:hAnsi="Trebuchet MS" w:cs="Arial"/>
                <w:sz w:val="17"/>
                <w:szCs w:val="17"/>
              </w:rPr>
            </w:pPr>
            <w:r w:rsidRPr="008E0F64">
              <w:rPr>
                <w:rFonts w:ascii="Trebuchet MS" w:hAnsi="Trebuchet MS"/>
                <w:sz w:val="17"/>
              </w:rPr>
              <w:t>500**</w:t>
            </w:r>
          </w:p>
        </w:tc>
      </w:tr>
    </w:tbl>
    <w:bookmarkEnd w:id="807"/>
    <w:p w14:paraId="7AEE1F6F" w14:textId="77777777" w:rsidR="00064FA8" w:rsidRPr="008E0F64" w:rsidRDefault="00064FA8" w:rsidP="00BA1F76">
      <w:pPr>
        <w:pStyle w:val="FOD-normal"/>
        <w:spacing w:before="0"/>
        <w:ind w:left="1434" w:hanging="357"/>
        <w:rPr>
          <w:sz w:val="16"/>
          <w:szCs w:val="16"/>
        </w:rPr>
      </w:pPr>
      <w:r w:rsidRPr="008E0F64">
        <w:rPr>
          <w:sz w:val="16"/>
        </w:rPr>
        <w:t>* Diese Werte sind nur zulässig, wenn:</w:t>
      </w:r>
    </w:p>
    <w:p w14:paraId="1C38E694" w14:textId="77777777" w:rsidR="00064FA8" w:rsidRPr="008E0F64" w:rsidRDefault="00064FA8" w:rsidP="00B754FE">
      <w:pPr>
        <w:pStyle w:val="FOD-normal"/>
        <w:spacing w:before="0"/>
        <w:ind w:left="1791" w:hanging="357"/>
        <w:rPr>
          <w:sz w:val="16"/>
          <w:szCs w:val="16"/>
        </w:rPr>
      </w:pPr>
      <w:r w:rsidRPr="008E0F64">
        <w:rPr>
          <w:sz w:val="16"/>
        </w:rPr>
        <w:t>a)</w:t>
      </w:r>
      <w:r w:rsidRPr="008E0F64">
        <w:rPr>
          <w:sz w:val="16"/>
        </w:rPr>
        <w:tab/>
        <w:t>die Leerlaufspannung nach Schweißen automatisch unterbrochen wird und</w:t>
      </w:r>
    </w:p>
    <w:p w14:paraId="4DF27BFB" w14:textId="79AB9B3E" w:rsidR="00064FA8" w:rsidRPr="008E0F64" w:rsidRDefault="00064FA8" w:rsidP="00B754FE">
      <w:pPr>
        <w:pStyle w:val="FOD-normal"/>
        <w:spacing w:before="0"/>
        <w:ind w:left="1791" w:hanging="357"/>
        <w:rPr>
          <w:sz w:val="16"/>
          <w:szCs w:val="16"/>
        </w:rPr>
      </w:pPr>
      <w:r w:rsidRPr="008E0F64">
        <w:rPr>
          <w:sz w:val="16"/>
        </w:rPr>
        <w:t>b)</w:t>
      </w:r>
      <w:r w:rsidRPr="008E0F64">
        <w:rPr>
          <w:sz w:val="16"/>
        </w:rPr>
        <w:tab/>
        <w:t>Schutz gegen elektrischen Schlag durch direktes Berühren blanker unter Spannung stehender Teile gewährleistet ist durch:</w:t>
      </w:r>
    </w:p>
    <w:p w14:paraId="6A8B1935" w14:textId="77777777" w:rsidR="00064FA8" w:rsidRPr="008E0F64" w:rsidRDefault="00064FA8" w:rsidP="00445351">
      <w:pPr>
        <w:pStyle w:val="FOD-normal"/>
        <w:numPr>
          <w:ilvl w:val="0"/>
          <w:numId w:val="456"/>
        </w:numPr>
        <w:spacing w:before="0"/>
        <w:rPr>
          <w:sz w:val="16"/>
          <w:szCs w:val="16"/>
        </w:rPr>
      </w:pPr>
      <w:r w:rsidRPr="008E0F64">
        <w:rPr>
          <w:sz w:val="16"/>
        </w:rPr>
        <w:t>Umhüllungen mit einer Schutzart von mindestens IPXX-B oder</w:t>
      </w:r>
    </w:p>
    <w:p w14:paraId="7552FBF7" w14:textId="77777777" w:rsidR="00064FA8" w:rsidRPr="008E0F64" w:rsidRDefault="00064FA8" w:rsidP="00445351">
      <w:pPr>
        <w:pStyle w:val="FOD-normal"/>
        <w:numPr>
          <w:ilvl w:val="0"/>
          <w:numId w:val="456"/>
        </w:numPr>
        <w:spacing w:before="0" w:after="120"/>
        <w:ind w:left="2149" w:hanging="357"/>
        <w:rPr>
          <w:sz w:val="16"/>
          <w:szCs w:val="16"/>
        </w:rPr>
      </w:pPr>
      <w:r w:rsidRPr="008E0F64">
        <w:rPr>
          <w:sz w:val="16"/>
        </w:rPr>
        <w:t>eine Gefahrenminderungseinrichtung.</w:t>
      </w:r>
    </w:p>
    <w:p w14:paraId="0B991A49" w14:textId="77777777" w:rsidR="00064FA8" w:rsidRPr="008E0F64" w:rsidRDefault="00064FA8" w:rsidP="00BA1F76">
      <w:pPr>
        <w:pStyle w:val="FOD-normal"/>
        <w:spacing w:before="0"/>
        <w:ind w:left="1434" w:hanging="357"/>
        <w:rPr>
          <w:sz w:val="16"/>
          <w:szCs w:val="16"/>
        </w:rPr>
      </w:pPr>
      <w:r w:rsidRPr="008E0F64">
        <w:rPr>
          <w:sz w:val="16"/>
        </w:rPr>
        <w:t>** Diese Werte sind nur zulässig, wenn folgende Bedingungen gleichzeitig erfüllt sind:</w:t>
      </w:r>
    </w:p>
    <w:p w14:paraId="0B921733" w14:textId="77777777" w:rsidR="00064FA8" w:rsidRPr="008E0F64" w:rsidRDefault="00064FA8" w:rsidP="00B754FE">
      <w:pPr>
        <w:pStyle w:val="FOD-normal"/>
        <w:spacing w:before="0"/>
        <w:ind w:left="1791" w:hanging="357"/>
        <w:rPr>
          <w:sz w:val="16"/>
          <w:szCs w:val="16"/>
        </w:rPr>
      </w:pPr>
      <w:r w:rsidRPr="008E0F64">
        <w:rPr>
          <w:sz w:val="16"/>
        </w:rPr>
        <w:t>a)</w:t>
      </w:r>
      <w:r w:rsidRPr="008E0F64">
        <w:rPr>
          <w:sz w:val="16"/>
        </w:rPr>
        <w:tab/>
        <w:t>Die Leerlaufspannung wird automatisch unterbrochen, wenn der Schweiß- oder Schneidstromkreis geöffnet ist.</w:t>
      </w:r>
    </w:p>
    <w:p w14:paraId="7E90A73C" w14:textId="77777777" w:rsidR="00064FA8" w:rsidRPr="008E0F64" w:rsidRDefault="00064FA8" w:rsidP="00B754FE">
      <w:pPr>
        <w:pStyle w:val="FOD-normal"/>
        <w:spacing w:before="0"/>
        <w:ind w:left="1791" w:hanging="357"/>
        <w:rPr>
          <w:sz w:val="16"/>
          <w:szCs w:val="16"/>
        </w:rPr>
      </w:pPr>
      <w:r w:rsidRPr="008E0F64">
        <w:rPr>
          <w:sz w:val="16"/>
        </w:rPr>
        <w:t>b)</w:t>
      </w:r>
      <w:r w:rsidRPr="008E0F64">
        <w:rPr>
          <w:sz w:val="16"/>
        </w:rPr>
        <w:tab/>
        <w:t>Die Spannung zwischen der Außenseite des Brenners und dem betreffenden Teil oder der Erde überschreitet nicht 48 V Wechselstrom, wenn der Schweiß- oder Schneidstromkreis geöffnet ist.</w:t>
      </w:r>
    </w:p>
    <w:p w14:paraId="0E6CB358" w14:textId="77777777" w:rsidR="00064FA8" w:rsidRPr="008E0F64" w:rsidRDefault="00064FA8" w:rsidP="00B754FE">
      <w:pPr>
        <w:pStyle w:val="FOD-normal"/>
        <w:spacing w:before="0"/>
        <w:ind w:left="1791" w:hanging="357"/>
        <w:rPr>
          <w:sz w:val="16"/>
          <w:szCs w:val="16"/>
        </w:rPr>
      </w:pPr>
      <w:r w:rsidRPr="008E0F64">
        <w:rPr>
          <w:sz w:val="16"/>
        </w:rPr>
        <w:t>c)</w:t>
      </w:r>
      <w:r w:rsidRPr="008E0F64">
        <w:rPr>
          <w:sz w:val="16"/>
        </w:rPr>
        <w:tab/>
        <w:t>Der verwendete Brenner ist so konzipiert, dass er nur mit einem Werkzeug geöffnet werden kann oder über eine automatische Schalteinrichtung verfügt, die verhindert, dass der Brenner unter Spannung gerät, solange er nicht in Betriebsstellung gebracht wird.</w:t>
      </w:r>
    </w:p>
    <w:p w14:paraId="7B28E4E6" w14:textId="77777777" w:rsidR="00064FA8" w:rsidRPr="008E0F64" w:rsidRDefault="00064FA8" w:rsidP="00B754FE">
      <w:pPr>
        <w:pStyle w:val="FOD-normal"/>
        <w:spacing w:before="0"/>
        <w:ind w:left="1791" w:hanging="357"/>
        <w:rPr>
          <w:sz w:val="16"/>
          <w:szCs w:val="16"/>
        </w:rPr>
      </w:pPr>
      <w:r w:rsidRPr="008E0F64">
        <w:rPr>
          <w:sz w:val="16"/>
        </w:rPr>
        <w:t>d)</w:t>
      </w:r>
      <w:r w:rsidRPr="008E0F64">
        <w:rPr>
          <w:sz w:val="16"/>
        </w:rPr>
        <w:tab/>
        <w:t>Die Schutzart gegen direktes Berühren unter Spannung stehender Teile des Brenners, mit Ausnahme des Kopfes, muss mindestens IPXX-D entsprechen.</w:t>
      </w:r>
    </w:p>
    <w:p w14:paraId="6AE232A7" w14:textId="77777777" w:rsidR="00064FA8" w:rsidRPr="008E0F64" w:rsidRDefault="00064FA8" w:rsidP="00B754FE">
      <w:pPr>
        <w:pStyle w:val="FOD-normal"/>
        <w:spacing w:before="0"/>
        <w:ind w:left="1791" w:hanging="357"/>
        <w:rPr>
          <w:sz w:val="16"/>
          <w:szCs w:val="16"/>
        </w:rPr>
      </w:pPr>
      <w:r w:rsidRPr="008E0F64">
        <w:rPr>
          <w:sz w:val="16"/>
        </w:rPr>
        <w:t>e)</w:t>
      </w:r>
      <w:r w:rsidRPr="008E0F64">
        <w:rPr>
          <w:sz w:val="16"/>
        </w:rPr>
        <w:tab/>
        <w:t>Die Masseklemme, mit Ausnahme der Kontaktflächen, muss elektrisch isoliert sein.</w:t>
      </w:r>
    </w:p>
    <w:p w14:paraId="02BE2E7A" w14:textId="48FE6340" w:rsidR="00064FA8" w:rsidRPr="008E0F64" w:rsidRDefault="00064FA8" w:rsidP="001560DC">
      <w:pPr>
        <w:pStyle w:val="FOD-opsommingabc"/>
        <w:keepNext/>
        <w:numPr>
          <w:ilvl w:val="0"/>
          <w:numId w:val="0"/>
        </w:numPr>
        <w:spacing w:before="120"/>
        <w:ind w:left="720" w:hanging="363"/>
        <w:contextualSpacing w:val="0"/>
        <w:rPr>
          <w:i/>
        </w:rPr>
      </w:pPr>
      <w:r w:rsidRPr="008E0F64">
        <w:rPr>
          <w:i/>
        </w:rPr>
        <w:t>g.4</w:t>
      </w:r>
      <w:r w:rsidR="00CA273D" w:rsidRPr="008E0F64">
        <w:rPr>
          <w:i/>
        </w:rPr>
        <w:t xml:space="preserve"> - </w:t>
      </w:r>
      <w:r w:rsidRPr="008E0F64">
        <w:rPr>
          <w:i/>
        </w:rPr>
        <w:t>Besondere Vorschriften in Bezug auf Gefahrenminderungseinrichtungen</w:t>
      </w:r>
    </w:p>
    <w:p w14:paraId="52D8F34E" w14:textId="77777777" w:rsidR="001560DC" w:rsidRPr="008E0F64" w:rsidRDefault="00064FA8" w:rsidP="00F1261E">
      <w:pPr>
        <w:widowControl w:val="0"/>
        <w:numPr>
          <w:ilvl w:val="0"/>
          <w:numId w:val="9"/>
        </w:numPr>
        <w:tabs>
          <w:tab w:val="left" w:pos="720"/>
        </w:tabs>
        <w:autoSpaceDE w:val="0"/>
        <w:autoSpaceDN w:val="0"/>
        <w:adjustRightInd w:val="0"/>
        <w:spacing w:before="1" w:line="240" w:lineRule="auto"/>
        <w:ind w:right="60"/>
        <w:contextualSpacing/>
        <w:jc w:val="both"/>
        <w:rPr>
          <w:rFonts w:ascii="Trebuchet MS" w:hAnsi="Trebuchet MS" w:cs="Arial"/>
          <w:sz w:val="19"/>
          <w:szCs w:val="19"/>
        </w:rPr>
      </w:pPr>
      <w:r w:rsidRPr="008E0F64">
        <w:rPr>
          <w:rFonts w:ascii="Trebuchet MS" w:hAnsi="Trebuchet MS"/>
          <w:sz w:val="19"/>
        </w:rPr>
        <w:t>Nach Abschaltung des Schweiß- oder Schneidstroms müssen Gefahrenminderungseinrichtungen innerhalb 0,3 s eingeschaltet werden.</w:t>
      </w:r>
    </w:p>
    <w:p w14:paraId="5509B0E5" w14:textId="71408270" w:rsidR="00064FA8" w:rsidRPr="008E0F64" w:rsidRDefault="00064FA8" w:rsidP="001560DC">
      <w:pPr>
        <w:widowControl w:val="0"/>
        <w:tabs>
          <w:tab w:val="left" w:pos="720"/>
        </w:tabs>
        <w:autoSpaceDE w:val="0"/>
        <w:autoSpaceDN w:val="0"/>
        <w:adjustRightInd w:val="0"/>
        <w:spacing w:before="1" w:line="240" w:lineRule="auto"/>
        <w:ind w:left="717" w:right="60"/>
        <w:contextualSpacing/>
        <w:jc w:val="both"/>
        <w:rPr>
          <w:rFonts w:ascii="Trebuchet MS" w:hAnsi="Trebuchet MS" w:cs="Arial"/>
          <w:sz w:val="19"/>
          <w:szCs w:val="19"/>
        </w:rPr>
      </w:pPr>
      <w:r w:rsidRPr="008E0F64">
        <w:rPr>
          <w:rFonts w:ascii="Trebuchet MS" w:hAnsi="Trebuchet MS"/>
          <w:sz w:val="19"/>
        </w:rPr>
        <w:t>Bei Plasmaschneidsystemen müssen Gefahrenminderungseinrichtungen innerhalb 2 s eingeschaltet werden.</w:t>
      </w:r>
    </w:p>
    <w:p w14:paraId="6FD43255" w14:textId="77777777" w:rsidR="00064FA8" w:rsidRPr="008E0F64" w:rsidRDefault="00064FA8" w:rsidP="00F1261E">
      <w:pPr>
        <w:widowControl w:val="0"/>
        <w:numPr>
          <w:ilvl w:val="0"/>
          <w:numId w:val="9"/>
        </w:numPr>
        <w:tabs>
          <w:tab w:val="left" w:pos="720"/>
        </w:tabs>
        <w:autoSpaceDE w:val="0"/>
        <w:autoSpaceDN w:val="0"/>
        <w:adjustRightInd w:val="0"/>
        <w:spacing w:line="240" w:lineRule="auto"/>
        <w:ind w:right="59"/>
        <w:contextualSpacing/>
        <w:jc w:val="both"/>
        <w:rPr>
          <w:rFonts w:ascii="Trebuchet MS" w:hAnsi="Trebuchet MS" w:cs="Arial"/>
          <w:sz w:val="19"/>
          <w:szCs w:val="19"/>
        </w:rPr>
      </w:pPr>
      <w:r w:rsidRPr="008E0F64">
        <w:rPr>
          <w:rFonts w:ascii="Trebuchet MS" w:hAnsi="Trebuchet MS"/>
          <w:sz w:val="19"/>
        </w:rPr>
        <w:t>Eine visuelle Anzeige erscheint, sobald Gefahrenminderungseinrichtungen eingeschaltet sind.</w:t>
      </w:r>
    </w:p>
    <w:p w14:paraId="3A9BE25D" w14:textId="77777777" w:rsidR="00064FA8" w:rsidRPr="008E0F64" w:rsidRDefault="00064FA8" w:rsidP="00F1261E">
      <w:pPr>
        <w:widowControl w:val="0"/>
        <w:numPr>
          <w:ilvl w:val="0"/>
          <w:numId w:val="9"/>
        </w:numPr>
        <w:tabs>
          <w:tab w:val="left" w:pos="720"/>
        </w:tabs>
        <w:autoSpaceDE w:val="0"/>
        <w:autoSpaceDN w:val="0"/>
        <w:adjustRightInd w:val="0"/>
        <w:spacing w:after="120" w:line="240" w:lineRule="auto"/>
        <w:ind w:left="714" w:right="57" w:hanging="357"/>
        <w:contextualSpacing/>
        <w:jc w:val="both"/>
        <w:rPr>
          <w:rFonts w:ascii="Trebuchet MS" w:hAnsi="Trebuchet MS" w:cs="Arial"/>
          <w:sz w:val="19"/>
          <w:szCs w:val="19"/>
        </w:rPr>
      </w:pPr>
      <w:r w:rsidRPr="008E0F64">
        <w:rPr>
          <w:rFonts w:ascii="Trebuchet MS" w:hAnsi="Trebuchet MS"/>
          <w:sz w:val="19"/>
        </w:rPr>
        <w:t xml:space="preserve">Bei Versagen von Gefahrenminderungseinrichtungen muss die Spannung innerhalb 1 s nach dem Versagen auf einen Wert wie in der Tabelle unter </w:t>
      </w:r>
      <w:r w:rsidRPr="008E0F64">
        <w:rPr>
          <w:rFonts w:ascii="Trebuchet MS" w:hAnsi="Trebuchet MS"/>
          <w:i/>
          <w:sz w:val="19"/>
        </w:rPr>
        <w:t>Punkt g.3</w:t>
      </w:r>
      <w:r w:rsidRPr="008E0F64">
        <w:rPr>
          <w:rFonts w:ascii="Trebuchet MS" w:hAnsi="Trebuchet MS"/>
          <w:sz w:val="19"/>
        </w:rPr>
        <w:t xml:space="preserve"> festgelegt gebracht werden.</w:t>
      </w:r>
    </w:p>
    <w:p w14:paraId="0947CA74" w14:textId="617CC566" w:rsidR="00064FA8" w:rsidRPr="008E0F64" w:rsidRDefault="00064FA8" w:rsidP="001560DC">
      <w:pPr>
        <w:pStyle w:val="FOD-opsommingabc"/>
        <w:numPr>
          <w:ilvl w:val="0"/>
          <w:numId w:val="0"/>
        </w:numPr>
        <w:spacing w:before="120"/>
        <w:ind w:left="720" w:hanging="363"/>
        <w:contextualSpacing w:val="0"/>
        <w:rPr>
          <w:i/>
        </w:rPr>
      </w:pPr>
      <w:r w:rsidRPr="008E0F64">
        <w:rPr>
          <w:i/>
        </w:rPr>
        <w:t>g.5</w:t>
      </w:r>
      <w:r w:rsidR="00CA273D" w:rsidRPr="008E0F64">
        <w:rPr>
          <w:i/>
        </w:rPr>
        <w:t xml:space="preserve"> - </w:t>
      </w:r>
      <w:r w:rsidRPr="008E0F64">
        <w:rPr>
          <w:i/>
        </w:rPr>
        <w:t>Besondere Vorschriften in Bezug auf Lichtbogenschweißen oder -schneiden</w:t>
      </w:r>
    </w:p>
    <w:p w14:paraId="222E6E41" w14:textId="77777777" w:rsidR="00064FA8" w:rsidRPr="008E0F64" w:rsidRDefault="00064FA8" w:rsidP="00F1261E">
      <w:pPr>
        <w:widowControl w:val="0"/>
        <w:numPr>
          <w:ilvl w:val="0"/>
          <w:numId w:val="9"/>
        </w:numPr>
        <w:tabs>
          <w:tab w:val="left" w:pos="720"/>
        </w:tabs>
        <w:autoSpaceDE w:val="0"/>
        <w:autoSpaceDN w:val="0"/>
        <w:adjustRightInd w:val="0"/>
        <w:spacing w:line="240" w:lineRule="auto"/>
        <w:ind w:right="59"/>
        <w:contextualSpacing/>
        <w:jc w:val="both"/>
        <w:rPr>
          <w:rFonts w:ascii="Trebuchet MS" w:hAnsi="Trebuchet MS" w:cs="Arial"/>
          <w:sz w:val="19"/>
          <w:szCs w:val="19"/>
        </w:rPr>
      </w:pPr>
      <w:r w:rsidRPr="008E0F64">
        <w:rPr>
          <w:rFonts w:ascii="Trebuchet MS" w:hAnsi="Trebuchet MS"/>
          <w:sz w:val="19"/>
        </w:rPr>
        <w:t>Schweiß- oder Schneidstromkreise von Geräten sind durch geeignete Isolierung vom primären Stromversorgungsstromkreis elektrisch getrennt.</w:t>
      </w:r>
    </w:p>
    <w:p w14:paraId="6A486A3C" w14:textId="77777777" w:rsidR="00064FA8" w:rsidRPr="008E0F64" w:rsidRDefault="00064FA8" w:rsidP="00F1261E">
      <w:pPr>
        <w:widowControl w:val="0"/>
        <w:numPr>
          <w:ilvl w:val="0"/>
          <w:numId w:val="9"/>
        </w:numPr>
        <w:tabs>
          <w:tab w:val="left" w:pos="720"/>
        </w:tabs>
        <w:autoSpaceDE w:val="0"/>
        <w:autoSpaceDN w:val="0"/>
        <w:adjustRightInd w:val="0"/>
        <w:spacing w:line="240" w:lineRule="auto"/>
        <w:ind w:right="59"/>
        <w:contextualSpacing/>
        <w:jc w:val="both"/>
        <w:rPr>
          <w:rFonts w:ascii="Trebuchet MS" w:hAnsi="Trebuchet MS" w:cs="Arial"/>
          <w:sz w:val="19"/>
          <w:szCs w:val="19"/>
        </w:rPr>
      </w:pPr>
      <w:r w:rsidRPr="008E0F64">
        <w:rPr>
          <w:rFonts w:ascii="Trebuchet MS" w:hAnsi="Trebuchet MS"/>
          <w:sz w:val="19"/>
        </w:rPr>
        <w:t>Schweiß- oder Schneidstromkreise handgehaltener Geräte sind weder mit dem Schutzleiter noch mit Körpern noch mit Zwischenteilen des betreffenden Geräts verbunden.</w:t>
      </w:r>
    </w:p>
    <w:p w14:paraId="77206998" w14:textId="4993CB4A" w:rsidR="00064FA8" w:rsidRPr="008E0F64" w:rsidRDefault="00064FA8" w:rsidP="00F1261E">
      <w:pPr>
        <w:widowControl w:val="0"/>
        <w:numPr>
          <w:ilvl w:val="0"/>
          <w:numId w:val="9"/>
        </w:numPr>
        <w:tabs>
          <w:tab w:val="left" w:pos="720"/>
        </w:tabs>
        <w:autoSpaceDE w:val="0"/>
        <w:autoSpaceDN w:val="0"/>
        <w:adjustRightInd w:val="0"/>
        <w:spacing w:line="240" w:lineRule="auto"/>
        <w:ind w:right="59"/>
        <w:contextualSpacing/>
        <w:jc w:val="both"/>
        <w:rPr>
          <w:rFonts w:ascii="Trebuchet MS" w:hAnsi="Trebuchet MS" w:cs="Arial"/>
          <w:sz w:val="19"/>
          <w:szCs w:val="19"/>
        </w:rPr>
      </w:pPr>
      <w:r w:rsidRPr="008E0F64">
        <w:rPr>
          <w:rFonts w:ascii="Trebuchet MS" w:hAnsi="Trebuchet MS"/>
          <w:sz w:val="19"/>
        </w:rPr>
        <w:t>Das System für den Anschluss flexibler elektrischer Leitungen an die Stromquelle und den Elektrodenhalter oder den Brenner muss so konzipiert sein, dass dieses Anschlusssystem Schutz gegen versehentliches Berühren bietet.</w:t>
      </w:r>
    </w:p>
    <w:p w14:paraId="317FD857" w14:textId="77777777" w:rsidR="00064FA8" w:rsidRPr="008E0F64" w:rsidRDefault="00064FA8" w:rsidP="00F1261E">
      <w:pPr>
        <w:widowControl w:val="0"/>
        <w:numPr>
          <w:ilvl w:val="0"/>
          <w:numId w:val="9"/>
        </w:numPr>
        <w:tabs>
          <w:tab w:val="left" w:pos="720"/>
        </w:tabs>
        <w:autoSpaceDE w:val="0"/>
        <w:autoSpaceDN w:val="0"/>
        <w:adjustRightInd w:val="0"/>
        <w:spacing w:line="240" w:lineRule="auto"/>
        <w:ind w:right="59"/>
        <w:contextualSpacing/>
        <w:jc w:val="both"/>
        <w:rPr>
          <w:rFonts w:ascii="Trebuchet MS" w:hAnsi="Trebuchet MS" w:cs="Arial"/>
          <w:sz w:val="19"/>
          <w:szCs w:val="19"/>
        </w:rPr>
      </w:pPr>
      <w:r w:rsidRPr="008E0F64">
        <w:rPr>
          <w:rFonts w:ascii="Trebuchet MS" w:hAnsi="Trebuchet MS"/>
          <w:sz w:val="19"/>
        </w:rPr>
        <w:t>Elektrodenhalter und Schweiß- oder Schneidbrenner handgehaltener Geräte sind mindestens mit Griffen aus Isolierstoff ausgestattet.</w:t>
      </w:r>
    </w:p>
    <w:p w14:paraId="109B5FA5" w14:textId="77777777" w:rsidR="00064FA8" w:rsidRPr="008E0F64" w:rsidRDefault="00064FA8" w:rsidP="00F1261E">
      <w:pPr>
        <w:widowControl w:val="0"/>
        <w:numPr>
          <w:ilvl w:val="0"/>
          <w:numId w:val="9"/>
        </w:numPr>
        <w:tabs>
          <w:tab w:val="left" w:pos="720"/>
        </w:tabs>
        <w:autoSpaceDE w:val="0"/>
        <w:autoSpaceDN w:val="0"/>
        <w:adjustRightInd w:val="0"/>
        <w:spacing w:line="240" w:lineRule="auto"/>
        <w:ind w:right="59"/>
        <w:contextualSpacing/>
        <w:jc w:val="both"/>
        <w:rPr>
          <w:rFonts w:ascii="Trebuchet MS" w:hAnsi="Trebuchet MS" w:cs="Arial"/>
          <w:sz w:val="19"/>
          <w:szCs w:val="19"/>
        </w:rPr>
      </w:pPr>
      <w:r w:rsidRPr="008E0F64">
        <w:rPr>
          <w:rFonts w:ascii="Trebuchet MS" w:hAnsi="Trebuchet MS"/>
          <w:sz w:val="19"/>
        </w:rPr>
        <w:t>Geeignete Maßnahmen werden getroffen, damit der Schutzleiter oder PEN-Leiter einer elektrischen Anlage nicht als Stromrückleiter dient.</w:t>
      </w:r>
    </w:p>
    <w:p w14:paraId="74CBEE26" w14:textId="77777777" w:rsidR="001560DC" w:rsidRPr="008E0F64" w:rsidRDefault="00064FA8" w:rsidP="00F1261E">
      <w:pPr>
        <w:widowControl w:val="0"/>
        <w:numPr>
          <w:ilvl w:val="0"/>
          <w:numId w:val="9"/>
        </w:numPr>
        <w:tabs>
          <w:tab w:val="left" w:pos="720"/>
        </w:tabs>
        <w:autoSpaceDE w:val="0"/>
        <w:autoSpaceDN w:val="0"/>
        <w:adjustRightInd w:val="0"/>
        <w:spacing w:after="120" w:line="240" w:lineRule="auto"/>
        <w:ind w:left="714" w:right="57" w:hanging="357"/>
        <w:contextualSpacing/>
        <w:jc w:val="both"/>
        <w:rPr>
          <w:rFonts w:ascii="Trebuchet MS" w:hAnsi="Trebuchet MS" w:cs="Arial"/>
          <w:sz w:val="19"/>
          <w:szCs w:val="19"/>
        </w:rPr>
      </w:pPr>
      <w:r w:rsidRPr="008E0F64">
        <w:rPr>
          <w:rFonts w:ascii="Trebuchet MS" w:hAnsi="Trebuchet MS"/>
          <w:sz w:val="19"/>
        </w:rPr>
        <w:t>Masseklemmen sind so nah wie möglich an der Schweiß- oder Schneidestelle nach den Regeln des Fachs zu befestigen.</w:t>
      </w:r>
    </w:p>
    <w:p w14:paraId="33B0EED8" w14:textId="056E5552" w:rsidR="00064FA8" w:rsidRPr="008E0F64" w:rsidRDefault="00064FA8" w:rsidP="001560DC">
      <w:pPr>
        <w:widowControl w:val="0"/>
        <w:tabs>
          <w:tab w:val="left" w:pos="720"/>
        </w:tabs>
        <w:autoSpaceDE w:val="0"/>
        <w:autoSpaceDN w:val="0"/>
        <w:adjustRightInd w:val="0"/>
        <w:spacing w:after="120" w:line="240" w:lineRule="auto"/>
        <w:ind w:left="714" w:right="57"/>
        <w:contextualSpacing/>
        <w:jc w:val="both"/>
        <w:rPr>
          <w:rFonts w:ascii="Trebuchet MS" w:hAnsi="Trebuchet MS" w:cs="Arial"/>
          <w:sz w:val="19"/>
          <w:szCs w:val="19"/>
        </w:rPr>
      </w:pPr>
      <w:r w:rsidRPr="008E0F64">
        <w:rPr>
          <w:rFonts w:ascii="Trebuchet MS" w:hAnsi="Trebuchet MS"/>
          <w:sz w:val="19"/>
        </w:rPr>
        <w:t>Diese Masseklemmen dürfen jedoch an jeglicher anderen Stelle einer Metallstruktur angebracht werden, sofern das Schweißen oder Schneiden an der Struktur selbst oder an einem Teil durchgeführt wird, das in direktem Kontakt mit ihr steht, und die maximalen Schweiß- oder Schneidströme gefahrlos fließen.</w:t>
      </w:r>
    </w:p>
    <w:p w14:paraId="540B6CFD" w14:textId="77777777" w:rsidR="00CE6A4F" w:rsidRPr="008E0F64" w:rsidRDefault="00CE6A4F">
      <w:pPr>
        <w:rPr>
          <w:rFonts w:ascii="Trebuchet MS" w:eastAsia="Times New Roman" w:hAnsi="Trebuchet MS" w:cs="Arial"/>
          <w:b/>
          <w:sz w:val="19"/>
          <w:szCs w:val="19"/>
          <w:lang w:eastAsia="nl-NL"/>
        </w:rPr>
      </w:pPr>
      <w:r w:rsidRPr="008E0F64">
        <w:rPr>
          <w:b/>
        </w:rPr>
        <w:br w:type="page"/>
      </w:r>
    </w:p>
    <w:p w14:paraId="25C7AD43" w14:textId="33155284" w:rsidR="00064FA8" w:rsidRPr="008E0F64" w:rsidRDefault="00064FA8" w:rsidP="00445351">
      <w:pPr>
        <w:pStyle w:val="FOD-opsommingabc"/>
        <w:numPr>
          <w:ilvl w:val="0"/>
          <w:numId w:val="134"/>
        </w:numPr>
        <w:rPr>
          <w:b/>
        </w:rPr>
      </w:pPr>
      <w:r w:rsidRPr="008E0F64">
        <w:rPr>
          <w:b/>
        </w:rPr>
        <w:lastRenderedPageBreak/>
        <w:t>Elektrofilteranlagen</w:t>
      </w:r>
    </w:p>
    <w:p w14:paraId="784EA02E" w14:textId="1B03E4A8" w:rsidR="00064FA8" w:rsidRPr="008E0F64" w:rsidRDefault="00064FA8" w:rsidP="00692AE0">
      <w:pPr>
        <w:pStyle w:val="FOD-normal"/>
      </w:pPr>
      <w:r w:rsidRPr="008E0F64">
        <w:t>Mobile Elektrofilteranlagen sind Geräte mit Umhüllung (</w:t>
      </w:r>
      <w:r w:rsidRPr="008E0F64">
        <w:rPr>
          <w:i/>
        </w:rPr>
        <w:t>Unterabschnitt 4.2.2.1 Buchstabe b</w:t>
      </w:r>
      <w:r w:rsidRPr="008E0F64">
        <w:t>). Diese Geräte sind mit Kennzeichnungen versehen, die auf die Gefahr hinweisen, die bei Öffnen der Umhüllung besteht. Umhüllungen dürfen nur mit einem Werkzeug geöffnet werden und die Spannung wird automatisch abgeschaltet, sobald die Umhüllung geöffnet wird.</w:t>
      </w:r>
    </w:p>
    <w:p w14:paraId="7B63F16E" w14:textId="77777777" w:rsidR="00064FA8" w:rsidRPr="008E0F64" w:rsidRDefault="00064FA8" w:rsidP="00692AE0">
      <w:pPr>
        <w:pStyle w:val="FOD-normal"/>
      </w:pPr>
      <w:r w:rsidRPr="008E0F64">
        <w:t>Bei ortsfesten Elektrofilteranlagen dürfen alle unter Spannung stehenden Teile blank bleiben.</w:t>
      </w:r>
    </w:p>
    <w:p w14:paraId="4431F861" w14:textId="77777777" w:rsidR="00064FA8" w:rsidRPr="008E0F64" w:rsidRDefault="00064FA8" w:rsidP="00692AE0">
      <w:pPr>
        <w:pStyle w:val="FOD-normal"/>
      </w:pPr>
      <w:r w:rsidRPr="008E0F64">
        <w:t>Diese Anlagen befinden sich in geschlossenen Bereichen von elektrischen Betriebsstätten; ist dies nicht der Fall, werden Geräte benutzt, bei denen Schutz gegen elektrischen Schlag durch direktes Berühren durch Umhüllungen (</w:t>
      </w:r>
      <w:r w:rsidRPr="008E0F64">
        <w:rPr>
          <w:i/>
        </w:rPr>
        <w:t>Unterabschnitt 4.2.2.1 Buchstabe b</w:t>
      </w:r>
      <w:r w:rsidRPr="008E0F64">
        <w:t>) oder durch Aufstellung außer Reichweite anhand von Hindernissen (</w:t>
      </w:r>
      <w:r w:rsidRPr="008E0F64">
        <w:rPr>
          <w:i/>
        </w:rPr>
        <w:t>Unterabschnitt 4.2.2.1 Buchstabe e</w:t>
      </w:r>
      <w:r w:rsidRPr="008E0F64">
        <w:t>) erfolgt. Hochspannungsanlagen werden automatisch spannungsfrei geschaltet, sobald Zugangstüren zu elektrischen Abteilen geöffnet werden.</w:t>
      </w:r>
    </w:p>
    <w:p w14:paraId="4C127EF9" w14:textId="77777777" w:rsidR="00064FA8" w:rsidRPr="008E0F64" w:rsidRDefault="00064FA8" w:rsidP="00445351">
      <w:pPr>
        <w:pStyle w:val="FOD-opsommingabc"/>
        <w:numPr>
          <w:ilvl w:val="0"/>
          <w:numId w:val="134"/>
        </w:numPr>
        <w:spacing w:before="120"/>
        <w:ind w:left="357" w:hanging="357"/>
        <w:rPr>
          <w:b/>
        </w:rPr>
      </w:pPr>
      <w:r w:rsidRPr="008E0F64">
        <w:rPr>
          <w:b/>
        </w:rPr>
        <w:t>Elektrolyseanlagen</w:t>
      </w:r>
    </w:p>
    <w:p w14:paraId="7C9DF936" w14:textId="77777777" w:rsidR="00064FA8" w:rsidRPr="008E0F64" w:rsidRDefault="00064FA8" w:rsidP="00692AE0">
      <w:pPr>
        <w:pStyle w:val="FOD-normal"/>
      </w:pPr>
      <w:r w:rsidRPr="008E0F64">
        <w:t>In Elektrolyseanlagen ist es unter anderem erlaubt, aktive Teile von Bädern wie Elektroden, Elektrolyte, Klemmen und Anschlüsse blank zu lassen, sofern folgende Bestimmungen erfüllt sind:</w:t>
      </w:r>
    </w:p>
    <w:p w14:paraId="536E75E4" w14:textId="77777777" w:rsidR="00064FA8" w:rsidRPr="008E0F64" w:rsidRDefault="00064FA8" w:rsidP="00445351">
      <w:pPr>
        <w:pStyle w:val="FOD-opsomming1"/>
        <w:numPr>
          <w:ilvl w:val="0"/>
          <w:numId w:val="146"/>
        </w:numPr>
      </w:pPr>
      <w:r w:rsidRPr="008E0F64">
        <w:t>Gesamtkapazität von Bädern von höchstens 50 l:</w:t>
      </w:r>
    </w:p>
    <w:p w14:paraId="4FAD8D9C" w14:textId="77777777" w:rsidR="00064FA8" w:rsidRPr="008E0F64" w:rsidRDefault="00AF3E65" w:rsidP="00445351">
      <w:pPr>
        <w:pStyle w:val="FOD-opsomming2"/>
        <w:numPr>
          <w:ilvl w:val="0"/>
          <w:numId w:val="95"/>
        </w:numPr>
        <w:tabs>
          <w:tab w:val="clear" w:pos="1134"/>
          <w:tab w:val="left" w:pos="720"/>
        </w:tabs>
      </w:pPr>
      <w:r w:rsidRPr="008E0F64">
        <w:t>Stromgleichrichter werden über Transformatoren mit getrennten Wicklungen oder über Trennvorrichtungen mit gleichwertiger Sicherheit versorgt.</w:t>
      </w:r>
    </w:p>
    <w:p w14:paraId="501E7515" w14:textId="02C0437F" w:rsidR="00064FA8" w:rsidRPr="008E0F64" w:rsidRDefault="00AF3E65" w:rsidP="00445351">
      <w:pPr>
        <w:pStyle w:val="FOD-opsomming2"/>
        <w:numPr>
          <w:ilvl w:val="0"/>
          <w:numId w:val="95"/>
        </w:numPr>
        <w:tabs>
          <w:tab w:val="clear" w:pos="1134"/>
          <w:tab w:val="left" w:pos="720"/>
        </w:tabs>
      </w:pPr>
      <w:r w:rsidRPr="008E0F64">
        <w:t>Elektrische Leitungen von Gleichstromversorgungsanlagen sind mit vollständigem Schutz aktiver Teile versehen (</w:t>
      </w:r>
      <w:r w:rsidRPr="008E0F64">
        <w:rPr>
          <w:i/>
        </w:rPr>
        <w:t>Unterabschnitt 4.2.2.1 Buchstabe b</w:t>
      </w:r>
      <w:r w:rsidRPr="008E0F64">
        <w:t xml:space="preserve"> oder </w:t>
      </w:r>
      <w:r w:rsidRPr="008E0F64">
        <w:rPr>
          <w:i/>
        </w:rPr>
        <w:t>Unterabschnitt 4.2.2.1 Buchstabe c</w:t>
      </w:r>
      <w:r w:rsidRPr="008E0F64">
        <w:t>).</w:t>
      </w:r>
    </w:p>
    <w:p w14:paraId="3B7E978C" w14:textId="77777777" w:rsidR="00064FA8" w:rsidRPr="008E0F64" w:rsidRDefault="00AF3E65" w:rsidP="00445351">
      <w:pPr>
        <w:pStyle w:val="FOD-opsomming2"/>
        <w:numPr>
          <w:ilvl w:val="0"/>
          <w:numId w:val="95"/>
        </w:numPr>
        <w:tabs>
          <w:tab w:val="clear" w:pos="1134"/>
          <w:tab w:val="left" w:pos="720"/>
        </w:tabs>
      </w:pPr>
      <w:r w:rsidRPr="008E0F64">
        <w:t>Die Versorgungsspannung liegt bei höchstens 75 V Gleichstrom,</w:t>
      </w:r>
    </w:p>
    <w:p w14:paraId="0288A570" w14:textId="77777777" w:rsidR="00064FA8" w:rsidRPr="008E0F64" w:rsidRDefault="00064FA8" w:rsidP="00445351">
      <w:pPr>
        <w:pStyle w:val="FOD-opsomming1"/>
        <w:numPr>
          <w:ilvl w:val="0"/>
          <w:numId w:val="147"/>
        </w:numPr>
      </w:pPr>
      <w:r w:rsidRPr="008E0F64">
        <w:t>Gesamtkapazität von Bädern von über 50 l:</w:t>
      </w:r>
    </w:p>
    <w:p w14:paraId="4F3F696B" w14:textId="77777777" w:rsidR="00064FA8" w:rsidRPr="008E0F64" w:rsidRDefault="00064FA8" w:rsidP="00445351">
      <w:pPr>
        <w:pStyle w:val="FOD-opsomming2"/>
        <w:numPr>
          <w:ilvl w:val="0"/>
          <w:numId w:val="96"/>
        </w:numPr>
        <w:tabs>
          <w:tab w:val="clear" w:pos="1134"/>
          <w:tab w:val="left" w:pos="720"/>
        </w:tabs>
      </w:pPr>
      <w:r w:rsidRPr="008E0F64">
        <w:t>allgemeine Maßnahmen:</w:t>
      </w:r>
    </w:p>
    <w:p w14:paraId="1CCEAD53" w14:textId="466F7218" w:rsidR="00064FA8" w:rsidRPr="008E0F64" w:rsidRDefault="00064FA8" w:rsidP="00445351">
      <w:pPr>
        <w:pStyle w:val="Paragraphedeliste"/>
        <w:widowControl w:val="0"/>
        <w:numPr>
          <w:ilvl w:val="0"/>
          <w:numId w:val="148"/>
        </w:numPr>
        <w:tabs>
          <w:tab w:val="left" w:pos="1080"/>
        </w:tabs>
        <w:autoSpaceDE w:val="0"/>
        <w:autoSpaceDN w:val="0"/>
        <w:adjustRightInd w:val="0"/>
        <w:spacing w:after="0" w:line="240" w:lineRule="auto"/>
        <w:ind w:right="59"/>
        <w:jc w:val="both"/>
        <w:rPr>
          <w:rFonts w:ascii="Trebuchet MS" w:hAnsi="Trebuchet MS" w:cs="Arial"/>
          <w:sz w:val="19"/>
          <w:szCs w:val="19"/>
        </w:rPr>
      </w:pPr>
      <w:r w:rsidRPr="008E0F64">
        <w:rPr>
          <w:rFonts w:ascii="Trebuchet MS" w:hAnsi="Trebuchet MS"/>
          <w:sz w:val="19"/>
        </w:rPr>
        <w:t>Stromgleichrichter werden über Transformatoren mit getrennten Wicklungen oder über Trennvorrichtungen mit gleichwertiger Sicherheit versorgt.</w:t>
      </w:r>
    </w:p>
    <w:p w14:paraId="3FDBFB94" w14:textId="77777777" w:rsidR="00064FA8" w:rsidRPr="008E0F64" w:rsidRDefault="00064FA8" w:rsidP="00F1261E">
      <w:pPr>
        <w:widowControl w:val="0"/>
        <w:numPr>
          <w:ilvl w:val="0"/>
          <w:numId w:val="8"/>
        </w:numPr>
        <w:tabs>
          <w:tab w:val="left" w:pos="1080"/>
        </w:tabs>
        <w:autoSpaceDE w:val="0"/>
        <w:autoSpaceDN w:val="0"/>
        <w:adjustRightInd w:val="0"/>
        <w:spacing w:after="0" w:line="240" w:lineRule="auto"/>
        <w:ind w:left="1080" w:right="59"/>
        <w:contextualSpacing/>
        <w:jc w:val="both"/>
        <w:rPr>
          <w:rFonts w:ascii="Trebuchet MS" w:hAnsi="Trebuchet MS" w:cs="Arial"/>
          <w:sz w:val="19"/>
          <w:szCs w:val="19"/>
        </w:rPr>
      </w:pPr>
      <w:r w:rsidRPr="008E0F64">
        <w:rPr>
          <w:rFonts w:ascii="Trebuchet MS" w:hAnsi="Trebuchet MS"/>
          <w:sz w:val="19"/>
        </w:rPr>
        <w:t>Standflächen um Elektrolysebäder sind so konzipiert, dass Stagnation der Elektrolyte vermieden wird.</w:t>
      </w:r>
    </w:p>
    <w:p w14:paraId="754F3FF8" w14:textId="77777777" w:rsidR="00064FA8" w:rsidRPr="008E0F64" w:rsidRDefault="00064FA8" w:rsidP="00F1261E">
      <w:pPr>
        <w:widowControl w:val="0"/>
        <w:numPr>
          <w:ilvl w:val="0"/>
          <w:numId w:val="8"/>
        </w:numPr>
        <w:tabs>
          <w:tab w:val="left" w:pos="1080"/>
        </w:tabs>
        <w:autoSpaceDE w:val="0"/>
        <w:autoSpaceDN w:val="0"/>
        <w:adjustRightInd w:val="0"/>
        <w:spacing w:after="0" w:line="240" w:lineRule="auto"/>
        <w:ind w:left="1080" w:right="59"/>
        <w:contextualSpacing/>
        <w:jc w:val="both"/>
        <w:rPr>
          <w:rFonts w:ascii="Trebuchet MS" w:hAnsi="Trebuchet MS" w:cs="Arial"/>
          <w:sz w:val="19"/>
          <w:szCs w:val="19"/>
        </w:rPr>
      </w:pPr>
      <w:r w:rsidRPr="008E0F64">
        <w:rPr>
          <w:rFonts w:ascii="Trebuchet MS" w:hAnsi="Trebuchet MS"/>
          <w:sz w:val="19"/>
        </w:rPr>
        <w:t>An den Zugängen werden deutliche und sichtbare Angaben angebracht, insbesondere:</w:t>
      </w:r>
    </w:p>
    <w:p w14:paraId="7C55F9D0" w14:textId="77777777" w:rsidR="00064FA8" w:rsidRPr="008E0F64" w:rsidRDefault="00064FA8" w:rsidP="001560DC">
      <w:pPr>
        <w:widowControl w:val="0"/>
        <w:numPr>
          <w:ilvl w:val="0"/>
          <w:numId w:val="3"/>
        </w:numPr>
        <w:tabs>
          <w:tab w:val="left" w:pos="880"/>
          <w:tab w:val="left" w:pos="1640"/>
        </w:tabs>
        <w:autoSpaceDE w:val="0"/>
        <w:autoSpaceDN w:val="0"/>
        <w:adjustRightInd w:val="0"/>
        <w:spacing w:after="0" w:line="240" w:lineRule="auto"/>
        <w:ind w:left="1620" w:right="60" w:hanging="540"/>
        <w:contextualSpacing/>
        <w:jc w:val="both"/>
        <w:rPr>
          <w:rFonts w:ascii="Trebuchet MS" w:hAnsi="Trebuchet MS" w:cs="Arial"/>
          <w:sz w:val="19"/>
          <w:szCs w:val="19"/>
        </w:rPr>
      </w:pPr>
      <w:r w:rsidRPr="008E0F64">
        <w:rPr>
          <w:rFonts w:ascii="Trebuchet MS" w:hAnsi="Trebuchet MS"/>
          <w:sz w:val="19"/>
        </w:rPr>
        <w:t xml:space="preserve">ein Schild zur Warnung vor Gefahren wie in </w:t>
      </w:r>
      <w:r w:rsidRPr="008E0F64">
        <w:rPr>
          <w:rFonts w:ascii="Trebuchet MS" w:hAnsi="Trebuchet MS"/>
          <w:i/>
          <w:sz w:val="19"/>
        </w:rPr>
        <w:t>Abschnitt 9.4.1</w:t>
      </w:r>
      <w:r w:rsidRPr="008E0F64">
        <w:rPr>
          <w:rFonts w:ascii="Trebuchet MS" w:hAnsi="Trebuchet MS"/>
          <w:sz w:val="19"/>
        </w:rPr>
        <w:t xml:space="preserve"> bestimmt,</w:t>
      </w:r>
    </w:p>
    <w:p w14:paraId="095D8FFC" w14:textId="77777777" w:rsidR="00064FA8" w:rsidRPr="008E0F64" w:rsidRDefault="00064FA8" w:rsidP="001560DC">
      <w:pPr>
        <w:widowControl w:val="0"/>
        <w:numPr>
          <w:ilvl w:val="0"/>
          <w:numId w:val="3"/>
        </w:numPr>
        <w:tabs>
          <w:tab w:val="left" w:pos="880"/>
          <w:tab w:val="left" w:pos="1640"/>
        </w:tabs>
        <w:autoSpaceDE w:val="0"/>
        <w:autoSpaceDN w:val="0"/>
        <w:adjustRightInd w:val="0"/>
        <w:spacing w:after="0" w:line="240" w:lineRule="auto"/>
        <w:ind w:left="1620" w:right="60" w:hanging="540"/>
        <w:contextualSpacing/>
        <w:jc w:val="both"/>
        <w:rPr>
          <w:rFonts w:ascii="Trebuchet MS" w:hAnsi="Trebuchet MS" w:cs="Arial"/>
          <w:sz w:val="19"/>
          <w:szCs w:val="19"/>
        </w:rPr>
      </w:pPr>
      <w:r w:rsidRPr="008E0F64">
        <w:rPr>
          <w:rFonts w:ascii="Trebuchet MS" w:hAnsi="Trebuchet MS"/>
          <w:sz w:val="19"/>
        </w:rPr>
        <w:t xml:space="preserve">ein Schild mit dem Zugangsverbot für Unbefugte wie in </w:t>
      </w:r>
      <w:r w:rsidRPr="008E0F64">
        <w:rPr>
          <w:rFonts w:ascii="Trebuchet MS" w:hAnsi="Trebuchet MS"/>
          <w:i/>
          <w:sz w:val="19"/>
        </w:rPr>
        <w:t>Abschnitt 9.4.2</w:t>
      </w:r>
      <w:r w:rsidRPr="008E0F64">
        <w:rPr>
          <w:rFonts w:ascii="Trebuchet MS" w:hAnsi="Trebuchet MS"/>
          <w:sz w:val="19"/>
        </w:rPr>
        <w:t xml:space="preserve"> bestimmt.</w:t>
      </w:r>
    </w:p>
    <w:p w14:paraId="65696DEB" w14:textId="77777777" w:rsidR="00064FA8" w:rsidRPr="008E0F64" w:rsidRDefault="00064FA8" w:rsidP="00F1261E">
      <w:pPr>
        <w:widowControl w:val="0"/>
        <w:numPr>
          <w:ilvl w:val="0"/>
          <w:numId w:val="8"/>
        </w:numPr>
        <w:tabs>
          <w:tab w:val="left" w:pos="1080"/>
        </w:tabs>
        <w:autoSpaceDE w:val="0"/>
        <w:autoSpaceDN w:val="0"/>
        <w:adjustRightInd w:val="0"/>
        <w:spacing w:after="0" w:line="240" w:lineRule="auto"/>
        <w:ind w:left="1080" w:right="59"/>
        <w:contextualSpacing/>
        <w:jc w:val="both"/>
        <w:rPr>
          <w:rFonts w:ascii="Trebuchet MS" w:hAnsi="Trebuchet MS" w:cs="Arial"/>
          <w:sz w:val="19"/>
          <w:szCs w:val="19"/>
        </w:rPr>
      </w:pPr>
      <w:r w:rsidRPr="008E0F64">
        <w:rPr>
          <w:rFonts w:ascii="Trebuchet MS" w:hAnsi="Trebuchet MS"/>
          <w:sz w:val="19"/>
        </w:rPr>
        <w:t>Arbeiter sind mit geeigneten persönlichen Ausrüstungen zum Schutz gegen die Gefahren elektrischen Schlags ausgestattet.</w:t>
      </w:r>
    </w:p>
    <w:p w14:paraId="18AAB321" w14:textId="77777777" w:rsidR="00064FA8" w:rsidRPr="008E0F64" w:rsidRDefault="00064FA8" w:rsidP="00F1261E">
      <w:pPr>
        <w:widowControl w:val="0"/>
        <w:numPr>
          <w:ilvl w:val="0"/>
          <w:numId w:val="8"/>
        </w:numPr>
        <w:tabs>
          <w:tab w:val="left" w:pos="1080"/>
        </w:tabs>
        <w:autoSpaceDE w:val="0"/>
        <w:autoSpaceDN w:val="0"/>
        <w:adjustRightInd w:val="0"/>
        <w:spacing w:after="0" w:line="240" w:lineRule="auto"/>
        <w:ind w:left="1080" w:right="59"/>
        <w:contextualSpacing/>
        <w:jc w:val="both"/>
        <w:rPr>
          <w:rFonts w:ascii="Trebuchet MS" w:hAnsi="Trebuchet MS" w:cs="Arial"/>
          <w:sz w:val="19"/>
          <w:szCs w:val="19"/>
        </w:rPr>
      </w:pPr>
      <w:r w:rsidRPr="008E0F64">
        <w:rPr>
          <w:rFonts w:ascii="Trebuchet MS" w:hAnsi="Trebuchet MS"/>
          <w:sz w:val="19"/>
        </w:rPr>
        <w:t>Arbeiten in Elektrolyseanlagen werden nur elektrotechnisch unterwiesenen Personen (BA4) oder Elektrofachkräften (BA5) aufgetragen, die die mit diesen Anlagen einhergehenden Gefahren kennen,</w:t>
      </w:r>
    </w:p>
    <w:p w14:paraId="67A6BBE6" w14:textId="77777777" w:rsidR="00064FA8" w:rsidRPr="008E0F64" w:rsidRDefault="00064FA8" w:rsidP="00445351">
      <w:pPr>
        <w:pStyle w:val="FOD-opsomming2"/>
        <w:numPr>
          <w:ilvl w:val="0"/>
          <w:numId w:val="96"/>
        </w:numPr>
        <w:tabs>
          <w:tab w:val="clear" w:pos="1134"/>
          <w:tab w:val="left" w:pos="720"/>
        </w:tabs>
      </w:pPr>
      <w:r w:rsidRPr="008E0F64">
        <w:t>zusätzliche Maßnahmen:</w:t>
      </w:r>
    </w:p>
    <w:p w14:paraId="02834844" w14:textId="07CF5535" w:rsidR="00064FA8" w:rsidRPr="008E0F64" w:rsidRDefault="00064FA8" w:rsidP="00F1261E">
      <w:pPr>
        <w:widowControl w:val="0"/>
        <w:numPr>
          <w:ilvl w:val="0"/>
          <w:numId w:val="8"/>
        </w:numPr>
        <w:tabs>
          <w:tab w:val="left" w:pos="1080"/>
        </w:tabs>
        <w:autoSpaceDE w:val="0"/>
        <w:autoSpaceDN w:val="0"/>
        <w:adjustRightInd w:val="0"/>
        <w:spacing w:before="1" w:after="0" w:line="240" w:lineRule="auto"/>
        <w:ind w:left="1080" w:right="60"/>
        <w:contextualSpacing/>
        <w:jc w:val="both"/>
        <w:rPr>
          <w:rFonts w:ascii="Trebuchet MS" w:hAnsi="Trebuchet MS" w:cs="Arial"/>
          <w:sz w:val="19"/>
          <w:szCs w:val="19"/>
        </w:rPr>
      </w:pPr>
      <w:r w:rsidRPr="008E0F64">
        <w:rPr>
          <w:rFonts w:ascii="Trebuchet MS" w:hAnsi="Trebuchet MS"/>
          <w:sz w:val="19"/>
        </w:rPr>
        <w:t>Spannung über 36 V Gleichstrom mit Welligkeit und 60 V Gleichstrom ohne Welligkeit:</w:t>
      </w:r>
      <w:r w:rsidRPr="008E0F64">
        <w:rPr>
          <w:rFonts w:ascii="Trebuchet MS" w:hAnsi="Trebuchet MS"/>
          <w:sz w:val="19"/>
        </w:rPr>
        <w:br/>
        <w:t>Sofern keine technischen Gründe dagegen sprechen, sind aktive Teile elektrischer Versorgungsleitungen bis hin zu allen Bädern, zwischen denen eine Potentialdifferenz von mehr als 36 V Gleichstrom mit Welligkeit und 60 V Gleichstrom ohne Welligkeit besteht, mit einem Teilschutz gegen direktes Berühren versehen:</w:t>
      </w:r>
    </w:p>
    <w:p w14:paraId="017806CA" w14:textId="77777777" w:rsidR="00064FA8" w:rsidRPr="008E0F64" w:rsidRDefault="00064FA8" w:rsidP="001560DC">
      <w:pPr>
        <w:widowControl w:val="0"/>
        <w:numPr>
          <w:ilvl w:val="0"/>
          <w:numId w:val="3"/>
        </w:numPr>
        <w:tabs>
          <w:tab w:val="left" w:pos="880"/>
          <w:tab w:val="left" w:pos="1640"/>
        </w:tabs>
        <w:autoSpaceDE w:val="0"/>
        <w:autoSpaceDN w:val="0"/>
        <w:adjustRightInd w:val="0"/>
        <w:spacing w:after="0" w:line="240" w:lineRule="auto"/>
        <w:ind w:left="1620" w:right="60" w:hanging="540"/>
        <w:contextualSpacing/>
        <w:jc w:val="both"/>
        <w:rPr>
          <w:rFonts w:ascii="Trebuchet MS" w:hAnsi="Trebuchet MS" w:cs="Arial"/>
          <w:sz w:val="19"/>
          <w:szCs w:val="19"/>
        </w:rPr>
      </w:pPr>
      <w:r w:rsidRPr="008E0F64">
        <w:rPr>
          <w:rFonts w:ascii="Trebuchet MS" w:hAnsi="Trebuchet MS"/>
          <w:sz w:val="19"/>
        </w:rPr>
        <w:t>entweder durch Entfernung (</w:t>
      </w:r>
      <w:r w:rsidRPr="008E0F64">
        <w:rPr>
          <w:rFonts w:ascii="Trebuchet MS" w:hAnsi="Trebuchet MS"/>
          <w:i/>
          <w:sz w:val="19"/>
        </w:rPr>
        <w:t>Unterabschnitt 4.2.2.1 Buchstabe d</w:t>
      </w:r>
      <w:r w:rsidRPr="008E0F64">
        <w:rPr>
          <w:rFonts w:ascii="Trebuchet MS" w:hAnsi="Trebuchet MS"/>
          <w:sz w:val="19"/>
        </w:rPr>
        <w:t>)</w:t>
      </w:r>
    </w:p>
    <w:p w14:paraId="74A91BB2" w14:textId="77777777" w:rsidR="00064FA8" w:rsidRPr="008E0F64" w:rsidRDefault="00064FA8" w:rsidP="001560DC">
      <w:pPr>
        <w:widowControl w:val="0"/>
        <w:numPr>
          <w:ilvl w:val="0"/>
          <w:numId w:val="3"/>
        </w:numPr>
        <w:tabs>
          <w:tab w:val="left" w:pos="880"/>
          <w:tab w:val="left" w:pos="1640"/>
        </w:tabs>
        <w:autoSpaceDE w:val="0"/>
        <w:autoSpaceDN w:val="0"/>
        <w:adjustRightInd w:val="0"/>
        <w:spacing w:after="0" w:line="240" w:lineRule="auto"/>
        <w:ind w:left="1620" w:right="60" w:hanging="540"/>
        <w:contextualSpacing/>
        <w:jc w:val="both"/>
        <w:rPr>
          <w:rFonts w:ascii="Trebuchet MS" w:hAnsi="Trebuchet MS" w:cs="Arial"/>
          <w:sz w:val="19"/>
          <w:szCs w:val="19"/>
        </w:rPr>
      </w:pPr>
      <w:r w:rsidRPr="008E0F64">
        <w:rPr>
          <w:rFonts w:ascii="Trebuchet MS" w:hAnsi="Trebuchet MS"/>
          <w:sz w:val="19"/>
        </w:rPr>
        <w:t>oder anhand von Hindernissen (</w:t>
      </w:r>
      <w:r w:rsidRPr="008E0F64">
        <w:rPr>
          <w:rFonts w:ascii="Trebuchet MS" w:hAnsi="Trebuchet MS"/>
          <w:i/>
          <w:sz w:val="19"/>
        </w:rPr>
        <w:t>Unterabschnitt 4.2.2.1 Buchstabe e</w:t>
      </w:r>
      <w:r w:rsidRPr="008E0F64">
        <w:rPr>
          <w:rFonts w:ascii="Trebuchet MS" w:hAnsi="Trebuchet MS"/>
          <w:sz w:val="19"/>
        </w:rPr>
        <w:t>),</w:t>
      </w:r>
    </w:p>
    <w:p w14:paraId="5B3E96C7" w14:textId="77777777" w:rsidR="001560DC" w:rsidRPr="008E0F64" w:rsidRDefault="00064FA8" w:rsidP="00F1261E">
      <w:pPr>
        <w:widowControl w:val="0"/>
        <w:numPr>
          <w:ilvl w:val="0"/>
          <w:numId w:val="8"/>
        </w:numPr>
        <w:tabs>
          <w:tab w:val="left" w:pos="1080"/>
        </w:tabs>
        <w:autoSpaceDE w:val="0"/>
        <w:autoSpaceDN w:val="0"/>
        <w:adjustRightInd w:val="0"/>
        <w:spacing w:before="1" w:after="0" w:line="240" w:lineRule="auto"/>
        <w:ind w:left="1080" w:right="60"/>
        <w:contextualSpacing/>
        <w:jc w:val="both"/>
        <w:rPr>
          <w:rFonts w:ascii="Trebuchet MS" w:hAnsi="Trebuchet MS" w:cs="Arial"/>
          <w:sz w:val="19"/>
          <w:szCs w:val="19"/>
        </w:rPr>
      </w:pPr>
      <w:r w:rsidRPr="008E0F64">
        <w:rPr>
          <w:rFonts w:ascii="Trebuchet MS" w:hAnsi="Trebuchet MS"/>
          <w:sz w:val="19"/>
        </w:rPr>
        <w:t>Spannung über 120 V:</w:t>
      </w:r>
    </w:p>
    <w:p w14:paraId="6B2E443A" w14:textId="77777777" w:rsidR="001560DC" w:rsidRPr="008E0F64" w:rsidRDefault="00064FA8" w:rsidP="001560DC">
      <w:pPr>
        <w:widowControl w:val="0"/>
        <w:tabs>
          <w:tab w:val="left" w:pos="1080"/>
        </w:tabs>
        <w:autoSpaceDE w:val="0"/>
        <w:autoSpaceDN w:val="0"/>
        <w:adjustRightInd w:val="0"/>
        <w:spacing w:before="1" w:after="0" w:line="240" w:lineRule="auto"/>
        <w:ind w:left="1080" w:right="60"/>
        <w:contextualSpacing/>
        <w:jc w:val="both"/>
        <w:rPr>
          <w:rFonts w:ascii="Trebuchet MS" w:hAnsi="Trebuchet MS" w:cs="Arial"/>
          <w:sz w:val="19"/>
          <w:szCs w:val="19"/>
        </w:rPr>
      </w:pPr>
      <w:r w:rsidRPr="008E0F64">
        <w:rPr>
          <w:rFonts w:ascii="Trebuchet MS" w:hAnsi="Trebuchet MS"/>
          <w:sz w:val="19"/>
        </w:rPr>
        <w:t>In Durchgängen sind aktive Teile von Bädern und/oder elektrischen Versorgungsleitungen, zwischen denen eine Potentialdifferenz von mehr als 120 V Gleichstrom besteht, außerdem so getrennt, dass sie nicht gleichzeitig berührt werden können. Diese Bedingung gilt als erfüllt, wenn sie mindestens 2,5 Meter voneinander entfernt sind.</w:t>
      </w:r>
    </w:p>
    <w:p w14:paraId="169861DD" w14:textId="3A3DAD4D" w:rsidR="00064FA8" w:rsidRPr="008E0F64" w:rsidRDefault="00064FA8" w:rsidP="001560DC">
      <w:pPr>
        <w:widowControl w:val="0"/>
        <w:tabs>
          <w:tab w:val="left" w:pos="1080"/>
        </w:tabs>
        <w:autoSpaceDE w:val="0"/>
        <w:autoSpaceDN w:val="0"/>
        <w:adjustRightInd w:val="0"/>
        <w:spacing w:before="1" w:after="0" w:line="240" w:lineRule="auto"/>
        <w:ind w:left="1080" w:right="60"/>
        <w:contextualSpacing/>
        <w:jc w:val="both"/>
        <w:rPr>
          <w:rFonts w:ascii="Trebuchet MS" w:hAnsi="Trebuchet MS" w:cs="Arial"/>
          <w:sz w:val="19"/>
          <w:szCs w:val="19"/>
        </w:rPr>
      </w:pPr>
      <w:r w:rsidRPr="008E0F64">
        <w:rPr>
          <w:rFonts w:ascii="Trebuchet MS" w:hAnsi="Trebuchet MS"/>
          <w:sz w:val="19"/>
        </w:rPr>
        <w:t>Kann dieser Schutz durch Entfernung nicht erfolgen, werden Maßnahmen in Bezug auf Teilschutz anhand von Hindernissen angewendet.</w:t>
      </w:r>
    </w:p>
    <w:p w14:paraId="6EEF18CC" w14:textId="77777777" w:rsidR="00064FA8" w:rsidRPr="008E0F64" w:rsidRDefault="00064FA8" w:rsidP="00445351">
      <w:pPr>
        <w:pStyle w:val="FOD-opsommingabc"/>
        <w:numPr>
          <w:ilvl w:val="0"/>
          <w:numId w:val="134"/>
        </w:numPr>
        <w:spacing w:before="120"/>
        <w:ind w:left="357" w:hanging="357"/>
        <w:rPr>
          <w:b/>
        </w:rPr>
      </w:pPr>
      <w:r w:rsidRPr="008E0F64">
        <w:rPr>
          <w:b/>
        </w:rPr>
        <w:t>Industrielle Elektroöfen</w:t>
      </w:r>
    </w:p>
    <w:p w14:paraId="65974F2E" w14:textId="62737846" w:rsidR="00064FA8" w:rsidRPr="008E0F64" w:rsidRDefault="00064FA8" w:rsidP="00692AE0">
      <w:pPr>
        <w:pStyle w:val="FOD-normal"/>
      </w:pPr>
      <w:r w:rsidRPr="008E0F64">
        <w:t xml:space="preserve">Elektroöfen dürfen </w:t>
      </w:r>
      <w:r w:rsidR="00CD70C4">
        <w:t>[</w:t>
      </w:r>
      <w:r w:rsidRPr="008E0F64">
        <w:t>an gewöhnlichen Orten installiert werden,</w:t>
      </w:r>
      <w:r w:rsidR="00CD70C4">
        <w:t xml:space="preserve"> </w:t>
      </w:r>
      <w:r w:rsidR="00CD70C4" w:rsidRPr="00761585">
        <w:t>die nicht als der Öffentlichkeit zugängliche Orte betrachtet werden,</w:t>
      </w:r>
      <w:r w:rsidR="00CD70C4">
        <w:t>]</w:t>
      </w:r>
      <w:r w:rsidRPr="008E0F64">
        <w:t xml:space="preserve"> sofern zumindest Teilschutz gegen direktes Berühren vorgesehen ist:</w:t>
      </w:r>
    </w:p>
    <w:p w14:paraId="78C58853" w14:textId="77777777" w:rsidR="00064FA8" w:rsidRPr="008E0F64" w:rsidRDefault="00064FA8" w:rsidP="00445351">
      <w:pPr>
        <w:pStyle w:val="FOD-opsomming1"/>
        <w:numPr>
          <w:ilvl w:val="0"/>
          <w:numId w:val="145"/>
        </w:numPr>
      </w:pPr>
      <w:r w:rsidRPr="008E0F64">
        <w:t>entweder durch Aufstellung außer Reichweite durch Entfernung (</w:t>
      </w:r>
      <w:r w:rsidRPr="008E0F64">
        <w:rPr>
          <w:i/>
        </w:rPr>
        <w:t>Unterabschnitt 4.2.2.1 Buchstabe d</w:t>
      </w:r>
      <w:r w:rsidRPr="008E0F64">
        <w:t>)</w:t>
      </w:r>
    </w:p>
    <w:p w14:paraId="4D0BD894" w14:textId="77777777" w:rsidR="009E2A0E" w:rsidRPr="008E0F64" w:rsidRDefault="00064FA8" w:rsidP="00445351">
      <w:pPr>
        <w:pStyle w:val="FOD-opsomming1"/>
        <w:numPr>
          <w:ilvl w:val="0"/>
          <w:numId w:val="145"/>
        </w:numPr>
      </w:pPr>
      <w:r w:rsidRPr="008E0F64">
        <w:t>oder anhand von Hindernissen (</w:t>
      </w:r>
      <w:r w:rsidRPr="008E0F64">
        <w:rPr>
          <w:i/>
        </w:rPr>
        <w:t>Unterabschnitt 4.2.2.1 Buchstabe e</w:t>
      </w:r>
      <w:r w:rsidRPr="008E0F64">
        <w:t>).</w:t>
      </w:r>
    </w:p>
    <w:p w14:paraId="4D34B88B" w14:textId="77777777" w:rsidR="00CE6A4F" w:rsidRPr="008E0F64" w:rsidRDefault="00CE6A4F">
      <w:pPr>
        <w:rPr>
          <w:rFonts w:ascii="Trebuchet MS" w:eastAsia="Times New Roman" w:hAnsi="Trebuchet MS" w:cs="Arial"/>
          <w:b/>
          <w:sz w:val="19"/>
          <w:szCs w:val="19"/>
          <w:lang w:eastAsia="nl-NL"/>
        </w:rPr>
      </w:pPr>
      <w:r w:rsidRPr="008E0F64">
        <w:rPr>
          <w:b/>
        </w:rPr>
        <w:br w:type="page"/>
      </w:r>
    </w:p>
    <w:p w14:paraId="5A808C7E" w14:textId="0E758324" w:rsidR="00064FA8" w:rsidRPr="008E0F64" w:rsidRDefault="00064FA8" w:rsidP="00445351">
      <w:pPr>
        <w:pStyle w:val="FOD-opsommingabc"/>
        <w:numPr>
          <w:ilvl w:val="0"/>
          <w:numId w:val="134"/>
        </w:numPr>
        <w:spacing w:before="120"/>
        <w:ind w:left="357" w:hanging="357"/>
        <w:rPr>
          <w:b/>
        </w:rPr>
      </w:pPr>
      <w:r w:rsidRPr="008E0F64">
        <w:rPr>
          <w:b/>
        </w:rPr>
        <w:lastRenderedPageBreak/>
        <w:t>Elektrozäune</w:t>
      </w:r>
    </w:p>
    <w:p w14:paraId="109A98BD" w14:textId="57E33DF9" w:rsidR="00064FA8" w:rsidRPr="008E0F64" w:rsidRDefault="00064FA8" w:rsidP="00692AE0">
      <w:pPr>
        <w:pStyle w:val="FOD-opsommingabc"/>
        <w:numPr>
          <w:ilvl w:val="0"/>
          <w:numId w:val="0"/>
        </w:numPr>
        <w:spacing w:before="120"/>
        <w:ind w:left="720" w:hanging="363"/>
        <w:contextualSpacing w:val="0"/>
        <w:rPr>
          <w:i/>
        </w:rPr>
      </w:pPr>
      <w:r w:rsidRPr="008E0F64">
        <w:rPr>
          <w:i/>
        </w:rPr>
        <w:t>k.1</w:t>
      </w:r>
      <w:r w:rsidR="0006559B" w:rsidRPr="008E0F64">
        <w:rPr>
          <w:i/>
        </w:rPr>
        <w:t xml:space="preserve"> - </w:t>
      </w:r>
      <w:r w:rsidRPr="008E0F64">
        <w:rPr>
          <w:i/>
        </w:rPr>
        <w:t>Stromversorgung</w:t>
      </w:r>
    </w:p>
    <w:p w14:paraId="15E251C5" w14:textId="46BF8083" w:rsidR="00064FA8" w:rsidRPr="008E0F64" w:rsidRDefault="00064FA8" w:rsidP="00CA1C90">
      <w:pPr>
        <w:pStyle w:val="FOD-normal"/>
        <w:ind w:left="352"/>
      </w:pPr>
      <w:r w:rsidRPr="008E0F64">
        <w:t>Der Draht, der als Elektrozaun dient, ist blank, sofern die Anlage folgende Bedingungen erfüllt:</w:t>
      </w:r>
    </w:p>
    <w:p w14:paraId="2667B481" w14:textId="07E90CD6" w:rsidR="00064FA8" w:rsidRPr="008E0F64" w:rsidRDefault="00064FA8" w:rsidP="00445351">
      <w:pPr>
        <w:pStyle w:val="FOD-opsomming1"/>
        <w:numPr>
          <w:ilvl w:val="0"/>
          <w:numId w:val="149"/>
        </w:numPr>
      </w:pPr>
      <w:r w:rsidRPr="008E0F64">
        <w:t>Die elektrische Leitung, die die Versorgungseinrichtung mit dem Elektrozaun verbindet, wird nach den Regeln des Fachs gewählt; der Querschnitt der Leiter beträgt mindestens 2,5 mm².</w:t>
      </w:r>
    </w:p>
    <w:p w14:paraId="73848CB5" w14:textId="77777777" w:rsidR="00064FA8" w:rsidRPr="008E0F64" w:rsidRDefault="00064FA8" w:rsidP="00445351">
      <w:pPr>
        <w:pStyle w:val="FOD-opsomming1"/>
        <w:numPr>
          <w:ilvl w:val="0"/>
          <w:numId w:val="149"/>
        </w:numPr>
        <w:tabs>
          <w:tab w:val="clear" w:pos="880"/>
          <w:tab w:val="left" w:pos="900"/>
        </w:tabs>
      </w:pPr>
      <w:r w:rsidRPr="008E0F64">
        <w:t>Wenn der Abstand zwischen den Befestigungspunkten dieses Drahtes mehr als 10 m beträgt, entspricht seine Mindestzugfestigkeit 2800 N; in diesem Fall bestehen die Befestigungen aus Isolatoren.</w:t>
      </w:r>
    </w:p>
    <w:p w14:paraId="3F16DF69" w14:textId="77777777" w:rsidR="00064FA8" w:rsidRPr="008E0F64" w:rsidRDefault="00064FA8" w:rsidP="00445351">
      <w:pPr>
        <w:pStyle w:val="FOD-opsomming1"/>
        <w:numPr>
          <w:ilvl w:val="0"/>
          <w:numId w:val="149"/>
        </w:numPr>
        <w:tabs>
          <w:tab w:val="clear" w:pos="880"/>
          <w:tab w:val="left" w:pos="900"/>
        </w:tabs>
      </w:pPr>
      <w:r w:rsidRPr="008E0F64">
        <w:t>Ein Elektrozaun oder mehrere elektrisch verbundene Elektrozäune werden durch eine einzige Versorgungseinrichtung versorgt.</w:t>
      </w:r>
    </w:p>
    <w:p w14:paraId="6B858919" w14:textId="05AF2135" w:rsidR="00064FA8" w:rsidRPr="008E0F64" w:rsidRDefault="00064FA8" w:rsidP="00692AE0">
      <w:pPr>
        <w:pStyle w:val="FOD-opsommingabc"/>
        <w:numPr>
          <w:ilvl w:val="0"/>
          <w:numId w:val="0"/>
        </w:numPr>
        <w:spacing w:before="120"/>
        <w:ind w:left="720" w:hanging="363"/>
        <w:contextualSpacing w:val="0"/>
        <w:rPr>
          <w:i/>
        </w:rPr>
      </w:pPr>
      <w:r w:rsidRPr="008E0F64">
        <w:rPr>
          <w:i/>
        </w:rPr>
        <w:t>k.2</w:t>
      </w:r>
      <w:r w:rsidR="0006559B" w:rsidRPr="008E0F64">
        <w:rPr>
          <w:i/>
        </w:rPr>
        <w:t xml:space="preserve"> - </w:t>
      </w:r>
      <w:r w:rsidRPr="008E0F64">
        <w:rPr>
          <w:i/>
        </w:rPr>
        <w:t>Kennzeichnung</w:t>
      </w:r>
    </w:p>
    <w:p w14:paraId="7CE968A2" w14:textId="77777777" w:rsidR="00064FA8" w:rsidRPr="008E0F64" w:rsidRDefault="00064FA8" w:rsidP="00692AE0">
      <w:pPr>
        <w:pStyle w:val="FOD-normal"/>
        <w:ind w:left="357"/>
      </w:pPr>
      <w:r w:rsidRPr="008E0F64">
        <w:t xml:space="preserve">Das Vorhandensein von Elektrozäunen wird durch Warnschilder wie in </w:t>
      </w:r>
      <w:r w:rsidRPr="008E0F64">
        <w:rPr>
          <w:i/>
        </w:rPr>
        <w:t>Abschnitt 9.4.1</w:t>
      </w:r>
      <w:r w:rsidRPr="008E0F64">
        <w:t xml:space="preserve"> erwähnt gekennzeichnet.</w:t>
      </w:r>
    </w:p>
    <w:p w14:paraId="21600611" w14:textId="77777777" w:rsidR="00064FA8" w:rsidRPr="008E0F64" w:rsidRDefault="00064FA8" w:rsidP="00692AE0">
      <w:pPr>
        <w:pStyle w:val="FOD-normal"/>
        <w:ind w:left="357"/>
      </w:pPr>
      <w:r w:rsidRPr="008E0F64">
        <w:t>Diese Schilder werden über die gesamte Länge der Zäune in Abständen von höchstens 50 m angebracht. Sie werden auch auf jeder Seite aller Ecken des Verlaufs der Zäune in einem Abstand von höchstens 1 m vom Scheitelpunkt der Ecken angebracht.</w:t>
      </w:r>
    </w:p>
    <w:p w14:paraId="7BD56D59" w14:textId="029C6B16" w:rsidR="00064FA8" w:rsidRPr="008E0F64" w:rsidRDefault="00064FA8" w:rsidP="00692AE0">
      <w:pPr>
        <w:pStyle w:val="FOD-opsommingabc"/>
        <w:keepNext/>
        <w:widowControl/>
        <w:numPr>
          <w:ilvl w:val="0"/>
          <w:numId w:val="0"/>
        </w:numPr>
        <w:autoSpaceDE/>
        <w:autoSpaceDN/>
        <w:adjustRightInd/>
        <w:spacing w:before="120"/>
        <w:ind w:left="720" w:hanging="363"/>
        <w:contextualSpacing w:val="0"/>
        <w:rPr>
          <w:i/>
        </w:rPr>
      </w:pPr>
      <w:r w:rsidRPr="008E0F64">
        <w:rPr>
          <w:i/>
        </w:rPr>
        <w:t>k.3</w:t>
      </w:r>
      <w:r w:rsidR="0006559B" w:rsidRPr="008E0F64">
        <w:rPr>
          <w:i/>
        </w:rPr>
        <w:t xml:space="preserve"> - </w:t>
      </w:r>
      <w:r w:rsidRPr="008E0F64">
        <w:rPr>
          <w:i/>
        </w:rPr>
        <w:t>Installation</w:t>
      </w:r>
    </w:p>
    <w:p w14:paraId="45D0F1DB" w14:textId="77777777" w:rsidR="00064FA8" w:rsidRPr="008E0F64" w:rsidRDefault="00064FA8" w:rsidP="00692AE0">
      <w:pPr>
        <w:pStyle w:val="FOD-normal"/>
        <w:ind w:left="357"/>
      </w:pPr>
      <w:r w:rsidRPr="008E0F64">
        <w:t>Elektrozäune werden nur dann an Grundstücksgrenzen errichtet, wenn die betreffenden Eigentümer und Mieter dem zustimmen. In Ermangelung dieser Zustimmung werden sie mindestens 0,50 m hinter dieser Grenze installiert.</w:t>
      </w:r>
    </w:p>
    <w:p w14:paraId="7BDB4894" w14:textId="6DA14F86" w:rsidR="00064FA8" w:rsidRPr="008E0F64" w:rsidRDefault="00064FA8" w:rsidP="00692AE0">
      <w:pPr>
        <w:pStyle w:val="FOD-normal"/>
        <w:ind w:left="357"/>
      </w:pPr>
      <w:r w:rsidRPr="008E0F64">
        <w:t xml:space="preserve">Bei der Errichtung von Elektrozäunen am Rande des öffentlichen Eigentums wird jeder unter Spannung stehende Draht mit einem nicht unter Spannung stehenden Schutzdraht </w:t>
      </w:r>
      <w:r w:rsidR="00D340B1" w:rsidRPr="008E0F64">
        <w:t>-</w:t>
      </w:r>
      <w:r w:rsidRPr="008E0F64">
        <w:t xml:space="preserve"> wie einem Zaundraht </w:t>
      </w:r>
      <w:r w:rsidR="00D340B1" w:rsidRPr="008E0F64">
        <w:t>-</w:t>
      </w:r>
      <w:r w:rsidRPr="008E0F64">
        <w:t xml:space="preserve"> gekoppelt. Dieser Schutzdraht befindet sich auf einer senkrechten Ebene in einem Abstand von mindestens 0,25 m zu dem unter Spannung stehenden Draht; in der Höhe beträgt der Abstand höchstens 0,10 m; der Schutzdraht befindet sich auf der Seite des öffentlichen Eigentums, ohne auf dieses Eigentum überzugreifen.</w:t>
      </w:r>
    </w:p>
    <w:p w14:paraId="267C56CB" w14:textId="77777777" w:rsidR="00064FA8" w:rsidRPr="008E0F64" w:rsidRDefault="00064FA8" w:rsidP="00445351">
      <w:pPr>
        <w:pStyle w:val="FOD-opsommingabc"/>
        <w:numPr>
          <w:ilvl w:val="0"/>
          <w:numId w:val="134"/>
        </w:numPr>
        <w:spacing w:before="120"/>
        <w:ind w:left="357" w:hanging="357"/>
        <w:rPr>
          <w:b/>
        </w:rPr>
      </w:pPr>
      <w:r w:rsidRPr="008E0F64">
        <w:rPr>
          <w:b/>
        </w:rPr>
        <w:t>Tierbetäubungsgeräte</w:t>
      </w:r>
    </w:p>
    <w:p w14:paraId="0B1A7B7F" w14:textId="77777777" w:rsidR="00064FA8" w:rsidRPr="008E0F64" w:rsidRDefault="00064FA8" w:rsidP="00692AE0">
      <w:pPr>
        <w:pStyle w:val="FOD-normal"/>
        <w:ind w:left="357"/>
      </w:pPr>
      <w:r w:rsidRPr="008E0F64">
        <w:t>Zangen, Scheren und ähnliche Vorrichtungen von Geräten, die für die Betäubung von Tieren in Schlachthöfen benutzt werden, dürfen teilweise blank bleiben, sofern folgende Bedingungen erfüllt sind.</w:t>
      </w:r>
    </w:p>
    <w:p w14:paraId="12007122" w14:textId="570031FC" w:rsidR="00064FA8" w:rsidRPr="008E0F64" w:rsidRDefault="00064FA8" w:rsidP="00692AE0">
      <w:pPr>
        <w:pStyle w:val="FOD-opsommingabc"/>
        <w:numPr>
          <w:ilvl w:val="0"/>
          <w:numId w:val="0"/>
        </w:numPr>
        <w:spacing w:before="120"/>
        <w:ind w:left="720" w:hanging="363"/>
        <w:contextualSpacing w:val="0"/>
        <w:rPr>
          <w:i/>
        </w:rPr>
      </w:pPr>
      <w:r w:rsidRPr="008E0F64">
        <w:rPr>
          <w:i/>
        </w:rPr>
        <w:t>l.1</w:t>
      </w:r>
      <w:r w:rsidR="0006559B" w:rsidRPr="008E0F64">
        <w:rPr>
          <w:i/>
        </w:rPr>
        <w:t xml:space="preserve"> - </w:t>
      </w:r>
      <w:r w:rsidRPr="008E0F64">
        <w:rPr>
          <w:i/>
        </w:rPr>
        <w:t>Allgemeine Vorschriften</w:t>
      </w:r>
    </w:p>
    <w:p w14:paraId="3600EF75" w14:textId="77777777" w:rsidR="00064FA8" w:rsidRPr="008E0F64" w:rsidRDefault="00064FA8" w:rsidP="00445351">
      <w:pPr>
        <w:pStyle w:val="FOD-opsomming1"/>
        <w:numPr>
          <w:ilvl w:val="0"/>
          <w:numId w:val="150"/>
        </w:numPr>
        <w:tabs>
          <w:tab w:val="clear" w:pos="880"/>
          <w:tab w:val="left" w:pos="900"/>
        </w:tabs>
      </w:pPr>
      <w:r w:rsidRPr="008E0F64">
        <w:t>Die Betäubungsspannung wird von einer Quelle geliefert, die mit einem Transformator mit getrennten Wicklungen ausgestattet ist.</w:t>
      </w:r>
    </w:p>
    <w:p w14:paraId="5CEF27A1" w14:textId="77777777" w:rsidR="00064FA8" w:rsidRPr="008E0F64" w:rsidRDefault="00064FA8" w:rsidP="00445351">
      <w:pPr>
        <w:pStyle w:val="FOD-opsomming1"/>
        <w:numPr>
          <w:ilvl w:val="0"/>
          <w:numId w:val="150"/>
        </w:numPr>
        <w:tabs>
          <w:tab w:val="clear" w:pos="880"/>
          <w:tab w:val="left" w:pos="900"/>
        </w:tabs>
      </w:pPr>
      <w:r w:rsidRPr="008E0F64">
        <w:t>Der Sekundärkreis dieses Transformators darf nicht geerdet sein.</w:t>
      </w:r>
    </w:p>
    <w:p w14:paraId="5DD03A4E" w14:textId="77777777" w:rsidR="00064FA8" w:rsidRPr="008E0F64" w:rsidRDefault="00064FA8" w:rsidP="00445351">
      <w:pPr>
        <w:pStyle w:val="FOD-opsomming1"/>
        <w:numPr>
          <w:ilvl w:val="0"/>
          <w:numId w:val="150"/>
        </w:numPr>
        <w:tabs>
          <w:tab w:val="clear" w:pos="880"/>
          <w:tab w:val="left" w:pos="900"/>
        </w:tabs>
      </w:pPr>
      <w:r w:rsidRPr="008E0F64">
        <w:t>Dieser Transformator und gegebenenfalls die Eigenbedarfsschaltgeräte (Transformator des Steuerkreises, Schütz, ...) befinden sich in einem oder mehreren Kasten mit einer Schutzart von mindestens IPX4.</w:t>
      </w:r>
    </w:p>
    <w:p w14:paraId="1859B4FB" w14:textId="77777777" w:rsidR="00064FA8" w:rsidRPr="008E0F64" w:rsidRDefault="00064FA8" w:rsidP="00445351">
      <w:pPr>
        <w:pStyle w:val="FOD-opsomming1"/>
        <w:keepLines/>
        <w:numPr>
          <w:ilvl w:val="0"/>
          <w:numId w:val="150"/>
        </w:numPr>
        <w:tabs>
          <w:tab w:val="clear" w:pos="880"/>
          <w:tab w:val="left" w:pos="900"/>
        </w:tabs>
      </w:pPr>
      <w:r w:rsidRPr="008E0F64">
        <w:t>Zangen, Scheren und ähnliche Vorrichtungen sind außer senkrecht zu den Elektroden vollständig isoliert; blanke Teile sind jedoch auf ein Minimum reduziert.</w:t>
      </w:r>
    </w:p>
    <w:p w14:paraId="4480B136" w14:textId="77777777" w:rsidR="00064FA8" w:rsidRPr="008E0F64" w:rsidRDefault="00064FA8" w:rsidP="00445351">
      <w:pPr>
        <w:pStyle w:val="FOD-opsomming1"/>
        <w:keepNext/>
        <w:keepLines/>
        <w:numPr>
          <w:ilvl w:val="0"/>
          <w:numId w:val="150"/>
        </w:numPr>
        <w:tabs>
          <w:tab w:val="clear" w:pos="880"/>
          <w:tab w:val="left" w:pos="900"/>
        </w:tabs>
      </w:pPr>
      <w:r w:rsidRPr="008E0F64">
        <w:t>Der Betäubungskreis und der Steuerkreis, falls vorhanden, sind elektrisch voneinander getrennt.</w:t>
      </w:r>
    </w:p>
    <w:p w14:paraId="181B4F05" w14:textId="77777777" w:rsidR="00064FA8" w:rsidRPr="008E0F64" w:rsidRDefault="00064FA8" w:rsidP="00445351">
      <w:pPr>
        <w:pStyle w:val="FOD-opsomming1"/>
        <w:keepNext/>
        <w:keepLines/>
        <w:numPr>
          <w:ilvl w:val="0"/>
          <w:numId w:val="150"/>
        </w:numPr>
        <w:tabs>
          <w:tab w:val="clear" w:pos="880"/>
          <w:tab w:val="left" w:pos="900"/>
        </w:tabs>
      </w:pPr>
      <w:r w:rsidRPr="008E0F64">
        <w:t>Steckdosen und eventuelle Stecker, die in Haupt- oder Steuerkreise eingefügt werden, sind so konzipiert, dass sie nur an Sekundärkreise von Transformatoren angeschlossen werden können.</w:t>
      </w:r>
    </w:p>
    <w:p w14:paraId="6AB32398" w14:textId="747FDEBC" w:rsidR="00064FA8" w:rsidRPr="008E0F64" w:rsidRDefault="00064FA8" w:rsidP="00445351">
      <w:pPr>
        <w:pStyle w:val="FOD-opsomming1"/>
        <w:numPr>
          <w:ilvl w:val="0"/>
          <w:numId w:val="150"/>
        </w:numPr>
        <w:tabs>
          <w:tab w:val="clear" w:pos="880"/>
          <w:tab w:val="left" w:pos="900"/>
        </w:tabs>
      </w:pPr>
      <w:r w:rsidRPr="008E0F64">
        <w:t>Elektrische Leitungen für die Stromversorgung von Zangen, Scheren und ähnlichen Vorrichtungen entsprechen mindestens Typ H05RN-F/H07RN-F.</w:t>
      </w:r>
    </w:p>
    <w:p w14:paraId="75696192" w14:textId="77777777" w:rsidR="00064FA8" w:rsidRPr="008E0F64" w:rsidRDefault="00064FA8" w:rsidP="00445351">
      <w:pPr>
        <w:pStyle w:val="FOD-opsomming1"/>
        <w:numPr>
          <w:ilvl w:val="0"/>
          <w:numId w:val="150"/>
        </w:numPr>
        <w:tabs>
          <w:tab w:val="clear" w:pos="880"/>
          <w:tab w:val="left" w:pos="900"/>
        </w:tabs>
      </w:pPr>
      <w:r w:rsidRPr="008E0F64">
        <w:t>Griffe von Zangen, Scheren und ähnlichen Vorrichtungen sind mit wirksamen Verbindungsvorrichtungen versehen, die Ziehen oder Verdrehen von Leitern verhindern.</w:t>
      </w:r>
    </w:p>
    <w:p w14:paraId="66D118B2" w14:textId="77777777" w:rsidR="00064FA8" w:rsidRPr="008E0F64" w:rsidRDefault="00064FA8" w:rsidP="00445351">
      <w:pPr>
        <w:pStyle w:val="FOD-opsomming1"/>
        <w:numPr>
          <w:ilvl w:val="0"/>
          <w:numId w:val="150"/>
        </w:numPr>
        <w:tabs>
          <w:tab w:val="clear" w:pos="880"/>
          <w:tab w:val="left" w:pos="900"/>
        </w:tabs>
      </w:pPr>
      <w:r w:rsidRPr="008E0F64">
        <w:t>Zangen, Scheren oder ähnliche Vorrichtungen sind mit einer Vorrichtung versehen, mit der sie sicher aufgehängt werden können.</w:t>
      </w:r>
    </w:p>
    <w:p w14:paraId="7EAD4BD6" w14:textId="77777777" w:rsidR="00064FA8" w:rsidRPr="008E0F64" w:rsidRDefault="00064FA8" w:rsidP="00445351">
      <w:pPr>
        <w:pStyle w:val="FOD-opsomming1"/>
        <w:numPr>
          <w:ilvl w:val="0"/>
          <w:numId w:val="150"/>
        </w:numPr>
        <w:tabs>
          <w:tab w:val="clear" w:pos="880"/>
          <w:tab w:val="left" w:pos="900"/>
        </w:tabs>
      </w:pPr>
      <w:r w:rsidRPr="008E0F64">
        <w:t>Bediener sind mit geeigneten persönlichen Ausrüstungen zum Schutz gegen die Gefahren elektrischen Schlags ausgestattet.</w:t>
      </w:r>
    </w:p>
    <w:p w14:paraId="59435584" w14:textId="785CC3B1" w:rsidR="00CE6A4F" w:rsidRPr="008E0F64" w:rsidRDefault="00064FA8" w:rsidP="00445351">
      <w:pPr>
        <w:pStyle w:val="FOD-opsomming1"/>
        <w:numPr>
          <w:ilvl w:val="0"/>
          <w:numId w:val="150"/>
        </w:numPr>
        <w:tabs>
          <w:tab w:val="clear" w:pos="880"/>
          <w:tab w:val="left" w:pos="900"/>
        </w:tabs>
      </w:pPr>
      <w:r w:rsidRPr="008E0F64">
        <w:t>Jedes Gerät wird jährlich von einer für die Prüfung elektrischer Anlagen zugelassenen Stelle überprüft, was die Einhaltung der allgemeinen und besonderen Bedingungen betrifft; diese Stelle erstellt einen Bericht über ihre Feststellungen; dieser Bericht wird dem mit der Überwachung beauftragten Beamten zur Verfügung gehalten.</w:t>
      </w:r>
    </w:p>
    <w:p w14:paraId="141EB043" w14:textId="67F9E186" w:rsidR="00064FA8" w:rsidRPr="008E0F64" w:rsidRDefault="00CE6A4F" w:rsidP="00CE6A4F">
      <w:pPr>
        <w:rPr>
          <w:rFonts w:ascii="Trebuchet MS" w:hAnsi="Trebuchet MS" w:cs="Arial"/>
          <w:sz w:val="19"/>
          <w:szCs w:val="19"/>
          <w:lang w:eastAsia="nl-NL"/>
        </w:rPr>
      </w:pPr>
      <w:r w:rsidRPr="008E0F64">
        <w:br w:type="page"/>
      </w:r>
    </w:p>
    <w:p w14:paraId="07347DB3" w14:textId="2A25F29E" w:rsidR="00064FA8" w:rsidRPr="008E0F64" w:rsidRDefault="00064FA8" w:rsidP="00692AE0">
      <w:pPr>
        <w:pStyle w:val="FOD-opsommingabc"/>
        <w:numPr>
          <w:ilvl w:val="0"/>
          <w:numId w:val="0"/>
        </w:numPr>
        <w:spacing w:before="120"/>
        <w:ind w:left="720" w:hanging="363"/>
        <w:contextualSpacing w:val="0"/>
        <w:rPr>
          <w:i/>
        </w:rPr>
      </w:pPr>
      <w:r w:rsidRPr="008E0F64">
        <w:rPr>
          <w:i/>
        </w:rPr>
        <w:lastRenderedPageBreak/>
        <w:t>l.2</w:t>
      </w:r>
      <w:r w:rsidR="0006559B" w:rsidRPr="008E0F64">
        <w:rPr>
          <w:i/>
        </w:rPr>
        <w:t xml:space="preserve"> - </w:t>
      </w:r>
      <w:r w:rsidRPr="008E0F64">
        <w:rPr>
          <w:i/>
        </w:rPr>
        <w:t>Besondere Vorschriften</w:t>
      </w:r>
    </w:p>
    <w:p w14:paraId="03C70037" w14:textId="77777777" w:rsidR="00064FA8" w:rsidRPr="008E0F64" w:rsidRDefault="00DC296C" w:rsidP="00445351">
      <w:pPr>
        <w:pStyle w:val="FOD-opsomming1"/>
        <w:numPr>
          <w:ilvl w:val="0"/>
          <w:numId w:val="151"/>
        </w:numPr>
      </w:pPr>
      <w:r w:rsidRPr="008E0F64">
        <w:t>Bei Zangen, Scheren oder ähnlichen Vorrichtungen, bei denen die Leerlaufspannung an den Elektrodenklemmen 90 V Wechselstrom nicht überschreitet:</w:t>
      </w:r>
    </w:p>
    <w:p w14:paraId="045FFCB3" w14:textId="77777777" w:rsidR="00064FA8" w:rsidRPr="008E0F64" w:rsidRDefault="00064FA8" w:rsidP="00445351">
      <w:pPr>
        <w:widowControl w:val="0"/>
        <w:numPr>
          <w:ilvl w:val="0"/>
          <w:numId w:val="152"/>
        </w:numPr>
        <w:tabs>
          <w:tab w:val="left" w:pos="126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überschreitet die Leerlaufspannung am Ausgang des Versorgungstransformators nicht 90 V,</w:t>
      </w:r>
    </w:p>
    <w:p w14:paraId="716E13C6" w14:textId="77777777" w:rsidR="00064FA8" w:rsidRPr="008E0F64" w:rsidRDefault="00064FA8" w:rsidP="00445351">
      <w:pPr>
        <w:widowControl w:val="0"/>
        <w:numPr>
          <w:ilvl w:val="0"/>
          <w:numId w:val="152"/>
        </w:numPr>
        <w:tabs>
          <w:tab w:val="left" w:pos="126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ist ein Griff der Zangen, Scheren oder ähnlichen Vorrichtungen mit einem Schalter ausgestattet, der die Spannungsfreischaltung der Elektroden ermöglicht, sobald die größte nicht isolierte Elektrodenabmessung 50 mm überschreitet; diese Maßnahme gilt auch für Zangen, Scheren oder ähnliche Vorrichtungen mit zwei nicht mechanisch miteinander verbundenen Elektroden, unabhängig von der Abmessung der blanken Teile.</w:t>
      </w:r>
    </w:p>
    <w:p w14:paraId="26F98E57" w14:textId="77777777" w:rsidR="00064FA8" w:rsidRPr="008E0F64" w:rsidRDefault="00DC296C" w:rsidP="00445351">
      <w:pPr>
        <w:pStyle w:val="FOD-opsomming1"/>
        <w:numPr>
          <w:ilvl w:val="0"/>
          <w:numId w:val="151"/>
        </w:numPr>
      </w:pPr>
      <w:r w:rsidRPr="008E0F64">
        <w:t>Bei Zangen, Scheren oder ähnlichen Vorrichtungen, bei denen die Leerlaufspannung an den Elektrodenklemmen 90 V Wechselstrom überschreitet:</w:t>
      </w:r>
    </w:p>
    <w:p w14:paraId="4ED65960" w14:textId="515600E8" w:rsidR="00064FA8" w:rsidRPr="008E0F64" w:rsidRDefault="00064FA8" w:rsidP="00445351">
      <w:pPr>
        <w:widowControl w:val="0"/>
        <w:numPr>
          <w:ilvl w:val="0"/>
          <w:numId w:val="153"/>
        </w:numPr>
        <w:tabs>
          <w:tab w:val="left" w:pos="126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überschreitet der Effektivwert der Leerlaufspannung am Ausgang des Versorgungstrans</w:t>
      </w:r>
      <w:r w:rsidR="00DD4BE3" w:rsidRPr="008E0F64">
        <w:rPr>
          <w:rFonts w:ascii="Trebuchet MS" w:hAnsi="Trebuchet MS"/>
          <w:sz w:val="19"/>
        </w:rPr>
        <w:softHyphen/>
      </w:r>
      <w:r w:rsidRPr="008E0F64">
        <w:rPr>
          <w:rFonts w:ascii="Trebuchet MS" w:hAnsi="Trebuchet MS"/>
          <w:sz w:val="19"/>
        </w:rPr>
        <w:t>formators nicht 380 V,</w:t>
      </w:r>
    </w:p>
    <w:p w14:paraId="102F9371" w14:textId="77777777" w:rsidR="00064FA8" w:rsidRPr="008E0F64" w:rsidRDefault="00064FA8" w:rsidP="00445351">
      <w:pPr>
        <w:keepNext/>
        <w:widowControl w:val="0"/>
        <w:numPr>
          <w:ilvl w:val="0"/>
          <w:numId w:val="153"/>
        </w:numPr>
        <w:tabs>
          <w:tab w:val="left" w:pos="126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sind beide Elektroden mechanisch miteinander verbunden und überschreitet die größte nicht isolierte Elektrodenabmessung in keinem Fall 50 mm,</w:t>
      </w:r>
    </w:p>
    <w:p w14:paraId="0C38082E" w14:textId="77777777" w:rsidR="00064FA8" w:rsidRPr="008E0F64" w:rsidRDefault="00064FA8" w:rsidP="00445351">
      <w:pPr>
        <w:widowControl w:val="0"/>
        <w:numPr>
          <w:ilvl w:val="0"/>
          <w:numId w:val="153"/>
        </w:numPr>
        <w:tabs>
          <w:tab w:val="left" w:pos="126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ist der Betäubungsstromkreis mit einem zweipoligen Schütz mit Verzögerungseinrichtung ausgestattet, die die Dauer der Anwendung der Spannung automatisch auf höchstens 5 Sekunden begrenzt, wenn die Versorgungsspannung im Leerlauf 200 V nicht überschreitet, und auf höchstens 1,5 Sekunden, wenn diese Spannung 200 V überschreitet,</w:t>
      </w:r>
    </w:p>
    <w:p w14:paraId="5C9E940B" w14:textId="77777777" w:rsidR="00064FA8" w:rsidRPr="008E0F64" w:rsidRDefault="00064FA8" w:rsidP="00445351">
      <w:pPr>
        <w:widowControl w:val="0"/>
        <w:numPr>
          <w:ilvl w:val="0"/>
          <w:numId w:val="153"/>
        </w:numPr>
        <w:tabs>
          <w:tab w:val="left" w:pos="126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wird das Schütz durch Schließen eines Steuerkreises, der mit Sicherheitskleinspannung mit einem Wert von höchstens 25 V Wechselstrom, 36 V Gleichstrom mit Welligkeit und 60 V Gleichstrom ohne Welligkeit versorgt wird, ferngesteuert; wiederholtes Schließen des Steuerkreises darf nicht zu einer Verlängerung der in vorhergehendem Punkt vorgeschriebenen Höchstzeiten führen.</w:t>
      </w:r>
    </w:p>
    <w:p w14:paraId="4AA240D6" w14:textId="77777777" w:rsidR="00064FA8" w:rsidRPr="008E0F64" w:rsidRDefault="00064FA8" w:rsidP="00445351">
      <w:pPr>
        <w:pStyle w:val="FOD-opsommingabc"/>
        <w:numPr>
          <w:ilvl w:val="0"/>
          <w:numId w:val="134"/>
        </w:numPr>
        <w:spacing w:before="120"/>
        <w:ind w:left="357" w:hanging="357"/>
        <w:rPr>
          <w:b/>
        </w:rPr>
      </w:pPr>
      <w:r w:rsidRPr="008E0F64">
        <w:rPr>
          <w:b/>
        </w:rPr>
        <w:t>Auftragen von Farben und Putzschichten durch elektrostatische Verfahren</w:t>
      </w:r>
    </w:p>
    <w:p w14:paraId="4D9E3F96" w14:textId="58F4FB03" w:rsidR="00064FA8" w:rsidRPr="008E0F64" w:rsidRDefault="00CD70C4" w:rsidP="00692AE0">
      <w:pPr>
        <w:pStyle w:val="FOD-normal"/>
      </w:pPr>
      <w:r>
        <w:t>[</w:t>
      </w:r>
      <w:r w:rsidR="00064FA8" w:rsidRPr="008E0F64">
        <w:t>An gewöhnlichen Orten</w:t>
      </w:r>
      <w:r>
        <w:t>]</w:t>
      </w:r>
      <w:r w:rsidR="00064FA8" w:rsidRPr="008E0F64">
        <w:t xml:space="preserve"> von Einrichtungen, in denen in Artikel 2 des Gesetzes vom 4. August 1996 über das Wohlbefinden der Arbeitnehmer bei der Ausführung ihrer Arbeit erwähnte Arbeitnehmer beschäftigt sind, ist es erlaubt, Farben und Putzschichten durch elektrostatische Verfahren aufzutragen und insbesondere Hochspannungselektroden von Spritzpistolen oder anderen Sprühvorrichtungen, die dieses Auftragen ermöglichen, blank zu lassen, sofern folgende Bedingungen erfüllt sind:</w:t>
      </w:r>
    </w:p>
    <w:p w14:paraId="4AFA4245" w14:textId="77777777" w:rsidR="00064FA8" w:rsidRPr="008E0F64" w:rsidRDefault="00064FA8" w:rsidP="00445351">
      <w:pPr>
        <w:pStyle w:val="FOD-opsomming1"/>
        <w:numPr>
          <w:ilvl w:val="0"/>
          <w:numId w:val="154"/>
        </w:numPr>
      </w:pPr>
      <w:r w:rsidRPr="008E0F64">
        <w:t>Die Abmessungen der blanken Teile sind auf ein Minimum reduziert.</w:t>
      </w:r>
    </w:p>
    <w:p w14:paraId="7DCD36AA" w14:textId="77777777" w:rsidR="00064FA8" w:rsidRPr="008E0F64" w:rsidRDefault="00064FA8" w:rsidP="00445351">
      <w:pPr>
        <w:pStyle w:val="FOD-opsomming1"/>
        <w:numPr>
          <w:ilvl w:val="0"/>
          <w:numId w:val="154"/>
        </w:numPr>
      </w:pPr>
      <w:r w:rsidRPr="008E0F64">
        <w:t>Die behandelten Gegenstände sind geerdet.</w:t>
      </w:r>
    </w:p>
    <w:p w14:paraId="44B723A6" w14:textId="77777777" w:rsidR="00064FA8" w:rsidRPr="008E0F64" w:rsidRDefault="00064FA8" w:rsidP="00445351">
      <w:pPr>
        <w:pStyle w:val="FOD-opsomming1"/>
        <w:numPr>
          <w:ilvl w:val="0"/>
          <w:numId w:val="154"/>
        </w:numPr>
      </w:pPr>
      <w:r w:rsidRPr="008E0F64">
        <w:t>Bei Spritzpistolen und ähnlichen Vorrichtungen, die über einen Generator versorgt werden, dessen Kurzschlussstrom auf 0,70 mA begrenzt ist:</w:t>
      </w:r>
    </w:p>
    <w:p w14:paraId="40DF75F0" w14:textId="77777777" w:rsidR="00064FA8" w:rsidRPr="008E0F64" w:rsidRDefault="00AF3E65" w:rsidP="00692AE0">
      <w:pPr>
        <w:pStyle w:val="FOD-opsomming2"/>
        <w:ind w:left="720"/>
      </w:pPr>
      <w:r w:rsidRPr="008E0F64">
        <w:t>überschreitet die vom Generator gelieferte Energie nicht 300 mJ,</w:t>
      </w:r>
    </w:p>
    <w:p w14:paraId="57BC61D6" w14:textId="77777777" w:rsidR="00064FA8" w:rsidRPr="008E0F64" w:rsidRDefault="00AF3E65" w:rsidP="00692AE0">
      <w:pPr>
        <w:pStyle w:val="FOD-opsomming2"/>
        <w:ind w:left="720"/>
      </w:pPr>
      <w:r w:rsidRPr="008E0F64">
        <w:t>überschreitet die von den Elektroden gelieferte Energie nicht 0,25 mJ,</w:t>
      </w:r>
    </w:p>
    <w:p w14:paraId="71022CED" w14:textId="77777777" w:rsidR="00064FA8" w:rsidRPr="008E0F64" w:rsidRDefault="00AF3E65" w:rsidP="00692AE0">
      <w:pPr>
        <w:pStyle w:val="FOD-opsomming2"/>
        <w:ind w:left="720"/>
      </w:pPr>
      <w:r w:rsidRPr="008E0F64">
        <w:t>tendiert die Spannung zwischen den Elektroden und gleich welchem geerdeten Gegenstand gegen null, wenn sich diese Teile einander annähern,</w:t>
      </w:r>
    </w:p>
    <w:p w14:paraId="7B82664C" w14:textId="77777777" w:rsidR="00064FA8" w:rsidRPr="008E0F64" w:rsidRDefault="00AF3E65" w:rsidP="00692AE0">
      <w:pPr>
        <w:pStyle w:val="FOD-opsomming2"/>
        <w:ind w:left="720"/>
      </w:pPr>
      <w:r w:rsidRPr="008E0F64">
        <w:t>ist der Griff des Geräts mit einem geerdeten Metallteil ausgestattet; außerdem ist er mit einer Steuerungseinrichtung ausgestattet, die bewirkt, dass die Elektroden nur durch ständige Verwendung der Hand unter Spannung gesetzt werden können.</w:t>
      </w:r>
    </w:p>
    <w:p w14:paraId="549B6885" w14:textId="77777777" w:rsidR="00064FA8" w:rsidRPr="008E0F64" w:rsidRDefault="00064FA8" w:rsidP="00445351">
      <w:pPr>
        <w:pStyle w:val="FOD-opsomming1"/>
        <w:numPr>
          <w:ilvl w:val="0"/>
          <w:numId w:val="155"/>
        </w:numPr>
      </w:pPr>
      <w:r w:rsidRPr="008E0F64">
        <w:t>Bei Sprühvorrichtungen, die über einen Generator versorgt werden, dessen Kurzschlussstrom mehr als 0,70 mA, aber höchstens 4 mA beträgt:</w:t>
      </w:r>
    </w:p>
    <w:p w14:paraId="69059A58" w14:textId="77777777" w:rsidR="00064FA8" w:rsidRPr="008E0F64" w:rsidRDefault="00AF3E65" w:rsidP="00692AE0">
      <w:pPr>
        <w:pStyle w:val="FOD-opsomming2"/>
        <w:ind w:left="720"/>
      </w:pPr>
      <w:r w:rsidRPr="008E0F64">
        <w:t>wird die Anlage automatisch betrieben,</w:t>
      </w:r>
    </w:p>
    <w:p w14:paraId="16FF0E9E" w14:textId="634F0020" w:rsidR="00064FA8" w:rsidRPr="008E0F64" w:rsidRDefault="00AF3E65" w:rsidP="00692AE0">
      <w:pPr>
        <w:pStyle w:val="FOD-opsomming2"/>
        <w:ind w:left="720"/>
      </w:pPr>
      <w:r w:rsidRPr="008E0F64">
        <w:t>befinden sich die Sprühvorrichtung und die elektrischen Leitungen für die Stromversorgung mit Hochspannung an einem Ort mit wirksamer Belüftung,</w:t>
      </w:r>
    </w:p>
    <w:p w14:paraId="51E08569" w14:textId="77777777" w:rsidR="00064FA8" w:rsidRPr="008E0F64" w:rsidRDefault="00AF3E65" w:rsidP="00692AE0">
      <w:pPr>
        <w:pStyle w:val="FOD-opsomming2"/>
        <w:ind w:left="720"/>
      </w:pPr>
      <w:r w:rsidRPr="008E0F64">
        <w:t>ist die Anwesenheit von Personen an diesem Ort während des Farbauftragens verboten; Stromversorgung mit Hochspannung darf nur durch eine Vorrichtung, die sich außerhalb dieses Ortes befindet, und nur dann eingeschaltet werden, wenn die Belüftung gewährleistet ist,</w:t>
      </w:r>
    </w:p>
    <w:p w14:paraId="2D6AE7F6" w14:textId="77777777" w:rsidR="00064FA8" w:rsidRPr="008E0F64" w:rsidRDefault="00AF3E65" w:rsidP="00692AE0">
      <w:pPr>
        <w:pStyle w:val="FOD-opsomming2"/>
        <w:ind w:left="720"/>
      </w:pPr>
      <w:r w:rsidRPr="008E0F64">
        <w:t>wird Stromversorgung mit Hochspannung automatisch unterbrochen, wenn Türen oder Zugangsklappen geöffnet werden oder eine Person die Orte betritt,</w:t>
      </w:r>
    </w:p>
    <w:p w14:paraId="79518189" w14:textId="77777777" w:rsidR="00064FA8" w:rsidRDefault="00AF3E65" w:rsidP="00692AE0">
      <w:pPr>
        <w:pStyle w:val="FOD-opsomming2"/>
        <w:ind w:left="720"/>
      </w:pPr>
      <w:r w:rsidRPr="008E0F64">
        <w:t>löst das Öffnen von Türen oder Klappen oder das Betreten des Ortes ein Signal in der Nähe der Stelltafel aus.</w:t>
      </w:r>
    </w:p>
    <w:p w14:paraId="61F556A4" w14:textId="46DED66B" w:rsidR="00CD70C4" w:rsidRPr="008E0F64" w:rsidRDefault="00CD70C4" w:rsidP="00CD70C4">
      <w:pPr>
        <w:pStyle w:val="FOD-opsomming2"/>
        <w:numPr>
          <w:ilvl w:val="0"/>
          <w:numId w:val="0"/>
        </w:numPr>
        <w:ind w:left="360" w:hanging="360"/>
      </w:pPr>
      <w:r>
        <w:t>[</w:t>
      </w:r>
      <w:r>
        <w:rPr>
          <w:rFonts w:ascii="Times New Roman" w:hAnsi="Times New Roman" w:cs="Times New Roman"/>
        </w:rPr>
        <w:t>̶</w:t>
      </w:r>
      <w:r>
        <w:tab/>
      </w:r>
      <w:r w:rsidRPr="00761585">
        <w:t>Gewöhnliche Orte werden nicht als der Öffentlichkeit zugängliche Orte betrachtet.</w:t>
      </w:r>
      <w:r>
        <w:t>]</w:t>
      </w:r>
    </w:p>
    <w:p w14:paraId="46E35550" w14:textId="77777777" w:rsidR="00064FA8" w:rsidRPr="008E0F64" w:rsidRDefault="00064FA8" w:rsidP="00692AE0">
      <w:pPr>
        <w:pStyle w:val="FOD-normal"/>
      </w:pPr>
      <w:r w:rsidRPr="008E0F64">
        <w:t>Spritzpistolen und andere Sprühvorrichtungen, die über einen Generator versorgt werden, dessen Kurzschlussstrom über 4 mA liegt, sind verboten.</w:t>
      </w:r>
    </w:p>
    <w:p w14:paraId="1A4CB14F" w14:textId="77777777" w:rsidR="00064FA8" w:rsidRPr="008E0F64" w:rsidRDefault="00064FA8" w:rsidP="00445351">
      <w:pPr>
        <w:pStyle w:val="FOD-opsommingabc"/>
        <w:numPr>
          <w:ilvl w:val="0"/>
          <w:numId w:val="134"/>
        </w:numPr>
        <w:spacing w:before="120"/>
        <w:ind w:left="357" w:hanging="357"/>
        <w:rPr>
          <w:b/>
        </w:rPr>
      </w:pPr>
      <w:r w:rsidRPr="008E0F64">
        <w:rPr>
          <w:b/>
        </w:rPr>
        <w:t>Hochspannungszündeinrichtungen von Ölbrennern</w:t>
      </w:r>
    </w:p>
    <w:p w14:paraId="0B3AF5F9" w14:textId="77777777" w:rsidR="00064FA8" w:rsidRPr="00A443FF" w:rsidRDefault="00064FA8" w:rsidP="00692AE0">
      <w:pPr>
        <w:pStyle w:val="FOD-normal"/>
        <w:rPr>
          <w:spacing w:val="-2"/>
        </w:rPr>
      </w:pPr>
      <w:r w:rsidRPr="00A443FF">
        <w:rPr>
          <w:spacing w:val="-2"/>
        </w:rPr>
        <w:t xml:space="preserve">Wenn die Zündeinrichtung eines Brenners über einen Transformator mit getrennten Wicklungen versorgt wird, bei dem der Mittelpunkt der Sekundärwicklung geerdet ist und dessen Leistung 100 VA nicht überschreitet, </w:t>
      </w:r>
      <w:r w:rsidRPr="00A443FF">
        <w:rPr>
          <w:spacing w:val="-2"/>
        </w:rPr>
        <w:lastRenderedPageBreak/>
        <w:t>erfolgt Schutz gegen direktes Berühren anhand von Hindernissen, durch die die Zündeinrichtung außer Reichweite ist. Hindernisse dürfen nur mit einem Werkzeug entfernt werden können.</w:t>
      </w:r>
    </w:p>
    <w:p w14:paraId="6FFB15DD" w14:textId="77777777" w:rsidR="00064FA8" w:rsidRPr="008E0F64" w:rsidRDefault="00064FA8" w:rsidP="00692AE0">
      <w:pPr>
        <w:pStyle w:val="FOD-normal"/>
      </w:pPr>
      <w:r w:rsidRPr="008E0F64">
        <w:t xml:space="preserve">Wird darüber hinaus ein Gerät mit metallischer oder ähnlicher Umhüllung gemäß </w:t>
      </w:r>
      <w:r w:rsidRPr="008E0F64">
        <w:rPr>
          <w:i/>
        </w:rPr>
        <w:t>Unterabschnitt 4.2.2.1 Buchstabe b</w:t>
      </w:r>
      <w:r w:rsidRPr="008E0F64">
        <w:t xml:space="preserve"> benutzt, muss die Schutzart, die durch Montage des Brenners am Wärmetauscher erreicht wird, mindestens IPXX-B entsprechen.</w:t>
      </w:r>
    </w:p>
    <w:p w14:paraId="0E82B946" w14:textId="77777777" w:rsidR="00064FA8" w:rsidRPr="008E0F64" w:rsidRDefault="00064FA8" w:rsidP="00445351">
      <w:pPr>
        <w:pStyle w:val="FOD-opsommingabc"/>
        <w:numPr>
          <w:ilvl w:val="0"/>
          <w:numId w:val="134"/>
        </w:numPr>
        <w:spacing w:before="120"/>
        <w:ind w:left="357" w:hanging="357"/>
        <w:rPr>
          <w:b/>
        </w:rPr>
      </w:pPr>
      <w:r w:rsidRPr="008E0F64">
        <w:rPr>
          <w:b/>
        </w:rPr>
        <w:t>Hochspannungszündeinrichtungen von Gasbrennern</w:t>
      </w:r>
    </w:p>
    <w:p w14:paraId="480A5AD1" w14:textId="77777777" w:rsidR="00064FA8" w:rsidRPr="008E0F64" w:rsidRDefault="00064FA8" w:rsidP="00692AE0">
      <w:pPr>
        <w:pStyle w:val="FOD-normal"/>
      </w:pPr>
      <w:r w:rsidRPr="008E0F64">
        <w:t>Wenn die Scheinleistung einer elektrischen Gaszündeinrichtung unter 50 VA liegt, erfolgt Schutz gegen direktes Berühren anhand von Hindernissen, durch die die Zündeinrichtung außer Reichweite ist. In diesem Fall entspricht die Schutzart mindestens IPXX-B. Hindernisse dürfen nur mit einem Werkzeug entfernt werden können.</w:t>
      </w:r>
    </w:p>
    <w:p w14:paraId="504ADA18" w14:textId="77777777" w:rsidR="00064FA8" w:rsidRPr="008E0F64" w:rsidRDefault="00064FA8" w:rsidP="00692AE0">
      <w:pPr>
        <w:pStyle w:val="FOD-normal"/>
      </w:pPr>
      <w:r w:rsidRPr="008E0F64">
        <w:t>Wenn ein Transformator benutzt wird, handelt es sich um einen Transformator mit getrennten Wicklungen.</w:t>
      </w:r>
    </w:p>
    <w:p w14:paraId="629DA036" w14:textId="77777777" w:rsidR="00064FA8" w:rsidRPr="008E0F64" w:rsidRDefault="00064FA8" w:rsidP="00445351">
      <w:pPr>
        <w:pStyle w:val="FOD-opsommingabc"/>
        <w:numPr>
          <w:ilvl w:val="0"/>
          <w:numId w:val="134"/>
        </w:numPr>
        <w:spacing w:before="120"/>
        <w:ind w:left="357" w:hanging="357"/>
        <w:rPr>
          <w:b/>
        </w:rPr>
      </w:pPr>
      <w:r w:rsidRPr="008E0F64">
        <w:rPr>
          <w:b/>
        </w:rPr>
        <w:t>Nicht betretbare Schaltgerätekombinationen</w:t>
      </w:r>
    </w:p>
    <w:p w14:paraId="54181B1F" w14:textId="1163D03B" w:rsidR="00064FA8" w:rsidRPr="008E0F64" w:rsidRDefault="0006559B" w:rsidP="00692AE0">
      <w:pPr>
        <w:pStyle w:val="FOD-opsommingabc"/>
        <w:numPr>
          <w:ilvl w:val="0"/>
          <w:numId w:val="0"/>
        </w:numPr>
        <w:spacing w:before="120"/>
        <w:ind w:left="720" w:hanging="363"/>
        <w:contextualSpacing w:val="0"/>
        <w:rPr>
          <w:i/>
        </w:rPr>
      </w:pPr>
      <w:r w:rsidRPr="008E0F64">
        <w:rPr>
          <w:i/>
        </w:rPr>
        <w:t xml:space="preserve">p.1 - </w:t>
      </w:r>
      <w:r w:rsidR="00064FA8" w:rsidRPr="008E0F64">
        <w:rPr>
          <w:i/>
        </w:rPr>
        <w:t>Schutzmaßnahmen</w:t>
      </w:r>
    </w:p>
    <w:p w14:paraId="3BD5567E" w14:textId="730F64A8" w:rsidR="00064FA8" w:rsidRPr="008E0F64" w:rsidRDefault="00064FA8" w:rsidP="00692AE0">
      <w:pPr>
        <w:pStyle w:val="FOD-normal"/>
        <w:ind w:left="357"/>
      </w:pPr>
      <w:r w:rsidRPr="008E0F64">
        <w:t xml:space="preserve">Nicht betretbare Schaltgerätekombinationen dürfen an </w:t>
      </w:r>
      <w:r w:rsidR="00D242F8">
        <w:t>[</w:t>
      </w:r>
      <w:r w:rsidRPr="008E0F64">
        <w:t>der Öffentlichkeit zugänglichen Orten</w:t>
      </w:r>
      <w:r w:rsidR="00D242F8">
        <w:t>]</w:t>
      </w:r>
      <w:r w:rsidRPr="008E0F64">
        <w:t xml:space="preserve"> installiert werden.</w:t>
      </w:r>
    </w:p>
    <w:p w14:paraId="0263FEA3" w14:textId="77777777" w:rsidR="00DB56B8" w:rsidRPr="008E0F64" w:rsidRDefault="00064FA8" w:rsidP="00692AE0">
      <w:pPr>
        <w:pStyle w:val="FOD-normal"/>
        <w:ind w:left="360"/>
      </w:pPr>
      <w:r w:rsidRPr="008E0F64">
        <w:t>Die Bestandteile ihrer Umhüllung dürfen nicht von außen abmontiert werden. Vorhandene Türen werden mit einem Sicherheitsschloss oder einem anderen Verschlusssystem verschlossen, das mindestens dieselben Garantien bietet. Bei Nieder- und Kleinspannung ist es erlaubt, Schlösser anzubringen, die nicht als Sicherheitsschlösser betrachtet werden, unter der Bedingung:</w:t>
      </w:r>
    </w:p>
    <w:p w14:paraId="2F2D28D2" w14:textId="339C4C73" w:rsidR="00DB56B8" w:rsidRPr="008E0F64" w:rsidRDefault="00DB56B8" w:rsidP="00445351">
      <w:pPr>
        <w:pStyle w:val="FOD-opsomming1"/>
        <w:numPr>
          <w:ilvl w:val="0"/>
          <w:numId w:val="376"/>
        </w:numPr>
      </w:pPr>
      <w:r w:rsidRPr="008E0F64">
        <w:t>dass entweder das Schloss sich in einer Mindesthöhe von 2,5 m befindet und feste Teile in der Nähe keinen Zugriff auf das Schloss ermöglichen</w:t>
      </w:r>
    </w:p>
    <w:p w14:paraId="7283D841" w14:textId="77777777" w:rsidR="00DB56B8" w:rsidRPr="008E0F64" w:rsidRDefault="00DB56B8" w:rsidP="00445351">
      <w:pPr>
        <w:pStyle w:val="FOD-normal"/>
        <w:numPr>
          <w:ilvl w:val="0"/>
          <w:numId w:val="375"/>
        </w:numPr>
        <w:spacing w:before="0"/>
      </w:pPr>
      <w:r w:rsidRPr="008E0F64">
        <w:t>oder es einen oder mehrere innere Schirme gibt, die mindestens der Schutzart IPXX-B entsprechen und so angeordnet sind, dass die aktiven Teile nicht versehentlich berührt werden können, solange die Tür(en) geöffnet sind. Schirme sind nicht abnehmbar und können nicht ohne Werkzeug oder Schlüssel abmontiert werden,</w:t>
      </w:r>
    </w:p>
    <w:p w14:paraId="470C18E5" w14:textId="77777777" w:rsidR="00DB56B8" w:rsidRPr="008E0F64" w:rsidRDefault="00DB56B8" w:rsidP="00445351">
      <w:pPr>
        <w:pStyle w:val="FOD-normal"/>
        <w:numPr>
          <w:ilvl w:val="0"/>
          <w:numId w:val="375"/>
        </w:numPr>
        <w:spacing w:before="0"/>
      </w:pPr>
      <w:r w:rsidRPr="008E0F64">
        <w:t>oder die Schaltgerätekombinationen in einer elektrischen Betriebsstätte installiert sind.</w:t>
      </w:r>
    </w:p>
    <w:p w14:paraId="3623D698" w14:textId="77777777" w:rsidR="00064FA8" w:rsidRPr="008E0F64" w:rsidRDefault="00064FA8" w:rsidP="00692AE0">
      <w:pPr>
        <w:pStyle w:val="FOD-normal"/>
        <w:ind w:left="357"/>
      </w:pPr>
      <w:r w:rsidRPr="008E0F64">
        <w:t xml:space="preserve">Außerdem sind die bei Öffnen der Tür(en) zu treffenden Vorkehrungen zum Schutz von Personen, die Schaltgeräte bedienen oder steuern, gegen elektrischen Schlag durch direktes Berühren die Vorkehrungen, die in </w:t>
      </w:r>
      <w:r w:rsidRPr="008E0F64">
        <w:rPr>
          <w:i/>
        </w:rPr>
        <w:t>Unterabschnitt 4.2.2.4 Buchstabe c</w:t>
      </w:r>
      <w:r w:rsidRPr="008E0F64">
        <w:t xml:space="preserve"> für spezifisch vorgesehene elektrische Betriebsstätten vorgesehen sind.</w:t>
      </w:r>
    </w:p>
    <w:p w14:paraId="17EC510D" w14:textId="023643CA" w:rsidR="00064FA8" w:rsidRPr="008E0F64" w:rsidRDefault="0006559B" w:rsidP="00692AE0">
      <w:pPr>
        <w:pStyle w:val="FOD-opsommingabc"/>
        <w:numPr>
          <w:ilvl w:val="0"/>
          <w:numId w:val="0"/>
        </w:numPr>
        <w:spacing w:before="120"/>
        <w:ind w:left="720" w:hanging="363"/>
        <w:contextualSpacing w:val="0"/>
        <w:rPr>
          <w:i/>
        </w:rPr>
      </w:pPr>
      <w:r w:rsidRPr="008E0F64">
        <w:rPr>
          <w:i/>
        </w:rPr>
        <w:t xml:space="preserve">p.2 - </w:t>
      </w:r>
      <w:r w:rsidR="00064FA8" w:rsidRPr="008E0F64">
        <w:rPr>
          <w:i/>
        </w:rPr>
        <w:t>Bedienung oder Steuerung</w:t>
      </w:r>
    </w:p>
    <w:p w14:paraId="5FEE0C4E" w14:textId="77777777" w:rsidR="00064FA8" w:rsidRPr="008E0F64" w:rsidRDefault="00064FA8" w:rsidP="00692AE0">
      <w:pPr>
        <w:pStyle w:val="FOD-normal"/>
        <w:ind w:left="357"/>
      </w:pPr>
      <w:r w:rsidRPr="008E0F64">
        <w:t>Wenn elektrische Schaltgeräte von außen gesteuert oder bedient werden können, darf dies nur mit einem abnehmbaren Spezialschlüssel oder einer anderen abnehmbaren Spezialvorrichtung erfolgen.</w:t>
      </w:r>
    </w:p>
    <w:p w14:paraId="4A5AE919" w14:textId="77777777" w:rsidR="00064FA8" w:rsidRPr="008E0F64" w:rsidRDefault="00064FA8" w:rsidP="00692AE0">
      <w:pPr>
        <w:pStyle w:val="FOD-normal"/>
        <w:ind w:left="357"/>
      </w:pPr>
      <w:r w:rsidRPr="008E0F64">
        <w:t>Wenn Schaltgeräte nicht von außen gesteuert oder bedient werden können, darf die Bedienung oder Steuerung nur durch elektrotechnisch unterwiesene Personen (BA4) oder Elektrofachkräfte (BA5) erfolgen.</w:t>
      </w:r>
    </w:p>
    <w:p w14:paraId="1CAD38FA" w14:textId="77777777" w:rsidR="00064FA8" w:rsidRPr="008E0F64" w:rsidRDefault="00064FA8" w:rsidP="00692AE0">
      <w:pPr>
        <w:pStyle w:val="FOD-niv3"/>
      </w:pPr>
      <w:bookmarkStart w:id="812" w:name="_Toc390436705"/>
      <w:bookmarkStart w:id="813" w:name="_Toc167268192"/>
      <w:bookmarkStart w:id="814" w:name="_Toc167269355"/>
      <w:bookmarkStart w:id="815" w:name="_Toc167270515"/>
      <w:bookmarkStart w:id="816" w:name="_Toc193187970"/>
      <w:r w:rsidRPr="008E0F64">
        <w:t>Abschnitt 4.2.3 - Schutz gegen elektrischen Schlag durch indirektes Berühren</w:t>
      </w:r>
      <w:bookmarkEnd w:id="812"/>
      <w:bookmarkEnd w:id="813"/>
      <w:bookmarkEnd w:id="814"/>
      <w:bookmarkEnd w:id="815"/>
      <w:bookmarkEnd w:id="816"/>
    </w:p>
    <w:p w14:paraId="3C6FA0F1" w14:textId="77777777" w:rsidR="00064FA8" w:rsidRPr="008E0F64" w:rsidRDefault="00064FA8" w:rsidP="00962ACD">
      <w:pPr>
        <w:pStyle w:val="FOD-niv4"/>
      </w:pPr>
      <w:bookmarkStart w:id="817" w:name="_Toc390436706"/>
      <w:bookmarkStart w:id="818" w:name="_Toc167268193"/>
      <w:bookmarkStart w:id="819" w:name="_Toc167269356"/>
      <w:bookmarkStart w:id="820" w:name="_Toc167270516"/>
      <w:bookmarkStart w:id="821" w:name="_Toc193187971"/>
      <w:bookmarkStart w:id="822" w:name="_Toc196734600"/>
      <w:r w:rsidRPr="008E0F64">
        <w:t>Unterabschnitt 4.2.3.1 - Grundsätze der Vorbeugung elektrischen Schlags durch indirektes Berühren bei Niederspannung</w:t>
      </w:r>
      <w:bookmarkEnd w:id="817"/>
      <w:bookmarkEnd w:id="818"/>
      <w:bookmarkEnd w:id="819"/>
      <w:bookmarkEnd w:id="820"/>
      <w:bookmarkEnd w:id="821"/>
      <w:bookmarkEnd w:id="822"/>
    </w:p>
    <w:p w14:paraId="217E1A64" w14:textId="77777777" w:rsidR="00064FA8" w:rsidRPr="008E0F64" w:rsidRDefault="00064FA8" w:rsidP="00692AE0">
      <w:pPr>
        <w:pStyle w:val="FOD-normal"/>
        <w:keepNext/>
      </w:pPr>
      <w:r w:rsidRPr="008E0F64">
        <w:t>Schutz gegen indirektes Berühren in elektrischen Niederspannungsanlagen wird gewährleistet:</w:t>
      </w:r>
    </w:p>
    <w:p w14:paraId="7DC723D3" w14:textId="77777777" w:rsidR="00064FA8" w:rsidRPr="008E0F64" w:rsidRDefault="00064FA8" w:rsidP="00F1261E">
      <w:pPr>
        <w:pStyle w:val="FOD-opsomming123"/>
        <w:keepNext/>
        <w:spacing w:after="0"/>
        <w:ind w:left="357" w:hanging="357"/>
      </w:pPr>
      <w:r w:rsidRPr="008E0F64">
        <w:t>durch Vermeidung von Isolationsfehlern, die dazu führen, dass das Potenzial des aktiven Teils, das in Kontakt mit der Isolierung steht, auf berührbare leitfähige Teile übertragen wird:</w:t>
      </w:r>
    </w:p>
    <w:p w14:paraId="5BB64A04" w14:textId="77777777" w:rsidR="00064FA8" w:rsidRPr="008E0F64" w:rsidRDefault="00064FA8" w:rsidP="00F1261E">
      <w:pPr>
        <w:keepNext/>
        <w:widowControl w:val="0"/>
        <w:numPr>
          <w:ilvl w:val="0"/>
          <w:numId w:val="13"/>
        </w:numPr>
        <w:tabs>
          <w:tab w:val="left" w:pos="880"/>
        </w:tabs>
        <w:autoSpaceDE w:val="0"/>
        <w:autoSpaceDN w:val="0"/>
        <w:adjustRightInd w:val="0"/>
        <w:spacing w:after="0" w:line="240" w:lineRule="auto"/>
        <w:ind w:left="714" w:hanging="357"/>
        <w:contextualSpacing/>
        <w:jc w:val="both"/>
        <w:rPr>
          <w:rFonts w:ascii="Trebuchet MS" w:hAnsi="Trebuchet MS" w:cs="Arial"/>
          <w:sz w:val="19"/>
          <w:szCs w:val="19"/>
        </w:rPr>
      </w:pPr>
      <w:r w:rsidRPr="008E0F64">
        <w:rPr>
          <w:rFonts w:ascii="Trebuchet MS" w:hAnsi="Trebuchet MS"/>
          <w:sz w:val="19"/>
        </w:rPr>
        <w:t>durch die sichere Bauweise elektrischer Betriebsmittel,</w:t>
      </w:r>
    </w:p>
    <w:p w14:paraId="7B4258BC" w14:textId="77777777" w:rsidR="00064FA8" w:rsidRPr="008E0F64" w:rsidRDefault="00064FA8" w:rsidP="00F1261E">
      <w:pPr>
        <w:keepNext/>
        <w:widowControl w:val="0"/>
        <w:numPr>
          <w:ilvl w:val="0"/>
          <w:numId w:val="13"/>
        </w:numPr>
        <w:tabs>
          <w:tab w:val="left" w:pos="880"/>
        </w:tabs>
        <w:autoSpaceDE w:val="0"/>
        <w:autoSpaceDN w:val="0"/>
        <w:adjustRightInd w:val="0"/>
        <w:spacing w:after="0" w:line="240" w:lineRule="auto"/>
        <w:ind w:left="714" w:hanging="357"/>
        <w:contextualSpacing/>
        <w:jc w:val="both"/>
        <w:rPr>
          <w:rFonts w:ascii="Trebuchet MS" w:hAnsi="Trebuchet MS" w:cs="Arial"/>
          <w:sz w:val="19"/>
          <w:szCs w:val="19"/>
        </w:rPr>
      </w:pPr>
      <w:r w:rsidRPr="008E0F64">
        <w:rPr>
          <w:rFonts w:ascii="Trebuchet MS" w:hAnsi="Trebuchet MS"/>
          <w:sz w:val="19"/>
        </w:rPr>
        <w:t>durch geeignete Instandhaltung der elektrischen Betriebsmittel,</w:t>
      </w:r>
    </w:p>
    <w:p w14:paraId="3B5329F8" w14:textId="77777777" w:rsidR="00064FA8" w:rsidRPr="008E0F64" w:rsidRDefault="00064FA8" w:rsidP="00F1261E">
      <w:pPr>
        <w:pStyle w:val="FOD-opsomming123"/>
        <w:spacing w:after="0"/>
        <w:ind w:left="357" w:hanging="357"/>
      </w:pPr>
      <w:r w:rsidRPr="008E0F64">
        <w:t>durch Ergreifen zusätzlicher Schutzmaßnahmen, das heißt je nach Fall:</w:t>
      </w:r>
    </w:p>
    <w:p w14:paraId="007DEABC" w14:textId="77777777" w:rsidR="00064FA8" w:rsidRPr="008E0F64" w:rsidRDefault="00064FA8" w:rsidP="00F1261E">
      <w:pPr>
        <w:widowControl w:val="0"/>
        <w:numPr>
          <w:ilvl w:val="0"/>
          <w:numId w:val="13"/>
        </w:numPr>
        <w:tabs>
          <w:tab w:val="left" w:pos="880"/>
        </w:tabs>
        <w:autoSpaceDE w:val="0"/>
        <w:autoSpaceDN w:val="0"/>
        <w:adjustRightInd w:val="0"/>
        <w:spacing w:after="0" w:line="240" w:lineRule="auto"/>
        <w:ind w:left="714" w:hanging="357"/>
        <w:contextualSpacing/>
        <w:jc w:val="both"/>
        <w:rPr>
          <w:rFonts w:ascii="Trebuchet MS" w:hAnsi="Trebuchet MS" w:cs="Arial"/>
          <w:sz w:val="19"/>
          <w:szCs w:val="19"/>
        </w:rPr>
      </w:pPr>
      <w:r w:rsidRPr="008E0F64">
        <w:rPr>
          <w:rFonts w:ascii="Trebuchet MS" w:hAnsi="Trebuchet MS"/>
          <w:sz w:val="19"/>
        </w:rPr>
        <w:t xml:space="preserve">durch Benutzung von elektrischen Betriebsmitteln der Klasse II oder von elektrischen Betriebsmitteln mit einem Sicherheitsniveau, das dem von Betriebsmitteln der Klasse II gleichwertig ist </w:t>
      </w:r>
      <w:r w:rsidRPr="008E0F64">
        <w:rPr>
          <w:rFonts w:ascii="Trebuchet MS" w:hAnsi="Trebuchet MS"/>
          <w:i/>
          <w:sz w:val="19"/>
        </w:rPr>
        <w:t>(Abschnitt 2.4.3</w:t>
      </w:r>
      <w:r w:rsidRPr="008E0F64">
        <w:rPr>
          <w:rFonts w:ascii="Trebuchet MS" w:hAnsi="Trebuchet MS"/>
          <w:sz w:val="19"/>
        </w:rPr>
        <w:t xml:space="preserve"> und </w:t>
      </w:r>
      <w:r w:rsidRPr="008E0F64">
        <w:rPr>
          <w:rFonts w:ascii="Trebuchet MS" w:hAnsi="Trebuchet MS"/>
          <w:i/>
          <w:sz w:val="19"/>
        </w:rPr>
        <w:t>Unterabschnitt 4.2.3.3 Buchstabe b</w:t>
      </w:r>
      <w:r w:rsidRPr="008E0F64">
        <w:rPr>
          <w:rFonts w:ascii="Trebuchet MS" w:hAnsi="Trebuchet MS"/>
          <w:sz w:val="19"/>
        </w:rPr>
        <w:t>),</w:t>
      </w:r>
    </w:p>
    <w:p w14:paraId="79A2E764" w14:textId="77777777" w:rsidR="00064FA8" w:rsidRPr="008E0F64" w:rsidRDefault="00064FA8" w:rsidP="00F1261E">
      <w:pPr>
        <w:widowControl w:val="0"/>
        <w:numPr>
          <w:ilvl w:val="0"/>
          <w:numId w:val="13"/>
        </w:numPr>
        <w:tabs>
          <w:tab w:val="left" w:pos="880"/>
        </w:tabs>
        <w:autoSpaceDE w:val="0"/>
        <w:autoSpaceDN w:val="0"/>
        <w:adjustRightInd w:val="0"/>
        <w:spacing w:before="120" w:after="0" w:line="240" w:lineRule="auto"/>
        <w:ind w:left="720"/>
        <w:contextualSpacing/>
        <w:jc w:val="both"/>
        <w:rPr>
          <w:rFonts w:ascii="Trebuchet MS" w:hAnsi="Trebuchet MS" w:cs="Arial"/>
          <w:sz w:val="19"/>
          <w:szCs w:val="19"/>
        </w:rPr>
      </w:pPr>
      <w:r w:rsidRPr="008E0F64">
        <w:rPr>
          <w:rFonts w:ascii="Trebuchet MS" w:hAnsi="Trebuchet MS"/>
          <w:sz w:val="19"/>
        </w:rPr>
        <w:t xml:space="preserve">durch Schutzisolierung von fabrikfertigen Schaltgerätekombinationen </w:t>
      </w:r>
      <w:r w:rsidRPr="008E0F64">
        <w:rPr>
          <w:rFonts w:ascii="Trebuchet MS" w:hAnsi="Trebuchet MS"/>
          <w:i/>
          <w:sz w:val="19"/>
        </w:rPr>
        <w:t xml:space="preserve">(Abschnitt 2.4.2 </w:t>
      </w:r>
      <w:r w:rsidRPr="008E0F64">
        <w:rPr>
          <w:rFonts w:ascii="Trebuchet MS" w:hAnsi="Trebuchet MS"/>
          <w:sz w:val="19"/>
        </w:rPr>
        <w:t xml:space="preserve">und </w:t>
      </w:r>
      <w:r w:rsidRPr="008E0F64">
        <w:rPr>
          <w:rFonts w:ascii="Trebuchet MS" w:hAnsi="Trebuchet MS"/>
          <w:i/>
          <w:sz w:val="19"/>
        </w:rPr>
        <w:t>Unterabschnitt 4.2.3.3 Buchstabe b</w:t>
      </w:r>
      <w:r w:rsidRPr="008E0F64">
        <w:rPr>
          <w:rFonts w:ascii="Trebuchet MS" w:hAnsi="Trebuchet MS"/>
          <w:sz w:val="19"/>
        </w:rPr>
        <w:t>),</w:t>
      </w:r>
    </w:p>
    <w:p w14:paraId="7993D0E6" w14:textId="77777777" w:rsidR="00064FA8" w:rsidRPr="008E0F64" w:rsidRDefault="00064FA8" w:rsidP="00F1261E">
      <w:pPr>
        <w:widowControl w:val="0"/>
        <w:numPr>
          <w:ilvl w:val="0"/>
          <w:numId w:val="13"/>
        </w:numPr>
        <w:tabs>
          <w:tab w:val="left" w:pos="880"/>
        </w:tabs>
        <w:autoSpaceDE w:val="0"/>
        <w:autoSpaceDN w:val="0"/>
        <w:adjustRightInd w:val="0"/>
        <w:spacing w:before="120" w:after="0" w:line="240" w:lineRule="auto"/>
        <w:ind w:left="720"/>
        <w:contextualSpacing/>
        <w:jc w:val="both"/>
        <w:rPr>
          <w:rFonts w:ascii="Trebuchet MS" w:hAnsi="Trebuchet MS" w:cs="Arial"/>
          <w:sz w:val="19"/>
          <w:szCs w:val="19"/>
        </w:rPr>
      </w:pPr>
      <w:r w:rsidRPr="008E0F64">
        <w:rPr>
          <w:rFonts w:ascii="Trebuchet MS" w:hAnsi="Trebuchet MS"/>
          <w:sz w:val="19"/>
        </w:rPr>
        <w:t xml:space="preserve">durch zusätzliche Isolierung von Betriebsmitteln bei Errichtung der Anlage </w:t>
      </w:r>
      <w:r w:rsidRPr="008E0F64">
        <w:rPr>
          <w:rFonts w:ascii="Trebuchet MS" w:hAnsi="Trebuchet MS"/>
          <w:i/>
          <w:sz w:val="19"/>
        </w:rPr>
        <w:t>(Abschnitt 2.4.2</w:t>
      </w:r>
      <w:r w:rsidRPr="008E0F64">
        <w:rPr>
          <w:rFonts w:ascii="Trebuchet MS" w:hAnsi="Trebuchet MS"/>
          <w:sz w:val="19"/>
        </w:rPr>
        <w:t xml:space="preserve"> und </w:t>
      </w:r>
      <w:r w:rsidRPr="008E0F64">
        <w:rPr>
          <w:rFonts w:ascii="Trebuchet MS" w:hAnsi="Trebuchet MS"/>
          <w:i/>
          <w:sz w:val="19"/>
        </w:rPr>
        <w:t>Unterabschnitt 4.2.3.3 Buchstabe b</w:t>
      </w:r>
      <w:r w:rsidRPr="008E0F64">
        <w:rPr>
          <w:rFonts w:ascii="Trebuchet MS" w:hAnsi="Trebuchet MS"/>
          <w:sz w:val="19"/>
        </w:rPr>
        <w:t>),</w:t>
      </w:r>
    </w:p>
    <w:p w14:paraId="36C210C0" w14:textId="77777777" w:rsidR="00064FA8" w:rsidRPr="008E0F64" w:rsidRDefault="00064FA8" w:rsidP="00F1261E">
      <w:pPr>
        <w:widowControl w:val="0"/>
        <w:numPr>
          <w:ilvl w:val="0"/>
          <w:numId w:val="13"/>
        </w:numPr>
        <w:tabs>
          <w:tab w:val="left" w:pos="880"/>
        </w:tabs>
        <w:autoSpaceDE w:val="0"/>
        <w:autoSpaceDN w:val="0"/>
        <w:adjustRightInd w:val="0"/>
        <w:spacing w:before="120" w:after="0" w:line="240" w:lineRule="auto"/>
        <w:ind w:left="720"/>
        <w:contextualSpacing/>
        <w:jc w:val="both"/>
        <w:rPr>
          <w:rFonts w:ascii="Trebuchet MS" w:hAnsi="Trebuchet MS" w:cs="Arial"/>
          <w:sz w:val="19"/>
          <w:szCs w:val="19"/>
        </w:rPr>
      </w:pPr>
      <w:r w:rsidRPr="008E0F64">
        <w:rPr>
          <w:rFonts w:ascii="Trebuchet MS" w:hAnsi="Trebuchet MS"/>
          <w:sz w:val="19"/>
        </w:rPr>
        <w:t>durch verstärkte Isolierung von Betriebsmitteln bei Errichtung der Anlage (</w:t>
      </w:r>
      <w:r w:rsidRPr="008E0F64">
        <w:rPr>
          <w:rFonts w:ascii="Trebuchet MS" w:hAnsi="Trebuchet MS"/>
          <w:i/>
          <w:sz w:val="19"/>
        </w:rPr>
        <w:t>Abschnitt 2.4.2</w:t>
      </w:r>
      <w:r w:rsidRPr="008E0F64">
        <w:rPr>
          <w:rFonts w:ascii="Trebuchet MS" w:hAnsi="Trebuchet MS"/>
          <w:sz w:val="19"/>
        </w:rPr>
        <w:t xml:space="preserve"> und </w:t>
      </w:r>
      <w:r w:rsidRPr="008E0F64">
        <w:rPr>
          <w:rFonts w:ascii="Trebuchet MS" w:hAnsi="Trebuchet MS"/>
          <w:i/>
          <w:sz w:val="19"/>
        </w:rPr>
        <w:t>Unterabschnitt 4.2.3.3 Buchstabe b</w:t>
      </w:r>
      <w:r w:rsidRPr="008E0F64">
        <w:rPr>
          <w:rFonts w:ascii="Trebuchet MS" w:hAnsi="Trebuchet MS"/>
          <w:sz w:val="19"/>
        </w:rPr>
        <w:t>),</w:t>
      </w:r>
    </w:p>
    <w:p w14:paraId="4E095FB4" w14:textId="77777777" w:rsidR="00064FA8" w:rsidRPr="008E0F64" w:rsidRDefault="00064FA8" w:rsidP="00F1261E">
      <w:pPr>
        <w:widowControl w:val="0"/>
        <w:numPr>
          <w:ilvl w:val="0"/>
          <w:numId w:val="13"/>
        </w:numPr>
        <w:tabs>
          <w:tab w:val="left" w:pos="880"/>
        </w:tabs>
        <w:autoSpaceDE w:val="0"/>
        <w:autoSpaceDN w:val="0"/>
        <w:adjustRightInd w:val="0"/>
        <w:spacing w:before="120" w:after="0" w:line="240" w:lineRule="auto"/>
        <w:ind w:left="720"/>
        <w:contextualSpacing/>
        <w:jc w:val="both"/>
        <w:rPr>
          <w:rFonts w:ascii="Trebuchet MS" w:hAnsi="Trebuchet MS" w:cs="Arial"/>
          <w:sz w:val="19"/>
          <w:szCs w:val="19"/>
        </w:rPr>
      </w:pPr>
      <w:r w:rsidRPr="008E0F64">
        <w:rPr>
          <w:rFonts w:ascii="Trebuchet MS" w:hAnsi="Trebuchet MS"/>
          <w:sz w:val="19"/>
        </w:rPr>
        <w:lastRenderedPageBreak/>
        <w:t>durch andere Schutzmaßnahmen ohne Abschalteinrichtung, die keinen Schutzleiter erfordern, die auf Einzelgeräte oder örtlich begrenzte Ausrüstungen beschränkt sind und die darin bestehen:</w:t>
      </w:r>
    </w:p>
    <w:p w14:paraId="58A960F1" w14:textId="77777777" w:rsidR="00064FA8" w:rsidRPr="008E0F64" w:rsidRDefault="00064FA8" w:rsidP="00F1261E">
      <w:pPr>
        <w:widowControl w:val="0"/>
        <w:numPr>
          <w:ilvl w:val="0"/>
          <w:numId w:val="14"/>
        </w:numPr>
        <w:tabs>
          <w:tab w:val="left" w:pos="1080"/>
        </w:tabs>
        <w:autoSpaceDE w:val="0"/>
        <w:autoSpaceDN w:val="0"/>
        <w:adjustRightInd w:val="0"/>
        <w:spacing w:before="120" w:after="0" w:line="240" w:lineRule="auto"/>
        <w:contextualSpacing/>
        <w:jc w:val="both"/>
        <w:rPr>
          <w:rFonts w:ascii="Trebuchet MS" w:hAnsi="Trebuchet MS" w:cs="Arial"/>
          <w:sz w:val="19"/>
          <w:szCs w:val="19"/>
        </w:rPr>
      </w:pPr>
      <w:r w:rsidRPr="008E0F64">
        <w:rPr>
          <w:rFonts w:ascii="Trebuchet MS" w:hAnsi="Trebuchet MS"/>
          <w:sz w:val="19"/>
        </w:rPr>
        <w:t>entweder Berührungen durch Benutzung von Sicherheitskleinspannung ungefährlich zu machen (</w:t>
      </w:r>
      <w:r w:rsidRPr="008E0F64">
        <w:rPr>
          <w:rFonts w:ascii="Trebuchet MS" w:hAnsi="Trebuchet MS"/>
          <w:i/>
          <w:sz w:val="19"/>
        </w:rPr>
        <w:t>Unterabschnitt 4.2.2.2</w:t>
      </w:r>
      <w:r w:rsidRPr="008E0F64">
        <w:rPr>
          <w:rFonts w:ascii="Trebuchet MS" w:hAnsi="Trebuchet MS"/>
          <w:sz w:val="19"/>
        </w:rPr>
        <w:t>),</w:t>
      </w:r>
    </w:p>
    <w:p w14:paraId="74F8F49C" w14:textId="77777777" w:rsidR="00064FA8" w:rsidRPr="008E0F64" w:rsidRDefault="00064FA8" w:rsidP="00F1261E">
      <w:pPr>
        <w:keepNext/>
        <w:widowControl w:val="0"/>
        <w:numPr>
          <w:ilvl w:val="0"/>
          <w:numId w:val="14"/>
        </w:numPr>
        <w:tabs>
          <w:tab w:val="left" w:pos="10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oder elektrische Schläge, die bei Versagen der Basisisolierung aktiver Teile durch Berührung mit Körpern verursacht werden können, die unter Spannung geraten können, durch elektrische Schutztrennung des Stromkreises zu vermeiden (</w:t>
      </w:r>
      <w:r w:rsidRPr="008E0F64">
        <w:rPr>
          <w:rFonts w:ascii="Trebuchet MS" w:hAnsi="Trebuchet MS"/>
          <w:i/>
          <w:sz w:val="19"/>
        </w:rPr>
        <w:t>Unterabschnitt 4.2.3.3 Buchstabe c</w:t>
      </w:r>
      <w:r w:rsidRPr="008E0F64">
        <w:rPr>
          <w:rFonts w:ascii="Trebuchet MS" w:hAnsi="Trebuchet MS"/>
          <w:sz w:val="19"/>
        </w:rPr>
        <w:t>),</w:t>
      </w:r>
    </w:p>
    <w:p w14:paraId="0DCCF691" w14:textId="7341568C" w:rsidR="00064FA8" w:rsidRPr="008E0F64" w:rsidRDefault="00064FA8" w:rsidP="00F1261E">
      <w:pPr>
        <w:widowControl w:val="0"/>
        <w:numPr>
          <w:ilvl w:val="0"/>
          <w:numId w:val="14"/>
        </w:numPr>
        <w:tabs>
          <w:tab w:val="left" w:pos="1080"/>
        </w:tabs>
        <w:autoSpaceDE w:val="0"/>
        <w:autoSpaceDN w:val="0"/>
        <w:adjustRightInd w:val="0"/>
        <w:spacing w:before="120" w:after="0" w:line="240" w:lineRule="auto"/>
        <w:contextualSpacing/>
        <w:jc w:val="both"/>
        <w:rPr>
          <w:rFonts w:ascii="Trebuchet MS" w:hAnsi="Trebuchet MS" w:cs="Arial"/>
          <w:sz w:val="19"/>
          <w:szCs w:val="19"/>
        </w:rPr>
      </w:pPr>
      <w:r w:rsidRPr="008E0F64">
        <w:rPr>
          <w:rFonts w:ascii="Trebuchet MS" w:hAnsi="Trebuchet MS"/>
          <w:sz w:val="19"/>
        </w:rPr>
        <w:t>oder gleichzeitiges Berühren mit Teilen, die auf Potentiale gebracht werden können, deren Differenz gefährlich ist, unmöglich zu machen durch Herstellung einer lokalen Potentialausgleichsverbindung (</w:t>
      </w:r>
      <w:r w:rsidRPr="008E0F64">
        <w:rPr>
          <w:rFonts w:ascii="Trebuchet MS" w:hAnsi="Trebuchet MS"/>
          <w:i/>
          <w:sz w:val="19"/>
        </w:rPr>
        <w:t>Unterabschnitt 4.2.3.3 Punkt d.2</w:t>
      </w:r>
      <w:r w:rsidRPr="008E0F64">
        <w:rPr>
          <w:rFonts w:ascii="Trebuchet MS" w:hAnsi="Trebuchet MS"/>
          <w:sz w:val="19"/>
        </w:rPr>
        <w:t>), durch Abstand zwischen Körpern und fremden Leitern (</w:t>
      </w:r>
      <w:r w:rsidRPr="008E0F64">
        <w:rPr>
          <w:rFonts w:ascii="Trebuchet MS" w:hAnsi="Trebuchet MS"/>
          <w:i/>
          <w:sz w:val="19"/>
        </w:rPr>
        <w:t>Unterabschnitt 4.2.3.3 Punkt d.3</w:t>
      </w:r>
      <w:r w:rsidRPr="008E0F64">
        <w:rPr>
          <w:rFonts w:ascii="Trebuchet MS" w:hAnsi="Trebuchet MS"/>
          <w:sz w:val="19"/>
        </w:rPr>
        <w:t>), durch Anbringen wirk</w:t>
      </w:r>
      <w:r w:rsidR="00DD4BE3" w:rsidRPr="008E0F64">
        <w:rPr>
          <w:rFonts w:ascii="Trebuchet MS" w:hAnsi="Trebuchet MS"/>
          <w:sz w:val="19"/>
        </w:rPr>
        <w:softHyphen/>
      </w:r>
      <w:r w:rsidRPr="008E0F64">
        <w:rPr>
          <w:rFonts w:ascii="Trebuchet MS" w:hAnsi="Trebuchet MS"/>
          <w:sz w:val="19"/>
        </w:rPr>
        <w:t>samer Hindernisse zwischen Körpern und fremden leitfähigen Teilen (</w:t>
      </w:r>
      <w:r w:rsidRPr="008E0F64">
        <w:rPr>
          <w:rFonts w:ascii="Trebuchet MS" w:hAnsi="Trebuchet MS"/>
          <w:i/>
          <w:sz w:val="19"/>
        </w:rPr>
        <w:t>Unterabschnitt 4.2.3.3 Punkt d.4</w:t>
      </w:r>
      <w:r w:rsidRPr="008E0F64">
        <w:rPr>
          <w:rFonts w:ascii="Trebuchet MS" w:hAnsi="Trebuchet MS"/>
          <w:sz w:val="19"/>
        </w:rPr>
        <w:t>) und/oder durch Isolierung von fremden leitfähigen Teilen (</w:t>
      </w:r>
      <w:r w:rsidRPr="008E0F64">
        <w:rPr>
          <w:rFonts w:ascii="Trebuchet MS" w:hAnsi="Trebuchet MS"/>
          <w:i/>
          <w:sz w:val="19"/>
        </w:rPr>
        <w:t>Unterabschnitt 4.2.3.3 Punkt d.5</w:t>
      </w:r>
      <w:r w:rsidRPr="008E0F64">
        <w:rPr>
          <w:rFonts w:ascii="Trebuchet MS" w:hAnsi="Trebuchet MS"/>
          <w:sz w:val="19"/>
        </w:rPr>
        <w:t>),</w:t>
      </w:r>
    </w:p>
    <w:p w14:paraId="0B1BCFC0" w14:textId="0539E1CD" w:rsidR="00064FA8" w:rsidRPr="008E0F64" w:rsidRDefault="00064FA8" w:rsidP="00F1261E">
      <w:pPr>
        <w:widowControl w:val="0"/>
        <w:numPr>
          <w:ilvl w:val="0"/>
          <w:numId w:val="13"/>
        </w:numPr>
        <w:tabs>
          <w:tab w:val="left" w:pos="880"/>
        </w:tabs>
        <w:autoSpaceDE w:val="0"/>
        <w:autoSpaceDN w:val="0"/>
        <w:adjustRightInd w:val="0"/>
        <w:spacing w:before="120" w:after="0" w:line="240" w:lineRule="auto"/>
        <w:ind w:left="720"/>
        <w:contextualSpacing/>
        <w:jc w:val="both"/>
        <w:rPr>
          <w:rFonts w:ascii="Trebuchet MS" w:hAnsi="Trebuchet MS" w:cs="Arial"/>
          <w:sz w:val="19"/>
          <w:szCs w:val="19"/>
        </w:rPr>
      </w:pPr>
      <w:r w:rsidRPr="008E0F64">
        <w:rPr>
          <w:rFonts w:ascii="Trebuchet MS" w:hAnsi="Trebuchet MS"/>
          <w:sz w:val="19"/>
        </w:rPr>
        <w:t xml:space="preserve">durch Schutzmaßnahmen mit automatischer Abschalteinrichtung, die die Verbindung der Körper mit einem Schutzleiter erfordert, der im Allgemeinen mit einem Erder verbunden ist; diese automatische Abschalteinrichtung weist Betriebsmerkmale auf, die der Sicherheitskurve (siehe </w:t>
      </w:r>
      <w:r w:rsidRPr="008E0F64">
        <w:rPr>
          <w:rFonts w:ascii="Trebuchet MS" w:hAnsi="Trebuchet MS"/>
          <w:i/>
          <w:sz w:val="19"/>
        </w:rPr>
        <w:t>Abschnitt 2.4.1</w:t>
      </w:r>
      <w:r w:rsidRPr="008E0F64">
        <w:rPr>
          <w:rFonts w:ascii="Trebuchet MS" w:hAnsi="Trebuchet MS"/>
          <w:sz w:val="19"/>
        </w:rPr>
        <w:t xml:space="preserve"> </w:t>
      </w:r>
      <w:r w:rsidRPr="008E0F64">
        <w:rPr>
          <w:rFonts w:ascii="Trebuchet MS" w:hAnsi="Trebuchet MS"/>
          <w:i/>
          <w:sz w:val="19"/>
        </w:rPr>
        <w:t>Tabelle 2.4</w:t>
      </w:r>
      <w:r w:rsidRPr="008E0F64">
        <w:rPr>
          <w:rFonts w:ascii="Trebuchet MS" w:hAnsi="Trebuchet MS"/>
          <w:sz w:val="19"/>
        </w:rPr>
        <w:t>) entspricht, unter Berücksichtigung der Fehlerschleifenimpedanz</w:t>
      </w:r>
      <w:r w:rsidR="00DD4BE3" w:rsidRPr="008E0F64">
        <w:rPr>
          <w:rFonts w:ascii="Trebuchet MS" w:hAnsi="Trebuchet MS"/>
          <w:sz w:val="19"/>
        </w:rPr>
        <w:softHyphen/>
      </w:r>
      <w:r w:rsidRPr="008E0F64">
        <w:rPr>
          <w:rFonts w:ascii="Trebuchet MS" w:hAnsi="Trebuchet MS"/>
          <w:sz w:val="19"/>
        </w:rPr>
        <w:t xml:space="preserve">werte und der Erdungssysteme (siehe </w:t>
      </w:r>
      <w:r w:rsidRPr="008E0F64">
        <w:rPr>
          <w:rFonts w:ascii="Trebuchet MS" w:hAnsi="Trebuchet MS"/>
          <w:i/>
          <w:sz w:val="19"/>
        </w:rPr>
        <w:t>Abschnitt 3.2.2</w:t>
      </w:r>
      <w:r w:rsidRPr="008E0F64">
        <w:rPr>
          <w:rFonts w:ascii="Trebuchet MS" w:hAnsi="Trebuchet MS"/>
          <w:sz w:val="19"/>
        </w:rPr>
        <w:t xml:space="preserve"> und </w:t>
      </w:r>
      <w:r w:rsidRPr="008E0F64">
        <w:rPr>
          <w:rFonts w:ascii="Trebuchet MS" w:hAnsi="Trebuchet MS"/>
          <w:i/>
          <w:sz w:val="19"/>
        </w:rPr>
        <w:t>Unterabschnitt 4.2.3.4</w:t>
      </w:r>
      <w:r w:rsidRPr="008E0F64">
        <w:rPr>
          <w:rFonts w:ascii="Trebuchet MS" w:hAnsi="Trebuchet MS"/>
          <w:sz w:val="19"/>
        </w:rPr>
        <w:t>).</w:t>
      </w:r>
    </w:p>
    <w:p w14:paraId="44FDBFA2" w14:textId="77777777" w:rsidR="00064FA8" w:rsidRPr="008E0F64" w:rsidRDefault="00064FA8" w:rsidP="00692AE0">
      <w:pPr>
        <w:pStyle w:val="FOD-normal"/>
      </w:pPr>
      <w:r w:rsidRPr="008E0F64">
        <w:t>Wenn verschiedene Schutzmaßnahmen gleichzeitig vorgesehen sind, sind diese so vorzusehen, dass sie sich nicht gegenseitig beeinflussen oder aufheben.</w:t>
      </w:r>
    </w:p>
    <w:p w14:paraId="55AD7D3F" w14:textId="77777777" w:rsidR="0023026C" w:rsidRPr="008E0F64" w:rsidRDefault="00064FA8" w:rsidP="00692AE0">
      <w:pPr>
        <w:pStyle w:val="FOD-normal"/>
        <w:spacing w:after="120"/>
      </w:pPr>
      <w:r w:rsidRPr="008E0F64">
        <w:t>Wenn eine elektrische Anlage über parallele Stromquellen versorgt werden kann, zum Beispiel das öffentliche Verteilnetz und eine autonome Stromquelle, muss Schutz gegen indirektes Berühren sowohl für den Fall gewährleistet sein, dass die Anlage über die verschiedenen parallelen Quellen versorgt wird, als auch für den Fall, dass die Anlage nur über eine dieser Quellen versorgt wird. Die Funktionstüchtigkeit von Schutzeinrichtungen darf nicht durch Gleichstromanteile aus statischen Umformern oder Filtern beeinträchtigt werden.</w:t>
      </w:r>
      <w:bookmarkStart w:id="823" w:name="_Toc390436707"/>
    </w:p>
    <w:p w14:paraId="7BAABA17" w14:textId="77777777" w:rsidR="00064FA8" w:rsidRPr="008E0F64" w:rsidRDefault="00CC4266" w:rsidP="00962ACD">
      <w:pPr>
        <w:pStyle w:val="FOD-niv4"/>
      </w:pPr>
      <w:bookmarkStart w:id="824" w:name="_Toc167268194"/>
      <w:bookmarkStart w:id="825" w:name="_Toc167269357"/>
      <w:bookmarkStart w:id="826" w:name="_Toc167270517"/>
      <w:bookmarkStart w:id="827" w:name="_Toc193187972"/>
      <w:bookmarkStart w:id="828" w:name="_Toc196734601"/>
      <w:r w:rsidRPr="008E0F64">
        <w:t>Unterabschnitt 4.2.3.2 - Erdungsanlagen</w:t>
      </w:r>
      <w:bookmarkEnd w:id="823"/>
      <w:bookmarkEnd w:id="824"/>
      <w:bookmarkEnd w:id="825"/>
      <w:bookmarkEnd w:id="826"/>
      <w:bookmarkEnd w:id="827"/>
      <w:bookmarkEnd w:id="828"/>
    </w:p>
    <w:p w14:paraId="5FB20D3F" w14:textId="77777777" w:rsidR="00064FA8" w:rsidRPr="008E0F64" w:rsidRDefault="00064FA8" w:rsidP="00692AE0">
      <w:pPr>
        <w:pStyle w:val="FOD-normal"/>
      </w:pPr>
      <w:r w:rsidRPr="008E0F64">
        <w:t>Erdungsanlagen umfassen:</w:t>
      </w:r>
    </w:p>
    <w:p w14:paraId="4CB324B2" w14:textId="77777777" w:rsidR="00064FA8" w:rsidRPr="008E0F64" w:rsidRDefault="00064FA8" w:rsidP="00445351">
      <w:pPr>
        <w:pStyle w:val="FOD-opsomming1"/>
        <w:numPr>
          <w:ilvl w:val="0"/>
          <w:numId w:val="344"/>
        </w:numPr>
        <w:rPr>
          <w:rFonts w:eastAsiaTheme="minorHAnsi"/>
        </w:rPr>
      </w:pPr>
      <w:r w:rsidRPr="008E0F64">
        <w:t>Erder,</w:t>
      </w:r>
    </w:p>
    <w:p w14:paraId="0F938F58" w14:textId="77777777" w:rsidR="00064FA8" w:rsidRPr="008E0F64" w:rsidRDefault="00064FA8" w:rsidP="00445351">
      <w:pPr>
        <w:pStyle w:val="FOD-opsomming1"/>
        <w:numPr>
          <w:ilvl w:val="0"/>
          <w:numId w:val="344"/>
        </w:numPr>
        <w:rPr>
          <w:rFonts w:eastAsiaTheme="minorHAnsi"/>
        </w:rPr>
      </w:pPr>
      <w:r w:rsidRPr="008E0F64">
        <w:t>Erdungsleiter,</w:t>
      </w:r>
    </w:p>
    <w:p w14:paraId="2AEECBCE" w14:textId="77777777" w:rsidR="00064FA8" w:rsidRPr="008E0F64" w:rsidRDefault="00064FA8" w:rsidP="00445351">
      <w:pPr>
        <w:pStyle w:val="FOD-opsomming1"/>
        <w:numPr>
          <w:ilvl w:val="0"/>
          <w:numId w:val="344"/>
        </w:numPr>
        <w:rPr>
          <w:rFonts w:eastAsiaTheme="minorHAnsi"/>
        </w:rPr>
      </w:pPr>
      <w:r w:rsidRPr="008E0F64">
        <w:t>Schutzleiter,</w:t>
      </w:r>
    </w:p>
    <w:p w14:paraId="260D7774" w14:textId="77777777" w:rsidR="00064FA8" w:rsidRPr="008E0F64" w:rsidRDefault="00064FA8" w:rsidP="00445351">
      <w:pPr>
        <w:pStyle w:val="FOD-opsomming1"/>
        <w:numPr>
          <w:ilvl w:val="0"/>
          <w:numId w:val="344"/>
        </w:numPr>
        <w:rPr>
          <w:rFonts w:eastAsiaTheme="minorHAnsi"/>
        </w:rPr>
      </w:pPr>
      <w:r w:rsidRPr="008E0F64">
        <w:t>eventuelle Potentialausgleichsverbindungen (Hauptpotentialausgleichsverbindungen und zusätzliche Potentialausgleichsverbindungen).</w:t>
      </w:r>
    </w:p>
    <w:p w14:paraId="6DAC59E8" w14:textId="77777777" w:rsidR="00064FA8" w:rsidRPr="008E0F64" w:rsidRDefault="00064FA8" w:rsidP="00692AE0">
      <w:pPr>
        <w:pStyle w:val="FOD-normal"/>
        <w:keepNext/>
      </w:pPr>
      <w:r w:rsidRPr="008E0F64">
        <w:t>Der Erdungswiderstand des Schutzerders ist so gering wie möglich, unabhängig von den zusätzlichen Schutzmaßnahmen der elektrischen Anlagen.</w:t>
      </w:r>
    </w:p>
    <w:p w14:paraId="4FA1C985" w14:textId="4F4A7AA1" w:rsidR="00486574" w:rsidRPr="008E0F64" w:rsidRDefault="009D77BA" w:rsidP="00DD4BE3">
      <w:pPr>
        <w:pStyle w:val="FOD-normal"/>
      </w:pPr>
      <w:r w:rsidRPr="008E0F64">
        <w:t xml:space="preserve">[In hauswirtschaftlichen Anlagen und gemeinschaftlichen Teilen einer Wohnanlage werden Erder gemäß den Bestimmungen von </w:t>
      </w:r>
      <w:r w:rsidRPr="008E0F64">
        <w:rPr>
          <w:i/>
          <w:iCs/>
        </w:rPr>
        <w:t>Unterabschnitt 5.4.2.1</w:t>
      </w:r>
      <w:r w:rsidRPr="008E0F64">
        <w:t xml:space="preserve"> eingerichtet und liegt ihr Erdungswiderstand unter 100 Ω.]</w:t>
      </w:r>
    </w:p>
    <w:p w14:paraId="0CBCD793" w14:textId="77777777" w:rsidR="00486574" w:rsidRPr="008E0F64" w:rsidRDefault="00486574" w:rsidP="00DD4BE3">
      <w:pPr>
        <w:pStyle w:val="NormalWeb"/>
        <w:spacing w:before="120" w:beforeAutospacing="0" w:after="0" w:afterAutospacing="0"/>
        <w:jc w:val="both"/>
        <w:rPr>
          <w:rFonts w:ascii="Trebuchet MS" w:hAnsi="Trebuchet MS" w:cstheme="minorHAnsi"/>
          <w:sz w:val="19"/>
          <w:szCs w:val="19"/>
        </w:rPr>
      </w:pPr>
      <w:r w:rsidRPr="008E0F64">
        <w:rPr>
          <w:rFonts w:ascii="Trebuchet MS" w:hAnsi="Trebuchet MS"/>
          <w:sz w:val="19"/>
        </w:rPr>
        <w:t xml:space="preserve">Die technischen Bedingungen für die Errichtung eines gemeinsamen Erders für mehrere hauswirtschaftlichen Anlagen sind in </w:t>
      </w:r>
      <w:r w:rsidRPr="008E0F64">
        <w:rPr>
          <w:rFonts w:ascii="Trebuchet MS" w:hAnsi="Trebuchet MS"/>
          <w:i/>
          <w:sz w:val="19"/>
        </w:rPr>
        <w:t>Unterabschnitt 5.4.2.1</w:t>
      </w:r>
      <w:r w:rsidRPr="008E0F64">
        <w:rPr>
          <w:rFonts w:ascii="Trebuchet MS" w:hAnsi="Trebuchet MS"/>
          <w:sz w:val="19"/>
        </w:rPr>
        <w:t xml:space="preserve"> bestimmt. </w:t>
      </w:r>
    </w:p>
    <w:p w14:paraId="43A6D73A" w14:textId="77777777" w:rsidR="00CC2B67" w:rsidRPr="008E0F64" w:rsidRDefault="00CC2B67" w:rsidP="00692AE0">
      <w:pPr>
        <w:pStyle w:val="FOD-normal"/>
        <w:rPr>
          <w:i/>
        </w:rPr>
      </w:pPr>
      <w:r w:rsidRPr="008E0F64">
        <w:t xml:space="preserve">In nicht hauswirtschaftlichen Anlagen und bei Einsatz einer Differenzstrom-Schutzeinrichtung entspricht der Wert des Erdungswiderstands des Erders den Vorschriften von </w:t>
      </w:r>
      <w:r w:rsidRPr="008E0F64">
        <w:rPr>
          <w:i/>
        </w:rPr>
        <w:t>Unterabschnitt 4.2.4.4 Buchstabe d</w:t>
      </w:r>
      <w:r w:rsidRPr="008E0F64">
        <w:t>.</w:t>
      </w:r>
    </w:p>
    <w:p w14:paraId="729BA814" w14:textId="13A5A758" w:rsidR="00480E2D" w:rsidRPr="008E0F64" w:rsidRDefault="00064FA8" w:rsidP="00692AE0">
      <w:pPr>
        <w:pStyle w:val="FOD-normal"/>
      </w:pPr>
      <w:r w:rsidRPr="008E0F64">
        <w:t>Wenn eine Hauptpotentialausgleichsverbindung erforderlich ist, sind ein oder mehrere Hauptschutz</w:t>
      </w:r>
      <w:r w:rsidR="00DD4BE3" w:rsidRPr="008E0F64">
        <w:softHyphen/>
      </w:r>
      <w:r w:rsidRPr="008E0F64">
        <w:t>potentialausgleichsleiter mit dem Haupterdungsanschlusspunkt verbunden; damit verbunden sind:</w:t>
      </w:r>
    </w:p>
    <w:p w14:paraId="588C0991" w14:textId="77777777" w:rsidR="00064FA8" w:rsidRPr="008E0F64" w:rsidRDefault="00064FA8" w:rsidP="00445351">
      <w:pPr>
        <w:pStyle w:val="FOD-opsomming1"/>
        <w:numPr>
          <w:ilvl w:val="0"/>
          <w:numId w:val="156"/>
        </w:numPr>
      </w:pPr>
      <w:r w:rsidRPr="008E0F64">
        <w:t>metallische Wasser- und Gashauptleitungen (Erdgas oder Flaschengas) des Gebäudes,</w:t>
      </w:r>
    </w:p>
    <w:p w14:paraId="0F57D4B9" w14:textId="77777777" w:rsidR="00064FA8" w:rsidRPr="008E0F64" w:rsidRDefault="00064FA8" w:rsidP="00445351">
      <w:pPr>
        <w:pStyle w:val="FOD-opsomming1"/>
        <w:numPr>
          <w:ilvl w:val="0"/>
          <w:numId w:val="156"/>
        </w:numPr>
      </w:pPr>
      <w:r w:rsidRPr="008E0F64">
        <w:t>metallische Hauptleitungen der Zentralheizung und der Klimaanlage,</w:t>
      </w:r>
    </w:p>
    <w:p w14:paraId="378876E7" w14:textId="77777777" w:rsidR="00064FA8" w:rsidRPr="008E0F64" w:rsidRDefault="00064FA8" w:rsidP="00445351">
      <w:pPr>
        <w:pStyle w:val="FOD-opsomming1"/>
        <w:numPr>
          <w:ilvl w:val="0"/>
          <w:numId w:val="156"/>
        </w:numPr>
      </w:pPr>
      <w:r w:rsidRPr="008E0F64">
        <w:t>feste berührbare Metallteile, die Teil der Gebäudestruktur sind, ein Potential einführen können und als Körper betrachtet werden,</w:t>
      </w:r>
    </w:p>
    <w:p w14:paraId="09465084" w14:textId="77777777" w:rsidR="00064FA8" w:rsidRPr="008E0F64" w:rsidRDefault="00064FA8" w:rsidP="00445351">
      <w:pPr>
        <w:pStyle w:val="FOD-opsomming1"/>
        <w:numPr>
          <w:ilvl w:val="0"/>
          <w:numId w:val="156"/>
        </w:numPr>
        <w:spacing w:after="120"/>
        <w:ind w:left="357" w:hanging="357"/>
        <w:contextualSpacing w:val="0"/>
      </w:pPr>
      <w:r w:rsidRPr="008E0F64">
        <w:t>Hauptmetallteile anderer Leitungen jeglicher Art, die ein Potential einführen können und als Körper betrachtet werden.</w:t>
      </w:r>
    </w:p>
    <w:p w14:paraId="698B8E33" w14:textId="77777777" w:rsidR="00480E2D" w:rsidRPr="008E0F64" w:rsidRDefault="00480E2D" w:rsidP="00692AE0">
      <w:pPr>
        <w:pStyle w:val="FOD-opsomming1"/>
        <w:numPr>
          <w:ilvl w:val="0"/>
          <w:numId w:val="0"/>
        </w:numPr>
      </w:pPr>
      <w:r w:rsidRPr="008E0F64">
        <w:t>Der Begriff "ein oder mehrere Hauptschutzpotentialausgleichsleiter" bedeutet:</w:t>
      </w:r>
    </w:p>
    <w:p w14:paraId="57948A32" w14:textId="1A3E5CA4" w:rsidR="00480E2D" w:rsidRPr="008E0F64" w:rsidRDefault="00480E2D" w:rsidP="00445351">
      <w:pPr>
        <w:pStyle w:val="FOD-opsomming1"/>
        <w:numPr>
          <w:ilvl w:val="0"/>
          <w:numId w:val="156"/>
        </w:numPr>
      </w:pPr>
      <w:r w:rsidRPr="008E0F64">
        <w:t xml:space="preserve">entweder dass ein einzelner Leiter vorerwähnte Teile mit dem Haupterdungsanschlusspunkt verbindet, ohne die Durchgängigkeit </w:t>
      </w:r>
      <w:r w:rsidR="00DD4BE3" w:rsidRPr="008E0F64">
        <w:t>dieses Leiters zu unterbrechen,</w:t>
      </w:r>
    </w:p>
    <w:p w14:paraId="78867C3F" w14:textId="169C0129" w:rsidR="00480E2D" w:rsidRPr="008E0F64" w:rsidRDefault="00480E2D" w:rsidP="00445351">
      <w:pPr>
        <w:pStyle w:val="FOD-opsomming1"/>
        <w:numPr>
          <w:ilvl w:val="0"/>
          <w:numId w:val="156"/>
        </w:numPr>
      </w:pPr>
      <w:r w:rsidRPr="008E0F64">
        <w:t>oder dass vorerwähnte Teile jeweils über einen besonderen Leiter mit dem Haupterdungs</w:t>
      </w:r>
      <w:r w:rsidR="00DD4BE3" w:rsidRPr="008E0F64">
        <w:softHyphen/>
      </w:r>
      <w:r w:rsidRPr="008E0F64">
        <w:t>anschlusspunkt verbunden sind, ohne die Durchgängigkeit jedes einzelnen Leiters zu unterbrechen.</w:t>
      </w:r>
    </w:p>
    <w:p w14:paraId="5A598627" w14:textId="77777777" w:rsidR="00064FA8" w:rsidRPr="008E0F64" w:rsidRDefault="00064FA8" w:rsidP="00692AE0">
      <w:pPr>
        <w:pStyle w:val="FOD-normal"/>
        <w:keepNext/>
      </w:pPr>
      <w:r w:rsidRPr="008E0F64">
        <w:lastRenderedPageBreak/>
        <w:t>Wenn eine zusätzliche Potentialausgleichsverbindung örtlich erforderlich ist, verbindet sie:</w:t>
      </w:r>
    </w:p>
    <w:p w14:paraId="377C7D61" w14:textId="29392E15" w:rsidR="00064FA8" w:rsidRPr="008E0F64" w:rsidRDefault="00064FA8" w:rsidP="00445351">
      <w:pPr>
        <w:pStyle w:val="FOD-opsomming1"/>
        <w:keepNext/>
        <w:numPr>
          <w:ilvl w:val="0"/>
          <w:numId w:val="157"/>
        </w:numPr>
      </w:pPr>
      <w:r w:rsidRPr="008E0F64">
        <w:t>alle gleichzeitig berührbare</w:t>
      </w:r>
      <w:r w:rsidR="009E5214" w:rsidRPr="008E0F64">
        <w:t>n</w:t>
      </w:r>
      <w:r w:rsidRPr="008E0F64">
        <w:t xml:space="preserve"> leitfähige</w:t>
      </w:r>
      <w:r w:rsidR="009E5214" w:rsidRPr="008E0F64">
        <w:t>n</w:t>
      </w:r>
      <w:r w:rsidRPr="008E0F64">
        <w:t xml:space="preserve"> Metallteile, ungeachtet dessen, ob es sich um Körper ortsfester Maschinen und Geräte oder fremde leitfähige Teile handelt,</w:t>
      </w:r>
    </w:p>
    <w:p w14:paraId="3DE2CBB4" w14:textId="4253E22E" w:rsidR="00064FA8" w:rsidRPr="008E0F64" w:rsidRDefault="00064FA8" w:rsidP="00445351">
      <w:pPr>
        <w:pStyle w:val="FOD-opsomming1"/>
        <w:widowControl/>
        <w:numPr>
          <w:ilvl w:val="0"/>
          <w:numId w:val="157"/>
        </w:numPr>
      </w:pPr>
      <w:r w:rsidRPr="008E0F64">
        <w:t xml:space="preserve">die Schutzleiter aller elektrischen Maschinen und Geräte einschließlich solcher, die über </w:t>
      </w:r>
      <w:r w:rsidR="009D77BA" w:rsidRPr="008E0F64">
        <w:t>[</w:t>
      </w:r>
      <w:r w:rsidRPr="008E0F64">
        <w:t>Steck</w:t>
      </w:r>
      <w:r w:rsidR="009D77BA" w:rsidRPr="008E0F64">
        <w:t>dos</w:t>
      </w:r>
      <w:r w:rsidRPr="008E0F64">
        <w:t>en</w:t>
      </w:r>
      <w:r w:rsidR="009D77BA" w:rsidRPr="008E0F64">
        <w:t>]</w:t>
      </w:r>
      <w:r w:rsidRPr="008E0F64">
        <w:t xml:space="preserve"> versorgt werden.</w:t>
      </w:r>
    </w:p>
    <w:p w14:paraId="40AD8D96" w14:textId="77777777" w:rsidR="00064FA8" w:rsidRPr="008E0F64" w:rsidRDefault="00064FA8" w:rsidP="00692AE0">
      <w:pPr>
        <w:pStyle w:val="FOD-normal"/>
      </w:pPr>
      <w:r w:rsidRPr="008E0F64">
        <w:t>Zusätzliche Potentialausgleichsverbindungen können entweder durch fremde leitfähige Teile wie Metallgerüste oder Leiter oder eine Kombination aus beiden gewährleistet sein.</w:t>
      </w:r>
    </w:p>
    <w:p w14:paraId="5D1D7B1F" w14:textId="77777777" w:rsidR="00064FA8" w:rsidRPr="008E0F64" w:rsidRDefault="00064FA8" w:rsidP="00692AE0">
      <w:pPr>
        <w:pStyle w:val="FOD-normal"/>
        <w:spacing w:after="120"/>
        <w:rPr>
          <w:rFonts w:eastAsiaTheme="minorHAnsi"/>
        </w:rPr>
      </w:pPr>
      <w:r w:rsidRPr="008E0F64">
        <w:t xml:space="preserve">Die Errichtung der verschiedenen Teile einer Erdungsanlage ist in </w:t>
      </w:r>
      <w:r w:rsidRPr="008E0F64">
        <w:rPr>
          <w:i/>
        </w:rPr>
        <w:t>Kapitel 5.4</w:t>
      </w:r>
      <w:r w:rsidRPr="008E0F64">
        <w:t xml:space="preserve"> beschrieben.</w:t>
      </w:r>
    </w:p>
    <w:p w14:paraId="4F0946FA" w14:textId="77777777" w:rsidR="00064FA8" w:rsidRPr="008E0F64" w:rsidRDefault="00064FA8" w:rsidP="00962ACD">
      <w:pPr>
        <w:pStyle w:val="FOD-niv4"/>
      </w:pPr>
      <w:bookmarkStart w:id="829" w:name="_Toc390436708"/>
      <w:bookmarkStart w:id="830" w:name="_Toc167268195"/>
      <w:bookmarkStart w:id="831" w:name="_Toc167269358"/>
      <w:bookmarkStart w:id="832" w:name="_Toc167270518"/>
      <w:bookmarkStart w:id="833" w:name="_Toc193187973"/>
      <w:bookmarkStart w:id="834" w:name="_Toc196734602"/>
      <w:r w:rsidRPr="008E0F64">
        <w:t>Unterabschnitt 4.2.3.3 - Passiver Schutz bei Niederspannung ohne automatische Abschaltung der Stromversorgung</w:t>
      </w:r>
      <w:bookmarkEnd w:id="829"/>
      <w:bookmarkEnd w:id="830"/>
      <w:bookmarkEnd w:id="831"/>
      <w:bookmarkEnd w:id="832"/>
      <w:bookmarkEnd w:id="833"/>
      <w:bookmarkEnd w:id="834"/>
    </w:p>
    <w:p w14:paraId="31F4C22F" w14:textId="77777777" w:rsidR="00064FA8" w:rsidRPr="008E0F64" w:rsidRDefault="00064FA8" w:rsidP="00692AE0">
      <w:pPr>
        <w:widowControl w:val="0"/>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a.</w:t>
      </w:r>
      <w:r w:rsidRPr="008E0F64">
        <w:rPr>
          <w:rFonts w:ascii="Trebuchet MS" w:hAnsi="Trebuchet MS"/>
          <w:b/>
          <w:sz w:val="19"/>
        </w:rPr>
        <w:tab/>
        <w:t>Schutz durch Benutzung von Sicherheitskleinspannung (SELV)</w:t>
      </w:r>
    </w:p>
    <w:p w14:paraId="15CA44FE" w14:textId="77777777" w:rsidR="00064FA8" w:rsidRPr="008E0F64" w:rsidRDefault="00064FA8" w:rsidP="00692AE0">
      <w:pPr>
        <w:pStyle w:val="FOD-normal"/>
      </w:pPr>
      <w:r w:rsidRPr="008E0F64">
        <w:t>Schutz gegen elektrischen Schlag durch indirektes Berühren gilt durch Benutzung von Sicherheitskleinspannung als gewährleistet, wenn:</w:t>
      </w:r>
    </w:p>
    <w:p w14:paraId="0BC5756E" w14:textId="77777777" w:rsidR="00064FA8" w:rsidRPr="008E0F64" w:rsidRDefault="00064FA8" w:rsidP="00445351">
      <w:pPr>
        <w:pStyle w:val="FOD-opsomming123"/>
        <w:numPr>
          <w:ilvl w:val="0"/>
          <w:numId w:val="362"/>
        </w:numPr>
      </w:pPr>
      <w:r w:rsidRPr="008E0F64">
        <w:t xml:space="preserve">die höchste Spannung in keinem Fall höher als die vereinbarten absoluten Grenzwerte der Berührungsspannung ist, die in der in </w:t>
      </w:r>
      <w:r w:rsidRPr="008E0F64">
        <w:rPr>
          <w:i/>
        </w:rPr>
        <w:t>Abschnitt 2.4.1</w:t>
      </w:r>
      <w:r w:rsidRPr="008E0F64">
        <w:t xml:space="preserve"> aufgeführten Tabelle "Vereinbarter absoluter Grenzwert der Berührungsspannung" angegeben sind, entsprechend den Formen von elektrischem Widerstand des menschlichen Körpers,</w:t>
      </w:r>
    </w:p>
    <w:p w14:paraId="3136B66F" w14:textId="77777777" w:rsidR="00064FA8" w:rsidRPr="008E0F64" w:rsidRDefault="00064FA8" w:rsidP="00445351">
      <w:pPr>
        <w:pStyle w:val="FOD-opsomming123"/>
        <w:numPr>
          <w:ilvl w:val="0"/>
          <w:numId w:val="362"/>
        </w:numPr>
      </w:pPr>
      <w:r w:rsidRPr="008E0F64">
        <w:t xml:space="preserve">diese Sicherheitsspannung von einer der in </w:t>
      </w:r>
      <w:r w:rsidRPr="008E0F64">
        <w:rPr>
          <w:i/>
        </w:rPr>
        <w:t>Unterabschnitt 4.2.5.3 Buchstabe a</w:t>
      </w:r>
      <w:r w:rsidRPr="008E0F64">
        <w:t xml:space="preserve"> als solche erwähnten Quellen geliefert wird,</w:t>
      </w:r>
    </w:p>
    <w:p w14:paraId="1B018004" w14:textId="77777777" w:rsidR="00064FA8" w:rsidRPr="008E0F64" w:rsidRDefault="00064FA8" w:rsidP="00445351">
      <w:pPr>
        <w:pStyle w:val="FOD-opsomming123"/>
        <w:numPr>
          <w:ilvl w:val="0"/>
          <w:numId w:val="362"/>
        </w:numPr>
      </w:pPr>
      <w:r w:rsidRPr="008E0F64">
        <w:t xml:space="preserve">die elektrischen Betriebsmittel und die elektrische Anlage den Vorschriften der </w:t>
      </w:r>
      <w:r w:rsidRPr="008E0F64">
        <w:rPr>
          <w:i/>
        </w:rPr>
        <w:t>Unterabschnitte 4.2.5.3</w:t>
      </w:r>
      <w:r w:rsidRPr="008E0F64">
        <w:t xml:space="preserve"> und </w:t>
      </w:r>
      <w:r w:rsidRPr="008E0F64">
        <w:rPr>
          <w:i/>
        </w:rPr>
        <w:t>4.2.5.5</w:t>
      </w:r>
      <w:r w:rsidRPr="008E0F64">
        <w:t xml:space="preserve"> entsprechen.</w:t>
      </w:r>
    </w:p>
    <w:p w14:paraId="2398DC11" w14:textId="77777777" w:rsidR="00064FA8" w:rsidRPr="008E0F64" w:rsidRDefault="00064FA8" w:rsidP="00692AE0">
      <w:pPr>
        <w:widowControl w:val="0"/>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b.</w:t>
      </w:r>
      <w:r w:rsidRPr="008E0F64">
        <w:rPr>
          <w:rFonts w:ascii="Trebuchet MS" w:hAnsi="Trebuchet MS"/>
          <w:b/>
          <w:sz w:val="19"/>
        </w:rPr>
        <w:tab/>
        <w:t>Schutz durch Isolierung der elektrischen Betriebsmittel</w:t>
      </w:r>
    </w:p>
    <w:p w14:paraId="3A3F3E02" w14:textId="77777777" w:rsidR="00064FA8" w:rsidRPr="008E0F64" w:rsidRDefault="00064FA8" w:rsidP="00692AE0">
      <w:pPr>
        <w:pStyle w:val="FOD-normal"/>
      </w:pPr>
      <w:r w:rsidRPr="008E0F64">
        <w:t>Mit dieser Maßnahme wird darauf abgezielt, das Auftreten gefährlicher Spannungen an berührbaren leitfähigen Teilen elektrischer Betriebsmittel bei Versagen der Basisisolierung zu verhindern:</w:t>
      </w:r>
    </w:p>
    <w:p w14:paraId="273AB7A8" w14:textId="77777777" w:rsidR="00064FA8" w:rsidRPr="008E0F64" w:rsidRDefault="00064FA8" w:rsidP="00445351">
      <w:pPr>
        <w:pStyle w:val="FOD-opsomming1"/>
        <w:numPr>
          <w:ilvl w:val="0"/>
          <w:numId w:val="158"/>
        </w:numPr>
      </w:pPr>
      <w:r w:rsidRPr="008E0F64">
        <w:t>entweder durch Benutzung von elektrischen Betriebsmitteln der Klasse II oder von elektrischen Betriebsmitteln mit einem Sicherheitsniveau, das dem von Betriebsmitteln der Klasse II gleichwertig ist (</w:t>
      </w:r>
      <w:r w:rsidRPr="008E0F64">
        <w:rPr>
          <w:i/>
        </w:rPr>
        <w:t>Abschnitt 2.4.3</w:t>
      </w:r>
      <w:r w:rsidRPr="008E0F64">
        <w:t>),</w:t>
      </w:r>
    </w:p>
    <w:p w14:paraId="12A47536" w14:textId="77777777" w:rsidR="00064FA8" w:rsidRPr="008E0F64" w:rsidRDefault="00064FA8" w:rsidP="00445351">
      <w:pPr>
        <w:pStyle w:val="FOD-opsomming1"/>
        <w:numPr>
          <w:ilvl w:val="0"/>
          <w:numId w:val="158"/>
        </w:numPr>
      </w:pPr>
      <w:r w:rsidRPr="008E0F64">
        <w:t>oder durch Benutzung von fabrikfertigen Schaltgerätekombinationen mit Schutzisolierung (</w:t>
      </w:r>
      <w:r w:rsidRPr="008E0F64">
        <w:rPr>
          <w:i/>
        </w:rPr>
        <w:t>Abschnitt 2.4.2</w:t>
      </w:r>
      <w:r w:rsidRPr="008E0F64">
        <w:t>)</w:t>
      </w:r>
    </w:p>
    <w:p w14:paraId="4A314F8A" w14:textId="77777777" w:rsidR="00064FA8" w:rsidRPr="008E0F64" w:rsidRDefault="00064FA8" w:rsidP="00445351">
      <w:pPr>
        <w:pStyle w:val="FOD-opsomming1"/>
        <w:numPr>
          <w:ilvl w:val="0"/>
          <w:numId w:val="158"/>
        </w:numPr>
      </w:pPr>
      <w:r w:rsidRPr="008E0F64">
        <w:t>oder indem elektrische Betriebsmittel, die nur mit Basisisolierung versehen sind, mit einer zusätzlichen Isolierung überzogen werden (</w:t>
      </w:r>
      <w:r w:rsidRPr="008E0F64">
        <w:rPr>
          <w:i/>
        </w:rPr>
        <w:t>Abschnitt 2.4.2</w:t>
      </w:r>
      <w:r w:rsidRPr="008E0F64">
        <w:t>); diese zusätzliche Isolierung wird bei der Errichtung elektrischer Anlagen angebracht,</w:t>
      </w:r>
    </w:p>
    <w:p w14:paraId="60C54071" w14:textId="77777777" w:rsidR="00064FA8" w:rsidRPr="008E0F64" w:rsidRDefault="00064FA8" w:rsidP="00445351">
      <w:pPr>
        <w:pStyle w:val="FOD-opsomming1"/>
        <w:numPr>
          <w:ilvl w:val="0"/>
          <w:numId w:val="158"/>
        </w:numPr>
      </w:pPr>
      <w:r w:rsidRPr="008E0F64">
        <w:t>oder indem blanke aktive Teile mit einer verstärkten Isolierung überzogen werden (</w:t>
      </w:r>
      <w:r w:rsidRPr="008E0F64">
        <w:rPr>
          <w:i/>
        </w:rPr>
        <w:t>Abschnitt 2.4.2</w:t>
      </w:r>
      <w:r w:rsidRPr="008E0F64">
        <w:t>); diese Isolierung wird bei der Errichtung elektrischer Anlagen angebracht.</w:t>
      </w:r>
    </w:p>
    <w:p w14:paraId="0A460AB1" w14:textId="77777777" w:rsidR="00064FA8" w:rsidRPr="008E0F64" w:rsidRDefault="00064FA8" w:rsidP="00692AE0">
      <w:pPr>
        <w:pStyle w:val="FOD-normal"/>
      </w:pPr>
      <w:r w:rsidRPr="008E0F64">
        <w:t>Die Installation elektrischer Betriebsmittel (Befestigung, Anschluss von Leitern, ...) muss so erfolgen, dass der gemäß den Vorschriften für den Bau dieser Betriebsmittel gewährleistete Schutz nicht beeinträchtigt wird.</w:t>
      </w:r>
    </w:p>
    <w:p w14:paraId="3C14E166" w14:textId="77777777" w:rsidR="00064FA8" w:rsidRPr="008E0F64" w:rsidRDefault="00064FA8" w:rsidP="00692AE0">
      <w:pPr>
        <w:pStyle w:val="FOD-normal"/>
      </w:pPr>
      <w:r w:rsidRPr="008E0F64">
        <w:t>Leitfähige Teile innerhalb der Umhüllung einschließlich Teile eingebauter elektrischer Betriebsmittel sind nicht mit dem Schutzleiter verbunden.</w:t>
      </w:r>
    </w:p>
    <w:p w14:paraId="0817C945" w14:textId="77777777" w:rsidR="00064FA8" w:rsidRPr="008E0F64" w:rsidRDefault="00064FA8" w:rsidP="00692AE0">
      <w:pPr>
        <w:pStyle w:val="FOD-normal"/>
      </w:pPr>
      <w:r w:rsidRPr="008E0F64">
        <w:t>Jedoch dürfen Schutzleiter, die zum Schutz elektrischer Betriebsmittel außerhalb der Umhüllung dienen, aber über aktive Teile innerhalb der Umhüllung versorgt werden, quer durch diese Umhüllung verlaufen. Klemmen, die für solche Schutzleiter vorgesehen sind, sind auf angemessene Weise gekennzeichnet. Innerhalb der Umhüllung sind Schutzleiter und die entsprechenden Klemmen unter denselben Bedingungen wie aktive Teile isoliert.</w:t>
      </w:r>
    </w:p>
    <w:p w14:paraId="13910CEC" w14:textId="77777777" w:rsidR="00064FA8" w:rsidRPr="008E0F64" w:rsidRDefault="00064FA8" w:rsidP="00692AE0">
      <w:pPr>
        <w:pStyle w:val="FOD-normal"/>
      </w:pPr>
      <w:r w:rsidRPr="008E0F64">
        <w:t>Berührbare leitfähige Teile und Zwischenteile müssen nicht mit einem Schutzleiter verbunden sein, es sei denn, dies ist in den Vorschriften für den Bau der entsprechenden Betriebsmittel vorgesehen.</w:t>
      </w:r>
    </w:p>
    <w:p w14:paraId="3EA97DB2" w14:textId="77777777" w:rsidR="00064FA8" w:rsidRPr="008E0F64" w:rsidRDefault="00064FA8" w:rsidP="00692AE0">
      <w:pPr>
        <w:keepNext/>
        <w:widowControl w:val="0"/>
        <w:tabs>
          <w:tab w:val="left" w:pos="360"/>
        </w:tabs>
        <w:autoSpaceDE w:val="0"/>
        <w:autoSpaceDN w:val="0"/>
        <w:adjustRightInd w:val="0"/>
        <w:spacing w:before="120" w:after="0" w:line="240" w:lineRule="auto"/>
        <w:ind w:left="357" w:hanging="357"/>
        <w:rPr>
          <w:rFonts w:ascii="Trebuchet MS" w:eastAsiaTheme="minorHAnsi" w:hAnsi="Trebuchet MS" w:cs="Arial"/>
          <w:b/>
          <w:iCs/>
          <w:sz w:val="19"/>
          <w:szCs w:val="19"/>
        </w:rPr>
      </w:pPr>
      <w:r w:rsidRPr="008E0F64">
        <w:rPr>
          <w:rFonts w:ascii="Trebuchet MS" w:hAnsi="Trebuchet MS"/>
          <w:b/>
          <w:sz w:val="19"/>
        </w:rPr>
        <w:t>c.</w:t>
      </w:r>
      <w:r w:rsidRPr="008E0F64">
        <w:rPr>
          <w:rFonts w:ascii="Trebuchet MS" w:hAnsi="Trebuchet MS"/>
          <w:b/>
          <w:sz w:val="19"/>
        </w:rPr>
        <w:tab/>
        <w:t>Schutz durch elektrische Schutztrennung der Stromkreise</w:t>
      </w:r>
    </w:p>
    <w:p w14:paraId="0747E5D7" w14:textId="44D27E3C" w:rsidR="00064FA8" w:rsidRPr="008E0F64" w:rsidRDefault="0006559B" w:rsidP="00692AE0">
      <w:pPr>
        <w:keepNext/>
        <w:widowControl w:val="0"/>
        <w:tabs>
          <w:tab w:val="left" w:pos="360"/>
        </w:tabs>
        <w:autoSpaceDE w:val="0"/>
        <w:autoSpaceDN w:val="0"/>
        <w:adjustRightInd w:val="0"/>
        <w:spacing w:before="120" w:after="0" w:line="240" w:lineRule="auto"/>
        <w:ind w:left="900" w:hanging="543"/>
        <w:rPr>
          <w:rFonts w:ascii="Trebuchet MS" w:eastAsiaTheme="minorHAnsi" w:hAnsi="Trebuchet MS" w:cs="Arial"/>
          <w:i/>
          <w:iCs/>
          <w:sz w:val="19"/>
          <w:szCs w:val="19"/>
        </w:rPr>
      </w:pPr>
      <w:r w:rsidRPr="008E0F64">
        <w:rPr>
          <w:rFonts w:ascii="Trebuchet MS" w:hAnsi="Trebuchet MS"/>
          <w:i/>
          <w:sz w:val="19"/>
        </w:rPr>
        <w:t xml:space="preserve">c.1 - </w:t>
      </w:r>
      <w:r w:rsidR="00064FA8" w:rsidRPr="008E0F64">
        <w:rPr>
          <w:rFonts w:ascii="Trebuchet MS" w:hAnsi="Trebuchet MS"/>
          <w:i/>
          <w:sz w:val="19"/>
        </w:rPr>
        <w:t>Allgemeines</w:t>
      </w:r>
    </w:p>
    <w:p w14:paraId="6C492A37" w14:textId="77777777" w:rsidR="00064FA8" w:rsidRPr="008E0F64" w:rsidRDefault="00064FA8" w:rsidP="00692AE0">
      <w:pPr>
        <w:pStyle w:val="FOD-normal"/>
        <w:ind w:left="357"/>
      </w:pPr>
      <w:r w:rsidRPr="008E0F64">
        <w:t>Die galvanische Trennung der Stromkreise dient dazu, elektrische Schläge zu vermeiden, die durch Kontakt mit Körpern verursacht werden können, die bei Versagen der Basisisolierung der aktiven Teile dieses Stromkreises unter Spannung geraten können.</w:t>
      </w:r>
    </w:p>
    <w:p w14:paraId="4DE57A43" w14:textId="4CB4C90A" w:rsidR="00064FA8" w:rsidRPr="008E0F64" w:rsidRDefault="0006559B" w:rsidP="00692AE0">
      <w:pPr>
        <w:keepNext/>
        <w:widowControl w:val="0"/>
        <w:tabs>
          <w:tab w:val="left" w:pos="360"/>
        </w:tabs>
        <w:autoSpaceDE w:val="0"/>
        <w:autoSpaceDN w:val="0"/>
        <w:adjustRightInd w:val="0"/>
        <w:spacing w:before="120" w:after="120" w:line="240" w:lineRule="auto"/>
        <w:ind w:left="901" w:hanging="544"/>
        <w:rPr>
          <w:rFonts w:ascii="Trebuchet MS" w:eastAsiaTheme="minorHAnsi" w:hAnsi="Trebuchet MS" w:cs="Arial"/>
          <w:i/>
          <w:iCs/>
          <w:sz w:val="19"/>
          <w:szCs w:val="19"/>
        </w:rPr>
      </w:pPr>
      <w:r w:rsidRPr="008E0F64">
        <w:rPr>
          <w:rFonts w:ascii="Trebuchet MS" w:hAnsi="Trebuchet MS"/>
          <w:i/>
          <w:sz w:val="19"/>
        </w:rPr>
        <w:t xml:space="preserve">c.2 - </w:t>
      </w:r>
      <w:r w:rsidR="00064FA8" w:rsidRPr="008E0F64">
        <w:rPr>
          <w:rFonts w:ascii="Trebuchet MS" w:hAnsi="Trebuchet MS"/>
          <w:i/>
          <w:sz w:val="19"/>
        </w:rPr>
        <w:t>Stromversorgung elektrischer Betriebsmittel</w:t>
      </w:r>
    </w:p>
    <w:p w14:paraId="779046F6" w14:textId="77777777" w:rsidR="00064FA8" w:rsidRPr="008E0F64" w:rsidRDefault="00064FA8" w:rsidP="00692AE0">
      <w:pPr>
        <w:pStyle w:val="FOD-normal"/>
        <w:keepNext/>
        <w:ind w:left="357"/>
      </w:pPr>
      <w:r w:rsidRPr="008E0F64">
        <w:t>Stromkreise werden versorgt:</w:t>
      </w:r>
    </w:p>
    <w:p w14:paraId="74FF3769" w14:textId="77777777" w:rsidR="00064FA8" w:rsidRPr="008E0F64" w:rsidRDefault="00064FA8" w:rsidP="00F1261E">
      <w:pPr>
        <w:pStyle w:val="Paragraphedeliste"/>
        <w:keepNext/>
        <w:widowControl w:val="0"/>
        <w:numPr>
          <w:ilvl w:val="0"/>
          <w:numId w:val="27"/>
        </w:numPr>
        <w:tabs>
          <w:tab w:val="left" w:pos="720"/>
        </w:tabs>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 xml:space="preserve">entweder durch Trenntransformatoren, die der Klasse II entsprechen oder die Maßnahme zum </w:t>
      </w:r>
      <w:r w:rsidRPr="008E0F64">
        <w:rPr>
          <w:rFonts w:ascii="Trebuchet MS" w:hAnsi="Trebuchet MS"/>
          <w:sz w:val="19"/>
        </w:rPr>
        <w:lastRenderedPageBreak/>
        <w:t xml:space="preserve">Schutz durch zusätzliche Isolierung gemäß </w:t>
      </w:r>
      <w:r w:rsidRPr="008E0F64">
        <w:rPr>
          <w:rFonts w:ascii="Trebuchet MS" w:hAnsi="Trebuchet MS"/>
          <w:i/>
          <w:sz w:val="19"/>
        </w:rPr>
        <w:t>Abschnitt 2.4.2</w:t>
      </w:r>
      <w:r w:rsidRPr="008E0F64">
        <w:rPr>
          <w:rFonts w:ascii="Trebuchet MS" w:hAnsi="Trebuchet MS"/>
          <w:sz w:val="19"/>
        </w:rPr>
        <w:t xml:space="preserve"> erfüllen,</w:t>
      </w:r>
    </w:p>
    <w:p w14:paraId="7DFDB4A5" w14:textId="77777777" w:rsidR="00064FA8" w:rsidRPr="008E0F64" w:rsidRDefault="00064FA8" w:rsidP="00F1261E">
      <w:pPr>
        <w:pStyle w:val="Paragraphedeliste"/>
        <w:keepNext/>
        <w:widowControl w:val="0"/>
        <w:numPr>
          <w:ilvl w:val="0"/>
          <w:numId w:val="27"/>
        </w:numPr>
        <w:tabs>
          <w:tab w:val="left" w:pos="720"/>
        </w:tabs>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oder durch Stromquellen, die ein gleichwertiges Sicherheitsniveau gewährleisten, zum Beispiel Motor-Generator-Einheiten mit gleichwertiger Isolierung.</w:t>
      </w:r>
    </w:p>
    <w:p w14:paraId="090827BD" w14:textId="77777777" w:rsidR="009C51D8" w:rsidRPr="008E0F64" w:rsidRDefault="00064FA8" w:rsidP="00692AE0">
      <w:pPr>
        <w:pStyle w:val="FOD-normal"/>
        <w:ind w:left="357"/>
      </w:pPr>
      <w:r w:rsidRPr="008E0F64">
        <w:t>Die Nennspannung des Sekundärkreises von Trenntransformatoren oder Motor-Generator-Einheiten überschreitet nicht 500 V Wechselspannung zwischen aktiven Leitern.</w:t>
      </w:r>
    </w:p>
    <w:p w14:paraId="18E932A3" w14:textId="77777777" w:rsidR="00064FA8" w:rsidRPr="008E0F64" w:rsidRDefault="00064FA8" w:rsidP="00692AE0">
      <w:pPr>
        <w:pStyle w:val="FOD-normal"/>
        <w:ind w:left="357"/>
      </w:pPr>
      <w:r w:rsidRPr="008E0F64">
        <w:t>So versorgte Stromkreise haben keinen gemeinsamen Punkt mit anderen Stromkreisen und sind nicht mit der Erde verbunden.</w:t>
      </w:r>
    </w:p>
    <w:p w14:paraId="45485ACD" w14:textId="3F04B1DA" w:rsidR="00064FA8" w:rsidRPr="008E0F64" w:rsidRDefault="0006559B" w:rsidP="00692AE0">
      <w:pPr>
        <w:widowControl w:val="0"/>
        <w:tabs>
          <w:tab w:val="left" w:pos="360"/>
        </w:tabs>
        <w:autoSpaceDE w:val="0"/>
        <w:autoSpaceDN w:val="0"/>
        <w:adjustRightInd w:val="0"/>
        <w:spacing w:before="120" w:after="120" w:line="240" w:lineRule="auto"/>
        <w:ind w:left="900" w:hanging="543"/>
        <w:rPr>
          <w:rFonts w:ascii="Trebuchet MS" w:eastAsiaTheme="minorHAnsi" w:hAnsi="Trebuchet MS" w:cs="Arial"/>
          <w:i/>
          <w:iCs/>
          <w:sz w:val="19"/>
          <w:szCs w:val="19"/>
        </w:rPr>
      </w:pPr>
      <w:r w:rsidRPr="008E0F64">
        <w:rPr>
          <w:rFonts w:ascii="Trebuchet MS" w:hAnsi="Trebuchet MS"/>
          <w:i/>
          <w:sz w:val="19"/>
        </w:rPr>
        <w:t xml:space="preserve">c.3 - </w:t>
      </w:r>
      <w:r w:rsidR="00064FA8" w:rsidRPr="008E0F64">
        <w:rPr>
          <w:rFonts w:ascii="Trebuchet MS" w:hAnsi="Trebuchet MS"/>
          <w:i/>
          <w:sz w:val="19"/>
        </w:rPr>
        <w:t>Ausdehnung des Stromkreises</w:t>
      </w:r>
    </w:p>
    <w:p w14:paraId="03D03E2C" w14:textId="4921730C" w:rsidR="00064FA8" w:rsidRPr="008E0F64" w:rsidRDefault="00064FA8" w:rsidP="00692AE0">
      <w:pPr>
        <w:pStyle w:val="FOD-normal"/>
        <w:ind w:left="357"/>
      </w:pPr>
      <w:r w:rsidRPr="008E0F64">
        <w:t>Die Ausdehnung des Stromkreises ist so vorgesehen, dass das Produkt aus der Spannung in V und der Länge der elektrischen Leitungen in Meter höchstens 100000 beträgt und die Gesamtlänge des Stromkreises 500 m nicht überschreitet.</w:t>
      </w:r>
    </w:p>
    <w:p w14:paraId="66EDCD56" w14:textId="29455EC2" w:rsidR="00064FA8" w:rsidRPr="008E0F64" w:rsidRDefault="0006559B" w:rsidP="00692AE0">
      <w:pPr>
        <w:widowControl w:val="0"/>
        <w:tabs>
          <w:tab w:val="left" w:pos="360"/>
        </w:tabs>
        <w:autoSpaceDE w:val="0"/>
        <w:autoSpaceDN w:val="0"/>
        <w:adjustRightInd w:val="0"/>
        <w:spacing w:before="120" w:after="120" w:line="240" w:lineRule="auto"/>
        <w:ind w:left="900" w:hanging="543"/>
        <w:rPr>
          <w:rFonts w:ascii="Trebuchet MS" w:eastAsiaTheme="minorHAnsi" w:hAnsi="Trebuchet MS" w:cs="Arial"/>
          <w:i/>
          <w:iCs/>
          <w:sz w:val="19"/>
          <w:szCs w:val="19"/>
        </w:rPr>
      </w:pPr>
      <w:r w:rsidRPr="008E0F64">
        <w:rPr>
          <w:rFonts w:ascii="Trebuchet MS" w:hAnsi="Trebuchet MS"/>
          <w:i/>
          <w:sz w:val="19"/>
        </w:rPr>
        <w:t xml:space="preserve">c.4 - </w:t>
      </w:r>
      <w:r w:rsidR="00064FA8" w:rsidRPr="008E0F64">
        <w:rPr>
          <w:rFonts w:ascii="Trebuchet MS" w:hAnsi="Trebuchet MS"/>
          <w:i/>
          <w:sz w:val="19"/>
        </w:rPr>
        <w:t>Verbindung der Körper mit Erde</w:t>
      </w:r>
    </w:p>
    <w:p w14:paraId="4BEB54A7" w14:textId="1A47903E" w:rsidR="00064FA8" w:rsidRPr="008E0F64" w:rsidRDefault="00064FA8" w:rsidP="00692AE0">
      <w:pPr>
        <w:pStyle w:val="FOD-normal"/>
        <w:ind w:left="357"/>
      </w:pPr>
      <w:r w:rsidRPr="008E0F64">
        <w:t>Körper elektrischer Maschinen und Geräte, die im Stromkreis benutzt werden, sind absichtlich weder mit Erde noch mit Körpern elektrischer Maschinen und Geräte verbunden, die über andere Arten von Stromkreisen versorgt werden.</w:t>
      </w:r>
    </w:p>
    <w:p w14:paraId="1E1B608A" w14:textId="77777777" w:rsidR="00064FA8" w:rsidRPr="008E0F64" w:rsidRDefault="00064FA8" w:rsidP="00692AE0">
      <w:pPr>
        <w:pStyle w:val="FOD-normal"/>
        <w:ind w:left="357"/>
      </w:pPr>
      <w:r w:rsidRPr="008E0F64">
        <w:t>Wenn mehrere elektrische Maschinen oder Geräte mit demselben Stromkreis verbunden sind, sind ihre Körper mit einem nicht geerdeten Schutzleiter verbunden.</w:t>
      </w:r>
    </w:p>
    <w:p w14:paraId="1B5347C1" w14:textId="707B9025" w:rsidR="00064FA8" w:rsidRPr="008E0F64" w:rsidRDefault="0006559B" w:rsidP="00692AE0">
      <w:pPr>
        <w:widowControl w:val="0"/>
        <w:tabs>
          <w:tab w:val="left" w:pos="360"/>
        </w:tabs>
        <w:autoSpaceDE w:val="0"/>
        <w:autoSpaceDN w:val="0"/>
        <w:adjustRightInd w:val="0"/>
        <w:spacing w:before="120" w:after="120" w:line="240" w:lineRule="auto"/>
        <w:ind w:left="900" w:hanging="543"/>
        <w:rPr>
          <w:rFonts w:ascii="Trebuchet MS" w:eastAsiaTheme="minorHAnsi" w:hAnsi="Trebuchet MS" w:cs="Arial"/>
          <w:i/>
          <w:iCs/>
          <w:sz w:val="19"/>
          <w:szCs w:val="19"/>
        </w:rPr>
      </w:pPr>
      <w:r w:rsidRPr="008E0F64">
        <w:rPr>
          <w:rFonts w:ascii="Trebuchet MS" w:hAnsi="Trebuchet MS"/>
          <w:i/>
          <w:sz w:val="19"/>
        </w:rPr>
        <w:t xml:space="preserve">c.5 - </w:t>
      </w:r>
      <w:r w:rsidR="00064FA8" w:rsidRPr="008E0F64">
        <w:rPr>
          <w:rFonts w:ascii="Trebuchet MS" w:hAnsi="Trebuchet MS"/>
          <w:i/>
          <w:sz w:val="19"/>
        </w:rPr>
        <w:t>Potentialgleichheit von Körpern</w:t>
      </w:r>
    </w:p>
    <w:p w14:paraId="64F484BD" w14:textId="77777777" w:rsidR="00064FA8" w:rsidRPr="008E0F64" w:rsidRDefault="00064FA8" w:rsidP="00692AE0">
      <w:pPr>
        <w:pStyle w:val="FOD-normal"/>
        <w:ind w:left="357"/>
      </w:pPr>
      <w:r w:rsidRPr="008E0F64">
        <w:t>Wenn ein Stromkreis mehrere Steckdosen versorgt, weisen die Steckdosen einen Schutzkontakt auf; um einen Potentialausgleich der Körper zu erreichen, sind die Kontakte der verschiedenen Steckdosen untereinander und mit dem Körper des Generators, falls vorhanden, verbunden, ohne geerdet zu sein.</w:t>
      </w:r>
    </w:p>
    <w:p w14:paraId="13952765" w14:textId="77777777" w:rsidR="00064FA8" w:rsidRPr="008E0F64" w:rsidRDefault="00064FA8" w:rsidP="00692AE0">
      <w:pPr>
        <w:pStyle w:val="FOD-normal"/>
        <w:ind w:left="357"/>
      </w:pPr>
      <w:r w:rsidRPr="008E0F64">
        <w:t>In flexiblen Kabeln befindet sich der Schutzleiter, der als Schutzpotentialausgleichsleiter benutzt wird, unter demselben Mantel wie aktive Leiter.</w:t>
      </w:r>
    </w:p>
    <w:p w14:paraId="5C151446" w14:textId="37CC175F" w:rsidR="00064FA8" w:rsidRPr="008E0F64" w:rsidRDefault="0006559B" w:rsidP="00692AE0">
      <w:pPr>
        <w:keepNext/>
        <w:widowControl w:val="0"/>
        <w:tabs>
          <w:tab w:val="left" w:pos="360"/>
        </w:tabs>
        <w:autoSpaceDE w:val="0"/>
        <w:autoSpaceDN w:val="0"/>
        <w:adjustRightInd w:val="0"/>
        <w:spacing w:before="120" w:after="120" w:line="240" w:lineRule="auto"/>
        <w:ind w:left="900" w:hanging="543"/>
        <w:rPr>
          <w:rFonts w:ascii="Trebuchet MS" w:eastAsiaTheme="minorHAnsi" w:hAnsi="Trebuchet MS" w:cs="Arial"/>
          <w:i/>
          <w:iCs/>
          <w:sz w:val="19"/>
          <w:szCs w:val="19"/>
        </w:rPr>
      </w:pPr>
      <w:r w:rsidRPr="008E0F64">
        <w:rPr>
          <w:rFonts w:ascii="Trebuchet MS" w:hAnsi="Trebuchet MS"/>
          <w:i/>
          <w:sz w:val="19"/>
        </w:rPr>
        <w:t xml:space="preserve">c.6 - </w:t>
      </w:r>
      <w:r w:rsidR="00064FA8" w:rsidRPr="008E0F64">
        <w:rPr>
          <w:rFonts w:ascii="Trebuchet MS" w:hAnsi="Trebuchet MS"/>
          <w:i/>
          <w:sz w:val="19"/>
        </w:rPr>
        <w:t>Elektrische Leitungen</w:t>
      </w:r>
    </w:p>
    <w:p w14:paraId="2FB79F51" w14:textId="4BA48640" w:rsidR="00064FA8" w:rsidRPr="008E0F64" w:rsidRDefault="00064FA8" w:rsidP="00692AE0">
      <w:pPr>
        <w:pStyle w:val="FOD-normal"/>
        <w:keepNext/>
        <w:keepLines/>
        <w:ind w:left="357"/>
      </w:pPr>
      <w:r w:rsidRPr="008E0F64">
        <w:t xml:space="preserve">Lässt sich die Benutzung von Leitern aus ein und derselben elektrischen Leitung für den betreffenden Stromkreis und für andere Stromkreise nicht vermeiden, werden Mehrleiterkabel ohne jeglichen metallischen Mantel oder isolierten Leiter in Elektroinstallationsrohren aus Isolierstoff benutzt. Diese Leiter und Kabel entsprechen den Regeln des Fachs und den Vorschriften von </w:t>
      </w:r>
      <w:r w:rsidRPr="008E0F64">
        <w:rPr>
          <w:i/>
        </w:rPr>
        <w:t>Unterabschnitt 5.2.1.3</w:t>
      </w:r>
      <w:r w:rsidRPr="008E0F64">
        <w:t xml:space="preserve"> und weisen eine Nennspannung auf, die mindestens der höchsten vorhandenen Spannung entspricht, wobei jeder Stromkreis gegen Überstrom geschützt ist.</w:t>
      </w:r>
    </w:p>
    <w:p w14:paraId="3267B0C1" w14:textId="6CA02150" w:rsidR="00064FA8" w:rsidRPr="008E0F64" w:rsidRDefault="0006559B" w:rsidP="00692AE0">
      <w:pPr>
        <w:keepNext/>
        <w:widowControl w:val="0"/>
        <w:tabs>
          <w:tab w:val="left" w:pos="360"/>
        </w:tabs>
        <w:autoSpaceDE w:val="0"/>
        <w:autoSpaceDN w:val="0"/>
        <w:adjustRightInd w:val="0"/>
        <w:spacing w:before="120" w:after="120" w:line="240" w:lineRule="auto"/>
        <w:ind w:left="901" w:hanging="544"/>
        <w:rPr>
          <w:rFonts w:ascii="Trebuchet MS" w:eastAsiaTheme="minorHAnsi" w:hAnsi="Trebuchet MS" w:cs="Arial"/>
          <w:i/>
          <w:iCs/>
          <w:sz w:val="19"/>
          <w:szCs w:val="19"/>
        </w:rPr>
      </w:pPr>
      <w:r w:rsidRPr="008E0F64">
        <w:rPr>
          <w:rFonts w:ascii="Trebuchet MS" w:hAnsi="Trebuchet MS"/>
          <w:i/>
          <w:sz w:val="19"/>
        </w:rPr>
        <w:t xml:space="preserve">c.7 - </w:t>
      </w:r>
      <w:r w:rsidR="00064FA8" w:rsidRPr="008E0F64">
        <w:rPr>
          <w:rFonts w:ascii="Trebuchet MS" w:hAnsi="Trebuchet MS"/>
          <w:i/>
          <w:sz w:val="19"/>
        </w:rPr>
        <w:t>Schutzeinrichtungen bei zwei vollkommenen Schlüssen</w:t>
      </w:r>
    </w:p>
    <w:p w14:paraId="4EF4BD25" w14:textId="77777777" w:rsidR="00064FA8" w:rsidRPr="008E0F64" w:rsidRDefault="00064FA8" w:rsidP="00692AE0">
      <w:pPr>
        <w:pStyle w:val="FOD-normal"/>
        <w:ind w:left="357"/>
      </w:pPr>
      <w:r w:rsidRPr="008E0F64">
        <w:t xml:space="preserve">Wenn ein und dieselbe Quelle mehrere elektrische Maschinen oder Geräte versorgt, gewährleisten Schutzeinrichtungen, dass bei zwei vollkommenen Isolationsfehlern, die zwei Körper betreffen und über zwei Leiter mit unterschiedlichem Potential versorgt werden, die Abschaltung innerhalb einer Zeit erfolgt, die höchstens der Zeit entspricht, die in der Sicherheitskurve wie in </w:t>
      </w:r>
      <w:r w:rsidRPr="008E0F64">
        <w:rPr>
          <w:i/>
        </w:rPr>
        <w:t>Abschnitt 2.4.1</w:t>
      </w:r>
      <w:r w:rsidRPr="008E0F64">
        <w:t xml:space="preserve"> </w:t>
      </w:r>
      <w:r w:rsidRPr="008E0F64">
        <w:rPr>
          <w:i/>
        </w:rPr>
        <w:t>Tabelle 2.4</w:t>
      </w:r>
      <w:r w:rsidRPr="008E0F64">
        <w:t xml:space="preserve"> bestimmt festgelegt ist.</w:t>
      </w:r>
    </w:p>
    <w:p w14:paraId="1E0916E6" w14:textId="77777777" w:rsidR="00064FA8" w:rsidRPr="008E0F64" w:rsidRDefault="00064FA8" w:rsidP="004338F5">
      <w:pPr>
        <w:widowControl w:val="0"/>
        <w:tabs>
          <w:tab w:val="left" w:pos="360"/>
        </w:tabs>
        <w:autoSpaceDE w:val="0"/>
        <w:autoSpaceDN w:val="0"/>
        <w:adjustRightInd w:val="0"/>
        <w:spacing w:before="120" w:after="120" w:line="240" w:lineRule="auto"/>
        <w:ind w:left="357" w:hanging="357"/>
        <w:jc w:val="both"/>
        <w:rPr>
          <w:rFonts w:ascii="Trebuchet MS" w:eastAsiaTheme="minorHAnsi" w:hAnsi="Trebuchet MS" w:cs="Arial"/>
          <w:b/>
          <w:iCs/>
          <w:sz w:val="19"/>
          <w:szCs w:val="19"/>
        </w:rPr>
      </w:pPr>
      <w:r w:rsidRPr="008E0F64">
        <w:rPr>
          <w:rFonts w:ascii="Trebuchet MS" w:hAnsi="Trebuchet MS"/>
          <w:b/>
          <w:sz w:val="19"/>
        </w:rPr>
        <w:t>d.</w:t>
      </w:r>
      <w:r w:rsidRPr="008E0F64">
        <w:rPr>
          <w:rFonts w:ascii="Trebuchet MS" w:hAnsi="Trebuchet MS"/>
          <w:b/>
          <w:sz w:val="19"/>
        </w:rPr>
        <w:tab/>
        <w:t>Schutz, der das gleichzeitige Berühren von Teilen verhindert, die eine gefährliche Potentialdifferenz aufweisen können</w:t>
      </w:r>
    </w:p>
    <w:p w14:paraId="5DC042F4" w14:textId="515E5690"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d.1 - </w:t>
      </w:r>
      <w:r w:rsidR="00064FA8" w:rsidRPr="008E0F64">
        <w:rPr>
          <w:rFonts w:ascii="Trebuchet MS" w:hAnsi="Trebuchet MS"/>
          <w:i/>
          <w:sz w:val="19"/>
        </w:rPr>
        <w:t>Allgemeines</w:t>
      </w:r>
    </w:p>
    <w:p w14:paraId="33D57CD5" w14:textId="77777777" w:rsidR="00064FA8" w:rsidRPr="008E0F64" w:rsidRDefault="00064FA8" w:rsidP="004338F5">
      <w:pPr>
        <w:pStyle w:val="FOD-normal"/>
        <w:ind w:left="357"/>
      </w:pPr>
      <w:r w:rsidRPr="008E0F64">
        <w:t>Diese Schutzmaßnahme zielt bei Versagen der Basisisolierung der aktiven Teile darauf ab, das gleichzeitige Berühren von Teilen zu verhindern, die eine gefährliche Potentialdifferenz aufweisen können.</w:t>
      </w:r>
    </w:p>
    <w:p w14:paraId="2022CA54" w14:textId="77777777" w:rsidR="00064FA8" w:rsidRPr="008E0F64" w:rsidRDefault="00064FA8" w:rsidP="004338F5">
      <w:pPr>
        <w:pStyle w:val="FOD-normal"/>
        <w:keepNext/>
        <w:ind w:left="357"/>
      </w:pPr>
      <w:r w:rsidRPr="008E0F64">
        <w:t>Dieser Schutz besteht darin, folgende Maßnahmen entweder einzeln oder in Kombination anzuwenden:</w:t>
      </w:r>
    </w:p>
    <w:p w14:paraId="71B8AEE9" w14:textId="5D8CBCAA" w:rsidR="00064FA8" w:rsidRPr="008E0F64" w:rsidRDefault="00064FA8" w:rsidP="00F1261E">
      <w:pPr>
        <w:widowControl w:val="0"/>
        <w:numPr>
          <w:ilvl w:val="0"/>
          <w:numId w:val="15"/>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Herstellung einer lokalen, nicht geerdeten Potentialausgleichsverbindung zwischen Körpern und fremden leitfähigen Teilen,</w:t>
      </w:r>
    </w:p>
    <w:p w14:paraId="551B1BE7" w14:textId="77777777" w:rsidR="00064FA8" w:rsidRPr="008E0F64" w:rsidRDefault="00064FA8" w:rsidP="00F1261E">
      <w:pPr>
        <w:numPr>
          <w:ilvl w:val="0"/>
          <w:numId w:val="15"/>
        </w:numPr>
        <w:tabs>
          <w:tab w:val="left" w:pos="720"/>
        </w:tabs>
        <w:autoSpaceDE w:val="0"/>
        <w:autoSpaceDN w:val="0"/>
        <w:adjustRightInd w:val="0"/>
        <w:spacing w:after="0" w:line="240" w:lineRule="auto"/>
        <w:ind w:left="714" w:hanging="357"/>
        <w:contextualSpacing/>
        <w:jc w:val="both"/>
        <w:rPr>
          <w:rFonts w:ascii="Trebuchet MS" w:hAnsi="Trebuchet MS" w:cs="Arial"/>
          <w:sz w:val="19"/>
          <w:szCs w:val="19"/>
        </w:rPr>
      </w:pPr>
      <w:r w:rsidRPr="008E0F64">
        <w:rPr>
          <w:rFonts w:ascii="Trebuchet MS" w:hAnsi="Trebuchet MS"/>
          <w:sz w:val="19"/>
        </w:rPr>
        <w:t>Abstand zwischen Körpern und fremden leitfähigen Teilen und Körpern untereinander,</w:t>
      </w:r>
    </w:p>
    <w:p w14:paraId="0C0A3F1E" w14:textId="77777777" w:rsidR="00064FA8" w:rsidRPr="008E0F64" w:rsidRDefault="00064FA8" w:rsidP="00F1261E">
      <w:pPr>
        <w:widowControl w:val="0"/>
        <w:numPr>
          <w:ilvl w:val="0"/>
          <w:numId w:val="15"/>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Anbringen wirksamer Hindernisse zwischen Körpern untereinander oder zwischen Körpern und fremden leitfähigen Teilen,</w:t>
      </w:r>
    </w:p>
    <w:p w14:paraId="00241F58" w14:textId="77777777" w:rsidR="00064FA8" w:rsidRPr="008E0F64" w:rsidRDefault="00064FA8" w:rsidP="00F1261E">
      <w:pPr>
        <w:widowControl w:val="0"/>
        <w:numPr>
          <w:ilvl w:val="0"/>
          <w:numId w:val="15"/>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Isolierung von Körpern oder fremden leitfähigen Teilen.</w:t>
      </w:r>
    </w:p>
    <w:p w14:paraId="572DBD80" w14:textId="77777777" w:rsidR="0004440C" w:rsidRDefault="0004440C">
      <w:pPr>
        <w:rPr>
          <w:rFonts w:ascii="Trebuchet MS" w:hAnsi="Trebuchet MS"/>
          <w:i/>
          <w:sz w:val="19"/>
        </w:rPr>
      </w:pPr>
      <w:r>
        <w:rPr>
          <w:rFonts w:ascii="Trebuchet MS" w:hAnsi="Trebuchet MS"/>
          <w:i/>
          <w:sz w:val="19"/>
        </w:rPr>
        <w:br w:type="page"/>
      </w:r>
    </w:p>
    <w:p w14:paraId="04D3245A" w14:textId="103187A7" w:rsidR="00064FA8" w:rsidRPr="008E0F64" w:rsidRDefault="00F65793" w:rsidP="004338F5">
      <w:pPr>
        <w:keepNext/>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lastRenderedPageBreak/>
        <w:t xml:space="preserve">d.2 - </w:t>
      </w:r>
      <w:r w:rsidR="00064FA8" w:rsidRPr="008E0F64">
        <w:rPr>
          <w:rFonts w:ascii="Trebuchet MS" w:hAnsi="Trebuchet MS"/>
          <w:i/>
          <w:sz w:val="19"/>
        </w:rPr>
        <w:t>Herstellung einer lokalen, nicht geerdeten Potentialausgleichsverbindung zwischen Körpern und fremden leitfähigen Teilen</w:t>
      </w:r>
    </w:p>
    <w:p w14:paraId="332638B6" w14:textId="77777777" w:rsidR="00064FA8" w:rsidRPr="008E0F64" w:rsidRDefault="00064FA8" w:rsidP="00692AE0">
      <w:pPr>
        <w:pStyle w:val="FOD-normal"/>
        <w:ind w:left="357"/>
      </w:pPr>
      <w:r w:rsidRPr="008E0F64">
        <w:t xml:space="preserve">Gleichzeitig berührbare Körper und fremde leitfähige Teile sind so miteinander verbunden, dass bei Fehler die Aufrechterhaltung einer Potentialdifferenz zwischen diesen Teilen, die den vereinbarten absoluten Grenzwert der Berührungsspannung wie in </w:t>
      </w:r>
      <w:r w:rsidRPr="008E0F64">
        <w:rPr>
          <w:i/>
        </w:rPr>
        <w:t>Abschnitt 2.4.1</w:t>
      </w:r>
      <w:r w:rsidRPr="008E0F64">
        <w:t xml:space="preserve"> </w:t>
      </w:r>
      <w:r w:rsidRPr="008E0F64">
        <w:rPr>
          <w:i/>
        </w:rPr>
        <w:t>Tabelle 2.3</w:t>
      </w:r>
      <w:r w:rsidRPr="008E0F64">
        <w:t xml:space="preserve"> bestimmt überschreitet, ausgeschlossen ist.</w:t>
      </w:r>
    </w:p>
    <w:p w14:paraId="5C5A5FD0" w14:textId="77777777" w:rsidR="00064FA8" w:rsidRPr="008E0F64" w:rsidRDefault="00064FA8" w:rsidP="00692AE0">
      <w:pPr>
        <w:pStyle w:val="FOD-normal"/>
        <w:ind w:left="357"/>
      </w:pPr>
      <w:r w:rsidRPr="008E0F64">
        <w:t>Auf diese Weise hergestellte Potentialausgleichsverbindungen sind weder direkt noch über Körper oder fremde leitfähige Teile mit Erde verbunden.</w:t>
      </w:r>
    </w:p>
    <w:p w14:paraId="121AA357" w14:textId="48740DFC" w:rsidR="00064FA8" w:rsidRPr="008E0F64" w:rsidRDefault="00064FA8" w:rsidP="00692AE0">
      <w:pPr>
        <w:pStyle w:val="FOD-normal"/>
        <w:ind w:left="357"/>
      </w:pPr>
      <w:r w:rsidRPr="008E0F64">
        <w:t>Der Einsatz elektrischer Betriebsmittel der Klasse 0 ist verboten, mit Ausnahme der Klasse 0I, sofern ihre Masseklemme mit dem lokalen Schutzpotentialausgleichsleiter verbunden ist.</w:t>
      </w:r>
    </w:p>
    <w:p w14:paraId="22F90AA3" w14:textId="77777777" w:rsidR="00064FA8" w:rsidRPr="008E0F64" w:rsidRDefault="00064FA8" w:rsidP="00692AE0">
      <w:pPr>
        <w:pStyle w:val="FOD-normal"/>
        <w:ind w:left="357"/>
      </w:pPr>
      <w:r w:rsidRPr="008E0F64">
        <w:t>Vorkehrungen werden getroffen, um zu verhindern, dass fremde leitfähige Teile oder Körper Potentiale außerhalb des Ortes, an dem diese Maßnahme angewendet wird, übertragen können.</w:t>
      </w:r>
    </w:p>
    <w:p w14:paraId="4719D460" w14:textId="77777777" w:rsidR="00064FA8" w:rsidRPr="008E0F64" w:rsidRDefault="00064FA8" w:rsidP="00692AE0">
      <w:pPr>
        <w:pStyle w:val="FOD-normal"/>
        <w:ind w:left="357"/>
      </w:pPr>
      <w:r w:rsidRPr="008E0F64">
        <w:t>Vorkehrungen werden getroffen, um zu verhindern, dass Personen beim Betreten oder Verlassen des betreffenden Ortes einer gefährlichen Potentialdifferenz ausgesetzt werden. Dies gilt insbesondere für leitfähige Fußböden, die vom Boden isoliert, aber mit der Potentialausgleichsverbindung des Ortes verbunden sind.</w:t>
      </w:r>
    </w:p>
    <w:p w14:paraId="44F53374" w14:textId="7A0C5DE3" w:rsidR="00064FA8" w:rsidRPr="008E0F64" w:rsidRDefault="00F65793" w:rsidP="00692AE0">
      <w:pPr>
        <w:widowControl w:val="0"/>
        <w:tabs>
          <w:tab w:val="left" w:pos="360"/>
        </w:tabs>
        <w:autoSpaceDE w:val="0"/>
        <w:autoSpaceDN w:val="0"/>
        <w:adjustRightInd w:val="0"/>
        <w:spacing w:before="120" w:after="120" w:line="240" w:lineRule="auto"/>
        <w:ind w:left="900" w:hanging="543"/>
        <w:rPr>
          <w:rFonts w:ascii="Trebuchet MS" w:eastAsiaTheme="minorHAnsi" w:hAnsi="Trebuchet MS" w:cs="Arial"/>
          <w:i/>
          <w:iCs/>
          <w:sz w:val="19"/>
          <w:szCs w:val="19"/>
        </w:rPr>
      </w:pPr>
      <w:r w:rsidRPr="008E0F64">
        <w:rPr>
          <w:rFonts w:ascii="Trebuchet MS" w:hAnsi="Trebuchet MS"/>
          <w:i/>
          <w:sz w:val="19"/>
        </w:rPr>
        <w:t xml:space="preserve">d.3 - </w:t>
      </w:r>
      <w:r w:rsidR="00064FA8" w:rsidRPr="008E0F64">
        <w:rPr>
          <w:rFonts w:ascii="Trebuchet MS" w:hAnsi="Trebuchet MS"/>
          <w:i/>
          <w:sz w:val="19"/>
        </w:rPr>
        <w:t>Abstand zwischen Körpern und fremden leitfähigen Teilen und Körpern untereinander</w:t>
      </w:r>
    </w:p>
    <w:p w14:paraId="0DC3B50C" w14:textId="77777777" w:rsidR="00064FA8" w:rsidRPr="008E0F64" w:rsidRDefault="00064FA8" w:rsidP="00692AE0">
      <w:pPr>
        <w:pStyle w:val="FOD-normal"/>
        <w:ind w:left="357"/>
      </w:pPr>
      <w:r w:rsidRPr="008E0F64">
        <w:t>Der Abstand zwischen Körpern und fremden leitfähigen Teilen und Körpern untereinander erfolgt durch entsprechende Anordnung der Körper und fremden leitfähigen Teile, sodass es Personen unter gewöhnlichen Umständen nicht möglich ist, gleichzeitig entweder mit einem Körper und einem fremden leitfähigen Teil oder mit zwei Körpern in Berührung zu kommen, wenn diese Teile auf unterschiedliche Potentiale gebracht werden können.</w:t>
      </w:r>
    </w:p>
    <w:p w14:paraId="280540E9" w14:textId="77777777" w:rsidR="00064FA8" w:rsidRPr="008E0F64" w:rsidRDefault="00064FA8" w:rsidP="00692AE0">
      <w:pPr>
        <w:pStyle w:val="FOD-normal"/>
        <w:ind w:left="357"/>
      </w:pPr>
      <w:r w:rsidRPr="008E0F64">
        <w:t>An solchen Orten ist kein Schutzleiter vorgesehen.</w:t>
      </w:r>
    </w:p>
    <w:p w14:paraId="6C980348" w14:textId="77777777" w:rsidR="00064FA8" w:rsidRPr="008E0F64" w:rsidRDefault="00064FA8" w:rsidP="00692AE0">
      <w:pPr>
        <w:pStyle w:val="FOD-normal"/>
        <w:ind w:left="357"/>
      </w:pPr>
      <w:r w:rsidRPr="008E0F64">
        <w:t>Für die Festlegung der gewöhnlichen Umstände werden Form und Abmessungen der Gegenstände berücksichtigt, die üblicherweise an diesen Orten gehandhabt werden.</w:t>
      </w:r>
    </w:p>
    <w:p w14:paraId="1EC2DCCA" w14:textId="77777777" w:rsidR="00064FA8" w:rsidRPr="008E0F64" w:rsidRDefault="00064FA8" w:rsidP="00692AE0">
      <w:pPr>
        <w:pStyle w:val="FOD-normal"/>
        <w:ind w:left="357"/>
      </w:pPr>
      <w:r w:rsidRPr="008E0F64">
        <w:t>Dieser Abstand wird als ausreichend betrachtet, wenn der horizontale Abstand innerhalb des Handbereichs 2 m und außerhalb dieses Bereichs 1,25 m beträgt.</w:t>
      </w:r>
    </w:p>
    <w:p w14:paraId="349D0022" w14:textId="7DCB7098"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d.4 - </w:t>
      </w:r>
      <w:r w:rsidR="00064FA8" w:rsidRPr="008E0F64">
        <w:rPr>
          <w:rFonts w:ascii="Trebuchet MS" w:hAnsi="Trebuchet MS"/>
          <w:i/>
          <w:sz w:val="19"/>
        </w:rPr>
        <w:t>Anbringen wirksamer Hindernisse zwischen Körpern untereinander oder zwischen Körpern und fremden leitfähigen Teilen</w:t>
      </w:r>
    </w:p>
    <w:p w14:paraId="061AEE86" w14:textId="77777777" w:rsidR="00064FA8" w:rsidRPr="008E0F64" w:rsidRDefault="00064FA8" w:rsidP="00692AE0">
      <w:pPr>
        <w:pStyle w:val="FOD-normal"/>
        <w:ind w:left="357"/>
      </w:pPr>
      <w:r w:rsidRPr="008E0F64">
        <w:t xml:space="preserve">Diese Hindernisse gelten als wirksam, wenn sie den Überschlagabstand auf die weiter oben unter </w:t>
      </w:r>
      <w:r w:rsidRPr="008E0F64">
        <w:rPr>
          <w:i/>
        </w:rPr>
        <w:t>Punkt</w:t>
      </w:r>
      <w:r w:rsidRPr="008E0F64">
        <w:t> </w:t>
      </w:r>
      <w:r w:rsidRPr="008E0F64">
        <w:rPr>
          <w:i/>
        </w:rPr>
        <w:t>d.3</w:t>
      </w:r>
      <w:r w:rsidRPr="008E0F64">
        <w:t xml:space="preserve"> erwähnten Werte bringen; sie sind sicher befestigt und halten den Beanspruchungen stand, denen sie ausgesetzt sein können; sie sind weder mit Erde noch mit Körpern verbunden; nach Möglichkeit bestehen sie aus Isolierstoff.</w:t>
      </w:r>
    </w:p>
    <w:p w14:paraId="523D39CF" w14:textId="217E0C5E"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d.5 - </w:t>
      </w:r>
      <w:r w:rsidR="00064FA8" w:rsidRPr="008E0F64">
        <w:rPr>
          <w:rFonts w:ascii="Trebuchet MS" w:hAnsi="Trebuchet MS"/>
          <w:i/>
          <w:sz w:val="19"/>
        </w:rPr>
        <w:t>Isolierung von Körpern oder fremden leitfähigen Teilen</w:t>
      </w:r>
    </w:p>
    <w:p w14:paraId="11DF9DB5" w14:textId="77777777" w:rsidR="00064FA8" w:rsidRPr="008E0F64" w:rsidRDefault="00064FA8" w:rsidP="00692AE0">
      <w:pPr>
        <w:pStyle w:val="FOD-normal"/>
        <w:ind w:left="357"/>
      </w:pPr>
      <w:r w:rsidRPr="008E0F64">
        <w:t>Diese Maßnahme gilt für bestimmte Körper oder bestimmte fremde leitfähige Teile, die so installiert sind, dass jegliche galvanische Verbindung mit anderen Körpern oder anderen fremden leitfähigen Teilen ausgeschlossen ist.</w:t>
      </w:r>
    </w:p>
    <w:p w14:paraId="4AB1E49F" w14:textId="77777777" w:rsidR="00064FA8" w:rsidRPr="008E0F64" w:rsidRDefault="00064FA8" w:rsidP="00692AE0">
      <w:pPr>
        <w:pStyle w:val="FOD-normal"/>
        <w:ind w:left="357"/>
      </w:pPr>
      <w:r w:rsidRPr="008E0F64">
        <w:t>Bei dieser galvanischen Trennung wird mindestens ein isolierendes Teil oder Element benutzt.</w:t>
      </w:r>
    </w:p>
    <w:p w14:paraId="259C869F" w14:textId="77777777" w:rsidR="00064FA8" w:rsidRPr="008E0F64" w:rsidRDefault="00064FA8" w:rsidP="00692AE0">
      <w:pPr>
        <w:pStyle w:val="FOD-normal"/>
        <w:keepLines/>
        <w:ind w:left="357"/>
      </w:pPr>
      <w:r w:rsidRPr="008E0F64">
        <w:t>Berührbare Körper oder fremde leitfähige Teile, die auf diese Weise durch Isolierung geschützt sind, sind im Handbereich nicht mehr zu berücksichtigen. Isolierende Teile oder Elemente weisen eine ausreichende mechanische Steifigkeit auf und halten bei Netzfrequenz während einer Minute Typprüfungen mit einer Prüfspannung von mindestens 2000 V Wechselstrom stand, wobei der Ableitstrom unter normalen Bedingungen der äußeren Einflüsse 1 mA nicht überschreitet.</w:t>
      </w:r>
    </w:p>
    <w:p w14:paraId="00E559F5" w14:textId="77777777" w:rsidR="00CE09A6" w:rsidRPr="008E0F64" w:rsidRDefault="00CE09A6" w:rsidP="00692AE0">
      <w:pPr>
        <w:pStyle w:val="FOD-fig-tab-titel"/>
      </w:pPr>
      <w:bookmarkStart w:id="835" w:name="_Toc167267721"/>
      <w:bookmarkStart w:id="836" w:name="_Toc167268884"/>
      <w:bookmarkStart w:id="837" w:name="_Toc167270044"/>
      <w:bookmarkStart w:id="838" w:name="_Toc202794486"/>
      <w:r w:rsidRPr="008E0F64">
        <w:lastRenderedPageBreak/>
        <w:t>Abbildung 4.1 - Schutz, der das gleichzeitige Berühren von Teilen verhindert,</w:t>
      </w:r>
      <w:r w:rsidRPr="008E0F64">
        <w:br/>
        <w:t>die eine gefährliche Potentialdifferenz aufweisen können (1)</w:t>
      </w:r>
      <w:bookmarkEnd w:id="835"/>
      <w:bookmarkEnd w:id="836"/>
      <w:bookmarkEnd w:id="837"/>
      <w:bookmarkEnd w:id="838"/>
    </w:p>
    <w:p w14:paraId="79B8B776" w14:textId="77777777" w:rsidR="00064FA8" w:rsidRPr="008E0F64" w:rsidRDefault="00064FA8" w:rsidP="00692AE0">
      <w:pPr>
        <w:pStyle w:val="FOD-afb"/>
      </w:pPr>
      <w:r w:rsidRPr="008E0F64">
        <w:object w:dxaOrig="13542" w:dyaOrig="6854" w14:anchorId="75B44D15">
          <v:shape id="_x0000_i1029" type="#_x0000_t75" style="width:411.75pt;height:203.2pt" o:ole="">
            <v:imagedata r:id="rId166" o:title=""/>
          </v:shape>
          <o:OLEObject Type="Embed" ProgID="Visio.Drawing.11" ShapeID="_x0000_i1029" DrawAspect="Content" ObjectID="_1814270543" r:id="rId167"/>
        </w:object>
      </w:r>
    </w:p>
    <w:p w14:paraId="3E631132" w14:textId="77777777" w:rsidR="00064FA8" w:rsidRPr="008E0F64" w:rsidRDefault="00064FA8" w:rsidP="00692AE0">
      <w:pPr>
        <w:pStyle w:val="FOD-legende"/>
        <w:tabs>
          <w:tab w:val="clear" w:pos="0"/>
          <w:tab w:val="left" w:pos="3060"/>
        </w:tabs>
        <w:ind w:left="3060"/>
        <w:jc w:val="left"/>
      </w:pPr>
      <w:r w:rsidRPr="008E0F64">
        <w:t>Abstände in Meter</w:t>
      </w:r>
      <w:r w:rsidRPr="008E0F64">
        <w:br/>
        <w:t>(1) Leitfähiges Teil</w:t>
      </w:r>
      <w:r w:rsidRPr="008E0F64">
        <w:br/>
        <w:t>(2) Wand aus nicht isolierendem Stoff, die aber isoliert ist</w:t>
      </w:r>
      <w:r w:rsidRPr="008E0F64">
        <w:br/>
        <w:t>(3) Isolierender Boden</w:t>
      </w:r>
    </w:p>
    <w:p w14:paraId="79977CC2" w14:textId="77777777" w:rsidR="00CE09A6" w:rsidRPr="008E0F64" w:rsidRDefault="00CE09A6" w:rsidP="00692AE0">
      <w:pPr>
        <w:pStyle w:val="FOD-fig-tab-titel"/>
      </w:pPr>
      <w:bookmarkStart w:id="839" w:name="_Toc167267722"/>
      <w:bookmarkStart w:id="840" w:name="_Toc167268885"/>
      <w:bookmarkStart w:id="841" w:name="_Toc167270045"/>
      <w:bookmarkStart w:id="842" w:name="_Toc202794487"/>
      <w:r w:rsidRPr="008E0F64">
        <w:t>Abbildung 4.2 - Schutz, der das gleichzeitige Berühren von Teilen verhindert,</w:t>
      </w:r>
      <w:r w:rsidRPr="008E0F64">
        <w:br/>
        <w:t>die eine gefährliche Potentialdifferenz aufweisen können (2)</w:t>
      </w:r>
      <w:bookmarkEnd w:id="839"/>
      <w:bookmarkEnd w:id="840"/>
      <w:bookmarkEnd w:id="841"/>
      <w:bookmarkEnd w:id="842"/>
    </w:p>
    <w:p w14:paraId="439A1743" w14:textId="77777777" w:rsidR="00064FA8" w:rsidRPr="008E0F64" w:rsidRDefault="00064FA8" w:rsidP="00692AE0">
      <w:pPr>
        <w:pStyle w:val="FOD-afb"/>
        <w:rPr>
          <w:sz w:val="19"/>
          <w:szCs w:val="19"/>
        </w:rPr>
      </w:pPr>
      <w:r w:rsidRPr="008E0F64">
        <w:object w:dxaOrig="13962" w:dyaOrig="7101" w14:anchorId="20FE1E89">
          <v:shape id="_x0000_i1030" type="#_x0000_t75" style="width:409.6pt;height:200pt" o:ole="" fillcolor="window">
            <v:imagedata r:id="rId168" o:title=""/>
          </v:shape>
          <o:OLEObject Type="Embed" ProgID="Visio.Drawing.11" ShapeID="_x0000_i1030" DrawAspect="Content" ObjectID="_1814270544" r:id="rId169"/>
        </w:object>
      </w:r>
    </w:p>
    <w:p w14:paraId="097B37B1" w14:textId="77777777" w:rsidR="00064FA8" w:rsidRPr="008E0F64" w:rsidRDefault="00064FA8" w:rsidP="00692AE0">
      <w:pPr>
        <w:pStyle w:val="FOD-legende"/>
        <w:tabs>
          <w:tab w:val="clear" w:pos="0"/>
          <w:tab w:val="left" w:pos="3060"/>
        </w:tabs>
        <w:ind w:left="3060"/>
        <w:jc w:val="left"/>
      </w:pPr>
      <w:r w:rsidRPr="008E0F64">
        <w:t>Abstände in Meter</w:t>
      </w:r>
      <w:r w:rsidRPr="008E0F64">
        <w:br/>
        <w:t>(1) Leitfähiges Teil</w:t>
      </w:r>
      <w:r w:rsidRPr="008E0F64">
        <w:br/>
        <w:t>(2) Hindernis (isolierende oder isolierte Trennwand)</w:t>
      </w:r>
      <w:r w:rsidRPr="008E0F64">
        <w:br/>
        <w:t>(3) Isolierender Boden</w:t>
      </w:r>
      <w:r w:rsidRPr="008E0F64">
        <w:br/>
        <w:t>(4) Isolierteil</w:t>
      </w:r>
    </w:p>
    <w:p w14:paraId="57142650" w14:textId="23B4B923"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d.6 - </w:t>
      </w:r>
      <w:r w:rsidR="00064FA8" w:rsidRPr="008E0F64">
        <w:rPr>
          <w:rFonts w:ascii="Trebuchet MS" w:hAnsi="Trebuchet MS"/>
          <w:i/>
          <w:sz w:val="19"/>
        </w:rPr>
        <w:t>Ergänzende Bestimmungen</w:t>
      </w:r>
    </w:p>
    <w:p w14:paraId="3B0EC0ED" w14:textId="77777777" w:rsidR="00064FA8" w:rsidRPr="008E0F64" w:rsidRDefault="00064FA8" w:rsidP="00692AE0">
      <w:pPr>
        <w:pStyle w:val="FOD-normal"/>
        <w:ind w:left="357"/>
      </w:pPr>
      <w:r w:rsidRPr="008E0F64">
        <w:t>Die getroffenen Maßnahmen sind normalerweise vorhersehbaren Beanspruchungen angepasst und bleiben im Laufe der Zeit wirksam. Insbesondere ist darauf zu achten, dass Feuchtigkeit die eigene Isolierung von Böden, Wänden und Hindernissen bzw. deren Isolation gegenüber Erde nicht beeinträchtigt.</w:t>
      </w:r>
    </w:p>
    <w:p w14:paraId="400C1339" w14:textId="049A94FA" w:rsidR="00CE6A4F" w:rsidRPr="008E0F64" w:rsidRDefault="00064FA8" w:rsidP="00692AE0">
      <w:pPr>
        <w:pStyle w:val="FOD-normal"/>
        <w:ind w:left="357"/>
      </w:pPr>
      <w:r w:rsidRPr="008E0F64">
        <w:t>Sie gewährleisten auch den wirksamen Schutz mobiler Maschinen und Geräte, wenn ihre Benutzung vorgesehen oder möglich ist.</w:t>
      </w:r>
    </w:p>
    <w:p w14:paraId="3951EDEC" w14:textId="77777777" w:rsidR="00CE6A4F" w:rsidRPr="008E0F64" w:rsidRDefault="00CE6A4F">
      <w:pPr>
        <w:rPr>
          <w:rFonts w:ascii="Trebuchet MS" w:hAnsi="Trebuchet MS" w:cs="Arial"/>
          <w:sz w:val="19"/>
          <w:szCs w:val="19"/>
        </w:rPr>
      </w:pPr>
      <w:r w:rsidRPr="008E0F64">
        <w:br w:type="page"/>
      </w:r>
    </w:p>
    <w:p w14:paraId="2A4A445B" w14:textId="77777777" w:rsidR="00064FA8" w:rsidRPr="008E0F64" w:rsidRDefault="00064FA8" w:rsidP="00962ACD">
      <w:pPr>
        <w:pStyle w:val="FOD-niv4"/>
      </w:pPr>
      <w:bookmarkStart w:id="843" w:name="_Toc390436709"/>
      <w:bookmarkStart w:id="844" w:name="_Toc167268196"/>
      <w:bookmarkStart w:id="845" w:name="_Toc167269359"/>
      <w:bookmarkStart w:id="846" w:name="_Toc167270519"/>
      <w:bookmarkStart w:id="847" w:name="_Toc193187974"/>
      <w:bookmarkStart w:id="848" w:name="_Toc196734603"/>
      <w:r w:rsidRPr="008E0F64">
        <w:lastRenderedPageBreak/>
        <w:t>Unterabschnitt 4.2.3.4 - Aktiver Schutz bei Niederspannung mit automatischer Abschaltung der Stromversorgung und mögliche Warnung</w:t>
      </w:r>
      <w:bookmarkEnd w:id="843"/>
      <w:bookmarkEnd w:id="844"/>
      <w:bookmarkEnd w:id="845"/>
      <w:bookmarkEnd w:id="846"/>
      <w:bookmarkEnd w:id="847"/>
      <w:bookmarkEnd w:id="848"/>
    </w:p>
    <w:p w14:paraId="7E2D17F1" w14:textId="77777777" w:rsidR="00064FA8" w:rsidRPr="008E0F64" w:rsidRDefault="00064FA8" w:rsidP="004338F5">
      <w:pPr>
        <w:widowControl w:val="0"/>
        <w:tabs>
          <w:tab w:val="left" w:pos="360"/>
        </w:tabs>
        <w:autoSpaceDE w:val="0"/>
        <w:autoSpaceDN w:val="0"/>
        <w:adjustRightInd w:val="0"/>
        <w:spacing w:before="120" w:after="120" w:line="240" w:lineRule="auto"/>
        <w:ind w:left="357" w:hanging="357"/>
        <w:jc w:val="both"/>
        <w:rPr>
          <w:rFonts w:ascii="Trebuchet MS" w:eastAsiaTheme="minorHAnsi" w:hAnsi="Trebuchet MS" w:cs="Arial"/>
          <w:b/>
          <w:iCs/>
          <w:sz w:val="19"/>
          <w:szCs w:val="19"/>
        </w:rPr>
      </w:pPr>
      <w:r w:rsidRPr="008E0F64">
        <w:rPr>
          <w:rFonts w:ascii="Trebuchet MS" w:hAnsi="Trebuchet MS"/>
          <w:b/>
          <w:sz w:val="19"/>
        </w:rPr>
        <w:t>a.</w:t>
      </w:r>
      <w:r w:rsidRPr="008E0F64">
        <w:rPr>
          <w:rFonts w:ascii="Trebuchet MS" w:hAnsi="Trebuchet MS"/>
          <w:b/>
          <w:sz w:val="19"/>
        </w:rPr>
        <w:tab/>
        <w:t>Grundsätze</w:t>
      </w:r>
    </w:p>
    <w:p w14:paraId="22FC844B" w14:textId="4BBB1E65" w:rsidR="00064FA8" w:rsidRPr="008E0F64" w:rsidRDefault="00F65793" w:rsidP="004338F5">
      <w:pPr>
        <w:keepNext/>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a.1 - </w:t>
      </w:r>
      <w:r w:rsidR="00064FA8" w:rsidRPr="008E0F64">
        <w:rPr>
          <w:rFonts w:ascii="Trebuchet MS" w:hAnsi="Trebuchet MS"/>
          <w:i/>
          <w:sz w:val="19"/>
        </w:rPr>
        <w:t>Allgemeines</w:t>
      </w:r>
    </w:p>
    <w:p w14:paraId="4C6C01F2"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Schutzmaßnahmen mit automatischer Abschaltung der Stromversorgung beruhen auf der Einhaltung der in </w:t>
      </w:r>
      <w:r w:rsidRPr="008E0F64">
        <w:rPr>
          <w:rFonts w:ascii="Trebuchet MS" w:hAnsi="Trebuchet MS"/>
          <w:i/>
          <w:sz w:val="19"/>
        </w:rPr>
        <w:t>Tabelle 2.4</w:t>
      </w:r>
      <w:r w:rsidRPr="008E0F64">
        <w:rPr>
          <w:rFonts w:ascii="Trebuchet MS" w:hAnsi="Trebuchet MS"/>
          <w:sz w:val="19"/>
        </w:rPr>
        <w:t xml:space="preserve"> bestimmten Sicherheitskurve.</w:t>
      </w:r>
    </w:p>
    <w:p w14:paraId="66936C71"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Ihre Anwendung erfordert die Verbindung der Körper mit einem Schutzleiter und den Einsatz einer Abschalteinrichtung, deren Betriebsmerkmale die Einhaltung der Sicherheitskurve ermöglichen müssen, unter Berücksichtigung der Fehlerschleifenimpedanzwerte und des Erdungssystems.</w:t>
      </w:r>
    </w:p>
    <w:p w14:paraId="40B4087D" w14:textId="22A58C35"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a.2 - </w:t>
      </w:r>
      <w:r w:rsidR="00064FA8" w:rsidRPr="008E0F64">
        <w:rPr>
          <w:rFonts w:ascii="Trebuchet MS" w:hAnsi="Trebuchet MS"/>
          <w:i/>
          <w:sz w:val="19"/>
        </w:rPr>
        <w:t>Kenntnis des Erdungssystems</w:t>
      </w:r>
    </w:p>
    <w:p w14:paraId="55B66A4B"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Diese Schutzmaßnahmen erfordern eine Koordinierung zwischen:</w:t>
      </w:r>
    </w:p>
    <w:p w14:paraId="521892A4"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dem Erdungssystem und</w:t>
      </w:r>
    </w:p>
    <w:p w14:paraId="13BE7DCA"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den Eigenschaften der Schutzeinrichtung.</w:t>
      </w:r>
    </w:p>
    <w:p w14:paraId="0DEC6A8E"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Der Betreiber des Versorgungsnetzes legt das Erdungssystem seines Netzes fest. Der Installateur, der dieses System nicht kennt, informiert sich darüber bei dem Betreiber.</w:t>
      </w:r>
    </w:p>
    <w:p w14:paraId="41C07798" w14:textId="58D5FDF8"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a.3 - </w:t>
      </w:r>
      <w:r w:rsidR="00064FA8" w:rsidRPr="008E0F64">
        <w:rPr>
          <w:rFonts w:ascii="Trebuchet MS" w:hAnsi="Trebuchet MS"/>
          <w:i/>
          <w:sz w:val="19"/>
        </w:rPr>
        <w:t>Warn- oder Abschalteinrichtungen</w:t>
      </w:r>
    </w:p>
    <w:p w14:paraId="0FB8C9EE"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Je nach Fall werden Überstrom-Schutzeinrichtungen, Differenzstrom-Schutzeinrichtungen, fehlerspannungsempfindliche Schutzeinrichtungen und/oder Isolationsüberwachungseinrichtungen eingesetzt.</w:t>
      </w:r>
    </w:p>
    <w:p w14:paraId="3F275C6B" w14:textId="7B04FFFB"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a.4 - </w:t>
      </w:r>
      <w:r w:rsidR="00064FA8" w:rsidRPr="008E0F64">
        <w:rPr>
          <w:rFonts w:ascii="Trebuchet MS" w:hAnsi="Trebuchet MS"/>
          <w:i/>
          <w:sz w:val="19"/>
        </w:rPr>
        <w:t>Pflicht zum Vorhandensein des Schutzleiters</w:t>
      </w:r>
    </w:p>
    <w:p w14:paraId="64114E1C" w14:textId="69712676"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Der Einsatz von Differenzstrom-Schutzeinrichtungen ohne Schutzleiter als einzige Maßnahme zum Schutz gegen indirektes Berühren ist verboten, selbst wenn der Wert des Ansprech-Differenzstroms höchstens 30 mA entspricht.</w:t>
      </w:r>
    </w:p>
    <w:p w14:paraId="06EE6ED4"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Wenn eine fehlerspannungsempfindliche Schutzeinrichtung eingesetzt wird, wird sie so installiert, dass ihr Betrieb bei den angegebenen Fehlerspannungen gewährleistet ist. Das fehlerspannungsempfindliche Element ist verbunden einerseits mit dem Schutzleiter, der die gesamten Körper miteinander verbindet, und andererseits mit einem isolierten Leiter, der an einen Hilfserder angeschlossen ist. Der Schutzleiter ist nur mit Körpern von elektrischen Maschinen oder Geräten verbunden, deren Stromversorgung unterbrochen werden muss, wenn die Schutzeinrichtung unter Fehlerbedingungen ausgelöst wird. Der Hilfserder ist elektrisch getrennt und unabhängig von allen anderen geerdeten Metallteilen wie Metallbauteilen, metallischen Elektroinstallationsrohren und metallischen Mänteln von Kabeln. Letztere Bedingung gilt als erfüllt, wenn der Hilfserder in einem Abstand von mindestens 15 m zu anderen Erdern installiert ist und keine unterirdischen Metallstrukturen vorhanden sind, die den elektrischen Widerstand des Geländes über diesen Abstand verringern können.</w:t>
      </w:r>
    </w:p>
    <w:p w14:paraId="041E68A7" w14:textId="4BF2E277"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a.5 - </w:t>
      </w:r>
      <w:r w:rsidR="00064FA8" w:rsidRPr="008E0F64">
        <w:rPr>
          <w:rFonts w:ascii="Trebuchet MS" w:hAnsi="Trebuchet MS"/>
          <w:i/>
          <w:sz w:val="19"/>
        </w:rPr>
        <w:t>Pflicht zum Vorhandensein des Hauptschutzpotentialausgleichsleiters</w:t>
      </w:r>
    </w:p>
    <w:p w14:paraId="1DA17389" w14:textId="1F1D44B5"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In jedem Gebäude (sowohl in hauswirtschaftlichen als auch in nicht hauswirtschaftlichen Anlagen) ist eine Hauptpotentialausgleichsverbindung erforderlich. Sie entspricht den Vorschriften von </w:t>
      </w:r>
      <w:r w:rsidRPr="008E0F64">
        <w:rPr>
          <w:rFonts w:ascii="Trebuchet MS" w:hAnsi="Trebuchet MS"/>
          <w:i/>
          <w:sz w:val="19"/>
        </w:rPr>
        <w:t>Unterabschnitt 5.4.4.1</w:t>
      </w:r>
      <w:r w:rsidRPr="008E0F64">
        <w:rPr>
          <w:rFonts w:ascii="Trebuchet MS" w:hAnsi="Trebuchet MS"/>
          <w:sz w:val="19"/>
        </w:rPr>
        <w:t xml:space="preserve">, unter Berücksichtigung der Vorschriften von </w:t>
      </w:r>
      <w:r w:rsidRPr="008E0F64">
        <w:rPr>
          <w:rFonts w:ascii="Trebuchet MS" w:hAnsi="Trebuchet MS"/>
          <w:i/>
          <w:sz w:val="19"/>
        </w:rPr>
        <w:t>Unterabschnitt 4.2.3.2</w:t>
      </w:r>
      <w:r w:rsidRPr="008E0F64">
        <w:rPr>
          <w:rFonts w:ascii="Trebuchet MS" w:hAnsi="Trebuchet MS"/>
          <w:sz w:val="19"/>
        </w:rPr>
        <w:t xml:space="preserve">. </w:t>
      </w:r>
    </w:p>
    <w:p w14:paraId="55DA1055" w14:textId="77777777" w:rsidR="00064FA8" w:rsidRPr="008E0F64" w:rsidRDefault="00064FA8" w:rsidP="004338F5">
      <w:pPr>
        <w:widowControl w:val="0"/>
        <w:tabs>
          <w:tab w:val="left" w:pos="360"/>
        </w:tabs>
        <w:autoSpaceDE w:val="0"/>
        <w:autoSpaceDN w:val="0"/>
        <w:adjustRightInd w:val="0"/>
        <w:spacing w:before="120" w:after="120" w:line="240" w:lineRule="auto"/>
        <w:ind w:left="357" w:hanging="357"/>
        <w:jc w:val="both"/>
        <w:rPr>
          <w:rFonts w:ascii="Trebuchet MS" w:eastAsiaTheme="minorHAnsi" w:hAnsi="Trebuchet MS" w:cs="Arial"/>
          <w:b/>
          <w:iCs/>
          <w:sz w:val="19"/>
          <w:szCs w:val="19"/>
        </w:rPr>
      </w:pPr>
      <w:r w:rsidRPr="008E0F64">
        <w:rPr>
          <w:rFonts w:ascii="Trebuchet MS" w:hAnsi="Trebuchet MS"/>
          <w:b/>
          <w:sz w:val="19"/>
        </w:rPr>
        <w:t>b.</w:t>
      </w:r>
      <w:r w:rsidRPr="008E0F64">
        <w:rPr>
          <w:rFonts w:ascii="Trebuchet MS" w:hAnsi="Trebuchet MS"/>
          <w:b/>
          <w:sz w:val="19"/>
        </w:rPr>
        <w:tab/>
        <w:t>Schutzmaßnahmen in Anlagen, die über ein TN-Netz versorgt werden</w:t>
      </w:r>
    </w:p>
    <w:p w14:paraId="29B1643F" w14:textId="3E5062A3"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b.1 - </w:t>
      </w:r>
      <w:r w:rsidR="00064FA8" w:rsidRPr="008E0F64">
        <w:rPr>
          <w:rFonts w:ascii="Trebuchet MS" w:hAnsi="Trebuchet MS"/>
          <w:i/>
          <w:sz w:val="19"/>
        </w:rPr>
        <w:t>Fehlerschleife</w:t>
      </w:r>
    </w:p>
    <w:p w14:paraId="155F96C9"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Vollkommene Schlüsse zwischen einem Außenleiter und dem Körper eines elektrischen Betriebsmittels verursachen einen Kurzschluss zwischen diesem Außenleiter und dem Schutzleiter.</w:t>
      </w:r>
    </w:p>
    <w:p w14:paraId="0F2864F4"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Eine der folgenden Schutzeinrichtungen wird eingesetzt:</w:t>
      </w:r>
    </w:p>
    <w:p w14:paraId="1BB5A681"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Überstrom-Schutzeinrichtungen,</w:t>
      </w:r>
    </w:p>
    <w:p w14:paraId="22C16FBE"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Differenzstrom-Schutzeinrichtungen.</w:t>
      </w:r>
    </w:p>
    <w:p w14:paraId="71E88D6F" w14:textId="77777777" w:rsidR="00064FA8" w:rsidRPr="008E0F64" w:rsidRDefault="00CE09A6" w:rsidP="00692AE0">
      <w:pPr>
        <w:pStyle w:val="FOD-fig-tab-titel"/>
      </w:pPr>
      <w:bookmarkStart w:id="849" w:name="_Toc167267723"/>
      <w:bookmarkStart w:id="850" w:name="_Toc167268886"/>
      <w:bookmarkStart w:id="851" w:name="_Toc167270046"/>
      <w:bookmarkStart w:id="852" w:name="_Toc202794488"/>
      <w:r w:rsidRPr="008E0F64">
        <w:lastRenderedPageBreak/>
        <w:t>Abbildung 4.3 - Fehlerschleife in einem TN-S-System</w:t>
      </w:r>
      <w:bookmarkEnd w:id="849"/>
      <w:bookmarkEnd w:id="850"/>
      <w:bookmarkEnd w:id="851"/>
      <w:bookmarkEnd w:id="852"/>
    </w:p>
    <w:p w14:paraId="0186CB1F" w14:textId="77777777" w:rsidR="00CE09A6" w:rsidRPr="008E0F64" w:rsidRDefault="00F55E57" w:rsidP="00692AE0">
      <w:pPr>
        <w:pStyle w:val="FOD-afb"/>
        <w:spacing w:after="120"/>
      </w:pPr>
      <w:r w:rsidRPr="008E0F64">
        <w:rPr>
          <w:lang w:eastAsia="fr-BE"/>
        </w:rPr>
        <w:drawing>
          <wp:inline distT="0" distB="0" distL="0" distR="0" wp14:anchorId="13698F10" wp14:editId="53A210B5">
            <wp:extent cx="3267075" cy="2000250"/>
            <wp:effectExtent l="0" t="0" r="9525" b="0"/>
            <wp:docPr id="1583" name="Image 15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70">
                      <a:extLst>
                        <a:ext uri="{28A0092B-C50C-407E-A947-70E740481C1C}">
                          <a14:useLocalDpi xmlns:a14="http://schemas.microsoft.com/office/drawing/2010/main" val="0"/>
                        </a:ext>
                      </a:extLst>
                    </a:blip>
                    <a:srcRect/>
                    <a:stretch>
                      <a:fillRect/>
                    </a:stretch>
                  </pic:blipFill>
                  <pic:spPr bwMode="auto">
                    <a:xfrm>
                      <a:off x="0" y="0"/>
                      <a:ext cx="3267075" cy="2000250"/>
                    </a:xfrm>
                    <a:prstGeom prst="rect">
                      <a:avLst/>
                    </a:prstGeom>
                    <a:noFill/>
                    <a:ln>
                      <a:noFill/>
                    </a:ln>
                  </pic:spPr>
                </pic:pic>
              </a:graphicData>
            </a:graphic>
          </wp:inline>
        </w:drawing>
      </w:r>
    </w:p>
    <w:p w14:paraId="2B2B180A" w14:textId="77777777" w:rsidR="00064FA8" w:rsidRPr="008E0F64" w:rsidRDefault="00064FA8" w:rsidP="00692AE0">
      <w:pPr>
        <w:pStyle w:val="FOD-legende"/>
        <w:tabs>
          <w:tab w:val="clear" w:pos="0"/>
          <w:tab w:val="left" w:pos="3960"/>
        </w:tabs>
        <w:ind w:left="3960"/>
        <w:jc w:val="left"/>
      </w:pPr>
      <w:r w:rsidRPr="008E0F64">
        <w:t>(1) Körper</w:t>
      </w:r>
      <w:r w:rsidRPr="008E0F64">
        <w:br/>
        <w:t>(2) Erder des Versorgungsnetzes</w:t>
      </w:r>
      <w:r w:rsidRPr="008E0F64">
        <w:br/>
        <w:t>(3) Fehler</w:t>
      </w:r>
    </w:p>
    <w:p w14:paraId="2F45FED1" w14:textId="77777777" w:rsidR="00B92028" w:rsidRPr="008E0F64" w:rsidRDefault="00B92028" w:rsidP="00692AE0">
      <w:pPr>
        <w:pStyle w:val="FOD-fig-tab-titel"/>
      </w:pPr>
      <w:bookmarkStart w:id="853" w:name="_Toc167267724"/>
      <w:bookmarkStart w:id="854" w:name="_Toc167268887"/>
      <w:bookmarkStart w:id="855" w:name="_Toc167270047"/>
      <w:bookmarkStart w:id="856" w:name="_Toc202794489"/>
      <w:r w:rsidRPr="008E0F64">
        <w:t>Abbildung 4.4 - Fehlerschleife in einem TN-C-System</w:t>
      </w:r>
      <w:bookmarkEnd w:id="853"/>
      <w:bookmarkEnd w:id="854"/>
      <w:bookmarkEnd w:id="855"/>
      <w:bookmarkEnd w:id="856"/>
    </w:p>
    <w:p w14:paraId="2B4D6C56" w14:textId="77777777" w:rsidR="00B92028" w:rsidRPr="008E0F64" w:rsidRDefault="00B92028" w:rsidP="00692AE0">
      <w:pPr>
        <w:pStyle w:val="FOD-legende"/>
        <w:tabs>
          <w:tab w:val="clear" w:pos="0"/>
          <w:tab w:val="left" w:pos="3960"/>
        </w:tabs>
        <w:jc w:val="left"/>
      </w:pPr>
      <w:r w:rsidRPr="008E0F64">
        <w:rPr>
          <w:noProof/>
          <w:lang w:eastAsia="fr-BE"/>
        </w:rPr>
        <w:drawing>
          <wp:inline distT="0" distB="0" distL="0" distR="0" wp14:anchorId="0B67DCEE" wp14:editId="2A933C87">
            <wp:extent cx="5725795" cy="2307590"/>
            <wp:effectExtent l="0" t="0" r="8255" b="0"/>
            <wp:docPr id="1592" name="Image 15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6"/>
                    <pic:cNvPicPr>
                      <a:picLocks noChangeAspect="1" noChangeArrowheads="1"/>
                    </pic:cNvPicPr>
                  </pic:nvPicPr>
                  <pic:blipFill>
                    <a:blip r:embed="rId171">
                      <a:extLst>
                        <a:ext uri="{28A0092B-C50C-407E-A947-70E740481C1C}">
                          <a14:useLocalDpi xmlns:a14="http://schemas.microsoft.com/office/drawing/2010/main" val="0"/>
                        </a:ext>
                      </a:extLst>
                    </a:blip>
                    <a:srcRect/>
                    <a:stretch>
                      <a:fillRect/>
                    </a:stretch>
                  </pic:blipFill>
                  <pic:spPr bwMode="auto">
                    <a:xfrm>
                      <a:off x="0" y="0"/>
                      <a:ext cx="5725795" cy="2307590"/>
                    </a:xfrm>
                    <a:prstGeom prst="rect">
                      <a:avLst/>
                    </a:prstGeom>
                    <a:noFill/>
                    <a:ln>
                      <a:noFill/>
                    </a:ln>
                  </pic:spPr>
                </pic:pic>
              </a:graphicData>
            </a:graphic>
          </wp:inline>
        </w:drawing>
      </w:r>
    </w:p>
    <w:p w14:paraId="5441D740" w14:textId="77777777" w:rsidR="00B92028" w:rsidRPr="008E0F64" w:rsidRDefault="00B92028" w:rsidP="00692AE0">
      <w:pPr>
        <w:pStyle w:val="FOD-legende"/>
        <w:tabs>
          <w:tab w:val="clear" w:pos="0"/>
          <w:tab w:val="left" w:pos="3960"/>
        </w:tabs>
        <w:ind w:left="3960"/>
        <w:jc w:val="left"/>
      </w:pPr>
      <w:r w:rsidRPr="008E0F64">
        <w:t>(1) Körper</w:t>
      </w:r>
      <w:r w:rsidRPr="008E0F64">
        <w:br/>
        <w:t>(2) Erder des Versorgungsnetzes</w:t>
      </w:r>
      <w:r w:rsidRPr="008E0F64">
        <w:br/>
        <w:t>(3) Fehler</w:t>
      </w:r>
    </w:p>
    <w:p w14:paraId="7CEB96B0" w14:textId="77777777" w:rsidR="00064FA8" w:rsidRPr="008E0F64" w:rsidRDefault="00CE09A6" w:rsidP="00692AE0">
      <w:pPr>
        <w:pStyle w:val="FOD-fig-tab-titel"/>
      </w:pPr>
      <w:bookmarkStart w:id="857" w:name="_Toc167267725"/>
      <w:bookmarkStart w:id="858" w:name="_Toc167268888"/>
      <w:bookmarkStart w:id="859" w:name="_Toc167270048"/>
      <w:bookmarkStart w:id="860" w:name="_Toc202794490"/>
      <w:r w:rsidRPr="008E0F64">
        <w:t>Abbildung 4.5 - Fehlerschleife in einem TN-C-S-System</w:t>
      </w:r>
      <w:bookmarkEnd w:id="857"/>
      <w:bookmarkEnd w:id="858"/>
      <w:bookmarkEnd w:id="859"/>
      <w:bookmarkEnd w:id="860"/>
    </w:p>
    <w:p w14:paraId="7500DDC3" w14:textId="77777777" w:rsidR="008D0E45" w:rsidRPr="008E0F64" w:rsidRDefault="009D5F15" w:rsidP="00692AE0">
      <w:pPr>
        <w:pStyle w:val="FOD-legende"/>
        <w:tabs>
          <w:tab w:val="clear" w:pos="0"/>
          <w:tab w:val="left" w:pos="3960"/>
        </w:tabs>
        <w:jc w:val="left"/>
      </w:pPr>
      <w:r w:rsidRPr="008E0F64">
        <w:rPr>
          <w:noProof/>
          <w:lang w:eastAsia="fr-BE"/>
        </w:rPr>
        <w:drawing>
          <wp:inline distT="0" distB="0" distL="0" distR="0" wp14:anchorId="6D85C502" wp14:editId="3FE3BFE2">
            <wp:extent cx="5729605" cy="2509520"/>
            <wp:effectExtent l="0" t="0" r="4445" b="5080"/>
            <wp:docPr id="1597" name="Image 15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72">
                      <a:extLst>
                        <a:ext uri="{28A0092B-C50C-407E-A947-70E740481C1C}">
                          <a14:useLocalDpi xmlns:a14="http://schemas.microsoft.com/office/drawing/2010/main" val="0"/>
                        </a:ext>
                      </a:extLst>
                    </a:blip>
                    <a:srcRect/>
                    <a:stretch>
                      <a:fillRect/>
                    </a:stretch>
                  </pic:blipFill>
                  <pic:spPr bwMode="auto">
                    <a:xfrm>
                      <a:off x="0" y="0"/>
                      <a:ext cx="5729605" cy="2509520"/>
                    </a:xfrm>
                    <a:prstGeom prst="rect">
                      <a:avLst/>
                    </a:prstGeom>
                    <a:noFill/>
                    <a:ln>
                      <a:noFill/>
                    </a:ln>
                  </pic:spPr>
                </pic:pic>
              </a:graphicData>
            </a:graphic>
          </wp:inline>
        </w:drawing>
      </w:r>
    </w:p>
    <w:p w14:paraId="3D487D8C" w14:textId="77777777" w:rsidR="00064FA8" w:rsidRPr="008E0F64" w:rsidRDefault="00064FA8" w:rsidP="00692AE0">
      <w:pPr>
        <w:pStyle w:val="FOD-legende"/>
        <w:tabs>
          <w:tab w:val="clear" w:pos="0"/>
          <w:tab w:val="left" w:pos="3960"/>
        </w:tabs>
        <w:ind w:left="3960"/>
        <w:jc w:val="left"/>
      </w:pPr>
      <w:r w:rsidRPr="008E0F64">
        <w:t>(1) Körper</w:t>
      </w:r>
      <w:r w:rsidRPr="008E0F64">
        <w:br/>
        <w:t>(2) Erder des Versorgungsnetzes</w:t>
      </w:r>
      <w:r w:rsidRPr="008E0F64">
        <w:br/>
        <w:t>(3) Fehler</w:t>
      </w:r>
    </w:p>
    <w:p w14:paraId="21053981" w14:textId="77777777" w:rsidR="00064FA8" w:rsidRPr="008E0F64" w:rsidRDefault="00064FA8" w:rsidP="004338F5">
      <w:pPr>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lastRenderedPageBreak/>
        <w:t>Wenn Neutralleiter und Schutzleiter kombiniert sind (TN-C-System), muss Schutz durch Überstrom-Schutzeinrichtungen gewährleistet sein.</w:t>
      </w:r>
    </w:p>
    <w:p w14:paraId="607BD4F1" w14:textId="6517788A"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b.2 - </w:t>
      </w:r>
      <w:r w:rsidR="00064FA8" w:rsidRPr="008E0F64">
        <w:rPr>
          <w:rFonts w:ascii="Trebuchet MS" w:hAnsi="Trebuchet MS"/>
          <w:i/>
          <w:sz w:val="19"/>
        </w:rPr>
        <w:t>Überprüfung der Sicherheitskurve</w:t>
      </w:r>
    </w:p>
    <w:p w14:paraId="09A4FB8B"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Schutzeinrichtungen und Leiterquerschnitte werden so gewählt, dass bei einem Kurzschluss an irgendeiner Stelle zwischen einem Außenleiter und dem Schutzleiter oder einem damit verbundenen Körper in angemessener Zeit eine Abschaltung erfolgt.</w:t>
      </w:r>
    </w:p>
    <w:p w14:paraId="1952BCBE" w14:textId="56D9385E" w:rsidR="00064FA8" w:rsidRPr="008E0F64" w:rsidRDefault="00064FA8" w:rsidP="004338F5">
      <w:pPr>
        <w:keepNext/>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Diese Bedingung ist erfüllt, wenn der Strom </w:t>
      </w:r>
      <w:r w:rsidRPr="008E0F64">
        <w:rPr>
          <w:rFonts w:ascii="Trebuchet MS" w:hAnsi="Trebuchet MS"/>
          <w:i/>
          <w:sz w:val="19"/>
        </w:rPr>
        <w:t>I</w:t>
      </w:r>
      <w:r w:rsidRPr="008E0F64">
        <w:rPr>
          <w:rFonts w:ascii="Trebuchet MS" w:hAnsi="Trebuchet MS"/>
          <w:sz w:val="19"/>
          <w:vertAlign w:val="subscript"/>
        </w:rPr>
        <w:t>a</w:t>
      </w:r>
      <w:r w:rsidRPr="008E0F64">
        <w:rPr>
          <w:rFonts w:ascii="Trebuchet MS" w:hAnsi="Trebuchet MS"/>
          <w:sz w:val="19"/>
        </w:rPr>
        <w:t>, der best</w:t>
      </w:r>
      <w:r w:rsidR="00DD4BE3" w:rsidRPr="008E0F64">
        <w:rPr>
          <w:rFonts w:ascii="Trebuchet MS" w:hAnsi="Trebuchet MS"/>
          <w:sz w:val="19"/>
        </w:rPr>
        <w:t>immt wird durch die Formel:</w:t>
      </w:r>
    </w:p>
    <w:p w14:paraId="161F962C" w14:textId="77777777" w:rsidR="00190D85" w:rsidRPr="008E0F64" w:rsidRDefault="007B3A21" w:rsidP="00692AE0">
      <w:pPr>
        <w:pStyle w:val="FOD-normal"/>
        <w:spacing w:before="40" w:after="40"/>
        <w:ind w:left="720"/>
      </w:pPr>
      <w:r w:rsidRPr="008E0F64">
        <w:object w:dxaOrig="720" w:dyaOrig="560" w14:anchorId="50A55C49">
          <v:shape id="_x0000_i1031" type="#_x0000_t75" style="width:37.85pt;height:26.65pt" o:ole="">
            <v:imagedata r:id="rId173" o:title=""/>
          </v:shape>
          <o:OLEObject Type="Embed" ProgID="Equation.3" ShapeID="_x0000_i1031" DrawAspect="Content" ObjectID="_1814270545" r:id="rId174"/>
        </w:object>
      </w:r>
    </w:p>
    <w:p w14:paraId="4465C3B2" w14:textId="77777777" w:rsidR="00DD4BE3" w:rsidRPr="008E0F64" w:rsidRDefault="00DD4BE3" w:rsidP="00DD4BE3">
      <w:pPr>
        <w:keepNext/>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die Auslösung der automatischen Abschalteinrichtung innerhalb einer Zeit gewährleistet, die höchstens der in der Sicherheitskurve angegebenen Zeit entspricht, wobei </w:t>
      </w:r>
      <w:r w:rsidRPr="008E0F64">
        <w:rPr>
          <w:rFonts w:ascii="Trebuchet MS" w:hAnsi="Trebuchet MS"/>
          <w:i/>
          <w:sz w:val="19"/>
        </w:rPr>
        <w:t>U</w:t>
      </w:r>
      <w:r w:rsidRPr="008E0F64">
        <w:rPr>
          <w:rFonts w:ascii="Trebuchet MS" w:hAnsi="Trebuchet MS"/>
          <w:sz w:val="19"/>
          <w:vertAlign w:val="subscript"/>
        </w:rPr>
        <w:t>o</w:t>
      </w:r>
      <w:r w:rsidRPr="008E0F64">
        <w:rPr>
          <w:rFonts w:ascii="Trebuchet MS" w:hAnsi="Trebuchet MS"/>
          <w:sz w:val="19"/>
        </w:rPr>
        <w:t xml:space="preserve"> der Spannung des Netzes gegenüber Erde und </w:t>
      </w:r>
      <w:r w:rsidRPr="008E0F64">
        <w:rPr>
          <w:rFonts w:ascii="Trebuchet MS" w:hAnsi="Trebuchet MS"/>
          <w:i/>
          <w:sz w:val="19"/>
        </w:rPr>
        <w:t>Z</w:t>
      </w:r>
      <w:r w:rsidRPr="008E0F64">
        <w:rPr>
          <w:rFonts w:ascii="Trebuchet MS" w:hAnsi="Trebuchet MS"/>
          <w:sz w:val="19"/>
          <w:vertAlign w:val="subscript"/>
        </w:rPr>
        <w:t>s</w:t>
      </w:r>
      <w:r w:rsidRPr="008E0F64">
        <w:rPr>
          <w:rFonts w:ascii="Trebuchet MS" w:hAnsi="Trebuchet MS"/>
          <w:sz w:val="19"/>
        </w:rPr>
        <w:t xml:space="preserve"> der Fehlerschleifenimpedanz entsprechen.</w:t>
      </w:r>
    </w:p>
    <w:p w14:paraId="6CEC7613" w14:textId="5DCDB48A" w:rsidR="00064FA8" w:rsidRPr="008E0F64" w:rsidRDefault="00064FA8" w:rsidP="004338F5">
      <w:pPr>
        <w:keepNext/>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In besonderen Fällen, in denen ein vollkommener Schluss zwischen einem Außenleiter und der Erde auftreten kann, erfüllt der Gesamterdungswiderstand </w:t>
      </w:r>
      <w:r w:rsidRPr="008E0F64">
        <w:rPr>
          <w:rFonts w:ascii="Trebuchet MS" w:hAnsi="Trebuchet MS"/>
          <w:i/>
          <w:sz w:val="19"/>
        </w:rPr>
        <w:t>R</w:t>
      </w:r>
      <w:r w:rsidRPr="008E0F64">
        <w:rPr>
          <w:rFonts w:ascii="Trebuchet MS" w:hAnsi="Trebuchet MS"/>
          <w:sz w:val="19"/>
          <w:vertAlign w:val="subscript"/>
        </w:rPr>
        <w:t>B</w:t>
      </w:r>
      <w:r w:rsidRPr="008E0F64">
        <w:rPr>
          <w:rFonts w:ascii="Trebuchet MS" w:hAnsi="Trebuchet MS"/>
          <w:sz w:val="19"/>
        </w:rPr>
        <w:t xml:space="preserve"> folgende Bedingung:</w:t>
      </w:r>
    </w:p>
    <w:p w14:paraId="467AA665" w14:textId="77777777" w:rsidR="0006298E" w:rsidRPr="008E0F64" w:rsidRDefault="007B3A21" w:rsidP="00692AE0">
      <w:pPr>
        <w:pStyle w:val="FOD-normal"/>
        <w:spacing w:before="40" w:after="40"/>
        <w:ind w:left="720"/>
      </w:pPr>
      <w:r w:rsidRPr="008E0F64">
        <w:object w:dxaOrig="1200" w:dyaOrig="560" w14:anchorId="72D23FF2">
          <v:shape id="_x0000_i1032" type="#_x0000_t75" style="width:59.2pt;height:26.65pt" o:ole="">
            <v:imagedata r:id="rId175" o:title=""/>
          </v:shape>
          <o:OLEObject Type="Embed" ProgID="Equation.3" ShapeID="_x0000_i1032" DrawAspect="Content" ObjectID="_1814270546" r:id="rId176"/>
        </w:object>
      </w:r>
    </w:p>
    <w:p w14:paraId="6A4E5551" w14:textId="77777777" w:rsidR="00064FA8" w:rsidRPr="008E0F64" w:rsidRDefault="00064FA8" w:rsidP="004338F5">
      <w:pPr>
        <w:widowControl w:val="0"/>
        <w:autoSpaceDE w:val="0"/>
        <w:autoSpaceDN w:val="0"/>
        <w:adjustRightInd w:val="0"/>
        <w:spacing w:before="120" w:after="0" w:line="240" w:lineRule="auto"/>
        <w:ind w:left="1020" w:hanging="663"/>
        <w:jc w:val="both"/>
        <w:rPr>
          <w:rFonts w:ascii="Trebuchet MS" w:hAnsi="Trebuchet MS" w:cs="Arial"/>
          <w:sz w:val="19"/>
          <w:szCs w:val="19"/>
        </w:rPr>
      </w:pPr>
      <w:r w:rsidRPr="008E0F64">
        <w:rPr>
          <w:rFonts w:ascii="Trebuchet MS" w:hAnsi="Trebuchet MS"/>
          <w:sz w:val="19"/>
        </w:rPr>
        <w:t>Dabei ist:</w:t>
      </w:r>
    </w:p>
    <w:p w14:paraId="5A2C0274" w14:textId="77777777" w:rsidR="00064FA8" w:rsidRPr="008E0F64" w:rsidRDefault="00064FA8" w:rsidP="00F13A81">
      <w:pPr>
        <w:spacing w:after="0" w:line="240" w:lineRule="auto"/>
        <w:ind w:left="357"/>
        <w:jc w:val="both"/>
        <w:rPr>
          <w:rFonts w:ascii="Trebuchet MS" w:hAnsi="Trebuchet MS" w:cs="Arial"/>
          <w:sz w:val="19"/>
          <w:szCs w:val="19"/>
        </w:rPr>
      </w:pPr>
      <w:r w:rsidRPr="008E0F64">
        <w:rPr>
          <w:rFonts w:ascii="Trebuchet MS" w:hAnsi="Trebuchet MS"/>
          <w:i/>
          <w:sz w:val="19"/>
          <w:szCs w:val="19"/>
        </w:rPr>
        <w:t>U</w:t>
      </w:r>
      <w:r w:rsidRPr="008E0F64">
        <w:rPr>
          <w:rFonts w:ascii="Trebuchet MS" w:hAnsi="Trebuchet MS"/>
          <w:sz w:val="19"/>
          <w:szCs w:val="19"/>
          <w:vertAlign w:val="subscript"/>
        </w:rPr>
        <w:t>L</w:t>
      </w:r>
      <w:r w:rsidRPr="008E0F64">
        <w:rPr>
          <w:rFonts w:ascii="Trebuchet MS" w:hAnsi="Trebuchet MS"/>
          <w:sz w:val="19"/>
          <w:szCs w:val="19"/>
        </w:rPr>
        <w:t xml:space="preserve">: vereinbarter absoluter Grenzwert der Berührungsspannung wie in </w:t>
      </w:r>
      <w:r w:rsidRPr="008E0F64">
        <w:rPr>
          <w:rFonts w:ascii="Trebuchet MS" w:hAnsi="Trebuchet MS"/>
          <w:i/>
          <w:sz w:val="19"/>
          <w:szCs w:val="19"/>
        </w:rPr>
        <w:t>Tabelle 2.3</w:t>
      </w:r>
      <w:r w:rsidRPr="008E0F64">
        <w:rPr>
          <w:rFonts w:ascii="Trebuchet MS" w:hAnsi="Trebuchet MS"/>
          <w:sz w:val="19"/>
          <w:szCs w:val="19"/>
        </w:rPr>
        <w:t xml:space="preserve"> erwähnt,</w:t>
      </w:r>
    </w:p>
    <w:p w14:paraId="656709E9" w14:textId="77777777" w:rsidR="00064FA8" w:rsidRPr="008E0F64" w:rsidRDefault="00064FA8" w:rsidP="00F13A81">
      <w:pPr>
        <w:spacing w:after="0" w:line="240" w:lineRule="auto"/>
        <w:ind w:left="357"/>
        <w:jc w:val="both"/>
        <w:rPr>
          <w:rFonts w:ascii="Trebuchet MS" w:hAnsi="Trebuchet MS" w:cs="Arial"/>
          <w:sz w:val="19"/>
          <w:szCs w:val="19"/>
        </w:rPr>
      </w:pPr>
      <w:r w:rsidRPr="008E0F64">
        <w:rPr>
          <w:rFonts w:ascii="Trebuchet MS" w:hAnsi="Trebuchet MS"/>
          <w:i/>
          <w:sz w:val="19"/>
          <w:szCs w:val="19"/>
        </w:rPr>
        <w:t>R</w:t>
      </w:r>
      <w:r w:rsidRPr="008E0F64">
        <w:rPr>
          <w:rFonts w:ascii="Trebuchet MS" w:hAnsi="Trebuchet MS"/>
          <w:sz w:val="19"/>
          <w:szCs w:val="19"/>
          <w:vertAlign w:val="subscript"/>
        </w:rPr>
        <w:t>E</w:t>
      </w:r>
      <w:r w:rsidRPr="008E0F64">
        <w:rPr>
          <w:rFonts w:ascii="Trebuchet MS" w:hAnsi="Trebuchet MS"/>
          <w:sz w:val="19"/>
          <w:szCs w:val="19"/>
        </w:rPr>
        <w:t>: angenommener minimaler Erdübergangswiderstand von Leitern, die nicht mit dem Schutzleiter verbunden sind und über die ein Fehler zwischen Außenleiter und Erde auftreten kann; es darf davon ausgegangen werden, dass dieser Widerstand 5 </w:t>
      </w:r>
      <w:r w:rsidRPr="008E0F64">
        <w:rPr>
          <w:rFonts w:ascii="Trebuchet MS" w:hAnsi="Trebuchet MS"/>
          <w:sz w:val="19"/>
          <w:szCs w:val="19"/>
        </w:rPr>
        <w:sym w:font="Symbol" w:char="F057"/>
      </w:r>
      <w:r w:rsidRPr="008E0F64">
        <w:rPr>
          <w:rFonts w:ascii="Trebuchet MS" w:hAnsi="Trebuchet MS"/>
          <w:sz w:val="19"/>
          <w:szCs w:val="19"/>
        </w:rPr>
        <w:t xml:space="preserve"> entspricht.</w:t>
      </w:r>
    </w:p>
    <w:p w14:paraId="3CF40D75" w14:textId="22C195E2"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b.3 - </w:t>
      </w:r>
      <w:r w:rsidR="00064FA8" w:rsidRPr="008E0F64">
        <w:rPr>
          <w:rFonts w:ascii="Trebuchet MS" w:hAnsi="Trebuchet MS"/>
          <w:i/>
          <w:sz w:val="19"/>
        </w:rPr>
        <w:t>TN-C-System</w:t>
      </w:r>
    </w:p>
    <w:p w14:paraId="79B504DC"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In ortsfesten Anlagen, mit Ausnahme von zweiphasigen Stromkreisen, hat der PEN-Leiter einen Querschnitt von mindestens 10 mm² in Kupfer oder 16 mm² in Aluminium.</w:t>
      </w:r>
    </w:p>
    <w:p w14:paraId="30887771"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In diesem Fall wird Schutz durch Überstrom-Schutzeinrichtungen gewährleistet.</w:t>
      </w:r>
    </w:p>
    <w:p w14:paraId="7E5AE5EA" w14:textId="05D15E11"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b.4 - </w:t>
      </w:r>
      <w:r w:rsidR="00064FA8" w:rsidRPr="008E0F64">
        <w:rPr>
          <w:rFonts w:ascii="Trebuchet MS" w:hAnsi="Trebuchet MS"/>
          <w:i/>
          <w:sz w:val="19"/>
        </w:rPr>
        <w:t>TN-C-S-System</w:t>
      </w:r>
    </w:p>
    <w:p w14:paraId="0033473C" w14:textId="77777777" w:rsidR="00064FA8" w:rsidRPr="008E0F64" w:rsidRDefault="00064FA8" w:rsidP="004338F5">
      <w:pPr>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Wird der PEN-Leiter ab einem Punkt des Netzes entsprechend seiner beiden Funktionen als Neutralleiter und Schutzleiter zweigeteilt, ist es verboten, den Schutzleiter und den Neutralleiter nach diesem Punkt zu verbinden.</w:t>
      </w:r>
    </w:p>
    <w:p w14:paraId="4A407AC6"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An der Stelle dieser Zweiteilung müssen getrennte Klemmen oder Klemmleisten für den Schutzleiter und den Neutralleiter vorgesehen sein; diese Anordnung gewährleistet eine direkte und dauerhafte Verbindung des gemeinsamen Leiters und des Schutzleiters.</w:t>
      </w:r>
    </w:p>
    <w:p w14:paraId="26B2DDB1" w14:textId="63971737"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b.5 - </w:t>
      </w:r>
      <w:r w:rsidR="00064FA8" w:rsidRPr="008E0F64">
        <w:rPr>
          <w:rFonts w:ascii="Trebuchet MS" w:hAnsi="Trebuchet MS"/>
          <w:i/>
          <w:sz w:val="19"/>
        </w:rPr>
        <w:t>Einsatz von Differenzstrom-Schutzeinrichtungen</w:t>
      </w:r>
    </w:p>
    <w:p w14:paraId="36EF9669"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Wenn bei bestimmten elektrischen Geräten oder Teilen elektrischer Anlagen eine oder mehrere der in den vorhergehenden Punkten erwähnten Bedingungen nicht eingehalten werden, sind diese Geräte oder Teile von Anlagen durch eine Differenzstrom-Schutzeinrichtung geschützt.</w:t>
      </w:r>
    </w:p>
    <w:p w14:paraId="2069FC15"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Bei Einsatz dieser Einrichtung müssen Körper nicht mit dem Schutzleiter verbunden sein, wenn sie an einen Erder angeschlossen sind, dessen Widerstand dem Ansprechstrom der Differenzstrom-Schutzeinrichtung angepasst ist.</w:t>
      </w:r>
    </w:p>
    <w:p w14:paraId="1CF8857A"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Der durch diese Differenzstrom-Schutzeinrichtung geschützte Stromkreis wird daher nach dem TT-System betrachtet und die unter </w:t>
      </w:r>
      <w:r w:rsidRPr="008E0F64">
        <w:rPr>
          <w:rFonts w:ascii="Trebuchet MS" w:hAnsi="Trebuchet MS"/>
          <w:i/>
          <w:sz w:val="19"/>
        </w:rPr>
        <w:t>Buchstabe</w:t>
      </w:r>
      <w:r w:rsidRPr="008E0F64">
        <w:rPr>
          <w:rFonts w:ascii="Trebuchet MS" w:hAnsi="Trebuchet MS"/>
          <w:sz w:val="19"/>
        </w:rPr>
        <w:t> </w:t>
      </w:r>
      <w:r w:rsidRPr="008E0F64">
        <w:rPr>
          <w:rFonts w:ascii="Trebuchet MS" w:hAnsi="Trebuchet MS"/>
          <w:i/>
          <w:sz w:val="19"/>
        </w:rPr>
        <w:t>c</w:t>
      </w:r>
      <w:r w:rsidRPr="008E0F64">
        <w:rPr>
          <w:rFonts w:ascii="Trebuchet MS" w:hAnsi="Trebuchet MS"/>
          <w:sz w:val="19"/>
        </w:rPr>
        <w:t xml:space="preserve"> erwähnten Schutzmaßnahmen, die sich auf dieses TT-System beziehen, sind anwendbar.</w:t>
      </w:r>
    </w:p>
    <w:p w14:paraId="676277A2" w14:textId="0FF6F744" w:rsidR="00C74CCB" w:rsidRPr="008E0F64" w:rsidRDefault="00064FA8" w:rsidP="00991489">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Wenn kein unabhängiger Erder vorhanden ist, wird der Anschluss der Körper an den Schutzleiter der Differenzstrom-Schutzeinrichtung vorgeschaltet.</w:t>
      </w:r>
    </w:p>
    <w:p w14:paraId="04788ED8" w14:textId="77777777" w:rsidR="00064FA8" w:rsidRPr="008E0F64" w:rsidRDefault="00064FA8" w:rsidP="004338F5">
      <w:pPr>
        <w:keepNext/>
        <w:widowControl w:val="0"/>
        <w:tabs>
          <w:tab w:val="left" w:pos="360"/>
        </w:tabs>
        <w:autoSpaceDE w:val="0"/>
        <w:autoSpaceDN w:val="0"/>
        <w:adjustRightInd w:val="0"/>
        <w:spacing w:before="120" w:after="120" w:line="240" w:lineRule="auto"/>
        <w:ind w:left="357" w:hanging="357"/>
        <w:jc w:val="both"/>
        <w:rPr>
          <w:rFonts w:ascii="Trebuchet MS" w:eastAsiaTheme="minorHAnsi" w:hAnsi="Trebuchet MS" w:cs="Arial"/>
          <w:b/>
          <w:iCs/>
          <w:sz w:val="19"/>
          <w:szCs w:val="19"/>
        </w:rPr>
      </w:pPr>
      <w:r w:rsidRPr="008E0F64">
        <w:rPr>
          <w:rFonts w:ascii="Trebuchet MS" w:hAnsi="Trebuchet MS"/>
          <w:b/>
          <w:sz w:val="19"/>
        </w:rPr>
        <w:t>c.</w:t>
      </w:r>
      <w:r w:rsidRPr="008E0F64">
        <w:rPr>
          <w:rFonts w:ascii="Trebuchet MS" w:hAnsi="Trebuchet MS"/>
          <w:b/>
          <w:sz w:val="19"/>
        </w:rPr>
        <w:tab/>
        <w:t>Schutzmaßnahmen in Anlagen, die über ein TT-Netz versorgt werden</w:t>
      </w:r>
    </w:p>
    <w:p w14:paraId="200CA4BA" w14:textId="11F256B9" w:rsidR="00064FA8" w:rsidRPr="008E0F64" w:rsidRDefault="00064FA8" w:rsidP="004338F5">
      <w:pPr>
        <w:keepNext/>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c.1</w:t>
      </w:r>
      <w:r w:rsidR="00F65793" w:rsidRPr="008E0F64">
        <w:rPr>
          <w:rFonts w:ascii="Trebuchet MS" w:hAnsi="Trebuchet MS"/>
          <w:i/>
          <w:sz w:val="19"/>
        </w:rPr>
        <w:t xml:space="preserve"> - </w:t>
      </w:r>
      <w:r w:rsidRPr="008E0F64">
        <w:rPr>
          <w:rFonts w:ascii="Trebuchet MS" w:hAnsi="Trebuchet MS"/>
          <w:i/>
          <w:sz w:val="19"/>
        </w:rPr>
        <w:t>Fehlerschleife</w:t>
      </w:r>
    </w:p>
    <w:p w14:paraId="20182626" w14:textId="77777777" w:rsidR="00064FA8" w:rsidRPr="008E0F64" w:rsidRDefault="00064FA8" w:rsidP="004338F5">
      <w:pPr>
        <w:keepNext/>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Die Erde ist in der Regel Teil der Fehlerschleife, was die Möglichkeit absichtlicher oder tatsächlicher elektrischer Verbindungen zwischen dem Erder der Körper der elektrischen Anlage und dem Erder der </w:t>
      </w:r>
      <w:r w:rsidRPr="008E0F64">
        <w:rPr>
          <w:rFonts w:ascii="Trebuchet MS" w:hAnsi="Trebuchet MS"/>
          <w:sz w:val="19"/>
        </w:rPr>
        <w:lastRenderedPageBreak/>
        <w:t>Stromversorgung nicht ausschließt.</w:t>
      </w:r>
    </w:p>
    <w:p w14:paraId="597C4A95" w14:textId="77777777" w:rsidR="00064FA8" w:rsidRPr="008E0F64" w:rsidRDefault="00064FA8" w:rsidP="004338F5">
      <w:pPr>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Fehlerströme Außenleiter/Körper werden durch die Fehlerschleifenimpedanz begrenzt und haben eine geringere Intensität als Kurzschlussströme.</w:t>
      </w:r>
    </w:p>
    <w:p w14:paraId="10461A9C" w14:textId="77777777" w:rsidR="00064FA8" w:rsidRPr="008E0F64" w:rsidRDefault="0006298E" w:rsidP="00692AE0">
      <w:pPr>
        <w:pStyle w:val="FOD-fig-tab-titel"/>
      </w:pPr>
      <w:bookmarkStart w:id="861" w:name="_Toc167267726"/>
      <w:bookmarkStart w:id="862" w:name="_Toc167268889"/>
      <w:bookmarkStart w:id="863" w:name="_Toc167270049"/>
      <w:bookmarkStart w:id="864" w:name="_Toc202794491"/>
      <w:r w:rsidRPr="008E0F64">
        <w:t>Abbildung 4.6 - Fehlerschleife in einem TT-System</w:t>
      </w:r>
      <w:bookmarkEnd w:id="861"/>
      <w:bookmarkEnd w:id="862"/>
      <w:bookmarkEnd w:id="863"/>
      <w:bookmarkEnd w:id="864"/>
    </w:p>
    <w:p w14:paraId="6C779C66" w14:textId="77777777" w:rsidR="00064FA8" w:rsidRPr="008E0F64" w:rsidRDefault="00D24209" w:rsidP="00692AE0">
      <w:pPr>
        <w:pStyle w:val="FOD-afb"/>
        <w:spacing w:after="120"/>
      </w:pPr>
      <w:r w:rsidRPr="008E0F64">
        <w:rPr>
          <w:lang w:eastAsia="fr-BE"/>
        </w:rPr>
        <w:drawing>
          <wp:inline distT="0" distB="0" distL="0" distR="0" wp14:anchorId="602FB3B8" wp14:editId="210E8571">
            <wp:extent cx="4163695" cy="2353945"/>
            <wp:effectExtent l="0" t="0" r="8255" b="8255"/>
            <wp:docPr id="1595" name="Image 1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77">
                      <a:extLst>
                        <a:ext uri="{28A0092B-C50C-407E-A947-70E740481C1C}">
                          <a14:useLocalDpi xmlns:a14="http://schemas.microsoft.com/office/drawing/2010/main" val="0"/>
                        </a:ext>
                      </a:extLst>
                    </a:blip>
                    <a:srcRect/>
                    <a:stretch>
                      <a:fillRect/>
                    </a:stretch>
                  </pic:blipFill>
                  <pic:spPr bwMode="auto">
                    <a:xfrm>
                      <a:off x="0" y="0"/>
                      <a:ext cx="4163695" cy="2353945"/>
                    </a:xfrm>
                    <a:prstGeom prst="rect">
                      <a:avLst/>
                    </a:prstGeom>
                    <a:noFill/>
                    <a:ln>
                      <a:noFill/>
                    </a:ln>
                  </pic:spPr>
                </pic:pic>
              </a:graphicData>
            </a:graphic>
          </wp:inline>
        </w:drawing>
      </w:r>
    </w:p>
    <w:p w14:paraId="43B7EB11" w14:textId="77777777" w:rsidR="00064FA8" w:rsidRPr="008E0F64" w:rsidRDefault="00064FA8" w:rsidP="00692AE0">
      <w:pPr>
        <w:pStyle w:val="FOD-legende"/>
        <w:tabs>
          <w:tab w:val="clear" w:pos="0"/>
          <w:tab w:val="left" w:pos="3960"/>
        </w:tabs>
        <w:spacing w:before="0" w:after="0"/>
        <w:ind w:left="3958"/>
        <w:jc w:val="left"/>
      </w:pPr>
      <w:r w:rsidRPr="008E0F64">
        <w:t>(1) Körper</w:t>
      </w:r>
      <w:r w:rsidRPr="008E0F64">
        <w:br/>
        <w:t>(2) Erder des Versorgungsnetzes (</w:t>
      </w:r>
      <w:r w:rsidRPr="008E0F64">
        <w:rPr>
          <w:i/>
        </w:rPr>
        <w:t>R</w:t>
      </w:r>
      <w:r w:rsidRPr="008E0F64">
        <w:rPr>
          <w:vertAlign w:val="subscript"/>
        </w:rPr>
        <w:t>n</w:t>
      </w:r>
      <w:r w:rsidRPr="008E0F64">
        <w:t>)</w:t>
      </w:r>
      <w:r w:rsidRPr="008E0F64">
        <w:br/>
        <w:t>(3) Fehler</w:t>
      </w:r>
    </w:p>
    <w:p w14:paraId="01C1C851" w14:textId="77777777" w:rsidR="003E7A58" w:rsidRPr="008E0F64" w:rsidRDefault="003E7A58" w:rsidP="00692AE0">
      <w:pPr>
        <w:pStyle w:val="FOD-legende"/>
        <w:tabs>
          <w:tab w:val="clear" w:pos="0"/>
          <w:tab w:val="left" w:pos="3960"/>
        </w:tabs>
        <w:spacing w:before="0" w:after="0"/>
        <w:ind w:left="3958"/>
        <w:jc w:val="left"/>
      </w:pPr>
      <w:r w:rsidRPr="008E0F64">
        <w:t>(4) Erder des Körpers (</w:t>
      </w:r>
      <w:r w:rsidRPr="008E0F64">
        <w:rPr>
          <w:i/>
        </w:rPr>
        <w:t>R</w:t>
      </w:r>
      <w:r w:rsidRPr="008E0F64">
        <w:rPr>
          <w:vertAlign w:val="subscript"/>
        </w:rPr>
        <w:t>E</w:t>
      </w:r>
      <w:r w:rsidRPr="008E0F64">
        <w:t>)</w:t>
      </w:r>
    </w:p>
    <w:p w14:paraId="022E7670" w14:textId="77777777" w:rsidR="00064FA8" w:rsidRPr="008E0F64" w:rsidRDefault="00064FA8" w:rsidP="004338F5">
      <w:pPr>
        <w:keepNext/>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Eine der folgenden Schutzeinrichtungen wird eingesetzt:</w:t>
      </w:r>
    </w:p>
    <w:p w14:paraId="4B826435" w14:textId="77777777" w:rsidR="00064FA8" w:rsidRPr="008E0F64" w:rsidRDefault="00064FA8" w:rsidP="00F1261E">
      <w:pPr>
        <w:keepNext/>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Differenzstrom-Schutzeinrichtungen,</w:t>
      </w:r>
    </w:p>
    <w:p w14:paraId="644B1499"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Überstrom-Schutzeinrichtungen,</w:t>
      </w:r>
    </w:p>
    <w:p w14:paraId="2F62117E"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fehlerspannungsempfindliche Schutzeinrichtungen.</w:t>
      </w:r>
    </w:p>
    <w:p w14:paraId="6045D56E" w14:textId="2C94EB6C"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c.2 - </w:t>
      </w:r>
      <w:r w:rsidR="00064FA8" w:rsidRPr="008E0F64">
        <w:rPr>
          <w:rFonts w:ascii="Trebuchet MS" w:hAnsi="Trebuchet MS"/>
          <w:i/>
          <w:sz w:val="19"/>
        </w:rPr>
        <w:t>Überprüfung der Sicherheitskurve</w:t>
      </w:r>
    </w:p>
    <w:p w14:paraId="7219C1D0" w14:textId="077A2298"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Die Ansprechzeit der Schutzeinrichtung überschreitet nicht die durch die Sicherheitskurve vorgegebene Zeit für </w:t>
      </w:r>
      <w:r w:rsidR="00393882" w:rsidRPr="008E0F64">
        <w:rPr>
          <w:rFonts w:ascii="Trebuchet MS" w:hAnsi="Trebuchet MS"/>
          <w:sz w:val="19"/>
        </w:rPr>
        <w:t>angenommene</w:t>
      </w:r>
      <w:r w:rsidRPr="008E0F64">
        <w:rPr>
          <w:rFonts w:ascii="Trebuchet MS" w:hAnsi="Trebuchet MS"/>
          <w:sz w:val="19"/>
        </w:rPr>
        <w:t xml:space="preserve"> Berührungsspannungen.</w:t>
      </w:r>
    </w:p>
    <w:p w14:paraId="612D3522" w14:textId="65E9F9F2"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Außer in hauswirtschaftlichen Anlagen </w:t>
      </w:r>
      <w:r w:rsidR="00301DA4" w:rsidRPr="008E0F64">
        <w:rPr>
          <w:rFonts w:ascii="Trebuchet MS" w:hAnsi="Trebuchet MS"/>
          <w:sz w:val="19"/>
        </w:rPr>
        <w:t xml:space="preserve">[und gemeinschaftlichen Teilen einer Wohnanlage] </w:t>
      </w:r>
      <w:r w:rsidRPr="008E0F64">
        <w:rPr>
          <w:rFonts w:ascii="Trebuchet MS" w:hAnsi="Trebuchet MS"/>
          <w:sz w:val="19"/>
        </w:rPr>
        <w:t>kann jedoch aus zwingenden Gründen der Selektivität der Schutzmittel für Geräte mit festem Standplatz eine Ansprechzeit von höchstens 1 Sekunde festgelegt werden, sofern der mit der Inspektion beauftragte Beamte dem zustimmt.</w:t>
      </w:r>
    </w:p>
    <w:p w14:paraId="1E5C3AD6"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Der Erdungswiderstand des Erders R</w:t>
      </w:r>
      <w:r w:rsidRPr="008E0F64">
        <w:rPr>
          <w:rFonts w:ascii="Trebuchet MS" w:hAnsi="Trebuchet MS"/>
          <w:sz w:val="19"/>
          <w:vertAlign w:val="subscript"/>
        </w:rPr>
        <w:t>E</w:t>
      </w:r>
      <w:r w:rsidRPr="008E0F64">
        <w:rPr>
          <w:rFonts w:ascii="Trebuchet MS" w:hAnsi="Trebuchet MS"/>
          <w:sz w:val="19"/>
        </w:rPr>
        <w:t xml:space="preserve">, mit dem die Körper der Anlage verbunden sind, darf höchstens dem Quotienten aus dem in </w:t>
      </w:r>
      <w:r w:rsidRPr="008E0F64">
        <w:rPr>
          <w:rFonts w:ascii="Trebuchet MS" w:hAnsi="Trebuchet MS"/>
          <w:i/>
          <w:sz w:val="19"/>
        </w:rPr>
        <w:t>Tabelle 2.3</w:t>
      </w:r>
      <w:r w:rsidRPr="008E0F64">
        <w:rPr>
          <w:rFonts w:ascii="Trebuchet MS" w:hAnsi="Trebuchet MS"/>
          <w:sz w:val="19"/>
        </w:rPr>
        <w:t xml:space="preserve"> erwähnten vereinbarten absoluten Grenzwert der Berührungsspannung </w:t>
      </w:r>
      <w:r w:rsidRPr="008E0F64">
        <w:rPr>
          <w:rFonts w:ascii="Trebuchet MS" w:hAnsi="Trebuchet MS"/>
          <w:i/>
          <w:sz w:val="19"/>
        </w:rPr>
        <w:t>U</w:t>
      </w:r>
      <w:r w:rsidRPr="008E0F64">
        <w:rPr>
          <w:rFonts w:ascii="Trebuchet MS" w:hAnsi="Trebuchet MS"/>
          <w:sz w:val="19"/>
          <w:vertAlign w:val="subscript"/>
        </w:rPr>
        <w:t>L</w:t>
      </w:r>
      <w:r w:rsidRPr="008E0F64">
        <w:rPr>
          <w:rFonts w:ascii="Trebuchet MS" w:hAnsi="Trebuchet MS"/>
          <w:sz w:val="19"/>
        </w:rPr>
        <w:t xml:space="preserve"> und dem Nennansprechstrom </w:t>
      </w:r>
      <w:r w:rsidRPr="008E0F64">
        <w:rPr>
          <w:rFonts w:ascii="Trebuchet MS" w:hAnsi="Trebuchet MS"/>
          <w:i/>
          <w:sz w:val="19"/>
        </w:rPr>
        <w:t>I</w:t>
      </w:r>
      <w:r w:rsidRPr="008E0F64">
        <w:rPr>
          <w:rFonts w:ascii="Trebuchet MS" w:hAnsi="Trebuchet MS"/>
          <w:sz w:val="19"/>
          <w:vertAlign w:val="subscript"/>
        </w:rPr>
        <w:t>A</w:t>
      </w:r>
      <w:r w:rsidRPr="008E0F64">
        <w:rPr>
          <w:rFonts w:ascii="Trebuchet MS" w:hAnsi="Trebuchet MS"/>
          <w:sz w:val="19"/>
        </w:rPr>
        <w:t xml:space="preserve"> der Schutzeinrichtung entsprechen, nämlich:</w:t>
      </w:r>
    </w:p>
    <w:p w14:paraId="5349E348" w14:textId="77777777" w:rsidR="007372F9" w:rsidRPr="008E0F64" w:rsidRDefault="00B0721F" w:rsidP="00692AE0">
      <w:pPr>
        <w:pStyle w:val="FOD-normal"/>
        <w:spacing w:before="0"/>
        <w:ind w:left="720"/>
        <w:rPr>
          <w:position w:val="-24"/>
        </w:rPr>
      </w:pPr>
      <w:r w:rsidRPr="008E0F64">
        <w:object w:dxaOrig="960" w:dyaOrig="700" w14:anchorId="12C20518">
          <v:shape id="_x0000_i1033" type="#_x0000_t75" style="width:45.35pt;height:36.25pt" o:ole="">
            <v:imagedata r:id="rId178" o:title=""/>
          </v:shape>
          <o:OLEObject Type="Embed" ProgID="Equation.3" ShapeID="_x0000_i1033" DrawAspect="Content" ObjectID="_1814270547" r:id="rId179"/>
        </w:object>
      </w:r>
    </w:p>
    <w:p w14:paraId="54A11C31"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Bei Einsatz von Differenzstrom-Schutzeinrichtungen sind die Werte des Ansprech-Differenzstroms und des Erdungswiderstands des Erders je nach Art von Anlagen festgelegt in:</w:t>
      </w:r>
    </w:p>
    <w:p w14:paraId="43C3783D" w14:textId="6A52F760" w:rsidR="00064FA8" w:rsidRPr="008E0F64" w:rsidRDefault="00301DA4" w:rsidP="00F1261E">
      <w:pPr>
        <w:widowControl w:val="0"/>
        <w:numPr>
          <w:ilvl w:val="0"/>
          <w:numId w:val="12"/>
        </w:numPr>
        <w:tabs>
          <w:tab w:val="left" w:pos="880"/>
        </w:tabs>
        <w:autoSpaceDE w:val="0"/>
        <w:autoSpaceDN w:val="0"/>
        <w:adjustRightInd w:val="0"/>
        <w:spacing w:before="240" w:after="0" w:line="240" w:lineRule="auto"/>
        <w:contextualSpacing/>
        <w:jc w:val="both"/>
        <w:rPr>
          <w:rFonts w:ascii="Trebuchet MS" w:hAnsi="Trebuchet MS" w:cs="Arial"/>
          <w:sz w:val="19"/>
          <w:szCs w:val="19"/>
        </w:rPr>
      </w:pPr>
      <w:r w:rsidRPr="008E0F64">
        <w:rPr>
          <w:rFonts w:ascii="Trebuchet MS" w:hAnsi="Trebuchet MS"/>
          <w:iCs/>
          <w:sz w:val="19"/>
        </w:rPr>
        <w:t>[</w:t>
      </w:r>
      <w:r w:rsidR="00064FA8" w:rsidRPr="008E0F64">
        <w:rPr>
          <w:rFonts w:ascii="Trebuchet MS" w:hAnsi="Trebuchet MS"/>
          <w:i/>
          <w:sz w:val="19"/>
        </w:rPr>
        <w:t>Unterabschnitt 4.2.3.2</w:t>
      </w:r>
      <w:r w:rsidR="00064FA8" w:rsidRPr="008E0F64">
        <w:rPr>
          <w:rFonts w:ascii="Trebuchet MS" w:hAnsi="Trebuchet MS"/>
          <w:sz w:val="19"/>
        </w:rPr>
        <w:t xml:space="preserve"> und </w:t>
      </w:r>
      <w:r w:rsidR="00064FA8" w:rsidRPr="008E0F64">
        <w:rPr>
          <w:rFonts w:ascii="Trebuchet MS" w:hAnsi="Trebuchet MS"/>
          <w:i/>
          <w:sz w:val="19"/>
        </w:rPr>
        <w:t>Unterabschnitt 4.2.4.3 Buchstabe b</w:t>
      </w:r>
      <w:r w:rsidR="00064FA8" w:rsidRPr="008E0F64">
        <w:rPr>
          <w:rFonts w:ascii="Trebuchet MS" w:hAnsi="Trebuchet MS"/>
          <w:sz w:val="19"/>
        </w:rPr>
        <w:t xml:space="preserve"> für hauswirtschaftliche </w:t>
      </w:r>
      <w:r w:rsidRPr="008E0F64">
        <w:rPr>
          <w:rFonts w:ascii="Trebuchet MS" w:hAnsi="Trebuchet MS"/>
          <w:sz w:val="19"/>
        </w:rPr>
        <w:t>Anlagen und gemeinschaftliche Teile einer Wohnanlage</w:t>
      </w:r>
      <w:r w:rsidR="00064FA8" w:rsidRPr="008E0F64">
        <w:rPr>
          <w:rFonts w:ascii="Trebuchet MS" w:hAnsi="Trebuchet MS"/>
          <w:sz w:val="19"/>
        </w:rPr>
        <w:t>,</w:t>
      </w:r>
      <w:r w:rsidRPr="008E0F64">
        <w:rPr>
          <w:rFonts w:ascii="Trebuchet MS" w:hAnsi="Trebuchet MS"/>
          <w:sz w:val="19"/>
        </w:rPr>
        <w:t>]</w:t>
      </w:r>
    </w:p>
    <w:p w14:paraId="3CE8A057" w14:textId="6D166BF2"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i/>
          <w:sz w:val="19"/>
        </w:rPr>
        <w:t>Unterabschnitt 4.2.4.4 Buchstabe d</w:t>
      </w:r>
      <w:r w:rsidRPr="008E0F64">
        <w:rPr>
          <w:rFonts w:ascii="Trebuchet MS" w:hAnsi="Trebuchet MS"/>
          <w:sz w:val="19"/>
        </w:rPr>
        <w:t xml:space="preserve"> für nicht hauswirtschaftliche </w:t>
      </w:r>
      <w:r w:rsidR="00301DA4" w:rsidRPr="008E0F64">
        <w:rPr>
          <w:rFonts w:ascii="Trebuchet MS" w:hAnsi="Trebuchet MS"/>
          <w:sz w:val="19"/>
        </w:rPr>
        <w:t>[Anlagen]</w:t>
      </w:r>
      <w:r w:rsidRPr="008E0F64">
        <w:rPr>
          <w:rFonts w:ascii="Trebuchet MS" w:hAnsi="Trebuchet MS"/>
          <w:sz w:val="19"/>
        </w:rPr>
        <w:t>,</w:t>
      </w:r>
    </w:p>
    <w:p w14:paraId="435BFDD3" w14:textId="77777777" w:rsidR="008835C6" w:rsidRPr="008E0F64" w:rsidRDefault="00AF3E65"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i/>
          <w:sz w:val="19"/>
        </w:rPr>
        <w:t>Abschnitt 7.11.2</w:t>
      </w:r>
      <w:r w:rsidRPr="008E0F64">
        <w:rPr>
          <w:rFonts w:ascii="Trebuchet MS" w:hAnsi="Trebuchet MS"/>
          <w:sz w:val="19"/>
        </w:rPr>
        <w:t xml:space="preserve"> für Jahrmarktsanlagen,</w:t>
      </w:r>
    </w:p>
    <w:p w14:paraId="3B2567C9" w14:textId="77777777" w:rsidR="008835C6" w:rsidRPr="008E0F64" w:rsidRDefault="008835C6"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i/>
          <w:sz w:val="19"/>
        </w:rPr>
        <w:t>Abschnitt 7.101.2</w:t>
      </w:r>
      <w:r w:rsidRPr="008E0F64">
        <w:rPr>
          <w:rFonts w:ascii="Trebuchet MS" w:hAnsi="Trebuchet MS"/>
          <w:sz w:val="19"/>
        </w:rPr>
        <w:t xml:space="preserve"> für abgestellte, an eine Stromversorgung angeschlossene Fahrzeuge oder Straßenanhänger.</w:t>
      </w:r>
    </w:p>
    <w:p w14:paraId="250B6595" w14:textId="6CECDC4E" w:rsidR="00064FA8" w:rsidRPr="008E0F64" w:rsidRDefault="00F65793" w:rsidP="004338F5">
      <w:pPr>
        <w:keepNext/>
        <w:widowControl w:val="0"/>
        <w:tabs>
          <w:tab w:val="left" w:pos="360"/>
        </w:tabs>
        <w:autoSpaceDE w:val="0"/>
        <w:autoSpaceDN w:val="0"/>
        <w:adjustRightInd w:val="0"/>
        <w:spacing w:before="120" w:after="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c.3 - </w:t>
      </w:r>
      <w:r w:rsidR="00064FA8" w:rsidRPr="008E0F64">
        <w:rPr>
          <w:rFonts w:ascii="Trebuchet MS" w:hAnsi="Trebuchet MS"/>
          <w:i/>
          <w:sz w:val="19"/>
        </w:rPr>
        <w:t>Installation von Differenzstrom-Schutzeinrichtungen</w:t>
      </w:r>
    </w:p>
    <w:p w14:paraId="4144DD9F" w14:textId="77777777" w:rsidR="00064FA8" w:rsidRPr="008E0F64" w:rsidRDefault="00064FA8" w:rsidP="004338F5">
      <w:pPr>
        <w:keepNext/>
        <w:keepLines/>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Körper, die durch dieselbe Differenzstrom-Schutzeinrichtung geschützt sind, sind mit demselben Erder verbunden.</w:t>
      </w:r>
    </w:p>
    <w:p w14:paraId="09F6E419"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Neutralleiter sind nach Differenzstrom-Schutzeinrichtungen nicht mit Erde verbunden.</w:t>
      </w:r>
    </w:p>
    <w:p w14:paraId="420E556B" w14:textId="77777777" w:rsidR="0004440C" w:rsidRDefault="0004440C">
      <w:pPr>
        <w:rPr>
          <w:rFonts w:ascii="Trebuchet MS" w:hAnsi="Trebuchet MS"/>
          <w:i/>
          <w:sz w:val="19"/>
        </w:rPr>
      </w:pPr>
      <w:r>
        <w:rPr>
          <w:rFonts w:ascii="Trebuchet MS" w:hAnsi="Trebuchet MS"/>
          <w:i/>
          <w:sz w:val="19"/>
        </w:rPr>
        <w:br w:type="page"/>
      </w:r>
    </w:p>
    <w:p w14:paraId="5F99438F" w14:textId="352E08A4"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lastRenderedPageBreak/>
        <w:t xml:space="preserve">c.4 - </w:t>
      </w:r>
      <w:r w:rsidR="00064FA8" w:rsidRPr="008E0F64">
        <w:rPr>
          <w:rFonts w:ascii="Trebuchet MS" w:hAnsi="Trebuchet MS"/>
          <w:i/>
          <w:sz w:val="19"/>
        </w:rPr>
        <w:t>Schutz des Neutralleiters</w:t>
      </w:r>
    </w:p>
    <w:p w14:paraId="15C1B2CC"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Der Neutralleiter ist unter denselben Bedingungen wie ein Außenleiter isoliert und verlegt.</w:t>
      </w:r>
    </w:p>
    <w:p w14:paraId="42F4FA86" w14:textId="77777777" w:rsidR="00064FA8" w:rsidRPr="008E0F64" w:rsidRDefault="00064FA8" w:rsidP="004338F5">
      <w:pPr>
        <w:keepNext/>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Ist keine Differenzstrom-Schutzeinrichtung vorgeschaltet oder im betrachteten Stromkreis vorhanden, ist außer in den in den </w:t>
      </w:r>
      <w:r w:rsidRPr="008E0F64">
        <w:rPr>
          <w:rFonts w:ascii="Trebuchet MS" w:hAnsi="Trebuchet MS"/>
          <w:i/>
          <w:sz w:val="19"/>
        </w:rPr>
        <w:t>Unterabschnitten 4.4.4.3</w:t>
      </w:r>
      <w:r w:rsidRPr="008E0F64">
        <w:rPr>
          <w:rFonts w:ascii="Trebuchet MS" w:hAnsi="Trebuchet MS"/>
          <w:sz w:val="19"/>
        </w:rPr>
        <w:t xml:space="preserve"> und </w:t>
      </w:r>
      <w:r w:rsidRPr="008E0F64">
        <w:rPr>
          <w:rFonts w:ascii="Trebuchet MS" w:hAnsi="Trebuchet MS"/>
          <w:i/>
          <w:sz w:val="19"/>
        </w:rPr>
        <w:t>4.4.4.4</w:t>
      </w:r>
      <w:r w:rsidRPr="008E0F64">
        <w:rPr>
          <w:rFonts w:ascii="Trebuchet MS" w:hAnsi="Trebuchet MS"/>
          <w:sz w:val="19"/>
        </w:rPr>
        <w:t xml:space="preserve"> erwähnten Sonderfällen Überstromüberwachung am Neutralleiter vorgesehen.</w:t>
      </w:r>
    </w:p>
    <w:p w14:paraId="4B3BCC48"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Sie löst die Abschaltung der Stromversorgung einschließlich des Neutralleiters aus:</w:t>
      </w:r>
    </w:p>
    <w:p w14:paraId="5018CBAF" w14:textId="5F758FD8"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entweder wenn der Neutralleiter im Falle eines vollkommenen Schlusses zwischen einem Außenleiter und der Erde eine Spannung gegenüber Erde aufweist, die den vereinbarten absoluten Grenzwert der Berührungsspannung überschreitet,</w:t>
      </w:r>
    </w:p>
    <w:p w14:paraId="624AD722"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oder wenn das Auftreten eines vollkommenen Schlusses in diesem Stromkreis den Betrieb der Schutzeinrichtungen der Außenleiter auslöst.</w:t>
      </w:r>
    </w:p>
    <w:p w14:paraId="6C2C1608" w14:textId="77777777" w:rsidR="00064FA8" w:rsidRPr="008E0F64" w:rsidRDefault="00064FA8" w:rsidP="004338F5">
      <w:pPr>
        <w:widowControl w:val="0"/>
        <w:tabs>
          <w:tab w:val="left" w:pos="360"/>
        </w:tabs>
        <w:autoSpaceDE w:val="0"/>
        <w:autoSpaceDN w:val="0"/>
        <w:adjustRightInd w:val="0"/>
        <w:spacing w:before="120" w:after="120" w:line="240" w:lineRule="auto"/>
        <w:ind w:left="357" w:hanging="357"/>
        <w:jc w:val="both"/>
        <w:rPr>
          <w:rFonts w:ascii="Trebuchet MS" w:eastAsiaTheme="minorHAnsi" w:hAnsi="Trebuchet MS" w:cs="Arial"/>
          <w:b/>
          <w:iCs/>
          <w:sz w:val="19"/>
          <w:szCs w:val="19"/>
        </w:rPr>
      </w:pPr>
      <w:r w:rsidRPr="008E0F64">
        <w:rPr>
          <w:rFonts w:ascii="Trebuchet MS" w:hAnsi="Trebuchet MS"/>
          <w:b/>
          <w:sz w:val="19"/>
        </w:rPr>
        <w:t>d.</w:t>
      </w:r>
      <w:r w:rsidRPr="008E0F64">
        <w:rPr>
          <w:rFonts w:ascii="Trebuchet MS" w:hAnsi="Trebuchet MS"/>
          <w:b/>
          <w:sz w:val="19"/>
        </w:rPr>
        <w:tab/>
        <w:t>Schutzmaßnahmen in Anlagen, die über ein IT-Netz versorgt werden</w:t>
      </w:r>
    </w:p>
    <w:p w14:paraId="72561336" w14:textId="1FD841D0"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d.1 - </w:t>
      </w:r>
      <w:r w:rsidR="00064FA8" w:rsidRPr="008E0F64">
        <w:rPr>
          <w:rFonts w:ascii="Trebuchet MS" w:hAnsi="Trebuchet MS"/>
          <w:i/>
          <w:sz w:val="19"/>
        </w:rPr>
        <w:t>IT-System</w:t>
      </w:r>
    </w:p>
    <w:p w14:paraId="6B2BE471" w14:textId="77777777" w:rsidR="00BB60D2" w:rsidRPr="008E0F64" w:rsidRDefault="007372F9" w:rsidP="00692AE0">
      <w:pPr>
        <w:pStyle w:val="FOD-fig-tab-titel"/>
      </w:pPr>
      <w:bookmarkStart w:id="865" w:name="_Toc167267727"/>
      <w:bookmarkStart w:id="866" w:name="_Toc167268890"/>
      <w:bookmarkStart w:id="867" w:name="_Toc167270050"/>
      <w:bookmarkStart w:id="868" w:name="_Toc202794492"/>
      <w:r w:rsidRPr="008E0F64">
        <w:t>Abbildung 4.7 - IT-System (erster Fehler)</w:t>
      </w:r>
      <w:bookmarkEnd w:id="865"/>
      <w:bookmarkEnd w:id="866"/>
      <w:bookmarkEnd w:id="867"/>
      <w:bookmarkEnd w:id="868"/>
    </w:p>
    <w:p w14:paraId="0DE7BD90" w14:textId="77777777" w:rsidR="00BB1068" w:rsidRPr="008E0F64" w:rsidRDefault="00F55E57" w:rsidP="00692AE0">
      <w:pPr>
        <w:pStyle w:val="FOD-legende"/>
        <w:tabs>
          <w:tab w:val="clear" w:pos="0"/>
          <w:tab w:val="left" w:pos="3960"/>
        </w:tabs>
        <w:spacing w:after="0"/>
        <w:jc w:val="left"/>
      </w:pPr>
      <w:r w:rsidRPr="008E0F64">
        <w:rPr>
          <w:noProof/>
          <w:lang w:eastAsia="fr-BE"/>
        </w:rPr>
        <w:drawing>
          <wp:inline distT="0" distB="0" distL="0" distR="0" wp14:anchorId="47569C5D" wp14:editId="034E2A20">
            <wp:extent cx="5705473" cy="2276475"/>
            <wp:effectExtent l="0" t="0" r="0" b="0"/>
            <wp:docPr id="1588" name="Image 1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180">
                      <a:extLst>
                        <a:ext uri="{28A0092B-C50C-407E-A947-70E740481C1C}">
                          <a14:useLocalDpi xmlns:a14="http://schemas.microsoft.com/office/drawing/2010/main" val="0"/>
                        </a:ext>
                      </a:extLst>
                    </a:blip>
                    <a:stretch>
                      <a:fillRect/>
                    </a:stretch>
                  </pic:blipFill>
                  <pic:spPr bwMode="auto">
                    <a:xfrm>
                      <a:off x="0" y="0"/>
                      <a:ext cx="5705473" cy="2276475"/>
                    </a:xfrm>
                    <a:prstGeom prst="rect">
                      <a:avLst/>
                    </a:prstGeom>
                    <a:noFill/>
                    <a:ln>
                      <a:noFill/>
                    </a:ln>
                  </pic:spPr>
                </pic:pic>
              </a:graphicData>
            </a:graphic>
          </wp:inline>
        </w:drawing>
      </w:r>
    </w:p>
    <w:p w14:paraId="1C0CD159" w14:textId="77777777" w:rsidR="00CA1C90" w:rsidRPr="008E0F64" w:rsidRDefault="00F55E57" w:rsidP="00692AE0">
      <w:pPr>
        <w:pStyle w:val="FOD-legende"/>
        <w:tabs>
          <w:tab w:val="clear" w:pos="0"/>
          <w:tab w:val="left" w:pos="3960"/>
        </w:tabs>
        <w:spacing w:after="0"/>
        <w:jc w:val="left"/>
      </w:pPr>
      <w:r w:rsidRPr="008E0F64">
        <w:rPr>
          <w:noProof/>
          <w:lang w:eastAsia="fr-BE"/>
        </w:rPr>
        <w:drawing>
          <wp:inline distT="0" distB="0" distL="0" distR="0" wp14:anchorId="45F38C05" wp14:editId="6E988619">
            <wp:extent cx="5724525" cy="2275380"/>
            <wp:effectExtent l="0" t="0" r="0" b="0"/>
            <wp:docPr id="1589" name="Image 15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81">
                      <a:extLst>
                        <a:ext uri="{28A0092B-C50C-407E-A947-70E740481C1C}">
                          <a14:useLocalDpi xmlns:a14="http://schemas.microsoft.com/office/drawing/2010/main" val="0"/>
                        </a:ext>
                      </a:extLst>
                    </a:blip>
                    <a:stretch>
                      <a:fillRect/>
                    </a:stretch>
                  </pic:blipFill>
                  <pic:spPr bwMode="auto">
                    <a:xfrm>
                      <a:off x="0" y="0"/>
                      <a:ext cx="5724525" cy="2275380"/>
                    </a:xfrm>
                    <a:prstGeom prst="rect">
                      <a:avLst/>
                    </a:prstGeom>
                    <a:noFill/>
                    <a:ln>
                      <a:noFill/>
                    </a:ln>
                  </pic:spPr>
                </pic:pic>
              </a:graphicData>
            </a:graphic>
          </wp:inline>
        </w:drawing>
      </w:r>
    </w:p>
    <w:p w14:paraId="0E5FF031" w14:textId="4CE5842F" w:rsidR="00B07522" w:rsidRPr="008E0F64" w:rsidRDefault="00AF3E65" w:rsidP="00CA1C90">
      <w:pPr>
        <w:pStyle w:val="FOD-legende"/>
        <w:tabs>
          <w:tab w:val="clear" w:pos="0"/>
          <w:tab w:val="left" w:pos="3960"/>
        </w:tabs>
        <w:spacing w:after="0"/>
        <w:ind w:left="3969"/>
        <w:jc w:val="left"/>
      </w:pPr>
      <w:r w:rsidRPr="008E0F64">
        <w:t>(1) Körper</w:t>
      </w:r>
      <w:r w:rsidRPr="008E0F64">
        <w:br/>
        <w:t>(2) Erder des Versorgungsnetzes (</w:t>
      </w:r>
      <w:r w:rsidRPr="008E0F64">
        <w:rPr>
          <w:i/>
        </w:rPr>
        <w:t>R</w:t>
      </w:r>
      <w:r w:rsidRPr="008E0F64">
        <w:rPr>
          <w:vertAlign w:val="subscript"/>
        </w:rPr>
        <w:t>n</w:t>
      </w:r>
      <w:r w:rsidRPr="008E0F64">
        <w:t>)</w:t>
      </w:r>
      <w:r w:rsidRPr="008E0F64">
        <w:br/>
        <w:t>(3) Impedanz</w:t>
      </w:r>
      <w:r w:rsidRPr="008E0F64">
        <w:br/>
        <w:t>(4) Erder des Körpers (</w:t>
      </w:r>
      <w:r w:rsidRPr="008E0F64">
        <w:rPr>
          <w:i/>
        </w:rPr>
        <w:t>R</w:t>
      </w:r>
      <w:r w:rsidRPr="008E0F64">
        <w:rPr>
          <w:vertAlign w:val="subscript"/>
        </w:rPr>
        <w:t>E</w:t>
      </w:r>
      <w:r w:rsidRPr="008E0F64">
        <w:t>)</w:t>
      </w:r>
    </w:p>
    <w:p w14:paraId="118E4818" w14:textId="4677677A" w:rsidR="00B07522" w:rsidRPr="008E0F64" w:rsidRDefault="005779A4" w:rsidP="00CA1C90">
      <w:pPr>
        <w:pStyle w:val="FOD-legende"/>
        <w:tabs>
          <w:tab w:val="clear" w:pos="0"/>
          <w:tab w:val="left" w:pos="3960"/>
        </w:tabs>
        <w:spacing w:before="0" w:after="0"/>
        <w:ind w:left="3969"/>
        <w:jc w:val="left"/>
      </w:pPr>
      <w:r w:rsidRPr="008E0F64">
        <w:t>(5) Erster Fehler</w:t>
      </w:r>
    </w:p>
    <w:p w14:paraId="1A706E5A" w14:textId="0DEF6B1A" w:rsidR="005779A4" w:rsidRPr="008E0F64" w:rsidRDefault="00242A37" w:rsidP="00CA1C90">
      <w:pPr>
        <w:pStyle w:val="FOD-legende"/>
        <w:tabs>
          <w:tab w:val="clear" w:pos="0"/>
          <w:tab w:val="left" w:pos="3960"/>
        </w:tabs>
        <w:spacing w:before="0"/>
        <w:ind w:left="3969"/>
        <w:jc w:val="left"/>
      </w:pPr>
      <w:r w:rsidRPr="008E0F64">
        <w:t>(6) Ableitkapazität</w:t>
      </w:r>
    </w:p>
    <w:p w14:paraId="66463DEC" w14:textId="6564788C"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Eine der folgenden Schutzeinrichtungen wird eingesetzt:</w:t>
      </w:r>
    </w:p>
    <w:p w14:paraId="2FC26EA9"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Einrichtungen zur Kontrolle der Isolation,</w:t>
      </w:r>
    </w:p>
    <w:p w14:paraId="511C20C3"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Überstrom-Schutzeinrichtungen,</w:t>
      </w:r>
    </w:p>
    <w:p w14:paraId="3F21AABD"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Differenzstrom-Schutzeinrichtungen,</w:t>
      </w:r>
    </w:p>
    <w:p w14:paraId="099FDC98" w14:textId="77777777" w:rsidR="00485E5C" w:rsidRPr="008E0F64" w:rsidRDefault="00064FA8" w:rsidP="00F1261E">
      <w:pPr>
        <w:widowControl w:val="0"/>
        <w:numPr>
          <w:ilvl w:val="0"/>
          <w:numId w:val="12"/>
        </w:numPr>
        <w:tabs>
          <w:tab w:val="left" w:pos="88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fehlerspannungsempfindliche Schutzeinrichtungen.</w:t>
      </w:r>
    </w:p>
    <w:p w14:paraId="314C9D36" w14:textId="77777777" w:rsidR="00FD5D69" w:rsidRDefault="00FD5D69">
      <w:pPr>
        <w:rPr>
          <w:rFonts w:ascii="Trebuchet MS" w:hAnsi="Trebuchet MS"/>
          <w:i/>
          <w:sz w:val="19"/>
        </w:rPr>
      </w:pPr>
      <w:r>
        <w:rPr>
          <w:rFonts w:ascii="Trebuchet MS" w:hAnsi="Trebuchet MS"/>
          <w:i/>
          <w:sz w:val="19"/>
        </w:rPr>
        <w:br w:type="page"/>
      </w:r>
    </w:p>
    <w:p w14:paraId="54DE7514" w14:textId="198C2AA4"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lastRenderedPageBreak/>
        <w:t xml:space="preserve">d.2 - </w:t>
      </w:r>
      <w:r w:rsidR="00064FA8" w:rsidRPr="008E0F64">
        <w:rPr>
          <w:rFonts w:ascii="Trebuchet MS" w:hAnsi="Trebuchet MS"/>
          <w:i/>
          <w:sz w:val="19"/>
        </w:rPr>
        <w:t>Erdungswiderstand des Erders von Körpern</w:t>
      </w:r>
    </w:p>
    <w:p w14:paraId="753E7381"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Der Erdungswiderstand des Erders </w:t>
      </w:r>
      <w:r w:rsidRPr="008E0F64">
        <w:rPr>
          <w:rFonts w:ascii="Trebuchet MS" w:hAnsi="Trebuchet MS"/>
          <w:i/>
          <w:sz w:val="19"/>
        </w:rPr>
        <w:t>R</w:t>
      </w:r>
      <w:r w:rsidRPr="008E0F64">
        <w:rPr>
          <w:rFonts w:ascii="Trebuchet MS" w:hAnsi="Trebuchet MS"/>
          <w:sz w:val="19"/>
          <w:vertAlign w:val="subscript"/>
        </w:rPr>
        <w:t>E</w:t>
      </w:r>
      <w:r w:rsidRPr="008E0F64">
        <w:rPr>
          <w:rFonts w:ascii="Trebuchet MS" w:hAnsi="Trebuchet MS"/>
          <w:sz w:val="19"/>
        </w:rPr>
        <w:t xml:space="preserve"> von Körpern erfüllt folgende Bedingung:</w:t>
      </w:r>
    </w:p>
    <w:p w14:paraId="77E203A3" w14:textId="77777777" w:rsidR="007372F9" w:rsidRPr="008E0F64" w:rsidRDefault="00D24209" w:rsidP="00692AE0">
      <w:pPr>
        <w:pStyle w:val="FOD-normal"/>
        <w:spacing w:before="0"/>
        <w:ind w:left="720"/>
      </w:pPr>
      <w:r w:rsidRPr="008E0F64">
        <w:object w:dxaOrig="960" w:dyaOrig="700" w14:anchorId="30B4FAB7">
          <v:shape id="_x0000_i1034" type="#_x0000_t75" style="width:45.35pt;height:36.25pt" o:ole="">
            <v:imagedata r:id="rId182" o:title=""/>
          </v:shape>
          <o:OLEObject Type="Embed" ProgID="Equation.3" ShapeID="_x0000_i1034" DrawAspect="Content" ObjectID="_1814270548" r:id="rId183"/>
        </w:object>
      </w:r>
    </w:p>
    <w:p w14:paraId="34B27415"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Dabei ist:</w:t>
      </w:r>
    </w:p>
    <w:p w14:paraId="3D1C2AD0" w14:textId="77777777" w:rsidR="00064FA8" w:rsidRPr="008E0F64" w:rsidRDefault="00064FA8" w:rsidP="004338F5">
      <w:pPr>
        <w:widowControl w:val="0"/>
        <w:autoSpaceDE w:val="0"/>
        <w:autoSpaceDN w:val="0"/>
        <w:adjustRightInd w:val="0"/>
        <w:spacing w:after="0" w:line="240" w:lineRule="auto"/>
        <w:ind w:left="1077" w:hanging="720"/>
        <w:jc w:val="both"/>
        <w:rPr>
          <w:rFonts w:ascii="Trebuchet MS" w:hAnsi="Trebuchet MS" w:cs="Arial"/>
          <w:sz w:val="19"/>
          <w:szCs w:val="19"/>
        </w:rPr>
      </w:pPr>
      <w:r w:rsidRPr="008E0F64">
        <w:rPr>
          <w:rFonts w:ascii="Trebuchet MS" w:hAnsi="Trebuchet MS"/>
          <w:i/>
          <w:sz w:val="19"/>
        </w:rPr>
        <w:t>I</w:t>
      </w:r>
      <w:r w:rsidRPr="008E0F64">
        <w:rPr>
          <w:rFonts w:ascii="Trebuchet MS" w:hAnsi="Trebuchet MS"/>
          <w:sz w:val="19"/>
          <w:vertAlign w:val="subscript"/>
        </w:rPr>
        <w:t>d</w:t>
      </w:r>
      <w:r w:rsidRPr="008E0F64">
        <w:rPr>
          <w:rFonts w:ascii="Trebuchet MS" w:hAnsi="Trebuchet MS"/>
          <w:sz w:val="11"/>
        </w:rPr>
        <w:t> </w:t>
      </w:r>
      <w:r w:rsidRPr="008E0F64">
        <w:rPr>
          <w:rFonts w:ascii="Trebuchet MS" w:hAnsi="Trebuchet MS"/>
          <w:sz w:val="11"/>
        </w:rPr>
        <w:tab/>
      </w:r>
      <w:r w:rsidRPr="008E0F64">
        <w:rPr>
          <w:rFonts w:ascii="Trebuchet MS" w:hAnsi="Trebuchet MS"/>
          <w:sz w:val="19"/>
        </w:rPr>
        <w:t>Fehlerstrom im Falle eines ersten vollkommenen Schlusses zwischen einem Außenleiter und einem Körper. Bei dem Wert </w:t>
      </w:r>
      <w:r w:rsidRPr="008E0F64">
        <w:rPr>
          <w:rFonts w:ascii="Trebuchet MS" w:hAnsi="Trebuchet MS"/>
          <w:i/>
          <w:sz w:val="19"/>
        </w:rPr>
        <w:t>I</w:t>
      </w:r>
      <w:r w:rsidRPr="008E0F64">
        <w:rPr>
          <w:rFonts w:ascii="Trebuchet MS" w:hAnsi="Trebuchet MS"/>
          <w:sz w:val="19"/>
          <w:vertAlign w:val="subscript"/>
        </w:rPr>
        <w:t>d</w:t>
      </w:r>
      <w:r w:rsidRPr="008E0F64">
        <w:rPr>
          <w:rFonts w:ascii="Trebuchet MS" w:hAnsi="Trebuchet MS"/>
          <w:sz w:val="11"/>
        </w:rPr>
        <w:t xml:space="preserve"> </w:t>
      </w:r>
      <w:r w:rsidRPr="008E0F64">
        <w:rPr>
          <w:rFonts w:ascii="Trebuchet MS" w:hAnsi="Trebuchet MS"/>
          <w:sz w:val="19"/>
        </w:rPr>
        <w:t>werden die Ableitströme und die Gesamterdungsimpedanz der elektrischen Anlage berücksichtigt.</w:t>
      </w:r>
    </w:p>
    <w:p w14:paraId="7CA33797" w14:textId="77777777" w:rsidR="00064FA8" w:rsidRPr="008E0F64" w:rsidRDefault="00064FA8" w:rsidP="004338F5">
      <w:pPr>
        <w:widowControl w:val="0"/>
        <w:autoSpaceDE w:val="0"/>
        <w:autoSpaceDN w:val="0"/>
        <w:adjustRightInd w:val="0"/>
        <w:spacing w:after="0" w:line="240" w:lineRule="auto"/>
        <w:ind w:left="1077" w:hanging="720"/>
        <w:jc w:val="both"/>
        <w:rPr>
          <w:rFonts w:ascii="Trebuchet MS" w:hAnsi="Trebuchet MS" w:cs="Arial"/>
          <w:sz w:val="19"/>
          <w:szCs w:val="19"/>
        </w:rPr>
      </w:pPr>
      <w:r w:rsidRPr="008E0F64">
        <w:rPr>
          <w:rFonts w:ascii="Trebuchet MS" w:hAnsi="Trebuchet MS"/>
          <w:i/>
          <w:sz w:val="19"/>
        </w:rPr>
        <w:t>U</w:t>
      </w:r>
      <w:r w:rsidRPr="008E0F64">
        <w:rPr>
          <w:rFonts w:ascii="Trebuchet MS" w:hAnsi="Trebuchet MS"/>
          <w:sz w:val="19"/>
          <w:vertAlign w:val="subscript"/>
        </w:rPr>
        <w:t>L</w:t>
      </w:r>
      <w:r w:rsidRPr="008E0F64">
        <w:rPr>
          <w:rFonts w:ascii="Trebuchet MS" w:hAnsi="Trebuchet MS"/>
          <w:sz w:val="11"/>
        </w:rPr>
        <w:t> </w:t>
      </w:r>
      <w:r w:rsidRPr="008E0F64">
        <w:rPr>
          <w:rFonts w:ascii="Trebuchet MS" w:hAnsi="Trebuchet MS"/>
          <w:sz w:val="11"/>
        </w:rPr>
        <w:tab/>
      </w:r>
      <w:r w:rsidRPr="008E0F64">
        <w:rPr>
          <w:rFonts w:ascii="Trebuchet MS" w:hAnsi="Trebuchet MS"/>
          <w:sz w:val="19"/>
        </w:rPr>
        <w:t xml:space="preserve">vereinbarter absoluter Grenzwert der Berührungsspannung wie in </w:t>
      </w:r>
      <w:r w:rsidRPr="008E0F64">
        <w:rPr>
          <w:rFonts w:ascii="Trebuchet MS" w:hAnsi="Trebuchet MS"/>
          <w:i/>
          <w:sz w:val="19"/>
        </w:rPr>
        <w:t>Tabelle 2.3</w:t>
      </w:r>
      <w:r w:rsidRPr="008E0F64">
        <w:rPr>
          <w:rFonts w:ascii="Trebuchet MS" w:hAnsi="Trebuchet MS"/>
          <w:sz w:val="19"/>
        </w:rPr>
        <w:t xml:space="preserve"> erwähnt.</w:t>
      </w:r>
    </w:p>
    <w:p w14:paraId="1C988761" w14:textId="60D36235" w:rsidR="00064FA8" w:rsidRPr="008E0F64" w:rsidRDefault="00F65793" w:rsidP="004338F5">
      <w:pPr>
        <w:keepNext/>
        <w:keepLines/>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d.3 - </w:t>
      </w:r>
      <w:r w:rsidR="00064FA8" w:rsidRPr="008E0F64">
        <w:rPr>
          <w:rFonts w:ascii="Trebuchet MS" w:hAnsi="Trebuchet MS"/>
          <w:i/>
          <w:sz w:val="19"/>
        </w:rPr>
        <w:t>Installation des permanenten Isolationswächters</w:t>
      </w:r>
    </w:p>
    <w:p w14:paraId="228E60E4" w14:textId="77777777" w:rsidR="00064FA8" w:rsidRPr="008E0F64" w:rsidRDefault="00064FA8" w:rsidP="004338F5">
      <w:pPr>
        <w:keepNext/>
        <w:keepLines/>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Die elektrische Anlage wird durch eine Isolationsüberwachungseinrichtung überwacht, wenn es erforderlich ist, das Auftreten eines ersten Körper- oder Erdschlusses eines aktiven Teils der elektrischen Anlage zu melden. Diese Einrichtung muss:</w:t>
      </w:r>
    </w:p>
    <w:p w14:paraId="4B27DDB3"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ind w:left="714" w:hanging="357"/>
        <w:contextualSpacing/>
        <w:jc w:val="both"/>
        <w:rPr>
          <w:rFonts w:ascii="Trebuchet MS" w:hAnsi="Trebuchet MS" w:cs="Arial"/>
          <w:sz w:val="19"/>
          <w:szCs w:val="19"/>
        </w:rPr>
      </w:pPr>
      <w:r w:rsidRPr="008E0F64">
        <w:rPr>
          <w:rFonts w:ascii="Trebuchet MS" w:hAnsi="Trebuchet MS"/>
          <w:sz w:val="19"/>
        </w:rPr>
        <w:t>entweder ein akustisches und/oder optisches Signal abgeben</w:t>
      </w:r>
    </w:p>
    <w:p w14:paraId="5370F1D2" w14:textId="77777777" w:rsidR="00064FA8" w:rsidRPr="008E0F64" w:rsidRDefault="00064FA8" w:rsidP="00F1261E">
      <w:pPr>
        <w:widowControl w:val="0"/>
        <w:numPr>
          <w:ilvl w:val="0"/>
          <w:numId w:val="12"/>
        </w:numPr>
        <w:tabs>
          <w:tab w:val="left" w:pos="880"/>
        </w:tabs>
        <w:autoSpaceDE w:val="0"/>
        <w:autoSpaceDN w:val="0"/>
        <w:adjustRightInd w:val="0"/>
        <w:spacing w:after="0" w:line="240" w:lineRule="auto"/>
        <w:ind w:left="714" w:hanging="357"/>
        <w:contextualSpacing/>
        <w:jc w:val="both"/>
        <w:rPr>
          <w:rFonts w:ascii="Trebuchet MS" w:hAnsi="Trebuchet MS" w:cs="Arial"/>
          <w:sz w:val="19"/>
          <w:szCs w:val="19"/>
        </w:rPr>
      </w:pPr>
      <w:r w:rsidRPr="008E0F64">
        <w:rPr>
          <w:rFonts w:ascii="Trebuchet MS" w:hAnsi="Trebuchet MS"/>
          <w:sz w:val="19"/>
        </w:rPr>
        <w:t>oder die Stromversorgung automatisch abschalten.</w:t>
      </w:r>
    </w:p>
    <w:p w14:paraId="2EF9DE4E" w14:textId="3B1F5C35"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d.4 - </w:t>
      </w:r>
      <w:r w:rsidR="00064FA8" w:rsidRPr="008E0F64">
        <w:rPr>
          <w:rFonts w:ascii="Trebuchet MS" w:hAnsi="Trebuchet MS"/>
          <w:i/>
          <w:sz w:val="19"/>
        </w:rPr>
        <w:t>Maßnahmen bei Auftreten eines ersten Isolationsfehlers</w:t>
      </w:r>
    </w:p>
    <w:p w14:paraId="42D22815" w14:textId="77777777" w:rsidR="00064FA8"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Sobald permanente Isolationswächter einen vollkommenen Isolationsfehler melden, werden die erforderlichen Maßnahmen zur Suche und Beseitigung dieses Fehlers ergriffen.</w:t>
      </w:r>
    </w:p>
    <w:p w14:paraId="13588DFD" w14:textId="07687163" w:rsidR="00064FA8" w:rsidRPr="008E0F64" w:rsidRDefault="00F65793" w:rsidP="004338F5">
      <w:pPr>
        <w:widowControl w:val="0"/>
        <w:tabs>
          <w:tab w:val="left" w:pos="360"/>
        </w:tabs>
        <w:autoSpaceDE w:val="0"/>
        <w:autoSpaceDN w:val="0"/>
        <w:adjustRightInd w:val="0"/>
        <w:spacing w:before="120" w:after="120" w:line="240" w:lineRule="auto"/>
        <w:ind w:left="900" w:hanging="543"/>
        <w:jc w:val="both"/>
        <w:rPr>
          <w:rFonts w:ascii="Trebuchet MS" w:eastAsiaTheme="minorHAnsi" w:hAnsi="Trebuchet MS" w:cs="Arial"/>
          <w:i/>
          <w:iCs/>
          <w:sz w:val="19"/>
          <w:szCs w:val="19"/>
        </w:rPr>
      </w:pPr>
      <w:r w:rsidRPr="008E0F64">
        <w:rPr>
          <w:rFonts w:ascii="Trebuchet MS" w:hAnsi="Trebuchet MS"/>
          <w:i/>
          <w:sz w:val="19"/>
        </w:rPr>
        <w:t xml:space="preserve">d.5 - </w:t>
      </w:r>
      <w:r w:rsidR="00064FA8" w:rsidRPr="008E0F64">
        <w:rPr>
          <w:rFonts w:ascii="Trebuchet MS" w:hAnsi="Trebuchet MS"/>
          <w:i/>
          <w:sz w:val="19"/>
        </w:rPr>
        <w:t>Maßnahmen bei Auftreten von zwei gleichzeitigen Isolationsfehlern</w:t>
      </w:r>
    </w:p>
    <w:p w14:paraId="474BED04" w14:textId="77777777" w:rsidR="00624162" w:rsidRPr="008E0F64" w:rsidRDefault="00485E5C" w:rsidP="00692AE0">
      <w:pPr>
        <w:pStyle w:val="FOD-fig-tab-titel"/>
        <w:spacing w:after="80"/>
      </w:pPr>
      <w:bookmarkStart w:id="869" w:name="_Toc167267728"/>
      <w:bookmarkStart w:id="870" w:name="_Toc167268891"/>
      <w:bookmarkStart w:id="871" w:name="_Toc167270051"/>
      <w:bookmarkStart w:id="872" w:name="_Toc202794493"/>
      <w:r w:rsidRPr="008E0F64">
        <w:t>Abbildung 4.8 - IT-System (zwei gleichzeitige Fehler mit miteinander verbundenen Körpern)</w:t>
      </w:r>
      <w:bookmarkEnd w:id="869"/>
      <w:bookmarkEnd w:id="870"/>
      <w:bookmarkEnd w:id="871"/>
      <w:bookmarkEnd w:id="872"/>
    </w:p>
    <w:p w14:paraId="46D07E95" w14:textId="77777777" w:rsidR="00624162" w:rsidRPr="008E0F64" w:rsidRDefault="00F55E57" w:rsidP="00692AE0">
      <w:pPr>
        <w:pStyle w:val="FOD-legende"/>
        <w:tabs>
          <w:tab w:val="clear" w:pos="0"/>
          <w:tab w:val="left" w:pos="3960"/>
        </w:tabs>
        <w:spacing w:before="0" w:after="0"/>
        <w:jc w:val="right"/>
      </w:pPr>
      <w:r w:rsidRPr="008E0F64">
        <w:rPr>
          <w:noProof/>
          <w:lang w:eastAsia="fr-BE"/>
        </w:rPr>
        <w:drawing>
          <wp:inline distT="0" distB="0" distL="0" distR="0" wp14:anchorId="61D5C289" wp14:editId="0443A430">
            <wp:extent cx="5724525" cy="2286000"/>
            <wp:effectExtent l="0" t="0" r="9525" b="0"/>
            <wp:docPr id="1591" name="Image 15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84">
                      <a:extLst>
                        <a:ext uri="{28A0092B-C50C-407E-A947-70E740481C1C}">
                          <a14:useLocalDpi xmlns:a14="http://schemas.microsoft.com/office/drawing/2010/main" val="0"/>
                        </a:ext>
                      </a:extLst>
                    </a:blip>
                    <a:srcRect/>
                    <a:stretch>
                      <a:fillRect/>
                    </a:stretch>
                  </pic:blipFill>
                  <pic:spPr bwMode="auto">
                    <a:xfrm>
                      <a:off x="0" y="0"/>
                      <a:ext cx="5724525" cy="2286000"/>
                    </a:xfrm>
                    <a:prstGeom prst="rect">
                      <a:avLst/>
                    </a:prstGeom>
                    <a:noFill/>
                    <a:ln>
                      <a:noFill/>
                    </a:ln>
                  </pic:spPr>
                </pic:pic>
              </a:graphicData>
            </a:graphic>
          </wp:inline>
        </w:drawing>
      </w:r>
    </w:p>
    <w:p w14:paraId="4794E296" w14:textId="77777777" w:rsidR="00B07522" w:rsidRPr="008E0F64" w:rsidRDefault="00B07522" w:rsidP="00692AE0">
      <w:pPr>
        <w:pStyle w:val="FOD-legende"/>
        <w:tabs>
          <w:tab w:val="clear" w:pos="0"/>
          <w:tab w:val="left" w:pos="3960"/>
        </w:tabs>
        <w:spacing w:before="0" w:after="0"/>
        <w:ind w:left="3958"/>
        <w:jc w:val="left"/>
      </w:pPr>
      <w:r w:rsidRPr="008E0F64">
        <w:t>(1) Körper</w:t>
      </w:r>
      <w:r w:rsidRPr="008E0F64">
        <w:br/>
        <w:t>(2) Erder des Versorgungsnetzes (</w:t>
      </w:r>
      <w:r w:rsidRPr="008E0F64">
        <w:rPr>
          <w:i/>
        </w:rPr>
        <w:t>R</w:t>
      </w:r>
      <w:r w:rsidRPr="008E0F64">
        <w:rPr>
          <w:vertAlign w:val="subscript"/>
        </w:rPr>
        <w:t>n</w:t>
      </w:r>
      <w:r w:rsidRPr="008E0F64">
        <w:t>)</w:t>
      </w:r>
      <w:r w:rsidRPr="008E0F64">
        <w:br/>
        <w:t>(3) Impedanz (installiert oder nicht)</w:t>
      </w:r>
      <w:r w:rsidRPr="008E0F64">
        <w:br/>
        <w:t>(4) Erder des Körpers (</w:t>
      </w:r>
      <w:r w:rsidRPr="008E0F64">
        <w:rPr>
          <w:i/>
        </w:rPr>
        <w:t>R</w:t>
      </w:r>
      <w:r w:rsidRPr="008E0F64">
        <w:rPr>
          <w:vertAlign w:val="subscript"/>
        </w:rPr>
        <w:t>E</w:t>
      </w:r>
      <w:r w:rsidRPr="008E0F64">
        <w:t>)</w:t>
      </w:r>
    </w:p>
    <w:p w14:paraId="35C560C5" w14:textId="77777777" w:rsidR="00B07522" w:rsidRPr="008E0F64" w:rsidRDefault="00B07522" w:rsidP="00692AE0">
      <w:pPr>
        <w:pStyle w:val="FOD-legende"/>
        <w:tabs>
          <w:tab w:val="clear" w:pos="0"/>
          <w:tab w:val="left" w:pos="3960"/>
        </w:tabs>
        <w:spacing w:before="0" w:after="0"/>
        <w:ind w:left="3958"/>
        <w:jc w:val="left"/>
      </w:pPr>
      <w:r w:rsidRPr="008E0F64">
        <w:t>(5) Erster Fehler</w:t>
      </w:r>
    </w:p>
    <w:p w14:paraId="701E3BF5" w14:textId="77777777" w:rsidR="00B07522" w:rsidRPr="008E0F64" w:rsidRDefault="00B07522" w:rsidP="00692AE0">
      <w:pPr>
        <w:pStyle w:val="FOD-legende"/>
        <w:tabs>
          <w:tab w:val="clear" w:pos="0"/>
          <w:tab w:val="left" w:pos="3960"/>
        </w:tabs>
        <w:spacing w:before="0" w:after="0"/>
        <w:ind w:left="3958"/>
        <w:jc w:val="left"/>
      </w:pPr>
      <w:r w:rsidRPr="008E0F64">
        <w:t>(6) Zweiter Fehler</w:t>
      </w:r>
    </w:p>
    <w:p w14:paraId="05B37187" w14:textId="77777777" w:rsidR="00537315" w:rsidRDefault="00537315">
      <w:pPr>
        <w:rPr>
          <w:rFonts w:ascii="Trebuchet MS" w:eastAsia="Times New Roman" w:hAnsi="Trebuchet MS" w:cs="Arial"/>
          <w:i/>
          <w:noProof/>
          <w:sz w:val="17"/>
          <w:szCs w:val="17"/>
          <w:lang w:eastAsia="en-US"/>
        </w:rPr>
      </w:pPr>
      <w:bookmarkStart w:id="873" w:name="_Toc167267729"/>
      <w:bookmarkStart w:id="874" w:name="_Toc167268892"/>
      <w:bookmarkStart w:id="875" w:name="_Toc167270052"/>
      <w:r>
        <w:br w:type="page"/>
      </w:r>
    </w:p>
    <w:p w14:paraId="52EF1067" w14:textId="146F1CE0" w:rsidR="00485E5C" w:rsidRPr="008E0F64" w:rsidRDefault="00485E5C" w:rsidP="00692AE0">
      <w:pPr>
        <w:pStyle w:val="FOD-fig-tab-titel"/>
        <w:spacing w:after="80"/>
        <w:rPr>
          <w:rFonts w:eastAsiaTheme="minorHAnsi"/>
          <w:i w:val="0"/>
          <w:iCs/>
          <w:sz w:val="19"/>
          <w:szCs w:val="19"/>
        </w:rPr>
      </w:pPr>
      <w:bookmarkStart w:id="876" w:name="_Toc202794494"/>
      <w:r w:rsidRPr="008E0F64">
        <w:lastRenderedPageBreak/>
        <w:t>Abbildung 4.9 - IT-System (zwei gleichzeitige Fehler mit nicht miteinander verbundenen Körpern)</w:t>
      </w:r>
      <w:bookmarkEnd w:id="873"/>
      <w:bookmarkEnd w:id="874"/>
      <w:bookmarkEnd w:id="875"/>
      <w:bookmarkEnd w:id="876"/>
    </w:p>
    <w:p w14:paraId="3855168F" w14:textId="77777777" w:rsidR="00624162" w:rsidRPr="008E0F64" w:rsidRDefault="00F55E57" w:rsidP="00692AE0">
      <w:pPr>
        <w:pStyle w:val="FOD-legende"/>
        <w:tabs>
          <w:tab w:val="clear" w:pos="0"/>
          <w:tab w:val="left" w:pos="3960"/>
        </w:tabs>
        <w:spacing w:before="0" w:after="0"/>
        <w:jc w:val="right"/>
      </w:pPr>
      <w:r w:rsidRPr="008E0F64">
        <w:rPr>
          <w:noProof/>
          <w:lang w:eastAsia="fr-BE"/>
        </w:rPr>
        <w:drawing>
          <wp:inline distT="0" distB="0" distL="0" distR="0" wp14:anchorId="4C1E05CC" wp14:editId="25AE8387">
            <wp:extent cx="5724525" cy="2276475"/>
            <wp:effectExtent l="0" t="0" r="9525" b="9525"/>
            <wp:docPr id="1593" name="Image 15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185">
                      <a:extLst>
                        <a:ext uri="{28A0092B-C50C-407E-A947-70E740481C1C}">
                          <a14:useLocalDpi xmlns:a14="http://schemas.microsoft.com/office/drawing/2010/main" val="0"/>
                        </a:ext>
                      </a:extLst>
                    </a:blip>
                    <a:srcRect/>
                    <a:stretch>
                      <a:fillRect/>
                    </a:stretch>
                  </pic:blipFill>
                  <pic:spPr bwMode="auto">
                    <a:xfrm>
                      <a:off x="0" y="0"/>
                      <a:ext cx="5724525" cy="2276475"/>
                    </a:xfrm>
                    <a:prstGeom prst="rect">
                      <a:avLst/>
                    </a:prstGeom>
                    <a:noFill/>
                    <a:ln>
                      <a:noFill/>
                    </a:ln>
                  </pic:spPr>
                </pic:pic>
              </a:graphicData>
            </a:graphic>
          </wp:inline>
        </w:drawing>
      </w:r>
    </w:p>
    <w:p w14:paraId="334F4F4E" w14:textId="77777777" w:rsidR="00B07522" w:rsidRPr="008E0F64" w:rsidRDefault="00B07522" w:rsidP="00692AE0">
      <w:pPr>
        <w:pStyle w:val="FOD-legende"/>
        <w:tabs>
          <w:tab w:val="clear" w:pos="0"/>
          <w:tab w:val="left" w:pos="3960"/>
        </w:tabs>
        <w:spacing w:before="0" w:after="0"/>
        <w:ind w:left="3958"/>
        <w:jc w:val="left"/>
      </w:pPr>
      <w:r w:rsidRPr="008E0F64">
        <w:t>(1) Körper</w:t>
      </w:r>
      <w:r w:rsidRPr="008E0F64">
        <w:br/>
        <w:t>(2) Erder des Versorgungsnetzes (</w:t>
      </w:r>
      <w:r w:rsidRPr="008E0F64">
        <w:rPr>
          <w:i/>
        </w:rPr>
        <w:t>R</w:t>
      </w:r>
      <w:r w:rsidRPr="008E0F64">
        <w:rPr>
          <w:vertAlign w:val="subscript"/>
        </w:rPr>
        <w:t>n</w:t>
      </w:r>
      <w:r w:rsidRPr="008E0F64">
        <w:t>)</w:t>
      </w:r>
      <w:r w:rsidRPr="008E0F64">
        <w:br/>
        <w:t>(3) Impedanz (installiert oder nicht)</w:t>
      </w:r>
      <w:r w:rsidRPr="008E0F64">
        <w:br/>
        <w:t>(4) Erder des Körpers (</w:t>
      </w:r>
      <w:r w:rsidRPr="008E0F64">
        <w:rPr>
          <w:i/>
        </w:rPr>
        <w:t>R</w:t>
      </w:r>
      <w:r w:rsidRPr="008E0F64">
        <w:rPr>
          <w:vertAlign w:val="subscript"/>
        </w:rPr>
        <w:t>E</w:t>
      </w:r>
      <w:r w:rsidRPr="008E0F64">
        <w:t>)</w:t>
      </w:r>
    </w:p>
    <w:p w14:paraId="04A237A2" w14:textId="77777777" w:rsidR="00B07522" w:rsidRPr="008E0F64" w:rsidRDefault="00B07522" w:rsidP="00692AE0">
      <w:pPr>
        <w:pStyle w:val="FOD-legende"/>
        <w:tabs>
          <w:tab w:val="clear" w:pos="0"/>
          <w:tab w:val="left" w:pos="3960"/>
        </w:tabs>
        <w:spacing w:before="0" w:after="0"/>
        <w:ind w:left="3958"/>
        <w:jc w:val="left"/>
      </w:pPr>
      <w:r w:rsidRPr="008E0F64">
        <w:t>(5) Erster Fehler</w:t>
      </w:r>
    </w:p>
    <w:p w14:paraId="5E3D0297" w14:textId="77777777" w:rsidR="00B07522" w:rsidRPr="008E0F64" w:rsidRDefault="00B07522" w:rsidP="00692AE0">
      <w:pPr>
        <w:pStyle w:val="FOD-legende"/>
        <w:tabs>
          <w:tab w:val="clear" w:pos="0"/>
          <w:tab w:val="left" w:pos="3960"/>
        </w:tabs>
        <w:spacing w:before="0" w:after="0"/>
        <w:ind w:left="3958"/>
        <w:jc w:val="left"/>
      </w:pPr>
      <w:r w:rsidRPr="008E0F64">
        <w:t>(6) Zweiter Fehler</w:t>
      </w:r>
    </w:p>
    <w:p w14:paraId="6599324B" w14:textId="77777777" w:rsidR="00717F74" w:rsidRPr="008E0F64" w:rsidRDefault="00064FA8" w:rsidP="004338F5">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Zum Schutz gegen Gefahren, die durch das Vorhandensein von zwei gleichzeitigen Isolationsfehlern verursacht werden können, die zwei verschiedene Außenleiter oder einen Außenleiter und den Neutralleiter betreffen, werden Schutzmaßnahmen getroffen, die für Anlagen vorgeschrieben sind, die über ein TN- oder TT-Netz versorgt werden, je nachdem, ob alle Körper durch einen Schutzleiter miteinander verbunden sind oder nicht. Die </w:t>
      </w:r>
      <w:r w:rsidRPr="008E0F64">
        <w:rPr>
          <w:rFonts w:ascii="Trebuchet MS" w:hAnsi="Trebuchet MS"/>
          <w:i/>
          <w:sz w:val="19"/>
        </w:rPr>
        <w:t>Abbildungen</w:t>
      </w:r>
      <w:r w:rsidRPr="008E0F64">
        <w:rPr>
          <w:rFonts w:ascii="Trebuchet MS" w:hAnsi="Trebuchet MS"/>
          <w:sz w:val="19"/>
        </w:rPr>
        <w:t> </w:t>
      </w:r>
      <w:r w:rsidRPr="008E0F64">
        <w:rPr>
          <w:rFonts w:ascii="Trebuchet MS" w:hAnsi="Trebuchet MS"/>
          <w:i/>
          <w:sz w:val="19"/>
        </w:rPr>
        <w:t>4.8 und 4.9</w:t>
      </w:r>
      <w:r w:rsidRPr="008E0F64">
        <w:rPr>
          <w:rFonts w:ascii="Trebuchet MS" w:hAnsi="Trebuchet MS"/>
          <w:sz w:val="19"/>
        </w:rPr>
        <w:t xml:space="preserve"> gelten gleichermaßen für das IT-System, unabhängig davon, ob es von der Erde isoliert oder über eine Impedanz mit der Erde verbunden ist.</w:t>
      </w:r>
    </w:p>
    <w:p w14:paraId="412B6679" w14:textId="77777777" w:rsidR="00064FA8" w:rsidRPr="008E0F64" w:rsidRDefault="00064FA8" w:rsidP="00692AE0">
      <w:pPr>
        <w:pStyle w:val="FOD-niv3"/>
      </w:pPr>
      <w:bookmarkStart w:id="877" w:name="_Toc390436710"/>
      <w:bookmarkStart w:id="878" w:name="_Toc167268197"/>
      <w:bookmarkStart w:id="879" w:name="_Toc167269360"/>
      <w:bookmarkStart w:id="880" w:name="_Toc167270520"/>
      <w:bookmarkStart w:id="881" w:name="_Toc193187975"/>
      <w:r w:rsidRPr="008E0F64">
        <w:t>Abschnitt 4.2.4 - Anwendung von Maßnahmen zum Schutz gegen elektrischen Schlag durch indirektes Berühren bei Niederspannung und Kleinspannung</w:t>
      </w:r>
      <w:bookmarkEnd w:id="877"/>
      <w:bookmarkEnd w:id="878"/>
      <w:bookmarkEnd w:id="879"/>
      <w:bookmarkEnd w:id="880"/>
      <w:bookmarkEnd w:id="881"/>
    </w:p>
    <w:p w14:paraId="39071A22" w14:textId="77777777" w:rsidR="00064FA8" w:rsidRPr="008E0F64" w:rsidRDefault="00064FA8" w:rsidP="00962ACD">
      <w:pPr>
        <w:pStyle w:val="FOD-niv4"/>
      </w:pPr>
      <w:bookmarkStart w:id="882" w:name="_Toc390436711"/>
      <w:bookmarkStart w:id="883" w:name="_Toc167268198"/>
      <w:bookmarkStart w:id="884" w:name="_Toc167269361"/>
      <w:bookmarkStart w:id="885" w:name="_Toc167270521"/>
      <w:bookmarkStart w:id="886" w:name="_Toc193187976"/>
      <w:bookmarkStart w:id="887" w:name="_Toc196734604"/>
      <w:r w:rsidRPr="008E0F64">
        <w:t>Unterabschnitt 4.2.4.1 - Anwendungsbereich</w:t>
      </w:r>
      <w:bookmarkEnd w:id="882"/>
      <w:bookmarkEnd w:id="883"/>
      <w:bookmarkEnd w:id="884"/>
      <w:bookmarkEnd w:id="885"/>
      <w:bookmarkEnd w:id="886"/>
      <w:bookmarkEnd w:id="887"/>
    </w:p>
    <w:p w14:paraId="60824C96" w14:textId="77777777" w:rsidR="00064FA8" w:rsidRPr="008E0F64" w:rsidRDefault="00064FA8" w:rsidP="00F1261E">
      <w:pPr>
        <w:pStyle w:val="Paragraphedeliste"/>
        <w:widowControl w:val="0"/>
        <w:numPr>
          <w:ilvl w:val="0"/>
          <w:numId w:val="2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01C10637" w14:textId="77777777" w:rsidR="00064FA8" w:rsidRPr="008E0F64" w:rsidRDefault="00064FA8" w:rsidP="00692AE0">
      <w:pPr>
        <w:pStyle w:val="FOD-normal"/>
      </w:pPr>
      <w:r w:rsidRPr="008E0F64">
        <w:t xml:space="preserve">Mit Ausnahme der unter </w:t>
      </w:r>
      <w:r w:rsidRPr="008E0F64">
        <w:rPr>
          <w:i/>
        </w:rPr>
        <w:t>Buchstabe</w:t>
      </w:r>
      <w:r w:rsidRPr="008E0F64">
        <w:t> </w:t>
      </w:r>
      <w:r w:rsidRPr="008E0F64">
        <w:rPr>
          <w:i/>
        </w:rPr>
        <w:t>b</w:t>
      </w:r>
      <w:r w:rsidRPr="008E0F64">
        <w:t xml:space="preserve"> weiter unten erwähnten Fälle sind Maßnahmen zum Schutz gegen elektrischen Schlag durch indirektes Berühren immer erforderlich, wenn eine Person gleichzeitig Folgendes berühren kann:</w:t>
      </w:r>
    </w:p>
    <w:p w14:paraId="651818C9" w14:textId="77777777" w:rsidR="00064FA8" w:rsidRPr="008E0F64" w:rsidRDefault="00883505" w:rsidP="00445351">
      <w:pPr>
        <w:pStyle w:val="FOD-opsomming1"/>
        <w:numPr>
          <w:ilvl w:val="0"/>
          <w:numId w:val="345"/>
        </w:numPr>
      </w:pPr>
      <w:r w:rsidRPr="008E0F64">
        <w:t>entweder einen Körper und ein fremdes leitfähiges Teil</w:t>
      </w:r>
    </w:p>
    <w:p w14:paraId="687BC8B0" w14:textId="77777777" w:rsidR="00064FA8" w:rsidRPr="008E0F64" w:rsidRDefault="00883505" w:rsidP="00445351">
      <w:pPr>
        <w:pStyle w:val="FOD-opsomming1"/>
        <w:numPr>
          <w:ilvl w:val="0"/>
          <w:numId w:val="345"/>
        </w:numPr>
      </w:pPr>
      <w:r w:rsidRPr="008E0F64">
        <w:t>oder einen Körper und eine nicht isolierende Wand oder einen nicht isolierenden Boden</w:t>
      </w:r>
    </w:p>
    <w:p w14:paraId="6FCEE778" w14:textId="77777777" w:rsidR="00064FA8" w:rsidRPr="008E0F64" w:rsidRDefault="00883505" w:rsidP="00445351">
      <w:pPr>
        <w:pStyle w:val="FOD-opsomming1"/>
        <w:numPr>
          <w:ilvl w:val="0"/>
          <w:numId w:val="345"/>
        </w:numPr>
      </w:pPr>
      <w:r w:rsidRPr="008E0F64">
        <w:t>oder einen Körper und das Erdpotential</w:t>
      </w:r>
    </w:p>
    <w:p w14:paraId="6F92D722" w14:textId="77777777" w:rsidR="00064FA8" w:rsidRPr="008E0F64" w:rsidRDefault="00064FA8" w:rsidP="00445351">
      <w:pPr>
        <w:pStyle w:val="FOD-opsomming1"/>
        <w:numPr>
          <w:ilvl w:val="0"/>
          <w:numId w:val="345"/>
        </w:numPr>
      </w:pPr>
      <w:r w:rsidRPr="008E0F64">
        <w:t>oder zwei Körper.</w:t>
      </w:r>
    </w:p>
    <w:p w14:paraId="247D9C53" w14:textId="77777777" w:rsidR="00301DA4" w:rsidRPr="008E0F64" w:rsidRDefault="00301DA4" w:rsidP="00301DA4">
      <w:pPr>
        <w:pStyle w:val="FOD-normal"/>
      </w:pPr>
      <w:r w:rsidRPr="008E0F64">
        <w:t xml:space="preserve">[Die Regeln, die für hauswirtschaftliche Anlagen anzuwenden sind, sind in </w:t>
      </w:r>
      <w:r w:rsidRPr="008E0F64">
        <w:rPr>
          <w:i/>
          <w:iCs/>
        </w:rPr>
        <w:t>Unterabschnitt 4.2.4.3</w:t>
      </w:r>
      <w:r w:rsidRPr="008E0F64">
        <w:t xml:space="preserve"> aufgeführt.</w:t>
      </w:r>
    </w:p>
    <w:p w14:paraId="0B4DABB8" w14:textId="3AF804B0" w:rsidR="00064FA8" w:rsidRPr="008E0F64" w:rsidRDefault="00301DA4" w:rsidP="00301DA4">
      <w:pPr>
        <w:pStyle w:val="FOD-normal"/>
      </w:pPr>
      <w:r w:rsidRPr="008E0F64">
        <w:t xml:space="preserve">Die Regeln, die für nicht hauswirtschaftliche Anlagen anzuwenden sind, sind in </w:t>
      </w:r>
      <w:r w:rsidRPr="008E0F64">
        <w:rPr>
          <w:i/>
          <w:iCs/>
        </w:rPr>
        <w:t>Unterabschnitt 4.2.4.4</w:t>
      </w:r>
      <w:r w:rsidRPr="008E0F64">
        <w:t xml:space="preserve"> aufgeführt.]</w:t>
      </w:r>
    </w:p>
    <w:p w14:paraId="3DC156EF" w14:textId="31D6C9E2" w:rsidR="00064FA8" w:rsidRPr="008E0F64" w:rsidRDefault="00AF3E65" w:rsidP="00692AE0">
      <w:pPr>
        <w:pStyle w:val="FOD-normal"/>
      </w:pPr>
      <w:r w:rsidRPr="008E0F64">
        <w:t xml:space="preserve">Für Sonderfälle wie Schwimmbäder, eintauchbare Beleuchtungsgeräte, Balneotherapie-Anlagen, Saunen, gemeinschaftliche Duschräume, </w:t>
      </w:r>
      <w:r w:rsidR="00E035CD" w:rsidRPr="008E0F64">
        <w:t xml:space="preserve">[enge </w:t>
      </w:r>
      <w:r w:rsidRPr="008E0F64">
        <w:t>leitfähige abgeschlossene Räume</w:t>
      </w:r>
      <w:r w:rsidR="00E035CD" w:rsidRPr="008E0F64">
        <w:t>]</w:t>
      </w:r>
      <w:r w:rsidRPr="008E0F64">
        <w:t>, Anlagen im Außenbereich oder auf Baustellen und Jahrmarktsanlagen sowie die Stromversorgung von abgestellten Kraftfahrzeugen oder Straßenanhängern, Wohnwagen, Wohnmobilen,</w:t>
      </w:r>
      <w:r w:rsidR="006B5FFD" w:rsidRPr="008E0F64">
        <w:t> </w:t>
      </w:r>
      <w:r w:rsidRPr="008E0F64">
        <w:t xml:space="preserve">... sind die zu befolgenden Regeln in </w:t>
      </w:r>
      <w:r w:rsidRPr="008E0F64">
        <w:rPr>
          <w:i/>
        </w:rPr>
        <w:t>Teil 7</w:t>
      </w:r>
      <w:r w:rsidRPr="008E0F64">
        <w:t xml:space="preserve"> festgelegt.</w:t>
      </w:r>
    </w:p>
    <w:p w14:paraId="17D93941" w14:textId="77777777" w:rsidR="00064FA8" w:rsidRPr="008E0F64" w:rsidRDefault="00064FA8" w:rsidP="00F1261E">
      <w:pPr>
        <w:pStyle w:val="Paragraphedeliste"/>
        <w:widowControl w:val="0"/>
        <w:numPr>
          <w:ilvl w:val="0"/>
          <w:numId w:val="2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Ausnahmen</w:t>
      </w:r>
    </w:p>
    <w:p w14:paraId="03761F46" w14:textId="77777777" w:rsidR="00064FA8" w:rsidRPr="008E0F64" w:rsidRDefault="00AF3E65" w:rsidP="00692AE0">
      <w:pPr>
        <w:pStyle w:val="FOD-normal"/>
      </w:pPr>
      <w:r w:rsidRPr="008E0F64">
        <w:t>In folgenden Fällen müssen keine besonderen Schutzmaßnahmen getroffen werden:</w:t>
      </w:r>
    </w:p>
    <w:p w14:paraId="659A7DCB" w14:textId="77777777" w:rsidR="00064FA8" w:rsidRPr="008E0F64" w:rsidRDefault="00AF3E65" w:rsidP="00445351">
      <w:pPr>
        <w:pStyle w:val="FOD-opsomming123"/>
        <w:numPr>
          <w:ilvl w:val="0"/>
          <w:numId w:val="363"/>
        </w:numPr>
      </w:pPr>
      <w:r w:rsidRPr="008E0F64">
        <w:t>für Anlagen, bei denen die aktiven Teile elektrischer Betriebsmittel im Rahmen des Schutzes gegen elektrischen Schlag durch direktes Berühren blank bleiben dürfen,</w:t>
      </w:r>
    </w:p>
    <w:p w14:paraId="26BFB68F" w14:textId="6AC49E4B" w:rsidR="00D61C76" w:rsidRPr="008E0F64" w:rsidRDefault="00AF3E65" w:rsidP="00445351">
      <w:pPr>
        <w:pStyle w:val="FOD-opsomming123"/>
        <w:numPr>
          <w:ilvl w:val="0"/>
          <w:numId w:val="363"/>
        </w:numPr>
      </w:pPr>
      <w:r w:rsidRPr="008E0F64">
        <w:t xml:space="preserve">für metallische Elektroinstallationsrohre auf Putz, sofern die darin eingezogenen Leiter und Kabel über eine zusätzliche Isolierung verfügen und entweder als elektrische Leitungen der Klasse II oder als elektrische Leitungen mit einem Sicherheitsniveau, das dem von Klasse II gleichwertig ist, eingestuft werden (siehe </w:t>
      </w:r>
      <w:r w:rsidRPr="008E0F64">
        <w:rPr>
          <w:i/>
        </w:rPr>
        <w:t>Abschnitt 2.7.1</w:t>
      </w:r>
      <w:r w:rsidRPr="008E0F64">
        <w:t>),</w:t>
      </w:r>
    </w:p>
    <w:p w14:paraId="02126F9A" w14:textId="77777777" w:rsidR="00064FA8" w:rsidRPr="008E0F64" w:rsidRDefault="00AF3E65" w:rsidP="00445351">
      <w:pPr>
        <w:pStyle w:val="FOD-opsomming123"/>
        <w:numPr>
          <w:ilvl w:val="0"/>
          <w:numId w:val="363"/>
        </w:numPr>
      </w:pPr>
      <w:r w:rsidRPr="008E0F64">
        <w:lastRenderedPageBreak/>
        <w:t>für Trageisen, Konsolen und damit verbundene Metallteile, wenn die Spannung 500 V Wechselstrom oder 750 V Gleichstrom nicht überschreitet und wenn sie sich nicht im Handbereich befinden,</w:t>
      </w:r>
    </w:p>
    <w:p w14:paraId="185019F9" w14:textId="77777777" w:rsidR="00064FA8" w:rsidRPr="008E0F64" w:rsidRDefault="00AF3E65" w:rsidP="00445351">
      <w:pPr>
        <w:pStyle w:val="FOD-opsomming123"/>
        <w:numPr>
          <w:ilvl w:val="0"/>
          <w:numId w:val="363"/>
        </w:numPr>
      </w:pPr>
      <w:r w:rsidRPr="008E0F64">
        <w:t>für Elektromagnete von Schützen oder Relais, Transformator-Kerne und magnetische Teile von Auslösern, sofern diese Teile Körper sind.</w:t>
      </w:r>
    </w:p>
    <w:p w14:paraId="4D28A354" w14:textId="77777777" w:rsidR="00064FA8" w:rsidRPr="008E0F64" w:rsidRDefault="00064FA8" w:rsidP="00962ACD">
      <w:pPr>
        <w:pStyle w:val="FOD-niv4"/>
      </w:pPr>
      <w:bookmarkStart w:id="888" w:name="_Toc390436712"/>
      <w:bookmarkStart w:id="889" w:name="_Toc167268199"/>
      <w:bookmarkStart w:id="890" w:name="_Toc167269362"/>
      <w:bookmarkStart w:id="891" w:name="_Toc167270522"/>
      <w:bookmarkStart w:id="892" w:name="_Toc193187977"/>
      <w:bookmarkStart w:id="893" w:name="_Toc196734605"/>
      <w:r w:rsidRPr="008E0F64">
        <w:t>Unterabschnitt 4.2.4.2 - Äußere Einflüsse</w:t>
      </w:r>
      <w:bookmarkEnd w:id="888"/>
      <w:bookmarkEnd w:id="889"/>
      <w:bookmarkEnd w:id="890"/>
      <w:bookmarkEnd w:id="891"/>
      <w:bookmarkEnd w:id="892"/>
      <w:bookmarkEnd w:id="893"/>
    </w:p>
    <w:p w14:paraId="2B0EB6CB" w14:textId="77777777" w:rsidR="00064FA8" w:rsidRPr="008E0F64" w:rsidRDefault="00AF3E65" w:rsidP="00692AE0">
      <w:pPr>
        <w:pStyle w:val="FOD-normal"/>
      </w:pPr>
      <w:r w:rsidRPr="008E0F64">
        <w:t>Bei der Wahl von elektrischen Betriebsmitteln und Maßnahmen, die je nach Schutz gegen elektrischen Schlag durch indirektes Berühren zu treffen sind, sind drei äußere Einflüsse zu berücksichtigen, nämlich:</w:t>
      </w:r>
    </w:p>
    <w:p w14:paraId="6E874516" w14:textId="77777777" w:rsidR="00064FA8" w:rsidRPr="008E0F64" w:rsidRDefault="00883505" w:rsidP="00445351">
      <w:pPr>
        <w:pStyle w:val="FOD-opsomming1"/>
        <w:numPr>
          <w:ilvl w:val="0"/>
          <w:numId w:val="346"/>
        </w:numPr>
      </w:pPr>
      <w:r w:rsidRPr="008E0F64">
        <w:t xml:space="preserve">äußerer Einfluss der Hautfeuchtigkeit auf den elektrischen Widerstand des menschlichen Körpers (BB: siehe </w:t>
      </w:r>
      <w:r w:rsidRPr="008E0F64">
        <w:rPr>
          <w:i/>
        </w:rPr>
        <w:t>Tabelle 2.3</w:t>
      </w:r>
      <w:r w:rsidRPr="008E0F64">
        <w:t>),</w:t>
      </w:r>
    </w:p>
    <w:p w14:paraId="567257CC" w14:textId="77777777" w:rsidR="005B39D2" w:rsidRPr="008E0F64" w:rsidRDefault="00883505" w:rsidP="00445351">
      <w:pPr>
        <w:pStyle w:val="FOD-opsomming1"/>
        <w:numPr>
          <w:ilvl w:val="0"/>
          <w:numId w:val="346"/>
        </w:numPr>
      </w:pPr>
      <w:r w:rsidRPr="008E0F64">
        <w:t xml:space="preserve">Kontakt von Personen mit Erdpotential (BC: siehe </w:t>
      </w:r>
      <w:r w:rsidRPr="008E0F64">
        <w:rPr>
          <w:i/>
        </w:rPr>
        <w:t>Abschnitt 2.10.13</w:t>
      </w:r>
      <w:r w:rsidRPr="008E0F64">
        <w:t>),</w:t>
      </w:r>
    </w:p>
    <w:p w14:paraId="7B9F2238" w14:textId="77777777" w:rsidR="00485E5C" w:rsidRPr="008E0F64" w:rsidRDefault="00883505" w:rsidP="00445351">
      <w:pPr>
        <w:pStyle w:val="FOD-opsomming1"/>
        <w:numPr>
          <w:ilvl w:val="0"/>
          <w:numId w:val="346"/>
        </w:numPr>
        <w:spacing w:after="120"/>
        <w:contextualSpacing w:val="0"/>
      </w:pPr>
      <w:r w:rsidRPr="008E0F64">
        <w:t xml:space="preserve">Auftreten von Wasser (AD: siehe </w:t>
      </w:r>
      <w:r w:rsidRPr="008E0F64">
        <w:rPr>
          <w:i/>
        </w:rPr>
        <w:t>Abschnitt 2.10.3</w:t>
      </w:r>
      <w:r w:rsidRPr="008E0F64">
        <w:t>).</w:t>
      </w:r>
    </w:p>
    <w:p w14:paraId="22F0BAE0" w14:textId="2E65DA02" w:rsidR="00064FA8" w:rsidRPr="008E0F64" w:rsidRDefault="00064FA8" w:rsidP="00962ACD">
      <w:pPr>
        <w:pStyle w:val="FOD-niv4"/>
      </w:pPr>
      <w:bookmarkStart w:id="894" w:name="_Toc390436713"/>
      <w:bookmarkStart w:id="895" w:name="_Toc167268200"/>
      <w:bookmarkStart w:id="896" w:name="_Toc167269363"/>
      <w:bookmarkStart w:id="897" w:name="_Toc167270523"/>
      <w:bookmarkStart w:id="898" w:name="_Toc193187978"/>
      <w:bookmarkStart w:id="899" w:name="_Toc196734606"/>
      <w:r w:rsidRPr="008E0F64">
        <w:t xml:space="preserve">Unterabschnitt 4.2.4.3 - </w:t>
      </w:r>
      <w:r w:rsidR="00301DA4" w:rsidRPr="008E0F64">
        <w:rPr>
          <w:bCs/>
        </w:rPr>
        <w:t>[</w:t>
      </w:r>
      <w:r w:rsidRPr="008E0F64">
        <w:t xml:space="preserve">Schutz gegen elektrischen Schlag durch indirektes Berühren </w:t>
      </w:r>
      <w:r w:rsidR="00301DA4" w:rsidRPr="008E0F64">
        <w:t>i</w:t>
      </w:r>
      <w:r w:rsidRPr="008E0F64">
        <w:t>n hauswirtschaftlichen Orten</w:t>
      </w:r>
      <w:bookmarkEnd w:id="894"/>
      <w:bookmarkEnd w:id="895"/>
      <w:bookmarkEnd w:id="896"/>
      <w:bookmarkEnd w:id="897"/>
      <w:bookmarkEnd w:id="898"/>
      <w:bookmarkEnd w:id="899"/>
    </w:p>
    <w:p w14:paraId="083DF906" w14:textId="77777777" w:rsidR="003D3CC9" w:rsidRPr="008E0F64" w:rsidRDefault="003D3CC9" w:rsidP="00F1261E">
      <w:pPr>
        <w:pStyle w:val="Paragraphedeliste"/>
        <w:widowControl w:val="0"/>
        <w:numPr>
          <w:ilvl w:val="0"/>
          <w:numId w:val="29"/>
        </w:numPr>
        <w:tabs>
          <w:tab w:val="left" w:pos="360"/>
        </w:tabs>
        <w:autoSpaceDE w:val="0"/>
        <w:autoSpaceDN w:val="0"/>
        <w:adjustRightInd w:val="0"/>
        <w:spacing w:before="120" w:after="120" w:line="240" w:lineRule="auto"/>
        <w:jc w:val="both"/>
        <w:rPr>
          <w:rFonts w:ascii="Trebuchet MS" w:eastAsiaTheme="minorHAnsi" w:hAnsi="Trebuchet MS" w:cs="Arial"/>
          <w:b/>
          <w:iCs/>
          <w:sz w:val="19"/>
          <w:szCs w:val="19"/>
        </w:rPr>
      </w:pPr>
      <w:r w:rsidRPr="008E0F64">
        <w:rPr>
          <w:rFonts w:ascii="Trebuchet MS" w:hAnsi="Trebuchet MS"/>
          <w:b/>
          <w:sz w:val="19"/>
        </w:rPr>
        <w:t>Elektrische Betriebsmittel</w:t>
      </w:r>
    </w:p>
    <w:p w14:paraId="70F942DC" w14:textId="77777777" w:rsidR="00301DA4" w:rsidRPr="008E0F64" w:rsidRDefault="00301DA4" w:rsidP="00301DA4">
      <w:pPr>
        <w:pStyle w:val="FOD-normal"/>
      </w:pPr>
      <w:r w:rsidRPr="008E0F64">
        <w:t>Die Benutzung elektrischer Maschinen und Geräte der Klassen 0 und 0I ist verboten. Körper von elektrischen Betriebsmitteln mit Niederspannung der Klasse I sind mit dem Schutzleiter der elektrischen Leitungen verbunden, die sie versorgen.</w:t>
      </w:r>
    </w:p>
    <w:p w14:paraId="4B205A69" w14:textId="0866CFF2" w:rsidR="00301DA4" w:rsidRPr="008E0F64" w:rsidRDefault="00301DA4" w:rsidP="009E11C9">
      <w:pPr>
        <w:pStyle w:val="FOD-normal"/>
      </w:pPr>
      <w:r w:rsidRPr="008E0F64">
        <w:t>Die Benutzung von Fassungen, die den diesbezüglichen vom König bestätigten oder vom NBN registrierten Normen entsprechen oder Bestimmungen entsprechen, die ein Sicherheitsniveau gewährleisten, das dem in diesen Normen festgelegten Niveau mindestens gleichwertig ist, ist in Ermangelung des endgültigen Beleuchtungsgeräts für die Versorgung eines Beleuchtungspunktes erlaubt, damit die Konformitätsprüfung vor Ingebrauchnahme durchgeführt werden kann.</w:t>
      </w:r>
    </w:p>
    <w:p w14:paraId="7213CE2D" w14:textId="77777777" w:rsidR="00064FA8" w:rsidRPr="008E0F64" w:rsidRDefault="00AF3E65" w:rsidP="00F1261E">
      <w:pPr>
        <w:pStyle w:val="Paragraphedeliste"/>
        <w:widowControl w:val="0"/>
        <w:numPr>
          <w:ilvl w:val="0"/>
          <w:numId w:val="29"/>
        </w:numPr>
        <w:tabs>
          <w:tab w:val="left" w:pos="360"/>
        </w:tabs>
        <w:autoSpaceDE w:val="0"/>
        <w:autoSpaceDN w:val="0"/>
        <w:adjustRightInd w:val="0"/>
        <w:spacing w:before="120" w:after="120" w:line="240" w:lineRule="auto"/>
        <w:jc w:val="both"/>
        <w:rPr>
          <w:rFonts w:ascii="Trebuchet MS" w:eastAsiaTheme="minorHAnsi" w:hAnsi="Trebuchet MS" w:cs="Arial"/>
          <w:b/>
          <w:iCs/>
          <w:sz w:val="19"/>
          <w:szCs w:val="19"/>
        </w:rPr>
      </w:pPr>
      <w:r w:rsidRPr="008E0F64">
        <w:rPr>
          <w:rFonts w:ascii="Trebuchet MS" w:hAnsi="Trebuchet MS"/>
          <w:b/>
          <w:sz w:val="19"/>
        </w:rPr>
        <w:t>Schutz von Stromkreisen im Allgemeinen</w:t>
      </w:r>
    </w:p>
    <w:p w14:paraId="61DFF154" w14:textId="77777777" w:rsidR="00301DA4" w:rsidRPr="008E0F64" w:rsidRDefault="00301DA4" w:rsidP="009E11C9">
      <w:pPr>
        <w:pStyle w:val="FOD-normal"/>
      </w:pPr>
      <w:r w:rsidRPr="008E0F64">
        <w:t>Am Speisepunkt der elektrischen Anlage wird mindestens eine Differenzstrom-Schutzeinrichtung mit einem Ansprechstrom von höchstens 300 mA installiert. Diese Differenzstrom-Schutzeinrichtung(en) gewährleistet/gewährleisten die Trennfunktion gemäß Unterabschnitt 5.3.3.1 Punkt a.3.</w:t>
      </w:r>
    </w:p>
    <w:p w14:paraId="60892720" w14:textId="401A40B8" w:rsidR="00301DA4" w:rsidRPr="008E0F64" w:rsidRDefault="00301DA4" w:rsidP="009E11C9">
      <w:pPr>
        <w:pStyle w:val="FOD-normal"/>
      </w:pPr>
      <w:r w:rsidRPr="008E0F64">
        <w:t>In Abweichung von Absatz 1 dürfen Differenzstrom-Schutzeinrichtungen in der Haupt-Verteiler- und Schaltgerätekombination installiert werden, sofern die elektrische Leitung für die Versorgung der Haupt-Verteiler- und Schaltgerätekombination entweder als elektrische Leitung der Klasse II oder als elektrische Leitung mit einer ausreichenden Isolierung, die der Isolierung der Klasse II gleichwertig ist, eingeteilt wird (siehe Abschnitt 2.7.1).</w:t>
      </w:r>
    </w:p>
    <w:p w14:paraId="08AED291" w14:textId="4A31A963" w:rsidR="00301DA4" w:rsidRPr="008E0F64" w:rsidRDefault="00301DA4" w:rsidP="009E11C9">
      <w:pPr>
        <w:pStyle w:val="FOD-normal"/>
      </w:pPr>
      <w:r w:rsidRPr="008E0F64">
        <w:t>Angemessene Maßnahmen werden getroffen, damit die Eingangspole der in Absatz 1 erwähnten Differenzstrom-Schutzeinrichtung(en) unberührbar sind. Zu diesem Zweck wird diese Unberührbarkeit durch eine Plombierung dauerhaft gemacht, die von der in Abschnitt 6.4.1 erwähnten Person vorgenommen wird, die mit der Konformitätsprüfung vor Ingebrauchnahme beauftragt ist.</w:t>
      </w:r>
    </w:p>
    <w:p w14:paraId="227AAA40" w14:textId="44BAA203" w:rsidR="00301DA4" w:rsidRPr="008E0F64" w:rsidRDefault="00301DA4" w:rsidP="009E11C9">
      <w:pPr>
        <w:pStyle w:val="FOD-normal"/>
      </w:pPr>
      <w:r w:rsidRPr="008E0F64">
        <w:t>Bei wesentlichen Änderungen oder Erweiterungen einer alten hauswirtschaftlichen elektrischen Anlage wie in Teil 8 erwähnt wird die gesamte elektrische Anlage durch mindestens eine nach Absatz 1 erforderliche Differenzstrom-Schutzeinrichtung geschützt.</w:t>
      </w:r>
    </w:p>
    <w:p w14:paraId="38E3EF2F" w14:textId="46E6261B" w:rsidR="00301DA4" w:rsidRPr="008E0F64" w:rsidRDefault="00301DA4" w:rsidP="009E11C9">
      <w:pPr>
        <w:pStyle w:val="FOD-normal"/>
      </w:pPr>
      <w:r w:rsidRPr="008E0F64">
        <w:t>Unmittelbar nach der am Speisepunkt der elektrischen Anlage befindlichen Schutzeinrichtung wird mindestens eine Differenzstrom-Schutzeinrichtung mit hoher oder sehr hoher Empfindlichkeit installiert, an die mindestens folgende Stromkreise angeschlossen werden:</w:t>
      </w:r>
    </w:p>
    <w:p w14:paraId="265E1831" w14:textId="0650AB8F" w:rsidR="00301DA4" w:rsidRPr="008E0F64" w:rsidRDefault="00301DA4" w:rsidP="009E11C9">
      <w:pPr>
        <w:pStyle w:val="FOD-normal"/>
      </w:pPr>
      <w:r w:rsidRPr="008E0F64">
        <w:t>1. Steckdosen, die nicht für die Versorgung von ortsfesten Geräten und Maschinen bzw. Geräten und Maschinen mit festem Standplatz bestimmt sind,</w:t>
      </w:r>
    </w:p>
    <w:p w14:paraId="7068699A" w14:textId="5FD246F1" w:rsidR="00301DA4" w:rsidRPr="008E0F64" w:rsidRDefault="00301DA4" w:rsidP="009E11C9">
      <w:pPr>
        <w:pStyle w:val="FOD-normal"/>
      </w:pPr>
      <w:r w:rsidRPr="008E0F64">
        <w:t>2. Beleuchtung,</w:t>
      </w:r>
    </w:p>
    <w:p w14:paraId="7D7D93E4" w14:textId="16E94FED" w:rsidR="00301DA4" w:rsidRPr="008E0F64" w:rsidRDefault="00301DA4" w:rsidP="009E11C9">
      <w:pPr>
        <w:pStyle w:val="FOD-normal"/>
      </w:pPr>
      <w:r w:rsidRPr="008E0F64">
        <w:t>3. </w:t>
      </w:r>
      <w:r w:rsidR="00A443FF">
        <w:t>[</w:t>
      </w:r>
      <w:r w:rsidR="00A443FF" w:rsidRPr="00761585">
        <w:t>Räumlichkeiten mit Badewanne und/oder Dusche wie in Kapitel 7.1 erwähnt</w:t>
      </w:r>
      <w:r w:rsidR="00A443FF">
        <w:t>]</w:t>
      </w:r>
      <w:r w:rsidRPr="008E0F64">
        <w:t>,</w:t>
      </w:r>
    </w:p>
    <w:p w14:paraId="666446A2" w14:textId="77BA97F1" w:rsidR="00301DA4" w:rsidRPr="008E0F64" w:rsidRDefault="00301DA4" w:rsidP="009E11C9">
      <w:pPr>
        <w:pStyle w:val="FOD-normal"/>
      </w:pPr>
      <w:r w:rsidRPr="008E0F64">
        <w:t>4. Waschmaschinen, Wäschetrockner und Geschirrspüler.</w:t>
      </w:r>
    </w:p>
    <w:p w14:paraId="23BB2C38" w14:textId="4C63E75F" w:rsidR="00301DA4" w:rsidRPr="008E0F64" w:rsidRDefault="00301DA4" w:rsidP="009E11C9">
      <w:pPr>
        <w:pStyle w:val="FOD-normal"/>
      </w:pPr>
      <w:r w:rsidRPr="008E0F64">
        <w:t>Es dürfen höchstens acht Endstromkreise pro vorerwähnte Differenzstrom-Schutzeinrichtung installiert werden.</w:t>
      </w:r>
    </w:p>
    <w:p w14:paraId="2A2911FB" w14:textId="2FAFF3DD" w:rsidR="00301DA4" w:rsidRPr="008E0F64" w:rsidRDefault="00301DA4" w:rsidP="009E11C9">
      <w:pPr>
        <w:pStyle w:val="FOD-normal"/>
      </w:pPr>
      <w:r w:rsidRPr="008E0F64">
        <w:t>Die in folgendem Absatz erwähnten Stromkreise dürfen unmittelbar nach der am Speise</w:t>
      </w:r>
      <w:r w:rsidRPr="008E0F64">
        <w:softHyphen/>
        <w:t>punkt der elektrischen Anlage befindlichen Differenzstrom-Schutzeinrichtung angeschlossen werden.</w:t>
      </w:r>
    </w:p>
    <w:p w14:paraId="36472E62" w14:textId="77777777" w:rsidR="009E11C9" w:rsidRPr="008E0F64" w:rsidRDefault="009E11C9">
      <w:pPr>
        <w:rPr>
          <w:rFonts w:ascii="Trebuchet MS" w:hAnsi="Trebuchet MS" w:cs="Arial"/>
          <w:sz w:val="19"/>
          <w:szCs w:val="19"/>
        </w:rPr>
      </w:pPr>
      <w:r w:rsidRPr="008E0F64">
        <w:br w:type="page"/>
      </w:r>
    </w:p>
    <w:p w14:paraId="12F84174" w14:textId="2190422B" w:rsidR="00301DA4" w:rsidRPr="008E0F64" w:rsidRDefault="009E11C9" w:rsidP="009E11C9">
      <w:pPr>
        <w:pStyle w:val="FOD-normal"/>
      </w:pPr>
      <w:r w:rsidRPr="008E0F64">
        <w:lastRenderedPageBreak/>
        <w:t>D</w:t>
      </w:r>
      <w:r w:rsidR="00301DA4" w:rsidRPr="008E0F64">
        <w:t>ie Vorschriften von Absatz 5 finden keine Anwendung auf etwaige zusätzliche am Speisepunkt der elektrischen Anlage befindliche Differenzstrom-Schutzeinrichtungen, an die pro Stromkreis oder Gruppe von Stromkreisen Folgendes angeschlossen werden darf:</w:t>
      </w:r>
    </w:p>
    <w:p w14:paraId="17ADCDDC" w14:textId="7EB930C0" w:rsidR="00301DA4" w:rsidRPr="008E0F64" w:rsidRDefault="00301DA4" w:rsidP="009E11C9">
      <w:pPr>
        <w:pStyle w:val="FOD-normal"/>
      </w:pPr>
      <w:r w:rsidRPr="008E0F64">
        <w:t>1. ortsfeste Geräte und Maschinen bzw. Geräte und Maschinen mit festem Standplatz wie Kühlgeräte, Elektroherde und elektrische Heizungsanlagen,</w:t>
      </w:r>
    </w:p>
    <w:p w14:paraId="1CAD9130" w14:textId="63CB395F" w:rsidR="00301DA4" w:rsidRPr="008E0F64" w:rsidRDefault="00301DA4" w:rsidP="009E11C9">
      <w:pPr>
        <w:pStyle w:val="FOD-normal"/>
      </w:pPr>
      <w:r w:rsidRPr="008E0F64">
        <w:t>2. Steckdosen, die über einen individuellen Trenntransformator versorgt werden,</w:t>
      </w:r>
    </w:p>
    <w:p w14:paraId="3CC0C4BE" w14:textId="0664CE34" w:rsidR="00301DA4" w:rsidRPr="008E0F64" w:rsidRDefault="00301DA4" w:rsidP="009E11C9">
      <w:pPr>
        <w:pStyle w:val="FOD-normal"/>
      </w:pPr>
      <w:r w:rsidRPr="008E0F64">
        <w:t>3. alle anderen Stromkreise, die nicht in Absatz 5 erwähnt werden.</w:t>
      </w:r>
    </w:p>
    <w:p w14:paraId="5C3994A5" w14:textId="64474873" w:rsidR="00301DA4" w:rsidRPr="008E0F64" w:rsidRDefault="00301DA4" w:rsidP="009E11C9">
      <w:pPr>
        <w:pStyle w:val="FOD-normal"/>
      </w:pPr>
      <w:r w:rsidRPr="008E0F64">
        <w:t>Wenn die elektrische Beheizung über Widerstände, die in einer Wand eingebaut sind, mit einer Spannung von mehr als 25 V Wechselstrom, 36 V Gleichstrom mit Welligkeit oder 60 V Gleichstrom ohne Welligkeit erfolgt, ist die elektrische Heizungsanlage mit einer getrennten Differenzstrom-Schutzeinrichtung mit einem Ansprechstrom von höchstens 100 mA ausgerüstet.</w:t>
      </w:r>
    </w:p>
    <w:p w14:paraId="64921484" w14:textId="1DB36063" w:rsidR="00301DA4" w:rsidRPr="008E0F64" w:rsidRDefault="00301DA4" w:rsidP="009E11C9">
      <w:pPr>
        <w:pStyle w:val="FOD-normal"/>
      </w:pPr>
      <w:r w:rsidRPr="008E0F64">
        <w:t>Wenn der Erdungswiderstand des Erders 30 Ohm überschreitet, werden mindestens zwei Differenzstrom-Schutzeinrichtungen mit hoher oder sehr hoher Empfindlichkeit wie in Absatz 5 erwähnt vorgesehen. Jede Differenzstrom-Schutzeinrichtung enthält höchstens sechzehn Einzel- oder Mehrfachsteckdosen. Einzelne ortsfeste Geräte bzw. Gruppen von ortsfesten Geräten, die durch ein gemeinsames Bediengerät gesteuert werden, können als Steckdosen betrachtet werden. Zum Schutz der in Absatz 8 erwähnten Stromkreise werden die am Speisepunkt der elektrischen Anlage befindlichen Differenzstrom-Schutzeinrichtungen auch durch mindestens eine Differenzstrom-Schutzeinrichtung mit einem Ansprechstrom von höchstens 100 mA pro Stromkreis oder Gruppe von Stromkreisen ergänzt.</w:t>
      </w:r>
    </w:p>
    <w:p w14:paraId="0983ECDF" w14:textId="1E5C3DC6" w:rsidR="00301DA4" w:rsidRPr="008E0F64" w:rsidRDefault="009E11C9" w:rsidP="009E11C9">
      <w:pPr>
        <w:pStyle w:val="FOD-normal"/>
      </w:pPr>
      <w:r w:rsidRPr="008E0F64">
        <w:t>S</w:t>
      </w:r>
      <w:r w:rsidR="00301DA4" w:rsidRPr="008E0F64">
        <w:t>chutz durch elektrische Schutztrennung der Stromkreise gemäß den Vorschriften von Unterabschnitt 4.2.3.3 Buchstabe c ist für die Versorgung von mehr als einem elektrischen Gerät pro Endstromkreis nicht erlaubt.</w:t>
      </w:r>
    </w:p>
    <w:p w14:paraId="436A1300" w14:textId="53BA89E7" w:rsidR="00301DA4" w:rsidRPr="008E0F64" w:rsidRDefault="00301DA4" w:rsidP="009E11C9">
      <w:pPr>
        <w:pStyle w:val="FOD-normal"/>
      </w:pPr>
      <w:r w:rsidRPr="008E0F64">
        <w:t>Stromkreise von Räumlichkeiten mit Badewanne und/oder Dusche dürfen auch elektrische Betriebsmittel anderer Räumlichkeiten der hauswirtschaftlichen Anlage versorgen.</w:t>
      </w:r>
    </w:p>
    <w:p w14:paraId="3FABE8D1" w14:textId="36494CDE" w:rsidR="00301DA4" w:rsidRPr="008E0F64" w:rsidRDefault="00301DA4" w:rsidP="009E11C9">
      <w:pPr>
        <w:pStyle w:val="FOD-normal"/>
      </w:pPr>
      <w:r w:rsidRPr="008E0F64">
        <w:t>Die Anwendung von Unterabschnitt 6.5.8.1 Nr. 1 ist erlaubt für elektrische Anlagen und wesentliche Änderungen oder Erweiterungen, bei denen die Ausführung des Projekts oder der Arbeiten vor Inkrafttreten von Unterabschnitt 6.5.8.1 Nr. 1 begonnen hat, vorausgesetzt, dass die Konformitätsprüfung vor Ingebrauchnahme ab Inkrafttreten von Unterabschnitt 6.5.8.1 Nr. 1 erfolgt. Die mit der Konformitätsprüfung vor Ingebrauchnahme beauftragte zugelassene Stelle wird von der Anwendung von Unterabschnitt 6.5.8.1 Nr. 1 in Kenntnis gesetzt. Die zugelassene Stelle vermerkt die Anwendung von Unterabschnitt 6.5.8.1 Nr. 1 im Kontrollbericht.</w:t>
      </w:r>
    </w:p>
    <w:p w14:paraId="323556AB" w14:textId="77777777" w:rsidR="00301DA4" w:rsidRPr="008E0F64" w:rsidRDefault="00301DA4" w:rsidP="00F1261E">
      <w:pPr>
        <w:pStyle w:val="Paragraphedeliste"/>
        <w:numPr>
          <w:ilvl w:val="0"/>
          <w:numId w:val="29"/>
        </w:numPr>
      </w:pPr>
      <w:r w:rsidRPr="008E0F64">
        <w:br w:type="page"/>
      </w:r>
    </w:p>
    <w:p w14:paraId="1E468C04" w14:textId="77777777" w:rsidR="009E11C9" w:rsidRPr="008E0F64" w:rsidRDefault="00301DA4" w:rsidP="009E11C9">
      <w:pPr>
        <w:jc w:val="both"/>
        <w:rPr>
          <w:rFonts w:ascii="Trebuchet MS" w:hAnsi="Trebuchet MS" w:cs="Arial"/>
          <w:sz w:val="19"/>
          <w:szCs w:val="19"/>
        </w:rPr>
      </w:pPr>
      <w:r w:rsidRPr="008E0F64">
        <w:rPr>
          <w:rFonts w:ascii="Trebuchet MS" w:hAnsi="Trebuchet MS" w:cs="Arial"/>
          <w:sz w:val="19"/>
          <w:szCs w:val="19"/>
        </w:rPr>
        <w:lastRenderedPageBreak/>
        <w:t>Auf den Abbildungen 4.10 und 4.11 werden zur Verdeutlichung zwei mögliche Konfigurationen dargestellt. Diese sind nicht erschöpfend:</w:t>
      </w:r>
    </w:p>
    <w:p w14:paraId="05C33A80" w14:textId="25DCBC19" w:rsidR="00301DA4" w:rsidRDefault="00301DA4" w:rsidP="00994CC4">
      <w:pPr>
        <w:pStyle w:val="FOD-fig-tab-titel"/>
      </w:pPr>
      <w:bookmarkStart w:id="900" w:name="_Toc202794495"/>
      <w:r w:rsidRPr="008E0F64">
        <w:t>Abbildung 4.10 - Beispiel einer Konfiguration mit einem Erdungswiderstand des Erders von höchstens 30 Ohm</w:t>
      </w:r>
      <w:bookmarkEnd w:id="900"/>
      <w:r w:rsidR="00994CC4">
        <w:t xml:space="preserve"> </w:t>
      </w:r>
    </w:p>
    <w:p w14:paraId="5A451607" w14:textId="77777777" w:rsidR="00994CC4" w:rsidRPr="008E0F64" w:rsidRDefault="00994CC4" w:rsidP="00994CC4">
      <w:pPr>
        <w:pStyle w:val="FOD-fig-tab-titel"/>
      </w:pPr>
    </w:p>
    <w:tbl>
      <w:tblPr>
        <w:tblStyle w:val="Grilledutableau"/>
        <w:tblW w:w="0" w:type="auto"/>
        <w:tblLook w:val="04A0" w:firstRow="1" w:lastRow="0" w:firstColumn="1" w:lastColumn="0" w:noHBand="0" w:noVBand="1"/>
      </w:tblPr>
      <w:tblGrid>
        <w:gridCol w:w="9062"/>
      </w:tblGrid>
      <w:tr w:rsidR="00301DA4" w:rsidRPr="008E0F64" w14:paraId="22C2068C" w14:textId="77777777" w:rsidTr="009E11C9">
        <w:trPr>
          <w:cantSplit/>
          <w:trHeight w:val="12126"/>
        </w:trPr>
        <w:tc>
          <w:tcPr>
            <w:tcW w:w="9062" w:type="dxa"/>
            <w:tcBorders>
              <w:top w:val="single" w:sz="4" w:space="0" w:color="auto"/>
              <w:left w:val="single" w:sz="4" w:space="0" w:color="auto"/>
              <w:bottom w:val="single" w:sz="4" w:space="0" w:color="auto"/>
              <w:right w:val="single" w:sz="4" w:space="0" w:color="auto"/>
            </w:tcBorders>
            <w:hideMark/>
          </w:tcPr>
          <w:p w14:paraId="21B4738F" w14:textId="742CC35F" w:rsidR="00301DA4" w:rsidRPr="008E0F64" w:rsidRDefault="00301DA4">
            <w:pPr>
              <w:ind w:left="113" w:right="113"/>
              <w:jc w:val="both"/>
              <w:rPr>
                <w:sz w:val="18"/>
                <w:szCs w:val="18"/>
              </w:rPr>
            </w:pPr>
            <w:r w:rsidRPr="008E0F64">
              <w:rPr>
                <w:noProof/>
                <w:sz w:val="18"/>
                <w:szCs w:val="18"/>
              </w:rPr>
              <w:drawing>
                <wp:inline distT="0" distB="0" distL="0" distR="0" wp14:anchorId="70EFEFAE" wp14:editId="7D9910F7">
                  <wp:extent cx="4282440" cy="7597140"/>
                  <wp:effectExtent l="0" t="0" r="3810" b="3810"/>
                  <wp:docPr id="1150921114" name="Image 115" descr="Une image contenant texte, diagramme, reçu&#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descr="Une image contenant texte, diagramme, reçu&#10;&#10;Description générée automatiquement"/>
                          <pic:cNvPicPr>
                            <a:picLocks noChangeAspect="1" noChangeArrowheads="1"/>
                          </pic:cNvPicPr>
                        </pic:nvPicPr>
                        <pic:blipFill>
                          <a:blip r:embed="rId186">
                            <a:extLst>
                              <a:ext uri="{28A0092B-C50C-407E-A947-70E740481C1C}">
                                <a14:useLocalDpi xmlns:a14="http://schemas.microsoft.com/office/drawing/2010/main" val="0"/>
                              </a:ext>
                            </a:extLst>
                          </a:blip>
                          <a:srcRect/>
                          <a:stretch>
                            <a:fillRect/>
                          </a:stretch>
                        </pic:blipFill>
                        <pic:spPr bwMode="auto">
                          <a:xfrm>
                            <a:off x="0" y="0"/>
                            <a:ext cx="4282440" cy="7597140"/>
                          </a:xfrm>
                          <a:prstGeom prst="rect">
                            <a:avLst/>
                          </a:prstGeom>
                          <a:noFill/>
                          <a:ln>
                            <a:noFill/>
                          </a:ln>
                        </pic:spPr>
                      </pic:pic>
                    </a:graphicData>
                  </a:graphic>
                </wp:inline>
              </w:drawing>
            </w:r>
          </w:p>
        </w:tc>
      </w:tr>
    </w:tbl>
    <w:p w14:paraId="0881FB49" w14:textId="77777777" w:rsidR="00301DA4" w:rsidRPr="008E0F64" w:rsidRDefault="00301DA4" w:rsidP="009E11C9">
      <w:pPr>
        <w:pStyle w:val="Paragraphedeliste"/>
        <w:ind w:left="360"/>
        <w:jc w:val="both"/>
        <w:rPr>
          <w:sz w:val="24"/>
          <w:szCs w:val="24"/>
          <w:lang w:eastAsia="fr-FR"/>
        </w:rPr>
      </w:pPr>
    </w:p>
    <w:p w14:paraId="7D91CB80" w14:textId="77777777" w:rsidR="00301DA4" w:rsidRPr="008E0F64" w:rsidRDefault="00301DA4" w:rsidP="00F1261E">
      <w:pPr>
        <w:pStyle w:val="Paragraphedeliste"/>
        <w:numPr>
          <w:ilvl w:val="0"/>
          <w:numId w:val="29"/>
        </w:numPr>
        <w:sectPr w:rsidR="00301DA4" w:rsidRPr="008E0F64" w:rsidSect="00301DA4">
          <w:pgSz w:w="11906" w:h="16838"/>
          <w:pgMar w:top="1417" w:right="1417" w:bottom="1417" w:left="1417" w:header="708" w:footer="708" w:gutter="0"/>
          <w:cols w:space="720"/>
        </w:sectPr>
      </w:pPr>
    </w:p>
    <w:p w14:paraId="69D91D2C" w14:textId="07894751" w:rsidR="0087029C" w:rsidRDefault="00301DA4" w:rsidP="00994CC4">
      <w:pPr>
        <w:pStyle w:val="FOD-fig-tab-titel"/>
      </w:pPr>
      <w:bookmarkStart w:id="901" w:name="_Toc202794496"/>
      <w:r w:rsidRPr="008E0F64">
        <w:lastRenderedPageBreak/>
        <w:t>Abbildung 4.11 - Beispiel einer Konfiguration mit einem Erdungswiderstand des Erders von mehr als 30 Ohm</w:t>
      </w:r>
      <w:bookmarkEnd w:id="901"/>
    </w:p>
    <w:p w14:paraId="780A342C" w14:textId="77777777" w:rsidR="00994CC4" w:rsidRDefault="00994CC4" w:rsidP="00994CC4">
      <w:pPr>
        <w:pStyle w:val="FOD-fig-tab-titel"/>
      </w:pPr>
    </w:p>
    <w:tbl>
      <w:tblPr>
        <w:tblStyle w:val="Grilledutableau"/>
        <w:tblW w:w="0" w:type="auto"/>
        <w:tblBorders>
          <w:insideH w:val="none" w:sz="0" w:space="0" w:color="auto"/>
          <w:insideV w:val="none" w:sz="0" w:space="0" w:color="auto"/>
        </w:tblBorders>
        <w:tblLook w:val="04A0" w:firstRow="1" w:lastRow="0" w:firstColumn="1" w:lastColumn="0" w:noHBand="0" w:noVBand="1"/>
      </w:tblPr>
      <w:tblGrid>
        <w:gridCol w:w="4410"/>
        <w:gridCol w:w="4411"/>
      </w:tblGrid>
      <w:tr w:rsidR="0087029C" w14:paraId="6BAEA3D6" w14:textId="77777777" w:rsidTr="0034178A">
        <w:trPr>
          <w:trHeight w:val="13173"/>
        </w:trPr>
        <w:tc>
          <w:tcPr>
            <w:tcW w:w="4410" w:type="dxa"/>
          </w:tcPr>
          <w:p w14:paraId="30886AA4" w14:textId="3F91A97E" w:rsidR="0087029C" w:rsidRDefault="00441381" w:rsidP="009E11C9">
            <w:pPr>
              <w:jc w:val="center"/>
              <w:rPr>
                <w:rFonts w:ascii="Trebuchet MS" w:hAnsi="Trebuchet MS" w:cs="Arial"/>
                <w:sz w:val="19"/>
                <w:szCs w:val="19"/>
              </w:rPr>
            </w:pPr>
            <w:r w:rsidRPr="00A26987">
              <w:rPr>
                <w:rFonts w:ascii="Calibri" w:hAnsi="Calibri"/>
                <w:noProof/>
                <w:sz w:val="18"/>
                <w:szCs w:val="18"/>
              </w:rPr>
              <w:drawing>
                <wp:inline distT="0" distB="0" distL="0" distR="0" wp14:anchorId="522012D3" wp14:editId="10C9D7A7">
                  <wp:extent cx="1990872" cy="7219950"/>
                  <wp:effectExtent l="0" t="0" r="9525" b="0"/>
                  <wp:docPr id="452052576" name="Image 114" descr="Une image contenant texte, capture d’écran, Police, reçu&#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2" descr="Une image contenant texte, capture d’écran, Police, reçu&#10;&#10;Description générée automatiquement"/>
                          <pic:cNvPicPr>
                            <a:picLocks noChangeAspect="1" noChangeArrowheads="1"/>
                          </pic:cNvPicPr>
                        </pic:nvPicPr>
                        <pic:blipFill rotWithShape="1">
                          <a:blip r:embed="rId187">
                            <a:extLst>
                              <a:ext uri="{28A0092B-C50C-407E-A947-70E740481C1C}">
                                <a14:useLocalDpi xmlns:a14="http://schemas.microsoft.com/office/drawing/2010/main" val="0"/>
                              </a:ext>
                            </a:extLst>
                          </a:blip>
                          <a:srcRect r="39684"/>
                          <a:stretch/>
                        </pic:blipFill>
                        <pic:spPr bwMode="auto">
                          <a:xfrm>
                            <a:off x="0" y="0"/>
                            <a:ext cx="2017260" cy="7315647"/>
                          </a:xfrm>
                          <a:prstGeom prst="rect">
                            <a:avLst/>
                          </a:prstGeom>
                          <a:noFill/>
                          <a:ln>
                            <a:noFill/>
                          </a:ln>
                          <a:extLst>
                            <a:ext uri="{53640926-AAD7-44D8-BBD7-CCE9431645EC}">
                              <a14:shadowObscured xmlns:a14="http://schemas.microsoft.com/office/drawing/2010/main"/>
                            </a:ext>
                          </a:extLst>
                        </pic:spPr>
                      </pic:pic>
                    </a:graphicData>
                  </a:graphic>
                </wp:inline>
              </w:drawing>
            </w:r>
          </w:p>
          <w:p w14:paraId="3E0F363C" w14:textId="77777777" w:rsidR="0087029C" w:rsidRDefault="0087029C" w:rsidP="00441381">
            <w:pPr>
              <w:rPr>
                <w:rFonts w:ascii="Trebuchet MS" w:hAnsi="Trebuchet MS" w:cs="Arial"/>
                <w:sz w:val="19"/>
                <w:szCs w:val="19"/>
              </w:rPr>
            </w:pPr>
          </w:p>
        </w:tc>
        <w:tc>
          <w:tcPr>
            <w:tcW w:w="4411" w:type="dxa"/>
          </w:tcPr>
          <w:p w14:paraId="68A060CE" w14:textId="7BE1BFCE" w:rsidR="0087029C" w:rsidRDefault="00CD55E5" w:rsidP="00CD55E5">
            <w:pPr>
              <w:rPr>
                <w:rFonts w:ascii="Trebuchet MS" w:hAnsi="Trebuchet MS" w:cs="Arial"/>
                <w:sz w:val="19"/>
                <w:szCs w:val="19"/>
              </w:rPr>
            </w:pPr>
            <w:r w:rsidRPr="00CD55E5">
              <w:rPr>
                <w:rFonts w:ascii="Calibri" w:eastAsia="Calibri" w:hAnsi="Calibri"/>
                <w:noProof/>
                <w:kern w:val="2"/>
                <w:lang w:val="fr-BE" w:eastAsia="en-US"/>
                <w14:ligatures w14:val="standardContextual"/>
              </w:rPr>
              <w:drawing>
                <wp:inline distT="0" distB="0" distL="0" distR="0" wp14:anchorId="1E8832E8" wp14:editId="62B110A6">
                  <wp:extent cx="8009547" cy="1499235"/>
                  <wp:effectExtent l="0" t="0" r="0" b="0"/>
                  <wp:docPr id="44418839"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8">
                            <a:extLst>
                              <a:ext uri="{28A0092B-C50C-407E-A947-70E740481C1C}">
                                <a14:useLocalDpi xmlns:a14="http://schemas.microsoft.com/office/drawing/2010/main" val="0"/>
                              </a:ext>
                            </a:extLst>
                          </a:blip>
                          <a:srcRect/>
                          <a:stretch>
                            <a:fillRect/>
                          </a:stretch>
                        </pic:blipFill>
                        <pic:spPr bwMode="auto">
                          <a:xfrm rot="16200000">
                            <a:off x="0" y="0"/>
                            <a:ext cx="8243559" cy="1543038"/>
                          </a:xfrm>
                          <a:prstGeom prst="rect">
                            <a:avLst/>
                          </a:prstGeom>
                          <a:noFill/>
                          <a:ln>
                            <a:noFill/>
                          </a:ln>
                        </pic:spPr>
                      </pic:pic>
                    </a:graphicData>
                  </a:graphic>
                </wp:inline>
              </w:drawing>
            </w:r>
          </w:p>
        </w:tc>
      </w:tr>
    </w:tbl>
    <w:p w14:paraId="198AC321" w14:textId="01B13780" w:rsidR="00064FA8" w:rsidRPr="008E0F64" w:rsidRDefault="00064FA8" w:rsidP="00962ACD">
      <w:pPr>
        <w:pStyle w:val="FOD-niv4"/>
        <w:rPr>
          <w:bCs/>
        </w:rPr>
      </w:pPr>
      <w:bookmarkStart w:id="902" w:name="_Toc390436714"/>
      <w:bookmarkStart w:id="903" w:name="_Toc167268201"/>
      <w:bookmarkStart w:id="904" w:name="_Toc167269364"/>
      <w:bookmarkStart w:id="905" w:name="_Toc167270524"/>
      <w:bookmarkStart w:id="906" w:name="_Toc193187979"/>
      <w:bookmarkStart w:id="907" w:name="_Toc196734607"/>
      <w:r w:rsidRPr="008E0F64">
        <w:lastRenderedPageBreak/>
        <w:t xml:space="preserve">Unterabschnitt 4.2.4.4 - Schutz gegen elektrischen Schlag durch indirektes Berühren </w:t>
      </w:r>
      <w:r w:rsidR="009E11C9" w:rsidRPr="008E0F64">
        <w:rPr>
          <w:bCs/>
        </w:rPr>
        <w:t>[i</w:t>
      </w:r>
      <w:r w:rsidRPr="008E0F64">
        <w:t xml:space="preserve">n nicht hauswirtschaftlichen </w:t>
      </w:r>
      <w:r w:rsidR="009E11C9" w:rsidRPr="008E0F64">
        <w:t>Anlag</w:t>
      </w:r>
      <w:r w:rsidRPr="008E0F64">
        <w:t>en</w:t>
      </w:r>
      <w:bookmarkEnd w:id="902"/>
      <w:r w:rsidR="009E11C9" w:rsidRPr="008E0F64">
        <w:rPr>
          <w:bCs/>
        </w:rPr>
        <w:t>]</w:t>
      </w:r>
      <w:bookmarkEnd w:id="903"/>
      <w:bookmarkEnd w:id="904"/>
      <w:bookmarkEnd w:id="905"/>
      <w:bookmarkEnd w:id="906"/>
      <w:bookmarkEnd w:id="907"/>
    </w:p>
    <w:p w14:paraId="7B6C9ACF" w14:textId="70014D79" w:rsidR="00064FA8" w:rsidRPr="008E0F64" w:rsidRDefault="00AF3E65" w:rsidP="00692AE0">
      <w:pPr>
        <w:pStyle w:val="FOD-normal"/>
      </w:pPr>
      <w:r w:rsidRPr="008E0F64">
        <w:t xml:space="preserve">Folgende Vorschriften gelten </w:t>
      </w:r>
      <w:r w:rsidR="009E11C9" w:rsidRPr="008E0F64">
        <w:t>[i</w:t>
      </w:r>
      <w:r w:rsidRPr="008E0F64">
        <w:t xml:space="preserve">n nicht hauswirtschaftlichen </w:t>
      </w:r>
      <w:r w:rsidR="009E11C9" w:rsidRPr="008E0F64">
        <w:t>Anlag</w:t>
      </w:r>
      <w:r w:rsidRPr="008E0F64">
        <w:t>en</w:t>
      </w:r>
      <w:r w:rsidR="009E11C9" w:rsidRPr="008E0F64">
        <w:t>]</w:t>
      </w:r>
      <w:r w:rsidRPr="008E0F64">
        <w:t>.</w:t>
      </w:r>
    </w:p>
    <w:p w14:paraId="107BDE87" w14:textId="77777777" w:rsidR="00064FA8" w:rsidRPr="008E0F64" w:rsidRDefault="00D26E4A" w:rsidP="00F1261E">
      <w:pPr>
        <w:pStyle w:val="Paragraphedeliste"/>
        <w:widowControl w:val="0"/>
        <w:numPr>
          <w:ilvl w:val="0"/>
          <w:numId w:val="3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Trockene Orte mit isolierenden Böden und Wänden</w:t>
      </w:r>
    </w:p>
    <w:p w14:paraId="7B14A719" w14:textId="77777777" w:rsidR="00064FA8" w:rsidRPr="008E0F64" w:rsidRDefault="00AF3E65" w:rsidP="00692AE0">
      <w:pPr>
        <w:pStyle w:val="FOD-normal"/>
      </w:pPr>
      <w:r w:rsidRPr="008E0F64">
        <w:t xml:space="preserve">An trockenen Orten (AD1) mit isolierenden Böden und Wänden (BC1) dürfen die besonderen Vorschriften von </w:t>
      </w:r>
      <w:r w:rsidRPr="008E0F64">
        <w:rPr>
          <w:i/>
        </w:rPr>
        <w:t>Unterabschnitt 4.2.3.3 Buchstabe d</w:t>
      </w:r>
      <w:r w:rsidRPr="008E0F64">
        <w:t xml:space="preserve"> angewendet werden.</w:t>
      </w:r>
    </w:p>
    <w:p w14:paraId="625B63EA" w14:textId="77777777" w:rsidR="00064FA8" w:rsidRPr="008E0F64" w:rsidRDefault="00064FA8" w:rsidP="00F1261E">
      <w:pPr>
        <w:pStyle w:val="Paragraphedeliste"/>
        <w:widowControl w:val="0"/>
        <w:numPr>
          <w:ilvl w:val="0"/>
          <w:numId w:val="3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Andere Orte</w:t>
      </w:r>
    </w:p>
    <w:p w14:paraId="6714EF55" w14:textId="77777777" w:rsidR="00064FA8" w:rsidRPr="008E0F64" w:rsidRDefault="00AF3E65" w:rsidP="00692AE0">
      <w:pPr>
        <w:pStyle w:val="FOD-normal"/>
      </w:pPr>
      <w:r w:rsidRPr="008E0F64">
        <w:t>An Orten, die keine trockenen Orte mit isolierenden Böden und Wänden sind, sind die Maßnahmen zum Schutz gegen elektrischen Schlag durch indirektes Berühren:</w:t>
      </w:r>
    </w:p>
    <w:p w14:paraId="292E7C3A" w14:textId="77777777" w:rsidR="00064FA8" w:rsidRPr="008E0F64" w:rsidRDefault="00883505" w:rsidP="00445351">
      <w:pPr>
        <w:pStyle w:val="FOD-opsomming1"/>
        <w:numPr>
          <w:ilvl w:val="0"/>
          <w:numId w:val="159"/>
        </w:numPr>
      </w:pPr>
      <w:r w:rsidRPr="008E0F64">
        <w:t xml:space="preserve">entweder aktive Maßnahmen nach </w:t>
      </w:r>
      <w:r w:rsidRPr="008E0F64">
        <w:rPr>
          <w:i/>
        </w:rPr>
        <w:t>Unterabschnitt 4.2.3.4</w:t>
      </w:r>
      <w:r w:rsidRPr="008E0F64">
        <w:t xml:space="preserve"> gemäß dem Erdungssystem</w:t>
      </w:r>
    </w:p>
    <w:p w14:paraId="77608992" w14:textId="77777777" w:rsidR="00064FA8" w:rsidRPr="008E0F64" w:rsidRDefault="00883505" w:rsidP="00445351">
      <w:pPr>
        <w:pStyle w:val="FOD-opsomming1"/>
        <w:numPr>
          <w:ilvl w:val="0"/>
          <w:numId w:val="159"/>
        </w:numPr>
      </w:pPr>
      <w:r w:rsidRPr="008E0F64">
        <w:t>oder, für bestimmte Bereiche oder Betriebsmittel, andere Schutzmaßnahmen wie:</w:t>
      </w:r>
    </w:p>
    <w:p w14:paraId="4D8A9156" w14:textId="77777777" w:rsidR="00064FA8" w:rsidRPr="008E0F64" w:rsidRDefault="00AF3E65" w:rsidP="00692AE0">
      <w:pPr>
        <w:pStyle w:val="FOD-opsomming2"/>
        <w:ind w:left="720"/>
      </w:pPr>
      <w:r w:rsidRPr="008E0F64">
        <w:t>Benutzung von Betriebsmitteln der Klasse II (</w:t>
      </w:r>
      <w:r w:rsidRPr="008E0F64">
        <w:rPr>
          <w:i/>
        </w:rPr>
        <w:t>Abschnitt 2.4.3</w:t>
      </w:r>
      <w:r w:rsidRPr="008E0F64">
        <w:t>) oder Betriebsmitteln mit Schutz gegen elektrischen Schlag, der dem der Klasse II gleichwertig ist,</w:t>
      </w:r>
    </w:p>
    <w:p w14:paraId="57F66E47" w14:textId="77777777" w:rsidR="00064FA8" w:rsidRPr="008E0F64" w:rsidRDefault="00AF3E65" w:rsidP="00692AE0">
      <w:pPr>
        <w:pStyle w:val="FOD-opsomming2"/>
        <w:ind w:left="720"/>
      </w:pPr>
      <w:r w:rsidRPr="008E0F64">
        <w:t>elektrische Schutztrennung der Stromkreise (</w:t>
      </w:r>
      <w:r w:rsidRPr="008E0F64">
        <w:rPr>
          <w:i/>
        </w:rPr>
        <w:t>Unterabschnitt 4.2.3.3 Buchstabe c</w:t>
      </w:r>
      <w:r w:rsidRPr="008E0F64">
        <w:t>),</w:t>
      </w:r>
    </w:p>
    <w:p w14:paraId="23F1720F" w14:textId="77777777" w:rsidR="00064FA8" w:rsidRPr="008E0F64" w:rsidRDefault="00AF3E65" w:rsidP="00692AE0">
      <w:pPr>
        <w:pStyle w:val="FOD-opsomming2"/>
        <w:ind w:left="720"/>
      </w:pPr>
      <w:r w:rsidRPr="008E0F64">
        <w:t>Sicherheitskleinspannung (</w:t>
      </w:r>
      <w:r w:rsidRPr="008E0F64">
        <w:rPr>
          <w:i/>
        </w:rPr>
        <w:t>Unterabschnitt 4.2.3.3 Buchstabe a</w:t>
      </w:r>
      <w:r w:rsidRPr="008E0F64">
        <w:t xml:space="preserve"> und </w:t>
      </w:r>
      <w:r w:rsidRPr="008E0F64">
        <w:rPr>
          <w:i/>
        </w:rPr>
        <w:t>Unterabschnitte 4.2.5.3</w:t>
      </w:r>
      <w:r w:rsidRPr="008E0F64">
        <w:t xml:space="preserve"> und </w:t>
      </w:r>
      <w:r w:rsidRPr="008E0F64">
        <w:rPr>
          <w:i/>
        </w:rPr>
        <w:t>4.2.5.5</w:t>
      </w:r>
      <w:r w:rsidRPr="008E0F64">
        <w:t>),</w:t>
      </w:r>
    </w:p>
    <w:p w14:paraId="00B1823E" w14:textId="77777777" w:rsidR="00064FA8" w:rsidRPr="008E0F64" w:rsidRDefault="00AF3E65" w:rsidP="00692AE0">
      <w:pPr>
        <w:pStyle w:val="FOD-opsomming2"/>
        <w:ind w:left="720"/>
      </w:pPr>
      <w:r w:rsidRPr="008E0F64">
        <w:t xml:space="preserve">die besonderen Bestimmungen von </w:t>
      </w:r>
      <w:r w:rsidRPr="008E0F64">
        <w:rPr>
          <w:i/>
        </w:rPr>
        <w:t>Unterabschnitt 4.2.3.3 Buchstabe d</w:t>
      </w:r>
      <w:r w:rsidRPr="008E0F64">
        <w:t>.</w:t>
      </w:r>
    </w:p>
    <w:p w14:paraId="34DE415E" w14:textId="77777777" w:rsidR="00064FA8" w:rsidRPr="008E0F64" w:rsidRDefault="00064FA8" w:rsidP="00F1261E">
      <w:pPr>
        <w:pStyle w:val="Paragraphedeliste"/>
        <w:keepNext/>
        <w:widowControl w:val="0"/>
        <w:numPr>
          <w:ilvl w:val="0"/>
          <w:numId w:val="30"/>
        </w:numPr>
        <w:tabs>
          <w:tab w:val="left" w:pos="360"/>
        </w:tabs>
        <w:autoSpaceDE w:val="0"/>
        <w:autoSpaceDN w:val="0"/>
        <w:adjustRightInd w:val="0"/>
        <w:spacing w:before="120" w:after="120" w:line="240" w:lineRule="auto"/>
        <w:ind w:left="357" w:hanging="357"/>
        <w:jc w:val="both"/>
        <w:rPr>
          <w:rFonts w:ascii="Trebuchet MS" w:eastAsiaTheme="minorHAnsi" w:hAnsi="Trebuchet MS" w:cs="Arial"/>
          <w:b/>
          <w:iCs/>
          <w:sz w:val="19"/>
          <w:szCs w:val="19"/>
        </w:rPr>
      </w:pPr>
      <w:r w:rsidRPr="008E0F64">
        <w:rPr>
          <w:rFonts w:ascii="Trebuchet MS" w:hAnsi="Trebuchet MS"/>
          <w:b/>
          <w:sz w:val="19"/>
        </w:rPr>
        <w:t>Nasse Orte, an denen der elektrische Widerstand des menschlichen Körpers verringert oder sehr gering ist (BB3)</w:t>
      </w:r>
    </w:p>
    <w:p w14:paraId="4D7E7982" w14:textId="77777777" w:rsidR="00064FA8" w:rsidRPr="008E0F64" w:rsidRDefault="00AF3E65" w:rsidP="00692AE0">
      <w:pPr>
        <w:pStyle w:val="FOD-normal"/>
      </w:pPr>
      <w:r w:rsidRPr="008E0F64">
        <w:t>Nasse Orte, an denen der elektrische Widerstand des menschlichen Körpers verringert oder sehr gering ist (BB3), sind durch die Kombination folgender äußerer Einflüsse gekennzeichnet:</w:t>
      </w:r>
    </w:p>
    <w:p w14:paraId="080844B6" w14:textId="77777777" w:rsidR="00064FA8" w:rsidRPr="008E0F64" w:rsidRDefault="00883505" w:rsidP="00445351">
      <w:pPr>
        <w:pStyle w:val="FOD-opsomming1"/>
        <w:numPr>
          <w:ilvl w:val="0"/>
          <w:numId w:val="353"/>
        </w:numPr>
      </w:pPr>
      <w:r w:rsidRPr="008E0F64">
        <w:t>Das Auftreten von Wasser ist durch die äußeren Einflüsse AD6 (Schwallwasser), AD7 (Eintauchen) oder AD8 (Untertauchen) gekennzeichnet.</w:t>
      </w:r>
    </w:p>
    <w:p w14:paraId="4040B90F" w14:textId="77777777" w:rsidR="00064FA8" w:rsidRPr="008E0F64" w:rsidRDefault="00883505" w:rsidP="00445351">
      <w:pPr>
        <w:pStyle w:val="FOD-opsomming1"/>
        <w:numPr>
          <w:ilvl w:val="0"/>
          <w:numId w:val="353"/>
        </w:numPr>
      </w:pPr>
      <w:r w:rsidRPr="008E0F64">
        <w:t>Kontakte mit Erdpotential sind häufig (BC3) oder dauernd (BC4).</w:t>
      </w:r>
    </w:p>
    <w:p w14:paraId="0E083E1B" w14:textId="77777777" w:rsidR="00064FA8" w:rsidRPr="008E0F64" w:rsidRDefault="00AF3E65" w:rsidP="00692AE0">
      <w:pPr>
        <w:pStyle w:val="FOD-normal"/>
      </w:pPr>
      <w:r w:rsidRPr="008E0F64">
        <w:t>In all diesen Fällen ist nur die Benutzung von Sicherheitskleinspannung erlaubt; die Spannung ist auf 12 V Wechselstrom, 18 V Gleichstrom mit Welligkeit und 30 V Gleichstrom ohne Welligkeit begrenzt.</w:t>
      </w:r>
    </w:p>
    <w:p w14:paraId="6D435A7D" w14:textId="77777777" w:rsidR="00064FA8" w:rsidRPr="008E0F64" w:rsidRDefault="00AF3E65" w:rsidP="00692AE0">
      <w:pPr>
        <w:pStyle w:val="FOD-normal"/>
      </w:pPr>
      <w:r w:rsidRPr="008E0F64">
        <w:t xml:space="preserve">An leitenden Orten sind jedoch für besondere Anwendungen höhere Spannungen gemäß den Vorschriften von </w:t>
      </w:r>
      <w:r w:rsidRPr="008E0F64">
        <w:rPr>
          <w:i/>
        </w:rPr>
        <w:t>Kapitel 7.6</w:t>
      </w:r>
      <w:r w:rsidRPr="008E0F64">
        <w:t xml:space="preserve"> zulässig.</w:t>
      </w:r>
    </w:p>
    <w:p w14:paraId="4BF34E97" w14:textId="77777777" w:rsidR="00064FA8" w:rsidRPr="008E0F64" w:rsidRDefault="00064FA8" w:rsidP="00F1261E">
      <w:pPr>
        <w:pStyle w:val="Paragraphedeliste"/>
        <w:widowControl w:val="0"/>
        <w:numPr>
          <w:ilvl w:val="0"/>
          <w:numId w:val="3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Einsatz von Differenzstrom-Schutzeinrichtungen</w:t>
      </w:r>
    </w:p>
    <w:p w14:paraId="501AE752" w14:textId="77777777" w:rsidR="00064FA8" w:rsidRPr="008E0F64" w:rsidRDefault="00AF3E65" w:rsidP="00692AE0">
      <w:pPr>
        <w:pStyle w:val="FOD-normal"/>
      </w:pPr>
      <w:r w:rsidRPr="008E0F64">
        <w:t>Wenn eine Differenzstrom-Schutzeinrichtung eingesetzt wird, überschreitet der Erdungswiderstand des Erders nicht 500 </w:t>
      </w:r>
      <w:r w:rsidRPr="008E0F64">
        <w:sym w:font="Symbol" w:char="F057"/>
      </w:r>
      <w:r w:rsidRPr="008E0F64">
        <w:t xml:space="preserve"> an trockenen, nichtleitenden Orten und 240 </w:t>
      </w:r>
      <w:r w:rsidRPr="008E0F64">
        <w:sym w:font="Symbol" w:char="F057"/>
      </w:r>
      <w:r w:rsidRPr="008E0F64">
        <w:t xml:space="preserve"> an anderen Orten.</w:t>
      </w:r>
    </w:p>
    <w:p w14:paraId="33292748" w14:textId="77777777" w:rsidR="00064FA8" w:rsidRPr="008E0F64" w:rsidRDefault="00064FA8" w:rsidP="00692AE0">
      <w:pPr>
        <w:pStyle w:val="FOD-normal"/>
        <w:spacing w:after="120"/>
      </w:pPr>
      <w:r w:rsidRPr="008E0F64">
        <w:t xml:space="preserve">Die Empfindlichkeit der Schutzeinrichtung hängt vom Erdungswiderstand des Erders ab, wie in </w:t>
      </w:r>
      <w:r w:rsidRPr="008E0F64">
        <w:rPr>
          <w:i/>
        </w:rPr>
        <w:t>Tabelle 4.4</w:t>
      </w:r>
      <w:r w:rsidRPr="008E0F64">
        <w:t xml:space="preserve"> angegeben.</w:t>
      </w:r>
    </w:p>
    <w:p w14:paraId="4CD4BD9D" w14:textId="77777777" w:rsidR="0045017B" w:rsidRPr="008E0F64" w:rsidRDefault="0045017B" w:rsidP="00692AE0">
      <w:pPr>
        <w:pStyle w:val="FOD-tab-titel"/>
      </w:pPr>
      <w:bookmarkStart w:id="908" w:name="_Toc167267959"/>
      <w:bookmarkStart w:id="909" w:name="_Toc167269122"/>
      <w:bookmarkStart w:id="910" w:name="_Toc167270282"/>
      <w:bookmarkStart w:id="911" w:name="_Toc202794569"/>
      <w:r w:rsidRPr="008E0F64">
        <w:t>Tabelle 4.4 - Differenzstrom-Schutzeinrichtung: Empfindlichkeit von Schutzeinrichtungen entsprechend dem Erdungswiderstand des Erders</w:t>
      </w:r>
      <w:bookmarkEnd w:id="908"/>
      <w:bookmarkEnd w:id="909"/>
      <w:bookmarkEnd w:id="910"/>
      <w:bookmarkEnd w:id="911"/>
    </w:p>
    <w:tbl>
      <w:tblPr>
        <w:tblW w:w="0" w:type="auto"/>
        <w:jc w:val="center"/>
        <w:tblLayout w:type="fixed"/>
        <w:tblCellMar>
          <w:left w:w="0" w:type="dxa"/>
          <w:right w:w="0" w:type="dxa"/>
        </w:tblCellMar>
        <w:tblLook w:val="0000" w:firstRow="0" w:lastRow="0" w:firstColumn="0" w:lastColumn="0" w:noHBand="0" w:noVBand="0"/>
      </w:tblPr>
      <w:tblGrid>
        <w:gridCol w:w="2095"/>
        <w:gridCol w:w="2412"/>
        <w:gridCol w:w="2945"/>
      </w:tblGrid>
      <w:tr w:rsidR="00156AA0" w:rsidRPr="008E0F64" w14:paraId="2B10CF8A" w14:textId="77777777" w:rsidTr="0045017B">
        <w:trPr>
          <w:trHeight w:hRule="exact" w:val="237"/>
          <w:jc w:val="center"/>
        </w:trPr>
        <w:tc>
          <w:tcPr>
            <w:tcW w:w="4507" w:type="dxa"/>
            <w:gridSpan w:val="2"/>
            <w:tcBorders>
              <w:top w:val="single" w:sz="4" w:space="0" w:color="231F20"/>
              <w:left w:val="single" w:sz="4" w:space="0" w:color="231F20"/>
              <w:bottom w:val="single" w:sz="4" w:space="0" w:color="231F20"/>
              <w:right w:val="single" w:sz="4" w:space="0" w:color="231F20"/>
            </w:tcBorders>
            <w:vAlign w:val="center"/>
          </w:tcPr>
          <w:p w14:paraId="187AFC51"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b/>
                <w:sz w:val="24"/>
                <w:szCs w:val="24"/>
              </w:rPr>
            </w:pPr>
            <w:r w:rsidRPr="008E0F64">
              <w:rPr>
                <w:rFonts w:ascii="Trebuchet MS" w:hAnsi="Trebuchet MS"/>
                <w:b/>
                <w:i/>
                <w:sz w:val="17"/>
              </w:rPr>
              <w:t>Erdungswiderstand des Erders</w:t>
            </w:r>
          </w:p>
        </w:tc>
        <w:tc>
          <w:tcPr>
            <w:tcW w:w="2945" w:type="dxa"/>
            <w:vMerge w:val="restart"/>
            <w:tcBorders>
              <w:top w:val="single" w:sz="4" w:space="0" w:color="231F20"/>
              <w:left w:val="single" w:sz="4" w:space="0" w:color="231F20"/>
              <w:bottom w:val="single" w:sz="4" w:space="0" w:color="231F20"/>
              <w:right w:val="single" w:sz="4" w:space="0" w:color="231F20"/>
            </w:tcBorders>
            <w:vAlign w:val="center"/>
          </w:tcPr>
          <w:p w14:paraId="412E5F74" w14:textId="77777777" w:rsidR="00064FA8" w:rsidRPr="008E0F64" w:rsidRDefault="00064FA8" w:rsidP="00692AE0">
            <w:pPr>
              <w:widowControl w:val="0"/>
              <w:autoSpaceDE w:val="0"/>
              <w:autoSpaceDN w:val="0"/>
              <w:adjustRightInd w:val="0"/>
              <w:spacing w:after="0" w:line="240" w:lineRule="auto"/>
              <w:ind w:firstLine="227"/>
              <w:jc w:val="center"/>
              <w:rPr>
                <w:rFonts w:ascii="Trebuchet MS" w:eastAsia="Times New Roman" w:hAnsi="Trebuchet MS" w:cs="Arial"/>
                <w:b/>
                <w:sz w:val="24"/>
                <w:szCs w:val="24"/>
              </w:rPr>
            </w:pPr>
            <w:r w:rsidRPr="008E0F64">
              <w:rPr>
                <w:rFonts w:ascii="Trebuchet MS" w:hAnsi="Trebuchet MS"/>
                <w:b/>
                <w:i/>
                <w:sz w:val="17"/>
              </w:rPr>
              <w:t>Nenndifferenzstrom der Schutzeinrichtung</w:t>
            </w:r>
          </w:p>
        </w:tc>
      </w:tr>
      <w:tr w:rsidR="00156AA0" w:rsidRPr="008E0F64" w14:paraId="2391232A" w14:textId="77777777" w:rsidTr="0010793E">
        <w:trPr>
          <w:trHeight w:hRule="exact" w:val="424"/>
          <w:jc w:val="center"/>
        </w:trPr>
        <w:tc>
          <w:tcPr>
            <w:tcW w:w="2095" w:type="dxa"/>
            <w:tcBorders>
              <w:top w:val="single" w:sz="4" w:space="0" w:color="231F20"/>
              <w:left w:val="single" w:sz="4" w:space="0" w:color="231F20"/>
              <w:bottom w:val="single" w:sz="4" w:space="0" w:color="231F20"/>
              <w:right w:val="single" w:sz="4" w:space="0" w:color="231F20"/>
            </w:tcBorders>
            <w:vAlign w:val="center"/>
          </w:tcPr>
          <w:p w14:paraId="3EF6B846" w14:textId="77777777" w:rsidR="00064FA8" w:rsidRPr="008E0F64" w:rsidRDefault="00064FA8" w:rsidP="00692AE0">
            <w:pPr>
              <w:widowControl w:val="0"/>
              <w:autoSpaceDE w:val="0"/>
              <w:autoSpaceDN w:val="0"/>
              <w:adjustRightInd w:val="0"/>
              <w:spacing w:after="0" w:line="240" w:lineRule="auto"/>
              <w:ind w:hanging="213"/>
              <w:jc w:val="center"/>
              <w:rPr>
                <w:rFonts w:ascii="Trebuchet MS" w:eastAsia="Times New Roman" w:hAnsi="Trebuchet MS" w:cs="Arial"/>
                <w:b/>
                <w:sz w:val="24"/>
                <w:szCs w:val="24"/>
              </w:rPr>
            </w:pPr>
            <w:r w:rsidRPr="008E0F64">
              <w:rPr>
                <w:rFonts w:ascii="Trebuchet MS" w:hAnsi="Trebuchet MS"/>
                <w:b/>
                <w:i/>
                <w:sz w:val="17"/>
              </w:rPr>
              <w:t xml:space="preserve">Trockene, </w:t>
            </w:r>
            <w:r w:rsidRPr="008E0F64">
              <w:rPr>
                <w:rFonts w:ascii="Trebuchet MS" w:hAnsi="Trebuchet MS"/>
                <w:b/>
                <w:i/>
                <w:sz w:val="17"/>
              </w:rPr>
              <w:br/>
              <w:t>nichtleitende Orte</w:t>
            </w:r>
          </w:p>
        </w:tc>
        <w:tc>
          <w:tcPr>
            <w:tcW w:w="2412" w:type="dxa"/>
            <w:tcBorders>
              <w:top w:val="single" w:sz="4" w:space="0" w:color="231F20"/>
              <w:left w:val="single" w:sz="4" w:space="0" w:color="231F20"/>
              <w:bottom w:val="single" w:sz="4" w:space="0" w:color="231F20"/>
              <w:right w:val="single" w:sz="4" w:space="0" w:color="231F20"/>
            </w:tcBorders>
            <w:vAlign w:val="center"/>
          </w:tcPr>
          <w:p w14:paraId="1A0838CA" w14:textId="77777777" w:rsidR="00064FA8" w:rsidRPr="008E0F64" w:rsidRDefault="00064FA8" w:rsidP="0010793E">
            <w:pPr>
              <w:pStyle w:val="Sansinterligne"/>
              <w:jc w:val="center"/>
              <w:rPr>
                <w:rFonts w:ascii="Trebuchet MS" w:eastAsia="Times New Roman" w:hAnsi="Trebuchet MS" w:cs="Arial"/>
                <w:b/>
                <w:i/>
                <w:sz w:val="17"/>
                <w:szCs w:val="17"/>
              </w:rPr>
            </w:pPr>
            <w:r w:rsidRPr="008E0F64">
              <w:rPr>
                <w:rFonts w:ascii="Trebuchet MS" w:hAnsi="Trebuchet MS"/>
                <w:b/>
                <w:i/>
                <w:sz w:val="17"/>
                <w:szCs w:val="17"/>
              </w:rPr>
              <w:t>Andere Orte</w:t>
            </w:r>
          </w:p>
        </w:tc>
        <w:tc>
          <w:tcPr>
            <w:tcW w:w="2945" w:type="dxa"/>
            <w:vMerge/>
            <w:tcBorders>
              <w:top w:val="single" w:sz="4" w:space="0" w:color="231F20"/>
              <w:left w:val="single" w:sz="4" w:space="0" w:color="231F20"/>
              <w:bottom w:val="single" w:sz="4" w:space="0" w:color="231F20"/>
              <w:right w:val="single" w:sz="4" w:space="0" w:color="231F20"/>
            </w:tcBorders>
            <w:vAlign w:val="center"/>
          </w:tcPr>
          <w:p w14:paraId="48774B50" w14:textId="77777777" w:rsidR="00064FA8" w:rsidRPr="008E0F64" w:rsidRDefault="00064FA8" w:rsidP="00692AE0">
            <w:pPr>
              <w:widowControl w:val="0"/>
              <w:autoSpaceDE w:val="0"/>
              <w:autoSpaceDN w:val="0"/>
              <w:adjustRightInd w:val="0"/>
              <w:spacing w:after="0" w:line="240" w:lineRule="auto"/>
              <w:ind w:left="751" w:right="-20"/>
              <w:jc w:val="center"/>
              <w:rPr>
                <w:rFonts w:ascii="Trebuchet MS" w:eastAsia="Times New Roman" w:hAnsi="Trebuchet MS" w:cs="Arial"/>
                <w:b/>
                <w:sz w:val="24"/>
                <w:szCs w:val="24"/>
              </w:rPr>
            </w:pPr>
          </w:p>
        </w:tc>
      </w:tr>
      <w:tr w:rsidR="00156AA0" w:rsidRPr="008E0F64" w14:paraId="772C09AC" w14:textId="77777777" w:rsidTr="0045017B">
        <w:trPr>
          <w:trHeight w:hRule="exact" w:val="232"/>
          <w:jc w:val="center"/>
        </w:trPr>
        <w:tc>
          <w:tcPr>
            <w:tcW w:w="2095" w:type="dxa"/>
            <w:tcBorders>
              <w:top w:val="single" w:sz="4" w:space="0" w:color="231F20"/>
              <w:left w:val="single" w:sz="4" w:space="0" w:color="231F20"/>
              <w:bottom w:val="single" w:sz="4" w:space="0" w:color="231F20"/>
              <w:right w:val="single" w:sz="4" w:space="0" w:color="231F20"/>
            </w:tcBorders>
            <w:vAlign w:val="center"/>
          </w:tcPr>
          <w:p w14:paraId="11FED9B4"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bis zu 50 </w:t>
            </w:r>
            <w:r w:rsidRPr="008E0F64">
              <w:rPr>
                <w:rFonts w:ascii="Trebuchet MS" w:hAnsi="Trebuchet MS"/>
                <w:sz w:val="17"/>
              </w:rPr>
              <w:sym w:font="Symbol" w:char="F057"/>
            </w:r>
          </w:p>
        </w:tc>
        <w:tc>
          <w:tcPr>
            <w:tcW w:w="2412" w:type="dxa"/>
            <w:tcBorders>
              <w:top w:val="single" w:sz="4" w:space="0" w:color="231F20"/>
              <w:left w:val="single" w:sz="4" w:space="0" w:color="231F20"/>
              <w:bottom w:val="single" w:sz="4" w:space="0" w:color="231F20"/>
              <w:right w:val="single" w:sz="4" w:space="0" w:color="231F20"/>
            </w:tcBorders>
            <w:vAlign w:val="center"/>
          </w:tcPr>
          <w:p w14:paraId="78F280E4"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bis zu 24 </w:t>
            </w:r>
            <w:r w:rsidRPr="008E0F64">
              <w:rPr>
                <w:rFonts w:ascii="Trebuchet MS" w:hAnsi="Trebuchet MS"/>
                <w:sz w:val="17"/>
              </w:rPr>
              <w:sym w:font="Symbol" w:char="F057"/>
            </w:r>
          </w:p>
        </w:tc>
        <w:tc>
          <w:tcPr>
            <w:tcW w:w="2945" w:type="dxa"/>
            <w:tcBorders>
              <w:top w:val="single" w:sz="4" w:space="0" w:color="231F20"/>
              <w:left w:val="single" w:sz="4" w:space="0" w:color="231F20"/>
              <w:bottom w:val="single" w:sz="4" w:space="0" w:color="231F20"/>
              <w:right w:val="single" w:sz="4" w:space="0" w:color="231F20"/>
            </w:tcBorders>
            <w:vAlign w:val="center"/>
          </w:tcPr>
          <w:p w14:paraId="0A479501"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1000 mA</w:t>
            </w:r>
          </w:p>
        </w:tc>
      </w:tr>
      <w:tr w:rsidR="00156AA0" w:rsidRPr="008E0F64" w14:paraId="2BF20C29" w14:textId="77777777" w:rsidTr="0045017B">
        <w:trPr>
          <w:trHeight w:hRule="exact" w:val="232"/>
          <w:jc w:val="center"/>
        </w:trPr>
        <w:tc>
          <w:tcPr>
            <w:tcW w:w="2095" w:type="dxa"/>
            <w:tcBorders>
              <w:top w:val="single" w:sz="4" w:space="0" w:color="231F20"/>
              <w:left w:val="single" w:sz="4" w:space="0" w:color="231F20"/>
              <w:bottom w:val="single" w:sz="4" w:space="0" w:color="231F20"/>
              <w:right w:val="single" w:sz="4" w:space="0" w:color="231F20"/>
            </w:tcBorders>
            <w:vAlign w:val="center"/>
          </w:tcPr>
          <w:p w14:paraId="6F7C022B"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von 50 bis 100 </w:t>
            </w:r>
            <w:r w:rsidRPr="008E0F64">
              <w:rPr>
                <w:rFonts w:ascii="Trebuchet MS" w:hAnsi="Trebuchet MS"/>
                <w:sz w:val="17"/>
              </w:rPr>
              <w:sym w:font="Symbol" w:char="F057"/>
            </w:r>
          </w:p>
        </w:tc>
        <w:tc>
          <w:tcPr>
            <w:tcW w:w="2412" w:type="dxa"/>
            <w:tcBorders>
              <w:top w:val="single" w:sz="4" w:space="0" w:color="231F20"/>
              <w:left w:val="single" w:sz="4" w:space="0" w:color="231F20"/>
              <w:bottom w:val="single" w:sz="4" w:space="0" w:color="231F20"/>
              <w:right w:val="single" w:sz="4" w:space="0" w:color="231F20"/>
            </w:tcBorders>
            <w:vAlign w:val="center"/>
          </w:tcPr>
          <w:p w14:paraId="036C210A"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von 24 bis 48 </w:t>
            </w:r>
            <w:r w:rsidRPr="008E0F64">
              <w:rPr>
                <w:rFonts w:ascii="Trebuchet MS" w:hAnsi="Trebuchet MS"/>
                <w:sz w:val="17"/>
              </w:rPr>
              <w:sym w:font="Symbol" w:char="F057"/>
            </w:r>
          </w:p>
        </w:tc>
        <w:tc>
          <w:tcPr>
            <w:tcW w:w="2945" w:type="dxa"/>
            <w:tcBorders>
              <w:top w:val="single" w:sz="4" w:space="0" w:color="231F20"/>
              <w:left w:val="single" w:sz="4" w:space="0" w:color="231F20"/>
              <w:bottom w:val="single" w:sz="4" w:space="0" w:color="231F20"/>
              <w:right w:val="single" w:sz="4" w:space="0" w:color="231F20"/>
            </w:tcBorders>
            <w:vAlign w:val="center"/>
          </w:tcPr>
          <w:p w14:paraId="663C2205"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500 mA</w:t>
            </w:r>
          </w:p>
        </w:tc>
      </w:tr>
      <w:tr w:rsidR="00156AA0" w:rsidRPr="008E0F64" w14:paraId="5A57EC84" w14:textId="77777777" w:rsidTr="0045017B">
        <w:trPr>
          <w:trHeight w:hRule="exact" w:val="232"/>
          <w:jc w:val="center"/>
        </w:trPr>
        <w:tc>
          <w:tcPr>
            <w:tcW w:w="2095" w:type="dxa"/>
            <w:tcBorders>
              <w:top w:val="single" w:sz="4" w:space="0" w:color="231F20"/>
              <w:left w:val="single" w:sz="4" w:space="0" w:color="231F20"/>
              <w:bottom w:val="single" w:sz="4" w:space="0" w:color="231F20"/>
              <w:right w:val="single" w:sz="4" w:space="0" w:color="231F20"/>
            </w:tcBorders>
            <w:vAlign w:val="center"/>
          </w:tcPr>
          <w:p w14:paraId="7FC93B69"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von 100 bis 166 </w:t>
            </w:r>
            <w:r w:rsidRPr="008E0F64">
              <w:rPr>
                <w:rFonts w:ascii="Trebuchet MS" w:hAnsi="Trebuchet MS"/>
                <w:sz w:val="17"/>
              </w:rPr>
              <w:sym w:font="Symbol" w:char="F057"/>
            </w:r>
          </w:p>
        </w:tc>
        <w:tc>
          <w:tcPr>
            <w:tcW w:w="2412" w:type="dxa"/>
            <w:tcBorders>
              <w:top w:val="single" w:sz="4" w:space="0" w:color="231F20"/>
              <w:left w:val="single" w:sz="4" w:space="0" w:color="231F20"/>
              <w:bottom w:val="single" w:sz="4" w:space="0" w:color="231F20"/>
              <w:right w:val="single" w:sz="4" w:space="0" w:color="231F20"/>
            </w:tcBorders>
            <w:vAlign w:val="center"/>
          </w:tcPr>
          <w:p w14:paraId="65F92606"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von 48 bis 80 </w:t>
            </w:r>
            <w:r w:rsidRPr="008E0F64">
              <w:rPr>
                <w:rFonts w:ascii="Trebuchet MS" w:hAnsi="Trebuchet MS"/>
                <w:sz w:val="17"/>
              </w:rPr>
              <w:sym w:font="Symbol" w:char="F057"/>
            </w:r>
          </w:p>
        </w:tc>
        <w:tc>
          <w:tcPr>
            <w:tcW w:w="2945" w:type="dxa"/>
            <w:tcBorders>
              <w:top w:val="single" w:sz="4" w:space="0" w:color="231F20"/>
              <w:left w:val="single" w:sz="4" w:space="0" w:color="231F20"/>
              <w:bottom w:val="single" w:sz="4" w:space="0" w:color="231F20"/>
              <w:right w:val="single" w:sz="4" w:space="0" w:color="231F20"/>
            </w:tcBorders>
            <w:vAlign w:val="center"/>
          </w:tcPr>
          <w:p w14:paraId="2234B030"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300 mA</w:t>
            </w:r>
          </w:p>
        </w:tc>
      </w:tr>
      <w:tr w:rsidR="00156AA0" w:rsidRPr="008E0F64" w14:paraId="62DC48F8" w14:textId="77777777" w:rsidTr="0045017B">
        <w:trPr>
          <w:trHeight w:hRule="exact" w:val="450"/>
          <w:jc w:val="center"/>
        </w:trPr>
        <w:tc>
          <w:tcPr>
            <w:tcW w:w="2095" w:type="dxa"/>
            <w:tcBorders>
              <w:top w:val="single" w:sz="4" w:space="0" w:color="231F20"/>
              <w:left w:val="single" w:sz="4" w:space="0" w:color="231F20"/>
              <w:bottom w:val="single" w:sz="4" w:space="0" w:color="231F20"/>
              <w:right w:val="single" w:sz="4" w:space="0" w:color="231F20"/>
            </w:tcBorders>
            <w:vAlign w:val="center"/>
          </w:tcPr>
          <w:p w14:paraId="7A195DF0"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von 166 bis 500 </w:t>
            </w:r>
            <w:r w:rsidRPr="008E0F64">
              <w:rPr>
                <w:rFonts w:ascii="Trebuchet MS" w:hAnsi="Trebuchet MS"/>
                <w:sz w:val="17"/>
              </w:rPr>
              <w:sym w:font="Symbol" w:char="F057"/>
            </w:r>
          </w:p>
        </w:tc>
        <w:tc>
          <w:tcPr>
            <w:tcW w:w="2412" w:type="dxa"/>
            <w:tcBorders>
              <w:top w:val="single" w:sz="4" w:space="0" w:color="231F20"/>
              <w:left w:val="single" w:sz="4" w:space="0" w:color="231F20"/>
              <w:bottom w:val="single" w:sz="4" w:space="0" w:color="231F20"/>
              <w:right w:val="single" w:sz="4" w:space="0" w:color="231F20"/>
            </w:tcBorders>
            <w:vAlign w:val="center"/>
          </w:tcPr>
          <w:p w14:paraId="3A35C629"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von 80 bis 240 </w:t>
            </w:r>
            <w:r w:rsidRPr="008E0F64">
              <w:rPr>
                <w:rFonts w:ascii="Trebuchet MS" w:hAnsi="Trebuchet MS"/>
                <w:sz w:val="17"/>
              </w:rPr>
              <w:sym w:font="Symbol" w:char="F057"/>
            </w:r>
          </w:p>
        </w:tc>
        <w:tc>
          <w:tcPr>
            <w:tcW w:w="2945" w:type="dxa"/>
            <w:tcBorders>
              <w:top w:val="single" w:sz="4" w:space="0" w:color="231F20"/>
              <w:left w:val="single" w:sz="4" w:space="0" w:color="231F20"/>
              <w:bottom w:val="single" w:sz="4" w:space="0" w:color="231F20"/>
              <w:right w:val="single" w:sz="4" w:space="0" w:color="231F20"/>
            </w:tcBorders>
            <w:vAlign w:val="center"/>
          </w:tcPr>
          <w:p w14:paraId="3BFFE40B" w14:textId="77777777" w:rsidR="00064FA8" w:rsidRPr="008E0F64" w:rsidRDefault="00064FA8" w:rsidP="00692AE0">
            <w:pPr>
              <w:widowControl w:val="0"/>
              <w:autoSpaceDE w:val="0"/>
              <w:autoSpaceDN w:val="0"/>
              <w:adjustRightInd w:val="0"/>
              <w:spacing w:after="0" w:line="240" w:lineRule="auto"/>
              <w:jc w:val="center"/>
              <w:rPr>
                <w:rFonts w:ascii="Trebuchet MS" w:eastAsia="Times New Roman" w:hAnsi="Trebuchet MS" w:cs="Arial"/>
                <w:sz w:val="24"/>
                <w:szCs w:val="24"/>
              </w:rPr>
            </w:pPr>
            <w:r w:rsidRPr="008E0F64">
              <w:rPr>
                <w:rFonts w:ascii="Trebuchet MS" w:hAnsi="Trebuchet MS"/>
                <w:sz w:val="17"/>
              </w:rPr>
              <w:t xml:space="preserve">100 mA bei hoher und sehr </w:t>
            </w:r>
            <w:r w:rsidRPr="008E0F64">
              <w:rPr>
                <w:rFonts w:ascii="Trebuchet MS" w:hAnsi="Trebuchet MS"/>
                <w:sz w:val="17"/>
              </w:rPr>
              <w:br/>
              <w:t xml:space="preserve">hoher Empfindlichkeit </w:t>
            </w:r>
          </w:p>
        </w:tc>
      </w:tr>
    </w:tbl>
    <w:p w14:paraId="4D1FC308" w14:textId="77777777" w:rsidR="00E16152" w:rsidRPr="008E0F64" w:rsidRDefault="00E16152" w:rsidP="00E16152">
      <w:pPr>
        <w:pStyle w:val="FOD-normal"/>
        <w:spacing w:after="120"/>
      </w:pPr>
      <w:bookmarkStart w:id="912" w:name="_Toc390436715"/>
    </w:p>
    <w:p w14:paraId="203C7AD3" w14:textId="25DFAE44" w:rsidR="00E16152" w:rsidRPr="008E0F64" w:rsidRDefault="00E16152" w:rsidP="00E16152">
      <w:pPr>
        <w:pStyle w:val="FOD-normal"/>
        <w:tabs>
          <w:tab w:val="left" w:pos="426"/>
        </w:tabs>
        <w:spacing w:after="120"/>
        <w:rPr>
          <w:b/>
          <w:bCs/>
        </w:rPr>
      </w:pPr>
      <w:r w:rsidRPr="008E0F64">
        <w:rPr>
          <w:bCs/>
        </w:rPr>
        <w:t>[</w:t>
      </w:r>
      <w:r w:rsidRPr="008E0F64">
        <w:rPr>
          <w:b/>
        </w:rPr>
        <w:t>e.</w:t>
      </w:r>
      <w:r w:rsidRPr="008E0F64">
        <w:rPr>
          <w:b/>
        </w:rPr>
        <w:tab/>
        <w:t>Gemeinschaftliche Teile einer Wohnanlage</w:t>
      </w:r>
    </w:p>
    <w:p w14:paraId="0C499C1E" w14:textId="5003EA28" w:rsidR="00E16152" w:rsidRPr="008E0F64" w:rsidRDefault="00E16152" w:rsidP="00E16152">
      <w:pPr>
        <w:pStyle w:val="FOD-normal"/>
        <w:spacing w:after="120"/>
      </w:pPr>
      <w:r w:rsidRPr="008E0F64">
        <w:t xml:space="preserve">Schutz gegen elektrischen Schlag durch indirektes Berühren gemäß </w:t>
      </w:r>
      <w:r w:rsidRPr="008E0F64">
        <w:rPr>
          <w:i/>
          <w:iCs/>
        </w:rPr>
        <w:t>Unter</w:t>
      </w:r>
      <w:r w:rsidRPr="008E0F64">
        <w:rPr>
          <w:i/>
          <w:iCs/>
        </w:rPr>
        <w:softHyphen/>
        <w:t>abschnitt 4.2.4.3</w:t>
      </w:r>
      <w:r w:rsidRPr="008E0F64">
        <w:t xml:space="preserve"> in hauswirtschaftlichen Anlagen ist anwendbar.</w:t>
      </w:r>
    </w:p>
    <w:p w14:paraId="605BF36F" w14:textId="413ADF8A" w:rsidR="00E16152" w:rsidRPr="008E0F64" w:rsidRDefault="00E16152" w:rsidP="00E16152">
      <w:pPr>
        <w:pStyle w:val="FOD-normal"/>
        <w:spacing w:after="120"/>
      </w:pPr>
      <w:r w:rsidRPr="008E0F64">
        <w:t xml:space="preserve">In Abweichung von </w:t>
      </w:r>
      <w:r w:rsidRPr="008E0F64">
        <w:rPr>
          <w:i/>
          <w:iCs/>
        </w:rPr>
        <w:t>Unterabschnitt 4.2.4.3 Buchstabe b</w:t>
      </w:r>
      <w:r w:rsidRPr="008E0F64">
        <w:t xml:space="preserve"> Absatz 1 ist es erlaubt, für Sicherheitsstromkreise (siehe </w:t>
      </w:r>
      <w:r w:rsidRPr="008E0F64">
        <w:rPr>
          <w:i/>
          <w:iCs/>
        </w:rPr>
        <w:t>Kapitel 5.5</w:t>
      </w:r>
      <w:r w:rsidRPr="008E0F64">
        <w:t xml:space="preserve">) und kritische Stromkreise (siehe </w:t>
      </w:r>
      <w:r w:rsidRPr="008E0F64">
        <w:rPr>
          <w:i/>
          <w:iCs/>
        </w:rPr>
        <w:t>Kapitel 5.6</w:t>
      </w:r>
      <w:r w:rsidRPr="008E0F64">
        <w:t>) gemeinschaftlicher Teile einer Wohnanlage keine Differenzstrom-Schutzeinrichtung am Speisepunkt der elektrischen Anlage zu installieren.</w:t>
      </w:r>
    </w:p>
    <w:p w14:paraId="75CEAB45" w14:textId="011DAEEC" w:rsidR="00E16152" w:rsidRPr="008E0F64" w:rsidRDefault="00E16152" w:rsidP="00E16152">
      <w:pPr>
        <w:pStyle w:val="FOD-normal"/>
        <w:spacing w:after="120"/>
      </w:pPr>
      <w:r w:rsidRPr="008E0F64">
        <w:lastRenderedPageBreak/>
        <w:t xml:space="preserve">Die Anwendung von </w:t>
      </w:r>
      <w:r w:rsidRPr="008E0F64">
        <w:rPr>
          <w:i/>
          <w:iCs/>
        </w:rPr>
        <w:t>Unterabschnitt 6.5.8.2 Nr. 2</w:t>
      </w:r>
      <w:r w:rsidRPr="008E0F64">
        <w:t xml:space="preserve"> ist erlaubt für elektrische Anlagen und wesentliche Änderungen oder Erweiterungen, bei denen die Ausführung des Projekts oder der Arbeiten vor Inkrafttreten von </w:t>
      </w:r>
      <w:r w:rsidRPr="008E0F64">
        <w:rPr>
          <w:i/>
          <w:iCs/>
        </w:rPr>
        <w:t>Unterabschnitt 6.5.8.2 Nr. 2</w:t>
      </w:r>
      <w:r w:rsidRPr="008E0F64">
        <w:t xml:space="preserve"> begonnen hat, vorausgesetzt, dass die Konformitätsprüfung vor Ingebrauchnahme ab Inkrafttreten von </w:t>
      </w:r>
      <w:r w:rsidRPr="008E0F64">
        <w:rPr>
          <w:i/>
          <w:iCs/>
        </w:rPr>
        <w:t>Unterabschnitt 6.5.8.2 Nr. 2</w:t>
      </w:r>
      <w:r w:rsidRPr="008E0F64">
        <w:t xml:space="preserve"> erfolgt. Die mit der Konformitätsprüfung vor Ingebrauchnahme beauftragte zugelassene Stelle wird von der Anwendung von </w:t>
      </w:r>
      <w:r w:rsidRPr="008E0F64">
        <w:rPr>
          <w:i/>
          <w:iCs/>
        </w:rPr>
        <w:t>Unterabschnitt 6.5.8.2 Nr. 2</w:t>
      </w:r>
      <w:r w:rsidRPr="008E0F64">
        <w:t xml:space="preserve"> in Kenntnis gesetzt. Die zugelassene Stelle vermerkt die Anwendung von </w:t>
      </w:r>
      <w:r w:rsidRPr="008E0F64">
        <w:rPr>
          <w:i/>
          <w:iCs/>
        </w:rPr>
        <w:t>Unterabschnitt 6.5.8.2 Nr. 2</w:t>
      </w:r>
      <w:r w:rsidRPr="008E0F64">
        <w:t xml:space="preserve"> im Kontrollbericht.]</w:t>
      </w:r>
    </w:p>
    <w:p w14:paraId="37E83D2B" w14:textId="4C4E603C" w:rsidR="00064FA8" w:rsidRPr="008E0F64" w:rsidRDefault="00064FA8" w:rsidP="003312CB">
      <w:pPr>
        <w:pStyle w:val="FOD-niv3"/>
        <w:spacing w:before="400"/>
      </w:pPr>
      <w:bookmarkStart w:id="913" w:name="_Toc167268202"/>
      <w:bookmarkStart w:id="914" w:name="_Toc167270525"/>
      <w:bookmarkStart w:id="915" w:name="_Toc193187980"/>
      <w:r w:rsidRPr="008E0F64">
        <w:t>Abschnitt 4.2.5 - Schutzmaßnahmen bei Kleinspannung</w:t>
      </w:r>
      <w:bookmarkEnd w:id="912"/>
      <w:bookmarkEnd w:id="913"/>
      <w:bookmarkEnd w:id="914"/>
      <w:bookmarkEnd w:id="915"/>
    </w:p>
    <w:p w14:paraId="637F63C0" w14:textId="77777777" w:rsidR="00064FA8" w:rsidRPr="008E0F64" w:rsidRDefault="00064FA8" w:rsidP="00962ACD">
      <w:pPr>
        <w:pStyle w:val="FOD-niv4"/>
      </w:pPr>
      <w:bookmarkStart w:id="916" w:name="_Toc390436716"/>
      <w:bookmarkStart w:id="917" w:name="_Toc167268203"/>
      <w:bookmarkStart w:id="918" w:name="_Toc167270526"/>
      <w:bookmarkStart w:id="919" w:name="_Toc193187981"/>
      <w:bookmarkStart w:id="920" w:name="_Toc196734608"/>
      <w:r w:rsidRPr="008E0F64">
        <w:t>Unterabschnitt 4.2.5.1 - Stromversorgung mit Kleinspannung (ELV)</w:t>
      </w:r>
      <w:bookmarkEnd w:id="916"/>
      <w:bookmarkEnd w:id="917"/>
      <w:bookmarkEnd w:id="918"/>
      <w:bookmarkEnd w:id="919"/>
      <w:bookmarkEnd w:id="920"/>
    </w:p>
    <w:p w14:paraId="2922A161" w14:textId="77777777" w:rsidR="00064FA8" w:rsidRPr="008E0F64" w:rsidRDefault="00AF3E65" w:rsidP="00692AE0">
      <w:pPr>
        <w:pStyle w:val="FOD-normal"/>
        <w:keepNext/>
      </w:pPr>
      <w:r w:rsidRPr="008E0F64">
        <w:t>Kleinspannung wird geliefert:</w:t>
      </w:r>
    </w:p>
    <w:p w14:paraId="3095DDE8" w14:textId="77777777" w:rsidR="00064FA8" w:rsidRPr="008E0F64" w:rsidRDefault="00AF3E65" w:rsidP="00F1261E">
      <w:pPr>
        <w:pStyle w:val="FOD-opsomming123"/>
        <w:numPr>
          <w:ilvl w:val="0"/>
          <w:numId w:val="31"/>
        </w:numPr>
        <w:spacing w:after="0"/>
        <w:ind w:left="357" w:hanging="357"/>
        <w:rPr>
          <w:rFonts w:eastAsiaTheme="minorHAnsi"/>
        </w:rPr>
      </w:pPr>
      <w:r w:rsidRPr="008E0F64">
        <w:t>entweder von autonomen Energieversorgungsquellen wie:</w:t>
      </w:r>
    </w:p>
    <w:p w14:paraId="006ED4B1" w14:textId="77777777" w:rsidR="00064FA8" w:rsidRPr="008E0F64" w:rsidRDefault="00064FA8" w:rsidP="00692AE0">
      <w:pPr>
        <w:widowControl w:val="0"/>
        <w:numPr>
          <w:ilvl w:val="0"/>
          <w:numId w:val="1"/>
        </w:numPr>
        <w:tabs>
          <w:tab w:val="left" w:pos="880"/>
        </w:tabs>
        <w:autoSpaceDE w:val="0"/>
        <w:autoSpaceDN w:val="0"/>
        <w:adjustRightInd w:val="0"/>
        <w:spacing w:after="0" w:line="240" w:lineRule="auto"/>
        <w:ind w:left="900" w:hanging="540"/>
        <w:contextualSpacing/>
        <w:rPr>
          <w:rFonts w:ascii="Trebuchet MS" w:hAnsi="Trebuchet MS" w:cs="Arial"/>
          <w:sz w:val="19"/>
          <w:szCs w:val="19"/>
        </w:rPr>
      </w:pPr>
      <w:r w:rsidRPr="008E0F64">
        <w:rPr>
          <w:rFonts w:ascii="Trebuchet MS" w:hAnsi="Trebuchet MS"/>
          <w:sz w:val="19"/>
        </w:rPr>
        <w:t>elektrochemischen Energieversorgungsquellen (zum Beispiel Akkumulatorenbatterien) oder</w:t>
      </w:r>
    </w:p>
    <w:p w14:paraId="3D832C8D" w14:textId="263C2BFE" w:rsidR="000E32B3" w:rsidRPr="008E0F64" w:rsidRDefault="00064FA8" w:rsidP="000E32B3">
      <w:pPr>
        <w:keepNext/>
        <w:widowControl w:val="0"/>
        <w:numPr>
          <w:ilvl w:val="0"/>
          <w:numId w:val="1"/>
        </w:numPr>
        <w:tabs>
          <w:tab w:val="left" w:pos="880"/>
        </w:tabs>
        <w:autoSpaceDE w:val="0"/>
        <w:autoSpaceDN w:val="0"/>
        <w:adjustRightInd w:val="0"/>
        <w:spacing w:after="0" w:line="240" w:lineRule="auto"/>
        <w:ind w:left="900" w:hanging="540"/>
        <w:contextualSpacing/>
        <w:rPr>
          <w:rFonts w:ascii="Trebuchet MS" w:hAnsi="Trebuchet MS" w:cs="Arial"/>
          <w:sz w:val="19"/>
          <w:szCs w:val="19"/>
        </w:rPr>
      </w:pPr>
      <w:r w:rsidRPr="008E0F64">
        <w:rPr>
          <w:rFonts w:ascii="Trebuchet MS" w:hAnsi="Trebuchet MS"/>
          <w:sz w:val="19"/>
        </w:rPr>
        <w:t>anderen nicht elektrischen autonomen Energieversorgungsquellen</w:t>
      </w:r>
    </w:p>
    <w:p w14:paraId="2101261D" w14:textId="77777777" w:rsidR="00064FA8" w:rsidRPr="008E0F64" w:rsidRDefault="00AF3E65" w:rsidP="00F1261E">
      <w:pPr>
        <w:pStyle w:val="FOD-opsomming123"/>
        <w:keepNext/>
        <w:numPr>
          <w:ilvl w:val="0"/>
          <w:numId w:val="31"/>
        </w:numPr>
        <w:spacing w:after="0"/>
        <w:ind w:left="357" w:hanging="357"/>
        <w:rPr>
          <w:rFonts w:eastAsiaTheme="minorHAnsi"/>
        </w:rPr>
      </w:pPr>
      <w:r w:rsidRPr="008E0F64">
        <w:t>oder über eine elektrische Anlage von Geräten mit elektrisch getrennten Wicklungen, sofern diese Geräte:</w:t>
      </w:r>
    </w:p>
    <w:p w14:paraId="441FF0CA"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Trenntransformatoren sind,</w:t>
      </w:r>
    </w:p>
    <w:p w14:paraId="18654F73"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Einrichtungen mit einem Sicherheitsniveau sind, das dem von Trenntransformatoren gleichwertig ist,</w:t>
      </w:r>
    </w:p>
    <w:p w14:paraId="01A5AEFF"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so konzipiert sind, dass im Falle eines Fehlers zwischen der Primär- und der Sekundärwicklung Folgendes verhindert wird:</w:t>
      </w:r>
    </w:p>
    <w:p w14:paraId="4C37134D" w14:textId="77777777" w:rsidR="00064FA8" w:rsidRPr="008E0F64" w:rsidRDefault="00064FA8" w:rsidP="00F1261E">
      <w:pPr>
        <w:keepNext/>
        <w:widowControl w:val="0"/>
        <w:numPr>
          <w:ilvl w:val="0"/>
          <w:numId w:val="16"/>
        </w:numPr>
        <w:tabs>
          <w:tab w:val="left" w:pos="720"/>
        </w:tabs>
        <w:autoSpaceDE w:val="0"/>
        <w:autoSpaceDN w:val="0"/>
        <w:adjustRightInd w:val="0"/>
        <w:spacing w:after="0" w:line="240" w:lineRule="auto"/>
        <w:ind w:left="1259" w:hanging="357"/>
        <w:contextualSpacing/>
        <w:jc w:val="both"/>
        <w:rPr>
          <w:rFonts w:ascii="Trebuchet MS" w:hAnsi="Trebuchet MS" w:cs="Arial"/>
          <w:sz w:val="19"/>
          <w:szCs w:val="19"/>
        </w:rPr>
      </w:pPr>
      <w:r w:rsidRPr="008E0F64">
        <w:rPr>
          <w:rFonts w:ascii="Trebuchet MS" w:hAnsi="Trebuchet MS"/>
          <w:sz w:val="19"/>
        </w:rPr>
        <w:t xml:space="preserve">entweder das Vorhandensein einer Berührungsspannung, die keine Sicherheitsspannung ist, an Körpern elektrischer Betriebsmittel mit Kleinspannung, indem für diese Betriebsmittel Maßnahmen zum Schutz gegen indirektes Berühren gemäß </w:t>
      </w:r>
      <w:r w:rsidRPr="008E0F64">
        <w:rPr>
          <w:rFonts w:ascii="Trebuchet MS" w:hAnsi="Trebuchet MS"/>
          <w:i/>
          <w:sz w:val="19"/>
        </w:rPr>
        <w:t>Unterabschnitt 4.2.3.3 Buchstabe b, c</w:t>
      </w:r>
      <w:r w:rsidRPr="008E0F64">
        <w:rPr>
          <w:rFonts w:ascii="Trebuchet MS" w:hAnsi="Trebuchet MS"/>
          <w:sz w:val="19"/>
        </w:rPr>
        <w:t xml:space="preserve"> und </w:t>
      </w:r>
      <w:r w:rsidRPr="008E0F64">
        <w:rPr>
          <w:rFonts w:ascii="Trebuchet MS" w:hAnsi="Trebuchet MS"/>
          <w:i/>
          <w:sz w:val="19"/>
        </w:rPr>
        <w:t>d</w:t>
      </w:r>
      <w:r w:rsidRPr="008E0F64">
        <w:rPr>
          <w:rFonts w:ascii="Trebuchet MS" w:hAnsi="Trebuchet MS"/>
          <w:sz w:val="19"/>
        </w:rPr>
        <w:t xml:space="preserve"> getroffen werden,</w:t>
      </w:r>
    </w:p>
    <w:p w14:paraId="77EC4052" w14:textId="77777777" w:rsidR="00064FA8" w:rsidRPr="008E0F64" w:rsidRDefault="00064FA8" w:rsidP="00F1261E">
      <w:pPr>
        <w:widowControl w:val="0"/>
        <w:numPr>
          <w:ilvl w:val="0"/>
          <w:numId w:val="16"/>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 xml:space="preserve">oder die Aufrechterhaltung einer Berührungsspannung, die keine Sicherheitsspannung ist, an Körpern elektrischer Betriebsmittel mit Kleinspannung für Zeiträume, die die in </w:t>
      </w:r>
      <w:r w:rsidRPr="008E0F64">
        <w:rPr>
          <w:rFonts w:ascii="Trebuchet MS" w:hAnsi="Trebuchet MS"/>
          <w:i/>
          <w:sz w:val="19"/>
        </w:rPr>
        <w:t>Tabelle 2.4</w:t>
      </w:r>
      <w:r w:rsidRPr="008E0F64">
        <w:rPr>
          <w:rFonts w:ascii="Trebuchet MS" w:hAnsi="Trebuchet MS"/>
          <w:sz w:val="19"/>
        </w:rPr>
        <w:t xml:space="preserve"> erwähnten Zeiträume überschreiten, indem diese Körper mit dem Schutzleiter des Primärkreises verbunden werden und für diese Betriebsmittel Schutzmaßnahmen gemäß </w:t>
      </w:r>
      <w:r w:rsidRPr="008E0F64">
        <w:rPr>
          <w:rFonts w:ascii="Trebuchet MS" w:hAnsi="Trebuchet MS"/>
          <w:i/>
          <w:sz w:val="19"/>
        </w:rPr>
        <w:t>Unterabschnitt 4.2.3.4</w:t>
      </w:r>
      <w:r w:rsidRPr="008E0F64">
        <w:rPr>
          <w:rFonts w:ascii="Trebuchet MS" w:hAnsi="Trebuchet MS"/>
          <w:sz w:val="19"/>
        </w:rPr>
        <w:t xml:space="preserve"> angewendet werden,</w:t>
      </w:r>
    </w:p>
    <w:p w14:paraId="3D7EFCBE" w14:textId="77777777" w:rsidR="00200A84" w:rsidRPr="008E0F64" w:rsidRDefault="00AF3E65" w:rsidP="00F1261E">
      <w:pPr>
        <w:pStyle w:val="FOD-opsomming123"/>
        <w:numPr>
          <w:ilvl w:val="0"/>
          <w:numId w:val="31"/>
        </w:numPr>
        <w:spacing w:after="0"/>
        <w:ind w:left="357" w:hanging="357"/>
        <w:rPr>
          <w:rFonts w:eastAsiaTheme="minorHAnsi"/>
        </w:rPr>
      </w:pPr>
      <w:r w:rsidRPr="008E0F64">
        <w:t xml:space="preserve">oder von elektronischen Einrichtungen, bei denen durch bauliche Maßnahmen verhindert wird, dass selbst im Falle eines internen Fehlers dieser Einrichtungen die Spannung an den Ausgangspolen den in </w:t>
      </w:r>
      <w:r w:rsidRPr="008E0F64">
        <w:rPr>
          <w:i/>
        </w:rPr>
        <w:t>Tabelle 2.3</w:t>
      </w:r>
      <w:r w:rsidRPr="008E0F64">
        <w:t xml:space="preserve"> bestimmten vereinbarten absoluten Grenzwert der Berührungsspannung nicht überschreiten kann. </w:t>
      </w:r>
    </w:p>
    <w:p w14:paraId="3D6C7CCE" w14:textId="3A111C7F" w:rsidR="00064FA8" w:rsidRPr="008E0F64" w:rsidRDefault="00AF3E65" w:rsidP="00200A84">
      <w:pPr>
        <w:pStyle w:val="FOD-opsomming123"/>
        <w:numPr>
          <w:ilvl w:val="0"/>
          <w:numId w:val="0"/>
        </w:numPr>
        <w:spacing w:after="0"/>
        <w:ind w:left="357"/>
        <w:rPr>
          <w:rFonts w:eastAsiaTheme="minorHAnsi"/>
        </w:rPr>
      </w:pPr>
      <w:r w:rsidRPr="008E0F64">
        <w:t xml:space="preserve">Höhere Spannungswerte sind jedoch zulässig, wenn diese Spannung bei direktem oder indirektem Berühren innerhalb eines Zeitraums, der durch die vereinbarten relativen Grenzwerte der Berührungsspannung wie in </w:t>
      </w:r>
      <w:r w:rsidRPr="008E0F64">
        <w:rPr>
          <w:i/>
        </w:rPr>
        <w:t>Tabelle 2.4</w:t>
      </w:r>
      <w:r w:rsidRPr="008E0F64">
        <w:t xml:space="preserve"> bestimmt festgelegt wird, auf die vereinbarten absoluten Grenzwerte der Berührungsspannung verringert wird.</w:t>
      </w:r>
    </w:p>
    <w:p w14:paraId="05FCBDC9" w14:textId="77777777" w:rsidR="00064FA8" w:rsidRPr="008E0F64" w:rsidRDefault="00AF3E65" w:rsidP="00692AE0">
      <w:pPr>
        <w:pStyle w:val="FOD-normal"/>
        <w:keepNext/>
        <w:spacing w:before="0" w:after="120"/>
      </w:pPr>
      <w:r w:rsidRPr="008E0F64">
        <w:t xml:space="preserve">Die Nennspannung dieser Energieversorgungsquellen für Kleinspannung, mit Ausnahme der weiter oben unter </w:t>
      </w:r>
      <w:r w:rsidRPr="008E0F64">
        <w:rPr>
          <w:i/>
        </w:rPr>
        <w:t>Nr.</w:t>
      </w:r>
      <w:r w:rsidRPr="008E0F64">
        <w:t> </w:t>
      </w:r>
      <w:r w:rsidRPr="008E0F64">
        <w:rPr>
          <w:i/>
        </w:rPr>
        <w:t>3</w:t>
      </w:r>
      <w:r w:rsidRPr="008E0F64">
        <w:t xml:space="preserve"> erwähnten Quellen, überschreitet nicht die in den </w:t>
      </w:r>
      <w:r w:rsidRPr="008E0F64">
        <w:rPr>
          <w:i/>
        </w:rPr>
        <w:t>Abschnitten 2.3.2</w:t>
      </w:r>
      <w:r w:rsidRPr="008E0F64">
        <w:t xml:space="preserve"> und </w:t>
      </w:r>
      <w:r w:rsidRPr="008E0F64">
        <w:rPr>
          <w:i/>
        </w:rPr>
        <w:t>2.3.3</w:t>
      </w:r>
      <w:r w:rsidRPr="008E0F64">
        <w:t xml:space="preserve"> bestimmten Werte. </w:t>
      </w:r>
    </w:p>
    <w:p w14:paraId="4C097E6B" w14:textId="77777777" w:rsidR="00064FA8" w:rsidRPr="008E0F64" w:rsidRDefault="00064FA8" w:rsidP="00962ACD">
      <w:pPr>
        <w:pStyle w:val="FOD-niv4"/>
      </w:pPr>
      <w:bookmarkStart w:id="921" w:name="_Toc390436717"/>
      <w:bookmarkStart w:id="922" w:name="_Toc167268204"/>
      <w:bookmarkStart w:id="923" w:name="_Toc167270527"/>
      <w:bookmarkStart w:id="924" w:name="_Toc193187982"/>
      <w:bookmarkStart w:id="925" w:name="_Toc196734609"/>
      <w:r w:rsidRPr="008E0F64">
        <w:t>Unterabschnitt 4.2.5.2 - Elektrische Anlagen mit Funktionskleinspannung ohne elektrisch sichere Trennung (FELV)</w:t>
      </w:r>
      <w:bookmarkEnd w:id="921"/>
      <w:bookmarkEnd w:id="922"/>
      <w:bookmarkEnd w:id="923"/>
      <w:bookmarkEnd w:id="924"/>
      <w:bookmarkEnd w:id="925"/>
    </w:p>
    <w:p w14:paraId="2343A3C4" w14:textId="77777777" w:rsidR="00064FA8" w:rsidRPr="008E0F64" w:rsidRDefault="00064FA8" w:rsidP="00F1261E">
      <w:pPr>
        <w:pStyle w:val="Paragraphedeliste"/>
        <w:widowControl w:val="0"/>
        <w:numPr>
          <w:ilvl w:val="0"/>
          <w:numId w:val="32"/>
        </w:numPr>
        <w:tabs>
          <w:tab w:val="left" w:pos="360"/>
        </w:tabs>
        <w:autoSpaceDE w:val="0"/>
        <w:autoSpaceDN w:val="0"/>
        <w:adjustRightInd w:val="0"/>
        <w:spacing w:before="120" w:after="120" w:line="240" w:lineRule="auto"/>
        <w:jc w:val="both"/>
        <w:rPr>
          <w:rFonts w:ascii="Trebuchet MS" w:eastAsiaTheme="minorHAnsi" w:hAnsi="Trebuchet MS" w:cs="Arial"/>
          <w:b/>
          <w:iCs/>
          <w:sz w:val="19"/>
          <w:szCs w:val="19"/>
        </w:rPr>
      </w:pPr>
      <w:r w:rsidRPr="008E0F64">
        <w:rPr>
          <w:rFonts w:ascii="Trebuchet MS" w:hAnsi="Trebuchet MS"/>
          <w:b/>
          <w:sz w:val="19"/>
        </w:rPr>
        <w:t>Allgemeines</w:t>
      </w:r>
    </w:p>
    <w:p w14:paraId="74EE6852" w14:textId="004E950B" w:rsidR="00064FA8" w:rsidRPr="008E0F64" w:rsidRDefault="00F65793" w:rsidP="00200A84">
      <w:pPr>
        <w:widowControl w:val="0"/>
        <w:autoSpaceDE w:val="0"/>
        <w:autoSpaceDN w:val="0"/>
        <w:adjustRightInd w:val="0"/>
        <w:spacing w:before="120" w:after="0" w:line="240" w:lineRule="auto"/>
        <w:ind w:left="1077" w:hanging="720"/>
        <w:jc w:val="both"/>
        <w:rPr>
          <w:rFonts w:ascii="Trebuchet MS" w:hAnsi="Trebuchet MS" w:cs="Arial"/>
          <w:i/>
          <w:sz w:val="19"/>
          <w:szCs w:val="19"/>
        </w:rPr>
      </w:pPr>
      <w:r w:rsidRPr="008E0F64">
        <w:rPr>
          <w:rFonts w:ascii="Trebuchet MS" w:hAnsi="Trebuchet MS"/>
          <w:i/>
          <w:sz w:val="19"/>
        </w:rPr>
        <w:t xml:space="preserve">a.1 - </w:t>
      </w:r>
      <w:r w:rsidR="00D20565" w:rsidRPr="008E0F64">
        <w:rPr>
          <w:rFonts w:ascii="Trebuchet MS" w:hAnsi="Trebuchet MS"/>
          <w:i/>
          <w:sz w:val="19"/>
        </w:rPr>
        <w:t>Schutz gegen direktes Berühren</w:t>
      </w:r>
    </w:p>
    <w:p w14:paraId="792514FC" w14:textId="77777777" w:rsidR="00064FA8" w:rsidRPr="008E0F64" w:rsidRDefault="00064FA8" w:rsidP="00200A84">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Schutz gegen direktes Berühren muss gewährleistet sein:</w:t>
      </w:r>
    </w:p>
    <w:p w14:paraId="1EA309D9"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entweder durch Umhüllungen oder Barrieren, die mindestens eine Schutzart von IPXX-B aufweisen,</w:t>
      </w:r>
    </w:p>
    <w:p w14:paraId="6FBD9EE0"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oder durch eine Isolierung, die für eine Prüfspannung von 1500 V bei Netzfrequenz während einer Minute konzipiert ist,</w:t>
      </w:r>
    </w:p>
    <w:p w14:paraId="5884D76F"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oder durch Entfernung.</w:t>
      </w:r>
    </w:p>
    <w:p w14:paraId="7B499211" w14:textId="6CCCB496" w:rsidR="00064FA8" w:rsidRPr="008E0F64" w:rsidRDefault="00F65793" w:rsidP="00200A84">
      <w:pPr>
        <w:widowControl w:val="0"/>
        <w:autoSpaceDE w:val="0"/>
        <w:autoSpaceDN w:val="0"/>
        <w:adjustRightInd w:val="0"/>
        <w:spacing w:before="120" w:after="0" w:line="240" w:lineRule="auto"/>
        <w:ind w:left="1077" w:hanging="720"/>
        <w:jc w:val="both"/>
        <w:rPr>
          <w:rFonts w:ascii="Trebuchet MS" w:hAnsi="Trebuchet MS" w:cs="Arial"/>
          <w:i/>
          <w:sz w:val="19"/>
          <w:szCs w:val="19"/>
        </w:rPr>
      </w:pPr>
      <w:r w:rsidRPr="008E0F64">
        <w:rPr>
          <w:rFonts w:ascii="Trebuchet MS" w:hAnsi="Trebuchet MS"/>
          <w:i/>
          <w:sz w:val="19"/>
        </w:rPr>
        <w:t xml:space="preserve">a.2 - </w:t>
      </w:r>
      <w:r w:rsidR="00D20565" w:rsidRPr="008E0F64">
        <w:rPr>
          <w:rFonts w:ascii="Trebuchet MS" w:hAnsi="Trebuchet MS"/>
          <w:i/>
          <w:sz w:val="19"/>
        </w:rPr>
        <w:t>Schutz gegen indirektes Berühren</w:t>
      </w:r>
    </w:p>
    <w:p w14:paraId="507580B9" w14:textId="77777777" w:rsidR="00064FA8" w:rsidRPr="008E0F64" w:rsidRDefault="00064FA8" w:rsidP="00200A84">
      <w:pPr>
        <w:widowControl w:val="0"/>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Bei einem Isolationsfehler zwischen dem Versorgungsnetz und dem FELV-Netz und bei Fehler im FELV-Netz muss verhindert werden, dass Körper elektrischer Betriebsmittel mit Kleinspannung einer Berührungsspannung ausgesetzt werden, die keine Sicherheitsspannung ist:</w:t>
      </w:r>
    </w:p>
    <w:p w14:paraId="46D81E6F"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 xml:space="preserve">entweder für einen Zeitraum, der die durch die vereinbarten relativen Grenzwerte der </w:t>
      </w:r>
      <w:r w:rsidRPr="008E0F64">
        <w:rPr>
          <w:rFonts w:ascii="Trebuchet MS" w:hAnsi="Trebuchet MS"/>
          <w:sz w:val="19"/>
        </w:rPr>
        <w:lastRenderedPageBreak/>
        <w:t xml:space="preserve">Berührungsspannung festgelegte maximale Dauer überschreitet, durch Anwendung der in </w:t>
      </w:r>
      <w:r w:rsidRPr="008E0F64">
        <w:rPr>
          <w:rFonts w:ascii="Trebuchet MS" w:hAnsi="Trebuchet MS"/>
          <w:i/>
          <w:sz w:val="19"/>
        </w:rPr>
        <w:t>Unterabschnitt 4.2.3.4</w:t>
      </w:r>
      <w:r w:rsidRPr="008E0F64">
        <w:rPr>
          <w:rFonts w:ascii="Trebuchet MS" w:hAnsi="Trebuchet MS"/>
          <w:sz w:val="19"/>
        </w:rPr>
        <w:t xml:space="preserve"> aufgeführten Schutzmaßnahmen</w:t>
      </w:r>
    </w:p>
    <w:p w14:paraId="6C14715F" w14:textId="77777777" w:rsidR="00064FA8" w:rsidRPr="008E0F64" w:rsidRDefault="00064FA8" w:rsidP="00200A84">
      <w:pPr>
        <w:widowControl w:val="0"/>
        <w:numPr>
          <w:ilvl w:val="0"/>
          <w:numId w:val="1"/>
        </w:numPr>
        <w:tabs>
          <w:tab w:val="left" w:pos="880"/>
        </w:tabs>
        <w:autoSpaceDE w:val="0"/>
        <w:autoSpaceDN w:val="0"/>
        <w:adjustRightInd w:val="0"/>
        <w:spacing w:after="0" w:line="240" w:lineRule="auto"/>
        <w:ind w:left="900" w:hanging="540"/>
        <w:contextualSpacing/>
        <w:jc w:val="both"/>
        <w:rPr>
          <w:rFonts w:ascii="Trebuchet MS" w:hAnsi="Trebuchet MS" w:cs="Arial"/>
          <w:sz w:val="19"/>
          <w:szCs w:val="19"/>
        </w:rPr>
      </w:pPr>
      <w:r w:rsidRPr="008E0F64">
        <w:rPr>
          <w:rFonts w:ascii="Trebuchet MS" w:hAnsi="Trebuchet MS"/>
          <w:sz w:val="19"/>
        </w:rPr>
        <w:t xml:space="preserve">oder durch Anwendung der in </w:t>
      </w:r>
      <w:r w:rsidRPr="008E0F64">
        <w:rPr>
          <w:rFonts w:ascii="Trebuchet MS" w:hAnsi="Trebuchet MS"/>
          <w:i/>
          <w:sz w:val="19"/>
        </w:rPr>
        <w:t>Unterabschnitt 4.2.3.3 Buchstabe b, c</w:t>
      </w:r>
      <w:r w:rsidRPr="008E0F64">
        <w:rPr>
          <w:rFonts w:ascii="Trebuchet MS" w:hAnsi="Trebuchet MS"/>
          <w:sz w:val="19"/>
        </w:rPr>
        <w:t xml:space="preserve"> und </w:t>
      </w:r>
      <w:r w:rsidRPr="008E0F64">
        <w:rPr>
          <w:rFonts w:ascii="Trebuchet MS" w:hAnsi="Trebuchet MS"/>
          <w:i/>
          <w:sz w:val="19"/>
        </w:rPr>
        <w:t>d</w:t>
      </w:r>
      <w:r w:rsidRPr="008E0F64">
        <w:rPr>
          <w:rFonts w:ascii="Trebuchet MS" w:hAnsi="Trebuchet MS"/>
          <w:sz w:val="19"/>
        </w:rPr>
        <w:t xml:space="preserve"> aufgeführten Schutzmaßnahmen.</w:t>
      </w:r>
    </w:p>
    <w:p w14:paraId="674E3CAD" w14:textId="2E941055" w:rsidR="00064FA8" w:rsidRPr="008E0F64" w:rsidRDefault="00D20565" w:rsidP="00200A84">
      <w:pPr>
        <w:widowControl w:val="0"/>
        <w:autoSpaceDE w:val="0"/>
        <w:autoSpaceDN w:val="0"/>
        <w:adjustRightInd w:val="0"/>
        <w:spacing w:before="120" w:after="0" w:line="240" w:lineRule="auto"/>
        <w:ind w:left="1077" w:hanging="720"/>
        <w:jc w:val="both"/>
        <w:rPr>
          <w:rFonts w:ascii="Trebuchet MS" w:hAnsi="Trebuchet MS" w:cs="Arial"/>
          <w:i/>
          <w:sz w:val="19"/>
          <w:szCs w:val="19"/>
        </w:rPr>
      </w:pPr>
      <w:r w:rsidRPr="008E0F64">
        <w:rPr>
          <w:rFonts w:ascii="Trebuchet MS" w:hAnsi="Trebuchet MS"/>
          <w:i/>
          <w:sz w:val="19"/>
        </w:rPr>
        <w:t>a.3</w:t>
      </w:r>
      <w:r w:rsidR="00F65793" w:rsidRPr="008E0F64">
        <w:rPr>
          <w:rFonts w:ascii="Trebuchet MS" w:hAnsi="Trebuchet MS"/>
          <w:i/>
          <w:sz w:val="19"/>
        </w:rPr>
        <w:t xml:space="preserve"> - </w:t>
      </w:r>
      <w:r w:rsidRPr="008E0F64">
        <w:rPr>
          <w:rFonts w:ascii="Trebuchet MS" w:hAnsi="Trebuchet MS"/>
          <w:i/>
          <w:sz w:val="19"/>
        </w:rPr>
        <w:t>Schutz gegen thermische Auswirkungen und Überströme</w:t>
      </w:r>
    </w:p>
    <w:p w14:paraId="3F7A99BB" w14:textId="77777777" w:rsidR="001337E4" w:rsidRPr="008E0F64" w:rsidRDefault="00064FA8" w:rsidP="00200A84">
      <w:pPr>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 xml:space="preserve">Die Vorschriften von </w:t>
      </w:r>
      <w:r w:rsidRPr="008E0F64">
        <w:rPr>
          <w:rFonts w:ascii="Trebuchet MS" w:hAnsi="Trebuchet MS"/>
          <w:i/>
          <w:sz w:val="19"/>
        </w:rPr>
        <w:t>Kapitel 4.3 "Schutz gegen thermische Auswirkungen"</w:t>
      </w:r>
      <w:r w:rsidRPr="008E0F64">
        <w:rPr>
          <w:rFonts w:ascii="Trebuchet MS" w:hAnsi="Trebuchet MS"/>
          <w:sz w:val="19"/>
        </w:rPr>
        <w:t xml:space="preserve"> und </w:t>
      </w:r>
      <w:r w:rsidRPr="008E0F64">
        <w:rPr>
          <w:rFonts w:ascii="Trebuchet MS" w:hAnsi="Trebuchet MS"/>
          <w:i/>
          <w:sz w:val="19"/>
        </w:rPr>
        <w:t>Kapitel 4.4 "Elektrischer Überstromschutz"</w:t>
      </w:r>
      <w:r w:rsidRPr="008E0F64">
        <w:rPr>
          <w:rFonts w:ascii="Trebuchet MS" w:hAnsi="Trebuchet MS"/>
          <w:sz w:val="19"/>
        </w:rPr>
        <w:t xml:space="preserve"> bleiben vollständig anwendbar. Konkret werden Maßnahmen getroffen, um zu verhindern, dass bei bestimmungsgemäßem Betrieb oder Fehler ein gefährlicher Ableit- oder Fehlerstrom anhält, insbesondere bei Benutzung von Geräten der Klasse I.</w:t>
      </w:r>
    </w:p>
    <w:p w14:paraId="33410C19" w14:textId="77777777" w:rsidR="00064FA8" w:rsidRPr="008E0F64" w:rsidRDefault="00064FA8" w:rsidP="00F1261E">
      <w:pPr>
        <w:pStyle w:val="Paragraphedeliste"/>
        <w:widowControl w:val="0"/>
        <w:numPr>
          <w:ilvl w:val="0"/>
          <w:numId w:val="32"/>
        </w:numPr>
        <w:tabs>
          <w:tab w:val="left" w:pos="360"/>
        </w:tabs>
        <w:autoSpaceDE w:val="0"/>
        <w:autoSpaceDN w:val="0"/>
        <w:adjustRightInd w:val="0"/>
        <w:spacing w:before="120" w:after="120" w:line="240" w:lineRule="auto"/>
        <w:jc w:val="both"/>
        <w:rPr>
          <w:rFonts w:ascii="Trebuchet MS" w:eastAsiaTheme="minorHAnsi" w:hAnsi="Trebuchet MS" w:cs="Arial"/>
          <w:b/>
          <w:iCs/>
          <w:sz w:val="19"/>
          <w:szCs w:val="19"/>
        </w:rPr>
      </w:pPr>
      <w:r w:rsidRPr="008E0F64">
        <w:rPr>
          <w:rFonts w:ascii="Trebuchet MS" w:hAnsi="Trebuchet MS"/>
          <w:b/>
          <w:sz w:val="19"/>
        </w:rPr>
        <w:t>Steckvorrichtungen</w:t>
      </w:r>
    </w:p>
    <w:p w14:paraId="6179F512" w14:textId="77777777" w:rsidR="00064FA8" w:rsidRPr="008E0F64" w:rsidRDefault="00AF3E65" w:rsidP="00200A84">
      <w:pPr>
        <w:pStyle w:val="FOD-normal"/>
      </w:pPr>
      <w:r w:rsidRPr="008E0F64">
        <w:t>FELV-Steckvorrichtungen entsprechen folgenden Vorschriften:</w:t>
      </w:r>
    </w:p>
    <w:p w14:paraId="1EBB9326" w14:textId="77777777" w:rsidR="00064FA8" w:rsidRPr="008E0F64" w:rsidRDefault="00883505" w:rsidP="00445351">
      <w:pPr>
        <w:pStyle w:val="FOD-opsomming1"/>
        <w:numPr>
          <w:ilvl w:val="0"/>
          <w:numId w:val="355"/>
        </w:numPr>
      </w:pPr>
      <w:r w:rsidRPr="008E0F64">
        <w:t>Stecker dürfen nicht in Steckdosen eingesteckt werden können, die mit anderen Spannungen versorgt werden.</w:t>
      </w:r>
    </w:p>
    <w:p w14:paraId="1D08E9F4" w14:textId="77777777" w:rsidR="00C079A2" w:rsidRPr="008E0F64" w:rsidRDefault="00883505" w:rsidP="00445351">
      <w:pPr>
        <w:pStyle w:val="FOD-opsomming1"/>
        <w:keepNext/>
        <w:numPr>
          <w:ilvl w:val="0"/>
          <w:numId w:val="355"/>
        </w:numPr>
        <w:spacing w:after="120"/>
        <w:ind w:left="357" w:hanging="357"/>
        <w:contextualSpacing w:val="0"/>
      </w:pPr>
      <w:r w:rsidRPr="008E0F64">
        <w:t>Steckdosen verhindern das Einstecken von Steckern, die für andere Stromversorgungen als FELV vorgesehen sind.</w:t>
      </w:r>
    </w:p>
    <w:p w14:paraId="7A04049D" w14:textId="77777777" w:rsidR="00064FA8" w:rsidRPr="008E0F64" w:rsidRDefault="00064FA8" w:rsidP="00962ACD">
      <w:pPr>
        <w:pStyle w:val="FOD-niv4"/>
      </w:pPr>
      <w:bookmarkStart w:id="926" w:name="_Toc390436718"/>
      <w:bookmarkStart w:id="927" w:name="_Toc167268205"/>
      <w:bookmarkStart w:id="928" w:name="_Toc167270528"/>
      <w:bookmarkStart w:id="929" w:name="_Toc193187983"/>
      <w:bookmarkStart w:id="930" w:name="_Toc196734610"/>
      <w:r w:rsidRPr="008E0F64">
        <w:t>Unterabschnitt 4.2.5.3 - Elektrische Anlagen mit Sicherheitskleinspannung (SELV) und Funktionskleinspannung mit elektrisch sicherer Trennung (PELV)</w:t>
      </w:r>
      <w:bookmarkEnd w:id="926"/>
      <w:bookmarkEnd w:id="927"/>
      <w:bookmarkEnd w:id="928"/>
      <w:bookmarkEnd w:id="929"/>
      <w:bookmarkEnd w:id="930"/>
    </w:p>
    <w:p w14:paraId="0731E61D" w14:textId="77777777" w:rsidR="00064FA8" w:rsidRPr="008E0F64" w:rsidRDefault="00064FA8" w:rsidP="00F1261E">
      <w:pPr>
        <w:pStyle w:val="Paragraphedeliste"/>
        <w:widowControl w:val="0"/>
        <w:numPr>
          <w:ilvl w:val="0"/>
          <w:numId w:val="3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Energieversorgungsquelle</w:t>
      </w:r>
    </w:p>
    <w:p w14:paraId="20558961" w14:textId="34B6A87B" w:rsidR="00064FA8" w:rsidRPr="008E0F64" w:rsidRDefault="00AF3E65" w:rsidP="00692AE0">
      <w:pPr>
        <w:pStyle w:val="FOD-normal"/>
      </w:pPr>
      <w:r w:rsidRPr="008E0F64">
        <w:t>SELV und PELV dürfen nur von einer der Energieversorgungsquellen für Kleinspannung geliefert werden, die erwähnt ist:</w:t>
      </w:r>
    </w:p>
    <w:p w14:paraId="0C84137A" w14:textId="77777777" w:rsidR="00064FA8" w:rsidRPr="008E0F64" w:rsidRDefault="00883505" w:rsidP="00445351">
      <w:pPr>
        <w:pStyle w:val="FOD-opsomming1"/>
        <w:numPr>
          <w:ilvl w:val="0"/>
          <w:numId w:val="347"/>
        </w:numPr>
      </w:pPr>
      <w:r w:rsidRPr="008E0F64">
        <w:t xml:space="preserve">entweder in </w:t>
      </w:r>
      <w:r w:rsidRPr="008E0F64">
        <w:rPr>
          <w:i/>
        </w:rPr>
        <w:t>Unterabschnitt 4.2.5.1</w:t>
      </w:r>
      <w:r w:rsidRPr="008E0F64">
        <w:t xml:space="preserve"> </w:t>
      </w:r>
      <w:r w:rsidRPr="008E0F64">
        <w:rPr>
          <w:i/>
        </w:rPr>
        <w:t>Nr. 1</w:t>
      </w:r>
    </w:p>
    <w:p w14:paraId="41EBDC81" w14:textId="77777777" w:rsidR="00064FA8" w:rsidRPr="008E0F64" w:rsidRDefault="00883505" w:rsidP="00445351">
      <w:pPr>
        <w:pStyle w:val="FOD-opsomming1"/>
        <w:numPr>
          <w:ilvl w:val="0"/>
          <w:numId w:val="347"/>
        </w:numPr>
      </w:pPr>
      <w:r w:rsidRPr="008E0F64">
        <w:t xml:space="preserve">oder in den ersten beiden Gedankenstrichen von </w:t>
      </w:r>
      <w:r w:rsidRPr="008E0F64">
        <w:rPr>
          <w:i/>
        </w:rPr>
        <w:t>Unterabschnitt 4.2.5.1</w:t>
      </w:r>
      <w:r w:rsidRPr="008E0F64">
        <w:t xml:space="preserve"> </w:t>
      </w:r>
      <w:r w:rsidRPr="008E0F64">
        <w:rPr>
          <w:i/>
        </w:rPr>
        <w:t>Nr. 2</w:t>
      </w:r>
      <w:r w:rsidRPr="008E0F64">
        <w:t>, wonach diese Geräte ein Sicherheitsniveau aufweisen, das dem eines Sicherheitstransformators gleichwertig ist,</w:t>
      </w:r>
    </w:p>
    <w:p w14:paraId="107708A6" w14:textId="77777777" w:rsidR="00064FA8" w:rsidRPr="008E0F64" w:rsidRDefault="00883505" w:rsidP="00445351">
      <w:pPr>
        <w:pStyle w:val="FOD-opsomming1"/>
        <w:keepNext/>
        <w:numPr>
          <w:ilvl w:val="0"/>
          <w:numId w:val="347"/>
        </w:numPr>
      </w:pPr>
      <w:r w:rsidRPr="008E0F64">
        <w:t xml:space="preserve">oder in </w:t>
      </w:r>
      <w:r w:rsidRPr="008E0F64">
        <w:rPr>
          <w:i/>
        </w:rPr>
        <w:t>Unterabschnitt 4.2.5.1</w:t>
      </w:r>
      <w:r w:rsidRPr="008E0F64">
        <w:t xml:space="preserve"> </w:t>
      </w:r>
      <w:r w:rsidRPr="008E0F64">
        <w:rPr>
          <w:i/>
        </w:rPr>
        <w:t>Nr. 3</w:t>
      </w:r>
      <w:r w:rsidRPr="008E0F64">
        <w:t>, wonach der höhere Spannungswert wie in Absatz 2 beschrieben nur für PELV zulässig ist.</w:t>
      </w:r>
    </w:p>
    <w:p w14:paraId="41937C3B" w14:textId="77777777" w:rsidR="00064FA8" w:rsidRPr="008E0F64" w:rsidRDefault="00AF3E65" w:rsidP="00692AE0">
      <w:pPr>
        <w:pStyle w:val="FOD-normal"/>
      </w:pPr>
      <w:r w:rsidRPr="008E0F64">
        <w:t xml:space="preserve">Wenn die elektrische Sicherheitskleinspannungsanlage über einen oder mehrere Gleichrichter mit Gleichspannung versorgt wird, ist am Ausgang des Transformators der vereinbarte absolute Grenzwert der Berührungsspannung anwendbar, unbeschadet der Bestimmungen der </w:t>
      </w:r>
      <w:r w:rsidRPr="008E0F64">
        <w:rPr>
          <w:i/>
        </w:rPr>
        <w:t>Abschnitte 2.3.2</w:t>
      </w:r>
      <w:r w:rsidRPr="008E0F64">
        <w:t xml:space="preserve"> und </w:t>
      </w:r>
      <w:r w:rsidRPr="008E0F64">
        <w:rPr>
          <w:i/>
        </w:rPr>
        <w:t>2.3.3</w:t>
      </w:r>
      <w:r w:rsidRPr="008E0F64">
        <w:t xml:space="preserve"> in Bezug auf Gleichspannung.</w:t>
      </w:r>
    </w:p>
    <w:p w14:paraId="5211B88D" w14:textId="77777777" w:rsidR="00064FA8" w:rsidRPr="008E0F64" w:rsidRDefault="00AF3E65" w:rsidP="00692AE0">
      <w:pPr>
        <w:pStyle w:val="FOD-normal"/>
      </w:pPr>
      <w:r w:rsidRPr="008E0F64">
        <w:t>Mobile Energieversorgungsquellen wie Sicherheitstransformatoren oder Generatoren werden gemäß den Vorschriften in Bezug auf Schutzmaßnahmen für die Benutzung von Betriebsmitteln der Klasse II oder gleichwertigen Betriebsmitteln gewählt oder installiert.</w:t>
      </w:r>
    </w:p>
    <w:p w14:paraId="0CE1E041" w14:textId="77777777" w:rsidR="00064FA8" w:rsidRPr="008E0F64" w:rsidRDefault="00064FA8" w:rsidP="00F1261E">
      <w:pPr>
        <w:pStyle w:val="Paragraphedeliste"/>
        <w:keepNext/>
        <w:keepLines/>
        <w:widowControl w:val="0"/>
        <w:numPr>
          <w:ilvl w:val="0"/>
          <w:numId w:val="33"/>
        </w:numPr>
        <w:tabs>
          <w:tab w:val="left" w:pos="360"/>
        </w:tabs>
        <w:autoSpaceDE w:val="0"/>
        <w:autoSpaceDN w:val="0"/>
        <w:adjustRightInd w:val="0"/>
        <w:spacing w:before="120" w:after="120" w:line="240" w:lineRule="auto"/>
        <w:contextualSpacing w:val="0"/>
        <w:rPr>
          <w:rFonts w:ascii="Trebuchet MS" w:eastAsiaTheme="minorHAnsi" w:hAnsi="Trebuchet MS" w:cs="Arial"/>
          <w:b/>
          <w:iCs/>
          <w:sz w:val="19"/>
          <w:szCs w:val="19"/>
        </w:rPr>
      </w:pPr>
      <w:r w:rsidRPr="008E0F64">
        <w:rPr>
          <w:rFonts w:ascii="Trebuchet MS" w:hAnsi="Trebuchet MS"/>
          <w:b/>
          <w:sz w:val="19"/>
        </w:rPr>
        <w:t>Aktive Teile</w:t>
      </w:r>
    </w:p>
    <w:p w14:paraId="5064C7B9" w14:textId="77777777" w:rsidR="00064FA8" w:rsidRPr="008E0F64" w:rsidRDefault="00AF3E65" w:rsidP="00692AE0">
      <w:pPr>
        <w:pStyle w:val="FOD-normal"/>
      </w:pPr>
      <w:r w:rsidRPr="008E0F64">
        <w:t>Aktive Teile von SELV- und PELV-Stromkreisen sind physisch voneinander und von anderen Stromkreisen getrennt.</w:t>
      </w:r>
    </w:p>
    <w:p w14:paraId="454EE131" w14:textId="77777777" w:rsidR="00064FA8" w:rsidRPr="008E0F64" w:rsidRDefault="00AF3E65" w:rsidP="00692AE0">
      <w:pPr>
        <w:pStyle w:val="FOD-normal"/>
      </w:pPr>
      <w:r w:rsidRPr="008E0F64">
        <w:t>Maßnahmen werden getroffen, um eine elektrisch sichere Trennung zu gewährleisten; diese Regel gilt nicht für die Verbindung zwischen PELV und Erde.</w:t>
      </w:r>
    </w:p>
    <w:p w14:paraId="7E21FE99" w14:textId="373B3A2D" w:rsidR="00064FA8" w:rsidRPr="008E0F64" w:rsidRDefault="00064FA8" w:rsidP="00F1261E">
      <w:pPr>
        <w:pStyle w:val="Paragraphedeliste"/>
        <w:keepNext/>
        <w:widowControl w:val="0"/>
        <w:numPr>
          <w:ilvl w:val="0"/>
          <w:numId w:val="33"/>
        </w:numPr>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Elektrische Leitungen</w:t>
      </w:r>
    </w:p>
    <w:p w14:paraId="79311FB3" w14:textId="77777777" w:rsidR="00064FA8" w:rsidRPr="008E0F64" w:rsidRDefault="00AF3E65" w:rsidP="00692AE0">
      <w:pPr>
        <w:pStyle w:val="FOD-normal"/>
      </w:pPr>
      <w:r w:rsidRPr="008E0F64">
        <w:t xml:space="preserve">Für die Gewährleistung der unter </w:t>
      </w:r>
      <w:r w:rsidRPr="008E0F64">
        <w:rPr>
          <w:i/>
        </w:rPr>
        <w:t>Buchstabe</w:t>
      </w:r>
      <w:r w:rsidRPr="008E0F64">
        <w:t> </w:t>
      </w:r>
      <w:r w:rsidRPr="008E0F64">
        <w:rPr>
          <w:i/>
        </w:rPr>
        <w:t>b</w:t>
      </w:r>
      <w:r w:rsidRPr="008E0F64">
        <w:t xml:space="preserve"> erwähnten elektrisch sicheren Trennung wird eine der folgenden Vorkehrungen getroffen:</w:t>
      </w:r>
    </w:p>
    <w:p w14:paraId="6C9A1A6C" w14:textId="77777777" w:rsidR="00064FA8" w:rsidRPr="008E0F64" w:rsidRDefault="00883505" w:rsidP="00445351">
      <w:pPr>
        <w:pStyle w:val="FOD-opsomming1"/>
        <w:numPr>
          <w:ilvl w:val="0"/>
          <w:numId w:val="348"/>
        </w:numPr>
      </w:pPr>
      <w:r w:rsidRPr="008E0F64">
        <w:t>Es gibt eine physische Trennung von mindestens 10 mm zwischen den Leitern von SELV- und PELV-Stromkreisen und den Leitern anderer Stromkreise.</w:t>
      </w:r>
    </w:p>
    <w:p w14:paraId="6EF49FF0" w14:textId="77777777" w:rsidR="00064FA8" w:rsidRPr="008E0F64" w:rsidRDefault="00064FA8" w:rsidP="00445351">
      <w:pPr>
        <w:pStyle w:val="FOD-opsomming1"/>
        <w:numPr>
          <w:ilvl w:val="0"/>
          <w:numId w:val="348"/>
        </w:numPr>
      </w:pPr>
      <w:r w:rsidRPr="008E0F64">
        <w:t>Leiter von SELV- und PELV-Stromkreisen müssen neben ihrer Basisisolierung mit einer zusätzlichen Isolierung (Mantel, Elektroinstallationsrohr, ...) versehen sein.</w:t>
      </w:r>
    </w:p>
    <w:p w14:paraId="39A89A06" w14:textId="3C41B33D" w:rsidR="00064FA8" w:rsidRPr="008E0F64" w:rsidRDefault="00883505" w:rsidP="00445351">
      <w:pPr>
        <w:pStyle w:val="FOD-opsomming1"/>
        <w:numPr>
          <w:ilvl w:val="0"/>
          <w:numId w:val="348"/>
        </w:numPr>
      </w:pPr>
      <w:r w:rsidRPr="008E0F64">
        <w:t>Ein Mehrleiterkabel oder eine Gruppe von Leitern kann Stromkreise mit unterschiedlichen Spannungen enthalten unter der Bedingung, dass die Leiter von SELV- und PELV-Stromkreisen entweder einzeln oder zusammen für die höchste vorhandene Spannung isoliert sind.</w:t>
      </w:r>
    </w:p>
    <w:p w14:paraId="142997F2" w14:textId="77777777" w:rsidR="00064FA8" w:rsidRPr="008E0F64" w:rsidRDefault="00064FA8" w:rsidP="00F1261E">
      <w:pPr>
        <w:pStyle w:val="Paragraphedeliste"/>
        <w:widowControl w:val="0"/>
        <w:numPr>
          <w:ilvl w:val="0"/>
          <w:numId w:val="3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Steckvorrichtungen</w:t>
      </w:r>
    </w:p>
    <w:p w14:paraId="1AB6E87F" w14:textId="77777777" w:rsidR="00064FA8" w:rsidRPr="008E0F64" w:rsidRDefault="00AF3E65" w:rsidP="00692AE0">
      <w:pPr>
        <w:pStyle w:val="FOD-normal"/>
      </w:pPr>
      <w:r w:rsidRPr="008E0F64">
        <w:t>SELV- und PELV-Steckvorrichtungen entsprechen folgenden Vorschriften:</w:t>
      </w:r>
    </w:p>
    <w:p w14:paraId="760211D9" w14:textId="77777777" w:rsidR="00064FA8" w:rsidRPr="008E0F64" w:rsidRDefault="00883505" w:rsidP="00445351">
      <w:pPr>
        <w:pStyle w:val="FOD-opsomming1"/>
        <w:numPr>
          <w:ilvl w:val="0"/>
          <w:numId w:val="160"/>
        </w:numPr>
      </w:pPr>
      <w:r w:rsidRPr="008E0F64">
        <w:t>Stecker dürfen nicht in Steckdosen eingesteckt werden können, die mit anderen Spannungen als SELV und PELV versorgt werden.</w:t>
      </w:r>
    </w:p>
    <w:p w14:paraId="48739723" w14:textId="77777777" w:rsidR="00064FA8" w:rsidRPr="008E0F64" w:rsidRDefault="00883505" w:rsidP="00445351">
      <w:pPr>
        <w:pStyle w:val="FOD-opsomming1"/>
        <w:numPr>
          <w:ilvl w:val="0"/>
          <w:numId w:val="160"/>
        </w:numPr>
      </w:pPr>
      <w:r w:rsidRPr="008E0F64">
        <w:t>Steckdosen verhindern das Einstecken von Steckern, die für andere Stromversorgungen als SELV und PELV vorgesehen sind.</w:t>
      </w:r>
    </w:p>
    <w:p w14:paraId="1579E35F" w14:textId="77777777" w:rsidR="00064FA8" w:rsidRPr="008E0F64" w:rsidRDefault="00883505" w:rsidP="00445351">
      <w:pPr>
        <w:pStyle w:val="FOD-opsomming1"/>
        <w:numPr>
          <w:ilvl w:val="0"/>
          <w:numId w:val="160"/>
        </w:numPr>
      </w:pPr>
      <w:r w:rsidRPr="008E0F64">
        <w:lastRenderedPageBreak/>
        <w:t>SELV-Stecker dürfen nicht in Steckdosen eingeführt werden können, die über PELV versorgt werden, und PELV-Stecker dürfen nicht in Steckdosen eingeführt werden können, die über SELV versorgt werden.</w:t>
      </w:r>
    </w:p>
    <w:p w14:paraId="00147C32" w14:textId="77777777" w:rsidR="00064FA8" w:rsidRPr="008E0F64" w:rsidRDefault="00AF3E65" w:rsidP="00445351">
      <w:pPr>
        <w:pStyle w:val="FOD-opsomming1"/>
        <w:numPr>
          <w:ilvl w:val="0"/>
          <w:numId w:val="160"/>
        </w:numPr>
      </w:pPr>
      <w:r w:rsidRPr="008E0F64">
        <w:t>SELV-Steckdosen sind weder mit einem Schutz- noch mit einem Erdungskontakt ausgestattet. Dagegen dürfen PELV-Steckdosen mit einem Schutz- oder Erdungskontakt ausgestattet sein.</w:t>
      </w:r>
    </w:p>
    <w:p w14:paraId="2CED44FC" w14:textId="77777777" w:rsidR="00064FA8" w:rsidRPr="008E0F64" w:rsidRDefault="00064FA8" w:rsidP="00F1261E">
      <w:pPr>
        <w:pStyle w:val="Paragraphedeliste"/>
        <w:keepNext/>
        <w:widowControl w:val="0"/>
        <w:numPr>
          <w:ilvl w:val="0"/>
          <w:numId w:val="33"/>
        </w:numPr>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Schutz gegen thermische Auswirkungen und Überströme</w:t>
      </w:r>
    </w:p>
    <w:p w14:paraId="257C4194" w14:textId="77777777" w:rsidR="00064FA8" w:rsidRPr="008E0F64" w:rsidRDefault="00AF3E65" w:rsidP="00692AE0">
      <w:pPr>
        <w:pStyle w:val="FOD-normal"/>
      </w:pPr>
      <w:r w:rsidRPr="008E0F64">
        <w:t xml:space="preserve">Die Vorschriften von </w:t>
      </w:r>
      <w:r w:rsidRPr="008E0F64">
        <w:rPr>
          <w:i/>
        </w:rPr>
        <w:t>Kapitel 4.3 "Schutz gegen thermische Auswirkungen"</w:t>
      </w:r>
      <w:r w:rsidRPr="008E0F64">
        <w:t xml:space="preserve"> und </w:t>
      </w:r>
      <w:r w:rsidRPr="008E0F64">
        <w:rPr>
          <w:i/>
        </w:rPr>
        <w:t>Kapitel 4.4 "Elektrischer Überstromschutz"</w:t>
      </w:r>
      <w:r w:rsidRPr="008E0F64">
        <w:t xml:space="preserve"> bleiben vollständig anwendbar.</w:t>
      </w:r>
    </w:p>
    <w:p w14:paraId="2AEC9D90" w14:textId="44C36CF8" w:rsidR="004D016B" w:rsidRPr="008E0F64" w:rsidRDefault="00AF3E65" w:rsidP="00692AE0">
      <w:pPr>
        <w:pStyle w:val="FOD-normal"/>
        <w:spacing w:before="0" w:after="120"/>
      </w:pPr>
      <w:r w:rsidRPr="008E0F64">
        <w:t>Konkret werden Maßnahmen getroffen, um zu verhindern, dass bei bestimmungsgemäßem Betrieb oder Fehler ein gefährlicher Ableit- oder Fehlerstrom anhält, insbesondere bei Benutzung von Geräten der Klasse I.</w:t>
      </w:r>
    </w:p>
    <w:p w14:paraId="52656C23" w14:textId="77777777" w:rsidR="00064FA8" w:rsidRPr="008E0F64" w:rsidRDefault="00064FA8" w:rsidP="00962ACD">
      <w:pPr>
        <w:pStyle w:val="FOD-niv4"/>
      </w:pPr>
      <w:bookmarkStart w:id="931" w:name="_Toc390436719"/>
      <w:bookmarkStart w:id="932" w:name="_Toc167268206"/>
      <w:bookmarkStart w:id="933" w:name="_Toc167270529"/>
      <w:bookmarkStart w:id="934" w:name="_Toc193187984"/>
      <w:bookmarkStart w:id="935" w:name="_Toc196734611"/>
      <w:r w:rsidRPr="008E0F64">
        <w:t>Unterabschnitt 4.2.5.4 - Zusätzliche Vorschriften für PELV-Stromkreise</w:t>
      </w:r>
      <w:bookmarkEnd w:id="931"/>
      <w:bookmarkEnd w:id="932"/>
      <w:bookmarkEnd w:id="933"/>
      <w:bookmarkEnd w:id="934"/>
      <w:bookmarkEnd w:id="935"/>
    </w:p>
    <w:p w14:paraId="17F257DA" w14:textId="77777777" w:rsidR="00064FA8" w:rsidRPr="008E0F64" w:rsidRDefault="00064FA8" w:rsidP="00F1261E">
      <w:pPr>
        <w:pStyle w:val="Paragraphedeliste"/>
        <w:widowControl w:val="0"/>
        <w:numPr>
          <w:ilvl w:val="0"/>
          <w:numId w:val="3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Schutz gegen direktes Berühren</w:t>
      </w:r>
    </w:p>
    <w:p w14:paraId="47211791" w14:textId="77777777" w:rsidR="00064FA8" w:rsidRPr="008E0F64" w:rsidRDefault="00AF3E65" w:rsidP="00692AE0">
      <w:pPr>
        <w:pStyle w:val="FOD-normal"/>
        <w:keepNext/>
      </w:pPr>
      <w:r w:rsidRPr="008E0F64">
        <w:t>Schutz gegen direktes Berühren muss gewährleistet sein:</w:t>
      </w:r>
    </w:p>
    <w:p w14:paraId="5B91F98E" w14:textId="77777777" w:rsidR="00064FA8" w:rsidRPr="008E0F64" w:rsidRDefault="00883505" w:rsidP="00445351">
      <w:pPr>
        <w:pStyle w:val="FOD-opsomming1"/>
        <w:keepNext/>
        <w:numPr>
          <w:ilvl w:val="0"/>
          <w:numId w:val="161"/>
        </w:numPr>
      </w:pPr>
      <w:r w:rsidRPr="008E0F64">
        <w:t>entweder durch Umhüllungen oder Barrieren, die mindestens eine Schutzart von IPXX-B aufweisen,</w:t>
      </w:r>
    </w:p>
    <w:p w14:paraId="0A1F9B4D" w14:textId="77777777" w:rsidR="00064FA8" w:rsidRPr="008E0F64" w:rsidRDefault="00883505" w:rsidP="00445351">
      <w:pPr>
        <w:pStyle w:val="FOD-opsomming1"/>
        <w:keepNext/>
        <w:numPr>
          <w:ilvl w:val="0"/>
          <w:numId w:val="161"/>
        </w:numPr>
      </w:pPr>
      <w:r w:rsidRPr="008E0F64">
        <w:t>oder durch eine Isolierung, die für eine Prüfspannung von 500 V bei Netzfrequenz während einer Minute konzipiert ist,</w:t>
      </w:r>
    </w:p>
    <w:p w14:paraId="79957CDC" w14:textId="47E25E77" w:rsidR="00064FA8" w:rsidRPr="008E0F64" w:rsidRDefault="00064FA8" w:rsidP="00445351">
      <w:pPr>
        <w:pStyle w:val="FOD-opsomming1"/>
        <w:numPr>
          <w:ilvl w:val="0"/>
          <w:numId w:val="161"/>
        </w:numPr>
      </w:pPr>
      <w:r w:rsidRPr="008E0F64">
        <w:t>oder durch Entfernung.</w:t>
      </w:r>
    </w:p>
    <w:p w14:paraId="76E40459" w14:textId="77777777" w:rsidR="00064FA8" w:rsidRPr="008E0F64" w:rsidRDefault="00064FA8" w:rsidP="00F1261E">
      <w:pPr>
        <w:pStyle w:val="Paragraphedeliste"/>
        <w:keepNext/>
        <w:widowControl w:val="0"/>
        <w:numPr>
          <w:ilvl w:val="0"/>
          <w:numId w:val="3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Schutz gegen indirektes Berühren</w:t>
      </w:r>
    </w:p>
    <w:p w14:paraId="2487B110" w14:textId="447E78B1" w:rsidR="00064FA8" w:rsidRPr="008E0F64" w:rsidRDefault="00AF3E65" w:rsidP="000E32B3">
      <w:pPr>
        <w:pStyle w:val="FOD-normal"/>
        <w:keepNext/>
        <w:spacing w:after="120"/>
      </w:pPr>
      <w:r w:rsidRPr="008E0F64">
        <w:t>Maßnahmen zum Schutz gegen indirektes Berühren sind nicht erforderlich.</w:t>
      </w:r>
    </w:p>
    <w:p w14:paraId="04A0677E" w14:textId="77777777" w:rsidR="00064FA8" w:rsidRPr="008E0F64" w:rsidRDefault="00064FA8" w:rsidP="00F1261E">
      <w:pPr>
        <w:pStyle w:val="Paragraphedeliste"/>
        <w:widowControl w:val="0"/>
        <w:numPr>
          <w:ilvl w:val="0"/>
          <w:numId w:val="3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Abweichungen</w:t>
      </w:r>
    </w:p>
    <w:p w14:paraId="18AEF47D" w14:textId="77777777" w:rsidR="00064FA8" w:rsidRPr="008E0F64" w:rsidRDefault="00AF3E65" w:rsidP="00692AE0">
      <w:pPr>
        <w:pStyle w:val="FOD-normal"/>
        <w:spacing w:before="0" w:after="120"/>
      </w:pPr>
      <w:r w:rsidRPr="008E0F64">
        <w:t xml:space="preserve">Ungeachtet der vorerwähnten Bestimmungen ist Schutz gegen direktes Berühren für elektrische PELV-Betriebsmittel, die sich innerhalb einer geerdeten Potentialausgleichszone befinden, nicht erforderlich, sofern der Nennspannungswert die in </w:t>
      </w:r>
      <w:r w:rsidRPr="008E0F64">
        <w:rPr>
          <w:i/>
        </w:rPr>
        <w:t>Unterabschnitt 4.2.2.2</w:t>
      </w:r>
      <w:r w:rsidRPr="008E0F64">
        <w:t xml:space="preserve"> </w:t>
      </w:r>
      <w:r w:rsidRPr="008E0F64">
        <w:rPr>
          <w:i/>
        </w:rPr>
        <w:t>Tabelle 4.1</w:t>
      </w:r>
      <w:r w:rsidRPr="008E0F64">
        <w:t xml:space="preserve"> aufgeführten Werte nicht überschreitet.</w:t>
      </w:r>
    </w:p>
    <w:p w14:paraId="0AE61D3B" w14:textId="77777777" w:rsidR="00064FA8" w:rsidRPr="008E0F64" w:rsidRDefault="00064FA8" w:rsidP="00962ACD">
      <w:pPr>
        <w:pStyle w:val="FOD-niv4"/>
      </w:pPr>
      <w:bookmarkStart w:id="936" w:name="_Toc390436720"/>
      <w:bookmarkStart w:id="937" w:name="_Toc167268207"/>
      <w:bookmarkStart w:id="938" w:name="_Toc167270530"/>
      <w:bookmarkStart w:id="939" w:name="_Toc193187985"/>
      <w:bookmarkStart w:id="940" w:name="_Toc196734612"/>
      <w:r w:rsidRPr="008E0F64">
        <w:t>Unterabschnitt 4.2.5.5 - Zusätzliche Vorschriften für SELV-Stromkreise</w:t>
      </w:r>
      <w:bookmarkEnd w:id="936"/>
      <w:bookmarkEnd w:id="937"/>
      <w:bookmarkEnd w:id="938"/>
      <w:bookmarkEnd w:id="939"/>
      <w:bookmarkEnd w:id="940"/>
    </w:p>
    <w:p w14:paraId="38FC0E4A" w14:textId="77777777" w:rsidR="00064FA8" w:rsidRPr="008E0F64" w:rsidRDefault="00064FA8" w:rsidP="00F1261E">
      <w:pPr>
        <w:pStyle w:val="Paragraphedeliste"/>
        <w:widowControl w:val="0"/>
        <w:numPr>
          <w:ilvl w:val="0"/>
          <w:numId w:val="3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Schutz gegen direktes Berühren</w:t>
      </w:r>
    </w:p>
    <w:p w14:paraId="38BD0D04" w14:textId="77777777" w:rsidR="00064FA8" w:rsidRPr="008E0F64" w:rsidRDefault="00AF3E65" w:rsidP="00692AE0">
      <w:pPr>
        <w:pStyle w:val="FOD-normal"/>
      </w:pPr>
      <w:r w:rsidRPr="008E0F64">
        <w:t xml:space="preserve">Wenn die Nennspannung des Stromkreises die in </w:t>
      </w:r>
      <w:r w:rsidRPr="008E0F64">
        <w:rPr>
          <w:i/>
        </w:rPr>
        <w:t>Unterabschnitt 4.2.2.2</w:t>
      </w:r>
      <w:r w:rsidRPr="008E0F64">
        <w:t xml:space="preserve"> </w:t>
      </w:r>
      <w:r w:rsidRPr="008E0F64">
        <w:rPr>
          <w:i/>
        </w:rPr>
        <w:t>Tabelle 4.1</w:t>
      </w:r>
      <w:r w:rsidRPr="008E0F64">
        <w:t xml:space="preserve"> aufgeführten Werte überschreitet, muss Schutz gegen direktes Berühren gemäß den Vorschriften von </w:t>
      </w:r>
      <w:r w:rsidRPr="008E0F64">
        <w:rPr>
          <w:i/>
        </w:rPr>
        <w:t>Unterabschnitt 4.2.5.4 Buchstabe a</w:t>
      </w:r>
      <w:r w:rsidRPr="008E0F64">
        <w:t xml:space="preserve"> gewährleistet werden.</w:t>
      </w:r>
    </w:p>
    <w:p w14:paraId="47A92E04" w14:textId="77777777" w:rsidR="00064FA8" w:rsidRPr="008E0F64" w:rsidRDefault="00AF3E65" w:rsidP="00692AE0">
      <w:pPr>
        <w:pStyle w:val="FOD-normal"/>
      </w:pPr>
      <w:r w:rsidRPr="008E0F64">
        <w:t xml:space="preserve">Wenn die Nennspannung des Stromkreises die in </w:t>
      </w:r>
      <w:r w:rsidRPr="008E0F64">
        <w:rPr>
          <w:i/>
        </w:rPr>
        <w:t>Unterabschnitt 4.2.2.2</w:t>
      </w:r>
      <w:r w:rsidRPr="008E0F64">
        <w:t xml:space="preserve"> </w:t>
      </w:r>
      <w:r w:rsidRPr="008E0F64">
        <w:rPr>
          <w:i/>
        </w:rPr>
        <w:t>Tabelle 4.1</w:t>
      </w:r>
      <w:r w:rsidRPr="008E0F64">
        <w:t xml:space="preserve"> aufgeführten Werte nicht überschreitet, ist kein Schutz gegen direktes Berühren erforderlich.</w:t>
      </w:r>
    </w:p>
    <w:p w14:paraId="405727F2" w14:textId="77777777" w:rsidR="00064FA8" w:rsidRPr="008E0F64" w:rsidRDefault="00064FA8" w:rsidP="00F1261E">
      <w:pPr>
        <w:pStyle w:val="Paragraphedeliste"/>
        <w:widowControl w:val="0"/>
        <w:numPr>
          <w:ilvl w:val="0"/>
          <w:numId w:val="3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Schutz gegen indirektes Berühren</w:t>
      </w:r>
    </w:p>
    <w:p w14:paraId="6AA4363E" w14:textId="77777777" w:rsidR="00064FA8" w:rsidRPr="008E0F64" w:rsidRDefault="00AF3E65" w:rsidP="00692AE0">
      <w:pPr>
        <w:pStyle w:val="FOD-normal"/>
      </w:pPr>
      <w:r w:rsidRPr="008E0F64">
        <w:t>Maßnahmen zum Schutz gegen indirektes Berühren sind nicht erforderlich.</w:t>
      </w:r>
    </w:p>
    <w:p w14:paraId="38C1E5BB" w14:textId="77777777" w:rsidR="00064FA8" w:rsidRPr="008E0F64" w:rsidRDefault="00064FA8" w:rsidP="00F1261E">
      <w:pPr>
        <w:pStyle w:val="Paragraphedeliste"/>
        <w:keepNext/>
        <w:widowControl w:val="0"/>
        <w:numPr>
          <w:ilvl w:val="0"/>
          <w:numId w:val="3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Verbotene Verbindungen</w:t>
      </w:r>
    </w:p>
    <w:p w14:paraId="0196FE6B" w14:textId="77777777" w:rsidR="00064FA8" w:rsidRPr="008E0F64" w:rsidRDefault="00AF3E65" w:rsidP="00692AE0">
      <w:pPr>
        <w:pStyle w:val="FOD-normal"/>
        <w:keepNext/>
      </w:pPr>
      <w:r w:rsidRPr="008E0F64">
        <w:t>Aktive Teile elektrischer SELV-Betriebsmittel dürfen nicht galvanisch verbunden sein mit:</w:t>
      </w:r>
    </w:p>
    <w:p w14:paraId="18AB0D4A" w14:textId="77777777" w:rsidR="00064FA8" w:rsidRPr="008E0F64" w:rsidRDefault="00374118" w:rsidP="00445351">
      <w:pPr>
        <w:pStyle w:val="FOD-opsomming1"/>
        <w:numPr>
          <w:ilvl w:val="0"/>
          <w:numId w:val="162"/>
        </w:numPr>
      </w:pPr>
      <w:r w:rsidRPr="008E0F64">
        <w:t>dem Erder,</w:t>
      </w:r>
    </w:p>
    <w:p w14:paraId="75298F1F" w14:textId="77777777" w:rsidR="00064FA8" w:rsidRPr="008E0F64" w:rsidRDefault="00AF3E65" w:rsidP="00445351">
      <w:pPr>
        <w:pStyle w:val="FOD-opsomming1"/>
        <w:numPr>
          <w:ilvl w:val="0"/>
          <w:numId w:val="162"/>
        </w:numPr>
      </w:pPr>
      <w:r w:rsidRPr="008E0F64">
        <w:t>aktiven Teilen, die zu anderen Stromkreisen gehören,</w:t>
      </w:r>
    </w:p>
    <w:p w14:paraId="5664894A" w14:textId="77777777" w:rsidR="00064FA8" w:rsidRPr="008E0F64" w:rsidRDefault="00AF3E65" w:rsidP="00445351">
      <w:pPr>
        <w:pStyle w:val="FOD-opsomming1"/>
        <w:numPr>
          <w:ilvl w:val="0"/>
          <w:numId w:val="162"/>
        </w:numPr>
      </w:pPr>
      <w:r w:rsidRPr="008E0F64">
        <w:t>Schutzleitern, die zu anderen Stromkreisen gehören.</w:t>
      </w:r>
    </w:p>
    <w:p w14:paraId="69F3C933" w14:textId="77777777" w:rsidR="00064FA8" w:rsidRPr="008E0F64" w:rsidRDefault="00AF3E65" w:rsidP="00692AE0">
      <w:pPr>
        <w:pStyle w:val="FOD-normal"/>
      </w:pPr>
      <w:r w:rsidRPr="008E0F64">
        <w:t>Körper elektrischer SELV-Betriebsmittel dürfen nicht galvanisch verbunden sein mit:</w:t>
      </w:r>
    </w:p>
    <w:p w14:paraId="487AAA41" w14:textId="77777777" w:rsidR="00064FA8" w:rsidRPr="008E0F64" w:rsidRDefault="00374118" w:rsidP="00445351">
      <w:pPr>
        <w:pStyle w:val="FOD-opsomming1"/>
        <w:numPr>
          <w:ilvl w:val="0"/>
          <w:numId w:val="163"/>
        </w:numPr>
      </w:pPr>
      <w:r w:rsidRPr="008E0F64">
        <w:t>dem Erder,</w:t>
      </w:r>
    </w:p>
    <w:p w14:paraId="24E25BB4" w14:textId="77777777" w:rsidR="00064FA8" w:rsidRPr="008E0F64" w:rsidRDefault="00374118" w:rsidP="00445351">
      <w:pPr>
        <w:pStyle w:val="FOD-opsomming1"/>
        <w:numPr>
          <w:ilvl w:val="0"/>
          <w:numId w:val="163"/>
        </w:numPr>
      </w:pPr>
      <w:r w:rsidRPr="008E0F64">
        <w:t>Schutzleitern oder Körpern anderer Anlagen,</w:t>
      </w:r>
    </w:p>
    <w:p w14:paraId="1AE4C4EF" w14:textId="77777777" w:rsidR="00064FA8" w:rsidRPr="008E0F64" w:rsidRDefault="00374118" w:rsidP="00445351">
      <w:pPr>
        <w:pStyle w:val="FOD-opsomming1"/>
        <w:numPr>
          <w:ilvl w:val="0"/>
          <w:numId w:val="163"/>
        </w:numPr>
      </w:pPr>
      <w:r w:rsidRPr="008E0F64">
        <w:t>leitfähigen Teilen, es sei denn, sie sind gegen die Gefahr geschützt, auf ein Potenzial gebracht zu werden, das den vereinbarten absoluten Grenzwert der Berührungsspannung überschreitet.</w:t>
      </w:r>
    </w:p>
    <w:p w14:paraId="5563D5AC" w14:textId="77777777" w:rsidR="00064FA8" w:rsidRPr="008E0F64" w:rsidRDefault="00064FA8" w:rsidP="00692AE0">
      <w:pPr>
        <w:pStyle w:val="FOD-niv2"/>
      </w:pPr>
      <w:bookmarkStart w:id="941" w:name="_Toc390436721"/>
      <w:bookmarkStart w:id="942" w:name="_Toc167268208"/>
      <w:bookmarkStart w:id="943" w:name="_Toc167269856"/>
      <w:bookmarkStart w:id="944" w:name="_Toc167270531"/>
      <w:bookmarkStart w:id="945" w:name="_Toc193187986"/>
      <w:bookmarkStart w:id="946" w:name="_Toc196465622"/>
      <w:bookmarkStart w:id="947" w:name="_Toc202779179"/>
      <w:r w:rsidRPr="008E0F64">
        <w:lastRenderedPageBreak/>
        <w:t>KAPITEL 4.3 - Schutz gegen thermische Auswirkungen</w:t>
      </w:r>
      <w:bookmarkEnd w:id="941"/>
      <w:bookmarkEnd w:id="942"/>
      <w:bookmarkEnd w:id="943"/>
      <w:bookmarkEnd w:id="944"/>
      <w:bookmarkEnd w:id="945"/>
      <w:bookmarkEnd w:id="946"/>
      <w:bookmarkEnd w:id="947"/>
    </w:p>
    <w:p w14:paraId="720900F2" w14:textId="77777777" w:rsidR="00064FA8" w:rsidRPr="008E0F64" w:rsidRDefault="00064FA8" w:rsidP="00692AE0">
      <w:pPr>
        <w:pStyle w:val="FOD-niv3"/>
      </w:pPr>
      <w:bookmarkStart w:id="948" w:name="_Toc390436722"/>
      <w:bookmarkStart w:id="949" w:name="_Toc167268209"/>
      <w:bookmarkStart w:id="950" w:name="_Toc167270532"/>
      <w:bookmarkStart w:id="951" w:name="_Toc193187987"/>
      <w:r w:rsidRPr="008E0F64">
        <w:t>Abschnitt 4.3.1 - Allgemeines</w:t>
      </w:r>
      <w:bookmarkEnd w:id="948"/>
      <w:bookmarkEnd w:id="949"/>
      <w:bookmarkEnd w:id="950"/>
      <w:bookmarkEnd w:id="951"/>
    </w:p>
    <w:p w14:paraId="5E763F78" w14:textId="77777777" w:rsidR="00064FA8" w:rsidRPr="008E0F64" w:rsidRDefault="00064FA8" w:rsidP="00962ACD">
      <w:pPr>
        <w:pStyle w:val="FOD-niv4"/>
      </w:pPr>
      <w:bookmarkStart w:id="952" w:name="_Toc390436723"/>
      <w:bookmarkStart w:id="953" w:name="_Toc167268210"/>
      <w:bookmarkStart w:id="954" w:name="_Toc167270533"/>
      <w:bookmarkStart w:id="955" w:name="_Toc193187988"/>
      <w:bookmarkStart w:id="956" w:name="_Toc196734613"/>
      <w:r w:rsidRPr="008E0F64">
        <w:t>Unterabschnitt 4.3.1.1 - Grundsätze</w:t>
      </w:r>
      <w:bookmarkEnd w:id="952"/>
      <w:bookmarkEnd w:id="953"/>
      <w:bookmarkEnd w:id="954"/>
      <w:bookmarkEnd w:id="955"/>
      <w:bookmarkEnd w:id="956"/>
    </w:p>
    <w:p w14:paraId="796DCCA9" w14:textId="77777777" w:rsidR="00064FA8" w:rsidRPr="008E0F64" w:rsidRDefault="00AF3E65" w:rsidP="00692AE0">
      <w:pPr>
        <w:pStyle w:val="FOD-normal"/>
      </w:pPr>
      <w:r w:rsidRPr="008E0F64">
        <w:t>Personen und Güter, die sich in der Nähe elektrischer Betriebsmittel befinden, sind gegen thermische Auswirkungen, die auf den Betrieb dieser Betriebsmittel zurückzuführen sind, und insbesondere gegen folgende Auswirkungen geschützt:</w:t>
      </w:r>
    </w:p>
    <w:p w14:paraId="04516915" w14:textId="77777777" w:rsidR="00064FA8" w:rsidRPr="008E0F64" w:rsidRDefault="00064FA8" w:rsidP="00445351">
      <w:pPr>
        <w:pStyle w:val="FOD-opsomming1"/>
        <w:numPr>
          <w:ilvl w:val="0"/>
          <w:numId w:val="164"/>
        </w:numPr>
        <w:rPr>
          <w:rFonts w:eastAsiaTheme="minorHAnsi"/>
        </w:rPr>
      </w:pPr>
      <w:r w:rsidRPr="008E0F64">
        <w:t>Verbrennungsgefahr,</w:t>
      </w:r>
    </w:p>
    <w:p w14:paraId="4238FD81" w14:textId="77777777" w:rsidR="00064FA8" w:rsidRPr="008E0F64" w:rsidRDefault="00064FA8" w:rsidP="00445351">
      <w:pPr>
        <w:pStyle w:val="FOD-opsomming1"/>
        <w:numPr>
          <w:ilvl w:val="0"/>
          <w:numId w:val="164"/>
        </w:numPr>
        <w:rPr>
          <w:rFonts w:eastAsiaTheme="minorHAnsi"/>
        </w:rPr>
      </w:pPr>
      <w:r w:rsidRPr="008E0F64">
        <w:t>Feuergefahr:</w:t>
      </w:r>
    </w:p>
    <w:p w14:paraId="1F622484" w14:textId="77777777" w:rsidR="00064FA8" w:rsidRPr="008E0F64" w:rsidRDefault="00AF3E65" w:rsidP="00692AE0">
      <w:pPr>
        <w:pStyle w:val="FOD-opsomming2"/>
        <w:tabs>
          <w:tab w:val="clear" w:pos="1134"/>
          <w:tab w:val="left" w:pos="720"/>
        </w:tabs>
        <w:ind w:firstLine="0"/>
      </w:pPr>
      <w:r w:rsidRPr="008E0F64">
        <w:t>Verbrennung oder Beschädigung des Materials,</w:t>
      </w:r>
    </w:p>
    <w:p w14:paraId="131FAFF3" w14:textId="77777777" w:rsidR="00064FA8" w:rsidRPr="008E0F64" w:rsidRDefault="00AF3E65" w:rsidP="00692AE0">
      <w:pPr>
        <w:pStyle w:val="FOD-opsomming2"/>
        <w:tabs>
          <w:tab w:val="clear" w:pos="1134"/>
          <w:tab w:val="left" w:pos="720"/>
        </w:tabs>
        <w:ind w:firstLine="0"/>
      </w:pPr>
      <w:r w:rsidRPr="008E0F64">
        <w:t>Beeinträchtigung der Betriebssicherheit installierter elektrischer Betriebsmittel,</w:t>
      </w:r>
    </w:p>
    <w:p w14:paraId="41ADC881" w14:textId="77777777" w:rsidR="00064FA8" w:rsidRPr="008E0F64" w:rsidRDefault="00AF3E65" w:rsidP="00692AE0">
      <w:pPr>
        <w:pStyle w:val="FOD-opsomming2"/>
        <w:tabs>
          <w:tab w:val="clear" w:pos="1134"/>
          <w:tab w:val="left" w:pos="720"/>
        </w:tabs>
        <w:ind w:firstLine="0"/>
      </w:pPr>
      <w:r w:rsidRPr="008E0F64">
        <w:t>Brandausbreitung durch die elektrische Anlage,</w:t>
      </w:r>
    </w:p>
    <w:p w14:paraId="42F1E4CA" w14:textId="77777777" w:rsidR="00064FA8" w:rsidRPr="008E0F64" w:rsidRDefault="00064FA8" w:rsidP="00445351">
      <w:pPr>
        <w:pStyle w:val="FOD-opsomming1"/>
        <w:numPr>
          <w:ilvl w:val="0"/>
          <w:numId w:val="165"/>
        </w:numPr>
        <w:spacing w:after="120"/>
        <w:contextualSpacing w:val="0"/>
        <w:rPr>
          <w:rFonts w:eastAsiaTheme="minorHAnsi"/>
        </w:rPr>
      </w:pPr>
      <w:r w:rsidRPr="008E0F64">
        <w:t>Explosionsgefahr.</w:t>
      </w:r>
    </w:p>
    <w:p w14:paraId="54E2F0C0" w14:textId="77777777" w:rsidR="00064FA8" w:rsidRPr="008E0F64" w:rsidRDefault="00064FA8" w:rsidP="00962ACD">
      <w:pPr>
        <w:pStyle w:val="FOD-niv4"/>
      </w:pPr>
      <w:bookmarkStart w:id="957" w:name="_Toc390436724"/>
      <w:bookmarkStart w:id="958" w:name="_Toc167268211"/>
      <w:bookmarkStart w:id="959" w:name="_Toc167270534"/>
      <w:bookmarkStart w:id="960" w:name="_Toc193187989"/>
      <w:bookmarkStart w:id="961" w:name="_Toc196734614"/>
      <w:r w:rsidRPr="008E0F64">
        <w:t>Unterabschnitt 4.3.1.2 - Spezifische Begriffsbestimmungen</w:t>
      </w:r>
      <w:bookmarkEnd w:id="957"/>
      <w:bookmarkEnd w:id="958"/>
      <w:bookmarkEnd w:id="959"/>
      <w:bookmarkEnd w:id="960"/>
      <w:bookmarkEnd w:id="961"/>
    </w:p>
    <w:p w14:paraId="213AC7A6" w14:textId="77777777" w:rsidR="00064FA8" w:rsidRPr="008E0F64" w:rsidRDefault="00AF3E65" w:rsidP="00692AE0">
      <w:pPr>
        <w:pStyle w:val="FOD-normal"/>
      </w:pPr>
      <w:r w:rsidRPr="008E0F64">
        <w:rPr>
          <w:b/>
        </w:rPr>
        <w:t>Material:</w:t>
      </w:r>
      <w:r w:rsidRPr="008E0F64">
        <w:t xml:space="preserve"> Stoff, der in Bauelementen und bei der Herstellung elektrischer Betriebsmittel benutzt wird.</w:t>
      </w:r>
    </w:p>
    <w:p w14:paraId="6709F33C" w14:textId="77777777" w:rsidR="00064FA8" w:rsidRPr="008E0F64" w:rsidRDefault="00AF3E65" w:rsidP="00692AE0">
      <w:pPr>
        <w:pStyle w:val="FOD-normal"/>
      </w:pPr>
      <w:r w:rsidRPr="008E0F64">
        <w:rPr>
          <w:b/>
        </w:rPr>
        <w:t>Nicht brennbares Material:</w:t>
      </w:r>
      <w:r w:rsidRPr="008E0F64">
        <w:t xml:space="preserve"> Material, das nicht verbrennen kann. In der Praxis ist ein Material nicht brennbar, wenn es bei einem genormten Test einer vorgeschriebenen Erhitzung ausgesetzt wird und dabei keine äußeren Anzeichen aufweist, die auf eine merkliche Wärmefreisetzung schließen lassen.</w:t>
      </w:r>
    </w:p>
    <w:p w14:paraId="03C52D07" w14:textId="77777777" w:rsidR="00064FA8" w:rsidRPr="008E0F64" w:rsidRDefault="00AF3E65" w:rsidP="00692AE0">
      <w:pPr>
        <w:pStyle w:val="FOD-normal"/>
      </w:pPr>
      <w:r w:rsidRPr="008E0F64">
        <w:rPr>
          <w:b/>
        </w:rPr>
        <w:t>Brennbares Material:</w:t>
      </w:r>
      <w:r w:rsidRPr="008E0F64">
        <w:t xml:space="preserve"> Material, das verbrennen kann; das heißt, dass es mit Sauerstoff reagiert und dabei Wärme freisetzt; in der Regel geht dieses Phänomen mit der Entwicklung von Flammen und/oder mit Glühen einher. In dieser Hinsicht überschreiten die zu berücksichtigenden Sauerstoffkonzentrationen nicht die normalerweise in der Luft enthaltenen Werte, außer in Ausnahmefällen.</w:t>
      </w:r>
    </w:p>
    <w:p w14:paraId="3E5D0C0E" w14:textId="77777777" w:rsidR="00064FA8" w:rsidRPr="008E0F64" w:rsidRDefault="00AF3E65" w:rsidP="00692AE0">
      <w:pPr>
        <w:pStyle w:val="FOD-normal"/>
      </w:pPr>
      <w:r w:rsidRPr="008E0F64">
        <w:rPr>
          <w:b/>
        </w:rPr>
        <w:t>Entflammbares Material (flammverbreitendes Material):</w:t>
      </w:r>
      <w:r w:rsidRPr="008E0F64">
        <w:t xml:space="preserve"> Material, das in der Gasphase den Zustand der Verbrennung erreichen und in diesem Zustand bleiben kann; dies erfolgt in der Regel unter Lichtabgabe, während das Material einer Wärmequelle ausgesetzt ist oder nachdem es einer solchen Quelle ausgesetzt wurde.</w:t>
      </w:r>
    </w:p>
    <w:p w14:paraId="12A45CDD" w14:textId="77777777" w:rsidR="00064FA8" w:rsidRPr="008E0F64" w:rsidRDefault="00AF3E65" w:rsidP="00692AE0">
      <w:pPr>
        <w:pStyle w:val="FOD-normal"/>
      </w:pPr>
      <w:r w:rsidRPr="008E0F64">
        <w:rPr>
          <w:b/>
        </w:rPr>
        <w:t>Flammhemmendes Material:</w:t>
      </w:r>
      <w:r w:rsidRPr="008E0F64">
        <w:t xml:space="preserve"> Material, das gegebenenfalls nach Behandlung die Eigenschaft aufweist, Flammenausbreitung zu hemmen.</w:t>
      </w:r>
    </w:p>
    <w:p w14:paraId="468B53B7" w14:textId="77777777" w:rsidR="00064FA8" w:rsidRPr="008E0F64" w:rsidRDefault="00AF3E65" w:rsidP="00692AE0">
      <w:pPr>
        <w:pStyle w:val="FOD-normal"/>
      </w:pPr>
      <w:r w:rsidRPr="008E0F64">
        <w:rPr>
          <w:b/>
        </w:rPr>
        <w:t>Selbstlöschendes Material (nicht flammenverbreitendes Material):</w:t>
      </w:r>
      <w:r w:rsidRPr="008E0F64">
        <w:t xml:space="preserve"> Material, das die Eigenschaft aufweist, seine eigene Verbrennung zu stoppen, sobald die Wärmequelle, die diese Verbrennung verursacht, entfernt wurde.</w:t>
      </w:r>
    </w:p>
    <w:p w14:paraId="6A176D9E" w14:textId="77777777" w:rsidR="00064FA8" w:rsidRPr="008E0F64" w:rsidRDefault="00AF3E65" w:rsidP="00692AE0">
      <w:pPr>
        <w:pStyle w:val="FOD-normal"/>
      </w:pPr>
      <w:r w:rsidRPr="008E0F64">
        <w:rPr>
          <w:b/>
        </w:rPr>
        <w:t>Feuerfestes Material:</w:t>
      </w:r>
      <w:r w:rsidRPr="008E0F64">
        <w:t xml:space="preserve"> Material, das seine Entzündbarkeit durch Behandlung verloren hat oder dessen Entzündbarkeit durch Behandlung erheblich verringert wurde.</w:t>
      </w:r>
    </w:p>
    <w:p w14:paraId="1FD533F2" w14:textId="77777777" w:rsidR="00064FA8" w:rsidRPr="008E0F64" w:rsidRDefault="00AF3E65" w:rsidP="00692AE0">
      <w:pPr>
        <w:pStyle w:val="FOD-normal"/>
      </w:pPr>
      <w:r w:rsidRPr="008E0F64">
        <w:rPr>
          <w:b/>
        </w:rPr>
        <w:t>Heizgerät:</w:t>
      </w:r>
      <w:r w:rsidRPr="008E0F64">
        <w:t xml:space="preserve"> Gerät, das hauptsächlich zum Heizen oder Kochen bestimmt ist, jedoch einen Motor und ähnliche Einrichtungen enthalten kann, deren Leistung 25 Prozent der Gesamtleistung nicht überschreitet.</w:t>
      </w:r>
    </w:p>
    <w:p w14:paraId="513693D2" w14:textId="77777777" w:rsidR="008A2578" w:rsidRPr="008E0F64" w:rsidRDefault="009A3D1D" w:rsidP="00200A84">
      <w:pPr>
        <w:autoSpaceDE w:val="0"/>
        <w:spacing w:before="120" w:after="120" w:line="240" w:lineRule="auto"/>
        <w:jc w:val="both"/>
        <w:rPr>
          <w:rFonts w:ascii="Trebuchet MS" w:hAnsi="Trebuchet MS"/>
          <w:sz w:val="19"/>
          <w:szCs w:val="19"/>
        </w:rPr>
      </w:pPr>
      <w:r w:rsidRPr="008E0F64">
        <w:rPr>
          <w:rFonts w:ascii="Trebuchet MS" w:hAnsi="Trebuchet MS"/>
          <w:b/>
          <w:sz w:val="19"/>
        </w:rPr>
        <w:t>Flammpunkt:</w:t>
      </w:r>
      <w:r w:rsidRPr="008E0F64">
        <w:rPr>
          <w:rFonts w:ascii="Trebuchet MS" w:hAnsi="Trebuchet MS"/>
          <w:sz w:val="19"/>
        </w:rPr>
        <w:t xml:space="preserve"> niedrigste Temperatur, korrigiert auf einen Druck von 101,325 kPa, bei der sich unter den in der Testmethode festgelegten Bedingungen aus der Testflüssigkeit Dämpfe in solcher Menge entwickeln, dass im Testbehälter ein entflammbares Dampf-Luft-Gemisch entsteht.</w:t>
      </w:r>
    </w:p>
    <w:p w14:paraId="35D1AF04" w14:textId="77777777" w:rsidR="00064FA8" w:rsidRPr="008E0F64" w:rsidRDefault="00064FA8" w:rsidP="00962ACD">
      <w:pPr>
        <w:pStyle w:val="FOD-niv4"/>
      </w:pPr>
      <w:bookmarkStart w:id="962" w:name="_Toc390436725"/>
      <w:bookmarkStart w:id="963" w:name="_Toc167268212"/>
      <w:bookmarkStart w:id="964" w:name="_Toc167270535"/>
      <w:bookmarkStart w:id="965" w:name="_Toc193187990"/>
      <w:bookmarkStart w:id="966" w:name="_Toc196734615"/>
      <w:r w:rsidRPr="008E0F64">
        <w:t>Unterabschnitt 4.3.1.3 - Äußere Einflüsse</w:t>
      </w:r>
      <w:bookmarkEnd w:id="962"/>
      <w:bookmarkEnd w:id="963"/>
      <w:bookmarkEnd w:id="964"/>
      <w:bookmarkEnd w:id="965"/>
      <w:bookmarkEnd w:id="966"/>
    </w:p>
    <w:p w14:paraId="4833EA1E" w14:textId="77777777" w:rsidR="00064FA8" w:rsidRPr="008E0F64" w:rsidRDefault="00AF3E65" w:rsidP="00692AE0">
      <w:pPr>
        <w:pStyle w:val="FOD-normal"/>
      </w:pPr>
      <w:r w:rsidRPr="008E0F64">
        <w:t>Bei der Wahl von elektrischen Betriebsmitteln und Vorsichtsmaßnahmen, die zum Schutz gegen thermische Auswirkungen zu treffen sind, werden folgende äußere Einflüsse berücksichtigt:</w:t>
      </w:r>
    </w:p>
    <w:p w14:paraId="0AA96D8C" w14:textId="77777777" w:rsidR="00064FA8" w:rsidRPr="008E0F64" w:rsidRDefault="00883505" w:rsidP="00445351">
      <w:pPr>
        <w:pStyle w:val="FOD-opsomming1"/>
        <w:numPr>
          <w:ilvl w:val="0"/>
          <w:numId w:val="166"/>
        </w:numPr>
      </w:pPr>
      <w:r w:rsidRPr="008E0F64">
        <w:t xml:space="preserve">Art der bearbeiteten oder gelagerten Stoffe (BE; siehe </w:t>
      </w:r>
      <w:r w:rsidRPr="008E0F64">
        <w:rPr>
          <w:i/>
        </w:rPr>
        <w:t>Abschnitt 2.10.15</w:t>
      </w:r>
      <w:r w:rsidRPr="008E0F64">
        <w:t>),</w:t>
      </w:r>
    </w:p>
    <w:p w14:paraId="20DC55E0" w14:textId="77777777" w:rsidR="00064FA8" w:rsidRPr="008E0F64" w:rsidRDefault="00883505" w:rsidP="00445351">
      <w:pPr>
        <w:pStyle w:val="FOD-opsomming1"/>
        <w:numPr>
          <w:ilvl w:val="0"/>
          <w:numId w:val="166"/>
        </w:numPr>
      </w:pPr>
      <w:r w:rsidRPr="008E0F64">
        <w:t xml:space="preserve">Baustoffe (CA; siehe </w:t>
      </w:r>
      <w:r w:rsidRPr="008E0F64">
        <w:rPr>
          <w:i/>
        </w:rPr>
        <w:t>Abschnitt 2.10.16</w:t>
      </w:r>
      <w:r w:rsidRPr="008E0F64">
        <w:t>),</w:t>
      </w:r>
    </w:p>
    <w:p w14:paraId="3FD726D3" w14:textId="77777777" w:rsidR="00064FA8" w:rsidRPr="008E0F64" w:rsidRDefault="00883505" w:rsidP="00445351">
      <w:pPr>
        <w:pStyle w:val="FOD-opsomming1"/>
        <w:numPr>
          <w:ilvl w:val="0"/>
          <w:numId w:val="166"/>
        </w:numPr>
      </w:pPr>
      <w:r w:rsidRPr="008E0F64">
        <w:t xml:space="preserve">Gebäudestrukturen (CB; siehe </w:t>
      </w:r>
      <w:r w:rsidRPr="008E0F64">
        <w:rPr>
          <w:i/>
        </w:rPr>
        <w:t>Abschnitt 2.10.17</w:t>
      </w:r>
      <w:r w:rsidRPr="008E0F64">
        <w:t>).</w:t>
      </w:r>
    </w:p>
    <w:p w14:paraId="3BF94C30" w14:textId="77777777" w:rsidR="00064FA8" w:rsidRPr="008E0F64" w:rsidRDefault="00064FA8" w:rsidP="00692AE0">
      <w:pPr>
        <w:pStyle w:val="FOD-niv3"/>
      </w:pPr>
      <w:bookmarkStart w:id="967" w:name="_Toc390436726"/>
      <w:bookmarkStart w:id="968" w:name="_Toc167268213"/>
      <w:bookmarkStart w:id="969" w:name="_Toc167270536"/>
      <w:bookmarkStart w:id="970" w:name="_Toc193187991"/>
      <w:r w:rsidRPr="008E0F64">
        <w:t>Abschnitt 4.3.2 - Schutz gegen Verbrennungen</w:t>
      </w:r>
      <w:bookmarkEnd w:id="967"/>
      <w:bookmarkEnd w:id="968"/>
      <w:bookmarkEnd w:id="969"/>
      <w:bookmarkEnd w:id="970"/>
    </w:p>
    <w:p w14:paraId="65EC979D" w14:textId="77777777" w:rsidR="00064FA8" w:rsidRPr="008E0F64" w:rsidRDefault="00064FA8" w:rsidP="00962ACD">
      <w:pPr>
        <w:pStyle w:val="FOD-niv4"/>
      </w:pPr>
      <w:bookmarkStart w:id="971" w:name="_Toc390436727"/>
      <w:bookmarkStart w:id="972" w:name="_Toc167268214"/>
      <w:bookmarkStart w:id="973" w:name="_Toc167270537"/>
      <w:bookmarkStart w:id="974" w:name="_Toc193187992"/>
      <w:bookmarkStart w:id="975" w:name="_Toc196734616"/>
      <w:r w:rsidRPr="008E0F64">
        <w:t>Unterabschnitt 4.3.2.1 - Temperaturbegrenzungen für berührbare elektrische Betriebsmittel</w:t>
      </w:r>
      <w:bookmarkEnd w:id="971"/>
      <w:bookmarkEnd w:id="972"/>
      <w:bookmarkEnd w:id="973"/>
      <w:bookmarkEnd w:id="974"/>
      <w:bookmarkEnd w:id="975"/>
    </w:p>
    <w:p w14:paraId="40815B7F" w14:textId="77777777" w:rsidR="001337E4" w:rsidRPr="008E0F64" w:rsidRDefault="00064FA8" w:rsidP="00692AE0">
      <w:pPr>
        <w:pStyle w:val="FOD-normal"/>
        <w:spacing w:after="120"/>
      </w:pPr>
      <w:r w:rsidRPr="008E0F64">
        <w:t xml:space="preserve">Mit Ausnahme elektrischer Betriebsmittel wie zum Beispiel Kochgeräte, Öfen, Schweißgeräte, Bügeleisen, ..., für die die Temperatur- oder Erwärmungsgrenzwerte für berührbare Außenflächen gemäß den Regeln des Fachs festlegt sind, erreichen die Außenflächen von Umhüllungen elektrischer Maschinen, Geräte und Leitungen, die sich im Handbereich befinden, keine Temperaturen, die bei Personen </w:t>
      </w:r>
      <w:r w:rsidRPr="008E0F64">
        <w:lastRenderedPageBreak/>
        <w:t xml:space="preserve">Verbrennungen verursachen können, und entsprechen sie den angemessenen Grenzwerten wie in </w:t>
      </w:r>
      <w:r w:rsidRPr="008E0F64">
        <w:rPr>
          <w:i/>
        </w:rPr>
        <w:t>Tabelle 4.5</w:t>
      </w:r>
      <w:r w:rsidRPr="008E0F64">
        <w:t xml:space="preserve"> bestimmt.</w:t>
      </w:r>
    </w:p>
    <w:p w14:paraId="3D9FDB79" w14:textId="77777777" w:rsidR="0045017B" w:rsidRPr="008E0F64" w:rsidRDefault="0045017B" w:rsidP="00692AE0">
      <w:pPr>
        <w:pStyle w:val="FOD-tab-titel"/>
      </w:pPr>
      <w:bookmarkStart w:id="976" w:name="_Toc167267960"/>
      <w:bookmarkStart w:id="977" w:name="_Toc167269123"/>
      <w:bookmarkStart w:id="978" w:name="_Toc167270283"/>
      <w:bookmarkStart w:id="979" w:name="_Toc202794570"/>
      <w:bookmarkStart w:id="980" w:name="TABEL_028_NL"/>
      <w:bookmarkStart w:id="981" w:name="TABEL_028_FR"/>
      <w:r w:rsidRPr="008E0F64">
        <w:t>Tabelle 4.5 - Höchsttemperaturen von Außenflächen elektrischer Betriebsmittel,</w:t>
      </w:r>
      <w:r w:rsidRPr="008E0F64">
        <w:br/>
        <w:t>die sich im Handbereich befinden</w:t>
      </w:r>
      <w:bookmarkEnd w:id="976"/>
      <w:bookmarkEnd w:id="977"/>
      <w:bookmarkEnd w:id="978"/>
      <w:bookmarkEnd w:id="979"/>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78"/>
        <w:gridCol w:w="2780"/>
      </w:tblGrid>
      <w:tr w:rsidR="00156AA0" w:rsidRPr="008E0F64" w14:paraId="2210564B" w14:textId="77777777" w:rsidTr="00977F0E">
        <w:trPr>
          <w:trHeight w:val="20"/>
          <w:jc w:val="center"/>
        </w:trPr>
        <w:tc>
          <w:tcPr>
            <w:tcW w:w="3378" w:type="dxa"/>
            <w:tcBorders>
              <w:bottom w:val="single" w:sz="4" w:space="0" w:color="auto"/>
            </w:tcBorders>
          </w:tcPr>
          <w:p w14:paraId="38B37D9C" w14:textId="77777777" w:rsidR="00064FA8" w:rsidRPr="008E0F64" w:rsidRDefault="00064FA8" w:rsidP="00692AE0">
            <w:pPr>
              <w:widowControl w:val="0"/>
              <w:autoSpaceDE w:val="0"/>
              <w:autoSpaceDN w:val="0"/>
              <w:adjustRightInd w:val="0"/>
              <w:spacing w:before="40" w:after="40" w:line="240" w:lineRule="auto"/>
              <w:jc w:val="center"/>
              <w:rPr>
                <w:rFonts w:ascii="Trebuchet MS" w:eastAsia="Times New Roman" w:hAnsi="Trebuchet MS" w:cs="Arial"/>
                <w:b/>
                <w:i/>
                <w:iCs/>
                <w:sz w:val="17"/>
                <w:szCs w:val="17"/>
              </w:rPr>
            </w:pPr>
            <w:r w:rsidRPr="008E0F64">
              <w:rPr>
                <w:rFonts w:ascii="Trebuchet MS" w:hAnsi="Trebuchet MS"/>
                <w:b/>
                <w:i/>
                <w:sz w:val="17"/>
              </w:rPr>
              <w:t>Außenflächen</w:t>
            </w:r>
          </w:p>
        </w:tc>
        <w:tc>
          <w:tcPr>
            <w:tcW w:w="2780" w:type="dxa"/>
            <w:tcBorders>
              <w:bottom w:val="single" w:sz="4" w:space="0" w:color="auto"/>
            </w:tcBorders>
          </w:tcPr>
          <w:p w14:paraId="58E69C8B" w14:textId="77777777" w:rsidR="00064FA8" w:rsidRPr="008E0F64" w:rsidRDefault="00064FA8" w:rsidP="00692AE0">
            <w:pPr>
              <w:widowControl w:val="0"/>
              <w:autoSpaceDE w:val="0"/>
              <w:autoSpaceDN w:val="0"/>
              <w:adjustRightInd w:val="0"/>
              <w:spacing w:before="40" w:after="40" w:line="240" w:lineRule="auto"/>
              <w:jc w:val="center"/>
              <w:rPr>
                <w:rFonts w:ascii="Trebuchet MS" w:eastAsia="Times New Roman" w:hAnsi="Trebuchet MS" w:cs="Arial"/>
                <w:b/>
                <w:sz w:val="17"/>
                <w:szCs w:val="17"/>
              </w:rPr>
            </w:pPr>
            <w:r w:rsidRPr="008E0F64">
              <w:rPr>
                <w:rFonts w:ascii="Trebuchet MS" w:hAnsi="Trebuchet MS"/>
                <w:b/>
                <w:i/>
                <w:sz w:val="17"/>
              </w:rPr>
              <w:t>Höchsttemperaturen (°C)</w:t>
            </w:r>
          </w:p>
        </w:tc>
      </w:tr>
      <w:tr w:rsidR="00156AA0" w:rsidRPr="008E0F64" w14:paraId="78ACA24C" w14:textId="77777777" w:rsidTr="00977F0E">
        <w:trPr>
          <w:trHeight w:val="20"/>
          <w:jc w:val="center"/>
        </w:trPr>
        <w:tc>
          <w:tcPr>
            <w:tcW w:w="6158" w:type="dxa"/>
            <w:gridSpan w:val="2"/>
            <w:tcBorders>
              <w:bottom w:val="single" w:sz="4" w:space="0" w:color="auto"/>
            </w:tcBorders>
          </w:tcPr>
          <w:p w14:paraId="67CB2DE5" w14:textId="77777777" w:rsidR="00064FA8" w:rsidRPr="008E0F64" w:rsidRDefault="00064FA8" w:rsidP="00F1261E">
            <w:pPr>
              <w:widowControl w:val="0"/>
              <w:numPr>
                <w:ilvl w:val="0"/>
                <w:numId w:val="10"/>
              </w:numPr>
              <w:autoSpaceDE w:val="0"/>
              <w:autoSpaceDN w:val="0"/>
              <w:adjustRightInd w:val="0"/>
              <w:spacing w:before="20" w:after="20" w:line="240" w:lineRule="auto"/>
              <w:contextualSpacing/>
              <w:rPr>
                <w:rFonts w:ascii="Trebuchet MS" w:eastAsia="Times New Roman" w:hAnsi="Trebuchet MS" w:cs="Arial"/>
                <w:sz w:val="17"/>
                <w:szCs w:val="17"/>
              </w:rPr>
            </w:pPr>
            <w:r w:rsidRPr="008E0F64">
              <w:rPr>
                <w:rFonts w:ascii="Trebuchet MS" w:hAnsi="Trebuchet MS"/>
                <w:sz w:val="17"/>
              </w:rPr>
              <w:t>von handgehaltenen Bedienungseinrichtungen</w:t>
            </w:r>
          </w:p>
        </w:tc>
      </w:tr>
      <w:tr w:rsidR="00156AA0" w:rsidRPr="008E0F64" w14:paraId="5FBE616A" w14:textId="77777777" w:rsidTr="00977F0E">
        <w:trPr>
          <w:trHeight w:val="20"/>
          <w:jc w:val="center"/>
        </w:trPr>
        <w:tc>
          <w:tcPr>
            <w:tcW w:w="3378" w:type="dxa"/>
            <w:tcBorders>
              <w:top w:val="single" w:sz="4" w:space="0" w:color="auto"/>
              <w:bottom w:val="single" w:sz="4" w:space="0" w:color="auto"/>
            </w:tcBorders>
          </w:tcPr>
          <w:p w14:paraId="11DB4455" w14:textId="77777777" w:rsidR="00064FA8" w:rsidRPr="008E0F64" w:rsidRDefault="00064FA8" w:rsidP="00F1261E">
            <w:pPr>
              <w:widowControl w:val="0"/>
              <w:numPr>
                <w:ilvl w:val="0"/>
                <w:numId w:val="11"/>
              </w:numPr>
              <w:autoSpaceDE w:val="0"/>
              <w:autoSpaceDN w:val="0"/>
              <w:adjustRightInd w:val="0"/>
              <w:spacing w:before="20" w:after="20" w:line="240" w:lineRule="auto"/>
              <w:contextualSpacing/>
              <w:rPr>
                <w:rFonts w:ascii="Trebuchet MS" w:eastAsia="Times New Roman" w:hAnsi="Trebuchet MS" w:cs="Arial"/>
                <w:i/>
                <w:iCs/>
                <w:sz w:val="17"/>
                <w:szCs w:val="17"/>
              </w:rPr>
            </w:pPr>
            <w:r w:rsidRPr="008E0F64">
              <w:rPr>
                <w:rFonts w:ascii="Trebuchet MS" w:hAnsi="Trebuchet MS"/>
                <w:i/>
                <w:sz w:val="17"/>
              </w:rPr>
              <w:t>metallisch</w:t>
            </w:r>
          </w:p>
        </w:tc>
        <w:tc>
          <w:tcPr>
            <w:tcW w:w="2780" w:type="dxa"/>
            <w:tcBorders>
              <w:top w:val="single" w:sz="4" w:space="0" w:color="auto"/>
              <w:bottom w:val="single" w:sz="4" w:space="0" w:color="auto"/>
            </w:tcBorders>
          </w:tcPr>
          <w:p w14:paraId="23D93B23" w14:textId="77777777" w:rsidR="00064FA8" w:rsidRPr="008E0F64" w:rsidRDefault="00064FA8" w:rsidP="00692AE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55</w:t>
            </w:r>
          </w:p>
        </w:tc>
      </w:tr>
      <w:tr w:rsidR="00156AA0" w:rsidRPr="008E0F64" w14:paraId="621B5A2A" w14:textId="77777777" w:rsidTr="00977F0E">
        <w:trPr>
          <w:trHeight w:val="20"/>
          <w:jc w:val="center"/>
        </w:trPr>
        <w:tc>
          <w:tcPr>
            <w:tcW w:w="3378" w:type="dxa"/>
            <w:tcBorders>
              <w:top w:val="single" w:sz="4" w:space="0" w:color="auto"/>
              <w:bottom w:val="single" w:sz="4" w:space="0" w:color="auto"/>
            </w:tcBorders>
          </w:tcPr>
          <w:p w14:paraId="25AC0616" w14:textId="77777777" w:rsidR="00064FA8" w:rsidRPr="008E0F64" w:rsidRDefault="00C97F99" w:rsidP="00F1261E">
            <w:pPr>
              <w:widowControl w:val="0"/>
              <w:numPr>
                <w:ilvl w:val="0"/>
                <w:numId w:val="11"/>
              </w:numPr>
              <w:autoSpaceDE w:val="0"/>
              <w:autoSpaceDN w:val="0"/>
              <w:adjustRightInd w:val="0"/>
              <w:spacing w:before="20" w:after="20" w:line="240" w:lineRule="auto"/>
              <w:contextualSpacing/>
              <w:rPr>
                <w:rFonts w:ascii="Trebuchet MS" w:eastAsia="Times New Roman" w:hAnsi="Trebuchet MS" w:cs="Arial"/>
                <w:i/>
                <w:iCs/>
                <w:sz w:val="17"/>
                <w:szCs w:val="17"/>
              </w:rPr>
            </w:pPr>
            <w:r w:rsidRPr="008E0F64">
              <w:rPr>
                <w:rFonts w:ascii="Trebuchet MS" w:hAnsi="Trebuchet MS"/>
                <w:i/>
                <w:sz w:val="17"/>
              </w:rPr>
              <w:t>nicht metallisch</w:t>
            </w:r>
          </w:p>
        </w:tc>
        <w:tc>
          <w:tcPr>
            <w:tcW w:w="2780" w:type="dxa"/>
            <w:tcBorders>
              <w:top w:val="single" w:sz="4" w:space="0" w:color="auto"/>
              <w:bottom w:val="single" w:sz="4" w:space="0" w:color="auto"/>
            </w:tcBorders>
          </w:tcPr>
          <w:p w14:paraId="53724705" w14:textId="77777777" w:rsidR="00064FA8" w:rsidRPr="008E0F64" w:rsidRDefault="00064FA8" w:rsidP="00692AE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65</w:t>
            </w:r>
          </w:p>
        </w:tc>
      </w:tr>
      <w:tr w:rsidR="00156AA0" w:rsidRPr="008E0F64" w14:paraId="297CB417" w14:textId="77777777" w:rsidTr="00977F0E">
        <w:trPr>
          <w:trHeight w:val="20"/>
          <w:jc w:val="center"/>
        </w:trPr>
        <w:tc>
          <w:tcPr>
            <w:tcW w:w="6158" w:type="dxa"/>
            <w:gridSpan w:val="2"/>
            <w:tcBorders>
              <w:bottom w:val="single" w:sz="4" w:space="0" w:color="auto"/>
            </w:tcBorders>
          </w:tcPr>
          <w:p w14:paraId="4E5EE4CF" w14:textId="77777777" w:rsidR="00064FA8" w:rsidRPr="008E0F64" w:rsidRDefault="00064FA8" w:rsidP="00F1261E">
            <w:pPr>
              <w:widowControl w:val="0"/>
              <w:numPr>
                <w:ilvl w:val="0"/>
                <w:numId w:val="10"/>
              </w:numPr>
              <w:autoSpaceDE w:val="0"/>
              <w:autoSpaceDN w:val="0"/>
              <w:adjustRightInd w:val="0"/>
              <w:spacing w:before="20" w:after="20" w:line="240" w:lineRule="auto"/>
              <w:contextualSpacing/>
              <w:rPr>
                <w:rFonts w:ascii="Trebuchet MS" w:eastAsia="Times New Roman" w:hAnsi="Trebuchet MS" w:cs="Arial"/>
                <w:bCs/>
                <w:sz w:val="17"/>
                <w:szCs w:val="17"/>
              </w:rPr>
            </w:pPr>
            <w:r w:rsidRPr="008E0F64">
              <w:rPr>
                <w:rFonts w:ascii="Trebuchet MS" w:hAnsi="Trebuchet MS"/>
                <w:sz w:val="17"/>
              </w:rPr>
              <w:t>dazu vorgesehen, bei bestimmungsgemäßem Betrieb berührt zu werden, aber nicht dazu bestimmt, ständig in der Hand gehalten zu werden</w:t>
            </w:r>
          </w:p>
        </w:tc>
      </w:tr>
      <w:tr w:rsidR="00156AA0" w:rsidRPr="008E0F64" w14:paraId="48E6EDA2" w14:textId="77777777" w:rsidTr="00977F0E">
        <w:trPr>
          <w:trHeight w:val="20"/>
          <w:jc w:val="center"/>
        </w:trPr>
        <w:tc>
          <w:tcPr>
            <w:tcW w:w="3378" w:type="dxa"/>
            <w:tcBorders>
              <w:top w:val="single" w:sz="4" w:space="0" w:color="auto"/>
              <w:bottom w:val="single" w:sz="4" w:space="0" w:color="auto"/>
            </w:tcBorders>
          </w:tcPr>
          <w:p w14:paraId="3015967F" w14:textId="77777777" w:rsidR="00064FA8" w:rsidRPr="008E0F64" w:rsidRDefault="00064FA8" w:rsidP="00F1261E">
            <w:pPr>
              <w:widowControl w:val="0"/>
              <w:numPr>
                <w:ilvl w:val="0"/>
                <w:numId w:val="11"/>
              </w:numPr>
              <w:autoSpaceDE w:val="0"/>
              <w:autoSpaceDN w:val="0"/>
              <w:adjustRightInd w:val="0"/>
              <w:spacing w:before="20" w:after="20" w:line="240" w:lineRule="auto"/>
              <w:contextualSpacing/>
              <w:rPr>
                <w:rFonts w:ascii="Trebuchet MS" w:eastAsia="Times New Roman" w:hAnsi="Trebuchet MS" w:cs="Arial"/>
                <w:i/>
                <w:iCs/>
                <w:sz w:val="17"/>
                <w:szCs w:val="17"/>
              </w:rPr>
            </w:pPr>
            <w:r w:rsidRPr="008E0F64">
              <w:rPr>
                <w:rFonts w:ascii="Trebuchet MS" w:hAnsi="Trebuchet MS"/>
                <w:i/>
                <w:sz w:val="17"/>
              </w:rPr>
              <w:t>metallisch</w:t>
            </w:r>
          </w:p>
        </w:tc>
        <w:tc>
          <w:tcPr>
            <w:tcW w:w="2780" w:type="dxa"/>
            <w:tcBorders>
              <w:top w:val="single" w:sz="4" w:space="0" w:color="auto"/>
              <w:bottom w:val="single" w:sz="4" w:space="0" w:color="auto"/>
            </w:tcBorders>
          </w:tcPr>
          <w:p w14:paraId="473B4C32" w14:textId="77777777" w:rsidR="00064FA8" w:rsidRPr="008E0F64" w:rsidRDefault="00064FA8" w:rsidP="00692AE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70</w:t>
            </w:r>
          </w:p>
        </w:tc>
      </w:tr>
      <w:tr w:rsidR="00156AA0" w:rsidRPr="008E0F64" w14:paraId="41CD2662" w14:textId="77777777" w:rsidTr="00977F0E">
        <w:trPr>
          <w:trHeight w:val="20"/>
          <w:jc w:val="center"/>
        </w:trPr>
        <w:tc>
          <w:tcPr>
            <w:tcW w:w="3378" w:type="dxa"/>
            <w:tcBorders>
              <w:top w:val="single" w:sz="4" w:space="0" w:color="auto"/>
              <w:bottom w:val="single" w:sz="4" w:space="0" w:color="auto"/>
            </w:tcBorders>
          </w:tcPr>
          <w:p w14:paraId="5E374707" w14:textId="77777777" w:rsidR="00064FA8" w:rsidRPr="008E0F64" w:rsidRDefault="00C97F99" w:rsidP="00F1261E">
            <w:pPr>
              <w:widowControl w:val="0"/>
              <w:numPr>
                <w:ilvl w:val="0"/>
                <w:numId w:val="11"/>
              </w:numPr>
              <w:autoSpaceDE w:val="0"/>
              <w:autoSpaceDN w:val="0"/>
              <w:adjustRightInd w:val="0"/>
              <w:spacing w:before="20" w:after="20" w:line="240" w:lineRule="auto"/>
              <w:contextualSpacing/>
              <w:rPr>
                <w:rFonts w:ascii="Trebuchet MS" w:eastAsia="Times New Roman" w:hAnsi="Trebuchet MS" w:cs="Arial"/>
                <w:i/>
                <w:iCs/>
                <w:sz w:val="17"/>
                <w:szCs w:val="17"/>
              </w:rPr>
            </w:pPr>
            <w:r w:rsidRPr="008E0F64">
              <w:rPr>
                <w:rFonts w:ascii="Trebuchet MS" w:hAnsi="Trebuchet MS"/>
                <w:i/>
                <w:sz w:val="17"/>
              </w:rPr>
              <w:t>nicht metallisch</w:t>
            </w:r>
          </w:p>
        </w:tc>
        <w:tc>
          <w:tcPr>
            <w:tcW w:w="2780" w:type="dxa"/>
            <w:tcBorders>
              <w:top w:val="single" w:sz="4" w:space="0" w:color="auto"/>
              <w:bottom w:val="single" w:sz="4" w:space="0" w:color="auto"/>
            </w:tcBorders>
          </w:tcPr>
          <w:p w14:paraId="09ACB5F5" w14:textId="77777777" w:rsidR="00064FA8" w:rsidRPr="008E0F64" w:rsidRDefault="00064FA8" w:rsidP="00692AE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80</w:t>
            </w:r>
          </w:p>
        </w:tc>
      </w:tr>
      <w:tr w:rsidR="00156AA0" w:rsidRPr="008E0F64" w14:paraId="06165EE3" w14:textId="77777777" w:rsidTr="00977F0E">
        <w:trPr>
          <w:trHeight w:val="20"/>
          <w:jc w:val="center"/>
        </w:trPr>
        <w:tc>
          <w:tcPr>
            <w:tcW w:w="6158" w:type="dxa"/>
            <w:gridSpan w:val="2"/>
            <w:tcBorders>
              <w:bottom w:val="single" w:sz="4" w:space="0" w:color="auto"/>
            </w:tcBorders>
          </w:tcPr>
          <w:p w14:paraId="76466826" w14:textId="77777777" w:rsidR="00064FA8" w:rsidRPr="008E0F64" w:rsidRDefault="00064FA8" w:rsidP="00F1261E">
            <w:pPr>
              <w:keepNext/>
              <w:keepLines/>
              <w:widowControl w:val="0"/>
              <w:numPr>
                <w:ilvl w:val="0"/>
                <w:numId w:val="10"/>
              </w:numPr>
              <w:autoSpaceDE w:val="0"/>
              <w:autoSpaceDN w:val="0"/>
              <w:adjustRightInd w:val="0"/>
              <w:spacing w:before="20" w:after="20" w:line="240" w:lineRule="auto"/>
              <w:contextualSpacing/>
              <w:rPr>
                <w:rFonts w:ascii="Trebuchet MS" w:eastAsia="Times New Roman" w:hAnsi="Trebuchet MS" w:cs="Arial"/>
                <w:bCs/>
                <w:sz w:val="17"/>
                <w:szCs w:val="17"/>
              </w:rPr>
            </w:pPr>
            <w:r w:rsidRPr="008E0F64">
              <w:rPr>
                <w:rFonts w:ascii="Trebuchet MS" w:hAnsi="Trebuchet MS"/>
                <w:sz w:val="17"/>
              </w:rPr>
              <w:t>berührbar, aber nicht dazu bestimmt, bei bestimmungsgemäßem Betrieb berührt zu werden</w:t>
            </w:r>
          </w:p>
        </w:tc>
      </w:tr>
      <w:tr w:rsidR="00156AA0" w:rsidRPr="008E0F64" w14:paraId="6FF22E20" w14:textId="77777777" w:rsidTr="00977F0E">
        <w:trPr>
          <w:trHeight w:val="20"/>
          <w:jc w:val="center"/>
        </w:trPr>
        <w:tc>
          <w:tcPr>
            <w:tcW w:w="3378" w:type="dxa"/>
            <w:tcBorders>
              <w:top w:val="single" w:sz="4" w:space="0" w:color="auto"/>
              <w:bottom w:val="single" w:sz="4" w:space="0" w:color="auto"/>
            </w:tcBorders>
          </w:tcPr>
          <w:p w14:paraId="2342DF4B" w14:textId="77777777" w:rsidR="00064FA8" w:rsidRPr="008E0F64" w:rsidRDefault="00064FA8" w:rsidP="00F1261E">
            <w:pPr>
              <w:keepNext/>
              <w:keepLines/>
              <w:widowControl w:val="0"/>
              <w:numPr>
                <w:ilvl w:val="0"/>
                <w:numId w:val="11"/>
              </w:numPr>
              <w:autoSpaceDE w:val="0"/>
              <w:autoSpaceDN w:val="0"/>
              <w:adjustRightInd w:val="0"/>
              <w:spacing w:before="20" w:after="20" w:line="240" w:lineRule="auto"/>
              <w:contextualSpacing/>
              <w:rPr>
                <w:rFonts w:ascii="Trebuchet MS" w:eastAsia="Times New Roman" w:hAnsi="Trebuchet MS" w:cs="Arial"/>
                <w:i/>
                <w:iCs/>
                <w:sz w:val="17"/>
                <w:szCs w:val="17"/>
              </w:rPr>
            </w:pPr>
            <w:r w:rsidRPr="008E0F64">
              <w:rPr>
                <w:rFonts w:ascii="Trebuchet MS" w:hAnsi="Trebuchet MS"/>
                <w:i/>
                <w:sz w:val="17"/>
              </w:rPr>
              <w:t>metallisch</w:t>
            </w:r>
          </w:p>
        </w:tc>
        <w:tc>
          <w:tcPr>
            <w:tcW w:w="2780" w:type="dxa"/>
            <w:tcBorders>
              <w:top w:val="single" w:sz="4" w:space="0" w:color="auto"/>
              <w:bottom w:val="single" w:sz="4" w:space="0" w:color="auto"/>
            </w:tcBorders>
          </w:tcPr>
          <w:p w14:paraId="577CF5E5" w14:textId="77777777" w:rsidR="00064FA8" w:rsidRPr="008E0F64" w:rsidRDefault="00064FA8"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80</w:t>
            </w:r>
          </w:p>
        </w:tc>
      </w:tr>
      <w:tr w:rsidR="00156AA0" w:rsidRPr="008E0F64" w14:paraId="3F44DD2D" w14:textId="77777777" w:rsidTr="00977F0E">
        <w:trPr>
          <w:trHeight w:val="20"/>
          <w:jc w:val="center"/>
        </w:trPr>
        <w:tc>
          <w:tcPr>
            <w:tcW w:w="3378" w:type="dxa"/>
            <w:tcBorders>
              <w:top w:val="single" w:sz="4" w:space="0" w:color="auto"/>
            </w:tcBorders>
          </w:tcPr>
          <w:p w14:paraId="38E07CF5" w14:textId="77777777" w:rsidR="00064FA8" w:rsidRPr="008E0F64" w:rsidRDefault="00C97F99" w:rsidP="00F1261E">
            <w:pPr>
              <w:keepNext/>
              <w:keepLines/>
              <w:widowControl w:val="0"/>
              <w:numPr>
                <w:ilvl w:val="0"/>
                <w:numId w:val="11"/>
              </w:numPr>
              <w:autoSpaceDE w:val="0"/>
              <w:autoSpaceDN w:val="0"/>
              <w:adjustRightInd w:val="0"/>
              <w:spacing w:before="20" w:after="20" w:line="240" w:lineRule="auto"/>
              <w:contextualSpacing/>
              <w:rPr>
                <w:rFonts w:ascii="Trebuchet MS" w:eastAsia="Times New Roman" w:hAnsi="Trebuchet MS" w:cs="Arial"/>
                <w:i/>
                <w:iCs/>
                <w:sz w:val="17"/>
                <w:szCs w:val="17"/>
              </w:rPr>
            </w:pPr>
            <w:r w:rsidRPr="008E0F64">
              <w:rPr>
                <w:rFonts w:ascii="Trebuchet MS" w:hAnsi="Trebuchet MS"/>
                <w:i/>
                <w:sz w:val="17"/>
              </w:rPr>
              <w:t>nicht metallisch</w:t>
            </w:r>
          </w:p>
        </w:tc>
        <w:tc>
          <w:tcPr>
            <w:tcW w:w="2780" w:type="dxa"/>
            <w:tcBorders>
              <w:top w:val="single" w:sz="4" w:space="0" w:color="auto"/>
            </w:tcBorders>
          </w:tcPr>
          <w:p w14:paraId="17269C3F" w14:textId="77777777" w:rsidR="00064FA8" w:rsidRPr="008E0F64" w:rsidRDefault="00064FA8" w:rsidP="00692AE0">
            <w:pPr>
              <w:keepNext/>
              <w:keepLines/>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90</w:t>
            </w:r>
          </w:p>
        </w:tc>
      </w:tr>
    </w:tbl>
    <w:bookmarkEnd w:id="980"/>
    <w:bookmarkEnd w:id="981"/>
    <w:p w14:paraId="4FE5DB57" w14:textId="77777777" w:rsidR="00064FA8" w:rsidRPr="008E0F64" w:rsidRDefault="00AF3E65" w:rsidP="00692AE0">
      <w:pPr>
        <w:pStyle w:val="FOD-normal"/>
      </w:pPr>
      <w:r w:rsidRPr="008E0F64">
        <w:t>Der Unterschied zwischen metallischen und nicht metallischen Oberflächen hängt von der Wärmeleitfähigkeit der betreffenden Oberfläche ab.</w:t>
      </w:r>
    </w:p>
    <w:p w14:paraId="401C8A32" w14:textId="77777777" w:rsidR="00064FA8" w:rsidRPr="008E0F64" w:rsidRDefault="00AF3E65" w:rsidP="00692AE0">
      <w:pPr>
        <w:pStyle w:val="FOD-normal"/>
      </w:pPr>
      <w:r w:rsidRPr="008E0F64">
        <w:t>Es wird davon ausgegangen, dass Lack- und Farbschichten die Wärmeleitfähigkeit der Oberfläche nicht verändern.</w:t>
      </w:r>
    </w:p>
    <w:p w14:paraId="21EE8817" w14:textId="77777777" w:rsidR="00064FA8" w:rsidRPr="008E0F64" w:rsidRDefault="00AF3E65" w:rsidP="00692AE0">
      <w:pPr>
        <w:pStyle w:val="FOD-normal"/>
      </w:pPr>
      <w:r w:rsidRPr="008E0F64">
        <w:t>Dagegen können bestimmte Kunststoffbekleidungen die Wärmeleitfähigkeit metallischer Oberflächen erheblich verringern, sodass sie als nicht metallische Oberflächen betrachtet werden können.</w:t>
      </w:r>
    </w:p>
    <w:p w14:paraId="56E7B1B9" w14:textId="77777777" w:rsidR="00064FA8" w:rsidRPr="008E0F64" w:rsidRDefault="00AF3E65" w:rsidP="00692AE0">
      <w:pPr>
        <w:pStyle w:val="FOD-normal"/>
        <w:spacing w:before="0" w:after="120"/>
      </w:pPr>
      <w:r w:rsidRPr="008E0F64">
        <w:t>Alle Teile einer elektrischen Anlage, die auch nur für kurze Zeit Temperaturen erreichen können, die die in vorliegender Tabelle angegebenen Temperaturen überschreiten, sind gegen versehentliches Berühren geschützt.</w:t>
      </w:r>
    </w:p>
    <w:p w14:paraId="1199D81B" w14:textId="77777777" w:rsidR="00064FA8" w:rsidRPr="008E0F64" w:rsidRDefault="00064FA8" w:rsidP="00962ACD">
      <w:pPr>
        <w:pStyle w:val="FOD-niv4"/>
      </w:pPr>
      <w:bookmarkStart w:id="982" w:name="_Toc390436728"/>
      <w:bookmarkStart w:id="983" w:name="_Toc167268215"/>
      <w:bookmarkStart w:id="984" w:name="_Toc167270538"/>
      <w:bookmarkStart w:id="985" w:name="_Toc193187993"/>
      <w:bookmarkStart w:id="986" w:name="_Toc196734617"/>
      <w:r w:rsidRPr="008E0F64">
        <w:t>Unterabschnitt 4.3.2.2 - Zusätzliche Regeln für den äußeren Einfluss BA2</w:t>
      </w:r>
      <w:bookmarkEnd w:id="982"/>
      <w:bookmarkEnd w:id="983"/>
      <w:bookmarkEnd w:id="984"/>
      <w:bookmarkEnd w:id="985"/>
      <w:bookmarkEnd w:id="986"/>
    </w:p>
    <w:p w14:paraId="56044BBD" w14:textId="77777777" w:rsidR="00064FA8" w:rsidRPr="008E0F64" w:rsidRDefault="00AF3E65" w:rsidP="00692AE0">
      <w:pPr>
        <w:pStyle w:val="FOD-normal"/>
        <w:spacing w:before="0" w:after="120"/>
      </w:pPr>
      <w:r w:rsidRPr="008E0F64">
        <w:t>An Orten, die speziell für Kleinkinder vorgesehen sind, werden Heizgeräte so ausgewählt, dass die Temperaturen der berührbaren Oberflächen 60 °C nicht überschreiten.</w:t>
      </w:r>
    </w:p>
    <w:p w14:paraId="7DDA79E2" w14:textId="77777777" w:rsidR="00064FA8" w:rsidRPr="008E0F64" w:rsidRDefault="00064FA8" w:rsidP="00962ACD">
      <w:pPr>
        <w:pStyle w:val="FOD-niv4"/>
      </w:pPr>
      <w:bookmarkStart w:id="987" w:name="_Toc390436729"/>
      <w:bookmarkStart w:id="988" w:name="_Toc167268216"/>
      <w:bookmarkStart w:id="989" w:name="_Toc167270539"/>
      <w:bookmarkStart w:id="990" w:name="_Toc193187994"/>
      <w:bookmarkStart w:id="991" w:name="_Toc196734618"/>
      <w:r w:rsidRPr="008E0F64">
        <w:t>Unterabschnitt 4.3.2.3 - Installation elektrischer Betriebsmittel</w:t>
      </w:r>
      <w:bookmarkEnd w:id="987"/>
      <w:bookmarkEnd w:id="988"/>
      <w:bookmarkEnd w:id="989"/>
      <w:bookmarkEnd w:id="990"/>
      <w:bookmarkEnd w:id="991"/>
    </w:p>
    <w:p w14:paraId="4182C657" w14:textId="77777777" w:rsidR="00064FA8" w:rsidRPr="008E0F64" w:rsidRDefault="00AF3E65" w:rsidP="00692AE0">
      <w:pPr>
        <w:pStyle w:val="FOD-normal"/>
      </w:pPr>
      <w:r w:rsidRPr="008E0F64">
        <w:t xml:space="preserve">Elektrische Betriebsmittel, die den Vorschriften von </w:t>
      </w:r>
      <w:r w:rsidRPr="008E0F64">
        <w:rPr>
          <w:i/>
        </w:rPr>
        <w:t>Unterabschnitt 4.3.2.1</w:t>
      </w:r>
      <w:r w:rsidRPr="008E0F64">
        <w:t xml:space="preserve"> nicht entsprechen, und alle Teile elektrischer Anlagen, die auch nur für kurze Zeit Temperaturen erreichen können, die die in </w:t>
      </w:r>
      <w:r w:rsidRPr="008E0F64">
        <w:rPr>
          <w:i/>
        </w:rPr>
        <w:t>Unterabschnitt 4.3.2.1</w:t>
      </w:r>
      <w:r w:rsidRPr="008E0F64">
        <w:t xml:space="preserve"> </w:t>
      </w:r>
      <w:r w:rsidRPr="008E0F64">
        <w:rPr>
          <w:i/>
        </w:rPr>
        <w:t>Tabelle 4.5</w:t>
      </w:r>
      <w:r w:rsidRPr="008E0F64">
        <w:t xml:space="preserve"> angegebenen Temperaturen überschreiten, sind entweder durch Entfernung oder durch Trennung durch einen Schirm aus nicht brennbarem, wärmeisolierendem Material gegen versehentliches Berühren durch Personen geschützt.</w:t>
      </w:r>
    </w:p>
    <w:p w14:paraId="50FFDF88" w14:textId="77777777" w:rsidR="00064FA8" w:rsidRPr="008E0F64" w:rsidRDefault="00AF3E65" w:rsidP="00692AE0">
      <w:pPr>
        <w:pStyle w:val="FOD-normal"/>
      </w:pPr>
      <w:r w:rsidRPr="008E0F64">
        <w:t>Elektrische Maschinen und Geräte, bei denen es zu Wärmefokussierung oder -konzentration kommen kann, sind:</w:t>
      </w:r>
    </w:p>
    <w:p w14:paraId="032F3BC7" w14:textId="77777777" w:rsidR="009833C9" w:rsidRPr="008E0F64" w:rsidRDefault="00883505" w:rsidP="00445351">
      <w:pPr>
        <w:pStyle w:val="FOD-opsomming1"/>
        <w:numPr>
          <w:ilvl w:val="0"/>
          <w:numId w:val="167"/>
        </w:numPr>
      </w:pPr>
      <w:r w:rsidRPr="008E0F64">
        <w:t>entweder so weit von Personen entfernt, dass diese keiner gefährlichen Wärmekonzentration ausgesetzt werden können,</w:t>
      </w:r>
    </w:p>
    <w:p w14:paraId="4614ECD4" w14:textId="77777777" w:rsidR="00064FA8" w:rsidRPr="008E0F64" w:rsidRDefault="00883505" w:rsidP="00445351">
      <w:pPr>
        <w:pStyle w:val="FOD-opsomming1"/>
        <w:numPr>
          <w:ilvl w:val="0"/>
          <w:numId w:val="167"/>
        </w:numPr>
      </w:pPr>
      <w:r w:rsidRPr="008E0F64">
        <w:t>oder von diesen Personen durch einen Schirm aus nicht brennbarem, wärmeisolierendem Material getrennt.</w:t>
      </w:r>
    </w:p>
    <w:p w14:paraId="2BCE48F3" w14:textId="77777777" w:rsidR="00064FA8" w:rsidRPr="008E0F64" w:rsidRDefault="00064FA8" w:rsidP="00692AE0">
      <w:pPr>
        <w:pStyle w:val="FOD-niv3"/>
      </w:pPr>
      <w:bookmarkStart w:id="992" w:name="_Toc390436730"/>
      <w:bookmarkStart w:id="993" w:name="_Toc167268217"/>
      <w:bookmarkStart w:id="994" w:name="_Toc167270540"/>
      <w:bookmarkStart w:id="995" w:name="_Toc193187995"/>
      <w:r w:rsidRPr="008E0F64">
        <w:t>Abschnitt 4.3.3 - Brandschutz</w:t>
      </w:r>
      <w:bookmarkEnd w:id="992"/>
      <w:bookmarkEnd w:id="993"/>
      <w:bookmarkEnd w:id="994"/>
      <w:bookmarkEnd w:id="995"/>
    </w:p>
    <w:p w14:paraId="23D16B25" w14:textId="77777777" w:rsidR="00064FA8" w:rsidRPr="008E0F64" w:rsidRDefault="00064FA8" w:rsidP="00962ACD">
      <w:pPr>
        <w:pStyle w:val="FOD-niv4"/>
      </w:pPr>
      <w:bookmarkStart w:id="996" w:name="_Toc390436731"/>
      <w:bookmarkStart w:id="997" w:name="_Toc167268218"/>
      <w:bookmarkStart w:id="998" w:name="_Toc167270541"/>
      <w:bookmarkStart w:id="999" w:name="_Toc193187996"/>
      <w:bookmarkStart w:id="1000" w:name="_Toc196734619"/>
      <w:r w:rsidRPr="008E0F64">
        <w:t xml:space="preserve">Unterabschnitt 4.3.3.1 - </w:t>
      </w:r>
      <w:bookmarkEnd w:id="996"/>
      <w:r w:rsidRPr="008E0F64">
        <w:t>Allgemeines</w:t>
      </w:r>
      <w:bookmarkEnd w:id="997"/>
      <w:bookmarkEnd w:id="998"/>
      <w:bookmarkEnd w:id="999"/>
      <w:bookmarkEnd w:id="1000"/>
    </w:p>
    <w:p w14:paraId="34082E41" w14:textId="77777777" w:rsidR="009A3D1D" w:rsidRPr="008E0F64" w:rsidRDefault="009A3D1D" w:rsidP="00200A84">
      <w:pPr>
        <w:spacing w:after="120" w:line="240" w:lineRule="auto"/>
        <w:jc w:val="both"/>
        <w:rPr>
          <w:rFonts w:ascii="Trebuchet MS" w:hAnsi="Trebuchet MS" w:cs="Calibri"/>
          <w:sz w:val="19"/>
          <w:szCs w:val="19"/>
          <w:shd w:val="clear" w:color="auto" w:fill="FFFFFF"/>
        </w:rPr>
      </w:pPr>
      <w:bookmarkStart w:id="1001" w:name="_Toc390436732"/>
      <w:r w:rsidRPr="008E0F64">
        <w:rPr>
          <w:rFonts w:ascii="Trebuchet MS" w:hAnsi="Trebuchet MS"/>
          <w:sz w:val="19"/>
          <w:shd w:val="clear" w:color="auto" w:fill="FFFFFF"/>
        </w:rPr>
        <w:t xml:space="preserve">Die in </w:t>
      </w:r>
      <w:r w:rsidRPr="008E0F64">
        <w:rPr>
          <w:rFonts w:ascii="Trebuchet MS" w:hAnsi="Trebuchet MS"/>
          <w:i/>
          <w:sz w:val="19"/>
          <w:shd w:val="clear" w:color="auto" w:fill="FFFFFF"/>
        </w:rPr>
        <w:t>Abschnitt 4.3.3</w:t>
      </w:r>
      <w:r w:rsidRPr="008E0F64">
        <w:rPr>
          <w:rFonts w:ascii="Trebuchet MS" w:hAnsi="Trebuchet MS"/>
          <w:sz w:val="19"/>
          <w:shd w:val="clear" w:color="auto" w:fill="FFFFFF"/>
        </w:rPr>
        <w:t xml:space="preserve"> erwähnten Bestimmungen gelten für jeden Ort (Räumlichkeit oder Bereich) und für jede elektrische Anlage, zum Beispiel ortsfeste oder zeitlich begrenzte Anlagen, Anlagen im Innen- oder Außenbereich oder mobile oder transportable Anlagen. </w:t>
      </w:r>
    </w:p>
    <w:p w14:paraId="38E335DA" w14:textId="2938E77F" w:rsidR="009A3D1D" w:rsidRPr="008E0F64" w:rsidRDefault="009A3D1D" w:rsidP="00200A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Bei der Wahl und Installation von elektrischen Betriebsmitteln, Ausrüstungen, ... an einem Ort muss die vorhersehbare Feuergefahr berücksichtigt werden, um:</w:t>
      </w:r>
    </w:p>
    <w:p w14:paraId="7F95B58C" w14:textId="77777777" w:rsidR="009A3D1D" w:rsidRPr="008E0F64" w:rsidRDefault="00966A28" w:rsidP="00445351">
      <w:pPr>
        <w:pStyle w:val="Paragraphedeliste"/>
        <w:numPr>
          <w:ilvl w:val="0"/>
          <w:numId w:val="449"/>
        </w:numPr>
        <w:spacing w:after="0" w:line="240" w:lineRule="auto"/>
        <w:jc w:val="both"/>
        <w:rPr>
          <w:rFonts w:ascii="Trebuchet MS" w:hAnsi="Trebuchet MS" w:cs="Calibri"/>
          <w:iCs/>
          <w:sz w:val="19"/>
          <w:szCs w:val="19"/>
          <w:shd w:val="clear" w:color="auto" w:fill="FFFFFF"/>
        </w:rPr>
      </w:pPr>
      <w:r w:rsidRPr="008E0F64">
        <w:rPr>
          <w:rFonts w:ascii="Trebuchet MS" w:hAnsi="Trebuchet MS"/>
          <w:sz w:val="19"/>
          <w:shd w:val="clear" w:color="auto" w:fill="FFFFFF"/>
        </w:rPr>
        <w:t>bei bestimmungsgemäßem Betrieb keinen Brand zu verursachen,</w:t>
      </w:r>
    </w:p>
    <w:p w14:paraId="2D62B565" w14:textId="77777777" w:rsidR="009A3D1D" w:rsidRPr="008E0F64" w:rsidRDefault="009A3D1D" w:rsidP="00445351">
      <w:pPr>
        <w:pStyle w:val="Paragraphedeliste"/>
        <w:numPr>
          <w:ilvl w:val="0"/>
          <w:numId w:val="449"/>
        </w:numPr>
        <w:spacing w:after="0" w:line="240" w:lineRule="auto"/>
        <w:jc w:val="both"/>
        <w:rPr>
          <w:rFonts w:ascii="Trebuchet MS" w:hAnsi="Trebuchet MS" w:cs="Calibri"/>
          <w:iCs/>
          <w:sz w:val="19"/>
          <w:szCs w:val="19"/>
          <w:shd w:val="clear" w:color="auto" w:fill="FFFFFF"/>
        </w:rPr>
      </w:pPr>
      <w:r w:rsidRPr="008E0F64">
        <w:rPr>
          <w:rFonts w:ascii="Trebuchet MS" w:hAnsi="Trebuchet MS"/>
          <w:sz w:val="19"/>
          <w:shd w:val="clear" w:color="auto" w:fill="FFFFFF"/>
        </w:rPr>
        <w:t>die Folgen von Fehlern, die einen Brand verursachen können, zu begrenzen,</w:t>
      </w:r>
    </w:p>
    <w:p w14:paraId="3ED5AF25" w14:textId="77777777" w:rsidR="009A3D1D" w:rsidRPr="008E0F64" w:rsidRDefault="009A3D1D" w:rsidP="00445351">
      <w:pPr>
        <w:pStyle w:val="Paragraphedeliste"/>
        <w:numPr>
          <w:ilvl w:val="0"/>
          <w:numId w:val="449"/>
        </w:numPr>
        <w:spacing w:after="120" w:line="240" w:lineRule="auto"/>
        <w:jc w:val="both"/>
        <w:rPr>
          <w:rFonts w:ascii="Trebuchet MS" w:hAnsi="Trebuchet MS" w:cs="Calibri"/>
          <w:iCs/>
          <w:sz w:val="19"/>
          <w:szCs w:val="19"/>
          <w:shd w:val="clear" w:color="auto" w:fill="FFFFFF"/>
        </w:rPr>
      </w:pPr>
      <w:r w:rsidRPr="008E0F64">
        <w:rPr>
          <w:rFonts w:ascii="Trebuchet MS" w:hAnsi="Trebuchet MS"/>
          <w:sz w:val="19"/>
          <w:shd w:val="clear" w:color="auto" w:fill="FFFFFF"/>
        </w:rPr>
        <w:t>Brandausbreitung und Rauchentwicklung zu begrenzen.</w:t>
      </w:r>
    </w:p>
    <w:p w14:paraId="26ACF4E9" w14:textId="77777777" w:rsidR="009A3D1D" w:rsidRPr="008E0F64" w:rsidRDefault="009A3D1D" w:rsidP="00200A84">
      <w:pPr>
        <w:spacing w:after="120" w:line="240" w:lineRule="auto"/>
        <w:jc w:val="both"/>
        <w:rPr>
          <w:rFonts w:ascii="Trebuchet MS" w:hAnsi="Trebuchet MS" w:cs="Calibri"/>
          <w:i/>
          <w:iCs/>
          <w:sz w:val="19"/>
          <w:szCs w:val="19"/>
          <w:shd w:val="clear" w:color="auto" w:fill="FFFFFF"/>
        </w:rPr>
      </w:pPr>
      <w:r w:rsidRPr="008E0F64">
        <w:rPr>
          <w:rFonts w:ascii="Trebuchet MS" w:hAnsi="Trebuchet MS"/>
          <w:sz w:val="19"/>
          <w:shd w:val="clear" w:color="auto" w:fill="FFFFFF"/>
        </w:rPr>
        <w:t xml:space="preserve">Für Sicherheitsanlagen sind zusätzliche Brandschutzmaßnahmen in </w:t>
      </w:r>
      <w:r w:rsidRPr="008E0F64">
        <w:rPr>
          <w:rFonts w:ascii="Trebuchet MS" w:hAnsi="Trebuchet MS"/>
          <w:i/>
          <w:sz w:val="19"/>
          <w:shd w:val="clear" w:color="auto" w:fill="FFFFFF"/>
        </w:rPr>
        <w:t>Kapitel 3.4</w:t>
      </w:r>
      <w:r w:rsidRPr="008E0F64">
        <w:rPr>
          <w:rFonts w:ascii="Trebuchet MS" w:hAnsi="Trebuchet MS"/>
          <w:sz w:val="19"/>
          <w:shd w:val="clear" w:color="auto" w:fill="FFFFFF"/>
        </w:rPr>
        <w:t xml:space="preserve"> aufgeführt. Für kritische Anlagen sind mögliche zusätzliche Brandschutzmaßnahmen in </w:t>
      </w:r>
      <w:r w:rsidRPr="008E0F64">
        <w:rPr>
          <w:rFonts w:ascii="Trebuchet MS" w:hAnsi="Trebuchet MS"/>
          <w:i/>
          <w:sz w:val="19"/>
          <w:shd w:val="clear" w:color="auto" w:fill="FFFFFF"/>
        </w:rPr>
        <w:t>Kapitel 3.5</w:t>
      </w:r>
      <w:r w:rsidRPr="008E0F64">
        <w:rPr>
          <w:rFonts w:ascii="Trebuchet MS" w:hAnsi="Trebuchet MS"/>
          <w:sz w:val="19"/>
          <w:shd w:val="clear" w:color="auto" w:fill="FFFFFF"/>
        </w:rPr>
        <w:t xml:space="preserve"> aufgeführt.</w:t>
      </w:r>
    </w:p>
    <w:p w14:paraId="543C59A6" w14:textId="59E7F71B" w:rsidR="009A3D1D" w:rsidRPr="008E0F64" w:rsidRDefault="009A3D1D" w:rsidP="00200A84">
      <w:pPr>
        <w:spacing w:after="120" w:line="240" w:lineRule="auto"/>
        <w:jc w:val="both"/>
        <w:rPr>
          <w:rFonts w:ascii="Trebuchet MS" w:hAnsi="Trebuchet MS" w:cs="Calibri"/>
          <w:iCs/>
          <w:sz w:val="19"/>
          <w:szCs w:val="19"/>
          <w:shd w:val="clear" w:color="auto" w:fill="FFFFFF"/>
        </w:rPr>
      </w:pPr>
      <w:r w:rsidRPr="008E0F64">
        <w:rPr>
          <w:rFonts w:ascii="Trebuchet MS" w:hAnsi="Trebuchet MS"/>
          <w:sz w:val="19"/>
          <w:shd w:val="clear" w:color="auto" w:fill="FFFFFF"/>
        </w:rPr>
        <w:lastRenderedPageBreak/>
        <w:t xml:space="preserve">Der Eigentümer, Verwalter oder Betreiber muss die korrekte Wahl und Installation der elektrischen Betriebsmittel und Ausrüstungen im Hinblick auf Brandschutz nachweisen. Die Unterlagen, die dies nachweisen, sind Teil der Akte der elektrischen Anlage (siehe </w:t>
      </w:r>
      <w:r w:rsidRPr="008E0F64">
        <w:rPr>
          <w:rFonts w:ascii="Trebuchet MS" w:hAnsi="Trebuchet MS"/>
          <w:i/>
          <w:sz w:val="19"/>
          <w:shd w:val="clear" w:color="auto" w:fill="FFFFFF"/>
        </w:rPr>
        <w:t>Abschnitte 9.1.1</w:t>
      </w:r>
      <w:r w:rsidRPr="008E0F64">
        <w:rPr>
          <w:rFonts w:ascii="Trebuchet MS" w:hAnsi="Trebuchet MS"/>
          <w:sz w:val="19"/>
          <w:shd w:val="clear" w:color="auto" w:fill="FFFFFF"/>
        </w:rPr>
        <w:t xml:space="preserve"> und </w:t>
      </w:r>
      <w:r w:rsidRPr="008E0F64">
        <w:rPr>
          <w:rFonts w:ascii="Trebuchet MS" w:hAnsi="Trebuchet MS"/>
          <w:i/>
          <w:sz w:val="19"/>
          <w:shd w:val="clear" w:color="auto" w:fill="FFFFFF"/>
        </w:rPr>
        <w:t>9.1.2</w:t>
      </w:r>
      <w:r w:rsidRPr="008E0F64">
        <w:rPr>
          <w:rFonts w:ascii="Trebuchet MS" w:hAnsi="Trebuchet MS"/>
          <w:sz w:val="19"/>
          <w:shd w:val="clear" w:color="auto" w:fill="FFFFFF"/>
        </w:rPr>
        <w:t>) oder werden jedem Betreffenden zwecks Einsichtnahme zur Verfügung gestellt. Zu diesen Unterlagen gehören unter anderem technische Datenblätter und Betriebsanleitungen in Bezug auf elektrische Betriebsmittel, Risikoanalysen, die Unterlage in Bezug auf äußere Einflüsse, ...</w:t>
      </w:r>
    </w:p>
    <w:p w14:paraId="2A480854" w14:textId="77777777" w:rsidR="00064FA8" w:rsidRPr="008E0F64" w:rsidRDefault="00064FA8" w:rsidP="00962ACD">
      <w:pPr>
        <w:pStyle w:val="FOD-niv4"/>
      </w:pPr>
      <w:bookmarkStart w:id="1002" w:name="_Toc167268219"/>
      <w:bookmarkStart w:id="1003" w:name="_Toc167270542"/>
      <w:bookmarkStart w:id="1004" w:name="_Toc193187997"/>
      <w:bookmarkStart w:id="1005" w:name="_Toc196734620"/>
      <w:r w:rsidRPr="008E0F64">
        <w:t xml:space="preserve">Unterabschnitt 4.3.3.2 - </w:t>
      </w:r>
      <w:bookmarkEnd w:id="1001"/>
      <w:r w:rsidRPr="008E0F64">
        <w:t>Spezifische Begriffsbestimmungen</w:t>
      </w:r>
      <w:bookmarkEnd w:id="1002"/>
      <w:bookmarkEnd w:id="1003"/>
      <w:bookmarkEnd w:id="1004"/>
      <w:bookmarkEnd w:id="1005"/>
    </w:p>
    <w:p w14:paraId="28743BE2" w14:textId="77777777" w:rsidR="009A3D1D" w:rsidRPr="008E0F64" w:rsidRDefault="009A3D1D" w:rsidP="00200A84">
      <w:pPr>
        <w:spacing w:after="120" w:line="240" w:lineRule="auto"/>
        <w:jc w:val="both"/>
        <w:rPr>
          <w:rFonts w:ascii="Trebuchet MS" w:hAnsi="Trebuchet MS" w:cs="Calibri"/>
          <w:b/>
          <w:bCs/>
          <w:sz w:val="19"/>
          <w:szCs w:val="19"/>
          <w:shd w:val="clear" w:color="auto" w:fill="FFFFFF"/>
        </w:rPr>
      </w:pPr>
      <w:r w:rsidRPr="008E0F64">
        <w:rPr>
          <w:rFonts w:ascii="Trebuchet MS" w:hAnsi="Trebuchet MS"/>
          <w:b/>
          <w:sz w:val="19"/>
          <w:shd w:val="clear" w:color="auto" w:fill="FFFFFF"/>
        </w:rPr>
        <w:t>Bauwerk:</w:t>
      </w:r>
      <w:r w:rsidRPr="008E0F64">
        <w:rPr>
          <w:rFonts w:ascii="Trebuchet MS" w:hAnsi="Trebuchet MS"/>
          <w:sz w:val="19"/>
          <w:shd w:val="clear" w:color="auto" w:fill="FFFFFF"/>
        </w:rPr>
        <w:t xml:space="preserve"> mit dem Boden verbundene Struktur, die aus Baustoffen und Bauteilen besteht und/oder das Ergebnis von Bauarbeiten ist. In diesem Zusammenhang wird Bodenvorbereitung (Anpflanzen, Aussäen, ...) für landwirtschaftliche Zwecke nicht als Bauwerk betrachtet.</w:t>
      </w:r>
    </w:p>
    <w:p w14:paraId="0E2A1DE1" w14:textId="77777777" w:rsidR="009A3D1D" w:rsidRPr="008E0F64" w:rsidRDefault="0038150F" w:rsidP="00200A84">
      <w:pPr>
        <w:pStyle w:val="Default"/>
        <w:spacing w:after="120"/>
        <w:jc w:val="both"/>
        <w:rPr>
          <w:rFonts w:ascii="Trebuchet MS" w:hAnsi="Trebuchet MS"/>
          <w:color w:val="auto"/>
          <w:sz w:val="19"/>
          <w:szCs w:val="19"/>
        </w:rPr>
      </w:pPr>
      <w:r w:rsidRPr="008E0F64">
        <w:rPr>
          <w:rFonts w:ascii="Trebuchet MS" w:hAnsi="Trebuchet MS"/>
          <w:b/>
          <w:color w:val="auto"/>
          <w:sz w:val="19"/>
          <w:shd w:val="clear" w:color="auto" w:fill="FFFFFF"/>
        </w:rPr>
        <w:t>Gebäude:</w:t>
      </w:r>
      <w:r w:rsidRPr="008E0F64">
        <w:rPr>
          <w:rFonts w:ascii="Trebuchet MS" w:hAnsi="Trebuchet MS"/>
          <w:color w:val="auto"/>
          <w:sz w:val="19"/>
        </w:rPr>
        <w:t xml:space="preserve"> Bauwerk, das einen für Personen zugänglichen überdachten Raum bildet und ganz oder teilweise von Wänden umschlossen ist.</w:t>
      </w:r>
    </w:p>
    <w:p w14:paraId="00C8ECE0" w14:textId="77777777" w:rsidR="009A3D1D" w:rsidRPr="008E0F64" w:rsidRDefault="0038150F" w:rsidP="00200A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b/>
          <w:sz w:val="19"/>
          <w:shd w:val="clear" w:color="auto" w:fill="FFFFFF"/>
        </w:rPr>
        <w:t>Tiefbauwerk:</w:t>
      </w:r>
      <w:r w:rsidRPr="008E0F64">
        <w:rPr>
          <w:rFonts w:ascii="Trebuchet MS" w:hAnsi="Trebuchet MS"/>
          <w:sz w:val="19"/>
          <w:shd w:val="clear" w:color="auto" w:fill="FFFFFF"/>
        </w:rPr>
        <w:t xml:space="preserve"> Bauwerk, das nicht als Gebäude eingestuft wird, wie zum Beispiel Brücken, Tunnels, ...</w:t>
      </w:r>
    </w:p>
    <w:p w14:paraId="37340054" w14:textId="7272DF77" w:rsidR="009A3D1D" w:rsidRPr="008E0F64" w:rsidRDefault="009A3D1D" w:rsidP="00200A84">
      <w:pPr>
        <w:spacing w:after="120" w:line="240" w:lineRule="auto"/>
        <w:jc w:val="both"/>
        <w:rPr>
          <w:rFonts w:ascii="Trebuchet MS" w:hAnsi="Trebuchet MS"/>
          <w:sz w:val="19"/>
          <w:szCs w:val="19"/>
        </w:rPr>
      </w:pPr>
      <w:r w:rsidRPr="008E0F64">
        <w:rPr>
          <w:rFonts w:ascii="Trebuchet MS" w:hAnsi="Trebuchet MS"/>
          <w:b/>
          <w:sz w:val="19"/>
        </w:rPr>
        <w:t>Abteilung:</w:t>
      </w:r>
      <w:r w:rsidRPr="008E0F64">
        <w:rPr>
          <w:rFonts w:ascii="Trebuchet MS" w:hAnsi="Trebuchet MS"/>
          <w:sz w:val="19"/>
        </w:rPr>
        <w:t xml:space="preserve"> eventuell in Räumlichkeiten unterteilter Gebäudeteil oder Teil eines Tiefbauwerks, der von Wänden eingefasst ist, die für eine bestimmte Zeit die Brandausbreitung auf die Nachbarabteilung(en) verhindern sollen.</w:t>
      </w:r>
    </w:p>
    <w:p w14:paraId="60FD5DC6" w14:textId="76E04C43" w:rsidR="009A3D1D" w:rsidRPr="008E0F64" w:rsidRDefault="009A3D1D" w:rsidP="00200A84">
      <w:pPr>
        <w:pStyle w:val="Default"/>
        <w:jc w:val="both"/>
        <w:rPr>
          <w:rFonts w:ascii="Trebuchet MS" w:hAnsi="Trebuchet MS"/>
          <w:color w:val="auto"/>
          <w:sz w:val="19"/>
          <w:szCs w:val="19"/>
        </w:rPr>
      </w:pPr>
      <w:r w:rsidRPr="008E0F64">
        <w:rPr>
          <w:rFonts w:ascii="Trebuchet MS" w:hAnsi="Trebuchet MS"/>
          <w:b/>
          <w:color w:val="auto"/>
          <w:sz w:val="19"/>
        </w:rPr>
        <w:t>Fluchtweg:</w:t>
      </w:r>
      <w:r w:rsidRPr="008E0F64">
        <w:rPr>
          <w:rFonts w:ascii="Trebuchet MS" w:hAnsi="Trebuchet MS"/>
          <w:color w:val="auto"/>
          <w:sz w:val="19"/>
        </w:rPr>
        <w:t xml:space="preserve"> durchgehender, von Hindernissen freier Weg, der über normale Verkehrswege den Zugang zu einem sicheren Ort ermöglicht. Unter sicherem Ort versteht man einen Ort, der sich außerhalb des Bauwerks befindet, oder gegebenenfalls den Teil eines Bauwerks, der sich außerhalb der Abteilung befindet, in der sich das Feuer ausbreitet, und von dem aus das Bauwerk verlassen werden kann, ohne diese Abteilung durchqueren zu müssen.</w:t>
      </w:r>
    </w:p>
    <w:p w14:paraId="15DAA4E6" w14:textId="77777777" w:rsidR="00DC707A" w:rsidRPr="008E0F64" w:rsidRDefault="00DC707A" w:rsidP="009A3D1D">
      <w:pPr>
        <w:pStyle w:val="Default"/>
        <w:rPr>
          <w:rFonts w:ascii="Trebuchet MS" w:hAnsi="Trebuchet MS"/>
          <w:color w:val="auto"/>
          <w:sz w:val="19"/>
          <w:szCs w:val="19"/>
          <w:lang w:eastAsia="ar-SA"/>
        </w:rPr>
      </w:pPr>
    </w:p>
    <w:p w14:paraId="73035044" w14:textId="77777777" w:rsidR="0038150F" w:rsidRPr="008E0F64" w:rsidRDefault="0038150F" w:rsidP="00962ACD">
      <w:pPr>
        <w:pStyle w:val="FOD-niv4"/>
      </w:pPr>
      <w:bookmarkStart w:id="1006" w:name="_Toc167268220"/>
      <w:bookmarkStart w:id="1007" w:name="_Toc167270543"/>
      <w:bookmarkStart w:id="1008" w:name="_Toc193187998"/>
      <w:bookmarkStart w:id="1009" w:name="_Toc196734621"/>
      <w:r w:rsidRPr="008E0F64">
        <w:t>Unterabschnitt 4.3.3.3 - Klassifizierung in Bezug auf Feuergefahr an einem Ort</w:t>
      </w:r>
      <w:bookmarkEnd w:id="1006"/>
      <w:bookmarkEnd w:id="1007"/>
      <w:bookmarkEnd w:id="1008"/>
      <w:bookmarkEnd w:id="1009"/>
    </w:p>
    <w:p w14:paraId="612B2AA6" w14:textId="77777777" w:rsidR="0038150F" w:rsidRPr="008E0F64" w:rsidRDefault="0038150F" w:rsidP="00445351">
      <w:pPr>
        <w:widowControl w:val="0"/>
        <w:numPr>
          <w:ilvl w:val="0"/>
          <w:numId w:val="384"/>
        </w:numPr>
        <w:suppressAutoHyphens/>
        <w:spacing w:after="120" w:line="240" w:lineRule="auto"/>
        <w:ind w:left="357" w:hanging="357"/>
        <w:jc w:val="both"/>
        <w:rPr>
          <w:rFonts w:ascii="Trebuchet MS" w:hAnsi="Trebuchet MS" w:cs="Calibri"/>
          <w:b/>
          <w:spacing w:val="-2"/>
          <w:sz w:val="19"/>
          <w:szCs w:val="19"/>
          <w:shd w:val="clear" w:color="auto" w:fill="FFFFFF"/>
        </w:rPr>
      </w:pPr>
      <w:r w:rsidRPr="008E0F64">
        <w:rPr>
          <w:rFonts w:ascii="Trebuchet MS" w:hAnsi="Trebuchet MS"/>
          <w:b/>
          <w:sz w:val="19"/>
          <w:shd w:val="clear" w:color="auto" w:fill="FFFFFF"/>
        </w:rPr>
        <w:t>Allgemeines</w:t>
      </w:r>
    </w:p>
    <w:p w14:paraId="50101C83" w14:textId="77777777" w:rsidR="0038150F" w:rsidRPr="008E0F64" w:rsidRDefault="0038150F" w:rsidP="00200A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Die Feuergefahr an einem Ort wird auf der Grundlage der folgenden drei äußeren Einflüsse bestimmt:</w:t>
      </w:r>
    </w:p>
    <w:p w14:paraId="1522B13F" w14:textId="77777777" w:rsidR="0038150F" w:rsidRPr="008E0F64" w:rsidRDefault="0038150F" w:rsidP="00445351">
      <w:pPr>
        <w:pStyle w:val="Paragraphedeliste"/>
        <w:numPr>
          <w:ilvl w:val="0"/>
          <w:numId w:val="385"/>
        </w:num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Art und Menge der bearbeiteten und gelagerten Stoffe (BE),</w:t>
      </w:r>
    </w:p>
    <w:p w14:paraId="6EF687B0" w14:textId="77777777" w:rsidR="0038150F" w:rsidRPr="008E0F64" w:rsidRDefault="0038150F" w:rsidP="00445351">
      <w:pPr>
        <w:pStyle w:val="Paragraphedeliste"/>
        <w:numPr>
          <w:ilvl w:val="0"/>
          <w:numId w:val="385"/>
        </w:num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Entzündbarkeit der Baustoffe (CA),</w:t>
      </w:r>
    </w:p>
    <w:p w14:paraId="02C067EC" w14:textId="77777777" w:rsidR="0038150F" w:rsidRPr="008E0F64" w:rsidRDefault="0038150F" w:rsidP="00445351">
      <w:pPr>
        <w:pStyle w:val="Paragraphedeliste"/>
        <w:numPr>
          <w:ilvl w:val="0"/>
          <w:numId w:val="385"/>
        </w:numPr>
        <w:spacing w:after="120" w:line="240" w:lineRule="auto"/>
        <w:ind w:left="357" w:hanging="357"/>
        <w:contextualSpacing w:val="0"/>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Struktur (CB).</w:t>
      </w:r>
    </w:p>
    <w:p w14:paraId="2A5F7B50" w14:textId="77777777" w:rsidR="0038150F" w:rsidRPr="008E0F64" w:rsidRDefault="0038150F" w:rsidP="00200A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Es gibt zwei mögliche Stufen in Bezug auf Feuergefahr an einem Ort:</w:t>
      </w:r>
    </w:p>
    <w:p w14:paraId="2C0A76D8" w14:textId="3F587045" w:rsidR="0038150F" w:rsidRPr="008E0F64" w:rsidRDefault="00CA1C90" w:rsidP="00200A84">
      <w:p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normale Feuergefahr,</w:t>
      </w:r>
    </w:p>
    <w:p w14:paraId="287E1197" w14:textId="77777777" w:rsidR="0038150F" w:rsidRPr="008E0F64" w:rsidRDefault="0038150F" w:rsidP="00200A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erhöhte Feuergefahr.</w:t>
      </w:r>
    </w:p>
    <w:p w14:paraId="07758E86" w14:textId="77777777" w:rsidR="0038150F" w:rsidRPr="008E0F64" w:rsidRDefault="0038150F" w:rsidP="00200A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Orte mit normaler Feuergefahr sind durch alle folgenden drei äußeren Einflüsse gekennzeichnet: BE1, CA1 und CB1.</w:t>
      </w:r>
    </w:p>
    <w:p w14:paraId="43E954CA" w14:textId="364C0E44" w:rsidR="0038150F" w:rsidRPr="008E0F64" w:rsidRDefault="0038150F" w:rsidP="00200A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Orte mit erhöhter Feuergefahr sind durch mindestens einen der folgenden äußeren Einflüsse gekennzeichnet: BE2 oder BE3 oder CA2 oder CB2. </w:t>
      </w:r>
    </w:p>
    <w:p w14:paraId="6966A65E" w14:textId="77777777" w:rsidR="0038150F" w:rsidRPr="008E0F64" w:rsidRDefault="0038150F" w:rsidP="00445351">
      <w:pPr>
        <w:widowControl w:val="0"/>
        <w:numPr>
          <w:ilvl w:val="0"/>
          <w:numId w:val="384"/>
        </w:numPr>
        <w:suppressAutoHyphens/>
        <w:spacing w:after="120" w:line="240" w:lineRule="auto"/>
        <w:ind w:left="357" w:hanging="357"/>
        <w:jc w:val="both"/>
        <w:rPr>
          <w:rFonts w:ascii="Trebuchet MS" w:hAnsi="Trebuchet MS" w:cs="Calibri"/>
          <w:b/>
          <w:spacing w:val="-2"/>
          <w:sz w:val="19"/>
          <w:szCs w:val="19"/>
          <w:shd w:val="clear" w:color="auto" w:fill="FFFFFF"/>
        </w:rPr>
      </w:pPr>
      <w:r w:rsidRPr="008E0F64">
        <w:rPr>
          <w:rFonts w:ascii="Trebuchet MS" w:hAnsi="Trebuchet MS"/>
          <w:b/>
          <w:sz w:val="19"/>
          <w:shd w:val="clear" w:color="auto" w:fill="FFFFFF"/>
        </w:rPr>
        <w:t>Besondere Orte</w:t>
      </w:r>
    </w:p>
    <w:p w14:paraId="22094DF3" w14:textId="77777777" w:rsidR="0038150F" w:rsidRPr="008E0F64" w:rsidRDefault="0038150F" w:rsidP="00200A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Elektrische Anlagen an Orten, die unersetzbare Güter enthalten (Museen, Kunstsammlungen, ...), und an Orten, die durch den äußeren Einfluss CB3 oder CB4 gekennzeichnet sind, können auf der Grundlage einer Risikoanalyse wie derjenigen für Orte mit erhöhter Feuergefahr errichtet werden.</w:t>
      </w:r>
    </w:p>
    <w:p w14:paraId="5A002909" w14:textId="77777777" w:rsidR="0038150F" w:rsidRPr="008E0F64" w:rsidRDefault="0038150F" w:rsidP="00200A84">
      <w:pPr>
        <w:spacing w:after="0" w:line="240" w:lineRule="auto"/>
        <w:jc w:val="both"/>
        <w:rPr>
          <w:rFonts w:ascii="Trebuchet MS" w:hAnsi="Trebuchet MS" w:cs="Calibri"/>
          <w:bCs/>
          <w:sz w:val="19"/>
          <w:szCs w:val="19"/>
        </w:rPr>
      </w:pPr>
      <w:r w:rsidRPr="008E0F64">
        <w:rPr>
          <w:rFonts w:ascii="Trebuchet MS" w:hAnsi="Trebuchet MS"/>
          <w:sz w:val="19"/>
        </w:rPr>
        <w:t>Orte mit Transformatoren oder Generatoren werden nicht unbedingt als Orte mit erhöhter Feuergefahr betrachtet; dies ist Teil der Festlegung der äußeren Einflüsse (</w:t>
      </w:r>
      <w:r w:rsidRPr="008E0F64">
        <w:rPr>
          <w:rFonts w:ascii="Trebuchet MS" w:hAnsi="Trebuchet MS"/>
          <w:i/>
          <w:sz w:val="19"/>
        </w:rPr>
        <w:t>Abschnitt 9.1.6</w:t>
      </w:r>
      <w:r w:rsidRPr="008E0F64">
        <w:rPr>
          <w:rFonts w:ascii="Trebuchet MS" w:hAnsi="Trebuchet MS"/>
          <w:sz w:val="19"/>
        </w:rPr>
        <w:t>).</w:t>
      </w:r>
    </w:p>
    <w:p w14:paraId="53331C3B" w14:textId="77777777" w:rsidR="002866ED" w:rsidRPr="008E0F64" w:rsidRDefault="002866ED" w:rsidP="00962ACD">
      <w:pPr>
        <w:pStyle w:val="FOD-niv4"/>
      </w:pPr>
      <w:bookmarkStart w:id="1010" w:name="_Toc390436734"/>
      <w:bookmarkStart w:id="1011" w:name="_Toc167268221"/>
      <w:bookmarkStart w:id="1012" w:name="_Toc167270544"/>
      <w:bookmarkStart w:id="1013" w:name="_Toc193187999"/>
      <w:bookmarkStart w:id="1014" w:name="_Toc196734622"/>
      <w:r w:rsidRPr="008E0F64">
        <w:t xml:space="preserve">Unterabschnitt 4.3.3.4 - </w:t>
      </w:r>
      <w:bookmarkEnd w:id="1010"/>
      <w:r w:rsidRPr="008E0F64">
        <w:t>Klassifizierung der isolierten Leiter und Kabel</w:t>
      </w:r>
      <w:bookmarkEnd w:id="1011"/>
      <w:bookmarkEnd w:id="1012"/>
      <w:bookmarkEnd w:id="1013"/>
      <w:bookmarkEnd w:id="1014"/>
    </w:p>
    <w:p w14:paraId="6ACED4BA" w14:textId="56B675AC" w:rsidR="002866ED" w:rsidRPr="008E0F64" w:rsidRDefault="002866ED" w:rsidP="00445351">
      <w:pPr>
        <w:pStyle w:val="Paragraphedeliste"/>
        <w:numPr>
          <w:ilvl w:val="0"/>
          <w:numId w:val="457"/>
        </w:numPr>
        <w:spacing w:after="120" w:line="240" w:lineRule="auto"/>
        <w:jc w:val="both"/>
        <w:rPr>
          <w:rFonts w:ascii="Trebuchet MS" w:hAnsi="Trebuchet MS" w:cs="Calibri"/>
          <w:b/>
          <w:bCs/>
          <w:spacing w:val="-2"/>
          <w:sz w:val="19"/>
          <w:szCs w:val="19"/>
          <w:shd w:val="clear" w:color="auto" w:fill="FFFFFF"/>
        </w:rPr>
      </w:pPr>
      <w:r w:rsidRPr="008E0F64">
        <w:rPr>
          <w:rFonts w:ascii="Trebuchet MS" w:hAnsi="Trebuchet MS"/>
          <w:b/>
          <w:sz w:val="19"/>
          <w:shd w:val="clear" w:color="auto" w:fill="FFFFFF"/>
        </w:rPr>
        <w:t>Anwendungsbereich</w:t>
      </w:r>
    </w:p>
    <w:p w14:paraId="1BC3E6D9" w14:textId="77777777" w:rsidR="002866ED" w:rsidRPr="008E0F64" w:rsidRDefault="002866ED" w:rsidP="00200A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Die Klassifizierung ist auf isolierte Leiter und Energiekabel anwendbar.</w:t>
      </w:r>
    </w:p>
    <w:p w14:paraId="457BCF4D" w14:textId="77777777" w:rsidR="002866ED" w:rsidRPr="008E0F64" w:rsidRDefault="002866ED" w:rsidP="00200A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Die Klassifizierung ist auch auf Kabel für die Kommunikations- und Informationstechnologie, Signalisierung oder Bedienung anwendbar.</w:t>
      </w:r>
    </w:p>
    <w:p w14:paraId="39CC86DA" w14:textId="76405A2B" w:rsidR="002866ED" w:rsidRPr="008E0F64" w:rsidRDefault="002866ED" w:rsidP="00445351">
      <w:pPr>
        <w:pStyle w:val="Paragraphedeliste"/>
        <w:numPr>
          <w:ilvl w:val="0"/>
          <w:numId w:val="457"/>
        </w:numPr>
        <w:spacing w:after="120" w:line="240" w:lineRule="auto"/>
        <w:jc w:val="both"/>
        <w:rPr>
          <w:rFonts w:ascii="Trebuchet MS" w:hAnsi="Trebuchet MS" w:cs="Calibri"/>
          <w:b/>
          <w:bCs/>
          <w:spacing w:val="-2"/>
          <w:sz w:val="19"/>
          <w:szCs w:val="19"/>
          <w:shd w:val="clear" w:color="auto" w:fill="FFFFFF"/>
        </w:rPr>
      </w:pPr>
      <w:r w:rsidRPr="008E0F64">
        <w:rPr>
          <w:rFonts w:ascii="Trebuchet MS" w:hAnsi="Trebuchet MS"/>
          <w:b/>
          <w:sz w:val="19"/>
          <w:shd w:val="clear" w:color="auto" w:fill="FFFFFF"/>
        </w:rPr>
        <w:t>Brandverhalten von isolierten Leitern und Kabeln </w:t>
      </w:r>
    </w:p>
    <w:p w14:paraId="765E36C7" w14:textId="5918E736" w:rsidR="002866ED" w:rsidRPr="008E0F64" w:rsidRDefault="002866ED" w:rsidP="00200A84">
      <w:p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xml:space="preserve">Isolierte Leiter und Kabel weisen ein Brandverhalten auf, das nach den in </w:t>
      </w:r>
      <w:r w:rsidRPr="008E0F64">
        <w:rPr>
          <w:rFonts w:ascii="Trebuchet MS" w:hAnsi="Trebuchet MS"/>
          <w:i/>
          <w:sz w:val="19"/>
          <w:shd w:val="clear" w:color="auto" w:fill="FFFFFF"/>
        </w:rPr>
        <w:t>Tabelle 4.6</w:t>
      </w:r>
      <w:r w:rsidRPr="008E0F64">
        <w:rPr>
          <w:rFonts w:ascii="Trebuchet MS" w:hAnsi="Trebuchet MS"/>
          <w:sz w:val="19"/>
        </w:rPr>
        <w:t xml:space="preserve"> aufgeführten Klassen gemäß der delegierten Verordnung (EU) 2016/364 angegeben und beurteilt wird</w:t>
      </w:r>
      <w:r w:rsidRPr="008E0F64">
        <w:rPr>
          <w:rFonts w:ascii="Trebuchet MS" w:hAnsi="Trebuchet MS"/>
          <w:sz w:val="19"/>
          <w:shd w:val="clear" w:color="auto" w:fill="FFFFFF"/>
        </w:rPr>
        <w:t>. Die Klassen C, C</w:t>
      </w:r>
      <w:r w:rsidRPr="008E0F64">
        <w:rPr>
          <w:rFonts w:ascii="Trebuchet MS" w:hAnsi="Trebuchet MS"/>
          <w:sz w:val="19"/>
          <w:vertAlign w:val="subscript"/>
        </w:rPr>
        <w:t>L</w:t>
      </w:r>
      <w:r w:rsidRPr="008E0F64">
        <w:rPr>
          <w:rFonts w:ascii="Trebuchet MS" w:hAnsi="Trebuchet MS"/>
          <w:sz w:val="19"/>
          <w:shd w:val="clear" w:color="auto" w:fill="FFFFFF"/>
        </w:rPr>
        <w:t xml:space="preserve">, E und </w:t>
      </w:r>
      <w:r w:rsidRPr="008E0F64">
        <w:rPr>
          <w:rFonts w:ascii="Trebuchet MS" w:hAnsi="Trebuchet MS"/>
          <w:sz w:val="19"/>
        </w:rPr>
        <w:lastRenderedPageBreak/>
        <w:t>E</w:t>
      </w:r>
      <w:r w:rsidRPr="008E0F64">
        <w:rPr>
          <w:rFonts w:ascii="Trebuchet MS" w:hAnsi="Trebuchet MS"/>
          <w:sz w:val="19"/>
          <w:vertAlign w:val="subscript"/>
        </w:rPr>
        <w:t>L</w:t>
      </w:r>
      <w:r w:rsidRPr="008E0F64">
        <w:rPr>
          <w:rFonts w:ascii="Trebuchet MS" w:hAnsi="Trebuchet MS"/>
          <w:sz w:val="19"/>
          <w:shd w:val="clear" w:color="auto" w:fill="FFFFFF"/>
        </w:rPr>
        <w:t xml:space="preserve"> wie in </w:t>
      </w:r>
      <w:r w:rsidRPr="008E0F64">
        <w:rPr>
          <w:rFonts w:ascii="Trebuchet MS" w:hAnsi="Trebuchet MS"/>
          <w:i/>
          <w:sz w:val="19"/>
          <w:shd w:val="clear" w:color="auto" w:fill="FFFFFF"/>
        </w:rPr>
        <w:t>Abschnitt 5.2.7</w:t>
      </w:r>
      <w:r w:rsidRPr="008E0F64">
        <w:rPr>
          <w:rFonts w:ascii="Trebuchet MS" w:hAnsi="Trebuchet MS"/>
          <w:sz w:val="19"/>
          <w:shd w:val="clear" w:color="auto" w:fill="FFFFFF"/>
        </w:rPr>
        <w:t xml:space="preserve"> erwähnt sind auch </w:t>
      </w:r>
      <w:r w:rsidRPr="008E0F64">
        <w:rPr>
          <w:rFonts w:ascii="Trebuchet MS" w:hAnsi="Trebuchet MS"/>
          <w:sz w:val="19"/>
        </w:rPr>
        <w:t>gemäß der delegierten Verordnung (EU) 2016/364 zu berücksichtigen</w:t>
      </w:r>
      <w:r w:rsidRPr="008E0F64">
        <w:rPr>
          <w:rFonts w:ascii="Trebuchet MS" w:hAnsi="Trebuchet MS"/>
          <w:sz w:val="19"/>
          <w:shd w:val="clear" w:color="auto" w:fill="FFFFFF"/>
        </w:rPr>
        <w:t>. Diese Klassen betreffen:</w:t>
      </w:r>
    </w:p>
    <w:p w14:paraId="1BEFF27A" w14:textId="2F8A5535" w:rsidR="002866ED" w:rsidRPr="008E0F64" w:rsidRDefault="002866ED" w:rsidP="00445351">
      <w:pPr>
        <w:pStyle w:val="Paragraphedeliste"/>
        <w:numPr>
          <w:ilvl w:val="0"/>
          <w:numId w:val="386"/>
        </w:numPr>
        <w:spacing w:after="0" w:line="240" w:lineRule="auto"/>
        <w:jc w:val="both"/>
        <w:rPr>
          <w:rFonts w:ascii="Trebuchet MS" w:hAnsi="Trebuchet MS"/>
          <w:sz w:val="19"/>
          <w:szCs w:val="19"/>
        </w:rPr>
      </w:pPr>
      <w:r w:rsidRPr="008E0F64">
        <w:rPr>
          <w:rFonts w:ascii="Trebuchet MS" w:hAnsi="Trebuchet MS"/>
          <w:sz w:val="19"/>
          <w:shd w:val="clear" w:color="auto" w:fill="FFFFFF"/>
        </w:rPr>
        <w:t>Bauprodukte</w:t>
      </w:r>
      <w:r w:rsidRPr="008E0F64">
        <w:rPr>
          <w:rFonts w:ascii="Trebuchet MS" w:hAnsi="Trebuchet MS"/>
          <w:sz w:val="19"/>
        </w:rPr>
        <w:t xml:space="preserve"> mit Ausnahme von Bodenbelägen, geraden Leitungswärmedämmprodukten und elektrischen Kabeln </w:t>
      </w:r>
      <w:r w:rsidRPr="008E0F64">
        <w:rPr>
          <w:rFonts w:ascii="Trebuchet MS" w:hAnsi="Trebuchet MS"/>
          <w:sz w:val="19"/>
          <w:shd w:val="clear" w:color="auto" w:fill="FFFFFF"/>
        </w:rPr>
        <w:t>(Klassen C und E)</w:t>
      </w:r>
      <w:r w:rsidR="0010793E" w:rsidRPr="008E0F64">
        <w:rPr>
          <w:rFonts w:ascii="Trebuchet MS" w:hAnsi="Trebuchet MS"/>
          <w:sz w:val="19"/>
        </w:rPr>
        <w:t>,</w:t>
      </w:r>
    </w:p>
    <w:p w14:paraId="6308997D" w14:textId="587615A4" w:rsidR="000E32B3" w:rsidRPr="008E0F64" w:rsidRDefault="002866ED" w:rsidP="00445351">
      <w:pPr>
        <w:pStyle w:val="Paragraphedeliste"/>
        <w:numPr>
          <w:ilvl w:val="0"/>
          <w:numId w:val="386"/>
        </w:num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rPr>
        <w:t>gerade Leitungswärmedämmprodukte (Klassen </w:t>
      </w:r>
      <w:r w:rsidRPr="008E0F64">
        <w:rPr>
          <w:rFonts w:ascii="Trebuchet MS" w:hAnsi="Trebuchet MS"/>
          <w:sz w:val="19"/>
          <w:shd w:val="clear" w:color="auto" w:fill="FFFFFF"/>
        </w:rPr>
        <w:t>C</w:t>
      </w:r>
      <w:r w:rsidRPr="008E0F64">
        <w:rPr>
          <w:rFonts w:ascii="Trebuchet MS" w:hAnsi="Trebuchet MS"/>
          <w:sz w:val="19"/>
          <w:vertAlign w:val="subscript"/>
        </w:rPr>
        <w:t>L</w:t>
      </w:r>
      <w:r w:rsidRPr="008E0F64">
        <w:rPr>
          <w:rFonts w:ascii="Trebuchet MS" w:hAnsi="Trebuchet MS"/>
          <w:sz w:val="19"/>
          <w:shd w:val="clear" w:color="auto" w:fill="FFFFFF"/>
        </w:rPr>
        <w:t xml:space="preserve"> und </w:t>
      </w:r>
      <w:r w:rsidRPr="008E0F64">
        <w:rPr>
          <w:rFonts w:ascii="Trebuchet MS" w:hAnsi="Trebuchet MS"/>
          <w:sz w:val="19"/>
        </w:rPr>
        <w:t>E</w:t>
      </w:r>
      <w:r w:rsidRPr="008E0F64">
        <w:rPr>
          <w:rFonts w:ascii="Trebuchet MS" w:hAnsi="Trebuchet MS"/>
          <w:sz w:val="19"/>
          <w:vertAlign w:val="subscript"/>
        </w:rPr>
        <w:t>L</w:t>
      </w:r>
      <w:r w:rsidRPr="008E0F64">
        <w:rPr>
          <w:rFonts w:ascii="Trebuchet MS" w:hAnsi="Trebuchet MS"/>
          <w:sz w:val="19"/>
          <w:shd w:val="clear" w:color="auto" w:fill="FFFFFF"/>
        </w:rPr>
        <w:t>).</w:t>
      </w:r>
      <w:r w:rsidRPr="008E0F64">
        <w:rPr>
          <w:rFonts w:ascii="Trebuchet MS" w:hAnsi="Trebuchet MS"/>
          <w:sz w:val="19"/>
        </w:rPr>
        <w:t xml:space="preserve"> </w:t>
      </w:r>
    </w:p>
    <w:p w14:paraId="58D5D07D" w14:textId="7F8AFDFA" w:rsidR="00233F4C" w:rsidRPr="008E0F64" w:rsidRDefault="00233F4C" w:rsidP="00692AE0">
      <w:pPr>
        <w:pStyle w:val="FOD-tab-titel"/>
      </w:pPr>
      <w:r w:rsidRPr="008E0F64">
        <w:t xml:space="preserve"> </w:t>
      </w:r>
      <w:bookmarkStart w:id="1015" w:name="_Toc167267961"/>
      <w:bookmarkStart w:id="1016" w:name="_Toc167269124"/>
      <w:bookmarkStart w:id="1017" w:name="_Toc167270284"/>
      <w:bookmarkStart w:id="1018" w:name="_Toc202794571"/>
      <w:r w:rsidR="0010793E" w:rsidRPr="008E0F64">
        <w:t xml:space="preserve">Tabelle 4.6 - </w:t>
      </w:r>
      <w:r w:rsidRPr="008E0F64">
        <w:t>Klassen von isolierten Leitern und Kabeln hinsichtlich ihres Brandverhaltens</w:t>
      </w:r>
      <w:bookmarkEnd w:id="1015"/>
      <w:bookmarkEnd w:id="1016"/>
      <w:bookmarkEnd w:id="1017"/>
      <w:bookmarkEnd w:id="1018"/>
    </w:p>
    <w:tbl>
      <w:tblPr>
        <w:tblW w:w="0" w:type="auto"/>
        <w:jc w:val="center"/>
        <w:tblLayout w:type="fixed"/>
        <w:tblLook w:val="0000" w:firstRow="0" w:lastRow="0" w:firstColumn="0" w:lastColumn="0" w:noHBand="0" w:noVBand="0"/>
      </w:tblPr>
      <w:tblGrid>
        <w:gridCol w:w="1828"/>
        <w:gridCol w:w="820"/>
        <w:gridCol w:w="1932"/>
        <w:gridCol w:w="2655"/>
      </w:tblGrid>
      <w:tr w:rsidR="00156AA0" w:rsidRPr="008E0F64" w14:paraId="058EE178" w14:textId="77777777" w:rsidTr="0010793E">
        <w:trPr>
          <w:jc w:val="center"/>
        </w:trPr>
        <w:tc>
          <w:tcPr>
            <w:tcW w:w="1828" w:type="dxa"/>
            <w:tcBorders>
              <w:top w:val="single" w:sz="4" w:space="0" w:color="000000"/>
              <w:left w:val="single" w:sz="4" w:space="0" w:color="000000"/>
              <w:bottom w:val="single" w:sz="4" w:space="0" w:color="000000"/>
            </w:tcBorders>
          </w:tcPr>
          <w:p w14:paraId="1DAC2148" w14:textId="77777777" w:rsidR="000767ED" w:rsidRPr="008E0F64" w:rsidRDefault="000767ED" w:rsidP="008E3095">
            <w:pPr>
              <w:snapToGrid w:val="0"/>
              <w:spacing w:before="4" w:after="4" w:line="240" w:lineRule="auto"/>
              <w:jc w:val="center"/>
              <w:rPr>
                <w:rFonts w:ascii="Trebuchet MS" w:hAnsi="Trebuchet MS" w:cs="Calibri"/>
                <w:b/>
                <w:spacing w:val="-2"/>
                <w:sz w:val="17"/>
                <w:szCs w:val="17"/>
              </w:rPr>
            </w:pPr>
            <w:r w:rsidRPr="008E0F64">
              <w:rPr>
                <w:rFonts w:ascii="Trebuchet MS" w:hAnsi="Trebuchet MS"/>
                <w:b/>
                <w:sz w:val="17"/>
              </w:rPr>
              <w:t>Art von isolierten Leitern und Kabeln</w:t>
            </w:r>
          </w:p>
        </w:tc>
        <w:tc>
          <w:tcPr>
            <w:tcW w:w="820" w:type="dxa"/>
            <w:tcBorders>
              <w:top w:val="single" w:sz="4" w:space="0" w:color="000000"/>
              <w:left w:val="single" w:sz="4" w:space="0" w:color="000000"/>
              <w:bottom w:val="single" w:sz="4" w:space="0" w:color="000000"/>
            </w:tcBorders>
          </w:tcPr>
          <w:p w14:paraId="6F8580C6" w14:textId="77777777" w:rsidR="000767ED" w:rsidRPr="008E0F64" w:rsidRDefault="000767ED" w:rsidP="008E3095">
            <w:pPr>
              <w:snapToGrid w:val="0"/>
              <w:spacing w:before="4" w:after="4" w:line="240" w:lineRule="auto"/>
              <w:jc w:val="center"/>
              <w:rPr>
                <w:rFonts w:ascii="Trebuchet MS" w:hAnsi="Trebuchet MS" w:cs="Calibri"/>
                <w:b/>
                <w:spacing w:val="-2"/>
                <w:sz w:val="17"/>
                <w:szCs w:val="17"/>
              </w:rPr>
            </w:pPr>
            <w:r w:rsidRPr="008E0F64">
              <w:rPr>
                <w:rFonts w:ascii="Trebuchet MS" w:hAnsi="Trebuchet MS"/>
                <w:b/>
                <w:sz w:val="17"/>
              </w:rPr>
              <w:t>Klasse</w:t>
            </w:r>
          </w:p>
        </w:tc>
        <w:tc>
          <w:tcPr>
            <w:tcW w:w="1932" w:type="dxa"/>
            <w:tcBorders>
              <w:top w:val="single" w:sz="4" w:space="0" w:color="000000"/>
              <w:left w:val="single" w:sz="4" w:space="0" w:color="000000"/>
              <w:bottom w:val="single" w:sz="4" w:space="0" w:color="000000"/>
            </w:tcBorders>
          </w:tcPr>
          <w:p w14:paraId="6FAA1FEB" w14:textId="77777777" w:rsidR="000767ED" w:rsidRPr="008E0F64" w:rsidRDefault="000767ED" w:rsidP="008E3095">
            <w:pPr>
              <w:snapToGrid w:val="0"/>
              <w:spacing w:before="4" w:after="4" w:line="240" w:lineRule="auto"/>
              <w:jc w:val="center"/>
              <w:rPr>
                <w:rFonts w:ascii="Trebuchet MS" w:hAnsi="Trebuchet MS" w:cs="Calibri"/>
                <w:b/>
                <w:spacing w:val="-2"/>
                <w:sz w:val="17"/>
                <w:szCs w:val="17"/>
              </w:rPr>
            </w:pPr>
            <w:r w:rsidRPr="008E0F64">
              <w:rPr>
                <w:rFonts w:ascii="Trebuchet MS" w:hAnsi="Trebuchet MS"/>
                <w:b/>
                <w:sz w:val="17"/>
              </w:rPr>
              <w:t>Beitrag zum Brand</w:t>
            </w:r>
          </w:p>
        </w:tc>
        <w:tc>
          <w:tcPr>
            <w:tcW w:w="2655" w:type="dxa"/>
            <w:tcBorders>
              <w:top w:val="single" w:sz="4" w:space="0" w:color="000000"/>
              <w:left w:val="single" w:sz="4" w:space="0" w:color="000000"/>
              <w:bottom w:val="single" w:sz="4" w:space="0" w:color="000000"/>
              <w:right w:val="single" w:sz="4" w:space="0" w:color="000000"/>
            </w:tcBorders>
          </w:tcPr>
          <w:p w14:paraId="6C975B1A" w14:textId="77777777" w:rsidR="000767ED" w:rsidRPr="008E0F64" w:rsidRDefault="000767ED" w:rsidP="008E3095">
            <w:pPr>
              <w:snapToGrid w:val="0"/>
              <w:spacing w:before="4" w:after="4" w:line="240" w:lineRule="auto"/>
              <w:jc w:val="center"/>
              <w:rPr>
                <w:rFonts w:ascii="Trebuchet MS" w:hAnsi="Trebuchet MS" w:cs="Calibri"/>
                <w:b/>
                <w:spacing w:val="-2"/>
                <w:sz w:val="17"/>
                <w:szCs w:val="17"/>
              </w:rPr>
            </w:pPr>
            <w:r w:rsidRPr="008E0F64">
              <w:rPr>
                <w:rFonts w:ascii="Trebuchet MS" w:hAnsi="Trebuchet MS"/>
                <w:b/>
                <w:sz w:val="17"/>
              </w:rPr>
              <w:t>Zusätzliche Klassifizierung</w:t>
            </w:r>
          </w:p>
        </w:tc>
      </w:tr>
      <w:tr w:rsidR="00156AA0" w:rsidRPr="008E0F64" w14:paraId="7863A5B1" w14:textId="77777777" w:rsidTr="0010793E">
        <w:trPr>
          <w:jc w:val="center"/>
        </w:trPr>
        <w:tc>
          <w:tcPr>
            <w:tcW w:w="1828" w:type="dxa"/>
            <w:tcBorders>
              <w:top w:val="single" w:sz="4" w:space="0" w:color="000000"/>
              <w:left w:val="single" w:sz="4" w:space="0" w:color="000000"/>
              <w:bottom w:val="single" w:sz="4" w:space="0" w:color="000000"/>
            </w:tcBorders>
          </w:tcPr>
          <w:p w14:paraId="556C7728" w14:textId="77777777" w:rsidR="00B77B6D" w:rsidRPr="008E0F64" w:rsidRDefault="00B77B6D" w:rsidP="008E3095">
            <w:pPr>
              <w:snapToGrid w:val="0"/>
              <w:spacing w:before="4" w:after="4" w:line="240" w:lineRule="auto"/>
              <w:jc w:val="center"/>
              <w:rPr>
                <w:rFonts w:ascii="Trebuchet MS" w:hAnsi="Trebuchet MS" w:cs="Calibri"/>
                <w:spacing w:val="-2"/>
                <w:sz w:val="17"/>
                <w:szCs w:val="17"/>
                <w:shd w:val="clear" w:color="auto" w:fill="FFFFFF"/>
              </w:rPr>
            </w:pPr>
          </w:p>
          <w:p w14:paraId="3D242D12"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r w:rsidRPr="008E0F64">
              <w:rPr>
                <w:rFonts w:ascii="Trebuchet MS" w:hAnsi="Trebuchet MS"/>
                <w:sz w:val="17"/>
                <w:shd w:val="clear" w:color="auto" w:fill="FFFFFF"/>
              </w:rPr>
              <w:t>Nicht brennbar</w:t>
            </w:r>
          </w:p>
        </w:tc>
        <w:tc>
          <w:tcPr>
            <w:tcW w:w="820" w:type="dxa"/>
            <w:tcBorders>
              <w:top w:val="single" w:sz="4" w:space="0" w:color="000000"/>
              <w:left w:val="single" w:sz="4" w:space="0" w:color="000000"/>
              <w:bottom w:val="single" w:sz="4" w:space="0" w:color="000000"/>
            </w:tcBorders>
          </w:tcPr>
          <w:p w14:paraId="2FE1E8D3"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08ADC5F7"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A</w:t>
            </w:r>
            <w:r w:rsidRPr="008E0F64">
              <w:rPr>
                <w:rFonts w:ascii="Trebuchet MS" w:hAnsi="Trebuchet MS"/>
                <w:sz w:val="17"/>
                <w:vertAlign w:val="subscript"/>
              </w:rPr>
              <w:t>ca</w:t>
            </w:r>
          </w:p>
          <w:p w14:paraId="0D904A02" w14:textId="77777777" w:rsidR="000767ED" w:rsidRPr="008E0F64" w:rsidRDefault="000767ED" w:rsidP="008E3095">
            <w:pPr>
              <w:spacing w:before="4" w:after="4" w:line="240" w:lineRule="auto"/>
              <w:jc w:val="center"/>
              <w:rPr>
                <w:rFonts w:ascii="Trebuchet MS" w:hAnsi="Trebuchet MS" w:cs="Calibri"/>
                <w:spacing w:val="-2"/>
                <w:sz w:val="17"/>
                <w:szCs w:val="17"/>
              </w:rPr>
            </w:pPr>
          </w:p>
        </w:tc>
        <w:tc>
          <w:tcPr>
            <w:tcW w:w="1932" w:type="dxa"/>
            <w:tcBorders>
              <w:top w:val="single" w:sz="4" w:space="0" w:color="000000"/>
              <w:left w:val="single" w:sz="4" w:space="0" w:color="000000"/>
              <w:bottom w:val="single" w:sz="4" w:space="0" w:color="000000"/>
            </w:tcBorders>
          </w:tcPr>
          <w:p w14:paraId="7373E7D2"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p w14:paraId="40914CDD"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Kein Beitrag</w:t>
            </w:r>
          </w:p>
        </w:tc>
        <w:tc>
          <w:tcPr>
            <w:tcW w:w="2655" w:type="dxa"/>
            <w:tcBorders>
              <w:top w:val="single" w:sz="4" w:space="0" w:color="000000"/>
              <w:left w:val="single" w:sz="4" w:space="0" w:color="000000"/>
              <w:bottom w:val="single" w:sz="4" w:space="0" w:color="000000"/>
              <w:right w:val="single" w:sz="4" w:space="0" w:color="000000"/>
            </w:tcBorders>
          </w:tcPr>
          <w:p w14:paraId="213E9194"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tc>
      </w:tr>
      <w:tr w:rsidR="00156AA0" w:rsidRPr="008E0F64" w14:paraId="090107A6" w14:textId="77777777" w:rsidTr="0010793E">
        <w:trPr>
          <w:jc w:val="center"/>
        </w:trPr>
        <w:tc>
          <w:tcPr>
            <w:tcW w:w="1828" w:type="dxa"/>
            <w:tcBorders>
              <w:top w:val="single" w:sz="4" w:space="0" w:color="000000"/>
              <w:left w:val="single" w:sz="4" w:space="0" w:color="000000"/>
              <w:bottom w:val="single" w:sz="4" w:space="0" w:color="000000"/>
            </w:tcBorders>
          </w:tcPr>
          <w:p w14:paraId="21D869B8"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r w:rsidRPr="008E0F64">
              <w:rPr>
                <w:rFonts w:ascii="Trebuchet MS" w:hAnsi="Trebuchet MS"/>
                <w:sz w:val="17"/>
                <w:shd w:val="clear" w:color="auto" w:fill="FFFFFF"/>
              </w:rPr>
              <w:t>Isolierte Leiter und Kabel mit hohem Feuerwiderstand</w:t>
            </w:r>
          </w:p>
        </w:tc>
        <w:tc>
          <w:tcPr>
            <w:tcW w:w="820" w:type="dxa"/>
            <w:tcBorders>
              <w:top w:val="single" w:sz="4" w:space="0" w:color="000000"/>
              <w:left w:val="single" w:sz="4" w:space="0" w:color="000000"/>
              <w:bottom w:val="single" w:sz="4" w:space="0" w:color="000000"/>
            </w:tcBorders>
          </w:tcPr>
          <w:p w14:paraId="065C7969"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24AA6226"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B1</w:t>
            </w:r>
            <w:r w:rsidRPr="008E0F64">
              <w:rPr>
                <w:rFonts w:ascii="Trebuchet MS" w:hAnsi="Trebuchet MS"/>
                <w:sz w:val="17"/>
                <w:vertAlign w:val="subscript"/>
              </w:rPr>
              <w:t>ca</w:t>
            </w:r>
          </w:p>
        </w:tc>
        <w:tc>
          <w:tcPr>
            <w:tcW w:w="1932" w:type="dxa"/>
            <w:tcBorders>
              <w:top w:val="single" w:sz="4" w:space="0" w:color="000000"/>
              <w:left w:val="single" w:sz="4" w:space="0" w:color="000000"/>
              <w:bottom w:val="single" w:sz="4" w:space="0" w:color="000000"/>
            </w:tcBorders>
          </w:tcPr>
          <w:p w14:paraId="37841DB4"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p w14:paraId="62744A52"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Gering</w:t>
            </w:r>
          </w:p>
        </w:tc>
        <w:tc>
          <w:tcPr>
            <w:tcW w:w="2655" w:type="dxa"/>
            <w:vMerge w:val="restart"/>
            <w:tcBorders>
              <w:top w:val="single" w:sz="4" w:space="0" w:color="000000"/>
              <w:left w:val="single" w:sz="4" w:space="0" w:color="000000"/>
              <w:bottom w:val="single" w:sz="4" w:space="0" w:color="000000"/>
              <w:right w:val="single" w:sz="4" w:space="0" w:color="000000"/>
            </w:tcBorders>
          </w:tcPr>
          <w:p w14:paraId="22541404" w14:textId="77777777" w:rsidR="000767ED" w:rsidRPr="008E0F64" w:rsidRDefault="000767ED" w:rsidP="008E3095">
            <w:pPr>
              <w:snapToGrid w:val="0"/>
              <w:spacing w:before="4" w:after="4" w:line="240" w:lineRule="auto"/>
              <w:rPr>
                <w:rFonts w:ascii="Trebuchet MS" w:hAnsi="Trebuchet MS" w:cs="Calibri"/>
                <w:spacing w:val="-2"/>
                <w:sz w:val="17"/>
                <w:szCs w:val="17"/>
              </w:rPr>
            </w:pPr>
            <w:r w:rsidRPr="008E0F64">
              <w:rPr>
                <w:rFonts w:ascii="Trebuchet MS" w:hAnsi="Trebuchet MS"/>
                <w:sz w:val="17"/>
              </w:rPr>
              <w:t>Rauchentwicklung:</w:t>
            </w:r>
          </w:p>
          <w:p w14:paraId="0E90AA55"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s1 angegeben durch s1 oder s1a oder s1b</w:t>
            </w:r>
          </w:p>
          <w:p w14:paraId="5EE3404A"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s2</w:t>
            </w:r>
          </w:p>
          <w:p w14:paraId="4F2646AD"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s3</w:t>
            </w:r>
          </w:p>
          <w:p w14:paraId="0A7234FD" w14:textId="77777777" w:rsidR="000767ED" w:rsidRPr="008E0F64" w:rsidRDefault="000767ED" w:rsidP="008E3095">
            <w:pPr>
              <w:spacing w:before="4" w:after="4" w:line="240" w:lineRule="auto"/>
              <w:rPr>
                <w:rFonts w:ascii="Trebuchet MS" w:hAnsi="Trebuchet MS" w:cs="Calibri"/>
                <w:spacing w:val="-2"/>
                <w:sz w:val="17"/>
                <w:szCs w:val="17"/>
              </w:rPr>
            </w:pPr>
          </w:p>
          <w:p w14:paraId="5A679517"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Säuregehalt des Rauchs:</w:t>
            </w:r>
          </w:p>
          <w:p w14:paraId="52CF82A0"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a1</w:t>
            </w:r>
          </w:p>
          <w:p w14:paraId="7DD303D8"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a2</w:t>
            </w:r>
          </w:p>
          <w:p w14:paraId="23477FDD" w14:textId="77777777" w:rsidR="000767ED" w:rsidRPr="008E0F64" w:rsidRDefault="000767ED" w:rsidP="008E3095">
            <w:pPr>
              <w:spacing w:before="4" w:after="4" w:line="240" w:lineRule="auto"/>
              <w:rPr>
                <w:rFonts w:ascii="Trebuchet MS" w:hAnsi="Trebuchet MS" w:cs="Calibri"/>
                <w:spacing w:val="-2"/>
                <w:sz w:val="17"/>
                <w:szCs w:val="17"/>
              </w:rPr>
            </w:pPr>
            <w:r w:rsidRPr="008E0F64">
              <w:rPr>
                <w:rFonts w:ascii="Trebuchet MS" w:hAnsi="Trebuchet MS"/>
                <w:sz w:val="17"/>
              </w:rPr>
              <w:t>a3</w:t>
            </w:r>
          </w:p>
        </w:tc>
      </w:tr>
      <w:tr w:rsidR="00156AA0" w:rsidRPr="008E0F64" w14:paraId="72E7E7B1" w14:textId="77777777" w:rsidTr="0010793E">
        <w:trPr>
          <w:trHeight w:val="513"/>
          <w:jc w:val="center"/>
        </w:trPr>
        <w:tc>
          <w:tcPr>
            <w:tcW w:w="1828" w:type="dxa"/>
            <w:vMerge w:val="restart"/>
            <w:tcBorders>
              <w:top w:val="single" w:sz="4" w:space="0" w:color="000000"/>
              <w:left w:val="single" w:sz="4" w:space="0" w:color="000000"/>
              <w:bottom w:val="single" w:sz="4" w:space="0" w:color="000000"/>
            </w:tcBorders>
          </w:tcPr>
          <w:p w14:paraId="078F0DED" w14:textId="77777777" w:rsidR="00B77B6D" w:rsidRPr="008E0F64" w:rsidRDefault="00B77B6D" w:rsidP="008E3095">
            <w:pPr>
              <w:snapToGrid w:val="0"/>
              <w:spacing w:before="4" w:after="4" w:line="240" w:lineRule="auto"/>
              <w:jc w:val="center"/>
              <w:rPr>
                <w:rFonts w:ascii="Trebuchet MS" w:hAnsi="Trebuchet MS" w:cs="Calibri"/>
                <w:spacing w:val="-2"/>
                <w:sz w:val="17"/>
                <w:szCs w:val="17"/>
                <w:shd w:val="clear" w:color="auto" w:fill="FFFFFF"/>
              </w:rPr>
            </w:pPr>
          </w:p>
          <w:p w14:paraId="1615ED6E"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r w:rsidRPr="008E0F64">
              <w:rPr>
                <w:rFonts w:ascii="Trebuchet MS" w:hAnsi="Trebuchet MS"/>
                <w:sz w:val="17"/>
                <w:shd w:val="clear" w:color="auto" w:fill="FFFFFF"/>
              </w:rPr>
              <w:t>Isolierte Leiter und Kabel mit verbessertem Feuerwiderstand</w:t>
            </w:r>
          </w:p>
        </w:tc>
        <w:tc>
          <w:tcPr>
            <w:tcW w:w="820" w:type="dxa"/>
            <w:tcBorders>
              <w:top w:val="single" w:sz="4" w:space="0" w:color="000000"/>
              <w:left w:val="single" w:sz="4" w:space="0" w:color="000000"/>
              <w:bottom w:val="single" w:sz="4" w:space="0" w:color="000000"/>
            </w:tcBorders>
          </w:tcPr>
          <w:p w14:paraId="62424E81"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24CA97E3"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B2</w:t>
            </w:r>
            <w:r w:rsidRPr="008E0F64">
              <w:rPr>
                <w:rFonts w:ascii="Trebuchet MS" w:hAnsi="Trebuchet MS"/>
                <w:sz w:val="17"/>
                <w:vertAlign w:val="subscript"/>
              </w:rPr>
              <w:t>ca</w:t>
            </w:r>
          </w:p>
          <w:p w14:paraId="0B319DF5" w14:textId="77777777" w:rsidR="000767ED" w:rsidRPr="008E0F64" w:rsidRDefault="000767ED" w:rsidP="008E3095">
            <w:pPr>
              <w:spacing w:before="4" w:after="4" w:line="240" w:lineRule="auto"/>
              <w:jc w:val="center"/>
              <w:rPr>
                <w:rFonts w:ascii="Trebuchet MS" w:hAnsi="Trebuchet MS" w:cs="Calibri"/>
                <w:spacing w:val="-2"/>
                <w:sz w:val="17"/>
                <w:szCs w:val="17"/>
              </w:rPr>
            </w:pPr>
          </w:p>
        </w:tc>
        <w:tc>
          <w:tcPr>
            <w:tcW w:w="1932" w:type="dxa"/>
            <w:tcBorders>
              <w:top w:val="single" w:sz="4" w:space="0" w:color="000000"/>
              <w:left w:val="single" w:sz="4" w:space="0" w:color="000000"/>
              <w:bottom w:val="single" w:sz="4" w:space="0" w:color="000000"/>
            </w:tcBorders>
          </w:tcPr>
          <w:p w14:paraId="09858637"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p w14:paraId="627AA706"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Sehr begrenzt</w:t>
            </w:r>
          </w:p>
        </w:tc>
        <w:tc>
          <w:tcPr>
            <w:tcW w:w="2655" w:type="dxa"/>
            <w:vMerge/>
            <w:tcBorders>
              <w:top w:val="single" w:sz="4" w:space="0" w:color="000000"/>
              <w:left w:val="single" w:sz="4" w:space="0" w:color="000000"/>
              <w:bottom w:val="single" w:sz="4" w:space="0" w:color="000000"/>
              <w:right w:val="single" w:sz="4" w:space="0" w:color="000000"/>
            </w:tcBorders>
          </w:tcPr>
          <w:p w14:paraId="1666701E"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tc>
      </w:tr>
      <w:tr w:rsidR="00156AA0" w:rsidRPr="008E0F64" w14:paraId="45A67262" w14:textId="77777777" w:rsidTr="0010793E">
        <w:trPr>
          <w:jc w:val="center"/>
        </w:trPr>
        <w:tc>
          <w:tcPr>
            <w:tcW w:w="1828" w:type="dxa"/>
            <w:vMerge/>
            <w:tcBorders>
              <w:top w:val="single" w:sz="4" w:space="0" w:color="000000"/>
              <w:left w:val="single" w:sz="4" w:space="0" w:color="000000"/>
              <w:bottom w:val="single" w:sz="4" w:space="0" w:color="000000"/>
            </w:tcBorders>
          </w:tcPr>
          <w:p w14:paraId="45B0655D"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tc>
        <w:tc>
          <w:tcPr>
            <w:tcW w:w="820" w:type="dxa"/>
            <w:tcBorders>
              <w:top w:val="single" w:sz="4" w:space="0" w:color="000000"/>
              <w:left w:val="single" w:sz="4" w:space="0" w:color="000000"/>
              <w:bottom w:val="single" w:sz="4" w:space="0" w:color="000000"/>
            </w:tcBorders>
          </w:tcPr>
          <w:p w14:paraId="1B2D8890"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3CDCC5BE"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C</w:t>
            </w:r>
            <w:r w:rsidRPr="008E0F64">
              <w:rPr>
                <w:rFonts w:ascii="Trebuchet MS" w:hAnsi="Trebuchet MS"/>
                <w:sz w:val="17"/>
                <w:vertAlign w:val="subscript"/>
              </w:rPr>
              <w:t>ca</w:t>
            </w:r>
          </w:p>
          <w:p w14:paraId="7C9AE429" w14:textId="77777777" w:rsidR="000767ED" w:rsidRPr="008E0F64" w:rsidRDefault="000767ED" w:rsidP="008E3095">
            <w:pPr>
              <w:spacing w:before="4" w:after="4" w:line="240" w:lineRule="auto"/>
              <w:jc w:val="center"/>
              <w:rPr>
                <w:rFonts w:ascii="Trebuchet MS" w:hAnsi="Trebuchet MS" w:cs="Calibri"/>
                <w:spacing w:val="-2"/>
                <w:sz w:val="17"/>
                <w:szCs w:val="17"/>
              </w:rPr>
            </w:pPr>
          </w:p>
        </w:tc>
        <w:tc>
          <w:tcPr>
            <w:tcW w:w="1932" w:type="dxa"/>
            <w:tcBorders>
              <w:top w:val="single" w:sz="4" w:space="0" w:color="000000"/>
              <w:left w:val="single" w:sz="4" w:space="0" w:color="000000"/>
              <w:bottom w:val="single" w:sz="4" w:space="0" w:color="000000"/>
            </w:tcBorders>
          </w:tcPr>
          <w:p w14:paraId="5D2FE670"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p w14:paraId="11A8461C"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Begrenzt</w:t>
            </w:r>
          </w:p>
        </w:tc>
        <w:tc>
          <w:tcPr>
            <w:tcW w:w="2655" w:type="dxa"/>
            <w:vMerge/>
            <w:tcBorders>
              <w:top w:val="single" w:sz="4" w:space="0" w:color="000000"/>
              <w:left w:val="single" w:sz="4" w:space="0" w:color="000000"/>
              <w:bottom w:val="single" w:sz="4" w:space="0" w:color="000000"/>
              <w:right w:val="single" w:sz="4" w:space="0" w:color="000000"/>
            </w:tcBorders>
          </w:tcPr>
          <w:p w14:paraId="7F965777"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tc>
      </w:tr>
      <w:tr w:rsidR="00156AA0" w:rsidRPr="008E0F64" w14:paraId="249B9C13" w14:textId="77777777" w:rsidTr="0010793E">
        <w:trPr>
          <w:jc w:val="center"/>
        </w:trPr>
        <w:tc>
          <w:tcPr>
            <w:tcW w:w="1828" w:type="dxa"/>
            <w:vMerge w:val="restart"/>
            <w:tcBorders>
              <w:top w:val="single" w:sz="4" w:space="0" w:color="000000"/>
              <w:left w:val="single" w:sz="4" w:space="0" w:color="000000"/>
              <w:bottom w:val="single" w:sz="4" w:space="0" w:color="000000"/>
            </w:tcBorders>
            <w:vAlign w:val="center"/>
          </w:tcPr>
          <w:p w14:paraId="5DC7B4EE" w14:textId="77777777" w:rsidR="000767ED" w:rsidRPr="008E0F64" w:rsidRDefault="000767ED" w:rsidP="0010793E">
            <w:pPr>
              <w:snapToGrid w:val="0"/>
              <w:spacing w:before="4" w:after="4" w:line="240" w:lineRule="auto"/>
              <w:jc w:val="center"/>
              <w:rPr>
                <w:rFonts w:ascii="Trebuchet MS" w:hAnsi="Trebuchet MS" w:cs="Calibri"/>
                <w:spacing w:val="-2"/>
                <w:sz w:val="17"/>
                <w:szCs w:val="17"/>
                <w:shd w:val="clear" w:color="auto" w:fill="FFFFFF"/>
              </w:rPr>
            </w:pPr>
            <w:r w:rsidRPr="008E0F64">
              <w:rPr>
                <w:rFonts w:ascii="Trebuchet MS" w:hAnsi="Trebuchet MS"/>
                <w:sz w:val="17"/>
                <w:shd w:val="clear" w:color="auto" w:fill="FFFFFF"/>
              </w:rPr>
              <w:t>Isolierte Standardleiter und Standardkabel</w:t>
            </w:r>
          </w:p>
        </w:tc>
        <w:tc>
          <w:tcPr>
            <w:tcW w:w="820" w:type="dxa"/>
            <w:tcBorders>
              <w:top w:val="single" w:sz="4" w:space="0" w:color="000000"/>
              <w:left w:val="single" w:sz="4" w:space="0" w:color="000000"/>
              <w:bottom w:val="single" w:sz="4" w:space="0" w:color="000000"/>
            </w:tcBorders>
          </w:tcPr>
          <w:p w14:paraId="5174F21D"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0E7932B5"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D</w:t>
            </w:r>
            <w:r w:rsidRPr="008E0F64">
              <w:rPr>
                <w:rFonts w:ascii="Trebuchet MS" w:hAnsi="Trebuchet MS"/>
                <w:sz w:val="17"/>
                <w:vertAlign w:val="subscript"/>
              </w:rPr>
              <w:t>ca</w:t>
            </w:r>
          </w:p>
          <w:p w14:paraId="5A9AFA02" w14:textId="77777777" w:rsidR="000767ED" w:rsidRPr="008E0F64" w:rsidRDefault="000767ED" w:rsidP="008E3095">
            <w:pPr>
              <w:spacing w:before="4" w:after="4" w:line="240" w:lineRule="auto"/>
              <w:jc w:val="center"/>
              <w:rPr>
                <w:rFonts w:ascii="Trebuchet MS" w:hAnsi="Trebuchet MS" w:cs="Calibri"/>
                <w:spacing w:val="-2"/>
                <w:sz w:val="17"/>
                <w:szCs w:val="17"/>
              </w:rPr>
            </w:pPr>
          </w:p>
        </w:tc>
        <w:tc>
          <w:tcPr>
            <w:tcW w:w="1932" w:type="dxa"/>
            <w:tcBorders>
              <w:top w:val="single" w:sz="4" w:space="0" w:color="000000"/>
              <w:left w:val="single" w:sz="4" w:space="0" w:color="000000"/>
              <w:bottom w:val="single" w:sz="4" w:space="0" w:color="000000"/>
            </w:tcBorders>
          </w:tcPr>
          <w:p w14:paraId="0675F7AC" w14:textId="77777777" w:rsidR="000767ED" w:rsidRPr="008E0F64" w:rsidRDefault="000767ED" w:rsidP="008E3095">
            <w:pPr>
              <w:snapToGrid w:val="0"/>
              <w:spacing w:before="4" w:after="4" w:line="240" w:lineRule="auto"/>
              <w:rPr>
                <w:rFonts w:ascii="Trebuchet MS" w:hAnsi="Trebuchet MS" w:cs="Calibri"/>
                <w:spacing w:val="-2"/>
                <w:sz w:val="17"/>
                <w:szCs w:val="17"/>
              </w:rPr>
            </w:pPr>
          </w:p>
          <w:p w14:paraId="76AB25E6"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Mittel</w:t>
            </w:r>
          </w:p>
        </w:tc>
        <w:tc>
          <w:tcPr>
            <w:tcW w:w="2655" w:type="dxa"/>
            <w:vMerge/>
            <w:tcBorders>
              <w:top w:val="single" w:sz="4" w:space="0" w:color="000000"/>
              <w:left w:val="single" w:sz="4" w:space="0" w:color="000000"/>
              <w:bottom w:val="single" w:sz="4" w:space="0" w:color="000000"/>
              <w:right w:val="single" w:sz="4" w:space="0" w:color="000000"/>
            </w:tcBorders>
          </w:tcPr>
          <w:p w14:paraId="1ED9CD09"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tc>
      </w:tr>
      <w:tr w:rsidR="00156AA0" w:rsidRPr="008E0F64" w14:paraId="1F5E40D5" w14:textId="77777777" w:rsidTr="0010793E">
        <w:trPr>
          <w:jc w:val="center"/>
        </w:trPr>
        <w:tc>
          <w:tcPr>
            <w:tcW w:w="1828" w:type="dxa"/>
            <w:vMerge/>
            <w:tcBorders>
              <w:top w:val="single" w:sz="4" w:space="0" w:color="000000"/>
              <w:left w:val="single" w:sz="4" w:space="0" w:color="000000"/>
              <w:bottom w:val="single" w:sz="4" w:space="0" w:color="000000"/>
            </w:tcBorders>
          </w:tcPr>
          <w:p w14:paraId="00BF5B86"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tc>
        <w:tc>
          <w:tcPr>
            <w:tcW w:w="820" w:type="dxa"/>
            <w:tcBorders>
              <w:top w:val="single" w:sz="4" w:space="0" w:color="000000"/>
              <w:left w:val="single" w:sz="4" w:space="0" w:color="000000"/>
              <w:bottom w:val="single" w:sz="4" w:space="0" w:color="000000"/>
            </w:tcBorders>
          </w:tcPr>
          <w:p w14:paraId="4826D642"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14F66CC2"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E</w:t>
            </w:r>
            <w:r w:rsidRPr="008E0F64">
              <w:rPr>
                <w:rFonts w:ascii="Trebuchet MS" w:hAnsi="Trebuchet MS"/>
                <w:sz w:val="17"/>
                <w:vertAlign w:val="subscript"/>
              </w:rPr>
              <w:t>ca</w:t>
            </w:r>
          </w:p>
          <w:p w14:paraId="4CB7180E" w14:textId="77777777" w:rsidR="000767ED" w:rsidRPr="008E0F64" w:rsidRDefault="000767ED" w:rsidP="008E3095">
            <w:pPr>
              <w:spacing w:before="4" w:after="4" w:line="240" w:lineRule="auto"/>
              <w:jc w:val="center"/>
              <w:rPr>
                <w:rFonts w:ascii="Trebuchet MS" w:hAnsi="Trebuchet MS" w:cs="Calibri"/>
                <w:sz w:val="17"/>
                <w:szCs w:val="17"/>
                <w:vertAlign w:val="subscript"/>
              </w:rPr>
            </w:pPr>
          </w:p>
        </w:tc>
        <w:tc>
          <w:tcPr>
            <w:tcW w:w="1932" w:type="dxa"/>
            <w:tcBorders>
              <w:top w:val="single" w:sz="4" w:space="0" w:color="000000"/>
              <w:left w:val="single" w:sz="4" w:space="0" w:color="000000"/>
              <w:bottom w:val="single" w:sz="4" w:space="0" w:color="000000"/>
            </w:tcBorders>
          </w:tcPr>
          <w:p w14:paraId="2722B92A"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p w14:paraId="7A263F32"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Hoch</w:t>
            </w:r>
          </w:p>
        </w:tc>
        <w:tc>
          <w:tcPr>
            <w:tcW w:w="2655" w:type="dxa"/>
            <w:vMerge w:val="restart"/>
            <w:tcBorders>
              <w:top w:val="single" w:sz="4" w:space="0" w:color="000000"/>
              <w:left w:val="single" w:sz="4" w:space="0" w:color="000000"/>
              <w:bottom w:val="single" w:sz="4" w:space="0" w:color="000000"/>
              <w:right w:val="single" w:sz="4" w:space="0" w:color="000000"/>
            </w:tcBorders>
          </w:tcPr>
          <w:p w14:paraId="2853512F"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tc>
      </w:tr>
      <w:tr w:rsidR="00156AA0" w:rsidRPr="008E0F64" w14:paraId="239EF081" w14:textId="77777777" w:rsidTr="0010793E">
        <w:trPr>
          <w:jc w:val="center"/>
        </w:trPr>
        <w:tc>
          <w:tcPr>
            <w:tcW w:w="1828" w:type="dxa"/>
            <w:tcBorders>
              <w:top w:val="single" w:sz="4" w:space="0" w:color="000000"/>
              <w:left w:val="single" w:sz="4" w:space="0" w:color="000000"/>
              <w:bottom w:val="single" w:sz="4" w:space="0" w:color="000000"/>
            </w:tcBorders>
          </w:tcPr>
          <w:p w14:paraId="7DE9ED2A"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r w:rsidRPr="008E0F64">
              <w:rPr>
                <w:rFonts w:ascii="Trebuchet MS" w:hAnsi="Trebuchet MS"/>
                <w:sz w:val="17"/>
                <w:shd w:val="clear" w:color="auto" w:fill="FFFFFF"/>
              </w:rPr>
              <w:t>Isolierte Leiter und Kabel ohne Feuerwiderstand</w:t>
            </w:r>
          </w:p>
        </w:tc>
        <w:tc>
          <w:tcPr>
            <w:tcW w:w="820" w:type="dxa"/>
            <w:tcBorders>
              <w:top w:val="single" w:sz="4" w:space="0" w:color="000000"/>
              <w:left w:val="single" w:sz="4" w:space="0" w:color="000000"/>
              <w:bottom w:val="single" w:sz="4" w:space="0" w:color="000000"/>
            </w:tcBorders>
          </w:tcPr>
          <w:p w14:paraId="123C5088" w14:textId="77777777" w:rsidR="000767ED" w:rsidRPr="008E0F64" w:rsidRDefault="000767ED" w:rsidP="008E3095">
            <w:pPr>
              <w:snapToGrid w:val="0"/>
              <w:spacing w:before="4" w:after="4" w:line="240" w:lineRule="auto"/>
              <w:jc w:val="center"/>
              <w:rPr>
                <w:rFonts w:ascii="Trebuchet MS" w:hAnsi="Trebuchet MS" w:cs="Calibri"/>
                <w:spacing w:val="-2"/>
                <w:sz w:val="17"/>
                <w:szCs w:val="17"/>
                <w:shd w:val="clear" w:color="auto" w:fill="FFFFFF"/>
              </w:rPr>
            </w:pPr>
          </w:p>
          <w:p w14:paraId="2EEA3704" w14:textId="77777777" w:rsidR="000767ED" w:rsidRPr="008E0F64" w:rsidRDefault="000767ED" w:rsidP="008E3095">
            <w:pPr>
              <w:spacing w:before="4" w:after="4" w:line="240" w:lineRule="auto"/>
              <w:jc w:val="center"/>
              <w:rPr>
                <w:rFonts w:ascii="Trebuchet MS" w:hAnsi="Trebuchet MS" w:cs="Calibri"/>
                <w:sz w:val="17"/>
                <w:szCs w:val="17"/>
                <w:vertAlign w:val="subscript"/>
              </w:rPr>
            </w:pPr>
            <w:r w:rsidRPr="008E0F64">
              <w:rPr>
                <w:rFonts w:ascii="Trebuchet MS" w:hAnsi="Trebuchet MS"/>
                <w:sz w:val="17"/>
                <w:shd w:val="clear" w:color="auto" w:fill="FFFFFF"/>
              </w:rPr>
              <w:t>F</w:t>
            </w:r>
            <w:r w:rsidRPr="008E0F64">
              <w:rPr>
                <w:rFonts w:ascii="Trebuchet MS" w:hAnsi="Trebuchet MS"/>
                <w:sz w:val="17"/>
                <w:vertAlign w:val="subscript"/>
              </w:rPr>
              <w:t>ca</w:t>
            </w:r>
          </w:p>
        </w:tc>
        <w:tc>
          <w:tcPr>
            <w:tcW w:w="1932" w:type="dxa"/>
            <w:tcBorders>
              <w:top w:val="single" w:sz="4" w:space="0" w:color="000000"/>
              <w:left w:val="single" w:sz="4" w:space="0" w:color="000000"/>
              <w:bottom w:val="single" w:sz="4" w:space="0" w:color="000000"/>
            </w:tcBorders>
          </w:tcPr>
          <w:p w14:paraId="6A4D6479"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p w14:paraId="361475DC" w14:textId="77777777" w:rsidR="000767ED" w:rsidRPr="008E0F64" w:rsidRDefault="000767ED" w:rsidP="008E3095">
            <w:pPr>
              <w:spacing w:before="4" w:after="4" w:line="240" w:lineRule="auto"/>
              <w:jc w:val="center"/>
              <w:rPr>
                <w:rFonts w:ascii="Trebuchet MS" w:hAnsi="Trebuchet MS" w:cs="Calibri"/>
                <w:spacing w:val="-2"/>
                <w:sz w:val="17"/>
                <w:szCs w:val="17"/>
              </w:rPr>
            </w:pPr>
            <w:r w:rsidRPr="008E0F64">
              <w:rPr>
                <w:rFonts w:ascii="Trebuchet MS" w:hAnsi="Trebuchet MS"/>
                <w:sz w:val="17"/>
              </w:rPr>
              <w:t>Sehr hoch</w:t>
            </w:r>
          </w:p>
        </w:tc>
        <w:tc>
          <w:tcPr>
            <w:tcW w:w="2655" w:type="dxa"/>
            <w:vMerge/>
            <w:tcBorders>
              <w:top w:val="single" w:sz="4" w:space="0" w:color="000000"/>
              <w:left w:val="single" w:sz="4" w:space="0" w:color="000000"/>
              <w:bottom w:val="single" w:sz="4" w:space="0" w:color="000000"/>
              <w:right w:val="single" w:sz="4" w:space="0" w:color="000000"/>
            </w:tcBorders>
          </w:tcPr>
          <w:p w14:paraId="49FA5515" w14:textId="77777777" w:rsidR="000767ED" w:rsidRPr="008E0F64" w:rsidRDefault="000767ED" w:rsidP="008E3095">
            <w:pPr>
              <w:snapToGrid w:val="0"/>
              <w:spacing w:before="4" w:after="4" w:line="240" w:lineRule="auto"/>
              <w:jc w:val="center"/>
              <w:rPr>
                <w:rFonts w:ascii="Trebuchet MS" w:hAnsi="Trebuchet MS" w:cs="Calibri"/>
                <w:spacing w:val="-2"/>
                <w:sz w:val="17"/>
                <w:szCs w:val="17"/>
              </w:rPr>
            </w:pPr>
          </w:p>
        </w:tc>
      </w:tr>
    </w:tbl>
    <w:p w14:paraId="19AFE7B2" w14:textId="77777777" w:rsidR="00422E83" w:rsidRPr="008E0F64" w:rsidRDefault="00422E83" w:rsidP="00200A84">
      <w:pPr>
        <w:spacing w:before="120"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Die Prüfbedingungen sind in den diesbezüglichen vom König bestätigten oder vom NBN registrierten Normen aufgeführt oder entsprechen Bestimmungen, die ein Sicherheitsniveau gewährleisten, das dem in diesen Normen festgelegten Niveau mindestens gleichwertig ist.</w:t>
      </w:r>
    </w:p>
    <w:p w14:paraId="0C586957" w14:textId="77777777" w:rsidR="00422E83" w:rsidRPr="008E0F64" w:rsidRDefault="00422E83" w:rsidP="00200A84">
      <w:p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xml:space="preserve">Isolierte Leiter und Kabel, die die in </w:t>
      </w:r>
      <w:r w:rsidRPr="008E0F64">
        <w:rPr>
          <w:rFonts w:ascii="Trebuchet MS" w:hAnsi="Trebuchet MS"/>
          <w:i/>
          <w:sz w:val="19"/>
          <w:shd w:val="clear" w:color="auto" w:fill="FFFFFF"/>
        </w:rPr>
        <w:t>Tabelle 4.7</w:t>
      </w:r>
      <w:r w:rsidRPr="008E0F64">
        <w:rPr>
          <w:rFonts w:ascii="Trebuchet MS" w:hAnsi="Trebuchet MS"/>
          <w:sz w:val="19"/>
          <w:shd w:val="clear" w:color="auto" w:fill="FFFFFF"/>
        </w:rPr>
        <w:t xml:space="preserve"> beschriebenen Eigenschaften aufweisen, dürfen nur in folgenden Fällen verlegt werden:</w:t>
      </w:r>
    </w:p>
    <w:p w14:paraId="36CDE1A2" w14:textId="016F5587" w:rsidR="00422E83" w:rsidRPr="008E0F64" w:rsidRDefault="00422E83" w:rsidP="00445351">
      <w:pPr>
        <w:pStyle w:val="Paragraphedeliste"/>
        <w:numPr>
          <w:ilvl w:val="0"/>
          <w:numId w:val="493"/>
        </w:num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elektrische Anlagen, die sich nicht in Gebäuden befinden,</w:t>
      </w:r>
    </w:p>
    <w:p w14:paraId="1355D214" w14:textId="145B1E76" w:rsidR="00422E83" w:rsidRPr="008E0F64" w:rsidRDefault="00422E83" w:rsidP="00445351">
      <w:pPr>
        <w:pStyle w:val="Paragraphedeliste"/>
        <w:numPr>
          <w:ilvl w:val="0"/>
          <w:numId w:val="493"/>
        </w:num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elektrische Anlagen, die sich nicht in Tiefbauwerken befinden,</w:t>
      </w:r>
    </w:p>
    <w:p w14:paraId="18DE1D03" w14:textId="022B89B9" w:rsidR="00422E83" w:rsidRPr="008E0F64" w:rsidRDefault="00422E83" w:rsidP="00445351">
      <w:pPr>
        <w:pStyle w:val="Paragraphedeliste"/>
        <w:numPr>
          <w:ilvl w:val="0"/>
          <w:numId w:val="493"/>
        </w:numPr>
        <w:spacing w:after="0" w:line="240" w:lineRule="auto"/>
        <w:jc w:val="both"/>
        <w:rPr>
          <w:rFonts w:ascii="Trebuchet MS" w:hAnsi="Trebuchet MS"/>
          <w:sz w:val="19"/>
          <w:szCs w:val="19"/>
        </w:rPr>
      </w:pPr>
      <w:r w:rsidRPr="008E0F64">
        <w:rPr>
          <w:rFonts w:ascii="Trebuchet MS" w:hAnsi="Trebuchet MS"/>
          <w:sz w:val="19"/>
        </w:rPr>
        <w:t>elektrische Anlagen eines industriellen Verfahrens zur mechanischen oder chemischen Herstellung oder Verarbeitung von Materialien, Gütern oder Produkten in großen Mengen. Beispiele dafür sind: Produktionsanlagen, Walzanlagen, Erdölraffinerien und zugehörige Tanklager, ...</w:t>
      </w:r>
    </w:p>
    <w:p w14:paraId="6336B3DA" w14:textId="1A2751DA" w:rsidR="00422E83" w:rsidRPr="008E0F64" w:rsidRDefault="00422E83" w:rsidP="00CA1C90">
      <w:pPr>
        <w:spacing w:after="0" w:line="240" w:lineRule="auto"/>
        <w:ind w:left="360"/>
        <w:jc w:val="both"/>
        <w:rPr>
          <w:rFonts w:ascii="Trebuchet MS" w:hAnsi="Trebuchet MS"/>
          <w:sz w:val="19"/>
          <w:szCs w:val="19"/>
        </w:rPr>
      </w:pPr>
      <w:r w:rsidRPr="008E0F64">
        <w:rPr>
          <w:rFonts w:ascii="Trebuchet MS" w:hAnsi="Trebuchet MS"/>
          <w:sz w:val="19"/>
        </w:rPr>
        <w:t>Elektrische Anlagen, die den allgemeinen Betrieb eines Gebäudes oder eines Tiefbauwerks gewährleisten, werden nicht als elektrische Anlagen eines industriellen Verfahrens betrachtet. Dazu gehören:</w:t>
      </w:r>
    </w:p>
    <w:p w14:paraId="449E8D02" w14:textId="5962F57D"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rPr>
        <w:t xml:space="preserve">Beleuchtungsanlagen und </w:t>
      </w:r>
      <w:r w:rsidR="004770D7" w:rsidRPr="008E0F64">
        <w:rPr>
          <w:rFonts w:ascii="Trebuchet MS" w:hAnsi="Trebuchet MS"/>
          <w:sz w:val="19"/>
        </w:rPr>
        <w:t>[</w:t>
      </w:r>
      <w:r w:rsidRPr="008E0F64">
        <w:rPr>
          <w:rFonts w:ascii="Trebuchet MS" w:hAnsi="Trebuchet MS"/>
          <w:sz w:val="19"/>
        </w:rPr>
        <w:t>Steck</w:t>
      </w:r>
      <w:r w:rsidR="004770D7" w:rsidRPr="008E0F64">
        <w:rPr>
          <w:rFonts w:ascii="Trebuchet MS" w:hAnsi="Trebuchet MS"/>
          <w:sz w:val="19"/>
        </w:rPr>
        <w:t>dos</w:t>
      </w:r>
      <w:r w:rsidRPr="008E0F64">
        <w:rPr>
          <w:rFonts w:ascii="Trebuchet MS" w:hAnsi="Trebuchet MS"/>
          <w:sz w:val="19"/>
        </w:rPr>
        <w:t>en</w:t>
      </w:r>
      <w:r w:rsidR="004770D7" w:rsidRPr="008E0F64">
        <w:rPr>
          <w:rFonts w:ascii="Trebuchet MS" w:hAnsi="Trebuchet MS"/>
          <w:sz w:val="19"/>
        </w:rPr>
        <w:t>]</w:t>
      </w:r>
      <w:r w:rsidRPr="008E0F64">
        <w:rPr>
          <w:rFonts w:ascii="Trebuchet MS" w:hAnsi="Trebuchet MS"/>
          <w:sz w:val="19"/>
        </w:rPr>
        <w:t>,</w:t>
      </w:r>
    </w:p>
    <w:p w14:paraId="11946543" w14:textId="77777777"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rPr>
        <w:t>HVAC-Anlagen,</w:t>
      </w:r>
    </w:p>
    <w:p w14:paraId="04FD8586" w14:textId="77777777"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rPr>
        <w:t>Informatikanlagen,</w:t>
      </w:r>
    </w:p>
    <w:p w14:paraId="23E730D8" w14:textId="1AC0A694"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rPr>
        <w:t xml:space="preserve">Anlagen mit einer autonomen Energieversorgungsquelle (Generatoren, Photovoltaikanlagen, ...), </w:t>
      </w:r>
    </w:p>
    <w:p w14:paraId="5DD0C722" w14:textId="0C9A05E7" w:rsidR="00422E83" w:rsidRPr="008E0F64" w:rsidRDefault="00422E83" w:rsidP="00445351">
      <w:pPr>
        <w:pStyle w:val="Paragraphedeliste"/>
        <w:numPr>
          <w:ilvl w:val="0"/>
          <w:numId w:val="387"/>
        </w:numPr>
        <w:spacing w:after="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elektrische Anlagen oder Teile elektrischer Anlagen in Hochspannungskabinen, die die Anlagen eines Gebäudes oder eines Tiefbauwerks versorgen,</w:t>
      </w:r>
    </w:p>
    <w:p w14:paraId="2D74394C" w14:textId="77777777"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shd w:val="clear" w:color="auto" w:fill="FFFFFF"/>
        </w:rPr>
        <w:t>Stromversorgung von Brandschutzanlagen</w:t>
      </w:r>
      <w:r w:rsidRPr="008E0F64">
        <w:rPr>
          <w:rFonts w:ascii="Trebuchet MS" w:hAnsi="Trebuchet MS"/>
          <w:sz w:val="19"/>
        </w:rPr>
        <w:t xml:space="preserve"> (Erkennung, Alarm, ...), </w:t>
      </w:r>
    </w:p>
    <w:p w14:paraId="5EC6D932" w14:textId="77777777"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rPr>
        <w:t xml:space="preserve">Stromversorgung von Überwachungsanlagen (Kameras, Einbrucherkennung, ...), </w:t>
      </w:r>
    </w:p>
    <w:p w14:paraId="0D874309" w14:textId="77777777" w:rsidR="00422E83" w:rsidRPr="008E0F64" w:rsidRDefault="00422E83" w:rsidP="00445351">
      <w:pPr>
        <w:pStyle w:val="Paragraphedeliste"/>
        <w:numPr>
          <w:ilvl w:val="0"/>
          <w:numId w:val="387"/>
        </w:numPr>
        <w:spacing w:after="0" w:line="240" w:lineRule="auto"/>
        <w:jc w:val="both"/>
        <w:rPr>
          <w:rFonts w:ascii="Trebuchet MS" w:hAnsi="Trebuchet MS"/>
          <w:sz w:val="19"/>
          <w:szCs w:val="19"/>
        </w:rPr>
      </w:pPr>
      <w:r w:rsidRPr="008E0F64">
        <w:rPr>
          <w:rFonts w:ascii="Trebuchet MS" w:hAnsi="Trebuchet MS"/>
          <w:sz w:val="19"/>
        </w:rPr>
        <w:t>Stromversorgung von Hebegeräten (Aufzüge, Lastenaufzüge, ...),</w:t>
      </w:r>
    </w:p>
    <w:p w14:paraId="7ECD3B83" w14:textId="4C4944CA" w:rsidR="00422E83" w:rsidRPr="008E0F64" w:rsidRDefault="00422E83" w:rsidP="00445351">
      <w:pPr>
        <w:pStyle w:val="Paragraphedeliste"/>
        <w:numPr>
          <w:ilvl w:val="0"/>
          <w:numId w:val="493"/>
        </w:numPr>
        <w:spacing w:after="0" w:line="240" w:lineRule="auto"/>
        <w:jc w:val="both"/>
        <w:rPr>
          <w:rFonts w:ascii="Trebuchet MS" w:hAnsi="Trebuchet MS"/>
          <w:sz w:val="19"/>
          <w:szCs w:val="19"/>
        </w:rPr>
      </w:pPr>
      <w:r w:rsidRPr="008E0F64">
        <w:rPr>
          <w:rFonts w:ascii="Trebuchet MS" w:hAnsi="Trebuchet MS"/>
          <w:sz w:val="19"/>
        </w:rPr>
        <w:t>isolierte Leiter oder Kabel, die in ein Gebäude oder Tiefbauwerk eingeführt werden, wenn die beiden folgenden Bedingungen erfüllt sind:</w:t>
      </w:r>
    </w:p>
    <w:p w14:paraId="2271003C" w14:textId="77777777" w:rsidR="00422E83" w:rsidRPr="008E0F64" w:rsidRDefault="00422E83" w:rsidP="00445351">
      <w:pPr>
        <w:pStyle w:val="Paragraphedeliste"/>
        <w:numPr>
          <w:ilvl w:val="0"/>
          <w:numId w:val="388"/>
        </w:numPr>
        <w:spacing w:after="0" w:line="240" w:lineRule="auto"/>
        <w:jc w:val="both"/>
        <w:rPr>
          <w:rFonts w:ascii="Trebuchet MS" w:hAnsi="Trebuchet MS"/>
          <w:sz w:val="19"/>
          <w:szCs w:val="19"/>
        </w:rPr>
      </w:pPr>
      <w:r w:rsidRPr="008E0F64">
        <w:rPr>
          <w:rFonts w:ascii="Trebuchet MS" w:hAnsi="Trebuchet MS"/>
          <w:sz w:val="19"/>
        </w:rPr>
        <w:t>Ihre Länge im Gebäude oder Tiefbauwerk beträgt nicht mehr als 10 Meter.</w:t>
      </w:r>
    </w:p>
    <w:p w14:paraId="2F0922A3" w14:textId="6CCB3E24" w:rsidR="000E32B3" w:rsidRPr="008E0F64" w:rsidRDefault="00422E83" w:rsidP="00445351">
      <w:pPr>
        <w:pStyle w:val="Paragraphedeliste"/>
        <w:numPr>
          <w:ilvl w:val="0"/>
          <w:numId w:val="388"/>
        </w:numPr>
        <w:spacing w:after="0" w:line="240" w:lineRule="auto"/>
        <w:jc w:val="both"/>
        <w:rPr>
          <w:rFonts w:ascii="Trebuchet MS" w:hAnsi="Trebuchet MS"/>
          <w:sz w:val="19"/>
          <w:szCs w:val="19"/>
        </w:rPr>
      </w:pPr>
      <w:r w:rsidRPr="008E0F64">
        <w:rPr>
          <w:rFonts w:ascii="Trebuchet MS" w:hAnsi="Trebuchet MS"/>
          <w:sz w:val="19"/>
        </w:rPr>
        <w:t>Ihre Verlegung beschränkt sich auf die erste Abteilung.</w:t>
      </w:r>
    </w:p>
    <w:p w14:paraId="7D90C551" w14:textId="2FF3CB9B" w:rsidR="00DC707A" w:rsidRPr="008E0F64" w:rsidRDefault="00DC707A" w:rsidP="00DC707A">
      <w:pPr>
        <w:spacing w:after="0" w:line="240" w:lineRule="auto"/>
        <w:rPr>
          <w:rFonts w:ascii="Trebuchet MS" w:hAnsi="Trebuchet MS"/>
          <w:sz w:val="19"/>
          <w:szCs w:val="19"/>
        </w:rPr>
      </w:pPr>
    </w:p>
    <w:p w14:paraId="5908E3A2" w14:textId="77777777" w:rsidR="00247C34" w:rsidRPr="008E0F64" w:rsidRDefault="00247C34">
      <w:pPr>
        <w:rPr>
          <w:rFonts w:ascii="Trebuchet MS" w:eastAsia="Times New Roman" w:hAnsi="Trebuchet MS" w:cs="Arial"/>
          <w:i/>
          <w:noProof/>
          <w:sz w:val="17"/>
          <w:szCs w:val="17"/>
          <w:lang w:eastAsia="en-US"/>
        </w:rPr>
      </w:pPr>
      <w:r w:rsidRPr="008E0F64">
        <w:br w:type="page"/>
      </w:r>
    </w:p>
    <w:p w14:paraId="55DFA1C4" w14:textId="75E12301" w:rsidR="002866ED" w:rsidRPr="008E0F64" w:rsidRDefault="00422E83" w:rsidP="00422E83">
      <w:pPr>
        <w:pStyle w:val="FOD-tab-titel"/>
      </w:pPr>
      <w:bookmarkStart w:id="1019" w:name="_Toc167267962"/>
      <w:bookmarkStart w:id="1020" w:name="_Toc167269125"/>
      <w:bookmarkStart w:id="1021" w:name="_Toc167270285"/>
      <w:bookmarkStart w:id="1022" w:name="_Toc202794572"/>
      <w:r w:rsidRPr="008E0F64">
        <w:lastRenderedPageBreak/>
        <w:t>Tabelle 4.7 - Eigenschaften von isolierten Leitern und Kabeln hinsichtlich ihres Brandverhaltens</w:t>
      </w:r>
      <w:bookmarkEnd w:id="1019"/>
      <w:bookmarkEnd w:id="1020"/>
      <w:bookmarkEnd w:id="1021"/>
      <w:bookmarkEnd w:id="1022"/>
    </w:p>
    <w:tbl>
      <w:tblPr>
        <w:tblW w:w="963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1E0" w:firstRow="1" w:lastRow="1" w:firstColumn="1" w:lastColumn="1" w:noHBand="0" w:noVBand="0"/>
      </w:tblPr>
      <w:tblGrid>
        <w:gridCol w:w="331"/>
        <w:gridCol w:w="589"/>
        <w:gridCol w:w="8696"/>
        <w:gridCol w:w="16"/>
      </w:tblGrid>
      <w:tr w:rsidR="00156AA0" w:rsidRPr="008E0F64" w14:paraId="64DD23B1" w14:textId="77777777" w:rsidTr="00233F4C">
        <w:trPr>
          <w:gridAfter w:val="1"/>
          <w:wAfter w:w="16" w:type="dxa"/>
          <w:jc w:val="center"/>
        </w:trPr>
        <w:tc>
          <w:tcPr>
            <w:tcW w:w="9616" w:type="dxa"/>
            <w:gridSpan w:val="3"/>
            <w:tcBorders>
              <w:top w:val="single" w:sz="4" w:space="0" w:color="auto"/>
              <w:left w:val="single" w:sz="4" w:space="0" w:color="auto"/>
              <w:bottom w:val="single" w:sz="4" w:space="0" w:color="auto"/>
              <w:right w:val="single" w:sz="4" w:space="0" w:color="auto"/>
            </w:tcBorders>
          </w:tcPr>
          <w:p w14:paraId="7F4DC074" w14:textId="77777777" w:rsidR="00233F4C" w:rsidRPr="008E0F64" w:rsidRDefault="00233F4C" w:rsidP="00692AE0">
            <w:pPr>
              <w:widowControl w:val="0"/>
              <w:autoSpaceDE w:val="0"/>
              <w:autoSpaceDN w:val="0"/>
              <w:adjustRightInd w:val="0"/>
              <w:spacing w:before="40" w:after="40" w:line="240" w:lineRule="auto"/>
              <w:rPr>
                <w:rFonts w:ascii="Trebuchet MS" w:hAnsi="Trebuchet MS" w:cs="Arial"/>
                <w:sz w:val="17"/>
                <w:szCs w:val="17"/>
              </w:rPr>
            </w:pPr>
            <w:r w:rsidRPr="008E0F64">
              <w:rPr>
                <w:rFonts w:ascii="Trebuchet MS" w:hAnsi="Trebuchet MS"/>
                <w:sz w:val="17"/>
              </w:rPr>
              <w:t>Eigenschaften</w:t>
            </w:r>
          </w:p>
        </w:tc>
      </w:tr>
      <w:tr w:rsidR="00156AA0" w:rsidRPr="008E0F64" w14:paraId="297FB4DC" w14:textId="77777777" w:rsidTr="00233F4C">
        <w:trPr>
          <w:jc w:val="center"/>
        </w:trPr>
        <w:tc>
          <w:tcPr>
            <w:tcW w:w="331" w:type="dxa"/>
            <w:vMerge w:val="restart"/>
            <w:vAlign w:val="center"/>
          </w:tcPr>
          <w:p w14:paraId="12AF1964"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F</w:t>
            </w:r>
          </w:p>
        </w:tc>
        <w:tc>
          <w:tcPr>
            <w:tcW w:w="9301" w:type="dxa"/>
            <w:gridSpan w:val="3"/>
          </w:tcPr>
          <w:p w14:paraId="626DCDDE" w14:textId="77777777" w:rsidR="00233F4C" w:rsidRPr="008E0F64" w:rsidRDefault="00233F4C" w:rsidP="0036265A">
            <w:pPr>
              <w:widowControl w:val="0"/>
              <w:autoSpaceDE w:val="0"/>
              <w:autoSpaceDN w:val="0"/>
              <w:adjustRightInd w:val="0"/>
              <w:spacing w:after="0" w:line="240" w:lineRule="auto"/>
              <w:rPr>
                <w:rFonts w:ascii="Trebuchet MS" w:eastAsia="Times New Roman" w:hAnsi="Trebuchet MS" w:cs="Arial"/>
                <w:sz w:val="17"/>
                <w:szCs w:val="17"/>
              </w:rPr>
            </w:pPr>
            <w:r w:rsidRPr="008E0F64">
              <w:rPr>
                <w:rFonts w:ascii="Trebuchet MS" w:hAnsi="Trebuchet MS"/>
                <w:sz w:val="17"/>
              </w:rPr>
              <w:t>Primäres Brandverhalten: Bezeichnet die Fähigkeit des isolierten Leiters oder Kabels, den ursprünglich Brandherd auszubreiten, und wird in zwei Unterkategorien mit zunehmendem Schweregrad unterteilt, die wie folgt gekennzeichnet sind:</w:t>
            </w:r>
          </w:p>
        </w:tc>
      </w:tr>
      <w:tr w:rsidR="00156AA0" w:rsidRPr="008E0F64" w14:paraId="63DC0F65" w14:textId="77777777" w:rsidTr="00233F4C">
        <w:trPr>
          <w:jc w:val="center"/>
        </w:trPr>
        <w:tc>
          <w:tcPr>
            <w:tcW w:w="331" w:type="dxa"/>
            <w:vMerge/>
            <w:vAlign w:val="center"/>
          </w:tcPr>
          <w:p w14:paraId="234A3563"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p>
        </w:tc>
        <w:tc>
          <w:tcPr>
            <w:tcW w:w="589" w:type="dxa"/>
            <w:vAlign w:val="center"/>
          </w:tcPr>
          <w:p w14:paraId="70EEEC28"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F1</w:t>
            </w:r>
          </w:p>
        </w:tc>
        <w:tc>
          <w:tcPr>
            <w:tcW w:w="8712" w:type="dxa"/>
            <w:gridSpan w:val="2"/>
          </w:tcPr>
          <w:p w14:paraId="18E6A887" w14:textId="77777777" w:rsidR="00233F4C" w:rsidRPr="008E0F64" w:rsidRDefault="00233F4C" w:rsidP="0036265A">
            <w:pPr>
              <w:widowControl w:val="0"/>
              <w:autoSpaceDE w:val="0"/>
              <w:autoSpaceDN w:val="0"/>
              <w:adjustRightInd w:val="0"/>
              <w:spacing w:after="0" w:line="240" w:lineRule="auto"/>
              <w:rPr>
                <w:rFonts w:ascii="Trebuchet MS" w:eastAsia="Times New Roman" w:hAnsi="Trebuchet MS" w:cs="Arial"/>
                <w:sz w:val="17"/>
                <w:szCs w:val="17"/>
              </w:rPr>
            </w:pPr>
            <w:r w:rsidRPr="008E0F64">
              <w:rPr>
                <w:rFonts w:ascii="Trebuchet MS" w:hAnsi="Trebuchet MS"/>
                <w:sz w:val="17"/>
              </w:rPr>
              <w:t>betrifft isolierte Leiter oder Kabel, die einzeln und unter Prüfbedingungen nicht zur Flammenausbreitung beitragen und in kurzer Entfernung vom Brandherd, durch den sie in Flammen aufgegangen sind, selbstlöschend sind.</w:t>
            </w:r>
          </w:p>
        </w:tc>
      </w:tr>
      <w:tr w:rsidR="00156AA0" w:rsidRPr="008E0F64" w14:paraId="4ACF62C9" w14:textId="77777777" w:rsidTr="00233F4C">
        <w:trPr>
          <w:jc w:val="center"/>
        </w:trPr>
        <w:tc>
          <w:tcPr>
            <w:tcW w:w="331" w:type="dxa"/>
            <w:vMerge/>
            <w:vAlign w:val="center"/>
          </w:tcPr>
          <w:p w14:paraId="0C47730E"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p>
        </w:tc>
        <w:tc>
          <w:tcPr>
            <w:tcW w:w="589" w:type="dxa"/>
            <w:vAlign w:val="center"/>
          </w:tcPr>
          <w:p w14:paraId="2C15A000"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F2</w:t>
            </w:r>
          </w:p>
        </w:tc>
        <w:tc>
          <w:tcPr>
            <w:tcW w:w="8712" w:type="dxa"/>
            <w:gridSpan w:val="2"/>
          </w:tcPr>
          <w:p w14:paraId="54A7F784" w14:textId="77777777" w:rsidR="00233F4C" w:rsidRPr="008E0F64" w:rsidRDefault="00233F4C" w:rsidP="0036265A">
            <w:pPr>
              <w:widowControl w:val="0"/>
              <w:autoSpaceDE w:val="0"/>
              <w:autoSpaceDN w:val="0"/>
              <w:adjustRightInd w:val="0"/>
              <w:spacing w:after="0" w:line="240" w:lineRule="auto"/>
              <w:rPr>
                <w:rFonts w:ascii="Trebuchet MS" w:eastAsia="Times New Roman" w:hAnsi="Trebuchet MS" w:cs="Arial"/>
                <w:sz w:val="17"/>
                <w:szCs w:val="17"/>
              </w:rPr>
            </w:pPr>
            <w:r w:rsidRPr="008E0F64">
              <w:rPr>
                <w:rFonts w:ascii="Trebuchet MS" w:hAnsi="Trebuchet MS"/>
                <w:sz w:val="17"/>
              </w:rPr>
              <w:t>betrifft in Bündeln und in vertikaler Stellung verlegte isolierte F1-Leiter oder F1-Kabel, die unter Prüfbedingungen nicht zur Flammenausbreitung beitragen.</w:t>
            </w:r>
          </w:p>
        </w:tc>
      </w:tr>
      <w:tr w:rsidR="00156AA0" w:rsidRPr="008E0F64" w14:paraId="53E2B3C9" w14:textId="77777777" w:rsidTr="00233F4C">
        <w:trPr>
          <w:jc w:val="center"/>
        </w:trPr>
        <w:tc>
          <w:tcPr>
            <w:tcW w:w="331" w:type="dxa"/>
            <w:vMerge w:val="restart"/>
            <w:vAlign w:val="center"/>
          </w:tcPr>
          <w:p w14:paraId="110D9F13"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S</w:t>
            </w:r>
          </w:p>
        </w:tc>
        <w:tc>
          <w:tcPr>
            <w:tcW w:w="9301" w:type="dxa"/>
            <w:gridSpan w:val="3"/>
          </w:tcPr>
          <w:p w14:paraId="529C5E83" w14:textId="77777777" w:rsidR="00233F4C" w:rsidRPr="008E0F64" w:rsidRDefault="00233F4C" w:rsidP="0036265A">
            <w:pPr>
              <w:widowControl w:val="0"/>
              <w:autoSpaceDE w:val="0"/>
              <w:autoSpaceDN w:val="0"/>
              <w:adjustRightInd w:val="0"/>
              <w:spacing w:after="0" w:line="240" w:lineRule="auto"/>
              <w:rPr>
                <w:rFonts w:ascii="Trebuchet MS" w:eastAsia="Times New Roman" w:hAnsi="Trebuchet MS" w:cs="Arial"/>
                <w:sz w:val="17"/>
                <w:szCs w:val="17"/>
              </w:rPr>
            </w:pPr>
            <w:r w:rsidRPr="008E0F64">
              <w:rPr>
                <w:rFonts w:ascii="Trebuchet MS" w:hAnsi="Trebuchet MS"/>
                <w:sz w:val="17"/>
              </w:rPr>
              <w:t>Sekundäres Brandverhalten: Kennzeichnet die Brandnebenwirkungen und bezeichnet die nicht metallischen Bestandteile isolierter Leiter oder Kabel in Bezug auf Lichtdurchlässigkeit von Rauch (Unterkategorie SD) und Säuregehalt der Verbrennungsprodukte (Unterkategorie SA).</w:t>
            </w:r>
          </w:p>
        </w:tc>
      </w:tr>
      <w:tr w:rsidR="00156AA0" w:rsidRPr="008E0F64" w14:paraId="57FB78E8" w14:textId="77777777" w:rsidTr="00233F4C">
        <w:trPr>
          <w:jc w:val="center"/>
        </w:trPr>
        <w:tc>
          <w:tcPr>
            <w:tcW w:w="331" w:type="dxa"/>
            <w:vMerge/>
            <w:vAlign w:val="center"/>
          </w:tcPr>
          <w:p w14:paraId="3B180AF3"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p>
        </w:tc>
        <w:tc>
          <w:tcPr>
            <w:tcW w:w="589" w:type="dxa"/>
            <w:vAlign w:val="center"/>
          </w:tcPr>
          <w:p w14:paraId="2468D975"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SD</w:t>
            </w:r>
          </w:p>
        </w:tc>
        <w:tc>
          <w:tcPr>
            <w:tcW w:w="8712" w:type="dxa"/>
            <w:gridSpan w:val="2"/>
          </w:tcPr>
          <w:p w14:paraId="656B146D" w14:textId="77777777" w:rsidR="00233F4C" w:rsidRPr="008E0F64" w:rsidRDefault="00016B20" w:rsidP="00692AE0">
            <w:pPr>
              <w:widowControl w:val="0"/>
              <w:autoSpaceDE w:val="0"/>
              <w:autoSpaceDN w:val="0"/>
              <w:adjustRightInd w:val="0"/>
              <w:spacing w:after="0" w:line="240" w:lineRule="auto"/>
              <w:rPr>
                <w:rFonts w:ascii="Trebuchet MS" w:eastAsia="Times New Roman" w:hAnsi="Trebuchet MS" w:cs="Arial"/>
                <w:sz w:val="17"/>
                <w:szCs w:val="17"/>
              </w:rPr>
            </w:pPr>
            <w:r w:rsidRPr="008E0F64">
              <w:rPr>
                <w:rFonts w:ascii="Trebuchet MS" w:hAnsi="Trebuchet MS"/>
                <w:sz w:val="17"/>
              </w:rPr>
              <w:t>Isolierte Leiter oder Kabel, deren Verbrennungsgase lichtdurchlässig sind</w:t>
            </w:r>
          </w:p>
        </w:tc>
      </w:tr>
      <w:tr w:rsidR="00156AA0" w:rsidRPr="008E0F64" w14:paraId="29ED0713" w14:textId="77777777" w:rsidTr="00233F4C">
        <w:trPr>
          <w:jc w:val="center"/>
        </w:trPr>
        <w:tc>
          <w:tcPr>
            <w:tcW w:w="331" w:type="dxa"/>
            <w:vMerge/>
            <w:vAlign w:val="center"/>
          </w:tcPr>
          <w:p w14:paraId="655A37EB"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p>
        </w:tc>
        <w:tc>
          <w:tcPr>
            <w:tcW w:w="589" w:type="dxa"/>
            <w:vAlign w:val="center"/>
          </w:tcPr>
          <w:p w14:paraId="512011D4" w14:textId="77777777" w:rsidR="00233F4C" w:rsidRPr="008E0F64" w:rsidRDefault="00233F4C" w:rsidP="00692AE0">
            <w:pPr>
              <w:widowControl w:val="0"/>
              <w:autoSpaceDE w:val="0"/>
              <w:autoSpaceDN w:val="0"/>
              <w:adjustRightInd w:val="0"/>
              <w:spacing w:after="0" w:line="240" w:lineRule="auto"/>
              <w:jc w:val="center"/>
              <w:rPr>
                <w:rFonts w:ascii="Trebuchet MS" w:eastAsia="Times New Roman" w:hAnsi="Trebuchet MS" w:cs="Arial"/>
                <w:sz w:val="17"/>
                <w:szCs w:val="17"/>
              </w:rPr>
            </w:pPr>
            <w:r w:rsidRPr="008E0F64">
              <w:rPr>
                <w:rFonts w:ascii="Trebuchet MS" w:hAnsi="Trebuchet MS"/>
                <w:sz w:val="17"/>
              </w:rPr>
              <w:t>SA</w:t>
            </w:r>
          </w:p>
        </w:tc>
        <w:tc>
          <w:tcPr>
            <w:tcW w:w="8712" w:type="dxa"/>
            <w:gridSpan w:val="2"/>
          </w:tcPr>
          <w:p w14:paraId="5658DB97" w14:textId="77777777" w:rsidR="00233F4C" w:rsidRPr="008E0F64" w:rsidRDefault="00016B20" w:rsidP="00692AE0">
            <w:pPr>
              <w:widowControl w:val="0"/>
              <w:autoSpaceDE w:val="0"/>
              <w:autoSpaceDN w:val="0"/>
              <w:adjustRightInd w:val="0"/>
              <w:spacing w:after="0" w:line="240" w:lineRule="auto"/>
              <w:rPr>
                <w:rFonts w:ascii="Trebuchet MS" w:eastAsia="Times New Roman" w:hAnsi="Trebuchet MS" w:cs="Arial"/>
                <w:sz w:val="17"/>
                <w:szCs w:val="17"/>
              </w:rPr>
            </w:pPr>
            <w:r w:rsidRPr="008E0F64">
              <w:rPr>
                <w:rFonts w:ascii="Trebuchet MS" w:hAnsi="Trebuchet MS"/>
                <w:sz w:val="17"/>
              </w:rPr>
              <w:t>Isolierte Leiter oder Kabel, deren Verbrennungsgase nicht korrosiv sind</w:t>
            </w:r>
          </w:p>
        </w:tc>
      </w:tr>
    </w:tbl>
    <w:p w14:paraId="053527DE" w14:textId="63D0DE61" w:rsidR="000B2E79" w:rsidRPr="008E0F64" w:rsidRDefault="00422E83" w:rsidP="00200A84">
      <w:pPr>
        <w:spacing w:before="120" w:after="120" w:line="240" w:lineRule="auto"/>
        <w:jc w:val="both"/>
        <w:rPr>
          <w:rFonts w:ascii="Trebuchet MS" w:hAnsi="Trebuchet MS" w:cs="Calibri"/>
          <w:b/>
          <w:bCs/>
          <w:sz w:val="19"/>
          <w:szCs w:val="19"/>
          <w:shd w:val="clear" w:color="auto" w:fill="FFFFFF"/>
        </w:rPr>
      </w:pPr>
      <w:r w:rsidRPr="008E0F64">
        <w:rPr>
          <w:rFonts w:ascii="Trebuchet MS" w:hAnsi="Trebuchet MS"/>
          <w:sz w:val="19"/>
          <w:shd w:val="clear" w:color="auto" w:fill="FFFFFF"/>
        </w:rPr>
        <w:t xml:space="preserve">Die Prüfbedingungen sind in den diesbezüglichen vom König bestätigten oder vom NBN registrierten Normen aufgeführt oder entsprechen Bestimmungen, die ein Sicherheitsniveau gewährleisten, das dem in diesen Normen festgelegten Niveau mindestens gleichwertig ist. </w:t>
      </w:r>
    </w:p>
    <w:p w14:paraId="63471975" w14:textId="4AFF1A05" w:rsidR="00422E83" w:rsidRPr="008E0F64" w:rsidRDefault="00422E83" w:rsidP="00445351">
      <w:pPr>
        <w:pStyle w:val="Paragraphedeliste"/>
        <w:numPr>
          <w:ilvl w:val="0"/>
          <w:numId w:val="457"/>
        </w:numPr>
        <w:spacing w:after="120" w:line="240" w:lineRule="auto"/>
        <w:jc w:val="both"/>
        <w:rPr>
          <w:rFonts w:ascii="Trebuchet MS" w:hAnsi="Trebuchet MS" w:cs="Calibri"/>
          <w:b/>
          <w:bCs/>
          <w:sz w:val="19"/>
          <w:szCs w:val="19"/>
        </w:rPr>
      </w:pPr>
      <w:r w:rsidRPr="008E0F64">
        <w:rPr>
          <w:rFonts w:ascii="Trebuchet MS" w:hAnsi="Trebuchet MS"/>
          <w:b/>
          <w:sz w:val="19"/>
        </w:rPr>
        <w:t>Feuerwiderstand von isolierten Leitern und Kabeln</w:t>
      </w:r>
    </w:p>
    <w:p w14:paraId="39A884FB" w14:textId="52CBED82" w:rsidR="00422E83" w:rsidRPr="008E0F64" w:rsidRDefault="00422E83" w:rsidP="00200A84">
      <w:pPr>
        <w:spacing w:after="120" w:line="240" w:lineRule="auto"/>
        <w:jc w:val="both"/>
        <w:rPr>
          <w:rFonts w:ascii="Trebuchet MS" w:hAnsi="Trebuchet MS" w:cs="Calibri"/>
          <w:spacing w:val="-2"/>
          <w:sz w:val="19"/>
          <w:szCs w:val="19"/>
        </w:rPr>
      </w:pPr>
      <w:r w:rsidRPr="008E0F64">
        <w:rPr>
          <w:rFonts w:ascii="Trebuchet MS" w:hAnsi="Trebuchet MS"/>
          <w:sz w:val="19"/>
        </w:rPr>
        <w:t xml:space="preserve">Isolierte Leiter und Kabel weisen einen Feuerwiderstand auf, der gemäß den in </w:t>
      </w:r>
      <w:r w:rsidRPr="008E0F64">
        <w:rPr>
          <w:rFonts w:ascii="Trebuchet MS" w:hAnsi="Trebuchet MS"/>
          <w:i/>
          <w:sz w:val="19"/>
        </w:rPr>
        <w:t>Tabelle 4.8</w:t>
      </w:r>
      <w:r w:rsidRPr="008E0F64">
        <w:rPr>
          <w:rFonts w:ascii="Trebuchet MS" w:hAnsi="Trebuchet MS"/>
          <w:sz w:val="19"/>
        </w:rPr>
        <w:t xml:space="preserve"> aufgeführten Eigenschaften angegeben und beurteilt wird, und können an jeglichen Orten verlegt werden. Für die Klassifizierung in Bezug auf Brandverhalten ist </w:t>
      </w:r>
      <w:r w:rsidRPr="008E0F64">
        <w:rPr>
          <w:rFonts w:ascii="Trebuchet MS" w:hAnsi="Trebuchet MS"/>
          <w:i/>
          <w:sz w:val="19"/>
        </w:rPr>
        <w:t>Tabelle 4.7</w:t>
      </w:r>
      <w:r w:rsidRPr="008E0F64">
        <w:rPr>
          <w:rFonts w:ascii="Trebuchet MS" w:hAnsi="Trebuchet MS"/>
          <w:sz w:val="19"/>
        </w:rPr>
        <w:t xml:space="preserve"> anwendbar.</w:t>
      </w:r>
    </w:p>
    <w:p w14:paraId="1102651B" w14:textId="77777777" w:rsidR="00422E83" w:rsidRPr="008E0F64" w:rsidRDefault="00422E83" w:rsidP="00200A84">
      <w:pPr>
        <w:spacing w:after="0" w:line="240" w:lineRule="auto"/>
        <w:jc w:val="both"/>
        <w:rPr>
          <w:rFonts w:ascii="Trebuchet MS" w:hAnsi="Trebuchet MS" w:cs="Calibri"/>
          <w:iCs/>
          <w:sz w:val="19"/>
          <w:szCs w:val="19"/>
          <w:shd w:val="clear" w:color="auto" w:fill="FFFFFF"/>
        </w:rPr>
      </w:pPr>
      <w:r w:rsidRPr="008E0F64">
        <w:rPr>
          <w:rFonts w:ascii="Trebuchet MS" w:hAnsi="Trebuchet MS"/>
          <w:sz w:val="19"/>
        </w:rPr>
        <w:t xml:space="preserve">Folgende Leiter und Kabel </w:t>
      </w:r>
      <w:r w:rsidRPr="008E0F64">
        <w:rPr>
          <w:rFonts w:ascii="Trebuchet MS" w:hAnsi="Trebuchet MS"/>
          <w:sz w:val="19"/>
          <w:shd w:val="clear" w:color="auto" w:fill="FFFFFF"/>
        </w:rPr>
        <w:t xml:space="preserve">müssen die Anforderungen in Bezug auf die in </w:t>
      </w:r>
      <w:r w:rsidRPr="008E0F64">
        <w:rPr>
          <w:rFonts w:ascii="Trebuchet MS" w:hAnsi="Trebuchet MS"/>
          <w:i/>
          <w:sz w:val="19"/>
          <w:shd w:val="clear" w:color="auto" w:fill="FFFFFF"/>
        </w:rPr>
        <w:t>Tabelle 4.8</w:t>
      </w:r>
      <w:r w:rsidRPr="008E0F64">
        <w:rPr>
          <w:rFonts w:ascii="Trebuchet MS" w:hAnsi="Trebuchet MS"/>
          <w:sz w:val="19"/>
          <w:shd w:val="clear" w:color="auto" w:fill="FFFFFF"/>
        </w:rPr>
        <w:t xml:space="preserve"> aufgeführten Eigenschaften nicht erfüllen:</w:t>
      </w:r>
    </w:p>
    <w:p w14:paraId="23ED8112" w14:textId="77777777" w:rsidR="00422E83" w:rsidRPr="008E0F64" w:rsidRDefault="00422E83" w:rsidP="00445351">
      <w:pPr>
        <w:pStyle w:val="Paragraphedeliste"/>
        <w:numPr>
          <w:ilvl w:val="0"/>
          <w:numId w:val="389"/>
        </w:numPr>
        <w:spacing w:after="0" w:line="240" w:lineRule="auto"/>
        <w:jc w:val="both"/>
        <w:rPr>
          <w:rFonts w:ascii="Trebuchet MS" w:hAnsi="Trebuchet MS" w:cs="Calibri"/>
          <w:iCs/>
          <w:sz w:val="19"/>
          <w:szCs w:val="19"/>
          <w:shd w:val="clear" w:color="auto" w:fill="FFFFFF"/>
        </w:rPr>
      </w:pPr>
      <w:r w:rsidRPr="008E0F64">
        <w:rPr>
          <w:rFonts w:ascii="Trebuchet MS" w:hAnsi="Trebuchet MS"/>
          <w:sz w:val="19"/>
        </w:rPr>
        <w:t>isolierte Leiter, die Bestandteil eines Kabels sind</w:t>
      </w:r>
      <w:r w:rsidRPr="008E0F64">
        <w:rPr>
          <w:rFonts w:ascii="Trebuchet MS" w:hAnsi="Trebuchet MS"/>
          <w:sz w:val="19"/>
          <w:shd w:val="clear" w:color="auto" w:fill="FFFFFF"/>
        </w:rPr>
        <w:t>,</w:t>
      </w:r>
    </w:p>
    <w:p w14:paraId="697D5538" w14:textId="77777777" w:rsidR="00422E83" w:rsidRPr="008E0F64" w:rsidRDefault="00422E83" w:rsidP="00445351">
      <w:pPr>
        <w:pStyle w:val="FOD-normal"/>
        <w:numPr>
          <w:ilvl w:val="0"/>
          <w:numId w:val="389"/>
        </w:numPr>
        <w:spacing w:before="0"/>
        <w:rPr>
          <w:rFonts w:cs="Calibri"/>
          <w:shd w:val="clear" w:color="auto" w:fill="FFFFFF"/>
        </w:rPr>
      </w:pPr>
      <w:r w:rsidRPr="008E0F64">
        <w:rPr>
          <w:shd w:val="clear" w:color="auto" w:fill="FFFFFF"/>
        </w:rPr>
        <w:t>die interne Verkabelung in Verteiler- und Schaltgerätekombinationen.</w:t>
      </w:r>
    </w:p>
    <w:p w14:paraId="083B42B4" w14:textId="77777777" w:rsidR="0003425D" w:rsidRPr="008E0F64" w:rsidRDefault="0003425D" w:rsidP="0010793E">
      <w:pPr>
        <w:pStyle w:val="FOD-tab-titel"/>
        <w:ind w:left="360"/>
      </w:pPr>
      <w:bookmarkStart w:id="1023" w:name="_Toc167267963"/>
      <w:bookmarkStart w:id="1024" w:name="_Toc167269126"/>
      <w:bookmarkStart w:id="1025" w:name="_Toc167270286"/>
      <w:bookmarkStart w:id="1026" w:name="_Toc202794573"/>
      <w:r w:rsidRPr="008E0F64">
        <w:t>Tabelle 4.8 - Eigenschaften von isolierten Leitern und Kabeln hinsichtlich ihres Feuerwiderstands</w:t>
      </w:r>
      <w:bookmarkEnd w:id="1023"/>
      <w:bookmarkEnd w:id="1024"/>
      <w:bookmarkEnd w:id="1025"/>
      <w:bookmarkEnd w:id="1026"/>
    </w:p>
    <w:tbl>
      <w:tblPr>
        <w:tblW w:w="9662" w:type="dxa"/>
        <w:tblInd w:w="-317" w:type="dxa"/>
        <w:tblLayout w:type="fixed"/>
        <w:tblCellMar>
          <w:left w:w="57" w:type="dxa"/>
          <w:right w:w="57" w:type="dxa"/>
        </w:tblCellMar>
        <w:tblLook w:val="0000" w:firstRow="0" w:lastRow="0" w:firstColumn="0" w:lastColumn="0" w:noHBand="0" w:noVBand="0"/>
      </w:tblPr>
      <w:tblGrid>
        <w:gridCol w:w="331"/>
        <w:gridCol w:w="589"/>
        <w:gridCol w:w="8726"/>
        <w:gridCol w:w="16"/>
      </w:tblGrid>
      <w:tr w:rsidR="00156AA0" w:rsidRPr="008E0F64" w14:paraId="4FB6CBF3" w14:textId="77777777" w:rsidTr="00297B75">
        <w:trPr>
          <w:gridAfter w:val="1"/>
          <w:wAfter w:w="16" w:type="dxa"/>
        </w:trPr>
        <w:tc>
          <w:tcPr>
            <w:tcW w:w="9646" w:type="dxa"/>
            <w:gridSpan w:val="3"/>
            <w:tcBorders>
              <w:top w:val="single" w:sz="4" w:space="0" w:color="000000"/>
              <w:left w:val="single" w:sz="4" w:space="0" w:color="000000"/>
              <w:bottom w:val="single" w:sz="4" w:space="0" w:color="000000"/>
              <w:right w:val="single" w:sz="4" w:space="0" w:color="000000"/>
            </w:tcBorders>
          </w:tcPr>
          <w:p w14:paraId="647AA272" w14:textId="77777777" w:rsidR="0003425D" w:rsidRPr="008E0F64" w:rsidRDefault="0003425D" w:rsidP="00EB247B">
            <w:pPr>
              <w:autoSpaceDE w:val="0"/>
              <w:snapToGrid w:val="0"/>
              <w:spacing w:before="4" w:after="4" w:line="240" w:lineRule="auto"/>
              <w:rPr>
                <w:rFonts w:ascii="Trebuchet MS" w:hAnsi="Trebuchet MS" w:cs="Arial"/>
                <w:sz w:val="17"/>
                <w:szCs w:val="17"/>
              </w:rPr>
            </w:pPr>
            <w:r w:rsidRPr="008E0F64">
              <w:rPr>
                <w:rFonts w:ascii="Trebuchet MS" w:hAnsi="Trebuchet MS"/>
                <w:sz w:val="17"/>
              </w:rPr>
              <w:t>Eigenschaften</w:t>
            </w:r>
          </w:p>
        </w:tc>
      </w:tr>
      <w:tr w:rsidR="00156AA0" w:rsidRPr="008E0F64" w14:paraId="1548392C" w14:textId="77777777" w:rsidTr="00297B75">
        <w:tc>
          <w:tcPr>
            <w:tcW w:w="331" w:type="dxa"/>
            <w:vMerge w:val="restart"/>
            <w:tcBorders>
              <w:top w:val="single" w:sz="4" w:space="0" w:color="000000"/>
              <w:left w:val="single" w:sz="4" w:space="0" w:color="000000"/>
              <w:bottom w:val="single" w:sz="4" w:space="0" w:color="000000"/>
            </w:tcBorders>
            <w:vAlign w:val="center"/>
          </w:tcPr>
          <w:p w14:paraId="32BB0FA1" w14:textId="77777777" w:rsidR="0003425D" w:rsidRPr="008E0F64" w:rsidRDefault="0003425D" w:rsidP="00EB247B">
            <w:pPr>
              <w:autoSpaceDE w:val="0"/>
              <w:snapToGrid w:val="0"/>
              <w:spacing w:before="4" w:after="4" w:line="240" w:lineRule="auto"/>
              <w:jc w:val="center"/>
              <w:rPr>
                <w:rFonts w:ascii="Trebuchet MS" w:eastAsia="Times New Roman" w:hAnsi="Trebuchet MS" w:cs="Arial"/>
                <w:sz w:val="17"/>
                <w:szCs w:val="17"/>
              </w:rPr>
            </w:pPr>
            <w:r w:rsidRPr="008E0F64">
              <w:rPr>
                <w:rFonts w:ascii="Trebuchet MS" w:hAnsi="Trebuchet MS"/>
                <w:sz w:val="17"/>
              </w:rPr>
              <w:t>FR</w:t>
            </w:r>
          </w:p>
        </w:tc>
        <w:tc>
          <w:tcPr>
            <w:tcW w:w="9331" w:type="dxa"/>
            <w:gridSpan w:val="3"/>
            <w:tcBorders>
              <w:top w:val="single" w:sz="4" w:space="0" w:color="000000"/>
              <w:left w:val="single" w:sz="4" w:space="0" w:color="000000"/>
              <w:bottom w:val="single" w:sz="4" w:space="0" w:color="000000"/>
              <w:right w:val="single" w:sz="4" w:space="0" w:color="000000"/>
            </w:tcBorders>
          </w:tcPr>
          <w:p w14:paraId="4D5371F9" w14:textId="77777777" w:rsidR="0003425D" w:rsidRPr="008E0F64" w:rsidRDefault="0003425D" w:rsidP="00EB247B">
            <w:pPr>
              <w:autoSpaceDE w:val="0"/>
              <w:snapToGrid w:val="0"/>
              <w:spacing w:before="4" w:after="4" w:line="240" w:lineRule="auto"/>
              <w:rPr>
                <w:rFonts w:ascii="Trebuchet MS" w:eastAsia="Times New Roman" w:hAnsi="Trebuchet MS" w:cs="Arial"/>
                <w:sz w:val="17"/>
                <w:szCs w:val="17"/>
              </w:rPr>
            </w:pPr>
            <w:r w:rsidRPr="008E0F64">
              <w:rPr>
                <w:rFonts w:ascii="Trebuchet MS" w:hAnsi="Trebuchet MS"/>
                <w:sz w:val="17"/>
              </w:rPr>
              <w:t>Feuerwiderstand: Kennzeichnet die Fähigkeit eines isolierten Leiters oder Kabels, trotz des Brandherds den Betrieb zu gewährleisten. Diese Kategorie ist in zwei Unterkategorien unterteilt:</w:t>
            </w:r>
          </w:p>
        </w:tc>
      </w:tr>
      <w:tr w:rsidR="00156AA0" w:rsidRPr="008E0F64" w14:paraId="63BE0FF8" w14:textId="77777777" w:rsidTr="00297B75">
        <w:tc>
          <w:tcPr>
            <w:tcW w:w="331" w:type="dxa"/>
            <w:vMerge/>
            <w:tcBorders>
              <w:top w:val="single" w:sz="4" w:space="0" w:color="000000"/>
              <w:left w:val="single" w:sz="4" w:space="0" w:color="000000"/>
              <w:bottom w:val="single" w:sz="4" w:space="0" w:color="000000"/>
            </w:tcBorders>
          </w:tcPr>
          <w:p w14:paraId="0EC60D0D" w14:textId="77777777" w:rsidR="0003425D" w:rsidRPr="008E0F64" w:rsidRDefault="0003425D" w:rsidP="00EB247B">
            <w:pPr>
              <w:autoSpaceDE w:val="0"/>
              <w:snapToGrid w:val="0"/>
              <w:spacing w:before="4" w:after="4" w:line="240" w:lineRule="auto"/>
              <w:rPr>
                <w:rFonts w:ascii="Trebuchet MS" w:eastAsia="Times New Roman" w:hAnsi="Trebuchet MS" w:cs="Arial"/>
                <w:sz w:val="17"/>
                <w:szCs w:val="17"/>
              </w:rPr>
            </w:pPr>
          </w:p>
        </w:tc>
        <w:tc>
          <w:tcPr>
            <w:tcW w:w="589" w:type="dxa"/>
            <w:tcBorders>
              <w:top w:val="single" w:sz="4" w:space="0" w:color="000000"/>
              <w:left w:val="single" w:sz="4" w:space="0" w:color="000000"/>
              <w:bottom w:val="single" w:sz="4" w:space="0" w:color="auto"/>
            </w:tcBorders>
            <w:vAlign w:val="center"/>
          </w:tcPr>
          <w:p w14:paraId="5EEF6AD0" w14:textId="77777777" w:rsidR="0003425D" w:rsidRPr="008E0F64" w:rsidRDefault="0003425D" w:rsidP="00EB247B">
            <w:pPr>
              <w:autoSpaceDE w:val="0"/>
              <w:snapToGrid w:val="0"/>
              <w:spacing w:before="4" w:after="4" w:line="240" w:lineRule="auto"/>
              <w:jc w:val="center"/>
              <w:rPr>
                <w:rFonts w:ascii="Trebuchet MS" w:eastAsia="Times New Roman" w:hAnsi="Trebuchet MS" w:cs="Arial"/>
                <w:sz w:val="17"/>
                <w:szCs w:val="17"/>
              </w:rPr>
            </w:pPr>
            <w:r w:rsidRPr="008E0F64">
              <w:rPr>
                <w:rFonts w:ascii="Trebuchet MS" w:hAnsi="Trebuchet MS"/>
                <w:sz w:val="17"/>
              </w:rPr>
              <w:t>FR1</w:t>
            </w:r>
          </w:p>
        </w:tc>
        <w:tc>
          <w:tcPr>
            <w:tcW w:w="8742" w:type="dxa"/>
            <w:gridSpan w:val="2"/>
            <w:tcBorders>
              <w:top w:val="single" w:sz="4" w:space="0" w:color="000000"/>
              <w:left w:val="single" w:sz="4" w:space="0" w:color="000000"/>
              <w:bottom w:val="single" w:sz="4" w:space="0" w:color="000000"/>
              <w:right w:val="single" w:sz="4" w:space="0" w:color="000000"/>
            </w:tcBorders>
          </w:tcPr>
          <w:p w14:paraId="21E18528" w14:textId="77777777" w:rsidR="0003425D" w:rsidRPr="008E0F64" w:rsidRDefault="0003425D" w:rsidP="00EB247B">
            <w:pPr>
              <w:autoSpaceDE w:val="0"/>
              <w:snapToGrid w:val="0"/>
              <w:spacing w:before="4" w:after="4" w:line="240" w:lineRule="auto"/>
              <w:rPr>
                <w:rFonts w:ascii="Trebuchet MS" w:eastAsia="Times New Roman" w:hAnsi="Trebuchet MS" w:cs="Arial"/>
                <w:sz w:val="17"/>
                <w:szCs w:val="17"/>
              </w:rPr>
            </w:pPr>
            <w:r w:rsidRPr="008E0F64">
              <w:rPr>
                <w:rFonts w:ascii="Trebuchet MS" w:hAnsi="Trebuchet MS"/>
                <w:sz w:val="17"/>
              </w:rPr>
              <w:t>bezieht sich auf Prüfungen, die es ermöglichen, die Aufrechterhaltung der elektrischen Funktion unter Laborbedingungen zu beurteilen (isolierte Leiter oder Kabel, die einzeln geprüft werden)</w:t>
            </w:r>
          </w:p>
        </w:tc>
      </w:tr>
      <w:tr w:rsidR="00156AA0" w:rsidRPr="008E0F64" w14:paraId="0D9C1C2C" w14:textId="77777777" w:rsidTr="00297B75">
        <w:tc>
          <w:tcPr>
            <w:tcW w:w="331" w:type="dxa"/>
            <w:vMerge/>
            <w:tcBorders>
              <w:top w:val="single" w:sz="4" w:space="0" w:color="000000"/>
              <w:left w:val="single" w:sz="4" w:space="0" w:color="000000"/>
              <w:bottom w:val="single" w:sz="4" w:space="0" w:color="000000"/>
              <w:right w:val="single" w:sz="4" w:space="0" w:color="auto"/>
            </w:tcBorders>
          </w:tcPr>
          <w:p w14:paraId="0D777F07" w14:textId="77777777" w:rsidR="0003425D" w:rsidRPr="008E0F64" w:rsidRDefault="0003425D" w:rsidP="00EB247B">
            <w:pPr>
              <w:autoSpaceDE w:val="0"/>
              <w:snapToGrid w:val="0"/>
              <w:spacing w:before="4" w:after="4" w:line="240" w:lineRule="auto"/>
              <w:rPr>
                <w:rFonts w:ascii="Trebuchet MS" w:eastAsia="Times New Roman" w:hAnsi="Trebuchet MS" w:cs="Arial"/>
                <w:sz w:val="17"/>
                <w:szCs w:val="17"/>
              </w:rPr>
            </w:pPr>
          </w:p>
        </w:tc>
        <w:tc>
          <w:tcPr>
            <w:tcW w:w="589" w:type="dxa"/>
            <w:tcBorders>
              <w:top w:val="single" w:sz="4" w:space="0" w:color="auto"/>
              <w:left w:val="single" w:sz="4" w:space="0" w:color="auto"/>
              <w:bottom w:val="single" w:sz="4" w:space="0" w:color="auto"/>
              <w:right w:val="single" w:sz="4" w:space="0" w:color="auto"/>
            </w:tcBorders>
            <w:vAlign w:val="center"/>
          </w:tcPr>
          <w:p w14:paraId="3C50F288" w14:textId="77777777" w:rsidR="0003425D" w:rsidRPr="008E0F64" w:rsidRDefault="0003425D" w:rsidP="00EB247B">
            <w:pPr>
              <w:autoSpaceDE w:val="0"/>
              <w:snapToGrid w:val="0"/>
              <w:spacing w:before="4" w:after="4" w:line="240" w:lineRule="auto"/>
              <w:jc w:val="center"/>
              <w:rPr>
                <w:rFonts w:ascii="Trebuchet MS" w:eastAsia="Times New Roman" w:hAnsi="Trebuchet MS" w:cs="Arial"/>
                <w:sz w:val="17"/>
                <w:szCs w:val="17"/>
              </w:rPr>
            </w:pPr>
            <w:r w:rsidRPr="008E0F64">
              <w:rPr>
                <w:rFonts w:ascii="Trebuchet MS" w:hAnsi="Trebuchet MS"/>
                <w:sz w:val="17"/>
              </w:rPr>
              <w:t>FR2</w:t>
            </w:r>
          </w:p>
        </w:tc>
        <w:tc>
          <w:tcPr>
            <w:tcW w:w="8742" w:type="dxa"/>
            <w:gridSpan w:val="2"/>
            <w:tcBorders>
              <w:top w:val="single" w:sz="4" w:space="0" w:color="000000"/>
              <w:left w:val="single" w:sz="4" w:space="0" w:color="auto"/>
              <w:bottom w:val="single" w:sz="4" w:space="0" w:color="000000"/>
              <w:right w:val="single" w:sz="4" w:space="0" w:color="000000"/>
            </w:tcBorders>
          </w:tcPr>
          <w:p w14:paraId="08750DB9" w14:textId="77777777" w:rsidR="0003425D" w:rsidRPr="008E0F64" w:rsidRDefault="0003425D" w:rsidP="00EB247B">
            <w:pPr>
              <w:autoSpaceDE w:val="0"/>
              <w:snapToGrid w:val="0"/>
              <w:spacing w:before="4" w:after="4" w:line="240" w:lineRule="auto"/>
              <w:rPr>
                <w:rFonts w:ascii="Trebuchet MS" w:eastAsia="Times New Roman" w:hAnsi="Trebuchet MS" w:cs="Arial"/>
                <w:sz w:val="17"/>
                <w:szCs w:val="17"/>
              </w:rPr>
            </w:pPr>
            <w:r w:rsidRPr="008E0F64">
              <w:rPr>
                <w:rFonts w:ascii="Trebuchet MS" w:hAnsi="Trebuchet MS"/>
                <w:sz w:val="17"/>
              </w:rPr>
              <w:t>bezieht sich auf eine Prüfung, die es ermöglicht, die Dauer der Aufrechterhaltung der elektrischen Funktion zu beurteilen (isolierte Leiter oder Kabel, die mit Träger und Befestigung geprüft werden)</w:t>
            </w:r>
          </w:p>
        </w:tc>
      </w:tr>
    </w:tbl>
    <w:p w14:paraId="38F16CAC" w14:textId="77777777" w:rsidR="009E0213" w:rsidRPr="008E0F64" w:rsidRDefault="009E0213" w:rsidP="00200A84">
      <w:pPr>
        <w:spacing w:before="120" w:after="120" w:line="240" w:lineRule="auto"/>
        <w:jc w:val="both"/>
        <w:rPr>
          <w:rFonts w:ascii="Trebuchet MS" w:hAnsi="Trebuchet MS" w:cs="Calibri"/>
          <w:spacing w:val="-2"/>
          <w:sz w:val="19"/>
          <w:szCs w:val="19"/>
        </w:rPr>
      </w:pPr>
      <w:r w:rsidRPr="008E0F64">
        <w:rPr>
          <w:rFonts w:ascii="Trebuchet MS" w:hAnsi="Trebuchet MS"/>
          <w:sz w:val="19"/>
        </w:rPr>
        <w:t>Die Prüfbedingungen sind in den diesbezüglichen vom König bestätigten oder vom NBN registrierten Normen aufgeführt oder entsprechen Bestimmungen, die ein Sicherheitsniveau gewährleisten, das dem in diesen Normen festgelegten Niveau mindestens gleichwertig ist.</w:t>
      </w:r>
    </w:p>
    <w:p w14:paraId="20E2CE2A" w14:textId="77777777" w:rsidR="009E0213" w:rsidRPr="008E0F64" w:rsidRDefault="009E0213" w:rsidP="00200A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xml:space="preserve">Wenn alle Bestandteile einer Baugruppe (Trägersystem, isolierte Leiter, Kabel und Befestigungen) jeweils die zur Aufrechterhaltung der Funktion erforderlichen Feuerwiderstand aufweisen und wenn sie gemäß den Vorschriften der Hersteller installiert werden, gilt, dass die Baugruppe eine FR2 gleichwertige Eigenschaft aufweist. </w:t>
      </w:r>
    </w:p>
    <w:p w14:paraId="380BE645" w14:textId="1646ACFE" w:rsidR="009E0213" w:rsidRPr="008E0F64" w:rsidRDefault="009E0213" w:rsidP="00200A84">
      <w:pPr>
        <w:spacing w:after="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xml:space="preserve">Isolierte Leiter oder Kabel, die dem Trägersystem einer Baugruppe, die die Eigenschaft FR2 oder eine FR2 gleichwertige Eigenschaft aufweist, hinzugefügt werden, müssen die Eigenschaft FR2 oder FR1 aufweisen. </w:t>
      </w:r>
    </w:p>
    <w:p w14:paraId="3B8DA3B5" w14:textId="77777777" w:rsidR="009E0213" w:rsidRPr="008E0F64" w:rsidRDefault="009E0213" w:rsidP="00962ACD">
      <w:pPr>
        <w:pStyle w:val="FOD-niv4"/>
      </w:pPr>
      <w:bookmarkStart w:id="1027" w:name="_Toc167268222"/>
      <w:bookmarkStart w:id="1028" w:name="_Toc167270545"/>
      <w:bookmarkStart w:id="1029" w:name="_Toc193188000"/>
      <w:bookmarkStart w:id="1030" w:name="_Toc196734623"/>
      <w:r w:rsidRPr="008E0F64">
        <w:t>Unterabschnitt 4.3.3.5 - Allgemeine Brandschutzmaßnahmen</w:t>
      </w:r>
      <w:bookmarkEnd w:id="1027"/>
      <w:bookmarkEnd w:id="1028"/>
      <w:bookmarkEnd w:id="1029"/>
      <w:bookmarkEnd w:id="1030"/>
    </w:p>
    <w:p w14:paraId="43CE2AE6" w14:textId="77777777" w:rsidR="009E0213" w:rsidRPr="008E0F64" w:rsidRDefault="009E0213" w:rsidP="00445351">
      <w:pPr>
        <w:pStyle w:val="Paragraphedeliste"/>
        <w:numPr>
          <w:ilvl w:val="0"/>
          <w:numId w:val="390"/>
        </w:numPr>
        <w:spacing w:after="120" w:line="240" w:lineRule="auto"/>
        <w:ind w:left="357" w:hanging="357"/>
        <w:contextualSpacing w:val="0"/>
        <w:rPr>
          <w:rFonts w:ascii="Trebuchet MS" w:hAnsi="Trebuchet MS" w:cs="Calibri"/>
          <w:b/>
          <w:bCs/>
          <w:sz w:val="19"/>
          <w:szCs w:val="19"/>
        </w:rPr>
      </w:pPr>
      <w:r w:rsidRPr="008E0F64">
        <w:rPr>
          <w:rFonts w:ascii="Trebuchet MS" w:hAnsi="Trebuchet MS"/>
          <w:b/>
          <w:sz w:val="19"/>
        </w:rPr>
        <w:t>Elektrische Betriebsmittel </w:t>
      </w:r>
    </w:p>
    <w:p w14:paraId="575092B8" w14:textId="77777777" w:rsidR="009E0213" w:rsidRPr="008E0F64" w:rsidRDefault="009E0213" w:rsidP="00200A84">
      <w:pPr>
        <w:shd w:val="clear" w:color="auto" w:fill="FFFFFF" w:themeFill="background1"/>
        <w:spacing w:after="120" w:line="240" w:lineRule="auto"/>
        <w:jc w:val="both"/>
        <w:rPr>
          <w:rFonts w:ascii="Trebuchet MS" w:hAnsi="Trebuchet MS" w:cs="Calibri"/>
          <w:b/>
          <w:bCs/>
          <w:i/>
          <w:sz w:val="19"/>
          <w:szCs w:val="19"/>
          <w:shd w:val="clear" w:color="auto" w:fill="00B050"/>
        </w:rPr>
      </w:pPr>
      <w:r w:rsidRPr="008E0F64">
        <w:rPr>
          <w:rFonts w:ascii="Trebuchet MS" w:hAnsi="Trebuchet MS"/>
          <w:sz w:val="19"/>
        </w:rPr>
        <w:t xml:space="preserve">Wahl und Benutzung elektrischer Betriebsmittel müssen den Vorschriften von </w:t>
      </w:r>
      <w:r w:rsidRPr="008E0F64">
        <w:rPr>
          <w:rFonts w:ascii="Trebuchet MS" w:hAnsi="Trebuchet MS"/>
          <w:i/>
          <w:sz w:val="19"/>
        </w:rPr>
        <w:t>Unterabschnitt </w:t>
      </w:r>
      <w:r w:rsidRPr="008E0F64">
        <w:rPr>
          <w:rFonts w:ascii="Trebuchet MS" w:hAnsi="Trebuchet MS"/>
          <w:i/>
          <w:sz w:val="19"/>
          <w:shd w:val="clear" w:color="auto" w:fill="FFFFFF" w:themeFill="background1"/>
        </w:rPr>
        <w:t>5.1.1.2</w:t>
      </w:r>
      <w:r w:rsidRPr="008E0F64">
        <w:rPr>
          <w:rFonts w:ascii="Trebuchet MS" w:hAnsi="Trebuchet MS"/>
          <w:sz w:val="19"/>
          <w:shd w:val="clear" w:color="auto" w:fill="FFFFFF" w:themeFill="background1"/>
        </w:rPr>
        <w:t xml:space="preserve"> und </w:t>
      </w:r>
      <w:r w:rsidRPr="008E0F64">
        <w:rPr>
          <w:rFonts w:ascii="Trebuchet MS" w:hAnsi="Trebuchet MS"/>
          <w:i/>
          <w:sz w:val="19"/>
          <w:shd w:val="clear" w:color="auto" w:fill="FFFFFF" w:themeFill="background1"/>
        </w:rPr>
        <w:t>Abschnitt 5.2.7</w:t>
      </w:r>
      <w:r w:rsidRPr="008E0F64">
        <w:rPr>
          <w:rFonts w:ascii="Trebuchet MS" w:hAnsi="Trebuchet MS"/>
          <w:sz w:val="19"/>
        </w:rPr>
        <w:t xml:space="preserve"> entsprechen.</w:t>
      </w:r>
    </w:p>
    <w:p w14:paraId="49197C87" w14:textId="77777777" w:rsidR="009E0213" w:rsidRPr="008E0F64" w:rsidRDefault="009E0213" w:rsidP="00200A84">
      <w:pPr>
        <w:pStyle w:val="FOD-normal"/>
        <w:spacing w:before="0"/>
        <w:rPr>
          <w:rFonts w:cs="Calibri"/>
          <w:shd w:val="clear" w:color="auto" w:fill="FFFFFF"/>
        </w:rPr>
      </w:pPr>
      <w:r w:rsidRPr="008E0F64">
        <w:rPr>
          <w:shd w:val="clear" w:color="auto" w:fill="FFFFFF"/>
        </w:rPr>
        <w:t>Elektrische Betriebsmittel, die auf brennbaren Materialien installiert sind, sind:</w:t>
      </w:r>
    </w:p>
    <w:p w14:paraId="71CB1F28" w14:textId="77777777" w:rsidR="009E0213" w:rsidRPr="008E0F64" w:rsidRDefault="009E0213" w:rsidP="00445351">
      <w:pPr>
        <w:pStyle w:val="FOD-opsomming1"/>
        <w:numPr>
          <w:ilvl w:val="0"/>
          <w:numId w:val="391"/>
        </w:numPr>
        <w:contextualSpacing w:val="0"/>
        <w:rPr>
          <w:rFonts w:cs="Calibri"/>
          <w:shd w:val="clear" w:color="auto" w:fill="FFFFFF"/>
        </w:rPr>
      </w:pPr>
      <w:r w:rsidRPr="008E0F64">
        <w:rPr>
          <w:shd w:val="clear" w:color="auto" w:fill="FFFFFF"/>
        </w:rPr>
        <w:t>entweder mit einer Umhüllung aus nicht brennbarem, feuerfestem oder selbstlöschendem Material versehen</w:t>
      </w:r>
    </w:p>
    <w:p w14:paraId="187732C0" w14:textId="77777777" w:rsidR="009E0213" w:rsidRPr="008E0F64" w:rsidRDefault="009E0213" w:rsidP="00445351">
      <w:pPr>
        <w:pStyle w:val="Paragraphedeliste"/>
        <w:numPr>
          <w:ilvl w:val="0"/>
          <w:numId w:val="39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oder von diesen brennbaren Materialien durch Elemente aus nicht brennbaren, feuerfesten oder selbstlöschenden Materialien vollständig getrennt. </w:t>
      </w:r>
    </w:p>
    <w:p w14:paraId="2FE2B4E9" w14:textId="77777777" w:rsidR="009E0213" w:rsidRPr="008E0F64" w:rsidRDefault="009E0213" w:rsidP="00200A84">
      <w:pPr>
        <w:pStyle w:val="Paragraphedeliste"/>
        <w:spacing w:after="120" w:line="240" w:lineRule="auto"/>
        <w:ind w:left="357"/>
        <w:contextualSpacing w:val="0"/>
        <w:jc w:val="both"/>
        <w:rPr>
          <w:rFonts w:ascii="Trebuchet MS" w:hAnsi="Trebuchet MS" w:cs="Calibri"/>
          <w:sz w:val="19"/>
          <w:szCs w:val="19"/>
          <w:shd w:val="clear" w:color="auto" w:fill="FFFFFF"/>
        </w:rPr>
      </w:pPr>
    </w:p>
    <w:p w14:paraId="6EBD81B2" w14:textId="77777777" w:rsidR="00147737" w:rsidRPr="008E0F64" w:rsidRDefault="00147737">
      <w:pPr>
        <w:rPr>
          <w:rFonts w:ascii="Trebuchet MS" w:hAnsi="Trebuchet MS" w:cs="Arial"/>
          <w:sz w:val="19"/>
          <w:szCs w:val="19"/>
          <w:shd w:val="clear" w:color="auto" w:fill="FFFFFF"/>
        </w:rPr>
      </w:pPr>
      <w:r w:rsidRPr="008E0F64">
        <w:rPr>
          <w:shd w:val="clear" w:color="auto" w:fill="FFFFFF"/>
        </w:rPr>
        <w:br w:type="page"/>
      </w:r>
    </w:p>
    <w:p w14:paraId="0BBD57A0" w14:textId="268245D3" w:rsidR="009E0213" w:rsidRPr="008E0F64" w:rsidRDefault="009E0213" w:rsidP="00200A84">
      <w:pPr>
        <w:pStyle w:val="FOD-normal"/>
        <w:spacing w:before="0"/>
        <w:rPr>
          <w:rFonts w:cs="Calibri"/>
          <w:shd w:val="clear" w:color="auto" w:fill="FFFFFF"/>
        </w:rPr>
      </w:pPr>
      <w:r w:rsidRPr="008E0F64">
        <w:rPr>
          <w:shd w:val="clear" w:color="auto" w:fill="FFFFFF"/>
        </w:rPr>
        <w:lastRenderedPageBreak/>
        <w:t>Elektrische Betriebsmittel, bei denen es zu Wärmekonzentration oder -fokussierung kommt:</w:t>
      </w:r>
    </w:p>
    <w:p w14:paraId="79D73D82" w14:textId="635EEFDB" w:rsidR="009E0213" w:rsidRPr="008E0F64" w:rsidRDefault="009E0213" w:rsidP="00445351">
      <w:pPr>
        <w:pStyle w:val="FOD-normal"/>
        <w:numPr>
          <w:ilvl w:val="0"/>
          <w:numId w:val="392"/>
        </w:numPr>
        <w:spacing w:before="0"/>
        <w:rPr>
          <w:rFonts w:cs="Calibri"/>
          <w:shd w:val="clear" w:color="auto" w:fill="FFFFFF"/>
        </w:rPr>
      </w:pPr>
      <w:r w:rsidRPr="008E0F64">
        <w:rPr>
          <w:shd w:val="clear" w:color="auto" w:fill="FFFFFF"/>
        </w:rPr>
        <w:t>befinden sich entweder auf oder in Materialien, die einer s</w:t>
      </w:r>
      <w:r w:rsidR="0010793E" w:rsidRPr="008E0F64">
        <w:rPr>
          <w:shd w:val="clear" w:color="auto" w:fill="FFFFFF"/>
        </w:rPr>
        <w:t xml:space="preserve">olchen Wärmekonzentration oder </w:t>
      </w:r>
      <w:r w:rsidR="0010793E" w:rsidRPr="008E0F64">
        <w:rPr>
          <w:shd w:val="clear" w:color="auto" w:fill="FFFFFF"/>
        </w:rPr>
        <w:noBreakHyphen/>
      </w:r>
      <w:r w:rsidRPr="008E0F64">
        <w:rPr>
          <w:shd w:val="clear" w:color="auto" w:fill="FFFFFF"/>
        </w:rPr>
        <w:t>fokussierung standhalten und eine geringe Wärmeleitfähigkeit aufweisen,</w:t>
      </w:r>
    </w:p>
    <w:p w14:paraId="515FA0C2" w14:textId="77777777" w:rsidR="009E0213" w:rsidRPr="008E0F64" w:rsidRDefault="009E0213" w:rsidP="00445351">
      <w:pPr>
        <w:pStyle w:val="FOD-opsomming1"/>
        <w:numPr>
          <w:ilvl w:val="0"/>
          <w:numId w:val="392"/>
        </w:numPr>
        <w:contextualSpacing w:val="0"/>
        <w:rPr>
          <w:rFonts w:cs="Calibri"/>
          <w:shd w:val="clear" w:color="auto" w:fill="FFFFFF"/>
        </w:rPr>
      </w:pPr>
      <w:r w:rsidRPr="008E0F64">
        <w:rPr>
          <w:shd w:val="clear" w:color="auto" w:fill="FFFFFF"/>
        </w:rPr>
        <w:t>oder befinden sich in ausreichendem Abstand zu allen Gegenständen oder Bauwerkteilen, sodass diese keiner gefährlichen Wärmekonzentration oder -fokussierung ausgesetzt werden können,</w:t>
      </w:r>
    </w:p>
    <w:p w14:paraId="0EEF5858" w14:textId="18E12666" w:rsidR="009E0213" w:rsidRPr="008E0F64" w:rsidRDefault="009E0213" w:rsidP="00445351">
      <w:pPr>
        <w:pStyle w:val="FOD-opsomming1"/>
        <w:numPr>
          <w:ilvl w:val="0"/>
          <w:numId w:val="392"/>
        </w:numPr>
        <w:spacing w:after="120"/>
        <w:ind w:left="357" w:hanging="357"/>
        <w:contextualSpacing w:val="0"/>
        <w:rPr>
          <w:rFonts w:cs="Calibri"/>
          <w:shd w:val="clear" w:color="auto" w:fill="FFFFFF"/>
        </w:rPr>
      </w:pPr>
      <w:r w:rsidRPr="008E0F64">
        <w:rPr>
          <w:shd w:val="clear" w:color="auto" w:fill="FFFFFF"/>
        </w:rPr>
        <w:t>oder sind von diesen Gegenständen oder Bauwerkteilen durch Materialien, die einer solchen Wärmekonzentration oder -fokussierung standhalten und eine geringe Wärmelei</w:t>
      </w:r>
      <w:r w:rsidR="00147737" w:rsidRPr="008E0F64">
        <w:rPr>
          <w:shd w:val="clear" w:color="auto" w:fill="FFFFFF"/>
        </w:rPr>
        <w:t>tfähigkeit aufweisen, getrennt.</w:t>
      </w:r>
    </w:p>
    <w:p w14:paraId="0F1CDB99" w14:textId="77777777" w:rsidR="009E0213" w:rsidRPr="008E0F64" w:rsidRDefault="009E0213" w:rsidP="00200A84">
      <w:pPr>
        <w:pStyle w:val="FOD-normal"/>
        <w:spacing w:before="0"/>
        <w:rPr>
          <w:rFonts w:cs="Calibri"/>
          <w:shd w:val="clear" w:color="auto" w:fill="FFFFFF"/>
        </w:rPr>
      </w:pPr>
      <w:r w:rsidRPr="008E0F64">
        <w:rPr>
          <w:shd w:val="clear" w:color="auto" w:fill="FFFFFF"/>
        </w:rPr>
        <w:t>Wenn elektrische Betriebsmittel bei bestimmungsgemäßem Betrieb oder bei Beschädigung oder falscher Bedienung Funken oder Flammen erzeugen können:</w:t>
      </w:r>
    </w:p>
    <w:p w14:paraId="521AD72A" w14:textId="0DD3B800" w:rsidR="009E0213" w:rsidRPr="008E0F64" w:rsidRDefault="009E0213" w:rsidP="00445351">
      <w:pPr>
        <w:pStyle w:val="FOD-opsomming1"/>
        <w:numPr>
          <w:ilvl w:val="0"/>
          <w:numId w:val="393"/>
        </w:numPr>
        <w:ind w:left="360"/>
        <w:contextualSpacing w:val="0"/>
        <w:rPr>
          <w:rFonts w:cs="Calibri"/>
          <w:shd w:val="clear" w:color="auto" w:fill="FFFFFF"/>
        </w:rPr>
      </w:pPr>
      <w:r w:rsidRPr="008E0F64">
        <w:rPr>
          <w:shd w:val="clear" w:color="auto" w:fill="FFFFFF"/>
        </w:rPr>
        <w:t>befinden sie sich entweder in ausreichendem Abstand zu allen Gegenständen oder Bauwerkteilen, an denen sie Sch</w:t>
      </w:r>
      <w:r w:rsidR="0010793E" w:rsidRPr="008E0F64">
        <w:rPr>
          <w:shd w:val="clear" w:color="auto" w:fill="FFFFFF"/>
        </w:rPr>
        <w:t>äden verursachen könnten,</w:t>
      </w:r>
    </w:p>
    <w:p w14:paraId="77B00381" w14:textId="509C7073" w:rsidR="009E0213" w:rsidRPr="008E0F64" w:rsidRDefault="009E0213" w:rsidP="00445351">
      <w:pPr>
        <w:pStyle w:val="FOD-opsomming1"/>
        <w:numPr>
          <w:ilvl w:val="0"/>
          <w:numId w:val="393"/>
        </w:numPr>
        <w:ind w:left="360"/>
        <w:contextualSpacing w:val="0"/>
        <w:rPr>
          <w:rFonts w:cs="Calibri"/>
          <w:shd w:val="clear" w:color="auto" w:fill="FFFFFF"/>
        </w:rPr>
      </w:pPr>
      <w:r w:rsidRPr="008E0F64">
        <w:rPr>
          <w:shd w:val="clear" w:color="auto" w:fill="FFFFFF"/>
        </w:rPr>
        <w:t>oder sind sie von diesen Gegenständen oder Bauwerkteilen durch eine Wärmeabschirmung aus nicht brennbarem, feuerfestem, selbstlöschendem oder lichtbog</w:t>
      </w:r>
      <w:r w:rsidR="0010793E" w:rsidRPr="008E0F64">
        <w:rPr>
          <w:shd w:val="clear" w:color="auto" w:fill="FFFFFF"/>
        </w:rPr>
        <w:t>enbeständigem Material getrennt</w:t>
      </w:r>
    </w:p>
    <w:p w14:paraId="36835B5C" w14:textId="77777777" w:rsidR="009E0213" w:rsidRPr="008E0F64" w:rsidRDefault="009E0213" w:rsidP="00445351">
      <w:pPr>
        <w:pStyle w:val="FOD-opsomming1"/>
        <w:numPr>
          <w:ilvl w:val="0"/>
          <w:numId w:val="393"/>
        </w:numPr>
        <w:spacing w:after="120"/>
        <w:ind w:left="357" w:hanging="357"/>
        <w:contextualSpacing w:val="0"/>
        <w:rPr>
          <w:rFonts w:cs="Calibri"/>
          <w:shd w:val="clear" w:color="auto" w:fill="FFFFFF"/>
        </w:rPr>
      </w:pPr>
      <w:r w:rsidRPr="008E0F64">
        <w:rPr>
          <w:shd w:val="clear" w:color="auto" w:fill="FFFFFF"/>
        </w:rPr>
        <w:t>oder sind sie von lichtbogenbeständigen Materialien vollständig umschlossen.</w:t>
      </w:r>
    </w:p>
    <w:p w14:paraId="685496AF" w14:textId="77777777" w:rsidR="009E0213" w:rsidRPr="008E0F64" w:rsidRDefault="009E0213" w:rsidP="00445351">
      <w:pPr>
        <w:pStyle w:val="FOD-opsomming1"/>
        <w:numPr>
          <w:ilvl w:val="0"/>
          <w:numId w:val="390"/>
        </w:numPr>
        <w:spacing w:after="120"/>
        <w:contextualSpacing w:val="0"/>
        <w:rPr>
          <w:rFonts w:cs="Calibri"/>
          <w:b/>
        </w:rPr>
      </w:pPr>
      <w:r w:rsidRPr="008E0F64">
        <w:rPr>
          <w:b/>
        </w:rPr>
        <w:t>Isolierte Leiter und Kabel</w:t>
      </w:r>
    </w:p>
    <w:p w14:paraId="1025B59B" w14:textId="77777777" w:rsidR="009E0213" w:rsidRPr="008E0F64" w:rsidRDefault="009E0213" w:rsidP="00200A84">
      <w:pPr>
        <w:spacing w:after="120" w:line="240" w:lineRule="auto"/>
        <w:jc w:val="both"/>
        <w:rPr>
          <w:rFonts w:ascii="Trebuchet MS" w:hAnsi="Trebuchet MS" w:cs="Calibri"/>
          <w:bCs/>
          <w:i/>
          <w:sz w:val="19"/>
          <w:szCs w:val="19"/>
        </w:rPr>
      </w:pPr>
      <w:r w:rsidRPr="008E0F64">
        <w:rPr>
          <w:rFonts w:ascii="Trebuchet MS" w:hAnsi="Trebuchet MS"/>
          <w:sz w:val="19"/>
        </w:rPr>
        <w:t xml:space="preserve">Isolierte Leiter und Energiekabel entsprechen mindestens den Vorschriften von </w:t>
      </w:r>
      <w:r w:rsidRPr="008E0F64">
        <w:rPr>
          <w:rFonts w:ascii="Trebuchet MS" w:hAnsi="Trebuchet MS"/>
          <w:i/>
          <w:sz w:val="19"/>
        </w:rPr>
        <w:t>Abschnitt 5.2.7</w:t>
      </w:r>
      <w:r w:rsidRPr="008E0F64">
        <w:rPr>
          <w:rFonts w:ascii="Trebuchet MS" w:hAnsi="Trebuchet MS"/>
          <w:sz w:val="19"/>
        </w:rPr>
        <w:t>.</w:t>
      </w:r>
      <w:r w:rsidRPr="008E0F64">
        <w:rPr>
          <w:rFonts w:ascii="Trebuchet MS" w:hAnsi="Trebuchet MS"/>
          <w:i/>
          <w:sz w:val="19"/>
        </w:rPr>
        <w:t xml:space="preserve"> </w:t>
      </w:r>
    </w:p>
    <w:p w14:paraId="11B4C2B8" w14:textId="77777777" w:rsidR="009E0213" w:rsidRPr="008E0F64" w:rsidRDefault="009E0213" w:rsidP="00200A84">
      <w:pPr>
        <w:spacing w:after="120" w:line="240" w:lineRule="auto"/>
        <w:jc w:val="both"/>
        <w:rPr>
          <w:rFonts w:ascii="Trebuchet MS" w:hAnsi="Trebuchet MS" w:cs="Calibri"/>
          <w:b/>
          <w:bCs/>
          <w:sz w:val="19"/>
          <w:szCs w:val="19"/>
          <w:shd w:val="clear" w:color="auto" w:fill="FFFFFF"/>
        </w:rPr>
      </w:pPr>
      <w:r w:rsidRPr="008E0F64">
        <w:rPr>
          <w:rFonts w:ascii="Trebuchet MS" w:hAnsi="Trebuchet MS"/>
          <w:sz w:val="19"/>
        </w:rPr>
        <w:t xml:space="preserve">Kabel von steckbaren Anlagen (Installationssteckverbindersysteme für permanente Verbindungen) und </w:t>
      </w:r>
      <w:r w:rsidRPr="008E0F64">
        <w:rPr>
          <w:rFonts w:ascii="Trebuchet MS" w:hAnsi="Trebuchet MS"/>
          <w:sz w:val="19"/>
          <w:shd w:val="clear" w:color="auto" w:fill="FFFFFF"/>
        </w:rPr>
        <w:t>Kabel für die Kommunikations- und Informationstechnologie, Signalisierung oder Bedienung</w:t>
      </w:r>
      <w:r w:rsidRPr="008E0F64">
        <w:rPr>
          <w:rFonts w:ascii="Trebuchet MS" w:hAnsi="Trebuchet MS"/>
          <w:sz w:val="19"/>
        </w:rPr>
        <w:t xml:space="preserve"> müssen den Vorschriften von </w:t>
      </w:r>
      <w:r w:rsidRPr="008E0F64">
        <w:rPr>
          <w:rFonts w:ascii="Trebuchet MS" w:hAnsi="Trebuchet MS"/>
          <w:i/>
          <w:sz w:val="19"/>
        </w:rPr>
        <w:t>Abschnitt </w:t>
      </w:r>
      <w:r w:rsidRPr="008E0F64">
        <w:rPr>
          <w:rFonts w:ascii="Trebuchet MS" w:hAnsi="Trebuchet MS"/>
          <w:i/>
          <w:sz w:val="19"/>
          <w:shd w:val="clear" w:color="auto" w:fill="FFFFFF"/>
        </w:rPr>
        <w:t>5.2.7</w:t>
      </w:r>
      <w:r w:rsidRPr="008E0F64">
        <w:rPr>
          <w:rFonts w:ascii="Trebuchet MS" w:hAnsi="Trebuchet MS"/>
          <w:sz w:val="19"/>
        </w:rPr>
        <w:t xml:space="preserve"> entsprechen.</w:t>
      </w:r>
    </w:p>
    <w:p w14:paraId="5E9EC44A" w14:textId="77777777" w:rsidR="009E0213" w:rsidRPr="008E0F64" w:rsidRDefault="009E0213" w:rsidP="00200A84">
      <w:p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xml:space="preserve">Isolierte Leiter und Kabel wie in den Absätzen 1 und 2 erwähnt entsprechen der Eigenschaft oder Klasse von </w:t>
      </w:r>
      <w:r w:rsidRPr="008E0F64">
        <w:rPr>
          <w:rFonts w:ascii="Trebuchet MS" w:hAnsi="Trebuchet MS"/>
          <w:i/>
          <w:sz w:val="19"/>
          <w:shd w:val="clear" w:color="auto" w:fill="FFFFFF"/>
        </w:rPr>
        <w:t>Unterabschnitt 5.2.7.3</w:t>
      </w:r>
      <w:r w:rsidRPr="008E0F64">
        <w:rPr>
          <w:rFonts w:ascii="Trebuchet MS" w:hAnsi="Trebuchet MS"/>
          <w:sz w:val="19"/>
          <w:shd w:val="clear" w:color="auto" w:fill="FFFFFF"/>
        </w:rPr>
        <w:t>:</w:t>
      </w:r>
    </w:p>
    <w:p w14:paraId="0BDD349C" w14:textId="7ED4526A" w:rsidR="009E0213" w:rsidRPr="008E0F64" w:rsidRDefault="009E0213" w:rsidP="00445351">
      <w:pPr>
        <w:pStyle w:val="Paragraphedeliste"/>
        <w:numPr>
          <w:ilvl w:val="0"/>
          <w:numId w:val="494"/>
        </w:num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für BE3-Orte und</w:t>
      </w:r>
    </w:p>
    <w:p w14:paraId="3FE9A7F3" w14:textId="62EE45E3" w:rsidR="009E0213" w:rsidRPr="008E0F64" w:rsidRDefault="00FB4240" w:rsidP="00445351">
      <w:pPr>
        <w:pStyle w:val="Paragraphedeliste"/>
        <w:numPr>
          <w:ilvl w:val="0"/>
          <w:numId w:val="494"/>
        </w:numPr>
        <w:spacing w:after="0" w:line="240" w:lineRule="auto"/>
        <w:jc w:val="both"/>
        <w:rPr>
          <w:rFonts w:ascii="Trebuchet MS" w:hAnsi="Trebuchet MS" w:cs="Calibri"/>
          <w:sz w:val="19"/>
          <w:szCs w:val="19"/>
        </w:rPr>
      </w:pPr>
      <w:r w:rsidRPr="008E0F64">
        <w:rPr>
          <w:rFonts w:ascii="Trebuchet MS" w:hAnsi="Trebuchet MS"/>
          <w:sz w:val="19"/>
          <w:shd w:val="clear" w:color="auto" w:fill="FFFFFF"/>
        </w:rPr>
        <w:t xml:space="preserve">für folgende Verlegearten: bauliche Hohlräume und </w:t>
      </w:r>
      <w:r w:rsidRPr="008E0F64">
        <w:rPr>
          <w:rFonts w:ascii="Trebuchet MS" w:hAnsi="Trebuchet MS"/>
          <w:sz w:val="19"/>
        </w:rPr>
        <w:t>Leisten, Fußleisten oder Einfassungen aus brennbaren Materialien.</w:t>
      </w:r>
    </w:p>
    <w:p w14:paraId="01DCE634" w14:textId="77777777" w:rsidR="009E0213" w:rsidRPr="008E0F64" w:rsidRDefault="009E0213" w:rsidP="00445351">
      <w:pPr>
        <w:pStyle w:val="Paragraphedeliste"/>
        <w:numPr>
          <w:ilvl w:val="0"/>
          <w:numId w:val="390"/>
        </w:numPr>
        <w:spacing w:before="120" w:after="120" w:line="240" w:lineRule="auto"/>
        <w:ind w:left="357" w:hanging="357"/>
        <w:contextualSpacing w:val="0"/>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Gefährlicher Ableit- oder Fehlerstrom </w:t>
      </w:r>
    </w:p>
    <w:p w14:paraId="127812F7" w14:textId="77777777" w:rsidR="009E0213" w:rsidRPr="008E0F64" w:rsidRDefault="009E0213" w:rsidP="009E0213">
      <w:pPr>
        <w:pStyle w:val="FOD-normal"/>
        <w:spacing w:before="0" w:after="120"/>
        <w:rPr>
          <w:rFonts w:cs="Calibri"/>
        </w:rPr>
      </w:pPr>
      <w:r w:rsidRPr="008E0F64">
        <w:rPr>
          <w:shd w:val="clear" w:color="auto" w:fill="FFFFFF"/>
        </w:rPr>
        <w:t>Maßnahmen werden getroffen, um zu verhindern, dass bei bestimmungsgemäßem Betrieb oder Fehler ein gefährlicher Ableit- oder Fehlerstrom anhält. Diese Maßnahmen sind mit den Maßnahmen koordiniert, die im Rahmen des</w:t>
      </w:r>
      <w:r w:rsidRPr="008E0F64">
        <w:t xml:space="preserve"> Schutzes gegen elektrischen Schlag oder des Überstromschutzes getroffen werden.</w:t>
      </w:r>
    </w:p>
    <w:p w14:paraId="237C3872" w14:textId="43E08D6C" w:rsidR="009E0213" w:rsidRPr="008E0F64" w:rsidRDefault="004770D7" w:rsidP="009E0213">
      <w:pPr>
        <w:pStyle w:val="FOD-normal"/>
        <w:spacing w:before="0"/>
        <w:rPr>
          <w:rFonts w:cs="Calibri"/>
          <w:shd w:val="clear" w:color="auto" w:fill="FFFFFF"/>
        </w:rPr>
      </w:pPr>
      <w:r w:rsidRPr="008E0F64">
        <w:rPr>
          <w:shd w:val="clear" w:color="auto" w:fill="FFFFFF"/>
        </w:rPr>
        <w:t>[In hauswirtschaftlichen Anlagen, gemeinschaftlichen Teilen einer Wohnanlage und nicht hauswirtschaftlichen Anlagen]</w:t>
      </w:r>
      <w:r w:rsidR="009E0213" w:rsidRPr="008E0F64">
        <w:rPr>
          <w:shd w:val="clear" w:color="auto" w:fill="FFFFFF"/>
        </w:rPr>
        <w:t xml:space="preserve"> ohne elektrotechnisch unterwiesene Personen (BA4) oder Elektrofachkräfte (BA5) sind TN-C-Systeme verboten.</w:t>
      </w:r>
    </w:p>
    <w:p w14:paraId="6F8E260F" w14:textId="77777777" w:rsidR="009E0213" w:rsidRPr="008E0F64" w:rsidRDefault="009E0213" w:rsidP="00962ACD">
      <w:pPr>
        <w:pStyle w:val="FOD-niv4"/>
      </w:pPr>
      <w:bookmarkStart w:id="1031" w:name="_Toc167268223"/>
      <w:bookmarkStart w:id="1032" w:name="_Toc167270546"/>
      <w:bookmarkStart w:id="1033" w:name="_Toc193188001"/>
      <w:bookmarkStart w:id="1034" w:name="_Toc196734624"/>
      <w:r w:rsidRPr="008E0F64">
        <w:t>Unterabschnitt 4.3.3.6 - Zusätzliche Brandschutzmaßnahmen an Orten mit erhöhter Feuergefahr</w:t>
      </w:r>
      <w:bookmarkEnd w:id="1031"/>
      <w:bookmarkEnd w:id="1032"/>
      <w:bookmarkEnd w:id="1033"/>
      <w:bookmarkEnd w:id="1034"/>
    </w:p>
    <w:p w14:paraId="3B56F394" w14:textId="77777777" w:rsidR="009368A4" w:rsidRPr="008E0F64" w:rsidRDefault="009368A4" w:rsidP="00445351">
      <w:pPr>
        <w:pStyle w:val="Paragraphedeliste"/>
        <w:numPr>
          <w:ilvl w:val="0"/>
          <w:numId w:val="394"/>
        </w:numPr>
        <w:spacing w:after="120" w:line="240" w:lineRule="auto"/>
        <w:jc w:val="both"/>
        <w:rPr>
          <w:rFonts w:ascii="Calibri" w:hAnsi="Calibri" w:cs="Calibri"/>
          <w:b/>
          <w:bCs/>
          <w:sz w:val="12"/>
          <w:szCs w:val="12"/>
          <w:shd w:val="clear" w:color="auto" w:fill="FFFFFF"/>
        </w:rPr>
      </w:pPr>
      <w:r w:rsidRPr="008E0F64">
        <w:rPr>
          <w:rFonts w:ascii="Trebuchet MS" w:hAnsi="Trebuchet MS"/>
          <w:b/>
          <w:sz w:val="19"/>
          <w:shd w:val="clear" w:color="auto" w:fill="FFFFFF"/>
        </w:rPr>
        <w:t>Allgemeines</w:t>
      </w:r>
    </w:p>
    <w:p w14:paraId="11CB3E6C" w14:textId="77777777" w:rsidR="009368A4" w:rsidRPr="008E0F64" w:rsidRDefault="009368A4" w:rsidP="00200A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An BE2- und BE3-Orten sind elektrische Anlagen auf die für den Betrieb dieser Orte erforderlichen Anlagen beschränkt.</w:t>
      </w:r>
    </w:p>
    <w:p w14:paraId="3D267DEA" w14:textId="77777777" w:rsidR="009368A4" w:rsidRPr="008E0F64" w:rsidRDefault="00EE32FD" w:rsidP="00200A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xml:space="preserve">An BE2-Orten dürfen auch isolierte Leiter und Kabel wie in </w:t>
      </w:r>
      <w:r w:rsidRPr="008E0F64">
        <w:rPr>
          <w:rFonts w:ascii="Trebuchet MS" w:hAnsi="Trebuchet MS"/>
          <w:i/>
          <w:sz w:val="19"/>
          <w:shd w:val="clear" w:color="auto" w:fill="FFFFFF"/>
        </w:rPr>
        <w:t>Unterabschnitt 4.3.3.6</w:t>
      </w:r>
      <w:r w:rsidRPr="008E0F64">
        <w:rPr>
          <w:rFonts w:ascii="Trebuchet MS" w:hAnsi="Trebuchet MS"/>
          <w:sz w:val="19"/>
          <w:shd w:val="clear" w:color="auto" w:fill="FFFFFF"/>
        </w:rPr>
        <w:t xml:space="preserve"> </w:t>
      </w:r>
      <w:r w:rsidRPr="008E0F64">
        <w:rPr>
          <w:rFonts w:ascii="Trebuchet MS" w:hAnsi="Trebuchet MS"/>
          <w:i/>
          <w:sz w:val="19"/>
          <w:shd w:val="clear" w:color="auto" w:fill="FFFFFF"/>
        </w:rPr>
        <w:t>Buchstabe c</w:t>
      </w:r>
      <w:r w:rsidRPr="008E0F64">
        <w:rPr>
          <w:rFonts w:ascii="Trebuchet MS" w:hAnsi="Trebuchet MS"/>
          <w:sz w:val="19"/>
          <w:shd w:val="clear" w:color="auto" w:fill="FFFFFF"/>
        </w:rPr>
        <w:t xml:space="preserve"> Absatz 1 erwähnt verlegt werden.</w:t>
      </w:r>
    </w:p>
    <w:p w14:paraId="08B95B32" w14:textId="57C84AA8" w:rsidR="009368A4" w:rsidRPr="008E0F64" w:rsidRDefault="009368A4" w:rsidP="00200A84">
      <w:pPr>
        <w:pStyle w:val="FOD-normal"/>
        <w:spacing w:before="0" w:after="120"/>
        <w:rPr>
          <w:rFonts w:cs="Calibri"/>
        </w:rPr>
      </w:pPr>
      <w:r w:rsidRPr="008E0F64">
        <w:rPr>
          <w:shd w:val="clear" w:color="auto" w:fill="FFFFFF"/>
        </w:rPr>
        <w:t>An Orten, die durch den äußeren Einfluss BE3 gekennzeichnet sind,</w:t>
      </w:r>
      <w:r w:rsidRPr="008E0F64">
        <w:t xml:space="preserve"> sind die Vorschriften von </w:t>
      </w:r>
      <w:r w:rsidRPr="008E0F64">
        <w:rPr>
          <w:i/>
        </w:rPr>
        <w:t>Kapitel 7.102</w:t>
      </w:r>
      <w:r w:rsidRPr="008E0F64">
        <w:t xml:space="preserve"> anwendbar.</w:t>
      </w:r>
    </w:p>
    <w:p w14:paraId="49EC30D4" w14:textId="77777777" w:rsidR="009368A4" w:rsidRPr="008E0F64" w:rsidRDefault="009368A4" w:rsidP="00445351">
      <w:pPr>
        <w:pStyle w:val="Paragraphedeliste"/>
        <w:numPr>
          <w:ilvl w:val="0"/>
          <w:numId w:val="395"/>
        </w:numPr>
        <w:spacing w:after="120" w:line="240" w:lineRule="auto"/>
        <w:ind w:left="357" w:hanging="357"/>
        <w:contextualSpacing w:val="0"/>
        <w:rPr>
          <w:rFonts w:ascii="Trebuchet MS" w:hAnsi="Trebuchet MS" w:cs="Calibri"/>
          <w:b/>
          <w:bCs/>
          <w:sz w:val="19"/>
          <w:szCs w:val="19"/>
        </w:rPr>
      </w:pPr>
      <w:r w:rsidRPr="008E0F64">
        <w:rPr>
          <w:rFonts w:ascii="Trebuchet MS" w:hAnsi="Trebuchet MS"/>
          <w:b/>
          <w:sz w:val="19"/>
        </w:rPr>
        <w:t>Elektrische Betriebsmittel </w:t>
      </w:r>
    </w:p>
    <w:p w14:paraId="051A208B" w14:textId="77777777" w:rsidR="009368A4" w:rsidRPr="008E0F64" w:rsidRDefault="009368A4" w:rsidP="009368A4">
      <w:pPr>
        <w:pStyle w:val="FOD-normal"/>
        <w:spacing w:before="0" w:after="120"/>
        <w:rPr>
          <w:rFonts w:cs="Calibri"/>
        </w:rPr>
      </w:pPr>
      <w:r w:rsidRPr="008E0F64">
        <w:t>Die für Energie bzw. für das Wohlbefinden der Arbeitnehmer bei der Ausführung ihrer Arbeit zuständigen Minister können, jeweils für ihren Bereich, durch Erlass die Benutzung bestimmter elektrischer Betriebsmittel an Orten mit erhöhter Feuergefahr verbieten.</w:t>
      </w:r>
    </w:p>
    <w:p w14:paraId="565F1AB5" w14:textId="77777777" w:rsidR="009368A4" w:rsidRPr="008E0F64" w:rsidRDefault="009368A4" w:rsidP="00200A84">
      <w:pPr>
        <w:pStyle w:val="FOD-normal"/>
        <w:spacing w:before="0"/>
        <w:rPr>
          <w:rFonts w:cs="Calibri"/>
        </w:rPr>
      </w:pPr>
      <w:r w:rsidRPr="008E0F64">
        <w:t>In Bereichen, in denen brennbare Stoffe und entflammbare Flüssigkeiten mit einem Flammpunkt über 55 °C gelagert und verarbeitet werden (BE2):</w:t>
      </w:r>
    </w:p>
    <w:p w14:paraId="58258DBB" w14:textId="5B376371" w:rsidR="009368A4" w:rsidRPr="008E0F64" w:rsidRDefault="009368A4" w:rsidP="00445351">
      <w:pPr>
        <w:pStyle w:val="FOD-normal"/>
        <w:numPr>
          <w:ilvl w:val="0"/>
          <w:numId w:val="396"/>
        </w:numPr>
        <w:spacing w:before="0"/>
        <w:rPr>
          <w:rFonts w:cs="Calibri"/>
        </w:rPr>
      </w:pPr>
      <w:r w:rsidRPr="008E0F64">
        <w:t>sind elektrische Betriebsmittel so gebaut, dass die Temperatur ihrer berührbaren Teile nicht zur Entzündung brennbarer Stoffe und entflammbarer Flüssigkeiten, die sich in der Nähe befinden, führen kann,</w:t>
      </w:r>
    </w:p>
    <w:p w14:paraId="2B8437AC" w14:textId="4231760A" w:rsidR="009368A4" w:rsidRPr="008E0F64" w:rsidRDefault="009368A4" w:rsidP="00445351">
      <w:pPr>
        <w:pStyle w:val="FOD-normal"/>
        <w:numPr>
          <w:ilvl w:val="0"/>
          <w:numId w:val="397"/>
        </w:numPr>
        <w:spacing w:before="0"/>
        <w:rPr>
          <w:rFonts w:cs="Calibri"/>
          <w:shd w:val="clear" w:color="auto" w:fill="FFFFFF"/>
        </w:rPr>
      </w:pPr>
      <w:r w:rsidRPr="008E0F64">
        <w:rPr>
          <w:shd w:val="clear" w:color="auto" w:fill="FFFFFF"/>
        </w:rPr>
        <w:t>sind elektrische Betriebsmittel, insbesondere ihre Umhüllungen, für diese Orte geeignet. Bei Vorhandensein von Staub (AE4) weisen Umhüllungen mindestens eine Schutzart von IP5X auf; bei Beleuchtungsgeräten entspricht</w:t>
      </w:r>
      <w:r w:rsidR="0010793E" w:rsidRPr="008E0F64">
        <w:rPr>
          <w:shd w:val="clear" w:color="auto" w:fill="FFFFFF"/>
        </w:rPr>
        <w:t xml:space="preserve"> die Schutzart mindestens IP6X,</w:t>
      </w:r>
    </w:p>
    <w:p w14:paraId="2315089E" w14:textId="59DDDB15" w:rsidR="009368A4" w:rsidRPr="008E0F64" w:rsidRDefault="009368A4" w:rsidP="00445351">
      <w:pPr>
        <w:pStyle w:val="Paragraphedeliste"/>
        <w:numPr>
          <w:ilvl w:val="0"/>
          <w:numId w:val="398"/>
        </w:numPr>
        <w:spacing w:after="0" w:line="240" w:lineRule="auto"/>
        <w:ind w:left="360"/>
        <w:jc w:val="both"/>
        <w:rPr>
          <w:rFonts w:ascii="Trebuchet MS" w:hAnsi="Trebuchet MS" w:cs="Calibri"/>
          <w:bCs/>
          <w:sz w:val="19"/>
          <w:szCs w:val="19"/>
          <w:shd w:val="clear" w:color="auto" w:fill="FFFFFF"/>
        </w:rPr>
      </w:pPr>
      <w:r w:rsidRPr="008E0F64">
        <w:rPr>
          <w:rFonts w:ascii="Trebuchet MS" w:hAnsi="Trebuchet MS"/>
          <w:sz w:val="19"/>
          <w:shd w:val="clear" w:color="auto" w:fill="FFFFFF"/>
        </w:rPr>
        <w:lastRenderedPageBreak/>
        <w:t xml:space="preserve">müssen Motoren, die automatisch gesteuert oder ferngesteuert werden oder nicht ständig überwacht werden, durch Überlast-Schutzeinrichtungen mit manueller Rückstellung oder ähnliche Einrichtungen gegen zu hohe Temperaturen geschützt sein. Die automatische Rückstellung ist gemäß den Vorschriften von </w:t>
      </w:r>
      <w:r w:rsidRPr="008E0F64">
        <w:rPr>
          <w:rFonts w:ascii="Trebuchet MS" w:hAnsi="Trebuchet MS"/>
          <w:i/>
          <w:sz w:val="19"/>
          <w:shd w:val="clear" w:color="auto" w:fill="FFFFFF"/>
        </w:rPr>
        <w:t>Unterabschnitt 5.3.3.5</w:t>
      </w:r>
      <w:r w:rsidRPr="008E0F64">
        <w:rPr>
          <w:rFonts w:ascii="Trebuchet MS" w:hAnsi="Trebuchet MS"/>
          <w:sz w:val="19"/>
          <w:shd w:val="clear" w:color="auto" w:fill="FFFFFF"/>
        </w:rPr>
        <w:t xml:space="preserve"> (Einrichtungen zum selbsttätigen Wiederschließen für Schutzeinrichtungen) erlaubt. Motoren mit Stern-Dreieck-Anlauf ohne automatische Umschaltung von Stern auf Dreieck müssen ebenfalls gegen zu hohe Temperaturen in der Sternschaltung geschützt sein,</w:t>
      </w:r>
    </w:p>
    <w:p w14:paraId="78F863FF" w14:textId="77777777" w:rsidR="009368A4" w:rsidRPr="008E0F64" w:rsidRDefault="009368A4" w:rsidP="00445351">
      <w:pPr>
        <w:pStyle w:val="Paragraphedeliste"/>
        <w:numPr>
          <w:ilvl w:val="0"/>
          <w:numId w:val="398"/>
        </w:numPr>
        <w:spacing w:after="120" w:line="240" w:lineRule="auto"/>
        <w:ind w:left="357" w:hanging="357"/>
        <w:contextualSpacing w:val="0"/>
        <w:jc w:val="both"/>
        <w:rPr>
          <w:rFonts w:ascii="Trebuchet MS" w:hAnsi="Trebuchet MS" w:cs="Calibri"/>
          <w:b/>
          <w:bCs/>
          <w:sz w:val="19"/>
          <w:szCs w:val="19"/>
        </w:rPr>
      </w:pPr>
      <w:r w:rsidRPr="008E0F64">
        <w:rPr>
          <w:rFonts w:ascii="Trebuchet MS" w:hAnsi="Trebuchet MS"/>
          <w:sz w:val="19"/>
          <w:shd w:val="clear" w:color="auto" w:fill="FFFFFF"/>
        </w:rPr>
        <w:t>müssen bei Benutzung von elektrischen Heizungsanlagen oder Lüftungsanlagen Vorhandensein von Staub und Lufttemperatur derart sein, dass keine Feuergefahr auftreten kann. Temperaturbegrenzungseinrichtungen müssen mit einer manuellen Rückstellung ausgerüstet sein. Elektrische Heizgeräte müssen sich auf nicht brennbaren Materialien befinden; elektrische Heizgeräte, die sich in der Nähe von brennbaren Stoffen und entflammbaren Flüssigkeiten befinden, müssen mit geeigneten Barrieren ausgestattet</w:t>
      </w:r>
      <w:r w:rsidRPr="008E0F64">
        <w:rPr>
          <w:rFonts w:ascii="Trebuchet MS" w:hAnsi="Trebuchet MS"/>
          <w:sz w:val="19"/>
        </w:rPr>
        <w:t xml:space="preserve"> sein, die die Entzündung dieser Stoffe und Flüssigkeiten verhindern. Speicherheizer müssen so installiert sein, dass der Transport von Staub und/oder Fasern zum Heizwiderstand verhindert wird.</w:t>
      </w:r>
    </w:p>
    <w:p w14:paraId="6C211C3A" w14:textId="77777777" w:rsidR="009368A4" w:rsidRPr="008E0F64" w:rsidRDefault="009368A4" w:rsidP="00445351">
      <w:pPr>
        <w:pStyle w:val="Paragraphedeliste"/>
        <w:numPr>
          <w:ilvl w:val="0"/>
          <w:numId w:val="399"/>
        </w:numPr>
        <w:spacing w:after="120" w:line="240" w:lineRule="auto"/>
        <w:jc w:val="both"/>
        <w:rPr>
          <w:rFonts w:ascii="Trebuchet MS" w:hAnsi="Trebuchet MS" w:cs="Calibri"/>
          <w:b/>
          <w:bCs/>
          <w:sz w:val="19"/>
          <w:szCs w:val="19"/>
        </w:rPr>
      </w:pPr>
      <w:r w:rsidRPr="008E0F64">
        <w:rPr>
          <w:rFonts w:ascii="Trebuchet MS" w:hAnsi="Trebuchet MS"/>
          <w:b/>
          <w:sz w:val="19"/>
        </w:rPr>
        <w:t>Leiter und Kabel an BE2-Orten </w:t>
      </w:r>
    </w:p>
    <w:p w14:paraId="4D44E12B" w14:textId="384223D9" w:rsidR="009368A4" w:rsidRPr="008E0F64" w:rsidRDefault="009368A4" w:rsidP="002A4E02">
      <w:pPr>
        <w:spacing w:after="0" w:line="240" w:lineRule="auto"/>
        <w:jc w:val="both"/>
        <w:rPr>
          <w:rFonts w:ascii="Trebuchet MS" w:eastAsia="Times New Roman" w:hAnsi="Trebuchet MS" w:cs="Arial"/>
          <w:sz w:val="19"/>
          <w:szCs w:val="19"/>
        </w:rPr>
      </w:pPr>
      <w:r w:rsidRPr="008E0F64">
        <w:rPr>
          <w:rFonts w:ascii="Trebuchet MS" w:hAnsi="Trebuchet MS"/>
          <w:sz w:val="19"/>
        </w:rPr>
        <w:t>Isolierte Leiter und Kabel, die durch solche Orte führen, aber nicht für die Stromversorgung dieser Orte bestimmt sind, dürfen keine Abzweigungen oder Verbindungen enthalten, es sei denn, diese Abzweigungen oder Verbindungen befinden sich in einer Umhüllung, die einen Feuerwiderstand von mindestens einer halben Stunde aufweist. Diese isolierten Leiter und Kabel müssen durch Schutzeinrichtungen, die vorgeschaltet sind und sich außerhalb des betreffenden Ortes befinden, gegen Überlast und Kurzschlüsse geschützt sein.</w:t>
      </w:r>
    </w:p>
    <w:p w14:paraId="667F1173" w14:textId="77777777" w:rsidR="009368A4" w:rsidRPr="008E0F64" w:rsidRDefault="009368A4" w:rsidP="002A4E02">
      <w:pPr>
        <w:pStyle w:val="FOD-normal"/>
        <w:spacing w:after="120"/>
        <w:rPr>
          <w:rFonts w:cs="Calibri"/>
        </w:rPr>
      </w:pPr>
      <w:r w:rsidRPr="008E0F64">
        <w:t>Blanke Leiter dürfen nur in Verteiler- und Schaltgerätekombinationen installiert werden.</w:t>
      </w:r>
    </w:p>
    <w:p w14:paraId="33CD5905" w14:textId="77777777" w:rsidR="009368A4" w:rsidRPr="008E0F64" w:rsidRDefault="009368A4" w:rsidP="00445351">
      <w:pPr>
        <w:pStyle w:val="FOD-opsomming1"/>
        <w:numPr>
          <w:ilvl w:val="0"/>
          <w:numId w:val="390"/>
        </w:numPr>
        <w:contextualSpacing w:val="0"/>
        <w:rPr>
          <w:rFonts w:cs="Calibri"/>
          <w:b/>
        </w:rPr>
      </w:pPr>
      <w:r w:rsidRPr="008E0F64">
        <w:rPr>
          <w:b/>
        </w:rPr>
        <w:t>Gefährlicher Ableit- oder Fehlerstrom</w:t>
      </w:r>
    </w:p>
    <w:p w14:paraId="67DCF266" w14:textId="77777777" w:rsidR="009368A4" w:rsidRPr="008E0F64" w:rsidRDefault="009368A4" w:rsidP="008626A5">
      <w:pPr>
        <w:pStyle w:val="FOD-normal"/>
        <w:spacing w:after="120"/>
        <w:rPr>
          <w:rFonts w:cs="Calibri"/>
        </w:rPr>
      </w:pPr>
      <w:r w:rsidRPr="008E0F64">
        <w:t>An Orten, die durch die äußeren Einflüsse BE2 und/oder BE3 und/oder CA2 gekennzeichnet sind, sind TN-C-Systeme verboten.</w:t>
      </w:r>
    </w:p>
    <w:p w14:paraId="224C2E3D" w14:textId="5BEDC5C6" w:rsidR="009368A4" w:rsidRPr="008E0F64" w:rsidRDefault="009368A4" w:rsidP="008626A5">
      <w:pPr>
        <w:pStyle w:val="FOD-normal"/>
        <w:spacing w:before="0" w:after="120"/>
        <w:rPr>
          <w:rFonts w:cs="Calibri"/>
        </w:rPr>
      </w:pPr>
      <w:r w:rsidRPr="008E0F64">
        <w:t>An Orten, die durch die äußeren Einflüsse BE2 und/oder CA2 gekennzeichnet sind, dürfen Haupt-Verteiler- und Schaltgerätekombinationen über TN-C-Systeme versorgt werden.</w:t>
      </w:r>
    </w:p>
    <w:p w14:paraId="5F96A550" w14:textId="77777777" w:rsidR="009368A4" w:rsidRPr="008E0F64" w:rsidRDefault="009368A4" w:rsidP="009368A4">
      <w:pPr>
        <w:pStyle w:val="FOD-normal"/>
        <w:spacing w:before="0"/>
        <w:rPr>
          <w:rFonts w:cs="Calibri"/>
          <w:i/>
        </w:rPr>
      </w:pPr>
      <w:r w:rsidRPr="008E0F64">
        <w:t xml:space="preserve">An Orten, die durch die äußeren Einflüsse BE2 und/oder BE3 und/oder CA2 gekennzeichnet sind, sind Niederspannungsstromkreise durch eine Differenzstrom-Schutzeinrichtung mit einem Differenzstrom von höchstens 300 mA geschützt. Die maximale zulässige Verzögerungszeit der Differenzstrom-Schutzeinrichtung ist in </w:t>
      </w:r>
      <w:r w:rsidRPr="008E0F64">
        <w:rPr>
          <w:i/>
        </w:rPr>
        <w:t>Tabelle 4.9</w:t>
      </w:r>
      <w:r w:rsidRPr="008E0F64">
        <w:t xml:space="preserve"> angegeben.</w:t>
      </w:r>
    </w:p>
    <w:p w14:paraId="3150CF05" w14:textId="77777777" w:rsidR="008626A5" w:rsidRPr="008E0F64" w:rsidRDefault="008626A5" w:rsidP="008626A5">
      <w:pPr>
        <w:pStyle w:val="FOD-tab-titel"/>
        <w:ind w:left="360"/>
      </w:pPr>
      <w:bookmarkStart w:id="1035" w:name="_Toc167267964"/>
      <w:bookmarkStart w:id="1036" w:name="_Toc167269127"/>
      <w:bookmarkStart w:id="1037" w:name="_Toc167270287"/>
      <w:bookmarkStart w:id="1038" w:name="_Toc202794574"/>
      <w:r w:rsidRPr="008E0F64">
        <w:t>Tabelle 4.9 - Maximale Verzögerungszeit der Differenzstrom-Schutzeinrichtung</w:t>
      </w:r>
      <w:bookmarkEnd w:id="1035"/>
      <w:bookmarkEnd w:id="1036"/>
      <w:bookmarkEnd w:id="1037"/>
      <w:bookmarkEnd w:id="1038"/>
    </w:p>
    <w:tbl>
      <w:tblPr>
        <w:tblW w:w="0" w:type="auto"/>
        <w:tblInd w:w="1653" w:type="dxa"/>
        <w:tblLayout w:type="fixed"/>
        <w:tblLook w:val="0000" w:firstRow="0" w:lastRow="0" w:firstColumn="0" w:lastColumn="0" w:noHBand="0" w:noVBand="0"/>
      </w:tblPr>
      <w:tblGrid>
        <w:gridCol w:w="2551"/>
        <w:gridCol w:w="4049"/>
      </w:tblGrid>
      <w:tr w:rsidR="00156AA0" w:rsidRPr="008E0F64" w14:paraId="39A45E60" w14:textId="77777777" w:rsidTr="008A355D">
        <w:tc>
          <w:tcPr>
            <w:tcW w:w="2551" w:type="dxa"/>
            <w:tcBorders>
              <w:top w:val="single" w:sz="4" w:space="0" w:color="000000"/>
              <w:left w:val="single" w:sz="4" w:space="0" w:color="000000"/>
              <w:bottom w:val="single" w:sz="4" w:space="0" w:color="000000"/>
            </w:tcBorders>
          </w:tcPr>
          <w:p w14:paraId="0422CE4F" w14:textId="77777777" w:rsidR="008626A5" w:rsidRPr="008E0F64" w:rsidRDefault="008626A5" w:rsidP="008A355D">
            <w:pPr>
              <w:pStyle w:val="FOD-normal"/>
              <w:snapToGrid w:val="0"/>
              <w:jc w:val="center"/>
              <w:rPr>
                <w:rFonts w:cs="Calibri"/>
                <w:sz w:val="17"/>
                <w:szCs w:val="17"/>
              </w:rPr>
            </w:pPr>
            <w:r w:rsidRPr="008E0F64">
              <w:rPr>
                <w:sz w:val="17"/>
              </w:rPr>
              <w:t>Äußerer Einfluss des Ortes</w:t>
            </w:r>
          </w:p>
        </w:tc>
        <w:tc>
          <w:tcPr>
            <w:tcW w:w="4049" w:type="dxa"/>
            <w:tcBorders>
              <w:top w:val="single" w:sz="4" w:space="0" w:color="000000"/>
              <w:left w:val="single" w:sz="4" w:space="0" w:color="000000"/>
              <w:bottom w:val="single" w:sz="4" w:space="0" w:color="000000"/>
              <w:right w:val="single" w:sz="4" w:space="0" w:color="000000"/>
            </w:tcBorders>
          </w:tcPr>
          <w:p w14:paraId="465157DC" w14:textId="77777777" w:rsidR="008626A5" w:rsidRPr="008E0F64" w:rsidRDefault="008626A5" w:rsidP="008A355D">
            <w:pPr>
              <w:pStyle w:val="FOD-normal"/>
              <w:snapToGrid w:val="0"/>
              <w:jc w:val="center"/>
              <w:rPr>
                <w:rFonts w:cs="Calibri"/>
                <w:sz w:val="17"/>
                <w:szCs w:val="17"/>
              </w:rPr>
            </w:pPr>
            <w:r w:rsidRPr="008E0F64">
              <w:rPr>
                <w:sz w:val="17"/>
              </w:rPr>
              <w:t>Maximale zulässige Verzögerungszeit der Differenzstrom-Schutzeinrichtung</w:t>
            </w:r>
          </w:p>
        </w:tc>
      </w:tr>
      <w:tr w:rsidR="00156AA0" w:rsidRPr="008E0F64" w14:paraId="3AD88C8E" w14:textId="77777777" w:rsidTr="008A355D">
        <w:tc>
          <w:tcPr>
            <w:tcW w:w="2551" w:type="dxa"/>
            <w:tcBorders>
              <w:top w:val="single" w:sz="4" w:space="0" w:color="000000"/>
              <w:left w:val="single" w:sz="4" w:space="0" w:color="000000"/>
              <w:bottom w:val="single" w:sz="4" w:space="0" w:color="000000"/>
            </w:tcBorders>
          </w:tcPr>
          <w:p w14:paraId="71C55F57" w14:textId="77777777" w:rsidR="008626A5" w:rsidRPr="008E0F64" w:rsidRDefault="008626A5" w:rsidP="008A355D">
            <w:pPr>
              <w:pStyle w:val="FOD-normal"/>
              <w:snapToGrid w:val="0"/>
              <w:rPr>
                <w:rFonts w:cs="Calibri"/>
                <w:sz w:val="17"/>
                <w:szCs w:val="17"/>
              </w:rPr>
            </w:pPr>
            <w:r w:rsidRPr="008E0F64">
              <w:rPr>
                <w:sz w:val="17"/>
              </w:rPr>
              <w:t>BE2 oder/und CA2</w:t>
            </w:r>
          </w:p>
        </w:tc>
        <w:tc>
          <w:tcPr>
            <w:tcW w:w="4049" w:type="dxa"/>
            <w:tcBorders>
              <w:top w:val="single" w:sz="4" w:space="0" w:color="000000"/>
              <w:left w:val="single" w:sz="4" w:space="0" w:color="000000"/>
              <w:bottom w:val="single" w:sz="4" w:space="0" w:color="000000"/>
              <w:right w:val="single" w:sz="4" w:space="0" w:color="000000"/>
            </w:tcBorders>
          </w:tcPr>
          <w:p w14:paraId="3BE77DF9" w14:textId="77777777" w:rsidR="008626A5" w:rsidRPr="008E0F64" w:rsidRDefault="008626A5" w:rsidP="008A355D">
            <w:pPr>
              <w:pStyle w:val="FOD-normal"/>
              <w:snapToGrid w:val="0"/>
              <w:rPr>
                <w:rFonts w:cs="Calibri"/>
                <w:sz w:val="17"/>
                <w:szCs w:val="17"/>
              </w:rPr>
            </w:pPr>
            <w:r w:rsidRPr="008E0F64">
              <w:rPr>
                <w:sz w:val="17"/>
              </w:rPr>
              <w:t>Verzögerungszeit, die so berechnet wird, als ob die Differenzstrom-Schutzeinrichtung als einziger aktiver Schutz gegen indirektes Berühren eingesetzt würde</w:t>
            </w:r>
          </w:p>
        </w:tc>
      </w:tr>
      <w:tr w:rsidR="00156AA0" w:rsidRPr="008E0F64" w14:paraId="7E4B49D5" w14:textId="77777777" w:rsidTr="008A355D">
        <w:trPr>
          <w:trHeight w:val="190"/>
        </w:trPr>
        <w:tc>
          <w:tcPr>
            <w:tcW w:w="2551" w:type="dxa"/>
            <w:tcBorders>
              <w:top w:val="single" w:sz="4" w:space="0" w:color="000000"/>
              <w:left w:val="single" w:sz="4" w:space="0" w:color="000000"/>
              <w:bottom w:val="single" w:sz="4" w:space="0" w:color="000000"/>
            </w:tcBorders>
          </w:tcPr>
          <w:p w14:paraId="2094E7EC" w14:textId="77777777" w:rsidR="008626A5" w:rsidRPr="008E0F64" w:rsidRDefault="008626A5" w:rsidP="008A355D">
            <w:pPr>
              <w:pStyle w:val="FOD-normal"/>
              <w:snapToGrid w:val="0"/>
              <w:rPr>
                <w:rFonts w:cs="Calibri"/>
                <w:sz w:val="17"/>
                <w:szCs w:val="17"/>
              </w:rPr>
            </w:pPr>
            <w:r w:rsidRPr="008E0F64">
              <w:rPr>
                <w:sz w:val="17"/>
              </w:rPr>
              <w:t>BE3</w:t>
            </w:r>
          </w:p>
        </w:tc>
        <w:tc>
          <w:tcPr>
            <w:tcW w:w="4049" w:type="dxa"/>
            <w:tcBorders>
              <w:top w:val="single" w:sz="4" w:space="0" w:color="000000"/>
              <w:left w:val="single" w:sz="4" w:space="0" w:color="000000"/>
              <w:bottom w:val="single" w:sz="4" w:space="0" w:color="000000"/>
              <w:right w:val="single" w:sz="4" w:space="0" w:color="000000"/>
            </w:tcBorders>
          </w:tcPr>
          <w:p w14:paraId="0B921564" w14:textId="77777777" w:rsidR="008626A5" w:rsidRPr="008E0F64" w:rsidRDefault="008626A5" w:rsidP="008A355D">
            <w:pPr>
              <w:pStyle w:val="FOD-normal"/>
              <w:snapToGrid w:val="0"/>
              <w:rPr>
                <w:rFonts w:cs="Calibri"/>
                <w:sz w:val="17"/>
                <w:szCs w:val="17"/>
              </w:rPr>
            </w:pPr>
            <w:r w:rsidRPr="008E0F64">
              <w:rPr>
                <w:sz w:val="17"/>
              </w:rPr>
              <w:t>nicht verzögert</w:t>
            </w:r>
          </w:p>
        </w:tc>
      </w:tr>
    </w:tbl>
    <w:p w14:paraId="295C6C89" w14:textId="77777777" w:rsidR="008626A5" w:rsidRPr="008E0F64" w:rsidRDefault="008626A5" w:rsidP="008626A5">
      <w:pPr>
        <w:pStyle w:val="FOD-normal"/>
        <w:rPr>
          <w:rFonts w:cs="Calibri"/>
        </w:rPr>
      </w:pPr>
      <w:r w:rsidRPr="008E0F64">
        <w:t>Wenn in einem IT-System mit der automatischen Abschaltung ein Sicherheitsrisiko verbunden ist, das höher ist als das Risiko, das auf das Vorhandensein von Fehler- oder Erdschlussströmen zurückzuführen ist, ist ein Isolationswächter vorgesehen, der an ein geeignetes Signalisierungssystem angeschlossen ist. Organisatorische Maßnahmen werden getroffen, um den gemeldeten gefährlichen Zustand sofort zu beheben.</w:t>
      </w:r>
    </w:p>
    <w:p w14:paraId="59BC9CDC" w14:textId="77777777" w:rsidR="008626A5" w:rsidRPr="008E0F64" w:rsidRDefault="008626A5" w:rsidP="008626A5">
      <w:pPr>
        <w:pStyle w:val="FOD-normal"/>
        <w:rPr>
          <w:rFonts w:cs="Calibri"/>
        </w:rPr>
      </w:pPr>
      <w:r w:rsidRPr="008E0F64">
        <w:t>In TN-S-Systemen ist es erlaubt, für Niederspannungsstromkreise keine Differenzstrom-Schutzeinrichtungen vorzusehen, sofern:</w:t>
      </w:r>
    </w:p>
    <w:p w14:paraId="5FEC5573" w14:textId="48ECB9C9" w:rsidR="008626A5" w:rsidRPr="008E0F64" w:rsidRDefault="008626A5" w:rsidP="00445351">
      <w:pPr>
        <w:pStyle w:val="FOD-opsomming1"/>
        <w:numPr>
          <w:ilvl w:val="0"/>
          <w:numId w:val="400"/>
        </w:numPr>
        <w:rPr>
          <w:rFonts w:cs="Calibri"/>
        </w:rPr>
      </w:pPr>
      <w:r w:rsidRPr="008E0F64">
        <w:t>eine zusätzliche Potentialausgleichsverbindung mit einem Mindestquerschni</w:t>
      </w:r>
      <w:r w:rsidR="0010793E" w:rsidRPr="008E0F64">
        <w:t>tt von 10 mm² angelegt wird und</w:t>
      </w:r>
    </w:p>
    <w:p w14:paraId="08970DA0" w14:textId="77777777" w:rsidR="008626A5" w:rsidRPr="008E0F64" w:rsidRDefault="008626A5" w:rsidP="00445351">
      <w:pPr>
        <w:pStyle w:val="FOD-opsomming1"/>
        <w:numPr>
          <w:ilvl w:val="0"/>
          <w:numId w:val="400"/>
        </w:numPr>
        <w:rPr>
          <w:rFonts w:cs="Calibri"/>
        </w:rPr>
      </w:pPr>
      <w:r w:rsidRPr="008E0F64">
        <w:t>die Punkte, an denen die zusätzliche Potentialausgleichsverbindung an einen Körper angeschlossen ist, von außen sichtbar sind.</w:t>
      </w:r>
    </w:p>
    <w:p w14:paraId="7B315727" w14:textId="77777777" w:rsidR="00A9026E" w:rsidRPr="008E0F64" w:rsidRDefault="00A9026E">
      <w:pPr>
        <w:rPr>
          <w:rFonts w:ascii="Trebuchet MS" w:eastAsiaTheme="minorHAnsi" w:hAnsi="Trebuchet MS"/>
          <w:b/>
          <w:sz w:val="21"/>
          <w:lang w:eastAsia="nl-NL"/>
        </w:rPr>
      </w:pPr>
      <w:r w:rsidRPr="008E0F64">
        <w:br w:type="page"/>
      </w:r>
    </w:p>
    <w:p w14:paraId="453989C2" w14:textId="37ACCC96" w:rsidR="00E53902" w:rsidRPr="008E0F64" w:rsidRDefault="00E53902" w:rsidP="00962ACD">
      <w:pPr>
        <w:pStyle w:val="FOD-niv4"/>
      </w:pPr>
      <w:bookmarkStart w:id="1039" w:name="_Toc167268224"/>
      <w:bookmarkStart w:id="1040" w:name="_Toc167270547"/>
      <w:bookmarkStart w:id="1041" w:name="_Toc193188002"/>
      <w:bookmarkStart w:id="1042" w:name="_Toc196734625"/>
      <w:r w:rsidRPr="008E0F64">
        <w:lastRenderedPageBreak/>
        <w:t>Unterabschnitt 4.3.3.7 - Besondere Brandschutzmaßnahmen</w:t>
      </w:r>
      <w:bookmarkEnd w:id="1039"/>
      <w:bookmarkEnd w:id="1040"/>
      <w:bookmarkEnd w:id="1041"/>
      <w:bookmarkEnd w:id="1042"/>
    </w:p>
    <w:p w14:paraId="4B66C1B9" w14:textId="77777777" w:rsidR="00E53902" w:rsidRPr="008E0F64" w:rsidRDefault="00E53902" w:rsidP="00445351">
      <w:pPr>
        <w:pStyle w:val="Paragraphedeliste"/>
        <w:numPr>
          <w:ilvl w:val="0"/>
          <w:numId w:val="448"/>
        </w:numPr>
        <w:spacing w:after="120" w:line="240" w:lineRule="auto"/>
        <w:rPr>
          <w:rFonts w:ascii="Trebuchet MS" w:hAnsi="Trebuchet MS" w:cs="Calibri"/>
          <w:b/>
          <w:bCs/>
          <w:sz w:val="19"/>
          <w:szCs w:val="19"/>
        </w:rPr>
      </w:pPr>
      <w:r w:rsidRPr="008E0F64">
        <w:rPr>
          <w:rFonts w:ascii="Trebuchet MS" w:hAnsi="Trebuchet MS"/>
          <w:b/>
          <w:sz w:val="19"/>
        </w:rPr>
        <w:t>Rauchentwicklung bei Feuer</w:t>
      </w:r>
    </w:p>
    <w:p w14:paraId="4022C5C7" w14:textId="77777777" w:rsidR="00E53902" w:rsidRPr="008E0F64" w:rsidRDefault="00E53902" w:rsidP="0010793E">
      <w:pPr>
        <w:shd w:val="clear" w:color="auto" w:fill="FFFFFF"/>
        <w:spacing w:after="120" w:line="240" w:lineRule="auto"/>
        <w:jc w:val="both"/>
        <w:rPr>
          <w:rFonts w:ascii="Trebuchet MS" w:hAnsi="Trebuchet MS" w:cs="Calibri"/>
          <w:bCs/>
          <w:sz w:val="19"/>
          <w:szCs w:val="19"/>
        </w:rPr>
      </w:pPr>
      <w:r w:rsidRPr="008E0F64">
        <w:rPr>
          <w:rFonts w:ascii="Trebuchet MS" w:hAnsi="Trebuchet MS"/>
          <w:sz w:val="19"/>
          <w:szCs w:val="19"/>
        </w:rPr>
        <w:t xml:space="preserve">Die Benutzung von isolierten Leitern und Energiekabeln, die die Eigenschaften SA und SD oder die zusätzlichen Klassifizierungen a1 und s1 aufweisen, ist für die in </w:t>
      </w:r>
      <w:r w:rsidRPr="008E0F64">
        <w:rPr>
          <w:rFonts w:ascii="Trebuchet MS" w:hAnsi="Trebuchet MS"/>
          <w:i/>
          <w:sz w:val="19"/>
          <w:szCs w:val="19"/>
        </w:rPr>
        <w:t>Tabelle 4.10</w:t>
      </w:r>
      <w:r w:rsidRPr="008E0F64">
        <w:rPr>
          <w:rFonts w:ascii="Trebuchet MS" w:hAnsi="Trebuchet MS"/>
          <w:sz w:val="19"/>
          <w:szCs w:val="19"/>
        </w:rPr>
        <w:t xml:space="preserve"> erwähnten Orte erforderlich. </w:t>
      </w:r>
    </w:p>
    <w:p w14:paraId="110A2888" w14:textId="064B0AED" w:rsidR="00E53902" w:rsidRPr="008E0F64" w:rsidRDefault="00E53902" w:rsidP="0010793E">
      <w:pPr>
        <w:shd w:val="clear" w:color="auto" w:fill="FFFFFF"/>
        <w:spacing w:after="120" w:line="240" w:lineRule="auto"/>
        <w:jc w:val="both"/>
        <w:rPr>
          <w:rFonts w:ascii="Trebuchet MS" w:hAnsi="Trebuchet MS" w:cs="Calibri"/>
          <w:bCs/>
          <w:sz w:val="19"/>
          <w:szCs w:val="19"/>
        </w:rPr>
      </w:pPr>
      <w:r w:rsidRPr="008E0F64">
        <w:rPr>
          <w:rFonts w:ascii="Trebuchet MS" w:hAnsi="Trebuchet MS"/>
          <w:sz w:val="19"/>
          <w:szCs w:val="19"/>
        </w:rPr>
        <w:t xml:space="preserve">Gleichermaßen müssen Kabel von steckbaren Anlagen (Installationssteckverbindersysteme für permanente Verbindungen) und </w:t>
      </w:r>
      <w:r w:rsidRPr="008E0F64">
        <w:rPr>
          <w:rFonts w:ascii="Trebuchet MS" w:hAnsi="Trebuchet MS"/>
          <w:sz w:val="19"/>
          <w:szCs w:val="19"/>
          <w:shd w:val="clear" w:color="auto" w:fill="FFFFFF"/>
        </w:rPr>
        <w:t>Kabel für die Kommunikations- und Informationstechnologie, Signalisierung oder Bedienung</w:t>
      </w:r>
      <w:r w:rsidRPr="008E0F64">
        <w:rPr>
          <w:rFonts w:ascii="Trebuchet MS" w:hAnsi="Trebuchet MS"/>
          <w:sz w:val="19"/>
          <w:szCs w:val="19"/>
        </w:rPr>
        <w:t xml:space="preserve"> dieser Vorschrift entsprechen</w:t>
      </w:r>
      <w:r w:rsidRPr="008E0F64">
        <w:rPr>
          <w:rFonts w:ascii="Trebuchet MS" w:hAnsi="Trebuchet MS"/>
          <w:sz w:val="19"/>
          <w:szCs w:val="19"/>
          <w:shd w:val="clear" w:color="auto" w:fill="FFFFFF"/>
        </w:rPr>
        <w:t xml:space="preserve">. </w:t>
      </w:r>
    </w:p>
    <w:p w14:paraId="4DC19696" w14:textId="77777777" w:rsidR="00E53902" w:rsidRPr="008E0F64" w:rsidRDefault="00E53902" w:rsidP="0010793E">
      <w:pPr>
        <w:shd w:val="clear" w:color="auto" w:fill="FFFFFF"/>
        <w:spacing w:after="120" w:line="240" w:lineRule="auto"/>
        <w:jc w:val="both"/>
        <w:rPr>
          <w:rFonts w:ascii="Trebuchet MS" w:hAnsi="Trebuchet MS" w:cs="Calibri"/>
          <w:bCs/>
          <w:sz w:val="19"/>
          <w:szCs w:val="19"/>
        </w:rPr>
      </w:pPr>
      <w:r w:rsidRPr="008E0F64">
        <w:rPr>
          <w:rFonts w:ascii="Trebuchet MS" w:hAnsi="Trebuchet MS"/>
          <w:sz w:val="19"/>
          <w:szCs w:val="19"/>
        </w:rPr>
        <w:t>Diese Anforderung findet keine Anwendung auf:</w:t>
      </w:r>
    </w:p>
    <w:p w14:paraId="16BAE6A4" w14:textId="1B3D2978" w:rsidR="00E53902" w:rsidRPr="008E0F64" w:rsidRDefault="00E53902" w:rsidP="00445351">
      <w:pPr>
        <w:pStyle w:val="Paragraphedeliste"/>
        <w:numPr>
          <w:ilvl w:val="0"/>
          <w:numId w:val="498"/>
        </w:numPr>
        <w:shd w:val="clear" w:color="auto" w:fill="FFFFFF"/>
        <w:spacing w:after="0" w:line="240" w:lineRule="auto"/>
        <w:rPr>
          <w:rFonts w:ascii="Trebuchet MS" w:hAnsi="Trebuchet MS" w:cs="Calibri"/>
          <w:bCs/>
          <w:sz w:val="19"/>
          <w:szCs w:val="19"/>
        </w:rPr>
      </w:pPr>
      <w:r w:rsidRPr="008E0F64">
        <w:rPr>
          <w:rFonts w:ascii="Trebuchet MS" w:hAnsi="Trebuchet MS"/>
          <w:sz w:val="19"/>
          <w:szCs w:val="19"/>
        </w:rPr>
        <w:t>isolierte Leiter und Kabel, die nach folgenden Verlegearten verlegt sind:</w:t>
      </w:r>
    </w:p>
    <w:p w14:paraId="6E042C0C" w14:textId="77777777" w:rsidR="001957E4" w:rsidRPr="008E0F64" w:rsidRDefault="00E53902" w:rsidP="00445351">
      <w:pPr>
        <w:pStyle w:val="Paragraphedeliste"/>
        <w:numPr>
          <w:ilvl w:val="0"/>
          <w:numId w:val="458"/>
        </w:numPr>
        <w:shd w:val="clear" w:color="auto" w:fill="FFFFFF"/>
        <w:spacing w:after="0" w:line="240" w:lineRule="auto"/>
        <w:ind w:left="567" w:hanging="357"/>
        <w:jc w:val="both"/>
        <w:rPr>
          <w:rFonts w:ascii="Trebuchet MS" w:hAnsi="Trebuchet MS" w:cs="Calibri"/>
          <w:bCs/>
          <w:sz w:val="19"/>
          <w:szCs w:val="19"/>
        </w:rPr>
      </w:pPr>
      <w:r w:rsidRPr="008E0F64">
        <w:rPr>
          <w:rFonts w:ascii="Trebuchet MS" w:hAnsi="Trebuchet MS"/>
          <w:sz w:val="19"/>
          <w:szCs w:val="19"/>
        </w:rPr>
        <w:t>isolierte Leiter in Elektroinstallationsrohren, die mindestens 3 cm tief in eine nicht brennbare Bekleidung eingebaut sind,</w:t>
      </w:r>
    </w:p>
    <w:p w14:paraId="0E6957A7" w14:textId="77777777" w:rsidR="001957E4" w:rsidRPr="008E0F64" w:rsidRDefault="00E53902" w:rsidP="00445351">
      <w:pPr>
        <w:pStyle w:val="Paragraphedeliste"/>
        <w:numPr>
          <w:ilvl w:val="0"/>
          <w:numId w:val="458"/>
        </w:numPr>
        <w:shd w:val="clear" w:color="auto" w:fill="FFFFFF"/>
        <w:spacing w:after="0" w:line="240" w:lineRule="auto"/>
        <w:ind w:left="567" w:hanging="357"/>
        <w:jc w:val="both"/>
        <w:rPr>
          <w:rFonts w:ascii="Trebuchet MS" w:hAnsi="Trebuchet MS" w:cs="Calibri"/>
          <w:bCs/>
          <w:sz w:val="19"/>
          <w:szCs w:val="19"/>
        </w:rPr>
      </w:pPr>
      <w:r w:rsidRPr="008E0F64">
        <w:rPr>
          <w:rFonts w:ascii="Trebuchet MS" w:hAnsi="Trebuchet MS"/>
          <w:sz w:val="19"/>
          <w:szCs w:val="19"/>
        </w:rPr>
        <w:t>Kabel mit oder ohne Elektroinstallationsrohr, die mindestens 3 cm tief in eine nicht brennbare Bekleidung eingebaut sind,</w:t>
      </w:r>
    </w:p>
    <w:p w14:paraId="6B6E33EE" w14:textId="77777777" w:rsidR="001957E4" w:rsidRPr="008E0F64" w:rsidRDefault="00E53902" w:rsidP="00445351">
      <w:pPr>
        <w:pStyle w:val="Paragraphedeliste"/>
        <w:numPr>
          <w:ilvl w:val="0"/>
          <w:numId w:val="458"/>
        </w:numPr>
        <w:shd w:val="clear" w:color="auto" w:fill="FFFFFF"/>
        <w:spacing w:after="0" w:line="240" w:lineRule="auto"/>
        <w:ind w:left="567" w:hanging="357"/>
        <w:jc w:val="both"/>
        <w:rPr>
          <w:rFonts w:ascii="Trebuchet MS" w:hAnsi="Trebuchet MS" w:cs="Calibri"/>
          <w:bCs/>
          <w:sz w:val="19"/>
          <w:szCs w:val="19"/>
        </w:rPr>
      </w:pPr>
      <w:r w:rsidRPr="008E0F64">
        <w:rPr>
          <w:rFonts w:ascii="Trebuchet MS" w:hAnsi="Trebuchet MS"/>
          <w:sz w:val="19"/>
          <w:szCs w:val="19"/>
        </w:rPr>
        <w:t>Freileitungen mit isolierten Leitern,</w:t>
      </w:r>
    </w:p>
    <w:p w14:paraId="4024348E" w14:textId="77777777" w:rsidR="001957E4" w:rsidRPr="008E0F64" w:rsidRDefault="00E53902" w:rsidP="00445351">
      <w:pPr>
        <w:pStyle w:val="Paragraphedeliste"/>
        <w:numPr>
          <w:ilvl w:val="0"/>
          <w:numId w:val="458"/>
        </w:numPr>
        <w:shd w:val="clear" w:color="auto" w:fill="FFFFFF"/>
        <w:spacing w:after="0" w:line="240" w:lineRule="auto"/>
        <w:ind w:left="567" w:hanging="357"/>
        <w:jc w:val="both"/>
        <w:rPr>
          <w:rFonts w:ascii="Trebuchet MS" w:hAnsi="Trebuchet MS" w:cs="Calibri"/>
          <w:bCs/>
          <w:sz w:val="19"/>
          <w:szCs w:val="19"/>
        </w:rPr>
      </w:pPr>
      <w:r w:rsidRPr="008E0F64">
        <w:rPr>
          <w:rFonts w:ascii="Trebuchet MS" w:hAnsi="Trebuchet MS"/>
          <w:sz w:val="19"/>
          <w:szCs w:val="19"/>
        </w:rPr>
        <w:t>Kabel in sandgefüllten Kabelkanälen,</w:t>
      </w:r>
    </w:p>
    <w:p w14:paraId="11467D83" w14:textId="77777777" w:rsidR="001957E4" w:rsidRPr="008E0F64" w:rsidRDefault="00E53902" w:rsidP="00445351">
      <w:pPr>
        <w:pStyle w:val="Paragraphedeliste"/>
        <w:numPr>
          <w:ilvl w:val="0"/>
          <w:numId w:val="458"/>
        </w:numPr>
        <w:shd w:val="clear" w:color="auto" w:fill="FFFFFF"/>
        <w:spacing w:after="0" w:line="240" w:lineRule="auto"/>
        <w:ind w:left="567" w:hanging="357"/>
        <w:jc w:val="both"/>
        <w:rPr>
          <w:rFonts w:ascii="Trebuchet MS" w:hAnsi="Trebuchet MS" w:cs="Calibri"/>
          <w:bCs/>
          <w:sz w:val="19"/>
          <w:szCs w:val="19"/>
        </w:rPr>
      </w:pPr>
      <w:r w:rsidRPr="008E0F64">
        <w:rPr>
          <w:rFonts w:ascii="Trebuchet MS" w:hAnsi="Trebuchet MS"/>
          <w:sz w:val="19"/>
          <w:szCs w:val="19"/>
        </w:rPr>
        <w:t>unterirdische Kabel,</w:t>
      </w:r>
    </w:p>
    <w:p w14:paraId="1685DE77" w14:textId="11916118" w:rsidR="00E53902" w:rsidRPr="008E0F64" w:rsidRDefault="00E53902" w:rsidP="00445351">
      <w:pPr>
        <w:pStyle w:val="Paragraphedeliste"/>
        <w:numPr>
          <w:ilvl w:val="0"/>
          <w:numId w:val="458"/>
        </w:numPr>
        <w:shd w:val="clear" w:color="auto" w:fill="FFFFFF"/>
        <w:spacing w:after="0" w:line="240" w:lineRule="auto"/>
        <w:ind w:left="567" w:hanging="357"/>
        <w:jc w:val="both"/>
        <w:rPr>
          <w:rFonts w:ascii="Trebuchet MS" w:hAnsi="Trebuchet MS" w:cs="Calibri"/>
          <w:bCs/>
          <w:sz w:val="19"/>
          <w:szCs w:val="19"/>
        </w:rPr>
      </w:pPr>
      <w:r w:rsidRPr="008E0F64">
        <w:rPr>
          <w:rFonts w:ascii="Trebuchet MS" w:hAnsi="Trebuchet MS"/>
          <w:sz w:val="19"/>
          <w:szCs w:val="19"/>
        </w:rPr>
        <w:t>Enden:</w:t>
      </w:r>
    </w:p>
    <w:p w14:paraId="28B437ED" w14:textId="06C9592A" w:rsidR="00E53902" w:rsidRPr="008E0F64" w:rsidRDefault="00E53902" w:rsidP="00445351">
      <w:pPr>
        <w:pStyle w:val="FOD-opsomming1"/>
        <w:numPr>
          <w:ilvl w:val="0"/>
          <w:numId w:val="459"/>
        </w:numPr>
        <w:shd w:val="clear" w:color="auto" w:fill="FFFFFF"/>
        <w:contextualSpacing w:val="0"/>
        <w:rPr>
          <w:rFonts w:cs="Calibri"/>
          <w:i/>
        </w:rPr>
      </w:pPr>
      <w:r w:rsidRPr="008E0F64">
        <w:rPr>
          <w:i/>
        </w:rPr>
        <w:t>von Kabeln in sandgefüllten Kabelkanälen oder</w:t>
      </w:r>
    </w:p>
    <w:p w14:paraId="24D23785" w14:textId="38C4D7F0" w:rsidR="00E53902" w:rsidRPr="008E0F64" w:rsidRDefault="00E53902" w:rsidP="00445351">
      <w:pPr>
        <w:pStyle w:val="FOD-opsomming1"/>
        <w:numPr>
          <w:ilvl w:val="0"/>
          <w:numId w:val="459"/>
        </w:numPr>
        <w:shd w:val="clear" w:color="auto" w:fill="FFFFFF"/>
        <w:contextualSpacing w:val="0"/>
        <w:rPr>
          <w:rFonts w:cs="Calibri"/>
          <w:i/>
        </w:rPr>
      </w:pPr>
      <w:r w:rsidRPr="008E0F64">
        <w:rPr>
          <w:i/>
        </w:rPr>
        <w:t>von unterirdischen Kabeln oder</w:t>
      </w:r>
    </w:p>
    <w:p w14:paraId="77091613" w14:textId="129836E1" w:rsidR="00E53902" w:rsidRPr="008E0F64" w:rsidRDefault="00E53902" w:rsidP="00445351">
      <w:pPr>
        <w:pStyle w:val="FOD-opsomming1"/>
        <w:numPr>
          <w:ilvl w:val="0"/>
          <w:numId w:val="459"/>
        </w:numPr>
        <w:shd w:val="clear" w:color="auto" w:fill="FFFFFF"/>
        <w:ind w:left="862" w:hanging="295"/>
        <w:contextualSpacing w:val="0"/>
        <w:rPr>
          <w:rFonts w:cs="Calibri"/>
          <w:i/>
        </w:rPr>
      </w:pPr>
      <w:r w:rsidRPr="008E0F64">
        <w:rPr>
          <w:i/>
        </w:rPr>
        <w:t>von Kabeln mit oder ohne Elektroinstallationsrohr, die mindestens 3 cm tief in eine nicht brennbare Bekleidung eingebaut sind, oder</w:t>
      </w:r>
    </w:p>
    <w:p w14:paraId="0EAA103B" w14:textId="15954313" w:rsidR="001957E4" w:rsidRPr="008E0F64" w:rsidRDefault="00E53902" w:rsidP="00445351">
      <w:pPr>
        <w:pStyle w:val="FOD-opsomming1"/>
        <w:numPr>
          <w:ilvl w:val="0"/>
          <w:numId w:val="459"/>
        </w:numPr>
        <w:shd w:val="clear" w:color="auto" w:fill="FFFFFF"/>
        <w:ind w:left="862" w:hanging="295"/>
        <w:contextualSpacing w:val="0"/>
        <w:rPr>
          <w:rFonts w:cs="Calibri"/>
          <w:i/>
        </w:rPr>
      </w:pPr>
      <w:r w:rsidRPr="008E0F64">
        <w:rPr>
          <w:i/>
        </w:rPr>
        <w:t>von isolierten Leitern in Elektroinstallationsrohren, die mindestens 3 cm tief in eine nicht brennbare Bekleidung eingebaut sind,</w:t>
      </w:r>
      <w:r w:rsidRPr="008E0F64">
        <w:t xml:space="preserve"> </w:t>
      </w:r>
    </w:p>
    <w:p w14:paraId="1A3AF789" w14:textId="798194E1" w:rsidR="001957E4" w:rsidRPr="008E0F64" w:rsidRDefault="001957E4" w:rsidP="001957E4">
      <w:pPr>
        <w:pStyle w:val="FOD-opsomming1"/>
        <w:numPr>
          <w:ilvl w:val="0"/>
          <w:numId w:val="0"/>
        </w:numPr>
        <w:shd w:val="clear" w:color="auto" w:fill="FFFFFF"/>
        <w:ind w:left="567"/>
        <w:contextualSpacing w:val="0"/>
        <w:rPr>
          <w:rFonts w:cs="Calibri"/>
        </w:rPr>
      </w:pPr>
      <w:r w:rsidRPr="008E0F64">
        <w:t>wobei die Enden im Freien oder auf Putz verlegt sind, vorausgesetzt, dass die Länge dieser Enden 3 m nicht überschreitet. Diese Ausnahme in Bezug auf Enden ist jedoch nicht zulässig:</w:t>
      </w:r>
    </w:p>
    <w:p w14:paraId="3F46F886" w14:textId="0F6A6E76" w:rsidR="001957E4" w:rsidRPr="008E0F64" w:rsidRDefault="00E53902" w:rsidP="00445351">
      <w:pPr>
        <w:pStyle w:val="FOD-opsomming1"/>
        <w:numPr>
          <w:ilvl w:val="0"/>
          <w:numId w:val="459"/>
        </w:numPr>
        <w:shd w:val="clear" w:color="auto" w:fill="FFFFFF"/>
        <w:ind w:left="862" w:hanging="295"/>
        <w:contextualSpacing w:val="0"/>
        <w:rPr>
          <w:rFonts w:cs="Calibri"/>
          <w:i/>
        </w:rPr>
      </w:pPr>
      <w:r w:rsidRPr="008E0F64">
        <w:rPr>
          <w:i/>
        </w:rPr>
        <w:t>für isolierte Leiter und Kabel, die im Freien oder auf Putz verlegt sind, für einen Anschluss an ein Niederspannungsverteilnetz,</w:t>
      </w:r>
      <w:r w:rsidRPr="008E0F64">
        <w:rPr>
          <w:b/>
        </w:rPr>
        <w:t xml:space="preserve"> </w:t>
      </w:r>
    </w:p>
    <w:p w14:paraId="5658FCA4" w14:textId="77777777" w:rsidR="001957E4" w:rsidRPr="008E0F64" w:rsidRDefault="00E53902" w:rsidP="00445351">
      <w:pPr>
        <w:pStyle w:val="FOD-opsomming1"/>
        <w:numPr>
          <w:ilvl w:val="0"/>
          <w:numId w:val="459"/>
        </w:numPr>
        <w:shd w:val="clear" w:color="auto" w:fill="FFFFFF"/>
        <w:contextualSpacing w:val="0"/>
        <w:rPr>
          <w:rFonts w:cs="Calibri"/>
          <w:i/>
        </w:rPr>
      </w:pPr>
      <w:r w:rsidRPr="008E0F64">
        <w:rPr>
          <w:i/>
        </w:rPr>
        <w:t>für Abzweigkabel mit oder ohne Elektroinstallationsrohr, die im Freien oder auf Putz verlegt sind,</w:t>
      </w:r>
    </w:p>
    <w:p w14:paraId="7A2F1645" w14:textId="0DF3A04A" w:rsidR="00E53902" w:rsidRPr="008E0F64" w:rsidRDefault="00E53902" w:rsidP="00445351">
      <w:pPr>
        <w:pStyle w:val="FOD-opsomming1"/>
        <w:numPr>
          <w:ilvl w:val="0"/>
          <w:numId w:val="459"/>
        </w:numPr>
        <w:shd w:val="clear" w:color="auto" w:fill="FFFFFF"/>
        <w:ind w:left="862" w:hanging="295"/>
        <w:contextualSpacing w:val="0"/>
        <w:rPr>
          <w:rFonts w:cs="Calibri"/>
          <w:i/>
        </w:rPr>
      </w:pPr>
      <w:r w:rsidRPr="008E0F64">
        <w:rPr>
          <w:i/>
        </w:rPr>
        <w:t>für isolierte Abzweigleiter in Elektroinstallationsrohren, die im Freien oder auf Putz verlegt sind,</w:t>
      </w:r>
    </w:p>
    <w:p w14:paraId="66E12504" w14:textId="77777777" w:rsidR="009E7C4E" w:rsidRPr="008E0F64" w:rsidRDefault="00E53902" w:rsidP="00445351">
      <w:pPr>
        <w:pStyle w:val="Paragraphedeliste"/>
        <w:numPr>
          <w:ilvl w:val="0"/>
          <w:numId w:val="498"/>
        </w:numPr>
        <w:shd w:val="clear" w:color="auto" w:fill="FFFFFF"/>
        <w:spacing w:after="0" w:line="240" w:lineRule="auto"/>
        <w:jc w:val="both"/>
        <w:rPr>
          <w:rFonts w:ascii="Trebuchet MS" w:hAnsi="Trebuchet MS" w:cs="Calibri"/>
          <w:bCs/>
          <w:sz w:val="19"/>
          <w:szCs w:val="19"/>
        </w:rPr>
      </w:pPr>
      <w:r w:rsidRPr="008E0F64">
        <w:rPr>
          <w:rFonts w:ascii="Trebuchet MS" w:hAnsi="Trebuchet MS"/>
          <w:sz w:val="19"/>
          <w:szCs w:val="19"/>
        </w:rPr>
        <w:t>isolierte Leiter, bei deren Verlegung ein Material (zum Beispiel zur Umhüllung, Abdeckung, ...) verwendet wird, das für das Ganze (isolierte Leiter und Material) eine gleichwertige Eigenschaft (SA und SD) oder Klasse (a1 und s1) gewährleistet,</w:t>
      </w:r>
    </w:p>
    <w:p w14:paraId="79AB816A" w14:textId="77777777" w:rsidR="009E7C4E" w:rsidRPr="008E0F64" w:rsidRDefault="00E53902" w:rsidP="00445351">
      <w:pPr>
        <w:pStyle w:val="Paragraphedeliste"/>
        <w:numPr>
          <w:ilvl w:val="0"/>
          <w:numId w:val="498"/>
        </w:numPr>
        <w:shd w:val="clear" w:color="auto" w:fill="FFFFFF"/>
        <w:spacing w:after="0" w:line="240" w:lineRule="auto"/>
        <w:jc w:val="both"/>
        <w:rPr>
          <w:rFonts w:ascii="Trebuchet MS" w:hAnsi="Trebuchet MS" w:cs="Calibri"/>
          <w:bCs/>
          <w:sz w:val="19"/>
          <w:szCs w:val="19"/>
        </w:rPr>
      </w:pPr>
      <w:r w:rsidRPr="008E0F64">
        <w:rPr>
          <w:rFonts w:ascii="Trebuchet MS" w:hAnsi="Trebuchet MS"/>
          <w:sz w:val="19"/>
          <w:szCs w:val="19"/>
        </w:rPr>
        <w:t>Kabel, bei deren Verlegung ein Material (zum Beispiel zur Umhüllung, Abdeckung, ...) verwendet wird, das für das Ganze (Kabel und Material) eine gleichwertige Eigenschaft (SA und SD) oder Klasse (a1 und s1) gewährleistet,</w:t>
      </w:r>
    </w:p>
    <w:p w14:paraId="47707C90" w14:textId="77777777" w:rsidR="009E7C4E" w:rsidRPr="008E0F64" w:rsidRDefault="00E53902" w:rsidP="00445351">
      <w:pPr>
        <w:pStyle w:val="Paragraphedeliste"/>
        <w:numPr>
          <w:ilvl w:val="0"/>
          <w:numId w:val="498"/>
        </w:numPr>
        <w:shd w:val="clear" w:color="auto" w:fill="FFFFFF"/>
        <w:spacing w:after="0" w:line="240" w:lineRule="auto"/>
        <w:jc w:val="both"/>
        <w:rPr>
          <w:rFonts w:ascii="Trebuchet MS" w:hAnsi="Trebuchet MS" w:cs="Calibri"/>
          <w:bCs/>
          <w:sz w:val="19"/>
          <w:szCs w:val="19"/>
        </w:rPr>
      </w:pPr>
      <w:r w:rsidRPr="008E0F64">
        <w:rPr>
          <w:rFonts w:ascii="Trebuchet MS" w:hAnsi="Trebuchet MS"/>
          <w:sz w:val="19"/>
          <w:szCs w:val="19"/>
        </w:rPr>
        <w:t>die interne Verkabelung in Verteiler- und Schaltgerätekombinationen,</w:t>
      </w:r>
    </w:p>
    <w:p w14:paraId="6DA49806" w14:textId="77777777" w:rsidR="009E7C4E" w:rsidRPr="008E0F64" w:rsidRDefault="00E53902" w:rsidP="00445351">
      <w:pPr>
        <w:pStyle w:val="Paragraphedeliste"/>
        <w:numPr>
          <w:ilvl w:val="0"/>
          <w:numId w:val="498"/>
        </w:numPr>
        <w:shd w:val="clear" w:color="auto" w:fill="FFFFFF"/>
        <w:spacing w:after="0" w:line="240" w:lineRule="auto"/>
        <w:jc w:val="both"/>
        <w:rPr>
          <w:rFonts w:ascii="Trebuchet MS" w:hAnsi="Trebuchet MS" w:cs="Calibri"/>
          <w:bCs/>
          <w:sz w:val="19"/>
          <w:szCs w:val="19"/>
        </w:rPr>
      </w:pPr>
      <w:r w:rsidRPr="008E0F64">
        <w:rPr>
          <w:rFonts w:ascii="Trebuchet MS" w:hAnsi="Trebuchet MS"/>
          <w:sz w:val="19"/>
          <w:szCs w:val="19"/>
        </w:rPr>
        <w:t>isolierte Leiter, die Bestandteil eines Kabels sind,</w:t>
      </w:r>
    </w:p>
    <w:p w14:paraId="63223CF3" w14:textId="15AB7498" w:rsidR="00E53902" w:rsidRPr="008E0F64" w:rsidRDefault="00E53902" w:rsidP="00445351">
      <w:pPr>
        <w:pStyle w:val="Paragraphedeliste"/>
        <w:numPr>
          <w:ilvl w:val="0"/>
          <w:numId w:val="498"/>
        </w:numPr>
        <w:shd w:val="clear" w:color="auto" w:fill="FFFFFF"/>
        <w:spacing w:after="0" w:line="240" w:lineRule="auto"/>
        <w:jc w:val="both"/>
        <w:rPr>
          <w:rFonts w:ascii="Trebuchet MS" w:hAnsi="Trebuchet MS" w:cs="Calibri"/>
          <w:bCs/>
          <w:sz w:val="19"/>
          <w:szCs w:val="19"/>
        </w:rPr>
      </w:pPr>
      <w:r w:rsidRPr="008E0F64">
        <w:rPr>
          <w:rFonts w:ascii="Trebuchet MS" w:hAnsi="Trebuchet MS"/>
          <w:sz w:val="19"/>
          <w:szCs w:val="19"/>
        </w:rPr>
        <w:t>isolierte Leiter und Kabel der Stromkreise einer elektrischen Maschine oder eines elektrischen Geräts, für die in ihrer Gesamtheit eine EU-Konformitätserklärung vorliegt.</w:t>
      </w:r>
    </w:p>
    <w:p w14:paraId="33892612" w14:textId="3F3F9E3C" w:rsidR="005E2612" w:rsidRPr="008E0F64" w:rsidRDefault="00E53902" w:rsidP="001957E4">
      <w:pPr>
        <w:pStyle w:val="FOD-opsomming1"/>
        <w:numPr>
          <w:ilvl w:val="0"/>
          <w:numId w:val="0"/>
        </w:numPr>
        <w:shd w:val="clear" w:color="auto" w:fill="FFFFFF"/>
        <w:contextualSpacing w:val="0"/>
        <w:rPr>
          <w:rFonts w:cs="Calibri"/>
        </w:rPr>
      </w:pPr>
      <w:r w:rsidRPr="008E0F64">
        <w:t xml:space="preserve">Isolierte Leiter und Kabel, die nicht die Eigenschaften SA und SD oder die zusätzlichen Klassifizierungen a1 und s1 aufweisen, müssen gemäß den in vorhergehendem Absatz erwähnten Ausnahmen der </w:t>
      </w:r>
      <w:r w:rsidRPr="008E0F64">
        <w:rPr>
          <w:i/>
        </w:rPr>
        <w:t>Nummern 1, 2</w:t>
      </w:r>
      <w:r w:rsidRPr="008E0F64">
        <w:t xml:space="preserve"> und </w:t>
      </w:r>
      <w:r w:rsidRPr="008E0F64">
        <w:rPr>
          <w:i/>
        </w:rPr>
        <w:t>3</w:t>
      </w:r>
      <w:r w:rsidRPr="008E0F64">
        <w:t xml:space="preserve"> verlegt werden.</w:t>
      </w:r>
    </w:p>
    <w:p w14:paraId="2F865AAE" w14:textId="4E7CC7D4" w:rsidR="009279B3" w:rsidRPr="008E0F64" w:rsidRDefault="005E2612" w:rsidP="009279B3">
      <w:pPr>
        <w:pStyle w:val="FOD-tab-titel"/>
        <w:spacing w:after="0"/>
        <w:ind w:left="357"/>
      </w:pPr>
      <w:bookmarkStart w:id="1043" w:name="_Toc167267965"/>
      <w:bookmarkStart w:id="1044" w:name="_Toc167269128"/>
      <w:bookmarkStart w:id="1045" w:name="_Toc167270288"/>
      <w:bookmarkStart w:id="1046" w:name="_Toc202794575"/>
      <w:r w:rsidRPr="008E0F64">
        <w:t>Tabelle 4.10 - Orte wie in Unterabschnitt 4.3.3.7 Buchstabe a Absatz 1 erwähnt</w:t>
      </w:r>
      <w:bookmarkEnd w:id="1043"/>
      <w:bookmarkEnd w:id="1044"/>
      <w:bookmarkEnd w:id="1045"/>
      <w:bookmarkEnd w:id="1046"/>
    </w:p>
    <w:p w14:paraId="50518C64" w14:textId="77777777" w:rsidR="005E2612" w:rsidRPr="008E0F64" w:rsidRDefault="005E2612" w:rsidP="009279B3">
      <w:pPr>
        <w:pStyle w:val="FOD-tab-titel"/>
        <w:spacing w:before="0" w:after="0"/>
        <w:ind w:left="357"/>
      </w:pPr>
    </w:p>
    <w:tbl>
      <w:tblPr>
        <w:tblW w:w="0" w:type="auto"/>
        <w:jc w:val="center"/>
        <w:tblLayout w:type="fixed"/>
        <w:tblLook w:val="0000" w:firstRow="0" w:lastRow="0" w:firstColumn="0" w:lastColumn="0" w:noHBand="0" w:noVBand="0"/>
      </w:tblPr>
      <w:tblGrid>
        <w:gridCol w:w="4116"/>
      </w:tblGrid>
      <w:tr w:rsidR="00156AA0" w:rsidRPr="008E0F64" w14:paraId="518D084E" w14:textId="77777777" w:rsidTr="005E2612">
        <w:trPr>
          <w:jc w:val="center"/>
        </w:trPr>
        <w:tc>
          <w:tcPr>
            <w:tcW w:w="4116" w:type="dxa"/>
            <w:tcBorders>
              <w:top w:val="single" w:sz="4" w:space="0" w:color="000000"/>
              <w:left w:val="single" w:sz="4" w:space="0" w:color="000000"/>
              <w:bottom w:val="single" w:sz="4" w:space="0" w:color="000000"/>
              <w:right w:val="single" w:sz="4" w:space="0" w:color="000000"/>
            </w:tcBorders>
          </w:tcPr>
          <w:p w14:paraId="6383C798" w14:textId="77777777" w:rsidR="005E2612" w:rsidRPr="008E0F64" w:rsidRDefault="005E2612" w:rsidP="005E2612">
            <w:pPr>
              <w:snapToGrid w:val="0"/>
              <w:spacing w:before="40" w:after="0" w:line="240" w:lineRule="auto"/>
              <w:jc w:val="center"/>
              <w:rPr>
                <w:rFonts w:ascii="Trebuchet MS" w:hAnsi="Trebuchet MS" w:cs="Calibri"/>
                <w:bCs/>
                <w:sz w:val="17"/>
                <w:szCs w:val="17"/>
              </w:rPr>
            </w:pPr>
            <w:r w:rsidRPr="008E0F64">
              <w:rPr>
                <w:rFonts w:ascii="Trebuchet MS" w:hAnsi="Trebuchet MS"/>
                <w:sz w:val="17"/>
              </w:rPr>
              <w:t>Orte</w:t>
            </w:r>
          </w:p>
        </w:tc>
      </w:tr>
      <w:tr w:rsidR="00156AA0" w:rsidRPr="008E0F64" w14:paraId="37A3E86F" w14:textId="77777777" w:rsidTr="005E2612">
        <w:trPr>
          <w:jc w:val="center"/>
        </w:trPr>
        <w:tc>
          <w:tcPr>
            <w:tcW w:w="4116" w:type="dxa"/>
            <w:tcBorders>
              <w:top w:val="single" w:sz="4" w:space="0" w:color="000000"/>
              <w:left w:val="single" w:sz="4" w:space="0" w:color="000000"/>
              <w:bottom w:val="single" w:sz="4" w:space="0" w:color="000000"/>
              <w:right w:val="single" w:sz="4" w:space="0" w:color="000000"/>
            </w:tcBorders>
          </w:tcPr>
          <w:p w14:paraId="2A847C5E" w14:textId="3D008D41" w:rsidR="005E2612" w:rsidRPr="008E0F64" w:rsidRDefault="005E2612" w:rsidP="003144BE">
            <w:pPr>
              <w:snapToGrid w:val="0"/>
              <w:spacing w:before="40" w:after="0" w:line="240" w:lineRule="auto"/>
              <w:rPr>
                <w:rFonts w:ascii="Trebuchet MS" w:hAnsi="Trebuchet MS" w:cs="Calibri"/>
                <w:bCs/>
                <w:sz w:val="17"/>
                <w:szCs w:val="17"/>
              </w:rPr>
            </w:pPr>
            <w:r w:rsidRPr="008E0F64">
              <w:rPr>
                <w:rFonts w:ascii="Trebuchet MS" w:hAnsi="Trebuchet MS"/>
                <w:sz w:val="17"/>
              </w:rPr>
              <w:t xml:space="preserve">Fluchtwege </w:t>
            </w:r>
            <w:r w:rsidRPr="008E0F64">
              <w:rPr>
                <w:rFonts w:ascii="Trebuchet MS" w:hAnsi="Trebuchet MS"/>
                <w:sz w:val="17"/>
                <w:shd w:val="clear" w:color="auto" w:fill="FFFFFF"/>
              </w:rPr>
              <w:t xml:space="preserve">in </w:t>
            </w:r>
            <w:r w:rsidRPr="008E0F64">
              <w:rPr>
                <w:rStyle w:val="Marquedecommentaire3"/>
                <w:rFonts w:ascii="Trebuchet MS" w:hAnsi="Trebuchet MS"/>
                <w:sz w:val="17"/>
                <w:shd w:val="clear" w:color="auto" w:fill="FFFFFF"/>
              </w:rPr>
              <w:t>Bauwerken</w:t>
            </w:r>
            <w:r w:rsidRPr="008E0F64">
              <w:rPr>
                <w:rFonts w:ascii="Trebuchet MS" w:hAnsi="Trebuchet MS"/>
                <w:sz w:val="17"/>
                <w:shd w:val="clear" w:color="auto" w:fill="FFFFFF"/>
              </w:rPr>
              <w:t xml:space="preserve"> (zum Beispiel Treppenhäuser</w:t>
            </w:r>
            <w:r w:rsidRPr="008E0F64">
              <w:rPr>
                <w:rFonts w:ascii="Trebuchet MS" w:hAnsi="Trebuchet MS"/>
                <w:sz w:val="17"/>
              </w:rPr>
              <w:t xml:space="preserve"> und Flure)</w:t>
            </w:r>
            <w:r w:rsidR="004770D7" w:rsidRPr="008E0F64">
              <w:rPr>
                <w:rFonts w:ascii="Trebuchet MS" w:hAnsi="Trebuchet MS"/>
                <w:sz w:val="17"/>
              </w:rPr>
              <w:t>[. Diese Anforderung findet keine Anwendung auf hauswirtschaftliche Anlagen.]</w:t>
            </w:r>
          </w:p>
        </w:tc>
      </w:tr>
      <w:tr w:rsidR="00156AA0" w:rsidRPr="008E0F64" w14:paraId="1B983A0F" w14:textId="77777777" w:rsidTr="005E2612">
        <w:trPr>
          <w:jc w:val="center"/>
        </w:trPr>
        <w:tc>
          <w:tcPr>
            <w:tcW w:w="4116" w:type="dxa"/>
            <w:tcBorders>
              <w:top w:val="single" w:sz="4" w:space="0" w:color="000000"/>
              <w:left w:val="single" w:sz="4" w:space="0" w:color="000000"/>
              <w:bottom w:val="single" w:sz="4" w:space="0" w:color="000000"/>
              <w:right w:val="single" w:sz="4" w:space="0" w:color="000000"/>
            </w:tcBorders>
          </w:tcPr>
          <w:p w14:paraId="2618AC57" w14:textId="51E8688D" w:rsidR="005E2612" w:rsidRPr="008E0F64" w:rsidRDefault="00CD55E5" w:rsidP="005E2612">
            <w:pPr>
              <w:snapToGrid w:val="0"/>
              <w:spacing w:before="40" w:after="0" w:line="240" w:lineRule="auto"/>
              <w:rPr>
                <w:rFonts w:ascii="Trebuchet MS" w:hAnsi="Trebuchet MS" w:cs="Calibri"/>
                <w:bCs/>
                <w:sz w:val="17"/>
                <w:szCs w:val="17"/>
              </w:rPr>
            </w:pPr>
            <w:r>
              <w:rPr>
                <w:rFonts w:ascii="Trebuchet MS" w:hAnsi="Trebuchet MS"/>
                <w:sz w:val="17"/>
              </w:rPr>
              <w:t>[Der Ö</w:t>
            </w:r>
            <w:r w:rsidR="005E2612" w:rsidRPr="008E0F64">
              <w:rPr>
                <w:rFonts w:ascii="Trebuchet MS" w:hAnsi="Trebuchet MS"/>
                <w:sz w:val="17"/>
              </w:rPr>
              <w:t>ffentlich</w:t>
            </w:r>
            <w:r>
              <w:rPr>
                <w:rFonts w:ascii="Trebuchet MS" w:hAnsi="Trebuchet MS"/>
                <w:sz w:val="17"/>
              </w:rPr>
              <w:t>keit</w:t>
            </w:r>
            <w:r w:rsidR="005E2612" w:rsidRPr="008E0F64">
              <w:rPr>
                <w:rFonts w:ascii="Trebuchet MS" w:hAnsi="Trebuchet MS"/>
                <w:sz w:val="17"/>
              </w:rPr>
              <w:t xml:space="preserve"> zugängliche Räumlichkeiten</w:t>
            </w:r>
            <w:r>
              <w:rPr>
                <w:rFonts w:ascii="Trebuchet MS" w:hAnsi="Trebuchet MS"/>
                <w:sz w:val="17"/>
              </w:rPr>
              <w:t>]</w:t>
            </w:r>
            <w:r w:rsidR="005E2612" w:rsidRPr="008E0F64">
              <w:rPr>
                <w:rFonts w:ascii="Trebuchet MS" w:hAnsi="Trebuchet MS"/>
                <w:sz w:val="17"/>
              </w:rPr>
              <w:t>, die mindestens 50 Personen empfangen können (Seminarräume, Sporthallen, Veranstaltungssäle, ...)</w:t>
            </w:r>
          </w:p>
        </w:tc>
      </w:tr>
      <w:tr w:rsidR="00156AA0" w:rsidRPr="008E0F64" w14:paraId="7BBC3FF0" w14:textId="77777777" w:rsidTr="005E2612">
        <w:trPr>
          <w:jc w:val="center"/>
        </w:trPr>
        <w:tc>
          <w:tcPr>
            <w:tcW w:w="4116" w:type="dxa"/>
            <w:tcBorders>
              <w:top w:val="single" w:sz="4" w:space="0" w:color="000000"/>
              <w:left w:val="single" w:sz="4" w:space="0" w:color="000000"/>
              <w:bottom w:val="single" w:sz="4" w:space="0" w:color="000000"/>
              <w:right w:val="single" w:sz="4" w:space="0" w:color="000000"/>
            </w:tcBorders>
          </w:tcPr>
          <w:p w14:paraId="39F80A9F" w14:textId="77777777" w:rsidR="005E2612" w:rsidRPr="008E0F64" w:rsidRDefault="005E2612" w:rsidP="005E2612">
            <w:pPr>
              <w:snapToGrid w:val="0"/>
              <w:spacing w:before="40" w:after="0" w:line="240" w:lineRule="auto"/>
              <w:rPr>
                <w:rFonts w:ascii="Trebuchet MS" w:hAnsi="Trebuchet MS" w:cs="Calibri"/>
                <w:bCs/>
                <w:sz w:val="17"/>
                <w:szCs w:val="17"/>
              </w:rPr>
            </w:pPr>
            <w:r w:rsidRPr="008E0F64">
              <w:rPr>
                <w:rFonts w:ascii="Trebuchet MS" w:hAnsi="Trebuchet MS"/>
                <w:sz w:val="17"/>
              </w:rPr>
              <w:t>Tunnel, die als Bauwerke betrachtet werden</w:t>
            </w:r>
          </w:p>
        </w:tc>
      </w:tr>
    </w:tbl>
    <w:p w14:paraId="7FEDD3A5" w14:textId="77777777" w:rsidR="005E2612" w:rsidRPr="008E0F64" w:rsidRDefault="005E2612" w:rsidP="001957E4">
      <w:pPr>
        <w:spacing w:before="120" w:after="120" w:line="240" w:lineRule="auto"/>
        <w:jc w:val="both"/>
        <w:rPr>
          <w:rFonts w:ascii="Trebuchet MS" w:hAnsi="Trebuchet MS" w:cs="Calibri"/>
          <w:bCs/>
          <w:sz w:val="19"/>
          <w:szCs w:val="19"/>
        </w:rPr>
      </w:pPr>
      <w:r w:rsidRPr="008E0F64">
        <w:rPr>
          <w:rFonts w:ascii="Trebuchet MS" w:hAnsi="Trebuchet MS"/>
          <w:sz w:val="19"/>
        </w:rPr>
        <w:t xml:space="preserve">Betreiber oder ihre Beauftragten können auf der Grundlage einer Risikoanalyse oder gesetzlicher Vorschriften bestimmen, ob andere Orte, die nicht in </w:t>
      </w:r>
      <w:r w:rsidRPr="008E0F64">
        <w:rPr>
          <w:rFonts w:ascii="Trebuchet MS" w:hAnsi="Trebuchet MS"/>
          <w:i/>
          <w:sz w:val="19"/>
        </w:rPr>
        <w:t>Tabelle 4.10</w:t>
      </w:r>
      <w:r w:rsidRPr="008E0F64">
        <w:rPr>
          <w:rFonts w:ascii="Trebuchet MS" w:hAnsi="Trebuchet MS"/>
          <w:sz w:val="19"/>
        </w:rPr>
        <w:t xml:space="preserve"> erwähnt sind und deren Evakuierung </w:t>
      </w:r>
      <w:r w:rsidRPr="008E0F64">
        <w:rPr>
          <w:rFonts w:ascii="Trebuchet MS" w:hAnsi="Trebuchet MS"/>
          <w:sz w:val="19"/>
        </w:rPr>
        <w:lastRenderedPageBreak/>
        <w:t xml:space="preserve">bei Feuer durch Rauchentwicklung beeinflusst werden kann, der Vorschrift von </w:t>
      </w:r>
      <w:r w:rsidRPr="008E0F64">
        <w:rPr>
          <w:rFonts w:ascii="Trebuchet MS" w:hAnsi="Trebuchet MS"/>
          <w:i/>
          <w:sz w:val="19"/>
        </w:rPr>
        <w:t>Unterabschnitt 4.3.3.7</w:t>
      </w:r>
      <w:r w:rsidRPr="008E0F64">
        <w:rPr>
          <w:rFonts w:ascii="Trebuchet MS" w:hAnsi="Trebuchet MS"/>
          <w:sz w:val="19"/>
        </w:rPr>
        <w:t xml:space="preserve"> </w:t>
      </w:r>
      <w:r w:rsidRPr="008E0F64">
        <w:rPr>
          <w:rFonts w:ascii="Trebuchet MS" w:hAnsi="Trebuchet MS"/>
          <w:i/>
          <w:sz w:val="19"/>
        </w:rPr>
        <w:t>Buchstabe a</w:t>
      </w:r>
      <w:r w:rsidRPr="008E0F64">
        <w:rPr>
          <w:rFonts w:ascii="Trebuchet MS" w:hAnsi="Trebuchet MS"/>
          <w:sz w:val="19"/>
        </w:rPr>
        <w:t xml:space="preserve"> entsprechen müssen.</w:t>
      </w:r>
      <w:r w:rsidRPr="008E0F64">
        <w:rPr>
          <w:rFonts w:ascii="Trebuchet MS" w:hAnsi="Trebuchet MS"/>
          <w:i/>
          <w:sz w:val="19"/>
        </w:rPr>
        <w:t xml:space="preserve"> </w:t>
      </w:r>
    </w:p>
    <w:p w14:paraId="61DD4BB6" w14:textId="77777777" w:rsidR="005E2612" w:rsidRPr="008E0F64" w:rsidRDefault="005E2612" w:rsidP="001957E4">
      <w:pPr>
        <w:spacing w:after="120" w:line="240" w:lineRule="auto"/>
        <w:jc w:val="both"/>
        <w:rPr>
          <w:rFonts w:ascii="Trebuchet MS" w:hAnsi="Trebuchet MS" w:cs="Calibri"/>
          <w:bCs/>
          <w:sz w:val="19"/>
          <w:szCs w:val="19"/>
        </w:rPr>
      </w:pPr>
      <w:r w:rsidRPr="008E0F64">
        <w:rPr>
          <w:rFonts w:ascii="Trebuchet MS" w:hAnsi="Trebuchet MS"/>
          <w:sz w:val="19"/>
        </w:rPr>
        <w:t xml:space="preserve">Betreiber oder ihre Beauftragten erstellen die Liste der Fluchtwege und schwer zu evakuierenden Orte, die in der Vorschrift von </w:t>
      </w:r>
      <w:r w:rsidRPr="008E0F64">
        <w:rPr>
          <w:rFonts w:ascii="Trebuchet MS" w:hAnsi="Trebuchet MS"/>
          <w:i/>
          <w:sz w:val="19"/>
        </w:rPr>
        <w:t>Unterabschnitt 4.3.3.7</w:t>
      </w:r>
      <w:r w:rsidRPr="008E0F64">
        <w:rPr>
          <w:rFonts w:ascii="Trebuchet MS" w:hAnsi="Trebuchet MS"/>
          <w:sz w:val="19"/>
        </w:rPr>
        <w:t xml:space="preserve"> </w:t>
      </w:r>
      <w:r w:rsidRPr="008E0F64">
        <w:rPr>
          <w:rFonts w:ascii="Trebuchet MS" w:hAnsi="Trebuchet MS"/>
          <w:i/>
          <w:sz w:val="19"/>
        </w:rPr>
        <w:t>Buchstabe a</w:t>
      </w:r>
      <w:r w:rsidRPr="008E0F64">
        <w:rPr>
          <w:rFonts w:ascii="Trebuchet MS" w:hAnsi="Trebuchet MS"/>
          <w:sz w:val="19"/>
        </w:rPr>
        <w:t xml:space="preserve"> erwähnt sind, und geben für jeden Ort den Verweis an (Risikoanalyse oder gesetzliche Vorschrift oder </w:t>
      </w:r>
      <w:r w:rsidRPr="008E0F64">
        <w:rPr>
          <w:rFonts w:ascii="Trebuchet MS" w:hAnsi="Trebuchet MS"/>
          <w:i/>
          <w:sz w:val="19"/>
        </w:rPr>
        <w:t>Tabelle 4.10</w:t>
      </w:r>
      <w:r w:rsidRPr="008E0F64">
        <w:rPr>
          <w:rFonts w:ascii="Trebuchet MS" w:hAnsi="Trebuchet MS"/>
          <w:sz w:val="19"/>
        </w:rPr>
        <w:t>). Liste der Fluchtwege und schwer zu evakuierenden Orte und Risikoanalyse werden der zugelassenen Stelle und dem mit der Überwachung beauftragten Beamten zur Verfügung gehalten.</w:t>
      </w:r>
    </w:p>
    <w:p w14:paraId="01AE7F2E" w14:textId="77777777" w:rsidR="005E2612" w:rsidRPr="008E0F64" w:rsidRDefault="005E2612" w:rsidP="001957E4">
      <w:pPr>
        <w:spacing w:after="120" w:line="240" w:lineRule="auto"/>
        <w:jc w:val="both"/>
        <w:rPr>
          <w:rFonts w:ascii="Trebuchet MS" w:hAnsi="Trebuchet MS" w:cs="Calibri"/>
          <w:bCs/>
          <w:sz w:val="19"/>
          <w:szCs w:val="19"/>
        </w:rPr>
      </w:pPr>
      <w:r w:rsidRPr="008E0F64">
        <w:rPr>
          <w:rFonts w:ascii="Trebuchet MS" w:hAnsi="Trebuchet MS"/>
          <w:sz w:val="19"/>
        </w:rPr>
        <w:t>Bei Konformitätsprüfungen vor einer Ingebrauchnahme oder Kontrollbesuchen einer Anlage wird der mit der Prüfung oder dem Besuch beauftragten zugelassenen Stelle der Fluchtwegeplan vorgelegt, auf dem die Fluchtwege vermerkt sind.</w:t>
      </w:r>
    </w:p>
    <w:p w14:paraId="60D4994E" w14:textId="64D2B540" w:rsidR="00DC707A" w:rsidRPr="008E0F64" w:rsidRDefault="005E2612" w:rsidP="00123302">
      <w:pPr>
        <w:spacing w:after="120" w:line="240" w:lineRule="auto"/>
        <w:jc w:val="both"/>
        <w:rPr>
          <w:rFonts w:ascii="Trebuchet MS" w:hAnsi="Trebuchet MS"/>
          <w:sz w:val="19"/>
          <w:szCs w:val="19"/>
        </w:rPr>
      </w:pPr>
      <w:r w:rsidRPr="008E0F64">
        <w:rPr>
          <w:rFonts w:ascii="Trebuchet MS" w:hAnsi="Trebuchet MS"/>
          <w:sz w:val="19"/>
        </w:rPr>
        <w:t xml:space="preserve">Elektroinstallationsrohre, Kabelschächte, Kabelrinnen, Kabelwannen und Abzweigdosen, die an Orten wie in vorerwähnter Liste erwähnt verlegt bzw. installiert und nicht eingebaut sind, müssen halogenfrei sein oder ein gleichwertiges Sicherheitsniveau aufweisen. </w:t>
      </w:r>
    </w:p>
    <w:p w14:paraId="3FE8D93A" w14:textId="77777777" w:rsidR="005E2612" w:rsidRPr="008E0F64" w:rsidRDefault="005E2612" w:rsidP="00445351">
      <w:pPr>
        <w:pStyle w:val="Paragraphedeliste"/>
        <w:numPr>
          <w:ilvl w:val="0"/>
          <w:numId w:val="403"/>
        </w:numPr>
        <w:spacing w:after="120" w:line="240" w:lineRule="auto"/>
        <w:jc w:val="both"/>
        <w:rPr>
          <w:rFonts w:ascii="Trebuchet MS" w:hAnsi="Trebuchet MS" w:cs="Calibri"/>
          <w:b/>
          <w:bCs/>
          <w:sz w:val="19"/>
          <w:szCs w:val="19"/>
        </w:rPr>
      </w:pPr>
      <w:r w:rsidRPr="008E0F64">
        <w:rPr>
          <w:rFonts w:ascii="Trebuchet MS" w:hAnsi="Trebuchet MS"/>
          <w:b/>
          <w:sz w:val="19"/>
        </w:rPr>
        <w:t>Orte mit elektrischen Betriebsmitteln, die ein brennbares flüssiges Dielektrikum enthalten</w:t>
      </w:r>
    </w:p>
    <w:p w14:paraId="62E24C93" w14:textId="77777777" w:rsidR="005E2612" w:rsidRPr="008E0F64" w:rsidRDefault="005E2612" w:rsidP="001957E4">
      <w:pPr>
        <w:spacing w:after="0" w:line="240" w:lineRule="auto"/>
        <w:jc w:val="both"/>
        <w:rPr>
          <w:rFonts w:ascii="Trebuchet MS" w:hAnsi="Trebuchet MS"/>
          <w:sz w:val="19"/>
          <w:szCs w:val="19"/>
        </w:rPr>
      </w:pPr>
      <w:r w:rsidRPr="008E0F64">
        <w:rPr>
          <w:rFonts w:ascii="Trebuchet MS" w:hAnsi="Trebuchet MS"/>
          <w:sz w:val="19"/>
        </w:rPr>
        <w:t>Wenn in derselben Räumlichkeit die Gesamtkapazität an flüssigem Dielektrikum mit einem Flammpunkt unter 300°C:</w:t>
      </w:r>
    </w:p>
    <w:p w14:paraId="1EA0A0AF" w14:textId="77777777" w:rsidR="005E2612" w:rsidRPr="008E0F64" w:rsidRDefault="005E2612" w:rsidP="00445351">
      <w:pPr>
        <w:pStyle w:val="Paragraphedeliste"/>
        <w:numPr>
          <w:ilvl w:val="0"/>
          <w:numId w:val="401"/>
        </w:numPr>
        <w:spacing w:after="0" w:line="240" w:lineRule="auto"/>
        <w:jc w:val="both"/>
        <w:rPr>
          <w:rFonts w:ascii="Trebuchet MS" w:hAnsi="Trebuchet MS"/>
          <w:sz w:val="19"/>
          <w:szCs w:val="19"/>
        </w:rPr>
      </w:pPr>
      <w:r w:rsidRPr="008E0F64">
        <w:rPr>
          <w:rFonts w:ascii="Trebuchet MS" w:hAnsi="Trebuchet MS"/>
          <w:sz w:val="19"/>
        </w:rPr>
        <w:t>entweder 25 l in einem elektrischen Gerät oder einer elektrischen Maschine</w:t>
      </w:r>
    </w:p>
    <w:p w14:paraId="13412807" w14:textId="77777777" w:rsidR="005E2612" w:rsidRPr="008E0F64" w:rsidRDefault="005E2612" w:rsidP="00445351">
      <w:pPr>
        <w:pStyle w:val="Paragraphedeliste"/>
        <w:numPr>
          <w:ilvl w:val="0"/>
          <w:numId w:val="401"/>
        </w:numPr>
        <w:spacing w:after="0" w:line="240" w:lineRule="auto"/>
        <w:jc w:val="both"/>
        <w:rPr>
          <w:rFonts w:ascii="Trebuchet MS" w:hAnsi="Trebuchet MS"/>
          <w:sz w:val="19"/>
          <w:szCs w:val="19"/>
        </w:rPr>
      </w:pPr>
      <w:r w:rsidRPr="008E0F64">
        <w:rPr>
          <w:rFonts w:ascii="Trebuchet MS" w:hAnsi="Trebuchet MS"/>
          <w:sz w:val="19"/>
        </w:rPr>
        <w:t xml:space="preserve">oder 50 l für die gesamten elektrischen Geräte und Maschinen überschreitet, </w:t>
      </w:r>
    </w:p>
    <w:p w14:paraId="45A94ED6" w14:textId="77777777" w:rsidR="005E2612" w:rsidRPr="008E0F64" w:rsidRDefault="005E2612" w:rsidP="001957E4">
      <w:pPr>
        <w:spacing w:after="0" w:line="240" w:lineRule="auto"/>
        <w:jc w:val="both"/>
        <w:rPr>
          <w:rFonts w:ascii="Trebuchet MS" w:hAnsi="Trebuchet MS"/>
          <w:sz w:val="19"/>
          <w:szCs w:val="19"/>
        </w:rPr>
      </w:pPr>
      <w:r w:rsidRPr="008E0F64">
        <w:rPr>
          <w:rFonts w:ascii="Trebuchet MS" w:hAnsi="Trebuchet MS"/>
          <w:sz w:val="19"/>
        </w:rPr>
        <w:t>gelten folgende Vorschriften:</w:t>
      </w:r>
    </w:p>
    <w:p w14:paraId="09AC6DDB" w14:textId="29383100" w:rsidR="005E2612" w:rsidRPr="008E0F64" w:rsidRDefault="005E2612" w:rsidP="00445351">
      <w:pPr>
        <w:pStyle w:val="Paragraphedeliste"/>
        <w:numPr>
          <w:ilvl w:val="0"/>
          <w:numId w:val="402"/>
        </w:numPr>
        <w:spacing w:after="0" w:line="240" w:lineRule="auto"/>
        <w:jc w:val="both"/>
        <w:rPr>
          <w:rFonts w:ascii="Trebuchet MS" w:hAnsi="Trebuchet MS" w:cs="Calibri"/>
          <w:bCs/>
          <w:sz w:val="19"/>
          <w:szCs w:val="19"/>
        </w:rPr>
      </w:pPr>
      <w:r w:rsidRPr="008E0F64">
        <w:rPr>
          <w:rFonts w:ascii="Trebuchet MS" w:hAnsi="Trebuchet MS"/>
          <w:sz w:val="19"/>
        </w:rPr>
        <w:t xml:space="preserve">Bauliche Maßnahmen werden getroffen, um bei einem Leck die Ausbreitung brennbarer flüssiger Dielektrika zu verhindern. </w:t>
      </w:r>
      <w:r w:rsidR="009279B3" w:rsidRPr="008E0F64">
        <w:rPr>
          <w:rFonts w:ascii="Trebuchet MS" w:hAnsi="Trebuchet MS"/>
          <w:sz w:val="19"/>
        </w:rPr>
        <w:t>Zu diesem Zweck dürfen keine brennbaren Materialien verwendet werden.</w:t>
      </w:r>
    </w:p>
    <w:p w14:paraId="36FF0E27" w14:textId="77777777" w:rsidR="005E2612" w:rsidRPr="008E0F64" w:rsidRDefault="005E2612" w:rsidP="00445351">
      <w:pPr>
        <w:pStyle w:val="Paragraphedeliste"/>
        <w:numPr>
          <w:ilvl w:val="0"/>
          <w:numId w:val="402"/>
        </w:numPr>
        <w:spacing w:after="120" w:line="240" w:lineRule="auto"/>
        <w:ind w:left="357" w:hanging="357"/>
        <w:contextualSpacing w:val="0"/>
        <w:jc w:val="both"/>
        <w:rPr>
          <w:rFonts w:ascii="Trebuchet MS" w:hAnsi="Trebuchet MS" w:cs="Calibri"/>
          <w:bCs/>
          <w:sz w:val="19"/>
          <w:szCs w:val="19"/>
        </w:rPr>
      </w:pPr>
      <w:r w:rsidRPr="008E0F64">
        <w:rPr>
          <w:rFonts w:ascii="Trebuchet MS" w:hAnsi="Trebuchet MS"/>
          <w:sz w:val="19"/>
        </w:rPr>
        <w:t xml:space="preserve">Trennelemente (Wände, Böden, Decken, Türen, Lüftungsöffnungen, ...) zwischen dieser Räumlichkeit und angrenzenden Räumlichkeiten weisen einen Feuerwiderstand von mindestens einer Stunde auf gemäß den vom König bestätigten oder vom NBN registrierten Normen oder entsprechen Bestimmungen, die ein Sicherheitsniveau gewährleisten, das dem in diesen Normen festgelegten Niveau mindestens gleichwertig ist. </w:t>
      </w:r>
    </w:p>
    <w:p w14:paraId="20B7161F" w14:textId="77777777" w:rsidR="005E2612" w:rsidRPr="008E0F64" w:rsidRDefault="005E2612" w:rsidP="00445351">
      <w:pPr>
        <w:pStyle w:val="Paragraphedeliste"/>
        <w:numPr>
          <w:ilvl w:val="0"/>
          <w:numId w:val="403"/>
        </w:numPr>
        <w:spacing w:after="120" w:line="240" w:lineRule="auto"/>
        <w:jc w:val="both"/>
        <w:rPr>
          <w:rFonts w:ascii="Trebuchet MS" w:hAnsi="Trebuchet MS" w:cs="Calibri"/>
          <w:bCs/>
          <w:sz w:val="19"/>
          <w:szCs w:val="19"/>
        </w:rPr>
      </w:pPr>
      <w:r w:rsidRPr="008E0F64">
        <w:rPr>
          <w:rFonts w:ascii="Trebuchet MS" w:hAnsi="Trebuchet MS"/>
          <w:b/>
          <w:sz w:val="19"/>
        </w:rPr>
        <w:t>Orte mit Batterien, die einen entflammbaren Elektrolyt enthalten</w:t>
      </w:r>
    </w:p>
    <w:p w14:paraId="4C21F8B0" w14:textId="77777777" w:rsidR="00422E83" w:rsidRPr="008E0F64" w:rsidRDefault="005E2612" w:rsidP="001957E4">
      <w:pPr>
        <w:spacing w:after="0" w:line="240" w:lineRule="auto"/>
        <w:jc w:val="both"/>
      </w:pPr>
      <w:r w:rsidRPr="008E0F64">
        <w:rPr>
          <w:rFonts w:ascii="Trebuchet MS" w:hAnsi="Trebuchet MS"/>
          <w:sz w:val="19"/>
          <w:shd w:val="clear" w:color="auto" w:fill="FFFFFF"/>
        </w:rPr>
        <w:t>Die</w:t>
      </w:r>
      <w:r w:rsidRPr="008E0F64">
        <w:rPr>
          <w:rFonts w:ascii="Trebuchet MS" w:hAnsi="Trebuchet MS"/>
          <w:sz w:val="19"/>
        </w:rPr>
        <w:t xml:space="preserve"> spezifischen Vorschriften von </w:t>
      </w:r>
      <w:r w:rsidRPr="008E0F64">
        <w:rPr>
          <w:rFonts w:ascii="Trebuchet MS" w:hAnsi="Trebuchet MS"/>
          <w:i/>
          <w:sz w:val="19"/>
        </w:rPr>
        <w:t>Kapitel 7.103</w:t>
      </w:r>
      <w:r w:rsidRPr="008E0F64">
        <w:rPr>
          <w:rFonts w:ascii="Trebuchet MS" w:hAnsi="Trebuchet MS"/>
          <w:sz w:val="19"/>
        </w:rPr>
        <w:t xml:space="preserve"> (industrielle Akkumulatorenbatterien) sind ebenfalls anwendbar.</w:t>
      </w:r>
    </w:p>
    <w:p w14:paraId="4E4E6110" w14:textId="77777777" w:rsidR="00064FA8" w:rsidRPr="008E0F64" w:rsidRDefault="00064FA8" w:rsidP="00692AE0">
      <w:pPr>
        <w:pStyle w:val="FOD-niv3"/>
      </w:pPr>
      <w:bookmarkStart w:id="1047" w:name="_Toc390436738"/>
      <w:bookmarkStart w:id="1048" w:name="_Toc167268225"/>
      <w:bookmarkStart w:id="1049" w:name="_Toc167270548"/>
      <w:bookmarkStart w:id="1050" w:name="_Toc193188003"/>
      <w:r w:rsidRPr="008E0F64">
        <w:t>Abschnitt 4.3.4 - Explosionsschutz in explosionsfähiger Atmosphäre</w:t>
      </w:r>
      <w:bookmarkEnd w:id="1047"/>
      <w:bookmarkEnd w:id="1048"/>
      <w:bookmarkEnd w:id="1049"/>
      <w:bookmarkEnd w:id="1050"/>
    </w:p>
    <w:p w14:paraId="2FEE7695" w14:textId="77777777" w:rsidR="00064FA8" w:rsidRPr="008E0F64" w:rsidRDefault="00064FA8" w:rsidP="00692AE0">
      <w:pPr>
        <w:pStyle w:val="FOD-normal"/>
      </w:pPr>
      <w:r w:rsidRPr="008E0F64">
        <w:t xml:space="preserve">Spezifische Bestimmungen sind auf elektrische Anlagen in explosionsgefährdeten Bereichen anwendbar (siehe </w:t>
      </w:r>
      <w:r w:rsidRPr="008E0F64">
        <w:rPr>
          <w:i/>
        </w:rPr>
        <w:t>Kapitel 7.102</w:t>
      </w:r>
      <w:r w:rsidRPr="008E0F64">
        <w:t>).</w:t>
      </w:r>
    </w:p>
    <w:p w14:paraId="6A480ED0" w14:textId="77777777" w:rsidR="00064FA8" w:rsidRPr="008E0F64" w:rsidRDefault="00064FA8" w:rsidP="00692AE0">
      <w:pPr>
        <w:pStyle w:val="FOD-niv2"/>
      </w:pPr>
      <w:bookmarkStart w:id="1051" w:name="_Toc390436739"/>
      <w:bookmarkStart w:id="1052" w:name="_Toc167268226"/>
      <w:bookmarkStart w:id="1053" w:name="_Toc167269857"/>
      <w:bookmarkStart w:id="1054" w:name="_Toc167270549"/>
      <w:bookmarkStart w:id="1055" w:name="_Toc193188004"/>
      <w:bookmarkStart w:id="1056" w:name="_Toc196465623"/>
      <w:bookmarkStart w:id="1057" w:name="_Toc202779180"/>
      <w:r w:rsidRPr="008E0F64">
        <w:t>KAPITEL 4.4 - Elektrischer Überstromschutz</w:t>
      </w:r>
      <w:bookmarkEnd w:id="1051"/>
      <w:bookmarkEnd w:id="1052"/>
      <w:bookmarkEnd w:id="1053"/>
      <w:bookmarkEnd w:id="1054"/>
      <w:bookmarkEnd w:id="1055"/>
      <w:bookmarkEnd w:id="1056"/>
      <w:bookmarkEnd w:id="1057"/>
    </w:p>
    <w:p w14:paraId="696D35D9" w14:textId="77777777" w:rsidR="00064FA8" w:rsidRPr="008E0F64" w:rsidRDefault="00064FA8" w:rsidP="00692AE0">
      <w:pPr>
        <w:pStyle w:val="FOD-niv3"/>
      </w:pPr>
      <w:bookmarkStart w:id="1058" w:name="_Toc390436740"/>
      <w:bookmarkStart w:id="1059" w:name="_Toc167268227"/>
      <w:bookmarkStart w:id="1060" w:name="_Toc167270550"/>
      <w:bookmarkStart w:id="1061" w:name="_Toc193188005"/>
      <w:r w:rsidRPr="008E0F64">
        <w:t>Abschnitt 4.4.1 - Allgemeines</w:t>
      </w:r>
      <w:bookmarkEnd w:id="1058"/>
      <w:bookmarkEnd w:id="1059"/>
      <w:bookmarkEnd w:id="1060"/>
      <w:bookmarkEnd w:id="1061"/>
    </w:p>
    <w:p w14:paraId="1DB7C271" w14:textId="77777777" w:rsidR="00064FA8" w:rsidRPr="008E0F64" w:rsidRDefault="00064FA8" w:rsidP="00962ACD">
      <w:pPr>
        <w:pStyle w:val="FOD-niv4"/>
      </w:pPr>
      <w:bookmarkStart w:id="1062" w:name="_Toc390436741"/>
      <w:bookmarkStart w:id="1063" w:name="_Toc167268228"/>
      <w:bookmarkStart w:id="1064" w:name="_Toc167270551"/>
      <w:bookmarkStart w:id="1065" w:name="_Toc193188006"/>
      <w:bookmarkStart w:id="1066" w:name="_Toc196734626"/>
      <w:r w:rsidRPr="008E0F64">
        <w:t>Unterabschnitt 4.4.1.1 - Grundsatz</w:t>
      </w:r>
      <w:bookmarkEnd w:id="1062"/>
      <w:bookmarkEnd w:id="1063"/>
      <w:bookmarkEnd w:id="1064"/>
      <w:bookmarkEnd w:id="1065"/>
      <w:bookmarkEnd w:id="1066"/>
    </w:p>
    <w:p w14:paraId="2DAB1F27" w14:textId="77777777" w:rsidR="00064FA8" w:rsidRPr="008E0F64" w:rsidRDefault="00064FA8" w:rsidP="00692AE0">
      <w:pPr>
        <w:pStyle w:val="FOD-normal"/>
        <w:keepNext/>
      </w:pPr>
      <w:r w:rsidRPr="008E0F64">
        <w:t>Elektrischer Überstromschutz zielt darauf ab, zu verhindern, dass elektrische Betriebsmittel von Strömen durchflossen werden, die für diese elektrischen Betriebsmittel und ihre Umgebung schädlich sind.</w:t>
      </w:r>
    </w:p>
    <w:p w14:paraId="18D6D431" w14:textId="60A82D5A" w:rsidR="00064FA8" w:rsidRPr="008E0F64" w:rsidRDefault="00064FA8" w:rsidP="00692AE0">
      <w:pPr>
        <w:pStyle w:val="FOD-normal"/>
        <w:spacing w:after="120"/>
      </w:pPr>
      <w:r w:rsidRPr="008E0F64">
        <w:t>Dieser Schutz erfolgt durch eine oder mehrere Einrichtungen, die den Strom unterbrechen, bevor eine für die Isolierung, die Verbindungen, die elektrischen Leitungen und ihre Umgebung gefährliche Erwärmung entsteht.</w:t>
      </w:r>
    </w:p>
    <w:p w14:paraId="0497180C" w14:textId="77777777" w:rsidR="00064FA8" w:rsidRPr="008E0F64" w:rsidRDefault="00064FA8" w:rsidP="00962ACD">
      <w:pPr>
        <w:pStyle w:val="FOD-niv4"/>
      </w:pPr>
      <w:bookmarkStart w:id="1067" w:name="_Toc390436742"/>
      <w:bookmarkStart w:id="1068" w:name="_Toc167268229"/>
      <w:bookmarkStart w:id="1069" w:name="_Toc167270552"/>
      <w:bookmarkStart w:id="1070" w:name="_Toc193188007"/>
      <w:bookmarkStart w:id="1071" w:name="_Toc196734627"/>
      <w:r w:rsidRPr="008E0F64">
        <w:t>Unterabschnitt 4.4.1.2 - Überströme</w:t>
      </w:r>
      <w:bookmarkEnd w:id="1067"/>
      <w:bookmarkEnd w:id="1068"/>
      <w:bookmarkEnd w:id="1069"/>
      <w:bookmarkEnd w:id="1070"/>
      <w:bookmarkEnd w:id="1071"/>
    </w:p>
    <w:p w14:paraId="33823956" w14:textId="77777777" w:rsidR="00064FA8" w:rsidRPr="008E0F64" w:rsidRDefault="00064FA8" w:rsidP="00692AE0">
      <w:pPr>
        <w:pStyle w:val="FOD-normal"/>
      </w:pPr>
      <w:r w:rsidRPr="008E0F64">
        <w:t>Es gibt drei Arten von Überströmen, die durch die Leiter eines Stromkreises fließen können, nämlich:</w:t>
      </w:r>
    </w:p>
    <w:p w14:paraId="25DE5BD4" w14:textId="134C881C" w:rsidR="00064FA8" w:rsidRPr="008E0F64" w:rsidRDefault="00064FA8" w:rsidP="00445351">
      <w:pPr>
        <w:pStyle w:val="FOD-opsomming123"/>
        <w:numPr>
          <w:ilvl w:val="0"/>
          <w:numId w:val="81"/>
        </w:numPr>
        <w:spacing w:after="0"/>
      </w:pPr>
      <w:r w:rsidRPr="008E0F64">
        <w:t>Überlastströme, die durch eine Erhöhung der Leistungsaufnahme der Verbrauchsgeräte über die normale Kapazität der elektrischen Leitung hinaus verursacht werden, zum Beispiel:</w:t>
      </w:r>
    </w:p>
    <w:p w14:paraId="5E75A7B6" w14:textId="77777777" w:rsidR="00064FA8" w:rsidRPr="008E0F64" w:rsidRDefault="00064FA8" w:rsidP="00445351">
      <w:pPr>
        <w:widowControl w:val="0"/>
        <w:numPr>
          <w:ilvl w:val="0"/>
          <w:numId w:val="168"/>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infolge des Festbremsens des Verbrauchsgeräts aufgrund einer mechanischen Überlastung,</w:t>
      </w:r>
    </w:p>
    <w:p w14:paraId="62AFC6D5" w14:textId="77777777" w:rsidR="00064FA8" w:rsidRPr="008E0F64" w:rsidRDefault="00064FA8" w:rsidP="00445351">
      <w:pPr>
        <w:widowControl w:val="0"/>
        <w:numPr>
          <w:ilvl w:val="0"/>
          <w:numId w:val="168"/>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infolge des Anbringens zusätzlicher Verbrauchsgeräte ohne Vergrößerung des Leiterquerschnitts,</w:t>
      </w:r>
    </w:p>
    <w:p w14:paraId="0C6BD1CB" w14:textId="48F7E244" w:rsidR="00064FA8" w:rsidRPr="008E0F64" w:rsidRDefault="00064FA8" w:rsidP="00445351">
      <w:pPr>
        <w:widowControl w:val="0"/>
        <w:numPr>
          <w:ilvl w:val="0"/>
          <w:numId w:val="168"/>
        </w:numPr>
        <w:tabs>
          <w:tab w:val="left" w:pos="720"/>
        </w:tabs>
        <w:autoSpaceDE w:val="0"/>
        <w:autoSpaceDN w:val="0"/>
        <w:adjustRightInd w:val="0"/>
        <w:spacing w:after="0" w:line="240" w:lineRule="auto"/>
        <w:contextualSpacing/>
        <w:jc w:val="both"/>
        <w:rPr>
          <w:rFonts w:ascii="Trebuchet MS" w:hAnsi="Trebuchet MS" w:cs="Arial"/>
          <w:sz w:val="19"/>
          <w:szCs w:val="19"/>
        </w:rPr>
      </w:pPr>
      <w:r w:rsidRPr="008E0F64">
        <w:rPr>
          <w:rFonts w:ascii="Trebuchet MS" w:hAnsi="Trebuchet MS"/>
          <w:sz w:val="19"/>
        </w:rPr>
        <w:t>infolge der Ersetzung von Verbrauchsgeräten durch leistungsfähigere Geräte ohne angemessene Anpassung der elektrischen Leitung,</w:t>
      </w:r>
    </w:p>
    <w:p w14:paraId="1F5C0841" w14:textId="77777777" w:rsidR="00064FA8" w:rsidRPr="008E0F64" w:rsidRDefault="00064FA8" w:rsidP="00692AE0">
      <w:pPr>
        <w:pStyle w:val="FOD-opsomming123"/>
        <w:spacing w:after="0"/>
      </w:pPr>
      <w:r w:rsidRPr="008E0F64">
        <w:t>ohmige Kurzschlussströme in elektrischen Betriebsmitteln; diese Fehler, die mit Überlastströmen vergleichbare Ströme verursachen, sind auf den Stromdurchfluss durch eine fehlerhaft gewordene Isolierung zurückzuführen,</w:t>
      </w:r>
    </w:p>
    <w:p w14:paraId="28B55F3C" w14:textId="77777777" w:rsidR="00064FA8" w:rsidRPr="008E0F64" w:rsidRDefault="00064FA8" w:rsidP="00692AE0">
      <w:pPr>
        <w:pStyle w:val="FOD-opsomming123"/>
        <w:spacing w:after="0"/>
      </w:pPr>
      <w:r w:rsidRPr="008E0F64">
        <w:lastRenderedPageBreak/>
        <w:t>Kurzschlussströme.</w:t>
      </w:r>
    </w:p>
    <w:p w14:paraId="51134E6C" w14:textId="2CE0F42A" w:rsidR="00064FA8" w:rsidRPr="008E0F64" w:rsidRDefault="00064FA8" w:rsidP="00692AE0">
      <w:pPr>
        <w:pStyle w:val="FOD-normal"/>
        <w:spacing w:after="120"/>
      </w:pPr>
      <w:r w:rsidRPr="008E0F64">
        <w:t>Überströme, die darauf zurückzuführen sind, dass elektrische Leitungen den Betriebsbedingungen nicht angepasst sind, werden durch die Erhöhung der Kapazität der elektrischen Versorgungsleitungen beseitigt.</w:t>
      </w:r>
    </w:p>
    <w:p w14:paraId="6CB465F7" w14:textId="77777777" w:rsidR="00064FA8" w:rsidRPr="008E0F64" w:rsidRDefault="00064FA8" w:rsidP="00962ACD">
      <w:pPr>
        <w:pStyle w:val="FOD-niv4"/>
      </w:pPr>
      <w:bookmarkStart w:id="1072" w:name="_Toc390436743"/>
      <w:bookmarkStart w:id="1073" w:name="_Toc167268230"/>
      <w:bookmarkStart w:id="1074" w:name="_Toc167270553"/>
      <w:bookmarkStart w:id="1075" w:name="_Toc193188008"/>
      <w:bookmarkStart w:id="1076" w:name="_Toc196734628"/>
      <w:r w:rsidRPr="008E0F64">
        <w:t>Unterabschnitt 4.4.1.3 - Gemeinsame Schutzeinrichtung</w:t>
      </w:r>
      <w:bookmarkEnd w:id="1072"/>
      <w:bookmarkEnd w:id="1073"/>
      <w:bookmarkEnd w:id="1074"/>
      <w:bookmarkEnd w:id="1075"/>
      <w:bookmarkEnd w:id="1076"/>
    </w:p>
    <w:p w14:paraId="5FB8A1AD" w14:textId="77777777" w:rsidR="00064FA8" w:rsidRPr="008E0F64" w:rsidRDefault="00064FA8" w:rsidP="00692AE0">
      <w:pPr>
        <w:pStyle w:val="FOD-normal"/>
        <w:spacing w:after="120"/>
      </w:pPr>
      <w:r w:rsidRPr="008E0F64">
        <w:t xml:space="preserve">Für Überlastschutz und Schutz gegen Kurzschlüsse darf eine einzige Einrichtung installiert werden, sofern ihre Eigenschaften die in den </w:t>
      </w:r>
      <w:r w:rsidRPr="008E0F64">
        <w:rPr>
          <w:i/>
        </w:rPr>
        <w:t>Unterabschnitten</w:t>
      </w:r>
      <w:r w:rsidRPr="008E0F64">
        <w:t> </w:t>
      </w:r>
      <w:r w:rsidRPr="008E0F64">
        <w:rPr>
          <w:i/>
        </w:rPr>
        <w:t>4.4.2.1</w:t>
      </w:r>
      <w:r w:rsidRPr="008E0F64">
        <w:t xml:space="preserve"> und </w:t>
      </w:r>
      <w:r w:rsidRPr="008E0F64">
        <w:rPr>
          <w:i/>
        </w:rPr>
        <w:t>4.4.3.2</w:t>
      </w:r>
      <w:r w:rsidRPr="008E0F64">
        <w:t xml:space="preserve"> auferlegten Funktionen kombinieren.</w:t>
      </w:r>
    </w:p>
    <w:p w14:paraId="491F47E2" w14:textId="77777777" w:rsidR="00064FA8" w:rsidRPr="008E0F64" w:rsidRDefault="00064FA8" w:rsidP="00962ACD">
      <w:pPr>
        <w:pStyle w:val="FOD-niv4"/>
      </w:pPr>
      <w:bookmarkStart w:id="1077" w:name="_Toc390436744"/>
      <w:bookmarkStart w:id="1078" w:name="_Toc167268231"/>
      <w:bookmarkStart w:id="1079" w:name="_Toc167270554"/>
      <w:bookmarkStart w:id="1080" w:name="_Toc193188009"/>
      <w:bookmarkStart w:id="1081" w:name="_Toc196734629"/>
      <w:r w:rsidRPr="008E0F64">
        <w:t>Unterabschnitt 4.4.1.4 - In Reihe geschaltete Schutzeinrichtungen</w:t>
      </w:r>
      <w:bookmarkEnd w:id="1077"/>
      <w:bookmarkEnd w:id="1078"/>
      <w:bookmarkEnd w:id="1079"/>
      <w:bookmarkEnd w:id="1080"/>
      <w:bookmarkEnd w:id="1081"/>
    </w:p>
    <w:p w14:paraId="5015815E" w14:textId="7567CDAB" w:rsidR="00064FA8" w:rsidRPr="008E0F64" w:rsidRDefault="00064FA8" w:rsidP="00692AE0">
      <w:pPr>
        <w:pStyle w:val="FOD-normal"/>
      </w:pPr>
      <w:r w:rsidRPr="008E0F64">
        <w:t>Wenn Überlastschutz und Schutz gegen Kurzschlüsse durch getrennte Einrichtungen gewährleistet werden, sind ihre Eigenschaften so koordiniert, dass die Energie, die durch die Kurzschluss-Schutzeinrichtung durchgelassen wird, nicht größer ist als die Energie, der die Überlast-Schutzeinrichtung und die geschützte elektrische Leitung ohne Schaden standhalten können.</w:t>
      </w:r>
    </w:p>
    <w:p w14:paraId="6410CBF0" w14:textId="214317FF" w:rsidR="00064FA8" w:rsidRPr="008E0F64" w:rsidRDefault="00064FA8" w:rsidP="00692AE0">
      <w:pPr>
        <w:pStyle w:val="FOD-normal"/>
        <w:spacing w:after="120"/>
      </w:pPr>
      <w:r w:rsidRPr="008E0F64">
        <w:t>Der Einsatz von Schutzeinrichtungen, deren Ausschaltvermögen an der Stelle, an der sie installiert sind, geringer ist als der unbeeinflusste Kurzschlussstrom, ist zulässig, befreit aber nicht von der Vorschaltung einer anderen Einrichtung, die mindestens über das erforderliche Ausschaltvermögen verfügt. In diesem Fall lässt die vorgeschaltete Einrichtung nur so viel Energie durch wie die Energie, der die nachgeschaltete Einrichtung und die durch diese Einrichtungen geschützten elektrischen Leitungen ohne Schaden standhalten können.</w:t>
      </w:r>
    </w:p>
    <w:p w14:paraId="5ACEB684" w14:textId="36753D06" w:rsidR="00B248F2" w:rsidRPr="008E0F64" w:rsidRDefault="00B508D1" w:rsidP="009E7C4E">
      <w:pPr>
        <w:autoSpaceDE w:val="0"/>
        <w:autoSpaceDN w:val="0"/>
        <w:adjustRightInd w:val="0"/>
        <w:spacing w:before="120" w:after="120" w:line="240" w:lineRule="auto"/>
        <w:jc w:val="both"/>
        <w:rPr>
          <w:rFonts w:ascii="Trebuchet MS" w:hAnsi="Trebuchet MS" w:cs="Arial,Italic"/>
          <w:iCs/>
          <w:sz w:val="19"/>
          <w:szCs w:val="19"/>
        </w:rPr>
      </w:pPr>
      <w:r w:rsidRPr="008E0F64">
        <w:rPr>
          <w:rFonts w:ascii="Trebuchet MS" w:hAnsi="Trebuchet MS"/>
          <w:sz w:val="19"/>
        </w:rPr>
        <w:t xml:space="preserve">Wenn mehrere Schutzeinrichtungen in Reihe geschaltet werden, können sie so koordiniert werden, dass im Falle eines nachgeschalteten Kurzschlusses die vorgeschaltete Schutzeinrichtung die Energie, die durch die nachgeschalteten Einrichtungen fließt, auf einen Wert begrenzt, der unter dem Wert liegt, dem die nachgeschalteten Einrichtungen und die durch diese Einrichtungen geschützten elektrischen Leitungen gemäß </w:t>
      </w:r>
      <w:r w:rsidRPr="008E0F64">
        <w:rPr>
          <w:rFonts w:ascii="Trebuchet MS" w:hAnsi="Trebuchet MS"/>
          <w:i/>
          <w:sz w:val="19"/>
        </w:rPr>
        <w:t>Unterabschnitt 4.4.2.2</w:t>
      </w:r>
      <w:r w:rsidRPr="008E0F64">
        <w:rPr>
          <w:rFonts w:ascii="Trebuchet MS" w:hAnsi="Trebuchet MS"/>
          <w:sz w:val="19"/>
        </w:rPr>
        <w:t xml:space="preserve"> Buchstabe </w:t>
      </w:r>
      <w:r w:rsidRPr="008E0F64">
        <w:rPr>
          <w:rFonts w:ascii="Trebuchet MS" w:hAnsi="Trebuchet MS"/>
          <w:i/>
          <w:sz w:val="19"/>
        </w:rPr>
        <w:t>b</w:t>
      </w:r>
      <w:r w:rsidRPr="008E0F64">
        <w:rPr>
          <w:rFonts w:ascii="Trebuchet MS" w:hAnsi="Trebuchet MS"/>
          <w:sz w:val="19"/>
        </w:rPr>
        <w:t xml:space="preserve"> standhalten können.</w:t>
      </w:r>
    </w:p>
    <w:p w14:paraId="1919CE26" w14:textId="74DA1371" w:rsidR="00B248F2" w:rsidRPr="008E0F64" w:rsidRDefault="00B508D1" w:rsidP="009E7C4E">
      <w:pPr>
        <w:autoSpaceDE w:val="0"/>
        <w:autoSpaceDN w:val="0"/>
        <w:adjustRightInd w:val="0"/>
        <w:spacing w:after="0" w:line="240" w:lineRule="auto"/>
        <w:jc w:val="both"/>
        <w:rPr>
          <w:rFonts w:ascii="Trebuchet MS" w:hAnsi="Trebuchet MS" w:cs="Arial,Italic"/>
          <w:iCs/>
          <w:sz w:val="19"/>
          <w:szCs w:val="19"/>
        </w:rPr>
      </w:pPr>
      <w:r w:rsidRPr="008E0F64">
        <w:rPr>
          <w:rFonts w:ascii="Trebuchet MS" w:hAnsi="Trebuchet MS"/>
          <w:sz w:val="19"/>
        </w:rPr>
        <w:t>Handelt es sich bei der nachgeschalteten Schutzeinrichtung um einen Leitungsschutzschalter und bei der vorgeschalteten Schutzeinrichtung um eine Sicherung oder einen Leitungsschutzschalter, weist der nachgeschaltete Leitungsschutzschalter durch diese Technik ein verstärktes Grenzkurzschlussausschalt</w:t>
      </w:r>
      <w:r w:rsidR="00123302" w:rsidRPr="008E0F64">
        <w:rPr>
          <w:rFonts w:ascii="Trebuchet MS" w:hAnsi="Trebuchet MS"/>
          <w:sz w:val="19"/>
        </w:rPr>
        <w:softHyphen/>
      </w:r>
      <w:r w:rsidRPr="008E0F64">
        <w:rPr>
          <w:rFonts w:ascii="Trebuchet MS" w:hAnsi="Trebuchet MS"/>
          <w:sz w:val="19"/>
        </w:rPr>
        <w:t xml:space="preserve">vermögen auf. </w:t>
      </w:r>
    </w:p>
    <w:p w14:paraId="63D7D959" w14:textId="27EBB8B5" w:rsidR="00B508D1" w:rsidRPr="008E0F64" w:rsidRDefault="00B508D1" w:rsidP="009E7C4E">
      <w:pPr>
        <w:autoSpaceDE w:val="0"/>
        <w:autoSpaceDN w:val="0"/>
        <w:adjustRightInd w:val="0"/>
        <w:spacing w:before="120" w:after="120" w:line="240" w:lineRule="auto"/>
        <w:jc w:val="both"/>
        <w:rPr>
          <w:rFonts w:ascii="Trebuchet MS" w:hAnsi="Trebuchet MS" w:cs="Arial,Italic"/>
          <w:iCs/>
          <w:sz w:val="19"/>
          <w:szCs w:val="19"/>
        </w:rPr>
      </w:pPr>
      <w:r w:rsidRPr="008E0F64">
        <w:rPr>
          <w:rFonts w:ascii="Trebuchet MS" w:hAnsi="Trebuchet MS"/>
          <w:sz w:val="19"/>
        </w:rPr>
        <w:t>Handelt es sich bei den in Reihe geschalteten Schutzeinrichtungen um Leitungsschutzschalter, wird der zusätzliche Schutz Backup-Schutz genannt.</w:t>
      </w:r>
    </w:p>
    <w:p w14:paraId="6ABA1594" w14:textId="77777777" w:rsidR="00B508D1" w:rsidRPr="008E0F64" w:rsidRDefault="00B508D1" w:rsidP="00B248F2">
      <w:pPr>
        <w:autoSpaceDE w:val="0"/>
        <w:autoSpaceDN w:val="0"/>
        <w:adjustRightInd w:val="0"/>
        <w:spacing w:after="0" w:line="240" w:lineRule="auto"/>
        <w:jc w:val="both"/>
      </w:pPr>
      <w:r w:rsidRPr="008E0F64">
        <w:rPr>
          <w:rFonts w:ascii="Trebuchet MS" w:hAnsi="Trebuchet MS"/>
          <w:sz w:val="19"/>
        </w:rPr>
        <w:t>Für die Bestimmung der Eigenschaften des Backup-Schutzes ist es erforderlich, die Backup-Schutz-Tabellen der Schutzeinrichtungen anzufordern, die gemäß den Produktnormen für Leitungsschutzschalter erstellt werden.</w:t>
      </w:r>
    </w:p>
    <w:p w14:paraId="7FDABE55" w14:textId="77777777" w:rsidR="00064FA8" w:rsidRPr="008E0F64" w:rsidRDefault="00064FA8" w:rsidP="00962ACD">
      <w:pPr>
        <w:pStyle w:val="FOD-niv4"/>
      </w:pPr>
      <w:bookmarkStart w:id="1082" w:name="_Toc390436745"/>
      <w:bookmarkStart w:id="1083" w:name="_Toc167268232"/>
      <w:bookmarkStart w:id="1084" w:name="_Toc167270555"/>
      <w:bookmarkStart w:id="1085" w:name="_Toc193188010"/>
      <w:bookmarkStart w:id="1086" w:name="_Toc196734630"/>
      <w:r w:rsidRPr="008E0F64">
        <w:t>Unterabschnitt 4.4.1.5 - Strombelastbarkeit in elektrischen Leitungen</w:t>
      </w:r>
      <w:bookmarkEnd w:id="1082"/>
      <w:bookmarkEnd w:id="1083"/>
      <w:bookmarkEnd w:id="1084"/>
      <w:bookmarkEnd w:id="1085"/>
      <w:bookmarkEnd w:id="1086"/>
    </w:p>
    <w:p w14:paraId="05C4AE7B" w14:textId="498EDBE2" w:rsidR="00064FA8" w:rsidRPr="008E0F64" w:rsidRDefault="00064FA8" w:rsidP="00692AE0">
      <w:pPr>
        <w:pStyle w:val="FOD-normal"/>
      </w:pPr>
      <w:r w:rsidRPr="008E0F64">
        <w:t>Die Strombelastbarkeit </w:t>
      </w:r>
      <w:r w:rsidRPr="008E0F64">
        <w:rPr>
          <w:i/>
        </w:rPr>
        <w:t>I</w:t>
      </w:r>
      <w:r w:rsidRPr="008E0F64">
        <w:rPr>
          <w:vertAlign w:val="subscript"/>
        </w:rPr>
        <w:t>Z</w:t>
      </w:r>
      <w:r w:rsidRPr="008E0F64">
        <w:t xml:space="preserve"> einer elektrischen Leitung ist abhängig von:</w:t>
      </w:r>
    </w:p>
    <w:p w14:paraId="656651DD" w14:textId="77777777" w:rsidR="00064FA8" w:rsidRPr="008E0F64" w:rsidRDefault="00064FA8" w:rsidP="00445351">
      <w:pPr>
        <w:pStyle w:val="FOD-opsomming1"/>
        <w:numPr>
          <w:ilvl w:val="0"/>
          <w:numId w:val="169"/>
        </w:numPr>
      </w:pPr>
      <w:r w:rsidRPr="008E0F64">
        <w:t>dem Leiterquerschnitt,</w:t>
      </w:r>
    </w:p>
    <w:p w14:paraId="215F796F" w14:textId="77777777" w:rsidR="00064FA8" w:rsidRPr="008E0F64" w:rsidRDefault="00064FA8" w:rsidP="00445351">
      <w:pPr>
        <w:pStyle w:val="FOD-opsomming1"/>
        <w:numPr>
          <w:ilvl w:val="0"/>
          <w:numId w:val="169"/>
        </w:numPr>
      </w:pPr>
      <w:r w:rsidRPr="008E0F64">
        <w:t>der Isolierung der Leiter,</w:t>
      </w:r>
    </w:p>
    <w:p w14:paraId="66C24B3F" w14:textId="6A132A48" w:rsidR="00064FA8" w:rsidRPr="008E0F64" w:rsidRDefault="00064FA8" w:rsidP="00445351">
      <w:pPr>
        <w:pStyle w:val="FOD-opsomming1"/>
        <w:numPr>
          <w:ilvl w:val="0"/>
          <w:numId w:val="169"/>
        </w:numPr>
      </w:pPr>
      <w:r w:rsidRPr="008E0F64">
        <w:t>der Beschaffenheit der elektrischen Leitung,</w:t>
      </w:r>
    </w:p>
    <w:p w14:paraId="46CDAB5E" w14:textId="1AF4EE68" w:rsidR="00064FA8" w:rsidRPr="008E0F64" w:rsidRDefault="00064FA8" w:rsidP="00445351">
      <w:pPr>
        <w:pStyle w:val="FOD-opsomming1"/>
        <w:numPr>
          <w:ilvl w:val="0"/>
          <w:numId w:val="169"/>
        </w:numPr>
      </w:pPr>
      <w:r w:rsidRPr="008E0F64">
        <w:t>der Verlegeart und Umgebung der elektrischen Leitung,</w:t>
      </w:r>
    </w:p>
    <w:p w14:paraId="5B341C2C" w14:textId="77777777" w:rsidR="00064FA8" w:rsidRPr="008E0F64" w:rsidRDefault="00064FA8" w:rsidP="00445351">
      <w:pPr>
        <w:pStyle w:val="FOD-opsomming1"/>
        <w:numPr>
          <w:ilvl w:val="0"/>
          <w:numId w:val="169"/>
        </w:numPr>
      </w:pPr>
      <w:r w:rsidRPr="008E0F64">
        <w:t>der Umgebungstemperatur.</w:t>
      </w:r>
    </w:p>
    <w:p w14:paraId="7929BAD1" w14:textId="77777777" w:rsidR="00064FA8" w:rsidRPr="008E0F64" w:rsidRDefault="00064FA8" w:rsidP="00692AE0">
      <w:pPr>
        <w:pStyle w:val="FOD-normal"/>
      </w:pPr>
      <w:r w:rsidRPr="008E0F64">
        <w:t>Die Strombelastbarkeit ist so bemessen, dass die Erwärmung durch Joule-Effekt der Leiter die Isolierung nicht auf eine Temperatur bringt, die die Temperatur überschreitet, der die Isolierung ohne Beeinträchtigung ihrer Eigenschaften auf unbegrenzte Zeit standhalten kann.</w:t>
      </w:r>
    </w:p>
    <w:p w14:paraId="50F0E746" w14:textId="6618BBB1" w:rsidR="00064FA8" w:rsidRPr="008E0F64" w:rsidRDefault="00064FA8" w:rsidP="00692AE0">
      <w:pPr>
        <w:pStyle w:val="FOD-normal"/>
        <w:spacing w:after="120"/>
      </w:pPr>
      <w:r w:rsidRPr="008E0F64">
        <w:t>Sie wird gemäß den Regeln des Fachs berechnet. Die für Energie bzw. für das Wohlbefinden der Arbeitnehmer bei der Ausführung ihrer Arbeit zuständigen Minister können, jeweils für ihren Bereich, durch Erlass nähere Regeln für die Berechnung der Strombelastbarkeit festlegen.</w:t>
      </w:r>
    </w:p>
    <w:p w14:paraId="0BD748FB" w14:textId="77777777" w:rsidR="00A9026E" w:rsidRPr="008E0F64" w:rsidRDefault="00A9026E">
      <w:pPr>
        <w:rPr>
          <w:rFonts w:ascii="Trebuchet MS" w:hAnsi="Trebuchet MS"/>
          <w:sz w:val="19"/>
        </w:rPr>
      </w:pPr>
      <w:r w:rsidRPr="008E0F64">
        <w:rPr>
          <w:rFonts w:ascii="Trebuchet MS" w:hAnsi="Trebuchet MS"/>
          <w:sz w:val="19"/>
        </w:rPr>
        <w:br w:type="page"/>
      </w:r>
    </w:p>
    <w:p w14:paraId="3DC0A31D" w14:textId="77777777" w:rsidR="004770D7" w:rsidRPr="008E0F64" w:rsidRDefault="004770D7" w:rsidP="004770D7">
      <w:pPr>
        <w:autoSpaceDE w:val="0"/>
        <w:autoSpaceDN w:val="0"/>
        <w:adjustRightInd w:val="0"/>
        <w:spacing w:after="120" w:line="240" w:lineRule="auto"/>
        <w:rPr>
          <w:rFonts w:ascii="Trebuchet MS" w:hAnsi="Trebuchet MS"/>
          <w:sz w:val="19"/>
        </w:rPr>
      </w:pPr>
      <w:r w:rsidRPr="008E0F64">
        <w:rPr>
          <w:rFonts w:ascii="Trebuchet MS" w:hAnsi="Trebuchet MS"/>
          <w:sz w:val="19"/>
        </w:rPr>
        <w:lastRenderedPageBreak/>
        <w:t xml:space="preserve">[Für hauswirtschaftliche Anlagen ist die maximale Nennstromstärke von Sicherungen bzw. die maximale Nennstromstärke des Leitungsschutzschalters, die eine elektrische Leitung schützen, je nach Leiterquerschnitt in </w:t>
      </w:r>
      <w:r w:rsidRPr="008E0F64">
        <w:rPr>
          <w:rFonts w:ascii="Trebuchet MS" w:hAnsi="Trebuchet MS"/>
          <w:i/>
          <w:iCs/>
          <w:sz w:val="19"/>
        </w:rPr>
        <w:t>Tabelle 4.11</w:t>
      </w:r>
      <w:r w:rsidRPr="008E0F64">
        <w:rPr>
          <w:rFonts w:ascii="Trebuchet MS" w:hAnsi="Trebuchet MS"/>
          <w:sz w:val="19"/>
        </w:rPr>
        <w:t xml:space="preserve"> angegeben:</w:t>
      </w:r>
    </w:p>
    <w:p w14:paraId="4F6E98C5" w14:textId="77777777" w:rsidR="004770D7" w:rsidRDefault="004770D7" w:rsidP="004105C4">
      <w:pPr>
        <w:pStyle w:val="FOD-tab-titel"/>
      </w:pPr>
      <w:bookmarkStart w:id="1087" w:name="_Toc202794576"/>
      <w:r w:rsidRPr="008E0F64">
        <w:t>Tabelle 4.11 - Kaliber der Schutzeinrichtung je nach Leiterquerschnitt</w:t>
      </w:r>
      <w:bookmarkEnd w:id="1087"/>
    </w:p>
    <w:p w14:paraId="3B5ECA3C" w14:textId="77777777" w:rsidR="004105C4" w:rsidRPr="008E0F64" w:rsidRDefault="004105C4" w:rsidP="004105C4">
      <w:pPr>
        <w:pStyle w:val="FOD-tab-titel"/>
      </w:pPr>
    </w:p>
    <w:tbl>
      <w:tblPr>
        <w:tblStyle w:val="Grilledutableau"/>
        <w:tblW w:w="0" w:type="auto"/>
        <w:jc w:val="center"/>
        <w:tblLook w:val="04A0" w:firstRow="1" w:lastRow="0" w:firstColumn="1" w:lastColumn="0" w:noHBand="0" w:noVBand="1"/>
      </w:tblPr>
      <w:tblGrid>
        <w:gridCol w:w="3003"/>
        <w:gridCol w:w="3003"/>
        <w:gridCol w:w="3011"/>
      </w:tblGrid>
      <w:tr w:rsidR="004770D7" w:rsidRPr="008E0F64" w14:paraId="5AE5D38C" w14:textId="77777777" w:rsidTr="004770D7">
        <w:trPr>
          <w:trHeight w:val="567"/>
          <w:jc w:val="center"/>
        </w:trPr>
        <w:tc>
          <w:tcPr>
            <w:tcW w:w="3003" w:type="dxa"/>
            <w:vAlign w:val="center"/>
          </w:tcPr>
          <w:p w14:paraId="31A22BB1"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b/>
                <w:bCs/>
                <w:sz w:val="19"/>
              </w:rPr>
              <w:t>Leiterquerschnitt in mm²</w:t>
            </w:r>
          </w:p>
        </w:tc>
        <w:tc>
          <w:tcPr>
            <w:tcW w:w="3003" w:type="dxa"/>
            <w:vAlign w:val="center"/>
          </w:tcPr>
          <w:p w14:paraId="3573024A"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b/>
                <w:bCs/>
                <w:sz w:val="19"/>
              </w:rPr>
              <w:t>Maximale Nennstromstärke der Sicherung</w:t>
            </w:r>
          </w:p>
        </w:tc>
        <w:tc>
          <w:tcPr>
            <w:tcW w:w="3011" w:type="dxa"/>
            <w:vAlign w:val="center"/>
          </w:tcPr>
          <w:p w14:paraId="182B9452"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b/>
                <w:bCs/>
                <w:sz w:val="19"/>
              </w:rPr>
              <w:t>Maximale Nennstromstärke des Leitungsschutzschalters</w:t>
            </w:r>
          </w:p>
        </w:tc>
      </w:tr>
      <w:tr w:rsidR="004770D7" w:rsidRPr="008E0F64" w14:paraId="4276B940" w14:textId="77777777" w:rsidTr="004770D7">
        <w:trPr>
          <w:trHeight w:val="567"/>
          <w:jc w:val="center"/>
        </w:trPr>
        <w:tc>
          <w:tcPr>
            <w:tcW w:w="3003" w:type="dxa"/>
            <w:vAlign w:val="center"/>
          </w:tcPr>
          <w:p w14:paraId="3DF17FD2"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0,5</w:t>
            </w:r>
          </w:p>
        </w:tc>
        <w:tc>
          <w:tcPr>
            <w:tcW w:w="3003" w:type="dxa"/>
            <w:vAlign w:val="center"/>
          </w:tcPr>
          <w:p w14:paraId="74C16C95"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2 A</w:t>
            </w:r>
          </w:p>
        </w:tc>
        <w:tc>
          <w:tcPr>
            <w:tcW w:w="3011" w:type="dxa"/>
            <w:vAlign w:val="center"/>
          </w:tcPr>
          <w:p w14:paraId="3B6F9367"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4 A</w:t>
            </w:r>
          </w:p>
        </w:tc>
      </w:tr>
      <w:tr w:rsidR="004770D7" w:rsidRPr="008E0F64" w14:paraId="18C9B6DD" w14:textId="77777777" w:rsidTr="004770D7">
        <w:trPr>
          <w:trHeight w:val="567"/>
          <w:jc w:val="center"/>
        </w:trPr>
        <w:tc>
          <w:tcPr>
            <w:tcW w:w="3003" w:type="dxa"/>
            <w:vAlign w:val="center"/>
          </w:tcPr>
          <w:p w14:paraId="5FAD9621"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0,75</w:t>
            </w:r>
          </w:p>
        </w:tc>
        <w:tc>
          <w:tcPr>
            <w:tcW w:w="3003" w:type="dxa"/>
            <w:vAlign w:val="center"/>
          </w:tcPr>
          <w:p w14:paraId="21654D93"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4 A</w:t>
            </w:r>
          </w:p>
        </w:tc>
        <w:tc>
          <w:tcPr>
            <w:tcW w:w="3011" w:type="dxa"/>
            <w:vAlign w:val="center"/>
          </w:tcPr>
          <w:p w14:paraId="465DD539"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6 A</w:t>
            </w:r>
          </w:p>
        </w:tc>
      </w:tr>
      <w:tr w:rsidR="004770D7" w:rsidRPr="008E0F64" w14:paraId="0FE505AD" w14:textId="77777777" w:rsidTr="004770D7">
        <w:trPr>
          <w:trHeight w:val="567"/>
          <w:jc w:val="center"/>
        </w:trPr>
        <w:tc>
          <w:tcPr>
            <w:tcW w:w="3003" w:type="dxa"/>
            <w:vAlign w:val="center"/>
          </w:tcPr>
          <w:p w14:paraId="0D78F6E2"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w:t>
            </w:r>
          </w:p>
        </w:tc>
        <w:tc>
          <w:tcPr>
            <w:tcW w:w="3003" w:type="dxa"/>
            <w:vAlign w:val="center"/>
          </w:tcPr>
          <w:p w14:paraId="74A3F139"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6 A</w:t>
            </w:r>
          </w:p>
        </w:tc>
        <w:tc>
          <w:tcPr>
            <w:tcW w:w="3011" w:type="dxa"/>
            <w:vAlign w:val="center"/>
          </w:tcPr>
          <w:p w14:paraId="506A0F97"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10 A</w:t>
            </w:r>
          </w:p>
        </w:tc>
      </w:tr>
      <w:tr w:rsidR="004770D7" w:rsidRPr="008E0F64" w14:paraId="3E2A3119" w14:textId="77777777" w:rsidTr="004770D7">
        <w:trPr>
          <w:trHeight w:val="567"/>
          <w:jc w:val="center"/>
        </w:trPr>
        <w:tc>
          <w:tcPr>
            <w:tcW w:w="3003" w:type="dxa"/>
            <w:vAlign w:val="center"/>
          </w:tcPr>
          <w:p w14:paraId="60176DF3"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1,5</w:t>
            </w:r>
          </w:p>
        </w:tc>
        <w:tc>
          <w:tcPr>
            <w:tcW w:w="3003" w:type="dxa"/>
            <w:vAlign w:val="center"/>
          </w:tcPr>
          <w:p w14:paraId="7DE1F4A4"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10 A</w:t>
            </w:r>
          </w:p>
        </w:tc>
        <w:tc>
          <w:tcPr>
            <w:tcW w:w="3011" w:type="dxa"/>
            <w:vAlign w:val="center"/>
          </w:tcPr>
          <w:p w14:paraId="607330F6"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16 A</w:t>
            </w:r>
          </w:p>
        </w:tc>
      </w:tr>
      <w:tr w:rsidR="004770D7" w:rsidRPr="008E0F64" w14:paraId="3A96908C" w14:textId="77777777" w:rsidTr="004770D7">
        <w:trPr>
          <w:trHeight w:val="567"/>
          <w:jc w:val="center"/>
        </w:trPr>
        <w:tc>
          <w:tcPr>
            <w:tcW w:w="3003" w:type="dxa"/>
            <w:vAlign w:val="center"/>
          </w:tcPr>
          <w:p w14:paraId="73AA5CDA"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2,5</w:t>
            </w:r>
          </w:p>
        </w:tc>
        <w:tc>
          <w:tcPr>
            <w:tcW w:w="3003" w:type="dxa"/>
            <w:vAlign w:val="center"/>
          </w:tcPr>
          <w:p w14:paraId="69B9100D"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16 A</w:t>
            </w:r>
          </w:p>
        </w:tc>
        <w:tc>
          <w:tcPr>
            <w:tcW w:w="3011" w:type="dxa"/>
            <w:vAlign w:val="center"/>
          </w:tcPr>
          <w:p w14:paraId="7BA9C279"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20 A</w:t>
            </w:r>
          </w:p>
        </w:tc>
      </w:tr>
      <w:tr w:rsidR="004770D7" w:rsidRPr="008E0F64" w14:paraId="7C5BE4F9" w14:textId="77777777" w:rsidTr="004770D7">
        <w:trPr>
          <w:trHeight w:val="567"/>
          <w:jc w:val="center"/>
        </w:trPr>
        <w:tc>
          <w:tcPr>
            <w:tcW w:w="3003" w:type="dxa"/>
            <w:vAlign w:val="center"/>
          </w:tcPr>
          <w:p w14:paraId="3D34169D"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4</w:t>
            </w:r>
          </w:p>
        </w:tc>
        <w:tc>
          <w:tcPr>
            <w:tcW w:w="3003" w:type="dxa"/>
            <w:vAlign w:val="center"/>
          </w:tcPr>
          <w:p w14:paraId="12545104"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20 A</w:t>
            </w:r>
          </w:p>
        </w:tc>
        <w:tc>
          <w:tcPr>
            <w:tcW w:w="3011" w:type="dxa"/>
            <w:vAlign w:val="center"/>
          </w:tcPr>
          <w:p w14:paraId="47B4C0F9"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25 A</w:t>
            </w:r>
          </w:p>
        </w:tc>
      </w:tr>
      <w:tr w:rsidR="004770D7" w:rsidRPr="008E0F64" w14:paraId="49D0B94F" w14:textId="77777777" w:rsidTr="004770D7">
        <w:trPr>
          <w:trHeight w:val="567"/>
          <w:jc w:val="center"/>
        </w:trPr>
        <w:tc>
          <w:tcPr>
            <w:tcW w:w="3003" w:type="dxa"/>
            <w:vAlign w:val="center"/>
          </w:tcPr>
          <w:p w14:paraId="6C6C2076"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6</w:t>
            </w:r>
          </w:p>
        </w:tc>
        <w:tc>
          <w:tcPr>
            <w:tcW w:w="3003" w:type="dxa"/>
            <w:vAlign w:val="center"/>
          </w:tcPr>
          <w:p w14:paraId="0B264063"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32 A</w:t>
            </w:r>
          </w:p>
        </w:tc>
        <w:tc>
          <w:tcPr>
            <w:tcW w:w="3011" w:type="dxa"/>
            <w:vAlign w:val="center"/>
          </w:tcPr>
          <w:p w14:paraId="5580D0A2"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40 A</w:t>
            </w:r>
          </w:p>
        </w:tc>
      </w:tr>
      <w:tr w:rsidR="004770D7" w:rsidRPr="008E0F64" w14:paraId="5BAC85A3" w14:textId="77777777" w:rsidTr="004770D7">
        <w:trPr>
          <w:trHeight w:val="567"/>
          <w:jc w:val="center"/>
        </w:trPr>
        <w:tc>
          <w:tcPr>
            <w:tcW w:w="3003" w:type="dxa"/>
            <w:vAlign w:val="center"/>
          </w:tcPr>
          <w:p w14:paraId="6761D919"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10</w:t>
            </w:r>
          </w:p>
        </w:tc>
        <w:tc>
          <w:tcPr>
            <w:tcW w:w="3003" w:type="dxa"/>
            <w:vAlign w:val="center"/>
          </w:tcPr>
          <w:p w14:paraId="2FD28646"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50 A</w:t>
            </w:r>
          </w:p>
        </w:tc>
        <w:tc>
          <w:tcPr>
            <w:tcW w:w="3011" w:type="dxa"/>
            <w:vAlign w:val="center"/>
          </w:tcPr>
          <w:p w14:paraId="3A75FE60"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63 A</w:t>
            </w:r>
          </w:p>
        </w:tc>
      </w:tr>
      <w:tr w:rsidR="004770D7" w:rsidRPr="008E0F64" w14:paraId="3DA3767E" w14:textId="77777777" w:rsidTr="004770D7">
        <w:trPr>
          <w:trHeight w:val="567"/>
          <w:jc w:val="center"/>
        </w:trPr>
        <w:tc>
          <w:tcPr>
            <w:tcW w:w="3003" w:type="dxa"/>
            <w:vAlign w:val="center"/>
          </w:tcPr>
          <w:p w14:paraId="048F931D"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16</w:t>
            </w:r>
          </w:p>
        </w:tc>
        <w:tc>
          <w:tcPr>
            <w:tcW w:w="3003" w:type="dxa"/>
            <w:vAlign w:val="center"/>
          </w:tcPr>
          <w:p w14:paraId="130B6B4C"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63 A</w:t>
            </w:r>
          </w:p>
        </w:tc>
        <w:tc>
          <w:tcPr>
            <w:tcW w:w="3011" w:type="dxa"/>
            <w:vAlign w:val="center"/>
          </w:tcPr>
          <w:p w14:paraId="381FF915"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80 A</w:t>
            </w:r>
          </w:p>
        </w:tc>
      </w:tr>
      <w:tr w:rsidR="004770D7" w:rsidRPr="008E0F64" w14:paraId="749963A0" w14:textId="77777777" w:rsidTr="004770D7">
        <w:trPr>
          <w:trHeight w:val="567"/>
          <w:jc w:val="center"/>
        </w:trPr>
        <w:tc>
          <w:tcPr>
            <w:tcW w:w="3003" w:type="dxa"/>
            <w:vAlign w:val="center"/>
          </w:tcPr>
          <w:p w14:paraId="43058DC6"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25</w:t>
            </w:r>
          </w:p>
        </w:tc>
        <w:tc>
          <w:tcPr>
            <w:tcW w:w="3003" w:type="dxa"/>
            <w:vAlign w:val="center"/>
          </w:tcPr>
          <w:p w14:paraId="471CC224"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80 A</w:t>
            </w:r>
          </w:p>
        </w:tc>
        <w:tc>
          <w:tcPr>
            <w:tcW w:w="3011" w:type="dxa"/>
            <w:vAlign w:val="center"/>
          </w:tcPr>
          <w:p w14:paraId="3550B76B"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100 A</w:t>
            </w:r>
          </w:p>
        </w:tc>
      </w:tr>
      <w:tr w:rsidR="004770D7" w:rsidRPr="008E0F64" w14:paraId="21E6EA54" w14:textId="77777777" w:rsidTr="004770D7">
        <w:trPr>
          <w:trHeight w:val="567"/>
          <w:jc w:val="center"/>
        </w:trPr>
        <w:tc>
          <w:tcPr>
            <w:tcW w:w="3003" w:type="dxa"/>
            <w:vAlign w:val="center"/>
          </w:tcPr>
          <w:p w14:paraId="3B8FF693"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35</w:t>
            </w:r>
          </w:p>
        </w:tc>
        <w:tc>
          <w:tcPr>
            <w:tcW w:w="3003" w:type="dxa"/>
            <w:vAlign w:val="center"/>
          </w:tcPr>
          <w:p w14:paraId="1CF32C36"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100 A</w:t>
            </w:r>
          </w:p>
        </w:tc>
        <w:tc>
          <w:tcPr>
            <w:tcW w:w="3011" w:type="dxa"/>
            <w:vAlign w:val="center"/>
          </w:tcPr>
          <w:p w14:paraId="37F3E00B" w14:textId="77777777" w:rsidR="004770D7" w:rsidRPr="008E0F64" w:rsidRDefault="004770D7" w:rsidP="004770D7">
            <w:pPr>
              <w:autoSpaceDE w:val="0"/>
              <w:autoSpaceDN w:val="0"/>
              <w:adjustRightInd w:val="0"/>
              <w:spacing w:after="120"/>
              <w:jc w:val="center"/>
              <w:rPr>
                <w:rFonts w:ascii="Trebuchet MS" w:hAnsi="Trebuchet MS"/>
                <w:sz w:val="19"/>
              </w:rPr>
            </w:pPr>
            <w:r w:rsidRPr="008E0F64">
              <w:rPr>
                <w:rFonts w:ascii="Trebuchet MS" w:hAnsi="Trebuchet MS"/>
                <w:sz w:val="19"/>
              </w:rPr>
              <w:t>125 A</w:t>
            </w:r>
          </w:p>
        </w:tc>
      </w:tr>
    </w:tbl>
    <w:p w14:paraId="32B8544F" w14:textId="0F5341D3" w:rsidR="004770D7" w:rsidRPr="008E0F64" w:rsidRDefault="004770D7" w:rsidP="004770D7">
      <w:pPr>
        <w:autoSpaceDE w:val="0"/>
        <w:autoSpaceDN w:val="0"/>
        <w:adjustRightInd w:val="0"/>
        <w:spacing w:after="120" w:line="240" w:lineRule="auto"/>
        <w:jc w:val="right"/>
        <w:rPr>
          <w:rFonts w:ascii="Trebuchet MS" w:hAnsi="Trebuchet MS"/>
          <w:sz w:val="19"/>
        </w:rPr>
      </w:pPr>
      <w:r w:rsidRPr="008E0F64">
        <w:rPr>
          <w:rFonts w:ascii="Trebuchet MS" w:hAnsi="Trebuchet MS"/>
          <w:sz w:val="19"/>
        </w:rPr>
        <w:t>]</w:t>
      </w:r>
    </w:p>
    <w:p w14:paraId="35136804" w14:textId="77777777" w:rsidR="00064FA8" w:rsidRPr="008E0F64" w:rsidRDefault="00064FA8" w:rsidP="00962ACD">
      <w:pPr>
        <w:pStyle w:val="FOD-niv4"/>
      </w:pPr>
      <w:bookmarkStart w:id="1088" w:name="_Toc390436746"/>
      <w:bookmarkStart w:id="1089" w:name="_Toc167268233"/>
      <w:bookmarkStart w:id="1090" w:name="_Toc167270556"/>
      <w:bookmarkStart w:id="1091" w:name="_Toc193188011"/>
      <w:bookmarkStart w:id="1092" w:name="_Toc196734631"/>
      <w:r w:rsidRPr="008E0F64">
        <w:t>Unterabschnitt 4.4.1.6 - Anschluss von Abnehmern an das Netz</w:t>
      </w:r>
      <w:bookmarkEnd w:id="1088"/>
      <w:bookmarkEnd w:id="1089"/>
      <w:bookmarkEnd w:id="1090"/>
      <w:bookmarkEnd w:id="1091"/>
      <w:bookmarkEnd w:id="1092"/>
    </w:p>
    <w:p w14:paraId="448A2B55" w14:textId="77777777" w:rsidR="00064FA8" w:rsidRPr="008E0F64" w:rsidRDefault="00064FA8" w:rsidP="00692AE0">
      <w:pPr>
        <w:pStyle w:val="FOD-normal"/>
      </w:pPr>
      <w:r w:rsidRPr="008E0F64">
        <w:t>Der Anschluss der Abnehmer an das Netz erfolgt nach den Regeln des Fachs.</w:t>
      </w:r>
    </w:p>
    <w:p w14:paraId="03AD3978" w14:textId="77777777" w:rsidR="00064FA8" w:rsidRPr="008E0F64" w:rsidRDefault="00064FA8" w:rsidP="00692AE0">
      <w:pPr>
        <w:pStyle w:val="FOD-niv3"/>
      </w:pPr>
      <w:bookmarkStart w:id="1093" w:name="_Toc390436747"/>
      <w:bookmarkStart w:id="1094" w:name="_Toc167268234"/>
      <w:bookmarkStart w:id="1095" w:name="_Toc167270557"/>
      <w:bookmarkStart w:id="1096" w:name="_Toc193188012"/>
      <w:r w:rsidRPr="008E0F64">
        <w:t>Abschnitt 4.4.2 - Schutz gegen Kurzschlüsse bei Nieder- und Kleinspannung</w:t>
      </w:r>
      <w:bookmarkEnd w:id="1093"/>
      <w:bookmarkEnd w:id="1094"/>
      <w:bookmarkEnd w:id="1095"/>
      <w:bookmarkEnd w:id="1096"/>
    </w:p>
    <w:p w14:paraId="27825F0D" w14:textId="77777777" w:rsidR="00064FA8" w:rsidRPr="008E0F64" w:rsidRDefault="00064FA8" w:rsidP="00962ACD">
      <w:pPr>
        <w:pStyle w:val="FOD-niv4"/>
      </w:pPr>
      <w:bookmarkStart w:id="1097" w:name="_Toc390436748"/>
      <w:bookmarkStart w:id="1098" w:name="_Toc167268235"/>
      <w:bookmarkStart w:id="1099" w:name="_Toc167270558"/>
      <w:bookmarkStart w:id="1100" w:name="_Toc193188013"/>
      <w:bookmarkStart w:id="1101" w:name="_Toc196734632"/>
      <w:r w:rsidRPr="008E0F64">
        <w:t>Unterabschnitt 4.4.2.1 - Kurzschluss-Schutzeinrichtungen</w:t>
      </w:r>
      <w:bookmarkEnd w:id="1097"/>
      <w:bookmarkEnd w:id="1098"/>
      <w:bookmarkEnd w:id="1099"/>
      <w:bookmarkEnd w:id="1100"/>
      <w:bookmarkEnd w:id="1101"/>
    </w:p>
    <w:p w14:paraId="4F8540E0" w14:textId="77777777" w:rsidR="00064FA8" w:rsidRPr="008E0F64" w:rsidRDefault="00064FA8" w:rsidP="00692AE0">
      <w:pPr>
        <w:pStyle w:val="FOD-normal"/>
      </w:pPr>
      <w:r w:rsidRPr="008E0F64">
        <w:t>Einrichtungen, die Schutz gegen Kurzschlüsse gewährleisten, erfüllen die beiden folgenden Bedingungen:</w:t>
      </w:r>
    </w:p>
    <w:p w14:paraId="4616B255" w14:textId="77777777" w:rsidR="00977F0E" w:rsidRPr="008E0F64" w:rsidRDefault="00064FA8" w:rsidP="00445351">
      <w:pPr>
        <w:pStyle w:val="FOD-opsomming123"/>
        <w:numPr>
          <w:ilvl w:val="0"/>
          <w:numId w:val="510"/>
        </w:numPr>
        <w:spacing w:after="0"/>
        <w:rPr>
          <w:rFonts w:eastAsiaTheme="minorEastAsia"/>
        </w:rPr>
      </w:pPr>
      <w:r w:rsidRPr="008E0F64">
        <w:t>Ihr Ausschaltvermögen entspricht mindestens dem nach den Regeln des Fachs festgelegten unbeeinflussten Kurzschlussstrom an der Stelle, an der die betreffende Einrichtung installiert ist.</w:t>
      </w:r>
    </w:p>
    <w:p w14:paraId="4567664D" w14:textId="77777777" w:rsidR="00123302" w:rsidRPr="008E0F64" w:rsidRDefault="00064FA8" w:rsidP="00692AE0">
      <w:pPr>
        <w:pStyle w:val="FOD-opsomming123"/>
        <w:spacing w:after="0"/>
        <w:ind w:left="357" w:hanging="357"/>
        <w:rPr>
          <w:rFonts w:eastAsiaTheme="minorEastAsia"/>
        </w:rPr>
      </w:pPr>
      <w:r w:rsidRPr="008E0F64">
        <w:t>Die Ansprechzeit der Einrichtungen, das heißt die Zeit, die benötigt wird, um den Strom nach einem vollkommenen Kurzschluss an einem beliebigen Punkt des Stromkreises abzuschalten, überschreitet nicht die Zeit, die erforderlich ist, um die Temperatur der Leiter auf den zugelassenen Grenzwert zu erhöhen; bei Kurzschlüssen von höchstens 5 Sekunden kann die Zeit, die ein Kurzschlussstrom benötigt, um die Temperatur der Leiter auf den zugelassenen Grenzwert zu erhöhen, aus folgender Formel abgeleitet werden:</w:t>
      </w:r>
    </w:p>
    <w:p w14:paraId="6FC4425D" w14:textId="0F2040F2" w:rsidR="00977F0E" w:rsidRPr="008E0F64" w:rsidRDefault="00064FA8" w:rsidP="00123302">
      <w:pPr>
        <w:pStyle w:val="FOD-opsomming123"/>
        <w:numPr>
          <w:ilvl w:val="0"/>
          <w:numId w:val="0"/>
        </w:numPr>
        <w:spacing w:after="0"/>
        <w:ind w:left="357"/>
        <w:rPr>
          <w:rFonts w:eastAsiaTheme="minorEastAsia"/>
        </w:rPr>
      </w:pPr>
      <w:r w:rsidRPr="008E0F64">
        <w:tab/>
      </w:r>
      <w:r w:rsidRPr="008E0F64">
        <w:object w:dxaOrig="859" w:dyaOrig="520" w14:anchorId="5BED70AE">
          <v:shape id="_x0000_i1035" type="#_x0000_t75" style="width:45.35pt;height:26.65pt" o:ole="" o:allowoverlap="f">
            <v:imagedata r:id="rId189" o:title=""/>
          </v:shape>
          <o:OLEObject Type="Embed" ProgID="Equation.3" ShapeID="_x0000_i1035" DrawAspect="Content" ObjectID="_1814270549" r:id="rId190"/>
        </w:object>
      </w:r>
    </w:p>
    <w:p w14:paraId="5732E1AB" w14:textId="77777777" w:rsidR="00064FA8" w:rsidRPr="008E0F64" w:rsidRDefault="00064FA8" w:rsidP="00B248F2">
      <w:pPr>
        <w:pStyle w:val="FOD-opsomming123"/>
        <w:numPr>
          <w:ilvl w:val="0"/>
          <w:numId w:val="0"/>
        </w:numPr>
        <w:ind w:left="360"/>
      </w:pPr>
      <w:r w:rsidRPr="008E0F64">
        <w:t>Dabei ist:</w:t>
      </w:r>
    </w:p>
    <w:p w14:paraId="56084EF0" w14:textId="77777777" w:rsidR="00064FA8" w:rsidRPr="008E0F64" w:rsidRDefault="00064FA8" w:rsidP="00B248F2">
      <w:pPr>
        <w:widowControl w:val="0"/>
        <w:tabs>
          <w:tab w:val="left" w:pos="720"/>
        </w:tabs>
        <w:autoSpaceDE w:val="0"/>
        <w:autoSpaceDN w:val="0"/>
        <w:adjustRightInd w:val="0"/>
        <w:spacing w:after="0" w:line="240" w:lineRule="auto"/>
        <w:ind w:left="720" w:hanging="363"/>
        <w:contextualSpacing/>
        <w:jc w:val="both"/>
        <w:rPr>
          <w:rFonts w:ascii="Trebuchet MS" w:hAnsi="Trebuchet MS" w:cs="Arial"/>
          <w:sz w:val="19"/>
          <w:szCs w:val="19"/>
        </w:rPr>
      </w:pPr>
      <w:r w:rsidRPr="008E0F64">
        <w:rPr>
          <w:rFonts w:ascii="Trebuchet MS" w:hAnsi="Trebuchet MS"/>
          <w:i/>
          <w:sz w:val="19"/>
        </w:rPr>
        <w:t>t</w:t>
      </w:r>
      <w:r w:rsidRPr="008E0F64">
        <w:rPr>
          <w:rFonts w:ascii="Trebuchet MS" w:hAnsi="Trebuchet MS"/>
          <w:sz w:val="19"/>
        </w:rPr>
        <w:t>:</w:t>
      </w:r>
      <w:r w:rsidRPr="008E0F64">
        <w:rPr>
          <w:rFonts w:ascii="Trebuchet MS" w:hAnsi="Trebuchet MS"/>
          <w:sz w:val="19"/>
        </w:rPr>
        <w:tab/>
        <w:t>Zeit in Sekunden,</w:t>
      </w:r>
    </w:p>
    <w:p w14:paraId="17C923A8" w14:textId="77777777" w:rsidR="00064FA8" w:rsidRPr="008E0F64" w:rsidRDefault="00064FA8" w:rsidP="00B248F2">
      <w:pPr>
        <w:widowControl w:val="0"/>
        <w:tabs>
          <w:tab w:val="left" w:pos="720"/>
        </w:tabs>
        <w:autoSpaceDE w:val="0"/>
        <w:autoSpaceDN w:val="0"/>
        <w:adjustRightInd w:val="0"/>
        <w:spacing w:after="0" w:line="240" w:lineRule="auto"/>
        <w:ind w:left="720" w:hanging="363"/>
        <w:contextualSpacing/>
        <w:jc w:val="both"/>
        <w:rPr>
          <w:rFonts w:ascii="Trebuchet MS" w:hAnsi="Trebuchet MS" w:cs="Arial"/>
          <w:sz w:val="19"/>
          <w:szCs w:val="19"/>
        </w:rPr>
      </w:pPr>
      <w:r w:rsidRPr="008E0F64">
        <w:rPr>
          <w:rFonts w:ascii="Trebuchet MS" w:hAnsi="Trebuchet MS"/>
          <w:i/>
          <w:sz w:val="19"/>
        </w:rPr>
        <w:t>S</w:t>
      </w:r>
      <w:r w:rsidRPr="008E0F64">
        <w:rPr>
          <w:rFonts w:ascii="Trebuchet MS" w:hAnsi="Trebuchet MS"/>
          <w:sz w:val="19"/>
        </w:rPr>
        <w:t>:</w:t>
      </w:r>
      <w:r w:rsidRPr="008E0F64">
        <w:rPr>
          <w:rFonts w:ascii="Trebuchet MS" w:hAnsi="Trebuchet MS"/>
          <w:sz w:val="19"/>
        </w:rPr>
        <w:tab/>
        <w:t>Leiterquerschnitt in mm²,</w:t>
      </w:r>
    </w:p>
    <w:p w14:paraId="1A69AF09" w14:textId="77777777" w:rsidR="00064FA8" w:rsidRPr="008E0F64" w:rsidRDefault="00064FA8" w:rsidP="00B248F2">
      <w:pPr>
        <w:widowControl w:val="0"/>
        <w:tabs>
          <w:tab w:val="left" w:pos="720"/>
        </w:tabs>
        <w:autoSpaceDE w:val="0"/>
        <w:autoSpaceDN w:val="0"/>
        <w:adjustRightInd w:val="0"/>
        <w:spacing w:after="0" w:line="240" w:lineRule="auto"/>
        <w:ind w:left="720" w:hanging="363"/>
        <w:contextualSpacing/>
        <w:jc w:val="both"/>
        <w:rPr>
          <w:rFonts w:ascii="Trebuchet MS" w:hAnsi="Trebuchet MS" w:cs="Arial"/>
          <w:sz w:val="19"/>
          <w:szCs w:val="19"/>
        </w:rPr>
      </w:pPr>
      <w:r w:rsidRPr="008E0F64">
        <w:rPr>
          <w:rFonts w:ascii="Trebuchet MS" w:hAnsi="Trebuchet MS"/>
          <w:i/>
          <w:sz w:val="19"/>
        </w:rPr>
        <w:t>I</w:t>
      </w:r>
      <w:r w:rsidRPr="008E0F64">
        <w:rPr>
          <w:rFonts w:ascii="Trebuchet MS" w:hAnsi="Trebuchet MS"/>
          <w:sz w:val="19"/>
        </w:rPr>
        <w:t>:</w:t>
      </w:r>
      <w:r w:rsidRPr="008E0F64">
        <w:rPr>
          <w:rFonts w:ascii="Trebuchet MS" w:hAnsi="Trebuchet MS"/>
          <w:sz w:val="19"/>
        </w:rPr>
        <w:tab/>
        <w:t>Stromstärke des vollkommenen Kurzschlusses in A,</w:t>
      </w:r>
    </w:p>
    <w:p w14:paraId="636CBF4A" w14:textId="77777777" w:rsidR="00064FA8" w:rsidRPr="008E0F64" w:rsidRDefault="00064FA8" w:rsidP="00B248F2">
      <w:pPr>
        <w:keepNext/>
        <w:tabs>
          <w:tab w:val="left" w:pos="720"/>
        </w:tabs>
        <w:autoSpaceDE w:val="0"/>
        <w:autoSpaceDN w:val="0"/>
        <w:adjustRightInd w:val="0"/>
        <w:spacing w:after="120" w:line="240" w:lineRule="auto"/>
        <w:ind w:left="720" w:hanging="363"/>
        <w:contextualSpacing/>
        <w:jc w:val="both"/>
        <w:rPr>
          <w:rFonts w:ascii="Trebuchet MS" w:hAnsi="Trebuchet MS" w:cs="Arial"/>
          <w:sz w:val="19"/>
          <w:szCs w:val="19"/>
        </w:rPr>
      </w:pPr>
      <w:r w:rsidRPr="008E0F64">
        <w:rPr>
          <w:rFonts w:ascii="Trebuchet MS" w:hAnsi="Trebuchet MS"/>
          <w:sz w:val="19"/>
        </w:rPr>
        <w:lastRenderedPageBreak/>
        <w:t>k:</w:t>
      </w:r>
      <w:r w:rsidRPr="008E0F64">
        <w:rPr>
          <w:rFonts w:ascii="Trebuchet MS" w:hAnsi="Trebuchet MS"/>
          <w:sz w:val="19"/>
        </w:rPr>
        <w:tab/>
        <w:t>Konstante, deren Wert von der Art des Metalls des Leiters und seiner Isolierung abhängt; die verschiedenen Werte von k werden von den für Energie bzw. für das Wohlbefinden der Arbeitnehmer bei der Ausführung ihrer Arbeit zuständigen Ministern, jeweils für ihren Bereich, durch Erlass festgelegt.</w:t>
      </w:r>
    </w:p>
    <w:p w14:paraId="5DF35D9C" w14:textId="77777777" w:rsidR="00064FA8" w:rsidRPr="008E0F64" w:rsidRDefault="00064FA8" w:rsidP="00962ACD">
      <w:pPr>
        <w:pStyle w:val="FOD-niv4"/>
      </w:pPr>
      <w:bookmarkStart w:id="1102" w:name="_Toc390436749"/>
      <w:bookmarkStart w:id="1103" w:name="_Toc167268236"/>
      <w:bookmarkStart w:id="1104" w:name="_Toc167270559"/>
      <w:bookmarkStart w:id="1105" w:name="_Toc193188014"/>
      <w:bookmarkStart w:id="1106" w:name="_Toc196734633"/>
      <w:r w:rsidRPr="008E0F64">
        <w:t>Unterabschnitt 4.4.2.2 - Lage von Schutzeinrichtungen</w:t>
      </w:r>
      <w:bookmarkEnd w:id="1102"/>
      <w:bookmarkEnd w:id="1103"/>
      <w:bookmarkEnd w:id="1104"/>
      <w:bookmarkEnd w:id="1105"/>
      <w:bookmarkEnd w:id="1106"/>
    </w:p>
    <w:p w14:paraId="5C5B20CE" w14:textId="77777777" w:rsidR="00064FA8" w:rsidRPr="008E0F64" w:rsidRDefault="00064FA8" w:rsidP="00F1261E">
      <w:pPr>
        <w:pStyle w:val="Paragraphedeliste"/>
        <w:widowControl w:val="0"/>
        <w:numPr>
          <w:ilvl w:val="0"/>
          <w:numId w:val="3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Grundsatz</w:t>
      </w:r>
    </w:p>
    <w:p w14:paraId="2F0677B2" w14:textId="7DB788AF" w:rsidR="00064FA8" w:rsidRPr="008E0F64" w:rsidRDefault="00064FA8" w:rsidP="00692AE0">
      <w:pPr>
        <w:pStyle w:val="FOD-normal"/>
      </w:pPr>
      <w:r w:rsidRPr="008E0F64">
        <w:t>Eine Kurzschluss-Schutzeinrichtung wird am Beginn eines jeden Stromkreises installiert, der aus elektrischen Leitungen mit gleichwertigen Eigenschaften besteht.</w:t>
      </w:r>
    </w:p>
    <w:p w14:paraId="262AC0FB" w14:textId="77777777" w:rsidR="00064FA8" w:rsidRPr="008E0F64" w:rsidRDefault="00064FA8" w:rsidP="00692AE0">
      <w:pPr>
        <w:pStyle w:val="FOD-normal"/>
      </w:pPr>
      <w:r w:rsidRPr="008E0F64">
        <w:t>Es ist jedoch erlaubt, am Beginn eines Stromkreises keine Kurzschluss-Schutzeinrichtung zu installieren, sofern überprüft wird, ob die vorgeschaltete Schutzeinrichtung ihre Funktion noch erfüllen kann.</w:t>
      </w:r>
    </w:p>
    <w:p w14:paraId="513A2471" w14:textId="77777777" w:rsidR="00064FA8" w:rsidRPr="008E0F64" w:rsidRDefault="00064FA8" w:rsidP="00F1261E">
      <w:pPr>
        <w:pStyle w:val="Paragraphedeliste"/>
        <w:keepNext/>
        <w:widowControl w:val="0"/>
        <w:numPr>
          <w:ilvl w:val="0"/>
          <w:numId w:val="3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Befreiung</w:t>
      </w:r>
    </w:p>
    <w:p w14:paraId="3E94D2ED" w14:textId="58B7EB5F" w:rsidR="00064FA8" w:rsidRPr="008E0F64" w:rsidRDefault="00064FA8" w:rsidP="00692AE0">
      <w:pPr>
        <w:pStyle w:val="FOD-normal"/>
        <w:keepNext/>
      </w:pPr>
      <w:r w:rsidRPr="008E0F64">
        <w:t xml:space="preserve">In Abweichung von </w:t>
      </w:r>
      <w:r w:rsidRPr="008E0F64">
        <w:rPr>
          <w:i/>
        </w:rPr>
        <w:t>Buchstabe</w:t>
      </w:r>
      <w:r w:rsidRPr="008E0F64">
        <w:t> </w:t>
      </w:r>
      <w:r w:rsidRPr="008E0F64">
        <w:rPr>
          <w:i/>
        </w:rPr>
        <w:t>a</w:t>
      </w:r>
      <w:r w:rsidRPr="008E0F64">
        <w:t xml:space="preserve"> weiter oben dürfen Schutzeinrichtungen bis zu einem Abstand von höchstens 3 m vom Beginn des Stromkreises auf die elektrische Leitung installiert werden, sofern:</w:t>
      </w:r>
    </w:p>
    <w:p w14:paraId="6E6C99B3" w14:textId="30A42FA0" w:rsidR="00064FA8" w:rsidRPr="008E0F64" w:rsidRDefault="00064FA8" w:rsidP="00445351">
      <w:pPr>
        <w:pStyle w:val="FOD-opsomming1"/>
        <w:numPr>
          <w:ilvl w:val="0"/>
          <w:numId w:val="170"/>
        </w:numPr>
      </w:pPr>
      <w:r w:rsidRPr="008E0F64">
        <w:t>der Teil der elektrischen Leitung, der sich zwischen dem Beginn des Stromkreises und der Schutzeinrichtung befindet, keine Einrichtungen enthält, die eine besondere Erwärmung verursachen können, wie zum Beispiel Anschlüsse, Abzweigungen, Querschnittsverminderungen oder Reduzierung der Schaltgeräte,</w:t>
      </w:r>
    </w:p>
    <w:p w14:paraId="57514C6E" w14:textId="75A18C6C" w:rsidR="00064FA8" w:rsidRPr="008E0F64" w:rsidRDefault="00064FA8" w:rsidP="00445351">
      <w:pPr>
        <w:pStyle w:val="FOD-opsomming1"/>
        <w:numPr>
          <w:ilvl w:val="0"/>
          <w:numId w:val="170"/>
        </w:numPr>
      </w:pPr>
      <w:r w:rsidRPr="008E0F64">
        <w:t>der betreffende Teil der elektrischen Leitung sich nicht in der Nähe von brennbaren Materialien befindet.</w:t>
      </w:r>
    </w:p>
    <w:p w14:paraId="64EE0115" w14:textId="0A17EE2F" w:rsidR="00064FA8" w:rsidRPr="008E0F64" w:rsidRDefault="00064FA8" w:rsidP="00692AE0">
      <w:pPr>
        <w:pStyle w:val="FOD-normal"/>
      </w:pPr>
      <w:r w:rsidRPr="008E0F64">
        <w:t xml:space="preserve">Neben den in </w:t>
      </w:r>
      <w:r w:rsidRPr="008E0F64">
        <w:rPr>
          <w:i/>
        </w:rPr>
        <w:t>Unterabschnitt 5.2.4.2</w:t>
      </w:r>
      <w:r w:rsidRPr="008E0F64">
        <w:t xml:space="preserve"> erwähnten Fällen ist es erlaubt, auf jeglichen Schutz gegen Kurzschlüsse zu verzichten, wenn die elektrische Leitung kurz ist und so verlegt ist, dass:</w:t>
      </w:r>
    </w:p>
    <w:p w14:paraId="19AC7CC4" w14:textId="77777777" w:rsidR="00064FA8" w:rsidRPr="008E0F64" w:rsidRDefault="00064FA8" w:rsidP="00445351">
      <w:pPr>
        <w:pStyle w:val="FOD-opsomming1"/>
        <w:numPr>
          <w:ilvl w:val="0"/>
          <w:numId w:val="171"/>
        </w:numPr>
      </w:pPr>
      <w:r w:rsidRPr="008E0F64">
        <w:t>das Risiko eines Kurzschlusses auf ein Minimum reduziert ist,</w:t>
      </w:r>
    </w:p>
    <w:p w14:paraId="093B2188" w14:textId="77777777" w:rsidR="00064FA8" w:rsidRPr="008E0F64" w:rsidRDefault="00064FA8" w:rsidP="00445351">
      <w:pPr>
        <w:pStyle w:val="FOD-opsomming1"/>
        <w:numPr>
          <w:ilvl w:val="0"/>
          <w:numId w:val="171"/>
        </w:numPr>
      </w:pPr>
      <w:r w:rsidRPr="008E0F64">
        <w:t>die elektrische Leitung von jeglichem brennbaren Stoff entfernt ist.</w:t>
      </w:r>
    </w:p>
    <w:p w14:paraId="3C8205F8" w14:textId="77777777" w:rsidR="00064FA8" w:rsidRPr="008E0F64" w:rsidRDefault="00064FA8" w:rsidP="00692AE0">
      <w:pPr>
        <w:pStyle w:val="FOD-normal"/>
      </w:pPr>
      <w:r w:rsidRPr="008E0F64">
        <w:t>Diese Befreiung betrifft nachstehende Fälle:</w:t>
      </w:r>
    </w:p>
    <w:p w14:paraId="632BD156" w14:textId="2A12AD5D" w:rsidR="00064FA8" w:rsidRPr="008E0F64" w:rsidRDefault="00064FA8" w:rsidP="00445351">
      <w:pPr>
        <w:pStyle w:val="FOD-opsomming1"/>
        <w:numPr>
          <w:ilvl w:val="0"/>
          <w:numId w:val="172"/>
        </w:numPr>
      </w:pPr>
      <w:r w:rsidRPr="008E0F64">
        <w:t>elektrische Leitungen, die Generatoren, Transformatoren, Gleichrichter und Akkumulatorenbatterien mit ihren jeweiligen Stelltafeln verbinden, wenn in diesen Tafeln Schutzeinrichtungen installiert sind,</w:t>
      </w:r>
    </w:p>
    <w:p w14:paraId="230AACB5" w14:textId="77777777" w:rsidR="00064FA8" w:rsidRPr="008E0F64" w:rsidRDefault="00064FA8" w:rsidP="00445351">
      <w:pPr>
        <w:pStyle w:val="FOD-opsomming1"/>
        <w:numPr>
          <w:ilvl w:val="0"/>
          <w:numId w:val="172"/>
        </w:numPr>
      </w:pPr>
      <w:r w:rsidRPr="008E0F64">
        <w:t>Messkreise mit Ausnahme von Spannungsmesskreisen von Tafeln, die selbst Sammelschienen enthalten.</w:t>
      </w:r>
    </w:p>
    <w:p w14:paraId="6B9054C6" w14:textId="48BCB777" w:rsidR="00064FA8" w:rsidRPr="008E0F64" w:rsidRDefault="00064FA8" w:rsidP="00F1261E">
      <w:pPr>
        <w:pStyle w:val="Paragraphedeliste"/>
        <w:widowControl w:val="0"/>
        <w:numPr>
          <w:ilvl w:val="0"/>
          <w:numId w:val="3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Geschützte Länge elektrischer Leitungen</w:t>
      </w:r>
    </w:p>
    <w:p w14:paraId="1B11128A" w14:textId="4B473F53" w:rsidR="00064FA8" w:rsidRPr="008E0F64" w:rsidRDefault="00064FA8" w:rsidP="00692AE0">
      <w:pPr>
        <w:pStyle w:val="FOD-normal"/>
      </w:pPr>
      <w:r w:rsidRPr="008E0F64">
        <w:t>Die Höchstlängen geschützter elektrischer Leitungen werden gemäß den Regeln des Fachs festgelegt. Die für Energie bzw. für das Wohlbefinden der Arbeitnehmer bei der Ausführung ihrer Arbeit zuständigen Minister können, jeweils für ihren Bereich, durch Erlass nähere Regeln für die Bestimmung der Höchstlängen geschützter elektrischer Leitungen festlegen.</w:t>
      </w:r>
    </w:p>
    <w:p w14:paraId="7900ED1B" w14:textId="77777777" w:rsidR="00064FA8" w:rsidRPr="008E0F64" w:rsidRDefault="00064FA8" w:rsidP="00692AE0">
      <w:pPr>
        <w:pStyle w:val="FOD-niv3"/>
      </w:pPr>
      <w:bookmarkStart w:id="1107" w:name="_Toc390436750"/>
      <w:bookmarkStart w:id="1108" w:name="_Toc167268237"/>
      <w:bookmarkStart w:id="1109" w:name="_Toc167270560"/>
      <w:bookmarkStart w:id="1110" w:name="_Toc193188015"/>
      <w:r w:rsidRPr="008E0F64">
        <w:t>Abschnitt 4.4.3 - Überlastschutz bei Nieder- und Kleinspannung</w:t>
      </w:r>
      <w:bookmarkEnd w:id="1107"/>
      <w:bookmarkEnd w:id="1108"/>
      <w:bookmarkEnd w:id="1109"/>
      <w:bookmarkEnd w:id="1110"/>
    </w:p>
    <w:p w14:paraId="33950EC2" w14:textId="77777777" w:rsidR="00064FA8" w:rsidRPr="008E0F64" w:rsidRDefault="00064FA8" w:rsidP="00962ACD">
      <w:pPr>
        <w:pStyle w:val="FOD-niv4"/>
      </w:pPr>
      <w:bookmarkStart w:id="1111" w:name="_Toc390436751"/>
      <w:bookmarkStart w:id="1112" w:name="_Toc167268238"/>
      <w:bookmarkStart w:id="1113" w:name="_Toc167270561"/>
      <w:bookmarkStart w:id="1114" w:name="_Toc193188016"/>
      <w:bookmarkStart w:id="1115" w:name="_Toc196734634"/>
      <w:r w:rsidRPr="008E0F64">
        <w:t>Unterabschnitt 4.4.3.1 - Grundsatz</w:t>
      </w:r>
      <w:bookmarkEnd w:id="1111"/>
      <w:bookmarkEnd w:id="1112"/>
      <w:bookmarkEnd w:id="1113"/>
      <w:bookmarkEnd w:id="1114"/>
      <w:bookmarkEnd w:id="1115"/>
    </w:p>
    <w:p w14:paraId="7863FC51" w14:textId="77777777" w:rsidR="00064FA8" w:rsidRPr="008E0F64" w:rsidRDefault="00064FA8" w:rsidP="00692AE0">
      <w:pPr>
        <w:pStyle w:val="FOD-normal"/>
        <w:spacing w:after="120"/>
      </w:pPr>
      <w:r w:rsidRPr="008E0F64">
        <w:t>In der Regel wird eine Einrichtung, die Überlastschutz gewährleistet, an der Stelle installiert, an der eine Änderung in Bezug auf Querschnitt, Art, Verlegeart oder Beschaffenheit zu einer Verringerung der Strombelastbarkeit in den Leitern führt.</w:t>
      </w:r>
    </w:p>
    <w:p w14:paraId="2ED3B972" w14:textId="77777777" w:rsidR="00064FA8" w:rsidRPr="008E0F64" w:rsidRDefault="00064FA8" w:rsidP="00962ACD">
      <w:pPr>
        <w:pStyle w:val="FOD-niv4"/>
      </w:pPr>
      <w:bookmarkStart w:id="1116" w:name="_Toc390436752"/>
      <w:bookmarkStart w:id="1117" w:name="_Toc167268239"/>
      <w:bookmarkStart w:id="1118" w:name="_Toc167270562"/>
      <w:bookmarkStart w:id="1119" w:name="_Toc193188017"/>
      <w:bookmarkStart w:id="1120" w:name="_Toc196734635"/>
      <w:r w:rsidRPr="008E0F64">
        <w:t>Unterabschnitt 4.4.3.2 - Überlast-Schutzeinrichtungen</w:t>
      </w:r>
      <w:bookmarkEnd w:id="1116"/>
      <w:bookmarkEnd w:id="1117"/>
      <w:bookmarkEnd w:id="1118"/>
      <w:bookmarkEnd w:id="1119"/>
      <w:bookmarkEnd w:id="1120"/>
    </w:p>
    <w:p w14:paraId="0B7E145F" w14:textId="77777777" w:rsidR="00064FA8" w:rsidRPr="008E0F64" w:rsidRDefault="00064FA8" w:rsidP="00B248F2">
      <w:pPr>
        <w:pStyle w:val="FOD-normal"/>
      </w:pPr>
      <w:r w:rsidRPr="008E0F64">
        <w:t>Einrichtungen, die Überlastschutz gewährleisten, erfüllen die beiden folgenden Bedingungen:</w:t>
      </w:r>
    </w:p>
    <w:p w14:paraId="7EE03EB3" w14:textId="004A72B1" w:rsidR="00064FA8" w:rsidRPr="008E0F64" w:rsidRDefault="00064FA8" w:rsidP="00445351">
      <w:pPr>
        <w:pStyle w:val="Paragraphedeliste"/>
        <w:widowControl w:val="0"/>
        <w:numPr>
          <w:ilvl w:val="0"/>
          <w:numId w:val="502"/>
        </w:numPr>
        <w:tabs>
          <w:tab w:val="left" w:pos="480"/>
        </w:tabs>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Ihr Nennstrom </w:t>
      </w:r>
      <w:r w:rsidRPr="008E0F64">
        <w:rPr>
          <w:rFonts w:ascii="Trebuchet MS" w:hAnsi="Trebuchet MS"/>
          <w:i/>
          <w:sz w:val="19"/>
        </w:rPr>
        <w:t>I</w:t>
      </w:r>
      <w:r w:rsidRPr="008E0F64">
        <w:rPr>
          <w:rFonts w:ascii="Trebuchet MS" w:hAnsi="Trebuchet MS"/>
          <w:sz w:val="19"/>
          <w:vertAlign w:val="subscript"/>
        </w:rPr>
        <w:t>n</w:t>
      </w:r>
      <w:r w:rsidRPr="008E0F64">
        <w:rPr>
          <w:rFonts w:ascii="Trebuchet MS" w:hAnsi="Trebuchet MS"/>
          <w:sz w:val="19"/>
        </w:rPr>
        <w:t xml:space="preserve"> muss mindestens dem vorgesehenen Betriebsstrom </w:t>
      </w:r>
      <w:r w:rsidRPr="008E0F64">
        <w:rPr>
          <w:rFonts w:ascii="Trebuchet MS" w:hAnsi="Trebuchet MS"/>
          <w:i/>
          <w:sz w:val="19"/>
        </w:rPr>
        <w:t>I</w:t>
      </w:r>
      <w:r w:rsidRPr="008E0F64">
        <w:rPr>
          <w:rFonts w:ascii="Trebuchet MS" w:hAnsi="Trebuchet MS"/>
          <w:sz w:val="19"/>
          <w:vertAlign w:val="subscript"/>
        </w:rPr>
        <w:t>B</w:t>
      </w:r>
      <w:r w:rsidR="00485D66" w:rsidRPr="008E0F64">
        <w:rPr>
          <w:rFonts w:ascii="Trebuchet MS" w:hAnsi="Trebuchet MS"/>
          <w:sz w:val="19"/>
        </w:rPr>
        <w:t xml:space="preserve"> des Stromkreises entsprechen </w:t>
      </w:r>
      <w:r w:rsidRPr="008E0F64">
        <w:rPr>
          <w:rFonts w:ascii="Trebuchet MS" w:hAnsi="Trebuchet MS"/>
          <w:sz w:val="19"/>
        </w:rPr>
        <w:t>und kleiner sein als die Strombelastbarkeit </w:t>
      </w:r>
      <w:r w:rsidRPr="008E0F64">
        <w:rPr>
          <w:rFonts w:ascii="Trebuchet MS" w:hAnsi="Trebuchet MS"/>
          <w:i/>
          <w:sz w:val="19"/>
        </w:rPr>
        <w:t>I</w:t>
      </w:r>
      <w:r w:rsidRPr="008E0F64">
        <w:rPr>
          <w:rFonts w:ascii="Trebuchet MS" w:hAnsi="Trebuchet MS"/>
          <w:sz w:val="19"/>
          <w:vertAlign w:val="subscript"/>
        </w:rPr>
        <w:t>Z</w:t>
      </w:r>
      <w:r w:rsidRPr="008E0F64">
        <w:rPr>
          <w:rFonts w:ascii="Trebuchet MS" w:hAnsi="Trebuchet MS"/>
          <w:sz w:val="19"/>
        </w:rPr>
        <w:t xml:space="preserve"> in der elektrischen Leitung, die sie schützen.</w:t>
      </w:r>
    </w:p>
    <w:p w14:paraId="7BD25016" w14:textId="77777777" w:rsidR="00064FA8" w:rsidRPr="008E0F64" w:rsidRDefault="00064FA8" w:rsidP="00B248F2">
      <w:pPr>
        <w:widowControl w:val="0"/>
        <w:autoSpaceDE w:val="0"/>
        <w:autoSpaceDN w:val="0"/>
        <w:adjustRightInd w:val="0"/>
        <w:spacing w:after="0" w:line="240" w:lineRule="auto"/>
        <w:ind w:left="386" w:hanging="386"/>
        <w:jc w:val="both"/>
        <w:rPr>
          <w:rFonts w:ascii="Trebuchet MS" w:hAnsi="Trebuchet MS" w:cs="Arial"/>
          <w:sz w:val="19"/>
          <w:szCs w:val="19"/>
        </w:rPr>
      </w:pPr>
      <w:r w:rsidRPr="008E0F64">
        <w:rPr>
          <w:rFonts w:ascii="Trebuchet MS" w:hAnsi="Trebuchet MS"/>
          <w:sz w:val="19"/>
        </w:rPr>
        <w:t>2.a</w:t>
      </w:r>
      <w:r w:rsidRPr="008E0F64">
        <w:rPr>
          <w:rFonts w:ascii="Trebuchet MS" w:hAnsi="Trebuchet MS"/>
          <w:sz w:val="19"/>
        </w:rPr>
        <w:tab/>
        <w:t>Der vereinbarte Wert ihres Auslösestroms </w:t>
      </w:r>
      <w:r w:rsidRPr="008E0F64">
        <w:rPr>
          <w:rFonts w:ascii="Trebuchet MS" w:hAnsi="Trebuchet MS"/>
          <w:i/>
          <w:sz w:val="19"/>
        </w:rPr>
        <w:t>I</w:t>
      </w:r>
      <w:r w:rsidRPr="008E0F64">
        <w:rPr>
          <w:rFonts w:ascii="Trebuchet MS" w:hAnsi="Trebuchet MS"/>
          <w:sz w:val="19"/>
          <w:vertAlign w:val="subscript"/>
        </w:rPr>
        <w:t>f</w:t>
      </w:r>
      <w:r w:rsidRPr="008E0F64">
        <w:rPr>
          <w:rFonts w:ascii="Trebuchet MS" w:hAnsi="Trebuchet MS"/>
          <w:sz w:val="19"/>
        </w:rPr>
        <w:t>, nämlich der Strom, der durch die Einrichtung fließt und ihre Ausschaltung bewirkt, überschreitet nicht das 1,45-fache der Strombelastbarkeit </w:t>
      </w:r>
      <w:r w:rsidRPr="008E0F64">
        <w:rPr>
          <w:rFonts w:ascii="Trebuchet MS" w:hAnsi="Trebuchet MS"/>
          <w:i/>
          <w:sz w:val="19"/>
        </w:rPr>
        <w:t>I</w:t>
      </w:r>
      <w:r w:rsidRPr="008E0F64">
        <w:rPr>
          <w:rFonts w:ascii="Trebuchet MS" w:hAnsi="Trebuchet MS"/>
          <w:sz w:val="19"/>
          <w:vertAlign w:val="subscript"/>
        </w:rPr>
        <w:t>Z</w:t>
      </w:r>
      <w:r w:rsidRPr="008E0F64">
        <w:rPr>
          <w:rFonts w:ascii="Trebuchet MS" w:hAnsi="Trebuchet MS"/>
          <w:sz w:val="19"/>
        </w:rPr>
        <w:t>.</w:t>
      </w:r>
    </w:p>
    <w:p w14:paraId="4E574DF5" w14:textId="77777777" w:rsidR="00064FA8" w:rsidRPr="008E0F64" w:rsidRDefault="00064FA8" w:rsidP="00B248F2">
      <w:pPr>
        <w:autoSpaceDE w:val="0"/>
        <w:autoSpaceDN w:val="0"/>
        <w:adjustRightInd w:val="0"/>
        <w:spacing w:after="0" w:line="240" w:lineRule="auto"/>
        <w:ind w:left="386" w:hanging="386"/>
        <w:jc w:val="both"/>
        <w:rPr>
          <w:rFonts w:ascii="Trebuchet MS" w:hAnsi="Trebuchet MS" w:cs="Arial"/>
          <w:sz w:val="19"/>
          <w:szCs w:val="19"/>
        </w:rPr>
      </w:pPr>
      <w:r w:rsidRPr="008E0F64">
        <w:rPr>
          <w:rFonts w:ascii="Trebuchet MS" w:hAnsi="Trebuchet MS"/>
          <w:sz w:val="19"/>
        </w:rPr>
        <w:t>2.b.</w:t>
      </w:r>
      <w:r w:rsidRPr="008E0F64">
        <w:rPr>
          <w:rFonts w:ascii="Trebuchet MS" w:hAnsi="Trebuchet MS"/>
          <w:sz w:val="19"/>
        </w:rPr>
        <w:tab/>
        <w:t>Der vereinbarte Wert ihres Nichtauslösestroms </w:t>
      </w:r>
      <w:r w:rsidRPr="008E0F64">
        <w:rPr>
          <w:rFonts w:ascii="Trebuchet MS" w:hAnsi="Trebuchet MS"/>
          <w:i/>
          <w:sz w:val="19"/>
        </w:rPr>
        <w:t>I</w:t>
      </w:r>
      <w:r w:rsidRPr="008E0F64">
        <w:rPr>
          <w:rFonts w:ascii="Trebuchet MS" w:hAnsi="Trebuchet MS"/>
          <w:sz w:val="19"/>
          <w:vertAlign w:val="subscript"/>
        </w:rPr>
        <w:t>nf</w:t>
      </w:r>
      <w:r w:rsidRPr="008E0F64">
        <w:rPr>
          <w:rFonts w:ascii="Trebuchet MS" w:hAnsi="Trebuchet MS"/>
          <w:sz w:val="19"/>
        </w:rPr>
        <w:t>, nämlich der Strom, der durch die Einrichtung fließt, ohne ihre Ausschaltung zu bewirken, überschreitet nicht das 1,15-fache der Strombelastbarkeit </w:t>
      </w:r>
      <w:r w:rsidRPr="008E0F64">
        <w:rPr>
          <w:rFonts w:ascii="Trebuchet MS" w:hAnsi="Trebuchet MS"/>
          <w:i/>
          <w:sz w:val="19"/>
        </w:rPr>
        <w:t>I</w:t>
      </w:r>
      <w:r w:rsidRPr="008E0F64">
        <w:rPr>
          <w:rFonts w:ascii="Trebuchet MS" w:hAnsi="Trebuchet MS"/>
          <w:sz w:val="19"/>
          <w:vertAlign w:val="subscript"/>
        </w:rPr>
        <w:t>Z</w:t>
      </w:r>
      <w:r w:rsidRPr="008E0F64">
        <w:rPr>
          <w:rFonts w:ascii="Trebuchet MS" w:hAnsi="Trebuchet MS"/>
          <w:sz w:val="19"/>
        </w:rPr>
        <w:t>.</w:t>
      </w:r>
    </w:p>
    <w:p w14:paraId="0656947D" w14:textId="77777777" w:rsidR="00064FA8" w:rsidRPr="008E0F64" w:rsidRDefault="00064FA8" w:rsidP="00B248F2">
      <w:pPr>
        <w:pStyle w:val="FOD-normal"/>
        <w:spacing w:after="120"/>
      </w:pPr>
      <w:r w:rsidRPr="008E0F64">
        <w:t xml:space="preserve">In der Praxis entspricht </w:t>
      </w:r>
      <w:r w:rsidRPr="008E0F64">
        <w:rPr>
          <w:i/>
        </w:rPr>
        <w:t>I</w:t>
      </w:r>
      <w:r w:rsidRPr="008E0F64">
        <w:rPr>
          <w:vertAlign w:val="subscript"/>
        </w:rPr>
        <w:t>f</w:t>
      </w:r>
      <w:r w:rsidRPr="008E0F64">
        <w:t xml:space="preserve"> dem Ansprechstrom in der konventionellen Zeit für Leitungsschutzschalter und dem Schmelzstrom in der konventionellen Zeit für gL Sicherungen.</w:t>
      </w:r>
    </w:p>
    <w:p w14:paraId="428B22C7" w14:textId="77777777" w:rsidR="00064FA8" w:rsidRPr="008E0F64" w:rsidRDefault="00064FA8" w:rsidP="00962ACD">
      <w:pPr>
        <w:pStyle w:val="FOD-niv4"/>
      </w:pPr>
      <w:bookmarkStart w:id="1121" w:name="_Toc390436753"/>
      <w:bookmarkStart w:id="1122" w:name="_Toc167268240"/>
      <w:bookmarkStart w:id="1123" w:name="_Toc167270563"/>
      <w:bookmarkStart w:id="1124" w:name="_Toc193188018"/>
      <w:bookmarkStart w:id="1125" w:name="_Toc196734636"/>
      <w:r w:rsidRPr="008E0F64">
        <w:t>Unterabschnitt 4.4.3.3 - Befreiungen</w:t>
      </w:r>
      <w:bookmarkEnd w:id="1121"/>
      <w:bookmarkEnd w:id="1122"/>
      <w:bookmarkEnd w:id="1123"/>
      <w:bookmarkEnd w:id="1124"/>
      <w:bookmarkEnd w:id="1125"/>
    </w:p>
    <w:p w14:paraId="6EC1FBF0" w14:textId="7DBCF267" w:rsidR="00064FA8" w:rsidRPr="008E0F64" w:rsidRDefault="00064FA8" w:rsidP="00692AE0">
      <w:pPr>
        <w:pStyle w:val="FOD-normal"/>
      </w:pPr>
      <w:r w:rsidRPr="008E0F64">
        <w:t>Einrichtungen, die eine elektrische Leitung gegen Überlast schützen, dürfen jedoch im Verlauf dieser elektrischen Leitung installiert werden, wenn der Teil der elektrischen Leitung, der sich zwischen einerseits der Änderung in Bezug auf Querschnitt, Art, Verlegeart oder Beschaffenheit und andererseits der Schutzeinrichtung befindet, folgende Bedingungen erfüllt:</w:t>
      </w:r>
    </w:p>
    <w:p w14:paraId="22EB299D" w14:textId="3C115A1A" w:rsidR="00064FA8" w:rsidRPr="008E0F64" w:rsidRDefault="00064FA8" w:rsidP="00445351">
      <w:pPr>
        <w:pStyle w:val="FOD-opsomming1"/>
        <w:numPr>
          <w:ilvl w:val="0"/>
          <w:numId w:val="173"/>
        </w:numPr>
      </w:pPr>
      <w:r w:rsidRPr="008E0F64">
        <w:lastRenderedPageBreak/>
        <w:t xml:space="preserve">Der Teil der elektrischen Leitung enthält weder Abzweigungen noch </w:t>
      </w:r>
      <w:r w:rsidR="00E41943" w:rsidRPr="008E0F64">
        <w:t>[</w:t>
      </w:r>
      <w:r w:rsidRPr="008E0F64">
        <w:t>Steck</w:t>
      </w:r>
      <w:r w:rsidR="00E41943" w:rsidRPr="008E0F64">
        <w:t>dos</w:t>
      </w:r>
      <w:r w:rsidRPr="008E0F64">
        <w:t>en</w:t>
      </w:r>
      <w:r w:rsidR="00E41943" w:rsidRPr="008E0F64">
        <w:t>]</w:t>
      </w:r>
      <w:r w:rsidRPr="008E0F64">
        <w:t>.</w:t>
      </w:r>
    </w:p>
    <w:p w14:paraId="32A83697" w14:textId="77777777" w:rsidR="00064FA8" w:rsidRPr="008E0F64" w:rsidRDefault="00064FA8" w:rsidP="00445351">
      <w:pPr>
        <w:pStyle w:val="FOD-opsomming1"/>
        <w:numPr>
          <w:ilvl w:val="0"/>
          <w:numId w:val="173"/>
        </w:numPr>
      </w:pPr>
      <w:r w:rsidRPr="008E0F64">
        <w:t>Wenn die Länge der elektrischen Leitung höchstens 3 m beträgt, ist sie so verlegt, dass das Risiko eines Kurzschlusses auf ein Minimum reduziert ist, und befindet sie sich nicht in der Nähe von brennbaren Stoffen; wenn die Länge 3 m überschreitet, ist sie gegen Kurzschlüsse geschützt.</w:t>
      </w:r>
    </w:p>
    <w:p w14:paraId="7A430E6D" w14:textId="6BD47824" w:rsidR="00064FA8" w:rsidRPr="008E0F64" w:rsidRDefault="00064FA8" w:rsidP="00692AE0">
      <w:pPr>
        <w:pStyle w:val="FOD-normal"/>
      </w:pPr>
      <w:r w:rsidRPr="008E0F64">
        <w:t xml:space="preserve">Mit Ausnahme von Anlagen, die sich in Räumlichkeiten oder Bereichen mit äußeren Einflüssen BE2 oder BE3 oder CA2 befinden, ist es erlaubt, neben den in </w:t>
      </w:r>
      <w:r w:rsidRPr="008E0F64">
        <w:rPr>
          <w:i/>
        </w:rPr>
        <w:t>Unterabschnitt 5.2.4.2</w:t>
      </w:r>
      <w:r w:rsidRPr="008E0F64">
        <w:t xml:space="preserve"> erwähnten Fällen auch in folgenden Fällen elektrischer Leitungen, die über ein TT- oder TN-Netzsystem versorgt werden, auf jeglichen Überstromschutz zu verzichten:</w:t>
      </w:r>
    </w:p>
    <w:p w14:paraId="798D680D" w14:textId="6C8D9441" w:rsidR="00064FA8" w:rsidRPr="008E0F64" w:rsidRDefault="00064FA8" w:rsidP="00445351">
      <w:pPr>
        <w:pStyle w:val="FOD-opsomming1"/>
        <w:numPr>
          <w:ilvl w:val="0"/>
          <w:numId w:val="174"/>
        </w:numPr>
      </w:pPr>
      <w:r w:rsidRPr="008E0F64">
        <w:t>Elektrische Leitungen, die einer Änderung in Bezug auf Querschnitt, Art, Verlegeart oder Beschaffenheit nachgeschaltet sind, sind durch eine vorgeschaltete Einrichtung wirksam gegen Überlast geschützt.</w:t>
      </w:r>
    </w:p>
    <w:p w14:paraId="40DDAFB0" w14:textId="0B4563B1" w:rsidR="00064FA8" w:rsidRPr="008E0F64" w:rsidRDefault="00064FA8" w:rsidP="00445351">
      <w:pPr>
        <w:pStyle w:val="FOD-opsomming1"/>
        <w:numPr>
          <w:ilvl w:val="0"/>
          <w:numId w:val="174"/>
        </w:numPr>
      </w:pPr>
      <w:r w:rsidRPr="008E0F64">
        <w:t>Elektrische Leitungen können nicht von Überlastströmen durchflossen werden; sie enthalten weder Abzweigungen noch Steckvorrichtungen und sind gegen Kurzschlüsse geschützt.</w:t>
      </w:r>
    </w:p>
    <w:p w14:paraId="13A9BB3F" w14:textId="1B6A1918" w:rsidR="00064FA8" w:rsidRPr="008E0F64" w:rsidRDefault="00064FA8" w:rsidP="00692AE0">
      <w:pPr>
        <w:pStyle w:val="FOD-normal"/>
      </w:pPr>
      <w:r w:rsidRPr="008E0F64">
        <w:t>In folgenden Fällen ist es ebenfalls erlaubt, auf jeglichen Überlastschutz zu verzichten:</w:t>
      </w:r>
    </w:p>
    <w:p w14:paraId="71811E39" w14:textId="37776257" w:rsidR="00064FA8" w:rsidRPr="008E0F64" w:rsidRDefault="00064FA8" w:rsidP="00445351">
      <w:pPr>
        <w:pStyle w:val="FOD-opsomming1"/>
        <w:numPr>
          <w:ilvl w:val="0"/>
          <w:numId w:val="175"/>
        </w:numPr>
      </w:pPr>
      <w:r w:rsidRPr="008E0F64">
        <w:t>elektrische Leitungen, die eine elektrische Maschine oder ein elektrisches Verbrauchsgerät mit eingebauter Überlast-Schutzeinrichtung versorgen, sofern diese für die elektrische Leitung geeignet ist,</w:t>
      </w:r>
    </w:p>
    <w:p w14:paraId="017175B5" w14:textId="59942DDF" w:rsidR="00064FA8" w:rsidRPr="008E0F64" w:rsidRDefault="00064FA8" w:rsidP="00445351">
      <w:pPr>
        <w:pStyle w:val="FOD-opsomming1"/>
        <w:numPr>
          <w:ilvl w:val="0"/>
          <w:numId w:val="175"/>
        </w:numPr>
      </w:pPr>
      <w:r w:rsidRPr="008E0F64">
        <w:t>elektrische Leitungen, die eine fest angeschlossene elektrische Maschine oder ein fest angeschlossenes elektrisches Verbrauchsgerät versorgen, die/das keine Überlast verursachen kann und nicht gegen Überlast geschützt ist, deren/dessen vorgesehener Betriebsstrom aber die Strombelastbarkeit in der elektrischen Leitung nicht überschreitet, wie es bei bestimmten Heizgeräten oder Motoren, bei denen der Strom bei festgebremstem Läufer die Strombelastbarkeit in der elektrischen Leitung nicht überschreitet, der Fall ist,</w:t>
      </w:r>
    </w:p>
    <w:p w14:paraId="78BD641C" w14:textId="22903149" w:rsidR="00064FA8" w:rsidRPr="008E0F64" w:rsidRDefault="00064FA8" w:rsidP="00445351">
      <w:pPr>
        <w:pStyle w:val="FOD-opsomming1"/>
        <w:numPr>
          <w:ilvl w:val="0"/>
          <w:numId w:val="175"/>
        </w:numPr>
      </w:pPr>
      <w:r w:rsidRPr="008E0F64">
        <w:t>elektrische Leitungen, die mehrere Abzweigungen versorgen, die einzeln gegen Überlast geschützt sind, sofern die Summe der Nenn- oder Einstellströme der Schutzeinrichtungen der Abzweigungen kleiner ist als der Nenn- oder Einstellstrom der Einrichtung, die die betreffende elektrische Leitung gegen Überlast schützen würde,</w:t>
      </w:r>
    </w:p>
    <w:p w14:paraId="14B691B1" w14:textId="0C57A8E3" w:rsidR="00064FA8" w:rsidRPr="008E0F64" w:rsidRDefault="00064FA8" w:rsidP="00445351">
      <w:pPr>
        <w:pStyle w:val="FOD-opsomming1"/>
        <w:numPr>
          <w:ilvl w:val="0"/>
          <w:numId w:val="175"/>
        </w:numPr>
      </w:pPr>
      <w:r w:rsidRPr="008E0F64">
        <w:t>elektrische Leitungen, die über eine Quelle versorgt werden, deren Maximalstrom die Strombelastbarkeit in der elektrischen Leitung nicht überschreiten darf,</w:t>
      </w:r>
    </w:p>
    <w:p w14:paraId="3AFFFA8F" w14:textId="125EBA91" w:rsidR="00064FA8" w:rsidRPr="008E0F64" w:rsidRDefault="00064FA8" w:rsidP="00445351">
      <w:pPr>
        <w:pStyle w:val="FOD-opsomming1"/>
        <w:numPr>
          <w:ilvl w:val="0"/>
          <w:numId w:val="175"/>
        </w:numPr>
      </w:pPr>
      <w:r w:rsidRPr="008E0F64">
        <w:t>elektrische Leitungen, die Beleuchtungsgeräte versorgen, wenn die Baugruppe von einem elektrischen Instandhaltungsdienst betrieben wird und der Querschnitt der elektrischen Leitung entsprechend der maximalen Gesamtleistung der Lampen und Hilfseinrichtungen, die Leuchten enthalten können, festgelegt ist.</w:t>
      </w:r>
    </w:p>
    <w:p w14:paraId="093C0FD4" w14:textId="69836EBC" w:rsidR="00064FA8" w:rsidRPr="008E0F64" w:rsidRDefault="00064FA8" w:rsidP="00692AE0">
      <w:pPr>
        <w:pStyle w:val="FOD-normal"/>
        <w:spacing w:after="120"/>
      </w:pPr>
      <w:r w:rsidRPr="008E0F64">
        <w:t xml:space="preserve">Wenn elektrische Leitungen über ein IT-Netzsystem versorgt werden, unterliegt diese Befreiung der Bedingung, dass entweder durch Benutzung von Betriebsmitteln der Klasse II oder von Betriebsmitteln mit einem Sicherheitsniveau, das dem von Betriebsmitteln der Klasse II gleichwertig ist, oder durch Errichtung der Anlage gemäß der Schutzmaßnahme "zusätzliche Isolierung bei Errichtung" (siehe </w:t>
      </w:r>
      <w:r w:rsidRPr="008E0F64">
        <w:rPr>
          <w:i/>
        </w:rPr>
        <w:t>Abschnitt 2.4.2</w:t>
      </w:r>
      <w:r w:rsidRPr="008E0F64">
        <w:t>) kein Fehler im betreffenden Stromkreis auftreten kann oder dass der Stromkreis durch eine Differenzstrom-Schutzeinrichtung wirksam geschützt ist.</w:t>
      </w:r>
    </w:p>
    <w:p w14:paraId="6037DD41" w14:textId="6D0CE58D" w:rsidR="00064FA8" w:rsidRPr="008E0F64" w:rsidRDefault="00064FA8" w:rsidP="00962ACD">
      <w:pPr>
        <w:pStyle w:val="FOD-niv4"/>
      </w:pPr>
      <w:bookmarkStart w:id="1126" w:name="_Toc390436754"/>
      <w:bookmarkStart w:id="1127" w:name="_Toc167268241"/>
      <w:bookmarkStart w:id="1128" w:name="_Toc167270564"/>
      <w:bookmarkStart w:id="1129" w:name="_Toc193188019"/>
      <w:bookmarkStart w:id="1130" w:name="_Toc196734637"/>
      <w:r w:rsidRPr="008E0F64">
        <w:t>Unterabschnitt 4.4.3.4 - Parallel angeschlossene elektrische Leitungen</w:t>
      </w:r>
      <w:bookmarkEnd w:id="1126"/>
      <w:bookmarkEnd w:id="1127"/>
      <w:bookmarkEnd w:id="1128"/>
      <w:bookmarkEnd w:id="1129"/>
      <w:bookmarkEnd w:id="1130"/>
    </w:p>
    <w:p w14:paraId="5A2FEB04" w14:textId="3B143CF1" w:rsidR="00064FA8" w:rsidRPr="008E0F64" w:rsidRDefault="00064FA8" w:rsidP="00692AE0">
      <w:pPr>
        <w:pStyle w:val="FOD-normal"/>
      </w:pPr>
      <w:r w:rsidRPr="008E0F64">
        <w:t>Wenn mehrere elektrische Leitungen parallel angeschlossen werden, um einen Elementarstromkreis zu bilden, darf eine einzige Schutzeinrichtung eingesetzt werden, sofern alle elektrischen Leitungen dieselben Eigenschaften (Art, Verlegeart, Länge, Querschnitt) und keine Abzweigungen in ihrem Verlauf aufweisen; der Wert der Strombelastbarkeit, der bei der Wahl dieser Einrichtung zu berücksichtigen ist, ist die Summe der Strombelastbarkeit der einzelnen elektrischen Leitungen.</w:t>
      </w:r>
    </w:p>
    <w:p w14:paraId="7B57E193" w14:textId="77777777" w:rsidR="00064FA8" w:rsidRPr="008E0F64" w:rsidRDefault="00064FA8" w:rsidP="00692AE0">
      <w:pPr>
        <w:pStyle w:val="FOD-niv3"/>
      </w:pPr>
      <w:bookmarkStart w:id="1131" w:name="_Toc390436755"/>
      <w:bookmarkStart w:id="1132" w:name="_Toc167268242"/>
      <w:bookmarkStart w:id="1133" w:name="_Toc167270565"/>
      <w:bookmarkStart w:id="1134" w:name="_Toc193188020"/>
      <w:r w:rsidRPr="008E0F64">
        <w:t>Abschnitt 4.4.4 - Überstromschutz für Außen- und Neutralleiter in Niederspannungs- und Kleinspannungsanlagen</w:t>
      </w:r>
      <w:bookmarkEnd w:id="1131"/>
      <w:bookmarkEnd w:id="1132"/>
      <w:bookmarkEnd w:id="1133"/>
      <w:bookmarkEnd w:id="1134"/>
    </w:p>
    <w:p w14:paraId="7575BE88" w14:textId="77777777" w:rsidR="00064FA8" w:rsidRPr="008E0F64" w:rsidRDefault="00064FA8" w:rsidP="00962ACD">
      <w:pPr>
        <w:pStyle w:val="FOD-niv4"/>
      </w:pPr>
      <w:bookmarkStart w:id="1135" w:name="_Toc390436756"/>
      <w:bookmarkStart w:id="1136" w:name="_Toc167268243"/>
      <w:bookmarkStart w:id="1137" w:name="_Toc167270566"/>
      <w:bookmarkStart w:id="1138" w:name="_Toc193188021"/>
      <w:bookmarkStart w:id="1139" w:name="_Toc196734638"/>
      <w:r w:rsidRPr="008E0F64">
        <w:t>Unterabschnitt 4.4.4.1 - Abschaltung des betroffenen Leiters</w:t>
      </w:r>
      <w:bookmarkEnd w:id="1135"/>
      <w:bookmarkEnd w:id="1136"/>
      <w:bookmarkEnd w:id="1137"/>
      <w:bookmarkEnd w:id="1138"/>
      <w:bookmarkEnd w:id="1139"/>
    </w:p>
    <w:p w14:paraId="411B6A9B" w14:textId="77777777" w:rsidR="00064FA8" w:rsidRPr="008E0F64" w:rsidRDefault="00064FA8" w:rsidP="00692AE0">
      <w:pPr>
        <w:pStyle w:val="FOD-normal"/>
      </w:pPr>
      <w:r w:rsidRPr="008E0F64">
        <w:t>Überstromüberwachung ist für alle Außenleiter vorgesehen; sie bewirkt die Abschaltung des Leiters, in dem der Überstrom überwacht wird, löst aber nicht unbedingt die Abschaltung der anderen aktiven Leiter aus.</w:t>
      </w:r>
    </w:p>
    <w:p w14:paraId="53D5983F" w14:textId="77777777" w:rsidR="00064FA8" w:rsidRPr="008E0F64" w:rsidRDefault="00064FA8" w:rsidP="00692AE0">
      <w:pPr>
        <w:pStyle w:val="FOD-normal"/>
        <w:spacing w:after="120"/>
      </w:pPr>
      <w:r w:rsidRPr="008E0F64">
        <w:t>Wenn die Abschaltung eines einzelnen Außenleiters eine Gefahr darstellen kann, zum Beispiel bei Drehstrommotoren, werden entsprechende Maßnahmen getroffen.</w:t>
      </w:r>
    </w:p>
    <w:p w14:paraId="443E7DDB" w14:textId="77777777" w:rsidR="00064FA8" w:rsidRPr="008E0F64" w:rsidRDefault="00064FA8" w:rsidP="00962ACD">
      <w:pPr>
        <w:pStyle w:val="FOD-niv4"/>
      </w:pPr>
      <w:bookmarkStart w:id="1140" w:name="_Toc390436757"/>
      <w:bookmarkStart w:id="1141" w:name="_Toc167268244"/>
      <w:bookmarkStart w:id="1142" w:name="_Toc167270567"/>
      <w:bookmarkStart w:id="1143" w:name="_Toc193188022"/>
      <w:bookmarkStart w:id="1144" w:name="_Toc196734639"/>
      <w:r w:rsidRPr="008E0F64">
        <w:lastRenderedPageBreak/>
        <w:t>Unterabschnitt 4.4.4.2 - Schutz von einphasigen Stromkreisen</w:t>
      </w:r>
      <w:bookmarkEnd w:id="1140"/>
      <w:bookmarkEnd w:id="1141"/>
      <w:bookmarkEnd w:id="1142"/>
      <w:bookmarkEnd w:id="1143"/>
      <w:bookmarkEnd w:id="1144"/>
    </w:p>
    <w:p w14:paraId="2C6F13A6" w14:textId="53B6B786" w:rsidR="00064FA8" w:rsidRPr="008E0F64" w:rsidRDefault="00064FA8" w:rsidP="00692AE0">
      <w:pPr>
        <w:pStyle w:val="FOD-normal"/>
        <w:spacing w:after="120"/>
      </w:pPr>
      <w:r w:rsidRPr="008E0F64">
        <w:t xml:space="preserve">In einphasigen Stromkreisen </w:t>
      </w:r>
      <w:r w:rsidR="00E41943" w:rsidRPr="008E0F64">
        <w:t>[</w:t>
      </w:r>
      <w:r w:rsidRPr="008E0F64">
        <w:t xml:space="preserve">von hauswirtschaftlichen </w:t>
      </w:r>
      <w:r w:rsidR="00E41943" w:rsidRPr="008E0F64">
        <w:t>Anlag</w:t>
      </w:r>
      <w:r w:rsidRPr="008E0F64">
        <w:t>en</w:t>
      </w:r>
      <w:r w:rsidR="00E41943" w:rsidRPr="008E0F64">
        <w:t>]</w:t>
      </w:r>
      <w:r w:rsidRPr="008E0F64">
        <w:t xml:space="preserve"> erfolgt Schutz auf beiden aktiven Leitern, es sei denn, es gibt auf dieser Ebene eine Differenzstrom-Schutzeinrichtung, die gleichzeitig einen </w:t>
      </w:r>
      <w:r w:rsidR="00E41943" w:rsidRPr="008E0F64">
        <w:t>[</w:t>
      </w:r>
      <w:r w:rsidRPr="008E0F64">
        <w:t>der</w:t>
      </w:r>
      <w:r w:rsidR="00E41943" w:rsidRPr="008E0F64">
        <w:t xml:space="preserve"> aktiven</w:t>
      </w:r>
      <w:r w:rsidRPr="008E0F64">
        <w:t xml:space="preserve"> Leiter</w:t>
      </w:r>
      <w:r w:rsidR="00E41943" w:rsidRPr="008E0F64">
        <w:t>]</w:t>
      </w:r>
      <w:r w:rsidRPr="008E0F64">
        <w:t xml:space="preserve"> gegen Überstrom schützt und die Abschaltung beider aktiver Leiter gewährleistet, wobei diese Einrichtung an jedem Pol das erforderliche Ausschaltvermögen aufweist.</w:t>
      </w:r>
    </w:p>
    <w:p w14:paraId="3C51A005" w14:textId="77777777" w:rsidR="00064FA8" w:rsidRPr="008E0F64" w:rsidRDefault="00064FA8" w:rsidP="00962ACD">
      <w:pPr>
        <w:pStyle w:val="FOD-niv4"/>
      </w:pPr>
      <w:bookmarkStart w:id="1145" w:name="_Toc390436758"/>
      <w:bookmarkStart w:id="1146" w:name="_Toc167268245"/>
      <w:bookmarkStart w:id="1147" w:name="_Toc167270568"/>
      <w:bookmarkStart w:id="1148" w:name="_Toc193188023"/>
      <w:bookmarkStart w:id="1149" w:name="_Toc196734640"/>
      <w:r w:rsidRPr="008E0F64">
        <w:t>Unterabschnitt 4.4.4.3 - Dreiphasige Stromkreise in TT- und TN-Systemen mit nicht verteiltem Neutralleiter</w:t>
      </w:r>
      <w:bookmarkEnd w:id="1145"/>
      <w:bookmarkEnd w:id="1146"/>
      <w:bookmarkEnd w:id="1147"/>
      <w:bookmarkEnd w:id="1148"/>
      <w:bookmarkEnd w:id="1149"/>
    </w:p>
    <w:p w14:paraId="2274BC0E" w14:textId="77777777" w:rsidR="00064FA8" w:rsidRPr="008E0F64" w:rsidRDefault="00064FA8" w:rsidP="00692AE0">
      <w:pPr>
        <w:pStyle w:val="FOD-normal"/>
      </w:pPr>
      <w:r w:rsidRPr="008E0F64">
        <w:t>In Anlagen, die über ein TT- oder TN-Netz versorgt werden und in denen der Neutralleiter nicht verteilt ist, braucht Überstromüberwachung nicht an einem der Außenleiter vorgesehen zu sein, sofern folgende Bedingungen gleichzeitig erfüllt sind:</w:t>
      </w:r>
    </w:p>
    <w:p w14:paraId="735F2F90" w14:textId="77777777" w:rsidR="00064FA8" w:rsidRPr="008E0F64" w:rsidRDefault="00064FA8" w:rsidP="00445351">
      <w:pPr>
        <w:pStyle w:val="FOD-opsomming1"/>
        <w:numPr>
          <w:ilvl w:val="0"/>
          <w:numId w:val="176"/>
        </w:numPr>
      </w:pPr>
      <w:r w:rsidRPr="008E0F64">
        <w:t>Eine Differenzstrom-Schutzeinrichtung ist vorgeschaltet oder auf der gleichen Ebene vorhanden und löst die Abschaltung aller Außenleiter aus.</w:t>
      </w:r>
    </w:p>
    <w:p w14:paraId="25B09649" w14:textId="77777777" w:rsidR="00064FA8" w:rsidRPr="008E0F64" w:rsidRDefault="00064FA8" w:rsidP="00445351">
      <w:pPr>
        <w:pStyle w:val="FOD-opsomming1"/>
        <w:numPr>
          <w:ilvl w:val="0"/>
          <w:numId w:val="176"/>
        </w:numPr>
      </w:pPr>
      <w:r w:rsidRPr="008E0F64">
        <w:t>In Stromkreisen, die der in vorhergehendem Gedankenstrich erwähnten Schutzeinrichtung nachgeschaltet sind, werden keine Leiter von einem künstlichen Neutralpunkt aus verteilt.</w:t>
      </w:r>
    </w:p>
    <w:p w14:paraId="02822273" w14:textId="77777777" w:rsidR="00064FA8" w:rsidRPr="008E0F64" w:rsidRDefault="00064FA8" w:rsidP="00962ACD">
      <w:pPr>
        <w:pStyle w:val="FOD-niv4"/>
      </w:pPr>
      <w:bookmarkStart w:id="1150" w:name="_Toc390436759"/>
      <w:bookmarkStart w:id="1151" w:name="_Toc167268246"/>
      <w:bookmarkStart w:id="1152" w:name="_Toc167270569"/>
      <w:bookmarkStart w:id="1153" w:name="_Toc193188024"/>
      <w:bookmarkStart w:id="1154" w:name="_Toc196734641"/>
      <w:r w:rsidRPr="008E0F64">
        <w:t>Unterabschnitt 4.4.4.4 - Dreiphasige Stromkreise in TT- und TN-Systemen mit verteiltem Neutralleiter</w:t>
      </w:r>
      <w:bookmarkEnd w:id="1150"/>
      <w:bookmarkEnd w:id="1151"/>
      <w:bookmarkEnd w:id="1152"/>
      <w:bookmarkEnd w:id="1153"/>
      <w:bookmarkEnd w:id="1154"/>
    </w:p>
    <w:p w14:paraId="55704488" w14:textId="77777777" w:rsidR="00064FA8" w:rsidRPr="008E0F64" w:rsidRDefault="00064FA8" w:rsidP="00692AE0">
      <w:pPr>
        <w:pStyle w:val="FOD-normal"/>
      </w:pPr>
      <w:r w:rsidRPr="008E0F64">
        <w:t>Der Schutz des Neutralleiters erfolgt gemäß folgenden Bedingungen:</w:t>
      </w:r>
    </w:p>
    <w:p w14:paraId="4F01FC6F" w14:textId="77777777" w:rsidR="00064FA8" w:rsidRPr="008E0F64" w:rsidRDefault="00064FA8" w:rsidP="00445351">
      <w:pPr>
        <w:pStyle w:val="FOD-opsomming1"/>
        <w:numPr>
          <w:ilvl w:val="0"/>
          <w:numId w:val="177"/>
        </w:numPr>
      </w:pPr>
      <w:r w:rsidRPr="008E0F64">
        <w:t>Wenn der Querschnitt dieses Neutralleiters mindestens dem Querschnitt des Außenleiters entspricht oder gleichwertig ist, ist es nicht erforderlich, Überstromüberwachung oder eine Abschalteinrichtung am Neutralleiter vorzusehen.</w:t>
      </w:r>
    </w:p>
    <w:p w14:paraId="1A3E15CE" w14:textId="77777777" w:rsidR="00064FA8" w:rsidRPr="008E0F64" w:rsidRDefault="00064FA8" w:rsidP="00445351">
      <w:pPr>
        <w:pStyle w:val="FOD-opsomming1"/>
        <w:numPr>
          <w:ilvl w:val="0"/>
          <w:numId w:val="177"/>
        </w:numPr>
      </w:pPr>
      <w:r w:rsidRPr="008E0F64">
        <w:t>Wenn der Querschnitt des Neutralleiters kleiner ist als der Querschnitt der Außenleiter oder diesem nicht mindestens gleichwertig ist, ist eine dem Querschnitt dieses Leiters entsprechende Überstromüberwachung am Neutralleiter vorzusehen: Diese Überwachung löst die Abschaltung der Außenleiter, aber nicht unbedingt die Abschaltung des Neutralleiters aus; in diesem Fall ist es jedoch zulässig, keine Überstromüberwachung am Neutralleiter vorzusehen, wenn die beiden folgenden Bedingungen gleichzeitig erfüllt sind:</w:t>
      </w:r>
    </w:p>
    <w:p w14:paraId="5AD72D64" w14:textId="77777777" w:rsidR="00064FA8" w:rsidRPr="008E0F64" w:rsidRDefault="00AF3E65" w:rsidP="00692AE0">
      <w:pPr>
        <w:pStyle w:val="FOD-opsomming2"/>
        <w:ind w:left="720"/>
      </w:pPr>
      <w:r w:rsidRPr="008E0F64">
        <w:t>Der Neutralleiter ist durch die Schutzeinrichtung der Außenleiter des Stromkreises gegen Kurzschlüsse geschützt.</w:t>
      </w:r>
    </w:p>
    <w:p w14:paraId="0BF53FF4" w14:textId="77777777" w:rsidR="00064FA8" w:rsidRPr="008E0F64" w:rsidRDefault="00AF3E65" w:rsidP="00692AE0">
      <w:pPr>
        <w:pStyle w:val="FOD-opsomming2"/>
        <w:spacing w:after="120"/>
        <w:ind w:left="714" w:hanging="357"/>
      </w:pPr>
      <w:r w:rsidRPr="008E0F64">
        <w:t>Der Maximalstrom, der durch den Neutralleiter fließen kann, ist bei bestimmungsgemäßem Betrieb kleiner als der Wert der Strombelastbarkeit in diesem Leiter.</w:t>
      </w:r>
    </w:p>
    <w:p w14:paraId="5AA33953" w14:textId="77777777" w:rsidR="00064FA8" w:rsidRPr="008E0F64" w:rsidRDefault="00064FA8" w:rsidP="00962ACD">
      <w:pPr>
        <w:pStyle w:val="FOD-niv4"/>
      </w:pPr>
      <w:bookmarkStart w:id="1155" w:name="_Toc390436760"/>
      <w:bookmarkStart w:id="1156" w:name="_Toc167268247"/>
      <w:bookmarkStart w:id="1157" w:name="_Toc167270570"/>
      <w:bookmarkStart w:id="1158" w:name="_Toc193188025"/>
      <w:bookmarkStart w:id="1159" w:name="_Toc196734642"/>
      <w:r w:rsidRPr="008E0F64">
        <w:t>Unterabschnitt 4.4.4.5 - IT-System mit verteiltem Neutralleiter</w:t>
      </w:r>
      <w:bookmarkEnd w:id="1155"/>
      <w:bookmarkEnd w:id="1156"/>
      <w:bookmarkEnd w:id="1157"/>
      <w:bookmarkEnd w:id="1158"/>
      <w:bookmarkEnd w:id="1159"/>
    </w:p>
    <w:p w14:paraId="42DAFC25" w14:textId="77777777" w:rsidR="00C55DC0" w:rsidRPr="008E0F64" w:rsidRDefault="00064FA8" w:rsidP="00692AE0">
      <w:pPr>
        <w:pStyle w:val="FOD-normal"/>
      </w:pPr>
      <w:r w:rsidRPr="008E0F64">
        <w:t>In Anlagen, die über ein IT-Netz versorgt werden, ist der Neutralleiter im Prinzip nicht verteilt. Ist die Verteilung des Neutralleiters jedoch aus betrieblichen Gründen erforderlich, ist am Neutralleiter eines jeden Stromkreises eine Überstromüberwachung vorzusehen, die die Abschaltung aller aktiven Leiter des entsprechenden Stromkreises, einschließlich des Neutralleiters, auslösen muss.</w:t>
      </w:r>
    </w:p>
    <w:p w14:paraId="6607ECDC" w14:textId="77777777" w:rsidR="00064FA8" w:rsidRPr="008E0F64" w:rsidRDefault="00064FA8" w:rsidP="00692AE0">
      <w:pPr>
        <w:pStyle w:val="FOD-normal"/>
      </w:pPr>
      <w:r w:rsidRPr="008E0F64">
        <w:t>Diese Vorkehrung ist nicht erforderlich:</w:t>
      </w:r>
    </w:p>
    <w:p w14:paraId="59169075" w14:textId="77777777" w:rsidR="00064FA8" w:rsidRPr="008E0F64" w:rsidRDefault="00064FA8" w:rsidP="00445351">
      <w:pPr>
        <w:pStyle w:val="FOD-opsomming1"/>
        <w:numPr>
          <w:ilvl w:val="0"/>
          <w:numId w:val="178"/>
        </w:numPr>
      </w:pPr>
      <w:r w:rsidRPr="008E0F64">
        <w:t>entweder wenn der betreffende Stromkreis durch eine Differenzstrom-Schutzeinrichtung geschützt ist, deren Differenzstrom höchstens dem 0,15-fachen der Strombelastbarkeit im entsprechenden Neutralleiter entspricht, wobei diese Einrichtung die Abschaltung aller aktiven Leiter des entsprechenden Stromkreises, einschließlich des Neutralleiters, auslösen muss,</w:t>
      </w:r>
    </w:p>
    <w:p w14:paraId="51B0BEDB" w14:textId="77777777" w:rsidR="00064FA8" w:rsidRPr="008E0F64" w:rsidRDefault="00064FA8" w:rsidP="00445351">
      <w:pPr>
        <w:pStyle w:val="FOD-opsomming1"/>
        <w:numPr>
          <w:ilvl w:val="0"/>
          <w:numId w:val="178"/>
        </w:numPr>
      </w:pPr>
      <w:r w:rsidRPr="008E0F64">
        <w:t>oder wenn der Neutralleiter vorgeschaltet gegen Kurzschlüsse geschützt ist.</w:t>
      </w:r>
    </w:p>
    <w:p w14:paraId="0496B60C" w14:textId="77777777" w:rsidR="00064FA8" w:rsidRPr="008E0F64" w:rsidRDefault="00064FA8" w:rsidP="00962ACD">
      <w:pPr>
        <w:pStyle w:val="FOD-niv4"/>
      </w:pPr>
      <w:bookmarkStart w:id="1160" w:name="_Toc390436761"/>
      <w:bookmarkStart w:id="1161" w:name="_Toc167268248"/>
      <w:bookmarkStart w:id="1162" w:name="_Toc167270571"/>
      <w:bookmarkStart w:id="1163" w:name="_Toc193188026"/>
      <w:bookmarkStart w:id="1164" w:name="_Toc196734643"/>
      <w:r w:rsidRPr="008E0F64">
        <w:t>Unterabschnitt 4.4.4.6 - PEN-Leiter</w:t>
      </w:r>
      <w:bookmarkEnd w:id="1160"/>
      <w:bookmarkEnd w:id="1161"/>
      <w:bookmarkEnd w:id="1162"/>
      <w:bookmarkEnd w:id="1163"/>
      <w:bookmarkEnd w:id="1164"/>
    </w:p>
    <w:p w14:paraId="24D29FB6" w14:textId="77777777" w:rsidR="00064FA8" w:rsidRPr="008E0F64" w:rsidRDefault="00064FA8" w:rsidP="00692AE0">
      <w:pPr>
        <w:pStyle w:val="FOD-normal"/>
        <w:spacing w:after="120"/>
      </w:pPr>
      <w:r w:rsidRPr="008E0F64">
        <w:t>Wenn der Neutralleiter gleichzeitig als Schutzleiter dient, darf er nicht abgeschaltet werden.</w:t>
      </w:r>
    </w:p>
    <w:p w14:paraId="3F45C92E" w14:textId="77777777" w:rsidR="00064FA8" w:rsidRPr="008E0F64" w:rsidRDefault="00064FA8" w:rsidP="00962ACD">
      <w:pPr>
        <w:pStyle w:val="FOD-niv4"/>
      </w:pPr>
      <w:bookmarkStart w:id="1165" w:name="_Toc390436762"/>
      <w:bookmarkStart w:id="1166" w:name="_Toc167268249"/>
      <w:bookmarkStart w:id="1167" w:name="_Toc167270572"/>
      <w:bookmarkStart w:id="1168" w:name="_Toc193188027"/>
      <w:bookmarkStart w:id="1169" w:name="_Toc196734644"/>
      <w:r w:rsidRPr="008E0F64">
        <w:t>Unterabschnitt 4.4.4.7 - Reihenfolge, in der die Außenleiter und der Neutralleiter abgeschaltet werden</w:t>
      </w:r>
      <w:bookmarkEnd w:id="1165"/>
      <w:bookmarkEnd w:id="1166"/>
      <w:bookmarkEnd w:id="1167"/>
      <w:bookmarkEnd w:id="1168"/>
      <w:bookmarkEnd w:id="1169"/>
    </w:p>
    <w:p w14:paraId="7343CF29" w14:textId="77777777" w:rsidR="00064FA8" w:rsidRPr="008E0F64" w:rsidRDefault="00064FA8" w:rsidP="00692AE0">
      <w:pPr>
        <w:pStyle w:val="FOD-normal"/>
      </w:pPr>
      <w:r w:rsidRPr="008E0F64">
        <w:t>Wenn die Abschaltung des Neutralleiters vorgeschrieben ist, gewährleisten die Abschaltung und das Schließen des Leiters, dass der Neutralleiter gleichzeitig mit oder nach den Außenleitern abgeschaltet und gleichzeitig mit oder vor den Außenleitern geschlossen wird.</w:t>
      </w:r>
    </w:p>
    <w:p w14:paraId="0B6F55DA" w14:textId="77777777" w:rsidR="00064FA8" w:rsidRPr="008E0F64" w:rsidRDefault="00064FA8" w:rsidP="00692AE0">
      <w:pPr>
        <w:pStyle w:val="FOD-niv2"/>
      </w:pPr>
      <w:bookmarkStart w:id="1170" w:name="_Toc390436763"/>
      <w:bookmarkStart w:id="1171" w:name="_Toc167268250"/>
      <w:bookmarkStart w:id="1172" w:name="_Toc167269858"/>
      <w:bookmarkStart w:id="1173" w:name="_Toc167270573"/>
      <w:bookmarkStart w:id="1174" w:name="_Toc193188028"/>
      <w:bookmarkStart w:id="1175" w:name="_Toc196465624"/>
      <w:bookmarkStart w:id="1176" w:name="_Toc202779181"/>
      <w:r w:rsidRPr="008E0F64">
        <w:lastRenderedPageBreak/>
        <w:t>KAPITEL 4.5 - Überspannungsschutz</w:t>
      </w:r>
      <w:bookmarkEnd w:id="1170"/>
      <w:bookmarkEnd w:id="1171"/>
      <w:bookmarkEnd w:id="1172"/>
      <w:bookmarkEnd w:id="1173"/>
      <w:bookmarkEnd w:id="1174"/>
      <w:bookmarkEnd w:id="1175"/>
      <w:bookmarkEnd w:id="1176"/>
    </w:p>
    <w:p w14:paraId="493D4CB5" w14:textId="77777777" w:rsidR="00064FA8" w:rsidRPr="008E0F64" w:rsidRDefault="00064FA8" w:rsidP="00692AE0">
      <w:pPr>
        <w:pStyle w:val="FOD-niv3"/>
      </w:pPr>
      <w:bookmarkStart w:id="1177" w:name="_Toc390436764"/>
      <w:bookmarkStart w:id="1178" w:name="_Toc167268251"/>
      <w:bookmarkStart w:id="1179" w:name="_Toc167270574"/>
      <w:bookmarkStart w:id="1180" w:name="_Toc193188029"/>
      <w:r w:rsidRPr="008E0F64">
        <w:t>Abschnitt 4.5.1 - Grundsatz</w:t>
      </w:r>
      <w:bookmarkEnd w:id="1177"/>
      <w:bookmarkEnd w:id="1178"/>
      <w:bookmarkEnd w:id="1179"/>
      <w:bookmarkEnd w:id="1180"/>
    </w:p>
    <w:p w14:paraId="4FB4A4A7" w14:textId="77777777" w:rsidR="00064FA8" w:rsidRPr="008E0F64" w:rsidRDefault="00064FA8" w:rsidP="00692AE0">
      <w:pPr>
        <w:pStyle w:val="FOD-normal"/>
      </w:pPr>
      <w:r w:rsidRPr="008E0F64">
        <w:t>Personen und Güter werden nach den diesbezüglichen Regeln des Fachs vor den schädlichen Folgen geschützt von:</w:t>
      </w:r>
    </w:p>
    <w:p w14:paraId="601D7FE5" w14:textId="77777777" w:rsidR="00064FA8" w:rsidRPr="008E0F64" w:rsidRDefault="00064FA8" w:rsidP="00445351">
      <w:pPr>
        <w:pStyle w:val="FOD-opsomming1"/>
        <w:numPr>
          <w:ilvl w:val="0"/>
          <w:numId w:val="179"/>
        </w:numPr>
      </w:pPr>
      <w:r w:rsidRPr="008E0F64">
        <w:t>Fehlern, die zwischen aktiven Teilen von Stromkreisen mit unterschiedlichen Spannungen auftreten können,</w:t>
      </w:r>
    </w:p>
    <w:p w14:paraId="66C05D3D" w14:textId="77777777" w:rsidR="00064FA8" w:rsidRPr="008E0F64" w:rsidRDefault="00064FA8" w:rsidP="00445351">
      <w:pPr>
        <w:pStyle w:val="FOD-opsomming1"/>
        <w:numPr>
          <w:ilvl w:val="0"/>
          <w:numId w:val="179"/>
        </w:numPr>
      </w:pPr>
      <w:r w:rsidRPr="008E0F64">
        <w:t>Überspannungen aufgrund anderer Ursachen wie zum Beispiel atmosphärischer Phänomene oder möglicher Schaltüberspannungen.</w:t>
      </w:r>
    </w:p>
    <w:p w14:paraId="7CC5E052" w14:textId="77777777" w:rsidR="00064FA8" w:rsidRPr="008E0F64" w:rsidRDefault="00064FA8" w:rsidP="00692AE0">
      <w:pPr>
        <w:pStyle w:val="FOD-normal"/>
      </w:pPr>
      <w:r w:rsidRPr="008E0F64">
        <w:t>Überspannungsschutzeinrichtungen werden so konzipiert und installiert, dass ihr Betrieb keine Gefahr für Personen und Güter darstellt.</w:t>
      </w:r>
    </w:p>
    <w:p w14:paraId="4E3BB0F6" w14:textId="77777777" w:rsidR="00064FA8" w:rsidRPr="008E0F64" w:rsidRDefault="00064FA8" w:rsidP="00692AE0">
      <w:pPr>
        <w:pStyle w:val="FOD-niv3"/>
      </w:pPr>
      <w:bookmarkStart w:id="1181" w:name="_Toc390436765"/>
      <w:bookmarkStart w:id="1182" w:name="_Toc167268252"/>
      <w:bookmarkStart w:id="1183" w:name="_Toc167270575"/>
      <w:bookmarkStart w:id="1184" w:name="_Toc193188030"/>
      <w:r w:rsidRPr="008E0F64">
        <w:t>Abschnitt 4.5.2 - Vorsichtsmaßnahmen bei Installation</w:t>
      </w:r>
      <w:bookmarkEnd w:id="1181"/>
      <w:bookmarkEnd w:id="1182"/>
      <w:bookmarkEnd w:id="1183"/>
      <w:bookmarkEnd w:id="1184"/>
    </w:p>
    <w:p w14:paraId="63009AEB" w14:textId="77777777" w:rsidR="00064FA8" w:rsidRPr="008E0F64" w:rsidRDefault="00064FA8" w:rsidP="00692AE0">
      <w:pPr>
        <w:pStyle w:val="FOD-normal"/>
      </w:pPr>
      <w:r w:rsidRPr="008E0F64">
        <w:t>Elektrische Niederspannungs- und Kleinspannungsanlagen werden so errichtet, dass die dielektrische Beanspruchung, der sie normalerweise ausgesetzt werden können, begrenzt ist, um Fehlerströme zu vermeiden.</w:t>
      </w:r>
    </w:p>
    <w:p w14:paraId="29440323" w14:textId="77777777" w:rsidR="00064FA8" w:rsidRPr="008E0F64" w:rsidRDefault="00064FA8" w:rsidP="00692AE0">
      <w:pPr>
        <w:pStyle w:val="FOD-niv3"/>
      </w:pPr>
      <w:bookmarkStart w:id="1185" w:name="_Toc390436766"/>
      <w:bookmarkStart w:id="1186" w:name="_Toc167268253"/>
      <w:bookmarkStart w:id="1187" w:name="_Toc167270576"/>
      <w:bookmarkStart w:id="1188" w:name="_Toc193188031"/>
      <w:r w:rsidRPr="008E0F64">
        <w:t>Abschnitt 4.5.3 - Überspannungsbegrenzungseinrichtungen in IT-Systemen</w:t>
      </w:r>
      <w:bookmarkEnd w:id="1185"/>
      <w:bookmarkEnd w:id="1186"/>
      <w:bookmarkEnd w:id="1187"/>
      <w:bookmarkEnd w:id="1188"/>
    </w:p>
    <w:p w14:paraId="3139206B" w14:textId="77777777" w:rsidR="00064FA8" w:rsidRPr="008E0F64" w:rsidRDefault="00064FA8" w:rsidP="00692AE0">
      <w:pPr>
        <w:pStyle w:val="FOD-normal"/>
      </w:pPr>
      <w:r w:rsidRPr="008E0F64">
        <w:t>In IT-Anlagen wird falls erforderlich eine Überspannungsbegrenzungseinrichtung an den Speisepunkt der Anlage zwischen dem Erder der Anlage und entweder dem Neutralleiter oder einem Außenleiter angeschlossen.</w:t>
      </w:r>
    </w:p>
    <w:p w14:paraId="779D8661" w14:textId="77777777" w:rsidR="00064FA8" w:rsidRPr="008E0F64" w:rsidRDefault="00064FA8" w:rsidP="00692AE0">
      <w:pPr>
        <w:pStyle w:val="FOD-niv3"/>
      </w:pPr>
      <w:bookmarkStart w:id="1189" w:name="_Toc390436767"/>
      <w:bookmarkStart w:id="1190" w:name="_Toc167268254"/>
      <w:bookmarkStart w:id="1191" w:name="_Toc167270577"/>
      <w:bookmarkStart w:id="1192" w:name="_Toc193188032"/>
      <w:r w:rsidRPr="008E0F64">
        <w:t>Abschnitt 4.5.4 - Gemeinsame Elektroinstallationsrohre für Energie- und Telekommunikationsleiter</w:t>
      </w:r>
      <w:bookmarkEnd w:id="1189"/>
      <w:bookmarkEnd w:id="1190"/>
      <w:bookmarkEnd w:id="1191"/>
      <w:bookmarkEnd w:id="1192"/>
    </w:p>
    <w:p w14:paraId="71392B73" w14:textId="25379F85" w:rsidR="00064FA8" w:rsidRPr="008E0F64" w:rsidRDefault="00064FA8" w:rsidP="00692AE0">
      <w:pPr>
        <w:pStyle w:val="FOD-normal"/>
      </w:pPr>
      <w:r w:rsidRPr="008E0F64">
        <w:t xml:space="preserve">Es ist verboten, Energie- und Telekommunikationsleiter ohne Zwischenstellung eines Schirms nebeneinander zu verlegen, es sei denn, beide bestehen aus Kabeln. Diese Anforderung gilt nicht für Telekommunikationsleiter, wenn sie elektrische Betriebsmittel in elektrischen Betriebsstätten oder </w:t>
      </w:r>
      <w:r w:rsidR="00CD55E5">
        <w:t>[</w:t>
      </w:r>
      <w:r w:rsidRPr="008E0F64">
        <w:t>an gewöhnlichen Orten</w:t>
      </w:r>
      <w:r w:rsidR="00CD55E5">
        <w:t xml:space="preserve">, </w:t>
      </w:r>
      <w:r w:rsidR="00CD55E5" w:rsidRPr="00761585">
        <w:t>die nicht als der Öffentlichkeit zugängliche Orte betrachtet werden</w:t>
      </w:r>
      <w:r w:rsidR="00CD55E5">
        <w:t>,]</w:t>
      </w:r>
      <w:r w:rsidR="00CD55E5" w:rsidRPr="008E0F64">
        <w:t xml:space="preserve"> </w:t>
      </w:r>
      <w:r w:rsidRPr="008E0F64">
        <w:t>verbinden.</w:t>
      </w:r>
    </w:p>
    <w:p w14:paraId="3944D07E" w14:textId="77777777" w:rsidR="00064FA8" w:rsidRPr="008E0F64" w:rsidRDefault="00064FA8" w:rsidP="00692AE0">
      <w:pPr>
        <w:pStyle w:val="FOD-niv2"/>
      </w:pPr>
      <w:bookmarkStart w:id="1193" w:name="_Toc390436768"/>
      <w:bookmarkStart w:id="1194" w:name="_Toc167268255"/>
      <w:bookmarkStart w:id="1195" w:name="_Toc167269859"/>
      <w:bookmarkStart w:id="1196" w:name="_Toc167270578"/>
      <w:bookmarkStart w:id="1197" w:name="_Toc193188033"/>
      <w:bookmarkStart w:id="1198" w:name="_Toc196465625"/>
      <w:bookmarkStart w:id="1199" w:name="_Toc202779182"/>
      <w:r w:rsidRPr="008E0F64">
        <w:t>KAPITEL 4.6 - Schutz gegen bestimmte andere Auswirkungen</w:t>
      </w:r>
      <w:bookmarkEnd w:id="1193"/>
      <w:bookmarkEnd w:id="1194"/>
      <w:bookmarkEnd w:id="1195"/>
      <w:bookmarkEnd w:id="1196"/>
      <w:bookmarkEnd w:id="1197"/>
      <w:bookmarkEnd w:id="1198"/>
      <w:bookmarkEnd w:id="1199"/>
    </w:p>
    <w:p w14:paraId="1FFF330A" w14:textId="77777777" w:rsidR="00064FA8" w:rsidRPr="008E0F64" w:rsidRDefault="00064FA8" w:rsidP="00692AE0">
      <w:pPr>
        <w:pStyle w:val="FOD-niv3"/>
      </w:pPr>
      <w:bookmarkStart w:id="1200" w:name="_Toc390436769"/>
      <w:bookmarkStart w:id="1201" w:name="_Toc167268256"/>
      <w:bookmarkStart w:id="1202" w:name="_Toc167270579"/>
      <w:bookmarkStart w:id="1203" w:name="_Toc193188034"/>
      <w:r w:rsidRPr="008E0F64">
        <w:t>Abschnitt 4.6.1 - Schutz gegen die Auswirkungen von Spannungsänderungen</w:t>
      </w:r>
      <w:bookmarkEnd w:id="1200"/>
      <w:bookmarkEnd w:id="1201"/>
      <w:bookmarkEnd w:id="1202"/>
      <w:bookmarkEnd w:id="1203"/>
    </w:p>
    <w:p w14:paraId="1C55C221" w14:textId="18CC3916" w:rsidR="009A3D1D" w:rsidRPr="008E0F64" w:rsidRDefault="009A3D1D" w:rsidP="009A3D1D">
      <w:pPr>
        <w:pStyle w:val="FOD-normal"/>
        <w:keepNext/>
        <w:rPr>
          <w:rFonts w:cs="Calibri"/>
          <w:shd w:val="clear" w:color="auto" w:fill="FFFFFF"/>
        </w:rPr>
      </w:pPr>
      <w:r w:rsidRPr="008E0F64">
        <w:rPr>
          <w:shd w:val="clear" w:color="auto" w:fill="FFFFFF"/>
        </w:rPr>
        <w:t xml:space="preserve">Vorkehrungen werden getroffen, um sicherzustellen, dass eine </w:t>
      </w:r>
      <w:r w:rsidR="002C6911" w:rsidRPr="008E0F64">
        <w:rPr>
          <w:shd w:val="clear" w:color="auto" w:fill="FFFFFF"/>
        </w:rPr>
        <w:t>bedeutende</w:t>
      </w:r>
      <w:r w:rsidRPr="008E0F64">
        <w:rPr>
          <w:shd w:val="clear" w:color="auto" w:fill="FFFFFF"/>
        </w:rPr>
        <w:t xml:space="preserve"> Spannungsänderung oder das Wegfallen und Wiederauftreten von Spannung keine Gefahr für Personen und Güter darstellen kann.</w:t>
      </w:r>
    </w:p>
    <w:p w14:paraId="21052802" w14:textId="343A8414" w:rsidR="00064FA8" w:rsidRPr="008E0F64" w:rsidRDefault="009A3D1D" w:rsidP="009A3D1D">
      <w:pPr>
        <w:pStyle w:val="FOD-normal"/>
        <w:keepNext/>
        <w:rPr>
          <w:rFonts w:cs="Calibri"/>
          <w:shd w:val="clear" w:color="auto" w:fill="FFFFFF"/>
        </w:rPr>
      </w:pPr>
      <w:r w:rsidRPr="008E0F64">
        <w:rPr>
          <w:shd w:val="clear" w:color="auto" w:fill="FFFFFF"/>
        </w:rPr>
        <w:t>Einrichtungen zum Schutz gegen die Auswirkungen von Spannungsänderungen oder vom Wegfallen von Spannung sind in Anlagen von Gebäuden erforderlich, in denen Sicherheitsverbraucher vorgesehen sind, und können (bei Benutzung einer Ersatzstromquelle bei Ausfall der normalen Quelle) in Anlagen von Gebäuden erforderlich sein, in denen kritische Verbraucher vorgesehen sind. Diese Einrichtungen gewährleisten gegebenenfalls die Einschaltung der Sicherheits- oder Ersatzstromquellen und die Stromversorgung der entsprechenden elektrischen Maschinen und Geräte, wenn die Spannung unter einen Wert fällt, unterhalb dessen sie nicht richtig funktionieren können.</w:t>
      </w:r>
    </w:p>
    <w:p w14:paraId="5DDC9B28" w14:textId="77777777" w:rsidR="00064FA8" w:rsidRPr="008E0F64" w:rsidRDefault="00064FA8" w:rsidP="00692AE0">
      <w:pPr>
        <w:pStyle w:val="FOD-niv3"/>
      </w:pPr>
      <w:bookmarkStart w:id="1204" w:name="_Toc390436770"/>
      <w:bookmarkStart w:id="1205" w:name="_Toc167268257"/>
      <w:bookmarkStart w:id="1206" w:name="_Toc167270580"/>
      <w:bookmarkStart w:id="1207" w:name="_Toc193188035"/>
      <w:r w:rsidRPr="008E0F64">
        <w:t>Abschnitt 4.6.2 - Schutz gegen biologische Auswirkungen elektrischer und magnetischer Felder</w:t>
      </w:r>
      <w:bookmarkEnd w:id="1204"/>
      <w:bookmarkEnd w:id="1205"/>
      <w:bookmarkEnd w:id="1206"/>
      <w:bookmarkEnd w:id="1207"/>
    </w:p>
    <w:p w14:paraId="733943D7" w14:textId="77777777" w:rsidR="00064FA8" w:rsidRPr="008E0F64" w:rsidRDefault="00064FA8" w:rsidP="00692AE0">
      <w:pPr>
        <w:pStyle w:val="FOD-normal"/>
      </w:pPr>
      <w:r w:rsidRPr="008E0F64">
        <w:t>Wenn sich herausstellt, dass elektrische und magnetische Felder schädliche biologische Auswirkungen auf den menschlichen Körper haben, legen die für Energie bzw. für das Wohlbefinden der Arbeitnehmer bei der Ausführung ihrer Arbeit zuständigen Ministern, jeweils für ihren Bereich, durch Erlass die zu treffenden Sicherheitsmaßnahmen fest.</w:t>
      </w:r>
    </w:p>
    <w:p w14:paraId="76EC8809" w14:textId="77777777" w:rsidR="00064FA8" w:rsidRPr="008E0F64" w:rsidRDefault="00064FA8" w:rsidP="00692AE0">
      <w:pPr>
        <w:pStyle w:val="FOD-normal"/>
        <w:keepNext/>
      </w:pPr>
      <w:r w:rsidRPr="008E0F64">
        <w:t>Der für Energie zuständige Minister kann durch Erlass Folgendes festlegen:</w:t>
      </w:r>
    </w:p>
    <w:p w14:paraId="6B2BC810" w14:textId="77777777" w:rsidR="00064FA8" w:rsidRPr="008E0F64" w:rsidRDefault="00064FA8" w:rsidP="00445351">
      <w:pPr>
        <w:pStyle w:val="FOD-opsomming1"/>
        <w:keepLines/>
        <w:numPr>
          <w:ilvl w:val="0"/>
          <w:numId w:val="180"/>
        </w:numPr>
      </w:pPr>
      <w:r w:rsidRPr="008E0F64">
        <w:t>Maßnahmen zur Begrenzung der direkten oder indirekten Auswirkungen elektrischer und magnetischer Felder, die durch Leitungen zur Übertragung und Verteilung elektrischer Energie erzeugt werden, auf Menschen und Haustiere und auf elektrische und/oder elektronische Ausrüstungen und Geräte,</w:t>
      </w:r>
    </w:p>
    <w:p w14:paraId="09A70554" w14:textId="77777777" w:rsidR="00064FA8" w:rsidRPr="008E0F64" w:rsidRDefault="00064FA8" w:rsidP="00445351">
      <w:pPr>
        <w:pStyle w:val="FOD-opsomming1"/>
        <w:numPr>
          <w:ilvl w:val="0"/>
          <w:numId w:val="180"/>
        </w:numPr>
      </w:pPr>
      <w:r w:rsidRPr="008E0F64">
        <w:t>Methoden zur Messung elektrischer und magnetischer Felder,</w:t>
      </w:r>
    </w:p>
    <w:p w14:paraId="67841033" w14:textId="77777777" w:rsidR="00064FA8" w:rsidRPr="008E0F64" w:rsidRDefault="00064FA8" w:rsidP="00445351">
      <w:pPr>
        <w:pStyle w:val="FOD-opsomming1"/>
        <w:numPr>
          <w:ilvl w:val="0"/>
          <w:numId w:val="180"/>
        </w:numPr>
      </w:pPr>
      <w:r w:rsidRPr="008E0F64">
        <w:t>Bedingungen, die elektrische und magnetische Geräte erfüllen müssen, und deren Kalibrierungsverfahren,</w:t>
      </w:r>
    </w:p>
    <w:p w14:paraId="506E6691" w14:textId="77777777" w:rsidR="00064FA8" w:rsidRPr="008E0F64" w:rsidRDefault="00064FA8" w:rsidP="00445351">
      <w:pPr>
        <w:pStyle w:val="FOD-opsomming1"/>
        <w:numPr>
          <w:ilvl w:val="0"/>
          <w:numId w:val="180"/>
        </w:numPr>
        <w:spacing w:after="120"/>
        <w:ind w:left="357" w:hanging="357"/>
        <w:contextualSpacing w:val="0"/>
      </w:pPr>
      <w:r w:rsidRPr="008E0F64">
        <w:t xml:space="preserve">Bedingungen, die Softwares, die für die vorläufige Berechnung der Werte elektrischer und </w:t>
      </w:r>
      <w:r w:rsidRPr="008E0F64">
        <w:lastRenderedPageBreak/>
        <w:t>magnetischer Felder benutzt werden, erfüllen müssen und Verfahren für ihre Zulassung.</w:t>
      </w:r>
    </w:p>
    <w:p w14:paraId="3661B40D" w14:textId="3245C169" w:rsidR="004F2B62" w:rsidRPr="008E0F64" w:rsidRDefault="004F2B62" w:rsidP="00B248F2">
      <w:pPr>
        <w:pStyle w:val="Paragraphedeliste"/>
        <w:autoSpaceDE w:val="0"/>
        <w:autoSpaceDN w:val="0"/>
        <w:adjustRightInd w:val="0"/>
        <w:spacing w:before="120" w:after="120" w:line="240" w:lineRule="auto"/>
        <w:ind w:left="0"/>
        <w:contextualSpacing w:val="0"/>
        <w:jc w:val="both"/>
        <w:rPr>
          <w:rFonts w:ascii="Trebuchet MS" w:hAnsi="Trebuchet MS"/>
          <w:sz w:val="19"/>
          <w:szCs w:val="19"/>
        </w:rPr>
      </w:pPr>
      <w:r w:rsidRPr="008E0F64">
        <w:rPr>
          <w:rFonts w:ascii="Trebuchet MS" w:hAnsi="Trebuchet MS"/>
          <w:sz w:val="19"/>
        </w:rPr>
        <w:t>Metallteile, die aufgrund ihres Vorhandenseins in einem durch eine Anlage für die Übertragung oder Verteilung elektrischer Energie erzeugten elektrischen Feld auf ein Potential gebracht werden, das einen Dauerberührungsstrom von mindestens 1 mA ergibt, müssen geerdet werden.</w:t>
      </w:r>
    </w:p>
    <w:p w14:paraId="5D45155C" w14:textId="77777777" w:rsidR="00064FA8" w:rsidRPr="008E0F64" w:rsidRDefault="00064FA8" w:rsidP="00692AE0">
      <w:pPr>
        <w:pStyle w:val="FOD-niv3"/>
      </w:pPr>
      <w:bookmarkStart w:id="1208" w:name="_Toc390436771"/>
      <w:bookmarkStart w:id="1209" w:name="_Toc167268258"/>
      <w:bookmarkStart w:id="1210" w:name="_Toc167270581"/>
      <w:bookmarkStart w:id="1211" w:name="_Toc193188036"/>
      <w:r w:rsidRPr="008E0F64">
        <w:t>Abschnitt 4.6.3 - Schutz gegen Verunreinigungsgefahren</w:t>
      </w:r>
      <w:bookmarkEnd w:id="1208"/>
      <w:bookmarkEnd w:id="1209"/>
      <w:bookmarkEnd w:id="1210"/>
      <w:bookmarkEnd w:id="1211"/>
    </w:p>
    <w:p w14:paraId="3E5164EE" w14:textId="77777777" w:rsidR="00064FA8" w:rsidRPr="008E0F64" w:rsidRDefault="00064FA8" w:rsidP="00692AE0">
      <w:pPr>
        <w:pStyle w:val="FOD-normal"/>
      </w:pPr>
      <w:r w:rsidRPr="008E0F64">
        <w:t>Falls erforderlich, werden Vorkehrungen getroffen, um zu verhindern, dass verarbeitete Produkte bei Fehler - zum Beispiel bei Lampenbruch - durch die elektrischen Betriebsmittel verunreinigt werden.</w:t>
      </w:r>
    </w:p>
    <w:p w14:paraId="5399D7A0" w14:textId="77777777" w:rsidR="00064FA8" w:rsidRPr="008E0F64" w:rsidRDefault="00064FA8" w:rsidP="00692AE0">
      <w:pPr>
        <w:pStyle w:val="FOD-niv3"/>
      </w:pPr>
      <w:bookmarkStart w:id="1212" w:name="_Toc390436772"/>
      <w:bookmarkStart w:id="1213" w:name="_Toc167268259"/>
      <w:bookmarkStart w:id="1214" w:name="_Toc167270582"/>
      <w:bookmarkStart w:id="1215" w:name="_Toc193188037"/>
      <w:r w:rsidRPr="008E0F64">
        <w:t>Abschnitt 4.6.4 - Schutz gegen Gefahren durch Bewegungen</w:t>
      </w:r>
      <w:bookmarkEnd w:id="1212"/>
      <w:bookmarkEnd w:id="1213"/>
      <w:bookmarkEnd w:id="1214"/>
      <w:bookmarkEnd w:id="1215"/>
    </w:p>
    <w:p w14:paraId="3EDD2D20" w14:textId="11E1BDD2" w:rsidR="003F1725" w:rsidRPr="008E0F64" w:rsidRDefault="00064FA8" w:rsidP="007B0FD5">
      <w:pPr>
        <w:pStyle w:val="FOD-normal"/>
      </w:pPr>
      <w:r w:rsidRPr="008E0F64">
        <w:t>Bei Konstruktionen, die empfindlich sind oder durch Bewegungen beschädigt werden können, sind elektrische Anlagen oder Teile elektrischer Anlagen so konzipiert, dass sie Verformungen ohne Beschädigung aufnehmen können.</w:t>
      </w:r>
      <w:bookmarkEnd w:id="730"/>
    </w:p>
    <w:p w14:paraId="77310034" w14:textId="77777777" w:rsidR="003F1725" w:rsidRPr="008E0F64" w:rsidRDefault="003F1725" w:rsidP="007B0FD5">
      <w:pPr>
        <w:pStyle w:val="FOD-normal"/>
        <w:sectPr w:rsidR="003F1725" w:rsidRPr="008E0F64" w:rsidSect="00FE00B4">
          <w:pgSz w:w="11907" w:h="16839" w:code="9"/>
          <w:pgMar w:top="1440" w:right="1440" w:bottom="1440" w:left="1440" w:header="708" w:footer="708" w:gutter="0"/>
          <w:cols w:space="708"/>
          <w:docGrid w:linePitch="360"/>
        </w:sectPr>
      </w:pPr>
    </w:p>
    <w:p w14:paraId="3F0590C7" w14:textId="77777777" w:rsidR="002E3184" w:rsidRPr="008E0F64" w:rsidRDefault="002E3184" w:rsidP="002E3184">
      <w:pPr>
        <w:pStyle w:val="FOD-niv1"/>
      </w:pPr>
      <w:bookmarkStart w:id="1216" w:name="_Toc86914642"/>
      <w:bookmarkStart w:id="1217" w:name="_Toc167269860"/>
      <w:bookmarkStart w:id="1218" w:name="_Toc196465626"/>
      <w:bookmarkStart w:id="1219" w:name="_Toc202779183"/>
      <w:r w:rsidRPr="008E0F64">
        <w:lastRenderedPageBreak/>
        <w:t>Teil 5 - Wahl und Einsatz von Betriebsmitteln</w:t>
      </w:r>
      <w:bookmarkEnd w:id="1216"/>
      <w:bookmarkEnd w:id="1217"/>
      <w:bookmarkEnd w:id="1218"/>
      <w:bookmarkEnd w:id="1219"/>
    </w:p>
    <w:p w14:paraId="4777A9D4" w14:textId="3BC807DA" w:rsidR="004146C6" w:rsidRPr="008E0F64" w:rsidRDefault="002E3184">
      <w:pPr>
        <w:pStyle w:val="TM1"/>
        <w:rPr>
          <w:rFonts w:asciiTheme="minorHAnsi" w:eastAsiaTheme="minorEastAsia" w:hAnsiTheme="minorHAnsi"/>
          <w:b w:val="0"/>
          <w:caps w:val="0"/>
          <w:kern w:val="2"/>
          <w:sz w:val="24"/>
          <w:szCs w:val="24"/>
          <w:lang w:eastAsia="fr-BE"/>
          <w14:ligatures w14:val="standardContextual"/>
        </w:rPr>
      </w:pPr>
      <w:r w:rsidRPr="008E0F64">
        <w:rPr>
          <w:i/>
        </w:rPr>
        <w:fldChar w:fldCharType="begin"/>
      </w:r>
      <w:r w:rsidRPr="008E0F64">
        <w:rPr>
          <w:i/>
        </w:rPr>
        <w:instrText xml:space="preserve"> TOC \t "FOD-niv2;1;FOD-niv3;2;FOD-niv4;3;FOD-niv5;4" \b Partie_5 </w:instrText>
      </w:r>
      <w:r w:rsidRPr="008E0F64">
        <w:rPr>
          <w:i/>
        </w:rPr>
        <w:fldChar w:fldCharType="separate"/>
      </w:r>
      <w:r w:rsidR="004146C6" w:rsidRPr="008E0F64">
        <w:t>KAPITEL 5.1 - Gemeinsame Regeln für alle Betriebsmittel</w:t>
      </w:r>
      <w:r w:rsidR="004146C6" w:rsidRPr="008E0F64">
        <w:tab/>
      </w:r>
      <w:r w:rsidR="004146C6" w:rsidRPr="008E0F64">
        <w:fldChar w:fldCharType="begin"/>
      </w:r>
      <w:r w:rsidR="004146C6" w:rsidRPr="008E0F64">
        <w:instrText xml:space="preserve"> PAGEREF _Toc167268260 \h </w:instrText>
      </w:r>
      <w:r w:rsidR="004146C6" w:rsidRPr="008E0F64">
        <w:fldChar w:fldCharType="separate"/>
      </w:r>
      <w:r w:rsidR="00727CDC">
        <w:t>116</w:t>
      </w:r>
      <w:r w:rsidR="004146C6" w:rsidRPr="008E0F64">
        <w:fldChar w:fldCharType="end"/>
      </w:r>
    </w:p>
    <w:p w14:paraId="54BAF3AB" w14:textId="125FFD04" w:rsidR="004146C6" w:rsidRPr="008E0F64" w:rsidRDefault="004146C6">
      <w:pPr>
        <w:pStyle w:val="TM2"/>
        <w:rPr>
          <w:rFonts w:asciiTheme="minorHAnsi" w:hAnsiTheme="minorHAnsi"/>
          <w:b w:val="0"/>
          <w:kern w:val="2"/>
          <w:sz w:val="24"/>
          <w:szCs w:val="24"/>
          <w:lang w:eastAsia="fr-BE"/>
          <w14:ligatures w14:val="standardContextual"/>
        </w:rPr>
      </w:pPr>
      <w:r w:rsidRPr="008E0F64">
        <w:t>Abschnitt 5.1.1 - Allgemeines</w:t>
      </w:r>
      <w:r w:rsidRPr="008E0F64">
        <w:tab/>
      </w:r>
      <w:r w:rsidRPr="008E0F64">
        <w:fldChar w:fldCharType="begin"/>
      </w:r>
      <w:r w:rsidRPr="008E0F64">
        <w:instrText xml:space="preserve"> PAGEREF _Toc167268261 \h </w:instrText>
      </w:r>
      <w:r w:rsidRPr="008E0F64">
        <w:fldChar w:fldCharType="separate"/>
      </w:r>
      <w:r w:rsidR="00727CDC">
        <w:t>116</w:t>
      </w:r>
      <w:r w:rsidRPr="008E0F64">
        <w:fldChar w:fldCharType="end"/>
      </w:r>
    </w:p>
    <w:p w14:paraId="2322D62B" w14:textId="74C4908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5.1.1.1 - Sicherheitsziele</w:t>
      </w:r>
      <w:r w:rsidRPr="008E0F64">
        <w:rPr>
          <w:noProof/>
        </w:rPr>
        <w:tab/>
      </w:r>
      <w:r w:rsidRPr="008E0F64">
        <w:rPr>
          <w:noProof/>
        </w:rPr>
        <w:fldChar w:fldCharType="begin"/>
      </w:r>
      <w:r w:rsidRPr="008E0F64">
        <w:rPr>
          <w:noProof/>
        </w:rPr>
        <w:instrText xml:space="preserve"> PAGEREF _Toc167268262 \h </w:instrText>
      </w:r>
      <w:r w:rsidRPr="008E0F64">
        <w:rPr>
          <w:noProof/>
        </w:rPr>
      </w:r>
      <w:r w:rsidRPr="008E0F64">
        <w:rPr>
          <w:noProof/>
        </w:rPr>
        <w:fldChar w:fldCharType="separate"/>
      </w:r>
      <w:r w:rsidR="00727CDC">
        <w:rPr>
          <w:noProof/>
        </w:rPr>
        <w:t>116</w:t>
      </w:r>
      <w:r w:rsidRPr="008E0F64">
        <w:rPr>
          <w:noProof/>
        </w:rPr>
        <w:fldChar w:fldCharType="end"/>
      </w:r>
    </w:p>
    <w:p w14:paraId="0A7EEA72" w14:textId="22253AE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5.1.1.2 - Allgemeines über Brandverhütungsmaßnahmen</w:t>
      </w:r>
      <w:r w:rsidRPr="008E0F64">
        <w:rPr>
          <w:noProof/>
        </w:rPr>
        <w:tab/>
      </w:r>
      <w:r w:rsidRPr="008E0F64">
        <w:rPr>
          <w:noProof/>
        </w:rPr>
        <w:fldChar w:fldCharType="begin"/>
      </w:r>
      <w:r w:rsidRPr="008E0F64">
        <w:rPr>
          <w:noProof/>
        </w:rPr>
        <w:instrText xml:space="preserve"> PAGEREF _Toc167268263 \h </w:instrText>
      </w:r>
      <w:r w:rsidRPr="008E0F64">
        <w:rPr>
          <w:noProof/>
        </w:rPr>
      </w:r>
      <w:r w:rsidRPr="008E0F64">
        <w:rPr>
          <w:noProof/>
        </w:rPr>
        <w:fldChar w:fldCharType="separate"/>
      </w:r>
      <w:r w:rsidR="00727CDC">
        <w:rPr>
          <w:noProof/>
        </w:rPr>
        <w:t>116</w:t>
      </w:r>
      <w:r w:rsidRPr="008E0F64">
        <w:rPr>
          <w:noProof/>
        </w:rPr>
        <w:fldChar w:fldCharType="end"/>
      </w:r>
    </w:p>
    <w:p w14:paraId="41F4BB15" w14:textId="2139E044" w:rsidR="004146C6" w:rsidRPr="008E0F64" w:rsidRDefault="004146C6">
      <w:pPr>
        <w:pStyle w:val="TM2"/>
        <w:rPr>
          <w:rFonts w:asciiTheme="minorHAnsi" w:hAnsiTheme="minorHAnsi"/>
          <w:b w:val="0"/>
          <w:kern w:val="2"/>
          <w:sz w:val="24"/>
          <w:szCs w:val="24"/>
          <w:lang w:eastAsia="fr-BE"/>
          <w14:ligatures w14:val="standardContextual"/>
        </w:rPr>
      </w:pPr>
      <w:r w:rsidRPr="008E0F64">
        <w:t>Abschnitt 5.1.2 - Anwendungsbereich</w:t>
      </w:r>
      <w:r w:rsidRPr="008E0F64">
        <w:tab/>
      </w:r>
      <w:r w:rsidRPr="008E0F64">
        <w:fldChar w:fldCharType="begin"/>
      </w:r>
      <w:r w:rsidRPr="008E0F64">
        <w:instrText xml:space="preserve"> PAGEREF _Toc167268264 \h </w:instrText>
      </w:r>
      <w:r w:rsidRPr="008E0F64">
        <w:fldChar w:fldCharType="separate"/>
      </w:r>
      <w:r w:rsidR="00727CDC">
        <w:t>116</w:t>
      </w:r>
      <w:r w:rsidRPr="008E0F64">
        <w:fldChar w:fldCharType="end"/>
      </w:r>
    </w:p>
    <w:p w14:paraId="64B9D9C9" w14:textId="4E0C90D5" w:rsidR="004146C6" w:rsidRPr="008E0F64" w:rsidRDefault="004146C6">
      <w:pPr>
        <w:pStyle w:val="TM2"/>
        <w:rPr>
          <w:rFonts w:asciiTheme="minorHAnsi" w:hAnsiTheme="minorHAnsi"/>
          <w:b w:val="0"/>
          <w:kern w:val="2"/>
          <w:sz w:val="24"/>
          <w:szCs w:val="24"/>
          <w:lang w:eastAsia="fr-BE"/>
          <w14:ligatures w14:val="standardContextual"/>
        </w:rPr>
      </w:pPr>
      <w:r w:rsidRPr="008E0F64">
        <w:t>Abschnitt 5.1.3 - Konformität mit den Normen</w:t>
      </w:r>
      <w:r w:rsidRPr="008E0F64">
        <w:tab/>
      </w:r>
      <w:r w:rsidRPr="008E0F64">
        <w:fldChar w:fldCharType="begin"/>
      </w:r>
      <w:r w:rsidRPr="008E0F64">
        <w:instrText xml:space="preserve"> PAGEREF _Toc167268265 \h </w:instrText>
      </w:r>
      <w:r w:rsidRPr="008E0F64">
        <w:fldChar w:fldCharType="separate"/>
      </w:r>
      <w:r w:rsidR="00727CDC">
        <w:t>116</w:t>
      </w:r>
      <w:r w:rsidRPr="008E0F64">
        <w:fldChar w:fldCharType="end"/>
      </w:r>
    </w:p>
    <w:p w14:paraId="48E4E6F6" w14:textId="1ED4EAB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5.1.3.1 - Allgemeines</w:t>
      </w:r>
      <w:r w:rsidRPr="008E0F64">
        <w:rPr>
          <w:noProof/>
        </w:rPr>
        <w:tab/>
      </w:r>
      <w:r w:rsidRPr="008E0F64">
        <w:rPr>
          <w:noProof/>
        </w:rPr>
        <w:fldChar w:fldCharType="begin"/>
      </w:r>
      <w:r w:rsidRPr="008E0F64">
        <w:rPr>
          <w:noProof/>
        </w:rPr>
        <w:instrText xml:space="preserve"> PAGEREF _Toc167268266 \h </w:instrText>
      </w:r>
      <w:r w:rsidRPr="008E0F64">
        <w:rPr>
          <w:noProof/>
        </w:rPr>
      </w:r>
      <w:r w:rsidRPr="008E0F64">
        <w:rPr>
          <w:noProof/>
        </w:rPr>
        <w:fldChar w:fldCharType="separate"/>
      </w:r>
      <w:r w:rsidR="00727CDC">
        <w:rPr>
          <w:noProof/>
        </w:rPr>
        <w:t>116</w:t>
      </w:r>
      <w:r w:rsidRPr="008E0F64">
        <w:rPr>
          <w:noProof/>
        </w:rPr>
        <w:fldChar w:fldCharType="end"/>
      </w:r>
    </w:p>
    <w:p w14:paraId="107D3746" w14:textId="04CC28F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5.1.3.2 - Ausnahme</w:t>
      </w:r>
      <w:r w:rsidRPr="008E0F64">
        <w:rPr>
          <w:noProof/>
        </w:rPr>
        <w:tab/>
      </w:r>
      <w:r w:rsidRPr="008E0F64">
        <w:rPr>
          <w:noProof/>
        </w:rPr>
        <w:fldChar w:fldCharType="begin"/>
      </w:r>
      <w:r w:rsidRPr="008E0F64">
        <w:rPr>
          <w:noProof/>
        </w:rPr>
        <w:instrText xml:space="preserve"> PAGEREF _Toc167268267 \h </w:instrText>
      </w:r>
      <w:r w:rsidRPr="008E0F64">
        <w:rPr>
          <w:noProof/>
        </w:rPr>
      </w:r>
      <w:r w:rsidRPr="008E0F64">
        <w:rPr>
          <w:noProof/>
        </w:rPr>
        <w:fldChar w:fldCharType="separate"/>
      </w:r>
      <w:r w:rsidR="00727CDC">
        <w:rPr>
          <w:noProof/>
        </w:rPr>
        <w:t>116</w:t>
      </w:r>
      <w:r w:rsidRPr="008E0F64">
        <w:rPr>
          <w:noProof/>
        </w:rPr>
        <w:fldChar w:fldCharType="end"/>
      </w:r>
    </w:p>
    <w:p w14:paraId="2EBE2BFB" w14:textId="2CE08DF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5.1.3.3 - Differenzstrom-Schutzeinrichtungen</w:t>
      </w:r>
      <w:r w:rsidRPr="008E0F64">
        <w:rPr>
          <w:noProof/>
        </w:rPr>
        <w:tab/>
      </w:r>
      <w:r w:rsidRPr="008E0F64">
        <w:rPr>
          <w:noProof/>
        </w:rPr>
        <w:fldChar w:fldCharType="begin"/>
      </w:r>
      <w:r w:rsidRPr="008E0F64">
        <w:rPr>
          <w:noProof/>
        </w:rPr>
        <w:instrText xml:space="preserve"> PAGEREF _Toc167268268 \h </w:instrText>
      </w:r>
      <w:r w:rsidRPr="008E0F64">
        <w:rPr>
          <w:noProof/>
        </w:rPr>
      </w:r>
      <w:r w:rsidRPr="008E0F64">
        <w:rPr>
          <w:noProof/>
        </w:rPr>
        <w:fldChar w:fldCharType="separate"/>
      </w:r>
      <w:r w:rsidR="00727CDC">
        <w:rPr>
          <w:noProof/>
        </w:rPr>
        <w:t>117</w:t>
      </w:r>
      <w:r w:rsidRPr="008E0F64">
        <w:rPr>
          <w:noProof/>
        </w:rPr>
        <w:fldChar w:fldCharType="end"/>
      </w:r>
    </w:p>
    <w:p w14:paraId="50AA14D3" w14:textId="13B05EB3" w:rsidR="004146C6" w:rsidRPr="008E0F64" w:rsidRDefault="004146C6">
      <w:pPr>
        <w:pStyle w:val="TM2"/>
        <w:rPr>
          <w:rFonts w:asciiTheme="minorHAnsi" w:hAnsiTheme="minorHAnsi"/>
          <w:b w:val="0"/>
          <w:kern w:val="2"/>
          <w:sz w:val="24"/>
          <w:szCs w:val="24"/>
          <w:lang w:eastAsia="fr-BE"/>
          <w14:ligatures w14:val="standardContextual"/>
        </w:rPr>
      </w:pPr>
      <w:r w:rsidRPr="008E0F64">
        <w:t>Abschnitt 5.1.4 - Wahl und Benutzung je nach äußeren Einflüssen</w:t>
      </w:r>
      <w:r w:rsidRPr="008E0F64">
        <w:tab/>
      </w:r>
      <w:r w:rsidRPr="008E0F64">
        <w:fldChar w:fldCharType="begin"/>
      </w:r>
      <w:r w:rsidRPr="008E0F64">
        <w:instrText xml:space="preserve"> PAGEREF _Toc167268269 \h </w:instrText>
      </w:r>
      <w:r w:rsidRPr="008E0F64">
        <w:fldChar w:fldCharType="separate"/>
      </w:r>
      <w:r w:rsidR="00727CDC">
        <w:t>117</w:t>
      </w:r>
      <w:r w:rsidRPr="008E0F64">
        <w:fldChar w:fldCharType="end"/>
      </w:r>
    </w:p>
    <w:p w14:paraId="27EDB7EC" w14:textId="21E3D230" w:rsidR="004146C6" w:rsidRPr="008E0F64" w:rsidRDefault="004146C6">
      <w:pPr>
        <w:pStyle w:val="TM2"/>
        <w:rPr>
          <w:rFonts w:asciiTheme="minorHAnsi" w:hAnsiTheme="minorHAnsi"/>
          <w:b w:val="0"/>
          <w:kern w:val="2"/>
          <w:sz w:val="24"/>
          <w:szCs w:val="24"/>
          <w:lang w:eastAsia="fr-BE"/>
          <w14:ligatures w14:val="standardContextual"/>
        </w:rPr>
      </w:pPr>
      <w:r w:rsidRPr="008E0F64">
        <w:t>Abschnitt 5.1.5 - Zugänglichkeit von elektrischen Betriebsmitteln</w:t>
      </w:r>
      <w:r w:rsidRPr="008E0F64">
        <w:tab/>
      </w:r>
      <w:r w:rsidRPr="008E0F64">
        <w:fldChar w:fldCharType="begin"/>
      </w:r>
      <w:r w:rsidRPr="008E0F64">
        <w:instrText xml:space="preserve"> PAGEREF _Toc167268270 \h </w:instrText>
      </w:r>
      <w:r w:rsidRPr="008E0F64">
        <w:fldChar w:fldCharType="separate"/>
      </w:r>
      <w:r w:rsidR="00727CDC">
        <w:t>117</w:t>
      </w:r>
      <w:r w:rsidRPr="008E0F64">
        <w:fldChar w:fldCharType="end"/>
      </w:r>
    </w:p>
    <w:p w14:paraId="65B5A755" w14:textId="611A597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5.1.5.1 - Elektrische Maschinen und Geräte</w:t>
      </w:r>
      <w:r w:rsidRPr="008E0F64">
        <w:rPr>
          <w:noProof/>
        </w:rPr>
        <w:tab/>
      </w:r>
      <w:r w:rsidRPr="008E0F64">
        <w:rPr>
          <w:noProof/>
        </w:rPr>
        <w:fldChar w:fldCharType="begin"/>
      </w:r>
      <w:r w:rsidRPr="008E0F64">
        <w:rPr>
          <w:noProof/>
        </w:rPr>
        <w:instrText xml:space="preserve"> PAGEREF _Toc167268271 \h </w:instrText>
      </w:r>
      <w:r w:rsidRPr="008E0F64">
        <w:rPr>
          <w:noProof/>
        </w:rPr>
      </w:r>
      <w:r w:rsidRPr="008E0F64">
        <w:rPr>
          <w:noProof/>
        </w:rPr>
        <w:fldChar w:fldCharType="separate"/>
      </w:r>
      <w:r w:rsidR="00727CDC">
        <w:rPr>
          <w:noProof/>
        </w:rPr>
        <w:t>117</w:t>
      </w:r>
      <w:r w:rsidRPr="008E0F64">
        <w:rPr>
          <w:noProof/>
        </w:rPr>
        <w:fldChar w:fldCharType="end"/>
      </w:r>
    </w:p>
    <w:p w14:paraId="04E1567A" w14:textId="0DF814F5"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5.1.5.2 - Elektrische Leitungen</w:t>
      </w:r>
      <w:r w:rsidRPr="008E0F64">
        <w:rPr>
          <w:noProof/>
        </w:rPr>
        <w:tab/>
      </w:r>
      <w:r w:rsidRPr="008E0F64">
        <w:rPr>
          <w:noProof/>
        </w:rPr>
        <w:fldChar w:fldCharType="begin"/>
      </w:r>
      <w:r w:rsidRPr="008E0F64">
        <w:rPr>
          <w:noProof/>
        </w:rPr>
        <w:instrText xml:space="preserve"> PAGEREF _Toc167268272 \h </w:instrText>
      </w:r>
      <w:r w:rsidRPr="008E0F64">
        <w:rPr>
          <w:noProof/>
        </w:rPr>
      </w:r>
      <w:r w:rsidRPr="008E0F64">
        <w:rPr>
          <w:noProof/>
        </w:rPr>
        <w:fldChar w:fldCharType="separate"/>
      </w:r>
      <w:r w:rsidR="00727CDC">
        <w:rPr>
          <w:noProof/>
        </w:rPr>
        <w:t>117</w:t>
      </w:r>
      <w:r w:rsidRPr="008E0F64">
        <w:rPr>
          <w:noProof/>
        </w:rPr>
        <w:fldChar w:fldCharType="end"/>
      </w:r>
    </w:p>
    <w:p w14:paraId="53BF3DB1" w14:textId="5D68AA33" w:rsidR="004146C6" w:rsidRPr="008E0F64" w:rsidRDefault="004146C6">
      <w:pPr>
        <w:pStyle w:val="TM2"/>
        <w:rPr>
          <w:rFonts w:asciiTheme="minorHAnsi" w:hAnsiTheme="minorHAnsi"/>
          <w:b w:val="0"/>
          <w:kern w:val="2"/>
          <w:sz w:val="24"/>
          <w:szCs w:val="24"/>
          <w:lang w:eastAsia="fr-BE"/>
          <w14:ligatures w14:val="standardContextual"/>
        </w:rPr>
      </w:pPr>
      <w:r w:rsidRPr="008E0F64">
        <w:t>Abschnitt 5.1.6 - Kennzeichnung</w:t>
      </w:r>
      <w:r w:rsidRPr="008E0F64">
        <w:tab/>
      </w:r>
      <w:r w:rsidRPr="008E0F64">
        <w:fldChar w:fldCharType="begin"/>
      </w:r>
      <w:r w:rsidRPr="008E0F64">
        <w:instrText xml:space="preserve"> PAGEREF _Toc167268273 \h </w:instrText>
      </w:r>
      <w:r w:rsidRPr="008E0F64">
        <w:fldChar w:fldCharType="separate"/>
      </w:r>
      <w:r w:rsidR="00727CDC">
        <w:t>117</w:t>
      </w:r>
      <w:r w:rsidRPr="008E0F64">
        <w:fldChar w:fldCharType="end"/>
      </w:r>
    </w:p>
    <w:p w14:paraId="6AAE920E" w14:textId="6E4F3A8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5.1.6.1 - Kennzeichnung elektrischer Betriebsmittel</w:t>
      </w:r>
      <w:r w:rsidRPr="008E0F64">
        <w:rPr>
          <w:noProof/>
        </w:rPr>
        <w:tab/>
      </w:r>
      <w:r w:rsidRPr="008E0F64">
        <w:rPr>
          <w:noProof/>
        </w:rPr>
        <w:fldChar w:fldCharType="begin"/>
      </w:r>
      <w:r w:rsidRPr="008E0F64">
        <w:rPr>
          <w:noProof/>
        </w:rPr>
        <w:instrText xml:space="preserve"> PAGEREF _Toc167268274 \h </w:instrText>
      </w:r>
      <w:r w:rsidRPr="008E0F64">
        <w:rPr>
          <w:noProof/>
        </w:rPr>
      </w:r>
      <w:r w:rsidRPr="008E0F64">
        <w:rPr>
          <w:noProof/>
        </w:rPr>
        <w:fldChar w:fldCharType="separate"/>
      </w:r>
      <w:r w:rsidR="00727CDC">
        <w:rPr>
          <w:noProof/>
        </w:rPr>
        <w:t>117</w:t>
      </w:r>
      <w:r w:rsidRPr="008E0F64">
        <w:rPr>
          <w:noProof/>
        </w:rPr>
        <w:fldChar w:fldCharType="end"/>
      </w:r>
    </w:p>
    <w:p w14:paraId="46260C5C" w14:textId="3E03AB8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5.1.6.2 - Farbcode isolierter Leiter</w:t>
      </w:r>
      <w:r w:rsidRPr="008E0F64">
        <w:rPr>
          <w:noProof/>
        </w:rPr>
        <w:tab/>
      </w:r>
      <w:r w:rsidRPr="008E0F64">
        <w:rPr>
          <w:noProof/>
        </w:rPr>
        <w:fldChar w:fldCharType="begin"/>
      </w:r>
      <w:r w:rsidRPr="008E0F64">
        <w:rPr>
          <w:noProof/>
        </w:rPr>
        <w:instrText xml:space="preserve"> PAGEREF _Toc167268275 \h </w:instrText>
      </w:r>
      <w:r w:rsidRPr="008E0F64">
        <w:rPr>
          <w:noProof/>
        </w:rPr>
      </w:r>
      <w:r w:rsidRPr="008E0F64">
        <w:rPr>
          <w:noProof/>
        </w:rPr>
        <w:fldChar w:fldCharType="separate"/>
      </w:r>
      <w:r w:rsidR="00727CDC">
        <w:rPr>
          <w:noProof/>
        </w:rPr>
        <w:t>117</w:t>
      </w:r>
      <w:r w:rsidRPr="008E0F64">
        <w:rPr>
          <w:noProof/>
        </w:rPr>
        <w:fldChar w:fldCharType="end"/>
      </w:r>
    </w:p>
    <w:p w14:paraId="3CB50721" w14:textId="35B05C60"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5.2 - Zusätzliche Regeln für Leitungen</w:t>
      </w:r>
      <w:r w:rsidRPr="008E0F64">
        <w:tab/>
      </w:r>
      <w:r w:rsidRPr="008E0F64">
        <w:fldChar w:fldCharType="begin"/>
      </w:r>
      <w:r w:rsidRPr="008E0F64">
        <w:instrText xml:space="preserve"> PAGEREF _Toc167268276 \h </w:instrText>
      </w:r>
      <w:r w:rsidRPr="008E0F64">
        <w:fldChar w:fldCharType="separate"/>
      </w:r>
      <w:r w:rsidR="00727CDC">
        <w:t>118</w:t>
      </w:r>
      <w:r w:rsidRPr="008E0F64">
        <w:fldChar w:fldCharType="end"/>
      </w:r>
    </w:p>
    <w:p w14:paraId="07DF5170" w14:textId="7F6779FE"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5.2.1 - Allgemeines</w:t>
      </w:r>
      <w:r w:rsidRPr="008E0F64">
        <w:tab/>
      </w:r>
      <w:r w:rsidRPr="008E0F64">
        <w:fldChar w:fldCharType="begin"/>
      </w:r>
      <w:r w:rsidRPr="008E0F64">
        <w:instrText xml:space="preserve"> PAGEREF _Toc167268277 \h </w:instrText>
      </w:r>
      <w:r w:rsidRPr="008E0F64">
        <w:fldChar w:fldCharType="separate"/>
      </w:r>
      <w:r w:rsidR="00727CDC">
        <w:t>118</w:t>
      </w:r>
      <w:r w:rsidRPr="008E0F64">
        <w:fldChar w:fldCharType="end"/>
      </w:r>
    </w:p>
    <w:p w14:paraId="1D43DE00" w14:textId="43FDF24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5.2.1.1 - Identifizierungscode für elektrische Leitungen</w:t>
      </w:r>
      <w:r w:rsidRPr="008E0F64">
        <w:rPr>
          <w:noProof/>
        </w:rPr>
        <w:tab/>
      </w:r>
      <w:r w:rsidRPr="008E0F64">
        <w:rPr>
          <w:noProof/>
        </w:rPr>
        <w:fldChar w:fldCharType="begin"/>
      </w:r>
      <w:r w:rsidRPr="008E0F64">
        <w:rPr>
          <w:noProof/>
        </w:rPr>
        <w:instrText xml:space="preserve"> PAGEREF _Toc167268278 \h </w:instrText>
      </w:r>
      <w:r w:rsidRPr="008E0F64">
        <w:rPr>
          <w:noProof/>
        </w:rPr>
      </w:r>
      <w:r w:rsidRPr="008E0F64">
        <w:rPr>
          <w:noProof/>
        </w:rPr>
        <w:fldChar w:fldCharType="separate"/>
      </w:r>
      <w:r w:rsidR="00727CDC">
        <w:rPr>
          <w:noProof/>
        </w:rPr>
        <w:t>118</w:t>
      </w:r>
      <w:r w:rsidRPr="008E0F64">
        <w:rPr>
          <w:noProof/>
        </w:rPr>
        <w:fldChar w:fldCharType="end"/>
      </w:r>
    </w:p>
    <w:p w14:paraId="4FA87533" w14:textId="0A57858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5.2.1.2 - Wahl elektrischer Leitungen</w:t>
      </w:r>
      <w:r w:rsidRPr="008E0F64">
        <w:rPr>
          <w:noProof/>
        </w:rPr>
        <w:tab/>
      </w:r>
      <w:r w:rsidRPr="008E0F64">
        <w:rPr>
          <w:noProof/>
        </w:rPr>
        <w:fldChar w:fldCharType="begin"/>
      </w:r>
      <w:r w:rsidRPr="008E0F64">
        <w:rPr>
          <w:noProof/>
        </w:rPr>
        <w:instrText xml:space="preserve"> PAGEREF _Toc167268279 \h </w:instrText>
      </w:r>
      <w:r w:rsidRPr="008E0F64">
        <w:rPr>
          <w:noProof/>
        </w:rPr>
      </w:r>
      <w:r w:rsidRPr="008E0F64">
        <w:rPr>
          <w:noProof/>
        </w:rPr>
        <w:fldChar w:fldCharType="separate"/>
      </w:r>
      <w:r w:rsidR="00727CDC">
        <w:rPr>
          <w:noProof/>
        </w:rPr>
        <w:t>118</w:t>
      </w:r>
      <w:r w:rsidRPr="008E0F64">
        <w:rPr>
          <w:noProof/>
        </w:rPr>
        <w:fldChar w:fldCharType="end"/>
      </w:r>
    </w:p>
    <w:p w14:paraId="0CA4FF25" w14:textId="4954E1E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5.2.1.3 - Verlegung von Leitungen</w:t>
      </w:r>
      <w:r w:rsidRPr="008E0F64">
        <w:rPr>
          <w:noProof/>
        </w:rPr>
        <w:tab/>
      </w:r>
      <w:r w:rsidRPr="008E0F64">
        <w:rPr>
          <w:noProof/>
        </w:rPr>
        <w:fldChar w:fldCharType="begin"/>
      </w:r>
      <w:r w:rsidRPr="008E0F64">
        <w:rPr>
          <w:noProof/>
        </w:rPr>
        <w:instrText xml:space="preserve"> PAGEREF _Toc167268280 \h </w:instrText>
      </w:r>
      <w:r w:rsidRPr="008E0F64">
        <w:rPr>
          <w:noProof/>
        </w:rPr>
      </w:r>
      <w:r w:rsidRPr="008E0F64">
        <w:rPr>
          <w:noProof/>
        </w:rPr>
        <w:fldChar w:fldCharType="separate"/>
      </w:r>
      <w:r w:rsidR="00727CDC">
        <w:rPr>
          <w:noProof/>
        </w:rPr>
        <w:t>119</w:t>
      </w:r>
      <w:r w:rsidRPr="008E0F64">
        <w:rPr>
          <w:noProof/>
        </w:rPr>
        <w:fldChar w:fldCharType="end"/>
      </w:r>
    </w:p>
    <w:p w14:paraId="30DCEB36" w14:textId="540DBCB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5.2.1.4 - Isolierung von Leitern</w:t>
      </w:r>
      <w:r w:rsidRPr="008E0F64">
        <w:rPr>
          <w:noProof/>
        </w:rPr>
        <w:tab/>
      </w:r>
      <w:r w:rsidRPr="008E0F64">
        <w:rPr>
          <w:noProof/>
        </w:rPr>
        <w:fldChar w:fldCharType="begin"/>
      </w:r>
      <w:r w:rsidRPr="008E0F64">
        <w:rPr>
          <w:noProof/>
        </w:rPr>
        <w:instrText xml:space="preserve"> PAGEREF _Toc167268281 \h </w:instrText>
      </w:r>
      <w:r w:rsidRPr="008E0F64">
        <w:rPr>
          <w:noProof/>
        </w:rPr>
      </w:r>
      <w:r w:rsidRPr="008E0F64">
        <w:rPr>
          <w:noProof/>
        </w:rPr>
        <w:fldChar w:fldCharType="separate"/>
      </w:r>
      <w:r w:rsidR="00727CDC">
        <w:rPr>
          <w:noProof/>
        </w:rPr>
        <w:t>119</w:t>
      </w:r>
      <w:r w:rsidRPr="008E0F64">
        <w:rPr>
          <w:noProof/>
        </w:rPr>
        <w:fldChar w:fldCharType="end"/>
      </w:r>
    </w:p>
    <w:p w14:paraId="26383602" w14:textId="3AB86A4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5.2.1.5 - Mechanische Festigkeit - Durchführungen</w:t>
      </w:r>
      <w:r w:rsidRPr="008E0F64">
        <w:rPr>
          <w:noProof/>
        </w:rPr>
        <w:tab/>
      </w:r>
      <w:r w:rsidRPr="008E0F64">
        <w:rPr>
          <w:noProof/>
        </w:rPr>
        <w:fldChar w:fldCharType="begin"/>
      </w:r>
      <w:r w:rsidRPr="008E0F64">
        <w:rPr>
          <w:noProof/>
        </w:rPr>
        <w:instrText xml:space="preserve"> PAGEREF _Toc167268282 \h </w:instrText>
      </w:r>
      <w:r w:rsidRPr="008E0F64">
        <w:rPr>
          <w:noProof/>
        </w:rPr>
      </w:r>
      <w:r w:rsidRPr="008E0F64">
        <w:rPr>
          <w:noProof/>
        </w:rPr>
        <w:fldChar w:fldCharType="separate"/>
      </w:r>
      <w:r w:rsidR="00727CDC">
        <w:rPr>
          <w:noProof/>
        </w:rPr>
        <w:t>119</w:t>
      </w:r>
      <w:r w:rsidRPr="008E0F64">
        <w:rPr>
          <w:noProof/>
        </w:rPr>
        <w:fldChar w:fldCharType="end"/>
      </w:r>
    </w:p>
    <w:p w14:paraId="557CB7D4" w14:textId="3CE2C7C5"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5.2.2 - Verlegearten</w:t>
      </w:r>
      <w:r w:rsidRPr="008E0F64">
        <w:tab/>
      </w:r>
      <w:r w:rsidRPr="008E0F64">
        <w:fldChar w:fldCharType="begin"/>
      </w:r>
      <w:r w:rsidRPr="008E0F64">
        <w:instrText xml:space="preserve"> PAGEREF _Toc167268283 \h </w:instrText>
      </w:r>
      <w:r w:rsidRPr="008E0F64">
        <w:fldChar w:fldCharType="separate"/>
      </w:r>
      <w:r w:rsidR="00727CDC">
        <w:t>120</w:t>
      </w:r>
      <w:r w:rsidRPr="008E0F64">
        <w:fldChar w:fldCharType="end"/>
      </w:r>
    </w:p>
    <w:p w14:paraId="2CA51656" w14:textId="7701900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5.2.2.1 - Niederspannung</w:t>
      </w:r>
      <w:r w:rsidRPr="008E0F64">
        <w:rPr>
          <w:noProof/>
        </w:rPr>
        <w:tab/>
      </w:r>
      <w:r w:rsidRPr="008E0F64">
        <w:rPr>
          <w:noProof/>
        </w:rPr>
        <w:fldChar w:fldCharType="begin"/>
      </w:r>
      <w:r w:rsidRPr="008E0F64">
        <w:rPr>
          <w:noProof/>
        </w:rPr>
        <w:instrText xml:space="preserve"> PAGEREF _Toc167268284 \h </w:instrText>
      </w:r>
      <w:r w:rsidRPr="008E0F64">
        <w:rPr>
          <w:noProof/>
        </w:rPr>
      </w:r>
      <w:r w:rsidRPr="008E0F64">
        <w:rPr>
          <w:noProof/>
        </w:rPr>
        <w:fldChar w:fldCharType="separate"/>
      </w:r>
      <w:r w:rsidR="00727CDC">
        <w:rPr>
          <w:noProof/>
        </w:rPr>
        <w:t>120</w:t>
      </w:r>
      <w:r w:rsidRPr="008E0F64">
        <w:rPr>
          <w:noProof/>
        </w:rPr>
        <w:fldChar w:fldCharType="end"/>
      </w:r>
    </w:p>
    <w:p w14:paraId="54569E4F" w14:textId="2643D57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5.2.2.2 - Kleinspannung</w:t>
      </w:r>
      <w:r w:rsidRPr="008E0F64">
        <w:rPr>
          <w:noProof/>
        </w:rPr>
        <w:tab/>
      </w:r>
      <w:r w:rsidRPr="008E0F64">
        <w:rPr>
          <w:noProof/>
        </w:rPr>
        <w:fldChar w:fldCharType="begin"/>
      </w:r>
      <w:r w:rsidRPr="008E0F64">
        <w:rPr>
          <w:noProof/>
        </w:rPr>
        <w:instrText xml:space="preserve"> PAGEREF _Toc167268285 \h </w:instrText>
      </w:r>
      <w:r w:rsidRPr="008E0F64">
        <w:rPr>
          <w:noProof/>
        </w:rPr>
      </w:r>
      <w:r w:rsidRPr="008E0F64">
        <w:rPr>
          <w:noProof/>
        </w:rPr>
        <w:fldChar w:fldCharType="separate"/>
      </w:r>
      <w:r w:rsidR="00727CDC">
        <w:rPr>
          <w:noProof/>
        </w:rPr>
        <w:t>125</w:t>
      </w:r>
      <w:r w:rsidRPr="008E0F64">
        <w:rPr>
          <w:noProof/>
        </w:rPr>
        <w:fldChar w:fldCharType="end"/>
      </w:r>
    </w:p>
    <w:p w14:paraId="1A0417F7" w14:textId="695996D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5.2.2.3 - Sicherheitskleinspannung</w:t>
      </w:r>
      <w:r w:rsidRPr="008E0F64">
        <w:rPr>
          <w:noProof/>
        </w:rPr>
        <w:tab/>
      </w:r>
      <w:r w:rsidRPr="008E0F64">
        <w:rPr>
          <w:noProof/>
        </w:rPr>
        <w:fldChar w:fldCharType="begin"/>
      </w:r>
      <w:r w:rsidRPr="008E0F64">
        <w:rPr>
          <w:noProof/>
        </w:rPr>
        <w:instrText xml:space="preserve"> PAGEREF _Toc167268286 \h </w:instrText>
      </w:r>
      <w:r w:rsidRPr="008E0F64">
        <w:rPr>
          <w:noProof/>
        </w:rPr>
      </w:r>
      <w:r w:rsidRPr="008E0F64">
        <w:rPr>
          <w:noProof/>
        </w:rPr>
        <w:fldChar w:fldCharType="separate"/>
      </w:r>
      <w:r w:rsidR="00727CDC">
        <w:rPr>
          <w:noProof/>
        </w:rPr>
        <w:t>125</w:t>
      </w:r>
      <w:r w:rsidRPr="008E0F64">
        <w:rPr>
          <w:noProof/>
        </w:rPr>
        <w:fldChar w:fldCharType="end"/>
      </w:r>
    </w:p>
    <w:p w14:paraId="2A181B59" w14:textId="6E847B9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5.2.2.4 - Zusätzliche Verlegearten</w:t>
      </w:r>
      <w:r w:rsidRPr="008E0F64">
        <w:rPr>
          <w:noProof/>
        </w:rPr>
        <w:tab/>
      </w:r>
      <w:r w:rsidRPr="008E0F64">
        <w:rPr>
          <w:noProof/>
        </w:rPr>
        <w:fldChar w:fldCharType="begin"/>
      </w:r>
      <w:r w:rsidRPr="008E0F64">
        <w:rPr>
          <w:noProof/>
        </w:rPr>
        <w:instrText xml:space="preserve"> PAGEREF _Toc167268287 \h </w:instrText>
      </w:r>
      <w:r w:rsidRPr="008E0F64">
        <w:rPr>
          <w:noProof/>
        </w:rPr>
      </w:r>
      <w:r w:rsidRPr="008E0F64">
        <w:rPr>
          <w:noProof/>
        </w:rPr>
        <w:fldChar w:fldCharType="separate"/>
      </w:r>
      <w:r w:rsidR="00727CDC">
        <w:rPr>
          <w:noProof/>
        </w:rPr>
        <w:t>125</w:t>
      </w:r>
      <w:r w:rsidRPr="008E0F64">
        <w:rPr>
          <w:noProof/>
        </w:rPr>
        <w:fldChar w:fldCharType="end"/>
      </w:r>
    </w:p>
    <w:p w14:paraId="79DDFD25" w14:textId="1F350DAC"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5.2.3 - Wahl und Benutzung von Leitungen je nach äußeren Einflüssen</w:t>
      </w:r>
      <w:r w:rsidRPr="008E0F64">
        <w:tab/>
      </w:r>
      <w:r w:rsidRPr="008E0F64">
        <w:fldChar w:fldCharType="begin"/>
      </w:r>
      <w:r w:rsidRPr="008E0F64">
        <w:instrText xml:space="preserve"> PAGEREF _Toc167268288 \h </w:instrText>
      </w:r>
      <w:r w:rsidRPr="008E0F64">
        <w:fldChar w:fldCharType="separate"/>
      </w:r>
      <w:r w:rsidR="00727CDC">
        <w:t>125</w:t>
      </w:r>
      <w:r w:rsidRPr="008E0F64">
        <w:fldChar w:fldCharType="end"/>
      </w:r>
    </w:p>
    <w:p w14:paraId="54457026" w14:textId="0F36387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5.2.3.1 - Umgebungstemperatur (AA)</w:t>
      </w:r>
      <w:r w:rsidRPr="008E0F64">
        <w:rPr>
          <w:noProof/>
        </w:rPr>
        <w:tab/>
      </w:r>
      <w:r w:rsidRPr="008E0F64">
        <w:rPr>
          <w:noProof/>
        </w:rPr>
        <w:fldChar w:fldCharType="begin"/>
      </w:r>
      <w:r w:rsidRPr="008E0F64">
        <w:rPr>
          <w:noProof/>
        </w:rPr>
        <w:instrText xml:space="preserve"> PAGEREF _Toc167268289 \h </w:instrText>
      </w:r>
      <w:r w:rsidRPr="008E0F64">
        <w:rPr>
          <w:noProof/>
        </w:rPr>
      </w:r>
      <w:r w:rsidRPr="008E0F64">
        <w:rPr>
          <w:noProof/>
        </w:rPr>
        <w:fldChar w:fldCharType="separate"/>
      </w:r>
      <w:r w:rsidR="00727CDC">
        <w:rPr>
          <w:noProof/>
        </w:rPr>
        <w:t>125</w:t>
      </w:r>
      <w:r w:rsidRPr="008E0F64">
        <w:rPr>
          <w:noProof/>
        </w:rPr>
        <w:fldChar w:fldCharType="end"/>
      </w:r>
    </w:p>
    <w:p w14:paraId="06EC3774" w14:textId="2CA15D8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5.2.3.2 - Auftreten von Wasser (AD)</w:t>
      </w:r>
      <w:r w:rsidRPr="008E0F64">
        <w:rPr>
          <w:noProof/>
        </w:rPr>
        <w:tab/>
      </w:r>
      <w:r w:rsidRPr="008E0F64">
        <w:rPr>
          <w:noProof/>
        </w:rPr>
        <w:fldChar w:fldCharType="begin"/>
      </w:r>
      <w:r w:rsidRPr="008E0F64">
        <w:rPr>
          <w:noProof/>
        </w:rPr>
        <w:instrText xml:space="preserve"> PAGEREF _Toc167268290 \h </w:instrText>
      </w:r>
      <w:r w:rsidRPr="008E0F64">
        <w:rPr>
          <w:noProof/>
        </w:rPr>
      </w:r>
      <w:r w:rsidRPr="008E0F64">
        <w:rPr>
          <w:noProof/>
        </w:rPr>
        <w:fldChar w:fldCharType="separate"/>
      </w:r>
      <w:r w:rsidR="00727CDC">
        <w:rPr>
          <w:noProof/>
        </w:rPr>
        <w:t>125</w:t>
      </w:r>
      <w:r w:rsidRPr="008E0F64">
        <w:rPr>
          <w:noProof/>
        </w:rPr>
        <w:fldChar w:fldCharType="end"/>
      </w:r>
    </w:p>
    <w:p w14:paraId="2F1801DB" w14:textId="4927A72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5.2.3.3 - Auftreten von korrosiven oder verunreinigten Substanzen (AF)</w:t>
      </w:r>
      <w:r w:rsidRPr="008E0F64">
        <w:rPr>
          <w:noProof/>
        </w:rPr>
        <w:tab/>
      </w:r>
      <w:r w:rsidRPr="008E0F64">
        <w:rPr>
          <w:noProof/>
        </w:rPr>
        <w:fldChar w:fldCharType="begin"/>
      </w:r>
      <w:r w:rsidRPr="008E0F64">
        <w:rPr>
          <w:noProof/>
        </w:rPr>
        <w:instrText xml:space="preserve"> PAGEREF _Toc167268291 \h </w:instrText>
      </w:r>
      <w:r w:rsidRPr="008E0F64">
        <w:rPr>
          <w:noProof/>
        </w:rPr>
      </w:r>
      <w:r w:rsidRPr="008E0F64">
        <w:rPr>
          <w:noProof/>
        </w:rPr>
        <w:fldChar w:fldCharType="separate"/>
      </w:r>
      <w:r w:rsidR="00727CDC">
        <w:rPr>
          <w:noProof/>
        </w:rPr>
        <w:t>125</w:t>
      </w:r>
      <w:r w:rsidRPr="008E0F64">
        <w:rPr>
          <w:noProof/>
        </w:rPr>
        <w:fldChar w:fldCharType="end"/>
      </w:r>
    </w:p>
    <w:p w14:paraId="470C088C" w14:textId="207E7E3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5.2.3.4 - Mechanische Beanspruchung durch Schläge (AG)</w:t>
      </w:r>
      <w:r w:rsidRPr="008E0F64">
        <w:rPr>
          <w:noProof/>
        </w:rPr>
        <w:tab/>
      </w:r>
      <w:r w:rsidRPr="008E0F64">
        <w:rPr>
          <w:noProof/>
        </w:rPr>
        <w:fldChar w:fldCharType="begin"/>
      </w:r>
      <w:r w:rsidRPr="008E0F64">
        <w:rPr>
          <w:noProof/>
        </w:rPr>
        <w:instrText xml:space="preserve"> PAGEREF _Toc167268292 \h </w:instrText>
      </w:r>
      <w:r w:rsidRPr="008E0F64">
        <w:rPr>
          <w:noProof/>
        </w:rPr>
      </w:r>
      <w:r w:rsidRPr="008E0F64">
        <w:rPr>
          <w:noProof/>
        </w:rPr>
        <w:fldChar w:fldCharType="separate"/>
      </w:r>
      <w:r w:rsidR="00727CDC">
        <w:rPr>
          <w:noProof/>
        </w:rPr>
        <w:t>126</w:t>
      </w:r>
      <w:r w:rsidRPr="008E0F64">
        <w:rPr>
          <w:noProof/>
        </w:rPr>
        <w:fldChar w:fldCharType="end"/>
      </w:r>
    </w:p>
    <w:p w14:paraId="33B0C278" w14:textId="70DA8E9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5.2.3.5 - Mechanische Beanspruchung durch Schwingungen (AH)</w:t>
      </w:r>
      <w:r w:rsidRPr="008E0F64">
        <w:rPr>
          <w:noProof/>
        </w:rPr>
        <w:tab/>
      </w:r>
      <w:r w:rsidRPr="008E0F64">
        <w:rPr>
          <w:noProof/>
        </w:rPr>
        <w:fldChar w:fldCharType="begin"/>
      </w:r>
      <w:r w:rsidRPr="008E0F64">
        <w:rPr>
          <w:noProof/>
        </w:rPr>
        <w:instrText xml:space="preserve"> PAGEREF _Toc167268293 \h </w:instrText>
      </w:r>
      <w:r w:rsidRPr="008E0F64">
        <w:rPr>
          <w:noProof/>
        </w:rPr>
      </w:r>
      <w:r w:rsidRPr="008E0F64">
        <w:rPr>
          <w:noProof/>
        </w:rPr>
        <w:fldChar w:fldCharType="separate"/>
      </w:r>
      <w:r w:rsidR="00727CDC">
        <w:rPr>
          <w:noProof/>
        </w:rPr>
        <w:t>126</w:t>
      </w:r>
      <w:r w:rsidRPr="008E0F64">
        <w:rPr>
          <w:noProof/>
        </w:rPr>
        <w:fldChar w:fldCharType="end"/>
      </w:r>
    </w:p>
    <w:p w14:paraId="1F2146BE" w14:textId="2D441EE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5.2.3.6 - Auftreten von Pflanzen und/oder Schimmel (AK) und Anwesenheit von Tieren (AL)</w:t>
      </w:r>
      <w:r w:rsidRPr="008E0F64">
        <w:rPr>
          <w:noProof/>
        </w:rPr>
        <w:tab/>
      </w:r>
      <w:r w:rsidRPr="008E0F64">
        <w:rPr>
          <w:noProof/>
        </w:rPr>
        <w:fldChar w:fldCharType="begin"/>
      </w:r>
      <w:r w:rsidRPr="008E0F64">
        <w:rPr>
          <w:noProof/>
        </w:rPr>
        <w:instrText xml:space="preserve"> PAGEREF _Toc167268294 \h </w:instrText>
      </w:r>
      <w:r w:rsidRPr="008E0F64">
        <w:rPr>
          <w:noProof/>
        </w:rPr>
      </w:r>
      <w:r w:rsidRPr="008E0F64">
        <w:rPr>
          <w:noProof/>
        </w:rPr>
        <w:fldChar w:fldCharType="separate"/>
      </w:r>
      <w:r w:rsidR="00727CDC">
        <w:rPr>
          <w:noProof/>
        </w:rPr>
        <w:t>126</w:t>
      </w:r>
      <w:r w:rsidRPr="008E0F64">
        <w:rPr>
          <w:noProof/>
        </w:rPr>
        <w:fldChar w:fldCharType="end"/>
      </w:r>
    </w:p>
    <w:p w14:paraId="5AA3B5FF" w14:textId="693C17C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5.2.3.7 - Elektromagnetische, elektrostatische oder ionisierende Einflüsse (AM) und Sonnenstrahlung (AN)</w:t>
      </w:r>
      <w:r w:rsidRPr="008E0F64">
        <w:rPr>
          <w:noProof/>
        </w:rPr>
        <w:tab/>
      </w:r>
      <w:r w:rsidRPr="008E0F64">
        <w:rPr>
          <w:noProof/>
        </w:rPr>
        <w:fldChar w:fldCharType="begin"/>
      </w:r>
      <w:r w:rsidRPr="008E0F64">
        <w:rPr>
          <w:noProof/>
        </w:rPr>
        <w:instrText xml:space="preserve"> PAGEREF _Toc167268295 \h </w:instrText>
      </w:r>
      <w:r w:rsidRPr="008E0F64">
        <w:rPr>
          <w:noProof/>
        </w:rPr>
      </w:r>
      <w:r w:rsidRPr="008E0F64">
        <w:rPr>
          <w:noProof/>
        </w:rPr>
        <w:fldChar w:fldCharType="separate"/>
      </w:r>
      <w:r w:rsidR="00727CDC">
        <w:rPr>
          <w:noProof/>
        </w:rPr>
        <w:t>126</w:t>
      </w:r>
      <w:r w:rsidRPr="008E0F64">
        <w:rPr>
          <w:noProof/>
        </w:rPr>
        <w:fldChar w:fldCharType="end"/>
      </w:r>
    </w:p>
    <w:p w14:paraId="5589E2B5" w14:textId="4FF9428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5.2.3.8 - Schutz gegen elektrischen Schlag (BB und BC)</w:t>
      </w:r>
      <w:r w:rsidRPr="008E0F64">
        <w:rPr>
          <w:noProof/>
        </w:rPr>
        <w:tab/>
      </w:r>
      <w:r w:rsidRPr="008E0F64">
        <w:rPr>
          <w:noProof/>
        </w:rPr>
        <w:fldChar w:fldCharType="begin"/>
      </w:r>
      <w:r w:rsidRPr="008E0F64">
        <w:rPr>
          <w:noProof/>
        </w:rPr>
        <w:instrText xml:space="preserve"> PAGEREF _Toc167268296 \h </w:instrText>
      </w:r>
      <w:r w:rsidRPr="008E0F64">
        <w:rPr>
          <w:noProof/>
        </w:rPr>
      </w:r>
      <w:r w:rsidRPr="008E0F64">
        <w:rPr>
          <w:noProof/>
        </w:rPr>
        <w:fldChar w:fldCharType="separate"/>
      </w:r>
      <w:r w:rsidR="00727CDC">
        <w:rPr>
          <w:noProof/>
        </w:rPr>
        <w:t>126</w:t>
      </w:r>
      <w:r w:rsidRPr="008E0F64">
        <w:rPr>
          <w:noProof/>
        </w:rPr>
        <w:fldChar w:fldCharType="end"/>
      </w:r>
    </w:p>
    <w:p w14:paraId="25CB2940" w14:textId="5AD67DE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5.2.3.9 - Art der bearbeiteten oder gelagerten Stoffe (BE), der Baustoffe (CA) und der Gebäudestruktur (CB)</w:t>
      </w:r>
      <w:r w:rsidRPr="008E0F64">
        <w:rPr>
          <w:noProof/>
        </w:rPr>
        <w:tab/>
      </w:r>
      <w:r w:rsidRPr="008E0F64">
        <w:rPr>
          <w:noProof/>
        </w:rPr>
        <w:fldChar w:fldCharType="begin"/>
      </w:r>
      <w:r w:rsidRPr="008E0F64">
        <w:rPr>
          <w:noProof/>
        </w:rPr>
        <w:instrText xml:space="preserve"> PAGEREF _Toc167268297 \h </w:instrText>
      </w:r>
      <w:r w:rsidRPr="008E0F64">
        <w:rPr>
          <w:noProof/>
        </w:rPr>
      </w:r>
      <w:r w:rsidRPr="008E0F64">
        <w:rPr>
          <w:noProof/>
        </w:rPr>
        <w:fldChar w:fldCharType="separate"/>
      </w:r>
      <w:r w:rsidR="00727CDC">
        <w:rPr>
          <w:noProof/>
        </w:rPr>
        <w:t>126</w:t>
      </w:r>
      <w:r w:rsidRPr="008E0F64">
        <w:rPr>
          <w:noProof/>
        </w:rPr>
        <w:fldChar w:fldCharType="end"/>
      </w:r>
    </w:p>
    <w:p w14:paraId="7DFA3A83" w14:textId="51569331"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5.2.4 - Strombelastbarkeit - Überstromschutz - Leiterquerschnitt</w:t>
      </w:r>
      <w:r w:rsidRPr="008E0F64">
        <w:tab/>
      </w:r>
      <w:r w:rsidRPr="008E0F64">
        <w:fldChar w:fldCharType="begin"/>
      </w:r>
      <w:r w:rsidRPr="008E0F64">
        <w:instrText xml:space="preserve"> PAGEREF _Toc167268298 \h </w:instrText>
      </w:r>
      <w:r w:rsidRPr="008E0F64">
        <w:fldChar w:fldCharType="separate"/>
      </w:r>
      <w:r w:rsidR="00727CDC">
        <w:t>126</w:t>
      </w:r>
      <w:r w:rsidRPr="008E0F64">
        <w:fldChar w:fldCharType="end"/>
      </w:r>
    </w:p>
    <w:p w14:paraId="03A3B1A0" w14:textId="6569DB7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5.2.4.1 - Allgemeines</w:t>
      </w:r>
      <w:r w:rsidRPr="008E0F64">
        <w:rPr>
          <w:noProof/>
        </w:rPr>
        <w:tab/>
      </w:r>
      <w:r w:rsidRPr="008E0F64">
        <w:rPr>
          <w:noProof/>
        </w:rPr>
        <w:fldChar w:fldCharType="begin"/>
      </w:r>
      <w:r w:rsidRPr="008E0F64">
        <w:rPr>
          <w:noProof/>
        </w:rPr>
        <w:instrText xml:space="preserve"> PAGEREF _Toc167268299 \h </w:instrText>
      </w:r>
      <w:r w:rsidRPr="008E0F64">
        <w:rPr>
          <w:noProof/>
        </w:rPr>
      </w:r>
      <w:r w:rsidRPr="008E0F64">
        <w:rPr>
          <w:noProof/>
        </w:rPr>
        <w:fldChar w:fldCharType="separate"/>
      </w:r>
      <w:r w:rsidR="00727CDC">
        <w:rPr>
          <w:noProof/>
        </w:rPr>
        <w:t>126</w:t>
      </w:r>
      <w:r w:rsidRPr="008E0F64">
        <w:rPr>
          <w:noProof/>
        </w:rPr>
        <w:fldChar w:fldCharType="end"/>
      </w:r>
    </w:p>
    <w:p w14:paraId="39E1E852" w14:textId="0985C51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5.2.4.2 - Anwendungsbereich</w:t>
      </w:r>
      <w:r w:rsidRPr="008E0F64">
        <w:rPr>
          <w:noProof/>
        </w:rPr>
        <w:tab/>
      </w:r>
      <w:r w:rsidRPr="008E0F64">
        <w:rPr>
          <w:noProof/>
        </w:rPr>
        <w:fldChar w:fldCharType="begin"/>
      </w:r>
      <w:r w:rsidRPr="008E0F64">
        <w:rPr>
          <w:noProof/>
        </w:rPr>
        <w:instrText xml:space="preserve"> PAGEREF _Toc167268300 \h </w:instrText>
      </w:r>
      <w:r w:rsidRPr="008E0F64">
        <w:rPr>
          <w:noProof/>
        </w:rPr>
      </w:r>
      <w:r w:rsidRPr="008E0F64">
        <w:rPr>
          <w:noProof/>
        </w:rPr>
        <w:fldChar w:fldCharType="separate"/>
      </w:r>
      <w:r w:rsidR="00727CDC">
        <w:rPr>
          <w:noProof/>
        </w:rPr>
        <w:t>127</w:t>
      </w:r>
      <w:r w:rsidRPr="008E0F64">
        <w:rPr>
          <w:noProof/>
        </w:rPr>
        <w:fldChar w:fldCharType="end"/>
      </w:r>
    </w:p>
    <w:p w14:paraId="2A9A572D" w14:textId="2A8BA6C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5.2.4.3 - Schutz von blanken Leitern, die nicht zu Freileitungen gehören</w:t>
      </w:r>
      <w:r w:rsidRPr="008E0F64">
        <w:rPr>
          <w:noProof/>
        </w:rPr>
        <w:tab/>
      </w:r>
      <w:r w:rsidRPr="008E0F64">
        <w:rPr>
          <w:noProof/>
        </w:rPr>
        <w:fldChar w:fldCharType="begin"/>
      </w:r>
      <w:r w:rsidRPr="008E0F64">
        <w:rPr>
          <w:noProof/>
        </w:rPr>
        <w:instrText xml:space="preserve"> PAGEREF _Toc167268301 \h </w:instrText>
      </w:r>
      <w:r w:rsidRPr="008E0F64">
        <w:rPr>
          <w:noProof/>
        </w:rPr>
      </w:r>
      <w:r w:rsidRPr="008E0F64">
        <w:rPr>
          <w:noProof/>
        </w:rPr>
        <w:fldChar w:fldCharType="separate"/>
      </w:r>
      <w:r w:rsidR="00727CDC">
        <w:rPr>
          <w:noProof/>
        </w:rPr>
        <w:t>127</w:t>
      </w:r>
      <w:r w:rsidRPr="008E0F64">
        <w:rPr>
          <w:noProof/>
        </w:rPr>
        <w:fldChar w:fldCharType="end"/>
      </w:r>
    </w:p>
    <w:p w14:paraId="7E0F1476" w14:textId="43635B1C"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5.2.5 - Spannungsänderung</w:t>
      </w:r>
      <w:r w:rsidRPr="008E0F64">
        <w:tab/>
      </w:r>
      <w:r w:rsidRPr="008E0F64">
        <w:fldChar w:fldCharType="begin"/>
      </w:r>
      <w:r w:rsidRPr="008E0F64">
        <w:instrText xml:space="preserve"> PAGEREF _Toc167268302 \h </w:instrText>
      </w:r>
      <w:r w:rsidRPr="008E0F64">
        <w:fldChar w:fldCharType="separate"/>
      </w:r>
      <w:r w:rsidR="00727CDC">
        <w:t>127</w:t>
      </w:r>
      <w:r w:rsidRPr="008E0F64">
        <w:fldChar w:fldCharType="end"/>
      </w:r>
    </w:p>
    <w:p w14:paraId="2390FF23" w14:textId="2043933F" w:rsidR="004146C6" w:rsidRPr="008E0F64" w:rsidRDefault="004146C6">
      <w:pPr>
        <w:pStyle w:val="TM2"/>
        <w:rPr>
          <w:rFonts w:asciiTheme="minorHAnsi" w:hAnsiTheme="minorHAnsi"/>
          <w:b w:val="0"/>
          <w:kern w:val="2"/>
          <w:sz w:val="24"/>
          <w:szCs w:val="24"/>
          <w:lang w:eastAsia="fr-BE"/>
          <w14:ligatures w14:val="standardContextual"/>
        </w:rPr>
      </w:pPr>
      <w:r w:rsidRPr="008E0F64">
        <w:rPr>
          <w:iCs/>
        </w:rPr>
        <w:t>Abschnitt 5.2.6 </w:t>
      </w:r>
      <w:r w:rsidRPr="008E0F64">
        <w:t>- Verbindungen</w:t>
      </w:r>
      <w:r w:rsidRPr="008E0F64">
        <w:tab/>
      </w:r>
      <w:r w:rsidRPr="008E0F64">
        <w:fldChar w:fldCharType="begin"/>
      </w:r>
      <w:r w:rsidRPr="008E0F64">
        <w:instrText xml:space="preserve"> PAGEREF _Toc167268303 \h </w:instrText>
      </w:r>
      <w:r w:rsidRPr="008E0F64">
        <w:fldChar w:fldCharType="separate"/>
      </w:r>
      <w:r w:rsidR="00727CDC">
        <w:t>127</w:t>
      </w:r>
      <w:r w:rsidRPr="008E0F64">
        <w:fldChar w:fldCharType="end"/>
      </w:r>
    </w:p>
    <w:p w14:paraId="0C989665" w14:textId="24495B7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5.2.6.1 - Allgemeines</w:t>
      </w:r>
      <w:r w:rsidRPr="008E0F64">
        <w:rPr>
          <w:noProof/>
        </w:rPr>
        <w:tab/>
      </w:r>
      <w:r w:rsidRPr="008E0F64">
        <w:rPr>
          <w:noProof/>
        </w:rPr>
        <w:fldChar w:fldCharType="begin"/>
      </w:r>
      <w:r w:rsidRPr="008E0F64">
        <w:rPr>
          <w:noProof/>
        </w:rPr>
        <w:instrText xml:space="preserve"> PAGEREF _Toc167268304 \h </w:instrText>
      </w:r>
      <w:r w:rsidRPr="008E0F64">
        <w:rPr>
          <w:noProof/>
        </w:rPr>
      </w:r>
      <w:r w:rsidRPr="008E0F64">
        <w:rPr>
          <w:noProof/>
        </w:rPr>
        <w:fldChar w:fldCharType="separate"/>
      </w:r>
      <w:r w:rsidR="00727CDC">
        <w:rPr>
          <w:noProof/>
        </w:rPr>
        <w:t>127</w:t>
      </w:r>
      <w:r w:rsidRPr="008E0F64">
        <w:rPr>
          <w:noProof/>
        </w:rPr>
        <w:fldChar w:fldCharType="end"/>
      </w:r>
    </w:p>
    <w:p w14:paraId="54CE4867" w14:textId="153D366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5.2.6.2 - Anschluss von Geräten an Anlagen</w:t>
      </w:r>
      <w:r w:rsidRPr="008E0F64">
        <w:rPr>
          <w:noProof/>
        </w:rPr>
        <w:tab/>
      </w:r>
      <w:r w:rsidRPr="008E0F64">
        <w:rPr>
          <w:noProof/>
        </w:rPr>
        <w:fldChar w:fldCharType="begin"/>
      </w:r>
      <w:r w:rsidRPr="008E0F64">
        <w:rPr>
          <w:noProof/>
        </w:rPr>
        <w:instrText xml:space="preserve"> PAGEREF _Toc167268305 \h </w:instrText>
      </w:r>
      <w:r w:rsidRPr="008E0F64">
        <w:rPr>
          <w:noProof/>
        </w:rPr>
      </w:r>
      <w:r w:rsidRPr="008E0F64">
        <w:rPr>
          <w:noProof/>
        </w:rPr>
        <w:fldChar w:fldCharType="separate"/>
      </w:r>
      <w:r w:rsidR="00727CDC">
        <w:rPr>
          <w:noProof/>
        </w:rPr>
        <w:t>128</w:t>
      </w:r>
      <w:r w:rsidRPr="008E0F64">
        <w:rPr>
          <w:noProof/>
        </w:rPr>
        <w:fldChar w:fldCharType="end"/>
      </w:r>
    </w:p>
    <w:p w14:paraId="08BC7B9A" w14:textId="570E0558" w:rsidR="004146C6" w:rsidRPr="008E0F64" w:rsidRDefault="004146C6">
      <w:pPr>
        <w:pStyle w:val="TM2"/>
        <w:rPr>
          <w:rFonts w:asciiTheme="minorHAnsi" w:hAnsiTheme="minorHAnsi"/>
          <w:b w:val="0"/>
          <w:kern w:val="2"/>
          <w:sz w:val="24"/>
          <w:szCs w:val="24"/>
          <w:lang w:eastAsia="fr-BE"/>
          <w14:ligatures w14:val="standardContextual"/>
        </w:rPr>
      </w:pPr>
      <w:r w:rsidRPr="008E0F64">
        <w:lastRenderedPageBreak/>
        <w:t>Abschnitt 5.2.7 - Wahl und Gebrauch zur Begrenzung der Brandausbreitung</w:t>
      </w:r>
      <w:r w:rsidRPr="008E0F64">
        <w:tab/>
      </w:r>
      <w:r w:rsidRPr="008E0F64">
        <w:fldChar w:fldCharType="begin"/>
      </w:r>
      <w:r w:rsidRPr="008E0F64">
        <w:instrText xml:space="preserve"> PAGEREF _Toc167268306 \h </w:instrText>
      </w:r>
      <w:r w:rsidRPr="008E0F64">
        <w:fldChar w:fldCharType="separate"/>
      </w:r>
      <w:r w:rsidR="00727CDC">
        <w:t>129</w:t>
      </w:r>
      <w:r w:rsidRPr="008E0F64">
        <w:fldChar w:fldCharType="end"/>
      </w:r>
    </w:p>
    <w:p w14:paraId="41DE70CD" w14:textId="40847F0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5.2.7.1 - Allgemeines</w:t>
      </w:r>
      <w:r w:rsidRPr="008E0F64">
        <w:rPr>
          <w:noProof/>
        </w:rPr>
        <w:tab/>
      </w:r>
      <w:r w:rsidRPr="008E0F64">
        <w:rPr>
          <w:noProof/>
        </w:rPr>
        <w:fldChar w:fldCharType="begin"/>
      </w:r>
      <w:r w:rsidRPr="008E0F64">
        <w:rPr>
          <w:noProof/>
        </w:rPr>
        <w:instrText xml:space="preserve"> PAGEREF _Toc167268307 \h </w:instrText>
      </w:r>
      <w:r w:rsidRPr="008E0F64">
        <w:rPr>
          <w:noProof/>
        </w:rPr>
      </w:r>
      <w:r w:rsidRPr="008E0F64">
        <w:rPr>
          <w:noProof/>
        </w:rPr>
        <w:fldChar w:fldCharType="separate"/>
      </w:r>
      <w:r w:rsidR="00727CDC">
        <w:rPr>
          <w:noProof/>
        </w:rPr>
        <w:t>129</w:t>
      </w:r>
      <w:r w:rsidRPr="008E0F64">
        <w:rPr>
          <w:noProof/>
        </w:rPr>
        <w:fldChar w:fldCharType="end"/>
      </w:r>
    </w:p>
    <w:p w14:paraId="0D9A489C" w14:textId="5013090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5.2.7.2 - Einzeln verlegte isolierte Leiter und Kabel</w:t>
      </w:r>
      <w:r w:rsidRPr="008E0F64">
        <w:rPr>
          <w:noProof/>
        </w:rPr>
        <w:tab/>
      </w:r>
      <w:r w:rsidRPr="008E0F64">
        <w:rPr>
          <w:noProof/>
        </w:rPr>
        <w:fldChar w:fldCharType="begin"/>
      </w:r>
      <w:r w:rsidRPr="008E0F64">
        <w:rPr>
          <w:noProof/>
        </w:rPr>
        <w:instrText xml:space="preserve"> PAGEREF _Toc167268308 \h </w:instrText>
      </w:r>
      <w:r w:rsidRPr="008E0F64">
        <w:rPr>
          <w:noProof/>
        </w:rPr>
      </w:r>
      <w:r w:rsidRPr="008E0F64">
        <w:rPr>
          <w:noProof/>
        </w:rPr>
        <w:fldChar w:fldCharType="separate"/>
      </w:r>
      <w:r w:rsidR="00727CDC">
        <w:rPr>
          <w:noProof/>
        </w:rPr>
        <w:t>130</w:t>
      </w:r>
      <w:r w:rsidRPr="008E0F64">
        <w:rPr>
          <w:noProof/>
        </w:rPr>
        <w:fldChar w:fldCharType="end"/>
      </w:r>
    </w:p>
    <w:p w14:paraId="72E03DDE" w14:textId="4927678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5.2.7.3 - In Bündeln oder in ebener Anordnung verlegte isolierte Leiter und Kabel</w:t>
      </w:r>
      <w:r w:rsidRPr="008E0F64">
        <w:rPr>
          <w:noProof/>
        </w:rPr>
        <w:tab/>
      </w:r>
      <w:r w:rsidRPr="008E0F64">
        <w:rPr>
          <w:noProof/>
        </w:rPr>
        <w:fldChar w:fldCharType="begin"/>
      </w:r>
      <w:r w:rsidRPr="008E0F64">
        <w:rPr>
          <w:noProof/>
        </w:rPr>
        <w:instrText xml:space="preserve"> PAGEREF _Toc167268309 \h </w:instrText>
      </w:r>
      <w:r w:rsidRPr="008E0F64">
        <w:rPr>
          <w:noProof/>
        </w:rPr>
      </w:r>
      <w:r w:rsidRPr="008E0F64">
        <w:rPr>
          <w:noProof/>
        </w:rPr>
        <w:fldChar w:fldCharType="separate"/>
      </w:r>
      <w:r w:rsidR="00727CDC">
        <w:rPr>
          <w:noProof/>
        </w:rPr>
        <w:t>130</w:t>
      </w:r>
      <w:r w:rsidRPr="008E0F64">
        <w:rPr>
          <w:noProof/>
        </w:rPr>
        <w:fldChar w:fldCharType="end"/>
      </w:r>
    </w:p>
    <w:p w14:paraId="1FB26C81" w14:textId="444A578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5.2.7.4 - Elektroinstallationsrohre, Kabelschächte, Kabelrinnen, Kabelwannen und ähnliche Betriebsmittel</w:t>
      </w:r>
      <w:r w:rsidRPr="008E0F64">
        <w:rPr>
          <w:noProof/>
        </w:rPr>
        <w:tab/>
      </w:r>
      <w:r w:rsidRPr="008E0F64">
        <w:rPr>
          <w:noProof/>
        </w:rPr>
        <w:fldChar w:fldCharType="begin"/>
      </w:r>
      <w:r w:rsidRPr="008E0F64">
        <w:rPr>
          <w:noProof/>
        </w:rPr>
        <w:instrText xml:space="preserve"> PAGEREF _Toc167268310 \h </w:instrText>
      </w:r>
      <w:r w:rsidRPr="008E0F64">
        <w:rPr>
          <w:noProof/>
        </w:rPr>
      </w:r>
      <w:r w:rsidRPr="008E0F64">
        <w:rPr>
          <w:noProof/>
        </w:rPr>
        <w:fldChar w:fldCharType="separate"/>
      </w:r>
      <w:r w:rsidR="00727CDC">
        <w:rPr>
          <w:noProof/>
        </w:rPr>
        <w:t>131</w:t>
      </w:r>
      <w:r w:rsidRPr="008E0F64">
        <w:rPr>
          <w:noProof/>
        </w:rPr>
        <w:fldChar w:fldCharType="end"/>
      </w:r>
    </w:p>
    <w:p w14:paraId="1AF95846" w14:textId="5E8CC7E1"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5.2.8 - Vorhandensein anderer Leitungen</w:t>
      </w:r>
      <w:r w:rsidRPr="008E0F64">
        <w:tab/>
      </w:r>
      <w:r w:rsidRPr="008E0F64">
        <w:fldChar w:fldCharType="begin"/>
      </w:r>
      <w:r w:rsidRPr="008E0F64">
        <w:instrText xml:space="preserve"> PAGEREF _Toc167268311 \h </w:instrText>
      </w:r>
      <w:r w:rsidRPr="008E0F64">
        <w:fldChar w:fldCharType="separate"/>
      </w:r>
      <w:r w:rsidR="00727CDC">
        <w:t>131</w:t>
      </w:r>
      <w:r w:rsidRPr="008E0F64">
        <w:fldChar w:fldCharType="end"/>
      </w:r>
    </w:p>
    <w:p w14:paraId="6ABC2CE0" w14:textId="0C70C420" w:rsidR="004146C6" w:rsidRPr="008E0F64" w:rsidRDefault="004146C6">
      <w:pPr>
        <w:pStyle w:val="TM2"/>
        <w:rPr>
          <w:rFonts w:asciiTheme="minorHAnsi" w:hAnsiTheme="minorHAnsi"/>
          <w:b w:val="0"/>
          <w:kern w:val="2"/>
          <w:sz w:val="24"/>
          <w:szCs w:val="24"/>
          <w:lang w:eastAsia="fr-BE"/>
          <w14:ligatures w14:val="standardContextual"/>
        </w:rPr>
      </w:pPr>
      <w:r w:rsidRPr="008E0F64">
        <w:t>Abschnitt 5.2.9 - Besondere Regeln für verschiedene Verlegearten</w:t>
      </w:r>
      <w:r w:rsidRPr="008E0F64">
        <w:tab/>
      </w:r>
      <w:r w:rsidRPr="008E0F64">
        <w:fldChar w:fldCharType="begin"/>
      </w:r>
      <w:r w:rsidRPr="008E0F64">
        <w:instrText xml:space="preserve"> PAGEREF _Toc167268312 \h </w:instrText>
      </w:r>
      <w:r w:rsidRPr="008E0F64">
        <w:fldChar w:fldCharType="separate"/>
      </w:r>
      <w:r w:rsidR="00727CDC">
        <w:t>131</w:t>
      </w:r>
      <w:r w:rsidRPr="008E0F64">
        <w:fldChar w:fldCharType="end"/>
      </w:r>
    </w:p>
    <w:p w14:paraId="50127719" w14:textId="4C6C682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5.2.9.1 - Freileitungen</w:t>
      </w:r>
      <w:r w:rsidRPr="008E0F64">
        <w:rPr>
          <w:noProof/>
        </w:rPr>
        <w:tab/>
      </w:r>
      <w:r w:rsidRPr="008E0F64">
        <w:rPr>
          <w:noProof/>
        </w:rPr>
        <w:fldChar w:fldCharType="begin"/>
      </w:r>
      <w:r w:rsidRPr="008E0F64">
        <w:rPr>
          <w:noProof/>
        </w:rPr>
        <w:instrText xml:space="preserve"> PAGEREF _Toc167268313 \h </w:instrText>
      </w:r>
      <w:r w:rsidRPr="008E0F64">
        <w:rPr>
          <w:noProof/>
        </w:rPr>
      </w:r>
      <w:r w:rsidRPr="008E0F64">
        <w:rPr>
          <w:noProof/>
        </w:rPr>
        <w:fldChar w:fldCharType="separate"/>
      </w:r>
      <w:r w:rsidR="00727CDC">
        <w:rPr>
          <w:noProof/>
        </w:rPr>
        <w:t>131</w:t>
      </w:r>
      <w:r w:rsidRPr="008E0F64">
        <w:rPr>
          <w:noProof/>
        </w:rPr>
        <w:fldChar w:fldCharType="end"/>
      </w:r>
    </w:p>
    <w:p w14:paraId="6F6FDF3C" w14:textId="3AD84D9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5.2.9.2 - Unterirdische elektrische Leitungen</w:t>
      </w:r>
      <w:r w:rsidRPr="008E0F64">
        <w:rPr>
          <w:noProof/>
        </w:rPr>
        <w:tab/>
      </w:r>
      <w:r w:rsidRPr="008E0F64">
        <w:rPr>
          <w:noProof/>
        </w:rPr>
        <w:fldChar w:fldCharType="begin"/>
      </w:r>
      <w:r w:rsidRPr="008E0F64">
        <w:rPr>
          <w:noProof/>
        </w:rPr>
        <w:instrText xml:space="preserve"> PAGEREF _Toc167268314 \h </w:instrText>
      </w:r>
      <w:r w:rsidRPr="008E0F64">
        <w:rPr>
          <w:noProof/>
        </w:rPr>
      </w:r>
      <w:r w:rsidRPr="008E0F64">
        <w:rPr>
          <w:noProof/>
        </w:rPr>
        <w:fldChar w:fldCharType="separate"/>
      </w:r>
      <w:r w:rsidR="00727CDC">
        <w:rPr>
          <w:noProof/>
        </w:rPr>
        <w:t>131</w:t>
      </w:r>
      <w:r w:rsidRPr="008E0F64">
        <w:rPr>
          <w:noProof/>
        </w:rPr>
        <w:fldChar w:fldCharType="end"/>
      </w:r>
    </w:p>
    <w:p w14:paraId="31D3E2E1" w14:textId="01C309E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5.2.9.3 - Verlegung in Elektroinstallationsrohren</w:t>
      </w:r>
      <w:r w:rsidRPr="008E0F64">
        <w:rPr>
          <w:noProof/>
        </w:rPr>
        <w:tab/>
      </w:r>
      <w:r w:rsidRPr="008E0F64">
        <w:rPr>
          <w:noProof/>
        </w:rPr>
        <w:fldChar w:fldCharType="begin"/>
      </w:r>
      <w:r w:rsidRPr="008E0F64">
        <w:rPr>
          <w:noProof/>
        </w:rPr>
        <w:instrText xml:space="preserve"> PAGEREF _Toc167268315 \h </w:instrText>
      </w:r>
      <w:r w:rsidRPr="008E0F64">
        <w:rPr>
          <w:noProof/>
        </w:rPr>
      </w:r>
      <w:r w:rsidRPr="008E0F64">
        <w:rPr>
          <w:noProof/>
        </w:rPr>
        <w:fldChar w:fldCharType="separate"/>
      </w:r>
      <w:r w:rsidR="00727CDC">
        <w:rPr>
          <w:noProof/>
        </w:rPr>
        <w:t>133</w:t>
      </w:r>
      <w:r w:rsidRPr="008E0F64">
        <w:rPr>
          <w:noProof/>
        </w:rPr>
        <w:fldChar w:fldCharType="end"/>
      </w:r>
    </w:p>
    <w:p w14:paraId="28B3A2BD" w14:textId="2AE559E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5.2.9.4 - Verlegung unter Leisten, Fußleisten und Einfassungen</w:t>
      </w:r>
      <w:r w:rsidRPr="008E0F64">
        <w:rPr>
          <w:noProof/>
        </w:rPr>
        <w:tab/>
      </w:r>
      <w:r w:rsidRPr="008E0F64">
        <w:rPr>
          <w:noProof/>
        </w:rPr>
        <w:fldChar w:fldCharType="begin"/>
      </w:r>
      <w:r w:rsidRPr="008E0F64">
        <w:rPr>
          <w:noProof/>
        </w:rPr>
        <w:instrText xml:space="preserve"> PAGEREF _Toc167268316 \h </w:instrText>
      </w:r>
      <w:r w:rsidRPr="008E0F64">
        <w:rPr>
          <w:noProof/>
        </w:rPr>
      </w:r>
      <w:r w:rsidRPr="008E0F64">
        <w:rPr>
          <w:noProof/>
        </w:rPr>
        <w:fldChar w:fldCharType="separate"/>
      </w:r>
      <w:r w:rsidR="00727CDC">
        <w:rPr>
          <w:noProof/>
        </w:rPr>
        <w:t>135</w:t>
      </w:r>
      <w:r w:rsidRPr="008E0F64">
        <w:rPr>
          <w:noProof/>
        </w:rPr>
        <w:fldChar w:fldCharType="end"/>
      </w:r>
    </w:p>
    <w:p w14:paraId="0E76EDB4" w14:textId="453FFF4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5.2.9.5 - Verlegung im Freien oder auf Putz</w:t>
      </w:r>
      <w:r w:rsidRPr="008E0F64">
        <w:rPr>
          <w:noProof/>
        </w:rPr>
        <w:tab/>
      </w:r>
      <w:r w:rsidRPr="008E0F64">
        <w:rPr>
          <w:noProof/>
        </w:rPr>
        <w:fldChar w:fldCharType="begin"/>
      </w:r>
      <w:r w:rsidRPr="008E0F64">
        <w:rPr>
          <w:noProof/>
        </w:rPr>
        <w:instrText xml:space="preserve"> PAGEREF _Toc167268317 \h </w:instrText>
      </w:r>
      <w:r w:rsidRPr="008E0F64">
        <w:rPr>
          <w:noProof/>
        </w:rPr>
      </w:r>
      <w:r w:rsidRPr="008E0F64">
        <w:rPr>
          <w:noProof/>
        </w:rPr>
        <w:fldChar w:fldCharType="separate"/>
      </w:r>
      <w:r w:rsidR="00727CDC">
        <w:rPr>
          <w:noProof/>
        </w:rPr>
        <w:t>135</w:t>
      </w:r>
      <w:r w:rsidRPr="008E0F64">
        <w:rPr>
          <w:noProof/>
        </w:rPr>
        <w:fldChar w:fldCharType="end"/>
      </w:r>
    </w:p>
    <w:p w14:paraId="0389B8FC" w14:textId="71280C2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5.2.9.6 - Kabelschächte und Kabelrinnen</w:t>
      </w:r>
      <w:r w:rsidRPr="008E0F64">
        <w:rPr>
          <w:noProof/>
        </w:rPr>
        <w:tab/>
      </w:r>
      <w:r w:rsidRPr="008E0F64">
        <w:rPr>
          <w:noProof/>
        </w:rPr>
        <w:fldChar w:fldCharType="begin"/>
      </w:r>
      <w:r w:rsidRPr="008E0F64">
        <w:rPr>
          <w:noProof/>
        </w:rPr>
        <w:instrText xml:space="preserve"> PAGEREF _Toc167268318 \h </w:instrText>
      </w:r>
      <w:r w:rsidRPr="008E0F64">
        <w:rPr>
          <w:noProof/>
        </w:rPr>
      </w:r>
      <w:r w:rsidRPr="008E0F64">
        <w:rPr>
          <w:noProof/>
        </w:rPr>
        <w:fldChar w:fldCharType="separate"/>
      </w:r>
      <w:r w:rsidR="00727CDC">
        <w:rPr>
          <w:noProof/>
        </w:rPr>
        <w:t>135</w:t>
      </w:r>
      <w:r w:rsidRPr="008E0F64">
        <w:rPr>
          <w:noProof/>
        </w:rPr>
        <w:fldChar w:fldCharType="end"/>
      </w:r>
    </w:p>
    <w:p w14:paraId="558A3D90" w14:textId="01D3AC6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5.2.9.7 - Kabelschutz</w:t>
      </w:r>
      <w:r w:rsidRPr="008E0F64">
        <w:rPr>
          <w:noProof/>
        </w:rPr>
        <w:tab/>
      </w:r>
      <w:r w:rsidRPr="008E0F64">
        <w:rPr>
          <w:noProof/>
        </w:rPr>
        <w:fldChar w:fldCharType="begin"/>
      </w:r>
      <w:r w:rsidRPr="008E0F64">
        <w:rPr>
          <w:noProof/>
        </w:rPr>
        <w:instrText xml:space="preserve"> PAGEREF _Toc167268319 \h </w:instrText>
      </w:r>
      <w:r w:rsidRPr="008E0F64">
        <w:rPr>
          <w:noProof/>
        </w:rPr>
      </w:r>
      <w:r w:rsidRPr="008E0F64">
        <w:rPr>
          <w:noProof/>
        </w:rPr>
        <w:fldChar w:fldCharType="separate"/>
      </w:r>
      <w:r w:rsidR="00727CDC">
        <w:rPr>
          <w:noProof/>
        </w:rPr>
        <w:t>136</w:t>
      </w:r>
      <w:r w:rsidRPr="008E0F64">
        <w:rPr>
          <w:noProof/>
        </w:rPr>
        <w:fldChar w:fldCharType="end"/>
      </w:r>
    </w:p>
    <w:p w14:paraId="3368A8FC" w14:textId="22CE030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5.2.9.8 - Offene, geschlossene oder sandgefüllte Kabelkanäle</w:t>
      </w:r>
      <w:r w:rsidRPr="008E0F64">
        <w:rPr>
          <w:noProof/>
        </w:rPr>
        <w:tab/>
      </w:r>
      <w:r w:rsidRPr="008E0F64">
        <w:rPr>
          <w:noProof/>
        </w:rPr>
        <w:fldChar w:fldCharType="begin"/>
      </w:r>
      <w:r w:rsidRPr="008E0F64">
        <w:rPr>
          <w:noProof/>
        </w:rPr>
        <w:instrText xml:space="preserve"> PAGEREF _Toc167268320 \h </w:instrText>
      </w:r>
      <w:r w:rsidRPr="008E0F64">
        <w:rPr>
          <w:noProof/>
        </w:rPr>
      </w:r>
      <w:r w:rsidRPr="008E0F64">
        <w:rPr>
          <w:noProof/>
        </w:rPr>
        <w:fldChar w:fldCharType="separate"/>
      </w:r>
      <w:r w:rsidR="00727CDC">
        <w:rPr>
          <w:noProof/>
        </w:rPr>
        <w:t>136</w:t>
      </w:r>
      <w:r w:rsidRPr="008E0F64">
        <w:rPr>
          <w:noProof/>
        </w:rPr>
        <w:fldChar w:fldCharType="end"/>
      </w:r>
    </w:p>
    <w:p w14:paraId="5127A60F" w14:textId="086B590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5.2.9.9 - Bauliche Hohlräume</w:t>
      </w:r>
      <w:r w:rsidRPr="008E0F64">
        <w:rPr>
          <w:noProof/>
        </w:rPr>
        <w:tab/>
      </w:r>
      <w:r w:rsidRPr="008E0F64">
        <w:rPr>
          <w:noProof/>
        </w:rPr>
        <w:fldChar w:fldCharType="begin"/>
      </w:r>
      <w:r w:rsidRPr="008E0F64">
        <w:rPr>
          <w:noProof/>
        </w:rPr>
        <w:instrText xml:space="preserve"> PAGEREF _Toc167268321 \h </w:instrText>
      </w:r>
      <w:r w:rsidRPr="008E0F64">
        <w:rPr>
          <w:noProof/>
        </w:rPr>
      </w:r>
      <w:r w:rsidRPr="008E0F64">
        <w:rPr>
          <w:noProof/>
        </w:rPr>
        <w:fldChar w:fldCharType="separate"/>
      </w:r>
      <w:r w:rsidR="00727CDC">
        <w:rPr>
          <w:noProof/>
        </w:rPr>
        <w:t>136</w:t>
      </w:r>
      <w:r w:rsidRPr="008E0F64">
        <w:rPr>
          <w:noProof/>
        </w:rPr>
        <w:fldChar w:fldCharType="end"/>
      </w:r>
    </w:p>
    <w:p w14:paraId="791A7778" w14:textId="58323F7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5.2.9.10 - Einbau ohne Elektroinstallationsrohre</w:t>
      </w:r>
      <w:r w:rsidRPr="008E0F64">
        <w:rPr>
          <w:noProof/>
        </w:rPr>
        <w:tab/>
      </w:r>
      <w:r w:rsidRPr="008E0F64">
        <w:rPr>
          <w:noProof/>
        </w:rPr>
        <w:fldChar w:fldCharType="begin"/>
      </w:r>
      <w:r w:rsidRPr="008E0F64">
        <w:rPr>
          <w:noProof/>
        </w:rPr>
        <w:instrText xml:space="preserve"> PAGEREF _Toc167268322 \h </w:instrText>
      </w:r>
      <w:r w:rsidRPr="008E0F64">
        <w:rPr>
          <w:noProof/>
        </w:rPr>
      </w:r>
      <w:r w:rsidRPr="008E0F64">
        <w:rPr>
          <w:noProof/>
        </w:rPr>
        <w:fldChar w:fldCharType="separate"/>
      </w:r>
      <w:r w:rsidR="00727CDC">
        <w:rPr>
          <w:noProof/>
        </w:rPr>
        <w:t>136</w:t>
      </w:r>
      <w:r w:rsidRPr="008E0F64">
        <w:rPr>
          <w:noProof/>
        </w:rPr>
        <w:fldChar w:fldCharType="end"/>
      </w:r>
    </w:p>
    <w:p w14:paraId="076637A0" w14:textId="61B74E1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5.2.9.11 - Schienenverteiler</w:t>
      </w:r>
      <w:r w:rsidRPr="008E0F64">
        <w:rPr>
          <w:noProof/>
        </w:rPr>
        <w:tab/>
      </w:r>
      <w:r w:rsidRPr="008E0F64">
        <w:rPr>
          <w:noProof/>
        </w:rPr>
        <w:fldChar w:fldCharType="begin"/>
      </w:r>
      <w:r w:rsidRPr="008E0F64">
        <w:rPr>
          <w:noProof/>
        </w:rPr>
        <w:instrText xml:space="preserve"> PAGEREF _Toc167268323 \h </w:instrText>
      </w:r>
      <w:r w:rsidRPr="008E0F64">
        <w:rPr>
          <w:noProof/>
        </w:rPr>
      </w:r>
      <w:r w:rsidRPr="008E0F64">
        <w:rPr>
          <w:noProof/>
        </w:rPr>
        <w:fldChar w:fldCharType="separate"/>
      </w:r>
      <w:r w:rsidR="00727CDC">
        <w:rPr>
          <w:noProof/>
        </w:rPr>
        <w:t>137</w:t>
      </w:r>
      <w:r w:rsidRPr="008E0F64">
        <w:rPr>
          <w:noProof/>
        </w:rPr>
        <w:fldChar w:fldCharType="end"/>
      </w:r>
    </w:p>
    <w:p w14:paraId="7770A081" w14:textId="769C8A85"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5.2.9.12 - Verlegung parallel laufender Drähte auf Isolatoren</w:t>
      </w:r>
      <w:r w:rsidRPr="008E0F64">
        <w:rPr>
          <w:noProof/>
        </w:rPr>
        <w:tab/>
      </w:r>
      <w:r w:rsidRPr="008E0F64">
        <w:rPr>
          <w:noProof/>
        </w:rPr>
        <w:fldChar w:fldCharType="begin"/>
      </w:r>
      <w:r w:rsidRPr="008E0F64">
        <w:rPr>
          <w:noProof/>
        </w:rPr>
        <w:instrText xml:space="preserve"> PAGEREF _Toc167268324 \h </w:instrText>
      </w:r>
      <w:r w:rsidRPr="008E0F64">
        <w:rPr>
          <w:noProof/>
        </w:rPr>
      </w:r>
      <w:r w:rsidRPr="008E0F64">
        <w:rPr>
          <w:noProof/>
        </w:rPr>
        <w:fldChar w:fldCharType="separate"/>
      </w:r>
      <w:r w:rsidR="00727CDC">
        <w:rPr>
          <w:noProof/>
        </w:rPr>
        <w:t>137</w:t>
      </w:r>
      <w:r w:rsidRPr="008E0F64">
        <w:rPr>
          <w:noProof/>
        </w:rPr>
        <w:fldChar w:fldCharType="end"/>
      </w:r>
    </w:p>
    <w:p w14:paraId="36CA7B96" w14:textId="02CB095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5.2.9.13 - Heizleitungen und -flächen</w:t>
      </w:r>
      <w:r w:rsidRPr="008E0F64">
        <w:rPr>
          <w:noProof/>
        </w:rPr>
        <w:tab/>
      </w:r>
      <w:r w:rsidRPr="008E0F64">
        <w:rPr>
          <w:noProof/>
        </w:rPr>
        <w:fldChar w:fldCharType="begin"/>
      </w:r>
      <w:r w:rsidRPr="008E0F64">
        <w:rPr>
          <w:noProof/>
        </w:rPr>
        <w:instrText xml:space="preserve"> PAGEREF _Toc167268325 \h </w:instrText>
      </w:r>
      <w:r w:rsidRPr="008E0F64">
        <w:rPr>
          <w:noProof/>
        </w:rPr>
      </w:r>
      <w:r w:rsidRPr="008E0F64">
        <w:rPr>
          <w:noProof/>
        </w:rPr>
        <w:fldChar w:fldCharType="separate"/>
      </w:r>
      <w:r w:rsidR="00727CDC">
        <w:rPr>
          <w:noProof/>
        </w:rPr>
        <w:t>138</w:t>
      </w:r>
      <w:r w:rsidRPr="008E0F64">
        <w:rPr>
          <w:noProof/>
        </w:rPr>
        <w:fldChar w:fldCharType="end"/>
      </w:r>
    </w:p>
    <w:p w14:paraId="10F3F3C0" w14:textId="16E50A8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5.2.9.14 - Besondere Vorschriften für Anlagen im Außenbereich</w:t>
      </w:r>
      <w:r w:rsidRPr="008E0F64">
        <w:rPr>
          <w:noProof/>
        </w:rPr>
        <w:tab/>
      </w:r>
      <w:r w:rsidRPr="008E0F64">
        <w:rPr>
          <w:noProof/>
        </w:rPr>
        <w:fldChar w:fldCharType="begin"/>
      </w:r>
      <w:r w:rsidRPr="008E0F64">
        <w:rPr>
          <w:noProof/>
        </w:rPr>
        <w:instrText xml:space="preserve"> PAGEREF _Toc167268326 \h </w:instrText>
      </w:r>
      <w:r w:rsidRPr="008E0F64">
        <w:rPr>
          <w:noProof/>
        </w:rPr>
      </w:r>
      <w:r w:rsidRPr="008E0F64">
        <w:rPr>
          <w:noProof/>
        </w:rPr>
        <w:fldChar w:fldCharType="separate"/>
      </w:r>
      <w:r w:rsidR="00727CDC">
        <w:rPr>
          <w:noProof/>
        </w:rPr>
        <w:t>142</w:t>
      </w:r>
      <w:r w:rsidRPr="008E0F64">
        <w:rPr>
          <w:noProof/>
        </w:rPr>
        <w:fldChar w:fldCharType="end"/>
      </w:r>
    </w:p>
    <w:p w14:paraId="79DAC073" w14:textId="46F7232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5.2.9.15 - Besondere Vorschriften für Kleinspannungsanlagen (ELV)</w:t>
      </w:r>
      <w:r w:rsidRPr="008E0F64">
        <w:rPr>
          <w:noProof/>
        </w:rPr>
        <w:tab/>
      </w:r>
      <w:r w:rsidRPr="008E0F64">
        <w:rPr>
          <w:noProof/>
        </w:rPr>
        <w:fldChar w:fldCharType="begin"/>
      </w:r>
      <w:r w:rsidRPr="008E0F64">
        <w:rPr>
          <w:noProof/>
        </w:rPr>
        <w:instrText xml:space="preserve"> PAGEREF _Toc167268327 \h </w:instrText>
      </w:r>
      <w:r w:rsidRPr="008E0F64">
        <w:rPr>
          <w:noProof/>
        </w:rPr>
      </w:r>
      <w:r w:rsidRPr="008E0F64">
        <w:rPr>
          <w:noProof/>
        </w:rPr>
        <w:fldChar w:fldCharType="separate"/>
      </w:r>
      <w:r w:rsidR="00727CDC">
        <w:rPr>
          <w:noProof/>
        </w:rPr>
        <w:t>142</w:t>
      </w:r>
      <w:r w:rsidRPr="008E0F64">
        <w:rPr>
          <w:noProof/>
        </w:rPr>
        <w:fldChar w:fldCharType="end"/>
      </w:r>
    </w:p>
    <w:p w14:paraId="5815E25A" w14:textId="6AD2C47F"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5.3 - Elektrische Schaltgeräte (Schutz, Steuerung, Trennung und Überwachung)</w:t>
      </w:r>
      <w:r w:rsidRPr="008E0F64">
        <w:tab/>
      </w:r>
      <w:r w:rsidRPr="008E0F64">
        <w:fldChar w:fldCharType="begin"/>
      </w:r>
      <w:r w:rsidRPr="008E0F64">
        <w:instrText xml:space="preserve"> PAGEREF _Toc167268328 \h </w:instrText>
      </w:r>
      <w:r w:rsidRPr="008E0F64">
        <w:fldChar w:fldCharType="separate"/>
      </w:r>
      <w:r w:rsidR="00727CDC">
        <w:t>142</w:t>
      </w:r>
      <w:r w:rsidRPr="008E0F64">
        <w:fldChar w:fldCharType="end"/>
      </w:r>
    </w:p>
    <w:p w14:paraId="5A998A29" w14:textId="6A7C059D"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5.3.1 - Allgemeines</w:t>
      </w:r>
      <w:r w:rsidRPr="008E0F64">
        <w:tab/>
      </w:r>
      <w:r w:rsidRPr="008E0F64">
        <w:fldChar w:fldCharType="begin"/>
      </w:r>
      <w:r w:rsidRPr="008E0F64">
        <w:instrText xml:space="preserve"> PAGEREF _Toc167268329 \h </w:instrText>
      </w:r>
      <w:r w:rsidRPr="008E0F64">
        <w:fldChar w:fldCharType="separate"/>
      </w:r>
      <w:r w:rsidR="00727CDC">
        <w:t>142</w:t>
      </w:r>
      <w:r w:rsidRPr="008E0F64">
        <w:fldChar w:fldCharType="end"/>
      </w:r>
    </w:p>
    <w:p w14:paraId="4F561D36" w14:textId="45797BBE"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5.3.2 - Wahl und Einsatz von elektrischen Maschinen und Geräten je nach äußeren Einflüssen</w:t>
      </w:r>
      <w:r w:rsidRPr="008E0F64">
        <w:tab/>
      </w:r>
      <w:r w:rsidRPr="008E0F64">
        <w:fldChar w:fldCharType="begin"/>
      </w:r>
      <w:r w:rsidRPr="008E0F64">
        <w:instrText xml:space="preserve"> PAGEREF _Toc167268330 \h </w:instrText>
      </w:r>
      <w:r w:rsidRPr="008E0F64">
        <w:fldChar w:fldCharType="separate"/>
      </w:r>
      <w:r w:rsidR="00727CDC">
        <w:t>142</w:t>
      </w:r>
      <w:r w:rsidRPr="008E0F64">
        <w:fldChar w:fldCharType="end"/>
      </w:r>
    </w:p>
    <w:p w14:paraId="35AB840C" w14:textId="1D4264D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5.3.2.1 - Umgebungstemperatur (AA)</w:t>
      </w:r>
      <w:r w:rsidRPr="008E0F64">
        <w:rPr>
          <w:noProof/>
        </w:rPr>
        <w:tab/>
      </w:r>
      <w:r w:rsidRPr="008E0F64">
        <w:rPr>
          <w:noProof/>
        </w:rPr>
        <w:fldChar w:fldCharType="begin"/>
      </w:r>
      <w:r w:rsidRPr="008E0F64">
        <w:rPr>
          <w:noProof/>
        </w:rPr>
        <w:instrText xml:space="preserve"> PAGEREF _Toc167268331 \h </w:instrText>
      </w:r>
      <w:r w:rsidRPr="008E0F64">
        <w:rPr>
          <w:noProof/>
        </w:rPr>
      </w:r>
      <w:r w:rsidRPr="008E0F64">
        <w:rPr>
          <w:noProof/>
        </w:rPr>
        <w:fldChar w:fldCharType="separate"/>
      </w:r>
      <w:r w:rsidR="00727CDC">
        <w:rPr>
          <w:noProof/>
        </w:rPr>
        <w:t>142</w:t>
      </w:r>
      <w:r w:rsidRPr="008E0F64">
        <w:rPr>
          <w:noProof/>
        </w:rPr>
        <w:fldChar w:fldCharType="end"/>
      </w:r>
    </w:p>
    <w:p w14:paraId="0FF59BA0" w14:textId="1751A9B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5.3.2.2 - Auftreten von Wasser (AD)</w:t>
      </w:r>
      <w:r w:rsidRPr="008E0F64">
        <w:rPr>
          <w:noProof/>
        </w:rPr>
        <w:tab/>
      </w:r>
      <w:r w:rsidRPr="008E0F64">
        <w:rPr>
          <w:noProof/>
        </w:rPr>
        <w:fldChar w:fldCharType="begin"/>
      </w:r>
      <w:r w:rsidRPr="008E0F64">
        <w:rPr>
          <w:noProof/>
        </w:rPr>
        <w:instrText xml:space="preserve"> PAGEREF _Toc167268332 \h </w:instrText>
      </w:r>
      <w:r w:rsidRPr="008E0F64">
        <w:rPr>
          <w:noProof/>
        </w:rPr>
      </w:r>
      <w:r w:rsidRPr="008E0F64">
        <w:rPr>
          <w:noProof/>
        </w:rPr>
        <w:fldChar w:fldCharType="separate"/>
      </w:r>
      <w:r w:rsidR="00727CDC">
        <w:rPr>
          <w:noProof/>
        </w:rPr>
        <w:t>143</w:t>
      </w:r>
      <w:r w:rsidRPr="008E0F64">
        <w:rPr>
          <w:noProof/>
        </w:rPr>
        <w:fldChar w:fldCharType="end"/>
      </w:r>
    </w:p>
    <w:p w14:paraId="5C6005BE" w14:textId="7FA571B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5.3.2.3 - Auftreten von festen Fremdkörpern (AE)</w:t>
      </w:r>
      <w:r w:rsidRPr="008E0F64">
        <w:rPr>
          <w:noProof/>
        </w:rPr>
        <w:tab/>
      </w:r>
      <w:r w:rsidRPr="008E0F64">
        <w:rPr>
          <w:noProof/>
        </w:rPr>
        <w:fldChar w:fldCharType="begin"/>
      </w:r>
      <w:r w:rsidRPr="008E0F64">
        <w:rPr>
          <w:noProof/>
        </w:rPr>
        <w:instrText xml:space="preserve"> PAGEREF _Toc167268333 \h </w:instrText>
      </w:r>
      <w:r w:rsidRPr="008E0F64">
        <w:rPr>
          <w:noProof/>
        </w:rPr>
      </w:r>
      <w:r w:rsidRPr="008E0F64">
        <w:rPr>
          <w:noProof/>
        </w:rPr>
        <w:fldChar w:fldCharType="separate"/>
      </w:r>
      <w:r w:rsidR="00727CDC">
        <w:rPr>
          <w:noProof/>
        </w:rPr>
        <w:t>143</w:t>
      </w:r>
      <w:r w:rsidRPr="008E0F64">
        <w:rPr>
          <w:noProof/>
        </w:rPr>
        <w:fldChar w:fldCharType="end"/>
      </w:r>
    </w:p>
    <w:p w14:paraId="6AC921D6" w14:textId="157015B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5.3.2.4 - Auftreten von korrosiven oder verunreinigten Substanzen (AF)</w:t>
      </w:r>
      <w:r w:rsidRPr="008E0F64">
        <w:rPr>
          <w:noProof/>
        </w:rPr>
        <w:tab/>
      </w:r>
      <w:r w:rsidRPr="008E0F64">
        <w:rPr>
          <w:noProof/>
        </w:rPr>
        <w:fldChar w:fldCharType="begin"/>
      </w:r>
      <w:r w:rsidRPr="008E0F64">
        <w:rPr>
          <w:noProof/>
        </w:rPr>
        <w:instrText xml:space="preserve"> PAGEREF _Toc167268334 \h </w:instrText>
      </w:r>
      <w:r w:rsidRPr="008E0F64">
        <w:rPr>
          <w:noProof/>
        </w:rPr>
      </w:r>
      <w:r w:rsidRPr="008E0F64">
        <w:rPr>
          <w:noProof/>
        </w:rPr>
        <w:fldChar w:fldCharType="separate"/>
      </w:r>
      <w:r w:rsidR="00727CDC">
        <w:rPr>
          <w:noProof/>
        </w:rPr>
        <w:t>143</w:t>
      </w:r>
      <w:r w:rsidRPr="008E0F64">
        <w:rPr>
          <w:noProof/>
        </w:rPr>
        <w:fldChar w:fldCharType="end"/>
      </w:r>
    </w:p>
    <w:p w14:paraId="41240A73" w14:textId="0E69C78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5.3.2.5 - Mechanische Beanspruchung durch Schläge (AG)</w:t>
      </w:r>
      <w:r w:rsidRPr="008E0F64">
        <w:rPr>
          <w:noProof/>
        </w:rPr>
        <w:tab/>
      </w:r>
      <w:r w:rsidRPr="008E0F64">
        <w:rPr>
          <w:noProof/>
        </w:rPr>
        <w:fldChar w:fldCharType="begin"/>
      </w:r>
      <w:r w:rsidRPr="008E0F64">
        <w:rPr>
          <w:noProof/>
        </w:rPr>
        <w:instrText xml:space="preserve"> PAGEREF _Toc167268335 \h </w:instrText>
      </w:r>
      <w:r w:rsidRPr="008E0F64">
        <w:rPr>
          <w:noProof/>
        </w:rPr>
      </w:r>
      <w:r w:rsidRPr="008E0F64">
        <w:rPr>
          <w:noProof/>
        </w:rPr>
        <w:fldChar w:fldCharType="separate"/>
      </w:r>
      <w:r w:rsidR="00727CDC">
        <w:rPr>
          <w:noProof/>
        </w:rPr>
        <w:t>144</w:t>
      </w:r>
      <w:r w:rsidRPr="008E0F64">
        <w:rPr>
          <w:noProof/>
        </w:rPr>
        <w:fldChar w:fldCharType="end"/>
      </w:r>
    </w:p>
    <w:p w14:paraId="1EB1B36C" w14:textId="4F12724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5.3.2.6 - Mechanische Beanspruchung durch Schwingungen (AH)</w:t>
      </w:r>
      <w:r w:rsidRPr="008E0F64">
        <w:rPr>
          <w:noProof/>
        </w:rPr>
        <w:tab/>
      </w:r>
      <w:r w:rsidRPr="008E0F64">
        <w:rPr>
          <w:noProof/>
        </w:rPr>
        <w:fldChar w:fldCharType="begin"/>
      </w:r>
      <w:r w:rsidRPr="008E0F64">
        <w:rPr>
          <w:noProof/>
        </w:rPr>
        <w:instrText xml:space="preserve"> PAGEREF _Toc167268336 \h </w:instrText>
      </w:r>
      <w:r w:rsidRPr="008E0F64">
        <w:rPr>
          <w:noProof/>
        </w:rPr>
      </w:r>
      <w:r w:rsidRPr="008E0F64">
        <w:rPr>
          <w:noProof/>
        </w:rPr>
        <w:fldChar w:fldCharType="separate"/>
      </w:r>
      <w:r w:rsidR="00727CDC">
        <w:rPr>
          <w:noProof/>
        </w:rPr>
        <w:t>144</w:t>
      </w:r>
      <w:r w:rsidRPr="008E0F64">
        <w:rPr>
          <w:noProof/>
        </w:rPr>
        <w:fldChar w:fldCharType="end"/>
      </w:r>
    </w:p>
    <w:p w14:paraId="223D0151" w14:textId="34C676A6"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5.3.2.7 - Auftreten von Pflanzen und/oder Schimmel (AK) und Anwesenheit von Tieren (AL)</w:t>
      </w:r>
      <w:r w:rsidRPr="008E0F64">
        <w:rPr>
          <w:noProof/>
        </w:rPr>
        <w:tab/>
      </w:r>
      <w:r w:rsidRPr="008E0F64">
        <w:rPr>
          <w:noProof/>
        </w:rPr>
        <w:fldChar w:fldCharType="begin"/>
      </w:r>
      <w:r w:rsidRPr="008E0F64">
        <w:rPr>
          <w:noProof/>
        </w:rPr>
        <w:instrText xml:space="preserve"> PAGEREF _Toc167268337 \h </w:instrText>
      </w:r>
      <w:r w:rsidRPr="008E0F64">
        <w:rPr>
          <w:noProof/>
        </w:rPr>
      </w:r>
      <w:r w:rsidRPr="008E0F64">
        <w:rPr>
          <w:noProof/>
        </w:rPr>
        <w:fldChar w:fldCharType="separate"/>
      </w:r>
      <w:r w:rsidR="00727CDC">
        <w:rPr>
          <w:noProof/>
        </w:rPr>
        <w:t>144</w:t>
      </w:r>
      <w:r w:rsidRPr="008E0F64">
        <w:rPr>
          <w:noProof/>
        </w:rPr>
        <w:fldChar w:fldCharType="end"/>
      </w:r>
    </w:p>
    <w:p w14:paraId="1968340E" w14:textId="0EAD082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5.3.2.8 - Elektromagnetische, elektrostatische oder ionisierende Einflüsse (AM) und Sonnenstrahlung (AN)</w:t>
      </w:r>
      <w:r w:rsidRPr="008E0F64">
        <w:rPr>
          <w:noProof/>
        </w:rPr>
        <w:tab/>
      </w:r>
      <w:r w:rsidRPr="008E0F64">
        <w:rPr>
          <w:noProof/>
        </w:rPr>
        <w:fldChar w:fldCharType="begin"/>
      </w:r>
      <w:r w:rsidRPr="008E0F64">
        <w:rPr>
          <w:noProof/>
        </w:rPr>
        <w:instrText xml:space="preserve"> PAGEREF _Toc167268338 \h </w:instrText>
      </w:r>
      <w:r w:rsidRPr="008E0F64">
        <w:rPr>
          <w:noProof/>
        </w:rPr>
      </w:r>
      <w:r w:rsidRPr="008E0F64">
        <w:rPr>
          <w:noProof/>
        </w:rPr>
        <w:fldChar w:fldCharType="separate"/>
      </w:r>
      <w:r w:rsidR="00727CDC">
        <w:rPr>
          <w:noProof/>
        </w:rPr>
        <w:t>144</w:t>
      </w:r>
      <w:r w:rsidRPr="008E0F64">
        <w:rPr>
          <w:noProof/>
        </w:rPr>
        <w:fldChar w:fldCharType="end"/>
      </w:r>
    </w:p>
    <w:p w14:paraId="4DA1B655" w14:textId="4A840E8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5.3.2.9 - Fähigkeiten von Personen (BA)</w:t>
      </w:r>
      <w:r w:rsidRPr="008E0F64">
        <w:rPr>
          <w:noProof/>
        </w:rPr>
        <w:tab/>
      </w:r>
      <w:r w:rsidRPr="008E0F64">
        <w:rPr>
          <w:noProof/>
        </w:rPr>
        <w:fldChar w:fldCharType="begin"/>
      </w:r>
      <w:r w:rsidRPr="008E0F64">
        <w:rPr>
          <w:noProof/>
        </w:rPr>
        <w:instrText xml:space="preserve"> PAGEREF _Toc167268339 \h </w:instrText>
      </w:r>
      <w:r w:rsidRPr="008E0F64">
        <w:rPr>
          <w:noProof/>
        </w:rPr>
      </w:r>
      <w:r w:rsidRPr="008E0F64">
        <w:rPr>
          <w:noProof/>
        </w:rPr>
        <w:fldChar w:fldCharType="separate"/>
      </w:r>
      <w:r w:rsidR="00727CDC">
        <w:rPr>
          <w:noProof/>
        </w:rPr>
        <w:t>145</w:t>
      </w:r>
      <w:r w:rsidRPr="008E0F64">
        <w:rPr>
          <w:noProof/>
        </w:rPr>
        <w:fldChar w:fldCharType="end"/>
      </w:r>
    </w:p>
    <w:p w14:paraId="4FDCAC07" w14:textId="40AB900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5.3.2.10 - Elektrischer Widerstand des menschlichen Körpers (BB)</w:t>
      </w:r>
      <w:r w:rsidRPr="008E0F64">
        <w:rPr>
          <w:noProof/>
        </w:rPr>
        <w:tab/>
      </w:r>
      <w:r w:rsidRPr="008E0F64">
        <w:rPr>
          <w:noProof/>
        </w:rPr>
        <w:fldChar w:fldCharType="begin"/>
      </w:r>
      <w:r w:rsidRPr="008E0F64">
        <w:rPr>
          <w:noProof/>
        </w:rPr>
        <w:instrText xml:space="preserve"> PAGEREF _Toc167268340 \h </w:instrText>
      </w:r>
      <w:r w:rsidRPr="008E0F64">
        <w:rPr>
          <w:noProof/>
        </w:rPr>
      </w:r>
      <w:r w:rsidRPr="008E0F64">
        <w:rPr>
          <w:noProof/>
        </w:rPr>
        <w:fldChar w:fldCharType="separate"/>
      </w:r>
      <w:r w:rsidR="00727CDC">
        <w:rPr>
          <w:noProof/>
        </w:rPr>
        <w:t>145</w:t>
      </w:r>
      <w:r w:rsidRPr="008E0F64">
        <w:rPr>
          <w:noProof/>
        </w:rPr>
        <w:fldChar w:fldCharType="end"/>
      </w:r>
    </w:p>
    <w:p w14:paraId="5FC05784" w14:textId="4859C7B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5.3.2.11 - Kontakt von Personen mit Erdpotential (BC)</w:t>
      </w:r>
      <w:r w:rsidRPr="008E0F64">
        <w:rPr>
          <w:noProof/>
        </w:rPr>
        <w:tab/>
      </w:r>
      <w:r w:rsidRPr="008E0F64">
        <w:rPr>
          <w:noProof/>
        </w:rPr>
        <w:fldChar w:fldCharType="begin"/>
      </w:r>
      <w:r w:rsidRPr="008E0F64">
        <w:rPr>
          <w:noProof/>
        </w:rPr>
        <w:instrText xml:space="preserve"> PAGEREF _Toc167268341 \h </w:instrText>
      </w:r>
      <w:r w:rsidRPr="008E0F64">
        <w:rPr>
          <w:noProof/>
        </w:rPr>
      </w:r>
      <w:r w:rsidRPr="008E0F64">
        <w:rPr>
          <w:noProof/>
        </w:rPr>
        <w:fldChar w:fldCharType="separate"/>
      </w:r>
      <w:r w:rsidR="00727CDC">
        <w:rPr>
          <w:noProof/>
        </w:rPr>
        <w:t>145</w:t>
      </w:r>
      <w:r w:rsidRPr="008E0F64">
        <w:rPr>
          <w:noProof/>
        </w:rPr>
        <w:fldChar w:fldCharType="end"/>
      </w:r>
    </w:p>
    <w:p w14:paraId="70EA4E06" w14:textId="2E992CD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5.3.2.12 - Art der bearbeiteten oder gelagerten Stoffe (BE)</w:t>
      </w:r>
      <w:r w:rsidRPr="008E0F64">
        <w:rPr>
          <w:noProof/>
        </w:rPr>
        <w:tab/>
      </w:r>
      <w:r w:rsidRPr="008E0F64">
        <w:rPr>
          <w:noProof/>
        </w:rPr>
        <w:fldChar w:fldCharType="begin"/>
      </w:r>
      <w:r w:rsidRPr="008E0F64">
        <w:rPr>
          <w:noProof/>
        </w:rPr>
        <w:instrText xml:space="preserve"> PAGEREF _Toc167268342 \h </w:instrText>
      </w:r>
      <w:r w:rsidRPr="008E0F64">
        <w:rPr>
          <w:noProof/>
        </w:rPr>
      </w:r>
      <w:r w:rsidRPr="008E0F64">
        <w:rPr>
          <w:noProof/>
        </w:rPr>
        <w:fldChar w:fldCharType="separate"/>
      </w:r>
      <w:r w:rsidR="00727CDC">
        <w:rPr>
          <w:noProof/>
        </w:rPr>
        <w:t>145</w:t>
      </w:r>
      <w:r w:rsidRPr="008E0F64">
        <w:rPr>
          <w:noProof/>
        </w:rPr>
        <w:fldChar w:fldCharType="end"/>
      </w:r>
    </w:p>
    <w:p w14:paraId="67C02BAC" w14:textId="43E2CE0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5.3.2.13 - Baustoffe (CA)</w:t>
      </w:r>
      <w:r w:rsidRPr="008E0F64">
        <w:rPr>
          <w:noProof/>
        </w:rPr>
        <w:tab/>
      </w:r>
      <w:r w:rsidRPr="008E0F64">
        <w:rPr>
          <w:noProof/>
        </w:rPr>
        <w:fldChar w:fldCharType="begin"/>
      </w:r>
      <w:r w:rsidRPr="008E0F64">
        <w:rPr>
          <w:noProof/>
        </w:rPr>
        <w:instrText xml:space="preserve"> PAGEREF _Toc167268343 \h </w:instrText>
      </w:r>
      <w:r w:rsidRPr="008E0F64">
        <w:rPr>
          <w:noProof/>
        </w:rPr>
      </w:r>
      <w:r w:rsidRPr="008E0F64">
        <w:rPr>
          <w:noProof/>
        </w:rPr>
        <w:fldChar w:fldCharType="separate"/>
      </w:r>
      <w:r w:rsidR="00727CDC">
        <w:rPr>
          <w:noProof/>
        </w:rPr>
        <w:t>145</w:t>
      </w:r>
      <w:r w:rsidRPr="008E0F64">
        <w:rPr>
          <w:noProof/>
        </w:rPr>
        <w:fldChar w:fldCharType="end"/>
      </w:r>
    </w:p>
    <w:p w14:paraId="52584A1D" w14:textId="205985B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5.3.2.14 - Gebäudestruktur (CB)</w:t>
      </w:r>
      <w:r w:rsidRPr="008E0F64">
        <w:rPr>
          <w:noProof/>
        </w:rPr>
        <w:tab/>
      </w:r>
      <w:r w:rsidRPr="008E0F64">
        <w:rPr>
          <w:noProof/>
        </w:rPr>
        <w:fldChar w:fldCharType="begin"/>
      </w:r>
      <w:r w:rsidRPr="008E0F64">
        <w:rPr>
          <w:noProof/>
        </w:rPr>
        <w:instrText xml:space="preserve"> PAGEREF _Toc167268344 \h </w:instrText>
      </w:r>
      <w:r w:rsidRPr="008E0F64">
        <w:rPr>
          <w:noProof/>
        </w:rPr>
      </w:r>
      <w:r w:rsidRPr="008E0F64">
        <w:rPr>
          <w:noProof/>
        </w:rPr>
        <w:fldChar w:fldCharType="separate"/>
      </w:r>
      <w:r w:rsidR="00727CDC">
        <w:rPr>
          <w:noProof/>
        </w:rPr>
        <w:t>146</w:t>
      </w:r>
      <w:r w:rsidRPr="008E0F64">
        <w:rPr>
          <w:noProof/>
        </w:rPr>
        <w:fldChar w:fldCharType="end"/>
      </w:r>
    </w:p>
    <w:p w14:paraId="20201234" w14:textId="13A88A30"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5.3.3 - Arten der Steuerung und Abschaltung</w:t>
      </w:r>
      <w:r w:rsidRPr="008E0F64">
        <w:tab/>
      </w:r>
      <w:r w:rsidRPr="008E0F64">
        <w:fldChar w:fldCharType="begin"/>
      </w:r>
      <w:r w:rsidRPr="008E0F64">
        <w:instrText xml:space="preserve"> PAGEREF _Toc167268345 \h </w:instrText>
      </w:r>
      <w:r w:rsidRPr="008E0F64">
        <w:fldChar w:fldCharType="separate"/>
      </w:r>
      <w:r w:rsidR="00727CDC">
        <w:t>146</w:t>
      </w:r>
      <w:r w:rsidRPr="008E0F64">
        <w:fldChar w:fldCharType="end"/>
      </w:r>
    </w:p>
    <w:p w14:paraId="09671C4D" w14:textId="38894FE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5.3.3.1 - Sicherheitsabschaltung</w:t>
      </w:r>
      <w:r w:rsidRPr="008E0F64">
        <w:rPr>
          <w:noProof/>
        </w:rPr>
        <w:tab/>
      </w:r>
      <w:r w:rsidRPr="008E0F64">
        <w:rPr>
          <w:noProof/>
        </w:rPr>
        <w:fldChar w:fldCharType="begin"/>
      </w:r>
      <w:r w:rsidRPr="008E0F64">
        <w:rPr>
          <w:noProof/>
        </w:rPr>
        <w:instrText xml:space="preserve"> PAGEREF _Toc167268346 \h </w:instrText>
      </w:r>
      <w:r w:rsidRPr="008E0F64">
        <w:rPr>
          <w:noProof/>
        </w:rPr>
      </w:r>
      <w:r w:rsidRPr="008E0F64">
        <w:rPr>
          <w:noProof/>
        </w:rPr>
        <w:fldChar w:fldCharType="separate"/>
      </w:r>
      <w:r w:rsidR="00727CDC">
        <w:rPr>
          <w:noProof/>
        </w:rPr>
        <w:t>146</w:t>
      </w:r>
      <w:r w:rsidRPr="008E0F64">
        <w:rPr>
          <w:noProof/>
        </w:rPr>
        <w:fldChar w:fldCharType="end"/>
      </w:r>
    </w:p>
    <w:p w14:paraId="53B56D6B" w14:textId="3D2E0F6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5.3.3.2 - Betriebsmäßige Schaltung</w:t>
      </w:r>
      <w:r w:rsidRPr="008E0F64">
        <w:rPr>
          <w:noProof/>
        </w:rPr>
        <w:tab/>
      </w:r>
      <w:r w:rsidRPr="008E0F64">
        <w:rPr>
          <w:noProof/>
        </w:rPr>
        <w:fldChar w:fldCharType="begin"/>
      </w:r>
      <w:r w:rsidRPr="008E0F64">
        <w:rPr>
          <w:noProof/>
        </w:rPr>
        <w:instrText xml:space="preserve"> PAGEREF _Toc167268347 \h </w:instrText>
      </w:r>
      <w:r w:rsidRPr="008E0F64">
        <w:rPr>
          <w:noProof/>
        </w:rPr>
      </w:r>
      <w:r w:rsidRPr="008E0F64">
        <w:rPr>
          <w:noProof/>
        </w:rPr>
        <w:fldChar w:fldCharType="separate"/>
      </w:r>
      <w:r w:rsidR="00727CDC">
        <w:rPr>
          <w:noProof/>
        </w:rPr>
        <w:t>148</w:t>
      </w:r>
      <w:r w:rsidRPr="008E0F64">
        <w:rPr>
          <w:noProof/>
        </w:rPr>
        <w:fldChar w:fldCharType="end"/>
      </w:r>
    </w:p>
    <w:p w14:paraId="72338B98" w14:textId="4BE9C51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5.3.3.3 - Gleichzeitige Funktionen</w:t>
      </w:r>
      <w:r w:rsidRPr="008E0F64">
        <w:rPr>
          <w:noProof/>
        </w:rPr>
        <w:tab/>
      </w:r>
      <w:r w:rsidRPr="008E0F64">
        <w:rPr>
          <w:noProof/>
        </w:rPr>
        <w:fldChar w:fldCharType="begin"/>
      </w:r>
      <w:r w:rsidRPr="008E0F64">
        <w:rPr>
          <w:noProof/>
        </w:rPr>
        <w:instrText xml:space="preserve"> PAGEREF _Toc167268348 \h </w:instrText>
      </w:r>
      <w:r w:rsidRPr="008E0F64">
        <w:rPr>
          <w:noProof/>
        </w:rPr>
      </w:r>
      <w:r w:rsidRPr="008E0F64">
        <w:rPr>
          <w:noProof/>
        </w:rPr>
        <w:fldChar w:fldCharType="separate"/>
      </w:r>
      <w:r w:rsidR="00727CDC">
        <w:rPr>
          <w:noProof/>
        </w:rPr>
        <w:t>149</w:t>
      </w:r>
      <w:r w:rsidRPr="008E0F64">
        <w:rPr>
          <w:noProof/>
        </w:rPr>
        <w:fldChar w:fldCharType="end"/>
      </w:r>
    </w:p>
    <w:p w14:paraId="3E7F2B5F" w14:textId="7303022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5.3.3.4 - Vorschriften für Steckdosen</w:t>
      </w:r>
      <w:r w:rsidRPr="008E0F64">
        <w:rPr>
          <w:noProof/>
        </w:rPr>
        <w:tab/>
      </w:r>
      <w:r w:rsidRPr="008E0F64">
        <w:rPr>
          <w:noProof/>
        </w:rPr>
        <w:fldChar w:fldCharType="begin"/>
      </w:r>
      <w:r w:rsidRPr="008E0F64">
        <w:rPr>
          <w:noProof/>
        </w:rPr>
        <w:instrText xml:space="preserve"> PAGEREF _Toc167268349 \h </w:instrText>
      </w:r>
      <w:r w:rsidRPr="008E0F64">
        <w:rPr>
          <w:noProof/>
        </w:rPr>
      </w:r>
      <w:r w:rsidRPr="008E0F64">
        <w:rPr>
          <w:noProof/>
        </w:rPr>
        <w:fldChar w:fldCharType="separate"/>
      </w:r>
      <w:r w:rsidR="00727CDC">
        <w:rPr>
          <w:noProof/>
        </w:rPr>
        <w:t>149</w:t>
      </w:r>
      <w:r w:rsidRPr="008E0F64">
        <w:rPr>
          <w:noProof/>
        </w:rPr>
        <w:fldChar w:fldCharType="end"/>
      </w:r>
    </w:p>
    <w:p w14:paraId="2FAFBDBE" w14:textId="28936FD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5.3.3.5 - Einrichtungen zum selbsttätigen Wiederschließen für Leitungsschutzschalter und Differenzstrom-Schutzeinrichtungen</w:t>
      </w:r>
      <w:r w:rsidRPr="008E0F64">
        <w:rPr>
          <w:noProof/>
        </w:rPr>
        <w:tab/>
      </w:r>
      <w:r w:rsidRPr="008E0F64">
        <w:rPr>
          <w:noProof/>
        </w:rPr>
        <w:fldChar w:fldCharType="begin"/>
      </w:r>
      <w:r w:rsidRPr="008E0F64">
        <w:rPr>
          <w:noProof/>
        </w:rPr>
        <w:instrText xml:space="preserve"> PAGEREF _Toc167268350 \h </w:instrText>
      </w:r>
      <w:r w:rsidRPr="008E0F64">
        <w:rPr>
          <w:noProof/>
        </w:rPr>
      </w:r>
      <w:r w:rsidRPr="008E0F64">
        <w:rPr>
          <w:noProof/>
        </w:rPr>
        <w:fldChar w:fldCharType="separate"/>
      </w:r>
      <w:r w:rsidR="00727CDC">
        <w:rPr>
          <w:noProof/>
        </w:rPr>
        <w:t>150</w:t>
      </w:r>
      <w:r w:rsidRPr="008E0F64">
        <w:rPr>
          <w:noProof/>
        </w:rPr>
        <w:fldChar w:fldCharType="end"/>
      </w:r>
    </w:p>
    <w:p w14:paraId="040F00E3" w14:textId="4FEE62F7"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5.3.4 - Verbrauchsgeräte</w:t>
      </w:r>
      <w:r w:rsidRPr="008E0F64">
        <w:tab/>
      </w:r>
      <w:r w:rsidRPr="008E0F64">
        <w:fldChar w:fldCharType="begin"/>
      </w:r>
      <w:r w:rsidRPr="008E0F64">
        <w:instrText xml:space="preserve"> PAGEREF _Toc167268351 \h </w:instrText>
      </w:r>
      <w:r w:rsidRPr="008E0F64">
        <w:fldChar w:fldCharType="separate"/>
      </w:r>
      <w:r w:rsidR="00727CDC">
        <w:t>151</w:t>
      </w:r>
      <w:r w:rsidRPr="008E0F64">
        <w:fldChar w:fldCharType="end"/>
      </w:r>
    </w:p>
    <w:p w14:paraId="4EA1B64B" w14:textId="4231069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lastRenderedPageBreak/>
        <w:t>Unterabschnitt 5.3.4.1 - Elektrische Haushaltsgeräte</w:t>
      </w:r>
      <w:r w:rsidRPr="008E0F64">
        <w:rPr>
          <w:noProof/>
        </w:rPr>
        <w:tab/>
      </w:r>
      <w:r w:rsidRPr="008E0F64">
        <w:rPr>
          <w:noProof/>
        </w:rPr>
        <w:fldChar w:fldCharType="begin"/>
      </w:r>
      <w:r w:rsidRPr="008E0F64">
        <w:rPr>
          <w:noProof/>
        </w:rPr>
        <w:instrText xml:space="preserve"> PAGEREF _Toc167268352 \h </w:instrText>
      </w:r>
      <w:r w:rsidRPr="008E0F64">
        <w:rPr>
          <w:noProof/>
        </w:rPr>
      </w:r>
      <w:r w:rsidRPr="008E0F64">
        <w:rPr>
          <w:noProof/>
        </w:rPr>
        <w:fldChar w:fldCharType="separate"/>
      </w:r>
      <w:r w:rsidR="00727CDC">
        <w:rPr>
          <w:noProof/>
        </w:rPr>
        <w:t>151</w:t>
      </w:r>
      <w:r w:rsidRPr="008E0F64">
        <w:rPr>
          <w:noProof/>
        </w:rPr>
        <w:fldChar w:fldCharType="end"/>
      </w:r>
    </w:p>
    <w:p w14:paraId="2CDB2D12" w14:textId="6B07DC9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5.3.4.2 - Beleuchtungsgeräte</w:t>
      </w:r>
      <w:r w:rsidRPr="008E0F64">
        <w:rPr>
          <w:noProof/>
        </w:rPr>
        <w:tab/>
      </w:r>
      <w:r w:rsidRPr="008E0F64">
        <w:rPr>
          <w:noProof/>
        </w:rPr>
        <w:fldChar w:fldCharType="begin"/>
      </w:r>
      <w:r w:rsidRPr="008E0F64">
        <w:rPr>
          <w:noProof/>
        </w:rPr>
        <w:instrText xml:space="preserve"> PAGEREF _Toc167268353 \h </w:instrText>
      </w:r>
      <w:r w:rsidRPr="008E0F64">
        <w:rPr>
          <w:noProof/>
        </w:rPr>
      </w:r>
      <w:r w:rsidRPr="008E0F64">
        <w:rPr>
          <w:noProof/>
        </w:rPr>
        <w:fldChar w:fldCharType="separate"/>
      </w:r>
      <w:r w:rsidR="00727CDC">
        <w:rPr>
          <w:noProof/>
        </w:rPr>
        <w:t>151</w:t>
      </w:r>
      <w:r w:rsidRPr="008E0F64">
        <w:rPr>
          <w:noProof/>
        </w:rPr>
        <w:fldChar w:fldCharType="end"/>
      </w:r>
    </w:p>
    <w:p w14:paraId="6F5CCC80" w14:textId="4A5C1EF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5.3.4.3 - Heizgeräte</w:t>
      </w:r>
      <w:r w:rsidRPr="008E0F64">
        <w:rPr>
          <w:noProof/>
        </w:rPr>
        <w:tab/>
      </w:r>
      <w:r w:rsidRPr="008E0F64">
        <w:rPr>
          <w:noProof/>
        </w:rPr>
        <w:fldChar w:fldCharType="begin"/>
      </w:r>
      <w:r w:rsidRPr="008E0F64">
        <w:rPr>
          <w:noProof/>
        </w:rPr>
        <w:instrText xml:space="preserve"> PAGEREF _Toc167268354 \h </w:instrText>
      </w:r>
      <w:r w:rsidRPr="008E0F64">
        <w:rPr>
          <w:noProof/>
        </w:rPr>
      </w:r>
      <w:r w:rsidRPr="008E0F64">
        <w:rPr>
          <w:noProof/>
        </w:rPr>
        <w:fldChar w:fldCharType="separate"/>
      </w:r>
      <w:r w:rsidR="00727CDC">
        <w:rPr>
          <w:noProof/>
        </w:rPr>
        <w:t>155</w:t>
      </w:r>
      <w:r w:rsidRPr="008E0F64">
        <w:rPr>
          <w:noProof/>
        </w:rPr>
        <w:fldChar w:fldCharType="end"/>
      </w:r>
    </w:p>
    <w:p w14:paraId="561E36D8" w14:textId="2EF3EB3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5.3.4.4 - Kochgeräte und Öfen</w:t>
      </w:r>
      <w:r w:rsidRPr="008E0F64">
        <w:rPr>
          <w:noProof/>
        </w:rPr>
        <w:tab/>
      </w:r>
      <w:r w:rsidRPr="008E0F64">
        <w:rPr>
          <w:noProof/>
        </w:rPr>
        <w:fldChar w:fldCharType="begin"/>
      </w:r>
      <w:r w:rsidRPr="008E0F64">
        <w:rPr>
          <w:noProof/>
        </w:rPr>
        <w:instrText xml:space="preserve"> PAGEREF _Toc167268355 \h </w:instrText>
      </w:r>
      <w:r w:rsidRPr="008E0F64">
        <w:rPr>
          <w:noProof/>
        </w:rPr>
      </w:r>
      <w:r w:rsidRPr="008E0F64">
        <w:rPr>
          <w:noProof/>
        </w:rPr>
        <w:fldChar w:fldCharType="separate"/>
      </w:r>
      <w:r w:rsidR="00727CDC">
        <w:rPr>
          <w:noProof/>
        </w:rPr>
        <w:t>155</w:t>
      </w:r>
      <w:r w:rsidRPr="008E0F64">
        <w:rPr>
          <w:noProof/>
        </w:rPr>
        <w:fldChar w:fldCharType="end"/>
      </w:r>
    </w:p>
    <w:p w14:paraId="602AEF7B" w14:textId="08D86F6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5.3.4.5 - Elektrisches Spielzeug</w:t>
      </w:r>
      <w:r w:rsidRPr="008E0F64">
        <w:rPr>
          <w:noProof/>
        </w:rPr>
        <w:tab/>
      </w:r>
      <w:r w:rsidRPr="008E0F64">
        <w:rPr>
          <w:noProof/>
        </w:rPr>
        <w:fldChar w:fldCharType="begin"/>
      </w:r>
      <w:r w:rsidRPr="008E0F64">
        <w:rPr>
          <w:noProof/>
        </w:rPr>
        <w:instrText xml:space="preserve"> PAGEREF _Toc167268356 \h </w:instrText>
      </w:r>
      <w:r w:rsidRPr="008E0F64">
        <w:rPr>
          <w:noProof/>
        </w:rPr>
      </w:r>
      <w:r w:rsidRPr="008E0F64">
        <w:rPr>
          <w:noProof/>
        </w:rPr>
        <w:fldChar w:fldCharType="separate"/>
      </w:r>
      <w:r w:rsidR="00727CDC">
        <w:rPr>
          <w:noProof/>
        </w:rPr>
        <w:t>155</w:t>
      </w:r>
      <w:r w:rsidRPr="008E0F64">
        <w:rPr>
          <w:noProof/>
        </w:rPr>
        <w:fldChar w:fldCharType="end"/>
      </w:r>
    </w:p>
    <w:p w14:paraId="6A323AEA" w14:textId="1EC876F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5.3.4.6 - Leitungsroller</w:t>
      </w:r>
      <w:r w:rsidRPr="008E0F64">
        <w:rPr>
          <w:noProof/>
        </w:rPr>
        <w:tab/>
      </w:r>
      <w:r w:rsidRPr="008E0F64">
        <w:rPr>
          <w:noProof/>
        </w:rPr>
        <w:fldChar w:fldCharType="begin"/>
      </w:r>
      <w:r w:rsidRPr="008E0F64">
        <w:rPr>
          <w:noProof/>
        </w:rPr>
        <w:instrText xml:space="preserve"> PAGEREF _Toc167268357 \h </w:instrText>
      </w:r>
      <w:r w:rsidRPr="008E0F64">
        <w:rPr>
          <w:noProof/>
        </w:rPr>
      </w:r>
      <w:r w:rsidRPr="008E0F64">
        <w:rPr>
          <w:noProof/>
        </w:rPr>
        <w:fldChar w:fldCharType="separate"/>
      </w:r>
      <w:r w:rsidR="00727CDC">
        <w:rPr>
          <w:noProof/>
        </w:rPr>
        <w:t>155</w:t>
      </w:r>
      <w:r w:rsidRPr="008E0F64">
        <w:rPr>
          <w:noProof/>
        </w:rPr>
        <w:fldChar w:fldCharType="end"/>
      </w:r>
    </w:p>
    <w:p w14:paraId="240B1F2B" w14:textId="2D3C681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5.3.4.7 - Verlängerungsschnüre</w:t>
      </w:r>
      <w:r w:rsidRPr="008E0F64">
        <w:rPr>
          <w:noProof/>
        </w:rPr>
        <w:tab/>
      </w:r>
      <w:r w:rsidRPr="008E0F64">
        <w:rPr>
          <w:noProof/>
        </w:rPr>
        <w:fldChar w:fldCharType="begin"/>
      </w:r>
      <w:r w:rsidRPr="008E0F64">
        <w:rPr>
          <w:noProof/>
        </w:rPr>
        <w:instrText xml:space="preserve"> PAGEREF _Toc167268358 \h </w:instrText>
      </w:r>
      <w:r w:rsidRPr="008E0F64">
        <w:rPr>
          <w:noProof/>
        </w:rPr>
      </w:r>
      <w:r w:rsidRPr="008E0F64">
        <w:rPr>
          <w:noProof/>
        </w:rPr>
        <w:fldChar w:fldCharType="separate"/>
      </w:r>
      <w:r w:rsidR="00727CDC">
        <w:rPr>
          <w:noProof/>
        </w:rPr>
        <w:t>155</w:t>
      </w:r>
      <w:r w:rsidRPr="008E0F64">
        <w:rPr>
          <w:noProof/>
        </w:rPr>
        <w:fldChar w:fldCharType="end"/>
      </w:r>
    </w:p>
    <w:p w14:paraId="59B76745" w14:textId="310D9CC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5.3.4.8 - Motorbetriebene handgehaltene Werkzeuge</w:t>
      </w:r>
      <w:r w:rsidRPr="008E0F64">
        <w:rPr>
          <w:noProof/>
        </w:rPr>
        <w:tab/>
      </w:r>
      <w:r w:rsidRPr="008E0F64">
        <w:rPr>
          <w:noProof/>
        </w:rPr>
        <w:fldChar w:fldCharType="begin"/>
      </w:r>
      <w:r w:rsidRPr="008E0F64">
        <w:rPr>
          <w:noProof/>
        </w:rPr>
        <w:instrText xml:space="preserve"> PAGEREF _Toc167268359 \h </w:instrText>
      </w:r>
      <w:r w:rsidRPr="008E0F64">
        <w:rPr>
          <w:noProof/>
        </w:rPr>
      </w:r>
      <w:r w:rsidRPr="008E0F64">
        <w:rPr>
          <w:noProof/>
        </w:rPr>
        <w:fldChar w:fldCharType="separate"/>
      </w:r>
      <w:r w:rsidR="00727CDC">
        <w:rPr>
          <w:noProof/>
        </w:rPr>
        <w:t>156</w:t>
      </w:r>
      <w:r w:rsidRPr="008E0F64">
        <w:rPr>
          <w:noProof/>
        </w:rPr>
        <w:fldChar w:fldCharType="end"/>
      </w:r>
    </w:p>
    <w:p w14:paraId="6C01BA2D" w14:textId="56E1481A"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5.3.5 - Betriebsmittel für Anlagen</w:t>
      </w:r>
      <w:r w:rsidRPr="008E0F64">
        <w:tab/>
      </w:r>
      <w:r w:rsidRPr="008E0F64">
        <w:fldChar w:fldCharType="begin"/>
      </w:r>
      <w:r w:rsidRPr="008E0F64">
        <w:instrText xml:space="preserve"> PAGEREF _Toc167268360 \h </w:instrText>
      </w:r>
      <w:r w:rsidRPr="008E0F64">
        <w:fldChar w:fldCharType="separate"/>
      </w:r>
      <w:r w:rsidR="00727CDC">
        <w:t>156</w:t>
      </w:r>
      <w:r w:rsidRPr="008E0F64">
        <w:fldChar w:fldCharType="end"/>
      </w:r>
    </w:p>
    <w:p w14:paraId="195030B5" w14:textId="2C713A2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5.3.5.1 - Verteiler- und Schaltgerätekombinationen</w:t>
      </w:r>
      <w:r w:rsidRPr="008E0F64">
        <w:rPr>
          <w:noProof/>
        </w:rPr>
        <w:tab/>
      </w:r>
      <w:r w:rsidRPr="008E0F64">
        <w:rPr>
          <w:noProof/>
        </w:rPr>
        <w:fldChar w:fldCharType="begin"/>
      </w:r>
      <w:r w:rsidRPr="008E0F64">
        <w:rPr>
          <w:noProof/>
        </w:rPr>
        <w:instrText xml:space="preserve"> PAGEREF _Toc167268361 \h </w:instrText>
      </w:r>
      <w:r w:rsidRPr="008E0F64">
        <w:rPr>
          <w:noProof/>
        </w:rPr>
      </w:r>
      <w:r w:rsidRPr="008E0F64">
        <w:rPr>
          <w:noProof/>
        </w:rPr>
        <w:fldChar w:fldCharType="separate"/>
      </w:r>
      <w:r w:rsidR="00727CDC">
        <w:rPr>
          <w:noProof/>
        </w:rPr>
        <w:t>156</w:t>
      </w:r>
      <w:r w:rsidRPr="008E0F64">
        <w:rPr>
          <w:noProof/>
        </w:rPr>
        <w:fldChar w:fldCharType="end"/>
      </w:r>
    </w:p>
    <w:p w14:paraId="34695A02" w14:textId="503173C0"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5.3.5.2 - Steckdosen und Beleuchtung</w:t>
      </w:r>
      <w:r w:rsidRPr="008E0F64">
        <w:rPr>
          <w:noProof/>
        </w:rPr>
        <w:tab/>
      </w:r>
      <w:r w:rsidRPr="008E0F64">
        <w:rPr>
          <w:noProof/>
        </w:rPr>
        <w:fldChar w:fldCharType="begin"/>
      </w:r>
      <w:r w:rsidRPr="008E0F64">
        <w:rPr>
          <w:noProof/>
        </w:rPr>
        <w:instrText xml:space="preserve"> PAGEREF _Toc167268362 \h </w:instrText>
      </w:r>
      <w:r w:rsidRPr="008E0F64">
        <w:rPr>
          <w:noProof/>
        </w:rPr>
      </w:r>
      <w:r w:rsidRPr="008E0F64">
        <w:rPr>
          <w:noProof/>
        </w:rPr>
        <w:fldChar w:fldCharType="separate"/>
      </w:r>
      <w:r w:rsidR="00727CDC">
        <w:rPr>
          <w:noProof/>
        </w:rPr>
        <w:t>156</w:t>
      </w:r>
      <w:r w:rsidRPr="008E0F64">
        <w:rPr>
          <w:noProof/>
        </w:rPr>
        <w:fldChar w:fldCharType="end"/>
      </w:r>
    </w:p>
    <w:p w14:paraId="48AED8CA" w14:textId="6B828CF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5.3.5.3 - Differenzstrom-Schutzeinrichtungen</w:t>
      </w:r>
      <w:r w:rsidRPr="008E0F64">
        <w:rPr>
          <w:noProof/>
        </w:rPr>
        <w:tab/>
      </w:r>
      <w:r w:rsidRPr="008E0F64">
        <w:rPr>
          <w:noProof/>
        </w:rPr>
        <w:fldChar w:fldCharType="begin"/>
      </w:r>
      <w:r w:rsidRPr="008E0F64">
        <w:rPr>
          <w:noProof/>
        </w:rPr>
        <w:instrText xml:space="preserve"> PAGEREF _Toc167268363 \h </w:instrText>
      </w:r>
      <w:r w:rsidRPr="008E0F64">
        <w:rPr>
          <w:noProof/>
        </w:rPr>
      </w:r>
      <w:r w:rsidRPr="008E0F64">
        <w:rPr>
          <w:noProof/>
        </w:rPr>
        <w:fldChar w:fldCharType="separate"/>
      </w:r>
      <w:r w:rsidR="00727CDC">
        <w:rPr>
          <w:noProof/>
        </w:rPr>
        <w:t>157</w:t>
      </w:r>
      <w:r w:rsidRPr="008E0F64">
        <w:rPr>
          <w:noProof/>
        </w:rPr>
        <w:fldChar w:fldCharType="end"/>
      </w:r>
    </w:p>
    <w:p w14:paraId="76BFA3F5" w14:textId="0126212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5.3.5.4 - Schalter und andere Bediengeräte</w:t>
      </w:r>
      <w:r w:rsidRPr="008E0F64">
        <w:rPr>
          <w:noProof/>
        </w:rPr>
        <w:tab/>
      </w:r>
      <w:r w:rsidRPr="008E0F64">
        <w:rPr>
          <w:noProof/>
        </w:rPr>
        <w:fldChar w:fldCharType="begin"/>
      </w:r>
      <w:r w:rsidRPr="008E0F64">
        <w:rPr>
          <w:noProof/>
        </w:rPr>
        <w:instrText xml:space="preserve"> PAGEREF _Toc167268364 \h </w:instrText>
      </w:r>
      <w:r w:rsidRPr="008E0F64">
        <w:rPr>
          <w:noProof/>
        </w:rPr>
      </w:r>
      <w:r w:rsidRPr="008E0F64">
        <w:rPr>
          <w:noProof/>
        </w:rPr>
        <w:fldChar w:fldCharType="separate"/>
      </w:r>
      <w:r w:rsidR="00727CDC">
        <w:rPr>
          <w:noProof/>
        </w:rPr>
        <w:t>159</w:t>
      </w:r>
      <w:r w:rsidRPr="008E0F64">
        <w:rPr>
          <w:noProof/>
        </w:rPr>
        <w:fldChar w:fldCharType="end"/>
      </w:r>
    </w:p>
    <w:p w14:paraId="3101E165" w14:textId="6CEB25A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5.3.5.5 - Sicherungen und Leitungsschutzschalter</w:t>
      </w:r>
      <w:r w:rsidRPr="008E0F64">
        <w:rPr>
          <w:noProof/>
        </w:rPr>
        <w:tab/>
      </w:r>
      <w:r w:rsidRPr="008E0F64">
        <w:rPr>
          <w:noProof/>
        </w:rPr>
        <w:fldChar w:fldCharType="begin"/>
      </w:r>
      <w:r w:rsidRPr="008E0F64">
        <w:rPr>
          <w:noProof/>
        </w:rPr>
        <w:instrText xml:space="preserve"> PAGEREF _Toc167268365 \h </w:instrText>
      </w:r>
      <w:r w:rsidRPr="008E0F64">
        <w:rPr>
          <w:noProof/>
        </w:rPr>
      </w:r>
      <w:r w:rsidRPr="008E0F64">
        <w:rPr>
          <w:noProof/>
        </w:rPr>
        <w:fldChar w:fldCharType="separate"/>
      </w:r>
      <w:r w:rsidR="00727CDC">
        <w:rPr>
          <w:noProof/>
        </w:rPr>
        <w:t>159</w:t>
      </w:r>
      <w:r w:rsidRPr="008E0F64">
        <w:rPr>
          <w:noProof/>
        </w:rPr>
        <w:fldChar w:fldCharType="end"/>
      </w:r>
    </w:p>
    <w:p w14:paraId="3030AF0B" w14:textId="6CB46BBA"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5.3.6 - Schaltgerätekombinationen</w:t>
      </w:r>
      <w:r w:rsidRPr="008E0F64">
        <w:tab/>
      </w:r>
      <w:r w:rsidRPr="008E0F64">
        <w:fldChar w:fldCharType="begin"/>
      </w:r>
      <w:r w:rsidRPr="008E0F64">
        <w:instrText xml:space="preserve"> PAGEREF _Toc167268366 \h </w:instrText>
      </w:r>
      <w:r w:rsidRPr="008E0F64">
        <w:fldChar w:fldCharType="separate"/>
      </w:r>
      <w:r w:rsidR="00727CDC">
        <w:t>163</w:t>
      </w:r>
      <w:r w:rsidRPr="008E0F64">
        <w:fldChar w:fldCharType="end"/>
      </w:r>
    </w:p>
    <w:p w14:paraId="56B7FA2F" w14:textId="6A6E72F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5.3.6.1 - Anwendungsbereich</w:t>
      </w:r>
      <w:r w:rsidRPr="008E0F64">
        <w:rPr>
          <w:noProof/>
        </w:rPr>
        <w:tab/>
      </w:r>
      <w:r w:rsidRPr="008E0F64">
        <w:rPr>
          <w:noProof/>
        </w:rPr>
        <w:fldChar w:fldCharType="begin"/>
      </w:r>
      <w:r w:rsidRPr="008E0F64">
        <w:rPr>
          <w:noProof/>
        </w:rPr>
        <w:instrText xml:space="preserve"> PAGEREF _Toc167268367 \h </w:instrText>
      </w:r>
      <w:r w:rsidRPr="008E0F64">
        <w:rPr>
          <w:noProof/>
        </w:rPr>
      </w:r>
      <w:r w:rsidRPr="008E0F64">
        <w:rPr>
          <w:noProof/>
        </w:rPr>
        <w:fldChar w:fldCharType="separate"/>
      </w:r>
      <w:r w:rsidR="00727CDC">
        <w:rPr>
          <w:noProof/>
        </w:rPr>
        <w:t>163</w:t>
      </w:r>
      <w:r w:rsidRPr="008E0F64">
        <w:rPr>
          <w:noProof/>
        </w:rPr>
        <w:fldChar w:fldCharType="end"/>
      </w:r>
    </w:p>
    <w:p w14:paraId="6B05B7F6" w14:textId="32DD5D5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5.3.6.2 - Allgemeine Vorschriften</w:t>
      </w:r>
      <w:r w:rsidRPr="008E0F64">
        <w:rPr>
          <w:noProof/>
        </w:rPr>
        <w:tab/>
      </w:r>
      <w:r w:rsidRPr="008E0F64">
        <w:rPr>
          <w:noProof/>
        </w:rPr>
        <w:fldChar w:fldCharType="begin"/>
      </w:r>
      <w:r w:rsidRPr="008E0F64">
        <w:rPr>
          <w:noProof/>
        </w:rPr>
        <w:instrText xml:space="preserve"> PAGEREF _Toc167268368 \h </w:instrText>
      </w:r>
      <w:r w:rsidRPr="008E0F64">
        <w:rPr>
          <w:noProof/>
        </w:rPr>
      </w:r>
      <w:r w:rsidRPr="008E0F64">
        <w:rPr>
          <w:noProof/>
        </w:rPr>
        <w:fldChar w:fldCharType="separate"/>
      </w:r>
      <w:r w:rsidR="00727CDC">
        <w:rPr>
          <w:noProof/>
        </w:rPr>
        <w:t>163</w:t>
      </w:r>
      <w:r w:rsidRPr="008E0F64">
        <w:rPr>
          <w:noProof/>
        </w:rPr>
        <w:fldChar w:fldCharType="end"/>
      </w:r>
    </w:p>
    <w:p w14:paraId="556F3EDE" w14:textId="0921E07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5.3.6.3 - Steuerungs- und Verteilungseinrichtungen</w:t>
      </w:r>
      <w:r w:rsidRPr="008E0F64">
        <w:rPr>
          <w:noProof/>
        </w:rPr>
        <w:tab/>
      </w:r>
      <w:r w:rsidRPr="008E0F64">
        <w:rPr>
          <w:noProof/>
        </w:rPr>
        <w:fldChar w:fldCharType="begin"/>
      </w:r>
      <w:r w:rsidRPr="008E0F64">
        <w:rPr>
          <w:noProof/>
        </w:rPr>
        <w:instrText xml:space="preserve"> PAGEREF _Toc167268369 \h </w:instrText>
      </w:r>
      <w:r w:rsidRPr="008E0F64">
        <w:rPr>
          <w:noProof/>
        </w:rPr>
      </w:r>
      <w:r w:rsidRPr="008E0F64">
        <w:rPr>
          <w:noProof/>
        </w:rPr>
        <w:fldChar w:fldCharType="separate"/>
      </w:r>
      <w:r w:rsidR="00727CDC">
        <w:rPr>
          <w:noProof/>
        </w:rPr>
        <w:t>163</w:t>
      </w:r>
      <w:r w:rsidRPr="008E0F64">
        <w:rPr>
          <w:noProof/>
        </w:rPr>
        <w:fldChar w:fldCharType="end"/>
      </w:r>
    </w:p>
    <w:p w14:paraId="27CBB712" w14:textId="30D16BAC" w:rsidR="004146C6" w:rsidRPr="008E0F64" w:rsidRDefault="004146C6">
      <w:pPr>
        <w:pStyle w:val="TM2"/>
        <w:rPr>
          <w:rFonts w:asciiTheme="minorHAnsi" w:hAnsiTheme="minorHAnsi"/>
          <w:b w:val="0"/>
          <w:kern w:val="2"/>
          <w:sz w:val="24"/>
          <w:szCs w:val="24"/>
          <w:lang w:eastAsia="fr-BE"/>
          <w14:ligatures w14:val="standardContextual"/>
        </w:rPr>
      </w:pPr>
      <w:r w:rsidRPr="008E0F64">
        <w:t>Abschnitt 5.3.7 - Messkreise</w:t>
      </w:r>
      <w:r w:rsidRPr="008E0F64">
        <w:tab/>
      </w:r>
      <w:r w:rsidRPr="008E0F64">
        <w:fldChar w:fldCharType="begin"/>
      </w:r>
      <w:r w:rsidRPr="008E0F64">
        <w:instrText xml:space="preserve"> PAGEREF _Toc167268370 \h </w:instrText>
      </w:r>
      <w:r w:rsidRPr="008E0F64">
        <w:fldChar w:fldCharType="separate"/>
      </w:r>
      <w:r w:rsidR="00727CDC">
        <w:t>163</w:t>
      </w:r>
      <w:r w:rsidRPr="008E0F64">
        <w:fldChar w:fldCharType="end"/>
      </w:r>
    </w:p>
    <w:p w14:paraId="4D3B0102" w14:textId="75AA0EB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5.3.7.1 - Allgemeines</w:t>
      </w:r>
      <w:r w:rsidRPr="008E0F64">
        <w:rPr>
          <w:noProof/>
        </w:rPr>
        <w:tab/>
      </w:r>
      <w:r w:rsidRPr="008E0F64">
        <w:rPr>
          <w:noProof/>
        </w:rPr>
        <w:fldChar w:fldCharType="begin"/>
      </w:r>
      <w:r w:rsidRPr="008E0F64">
        <w:rPr>
          <w:noProof/>
        </w:rPr>
        <w:instrText xml:space="preserve"> PAGEREF _Toc167268371 \h </w:instrText>
      </w:r>
      <w:r w:rsidRPr="008E0F64">
        <w:rPr>
          <w:noProof/>
        </w:rPr>
      </w:r>
      <w:r w:rsidRPr="008E0F64">
        <w:rPr>
          <w:noProof/>
        </w:rPr>
        <w:fldChar w:fldCharType="separate"/>
      </w:r>
      <w:r w:rsidR="00727CDC">
        <w:rPr>
          <w:noProof/>
        </w:rPr>
        <w:t>163</w:t>
      </w:r>
      <w:r w:rsidRPr="008E0F64">
        <w:rPr>
          <w:noProof/>
        </w:rPr>
        <w:fldChar w:fldCharType="end"/>
      </w:r>
    </w:p>
    <w:p w14:paraId="6BA290E7" w14:textId="640DCE5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5.3.7.2 - Strommesskreise</w:t>
      </w:r>
      <w:r w:rsidRPr="008E0F64">
        <w:rPr>
          <w:noProof/>
        </w:rPr>
        <w:tab/>
      </w:r>
      <w:r w:rsidRPr="008E0F64">
        <w:rPr>
          <w:noProof/>
        </w:rPr>
        <w:fldChar w:fldCharType="begin"/>
      </w:r>
      <w:r w:rsidRPr="008E0F64">
        <w:rPr>
          <w:noProof/>
        </w:rPr>
        <w:instrText xml:space="preserve"> PAGEREF _Toc167268372 \h </w:instrText>
      </w:r>
      <w:r w:rsidRPr="008E0F64">
        <w:rPr>
          <w:noProof/>
        </w:rPr>
      </w:r>
      <w:r w:rsidRPr="008E0F64">
        <w:rPr>
          <w:noProof/>
        </w:rPr>
        <w:fldChar w:fldCharType="separate"/>
      </w:r>
      <w:r w:rsidR="00727CDC">
        <w:rPr>
          <w:noProof/>
        </w:rPr>
        <w:t>163</w:t>
      </w:r>
      <w:r w:rsidRPr="008E0F64">
        <w:rPr>
          <w:noProof/>
        </w:rPr>
        <w:fldChar w:fldCharType="end"/>
      </w:r>
    </w:p>
    <w:p w14:paraId="569DCC54" w14:textId="3F1B2574"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5.4 - Erdung, Schutzleiter und Potentialausgleichsverbindungen</w:t>
      </w:r>
      <w:r w:rsidRPr="008E0F64">
        <w:tab/>
      </w:r>
      <w:r w:rsidRPr="008E0F64">
        <w:fldChar w:fldCharType="begin"/>
      </w:r>
      <w:r w:rsidRPr="008E0F64">
        <w:instrText xml:space="preserve"> PAGEREF _Toc167268373 \h </w:instrText>
      </w:r>
      <w:r w:rsidRPr="008E0F64">
        <w:fldChar w:fldCharType="separate"/>
      </w:r>
      <w:r w:rsidR="00727CDC">
        <w:t>164</w:t>
      </w:r>
      <w:r w:rsidRPr="008E0F64">
        <w:fldChar w:fldCharType="end"/>
      </w:r>
    </w:p>
    <w:p w14:paraId="7EB48742" w14:textId="24A7C9C7" w:rsidR="004146C6" w:rsidRPr="008E0F64" w:rsidRDefault="004146C6">
      <w:pPr>
        <w:pStyle w:val="TM2"/>
        <w:rPr>
          <w:rFonts w:asciiTheme="minorHAnsi" w:hAnsiTheme="minorHAnsi"/>
          <w:b w:val="0"/>
          <w:kern w:val="2"/>
          <w:sz w:val="24"/>
          <w:szCs w:val="24"/>
          <w:lang w:eastAsia="fr-BE"/>
          <w14:ligatures w14:val="standardContextual"/>
        </w:rPr>
      </w:pPr>
      <w:r w:rsidRPr="008E0F64">
        <w:t>Abschnitt 5.4.1 - Allgemeines</w:t>
      </w:r>
      <w:r w:rsidRPr="008E0F64">
        <w:tab/>
      </w:r>
      <w:r w:rsidRPr="008E0F64">
        <w:fldChar w:fldCharType="begin"/>
      </w:r>
      <w:r w:rsidRPr="008E0F64">
        <w:instrText xml:space="preserve"> PAGEREF _Toc167268374 \h </w:instrText>
      </w:r>
      <w:r w:rsidRPr="008E0F64">
        <w:fldChar w:fldCharType="separate"/>
      </w:r>
      <w:r w:rsidR="00727CDC">
        <w:t>164</w:t>
      </w:r>
      <w:r w:rsidRPr="008E0F64">
        <w:fldChar w:fldCharType="end"/>
      </w:r>
    </w:p>
    <w:p w14:paraId="6EB5D986" w14:textId="698D6171" w:rsidR="004146C6" w:rsidRPr="008E0F64" w:rsidRDefault="004146C6">
      <w:pPr>
        <w:pStyle w:val="TM2"/>
        <w:rPr>
          <w:rFonts w:asciiTheme="minorHAnsi" w:hAnsiTheme="minorHAnsi"/>
          <w:b w:val="0"/>
          <w:kern w:val="2"/>
          <w:sz w:val="24"/>
          <w:szCs w:val="24"/>
          <w:lang w:eastAsia="fr-BE"/>
          <w14:ligatures w14:val="standardContextual"/>
        </w:rPr>
      </w:pPr>
      <w:r w:rsidRPr="008E0F64">
        <w:t>Abschnitt 5.4.2 - Erdungsanlagen</w:t>
      </w:r>
      <w:r w:rsidRPr="008E0F64">
        <w:tab/>
      </w:r>
      <w:r w:rsidRPr="008E0F64">
        <w:fldChar w:fldCharType="begin"/>
      </w:r>
      <w:r w:rsidRPr="008E0F64">
        <w:instrText xml:space="preserve"> PAGEREF _Toc167268375 \h </w:instrText>
      </w:r>
      <w:r w:rsidRPr="008E0F64">
        <w:fldChar w:fldCharType="separate"/>
      </w:r>
      <w:r w:rsidR="00727CDC">
        <w:t>164</w:t>
      </w:r>
      <w:r w:rsidRPr="008E0F64">
        <w:fldChar w:fldCharType="end"/>
      </w:r>
    </w:p>
    <w:p w14:paraId="5166CEE8" w14:textId="01967EC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5.4.2.1 - Erder</w:t>
      </w:r>
      <w:r w:rsidRPr="008E0F64">
        <w:rPr>
          <w:noProof/>
        </w:rPr>
        <w:tab/>
      </w:r>
      <w:r w:rsidRPr="008E0F64">
        <w:rPr>
          <w:noProof/>
        </w:rPr>
        <w:fldChar w:fldCharType="begin"/>
      </w:r>
      <w:r w:rsidRPr="008E0F64">
        <w:rPr>
          <w:noProof/>
        </w:rPr>
        <w:instrText xml:space="preserve"> PAGEREF _Toc167268376 \h </w:instrText>
      </w:r>
      <w:r w:rsidRPr="008E0F64">
        <w:rPr>
          <w:noProof/>
        </w:rPr>
      </w:r>
      <w:r w:rsidRPr="008E0F64">
        <w:rPr>
          <w:noProof/>
        </w:rPr>
        <w:fldChar w:fldCharType="separate"/>
      </w:r>
      <w:r w:rsidR="00727CDC">
        <w:rPr>
          <w:noProof/>
        </w:rPr>
        <w:t>164</w:t>
      </w:r>
      <w:r w:rsidRPr="008E0F64">
        <w:rPr>
          <w:noProof/>
        </w:rPr>
        <w:fldChar w:fldCharType="end"/>
      </w:r>
    </w:p>
    <w:p w14:paraId="701C8367" w14:textId="0D0F302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5.4.2.2 - Erdungsleiter</w:t>
      </w:r>
      <w:r w:rsidRPr="008E0F64">
        <w:rPr>
          <w:noProof/>
        </w:rPr>
        <w:tab/>
      </w:r>
      <w:r w:rsidRPr="008E0F64">
        <w:rPr>
          <w:noProof/>
        </w:rPr>
        <w:fldChar w:fldCharType="begin"/>
      </w:r>
      <w:r w:rsidRPr="008E0F64">
        <w:rPr>
          <w:noProof/>
        </w:rPr>
        <w:instrText xml:space="preserve"> PAGEREF _Toc167268377 \h </w:instrText>
      </w:r>
      <w:r w:rsidRPr="008E0F64">
        <w:rPr>
          <w:noProof/>
        </w:rPr>
      </w:r>
      <w:r w:rsidRPr="008E0F64">
        <w:rPr>
          <w:noProof/>
        </w:rPr>
        <w:fldChar w:fldCharType="separate"/>
      </w:r>
      <w:r w:rsidR="00727CDC">
        <w:rPr>
          <w:noProof/>
        </w:rPr>
        <w:t>168</w:t>
      </w:r>
      <w:r w:rsidRPr="008E0F64">
        <w:rPr>
          <w:noProof/>
        </w:rPr>
        <w:fldChar w:fldCharType="end"/>
      </w:r>
    </w:p>
    <w:p w14:paraId="10EA008E" w14:textId="184FB295" w:rsidR="004146C6" w:rsidRPr="008E0F64" w:rsidRDefault="004146C6">
      <w:pPr>
        <w:pStyle w:val="TM2"/>
        <w:rPr>
          <w:rFonts w:asciiTheme="minorHAnsi" w:hAnsiTheme="minorHAnsi"/>
          <w:b w:val="0"/>
          <w:kern w:val="2"/>
          <w:sz w:val="24"/>
          <w:szCs w:val="24"/>
          <w:lang w:eastAsia="fr-BE"/>
          <w14:ligatures w14:val="standardContextual"/>
        </w:rPr>
      </w:pPr>
      <w:r w:rsidRPr="008E0F64">
        <w:t>Abschnitt 5.4.3 - Schutzleiter</w:t>
      </w:r>
      <w:r w:rsidRPr="008E0F64">
        <w:tab/>
      </w:r>
      <w:r w:rsidRPr="008E0F64">
        <w:fldChar w:fldCharType="begin"/>
      </w:r>
      <w:r w:rsidRPr="008E0F64">
        <w:instrText xml:space="preserve"> PAGEREF _Toc167268378 \h </w:instrText>
      </w:r>
      <w:r w:rsidRPr="008E0F64">
        <w:fldChar w:fldCharType="separate"/>
      </w:r>
      <w:r w:rsidR="00727CDC">
        <w:t>168</w:t>
      </w:r>
      <w:r w:rsidRPr="008E0F64">
        <w:fldChar w:fldCharType="end"/>
      </w:r>
    </w:p>
    <w:p w14:paraId="7C23FE0E" w14:textId="650F770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5.4.3.1 - Art der Leiter</w:t>
      </w:r>
      <w:r w:rsidRPr="008E0F64">
        <w:rPr>
          <w:noProof/>
        </w:rPr>
        <w:tab/>
      </w:r>
      <w:r w:rsidRPr="008E0F64">
        <w:rPr>
          <w:noProof/>
        </w:rPr>
        <w:fldChar w:fldCharType="begin"/>
      </w:r>
      <w:r w:rsidRPr="008E0F64">
        <w:rPr>
          <w:noProof/>
        </w:rPr>
        <w:instrText xml:space="preserve"> PAGEREF _Toc167268379 \h </w:instrText>
      </w:r>
      <w:r w:rsidRPr="008E0F64">
        <w:rPr>
          <w:noProof/>
        </w:rPr>
      </w:r>
      <w:r w:rsidRPr="008E0F64">
        <w:rPr>
          <w:noProof/>
        </w:rPr>
        <w:fldChar w:fldCharType="separate"/>
      </w:r>
      <w:r w:rsidR="00727CDC">
        <w:rPr>
          <w:noProof/>
        </w:rPr>
        <w:t>168</w:t>
      </w:r>
      <w:r w:rsidRPr="008E0F64">
        <w:rPr>
          <w:noProof/>
        </w:rPr>
        <w:fldChar w:fldCharType="end"/>
      </w:r>
    </w:p>
    <w:p w14:paraId="0BD66151" w14:textId="1FB57EA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5.4.3.2 - Mindestquerschnitt von Leitern</w:t>
      </w:r>
      <w:r w:rsidRPr="008E0F64">
        <w:rPr>
          <w:noProof/>
        </w:rPr>
        <w:tab/>
      </w:r>
      <w:r w:rsidRPr="008E0F64">
        <w:rPr>
          <w:noProof/>
        </w:rPr>
        <w:fldChar w:fldCharType="begin"/>
      </w:r>
      <w:r w:rsidRPr="008E0F64">
        <w:rPr>
          <w:noProof/>
        </w:rPr>
        <w:instrText xml:space="preserve"> PAGEREF _Toc167268380 \h </w:instrText>
      </w:r>
      <w:r w:rsidRPr="008E0F64">
        <w:rPr>
          <w:noProof/>
        </w:rPr>
      </w:r>
      <w:r w:rsidRPr="008E0F64">
        <w:rPr>
          <w:noProof/>
        </w:rPr>
        <w:fldChar w:fldCharType="separate"/>
      </w:r>
      <w:r w:rsidR="00727CDC">
        <w:rPr>
          <w:noProof/>
        </w:rPr>
        <w:t>169</w:t>
      </w:r>
      <w:r w:rsidRPr="008E0F64">
        <w:rPr>
          <w:noProof/>
        </w:rPr>
        <w:fldChar w:fldCharType="end"/>
      </w:r>
    </w:p>
    <w:p w14:paraId="3A600837" w14:textId="1520211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5.4.3.3 - Kennzeichnung von Leitern</w:t>
      </w:r>
      <w:r w:rsidRPr="008E0F64">
        <w:rPr>
          <w:noProof/>
        </w:rPr>
        <w:tab/>
      </w:r>
      <w:r w:rsidRPr="008E0F64">
        <w:rPr>
          <w:noProof/>
        </w:rPr>
        <w:fldChar w:fldCharType="begin"/>
      </w:r>
      <w:r w:rsidRPr="008E0F64">
        <w:rPr>
          <w:noProof/>
        </w:rPr>
        <w:instrText xml:space="preserve"> PAGEREF _Toc167268381 \h </w:instrText>
      </w:r>
      <w:r w:rsidRPr="008E0F64">
        <w:rPr>
          <w:noProof/>
        </w:rPr>
      </w:r>
      <w:r w:rsidRPr="008E0F64">
        <w:rPr>
          <w:noProof/>
        </w:rPr>
        <w:fldChar w:fldCharType="separate"/>
      </w:r>
      <w:r w:rsidR="00727CDC">
        <w:rPr>
          <w:noProof/>
        </w:rPr>
        <w:t>170</w:t>
      </w:r>
      <w:r w:rsidRPr="008E0F64">
        <w:rPr>
          <w:noProof/>
        </w:rPr>
        <w:fldChar w:fldCharType="end"/>
      </w:r>
    </w:p>
    <w:p w14:paraId="1127EAC5" w14:textId="53E2B5F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5.4.3.4 - Installation von Leitern</w:t>
      </w:r>
      <w:r w:rsidRPr="008E0F64">
        <w:rPr>
          <w:noProof/>
        </w:rPr>
        <w:tab/>
      </w:r>
      <w:r w:rsidRPr="008E0F64">
        <w:rPr>
          <w:noProof/>
        </w:rPr>
        <w:fldChar w:fldCharType="begin"/>
      </w:r>
      <w:r w:rsidRPr="008E0F64">
        <w:rPr>
          <w:noProof/>
        </w:rPr>
        <w:instrText xml:space="preserve"> PAGEREF _Toc167268382 \h </w:instrText>
      </w:r>
      <w:r w:rsidRPr="008E0F64">
        <w:rPr>
          <w:noProof/>
        </w:rPr>
      </w:r>
      <w:r w:rsidRPr="008E0F64">
        <w:rPr>
          <w:noProof/>
        </w:rPr>
        <w:fldChar w:fldCharType="separate"/>
      </w:r>
      <w:r w:rsidR="00727CDC">
        <w:rPr>
          <w:noProof/>
        </w:rPr>
        <w:t>170</w:t>
      </w:r>
      <w:r w:rsidRPr="008E0F64">
        <w:rPr>
          <w:noProof/>
        </w:rPr>
        <w:fldChar w:fldCharType="end"/>
      </w:r>
    </w:p>
    <w:p w14:paraId="4366314D" w14:textId="2E2D107E"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5.4.3.5 - Elektrische Durchgängigkeit</w:t>
      </w:r>
      <w:r w:rsidRPr="008E0F64">
        <w:rPr>
          <w:noProof/>
        </w:rPr>
        <w:tab/>
      </w:r>
      <w:r w:rsidRPr="008E0F64">
        <w:rPr>
          <w:noProof/>
        </w:rPr>
        <w:fldChar w:fldCharType="begin"/>
      </w:r>
      <w:r w:rsidRPr="008E0F64">
        <w:rPr>
          <w:noProof/>
        </w:rPr>
        <w:instrText xml:space="preserve"> PAGEREF _Toc167268383 \h </w:instrText>
      </w:r>
      <w:r w:rsidRPr="008E0F64">
        <w:rPr>
          <w:noProof/>
        </w:rPr>
      </w:r>
      <w:r w:rsidRPr="008E0F64">
        <w:rPr>
          <w:noProof/>
        </w:rPr>
        <w:fldChar w:fldCharType="separate"/>
      </w:r>
      <w:r w:rsidR="00727CDC">
        <w:rPr>
          <w:noProof/>
        </w:rPr>
        <w:t>170</w:t>
      </w:r>
      <w:r w:rsidRPr="008E0F64">
        <w:rPr>
          <w:noProof/>
        </w:rPr>
        <w:fldChar w:fldCharType="end"/>
      </w:r>
    </w:p>
    <w:p w14:paraId="427E377B" w14:textId="1F34D38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5.4.3.6 - Anschluss von Leitern an elektrische Betriebsmittel</w:t>
      </w:r>
      <w:r w:rsidRPr="008E0F64">
        <w:rPr>
          <w:noProof/>
        </w:rPr>
        <w:tab/>
      </w:r>
      <w:r w:rsidRPr="008E0F64">
        <w:rPr>
          <w:noProof/>
        </w:rPr>
        <w:fldChar w:fldCharType="begin"/>
      </w:r>
      <w:r w:rsidRPr="008E0F64">
        <w:rPr>
          <w:noProof/>
        </w:rPr>
        <w:instrText xml:space="preserve"> PAGEREF _Toc167268384 \h </w:instrText>
      </w:r>
      <w:r w:rsidRPr="008E0F64">
        <w:rPr>
          <w:noProof/>
        </w:rPr>
      </w:r>
      <w:r w:rsidRPr="008E0F64">
        <w:rPr>
          <w:noProof/>
        </w:rPr>
        <w:fldChar w:fldCharType="separate"/>
      </w:r>
      <w:r w:rsidR="00727CDC">
        <w:rPr>
          <w:noProof/>
        </w:rPr>
        <w:t>170</w:t>
      </w:r>
      <w:r w:rsidRPr="008E0F64">
        <w:rPr>
          <w:noProof/>
        </w:rPr>
        <w:fldChar w:fldCharType="end"/>
      </w:r>
    </w:p>
    <w:p w14:paraId="7F2341B9" w14:textId="35E84213" w:rsidR="004146C6" w:rsidRPr="008E0F64" w:rsidRDefault="004146C6">
      <w:pPr>
        <w:pStyle w:val="TM2"/>
        <w:rPr>
          <w:rFonts w:asciiTheme="minorHAnsi" w:hAnsiTheme="minorHAnsi"/>
          <w:b w:val="0"/>
          <w:kern w:val="2"/>
          <w:sz w:val="24"/>
          <w:szCs w:val="24"/>
          <w:lang w:eastAsia="fr-BE"/>
          <w14:ligatures w14:val="standardContextual"/>
        </w:rPr>
      </w:pPr>
      <w:r w:rsidRPr="008E0F64">
        <w:rPr>
          <w:iCs/>
        </w:rPr>
        <w:t>Abschnitt 5.4.4 </w:t>
      </w:r>
      <w:r w:rsidRPr="008E0F64">
        <w:t>- Potentialausgleichsverbindungen</w:t>
      </w:r>
      <w:r w:rsidRPr="008E0F64">
        <w:tab/>
      </w:r>
      <w:r w:rsidRPr="008E0F64">
        <w:fldChar w:fldCharType="begin"/>
      </w:r>
      <w:r w:rsidRPr="008E0F64">
        <w:instrText xml:space="preserve"> PAGEREF _Toc167268385 \h </w:instrText>
      </w:r>
      <w:r w:rsidRPr="008E0F64">
        <w:fldChar w:fldCharType="separate"/>
      </w:r>
      <w:r w:rsidR="00727CDC">
        <w:t>171</w:t>
      </w:r>
      <w:r w:rsidRPr="008E0F64">
        <w:fldChar w:fldCharType="end"/>
      </w:r>
    </w:p>
    <w:p w14:paraId="069D4076" w14:textId="4ABE507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5.4.4.1 - Hauptpotentialausgleichsverbindungen</w:t>
      </w:r>
      <w:r w:rsidRPr="008E0F64">
        <w:rPr>
          <w:noProof/>
        </w:rPr>
        <w:tab/>
      </w:r>
      <w:r w:rsidRPr="008E0F64">
        <w:rPr>
          <w:noProof/>
        </w:rPr>
        <w:fldChar w:fldCharType="begin"/>
      </w:r>
      <w:r w:rsidRPr="008E0F64">
        <w:rPr>
          <w:noProof/>
        </w:rPr>
        <w:instrText xml:space="preserve"> PAGEREF _Toc167268386 \h </w:instrText>
      </w:r>
      <w:r w:rsidRPr="008E0F64">
        <w:rPr>
          <w:noProof/>
        </w:rPr>
      </w:r>
      <w:r w:rsidRPr="008E0F64">
        <w:rPr>
          <w:noProof/>
        </w:rPr>
        <w:fldChar w:fldCharType="separate"/>
      </w:r>
      <w:r w:rsidR="00727CDC">
        <w:rPr>
          <w:noProof/>
        </w:rPr>
        <w:t>171</w:t>
      </w:r>
      <w:r w:rsidRPr="008E0F64">
        <w:rPr>
          <w:noProof/>
        </w:rPr>
        <w:fldChar w:fldCharType="end"/>
      </w:r>
    </w:p>
    <w:p w14:paraId="59BE91DC" w14:textId="679CD9D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5.4.4.2 - Zusätzliche Potentialausgleichsverbindungen</w:t>
      </w:r>
      <w:r w:rsidRPr="008E0F64">
        <w:rPr>
          <w:noProof/>
        </w:rPr>
        <w:tab/>
      </w:r>
      <w:r w:rsidRPr="008E0F64">
        <w:rPr>
          <w:noProof/>
        </w:rPr>
        <w:fldChar w:fldCharType="begin"/>
      </w:r>
      <w:r w:rsidRPr="008E0F64">
        <w:rPr>
          <w:noProof/>
        </w:rPr>
        <w:instrText xml:space="preserve"> PAGEREF _Toc167268387 \h </w:instrText>
      </w:r>
      <w:r w:rsidRPr="008E0F64">
        <w:rPr>
          <w:noProof/>
        </w:rPr>
      </w:r>
      <w:r w:rsidRPr="008E0F64">
        <w:rPr>
          <w:noProof/>
        </w:rPr>
        <w:fldChar w:fldCharType="separate"/>
      </w:r>
      <w:r w:rsidR="00727CDC">
        <w:rPr>
          <w:noProof/>
        </w:rPr>
        <w:t>171</w:t>
      </w:r>
      <w:r w:rsidRPr="008E0F64">
        <w:rPr>
          <w:noProof/>
        </w:rPr>
        <w:fldChar w:fldCharType="end"/>
      </w:r>
    </w:p>
    <w:p w14:paraId="7EEE7817" w14:textId="17941521"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5.5 - Sicherheitsanlagen</w:t>
      </w:r>
      <w:r w:rsidRPr="008E0F64">
        <w:tab/>
      </w:r>
      <w:r w:rsidRPr="008E0F64">
        <w:fldChar w:fldCharType="begin"/>
      </w:r>
      <w:r w:rsidRPr="008E0F64">
        <w:instrText xml:space="preserve"> PAGEREF _Toc167268388 \h </w:instrText>
      </w:r>
      <w:r w:rsidRPr="008E0F64">
        <w:fldChar w:fldCharType="separate"/>
      </w:r>
      <w:r w:rsidR="00727CDC">
        <w:t>171</w:t>
      </w:r>
      <w:r w:rsidRPr="008E0F64">
        <w:fldChar w:fldCharType="end"/>
      </w:r>
    </w:p>
    <w:p w14:paraId="1D81FC06" w14:textId="11CDC944"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5.5.1 - Allgemeines</w:t>
      </w:r>
      <w:r w:rsidRPr="008E0F64">
        <w:tab/>
      </w:r>
      <w:r w:rsidRPr="008E0F64">
        <w:fldChar w:fldCharType="begin"/>
      </w:r>
      <w:r w:rsidRPr="008E0F64">
        <w:instrText xml:space="preserve"> PAGEREF _Toc167268389 \h </w:instrText>
      </w:r>
      <w:r w:rsidRPr="008E0F64">
        <w:fldChar w:fldCharType="separate"/>
      </w:r>
      <w:r w:rsidR="00727CDC">
        <w:t>171</w:t>
      </w:r>
      <w:r w:rsidRPr="008E0F64">
        <w:fldChar w:fldCharType="end"/>
      </w:r>
    </w:p>
    <w:p w14:paraId="1EAE3ACA" w14:textId="390BC62D"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5.5.2 - Ziele</w:t>
      </w:r>
      <w:r w:rsidRPr="008E0F64">
        <w:tab/>
      </w:r>
      <w:r w:rsidRPr="008E0F64">
        <w:fldChar w:fldCharType="begin"/>
      </w:r>
      <w:r w:rsidRPr="008E0F64">
        <w:instrText xml:space="preserve"> PAGEREF _Toc167268390 \h </w:instrText>
      </w:r>
      <w:r w:rsidRPr="008E0F64">
        <w:fldChar w:fldCharType="separate"/>
      </w:r>
      <w:r w:rsidR="00727CDC">
        <w:t>172</w:t>
      </w:r>
      <w:r w:rsidRPr="008E0F64">
        <w:fldChar w:fldCharType="end"/>
      </w:r>
    </w:p>
    <w:p w14:paraId="1D120B3C" w14:textId="0B911AC1"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5.5.3 - Bestimmung von Sicherheitsanlagen</w:t>
      </w:r>
      <w:r w:rsidRPr="008E0F64">
        <w:tab/>
      </w:r>
      <w:r w:rsidRPr="008E0F64">
        <w:fldChar w:fldCharType="begin"/>
      </w:r>
      <w:r w:rsidRPr="008E0F64">
        <w:instrText xml:space="preserve"> PAGEREF _Toc167268391 \h </w:instrText>
      </w:r>
      <w:r w:rsidRPr="008E0F64">
        <w:fldChar w:fldCharType="separate"/>
      </w:r>
      <w:r w:rsidR="00727CDC">
        <w:t>173</w:t>
      </w:r>
      <w:r w:rsidRPr="008E0F64">
        <w:fldChar w:fldCharType="end"/>
      </w:r>
    </w:p>
    <w:p w14:paraId="5845CAF2" w14:textId="454E793F"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5.5.4 - Bestimmung der Dauer der Aufrechterhaltung der Funktion von Sicherheitsverbrauchern</w:t>
      </w:r>
      <w:r w:rsidRPr="008E0F64">
        <w:tab/>
      </w:r>
      <w:r w:rsidRPr="008E0F64">
        <w:fldChar w:fldCharType="begin"/>
      </w:r>
      <w:r w:rsidRPr="008E0F64">
        <w:instrText xml:space="preserve"> PAGEREF _Toc167268392 \h </w:instrText>
      </w:r>
      <w:r w:rsidRPr="008E0F64">
        <w:fldChar w:fldCharType="separate"/>
      </w:r>
      <w:r w:rsidR="00727CDC">
        <w:t>173</w:t>
      </w:r>
      <w:r w:rsidRPr="008E0F64">
        <w:fldChar w:fldCharType="end"/>
      </w:r>
    </w:p>
    <w:p w14:paraId="08879111" w14:textId="63494791"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5.5.5 - Maßnahmen bei Ausfall der normalen Quelle</w:t>
      </w:r>
      <w:r w:rsidRPr="008E0F64">
        <w:tab/>
      </w:r>
      <w:r w:rsidRPr="008E0F64">
        <w:fldChar w:fldCharType="begin"/>
      </w:r>
      <w:r w:rsidRPr="008E0F64">
        <w:instrText xml:space="preserve"> PAGEREF _Toc167268393 \h </w:instrText>
      </w:r>
      <w:r w:rsidRPr="008E0F64">
        <w:fldChar w:fldCharType="separate"/>
      </w:r>
      <w:r w:rsidR="00727CDC">
        <w:t>173</w:t>
      </w:r>
      <w:r w:rsidRPr="008E0F64">
        <w:fldChar w:fldCharType="end"/>
      </w:r>
    </w:p>
    <w:p w14:paraId="53D4E2E9" w14:textId="22427E1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5.5.5.1 - Sicherheitsverbraucher mit integrierter Sicherheitsquelle</w:t>
      </w:r>
      <w:r w:rsidRPr="008E0F64">
        <w:rPr>
          <w:noProof/>
        </w:rPr>
        <w:tab/>
      </w:r>
      <w:r w:rsidRPr="008E0F64">
        <w:rPr>
          <w:noProof/>
        </w:rPr>
        <w:fldChar w:fldCharType="begin"/>
      </w:r>
      <w:r w:rsidRPr="008E0F64">
        <w:rPr>
          <w:noProof/>
        </w:rPr>
        <w:instrText xml:space="preserve"> PAGEREF _Toc167268394 \h </w:instrText>
      </w:r>
      <w:r w:rsidRPr="008E0F64">
        <w:rPr>
          <w:noProof/>
        </w:rPr>
      </w:r>
      <w:r w:rsidRPr="008E0F64">
        <w:rPr>
          <w:noProof/>
        </w:rPr>
        <w:fldChar w:fldCharType="separate"/>
      </w:r>
      <w:r w:rsidR="00727CDC">
        <w:rPr>
          <w:noProof/>
        </w:rPr>
        <w:t>173</w:t>
      </w:r>
      <w:r w:rsidRPr="008E0F64">
        <w:rPr>
          <w:noProof/>
        </w:rPr>
        <w:fldChar w:fldCharType="end"/>
      </w:r>
    </w:p>
    <w:p w14:paraId="2911E527" w14:textId="6F6B2907"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5.5.5.2 - Sicherheitsverbraucher mit nicht integrierter Sicherheitsquelle</w:t>
      </w:r>
      <w:r w:rsidRPr="008E0F64">
        <w:rPr>
          <w:noProof/>
        </w:rPr>
        <w:tab/>
      </w:r>
      <w:r w:rsidRPr="008E0F64">
        <w:rPr>
          <w:noProof/>
        </w:rPr>
        <w:fldChar w:fldCharType="begin"/>
      </w:r>
      <w:r w:rsidRPr="008E0F64">
        <w:rPr>
          <w:noProof/>
        </w:rPr>
        <w:instrText xml:space="preserve"> PAGEREF _Toc167268395 \h </w:instrText>
      </w:r>
      <w:r w:rsidRPr="008E0F64">
        <w:rPr>
          <w:noProof/>
        </w:rPr>
      </w:r>
      <w:r w:rsidRPr="008E0F64">
        <w:rPr>
          <w:noProof/>
        </w:rPr>
        <w:fldChar w:fldCharType="separate"/>
      </w:r>
      <w:r w:rsidR="00727CDC">
        <w:rPr>
          <w:noProof/>
        </w:rPr>
        <w:t>173</w:t>
      </w:r>
      <w:r w:rsidRPr="008E0F64">
        <w:rPr>
          <w:noProof/>
        </w:rPr>
        <w:fldChar w:fldCharType="end"/>
      </w:r>
    </w:p>
    <w:p w14:paraId="2E90E136" w14:textId="34460034"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5.5.6 - Maßnahmen bei Feuer</w:t>
      </w:r>
      <w:r w:rsidRPr="008E0F64">
        <w:tab/>
      </w:r>
      <w:r w:rsidRPr="008E0F64">
        <w:fldChar w:fldCharType="begin"/>
      </w:r>
      <w:r w:rsidRPr="008E0F64">
        <w:instrText xml:space="preserve"> PAGEREF _Toc167268396 \h </w:instrText>
      </w:r>
      <w:r w:rsidRPr="008E0F64">
        <w:fldChar w:fldCharType="separate"/>
      </w:r>
      <w:r w:rsidR="00727CDC">
        <w:t>174</w:t>
      </w:r>
      <w:r w:rsidRPr="008E0F64">
        <w:fldChar w:fldCharType="end"/>
      </w:r>
    </w:p>
    <w:p w14:paraId="071C9882" w14:textId="3A5572D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5.5.6.1 - Allgemeines</w:t>
      </w:r>
      <w:r w:rsidRPr="008E0F64">
        <w:rPr>
          <w:noProof/>
        </w:rPr>
        <w:tab/>
      </w:r>
      <w:r w:rsidRPr="008E0F64">
        <w:rPr>
          <w:noProof/>
        </w:rPr>
        <w:fldChar w:fldCharType="begin"/>
      </w:r>
      <w:r w:rsidRPr="008E0F64">
        <w:rPr>
          <w:noProof/>
        </w:rPr>
        <w:instrText xml:space="preserve"> PAGEREF _Toc167268397 \h </w:instrText>
      </w:r>
      <w:r w:rsidRPr="008E0F64">
        <w:rPr>
          <w:noProof/>
        </w:rPr>
      </w:r>
      <w:r w:rsidRPr="008E0F64">
        <w:rPr>
          <w:noProof/>
        </w:rPr>
        <w:fldChar w:fldCharType="separate"/>
      </w:r>
      <w:r w:rsidR="00727CDC">
        <w:rPr>
          <w:noProof/>
        </w:rPr>
        <w:t>174</w:t>
      </w:r>
      <w:r w:rsidRPr="008E0F64">
        <w:rPr>
          <w:noProof/>
        </w:rPr>
        <w:fldChar w:fldCharType="end"/>
      </w:r>
    </w:p>
    <w:p w14:paraId="6F135611" w14:textId="26E1BFA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5.5.6.2 - Nicht integrierte Sicherheitsquellen</w:t>
      </w:r>
      <w:r w:rsidRPr="008E0F64">
        <w:rPr>
          <w:noProof/>
        </w:rPr>
        <w:tab/>
      </w:r>
      <w:r w:rsidRPr="008E0F64">
        <w:rPr>
          <w:noProof/>
        </w:rPr>
        <w:fldChar w:fldCharType="begin"/>
      </w:r>
      <w:r w:rsidRPr="008E0F64">
        <w:rPr>
          <w:noProof/>
        </w:rPr>
        <w:instrText xml:space="preserve"> PAGEREF _Toc167268398 \h </w:instrText>
      </w:r>
      <w:r w:rsidRPr="008E0F64">
        <w:rPr>
          <w:noProof/>
        </w:rPr>
      </w:r>
      <w:r w:rsidRPr="008E0F64">
        <w:rPr>
          <w:noProof/>
        </w:rPr>
        <w:fldChar w:fldCharType="separate"/>
      </w:r>
      <w:r w:rsidR="00727CDC">
        <w:rPr>
          <w:noProof/>
        </w:rPr>
        <w:t>174</w:t>
      </w:r>
      <w:r w:rsidRPr="008E0F64">
        <w:rPr>
          <w:noProof/>
        </w:rPr>
        <w:fldChar w:fldCharType="end"/>
      </w:r>
    </w:p>
    <w:p w14:paraId="53D9B5C6" w14:textId="35A1878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5.5.6.3 - Verteiler- und Schaltgerätekombinationen von Sicherheitsstromkreisen (in vorliegendem Buch als Sicherheitsverteiler bezeichnet)</w:t>
      </w:r>
      <w:r w:rsidRPr="008E0F64">
        <w:rPr>
          <w:noProof/>
        </w:rPr>
        <w:tab/>
      </w:r>
      <w:r w:rsidRPr="008E0F64">
        <w:rPr>
          <w:noProof/>
        </w:rPr>
        <w:fldChar w:fldCharType="begin"/>
      </w:r>
      <w:r w:rsidRPr="008E0F64">
        <w:rPr>
          <w:noProof/>
        </w:rPr>
        <w:instrText xml:space="preserve"> PAGEREF _Toc167268399 \h </w:instrText>
      </w:r>
      <w:r w:rsidRPr="008E0F64">
        <w:rPr>
          <w:noProof/>
        </w:rPr>
      </w:r>
      <w:r w:rsidRPr="008E0F64">
        <w:rPr>
          <w:noProof/>
        </w:rPr>
        <w:fldChar w:fldCharType="separate"/>
      </w:r>
      <w:r w:rsidR="00727CDC">
        <w:rPr>
          <w:noProof/>
        </w:rPr>
        <w:t>175</w:t>
      </w:r>
      <w:r w:rsidRPr="008E0F64">
        <w:rPr>
          <w:noProof/>
        </w:rPr>
        <w:fldChar w:fldCharType="end"/>
      </w:r>
    </w:p>
    <w:p w14:paraId="621F4079" w14:textId="5DF4B845"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lastRenderedPageBreak/>
        <w:t>Unterabschnitt 5.5.6.4 - Elektrische Leitungen von Sicherheitsstromkreisen</w:t>
      </w:r>
      <w:r w:rsidRPr="008E0F64">
        <w:rPr>
          <w:noProof/>
        </w:rPr>
        <w:tab/>
      </w:r>
      <w:r w:rsidRPr="008E0F64">
        <w:rPr>
          <w:noProof/>
        </w:rPr>
        <w:fldChar w:fldCharType="begin"/>
      </w:r>
      <w:r w:rsidRPr="008E0F64">
        <w:rPr>
          <w:noProof/>
        </w:rPr>
        <w:instrText xml:space="preserve"> PAGEREF _Toc167268400 \h </w:instrText>
      </w:r>
      <w:r w:rsidRPr="008E0F64">
        <w:rPr>
          <w:noProof/>
        </w:rPr>
      </w:r>
      <w:r w:rsidRPr="008E0F64">
        <w:rPr>
          <w:noProof/>
        </w:rPr>
        <w:fldChar w:fldCharType="separate"/>
      </w:r>
      <w:r w:rsidR="00727CDC">
        <w:rPr>
          <w:noProof/>
        </w:rPr>
        <w:t>175</w:t>
      </w:r>
      <w:r w:rsidRPr="008E0F64">
        <w:rPr>
          <w:noProof/>
        </w:rPr>
        <w:fldChar w:fldCharType="end"/>
      </w:r>
    </w:p>
    <w:p w14:paraId="63F9501A" w14:textId="1DD7F106"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5.5.7 - Maßnahmen bei elektrischen Fehlern</w:t>
      </w:r>
      <w:r w:rsidRPr="008E0F64">
        <w:tab/>
      </w:r>
      <w:r w:rsidRPr="008E0F64">
        <w:fldChar w:fldCharType="begin"/>
      </w:r>
      <w:r w:rsidRPr="008E0F64">
        <w:instrText xml:space="preserve"> PAGEREF _Toc167268401 \h </w:instrText>
      </w:r>
      <w:r w:rsidRPr="008E0F64">
        <w:fldChar w:fldCharType="separate"/>
      </w:r>
      <w:r w:rsidR="00727CDC">
        <w:t>177</w:t>
      </w:r>
      <w:r w:rsidRPr="008E0F64">
        <w:fldChar w:fldCharType="end"/>
      </w:r>
    </w:p>
    <w:p w14:paraId="6E82CFBB" w14:textId="1FAFFC6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5.5.7.1 - Allgemeines</w:t>
      </w:r>
      <w:r w:rsidRPr="008E0F64">
        <w:rPr>
          <w:noProof/>
        </w:rPr>
        <w:tab/>
      </w:r>
      <w:r w:rsidRPr="008E0F64">
        <w:rPr>
          <w:noProof/>
        </w:rPr>
        <w:fldChar w:fldCharType="begin"/>
      </w:r>
      <w:r w:rsidRPr="008E0F64">
        <w:rPr>
          <w:noProof/>
        </w:rPr>
        <w:instrText xml:space="preserve"> PAGEREF _Toc167268402 \h </w:instrText>
      </w:r>
      <w:r w:rsidRPr="008E0F64">
        <w:rPr>
          <w:noProof/>
        </w:rPr>
      </w:r>
      <w:r w:rsidRPr="008E0F64">
        <w:rPr>
          <w:noProof/>
        </w:rPr>
        <w:fldChar w:fldCharType="separate"/>
      </w:r>
      <w:r w:rsidR="00727CDC">
        <w:rPr>
          <w:noProof/>
        </w:rPr>
        <w:t>177</w:t>
      </w:r>
      <w:r w:rsidRPr="008E0F64">
        <w:rPr>
          <w:noProof/>
        </w:rPr>
        <w:fldChar w:fldCharType="end"/>
      </w:r>
    </w:p>
    <w:p w14:paraId="2B68346B" w14:textId="01C6C4D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5.5.7.2 - Allgemeine Schutzmaßnahmen für Sicherheitsstromkreise</w:t>
      </w:r>
      <w:r w:rsidRPr="008E0F64">
        <w:rPr>
          <w:noProof/>
        </w:rPr>
        <w:tab/>
      </w:r>
      <w:r w:rsidRPr="008E0F64">
        <w:rPr>
          <w:noProof/>
        </w:rPr>
        <w:fldChar w:fldCharType="begin"/>
      </w:r>
      <w:r w:rsidRPr="008E0F64">
        <w:rPr>
          <w:noProof/>
        </w:rPr>
        <w:instrText xml:space="preserve"> PAGEREF _Toc167268403 \h </w:instrText>
      </w:r>
      <w:r w:rsidRPr="008E0F64">
        <w:rPr>
          <w:noProof/>
        </w:rPr>
      </w:r>
      <w:r w:rsidRPr="008E0F64">
        <w:rPr>
          <w:noProof/>
        </w:rPr>
        <w:fldChar w:fldCharType="separate"/>
      </w:r>
      <w:r w:rsidR="00727CDC">
        <w:rPr>
          <w:noProof/>
        </w:rPr>
        <w:t>177</w:t>
      </w:r>
      <w:r w:rsidRPr="008E0F64">
        <w:rPr>
          <w:noProof/>
        </w:rPr>
        <w:fldChar w:fldCharType="end"/>
      </w:r>
    </w:p>
    <w:p w14:paraId="57AFAD88" w14:textId="680577C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5.5.7.3 - Überlastschutz in Sicherheitsstromkreisen</w:t>
      </w:r>
      <w:r w:rsidRPr="008E0F64">
        <w:rPr>
          <w:noProof/>
        </w:rPr>
        <w:tab/>
      </w:r>
      <w:r w:rsidRPr="008E0F64">
        <w:rPr>
          <w:noProof/>
        </w:rPr>
        <w:fldChar w:fldCharType="begin"/>
      </w:r>
      <w:r w:rsidRPr="008E0F64">
        <w:rPr>
          <w:noProof/>
        </w:rPr>
        <w:instrText xml:space="preserve"> PAGEREF _Toc167268404 \h </w:instrText>
      </w:r>
      <w:r w:rsidRPr="008E0F64">
        <w:rPr>
          <w:noProof/>
        </w:rPr>
      </w:r>
      <w:r w:rsidRPr="008E0F64">
        <w:rPr>
          <w:noProof/>
        </w:rPr>
        <w:fldChar w:fldCharType="separate"/>
      </w:r>
      <w:r w:rsidR="00727CDC">
        <w:rPr>
          <w:noProof/>
        </w:rPr>
        <w:t>177</w:t>
      </w:r>
      <w:r w:rsidRPr="008E0F64">
        <w:rPr>
          <w:noProof/>
        </w:rPr>
        <w:fldChar w:fldCharType="end"/>
      </w:r>
    </w:p>
    <w:p w14:paraId="09A1313F" w14:textId="2F6A4CA5"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5.5.7.4 - Schutz gegen Kurzschlüsse in Sicherheitsstromkreisen</w:t>
      </w:r>
      <w:r w:rsidRPr="008E0F64">
        <w:rPr>
          <w:noProof/>
        </w:rPr>
        <w:tab/>
      </w:r>
      <w:r w:rsidRPr="008E0F64">
        <w:rPr>
          <w:noProof/>
        </w:rPr>
        <w:fldChar w:fldCharType="begin"/>
      </w:r>
      <w:r w:rsidRPr="008E0F64">
        <w:rPr>
          <w:noProof/>
        </w:rPr>
        <w:instrText xml:space="preserve"> PAGEREF _Toc167268405 \h </w:instrText>
      </w:r>
      <w:r w:rsidRPr="008E0F64">
        <w:rPr>
          <w:noProof/>
        </w:rPr>
      </w:r>
      <w:r w:rsidRPr="008E0F64">
        <w:rPr>
          <w:noProof/>
        </w:rPr>
        <w:fldChar w:fldCharType="separate"/>
      </w:r>
      <w:r w:rsidR="00727CDC">
        <w:rPr>
          <w:noProof/>
        </w:rPr>
        <w:t>178</w:t>
      </w:r>
      <w:r w:rsidRPr="008E0F64">
        <w:rPr>
          <w:noProof/>
        </w:rPr>
        <w:fldChar w:fldCharType="end"/>
      </w:r>
    </w:p>
    <w:p w14:paraId="07EAF483" w14:textId="70CDE48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5.5.7.5 - Schutz gegen Erdschlüsse in Sicherheitsstromkreisen</w:t>
      </w:r>
      <w:r w:rsidRPr="008E0F64">
        <w:rPr>
          <w:noProof/>
        </w:rPr>
        <w:tab/>
      </w:r>
      <w:r w:rsidRPr="008E0F64">
        <w:rPr>
          <w:noProof/>
        </w:rPr>
        <w:fldChar w:fldCharType="begin"/>
      </w:r>
      <w:r w:rsidRPr="008E0F64">
        <w:rPr>
          <w:noProof/>
        </w:rPr>
        <w:instrText xml:space="preserve"> PAGEREF _Toc167268406 \h </w:instrText>
      </w:r>
      <w:r w:rsidRPr="008E0F64">
        <w:rPr>
          <w:noProof/>
        </w:rPr>
      </w:r>
      <w:r w:rsidRPr="008E0F64">
        <w:rPr>
          <w:noProof/>
        </w:rPr>
        <w:fldChar w:fldCharType="separate"/>
      </w:r>
      <w:r w:rsidR="00727CDC">
        <w:rPr>
          <w:noProof/>
        </w:rPr>
        <w:t>178</w:t>
      </w:r>
      <w:r w:rsidRPr="008E0F64">
        <w:rPr>
          <w:noProof/>
        </w:rPr>
        <w:fldChar w:fldCharType="end"/>
      </w:r>
    </w:p>
    <w:p w14:paraId="5BB30906" w14:textId="7A3E7D37" w:rsidR="004146C6" w:rsidRPr="008E0F64" w:rsidRDefault="004146C6">
      <w:pPr>
        <w:pStyle w:val="TM2"/>
        <w:rPr>
          <w:rFonts w:asciiTheme="minorHAnsi" w:hAnsiTheme="minorHAnsi"/>
          <w:b w:val="0"/>
          <w:kern w:val="2"/>
          <w:sz w:val="24"/>
          <w:szCs w:val="24"/>
          <w:lang w:eastAsia="fr-BE"/>
          <w14:ligatures w14:val="standardContextual"/>
        </w:rPr>
      </w:pPr>
      <w:r w:rsidRPr="008E0F64">
        <w:t>Abschnitt 5.5.8 - Besondere Vorschriften</w:t>
      </w:r>
      <w:r w:rsidRPr="008E0F64">
        <w:tab/>
      </w:r>
      <w:r w:rsidRPr="008E0F64">
        <w:fldChar w:fldCharType="begin"/>
      </w:r>
      <w:r w:rsidRPr="008E0F64">
        <w:instrText xml:space="preserve"> PAGEREF _Toc167268407 \h </w:instrText>
      </w:r>
      <w:r w:rsidRPr="008E0F64">
        <w:fldChar w:fldCharType="separate"/>
      </w:r>
      <w:r w:rsidR="00727CDC">
        <w:t>179</w:t>
      </w:r>
      <w:r w:rsidRPr="008E0F64">
        <w:fldChar w:fldCharType="end"/>
      </w:r>
    </w:p>
    <w:p w14:paraId="7E6E174C" w14:textId="7841B470"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5.6 - Kritische Anlagen</w:t>
      </w:r>
      <w:r w:rsidRPr="008E0F64">
        <w:tab/>
      </w:r>
      <w:r w:rsidRPr="008E0F64">
        <w:fldChar w:fldCharType="begin"/>
      </w:r>
      <w:r w:rsidRPr="008E0F64">
        <w:instrText xml:space="preserve"> PAGEREF _Toc167268408 \h </w:instrText>
      </w:r>
      <w:r w:rsidRPr="008E0F64">
        <w:fldChar w:fldCharType="separate"/>
      </w:r>
      <w:r w:rsidR="00727CDC">
        <w:t>180</w:t>
      </w:r>
      <w:r w:rsidRPr="008E0F64">
        <w:fldChar w:fldCharType="end"/>
      </w:r>
    </w:p>
    <w:p w14:paraId="6080C2EE" w14:textId="18DAA7C9" w:rsidR="004146C6" w:rsidRPr="008E0F64" w:rsidRDefault="004146C6">
      <w:pPr>
        <w:pStyle w:val="TM2"/>
        <w:rPr>
          <w:rFonts w:asciiTheme="minorHAnsi" w:hAnsiTheme="minorHAnsi"/>
          <w:b w:val="0"/>
          <w:kern w:val="2"/>
          <w:sz w:val="24"/>
          <w:szCs w:val="24"/>
          <w:lang w:eastAsia="fr-BE"/>
          <w14:ligatures w14:val="standardContextual"/>
        </w:rPr>
      </w:pPr>
      <w:r w:rsidRPr="008E0F64">
        <w:rPr>
          <w:iCs/>
        </w:rPr>
        <w:t>Abschnitt 5.6.1</w:t>
      </w:r>
      <w:r w:rsidRPr="008E0F64">
        <w:t> - Allgemeines</w:t>
      </w:r>
      <w:r w:rsidRPr="008E0F64">
        <w:tab/>
      </w:r>
      <w:r w:rsidRPr="008E0F64">
        <w:fldChar w:fldCharType="begin"/>
      </w:r>
      <w:r w:rsidRPr="008E0F64">
        <w:instrText xml:space="preserve"> PAGEREF _Toc167268409 \h </w:instrText>
      </w:r>
      <w:r w:rsidRPr="008E0F64">
        <w:fldChar w:fldCharType="separate"/>
      </w:r>
      <w:r w:rsidR="00727CDC">
        <w:t>180</w:t>
      </w:r>
      <w:r w:rsidRPr="008E0F64">
        <w:fldChar w:fldCharType="end"/>
      </w:r>
    </w:p>
    <w:p w14:paraId="46C31C45" w14:textId="5E5C681C" w:rsidR="004146C6" w:rsidRPr="008E0F64" w:rsidRDefault="004146C6">
      <w:pPr>
        <w:pStyle w:val="TM2"/>
        <w:rPr>
          <w:rFonts w:asciiTheme="minorHAnsi" w:hAnsiTheme="minorHAnsi"/>
          <w:b w:val="0"/>
          <w:kern w:val="2"/>
          <w:sz w:val="24"/>
          <w:szCs w:val="24"/>
          <w:lang w:eastAsia="fr-BE"/>
          <w14:ligatures w14:val="standardContextual"/>
        </w:rPr>
      </w:pPr>
      <w:r w:rsidRPr="008E0F64">
        <w:t>Abschnitt 5.6.2 - Schutzmaßnahmen</w:t>
      </w:r>
      <w:r w:rsidRPr="008E0F64">
        <w:tab/>
      </w:r>
      <w:r w:rsidRPr="008E0F64">
        <w:fldChar w:fldCharType="begin"/>
      </w:r>
      <w:r w:rsidRPr="008E0F64">
        <w:instrText xml:space="preserve"> PAGEREF _Toc167268410 \h </w:instrText>
      </w:r>
      <w:r w:rsidRPr="008E0F64">
        <w:fldChar w:fldCharType="separate"/>
      </w:r>
      <w:r w:rsidR="00727CDC">
        <w:t>180</w:t>
      </w:r>
      <w:r w:rsidRPr="008E0F64">
        <w:fldChar w:fldCharType="end"/>
      </w:r>
    </w:p>
    <w:p w14:paraId="46206DEA" w14:textId="619E0EC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5.6.2.1 - Allgemeines</w:t>
      </w:r>
      <w:r w:rsidRPr="008E0F64">
        <w:rPr>
          <w:noProof/>
        </w:rPr>
        <w:tab/>
      </w:r>
      <w:r w:rsidRPr="008E0F64">
        <w:rPr>
          <w:noProof/>
        </w:rPr>
        <w:fldChar w:fldCharType="begin"/>
      </w:r>
      <w:r w:rsidRPr="008E0F64">
        <w:rPr>
          <w:noProof/>
        </w:rPr>
        <w:instrText xml:space="preserve"> PAGEREF _Toc167268411 \h </w:instrText>
      </w:r>
      <w:r w:rsidRPr="008E0F64">
        <w:rPr>
          <w:noProof/>
        </w:rPr>
      </w:r>
      <w:r w:rsidRPr="008E0F64">
        <w:rPr>
          <w:noProof/>
        </w:rPr>
        <w:fldChar w:fldCharType="separate"/>
      </w:r>
      <w:r w:rsidR="00727CDC">
        <w:rPr>
          <w:noProof/>
        </w:rPr>
        <w:t>180</w:t>
      </w:r>
      <w:r w:rsidRPr="008E0F64">
        <w:rPr>
          <w:noProof/>
        </w:rPr>
        <w:fldChar w:fldCharType="end"/>
      </w:r>
    </w:p>
    <w:p w14:paraId="65258498" w14:textId="0791B06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5.6.2.2 - Ausfall der normalen Quelle</w:t>
      </w:r>
      <w:r w:rsidRPr="008E0F64">
        <w:rPr>
          <w:noProof/>
        </w:rPr>
        <w:tab/>
      </w:r>
      <w:r w:rsidRPr="008E0F64">
        <w:rPr>
          <w:noProof/>
        </w:rPr>
        <w:fldChar w:fldCharType="begin"/>
      </w:r>
      <w:r w:rsidRPr="008E0F64">
        <w:rPr>
          <w:noProof/>
        </w:rPr>
        <w:instrText xml:space="preserve"> PAGEREF _Toc167268412 \h </w:instrText>
      </w:r>
      <w:r w:rsidRPr="008E0F64">
        <w:rPr>
          <w:noProof/>
        </w:rPr>
      </w:r>
      <w:r w:rsidRPr="008E0F64">
        <w:rPr>
          <w:noProof/>
        </w:rPr>
        <w:fldChar w:fldCharType="separate"/>
      </w:r>
      <w:r w:rsidR="00727CDC">
        <w:rPr>
          <w:noProof/>
        </w:rPr>
        <w:t>181</w:t>
      </w:r>
      <w:r w:rsidRPr="008E0F64">
        <w:rPr>
          <w:noProof/>
        </w:rPr>
        <w:fldChar w:fldCharType="end"/>
      </w:r>
    </w:p>
    <w:p w14:paraId="6B5CAC35" w14:textId="09D0F7F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5.6.2.3 - Feuer</w:t>
      </w:r>
      <w:r w:rsidRPr="008E0F64">
        <w:rPr>
          <w:noProof/>
        </w:rPr>
        <w:tab/>
      </w:r>
      <w:r w:rsidRPr="008E0F64">
        <w:rPr>
          <w:noProof/>
        </w:rPr>
        <w:fldChar w:fldCharType="begin"/>
      </w:r>
      <w:r w:rsidRPr="008E0F64">
        <w:rPr>
          <w:noProof/>
        </w:rPr>
        <w:instrText xml:space="preserve"> PAGEREF _Toc167268413 \h </w:instrText>
      </w:r>
      <w:r w:rsidRPr="008E0F64">
        <w:rPr>
          <w:noProof/>
        </w:rPr>
      </w:r>
      <w:r w:rsidRPr="008E0F64">
        <w:rPr>
          <w:noProof/>
        </w:rPr>
        <w:fldChar w:fldCharType="separate"/>
      </w:r>
      <w:r w:rsidR="00727CDC">
        <w:rPr>
          <w:noProof/>
        </w:rPr>
        <w:t>181</w:t>
      </w:r>
      <w:r w:rsidRPr="008E0F64">
        <w:rPr>
          <w:noProof/>
        </w:rPr>
        <w:fldChar w:fldCharType="end"/>
      </w:r>
    </w:p>
    <w:p w14:paraId="5D476A28" w14:textId="38BA241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5.6.2.4 - Elektrische Fehler</w:t>
      </w:r>
      <w:r w:rsidRPr="008E0F64">
        <w:rPr>
          <w:noProof/>
        </w:rPr>
        <w:tab/>
      </w:r>
      <w:r w:rsidRPr="008E0F64">
        <w:rPr>
          <w:noProof/>
        </w:rPr>
        <w:fldChar w:fldCharType="begin"/>
      </w:r>
      <w:r w:rsidRPr="008E0F64">
        <w:rPr>
          <w:noProof/>
        </w:rPr>
        <w:instrText xml:space="preserve"> PAGEREF _Toc167268414 \h </w:instrText>
      </w:r>
      <w:r w:rsidRPr="008E0F64">
        <w:rPr>
          <w:noProof/>
        </w:rPr>
      </w:r>
      <w:r w:rsidRPr="008E0F64">
        <w:rPr>
          <w:noProof/>
        </w:rPr>
        <w:fldChar w:fldCharType="separate"/>
      </w:r>
      <w:r w:rsidR="00727CDC">
        <w:rPr>
          <w:noProof/>
        </w:rPr>
        <w:t>181</w:t>
      </w:r>
      <w:r w:rsidRPr="008E0F64">
        <w:rPr>
          <w:noProof/>
        </w:rPr>
        <w:fldChar w:fldCharType="end"/>
      </w:r>
    </w:p>
    <w:p w14:paraId="17C078F2" w14:textId="0B727DE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5.6.2.5 - Besondere Vorschriften</w:t>
      </w:r>
      <w:r w:rsidRPr="008E0F64">
        <w:rPr>
          <w:noProof/>
        </w:rPr>
        <w:tab/>
      </w:r>
      <w:r w:rsidRPr="008E0F64">
        <w:rPr>
          <w:noProof/>
        </w:rPr>
        <w:fldChar w:fldCharType="begin"/>
      </w:r>
      <w:r w:rsidRPr="008E0F64">
        <w:rPr>
          <w:noProof/>
        </w:rPr>
        <w:instrText xml:space="preserve"> PAGEREF _Toc167268415 \h </w:instrText>
      </w:r>
      <w:r w:rsidRPr="008E0F64">
        <w:rPr>
          <w:noProof/>
        </w:rPr>
      </w:r>
      <w:r w:rsidRPr="008E0F64">
        <w:rPr>
          <w:noProof/>
        </w:rPr>
        <w:fldChar w:fldCharType="separate"/>
      </w:r>
      <w:r w:rsidR="00727CDC">
        <w:rPr>
          <w:noProof/>
        </w:rPr>
        <w:t>183</w:t>
      </w:r>
      <w:r w:rsidRPr="008E0F64">
        <w:rPr>
          <w:noProof/>
        </w:rPr>
        <w:fldChar w:fldCharType="end"/>
      </w:r>
    </w:p>
    <w:p w14:paraId="03CBDA68" w14:textId="4DEC8B6B" w:rsidR="002E3184" w:rsidRPr="008E0F64" w:rsidRDefault="002E3184" w:rsidP="002E3184">
      <w:pPr>
        <w:pStyle w:val="FOD-niv2"/>
        <w:rPr>
          <w:i/>
          <w:caps/>
          <w:sz w:val="21"/>
        </w:rPr>
      </w:pPr>
      <w:r w:rsidRPr="008E0F64">
        <w:rPr>
          <w:i/>
          <w:caps/>
          <w:sz w:val="21"/>
        </w:rPr>
        <w:fldChar w:fldCharType="end"/>
      </w:r>
      <w:bookmarkStart w:id="1220" w:name="_Toc390436773"/>
      <w:bookmarkStart w:id="1221" w:name="Partie_5"/>
    </w:p>
    <w:p w14:paraId="3E867929" w14:textId="77777777" w:rsidR="002E3184" w:rsidRPr="008E0F64" w:rsidRDefault="002E3184" w:rsidP="002E3184">
      <w:pPr>
        <w:pStyle w:val="FOD-niv3"/>
        <w:spacing w:before="0" w:after="0"/>
      </w:pPr>
    </w:p>
    <w:p w14:paraId="47E2E845" w14:textId="77777777" w:rsidR="002E3184" w:rsidRPr="008E0F64" w:rsidRDefault="002E3184" w:rsidP="00962ACD">
      <w:pPr>
        <w:pStyle w:val="FOD-niv4"/>
      </w:pPr>
    </w:p>
    <w:p w14:paraId="66F578C1" w14:textId="77777777" w:rsidR="002E3184" w:rsidRPr="008E0F64" w:rsidRDefault="002E3184" w:rsidP="002E3184">
      <w:pPr>
        <w:pStyle w:val="FOD-niv2"/>
        <w:spacing w:before="0" w:after="0"/>
        <w:rPr>
          <w:i/>
          <w:caps/>
          <w:sz w:val="21"/>
        </w:rPr>
      </w:pPr>
    </w:p>
    <w:p w14:paraId="72266E36" w14:textId="77777777" w:rsidR="002E3184" w:rsidRPr="008E0F64" w:rsidRDefault="002E3184" w:rsidP="002E3184">
      <w:pPr>
        <w:pStyle w:val="FOD-niv3"/>
        <w:spacing w:before="0" w:after="0"/>
      </w:pPr>
    </w:p>
    <w:p w14:paraId="475EEF40" w14:textId="77777777" w:rsidR="002E3184" w:rsidRPr="008E0F64" w:rsidRDefault="002E3184" w:rsidP="002E3184">
      <w:pPr>
        <w:pStyle w:val="FOD-niv2"/>
        <w:spacing w:before="0" w:after="0"/>
        <w:rPr>
          <w:i/>
          <w:caps/>
          <w:sz w:val="21"/>
        </w:rPr>
      </w:pPr>
    </w:p>
    <w:p w14:paraId="200D37CE" w14:textId="77777777" w:rsidR="002E3184" w:rsidRPr="008E0F64" w:rsidRDefault="002E3184" w:rsidP="002E3184">
      <w:pPr>
        <w:pStyle w:val="FOD-niv2"/>
        <w:spacing w:before="0" w:after="0"/>
        <w:rPr>
          <w:i/>
          <w:caps/>
          <w:sz w:val="21"/>
        </w:rPr>
      </w:pPr>
    </w:p>
    <w:p w14:paraId="36228D3D" w14:textId="77777777" w:rsidR="002E3184" w:rsidRPr="008E0F64" w:rsidRDefault="002E3184" w:rsidP="002E3184">
      <w:pPr>
        <w:pStyle w:val="FOD-niv2"/>
        <w:spacing w:before="0" w:after="0"/>
        <w:rPr>
          <w:i/>
          <w:caps/>
          <w:sz w:val="21"/>
        </w:rPr>
      </w:pPr>
    </w:p>
    <w:p w14:paraId="669127DD" w14:textId="77777777" w:rsidR="002E3184" w:rsidRPr="008E0F64" w:rsidRDefault="002E3184" w:rsidP="002E3184">
      <w:pPr>
        <w:pStyle w:val="FOD-niv2"/>
        <w:spacing w:before="0" w:after="0"/>
        <w:rPr>
          <w:i/>
          <w:caps/>
          <w:sz w:val="21"/>
        </w:rPr>
      </w:pPr>
    </w:p>
    <w:p w14:paraId="69B326CB" w14:textId="77777777" w:rsidR="002E3184" w:rsidRPr="008E0F64" w:rsidRDefault="002E3184" w:rsidP="002E3184">
      <w:pPr>
        <w:pStyle w:val="FOD-niv2"/>
        <w:spacing w:before="0" w:after="0"/>
        <w:rPr>
          <w:i/>
          <w:caps/>
          <w:sz w:val="21"/>
        </w:rPr>
      </w:pPr>
    </w:p>
    <w:p w14:paraId="18E42DF6" w14:textId="77777777" w:rsidR="002E3184" w:rsidRPr="008E0F64" w:rsidRDefault="002E3184" w:rsidP="002E3184">
      <w:pPr>
        <w:pStyle w:val="FOD-niv2"/>
        <w:spacing w:before="0" w:after="0"/>
        <w:rPr>
          <w:i/>
          <w:caps/>
          <w:sz w:val="21"/>
        </w:rPr>
      </w:pPr>
    </w:p>
    <w:p w14:paraId="04C405A5" w14:textId="77777777" w:rsidR="002E3184" w:rsidRPr="008E0F64" w:rsidRDefault="002E3184" w:rsidP="002E3184">
      <w:pPr>
        <w:pStyle w:val="FOD-niv2"/>
        <w:spacing w:before="0" w:after="0"/>
        <w:rPr>
          <w:i/>
          <w:caps/>
          <w:sz w:val="21"/>
        </w:rPr>
      </w:pPr>
    </w:p>
    <w:p w14:paraId="6F194528" w14:textId="77777777" w:rsidR="002E3184" w:rsidRPr="008E0F64" w:rsidRDefault="002E3184" w:rsidP="002E3184">
      <w:pPr>
        <w:pStyle w:val="FOD-niv2"/>
        <w:spacing w:before="0" w:after="0"/>
        <w:rPr>
          <w:i/>
          <w:caps/>
          <w:sz w:val="21"/>
        </w:rPr>
      </w:pPr>
    </w:p>
    <w:p w14:paraId="377F14E8" w14:textId="77777777" w:rsidR="002E3184" w:rsidRPr="008E0F64" w:rsidRDefault="002E3184" w:rsidP="002E3184">
      <w:pPr>
        <w:pStyle w:val="FOD-niv2"/>
        <w:spacing w:before="0" w:after="0"/>
        <w:rPr>
          <w:i/>
          <w:caps/>
          <w:sz w:val="21"/>
        </w:rPr>
      </w:pPr>
    </w:p>
    <w:p w14:paraId="2151C80C" w14:textId="77777777" w:rsidR="002E3184" w:rsidRPr="008E0F64" w:rsidRDefault="002E3184" w:rsidP="002E3184">
      <w:pPr>
        <w:pStyle w:val="FOD-niv2"/>
        <w:spacing w:before="0" w:after="0"/>
        <w:rPr>
          <w:i/>
          <w:caps/>
          <w:sz w:val="21"/>
        </w:rPr>
      </w:pPr>
    </w:p>
    <w:p w14:paraId="59743DF0" w14:textId="77777777" w:rsidR="002E3184" w:rsidRPr="008E0F64" w:rsidRDefault="002E3184" w:rsidP="002E3184">
      <w:pPr>
        <w:pStyle w:val="FOD-niv2"/>
        <w:spacing w:before="0" w:after="0"/>
        <w:rPr>
          <w:i/>
          <w:caps/>
          <w:sz w:val="21"/>
        </w:rPr>
      </w:pPr>
    </w:p>
    <w:p w14:paraId="5B790843" w14:textId="77777777" w:rsidR="002E3184" w:rsidRPr="008E0F64" w:rsidRDefault="002E3184" w:rsidP="002E3184">
      <w:pPr>
        <w:pStyle w:val="FOD-niv2"/>
        <w:spacing w:before="0" w:after="0"/>
        <w:rPr>
          <w:i/>
          <w:caps/>
          <w:sz w:val="21"/>
        </w:rPr>
      </w:pPr>
    </w:p>
    <w:p w14:paraId="4D3ED7A4" w14:textId="77777777" w:rsidR="002E3184" w:rsidRPr="008E0F64" w:rsidRDefault="002E3184" w:rsidP="002E3184">
      <w:pPr>
        <w:pStyle w:val="FOD-niv2"/>
        <w:spacing w:before="0" w:after="0"/>
        <w:rPr>
          <w:i/>
          <w:caps/>
          <w:sz w:val="21"/>
        </w:rPr>
      </w:pPr>
    </w:p>
    <w:p w14:paraId="7EE39E98" w14:textId="77777777" w:rsidR="002E3184" w:rsidRPr="008E0F64" w:rsidRDefault="002E3184" w:rsidP="002E3184">
      <w:pPr>
        <w:pStyle w:val="FOD-niv2"/>
        <w:spacing w:before="0" w:after="0"/>
        <w:rPr>
          <w:i/>
          <w:caps/>
          <w:sz w:val="21"/>
        </w:rPr>
      </w:pPr>
    </w:p>
    <w:p w14:paraId="7D481C42" w14:textId="77777777" w:rsidR="002E3184" w:rsidRPr="008E0F64" w:rsidRDefault="002E3184" w:rsidP="002E3184">
      <w:pPr>
        <w:pStyle w:val="FOD-niv2"/>
        <w:spacing w:before="0" w:after="0"/>
        <w:rPr>
          <w:i/>
          <w:caps/>
          <w:sz w:val="21"/>
        </w:rPr>
      </w:pPr>
    </w:p>
    <w:p w14:paraId="527117AC" w14:textId="77777777" w:rsidR="002E3184" w:rsidRPr="008E0F64" w:rsidRDefault="002E3184" w:rsidP="002E3184">
      <w:pPr>
        <w:pStyle w:val="FOD-niv2"/>
        <w:spacing w:before="0" w:after="0"/>
        <w:rPr>
          <w:i/>
          <w:caps/>
          <w:sz w:val="21"/>
        </w:rPr>
      </w:pPr>
    </w:p>
    <w:p w14:paraId="57A5F986" w14:textId="77777777" w:rsidR="002E3184" w:rsidRPr="008E0F64" w:rsidRDefault="002E3184" w:rsidP="002E3184">
      <w:pPr>
        <w:pStyle w:val="FOD-niv2"/>
        <w:spacing w:before="0" w:after="0"/>
        <w:rPr>
          <w:i/>
          <w:caps/>
          <w:sz w:val="21"/>
        </w:rPr>
      </w:pPr>
    </w:p>
    <w:p w14:paraId="156273EE" w14:textId="77777777" w:rsidR="002E3184" w:rsidRPr="008E0F64" w:rsidRDefault="002E3184" w:rsidP="002E3184">
      <w:pPr>
        <w:pStyle w:val="FOD-niv3"/>
      </w:pPr>
    </w:p>
    <w:p w14:paraId="7D063AAA" w14:textId="77777777" w:rsidR="002E3184" w:rsidRPr="008E0F64" w:rsidRDefault="002E3184" w:rsidP="00962ACD">
      <w:pPr>
        <w:pStyle w:val="FOD-niv4"/>
      </w:pPr>
    </w:p>
    <w:p w14:paraId="7305775A" w14:textId="77777777" w:rsidR="002E3184" w:rsidRPr="008E0F64" w:rsidRDefault="002E3184" w:rsidP="002E3184">
      <w:pPr>
        <w:pStyle w:val="FOD-normal"/>
        <w:rPr>
          <w:lang w:eastAsia="nl-NL"/>
        </w:rPr>
      </w:pPr>
    </w:p>
    <w:p w14:paraId="33C0B19B" w14:textId="77777777" w:rsidR="002E3184" w:rsidRPr="008E0F64" w:rsidRDefault="002E3184" w:rsidP="002E3184">
      <w:pPr>
        <w:pStyle w:val="FOD-normal"/>
        <w:rPr>
          <w:lang w:eastAsia="nl-NL"/>
        </w:rPr>
      </w:pPr>
    </w:p>
    <w:p w14:paraId="026A4F2B" w14:textId="77777777" w:rsidR="002E3184" w:rsidRPr="008E0F64" w:rsidRDefault="002E3184" w:rsidP="002E3184">
      <w:pPr>
        <w:pStyle w:val="FOD-normal"/>
        <w:rPr>
          <w:lang w:eastAsia="nl-NL"/>
        </w:rPr>
      </w:pPr>
    </w:p>
    <w:p w14:paraId="436BDF84" w14:textId="77777777" w:rsidR="002E3184" w:rsidRPr="008E0F64" w:rsidRDefault="002E3184" w:rsidP="002E3184">
      <w:pPr>
        <w:pStyle w:val="FOD-normal"/>
        <w:rPr>
          <w:lang w:eastAsia="nl-NL"/>
        </w:rPr>
      </w:pPr>
    </w:p>
    <w:p w14:paraId="1C6A9BF5" w14:textId="77777777" w:rsidR="002E3184" w:rsidRPr="008E0F64" w:rsidRDefault="002E3184" w:rsidP="002E3184">
      <w:pPr>
        <w:pStyle w:val="FOD-normal"/>
        <w:rPr>
          <w:lang w:eastAsia="nl-NL"/>
        </w:rPr>
      </w:pPr>
    </w:p>
    <w:p w14:paraId="40EDB7AE" w14:textId="77777777" w:rsidR="002E3184" w:rsidRPr="008E0F64" w:rsidRDefault="002E3184" w:rsidP="002E3184">
      <w:pPr>
        <w:pStyle w:val="FOD-niv2"/>
      </w:pPr>
      <w:bookmarkStart w:id="1222" w:name="_Toc86914643"/>
      <w:bookmarkStart w:id="1223" w:name="_Toc167268260"/>
      <w:bookmarkStart w:id="1224" w:name="_Toc167269423"/>
      <w:bookmarkStart w:id="1225" w:name="_Toc167269861"/>
      <w:bookmarkStart w:id="1226" w:name="_Toc167270583"/>
      <w:bookmarkStart w:id="1227" w:name="_Toc196465627"/>
      <w:bookmarkStart w:id="1228" w:name="_Toc202779184"/>
      <w:r w:rsidRPr="008E0F64">
        <w:lastRenderedPageBreak/>
        <w:t>KAPITEL 5.1 - Gemeinsame Regeln für alle Betriebsmittel</w:t>
      </w:r>
      <w:bookmarkEnd w:id="1222"/>
      <w:bookmarkEnd w:id="1223"/>
      <w:bookmarkEnd w:id="1224"/>
      <w:bookmarkEnd w:id="1225"/>
      <w:bookmarkEnd w:id="1226"/>
      <w:bookmarkEnd w:id="1227"/>
      <w:bookmarkEnd w:id="1228"/>
    </w:p>
    <w:p w14:paraId="7AAC7875" w14:textId="77777777" w:rsidR="002E3184" w:rsidRPr="008E0F64" w:rsidRDefault="002E3184" w:rsidP="002E3184">
      <w:pPr>
        <w:pStyle w:val="FOD-niv3"/>
      </w:pPr>
      <w:bookmarkStart w:id="1229" w:name="_Toc390436774"/>
      <w:bookmarkStart w:id="1230" w:name="_Toc167268261"/>
      <w:bookmarkStart w:id="1231" w:name="_Toc167269424"/>
      <w:bookmarkStart w:id="1232" w:name="_Toc167270584"/>
      <w:r w:rsidRPr="008E0F64">
        <w:t>Abschnitt 5.1.1 - Allgemeines</w:t>
      </w:r>
      <w:bookmarkEnd w:id="1229"/>
      <w:bookmarkEnd w:id="1230"/>
      <w:bookmarkEnd w:id="1231"/>
      <w:bookmarkEnd w:id="1232"/>
    </w:p>
    <w:p w14:paraId="45961012" w14:textId="77777777" w:rsidR="002E3184" w:rsidRPr="008E0F64" w:rsidRDefault="002E3184" w:rsidP="00962ACD">
      <w:pPr>
        <w:pStyle w:val="FOD-niv4"/>
      </w:pPr>
      <w:bookmarkStart w:id="1233" w:name="_Toc390436775"/>
      <w:bookmarkStart w:id="1234" w:name="_Toc167268262"/>
      <w:bookmarkStart w:id="1235" w:name="_Toc167269425"/>
      <w:bookmarkStart w:id="1236" w:name="_Toc167270585"/>
      <w:bookmarkStart w:id="1237" w:name="_Toc196734645"/>
      <w:r w:rsidRPr="008E0F64">
        <w:t>Unterabschnitt 5.1.1.1 - Sicherheitsziele</w:t>
      </w:r>
      <w:bookmarkEnd w:id="1233"/>
      <w:bookmarkEnd w:id="1234"/>
      <w:bookmarkEnd w:id="1235"/>
      <w:bookmarkEnd w:id="1236"/>
      <w:bookmarkEnd w:id="1237"/>
    </w:p>
    <w:p w14:paraId="28F36E36" w14:textId="77777777" w:rsidR="002E3184" w:rsidRPr="008E0F64" w:rsidRDefault="002E3184" w:rsidP="002E3184">
      <w:pPr>
        <w:pStyle w:val="FOD-normal"/>
      </w:pPr>
      <w:r w:rsidRPr="008E0F64">
        <w:t>Elektrische Betriebsmittel müssen so gewählt und installiert werden, dass sie Folgendem genügen:</w:t>
      </w:r>
    </w:p>
    <w:p w14:paraId="1DD7E822" w14:textId="77777777" w:rsidR="002E3184" w:rsidRPr="008E0F64" w:rsidRDefault="002E3184" w:rsidP="00445351">
      <w:pPr>
        <w:pStyle w:val="FOD-normal"/>
        <w:numPr>
          <w:ilvl w:val="0"/>
          <w:numId w:val="180"/>
        </w:numPr>
      </w:pPr>
      <w:r w:rsidRPr="008E0F64">
        <w:t>den Vorschriften des vorliegenden Buches,</w:t>
      </w:r>
    </w:p>
    <w:p w14:paraId="7EF12402" w14:textId="77777777" w:rsidR="002E3184" w:rsidRPr="008E0F64" w:rsidRDefault="002E3184" w:rsidP="00445351">
      <w:pPr>
        <w:pStyle w:val="FOD-normal"/>
        <w:numPr>
          <w:ilvl w:val="0"/>
          <w:numId w:val="180"/>
        </w:numPr>
        <w:spacing w:before="0" w:after="120"/>
        <w:ind w:left="357" w:hanging="357"/>
      </w:pPr>
      <w:r w:rsidRPr="008E0F64">
        <w:t>den Bedingungen der vorhersehbaren äußeren Einflüsse,</w:t>
      </w:r>
    </w:p>
    <w:p w14:paraId="03FF61C2" w14:textId="77777777" w:rsidR="002E3184" w:rsidRPr="008E0F64" w:rsidRDefault="002E3184" w:rsidP="002E3184">
      <w:pPr>
        <w:pStyle w:val="FOD-normal"/>
        <w:spacing w:before="0" w:after="120"/>
      </w:pPr>
      <w:r w:rsidRPr="008E0F64">
        <w:t>sodass Personen und Güter nicht gefährdet werden.</w:t>
      </w:r>
    </w:p>
    <w:p w14:paraId="7755FADB" w14:textId="77777777" w:rsidR="002E3184" w:rsidRPr="008E0F64" w:rsidRDefault="002E3184" w:rsidP="00962ACD">
      <w:pPr>
        <w:pStyle w:val="FOD-niv4"/>
      </w:pPr>
      <w:bookmarkStart w:id="1238" w:name="_Toc390436776"/>
      <w:bookmarkStart w:id="1239" w:name="_Toc167268263"/>
      <w:bookmarkStart w:id="1240" w:name="_Toc167269426"/>
      <w:bookmarkStart w:id="1241" w:name="_Toc167270586"/>
      <w:bookmarkStart w:id="1242" w:name="_Toc196734646"/>
      <w:r w:rsidRPr="008E0F64">
        <w:t>Unterabschnitt 5.1.1.2 - Allgemeines über Brandverhütungsmaßnahmen</w:t>
      </w:r>
      <w:bookmarkEnd w:id="1238"/>
      <w:bookmarkEnd w:id="1239"/>
      <w:bookmarkEnd w:id="1240"/>
      <w:bookmarkEnd w:id="1241"/>
      <w:bookmarkEnd w:id="1242"/>
    </w:p>
    <w:p w14:paraId="3885AA48" w14:textId="77777777" w:rsidR="002E3184" w:rsidRPr="008E0F64" w:rsidRDefault="002E3184" w:rsidP="002E3184">
      <w:pPr>
        <w:pStyle w:val="FOD-normal"/>
      </w:pPr>
      <w:r w:rsidRPr="008E0F64">
        <w:t>Elektrische Betriebsmittel werden so gewählt und installiert, dass von ihnen keine Gefahr für Personen einerseits und für umgebende Gegenstände und Materialien andererseits ausgeht. Besondere Aufmerksamkeit muss den Anschlüssen und Verbindungen der elektrischen Betriebsmittel gewidmet werden.</w:t>
      </w:r>
    </w:p>
    <w:p w14:paraId="7AE25668" w14:textId="77777777" w:rsidR="002E3184" w:rsidRPr="008E0F64" w:rsidRDefault="002E3184" w:rsidP="002E3184">
      <w:pPr>
        <w:pStyle w:val="FOD-normal"/>
      </w:pPr>
      <w:r w:rsidRPr="008E0F64">
        <w:t>Elektrische Betriebsmittel werden so angeordnet und installiert, dass die Ableitung der von den elektrischen Betriebsmitteln bei bestimmungsgemäßem Betrieb erzeugten Wärme nicht behindert wird.</w:t>
      </w:r>
    </w:p>
    <w:p w14:paraId="5819D435" w14:textId="77777777" w:rsidR="002E3184" w:rsidRPr="008E0F64" w:rsidRDefault="002E3184" w:rsidP="002E3184">
      <w:pPr>
        <w:pStyle w:val="FOD-normal"/>
      </w:pPr>
      <w:r w:rsidRPr="008E0F64">
        <w:t>Wenn die natürliche Belüftung nicht ausreicht, um eine übermäßige Wärmekonzentration zu verhindern, wird ein geeignetes Wärmeabzugssystem vorgesehen.</w:t>
      </w:r>
    </w:p>
    <w:p w14:paraId="71EEDBFA" w14:textId="77777777" w:rsidR="002E3184" w:rsidRPr="008E0F64" w:rsidRDefault="002E3184" w:rsidP="002E3184">
      <w:pPr>
        <w:pStyle w:val="FOD-normal"/>
      </w:pPr>
      <w:r w:rsidRPr="008E0F64">
        <w:t xml:space="preserve">Im Zusammenhang mit dem Brandschutz werden in </w:t>
      </w:r>
      <w:r w:rsidRPr="008E0F64">
        <w:rPr>
          <w:i/>
        </w:rPr>
        <w:t>Abschnitt 4.3.3</w:t>
      </w:r>
      <w:r w:rsidRPr="008E0F64">
        <w:t xml:space="preserve"> zusätzliche Regeln bestimmt.</w:t>
      </w:r>
    </w:p>
    <w:p w14:paraId="737A0725" w14:textId="77777777" w:rsidR="002E3184" w:rsidRPr="008E0F64" w:rsidRDefault="002E3184" w:rsidP="002E3184">
      <w:pPr>
        <w:pStyle w:val="FOD-niv3"/>
      </w:pPr>
      <w:bookmarkStart w:id="1243" w:name="_Toc390436777"/>
      <w:bookmarkStart w:id="1244" w:name="_Toc167268264"/>
      <w:bookmarkStart w:id="1245" w:name="_Toc167269427"/>
      <w:bookmarkStart w:id="1246" w:name="_Toc167270587"/>
      <w:r w:rsidRPr="008E0F64">
        <w:t>Abschnitt 5.1.2 - Anwendungsbereich</w:t>
      </w:r>
      <w:bookmarkEnd w:id="1243"/>
      <w:bookmarkEnd w:id="1244"/>
      <w:bookmarkEnd w:id="1245"/>
      <w:bookmarkEnd w:id="1246"/>
    </w:p>
    <w:p w14:paraId="2B710410" w14:textId="77777777" w:rsidR="002E3184" w:rsidRPr="008E0F64" w:rsidRDefault="002E3184" w:rsidP="002E3184">
      <w:pPr>
        <w:pStyle w:val="FOD-normal"/>
      </w:pPr>
      <w:r w:rsidRPr="008E0F64">
        <w:t>Diese Vorschriften gelten für:</w:t>
      </w:r>
    </w:p>
    <w:p w14:paraId="29B5A9C3" w14:textId="77777777" w:rsidR="002E3184" w:rsidRPr="008E0F64" w:rsidRDefault="002E3184" w:rsidP="00445351">
      <w:pPr>
        <w:pStyle w:val="FOD-opsomming1"/>
        <w:numPr>
          <w:ilvl w:val="0"/>
          <w:numId w:val="181"/>
        </w:numPr>
      </w:pPr>
      <w:r w:rsidRPr="008E0F64">
        <w:t>elektrische Betriebsmittel mit Kleinspannung,</w:t>
      </w:r>
    </w:p>
    <w:p w14:paraId="393E7069" w14:textId="77777777" w:rsidR="002E3184" w:rsidRPr="008E0F64" w:rsidRDefault="002E3184" w:rsidP="00445351">
      <w:pPr>
        <w:pStyle w:val="FOD-opsomming1"/>
        <w:numPr>
          <w:ilvl w:val="0"/>
          <w:numId w:val="181"/>
        </w:numPr>
      </w:pPr>
      <w:r w:rsidRPr="008E0F64">
        <w:t>elektrische Betriebsmittel mit Niederspannung,</w:t>
      </w:r>
    </w:p>
    <w:p w14:paraId="2B6B4C6E" w14:textId="77777777" w:rsidR="002E3184" w:rsidRPr="008E0F64" w:rsidRDefault="002E3184" w:rsidP="00445351">
      <w:pPr>
        <w:pStyle w:val="FOD-opsomming1"/>
        <w:numPr>
          <w:ilvl w:val="0"/>
          <w:numId w:val="181"/>
        </w:numPr>
      </w:pPr>
      <w:r w:rsidRPr="008E0F64">
        <w:t xml:space="preserve">Hochspannungsverbrauchsgeräte mit begrenzter Leistung, die über Niederspannung versorgt werden (siehe </w:t>
      </w:r>
      <w:r w:rsidRPr="008E0F64">
        <w:rPr>
          <w:i/>
        </w:rPr>
        <w:t>Abschnitt 1.2.1</w:t>
      </w:r>
      <w:r w:rsidRPr="008E0F64">
        <w:t>).</w:t>
      </w:r>
    </w:p>
    <w:p w14:paraId="4E5FDB19" w14:textId="77777777" w:rsidR="002E3184" w:rsidRPr="008E0F64" w:rsidRDefault="002E3184" w:rsidP="002E3184">
      <w:pPr>
        <w:pStyle w:val="FOD-niv3"/>
      </w:pPr>
      <w:bookmarkStart w:id="1247" w:name="_Toc390436778"/>
      <w:bookmarkStart w:id="1248" w:name="_Toc167268265"/>
      <w:bookmarkStart w:id="1249" w:name="_Toc167269428"/>
      <w:bookmarkStart w:id="1250" w:name="_Toc167270588"/>
      <w:r w:rsidRPr="008E0F64">
        <w:t>Abschnitt 5.1.3 - Konformität mit den Normen</w:t>
      </w:r>
      <w:bookmarkEnd w:id="1247"/>
      <w:bookmarkEnd w:id="1248"/>
      <w:bookmarkEnd w:id="1249"/>
      <w:bookmarkEnd w:id="1250"/>
    </w:p>
    <w:p w14:paraId="4E651E54" w14:textId="77777777" w:rsidR="002E3184" w:rsidRPr="008E0F64" w:rsidRDefault="002E3184" w:rsidP="00962ACD">
      <w:pPr>
        <w:pStyle w:val="FOD-niv4"/>
      </w:pPr>
      <w:bookmarkStart w:id="1251" w:name="_Toc390436779"/>
      <w:bookmarkStart w:id="1252" w:name="_Toc167268266"/>
      <w:bookmarkStart w:id="1253" w:name="_Toc167269429"/>
      <w:bookmarkStart w:id="1254" w:name="_Toc167270589"/>
      <w:bookmarkStart w:id="1255" w:name="_Toc196734647"/>
      <w:r w:rsidRPr="008E0F64">
        <w:t>Unterabschnitt 5.1.3.1 - Allgemeines</w:t>
      </w:r>
      <w:bookmarkEnd w:id="1251"/>
      <w:bookmarkEnd w:id="1252"/>
      <w:bookmarkEnd w:id="1253"/>
      <w:bookmarkEnd w:id="1254"/>
      <w:bookmarkEnd w:id="1255"/>
    </w:p>
    <w:p w14:paraId="18496AF6" w14:textId="77777777" w:rsidR="002E3184" w:rsidRPr="008E0F64" w:rsidRDefault="002E3184" w:rsidP="002E3184">
      <w:pPr>
        <w:pStyle w:val="FOD-normal"/>
      </w:pPr>
      <w:r w:rsidRPr="008E0F64">
        <w:t>Bei elektrischen Betriebsmitteln wird davon ausgegangen, dass sie die erforderliche Sicherheit bieten:</w:t>
      </w:r>
    </w:p>
    <w:p w14:paraId="53992F2A" w14:textId="77777777" w:rsidR="002E3184" w:rsidRPr="008E0F64" w:rsidRDefault="002E3184" w:rsidP="00445351">
      <w:pPr>
        <w:pStyle w:val="FOD-opsomming1"/>
        <w:numPr>
          <w:ilvl w:val="0"/>
          <w:numId w:val="182"/>
        </w:numPr>
      </w:pPr>
      <w:r w:rsidRPr="008E0F64">
        <w:t>wenn sie die Kriterien des Wirtschaftsgesetzbuches, Buch IX, Sicherheit von Produkten und Diensten, was das Inverkehrbringen von nicht geregelten elektrischen Betriebsmitteln betrifft, und seiner Durchführungsrechtsakte erfüllen,</w:t>
      </w:r>
    </w:p>
    <w:p w14:paraId="36B34942" w14:textId="77777777" w:rsidR="002E3184" w:rsidRPr="008E0F64" w:rsidRDefault="002E3184" w:rsidP="00445351">
      <w:pPr>
        <w:pStyle w:val="FOD-opsomming1"/>
        <w:numPr>
          <w:ilvl w:val="0"/>
          <w:numId w:val="182"/>
        </w:numPr>
        <w:spacing w:after="120"/>
      </w:pPr>
      <w:r w:rsidRPr="008E0F64">
        <w:t>oder - für elektrische Hochspannungsbetriebsmittel mit begrenzter Leistung, die über Niederspannung versorgt werden - wenn sie Teil einer Baugruppe sind, die erfolgreich Prüfungen des Isolationspegels unterzogen wurde, und mit einem Leistungschild versehen sind, auf dem die bei diesen Prüfungen angelegten Spannungen angegeben sind. Die für Energie bzw. für das Wohlbefinden der Arbeitnehmer bei der Ausführung ihrer Arbeit zuständigen Minister legen, jeweils für ihren Bereich, gegebenenfalls von Fall zu Fall durch Erlass die Bedingungen für diese Prüfungen fest.</w:t>
      </w:r>
    </w:p>
    <w:p w14:paraId="170E2B24" w14:textId="77777777" w:rsidR="002E3184" w:rsidRPr="008E0F64" w:rsidRDefault="002E3184" w:rsidP="00962ACD">
      <w:pPr>
        <w:pStyle w:val="FOD-niv4"/>
      </w:pPr>
      <w:bookmarkStart w:id="1256" w:name="_Toc390436780"/>
      <w:bookmarkStart w:id="1257" w:name="_Toc167268267"/>
      <w:bookmarkStart w:id="1258" w:name="_Toc167269430"/>
      <w:bookmarkStart w:id="1259" w:name="_Toc167270590"/>
      <w:bookmarkStart w:id="1260" w:name="_Toc196734648"/>
      <w:r w:rsidRPr="008E0F64">
        <w:t>Unterabschnitt 5.1.3.2 - Ausnahme</w:t>
      </w:r>
      <w:bookmarkEnd w:id="1256"/>
      <w:bookmarkEnd w:id="1257"/>
      <w:bookmarkEnd w:id="1258"/>
      <w:bookmarkEnd w:id="1259"/>
      <w:bookmarkEnd w:id="1260"/>
    </w:p>
    <w:p w14:paraId="1599C678" w14:textId="77777777" w:rsidR="002E3184" w:rsidRPr="008E0F64" w:rsidRDefault="002E3184" w:rsidP="002E3184">
      <w:pPr>
        <w:pStyle w:val="FOD-normal"/>
      </w:pPr>
      <w:r w:rsidRPr="008E0F64">
        <w:t xml:space="preserve">Wenn Hochspannungsverbrauchsgeräte mit begrenzter Leistung, die über Niederspannung versorgt werden, nicht den Vorschriften von </w:t>
      </w:r>
      <w:r w:rsidRPr="008E0F64">
        <w:rPr>
          <w:i/>
        </w:rPr>
        <w:t>Unterabschnitt 5.1.3.1</w:t>
      </w:r>
      <w:r w:rsidRPr="008E0F64">
        <w:t xml:space="preserve"> entsprechen, sind sie so entworfen, gebaut und aufgestellt, dass die Luftstrecke zwischen blanken unter Spannung stehenden Teilen, zwischen diesen Teilen und Körper oder zwischen blanken unter Spannung stehenden Teilen desselben Außenleiters, wenn sie in geöffneter Stellung getrennt sind, mindestens Folgendem entspricht:</w:t>
      </w:r>
    </w:p>
    <w:p w14:paraId="475F9A86" w14:textId="77777777" w:rsidR="002E3184" w:rsidRPr="008E0F64" w:rsidRDefault="002E3184" w:rsidP="002E3184">
      <w:pPr>
        <w:pStyle w:val="FOD-normal"/>
        <w:ind w:firstLine="360"/>
      </w:pPr>
      <w:r w:rsidRPr="008E0F64">
        <w:rPr>
          <w:i/>
        </w:rPr>
        <w:t>d</w:t>
      </w:r>
      <w:r w:rsidRPr="008E0F64">
        <w:t xml:space="preserve"> = 50 + 6,75 (</w:t>
      </w:r>
      <w:r w:rsidRPr="008E0F64">
        <w:rPr>
          <w:i/>
        </w:rPr>
        <w:t>U</w:t>
      </w:r>
      <w:r w:rsidRPr="008E0F64">
        <w:rPr>
          <w:vertAlign w:val="subscript"/>
        </w:rPr>
        <w:t>N</w:t>
      </w:r>
      <w:r w:rsidRPr="008E0F64">
        <w:rPr>
          <w:sz w:val="11"/>
        </w:rPr>
        <w:t xml:space="preserve"> </w:t>
      </w:r>
      <w:r w:rsidRPr="008E0F64">
        <w:t>–1)</w:t>
      </w:r>
    </w:p>
    <w:p w14:paraId="39B7D19C" w14:textId="77777777" w:rsidR="002E3184" w:rsidRPr="008E0F64" w:rsidRDefault="002E3184" w:rsidP="002E3184">
      <w:pPr>
        <w:pStyle w:val="FOD-normal"/>
      </w:pPr>
      <w:r w:rsidRPr="008E0F64">
        <w:t>Dabei ist:</w:t>
      </w:r>
    </w:p>
    <w:p w14:paraId="5BF119B9" w14:textId="77777777" w:rsidR="002E3184" w:rsidRPr="008E0F64" w:rsidRDefault="002E3184" w:rsidP="00445351">
      <w:pPr>
        <w:pStyle w:val="FOD-opsomming1"/>
        <w:numPr>
          <w:ilvl w:val="0"/>
          <w:numId w:val="183"/>
        </w:numPr>
      </w:pPr>
      <w:r w:rsidRPr="008E0F64">
        <w:rPr>
          <w:i/>
        </w:rPr>
        <w:t>d</w:t>
      </w:r>
      <w:r w:rsidRPr="008E0F64">
        <w:t xml:space="preserve"> die oben erwähnte Luftstrecke in mm,</w:t>
      </w:r>
    </w:p>
    <w:p w14:paraId="4B74B60F" w14:textId="77777777" w:rsidR="002E3184" w:rsidRPr="008E0F64" w:rsidRDefault="002E3184" w:rsidP="00445351">
      <w:pPr>
        <w:pStyle w:val="FOD-opsomming1"/>
        <w:numPr>
          <w:ilvl w:val="0"/>
          <w:numId w:val="183"/>
        </w:numPr>
      </w:pPr>
      <w:r w:rsidRPr="008E0F64">
        <w:t>U</w:t>
      </w:r>
      <w:r w:rsidRPr="008E0F64">
        <w:rPr>
          <w:vertAlign w:val="subscript"/>
        </w:rPr>
        <w:t>N</w:t>
      </w:r>
      <w:r w:rsidRPr="008E0F64">
        <w:t xml:space="preserve"> die Nennspannung zwischen Außenleitern des Geräts, ausgedrückt in kV und auf die nächsthöhere Einheit aufgerundet.</w:t>
      </w:r>
    </w:p>
    <w:p w14:paraId="57792DD9" w14:textId="77777777" w:rsidR="002E3184" w:rsidRPr="008E0F64" w:rsidRDefault="002E3184" w:rsidP="002E3184">
      <w:pPr>
        <w:pStyle w:val="FOD-normal"/>
        <w:spacing w:after="120"/>
      </w:pPr>
      <w:r w:rsidRPr="008E0F64">
        <w:t>Wenn blanke Oberflächen durch einen oder mehrere andere Isolierstoffe als Luft, einschließlich Vakuum, isoliert sind, entspricht der Isolationspegel, der sich aus den kleinsten Abständen zwischen den im vorhergehenden Absatz erwähnten Teilen ergibt, mindestens demjenigen, der durch die Luftstrecken, die sich durch Anwendung der Formel im vorhergehenden Absatz ergeben, erreicht wird.</w:t>
      </w:r>
    </w:p>
    <w:p w14:paraId="5EE0B3D9" w14:textId="77777777" w:rsidR="002E3184" w:rsidRPr="008E0F64" w:rsidRDefault="002E3184" w:rsidP="00962ACD">
      <w:pPr>
        <w:pStyle w:val="FOD-niv4"/>
      </w:pPr>
      <w:bookmarkStart w:id="1261" w:name="_Toc390436781"/>
      <w:bookmarkStart w:id="1262" w:name="_Toc167268268"/>
      <w:bookmarkStart w:id="1263" w:name="_Toc167269431"/>
      <w:bookmarkStart w:id="1264" w:name="_Toc167270591"/>
      <w:bookmarkStart w:id="1265" w:name="_Toc196734649"/>
      <w:r w:rsidRPr="008E0F64">
        <w:lastRenderedPageBreak/>
        <w:t>Unterabschnitt 5.1.3.3 - Differenzstrom-Schutzeinrichtungen</w:t>
      </w:r>
      <w:bookmarkEnd w:id="1261"/>
      <w:bookmarkEnd w:id="1262"/>
      <w:bookmarkEnd w:id="1263"/>
      <w:bookmarkEnd w:id="1264"/>
      <w:bookmarkEnd w:id="1265"/>
    </w:p>
    <w:p w14:paraId="6D6079C0" w14:textId="77777777" w:rsidR="002E3184" w:rsidRPr="008E0F64" w:rsidRDefault="002E3184" w:rsidP="002E3184">
      <w:pPr>
        <w:pStyle w:val="FOD-normal"/>
      </w:pPr>
      <w:r w:rsidRPr="008E0F64">
        <w:t>Differenzstrom-Schutzeinrichtungen entsprechen entweder den Bestimmungen der diesbezüglichen vom König bestätigten oder vom NBN registrierten Normen oder den von den für Energie bzw. für das Wohlbefinden der Arbeitnehmer bei der Ausführung ihrer Arbeit zuständigen Ministern, jeweils für ihren Bereich, durch Erlass festgelegten Bestimmungen bzw. den Bestimmungen, die ein Sicherheitsniveau gewährleisten, das dem in diesen Normen festgelegten Niveau mindestens gleichwertig ist.</w:t>
      </w:r>
    </w:p>
    <w:p w14:paraId="292BA680" w14:textId="77777777" w:rsidR="002E3184" w:rsidRPr="008E0F64" w:rsidRDefault="002E3184" w:rsidP="002E3184">
      <w:pPr>
        <w:pStyle w:val="FOD-niv3"/>
      </w:pPr>
      <w:bookmarkStart w:id="1266" w:name="_Toc390436782"/>
      <w:bookmarkStart w:id="1267" w:name="_Toc167268269"/>
      <w:bookmarkStart w:id="1268" w:name="_Toc167269432"/>
      <w:bookmarkStart w:id="1269" w:name="_Toc167270592"/>
      <w:r w:rsidRPr="008E0F64">
        <w:t>Abschnitt 5.1.4 - Wahl und Benutzung je nach äußeren Einflüssen</w:t>
      </w:r>
      <w:bookmarkEnd w:id="1266"/>
      <w:bookmarkEnd w:id="1267"/>
      <w:bookmarkEnd w:id="1268"/>
      <w:bookmarkEnd w:id="1269"/>
    </w:p>
    <w:p w14:paraId="0A9F37C6" w14:textId="77777777" w:rsidR="002E3184" w:rsidRPr="008E0F64" w:rsidRDefault="002E3184" w:rsidP="002E3184">
      <w:pPr>
        <w:pStyle w:val="FOD-normal"/>
        <w:rPr>
          <w:color w:val="000000" w:themeColor="text1"/>
        </w:rPr>
      </w:pPr>
      <w:r w:rsidRPr="008E0F64">
        <w:rPr>
          <w:color w:val="000000" w:themeColor="text1"/>
        </w:rPr>
        <w:t xml:space="preserve">Wahl und Benutzung von elektrischen Betriebsmitteln richten sich nach vorhandenen äußeren Einflüssen. Die für Energie bzw. für das Wohlbefinden der Arbeitnehmer bei der Ausführung ihrer Arbeit zuständigen Minister können, jeweils für ihren Bereich, zusätzliche Bedingungen für die Wahl und Benutzung elektrischer Betriebsmittel festlegen. In Ermangelung dessen erfolgt die Wahl und Benutzung der elektrischen Betriebsmittel im Einvernehmen mit dem Vertreter der in </w:t>
      </w:r>
      <w:r w:rsidRPr="008E0F64">
        <w:rPr>
          <w:i/>
          <w:color w:val="000000" w:themeColor="text1"/>
        </w:rPr>
        <w:t>Kapitel 6.3</w:t>
      </w:r>
      <w:r w:rsidRPr="008E0F64">
        <w:rPr>
          <w:color w:val="000000" w:themeColor="text1"/>
        </w:rPr>
        <w:t xml:space="preserve"> erwähnten Prüfstelle.</w:t>
      </w:r>
    </w:p>
    <w:p w14:paraId="192B4E0C" w14:textId="77777777" w:rsidR="002E3184" w:rsidRPr="008E0F64" w:rsidRDefault="002E3184" w:rsidP="002E3184">
      <w:pPr>
        <w:pStyle w:val="FOD-normal"/>
        <w:keepNext/>
        <w:rPr>
          <w:spacing w:val="-2"/>
        </w:rPr>
      </w:pPr>
      <w:r w:rsidRPr="008E0F64">
        <w:rPr>
          <w:spacing w:val="-2"/>
        </w:rPr>
        <w:t>Wenn verschiedene äußere Einflüsse gleichzeitig auftreten können, können ihre Auswirkungen unabhängig voneinander sein oder sich gegenseitig beeinflussen und in diesem Fall die Wahl der Schutzart ändern.</w:t>
      </w:r>
    </w:p>
    <w:p w14:paraId="2D5DCECB" w14:textId="77777777" w:rsidR="002E3184" w:rsidRPr="008E0F64" w:rsidRDefault="002E3184" w:rsidP="002E3184">
      <w:pPr>
        <w:pStyle w:val="FOD-normal"/>
      </w:pPr>
      <w:r w:rsidRPr="008E0F64">
        <w:t>Wenn elektrische Betriebsmittel jedoch bauartbedingt nicht die geforderten Eigenschaften aufweisen, dürfen sie verwendet werden, sofern sie zum Zeitpunkt der Installation mit einem zusätzlichen Schutz versehen werden, der ihnen gleichwertige Eigenschaften verleiht. Dieser zusätzliche Schutz darf die Funktionstüchtigkeit der so geschützten elektrischen Betriebsmittel nicht beeinträchtigen.</w:t>
      </w:r>
    </w:p>
    <w:p w14:paraId="02D31093" w14:textId="77777777" w:rsidR="002E3184" w:rsidRPr="008E0F64" w:rsidRDefault="002E3184" w:rsidP="002E3184">
      <w:pPr>
        <w:pStyle w:val="FOD-niv3"/>
      </w:pPr>
      <w:bookmarkStart w:id="1270" w:name="_Toc390436783"/>
      <w:bookmarkStart w:id="1271" w:name="_Toc167268270"/>
      <w:bookmarkStart w:id="1272" w:name="_Toc167269433"/>
      <w:bookmarkStart w:id="1273" w:name="_Toc167270593"/>
      <w:r w:rsidRPr="008E0F64">
        <w:t>Abschnitt 5.1.5 - Zugänglichkeit von elektrischen Betriebsmitteln</w:t>
      </w:r>
      <w:bookmarkEnd w:id="1270"/>
      <w:bookmarkEnd w:id="1271"/>
      <w:bookmarkEnd w:id="1272"/>
      <w:bookmarkEnd w:id="1273"/>
    </w:p>
    <w:p w14:paraId="762F8E2C" w14:textId="77777777" w:rsidR="002E3184" w:rsidRPr="008E0F64" w:rsidRDefault="002E3184" w:rsidP="00962ACD">
      <w:pPr>
        <w:pStyle w:val="FOD-niv4"/>
      </w:pPr>
      <w:bookmarkStart w:id="1274" w:name="_Toc390436784"/>
      <w:bookmarkStart w:id="1275" w:name="_Toc167268271"/>
      <w:bookmarkStart w:id="1276" w:name="_Toc167269434"/>
      <w:bookmarkStart w:id="1277" w:name="_Toc167270594"/>
      <w:bookmarkStart w:id="1278" w:name="_Toc196734650"/>
      <w:r w:rsidRPr="008E0F64">
        <w:t>Unterabschnitt 5.1.5.1 - Elektrische Maschinen und Geräte</w:t>
      </w:r>
      <w:bookmarkEnd w:id="1274"/>
      <w:bookmarkEnd w:id="1275"/>
      <w:bookmarkEnd w:id="1276"/>
      <w:bookmarkEnd w:id="1277"/>
      <w:bookmarkEnd w:id="1278"/>
    </w:p>
    <w:p w14:paraId="196E25BA" w14:textId="77777777" w:rsidR="002E3184" w:rsidRPr="008E0F64" w:rsidRDefault="002E3184" w:rsidP="002E3184">
      <w:pPr>
        <w:pStyle w:val="FOD-normal"/>
      </w:pPr>
      <w:r w:rsidRPr="008E0F64">
        <w:t xml:space="preserve">Elektrische Maschinen und Geräte sind so entworfen und installiert, dass sie leicht bedient, überwacht und instand gehalten werden können und ihre Verbindungen leicht zugänglich sind. Diese Anforderung bleibt bestehen, wenn Maschinen und elektrische Geräte in Umhüllungen oder Umhüllungsunterteilungen installiert sind. </w:t>
      </w:r>
    </w:p>
    <w:p w14:paraId="31A9FECD" w14:textId="77777777" w:rsidR="002E3184" w:rsidRPr="008E0F64" w:rsidRDefault="002E3184" w:rsidP="00962ACD">
      <w:pPr>
        <w:pStyle w:val="FOD-niv4"/>
      </w:pPr>
      <w:bookmarkStart w:id="1279" w:name="_Toc390436785"/>
      <w:bookmarkStart w:id="1280" w:name="_Toc167268272"/>
      <w:bookmarkStart w:id="1281" w:name="_Toc167269435"/>
      <w:bookmarkStart w:id="1282" w:name="_Toc167270595"/>
      <w:bookmarkStart w:id="1283" w:name="_Toc196734651"/>
      <w:r w:rsidRPr="008E0F64">
        <w:t>Unterabschnitt 5.1.5.2 - Elektrische Leitungen</w:t>
      </w:r>
      <w:bookmarkEnd w:id="1279"/>
      <w:bookmarkEnd w:id="1280"/>
      <w:bookmarkEnd w:id="1281"/>
      <w:bookmarkEnd w:id="1282"/>
      <w:bookmarkEnd w:id="1283"/>
    </w:p>
    <w:p w14:paraId="61A0DB15" w14:textId="77777777" w:rsidR="002E3184" w:rsidRPr="008E0F64" w:rsidRDefault="002E3184" w:rsidP="002E3184">
      <w:pPr>
        <w:pStyle w:val="FOD-normal"/>
      </w:pPr>
      <w:r w:rsidRPr="008E0F64">
        <w:t>Elektrische Leitungen werden so verlegt, dass ihre Isolierung jederzeit, falls erforderlich nach Abschaltung, gemessen und eventuelle Fehler geortet sowie die genaue Art zufälliger Fehler festgestellt werden können.</w:t>
      </w:r>
    </w:p>
    <w:p w14:paraId="7301A1F2" w14:textId="77777777" w:rsidR="002E3184" w:rsidRPr="008E0F64" w:rsidRDefault="002E3184" w:rsidP="002E3184">
      <w:pPr>
        <w:pStyle w:val="FOD-niv3"/>
      </w:pPr>
      <w:bookmarkStart w:id="1284" w:name="_Toc390436786"/>
      <w:bookmarkStart w:id="1285" w:name="_Toc167268273"/>
      <w:bookmarkStart w:id="1286" w:name="_Toc167269436"/>
      <w:bookmarkStart w:id="1287" w:name="_Toc167270596"/>
      <w:r w:rsidRPr="008E0F64">
        <w:t>Abschnitt 5.1.6 - Kennzeichnung</w:t>
      </w:r>
      <w:bookmarkEnd w:id="1284"/>
      <w:bookmarkEnd w:id="1285"/>
      <w:bookmarkEnd w:id="1286"/>
      <w:bookmarkEnd w:id="1287"/>
    </w:p>
    <w:p w14:paraId="20AEC1A5" w14:textId="77777777" w:rsidR="002E3184" w:rsidRPr="008E0F64" w:rsidRDefault="002E3184" w:rsidP="00962ACD">
      <w:pPr>
        <w:pStyle w:val="FOD-niv4"/>
      </w:pPr>
      <w:bookmarkStart w:id="1288" w:name="_Toc390436787"/>
      <w:bookmarkStart w:id="1289" w:name="_Toc167268274"/>
      <w:bookmarkStart w:id="1290" w:name="_Toc167269437"/>
      <w:bookmarkStart w:id="1291" w:name="_Toc167270597"/>
      <w:bookmarkStart w:id="1292" w:name="_Toc196734652"/>
      <w:r w:rsidRPr="008E0F64">
        <w:t xml:space="preserve">Unterabschnitt 5.1.6.1 - </w:t>
      </w:r>
      <w:bookmarkEnd w:id="1288"/>
      <w:r w:rsidRPr="008E0F64">
        <w:t>Kennzeichnung elektrischer Betriebsmittel</w:t>
      </w:r>
      <w:bookmarkEnd w:id="1289"/>
      <w:bookmarkEnd w:id="1290"/>
      <w:bookmarkEnd w:id="1291"/>
      <w:bookmarkEnd w:id="1292"/>
    </w:p>
    <w:p w14:paraId="6B478CD0" w14:textId="77777777" w:rsidR="002E3184" w:rsidRPr="008E0F64" w:rsidRDefault="002E3184" w:rsidP="002E3184">
      <w:pPr>
        <w:pStyle w:val="FOD-normal"/>
        <w:spacing w:after="120"/>
      </w:pPr>
      <w:bookmarkStart w:id="1293" w:name="_Toc390436788"/>
      <w:r w:rsidRPr="008E0F64">
        <w:t>Ortsfeste Maschinen und Geräte und Niederspannung-Schaltgerätekombinationen sind deutlich, auffällig und wischfest individuell gekennzeichnet, es sei denn, eine Verwechslung ist ausgeschlossen.</w:t>
      </w:r>
    </w:p>
    <w:p w14:paraId="32F1F868" w14:textId="77777777" w:rsidR="002E3184" w:rsidRPr="008E0F64" w:rsidRDefault="002E3184" w:rsidP="00962ACD">
      <w:pPr>
        <w:pStyle w:val="FOD-niv4"/>
      </w:pPr>
      <w:bookmarkStart w:id="1294" w:name="_Toc167268275"/>
      <w:bookmarkStart w:id="1295" w:name="_Toc167269438"/>
      <w:bookmarkStart w:id="1296" w:name="_Toc167270598"/>
      <w:bookmarkStart w:id="1297" w:name="_Toc196734653"/>
      <w:r w:rsidRPr="008E0F64">
        <w:t>Unterabschnitt 5.1.6.2 - Farbcode isolierter Leiter</w:t>
      </w:r>
      <w:bookmarkEnd w:id="1293"/>
      <w:bookmarkEnd w:id="1294"/>
      <w:bookmarkEnd w:id="1295"/>
      <w:bookmarkEnd w:id="1296"/>
      <w:bookmarkEnd w:id="1297"/>
    </w:p>
    <w:p w14:paraId="07D3768A" w14:textId="77777777" w:rsidR="002E3184" w:rsidRPr="008E0F64" w:rsidRDefault="002E3184" w:rsidP="002E3184">
      <w:pPr>
        <w:pStyle w:val="FOD-normal"/>
      </w:pPr>
      <w:r w:rsidRPr="008E0F64">
        <w:t>In Elektroinstallationsrohren und elektrischen Leitungen werden die anhand fester Isolierstoffe isolierten Leiter, die durch die Kombination der Farben Grün und Gelb gekennzeichnet sind, wie folgt verwendet:</w:t>
      </w:r>
    </w:p>
    <w:p w14:paraId="56774DEB" w14:textId="77777777" w:rsidR="002E3184" w:rsidRPr="008E0F64" w:rsidRDefault="002E3184" w:rsidP="00445351">
      <w:pPr>
        <w:pStyle w:val="FOD-opsomming1"/>
        <w:numPr>
          <w:ilvl w:val="0"/>
          <w:numId w:val="184"/>
        </w:numPr>
      </w:pPr>
      <w:r w:rsidRPr="008E0F64">
        <w:t>als Schutzleiter (PE geerdet oder nicht),</w:t>
      </w:r>
    </w:p>
    <w:p w14:paraId="39F51CA5" w14:textId="77777777" w:rsidR="002E3184" w:rsidRPr="008E0F64" w:rsidRDefault="002E3184" w:rsidP="00445351">
      <w:pPr>
        <w:pStyle w:val="FOD-opsomming1"/>
        <w:numPr>
          <w:ilvl w:val="0"/>
          <w:numId w:val="184"/>
        </w:numPr>
      </w:pPr>
      <w:r w:rsidRPr="008E0F64">
        <w:t>als Neutralleiter, wenn sie gleichzeitig als Schutzleiter (PEN-Leiter) dienen.</w:t>
      </w:r>
    </w:p>
    <w:p w14:paraId="0B58AB7A" w14:textId="77777777" w:rsidR="002E3184" w:rsidRPr="008E0F64" w:rsidRDefault="002E3184" w:rsidP="002E3184">
      <w:pPr>
        <w:pStyle w:val="FOD-normal"/>
      </w:pPr>
      <w:r w:rsidRPr="008E0F64">
        <w:t>Die oben erwähnte Farbkombination ist über die gesamte Länge der Leiter vorhanden.</w:t>
      </w:r>
    </w:p>
    <w:p w14:paraId="63B73060" w14:textId="77777777" w:rsidR="002E3184" w:rsidRPr="008E0F64" w:rsidRDefault="002E3184" w:rsidP="002E3184">
      <w:pPr>
        <w:pStyle w:val="FOD-normal"/>
      </w:pPr>
      <w:r w:rsidRPr="008E0F64">
        <w:t>Die Verwendung der Farben Grün und/oder Gelb und die Verwendung einer dieser Farben in einer Mehrfarbenkombination ist für Isolierstoffe aktiver Leiter verboten, mit Ausnahme von Neutralleitern, die die Funktion eines Schutzleiters (PEN) einnehmen.</w:t>
      </w:r>
    </w:p>
    <w:p w14:paraId="05C7B08A" w14:textId="77777777" w:rsidR="002E3184" w:rsidRPr="008E0F64" w:rsidRDefault="002E3184" w:rsidP="002E3184">
      <w:pPr>
        <w:pStyle w:val="FOD-normal"/>
      </w:pPr>
      <w:r w:rsidRPr="008E0F64">
        <w:t>In Abweichung von den Vorschriften des vorhergehenden Absatzes ist es erlaubt, die Farbe Gelb oder Grün für elektrische Leiter zu verwenden, die Teil von Steuer-, Überwachungs-, Melde- und Messkreisen sind, sofern ihr Querschnitt weniger als 1,5 mm² beträgt.</w:t>
      </w:r>
    </w:p>
    <w:p w14:paraId="58CC538E" w14:textId="77777777" w:rsidR="002E3184" w:rsidRPr="008E0F64" w:rsidRDefault="002E3184" w:rsidP="002E3184">
      <w:pPr>
        <w:pStyle w:val="FOD-normal"/>
      </w:pPr>
      <w:r w:rsidRPr="008E0F64">
        <w:t>Mit Ausnahme von VTLBp-Flachkabeln werden die anhand fester Isolierstoffe isolierten Leiter, die mit der Farbe Blau gekennzeichnet sind, für den Neutral- oder Mittelleiter (N) vorbehalten, bei Stromkreisen mit einem solchen Leiter.</w:t>
      </w:r>
    </w:p>
    <w:p w14:paraId="31AE5BFC" w14:textId="77777777" w:rsidR="002E3184" w:rsidRPr="008E0F64" w:rsidRDefault="002E3184" w:rsidP="002E3184">
      <w:pPr>
        <w:pStyle w:val="FOD-normal"/>
      </w:pPr>
      <w:r w:rsidRPr="008E0F64">
        <w:t>Wenn in einem Stromkreis kein Neutralleiter vorhanden ist, kann der blaue Leiter von Mehrleiterkabeln für einen anderen Zweck verwendet werden, außer als Schutzleiter.</w:t>
      </w:r>
    </w:p>
    <w:p w14:paraId="090B8D85" w14:textId="77777777" w:rsidR="002E3184" w:rsidRPr="008E0F64" w:rsidRDefault="002E3184" w:rsidP="002E3184">
      <w:pPr>
        <w:pStyle w:val="FOD-niv2"/>
      </w:pPr>
      <w:bookmarkStart w:id="1298" w:name="_Toc390436789"/>
      <w:bookmarkStart w:id="1299" w:name="_Toc86914644"/>
      <w:bookmarkStart w:id="1300" w:name="_Toc167268276"/>
      <w:bookmarkStart w:id="1301" w:name="_Toc167269439"/>
      <w:bookmarkStart w:id="1302" w:name="_Toc167269862"/>
      <w:bookmarkStart w:id="1303" w:name="_Toc167270599"/>
      <w:bookmarkStart w:id="1304" w:name="_Toc196465628"/>
      <w:bookmarkStart w:id="1305" w:name="_Toc202779185"/>
      <w:r w:rsidRPr="008E0F64">
        <w:lastRenderedPageBreak/>
        <w:t>KAPITEL 5.2 - Zusätzliche Regeln für Leitungen</w:t>
      </w:r>
      <w:bookmarkEnd w:id="1298"/>
      <w:bookmarkEnd w:id="1299"/>
      <w:bookmarkEnd w:id="1300"/>
      <w:bookmarkEnd w:id="1301"/>
      <w:bookmarkEnd w:id="1302"/>
      <w:bookmarkEnd w:id="1303"/>
      <w:bookmarkEnd w:id="1304"/>
      <w:bookmarkEnd w:id="1305"/>
    </w:p>
    <w:p w14:paraId="1B40D8EC" w14:textId="77777777" w:rsidR="002E3184" w:rsidRPr="008E0F64" w:rsidRDefault="002E3184" w:rsidP="002E3184">
      <w:pPr>
        <w:pStyle w:val="FOD-niv3"/>
      </w:pPr>
      <w:bookmarkStart w:id="1306" w:name="_Toc390436790"/>
      <w:bookmarkStart w:id="1307" w:name="_Toc167268277"/>
      <w:bookmarkStart w:id="1308" w:name="_Toc167269440"/>
      <w:bookmarkStart w:id="1309" w:name="_Toc167270600"/>
      <w:r w:rsidRPr="008E0F64">
        <w:t>Abschnitt 5.2.1 - Allgemeines</w:t>
      </w:r>
      <w:bookmarkEnd w:id="1306"/>
      <w:bookmarkEnd w:id="1307"/>
      <w:bookmarkEnd w:id="1308"/>
      <w:bookmarkEnd w:id="1309"/>
    </w:p>
    <w:p w14:paraId="21CE92A7" w14:textId="77777777" w:rsidR="002E3184" w:rsidRPr="008E0F64" w:rsidRDefault="002E3184" w:rsidP="00962ACD">
      <w:pPr>
        <w:pStyle w:val="FOD-niv4"/>
      </w:pPr>
      <w:bookmarkStart w:id="1310" w:name="_Toc390436791"/>
      <w:bookmarkStart w:id="1311" w:name="_Toc167268278"/>
      <w:bookmarkStart w:id="1312" w:name="_Toc167269441"/>
      <w:bookmarkStart w:id="1313" w:name="_Toc167270601"/>
      <w:bookmarkStart w:id="1314" w:name="_Toc196734654"/>
      <w:r w:rsidRPr="008E0F64">
        <w:t>Unterabschnitt 5.2.1.1 - Identifizierungscode für elektrische Leitungen</w:t>
      </w:r>
      <w:bookmarkEnd w:id="1310"/>
      <w:bookmarkEnd w:id="1311"/>
      <w:bookmarkEnd w:id="1312"/>
      <w:bookmarkEnd w:id="1313"/>
      <w:bookmarkEnd w:id="1314"/>
    </w:p>
    <w:p w14:paraId="0CDCDDFF" w14:textId="77777777" w:rsidR="002E3184" w:rsidRPr="008E0F64" w:rsidRDefault="002E3184" w:rsidP="002E3184">
      <w:pPr>
        <w:pStyle w:val="FOD-normal"/>
        <w:spacing w:after="120"/>
      </w:pPr>
      <w:r w:rsidRPr="008E0F64">
        <w:t>Der Identifizierungscode für elektrische Leitungen ist in der diesbezüglichen vom König bestätigten oder vom NBN registrierten Norm angegeben oder entspricht Bestimmungen, die ein Sicherheitsniveau gewährleisten, das dem in dieser Norm festgelegten Niveau mindestens gleichwertig ist.</w:t>
      </w:r>
    </w:p>
    <w:p w14:paraId="103D4480" w14:textId="77777777" w:rsidR="002E3184" w:rsidRPr="008E0F64" w:rsidRDefault="002E3184" w:rsidP="00962ACD">
      <w:pPr>
        <w:pStyle w:val="FOD-niv4"/>
      </w:pPr>
      <w:bookmarkStart w:id="1315" w:name="_Toc390436792"/>
      <w:bookmarkStart w:id="1316" w:name="_Toc167268279"/>
      <w:bookmarkStart w:id="1317" w:name="_Toc167269442"/>
      <w:bookmarkStart w:id="1318" w:name="_Toc167270602"/>
      <w:bookmarkStart w:id="1319" w:name="_Toc196734655"/>
      <w:r w:rsidRPr="008E0F64">
        <w:t>Unterabschnitt 5.2.1.2 - Wahl elektrischer Leitungen</w:t>
      </w:r>
      <w:bookmarkEnd w:id="1315"/>
      <w:bookmarkEnd w:id="1316"/>
      <w:bookmarkEnd w:id="1317"/>
      <w:bookmarkEnd w:id="1318"/>
      <w:bookmarkEnd w:id="1319"/>
    </w:p>
    <w:p w14:paraId="19799335" w14:textId="77777777" w:rsidR="002E3184" w:rsidRPr="008E0F64" w:rsidRDefault="002E3184" w:rsidP="002E3184">
      <w:pPr>
        <w:pStyle w:val="FOD-normal"/>
      </w:pPr>
      <w:r w:rsidRPr="008E0F64">
        <w:t>Elektrische Leitungen, die nicht integraler Bestandteil einer elektrischen Maschine oder eines elektrischen Geräts sind, und insbesondere ihre Querschnitte sind so zu wählen, dass:</w:t>
      </w:r>
    </w:p>
    <w:p w14:paraId="68110E46" w14:textId="77777777" w:rsidR="002E3184" w:rsidRPr="008E0F64" w:rsidRDefault="002E3184" w:rsidP="00445351">
      <w:pPr>
        <w:pStyle w:val="FOD-opsommingabc"/>
        <w:numPr>
          <w:ilvl w:val="0"/>
          <w:numId w:val="503"/>
        </w:numPr>
        <w:tabs>
          <w:tab w:val="clear" w:pos="480"/>
          <w:tab w:val="left" w:pos="567"/>
        </w:tabs>
        <w:ind w:left="567"/>
      </w:pPr>
      <w:r w:rsidRPr="008E0F64">
        <w:t xml:space="preserve">sofern in vorliegendem Buch nicht anders angegeben, ihre Strombelastbarkeit </w:t>
      </w:r>
      <w:r w:rsidRPr="008E0F64">
        <w:rPr>
          <w:i/>
        </w:rPr>
        <w:t>I</w:t>
      </w:r>
      <w:r w:rsidRPr="008E0F64">
        <w:rPr>
          <w:vertAlign w:val="subscript"/>
        </w:rPr>
        <w:t>z</w:t>
      </w:r>
      <w:r w:rsidRPr="008E0F64">
        <w:t xml:space="preserve">, wie in </w:t>
      </w:r>
      <w:r w:rsidRPr="008E0F64">
        <w:rPr>
          <w:i/>
        </w:rPr>
        <w:t>Unterabschnitt 4.4.1.5</w:t>
      </w:r>
      <w:r w:rsidRPr="008E0F64">
        <w:t xml:space="preserve"> bestimmt, mindestens dem vorgesehenen Betriebsstrom </w:t>
      </w:r>
      <w:r w:rsidRPr="008E0F64">
        <w:rPr>
          <w:i/>
        </w:rPr>
        <w:t>I</w:t>
      </w:r>
      <w:r w:rsidRPr="008E0F64">
        <w:rPr>
          <w:vertAlign w:val="subscript"/>
        </w:rPr>
        <w:t>B</w:t>
      </w:r>
      <w:r w:rsidRPr="008E0F64">
        <w:t xml:space="preserve"> des betreffenden Stromkreises entspricht,</w:t>
      </w:r>
    </w:p>
    <w:p w14:paraId="715D9235" w14:textId="77777777" w:rsidR="002E3184" w:rsidRPr="008E0F64" w:rsidRDefault="002E3184" w:rsidP="00343A79">
      <w:pPr>
        <w:pStyle w:val="FOD-opsommingabc"/>
        <w:tabs>
          <w:tab w:val="clear" w:pos="480"/>
          <w:tab w:val="left" w:pos="567"/>
        </w:tabs>
        <w:ind w:left="567"/>
      </w:pPr>
      <w:r w:rsidRPr="008E0F64">
        <w:t>die Spannungsänderung unter normalen Betriebsbedingungen mit dem sicheren Betrieb der versorgten elektrischen Maschinen oder Geräte vereinbar ist,</w:t>
      </w:r>
    </w:p>
    <w:p w14:paraId="2DBEE1FB" w14:textId="77777777" w:rsidR="002E3184" w:rsidRPr="008E0F64" w:rsidRDefault="002E3184" w:rsidP="00343A79">
      <w:pPr>
        <w:pStyle w:val="FOD-opsommingabc"/>
        <w:tabs>
          <w:tab w:val="clear" w:pos="480"/>
          <w:tab w:val="left" w:pos="567"/>
        </w:tabs>
        <w:ind w:left="567"/>
      </w:pPr>
      <w:r w:rsidRPr="008E0F64">
        <w:t>elektrodynamische Beanspruchungen, die bei einem Kurzschluss auftreten können, die Sicherheit nicht beeinträchtigen,</w:t>
      </w:r>
    </w:p>
    <w:p w14:paraId="0EF0353A" w14:textId="77777777" w:rsidR="002E3184" w:rsidRPr="008E0F64" w:rsidRDefault="002E3184" w:rsidP="00343A79">
      <w:pPr>
        <w:pStyle w:val="FOD-opsommingabc"/>
        <w:tabs>
          <w:tab w:val="clear" w:pos="480"/>
          <w:tab w:val="left" w:pos="567"/>
        </w:tabs>
        <w:ind w:left="567"/>
      </w:pPr>
      <w:r w:rsidRPr="008E0F64">
        <w:t>sie durch sonstige gemäß den Regeln des Fachs vorgesehene mechanische Beanspruchungen nicht beschädigt werden,</w:t>
      </w:r>
    </w:p>
    <w:p w14:paraId="303699C9" w14:textId="77777777" w:rsidR="002E3184" w:rsidRPr="008E0F64" w:rsidRDefault="002E3184" w:rsidP="00343A79">
      <w:pPr>
        <w:pStyle w:val="FOD-opsommingabc"/>
        <w:tabs>
          <w:tab w:val="clear" w:pos="480"/>
          <w:tab w:val="left" w:pos="567"/>
        </w:tabs>
        <w:ind w:left="567"/>
      </w:pPr>
      <w:r w:rsidRPr="008E0F64">
        <w:t>der Wert der Impedanz des Stromkreises mit der Funktionsweise der in vorliegendem Buch vorgeschriebenen Schutzeinrichtungen vereinbar ist.</w:t>
      </w:r>
    </w:p>
    <w:p w14:paraId="39B671D6" w14:textId="77777777" w:rsidR="002E3184" w:rsidRPr="008E0F64" w:rsidRDefault="002E3184" w:rsidP="002E3184">
      <w:pPr>
        <w:pStyle w:val="FOD-normal"/>
      </w:pPr>
      <w:r w:rsidRPr="008E0F64">
        <w:t>Die für Energie bzw. für das Wohlbefinden der Arbeitnehmer bei der Ausführung ihrer Arbeit zuständigen Minister können durch Erlass nähere Regeln für die Berechnung des Querschnitts elektrischer Leitungen festlegen.</w:t>
      </w:r>
    </w:p>
    <w:p w14:paraId="2739F2F7" w14:textId="77777777" w:rsidR="002E3184" w:rsidRPr="008E0F64" w:rsidRDefault="002E3184" w:rsidP="002E3184">
      <w:pPr>
        <w:pStyle w:val="FOD-normal"/>
      </w:pPr>
      <w:r w:rsidRPr="008E0F64">
        <w:t>Es ist verboten, folgende Vorrichtungen als Leiter für die gewöhnliche Übertragung von elektrischer Energie zu benutzen:</w:t>
      </w:r>
    </w:p>
    <w:p w14:paraId="752AA77F" w14:textId="77777777" w:rsidR="002E3184" w:rsidRPr="008E0F64" w:rsidRDefault="002E3184" w:rsidP="00445351">
      <w:pPr>
        <w:pStyle w:val="FOD-opsomming1"/>
        <w:numPr>
          <w:ilvl w:val="0"/>
          <w:numId w:val="185"/>
        </w:numPr>
      </w:pPr>
      <w:r w:rsidRPr="008E0F64">
        <w:t>Wasser- oder Gasleitungen,</w:t>
      </w:r>
    </w:p>
    <w:p w14:paraId="0068B511" w14:textId="77777777" w:rsidR="002E3184" w:rsidRPr="008E0F64" w:rsidRDefault="002E3184" w:rsidP="00445351">
      <w:pPr>
        <w:pStyle w:val="FOD-opsomming1"/>
        <w:numPr>
          <w:ilvl w:val="0"/>
          <w:numId w:val="185"/>
        </w:numPr>
      </w:pPr>
      <w:r w:rsidRPr="008E0F64">
        <w:t>Metallteile eines Gebäudes,</w:t>
      </w:r>
    </w:p>
    <w:p w14:paraId="4BF6FF74" w14:textId="77777777" w:rsidR="002E3184" w:rsidRPr="008E0F64" w:rsidRDefault="002E3184" w:rsidP="00445351">
      <w:pPr>
        <w:pStyle w:val="FOD-opsomming1"/>
        <w:numPr>
          <w:ilvl w:val="0"/>
          <w:numId w:val="185"/>
        </w:numPr>
      </w:pPr>
      <w:r w:rsidRPr="008E0F64">
        <w:t>metallische Umhüllungen von isolierten elektrischen Leitern,</w:t>
      </w:r>
    </w:p>
    <w:p w14:paraId="5DB2DA69" w14:textId="77777777" w:rsidR="002E3184" w:rsidRPr="008E0F64" w:rsidRDefault="002E3184" w:rsidP="00445351">
      <w:pPr>
        <w:pStyle w:val="FOD-opsomming1"/>
        <w:numPr>
          <w:ilvl w:val="0"/>
          <w:numId w:val="185"/>
        </w:numPr>
      </w:pPr>
      <w:r w:rsidRPr="008E0F64">
        <w:t>den Heizkreislauf,</w:t>
      </w:r>
    </w:p>
    <w:p w14:paraId="3171CB22" w14:textId="77777777" w:rsidR="002E3184" w:rsidRPr="008E0F64" w:rsidRDefault="002E3184" w:rsidP="00445351">
      <w:pPr>
        <w:pStyle w:val="FOD-opsomming1"/>
        <w:numPr>
          <w:ilvl w:val="0"/>
          <w:numId w:val="185"/>
        </w:numPr>
      </w:pPr>
      <w:r w:rsidRPr="008E0F64">
        <w:t>den Boden,</w:t>
      </w:r>
    </w:p>
    <w:p w14:paraId="758A9AC9" w14:textId="77777777" w:rsidR="002E3184" w:rsidRPr="008E0F64" w:rsidRDefault="002E3184" w:rsidP="002E3184">
      <w:pPr>
        <w:pStyle w:val="FOD-normal"/>
      </w:pPr>
      <w:r w:rsidRPr="008E0F64">
        <w:t>Elektrische Leitungen werden je nach vorhandenen äußeren Einflüssen und Eigenschaften der Anlage (Spannung, Strom, Leistung, Kompatibilität, ...) gewählt.</w:t>
      </w:r>
    </w:p>
    <w:p w14:paraId="6160FD24" w14:textId="77777777" w:rsidR="002E3184" w:rsidRPr="008E0F64" w:rsidRDefault="002E3184" w:rsidP="002E3184">
      <w:pPr>
        <w:pStyle w:val="FOD-normal"/>
      </w:pPr>
      <w:r w:rsidRPr="008E0F64">
        <w:t>Für elektrische Leitungen, die nicht integraler Bestandteil einer Maschine oder eines elektrischen Geräts sind, ist die Verwendung von isolierten Leitern mit einem Querschnitt von weniger als 2,5 mm² verboten.</w:t>
      </w:r>
    </w:p>
    <w:p w14:paraId="60DC2C1D" w14:textId="77777777" w:rsidR="002E3184" w:rsidRPr="008E0F64" w:rsidRDefault="002E3184" w:rsidP="002E3184">
      <w:pPr>
        <w:pStyle w:val="FOD-normal"/>
        <w:spacing w:after="120"/>
      </w:pPr>
      <w:r w:rsidRPr="008E0F64">
        <w:t xml:space="preserve">Für die Leiter der in </w:t>
      </w:r>
      <w:r w:rsidRPr="008E0F64">
        <w:rPr>
          <w:i/>
        </w:rPr>
        <w:t>Tabelle 5.1</w:t>
      </w:r>
      <w:r w:rsidRPr="008E0F64">
        <w:t xml:space="preserve"> aufgeführten elektrischen Leitungen sind jedoch Ausnahmen erlaubt.</w:t>
      </w:r>
    </w:p>
    <w:p w14:paraId="79952CCC" w14:textId="77777777" w:rsidR="002E3184" w:rsidRPr="008E0F64" w:rsidRDefault="002E3184" w:rsidP="002E3184">
      <w:pPr>
        <w:pStyle w:val="FOD-tab-titel"/>
      </w:pPr>
      <w:bookmarkStart w:id="1320" w:name="_Toc86914689"/>
      <w:bookmarkStart w:id="1321" w:name="_Toc167267966"/>
      <w:bookmarkStart w:id="1322" w:name="_Toc167269129"/>
      <w:bookmarkStart w:id="1323" w:name="_Toc167270289"/>
      <w:bookmarkStart w:id="1324" w:name="_Toc202794577"/>
      <w:bookmarkStart w:id="1325" w:name="TABEL_045_FR"/>
      <w:r w:rsidRPr="008E0F64">
        <w:t>Tabelle 5.1 - Elektrische Leitungen, bei denen der Querschnitt der Leiter weniger als 2,5 mm² betragen darf</w:t>
      </w:r>
      <w:bookmarkEnd w:id="1320"/>
      <w:bookmarkEnd w:id="1321"/>
      <w:bookmarkEnd w:id="1322"/>
      <w:bookmarkEnd w:id="1323"/>
      <w:bookmarkEnd w:id="1324"/>
    </w:p>
    <w:tbl>
      <w:tblPr>
        <w:tblW w:w="0" w:type="auto"/>
        <w:jc w:val="center"/>
        <w:tblLayout w:type="fixed"/>
        <w:tblCellMar>
          <w:left w:w="0" w:type="dxa"/>
          <w:right w:w="0" w:type="dxa"/>
        </w:tblCellMar>
        <w:tblLook w:val="0000" w:firstRow="0" w:lastRow="0" w:firstColumn="0" w:lastColumn="0" w:noHBand="0" w:noVBand="0"/>
      </w:tblPr>
      <w:tblGrid>
        <w:gridCol w:w="2427"/>
        <w:gridCol w:w="4536"/>
      </w:tblGrid>
      <w:tr w:rsidR="002E3184" w:rsidRPr="008E0F64" w14:paraId="36326F2A" w14:textId="77777777" w:rsidTr="006759AA">
        <w:trPr>
          <w:trHeight w:hRule="exact" w:val="247"/>
          <w:jc w:val="center"/>
        </w:trPr>
        <w:tc>
          <w:tcPr>
            <w:tcW w:w="2427" w:type="dxa"/>
            <w:tcBorders>
              <w:top w:val="single" w:sz="4" w:space="0" w:color="231F20"/>
              <w:left w:val="single" w:sz="4" w:space="0" w:color="231F20"/>
              <w:bottom w:val="single" w:sz="4" w:space="0" w:color="231F20"/>
              <w:right w:val="single" w:sz="4" w:space="0" w:color="231F20"/>
            </w:tcBorders>
          </w:tcPr>
          <w:p w14:paraId="6AE48D43" w14:textId="77777777" w:rsidR="002E3184" w:rsidRPr="008E0F64" w:rsidRDefault="002E3184" w:rsidP="006759AA">
            <w:pPr>
              <w:widowControl w:val="0"/>
              <w:autoSpaceDE w:val="0"/>
              <w:autoSpaceDN w:val="0"/>
              <w:adjustRightInd w:val="0"/>
              <w:spacing w:before="40" w:after="40" w:line="240" w:lineRule="auto"/>
              <w:ind w:left="85" w:right="-20"/>
              <w:rPr>
                <w:rFonts w:ascii="Trebuchet MS" w:eastAsia="Times New Roman" w:hAnsi="Trebuchet MS" w:cs="Times New Roman"/>
                <w:b/>
                <w:sz w:val="24"/>
                <w:szCs w:val="24"/>
              </w:rPr>
            </w:pPr>
            <w:r w:rsidRPr="008E0F64">
              <w:rPr>
                <w:rFonts w:ascii="Trebuchet MS" w:hAnsi="Trebuchet MS"/>
                <w:b/>
                <w:i/>
                <w:sz w:val="17"/>
              </w:rPr>
              <w:t>Mindestquerschnitt (mm²)</w:t>
            </w:r>
          </w:p>
        </w:tc>
        <w:tc>
          <w:tcPr>
            <w:tcW w:w="4536" w:type="dxa"/>
            <w:tcBorders>
              <w:top w:val="single" w:sz="4" w:space="0" w:color="231F20"/>
              <w:left w:val="single" w:sz="4" w:space="0" w:color="231F20"/>
              <w:bottom w:val="single" w:sz="4" w:space="0" w:color="231F20"/>
              <w:right w:val="single" w:sz="4" w:space="0" w:color="231F20"/>
            </w:tcBorders>
          </w:tcPr>
          <w:p w14:paraId="5D0C269E" w14:textId="77777777" w:rsidR="002E3184" w:rsidRPr="008E0F64" w:rsidRDefault="002E3184" w:rsidP="006759AA">
            <w:pPr>
              <w:widowControl w:val="0"/>
              <w:autoSpaceDE w:val="0"/>
              <w:autoSpaceDN w:val="0"/>
              <w:adjustRightInd w:val="0"/>
              <w:spacing w:before="40" w:after="40" w:line="240" w:lineRule="auto"/>
              <w:ind w:left="851" w:right="1661"/>
              <w:rPr>
                <w:rFonts w:ascii="Trebuchet MS" w:eastAsia="Times New Roman" w:hAnsi="Trebuchet MS" w:cs="Times New Roman"/>
                <w:b/>
                <w:sz w:val="24"/>
                <w:szCs w:val="24"/>
              </w:rPr>
            </w:pPr>
            <w:r w:rsidRPr="008E0F64">
              <w:rPr>
                <w:rFonts w:ascii="Trebuchet MS" w:hAnsi="Trebuchet MS"/>
                <w:b/>
                <w:i/>
                <w:sz w:val="17"/>
              </w:rPr>
              <w:t>Elektrische Leitungen</w:t>
            </w:r>
          </w:p>
        </w:tc>
      </w:tr>
      <w:tr w:rsidR="002E3184" w:rsidRPr="008E0F64" w14:paraId="4A2BF3F3" w14:textId="77777777" w:rsidTr="006759AA">
        <w:trPr>
          <w:trHeight w:hRule="exact" w:val="999"/>
          <w:jc w:val="center"/>
        </w:trPr>
        <w:tc>
          <w:tcPr>
            <w:tcW w:w="2427" w:type="dxa"/>
            <w:tcBorders>
              <w:top w:val="single" w:sz="4" w:space="0" w:color="231F20"/>
              <w:left w:val="single" w:sz="4" w:space="0" w:color="231F20"/>
              <w:bottom w:val="single" w:sz="4" w:space="0" w:color="231F20"/>
              <w:right w:val="single" w:sz="4" w:space="0" w:color="231F20"/>
            </w:tcBorders>
            <w:vAlign w:val="center"/>
          </w:tcPr>
          <w:p w14:paraId="47DF6A16" w14:textId="77777777" w:rsidR="002E3184" w:rsidRPr="008E0F64" w:rsidRDefault="002E3184" w:rsidP="006759AA">
            <w:pPr>
              <w:widowControl w:val="0"/>
              <w:autoSpaceDE w:val="0"/>
              <w:autoSpaceDN w:val="0"/>
              <w:adjustRightInd w:val="0"/>
              <w:spacing w:before="20" w:after="20" w:line="240" w:lineRule="auto"/>
              <w:ind w:left="1006" w:right="986"/>
              <w:jc w:val="center"/>
              <w:rPr>
                <w:rFonts w:ascii="Trebuchet MS" w:eastAsia="Times New Roman" w:hAnsi="Trebuchet MS" w:cs="Times New Roman"/>
                <w:sz w:val="24"/>
                <w:szCs w:val="24"/>
              </w:rPr>
            </w:pPr>
            <w:r w:rsidRPr="008E0F64">
              <w:rPr>
                <w:rFonts w:ascii="Trebuchet MS" w:hAnsi="Trebuchet MS"/>
                <w:sz w:val="17"/>
              </w:rPr>
              <w:t>1,5</w:t>
            </w:r>
          </w:p>
        </w:tc>
        <w:tc>
          <w:tcPr>
            <w:tcW w:w="4536" w:type="dxa"/>
            <w:tcBorders>
              <w:top w:val="single" w:sz="4" w:space="0" w:color="231F20"/>
              <w:left w:val="single" w:sz="4" w:space="0" w:color="231F20"/>
              <w:bottom w:val="single" w:sz="4" w:space="0" w:color="231F20"/>
              <w:right w:val="single" w:sz="4" w:space="0" w:color="231F20"/>
            </w:tcBorders>
          </w:tcPr>
          <w:p w14:paraId="60F5A0F0" w14:textId="77777777" w:rsidR="002E3184" w:rsidRPr="008E0F64" w:rsidRDefault="002E3184" w:rsidP="006759AA">
            <w:pPr>
              <w:widowControl w:val="0"/>
              <w:autoSpaceDE w:val="0"/>
              <w:autoSpaceDN w:val="0"/>
              <w:adjustRightInd w:val="0"/>
              <w:spacing w:before="20" w:after="20" w:line="240" w:lineRule="auto"/>
              <w:ind w:left="85" w:right="134"/>
              <w:rPr>
                <w:rFonts w:ascii="Trebuchet MS" w:eastAsia="Times New Roman" w:hAnsi="Trebuchet MS" w:cs="Times New Roman"/>
                <w:sz w:val="24"/>
                <w:szCs w:val="24"/>
              </w:rPr>
            </w:pPr>
            <w:r w:rsidRPr="008E0F64">
              <w:rPr>
                <w:rFonts w:ascii="Trebuchet MS" w:hAnsi="Trebuchet MS"/>
                <w:sz w:val="17"/>
              </w:rPr>
              <w:t>Elektrische Leitungen, die zu Stromkreisen ohne Steckdosen gehören, mit Ausnahme von einzelnen Steckdosen mit einer Nennstromstärke von 2,5 A, die in Leuchten integriert sind.</w:t>
            </w:r>
          </w:p>
        </w:tc>
      </w:tr>
      <w:tr w:rsidR="00E41943" w:rsidRPr="008E0F64" w14:paraId="1ABBA0A6" w14:textId="77777777" w:rsidTr="00E34C69">
        <w:trPr>
          <w:trHeight w:val="1217"/>
          <w:jc w:val="center"/>
        </w:trPr>
        <w:tc>
          <w:tcPr>
            <w:tcW w:w="2427" w:type="dxa"/>
            <w:tcBorders>
              <w:top w:val="single" w:sz="4" w:space="0" w:color="231F20"/>
              <w:left w:val="single" w:sz="4" w:space="0" w:color="231F20"/>
              <w:right w:val="single" w:sz="4" w:space="0" w:color="231F20"/>
            </w:tcBorders>
            <w:vAlign w:val="center"/>
          </w:tcPr>
          <w:p w14:paraId="133A862D" w14:textId="6748FB15" w:rsidR="00E41943" w:rsidRPr="008E0F64" w:rsidRDefault="00E41943" w:rsidP="006759AA">
            <w:pPr>
              <w:widowControl w:val="0"/>
              <w:autoSpaceDE w:val="0"/>
              <w:autoSpaceDN w:val="0"/>
              <w:adjustRightInd w:val="0"/>
              <w:spacing w:before="20" w:after="20" w:line="240" w:lineRule="auto"/>
              <w:ind w:left="1006" w:right="986"/>
              <w:jc w:val="center"/>
              <w:rPr>
                <w:rFonts w:ascii="Trebuchet MS" w:eastAsia="Times New Roman" w:hAnsi="Trebuchet MS" w:cs="Times New Roman"/>
                <w:sz w:val="24"/>
                <w:szCs w:val="24"/>
              </w:rPr>
            </w:pPr>
            <w:r w:rsidRPr="008E0F64">
              <w:rPr>
                <w:rFonts w:ascii="Trebuchet MS" w:hAnsi="Trebuchet MS"/>
                <w:sz w:val="17"/>
              </w:rPr>
              <w:t>[0,75</w:t>
            </w:r>
          </w:p>
        </w:tc>
        <w:tc>
          <w:tcPr>
            <w:tcW w:w="4536" w:type="dxa"/>
            <w:tcBorders>
              <w:top w:val="single" w:sz="4" w:space="0" w:color="231F20"/>
              <w:left w:val="single" w:sz="4" w:space="0" w:color="231F20"/>
              <w:right w:val="single" w:sz="4" w:space="0" w:color="231F20"/>
            </w:tcBorders>
          </w:tcPr>
          <w:p w14:paraId="473A181B" w14:textId="6A8152D5" w:rsidR="00E41943" w:rsidRPr="008E0F64" w:rsidRDefault="00E41943" w:rsidP="00E41943">
            <w:pPr>
              <w:widowControl w:val="0"/>
              <w:autoSpaceDE w:val="0"/>
              <w:autoSpaceDN w:val="0"/>
              <w:adjustRightInd w:val="0"/>
              <w:spacing w:before="20" w:after="20" w:line="240" w:lineRule="auto"/>
              <w:ind w:left="85" w:right="134"/>
              <w:rPr>
                <w:rFonts w:ascii="Trebuchet MS" w:eastAsia="Times New Roman" w:hAnsi="Trebuchet MS" w:cs="Arial"/>
                <w:sz w:val="17"/>
                <w:szCs w:val="17"/>
              </w:rPr>
            </w:pPr>
            <w:r w:rsidRPr="008E0F64">
              <w:rPr>
                <w:rFonts w:ascii="Trebuchet MS" w:eastAsia="Times New Roman" w:hAnsi="Trebuchet MS" w:cs="Arial"/>
                <w:sz w:val="17"/>
                <w:szCs w:val="17"/>
              </w:rPr>
              <w:t>Elektrische Leitungen, die zu integrierten Stromkreisen in Verteiler- und Schaltgerätekombinationen gehören und eine Einzelsteckdose versorgen. Die Schutzeinrichtungen für diese elektrischen Leitungen sind für den Querschnitt dieser elektrischen Leitungen geeignet.]</w:t>
            </w:r>
          </w:p>
        </w:tc>
      </w:tr>
      <w:tr w:rsidR="002E3184" w:rsidRPr="008E0F64" w14:paraId="22B853A3" w14:textId="77777777" w:rsidTr="006759AA">
        <w:trPr>
          <w:trHeight w:hRule="exact" w:val="450"/>
          <w:jc w:val="center"/>
        </w:trPr>
        <w:tc>
          <w:tcPr>
            <w:tcW w:w="2427" w:type="dxa"/>
            <w:tcBorders>
              <w:top w:val="single" w:sz="4" w:space="0" w:color="231F20"/>
              <w:left w:val="single" w:sz="4" w:space="0" w:color="231F20"/>
              <w:bottom w:val="single" w:sz="4" w:space="0" w:color="231F20"/>
              <w:right w:val="single" w:sz="4" w:space="0" w:color="231F20"/>
            </w:tcBorders>
            <w:vAlign w:val="center"/>
          </w:tcPr>
          <w:p w14:paraId="10CF73FC" w14:textId="77777777" w:rsidR="002E3184" w:rsidRPr="008E0F64" w:rsidRDefault="002E3184" w:rsidP="006759AA">
            <w:pPr>
              <w:widowControl w:val="0"/>
              <w:autoSpaceDE w:val="0"/>
              <w:autoSpaceDN w:val="0"/>
              <w:adjustRightInd w:val="0"/>
              <w:spacing w:before="20" w:after="20" w:line="240" w:lineRule="auto"/>
              <w:ind w:left="1006" w:right="986"/>
              <w:jc w:val="center"/>
              <w:rPr>
                <w:rFonts w:ascii="Trebuchet MS" w:eastAsia="Times New Roman" w:hAnsi="Trebuchet MS" w:cs="Times New Roman"/>
                <w:sz w:val="24"/>
                <w:szCs w:val="24"/>
              </w:rPr>
            </w:pPr>
            <w:r w:rsidRPr="008E0F64">
              <w:rPr>
                <w:rFonts w:ascii="Trebuchet MS" w:hAnsi="Trebuchet MS"/>
                <w:sz w:val="17"/>
              </w:rPr>
              <w:t>0,5</w:t>
            </w:r>
          </w:p>
        </w:tc>
        <w:tc>
          <w:tcPr>
            <w:tcW w:w="4536" w:type="dxa"/>
            <w:tcBorders>
              <w:top w:val="single" w:sz="4" w:space="0" w:color="231F20"/>
              <w:left w:val="single" w:sz="4" w:space="0" w:color="231F20"/>
              <w:bottom w:val="single" w:sz="4" w:space="0" w:color="231F20"/>
              <w:right w:val="single" w:sz="4" w:space="0" w:color="231F20"/>
            </w:tcBorders>
          </w:tcPr>
          <w:p w14:paraId="01A143F2" w14:textId="77777777" w:rsidR="002E3184" w:rsidRPr="008E0F64" w:rsidRDefault="002E3184" w:rsidP="006759AA">
            <w:pPr>
              <w:widowControl w:val="0"/>
              <w:autoSpaceDE w:val="0"/>
              <w:autoSpaceDN w:val="0"/>
              <w:adjustRightInd w:val="0"/>
              <w:spacing w:before="20" w:after="20" w:line="240" w:lineRule="auto"/>
              <w:ind w:left="85" w:right="134"/>
              <w:rPr>
                <w:rFonts w:ascii="Trebuchet MS" w:eastAsia="Times New Roman" w:hAnsi="Trebuchet MS" w:cs="Times New Roman"/>
                <w:sz w:val="24"/>
                <w:szCs w:val="24"/>
              </w:rPr>
            </w:pPr>
            <w:r w:rsidRPr="008E0F64">
              <w:rPr>
                <w:rFonts w:ascii="Trebuchet MS" w:hAnsi="Trebuchet MS"/>
                <w:sz w:val="17"/>
              </w:rPr>
              <w:t>Elektrische Leitungen, die zu Steuer-, Überwachungs-, Melde- und Messkreisen gehören.</w:t>
            </w:r>
          </w:p>
        </w:tc>
      </w:tr>
    </w:tbl>
    <w:p w14:paraId="146D5AF4" w14:textId="37248038" w:rsidR="002E3184" w:rsidRPr="008E0F64" w:rsidRDefault="002E3184" w:rsidP="002E3184">
      <w:pPr>
        <w:pStyle w:val="Retraitcorpsdetexte"/>
        <w:spacing w:before="120" w:after="0" w:line="240" w:lineRule="auto"/>
        <w:ind w:left="0" w:right="176"/>
        <w:jc w:val="both"/>
        <w:rPr>
          <w:rFonts w:ascii="Trebuchet MS" w:hAnsi="Trebuchet MS"/>
          <w:sz w:val="19"/>
          <w:szCs w:val="19"/>
        </w:rPr>
      </w:pPr>
      <w:r w:rsidRPr="008E0F64">
        <w:rPr>
          <w:rFonts w:ascii="Trebuchet MS" w:hAnsi="Trebuchet MS"/>
          <w:sz w:val="19"/>
        </w:rPr>
        <w:t xml:space="preserve">In hauswirtschaftlichen Anlagen wird jedes (mobile) Gerät mit festem Standplatz bzw. jede (mobile) Maschine mit festem Standplatz mit einer Nennleistung von 2600 W oder mehr separat über </w:t>
      </w:r>
      <w:r w:rsidR="00877F10" w:rsidRPr="008E0F64">
        <w:rPr>
          <w:rFonts w:ascii="Trebuchet MS" w:hAnsi="Trebuchet MS"/>
          <w:sz w:val="19"/>
        </w:rPr>
        <w:t>[einen getrennten Stromkreis]</w:t>
      </w:r>
      <w:r w:rsidRPr="008E0F64">
        <w:rPr>
          <w:rFonts w:ascii="Trebuchet MS" w:hAnsi="Trebuchet MS"/>
          <w:sz w:val="19"/>
        </w:rPr>
        <w:t xml:space="preserve"> versorgt. Waschmaschine, Geschirrspüler, Wäschetrockner, Elektroherd, Elektrokochfeld und Elektroofen werden ebenfalls separat über </w:t>
      </w:r>
      <w:r w:rsidR="00877F10" w:rsidRPr="008E0F64">
        <w:rPr>
          <w:rFonts w:ascii="Trebuchet MS" w:hAnsi="Trebuchet MS"/>
          <w:sz w:val="19"/>
        </w:rPr>
        <w:t>[</w:t>
      </w:r>
      <w:r w:rsidRPr="008E0F64">
        <w:rPr>
          <w:rFonts w:ascii="Trebuchet MS" w:hAnsi="Trebuchet MS"/>
          <w:sz w:val="19"/>
        </w:rPr>
        <w:t xml:space="preserve">einen </w:t>
      </w:r>
      <w:r w:rsidR="00877F10" w:rsidRPr="008E0F64">
        <w:rPr>
          <w:rFonts w:ascii="Trebuchet MS" w:hAnsi="Trebuchet MS"/>
          <w:sz w:val="19"/>
        </w:rPr>
        <w:t>getrennt</w:t>
      </w:r>
      <w:r w:rsidRPr="008E0F64">
        <w:rPr>
          <w:rFonts w:ascii="Trebuchet MS" w:hAnsi="Trebuchet MS"/>
          <w:sz w:val="19"/>
        </w:rPr>
        <w:t>en Stromkreis</w:t>
      </w:r>
      <w:r w:rsidR="00877F10" w:rsidRPr="008E0F64">
        <w:rPr>
          <w:rFonts w:ascii="Trebuchet MS" w:hAnsi="Trebuchet MS"/>
          <w:sz w:val="19"/>
        </w:rPr>
        <w:t>]</w:t>
      </w:r>
      <w:r w:rsidRPr="008E0F64">
        <w:rPr>
          <w:rFonts w:ascii="Trebuchet MS" w:hAnsi="Trebuchet MS"/>
          <w:sz w:val="19"/>
        </w:rPr>
        <w:t xml:space="preserve"> versorgt. Geräte einer Elektroheizung mit festem Standplatz werden über </w:t>
      </w:r>
      <w:r w:rsidR="00877F10" w:rsidRPr="008E0F64">
        <w:rPr>
          <w:rFonts w:ascii="Trebuchet MS" w:hAnsi="Trebuchet MS"/>
          <w:sz w:val="19"/>
        </w:rPr>
        <w:t>[einen oder mehrere getrennte Stromkreise]</w:t>
      </w:r>
      <w:r w:rsidRPr="008E0F64">
        <w:rPr>
          <w:rFonts w:ascii="Trebuchet MS" w:hAnsi="Trebuchet MS"/>
          <w:sz w:val="19"/>
        </w:rPr>
        <w:t xml:space="preserve"> versorgt. Der Querschnitt der elektrischen Leitungen, die für die Versorgung dieser </w:t>
      </w:r>
      <w:r w:rsidRPr="008E0F64">
        <w:rPr>
          <w:rFonts w:ascii="Trebuchet MS" w:hAnsi="Trebuchet MS"/>
          <w:sz w:val="19"/>
        </w:rPr>
        <w:lastRenderedPageBreak/>
        <w:t>elektrischen Geräte oder Maschinen bestimmt sind, wird entsprechend der Leistung dieser elektrischen Geräte oder Maschinen gewählt.</w:t>
      </w:r>
    </w:p>
    <w:p w14:paraId="4246ED3D" w14:textId="77777777" w:rsidR="002E3184" w:rsidRPr="008E0F64" w:rsidRDefault="002E3184" w:rsidP="00962ACD">
      <w:pPr>
        <w:pStyle w:val="FOD-niv4"/>
      </w:pPr>
      <w:bookmarkStart w:id="1326" w:name="_Toc390436793"/>
      <w:bookmarkStart w:id="1327" w:name="_Toc167268280"/>
      <w:bookmarkStart w:id="1328" w:name="_Toc167269443"/>
      <w:bookmarkStart w:id="1329" w:name="_Toc167270603"/>
      <w:bookmarkStart w:id="1330" w:name="_Toc196734656"/>
      <w:bookmarkEnd w:id="1325"/>
      <w:r w:rsidRPr="008E0F64">
        <w:t>Unterabschnitt 5.2.1.3 - Verlegung von Leitungen</w:t>
      </w:r>
      <w:bookmarkEnd w:id="1326"/>
      <w:bookmarkEnd w:id="1327"/>
      <w:bookmarkEnd w:id="1328"/>
      <w:bookmarkEnd w:id="1329"/>
      <w:bookmarkEnd w:id="1330"/>
    </w:p>
    <w:p w14:paraId="36080DE5" w14:textId="77777777" w:rsidR="002E3184" w:rsidRPr="008E0F64" w:rsidRDefault="002E3184" w:rsidP="002E3184">
      <w:pPr>
        <w:pStyle w:val="FOD-normal"/>
      </w:pPr>
      <w:r w:rsidRPr="008E0F64">
        <w:t>Ein Mehrleiterkabel oder eine Gruppe von Leitern kann Stromkreise mit unterschiedlichen Spannungen enthalten unter der Bedingung, dass die Leiter entweder einzeln oder zusammen für die höchsten vorhandene Spannung isoliert sind.</w:t>
      </w:r>
    </w:p>
    <w:p w14:paraId="6E09EC58" w14:textId="77777777" w:rsidR="002E3184" w:rsidRPr="008E0F64" w:rsidRDefault="002E3184" w:rsidP="002E3184">
      <w:pPr>
        <w:pStyle w:val="FOD-normal"/>
      </w:pPr>
      <w:r w:rsidRPr="008E0F64">
        <w:t>In diesem Fall werden gemäß den Regeln des Fachs Maßnahmen ergriffen, um zu vermeiden, dass ein galvanischer Kontakt zwischen Leitern, die zu verschiedenen Stromkreisen gehören, die Sicherheit von Personen oder die Erhaltung von Gütern gefährdet.</w:t>
      </w:r>
    </w:p>
    <w:p w14:paraId="0DBCEA3A" w14:textId="77777777" w:rsidR="002E3184" w:rsidRPr="008E0F64" w:rsidRDefault="002E3184" w:rsidP="002E3184">
      <w:pPr>
        <w:pStyle w:val="FOD-normal"/>
        <w:keepNext/>
        <w:spacing w:after="120"/>
      </w:pPr>
      <w:r w:rsidRPr="008E0F64">
        <w:t>Einleiterkabel und isolierte Leiter, die zum selben Stromkreis gehören, werden in unmittelbarer Nähe zueinander verlegt. Diese Regel gilt auch für den entsprechenden Schutzleiter.</w:t>
      </w:r>
    </w:p>
    <w:p w14:paraId="23726918" w14:textId="77777777" w:rsidR="002E3184" w:rsidRPr="008E0F64" w:rsidRDefault="002E3184" w:rsidP="00962ACD">
      <w:pPr>
        <w:pStyle w:val="FOD-niv4"/>
      </w:pPr>
      <w:bookmarkStart w:id="1331" w:name="_Toc390436794"/>
      <w:bookmarkStart w:id="1332" w:name="_Toc167268281"/>
      <w:bookmarkStart w:id="1333" w:name="_Toc167269444"/>
      <w:bookmarkStart w:id="1334" w:name="_Toc167270604"/>
      <w:bookmarkStart w:id="1335" w:name="_Toc196734657"/>
      <w:r w:rsidRPr="008E0F64">
        <w:t>Unterabschnitt 5.2.1.4 - Isolierung von Leitern</w:t>
      </w:r>
      <w:bookmarkEnd w:id="1331"/>
      <w:bookmarkEnd w:id="1332"/>
      <w:bookmarkEnd w:id="1333"/>
      <w:bookmarkEnd w:id="1334"/>
      <w:bookmarkEnd w:id="1335"/>
    </w:p>
    <w:p w14:paraId="77369622" w14:textId="77777777" w:rsidR="002E3184" w:rsidRPr="008E0F64" w:rsidRDefault="002E3184" w:rsidP="00F1261E">
      <w:pPr>
        <w:pStyle w:val="Paragraphedeliste"/>
        <w:keepNext/>
        <w:widowControl w:val="0"/>
        <w:numPr>
          <w:ilvl w:val="0"/>
          <w:numId w:val="3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042A7D15" w14:textId="77777777" w:rsidR="002E3184" w:rsidRPr="008E0F64" w:rsidRDefault="002E3184" w:rsidP="002E3184">
      <w:pPr>
        <w:pStyle w:val="FOD-normal"/>
        <w:keepNext/>
      </w:pPr>
      <w:r w:rsidRPr="008E0F64">
        <w:t>An gewöhnlichen Orten bestehen alle aktiven Leiter elektrischer Leitungen grundsätzlich aus Leitern, die durch eine durchgehende Beschichtung sicher und dauerhaft isoliert sind.</w:t>
      </w:r>
    </w:p>
    <w:p w14:paraId="6D0D434D" w14:textId="77777777" w:rsidR="002E3184" w:rsidRPr="008E0F64" w:rsidRDefault="002E3184" w:rsidP="002E3184">
      <w:pPr>
        <w:pStyle w:val="FOD-normal"/>
      </w:pPr>
      <w:r w:rsidRPr="008E0F64">
        <w:t>Andererseits entsprechen Schienenverteiler den diesbezüglichen vom König bestätigten oder vom NBN registrierten Normen oder Bestimmungen, die ein Sicherheitsniveau gewährleisten, das dem in diesen Normen festgelegten Niveau mindestens gleichwertig ist.</w:t>
      </w:r>
    </w:p>
    <w:p w14:paraId="30DBD56A" w14:textId="77777777" w:rsidR="002E3184" w:rsidRPr="008E0F64" w:rsidRDefault="002E3184" w:rsidP="002E3184">
      <w:pPr>
        <w:pStyle w:val="FOD-normal"/>
      </w:pPr>
      <w:r w:rsidRPr="008E0F64">
        <w:t>Die Verwendung von blanken aktiven Leitern ist jedoch erlaubt:</w:t>
      </w:r>
    </w:p>
    <w:p w14:paraId="7C970178" w14:textId="77777777" w:rsidR="002E3184" w:rsidRPr="008E0F64" w:rsidRDefault="002E3184" w:rsidP="00445351">
      <w:pPr>
        <w:pStyle w:val="FOD-opsomming1"/>
        <w:numPr>
          <w:ilvl w:val="0"/>
          <w:numId w:val="186"/>
        </w:numPr>
      </w:pPr>
      <w:r w:rsidRPr="008E0F64">
        <w:t xml:space="preserve">unter Berücksichtigung der Vorschriften in Bezug auf den Teilschutz gegen elektrischen Schlag durch direktes Berühren, entweder indem die Leiter gemäß den Vorschriften von </w:t>
      </w:r>
      <w:r w:rsidRPr="008E0F64">
        <w:rPr>
          <w:i/>
        </w:rPr>
        <w:t>Unterabschnitt 4.2.2.1 Buchstabe d</w:t>
      </w:r>
      <w:r w:rsidRPr="008E0F64">
        <w:t xml:space="preserve"> durch Entfernung außer Reichweite gebracht werden oder anhand von Hindernissen gemäß den Vorschriften von </w:t>
      </w:r>
      <w:r w:rsidRPr="008E0F64">
        <w:rPr>
          <w:i/>
        </w:rPr>
        <w:t>Unterabschnitt 4.2.2.1 Buchstabe e</w:t>
      </w:r>
      <w:r w:rsidRPr="008E0F64">
        <w:t>,</w:t>
      </w:r>
    </w:p>
    <w:p w14:paraId="4820611D" w14:textId="77777777" w:rsidR="002E3184" w:rsidRPr="008E0F64" w:rsidRDefault="002E3184" w:rsidP="00445351">
      <w:pPr>
        <w:pStyle w:val="FOD-opsomming1"/>
        <w:numPr>
          <w:ilvl w:val="0"/>
          <w:numId w:val="186"/>
        </w:numPr>
      </w:pPr>
      <w:r w:rsidRPr="008E0F64">
        <w:t xml:space="preserve">an industriellen Orten, unter Berücksichtigung der Vorschriften von </w:t>
      </w:r>
      <w:r w:rsidRPr="008E0F64">
        <w:rPr>
          <w:i/>
        </w:rPr>
        <w:t>Unterabschnitt 4.2.2.5 Buchstabe f</w:t>
      </w:r>
      <w:r w:rsidRPr="008E0F64">
        <w:t xml:space="preserve"> in Bezug auf Fahrleitungen für Wälz- oder Gleitkontakte.</w:t>
      </w:r>
    </w:p>
    <w:p w14:paraId="1D3A6D94" w14:textId="77777777" w:rsidR="002E3184" w:rsidRPr="008E0F64" w:rsidRDefault="002E3184" w:rsidP="00F1261E">
      <w:pPr>
        <w:pStyle w:val="Paragraphedeliste"/>
        <w:widowControl w:val="0"/>
        <w:numPr>
          <w:ilvl w:val="0"/>
          <w:numId w:val="3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Spezifische Vorschriften für SELV- und PELV-Anlagen</w:t>
      </w:r>
    </w:p>
    <w:p w14:paraId="658A8AA6" w14:textId="77777777" w:rsidR="002E3184" w:rsidRPr="008E0F64" w:rsidRDefault="002E3184" w:rsidP="002E3184">
      <w:pPr>
        <w:pStyle w:val="FOD-normal"/>
      </w:pPr>
      <w:r w:rsidRPr="008E0F64">
        <w:t>In Anlagen im Innenbereich bestehen alle aktiven Leiter aus sicher und dauerhaft isolierten Leitern. Die Verwendung von blanken Leitern ist jedoch erlaubt:</w:t>
      </w:r>
    </w:p>
    <w:p w14:paraId="0EF5F1E0" w14:textId="77777777" w:rsidR="002E3184" w:rsidRPr="008E0F64" w:rsidRDefault="002E3184" w:rsidP="00445351">
      <w:pPr>
        <w:pStyle w:val="FOD-opsomming1"/>
        <w:numPr>
          <w:ilvl w:val="0"/>
          <w:numId w:val="187"/>
        </w:numPr>
      </w:pPr>
      <w:r w:rsidRPr="008E0F64">
        <w:t xml:space="preserve">unter Berücksichtigung der Vorschriften von </w:t>
      </w:r>
      <w:r w:rsidRPr="008E0F64">
        <w:rPr>
          <w:i/>
        </w:rPr>
        <w:t>Unterabschnitt 4.2.2.2</w:t>
      </w:r>
      <w:r w:rsidRPr="008E0F64">
        <w:t xml:space="preserve"> in Bezug auf den Schutz gegen elektrischen Schlag durch direktes Berühren,</w:t>
      </w:r>
    </w:p>
    <w:p w14:paraId="0C4CE39D" w14:textId="118866E0" w:rsidR="002E3184" w:rsidRPr="008E0F64" w:rsidRDefault="000D0F20" w:rsidP="00445351">
      <w:pPr>
        <w:pStyle w:val="FOD-opsomming1"/>
        <w:numPr>
          <w:ilvl w:val="0"/>
          <w:numId w:val="187"/>
        </w:numPr>
      </w:pPr>
      <w:r>
        <w:t>[a</w:t>
      </w:r>
      <w:r w:rsidR="002E3184" w:rsidRPr="008E0F64">
        <w:t>n gewöhnlichen Orten</w:t>
      </w:r>
      <w:r>
        <w:t xml:space="preserve">, die nicht </w:t>
      </w:r>
      <w:r w:rsidRPr="00761585">
        <w:t>als der Öffentlichkeit zugängliche Orte betrachtet werden und</w:t>
      </w:r>
      <w:r>
        <w:t>]</w:t>
      </w:r>
      <w:r w:rsidR="002E3184" w:rsidRPr="008E0F64">
        <w:t xml:space="preserve"> an denen in Artikel 2 des Gesetzes vom 4. August 1996 über das Wohlbefinden der Arbeitnehmer bei der Ausführung ihrer Arbeit erwähnte Arbeitnehmer beschäftigt sind, unter Berücksichtigung der Vorschriften von </w:t>
      </w:r>
      <w:r w:rsidR="002E3184" w:rsidRPr="008E0F64">
        <w:rPr>
          <w:i/>
        </w:rPr>
        <w:t>Unterabschnitt 4.2.2.5 Buchstabe f</w:t>
      </w:r>
      <w:r w:rsidR="002E3184" w:rsidRPr="008E0F64">
        <w:t xml:space="preserve"> in Bezug auf Fahrleitungen für Wälz- oder Gleitkontakte,</w:t>
      </w:r>
    </w:p>
    <w:p w14:paraId="7CC4AB37" w14:textId="77777777" w:rsidR="002E3184" w:rsidRPr="008E0F64" w:rsidRDefault="002E3184" w:rsidP="00445351">
      <w:pPr>
        <w:pStyle w:val="FOD-opsomming1"/>
        <w:numPr>
          <w:ilvl w:val="0"/>
          <w:numId w:val="187"/>
        </w:numPr>
      </w:pPr>
      <w:r w:rsidRPr="008E0F64">
        <w:t>beim Einsatz von Schienenverteilern, wenn sie den diesbezüglichen vom König bestätigten oder vom NBN registrierten Normen entsprechen oder wenn sie Bestimmungen entsprechen, die ein Sicherheitsniveau gewährleisten, das dem in diesen Normen festgelegten Niveau mindestens gleichwertig ist.</w:t>
      </w:r>
    </w:p>
    <w:p w14:paraId="1FE94B21" w14:textId="77777777" w:rsidR="002E3184" w:rsidRPr="008E0F64" w:rsidRDefault="002E3184" w:rsidP="00962ACD">
      <w:pPr>
        <w:pStyle w:val="FOD-niv4"/>
      </w:pPr>
      <w:bookmarkStart w:id="1336" w:name="_Toc390436795"/>
      <w:bookmarkStart w:id="1337" w:name="_Toc167268282"/>
      <w:bookmarkStart w:id="1338" w:name="_Toc167269445"/>
      <w:bookmarkStart w:id="1339" w:name="_Toc167270605"/>
      <w:bookmarkStart w:id="1340" w:name="_Toc196734658"/>
      <w:r w:rsidRPr="008E0F64">
        <w:t>Unterabschnitt 5.2.1.5 - Mechanische Festigkeit - Durchführungen</w:t>
      </w:r>
      <w:bookmarkEnd w:id="1336"/>
      <w:bookmarkEnd w:id="1337"/>
      <w:bookmarkEnd w:id="1338"/>
      <w:bookmarkEnd w:id="1339"/>
      <w:bookmarkEnd w:id="1340"/>
    </w:p>
    <w:p w14:paraId="53F3E510" w14:textId="77777777" w:rsidR="002E3184" w:rsidRPr="008E0F64" w:rsidRDefault="002E3184" w:rsidP="002E3184">
      <w:pPr>
        <w:pStyle w:val="FOD-normal"/>
      </w:pPr>
      <w:r w:rsidRPr="008E0F64">
        <w:t>Elektrische Leitungen werden so verlegt, dass sie unter Berücksichtigung der Belastungen, denen sie ausgesetzt sind, eine ausreichende mechanische Festigkeit beibehalten.</w:t>
      </w:r>
    </w:p>
    <w:p w14:paraId="4EA779DE" w14:textId="77777777" w:rsidR="002E3184" w:rsidRPr="008E0F64" w:rsidRDefault="002E3184" w:rsidP="002E3184">
      <w:pPr>
        <w:pStyle w:val="FOD-normal"/>
        <w:rPr>
          <w:rFonts w:eastAsiaTheme="minorHAnsi"/>
        </w:rPr>
      </w:pPr>
      <w:r w:rsidRPr="008E0F64">
        <w:t>Wenn elektrische Leitungen in besonderer Weise mechanischen Beschädigungen ausgesetzt sind, sind sie bewehrt oder mit einem besonderen Schutz versehen, um sie vor solchen Beschädigungen zu schützen.</w:t>
      </w:r>
    </w:p>
    <w:p w14:paraId="09FB1870" w14:textId="2F319625" w:rsidR="002E3184" w:rsidRPr="008E0F64" w:rsidRDefault="002E3184" w:rsidP="002E3184">
      <w:pPr>
        <w:pStyle w:val="FOD-normal"/>
        <w:rPr>
          <w:rFonts w:eastAsiaTheme="minorHAnsi"/>
        </w:rPr>
      </w:pPr>
      <w:r w:rsidRPr="008E0F64">
        <w:t>Bei Durchführungen zwischen Räumlichkeiten, in denen die Luftfeuchtigkeit sehr unterschiedlich sein kann, werden besondere Vorkehrungen getroffen, um das Eindringen von Kondenswasser in den Durchführungen zu vermeiden. Wenn die Durchführung anhand nicht abgedichteter Elektroinstallations</w:t>
      </w:r>
      <w:r w:rsidR="003C593B" w:rsidRPr="008E0F64">
        <w:softHyphen/>
      </w:r>
      <w:r w:rsidRPr="008E0F64">
        <w:t>rohre erfolgt, werden diese zur feuchtesten Räumlichkeit hin geneigt und so angebracht, dass die Leiter frei belüftet werden.</w:t>
      </w:r>
    </w:p>
    <w:p w14:paraId="0EC565E2" w14:textId="77777777" w:rsidR="00E41943" w:rsidRPr="008E0F64" w:rsidRDefault="002E3184" w:rsidP="00E41943">
      <w:pPr>
        <w:pStyle w:val="FOD-normal"/>
      </w:pPr>
      <w:r w:rsidRPr="008E0F64">
        <w:t xml:space="preserve">Dieselben Vorkehrungen werden für Durchführungen getroffen, die ins Freie führen. </w:t>
      </w:r>
    </w:p>
    <w:p w14:paraId="72C46FCD" w14:textId="6A2B00AA" w:rsidR="002E3184" w:rsidRPr="008E0F64" w:rsidRDefault="002E3184" w:rsidP="00E41943">
      <w:pPr>
        <w:pStyle w:val="FOD-normal"/>
      </w:pPr>
      <w:r w:rsidRPr="008E0F64">
        <w:t>Durchführungen, die in eine Räumlichkeit mit äußeren Einflüssen BE2 und/oder AF4 führen, werden auf Seite dieser Räumlichkeit abgedichtet.</w:t>
      </w:r>
    </w:p>
    <w:p w14:paraId="7501F26C" w14:textId="77777777" w:rsidR="002E3184" w:rsidRPr="008E0F64" w:rsidRDefault="002E3184" w:rsidP="002E3184">
      <w:pPr>
        <w:pStyle w:val="FOD-normal"/>
      </w:pPr>
      <w:r w:rsidRPr="008E0F64">
        <w:lastRenderedPageBreak/>
        <w:t>Bei Bodendurchführungen werden elektrische Leitungen auf Höhe des fertigen Fußbodens gegen mechanische Beschädigung und Flüssigkeiten, die auf den fertigen Fußboden gelangen können, geschützt. Wenn bei der Durchführung Leiter in Elektroinstallationsrohren verlegt werden, sind die Rohre wasserdicht und ihr oberes Ende ragt über den Fußboden hinaus, und zwar mindestens so hoch wie die Fußleisten, falls vorhanden, und mindestens 10 cm.</w:t>
      </w:r>
    </w:p>
    <w:p w14:paraId="66BE14A4" w14:textId="77777777" w:rsidR="002E3184" w:rsidRPr="008E0F64" w:rsidRDefault="002E3184" w:rsidP="002E3184">
      <w:pPr>
        <w:pStyle w:val="FOD-niv3"/>
      </w:pPr>
      <w:bookmarkStart w:id="1341" w:name="_Toc390436796"/>
      <w:bookmarkStart w:id="1342" w:name="_Toc167268283"/>
      <w:bookmarkStart w:id="1343" w:name="_Toc167269446"/>
      <w:bookmarkStart w:id="1344" w:name="_Toc167270606"/>
      <w:r w:rsidRPr="008E0F64">
        <w:t>Abschnitt 5.2.2 - Verlegearten</w:t>
      </w:r>
      <w:bookmarkEnd w:id="1341"/>
      <w:bookmarkEnd w:id="1342"/>
      <w:bookmarkEnd w:id="1343"/>
      <w:bookmarkEnd w:id="1344"/>
    </w:p>
    <w:p w14:paraId="252AB7B7" w14:textId="77777777" w:rsidR="002E3184" w:rsidRPr="008E0F64" w:rsidRDefault="002E3184" w:rsidP="00962ACD">
      <w:pPr>
        <w:pStyle w:val="FOD-niv4"/>
      </w:pPr>
      <w:bookmarkStart w:id="1345" w:name="_Toc390436797"/>
      <w:bookmarkStart w:id="1346" w:name="_Toc167268284"/>
      <w:bookmarkStart w:id="1347" w:name="_Toc167269447"/>
      <w:bookmarkStart w:id="1348" w:name="_Toc167270607"/>
      <w:bookmarkStart w:id="1349" w:name="_Toc196734659"/>
      <w:r w:rsidRPr="008E0F64">
        <w:t>Unterabschnitt 5.2.2.1 - Niederspannung</w:t>
      </w:r>
      <w:bookmarkEnd w:id="1345"/>
      <w:bookmarkEnd w:id="1346"/>
      <w:bookmarkEnd w:id="1347"/>
      <w:bookmarkEnd w:id="1348"/>
      <w:bookmarkEnd w:id="1349"/>
    </w:p>
    <w:p w14:paraId="72D69CAD" w14:textId="77777777" w:rsidR="002E3184" w:rsidRPr="008E0F64" w:rsidRDefault="002E3184" w:rsidP="002E3184">
      <w:pPr>
        <w:pStyle w:val="FOD-normal"/>
        <w:keepNext/>
      </w:pPr>
      <w:r w:rsidRPr="008E0F64">
        <w:t>Elektrische Leitungen können je nach ihrer Beschaffenheit auf folgende Arten verlegt werden:</w:t>
      </w:r>
    </w:p>
    <w:p w14:paraId="2E4597B4" w14:textId="77777777"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als Freileitungen,</w:t>
      </w:r>
    </w:p>
    <w:p w14:paraId="3ED99BCC" w14:textId="77777777" w:rsidR="002E3184" w:rsidRPr="008E0F64" w:rsidRDefault="002E3184" w:rsidP="002E3184">
      <w:pPr>
        <w:pStyle w:val="FOD-fig-tab-titel"/>
      </w:pPr>
      <w:bookmarkStart w:id="1350" w:name="_Toc86914655"/>
      <w:bookmarkStart w:id="1351" w:name="_Toc167267730"/>
      <w:bookmarkStart w:id="1352" w:name="_Toc167268893"/>
      <w:bookmarkStart w:id="1353" w:name="_Toc167270053"/>
      <w:bookmarkStart w:id="1354" w:name="_Toc202794497"/>
      <w:r w:rsidRPr="008E0F64">
        <w:t>Abbildung 5.1 - Verlegearten für elektrische Leitungen - Freileitungen</w:t>
      </w:r>
      <w:bookmarkEnd w:id="1350"/>
      <w:bookmarkEnd w:id="1351"/>
      <w:bookmarkEnd w:id="1352"/>
      <w:bookmarkEnd w:id="1353"/>
      <w:bookmarkEnd w:id="1354"/>
    </w:p>
    <w:p w14:paraId="3D3ABEEC" w14:textId="77777777" w:rsidR="002E3184" w:rsidRPr="008E0F64" w:rsidRDefault="002E3184" w:rsidP="002E3184">
      <w:pPr>
        <w:pStyle w:val="FOD-afb"/>
      </w:pPr>
      <w:r w:rsidRPr="008E0F64">
        <w:rPr>
          <w:lang w:eastAsia="fr-BE"/>
        </w:rPr>
        <w:drawing>
          <wp:inline distT="0" distB="0" distL="0" distR="0" wp14:anchorId="270E444A" wp14:editId="695E8C71">
            <wp:extent cx="4465320" cy="1509395"/>
            <wp:effectExtent l="19050" t="0" r="0" b="0"/>
            <wp:docPr id="204"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1" cstate="print"/>
                    <a:stretch>
                      <a:fillRect/>
                    </a:stretch>
                  </pic:blipFill>
                  <pic:spPr>
                    <a:xfrm>
                      <a:off x="0" y="0"/>
                      <a:ext cx="4465320" cy="1509395"/>
                    </a:xfrm>
                    <a:prstGeom prst="rect">
                      <a:avLst/>
                    </a:prstGeom>
                  </pic:spPr>
                </pic:pic>
              </a:graphicData>
            </a:graphic>
          </wp:inline>
        </w:drawing>
      </w:r>
    </w:p>
    <w:p w14:paraId="11BB2719" w14:textId="77777777"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als unterirdische elektrische Leitungen:</w:t>
      </w:r>
    </w:p>
    <w:p w14:paraId="53D7A8DF" w14:textId="77777777" w:rsidR="002E3184" w:rsidRPr="008E0F64" w:rsidRDefault="002E3184" w:rsidP="002E3184">
      <w:pPr>
        <w:pStyle w:val="FOD-normal"/>
        <w:ind w:left="360"/>
        <w:rPr>
          <w:i/>
        </w:rPr>
      </w:pPr>
      <w:r w:rsidRPr="008E0F64">
        <w:rPr>
          <w:i/>
        </w:rPr>
        <w:t>b.1 - Direkt erdverlegt</w:t>
      </w:r>
    </w:p>
    <w:p w14:paraId="13765519" w14:textId="77777777" w:rsidR="002E3184" w:rsidRPr="008E0F64" w:rsidRDefault="002E3184" w:rsidP="002E3184">
      <w:pPr>
        <w:pStyle w:val="FOD-fig-tab-titel"/>
      </w:pPr>
      <w:bookmarkStart w:id="1355" w:name="_Toc86914656"/>
      <w:bookmarkStart w:id="1356" w:name="_Toc167267731"/>
      <w:bookmarkStart w:id="1357" w:name="_Toc167268894"/>
      <w:bookmarkStart w:id="1358" w:name="_Toc167270054"/>
      <w:bookmarkStart w:id="1359" w:name="_Toc202794498"/>
      <w:r w:rsidRPr="008E0F64">
        <w:t>Abbildung 5.2 - Verlegearten für elektrische Leitungen - Direkt erdverlegte elektrische Leitungen</w:t>
      </w:r>
      <w:bookmarkEnd w:id="1355"/>
      <w:bookmarkEnd w:id="1356"/>
      <w:bookmarkEnd w:id="1357"/>
      <w:bookmarkEnd w:id="1358"/>
      <w:bookmarkEnd w:id="1359"/>
    </w:p>
    <w:p w14:paraId="3DAB4AA4" w14:textId="77777777" w:rsidR="002E3184" w:rsidRPr="008E0F64" w:rsidRDefault="002E3184" w:rsidP="002E3184">
      <w:pPr>
        <w:pStyle w:val="FOD-afb"/>
      </w:pPr>
      <w:r w:rsidRPr="008E0F64">
        <w:rPr>
          <w:lang w:eastAsia="fr-BE"/>
        </w:rPr>
        <w:drawing>
          <wp:inline distT="0" distB="0" distL="0" distR="0" wp14:anchorId="6B3EC8C7" wp14:editId="62A9728D">
            <wp:extent cx="1190625" cy="781050"/>
            <wp:effectExtent l="19050" t="0" r="9525" b="0"/>
            <wp:docPr id="205"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2" cstate="print"/>
                    <a:stretch>
                      <a:fillRect/>
                    </a:stretch>
                  </pic:blipFill>
                  <pic:spPr>
                    <a:xfrm>
                      <a:off x="0" y="0"/>
                      <a:ext cx="1190625" cy="781050"/>
                    </a:xfrm>
                    <a:prstGeom prst="rect">
                      <a:avLst/>
                    </a:prstGeom>
                  </pic:spPr>
                </pic:pic>
              </a:graphicData>
            </a:graphic>
          </wp:inline>
        </w:drawing>
      </w:r>
    </w:p>
    <w:p w14:paraId="6F5B5602" w14:textId="77777777" w:rsidR="002E3184" w:rsidRPr="008E0F64" w:rsidRDefault="002E3184" w:rsidP="002E3184">
      <w:pPr>
        <w:pStyle w:val="FOD-normal"/>
        <w:ind w:left="360"/>
        <w:rPr>
          <w:i/>
        </w:rPr>
      </w:pPr>
      <w:r w:rsidRPr="008E0F64">
        <w:rPr>
          <w:i/>
        </w:rPr>
        <w:t>b.2 - Erdverlegt mit mechanischem Schutz</w:t>
      </w:r>
    </w:p>
    <w:p w14:paraId="1DFF822A" w14:textId="77777777" w:rsidR="002E3184" w:rsidRPr="008E0F64" w:rsidRDefault="002E3184" w:rsidP="002E3184">
      <w:pPr>
        <w:pStyle w:val="FOD-fig-tab-titel"/>
      </w:pPr>
      <w:bookmarkStart w:id="1360" w:name="_Toc86914657"/>
      <w:bookmarkStart w:id="1361" w:name="_Toc167267732"/>
      <w:bookmarkStart w:id="1362" w:name="_Toc167268895"/>
      <w:bookmarkStart w:id="1363" w:name="_Toc167270055"/>
      <w:bookmarkStart w:id="1364" w:name="_Toc202794499"/>
      <w:r w:rsidRPr="008E0F64">
        <w:t>Abbildung 5.3 - Verlegearten für elektrische Leitungen - Erdverlegte elektrische Leitungen mit mechanischem Schutz</w:t>
      </w:r>
      <w:bookmarkEnd w:id="1360"/>
      <w:bookmarkEnd w:id="1361"/>
      <w:bookmarkEnd w:id="1362"/>
      <w:bookmarkEnd w:id="1363"/>
      <w:bookmarkEnd w:id="1364"/>
    </w:p>
    <w:p w14:paraId="6E314D69" w14:textId="77777777" w:rsidR="002E3184" w:rsidRPr="008E0F64" w:rsidRDefault="002E3184" w:rsidP="002E3184">
      <w:pPr>
        <w:pStyle w:val="FOD-afb"/>
      </w:pPr>
      <w:r w:rsidRPr="008E0F64">
        <w:rPr>
          <w:lang w:eastAsia="fr-BE"/>
        </w:rPr>
        <w:drawing>
          <wp:inline distT="0" distB="0" distL="0" distR="0" wp14:anchorId="199C7998" wp14:editId="22F1850D">
            <wp:extent cx="2381250" cy="733425"/>
            <wp:effectExtent l="19050" t="0" r="0" b="0"/>
            <wp:docPr id="206"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3" cstate="print"/>
                    <a:stretch>
                      <a:fillRect/>
                    </a:stretch>
                  </pic:blipFill>
                  <pic:spPr>
                    <a:xfrm>
                      <a:off x="0" y="0"/>
                      <a:ext cx="2381250" cy="733425"/>
                    </a:xfrm>
                    <a:prstGeom prst="rect">
                      <a:avLst/>
                    </a:prstGeom>
                  </pic:spPr>
                </pic:pic>
              </a:graphicData>
            </a:graphic>
          </wp:inline>
        </w:drawing>
      </w:r>
    </w:p>
    <w:p w14:paraId="7473B246" w14:textId="77777777" w:rsidR="002E3184" w:rsidRPr="008E0F64" w:rsidRDefault="002E3184" w:rsidP="002E3184">
      <w:pPr>
        <w:pStyle w:val="FOD-normal"/>
        <w:keepNext/>
        <w:ind w:left="357"/>
        <w:rPr>
          <w:i/>
        </w:rPr>
      </w:pPr>
      <w:r w:rsidRPr="008E0F64">
        <w:rPr>
          <w:i/>
        </w:rPr>
        <w:t>b.3 - Erdverlegt in Kabelrohren</w:t>
      </w:r>
    </w:p>
    <w:p w14:paraId="158B0E76" w14:textId="77777777" w:rsidR="002E3184" w:rsidRPr="008E0F64" w:rsidRDefault="002E3184" w:rsidP="002E3184">
      <w:pPr>
        <w:pStyle w:val="FOD-fig-tab-titel"/>
      </w:pPr>
      <w:bookmarkStart w:id="1365" w:name="_Toc86914658"/>
      <w:bookmarkStart w:id="1366" w:name="_Toc167267733"/>
      <w:bookmarkStart w:id="1367" w:name="_Toc167268896"/>
      <w:bookmarkStart w:id="1368" w:name="_Toc167270056"/>
      <w:bookmarkStart w:id="1369" w:name="_Toc202794500"/>
      <w:r w:rsidRPr="008E0F64">
        <w:t>Abbildung 5.4 - Verlegearten für elektrische Leitungen - Erdverlegte elektrische Leitungen in einem Kabelrohr</w:t>
      </w:r>
      <w:bookmarkEnd w:id="1365"/>
      <w:bookmarkEnd w:id="1366"/>
      <w:bookmarkEnd w:id="1367"/>
      <w:bookmarkEnd w:id="1368"/>
      <w:bookmarkEnd w:id="1369"/>
    </w:p>
    <w:p w14:paraId="12B66F0E" w14:textId="77777777" w:rsidR="002E3184" w:rsidRPr="008E0F64" w:rsidRDefault="002E3184" w:rsidP="002E3184">
      <w:pPr>
        <w:pStyle w:val="FOD-afb"/>
      </w:pPr>
      <w:r w:rsidRPr="008E0F64">
        <w:rPr>
          <w:lang w:eastAsia="fr-BE"/>
        </w:rPr>
        <w:drawing>
          <wp:inline distT="0" distB="0" distL="0" distR="0" wp14:anchorId="268A0C7B" wp14:editId="190D8C79">
            <wp:extent cx="1047750" cy="695325"/>
            <wp:effectExtent l="19050" t="0" r="0" b="0"/>
            <wp:docPr id="207"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4" cstate="print"/>
                    <a:stretch>
                      <a:fillRect/>
                    </a:stretch>
                  </pic:blipFill>
                  <pic:spPr>
                    <a:xfrm>
                      <a:off x="0" y="0"/>
                      <a:ext cx="1047750" cy="695325"/>
                    </a:xfrm>
                    <a:prstGeom prst="rect">
                      <a:avLst/>
                    </a:prstGeom>
                  </pic:spPr>
                </pic:pic>
              </a:graphicData>
            </a:graphic>
          </wp:inline>
        </w:drawing>
      </w:r>
    </w:p>
    <w:p w14:paraId="1CD2FE2E" w14:textId="77777777" w:rsidR="00343A79" w:rsidRPr="008E0F64" w:rsidRDefault="00343A79">
      <w:pPr>
        <w:rPr>
          <w:rFonts w:ascii="Trebuchet MS" w:hAnsi="Trebuchet MS"/>
          <w:b/>
          <w:sz w:val="19"/>
          <w:lang w:eastAsia="nl-NL"/>
        </w:rPr>
      </w:pPr>
      <w:r w:rsidRPr="008E0F64">
        <w:rPr>
          <w:rFonts w:ascii="Trebuchet MS" w:hAnsi="Trebuchet MS"/>
          <w:b/>
          <w:sz w:val="19"/>
        </w:rPr>
        <w:br w:type="page"/>
      </w:r>
    </w:p>
    <w:p w14:paraId="557EB786" w14:textId="61ABF496" w:rsidR="002E3184" w:rsidRPr="008E0F64" w:rsidRDefault="002E3184" w:rsidP="00F1261E">
      <w:pPr>
        <w:pStyle w:val="Paragraphedeliste"/>
        <w:keepNext/>
        <w:widowControl w:val="0"/>
        <w:numPr>
          <w:ilvl w:val="0"/>
          <w:numId w:val="38"/>
        </w:numPr>
        <w:tabs>
          <w:tab w:val="left" w:pos="360"/>
        </w:tabs>
        <w:autoSpaceDE w:val="0"/>
        <w:autoSpaceDN w:val="0"/>
        <w:adjustRightInd w:val="0"/>
        <w:spacing w:before="120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lastRenderedPageBreak/>
        <w:t>als Fahrleitungen für Wälz- oder Gleitkontakte,</w:t>
      </w:r>
    </w:p>
    <w:p w14:paraId="79537C3F" w14:textId="45E246B3"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auf Putz:</w:t>
      </w:r>
    </w:p>
    <w:p w14:paraId="12D284A9" w14:textId="77777777" w:rsidR="002E3184" w:rsidRPr="008E0F64" w:rsidRDefault="002E3184" w:rsidP="002E3184">
      <w:pPr>
        <w:pStyle w:val="FOD-normal"/>
        <w:ind w:left="360"/>
        <w:rPr>
          <w:rFonts w:eastAsiaTheme="minorHAnsi"/>
        </w:rPr>
      </w:pPr>
      <w:r w:rsidRPr="008E0F64">
        <w:t>Die elektrische Leitung wird an der Wand einer Räumlichkeit oder in ihrer unmittelbaren Nähe so verlegt, dass der Abstand zwischen der elektrischen Leitung und der Wand nicht mehr als das drei Zehntel des Außendurchmessers der betreffenden elektrischen Leitung beträgt.</w:t>
      </w:r>
    </w:p>
    <w:p w14:paraId="3137FFF7" w14:textId="77777777" w:rsidR="002E3184" w:rsidRPr="008E0F64" w:rsidRDefault="002E3184" w:rsidP="002E3184">
      <w:pPr>
        <w:pStyle w:val="FOD-fig-tab-titel"/>
      </w:pPr>
      <w:bookmarkStart w:id="1370" w:name="_Toc86914659"/>
      <w:bookmarkStart w:id="1371" w:name="_Toc167267734"/>
      <w:bookmarkStart w:id="1372" w:name="_Toc167268897"/>
      <w:bookmarkStart w:id="1373" w:name="_Toc167270057"/>
      <w:bookmarkStart w:id="1374" w:name="_Toc202794501"/>
      <w:r w:rsidRPr="008E0F64">
        <w:t>Abbildung 5.5 - Verlegearten für elektrische Leitungen - Aufputzverlegung</w:t>
      </w:r>
      <w:bookmarkEnd w:id="1370"/>
      <w:bookmarkEnd w:id="1371"/>
      <w:bookmarkEnd w:id="1372"/>
      <w:bookmarkEnd w:id="1373"/>
      <w:bookmarkEnd w:id="1374"/>
    </w:p>
    <w:p w14:paraId="4C6385E4" w14:textId="77777777" w:rsidR="002E3184" w:rsidRPr="008E0F64" w:rsidRDefault="002E3184" w:rsidP="002E3184">
      <w:pPr>
        <w:pStyle w:val="FOD-afb"/>
      </w:pPr>
      <w:r w:rsidRPr="008E0F64">
        <w:rPr>
          <w:lang w:eastAsia="fr-BE"/>
        </w:rPr>
        <w:drawing>
          <wp:inline distT="0" distB="0" distL="0" distR="0" wp14:anchorId="37D2C3DE" wp14:editId="2BB0E12F">
            <wp:extent cx="952500" cy="1181100"/>
            <wp:effectExtent l="19050" t="0" r="0" b="0"/>
            <wp:docPr id="208"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5" cstate="print"/>
                    <a:stretch>
                      <a:fillRect/>
                    </a:stretch>
                  </pic:blipFill>
                  <pic:spPr>
                    <a:xfrm>
                      <a:off x="0" y="0"/>
                      <a:ext cx="952500" cy="1181100"/>
                    </a:xfrm>
                    <a:prstGeom prst="rect">
                      <a:avLst/>
                    </a:prstGeom>
                  </pic:spPr>
                </pic:pic>
              </a:graphicData>
            </a:graphic>
          </wp:inline>
        </w:drawing>
      </w:r>
    </w:p>
    <w:p w14:paraId="21144988" w14:textId="57B73B45" w:rsidR="002E3184" w:rsidRPr="008E0F64" w:rsidRDefault="005A5672"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unter Putz,</w:t>
      </w:r>
    </w:p>
    <w:p w14:paraId="2255A7BF" w14:textId="77777777" w:rsidR="002E3184" w:rsidRPr="008E0F64" w:rsidRDefault="002E3184" w:rsidP="002E3184">
      <w:pPr>
        <w:pStyle w:val="FOD-fig-tab-titel"/>
      </w:pPr>
      <w:bookmarkStart w:id="1375" w:name="_Toc86914660"/>
      <w:bookmarkStart w:id="1376" w:name="_Toc167267735"/>
      <w:bookmarkStart w:id="1377" w:name="_Toc167268898"/>
      <w:bookmarkStart w:id="1378" w:name="_Toc167270058"/>
      <w:bookmarkStart w:id="1379" w:name="_Toc202794502"/>
      <w:r w:rsidRPr="008E0F64">
        <w:t>Abbildung 5.6 - Verlegearten für elektrische Leitungen - Unterputzverlegung</w:t>
      </w:r>
      <w:bookmarkEnd w:id="1375"/>
      <w:bookmarkEnd w:id="1376"/>
      <w:bookmarkEnd w:id="1377"/>
      <w:bookmarkEnd w:id="1378"/>
      <w:bookmarkEnd w:id="1379"/>
    </w:p>
    <w:p w14:paraId="4B110CD9" w14:textId="77777777" w:rsidR="002E3184" w:rsidRPr="008E0F64" w:rsidRDefault="002E3184" w:rsidP="002E3184">
      <w:pPr>
        <w:pStyle w:val="FOD-afb"/>
      </w:pPr>
      <w:r w:rsidRPr="008E0F64">
        <w:rPr>
          <w:lang w:eastAsia="fr-BE"/>
        </w:rPr>
        <w:drawing>
          <wp:inline distT="0" distB="0" distL="0" distR="0" wp14:anchorId="3BBB9121" wp14:editId="25BB7CA7">
            <wp:extent cx="1428750" cy="1371600"/>
            <wp:effectExtent l="19050" t="0" r="0" b="0"/>
            <wp:docPr id="209"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6" cstate="print"/>
                    <a:stretch>
                      <a:fillRect/>
                    </a:stretch>
                  </pic:blipFill>
                  <pic:spPr>
                    <a:xfrm>
                      <a:off x="0" y="0"/>
                      <a:ext cx="1428750" cy="1371600"/>
                    </a:xfrm>
                    <a:prstGeom prst="rect">
                      <a:avLst/>
                    </a:prstGeom>
                  </pic:spPr>
                </pic:pic>
              </a:graphicData>
            </a:graphic>
          </wp:inline>
        </w:drawing>
      </w:r>
    </w:p>
    <w:p w14:paraId="6826BF17" w14:textId="3CCA0C78"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in dafür vorgesehenen Leist</w:t>
      </w:r>
      <w:r w:rsidR="005A5672" w:rsidRPr="008E0F64">
        <w:rPr>
          <w:rFonts w:ascii="Trebuchet MS" w:hAnsi="Trebuchet MS"/>
          <w:b/>
          <w:sz w:val="19"/>
        </w:rPr>
        <w:t>en, Fußleisten und Einfassungen:</w:t>
      </w:r>
    </w:p>
    <w:p w14:paraId="317DC287" w14:textId="77777777" w:rsidR="002E3184" w:rsidRPr="008E0F64" w:rsidRDefault="002E3184" w:rsidP="002E3184">
      <w:pPr>
        <w:pStyle w:val="FOD-normal"/>
        <w:ind w:left="360"/>
        <w:rPr>
          <w:i/>
        </w:rPr>
      </w:pPr>
      <w:r w:rsidRPr="008E0F64">
        <w:rPr>
          <w:i/>
        </w:rPr>
        <w:t>f.1 - Fußleisten</w:t>
      </w:r>
    </w:p>
    <w:p w14:paraId="409C8178" w14:textId="77777777" w:rsidR="002E3184" w:rsidRPr="008E0F64" w:rsidRDefault="002E3184" w:rsidP="002E3184">
      <w:pPr>
        <w:pStyle w:val="FOD-fig-tab-titel"/>
      </w:pPr>
      <w:bookmarkStart w:id="1380" w:name="_Toc86914661"/>
      <w:bookmarkStart w:id="1381" w:name="_Toc167267736"/>
      <w:bookmarkStart w:id="1382" w:name="_Toc167268899"/>
      <w:bookmarkStart w:id="1383" w:name="_Toc167270059"/>
      <w:bookmarkStart w:id="1384" w:name="_Toc202794503"/>
      <w:r w:rsidRPr="008E0F64">
        <w:t>Abbildung 5.7 - Verlegearten für elektrische Leitungen - Fußleisten</w:t>
      </w:r>
      <w:bookmarkEnd w:id="1380"/>
      <w:bookmarkEnd w:id="1381"/>
      <w:bookmarkEnd w:id="1382"/>
      <w:bookmarkEnd w:id="1383"/>
      <w:bookmarkEnd w:id="1384"/>
    </w:p>
    <w:p w14:paraId="4F1FBCEC" w14:textId="77777777" w:rsidR="002E3184" w:rsidRPr="008E0F64" w:rsidRDefault="002E3184" w:rsidP="002E3184">
      <w:pPr>
        <w:pStyle w:val="FOD-afb"/>
      </w:pPr>
      <w:r w:rsidRPr="008E0F64">
        <w:rPr>
          <w:lang w:eastAsia="fr-BE"/>
        </w:rPr>
        <w:drawing>
          <wp:inline distT="0" distB="0" distL="0" distR="0" wp14:anchorId="24A9C818" wp14:editId="206E07C1">
            <wp:extent cx="952500" cy="1057275"/>
            <wp:effectExtent l="19050" t="0" r="0" b="0"/>
            <wp:docPr id="210" name="Picture 7"/>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7" cstate="print"/>
                    <a:stretch>
                      <a:fillRect/>
                    </a:stretch>
                  </pic:blipFill>
                  <pic:spPr>
                    <a:xfrm>
                      <a:off x="0" y="0"/>
                      <a:ext cx="952500" cy="1057275"/>
                    </a:xfrm>
                    <a:prstGeom prst="rect">
                      <a:avLst/>
                    </a:prstGeom>
                  </pic:spPr>
                </pic:pic>
              </a:graphicData>
            </a:graphic>
          </wp:inline>
        </w:drawing>
      </w:r>
    </w:p>
    <w:p w14:paraId="0F9F8BE5" w14:textId="77777777" w:rsidR="002E3184" w:rsidRPr="008E0F64" w:rsidRDefault="002E3184" w:rsidP="002E3184">
      <w:pPr>
        <w:pStyle w:val="FOD-normal"/>
        <w:keepNext/>
        <w:ind w:left="357"/>
        <w:rPr>
          <w:i/>
        </w:rPr>
      </w:pPr>
      <w:r w:rsidRPr="008E0F64">
        <w:rPr>
          <w:i/>
        </w:rPr>
        <w:t>f.2 - Einfassungen</w:t>
      </w:r>
    </w:p>
    <w:p w14:paraId="76C681B7" w14:textId="77777777" w:rsidR="002E3184" w:rsidRPr="008E0F64" w:rsidRDefault="002E3184" w:rsidP="002E3184">
      <w:pPr>
        <w:pStyle w:val="FOD-fig-tab-titel"/>
      </w:pPr>
      <w:bookmarkStart w:id="1385" w:name="_Toc86914662"/>
      <w:bookmarkStart w:id="1386" w:name="_Toc167267737"/>
      <w:bookmarkStart w:id="1387" w:name="_Toc167268900"/>
      <w:bookmarkStart w:id="1388" w:name="_Toc167270060"/>
      <w:bookmarkStart w:id="1389" w:name="_Toc202794504"/>
      <w:r w:rsidRPr="008E0F64">
        <w:t>Abbildung 5.8 - Verlegearten für elektrische Leitungen - Einfassungen</w:t>
      </w:r>
      <w:bookmarkEnd w:id="1385"/>
      <w:bookmarkEnd w:id="1386"/>
      <w:bookmarkEnd w:id="1387"/>
      <w:bookmarkEnd w:id="1388"/>
      <w:bookmarkEnd w:id="1389"/>
    </w:p>
    <w:p w14:paraId="386B4C28" w14:textId="77777777" w:rsidR="002E3184" w:rsidRPr="008E0F64" w:rsidRDefault="002E3184" w:rsidP="002E3184">
      <w:pPr>
        <w:pStyle w:val="FOD-afb"/>
      </w:pPr>
      <w:r w:rsidRPr="008E0F64">
        <w:rPr>
          <w:lang w:eastAsia="fr-BE"/>
        </w:rPr>
        <w:drawing>
          <wp:inline distT="0" distB="0" distL="0" distR="0" wp14:anchorId="382C3215" wp14:editId="128A2799">
            <wp:extent cx="666750" cy="1314450"/>
            <wp:effectExtent l="19050" t="0" r="0" b="0"/>
            <wp:docPr id="211" name="Picture 8"/>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8" cstate="print"/>
                    <a:stretch>
                      <a:fillRect/>
                    </a:stretch>
                  </pic:blipFill>
                  <pic:spPr>
                    <a:xfrm>
                      <a:off x="0" y="0"/>
                      <a:ext cx="666750" cy="1314450"/>
                    </a:xfrm>
                    <a:prstGeom prst="rect">
                      <a:avLst/>
                    </a:prstGeom>
                  </pic:spPr>
                </pic:pic>
              </a:graphicData>
            </a:graphic>
          </wp:inline>
        </w:drawing>
      </w:r>
    </w:p>
    <w:p w14:paraId="07556BFB" w14:textId="77777777" w:rsidR="002E3184" w:rsidRPr="008E0F64" w:rsidRDefault="002E3184" w:rsidP="00F1261E">
      <w:pPr>
        <w:pStyle w:val="Paragraphedeliste"/>
        <w:keepNext/>
        <w:widowControl w:val="0"/>
        <w:numPr>
          <w:ilvl w:val="0"/>
          <w:numId w:val="38"/>
        </w:numPr>
        <w:tabs>
          <w:tab w:val="left" w:pos="360"/>
        </w:tabs>
        <w:autoSpaceDE w:val="0"/>
        <w:autoSpaceDN w:val="0"/>
        <w:adjustRightInd w:val="0"/>
        <w:spacing w:before="120" w:after="120" w:line="240" w:lineRule="auto"/>
        <w:ind w:left="357" w:hanging="357"/>
        <w:contextualSpacing w:val="0"/>
        <w:jc w:val="both"/>
        <w:rPr>
          <w:rFonts w:ascii="Trebuchet MS" w:hAnsi="Trebuchet MS"/>
          <w:b/>
          <w:sz w:val="19"/>
        </w:rPr>
        <w:sectPr w:rsidR="002E3184" w:rsidRPr="008E0F64" w:rsidSect="00343A79">
          <w:footerReference w:type="default" r:id="rId199"/>
          <w:pgSz w:w="11907" w:h="16839" w:code="9"/>
          <w:pgMar w:top="1440" w:right="1440" w:bottom="1276" w:left="1440" w:header="708" w:footer="708" w:gutter="0"/>
          <w:cols w:space="708"/>
          <w:docGrid w:linePitch="360"/>
        </w:sectPr>
      </w:pPr>
    </w:p>
    <w:p w14:paraId="731C40AA" w14:textId="0DE5B457" w:rsidR="002E3184" w:rsidRPr="008E0F64" w:rsidRDefault="002E3184" w:rsidP="00F1261E">
      <w:pPr>
        <w:pStyle w:val="Paragraphedeliste"/>
        <w:keepNext/>
        <w:widowControl w:val="0"/>
        <w:numPr>
          <w:ilvl w:val="0"/>
          <w:numId w:val="38"/>
        </w:numPr>
        <w:tabs>
          <w:tab w:val="left" w:pos="360"/>
        </w:tabs>
        <w:autoSpaceDE w:val="0"/>
        <w:autoSpaceDN w:val="0"/>
        <w:adjustRightInd w:val="0"/>
        <w:spacing w:before="120" w:after="120" w:line="240" w:lineRule="auto"/>
        <w:ind w:left="357" w:hanging="357"/>
        <w:contextualSpacing w:val="0"/>
        <w:jc w:val="both"/>
        <w:rPr>
          <w:rFonts w:ascii="Trebuchet MS" w:eastAsiaTheme="minorHAnsi" w:hAnsi="Trebuchet MS" w:cs="Arial"/>
          <w:b/>
          <w:iCs/>
          <w:sz w:val="19"/>
          <w:szCs w:val="19"/>
        </w:rPr>
      </w:pPr>
      <w:r w:rsidRPr="008E0F64">
        <w:rPr>
          <w:rFonts w:ascii="Trebuchet MS" w:hAnsi="Trebuchet MS"/>
          <w:b/>
          <w:sz w:val="19"/>
        </w:rPr>
        <w:lastRenderedPageBreak/>
        <w:t>im Freien, entweder mit Klemmen, Schellen oder anderen Befestigungsmitteln oder anhand von Kabelwannen, Kabelleitern, Kabelpritschen, Auslegern oder ähnlichen Trägern; der Abstand der elektrischen Leitung zu allen Wänden entspricht mindestens drei Z</w:t>
      </w:r>
      <w:r w:rsidR="005A5672" w:rsidRPr="008E0F64">
        <w:rPr>
          <w:rFonts w:ascii="Trebuchet MS" w:hAnsi="Trebuchet MS"/>
          <w:b/>
          <w:sz w:val="19"/>
        </w:rPr>
        <w:t>ehnteln ihres Außendurchmessers:</w:t>
      </w:r>
    </w:p>
    <w:p w14:paraId="1DE9BAB6" w14:textId="77777777" w:rsidR="002E3184" w:rsidRPr="008E0F64" w:rsidRDefault="002E3184" w:rsidP="002E3184">
      <w:pPr>
        <w:pStyle w:val="FOD-normal"/>
        <w:keepNext/>
        <w:widowControl w:val="0"/>
        <w:autoSpaceDE w:val="0"/>
        <w:autoSpaceDN w:val="0"/>
        <w:adjustRightInd w:val="0"/>
        <w:spacing w:after="120"/>
        <w:ind w:left="714" w:hanging="357"/>
        <w:rPr>
          <w:i/>
        </w:rPr>
      </w:pPr>
      <w:r w:rsidRPr="008E0F64">
        <w:rPr>
          <w:i/>
        </w:rPr>
        <w:t>g.1 - Kabelwannen</w:t>
      </w:r>
    </w:p>
    <w:p w14:paraId="2AACA2D3" w14:textId="77777777" w:rsidR="002E3184" w:rsidRPr="008E0F64" w:rsidRDefault="002E3184" w:rsidP="002E3184">
      <w:pPr>
        <w:pStyle w:val="FOD-fig-tab-titel"/>
      </w:pPr>
      <w:bookmarkStart w:id="1390" w:name="_Toc86914663"/>
      <w:bookmarkStart w:id="1391" w:name="_Toc167267738"/>
      <w:bookmarkStart w:id="1392" w:name="_Toc167268901"/>
      <w:bookmarkStart w:id="1393" w:name="_Toc167270061"/>
      <w:bookmarkStart w:id="1394" w:name="_Toc202794505"/>
      <w:r w:rsidRPr="008E0F64">
        <w:t>Abbildung 5.9 - Verlegearten für elektrische Leitungen - Kabelwannen</w:t>
      </w:r>
      <w:bookmarkEnd w:id="1390"/>
      <w:bookmarkEnd w:id="1391"/>
      <w:bookmarkEnd w:id="1392"/>
      <w:bookmarkEnd w:id="1393"/>
      <w:bookmarkEnd w:id="1394"/>
    </w:p>
    <w:p w14:paraId="3BEF2FCD" w14:textId="77777777" w:rsidR="002E3184" w:rsidRPr="008E0F64" w:rsidRDefault="002E3184" w:rsidP="002E3184">
      <w:pPr>
        <w:pStyle w:val="FOD-afb"/>
      </w:pPr>
      <w:r w:rsidRPr="008E0F64">
        <w:rPr>
          <w:lang w:eastAsia="fr-BE"/>
        </w:rPr>
        <w:drawing>
          <wp:inline distT="0" distB="0" distL="0" distR="0" wp14:anchorId="591DD57F" wp14:editId="68945CD3">
            <wp:extent cx="3867150" cy="1028700"/>
            <wp:effectExtent l="19050" t="0" r="0" b="0"/>
            <wp:docPr id="212" name="Picture 9"/>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0" cstate="print"/>
                    <a:stretch>
                      <a:fillRect/>
                    </a:stretch>
                  </pic:blipFill>
                  <pic:spPr>
                    <a:xfrm>
                      <a:off x="0" y="0"/>
                      <a:ext cx="3867150" cy="1028700"/>
                    </a:xfrm>
                    <a:prstGeom prst="rect">
                      <a:avLst/>
                    </a:prstGeom>
                  </pic:spPr>
                </pic:pic>
              </a:graphicData>
            </a:graphic>
          </wp:inline>
        </w:drawing>
      </w:r>
    </w:p>
    <w:p w14:paraId="62099952" w14:textId="77777777" w:rsidR="002E3184" w:rsidRPr="008E0F64" w:rsidRDefault="002E3184" w:rsidP="002E3184">
      <w:pPr>
        <w:pStyle w:val="FOD-normal"/>
        <w:ind w:left="360"/>
        <w:rPr>
          <w:i/>
        </w:rPr>
      </w:pPr>
      <w:r w:rsidRPr="008E0F64">
        <w:rPr>
          <w:i/>
        </w:rPr>
        <w:t>g.2 - Ausleger</w:t>
      </w:r>
    </w:p>
    <w:p w14:paraId="254BD46E" w14:textId="77777777" w:rsidR="002E3184" w:rsidRPr="008E0F64" w:rsidRDefault="002E3184" w:rsidP="002E3184">
      <w:pPr>
        <w:pStyle w:val="FOD-fig-tab-titel"/>
      </w:pPr>
      <w:bookmarkStart w:id="1395" w:name="_Toc86914664"/>
      <w:bookmarkStart w:id="1396" w:name="_Toc167267739"/>
      <w:bookmarkStart w:id="1397" w:name="_Toc167268902"/>
      <w:bookmarkStart w:id="1398" w:name="_Toc167270062"/>
      <w:bookmarkStart w:id="1399" w:name="_Toc202794506"/>
      <w:r w:rsidRPr="008E0F64">
        <w:t>Abbildung 5.10 - Verlegearten für elektrische Leitungen - Ausleger</w:t>
      </w:r>
      <w:bookmarkEnd w:id="1395"/>
      <w:bookmarkEnd w:id="1396"/>
      <w:bookmarkEnd w:id="1397"/>
      <w:bookmarkEnd w:id="1398"/>
      <w:bookmarkEnd w:id="1399"/>
    </w:p>
    <w:p w14:paraId="69213A2E" w14:textId="77777777" w:rsidR="002E3184" w:rsidRPr="008E0F64" w:rsidRDefault="002E3184" w:rsidP="002E3184">
      <w:pPr>
        <w:pStyle w:val="FOD-afb"/>
      </w:pPr>
      <w:r w:rsidRPr="008E0F64">
        <w:rPr>
          <w:lang w:eastAsia="fr-BE"/>
        </w:rPr>
        <w:drawing>
          <wp:inline distT="0" distB="0" distL="0" distR="0" wp14:anchorId="1EB9F5E1" wp14:editId="5F1A6971">
            <wp:extent cx="3810000" cy="971550"/>
            <wp:effectExtent l="19050" t="0" r="0" b="0"/>
            <wp:docPr id="213" name="Picture 10"/>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1" cstate="print"/>
                    <a:stretch>
                      <a:fillRect/>
                    </a:stretch>
                  </pic:blipFill>
                  <pic:spPr>
                    <a:xfrm>
                      <a:off x="0" y="0"/>
                      <a:ext cx="3810000" cy="971550"/>
                    </a:xfrm>
                    <a:prstGeom prst="rect">
                      <a:avLst/>
                    </a:prstGeom>
                  </pic:spPr>
                </pic:pic>
              </a:graphicData>
            </a:graphic>
          </wp:inline>
        </w:drawing>
      </w:r>
    </w:p>
    <w:p w14:paraId="3AC1D5B8" w14:textId="0810915B"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 xml:space="preserve">in Kabelschächten und </w:t>
      </w:r>
      <w:r w:rsidR="005A5672" w:rsidRPr="008E0F64">
        <w:rPr>
          <w:rFonts w:ascii="Trebuchet MS" w:hAnsi="Trebuchet MS"/>
          <w:b/>
          <w:sz w:val="19"/>
        </w:rPr>
        <w:t>Kabelrinnen:</w:t>
      </w:r>
    </w:p>
    <w:p w14:paraId="3930D9F9" w14:textId="77777777" w:rsidR="002E3184" w:rsidRPr="008E0F64" w:rsidRDefault="002E3184" w:rsidP="002E3184">
      <w:pPr>
        <w:pStyle w:val="FOD-normal"/>
        <w:ind w:left="360"/>
        <w:rPr>
          <w:i/>
        </w:rPr>
      </w:pPr>
      <w:r w:rsidRPr="008E0F64">
        <w:rPr>
          <w:i/>
        </w:rPr>
        <w:t>h.1 - Kabelschacht</w:t>
      </w:r>
    </w:p>
    <w:p w14:paraId="2226EF0A" w14:textId="77777777" w:rsidR="002E3184" w:rsidRPr="008E0F64" w:rsidRDefault="002E3184" w:rsidP="002E3184">
      <w:pPr>
        <w:pStyle w:val="FOD-fig-tab-titel"/>
      </w:pPr>
      <w:bookmarkStart w:id="1400" w:name="_Toc86914665"/>
      <w:bookmarkStart w:id="1401" w:name="_Toc167267740"/>
      <w:bookmarkStart w:id="1402" w:name="_Toc167268903"/>
      <w:bookmarkStart w:id="1403" w:name="_Toc167270063"/>
      <w:bookmarkStart w:id="1404" w:name="_Toc202794507"/>
      <w:r w:rsidRPr="008E0F64">
        <w:t>Abbildung 5.11 - Verlegearten für elektrische Leitungen - Kabelschacht</w:t>
      </w:r>
      <w:bookmarkEnd w:id="1400"/>
      <w:bookmarkEnd w:id="1401"/>
      <w:bookmarkEnd w:id="1402"/>
      <w:bookmarkEnd w:id="1403"/>
      <w:bookmarkEnd w:id="1404"/>
    </w:p>
    <w:p w14:paraId="4AAD1458" w14:textId="77777777" w:rsidR="002E3184" w:rsidRPr="008E0F64" w:rsidRDefault="002E3184" w:rsidP="002E3184">
      <w:pPr>
        <w:pStyle w:val="FOD-afb"/>
      </w:pPr>
      <w:r w:rsidRPr="008E0F64">
        <w:rPr>
          <w:lang w:eastAsia="fr-BE"/>
        </w:rPr>
        <w:drawing>
          <wp:inline distT="0" distB="0" distL="0" distR="0" wp14:anchorId="134BF071" wp14:editId="6353D11A">
            <wp:extent cx="1428750" cy="828675"/>
            <wp:effectExtent l="19050" t="0" r="0" b="0"/>
            <wp:docPr id="214" name="Picture 1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2" cstate="print"/>
                    <a:stretch>
                      <a:fillRect/>
                    </a:stretch>
                  </pic:blipFill>
                  <pic:spPr>
                    <a:xfrm>
                      <a:off x="0" y="0"/>
                      <a:ext cx="1428750" cy="828675"/>
                    </a:xfrm>
                    <a:prstGeom prst="rect">
                      <a:avLst/>
                    </a:prstGeom>
                  </pic:spPr>
                </pic:pic>
              </a:graphicData>
            </a:graphic>
          </wp:inline>
        </w:drawing>
      </w:r>
    </w:p>
    <w:p w14:paraId="6CF25945" w14:textId="77777777" w:rsidR="002E3184" w:rsidRPr="008E0F64" w:rsidRDefault="002E3184" w:rsidP="002E3184">
      <w:pPr>
        <w:pStyle w:val="FOD-normal"/>
        <w:ind w:left="360"/>
        <w:rPr>
          <w:i/>
        </w:rPr>
      </w:pPr>
      <w:r w:rsidRPr="008E0F64">
        <w:rPr>
          <w:i/>
        </w:rPr>
        <w:t>h.2 - Kabelrinne</w:t>
      </w:r>
    </w:p>
    <w:p w14:paraId="28579C16" w14:textId="77777777" w:rsidR="002E3184" w:rsidRPr="008E0F64" w:rsidRDefault="002E3184" w:rsidP="002E3184">
      <w:pPr>
        <w:pStyle w:val="FOD-fig-tab-titel"/>
      </w:pPr>
      <w:bookmarkStart w:id="1405" w:name="_Toc86914666"/>
      <w:bookmarkStart w:id="1406" w:name="_Toc167267741"/>
      <w:bookmarkStart w:id="1407" w:name="_Toc167268904"/>
      <w:bookmarkStart w:id="1408" w:name="_Toc167270064"/>
      <w:bookmarkStart w:id="1409" w:name="_Toc202794508"/>
      <w:r w:rsidRPr="008E0F64">
        <w:t>Abbildung 5.12 - Verlegearten für elektrische Leitungen - Kabelrinne</w:t>
      </w:r>
      <w:bookmarkEnd w:id="1405"/>
      <w:bookmarkEnd w:id="1406"/>
      <w:bookmarkEnd w:id="1407"/>
      <w:bookmarkEnd w:id="1408"/>
      <w:bookmarkEnd w:id="1409"/>
    </w:p>
    <w:p w14:paraId="440BC0BF" w14:textId="77777777" w:rsidR="002E3184" w:rsidRPr="008E0F64" w:rsidRDefault="002E3184" w:rsidP="002E3184">
      <w:pPr>
        <w:pStyle w:val="FOD-afb"/>
      </w:pPr>
      <w:r w:rsidRPr="008E0F64">
        <w:rPr>
          <w:lang w:eastAsia="fr-BE"/>
        </w:rPr>
        <w:drawing>
          <wp:inline distT="0" distB="0" distL="0" distR="0" wp14:anchorId="2189B92D" wp14:editId="3B91A7F3">
            <wp:extent cx="1428750" cy="819150"/>
            <wp:effectExtent l="19050" t="0" r="0" b="0"/>
            <wp:docPr id="215" name="Picture 1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3" cstate="print"/>
                    <a:stretch>
                      <a:fillRect/>
                    </a:stretch>
                  </pic:blipFill>
                  <pic:spPr>
                    <a:xfrm>
                      <a:off x="0" y="0"/>
                      <a:ext cx="1428750" cy="819150"/>
                    </a:xfrm>
                    <a:prstGeom prst="rect">
                      <a:avLst/>
                    </a:prstGeom>
                  </pic:spPr>
                </pic:pic>
              </a:graphicData>
            </a:graphic>
          </wp:inline>
        </w:drawing>
      </w:r>
    </w:p>
    <w:p w14:paraId="11EE478A" w14:textId="77777777" w:rsidR="002E3184" w:rsidRPr="008E0F64" w:rsidRDefault="002E3184" w:rsidP="00F1261E">
      <w:pPr>
        <w:pStyle w:val="Paragraphedeliste"/>
        <w:keepNext/>
        <w:numPr>
          <w:ilvl w:val="0"/>
          <w:numId w:val="38"/>
        </w:numPr>
        <w:tabs>
          <w:tab w:val="left" w:pos="360"/>
        </w:tabs>
        <w:spacing w:before="120" w:after="0" w:line="240" w:lineRule="auto"/>
        <w:contextualSpacing w:val="0"/>
        <w:rPr>
          <w:rFonts w:ascii="Trebuchet MS" w:eastAsiaTheme="minorHAnsi" w:hAnsi="Trebuchet MS" w:cs="Arial"/>
          <w:b/>
          <w:iCs/>
          <w:sz w:val="19"/>
          <w:szCs w:val="19"/>
        </w:rPr>
      </w:pPr>
      <w:r w:rsidRPr="008E0F64">
        <w:rPr>
          <w:rFonts w:ascii="Trebuchet MS" w:hAnsi="Trebuchet MS"/>
          <w:b/>
          <w:sz w:val="19"/>
        </w:rPr>
        <w:t>in einem Kabelschutz,</w:t>
      </w:r>
    </w:p>
    <w:p w14:paraId="7D3B3F0A" w14:textId="77777777" w:rsidR="002E3184" w:rsidRPr="008E0F64" w:rsidRDefault="002E3184" w:rsidP="002E3184">
      <w:pPr>
        <w:pStyle w:val="FOD-fig-tab-titel"/>
      </w:pPr>
      <w:bookmarkStart w:id="1410" w:name="_Toc86914667"/>
      <w:bookmarkStart w:id="1411" w:name="_Toc167267742"/>
      <w:bookmarkStart w:id="1412" w:name="_Toc167268905"/>
      <w:bookmarkStart w:id="1413" w:name="_Toc167270065"/>
      <w:bookmarkStart w:id="1414" w:name="_Toc202794509"/>
      <w:r w:rsidRPr="008E0F64">
        <w:t>Abbildung 5.13 - Verlegearten für elektrische Leitungen - Kabelschutz</w:t>
      </w:r>
      <w:bookmarkEnd w:id="1410"/>
      <w:bookmarkEnd w:id="1411"/>
      <w:bookmarkEnd w:id="1412"/>
      <w:bookmarkEnd w:id="1413"/>
      <w:bookmarkEnd w:id="1414"/>
    </w:p>
    <w:p w14:paraId="64EE4E87" w14:textId="77777777" w:rsidR="002E3184" w:rsidRPr="008E0F64" w:rsidRDefault="002E3184" w:rsidP="002E3184">
      <w:pPr>
        <w:pStyle w:val="FOD-afb"/>
      </w:pPr>
      <w:r w:rsidRPr="008E0F64">
        <w:rPr>
          <w:lang w:eastAsia="fr-BE"/>
        </w:rPr>
        <w:drawing>
          <wp:inline distT="0" distB="0" distL="0" distR="0" wp14:anchorId="5DE4DC62" wp14:editId="2FE783E7">
            <wp:extent cx="952500" cy="971550"/>
            <wp:effectExtent l="19050" t="0" r="0" b="0"/>
            <wp:docPr id="216" name="Picture 1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4" cstate="print"/>
                    <a:stretch>
                      <a:fillRect/>
                    </a:stretch>
                  </pic:blipFill>
                  <pic:spPr>
                    <a:xfrm>
                      <a:off x="0" y="0"/>
                      <a:ext cx="952500" cy="971550"/>
                    </a:xfrm>
                    <a:prstGeom prst="rect">
                      <a:avLst/>
                    </a:prstGeom>
                  </pic:spPr>
                </pic:pic>
              </a:graphicData>
            </a:graphic>
          </wp:inline>
        </w:drawing>
      </w:r>
    </w:p>
    <w:p w14:paraId="25478077" w14:textId="042D5987" w:rsidR="002E3184" w:rsidRPr="008E0F64" w:rsidRDefault="002E3184" w:rsidP="00F1261E">
      <w:pPr>
        <w:pStyle w:val="Paragraphedeliste"/>
        <w:keepNext/>
        <w:widowControl w:val="0"/>
        <w:numPr>
          <w:ilvl w:val="0"/>
          <w:numId w:val="38"/>
        </w:numPr>
        <w:tabs>
          <w:tab w:val="left" w:pos="360"/>
        </w:tabs>
        <w:autoSpaceDE w:val="0"/>
        <w:autoSpaceDN w:val="0"/>
        <w:adjustRightInd w:val="0"/>
        <w:spacing w:before="120" w:after="120" w:line="240" w:lineRule="auto"/>
        <w:ind w:left="357"/>
        <w:contextualSpacing w:val="0"/>
        <w:rPr>
          <w:rFonts w:ascii="Trebuchet MS" w:eastAsiaTheme="minorHAnsi" w:hAnsi="Trebuchet MS" w:cs="Arial"/>
          <w:b/>
          <w:iCs/>
          <w:sz w:val="19"/>
          <w:szCs w:val="19"/>
        </w:rPr>
      </w:pPr>
      <w:r w:rsidRPr="008E0F64">
        <w:rPr>
          <w:rFonts w:ascii="Trebuchet MS" w:hAnsi="Trebuchet MS"/>
          <w:b/>
          <w:sz w:val="19"/>
        </w:rPr>
        <w:lastRenderedPageBreak/>
        <w:t xml:space="preserve">in offenen, geschlossenen </w:t>
      </w:r>
      <w:r w:rsidR="005A5672" w:rsidRPr="008E0F64">
        <w:rPr>
          <w:rFonts w:ascii="Trebuchet MS" w:hAnsi="Trebuchet MS"/>
          <w:b/>
          <w:sz w:val="19"/>
        </w:rPr>
        <w:t>oder sandgefüllten Kabelkanälen:</w:t>
      </w:r>
    </w:p>
    <w:p w14:paraId="43180C87" w14:textId="77777777" w:rsidR="002E3184" w:rsidRPr="008E0F64" w:rsidRDefault="002E3184" w:rsidP="002E3184">
      <w:pPr>
        <w:pStyle w:val="FOD-normal"/>
        <w:keepNext/>
        <w:ind w:left="357"/>
        <w:rPr>
          <w:i/>
        </w:rPr>
      </w:pPr>
      <w:r w:rsidRPr="008E0F64">
        <w:rPr>
          <w:i/>
        </w:rPr>
        <w:t>j.1 - Elektroinstallationsrohre in offenen oder belüfteten Kabelkanälen</w:t>
      </w:r>
    </w:p>
    <w:p w14:paraId="0CA572D5" w14:textId="77777777" w:rsidR="002E3184" w:rsidRPr="008E0F64" w:rsidRDefault="002E3184" w:rsidP="002E3184">
      <w:pPr>
        <w:pStyle w:val="FOD-fig-tab-titel"/>
      </w:pPr>
      <w:bookmarkStart w:id="1415" w:name="_Toc86914668"/>
      <w:bookmarkStart w:id="1416" w:name="_Toc167267743"/>
      <w:bookmarkStart w:id="1417" w:name="_Toc167268906"/>
      <w:bookmarkStart w:id="1418" w:name="_Toc167270066"/>
      <w:bookmarkStart w:id="1419" w:name="_Toc202794510"/>
      <w:r w:rsidRPr="008E0F64">
        <w:t>Abbildung 5.14 - Verlegearten für elektrische Leitungen - Elektroinstallationsrohre in offenen oder belüfteten Kabelkanälen</w:t>
      </w:r>
      <w:bookmarkEnd w:id="1415"/>
      <w:bookmarkEnd w:id="1416"/>
      <w:bookmarkEnd w:id="1417"/>
      <w:bookmarkEnd w:id="1418"/>
      <w:bookmarkEnd w:id="1419"/>
    </w:p>
    <w:p w14:paraId="42331C69" w14:textId="77777777" w:rsidR="002E3184" w:rsidRPr="008E0F64" w:rsidRDefault="002E3184" w:rsidP="002E3184">
      <w:pPr>
        <w:pStyle w:val="FOD-afb"/>
      </w:pPr>
      <w:r w:rsidRPr="008E0F64">
        <w:rPr>
          <w:lang w:eastAsia="fr-BE"/>
        </w:rPr>
        <w:drawing>
          <wp:inline distT="0" distB="0" distL="0" distR="0" wp14:anchorId="5FBC08C3" wp14:editId="4BA9047E">
            <wp:extent cx="1905000" cy="1038225"/>
            <wp:effectExtent l="19050" t="0" r="0" b="0"/>
            <wp:docPr id="217" name="Picture 1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5" cstate="print"/>
                    <a:stretch>
                      <a:fillRect/>
                    </a:stretch>
                  </pic:blipFill>
                  <pic:spPr>
                    <a:xfrm>
                      <a:off x="0" y="0"/>
                      <a:ext cx="1905000" cy="1038225"/>
                    </a:xfrm>
                    <a:prstGeom prst="rect">
                      <a:avLst/>
                    </a:prstGeom>
                  </pic:spPr>
                </pic:pic>
              </a:graphicData>
            </a:graphic>
          </wp:inline>
        </w:drawing>
      </w:r>
    </w:p>
    <w:p w14:paraId="3DD5C97A" w14:textId="77777777" w:rsidR="002E3184" w:rsidRPr="008E0F64" w:rsidRDefault="002E3184" w:rsidP="002E3184">
      <w:pPr>
        <w:pStyle w:val="FOD-normal"/>
        <w:ind w:left="360"/>
        <w:rPr>
          <w:i/>
        </w:rPr>
      </w:pPr>
      <w:r w:rsidRPr="008E0F64">
        <w:rPr>
          <w:i/>
        </w:rPr>
        <w:t>j.2 - Elektroinstallationsrohre in geschlossenen Kabelkanälen</w:t>
      </w:r>
    </w:p>
    <w:p w14:paraId="4D9F2549" w14:textId="77777777" w:rsidR="002E3184" w:rsidRPr="008E0F64" w:rsidRDefault="002E3184" w:rsidP="002E3184">
      <w:pPr>
        <w:pStyle w:val="FOD-fig-tab-titel"/>
      </w:pPr>
      <w:bookmarkStart w:id="1420" w:name="_Toc86914669"/>
      <w:bookmarkStart w:id="1421" w:name="_Toc167267744"/>
      <w:bookmarkStart w:id="1422" w:name="_Toc167268907"/>
      <w:bookmarkStart w:id="1423" w:name="_Toc167270067"/>
      <w:bookmarkStart w:id="1424" w:name="_Toc202794511"/>
      <w:r w:rsidRPr="008E0F64">
        <w:t>Abbildung 5.15 - Verlegearten für elektrische Leitungen - Elektroinstallationsrohre in geschlossenen Kabelkanälen</w:t>
      </w:r>
      <w:bookmarkEnd w:id="1420"/>
      <w:bookmarkEnd w:id="1421"/>
      <w:bookmarkEnd w:id="1422"/>
      <w:bookmarkEnd w:id="1423"/>
      <w:bookmarkEnd w:id="1424"/>
    </w:p>
    <w:p w14:paraId="6D6644CC" w14:textId="77777777" w:rsidR="002E3184" w:rsidRPr="008E0F64" w:rsidRDefault="002E3184" w:rsidP="002E3184">
      <w:pPr>
        <w:pStyle w:val="FOD-afb"/>
      </w:pPr>
      <w:r w:rsidRPr="008E0F64">
        <w:rPr>
          <w:lang w:eastAsia="fr-BE"/>
        </w:rPr>
        <w:drawing>
          <wp:inline distT="0" distB="0" distL="0" distR="0" wp14:anchorId="2E1E45F1" wp14:editId="5A6E052B">
            <wp:extent cx="1428750" cy="781050"/>
            <wp:effectExtent l="19050" t="0" r="0" b="0"/>
            <wp:docPr id="218" name="Picture 1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6" cstate="print"/>
                    <a:stretch>
                      <a:fillRect/>
                    </a:stretch>
                  </pic:blipFill>
                  <pic:spPr>
                    <a:xfrm>
                      <a:off x="0" y="0"/>
                      <a:ext cx="1428750" cy="781050"/>
                    </a:xfrm>
                    <a:prstGeom prst="rect">
                      <a:avLst/>
                    </a:prstGeom>
                  </pic:spPr>
                </pic:pic>
              </a:graphicData>
            </a:graphic>
          </wp:inline>
        </w:drawing>
      </w:r>
    </w:p>
    <w:p w14:paraId="076A39CD" w14:textId="4A507569" w:rsidR="002E3184" w:rsidRPr="008E0F64" w:rsidRDefault="005A5672" w:rsidP="002E3184">
      <w:pPr>
        <w:pStyle w:val="FOD-normal"/>
        <w:ind w:left="360"/>
        <w:rPr>
          <w:i/>
        </w:rPr>
      </w:pPr>
      <w:r w:rsidRPr="008E0F64">
        <w:rPr>
          <w:i/>
        </w:rPr>
        <w:t>j.3 - D</w:t>
      </w:r>
      <w:r w:rsidR="002E3184" w:rsidRPr="008E0F64">
        <w:rPr>
          <w:i/>
        </w:rPr>
        <w:t>irekte Verlegung in offenen oder belüfteten Kabelkanälen</w:t>
      </w:r>
    </w:p>
    <w:p w14:paraId="11383256" w14:textId="77777777" w:rsidR="002E3184" w:rsidRPr="008E0F64" w:rsidRDefault="002E3184" w:rsidP="002E3184">
      <w:pPr>
        <w:pStyle w:val="FOD-fig-tab-titel"/>
      </w:pPr>
      <w:bookmarkStart w:id="1425" w:name="_Toc86914670"/>
      <w:bookmarkStart w:id="1426" w:name="_Toc167267745"/>
      <w:bookmarkStart w:id="1427" w:name="_Toc167268908"/>
      <w:bookmarkStart w:id="1428" w:name="_Toc167270068"/>
      <w:bookmarkStart w:id="1429" w:name="_Toc202794512"/>
      <w:r w:rsidRPr="008E0F64">
        <w:t>Abbildung 5.16 - Verlegearten für elektrische Leitungen - Direkte Verlegung in offenen oder belüfteten Kabelkanälen</w:t>
      </w:r>
      <w:bookmarkEnd w:id="1425"/>
      <w:bookmarkEnd w:id="1426"/>
      <w:bookmarkEnd w:id="1427"/>
      <w:bookmarkEnd w:id="1428"/>
      <w:bookmarkEnd w:id="1429"/>
    </w:p>
    <w:p w14:paraId="33EFBDF2" w14:textId="77777777" w:rsidR="002E3184" w:rsidRPr="008E0F64" w:rsidRDefault="002E3184" w:rsidP="002E3184">
      <w:pPr>
        <w:pStyle w:val="FOD-afb"/>
      </w:pPr>
      <w:r w:rsidRPr="008E0F64">
        <w:rPr>
          <w:lang w:eastAsia="fr-BE"/>
        </w:rPr>
        <w:drawing>
          <wp:inline distT="0" distB="0" distL="0" distR="0" wp14:anchorId="49C91B90" wp14:editId="43332E17">
            <wp:extent cx="1428750" cy="781050"/>
            <wp:effectExtent l="19050" t="0" r="0" b="0"/>
            <wp:docPr id="219" name="Picture 1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7" cstate="print"/>
                    <a:stretch>
                      <a:fillRect/>
                    </a:stretch>
                  </pic:blipFill>
                  <pic:spPr>
                    <a:xfrm>
                      <a:off x="0" y="0"/>
                      <a:ext cx="1428750" cy="781050"/>
                    </a:xfrm>
                    <a:prstGeom prst="rect">
                      <a:avLst/>
                    </a:prstGeom>
                  </pic:spPr>
                </pic:pic>
              </a:graphicData>
            </a:graphic>
          </wp:inline>
        </w:drawing>
      </w:r>
    </w:p>
    <w:p w14:paraId="0F56C94E" w14:textId="578169EA" w:rsidR="002E3184" w:rsidRPr="008E0F64" w:rsidRDefault="005A5672" w:rsidP="002E3184">
      <w:pPr>
        <w:pStyle w:val="FOD-normal"/>
        <w:ind w:left="360"/>
        <w:rPr>
          <w:i/>
        </w:rPr>
      </w:pPr>
      <w:r w:rsidRPr="008E0F64">
        <w:rPr>
          <w:i/>
        </w:rPr>
        <w:t>j.4 - D</w:t>
      </w:r>
      <w:r w:rsidR="002E3184" w:rsidRPr="008E0F64">
        <w:rPr>
          <w:i/>
        </w:rPr>
        <w:t>irekte Verlegung in geschlossenen Kabelkanälen</w:t>
      </w:r>
    </w:p>
    <w:p w14:paraId="0F756764" w14:textId="77777777" w:rsidR="002E3184" w:rsidRPr="008E0F64" w:rsidRDefault="002E3184" w:rsidP="002E3184">
      <w:pPr>
        <w:pStyle w:val="FOD-fig-tab-titel"/>
      </w:pPr>
      <w:bookmarkStart w:id="1430" w:name="_Toc86914671"/>
      <w:bookmarkStart w:id="1431" w:name="_Toc167267746"/>
      <w:bookmarkStart w:id="1432" w:name="_Toc167268909"/>
      <w:bookmarkStart w:id="1433" w:name="_Toc167270069"/>
      <w:bookmarkStart w:id="1434" w:name="_Toc202794513"/>
      <w:r w:rsidRPr="008E0F64">
        <w:t>Abbildung 5.17 - Verlegearten für elektrische Leitungen - Direkte Verlegung in geschlossenen Kabelkanälen</w:t>
      </w:r>
      <w:bookmarkEnd w:id="1430"/>
      <w:bookmarkEnd w:id="1431"/>
      <w:bookmarkEnd w:id="1432"/>
      <w:bookmarkEnd w:id="1433"/>
      <w:bookmarkEnd w:id="1434"/>
    </w:p>
    <w:p w14:paraId="260C27B2" w14:textId="77777777" w:rsidR="002E3184" w:rsidRPr="008E0F64" w:rsidRDefault="002E3184" w:rsidP="002E3184">
      <w:pPr>
        <w:pStyle w:val="FOD-afb"/>
      </w:pPr>
      <w:r w:rsidRPr="008E0F64">
        <w:rPr>
          <w:lang w:eastAsia="fr-BE"/>
        </w:rPr>
        <w:drawing>
          <wp:inline distT="0" distB="0" distL="0" distR="0" wp14:anchorId="1D7C0CD6" wp14:editId="3B053779">
            <wp:extent cx="1428750" cy="781050"/>
            <wp:effectExtent l="19050" t="0" r="0" b="0"/>
            <wp:docPr id="220" name="Picture 17"/>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8" cstate="print"/>
                    <a:stretch>
                      <a:fillRect/>
                    </a:stretch>
                  </pic:blipFill>
                  <pic:spPr>
                    <a:xfrm>
                      <a:off x="0" y="0"/>
                      <a:ext cx="1428750" cy="781050"/>
                    </a:xfrm>
                    <a:prstGeom prst="rect">
                      <a:avLst/>
                    </a:prstGeom>
                  </pic:spPr>
                </pic:pic>
              </a:graphicData>
            </a:graphic>
          </wp:inline>
        </w:drawing>
      </w:r>
    </w:p>
    <w:p w14:paraId="3B5B8C44" w14:textId="27736AA3" w:rsidR="002E3184" w:rsidRPr="008E0F64" w:rsidRDefault="005A5672" w:rsidP="002E3184">
      <w:pPr>
        <w:pStyle w:val="FOD-normal"/>
        <w:ind w:left="360"/>
        <w:rPr>
          <w:i/>
        </w:rPr>
      </w:pPr>
      <w:r w:rsidRPr="008E0F64">
        <w:rPr>
          <w:i/>
        </w:rPr>
        <w:t>j.5 - D</w:t>
      </w:r>
      <w:r w:rsidR="002E3184" w:rsidRPr="008E0F64">
        <w:rPr>
          <w:i/>
        </w:rPr>
        <w:t>irekte Verlegung in sandgefüllten Kabelkanälen</w:t>
      </w:r>
    </w:p>
    <w:p w14:paraId="4220D3CF" w14:textId="77777777" w:rsidR="002E3184" w:rsidRPr="008E0F64" w:rsidRDefault="002E3184" w:rsidP="002E3184">
      <w:pPr>
        <w:pStyle w:val="FOD-fig-tab-titel"/>
      </w:pPr>
      <w:bookmarkStart w:id="1435" w:name="_Toc86914672"/>
      <w:bookmarkStart w:id="1436" w:name="_Toc167267747"/>
      <w:bookmarkStart w:id="1437" w:name="_Toc167268910"/>
      <w:bookmarkStart w:id="1438" w:name="_Toc167270070"/>
      <w:bookmarkStart w:id="1439" w:name="_Toc202794514"/>
      <w:r w:rsidRPr="008E0F64">
        <w:t>Abbildung 5.18 - Verlegearten für elektrische Leitungen - Direkte Verlegung in sandgefüllten Kabelkanälen</w:t>
      </w:r>
      <w:bookmarkEnd w:id="1435"/>
      <w:bookmarkEnd w:id="1436"/>
      <w:bookmarkEnd w:id="1437"/>
      <w:bookmarkEnd w:id="1438"/>
      <w:bookmarkEnd w:id="1439"/>
    </w:p>
    <w:p w14:paraId="006A9481" w14:textId="77777777" w:rsidR="002E3184" w:rsidRPr="008E0F64" w:rsidRDefault="002E3184" w:rsidP="002E3184">
      <w:pPr>
        <w:pStyle w:val="FOD-afb"/>
      </w:pPr>
      <w:r w:rsidRPr="008E0F64">
        <w:rPr>
          <w:lang w:eastAsia="fr-BE"/>
        </w:rPr>
        <w:drawing>
          <wp:inline distT="0" distB="0" distL="0" distR="0" wp14:anchorId="522DEC9B" wp14:editId="46DAD35F">
            <wp:extent cx="1428750" cy="781050"/>
            <wp:effectExtent l="19050" t="0" r="0" b="0"/>
            <wp:docPr id="221" name="Picture 18"/>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9" cstate="print"/>
                    <a:stretch>
                      <a:fillRect/>
                    </a:stretch>
                  </pic:blipFill>
                  <pic:spPr>
                    <a:xfrm>
                      <a:off x="0" y="0"/>
                      <a:ext cx="1428750" cy="781050"/>
                    </a:xfrm>
                    <a:prstGeom prst="rect">
                      <a:avLst/>
                    </a:prstGeom>
                  </pic:spPr>
                </pic:pic>
              </a:graphicData>
            </a:graphic>
          </wp:inline>
        </w:drawing>
      </w:r>
    </w:p>
    <w:p w14:paraId="13CFC659" w14:textId="555C0947" w:rsidR="002E3184" w:rsidRPr="008E0F64" w:rsidRDefault="002E3184" w:rsidP="00F1261E">
      <w:pPr>
        <w:pStyle w:val="Paragraphedeliste"/>
        <w:keepNext/>
        <w:numPr>
          <w:ilvl w:val="0"/>
          <w:numId w:val="38"/>
        </w:numPr>
        <w:tabs>
          <w:tab w:val="left" w:pos="360"/>
        </w:tabs>
        <w:spacing w:before="120" w:after="0" w:line="240" w:lineRule="auto"/>
        <w:contextualSpacing w:val="0"/>
        <w:rPr>
          <w:rFonts w:ascii="Trebuchet MS" w:eastAsiaTheme="minorHAnsi" w:hAnsi="Trebuchet MS" w:cs="Arial"/>
          <w:b/>
          <w:iCs/>
          <w:sz w:val="19"/>
          <w:szCs w:val="19"/>
        </w:rPr>
      </w:pPr>
      <w:r w:rsidRPr="008E0F64">
        <w:rPr>
          <w:rFonts w:ascii="Trebuchet MS" w:hAnsi="Trebuchet MS"/>
          <w:b/>
          <w:sz w:val="19"/>
        </w:rPr>
        <w:t>in baulichen Hohlräumen, Aussparungen und vo</w:t>
      </w:r>
      <w:r w:rsidR="005A5672" w:rsidRPr="008E0F64">
        <w:rPr>
          <w:rFonts w:ascii="Trebuchet MS" w:hAnsi="Trebuchet MS"/>
          <w:b/>
          <w:sz w:val="19"/>
        </w:rPr>
        <w:t>rgefertigten Blöcken:</w:t>
      </w:r>
    </w:p>
    <w:p w14:paraId="24F901A0" w14:textId="77777777" w:rsidR="002E3184" w:rsidRPr="008E0F64" w:rsidRDefault="002E3184" w:rsidP="002E3184">
      <w:pPr>
        <w:pStyle w:val="FOD-normal"/>
        <w:keepNext/>
        <w:ind w:left="357"/>
        <w:rPr>
          <w:i/>
        </w:rPr>
      </w:pPr>
      <w:r w:rsidRPr="008E0F64">
        <w:rPr>
          <w:i/>
        </w:rPr>
        <w:t>k.1 - Aussparungen</w:t>
      </w:r>
    </w:p>
    <w:p w14:paraId="7FC02C6D" w14:textId="77777777" w:rsidR="002E3184" w:rsidRPr="008E0F64" w:rsidRDefault="002E3184" w:rsidP="002E3184">
      <w:pPr>
        <w:pStyle w:val="FOD-fig-tab-titel"/>
      </w:pPr>
      <w:bookmarkStart w:id="1440" w:name="_Toc86914673"/>
      <w:bookmarkStart w:id="1441" w:name="_Toc167267748"/>
      <w:bookmarkStart w:id="1442" w:name="_Toc167268911"/>
      <w:bookmarkStart w:id="1443" w:name="_Toc167270071"/>
      <w:bookmarkStart w:id="1444" w:name="_Toc202794515"/>
      <w:r w:rsidRPr="008E0F64">
        <w:t>Abbildung 5.19 - Verlegearten für elektrische Leitungen - Aussparungen</w:t>
      </w:r>
      <w:bookmarkEnd w:id="1440"/>
      <w:bookmarkEnd w:id="1441"/>
      <w:bookmarkEnd w:id="1442"/>
      <w:bookmarkEnd w:id="1443"/>
      <w:bookmarkEnd w:id="1444"/>
    </w:p>
    <w:p w14:paraId="0A755D3B" w14:textId="77777777" w:rsidR="002E3184" w:rsidRPr="008E0F64" w:rsidRDefault="002E3184" w:rsidP="002E3184">
      <w:pPr>
        <w:pStyle w:val="FOD-afb"/>
      </w:pPr>
      <w:r w:rsidRPr="008E0F64">
        <w:rPr>
          <w:lang w:eastAsia="fr-BE"/>
        </w:rPr>
        <w:drawing>
          <wp:inline distT="0" distB="0" distL="0" distR="0" wp14:anchorId="53EBADEA" wp14:editId="137BD203">
            <wp:extent cx="1790700" cy="952500"/>
            <wp:effectExtent l="19050" t="0" r="0" b="0"/>
            <wp:docPr id="222" name="Picture 19"/>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0" cstate="print"/>
                    <a:stretch>
                      <a:fillRect/>
                    </a:stretch>
                  </pic:blipFill>
                  <pic:spPr>
                    <a:xfrm>
                      <a:off x="0" y="0"/>
                      <a:ext cx="1790700" cy="952500"/>
                    </a:xfrm>
                    <a:prstGeom prst="rect">
                      <a:avLst/>
                    </a:prstGeom>
                  </pic:spPr>
                </pic:pic>
              </a:graphicData>
            </a:graphic>
          </wp:inline>
        </w:drawing>
      </w:r>
    </w:p>
    <w:p w14:paraId="53865375" w14:textId="21A26D6E" w:rsidR="002E3184" w:rsidRPr="008E0F64" w:rsidRDefault="005A5672" w:rsidP="002E3184">
      <w:pPr>
        <w:pStyle w:val="FOD-normal"/>
        <w:keepNext/>
        <w:ind w:left="357"/>
        <w:rPr>
          <w:i/>
        </w:rPr>
      </w:pPr>
      <w:r w:rsidRPr="008E0F64">
        <w:rPr>
          <w:i/>
        </w:rPr>
        <w:lastRenderedPageBreak/>
        <w:t>k.2 - V</w:t>
      </w:r>
      <w:r w:rsidR="002E3184" w:rsidRPr="008E0F64">
        <w:rPr>
          <w:i/>
        </w:rPr>
        <w:t>orgefertigte Blöcke</w:t>
      </w:r>
    </w:p>
    <w:p w14:paraId="633CA417" w14:textId="77777777" w:rsidR="002E3184" w:rsidRPr="008E0F64" w:rsidRDefault="002E3184" w:rsidP="002E3184">
      <w:pPr>
        <w:pStyle w:val="FOD-fig-tab-titel"/>
      </w:pPr>
      <w:bookmarkStart w:id="1445" w:name="_Toc86914674"/>
      <w:bookmarkStart w:id="1446" w:name="_Toc167267749"/>
      <w:bookmarkStart w:id="1447" w:name="_Toc167268912"/>
      <w:bookmarkStart w:id="1448" w:name="_Toc167270072"/>
      <w:bookmarkStart w:id="1449" w:name="_Toc202794516"/>
      <w:r w:rsidRPr="008E0F64">
        <w:t>Abbildung 5.20 - Verlegearten für elektrische Leitungen - Vorgefertigte Blöcke</w:t>
      </w:r>
      <w:bookmarkEnd w:id="1445"/>
      <w:bookmarkEnd w:id="1446"/>
      <w:bookmarkEnd w:id="1447"/>
      <w:bookmarkEnd w:id="1448"/>
      <w:bookmarkEnd w:id="1449"/>
    </w:p>
    <w:p w14:paraId="286FF879" w14:textId="77777777" w:rsidR="002E3184" w:rsidRPr="008E0F64" w:rsidRDefault="002E3184" w:rsidP="002E3184">
      <w:pPr>
        <w:pStyle w:val="FOD-afb"/>
      </w:pPr>
      <w:r w:rsidRPr="008E0F64">
        <w:rPr>
          <w:lang w:eastAsia="fr-BE"/>
        </w:rPr>
        <w:drawing>
          <wp:inline distT="0" distB="0" distL="0" distR="0" wp14:anchorId="10347511" wp14:editId="477BB497">
            <wp:extent cx="1190625" cy="952500"/>
            <wp:effectExtent l="19050" t="0" r="9525" b="0"/>
            <wp:docPr id="223" name="Picture 20"/>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1" cstate="print"/>
                    <a:stretch>
                      <a:fillRect/>
                    </a:stretch>
                  </pic:blipFill>
                  <pic:spPr>
                    <a:xfrm>
                      <a:off x="0" y="0"/>
                      <a:ext cx="1190625" cy="952500"/>
                    </a:xfrm>
                    <a:prstGeom prst="rect">
                      <a:avLst/>
                    </a:prstGeom>
                  </pic:spPr>
                </pic:pic>
              </a:graphicData>
            </a:graphic>
          </wp:inline>
        </w:drawing>
      </w:r>
    </w:p>
    <w:p w14:paraId="6A9C05EF" w14:textId="77777777"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hinter Wandplatten,</w:t>
      </w:r>
    </w:p>
    <w:p w14:paraId="7E9C82B4" w14:textId="77777777" w:rsidR="002E3184" w:rsidRPr="008E0F64" w:rsidRDefault="002E3184" w:rsidP="002E3184">
      <w:pPr>
        <w:pStyle w:val="FOD-fig-tab-titel"/>
      </w:pPr>
      <w:bookmarkStart w:id="1450" w:name="_Toc86914675"/>
      <w:bookmarkStart w:id="1451" w:name="_Toc167267750"/>
      <w:bookmarkStart w:id="1452" w:name="_Toc167268913"/>
      <w:bookmarkStart w:id="1453" w:name="_Toc167270073"/>
      <w:bookmarkStart w:id="1454" w:name="_Toc202794517"/>
      <w:r w:rsidRPr="008E0F64">
        <w:t>Abbildung 5.21 - Verlegearten für elektrische Leitungen - Hinter Wandplatten</w:t>
      </w:r>
      <w:bookmarkEnd w:id="1450"/>
      <w:bookmarkEnd w:id="1451"/>
      <w:bookmarkEnd w:id="1452"/>
      <w:bookmarkEnd w:id="1453"/>
      <w:bookmarkEnd w:id="1454"/>
    </w:p>
    <w:p w14:paraId="554F2E46" w14:textId="77777777" w:rsidR="002E3184" w:rsidRPr="008E0F64" w:rsidRDefault="002E3184" w:rsidP="002E3184">
      <w:pPr>
        <w:pStyle w:val="FOD-afb"/>
      </w:pPr>
      <w:r w:rsidRPr="008E0F64">
        <w:rPr>
          <w:lang w:eastAsia="fr-BE"/>
        </w:rPr>
        <w:drawing>
          <wp:inline distT="0" distB="0" distL="0" distR="0" wp14:anchorId="6FCBCD29" wp14:editId="788A8298">
            <wp:extent cx="1428750" cy="1647825"/>
            <wp:effectExtent l="0" t="0" r="0" b="0"/>
            <wp:docPr id="224" name="Picture 2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2" cstate="print"/>
                    <a:stretch>
                      <a:fillRect/>
                    </a:stretch>
                  </pic:blipFill>
                  <pic:spPr>
                    <a:xfrm>
                      <a:off x="0" y="0"/>
                      <a:ext cx="1428750" cy="1647825"/>
                    </a:xfrm>
                    <a:prstGeom prst="rect">
                      <a:avLst/>
                    </a:prstGeom>
                  </pic:spPr>
                </pic:pic>
              </a:graphicData>
            </a:graphic>
          </wp:inline>
        </w:drawing>
      </w:r>
    </w:p>
    <w:p w14:paraId="59AF0912" w14:textId="77777777"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direkte Unterputzverlegung, ohne Elektroinstallationsrohre,</w:t>
      </w:r>
    </w:p>
    <w:p w14:paraId="2AFBE8FB" w14:textId="77777777" w:rsidR="002E3184" w:rsidRPr="008E0F64" w:rsidRDefault="002E3184" w:rsidP="002E3184">
      <w:pPr>
        <w:pStyle w:val="FOD-fig-tab-titel"/>
      </w:pPr>
      <w:bookmarkStart w:id="1455" w:name="_Toc86914676"/>
      <w:bookmarkStart w:id="1456" w:name="_Toc167267751"/>
      <w:bookmarkStart w:id="1457" w:name="_Toc167268914"/>
      <w:bookmarkStart w:id="1458" w:name="_Toc167270074"/>
      <w:bookmarkStart w:id="1459" w:name="_Toc202794518"/>
      <w:r w:rsidRPr="008E0F64">
        <w:t>Abbildung 5.22 - Verlegearten für elektrische Leitungen - Direkte Unterputzverlegung, ohne Elektroinstallationsrohre</w:t>
      </w:r>
      <w:bookmarkEnd w:id="1455"/>
      <w:bookmarkEnd w:id="1456"/>
      <w:bookmarkEnd w:id="1457"/>
      <w:bookmarkEnd w:id="1458"/>
      <w:bookmarkEnd w:id="1459"/>
    </w:p>
    <w:p w14:paraId="1D25BF2D" w14:textId="77777777" w:rsidR="002E3184" w:rsidRPr="008E0F64" w:rsidRDefault="002E3184" w:rsidP="002E3184">
      <w:pPr>
        <w:pStyle w:val="FOD-afb"/>
      </w:pPr>
      <w:r w:rsidRPr="008E0F64">
        <w:rPr>
          <w:lang w:eastAsia="fr-BE"/>
        </w:rPr>
        <w:drawing>
          <wp:inline distT="0" distB="0" distL="0" distR="0" wp14:anchorId="74C10637" wp14:editId="2C1855B5">
            <wp:extent cx="952500" cy="971550"/>
            <wp:effectExtent l="19050" t="0" r="0" b="0"/>
            <wp:docPr id="225" name="Picture 2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3" cstate="print"/>
                    <a:stretch>
                      <a:fillRect/>
                    </a:stretch>
                  </pic:blipFill>
                  <pic:spPr>
                    <a:xfrm>
                      <a:off x="0" y="0"/>
                      <a:ext cx="952500" cy="971550"/>
                    </a:xfrm>
                    <a:prstGeom prst="rect">
                      <a:avLst/>
                    </a:prstGeom>
                  </pic:spPr>
                </pic:pic>
              </a:graphicData>
            </a:graphic>
          </wp:inline>
        </w:drawing>
      </w:r>
    </w:p>
    <w:p w14:paraId="4C23DA98" w14:textId="77777777"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in Schienenverteilern,</w:t>
      </w:r>
    </w:p>
    <w:p w14:paraId="1685CA5E" w14:textId="77777777" w:rsidR="002E3184" w:rsidRPr="008E0F64" w:rsidRDefault="002E3184" w:rsidP="002E3184">
      <w:pPr>
        <w:pStyle w:val="FOD-fig-tab-titel"/>
      </w:pPr>
      <w:bookmarkStart w:id="1460" w:name="_Toc86914677"/>
      <w:bookmarkStart w:id="1461" w:name="_Toc167267752"/>
      <w:bookmarkStart w:id="1462" w:name="_Toc167268915"/>
      <w:bookmarkStart w:id="1463" w:name="_Toc167270075"/>
      <w:bookmarkStart w:id="1464" w:name="_Toc202794519"/>
      <w:r w:rsidRPr="008E0F64">
        <w:t>Abbildung 5.23 - Verlegearten für elektrische Leitungen - In Schienenverteilern</w:t>
      </w:r>
      <w:bookmarkEnd w:id="1460"/>
      <w:bookmarkEnd w:id="1461"/>
      <w:bookmarkEnd w:id="1462"/>
      <w:bookmarkEnd w:id="1463"/>
      <w:bookmarkEnd w:id="1464"/>
    </w:p>
    <w:p w14:paraId="25B14720" w14:textId="77777777" w:rsidR="002E3184" w:rsidRPr="008E0F64" w:rsidRDefault="002E3184" w:rsidP="002E3184">
      <w:pPr>
        <w:pStyle w:val="FOD-afb"/>
      </w:pPr>
      <w:r w:rsidRPr="008E0F64">
        <w:rPr>
          <w:lang w:eastAsia="fr-BE"/>
        </w:rPr>
        <w:drawing>
          <wp:inline distT="0" distB="0" distL="0" distR="0" wp14:anchorId="3C9CBF9F" wp14:editId="646FF972">
            <wp:extent cx="2381250" cy="676275"/>
            <wp:effectExtent l="19050" t="0" r="0" b="0"/>
            <wp:docPr id="226" name="Picture 2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4" cstate="print"/>
                    <a:stretch>
                      <a:fillRect/>
                    </a:stretch>
                  </pic:blipFill>
                  <pic:spPr>
                    <a:xfrm>
                      <a:off x="0" y="0"/>
                      <a:ext cx="2381250" cy="676275"/>
                    </a:xfrm>
                    <a:prstGeom prst="rect">
                      <a:avLst/>
                    </a:prstGeom>
                  </pic:spPr>
                </pic:pic>
              </a:graphicData>
            </a:graphic>
          </wp:inline>
        </w:drawing>
      </w:r>
    </w:p>
    <w:p w14:paraId="1D025B56" w14:textId="77777777" w:rsidR="002E3184" w:rsidRPr="008E0F64" w:rsidRDefault="002E3184" w:rsidP="00F1261E">
      <w:pPr>
        <w:pStyle w:val="Paragraphedeliste"/>
        <w:keepNext/>
        <w:numPr>
          <w:ilvl w:val="0"/>
          <w:numId w:val="38"/>
        </w:numPr>
        <w:tabs>
          <w:tab w:val="left" w:pos="360"/>
        </w:tabs>
        <w:spacing w:before="120" w:after="0" w:line="240" w:lineRule="auto"/>
        <w:contextualSpacing w:val="0"/>
        <w:rPr>
          <w:rFonts w:ascii="Trebuchet MS" w:eastAsiaTheme="minorHAnsi" w:hAnsi="Trebuchet MS" w:cs="Arial"/>
          <w:b/>
          <w:iCs/>
          <w:sz w:val="19"/>
          <w:szCs w:val="19"/>
        </w:rPr>
      </w:pPr>
      <w:r w:rsidRPr="008E0F64">
        <w:rPr>
          <w:rFonts w:ascii="Trebuchet MS" w:hAnsi="Trebuchet MS"/>
          <w:b/>
          <w:sz w:val="19"/>
        </w:rPr>
        <w:t>auf Isolatoren,</w:t>
      </w:r>
    </w:p>
    <w:p w14:paraId="7E76BB5E" w14:textId="77777777" w:rsidR="002E3184" w:rsidRPr="008E0F64" w:rsidRDefault="002E3184" w:rsidP="002E3184">
      <w:pPr>
        <w:pStyle w:val="FOD-fig-tab-titel"/>
      </w:pPr>
      <w:bookmarkStart w:id="1465" w:name="_Toc86914678"/>
      <w:bookmarkStart w:id="1466" w:name="_Toc167267753"/>
      <w:bookmarkStart w:id="1467" w:name="_Toc167268916"/>
      <w:bookmarkStart w:id="1468" w:name="_Toc167270076"/>
      <w:bookmarkStart w:id="1469" w:name="_Toc202794520"/>
      <w:r w:rsidRPr="008E0F64">
        <w:t>Abbildung 5.24 - Verlegearten für elektrische Leitungen - Auf Isolatoren</w:t>
      </w:r>
      <w:bookmarkEnd w:id="1465"/>
      <w:bookmarkEnd w:id="1466"/>
      <w:bookmarkEnd w:id="1467"/>
      <w:bookmarkEnd w:id="1468"/>
      <w:bookmarkEnd w:id="1469"/>
    </w:p>
    <w:p w14:paraId="2BFF1024" w14:textId="77777777" w:rsidR="002E3184" w:rsidRPr="008E0F64" w:rsidRDefault="002E3184" w:rsidP="002E3184">
      <w:pPr>
        <w:pStyle w:val="FOD-afb"/>
      </w:pPr>
      <w:r w:rsidRPr="008E0F64">
        <w:rPr>
          <w:lang w:eastAsia="fr-BE"/>
        </w:rPr>
        <w:drawing>
          <wp:inline distT="0" distB="0" distL="0" distR="0" wp14:anchorId="36C17D94" wp14:editId="37FB7793">
            <wp:extent cx="1190625" cy="952500"/>
            <wp:effectExtent l="19050" t="0" r="9525" b="0"/>
            <wp:docPr id="227" name="Picture 2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5" cstate="print"/>
                    <a:stretch>
                      <a:fillRect/>
                    </a:stretch>
                  </pic:blipFill>
                  <pic:spPr>
                    <a:xfrm>
                      <a:off x="0" y="0"/>
                      <a:ext cx="1190625" cy="952500"/>
                    </a:xfrm>
                    <a:prstGeom prst="rect">
                      <a:avLst/>
                    </a:prstGeom>
                  </pic:spPr>
                </pic:pic>
              </a:graphicData>
            </a:graphic>
          </wp:inline>
        </w:drawing>
      </w:r>
    </w:p>
    <w:p w14:paraId="731B0CD1" w14:textId="77777777" w:rsidR="002E3184" w:rsidRPr="008E0F64" w:rsidRDefault="002E3184" w:rsidP="00F1261E">
      <w:pPr>
        <w:pStyle w:val="Paragraphedeliste"/>
        <w:keepNext/>
        <w:widowControl w:val="0"/>
        <w:numPr>
          <w:ilvl w:val="0"/>
          <w:numId w:val="38"/>
        </w:numPr>
        <w:tabs>
          <w:tab w:val="left" w:pos="360"/>
        </w:tabs>
        <w:autoSpaceDE w:val="0"/>
        <w:autoSpaceDN w:val="0"/>
        <w:adjustRightInd w:val="0"/>
        <w:spacing w:before="120" w:after="120" w:line="240" w:lineRule="auto"/>
        <w:ind w:left="357"/>
        <w:contextualSpacing w:val="0"/>
        <w:rPr>
          <w:rFonts w:ascii="Trebuchet MS" w:eastAsiaTheme="minorHAnsi" w:hAnsi="Trebuchet MS" w:cs="Arial"/>
          <w:b/>
          <w:iCs/>
          <w:sz w:val="19"/>
          <w:szCs w:val="19"/>
        </w:rPr>
      </w:pPr>
      <w:r w:rsidRPr="008E0F64">
        <w:rPr>
          <w:rFonts w:ascii="Trebuchet MS" w:hAnsi="Trebuchet MS"/>
          <w:b/>
          <w:sz w:val="19"/>
        </w:rPr>
        <w:lastRenderedPageBreak/>
        <w:t>unter Wasser,</w:t>
      </w:r>
    </w:p>
    <w:p w14:paraId="6FC7A2A9" w14:textId="77777777" w:rsidR="002E3184" w:rsidRPr="008E0F64" w:rsidRDefault="002E3184" w:rsidP="002E3184">
      <w:pPr>
        <w:pStyle w:val="FOD-fig-tab-titel"/>
      </w:pPr>
      <w:bookmarkStart w:id="1470" w:name="_Toc86914679"/>
      <w:bookmarkStart w:id="1471" w:name="_Toc167267754"/>
      <w:bookmarkStart w:id="1472" w:name="_Toc167268917"/>
      <w:bookmarkStart w:id="1473" w:name="_Toc167270077"/>
      <w:bookmarkStart w:id="1474" w:name="_Toc202794521"/>
      <w:r w:rsidRPr="008E0F64">
        <w:t>Abbildung 5.25 - Verlegearten für elektrische Leitungen - Unter Wasser</w:t>
      </w:r>
      <w:bookmarkEnd w:id="1470"/>
      <w:bookmarkEnd w:id="1471"/>
      <w:bookmarkEnd w:id="1472"/>
      <w:bookmarkEnd w:id="1473"/>
      <w:bookmarkEnd w:id="1474"/>
    </w:p>
    <w:p w14:paraId="58B82D98" w14:textId="77777777" w:rsidR="002E3184" w:rsidRPr="008E0F64" w:rsidRDefault="002E3184" w:rsidP="002E3184">
      <w:pPr>
        <w:pStyle w:val="FOD-afb"/>
      </w:pPr>
      <w:r w:rsidRPr="008E0F64">
        <w:rPr>
          <w:lang w:eastAsia="fr-BE"/>
        </w:rPr>
        <w:drawing>
          <wp:inline distT="0" distB="0" distL="0" distR="0" wp14:anchorId="45270FF4" wp14:editId="069BDD69">
            <wp:extent cx="2143125" cy="952500"/>
            <wp:effectExtent l="19050" t="0" r="9525" b="0"/>
            <wp:docPr id="228" name="Picture 2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6" cstate="print"/>
                    <a:stretch>
                      <a:fillRect/>
                    </a:stretch>
                  </pic:blipFill>
                  <pic:spPr>
                    <a:xfrm>
                      <a:off x="0" y="0"/>
                      <a:ext cx="2143125" cy="952500"/>
                    </a:xfrm>
                    <a:prstGeom prst="rect">
                      <a:avLst/>
                    </a:prstGeom>
                  </pic:spPr>
                </pic:pic>
              </a:graphicData>
            </a:graphic>
          </wp:inline>
        </w:drawing>
      </w:r>
    </w:p>
    <w:p w14:paraId="2CBA1855" w14:textId="77777777" w:rsidR="002E3184" w:rsidRPr="008E0F64" w:rsidRDefault="002E3184" w:rsidP="00F1261E">
      <w:pPr>
        <w:pStyle w:val="Paragraphedeliste"/>
        <w:widowControl w:val="0"/>
        <w:numPr>
          <w:ilvl w:val="0"/>
          <w:numId w:val="38"/>
        </w:numPr>
        <w:tabs>
          <w:tab w:val="left" w:pos="360"/>
        </w:tabs>
        <w:autoSpaceDE w:val="0"/>
        <w:autoSpaceDN w:val="0"/>
        <w:adjustRightInd w:val="0"/>
        <w:spacing w:before="120" w:after="120" w:line="240" w:lineRule="auto"/>
        <w:jc w:val="both"/>
        <w:rPr>
          <w:rFonts w:ascii="Trebuchet MS" w:eastAsiaTheme="minorHAnsi" w:hAnsi="Trebuchet MS" w:cs="Arial"/>
          <w:b/>
          <w:iCs/>
          <w:sz w:val="19"/>
          <w:szCs w:val="19"/>
        </w:rPr>
      </w:pPr>
      <w:r w:rsidRPr="008E0F64">
        <w:rPr>
          <w:rFonts w:ascii="Trebuchet MS" w:hAnsi="Trebuchet MS"/>
          <w:b/>
          <w:sz w:val="19"/>
        </w:rPr>
        <w:t>in Decken, Fußböden und Wänden für Heizleitungen und -flächen.</w:t>
      </w:r>
    </w:p>
    <w:p w14:paraId="7A442EDF" w14:textId="77777777" w:rsidR="002E3184" w:rsidRPr="008E0F64" w:rsidRDefault="002E3184" w:rsidP="00962ACD">
      <w:pPr>
        <w:pStyle w:val="FOD-niv4"/>
      </w:pPr>
      <w:bookmarkStart w:id="1475" w:name="_Toc390436798"/>
      <w:bookmarkStart w:id="1476" w:name="_Toc167268285"/>
      <w:bookmarkStart w:id="1477" w:name="_Toc167269448"/>
      <w:bookmarkStart w:id="1478" w:name="_Toc167270608"/>
      <w:bookmarkStart w:id="1479" w:name="_Toc196734660"/>
      <w:r w:rsidRPr="008E0F64">
        <w:t>Unterabschnitt 5.2.2.2 - Kleinspannung</w:t>
      </w:r>
      <w:bookmarkEnd w:id="1475"/>
      <w:bookmarkEnd w:id="1476"/>
      <w:bookmarkEnd w:id="1477"/>
      <w:bookmarkEnd w:id="1478"/>
      <w:bookmarkEnd w:id="1479"/>
    </w:p>
    <w:p w14:paraId="24C7117B" w14:textId="77777777" w:rsidR="002E3184" w:rsidRPr="008E0F64" w:rsidRDefault="002E3184" w:rsidP="002E3184">
      <w:pPr>
        <w:pStyle w:val="FOD-normal"/>
      </w:pPr>
      <w:r w:rsidRPr="008E0F64">
        <w:t>Alle Verlegearten für elektrische Niederspannungsleitungen sind für elektrische Kleinspannungsleitungen anwendbar, jedoch mit Lockerungen in Bezug auf die elektrischen und/oder mechanischen Eigenschaften, außer bei äußeren Einflüssen BE2, BE3 oder CA2.</w:t>
      </w:r>
    </w:p>
    <w:p w14:paraId="03F667E4" w14:textId="77777777" w:rsidR="002E3184" w:rsidRPr="008E0F64" w:rsidRDefault="002E3184" w:rsidP="002E3184">
      <w:pPr>
        <w:pStyle w:val="FOD-normal"/>
        <w:spacing w:after="120"/>
      </w:pPr>
      <w:r w:rsidRPr="008E0F64">
        <w:t>Außerdem dürfen Leiter oder Kabel direkt im Boden verlegt werden. Die mechanischen Belastungen, denen sie ausgesetzt sein können, müssen jedoch berücksichtigt werden, da diese Belastungen aufgrund der geringen mechanischen Festigkeit der elektrischen Leitungen leicht zu deren Bruch führen können. Wenn blanke Leiter direkt im Boden verlegt sind, werden sie mit Kleinspannung versorgt, die von einem Trenntransformator geliefert wird.</w:t>
      </w:r>
    </w:p>
    <w:p w14:paraId="1EFC3EE4" w14:textId="77777777" w:rsidR="002E3184" w:rsidRPr="008E0F64" w:rsidRDefault="002E3184" w:rsidP="00962ACD">
      <w:pPr>
        <w:pStyle w:val="FOD-niv4"/>
      </w:pPr>
      <w:bookmarkStart w:id="1480" w:name="_Toc390436799"/>
      <w:bookmarkStart w:id="1481" w:name="_Toc167268286"/>
      <w:bookmarkStart w:id="1482" w:name="_Toc167269449"/>
      <w:bookmarkStart w:id="1483" w:name="_Toc167270609"/>
      <w:bookmarkStart w:id="1484" w:name="_Toc196734661"/>
      <w:r w:rsidRPr="008E0F64">
        <w:t>Unterabschnitt 5.2.2.3 - Sicherheitskleinspannung</w:t>
      </w:r>
      <w:bookmarkEnd w:id="1480"/>
      <w:bookmarkEnd w:id="1481"/>
      <w:bookmarkEnd w:id="1482"/>
      <w:bookmarkEnd w:id="1483"/>
      <w:bookmarkEnd w:id="1484"/>
    </w:p>
    <w:p w14:paraId="4E0578FC" w14:textId="77777777" w:rsidR="002E3184" w:rsidRPr="008E0F64" w:rsidRDefault="002E3184" w:rsidP="002E3184">
      <w:pPr>
        <w:pStyle w:val="FOD-normal"/>
        <w:spacing w:after="120"/>
      </w:pPr>
      <w:r w:rsidRPr="008E0F64">
        <w:t>Die Verlegearten für elektrische Kleinspannungsleitungen sind für elektrische Sicherheitskleinspannungs</w:t>
      </w:r>
      <w:r w:rsidRPr="008E0F64">
        <w:softHyphen/>
        <w:t>leitungen anwendbar, mit Ausnahme der direkten Verlegung von blanken Leitern im Boden.</w:t>
      </w:r>
    </w:p>
    <w:p w14:paraId="42FF3250" w14:textId="77777777" w:rsidR="002E3184" w:rsidRPr="008E0F64" w:rsidRDefault="002E3184" w:rsidP="00962ACD">
      <w:pPr>
        <w:pStyle w:val="FOD-niv4"/>
      </w:pPr>
      <w:bookmarkStart w:id="1485" w:name="_Toc390436800"/>
      <w:bookmarkStart w:id="1486" w:name="_Toc167268287"/>
      <w:bookmarkStart w:id="1487" w:name="_Toc167269450"/>
      <w:bookmarkStart w:id="1488" w:name="_Toc167270610"/>
      <w:bookmarkStart w:id="1489" w:name="_Toc196734662"/>
      <w:r w:rsidRPr="008E0F64">
        <w:t>Unterabschnitt 5.2.2.4 - Zusätzliche Verlegearten</w:t>
      </w:r>
      <w:bookmarkEnd w:id="1485"/>
      <w:bookmarkEnd w:id="1486"/>
      <w:bookmarkEnd w:id="1487"/>
      <w:bookmarkEnd w:id="1488"/>
      <w:bookmarkEnd w:id="1489"/>
    </w:p>
    <w:p w14:paraId="533A0DF0" w14:textId="77777777" w:rsidR="002E3184" w:rsidRPr="008E0F64" w:rsidRDefault="002E3184" w:rsidP="002E3184">
      <w:pPr>
        <w:pStyle w:val="FOD-normal"/>
        <w:rPr>
          <w:color w:val="000000" w:themeColor="text1"/>
          <w:spacing w:val="-4"/>
        </w:rPr>
      </w:pPr>
      <w:bookmarkStart w:id="1490" w:name="_Toc390436801"/>
      <w:r w:rsidRPr="008E0F64">
        <w:rPr>
          <w:color w:val="000000" w:themeColor="text1"/>
          <w:spacing w:val="-4"/>
        </w:rPr>
        <w:t>Andere Verlegearten für elektrische Leiter und Leitungen entsprechen den diesbezüglichen Regeln des Fachs.</w:t>
      </w:r>
    </w:p>
    <w:p w14:paraId="75359916" w14:textId="77777777" w:rsidR="002E3184" w:rsidRPr="008E0F64" w:rsidRDefault="002E3184" w:rsidP="002E3184">
      <w:pPr>
        <w:pStyle w:val="FOD-niv3"/>
      </w:pPr>
      <w:bookmarkStart w:id="1491" w:name="_Toc167268288"/>
      <w:bookmarkStart w:id="1492" w:name="_Toc167269451"/>
      <w:bookmarkStart w:id="1493" w:name="_Toc167270611"/>
      <w:r w:rsidRPr="008E0F64">
        <w:t>Abschnitt 5.2.3 - Wahl und Benutzung von Leitungen je nach äußeren Einflüssen</w:t>
      </w:r>
      <w:bookmarkEnd w:id="1490"/>
      <w:bookmarkEnd w:id="1491"/>
      <w:bookmarkEnd w:id="1492"/>
      <w:bookmarkEnd w:id="1493"/>
    </w:p>
    <w:p w14:paraId="243EC639" w14:textId="77777777" w:rsidR="002E3184" w:rsidRPr="008E0F64" w:rsidRDefault="002E3184" w:rsidP="00962ACD">
      <w:pPr>
        <w:pStyle w:val="FOD-niv4"/>
      </w:pPr>
      <w:bookmarkStart w:id="1494" w:name="_Toc390436802"/>
      <w:bookmarkStart w:id="1495" w:name="_Toc167268289"/>
      <w:bookmarkStart w:id="1496" w:name="_Toc167269452"/>
      <w:bookmarkStart w:id="1497" w:name="_Toc167270612"/>
      <w:bookmarkStart w:id="1498" w:name="_Toc196734663"/>
      <w:r w:rsidRPr="008E0F64">
        <w:t>Unterabschnitt 5.2.3.1 - Umgebungstemperatur (AA)</w:t>
      </w:r>
      <w:bookmarkEnd w:id="1494"/>
      <w:bookmarkEnd w:id="1495"/>
      <w:bookmarkEnd w:id="1496"/>
      <w:bookmarkEnd w:id="1497"/>
      <w:bookmarkEnd w:id="1498"/>
    </w:p>
    <w:p w14:paraId="17473B79" w14:textId="77777777" w:rsidR="002E3184" w:rsidRPr="008E0F64" w:rsidRDefault="002E3184" w:rsidP="002E3184">
      <w:pPr>
        <w:pStyle w:val="FOD-normal"/>
      </w:pPr>
      <w:r w:rsidRPr="008E0F64">
        <w:t>Elektrische Leitungen müssen so gewählt und verlegt werden, dass sie für die niedrigste und höchste örtliche Umgebungstemperatur geeignet sind.</w:t>
      </w:r>
    </w:p>
    <w:p w14:paraId="22C13E5E" w14:textId="77777777" w:rsidR="002E3184" w:rsidRPr="008E0F64" w:rsidRDefault="002E3184" w:rsidP="002E3184">
      <w:pPr>
        <w:pStyle w:val="FOD-normal"/>
      </w:pPr>
      <w:r w:rsidRPr="008E0F64">
        <w:t>Teile elektrischer Leitungen, einschließlich Kabel und deren Zubehör, dürfen nur innerhalb des in den entsprechenden Produktnormen festgelegten oder vom Hersteller angegebenen Temperaturbereichs verlegt oder verarbeitet werden.</w:t>
      </w:r>
    </w:p>
    <w:p w14:paraId="6A825278" w14:textId="77777777" w:rsidR="002E3184" w:rsidRPr="008E0F64" w:rsidRDefault="002E3184" w:rsidP="002E3184">
      <w:pPr>
        <w:pStyle w:val="FOD-normal"/>
        <w:spacing w:after="120"/>
      </w:pPr>
      <w:r w:rsidRPr="008E0F64">
        <w:t>Darüber hinaus werden für Temperaturen unter -25°C besondere Vorkehrungen (Wärmedämmung, mechanischer Schutz, starre Befestigung, ...) getroffen.</w:t>
      </w:r>
    </w:p>
    <w:p w14:paraId="24A2B9E2" w14:textId="77777777" w:rsidR="002E3184" w:rsidRPr="008E0F64" w:rsidRDefault="002E3184" w:rsidP="00962ACD">
      <w:pPr>
        <w:pStyle w:val="FOD-niv4"/>
      </w:pPr>
      <w:bookmarkStart w:id="1499" w:name="_Toc390436803"/>
      <w:bookmarkStart w:id="1500" w:name="_Toc167268290"/>
      <w:bookmarkStart w:id="1501" w:name="_Toc167269453"/>
      <w:bookmarkStart w:id="1502" w:name="_Toc167270613"/>
      <w:bookmarkStart w:id="1503" w:name="_Toc196734664"/>
      <w:r w:rsidRPr="008E0F64">
        <w:t>Unterabschnitt 5.2.3.2 - Auftreten von Wasser (AD)</w:t>
      </w:r>
      <w:bookmarkEnd w:id="1499"/>
      <w:bookmarkEnd w:id="1500"/>
      <w:bookmarkEnd w:id="1501"/>
      <w:bookmarkEnd w:id="1502"/>
      <w:bookmarkEnd w:id="1503"/>
    </w:p>
    <w:p w14:paraId="11C1E959" w14:textId="77777777" w:rsidR="002E3184" w:rsidRPr="008E0F64" w:rsidRDefault="002E3184" w:rsidP="002E3184">
      <w:pPr>
        <w:pStyle w:val="FOD-normal"/>
      </w:pPr>
      <w:r w:rsidRPr="008E0F64">
        <w:t>Elektrische Leitungen müssen so gewählt und verlegt werden, dass keine Schäden durch Kondenswasser oder eindringendes Wasser verursacht werden. Die IP-Schutzart elektrischer Leitungen muss nach Abschluss der Verlegung den äußeren Einflüssen des jeweiligen Bereichs genügen.</w:t>
      </w:r>
    </w:p>
    <w:p w14:paraId="5721B16E" w14:textId="77777777" w:rsidR="002E3184" w:rsidRPr="008E0F64" w:rsidRDefault="002E3184" w:rsidP="002E3184">
      <w:pPr>
        <w:pStyle w:val="FOD-normal"/>
        <w:spacing w:after="120"/>
      </w:pPr>
      <w:r w:rsidRPr="008E0F64">
        <w:t xml:space="preserve">Wo sich Wasser in elektrischen Leitungen ansammeln oder wo Wasser in elektrischen Leitungen kondensieren kann, muss sichergestellt werden, dass es abgeleitet wird. </w:t>
      </w:r>
    </w:p>
    <w:p w14:paraId="42A0A858" w14:textId="77777777" w:rsidR="002E3184" w:rsidRPr="008E0F64" w:rsidRDefault="002E3184" w:rsidP="00962ACD">
      <w:pPr>
        <w:pStyle w:val="FOD-niv4"/>
      </w:pPr>
      <w:bookmarkStart w:id="1504" w:name="_Toc390436804"/>
      <w:bookmarkStart w:id="1505" w:name="_Toc167268291"/>
      <w:bookmarkStart w:id="1506" w:name="_Toc167269454"/>
      <w:bookmarkStart w:id="1507" w:name="_Toc167270614"/>
      <w:bookmarkStart w:id="1508" w:name="_Toc196734665"/>
      <w:r w:rsidRPr="008E0F64">
        <w:t>Unterabschnitt 5.2.3.3 - Auftreten von korrosiven oder verunreinigten Substanzen (AF)</w:t>
      </w:r>
      <w:bookmarkEnd w:id="1504"/>
      <w:bookmarkEnd w:id="1505"/>
      <w:bookmarkEnd w:id="1506"/>
      <w:bookmarkEnd w:id="1507"/>
      <w:bookmarkEnd w:id="1508"/>
    </w:p>
    <w:p w14:paraId="28671A93" w14:textId="42AF8C16" w:rsidR="002E3184" w:rsidRPr="008E0F64" w:rsidRDefault="002E3184" w:rsidP="002E3184">
      <w:pPr>
        <w:pStyle w:val="FOD-normal"/>
      </w:pPr>
      <w:r w:rsidRPr="008E0F64">
        <w:t>Wenn die Menge an korrosiven oder verunreinigenden Substanzen vernachlässigbar ist (AF1), sind alle Arten von elektrischen Leitungen zugelassen, die den diesbezüglichen vom König bestätigten oder vom NBN registrierten Normen entsprechen oder wenn sie Bestimmungen entsprechen, die ein Sicherheits</w:t>
      </w:r>
      <w:r w:rsidR="00343A79" w:rsidRPr="008E0F64">
        <w:softHyphen/>
      </w:r>
      <w:r w:rsidRPr="008E0F64">
        <w:t>niveau gewährleisten, das dem in diesen Normen festgelegten Niveau mindestens gleichwertig ist.</w:t>
      </w:r>
    </w:p>
    <w:p w14:paraId="167354BE" w14:textId="77777777" w:rsidR="002E3184" w:rsidRPr="008E0F64" w:rsidRDefault="002E3184" w:rsidP="002E3184">
      <w:pPr>
        <w:pStyle w:val="FOD-normal"/>
      </w:pPr>
      <w:r w:rsidRPr="008E0F64">
        <w:t>Wenn elektrische Leitungen an einem Ort verlegt werden, an dem korrosive oder verunreinigende Substanzen atmosphärischen Ursprungs vorhanden sind (AF2), können sie vom Typ her eine Salzsprühnebelprüfung bestehen, wie sie entweder in der diesbezüglichen vom König bestätigten oder vom NBN registrierten Norm oder in Bestimmungen bestimmt ist, die ein Sicherheitsniveau gewährleisten, das dem in dieser Norm festgelegten Niveau mindestens gleichwertig ist.</w:t>
      </w:r>
    </w:p>
    <w:p w14:paraId="6186C09B" w14:textId="77777777" w:rsidR="002E3184" w:rsidRPr="008E0F64" w:rsidRDefault="002E3184" w:rsidP="002E3184">
      <w:pPr>
        <w:pStyle w:val="FOD-normal"/>
      </w:pPr>
      <w:r w:rsidRPr="008E0F64">
        <w:lastRenderedPageBreak/>
        <w:t>Wenn elektrische Leitungen an einem Ort verlegt werden, an dem sie zeitweise oder zufällig der Einwirkung üblicherweise verwendeter chemischer oder korrosiver Produkte (AF3) ausgesetzt sind, können sie vom Typ her eine Korrosionsbeständigkeitsprüfung bestehen, wie sie entweder in der diesbezüglichen vom König bestätigten oder vom NBN registrierten Norm oder in Bestimmungen bestimmt ist, die ein Sicherheitsniveau gewährleisten, das dem in dieser Norm festgelegten Niveau mindestens gleichwertig ist.</w:t>
      </w:r>
    </w:p>
    <w:p w14:paraId="0997F45F" w14:textId="77777777" w:rsidR="002E3184" w:rsidRPr="008E0F64" w:rsidRDefault="002E3184" w:rsidP="002E3184">
      <w:pPr>
        <w:pStyle w:val="FOD-normal"/>
        <w:keepLines/>
      </w:pPr>
      <w:r w:rsidRPr="008E0F64">
        <w:t xml:space="preserve">Wenn elektrische Leitungen an einem Ort verlegt werden, an dem sie dauernd (AF4) der Einwirkung korrosiver oder verunreinigender chemischer Produkte ausgesetzt sind, sind sie entsprechend der Art der betreffenden Produkte eigens konzipiert. </w:t>
      </w:r>
    </w:p>
    <w:p w14:paraId="25868FDE" w14:textId="77777777" w:rsidR="002E3184" w:rsidRPr="008E0F64" w:rsidRDefault="002E3184" w:rsidP="00962ACD">
      <w:pPr>
        <w:pStyle w:val="FOD-niv4"/>
      </w:pPr>
      <w:bookmarkStart w:id="1509" w:name="_Toc390436805"/>
      <w:bookmarkStart w:id="1510" w:name="_Toc167268292"/>
      <w:bookmarkStart w:id="1511" w:name="_Toc167269455"/>
      <w:bookmarkStart w:id="1512" w:name="_Toc167270615"/>
      <w:bookmarkStart w:id="1513" w:name="_Toc196734666"/>
      <w:r w:rsidRPr="008E0F64">
        <w:t>Unterabschnitt 5.2.3.4 - Mechanische Beanspruchung durch Schläge (AG)</w:t>
      </w:r>
      <w:bookmarkEnd w:id="1509"/>
      <w:bookmarkEnd w:id="1510"/>
      <w:bookmarkEnd w:id="1511"/>
      <w:bookmarkEnd w:id="1512"/>
      <w:bookmarkEnd w:id="1513"/>
    </w:p>
    <w:p w14:paraId="364A09B2" w14:textId="77777777" w:rsidR="002E3184" w:rsidRPr="008E0F64" w:rsidRDefault="002E3184" w:rsidP="002E3184">
      <w:pPr>
        <w:pStyle w:val="FOD-normal"/>
      </w:pPr>
      <w:r w:rsidRPr="008E0F64">
        <w:t>Wenn die zu erwartenden Schläge der Klasse AG1 entsprechen, dürfen für häusliche Zwecke vorgesehene elektrische Leitungen verwendet werden, die den diesbezüglichen vom König bestätigten oder vom NBN registrierten Normen entsprechen oder Bestimmungen entsprechen, die ein Sicherheitsniveau gewährleisten, das dem in diesen Normen festgelegten Niveau mindestens gleichwertig ist.</w:t>
      </w:r>
    </w:p>
    <w:p w14:paraId="5162C788" w14:textId="77777777" w:rsidR="002E3184" w:rsidRPr="008E0F64" w:rsidRDefault="002E3184" w:rsidP="002E3184">
      <w:pPr>
        <w:pStyle w:val="FOD-normal"/>
        <w:spacing w:after="120"/>
      </w:pPr>
      <w:r w:rsidRPr="008E0F64">
        <w:t>Wenn die zu erwartenden Schläge der Klasse AG2 oder AG3 entsprechen, verfügen elektrische Leitungen über einen mechanischen Schutz, der den vorhersehbaren Beanspruchungen entspricht.</w:t>
      </w:r>
    </w:p>
    <w:p w14:paraId="558D8C63" w14:textId="77777777" w:rsidR="002E3184" w:rsidRPr="008E0F64" w:rsidRDefault="002E3184" w:rsidP="00962ACD">
      <w:pPr>
        <w:pStyle w:val="FOD-niv4"/>
      </w:pPr>
      <w:bookmarkStart w:id="1514" w:name="_Toc390436806"/>
      <w:bookmarkStart w:id="1515" w:name="_Toc167268293"/>
      <w:bookmarkStart w:id="1516" w:name="_Toc167269456"/>
      <w:bookmarkStart w:id="1517" w:name="_Toc167270616"/>
      <w:bookmarkStart w:id="1518" w:name="_Toc196734667"/>
      <w:r w:rsidRPr="008E0F64">
        <w:t>Unterabschnitt 5.2.3.5 - Mechanische Beanspruchung durch Schwingungen (AH)</w:t>
      </w:r>
      <w:bookmarkEnd w:id="1514"/>
      <w:bookmarkEnd w:id="1515"/>
      <w:bookmarkEnd w:id="1516"/>
      <w:bookmarkEnd w:id="1517"/>
      <w:bookmarkEnd w:id="1518"/>
    </w:p>
    <w:p w14:paraId="324FA5F4" w14:textId="77777777" w:rsidR="002E3184" w:rsidRPr="008E0F64" w:rsidRDefault="002E3184" w:rsidP="002E3184">
      <w:pPr>
        <w:pStyle w:val="FOD-normal"/>
        <w:spacing w:after="120"/>
      </w:pPr>
      <w:r w:rsidRPr="008E0F64">
        <w:t>Wenn elektrische Leitungen mittleren (AH2) oder starken (AH3) Schwingungen ausgesetzt sind, sind sie eigens dafür konzipiert oder es werden besondere Vorkehrungen für diese Leitungen getroffen.</w:t>
      </w:r>
    </w:p>
    <w:p w14:paraId="349E6260" w14:textId="77777777" w:rsidR="002E3184" w:rsidRPr="008E0F64" w:rsidRDefault="002E3184" w:rsidP="00962ACD">
      <w:pPr>
        <w:pStyle w:val="FOD-niv4"/>
      </w:pPr>
      <w:bookmarkStart w:id="1519" w:name="_Toc390436807"/>
      <w:bookmarkStart w:id="1520" w:name="_Toc167268294"/>
      <w:bookmarkStart w:id="1521" w:name="_Toc167269457"/>
      <w:bookmarkStart w:id="1522" w:name="_Toc167270617"/>
      <w:bookmarkStart w:id="1523" w:name="_Toc196734668"/>
      <w:r w:rsidRPr="008E0F64">
        <w:t>Unterabschnitt 5.2.3.6 - Auftreten von Pflanzen und/oder Schimmel (AK) und Anwesenheit von Tieren (AL)</w:t>
      </w:r>
      <w:bookmarkEnd w:id="1519"/>
      <w:bookmarkEnd w:id="1520"/>
      <w:bookmarkEnd w:id="1521"/>
      <w:bookmarkEnd w:id="1522"/>
      <w:bookmarkEnd w:id="1523"/>
    </w:p>
    <w:p w14:paraId="3B30C375" w14:textId="77777777" w:rsidR="002E3184" w:rsidRPr="008E0F64" w:rsidRDefault="002E3184" w:rsidP="002E3184">
      <w:pPr>
        <w:pStyle w:val="FOD-normal"/>
      </w:pPr>
      <w:r w:rsidRPr="008E0F64">
        <w:t>Maßnahmen, die gegen Pflanzen ergriffen werden müssen, hängen von der Art der Pflanzen und den örtlichen Bedingungen ab; das Risiko ist entweder auf eine schädliche Entwicklung von Pflanzen oder auf die Üppigkeit der Vegetation zurückzuführen.</w:t>
      </w:r>
    </w:p>
    <w:p w14:paraId="58C73D63" w14:textId="77777777" w:rsidR="002E3184" w:rsidRPr="008E0F64" w:rsidRDefault="002E3184" w:rsidP="002E3184">
      <w:pPr>
        <w:pStyle w:val="FOD-normal"/>
      </w:pPr>
      <w:r w:rsidRPr="008E0F64">
        <w:t>Gegen Tiere müssen je nach Fall folgende Schutzmaßnahmen ergriffen werden:</w:t>
      </w:r>
    </w:p>
    <w:p w14:paraId="6E8AEFA8" w14:textId="77777777" w:rsidR="002E3184" w:rsidRPr="008E0F64" w:rsidRDefault="002E3184" w:rsidP="00445351">
      <w:pPr>
        <w:pStyle w:val="FOD-opsomming1"/>
        <w:numPr>
          <w:ilvl w:val="0"/>
          <w:numId w:val="188"/>
        </w:numPr>
      </w:pPr>
      <w:r w:rsidRPr="008E0F64">
        <w:t>angemessener Schutz gegen das Eindringen von Festkörpern,</w:t>
      </w:r>
    </w:p>
    <w:p w14:paraId="6318E110" w14:textId="77777777" w:rsidR="002E3184" w:rsidRPr="008E0F64" w:rsidRDefault="002E3184" w:rsidP="00445351">
      <w:pPr>
        <w:pStyle w:val="FOD-opsomming1"/>
        <w:numPr>
          <w:ilvl w:val="0"/>
          <w:numId w:val="188"/>
        </w:numPr>
      </w:pPr>
      <w:r w:rsidRPr="008E0F64">
        <w:t>ausreichende mechanische Festigkeit, metallische Bewehrung,</w:t>
      </w:r>
    </w:p>
    <w:p w14:paraId="4C7F0558" w14:textId="77777777" w:rsidR="002E3184" w:rsidRPr="008E0F64" w:rsidRDefault="002E3184" w:rsidP="00445351">
      <w:pPr>
        <w:pStyle w:val="FOD-opsomming1"/>
        <w:numPr>
          <w:ilvl w:val="0"/>
          <w:numId w:val="188"/>
        </w:numPr>
        <w:spacing w:after="120"/>
      </w:pPr>
      <w:r w:rsidRPr="008E0F64">
        <w:t>Vorkehrungen zur Vermeidung des Auftretens dieser Tiere wie Reinigung, Einsatz von Pestiziden, ...</w:t>
      </w:r>
    </w:p>
    <w:p w14:paraId="3FFCD557" w14:textId="77777777" w:rsidR="002E3184" w:rsidRPr="008E0F64" w:rsidRDefault="002E3184" w:rsidP="00962ACD">
      <w:pPr>
        <w:pStyle w:val="FOD-niv4"/>
      </w:pPr>
      <w:bookmarkStart w:id="1524" w:name="_Toc390436808"/>
      <w:bookmarkStart w:id="1525" w:name="_Toc167268295"/>
      <w:bookmarkStart w:id="1526" w:name="_Toc167269458"/>
      <w:bookmarkStart w:id="1527" w:name="_Toc167270618"/>
      <w:bookmarkStart w:id="1528" w:name="_Toc196734669"/>
      <w:r w:rsidRPr="008E0F64">
        <w:t>Unterabschnitt 5.2.3.7 - Elektromagnetische, elektrostatische oder ionisierende Einflüsse (AM) und Sonnenstrahlung (AN)</w:t>
      </w:r>
      <w:bookmarkEnd w:id="1524"/>
      <w:bookmarkEnd w:id="1525"/>
      <w:bookmarkEnd w:id="1526"/>
      <w:bookmarkEnd w:id="1527"/>
      <w:bookmarkEnd w:id="1528"/>
    </w:p>
    <w:p w14:paraId="6191324F" w14:textId="77777777" w:rsidR="002E3184" w:rsidRPr="008E0F64" w:rsidRDefault="002E3184" w:rsidP="002E3184">
      <w:pPr>
        <w:pStyle w:val="FOD-normal"/>
        <w:spacing w:after="120"/>
        <w:rPr>
          <w:i/>
        </w:rPr>
      </w:pPr>
      <w:r w:rsidRPr="008E0F64">
        <w:t xml:space="preserve">Falls anwendbar, müssen die Maßnahmen von </w:t>
      </w:r>
      <w:r w:rsidRPr="008E0F64">
        <w:rPr>
          <w:i/>
        </w:rPr>
        <w:t>Unterabschnitt 5.3.2.8</w:t>
      </w:r>
      <w:r w:rsidRPr="008E0F64">
        <w:t xml:space="preserve"> berücksichtigt werden.</w:t>
      </w:r>
    </w:p>
    <w:p w14:paraId="1A43FA63" w14:textId="77777777" w:rsidR="002E3184" w:rsidRPr="008E0F64" w:rsidRDefault="002E3184" w:rsidP="00962ACD">
      <w:pPr>
        <w:pStyle w:val="FOD-niv4"/>
      </w:pPr>
      <w:bookmarkStart w:id="1529" w:name="_Toc390436809"/>
      <w:bookmarkStart w:id="1530" w:name="_Toc167268296"/>
      <w:bookmarkStart w:id="1531" w:name="_Toc167269459"/>
      <w:bookmarkStart w:id="1532" w:name="_Toc167270619"/>
      <w:bookmarkStart w:id="1533" w:name="_Toc196734670"/>
      <w:r w:rsidRPr="008E0F64">
        <w:t>Unterabschnitt 5.2.3.8 - Schutz gegen elektrischen Schlag (BB und BC)</w:t>
      </w:r>
      <w:bookmarkEnd w:id="1529"/>
      <w:bookmarkEnd w:id="1530"/>
      <w:bookmarkEnd w:id="1531"/>
      <w:bookmarkEnd w:id="1532"/>
      <w:bookmarkEnd w:id="1533"/>
    </w:p>
    <w:p w14:paraId="3CE95AD7" w14:textId="77777777" w:rsidR="002E3184" w:rsidRPr="008E0F64" w:rsidRDefault="002E3184" w:rsidP="002E3184">
      <w:pPr>
        <w:pStyle w:val="FOD-normal"/>
      </w:pPr>
      <w:r w:rsidRPr="008E0F64">
        <w:t xml:space="preserve">Für den Schutz gegen elektrischen Schlag zu berücksichtigende äußere Einflüsse sind die in </w:t>
      </w:r>
      <w:r w:rsidRPr="008E0F64">
        <w:rPr>
          <w:i/>
        </w:rPr>
        <w:t>Abschnitt 2.4.1</w:t>
      </w:r>
      <w:r w:rsidRPr="008E0F64">
        <w:t xml:space="preserve"> </w:t>
      </w:r>
      <w:r w:rsidRPr="008E0F64">
        <w:rPr>
          <w:i/>
        </w:rPr>
        <w:t>Tabelle 2.3</w:t>
      </w:r>
      <w:r w:rsidRPr="008E0F64">
        <w:t xml:space="preserve"> bestimmten äußeren Einflüsse in Zusammenhang mit dem Zustand des menschlichen Körpers und die in </w:t>
      </w:r>
      <w:r w:rsidRPr="008E0F64">
        <w:rPr>
          <w:i/>
        </w:rPr>
        <w:t>Abschnitt 2.10.13</w:t>
      </w:r>
      <w:r w:rsidRPr="008E0F64">
        <w:t xml:space="preserve"> bestimmten äußeren Einflüsse in Zusammenhang mit dem Kontakt von Personen mit dem Erdpotential.</w:t>
      </w:r>
    </w:p>
    <w:p w14:paraId="5F4ED0C1" w14:textId="77777777" w:rsidR="002E3184" w:rsidRPr="008E0F64" w:rsidRDefault="002E3184" w:rsidP="00962ACD">
      <w:pPr>
        <w:pStyle w:val="FOD-niv4"/>
      </w:pPr>
      <w:bookmarkStart w:id="1534" w:name="_Toc390436811"/>
      <w:bookmarkStart w:id="1535" w:name="_Toc167268297"/>
      <w:bookmarkStart w:id="1536" w:name="_Toc167269460"/>
      <w:bookmarkStart w:id="1537" w:name="_Toc167270620"/>
      <w:bookmarkStart w:id="1538" w:name="_Toc196734671"/>
      <w:r w:rsidRPr="008E0F64">
        <w:t>Unterabschnitt 5.2.3.9 - Art der bearbeiteten oder gelagerten Stoffe (BE), der Baustoffe (CA) und der Gebäudestruktur (CB)</w:t>
      </w:r>
      <w:bookmarkEnd w:id="1534"/>
      <w:bookmarkEnd w:id="1535"/>
      <w:bookmarkEnd w:id="1536"/>
      <w:bookmarkEnd w:id="1537"/>
      <w:bookmarkEnd w:id="1538"/>
    </w:p>
    <w:p w14:paraId="6DAB7678" w14:textId="77777777" w:rsidR="002E3184" w:rsidRPr="008E0F64" w:rsidRDefault="002E3184" w:rsidP="002E3184">
      <w:pPr>
        <w:pStyle w:val="FOD-normal"/>
        <w:keepNext/>
      </w:pPr>
      <w:r w:rsidRPr="008E0F64">
        <w:t>Zu berücksichtigende äußere Einflüsse werden bestimmt:</w:t>
      </w:r>
    </w:p>
    <w:p w14:paraId="65ECCB2F" w14:textId="77777777" w:rsidR="002E3184" w:rsidRPr="008E0F64" w:rsidRDefault="002E3184" w:rsidP="00445351">
      <w:pPr>
        <w:pStyle w:val="FOD-opsomming1"/>
        <w:keepNext/>
        <w:numPr>
          <w:ilvl w:val="0"/>
          <w:numId w:val="189"/>
        </w:numPr>
      </w:pPr>
      <w:r w:rsidRPr="008E0F64">
        <w:t xml:space="preserve">in </w:t>
      </w:r>
      <w:r w:rsidRPr="008E0F64">
        <w:rPr>
          <w:i/>
        </w:rPr>
        <w:t>Abschnitt 2.10.15</w:t>
      </w:r>
      <w:r w:rsidRPr="008E0F64">
        <w:t>, was die Art der verarbeiteten oder gelagerten Stoffe betrifft,</w:t>
      </w:r>
    </w:p>
    <w:p w14:paraId="483BB200" w14:textId="77777777" w:rsidR="002E3184" w:rsidRPr="008E0F64" w:rsidRDefault="002E3184" w:rsidP="00445351">
      <w:pPr>
        <w:pStyle w:val="FOD-opsomming1"/>
        <w:keepNext/>
        <w:numPr>
          <w:ilvl w:val="0"/>
          <w:numId w:val="189"/>
        </w:numPr>
        <w:rPr>
          <w:rFonts w:eastAsiaTheme="minorHAnsi"/>
        </w:rPr>
      </w:pPr>
      <w:r w:rsidRPr="008E0F64">
        <w:t xml:space="preserve">in </w:t>
      </w:r>
      <w:r w:rsidRPr="008E0F64">
        <w:rPr>
          <w:i/>
        </w:rPr>
        <w:t>Abschnitt 2.10.16</w:t>
      </w:r>
      <w:r w:rsidRPr="008E0F64">
        <w:t>, was Baustoffe betrifft,</w:t>
      </w:r>
    </w:p>
    <w:p w14:paraId="3528815E" w14:textId="77777777" w:rsidR="002E3184" w:rsidRPr="008E0F64" w:rsidRDefault="002E3184" w:rsidP="00445351">
      <w:pPr>
        <w:pStyle w:val="FOD-opsomming1"/>
        <w:keepNext/>
        <w:numPr>
          <w:ilvl w:val="0"/>
          <w:numId w:val="189"/>
        </w:numPr>
        <w:rPr>
          <w:rFonts w:eastAsiaTheme="minorHAnsi"/>
        </w:rPr>
      </w:pPr>
      <w:r w:rsidRPr="008E0F64">
        <w:t xml:space="preserve">in </w:t>
      </w:r>
      <w:r w:rsidRPr="008E0F64">
        <w:rPr>
          <w:i/>
        </w:rPr>
        <w:t>Abschnitt 2.10.17</w:t>
      </w:r>
      <w:r w:rsidRPr="008E0F64">
        <w:t>, was die Gebäudestruktur betrifft.</w:t>
      </w:r>
    </w:p>
    <w:p w14:paraId="6DF7C50B" w14:textId="77777777" w:rsidR="002E3184" w:rsidRPr="008E0F64" w:rsidRDefault="002E3184" w:rsidP="002E3184">
      <w:pPr>
        <w:pStyle w:val="FOD-normal"/>
      </w:pPr>
      <w:r w:rsidRPr="008E0F64">
        <w:t>Für die Wahl elektrischer Leitungen zu beachtende Vorschriften werden aufgeführt:</w:t>
      </w:r>
    </w:p>
    <w:p w14:paraId="554F254A" w14:textId="77777777" w:rsidR="002E3184" w:rsidRPr="008E0F64" w:rsidRDefault="002E3184" w:rsidP="00445351">
      <w:pPr>
        <w:pStyle w:val="FOD-opsomming1"/>
        <w:numPr>
          <w:ilvl w:val="0"/>
          <w:numId w:val="190"/>
        </w:numPr>
      </w:pPr>
      <w:r w:rsidRPr="008E0F64">
        <w:t xml:space="preserve">in den </w:t>
      </w:r>
      <w:r w:rsidRPr="008E0F64">
        <w:rPr>
          <w:i/>
        </w:rPr>
        <w:t>Abschnitten 4.3.3</w:t>
      </w:r>
      <w:r w:rsidRPr="008E0F64">
        <w:t xml:space="preserve"> und </w:t>
      </w:r>
      <w:r w:rsidRPr="008E0F64">
        <w:rPr>
          <w:i/>
        </w:rPr>
        <w:t>5.2.7</w:t>
      </w:r>
      <w:r w:rsidRPr="008E0F64">
        <w:t>, was Brandschutzvorkehrungen betrifft,</w:t>
      </w:r>
    </w:p>
    <w:p w14:paraId="5856701B" w14:textId="77777777" w:rsidR="002E3184" w:rsidRPr="008E0F64" w:rsidRDefault="002E3184" w:rsidP="00445351">
      <w:pPr>
        <w:pStyle w:val="FOD-opsomming1"/>
        <w:numPr>
          <w:ilvl w:val="0"/>
          <w:numId w:val="190"/>
        </w:numPr>
      </w:pPr>
      <w:r w:rsidRPr="008E0F64">
        <w:t xml:space="preserve">in </w:t>
      </w:r>
      <w:r w:rsidRPr="008E0F64">
        <w:rPr>
          <w:i/>
        </w:rPr>
        <w:t>Unterabschnitt 7.102.8.4</w:t>
      </w:r>
      <w:r w:rsidRPr="008E0F64">
        <w:t>, was Vorkehrungen gegen Explosionsgefahr betrifft.</w:t>
      </w:r>
    </w:p>
    <w:p w14:paraId="0717AF0D" w14:textId="77777777" w:rsidR="002E3184" w:rsidRPr="008E0F64" w:rsidRDefault="002E3184" w:rsidP="002E3184">
      <w:pPr>
        <w:pStyle w:val="FOD-niv3"/>
      </w:pPr>
      <w:bookmarkStart w:id="1539" w:name="_Toc390436812"/>
      <w:bookmarkStart w:id="1540" w:name="_Toc167268298"/>
      <w:bookmarkStart w:id="1541" w:name="_Toc167269461"/>
      <w:bookmarkStart w:id="1542" w:name="_Toc167270621"/>
      <w:r w:rsidRPr="008E0F64">
        <w:t>Abschnitt 5.2.4 - Strombelastbarkeit - Überstromschutz - Leiterquerschnitt</w:t>
      </w:r>
      <w:bookmarkEnd w:id="1539"/>
      <w:bookmarkEnd w:id="1540"/>
      <w:bookmarkEnd w:id="1541"/>
      <w:bookmarkEnd w:id="1542"/>
    </w:p>
    <w:p w14:paraId="32A34723" w14:textId="77777777" w:rsidR="002E3184" w:rsidRPr="008E0F64" w:rsidRDefault="002E3184" w:rsidP="00962ACD">
      <w:pPr>
        <w:pStyle w:val="FOD-niv4"/>
      </w:pPr>
      <w:bookmarkStart w:id="1543" w:name="_Toc390436813"/>
      <w:bookmarkStart w:id="1544" w:name="_Toc167268299"/>
      <w:bookmarkStart w:id="1545" w:name="_Toc167269462"/>
      <w:bookmarkStart w:id="1546" w:name="_Toc167270622"/>
      <w:bookmarkStart w:id="1547" w:name="_Toc196734672"/>
      <w:r w:rsidRPr="008E0F64">
        <w:t>Unterabschnitt 5.2.4.1 - Allgemeines</w:t>
      </w:r>
      <w:bookmarkEnd w:id="1543"/>
      <w:bookmarkEnd w:id="1544"/>
      <w:bookmarkEnd w:id="1545"/>
      <w:bookmarkEnd w:id="1546"/>
      <w:bookmarkEnd w:id="1547"/>
    </w:p>
    <w:p w14:paraId="3CECD325" w14:textId="77777777" w:rsidR="002E3184" w:rsidRPr="008E0F64" w:rsidRDefault="002E3184" w:rsidP="002E3184">
      <w:pPr>
        <w:pStyle w:val="FOD-normal"/>
        <w:rPr>
          <w:i/>
        </w:rPr>
      </w:pPr>
      <w:r w:rsidRPr="008E0F64">
        <w:t xml:space="preserve">In Bezug auf Überstromschutz anzuwendende Regeln werden in </w:t>
      </w:r>
      <w:r w:rsidRPr="008E0F64">
        <w:rPr>
          <w:i/>
        </w:rPr>
        <w:t>Kapitel 4.4</w:t>
      </w:r>
      <w:r w:rsidRPr="008E0F64">
        <w:t xml:space="preserve"> "Elektrischer Überstromschutz" bestimmt.</w:t>
      </w:r>
    </w:p>
    <w:p w14:paraId="646D0C94" w14:textId="77777777" w:rsidR="002E3184" w:rsidRPr="008E0F64" w:rsidRDefault="002E3184" w:rsidP="00962ACD">
      <w:pPr>
        <w:pStyle w:val="FOD-niv4"/>
      </w:pPr>
      <w:bookmarkStart w:id="1548" w:name="_Toc390436814"/>
      <w:bookmarkStart w:id="1549" w:name="_Toc167268300"/>
      <w:bookmarkStart w:id="1550" w:name="_Toc167269463"/>
      <w:bookmarkStart w:id="1551" w:name="_Toc167270623"/>
      <w:bookmarkStart w:id="1552" w:name="_Toc196734673"/>
      <w:r w:rsidRPr="008E0F64">
        <w:lastRenderedPageBreak/>
        <w:t>Unterabschnitt 5.2.4.2 - Anwendungsbereich</w:t>
      </w:r>
      <w:bookmarkEnd w:id="1548"/>
      <w:bookmarkEnd w:id="1549"/>
      <w:bookmarkEnd w:id="1550"/>
      <w:bookmarkEnd w:id="1551"/>
      <w:bookmarkEnd w:id="1552"/>
    </w:p>
    <w:p w14:paraId="46887750" w14:textId="77777777" w:rsidR="002E3184" w:rsidRPr="008E0F64" w:rsidRDefault="002E3184" w:rsidP="002E3184">
      <w:pPr>
        <w:pStyle w:val="FOD-normal"/>
      </w:pPr>
      <w:r w:rsidRPr="008E0F64">
        <w:t>Elektrischer Schutz gegen Überstrom erfolgt bei Leitern, die sich innerhalb elektrischer Maschinen oder Geräte befinden, gemäß den diesbezüglichen Regeln des Fachs.</w:t>
      </w:r>
    </w:p>
    <w:p w14:paraId="7C5600F7" w14:textId="77777777" w:rsidR="002E3184" w:rsidRPr="008E0F64" w:rsidRDefault="002E3184" w:rsidP="002E3184">
      <w:pPr>
        <w:pStyle w:val="FOD-normal"/>
      </w:pPr>
      <w:r w:rsidRPr="008E0F64">
        <w:t>Aktive Leiter elektrischer Leitungen sind gegen Überstrom geschützt, es sei denn, sie sind an eine Quelle angeschlossen, deren Impedanz den Maximalstrom auf einen Wert beschränkt, der höchstens der Strombelastbarkeit der elektrischen Leitungen entspricht.</w:t>
      </w:r>
    </w:p>
    <w:p w14:paraId="0A6FF9D2" w14:textId="77777777" w:rsidR="002E3184" w:rsidRPr="008E0F64" w:rsidRDefault="002E3184" w:rsidP="002E3184">
      <w:pPr>
        <w:pStyle w:val="FOD-normal"/>
      </w:pPr>
      <w:r w:rsidRPr="008E0F64">
        <w:t>Flexible elektrische Leitungen, die mobile elektrische Maschinen und Geräte direkt versorgen und die über eine Steckdose angeschlossen werden, müssen nicht gegen Überstrom geschützt werden, wenn ihre Länge und der Querschnitt ihrer Leiter den diesbezüglichen vom König bestätigten oder vom NBN registrierten Normen entsprechen oder wenn sie Bestimmungen entsprechen, die ein Sicherheitsniveau gewährleisten, das dem in diesen Normen festgelegten Niveau mindestens gleichwertig ist.</w:t>
      </w:r>
    </w:p>
    <w:p w14:paraId="04CFAAF6" w14:textId="77777777" w:rsidR="002E3184" w:rsidRPr="008E0F64" w:rsidRDefault="002E3184" w:rsidP="002E3184">
      <w:pPr>
        <w:pStyle w:val="FOD-normal"/>
      </w:pPr>
      <w:r w:rsidRPr="008E0F64">
        <w:t>Flexible elektrische Leitungen von Verlängerungsschnüren mit einer einzelnen Gerätesteckdose oder einer Mehrfachsteckdosenleiste, mit oder ohne Leitungsroller, müssen nicht gegen Überstrom geschützt werden, wenn:</w:t>
      </w:r>
    </w:p>
    <w:p w14:paraId="2DDE3F4A" w14:textId="77777777" w:rsidR="002E3184" w:rsidRPr="008E0F64" w:rsidRDefault="002E3184" w:rsidP="00445351">
      <w:pPr>
        <w:pStyle w:val="FOD-opsomming123"/>
        <w:numPr>
          <w:ilvl w:val="0"/>
          <w:numId w:val="511"/>
        </w:numPr>
        <w:tabs>
          <w:tab w:val="clear" w:pos="480"/>
          <w:tab w:val="left" w:pos="426"/>
        </w:tabs>
        <w:ind w:left="426" w:hanging="426"/>
      </w:pPr>
      <w:r w:rsidRPr="008E0F64">
        <w:t>der Mindestquerschnitt der Leiter bei einem Nennstrom von höchstens 2,5 A mindestens 0,75 mm² beträgt,</w:t>
      </w:r>
    </w:p>
    <w:p w14:paraId="422EBBE5" w14:textId="77777777" w:rsidR="002E3184" w:rsidRPr="008E0F64" w:rsidRDefault="002E3184" w:rsidP="001B49F2">
      <w:pPr>
        <w:pStyle w:val="FOD-opsomming123"/>
        <w:tabs>
          <w:tab w:val="clear" w:pos="480"/>
          <w:tab w:val="left" w:pos="426"/>
        </w:tabs>
        <w:ind w:left="426" w:hanging="426"/>
      </w:pPr>
      <w:r w:rsidRPr="008E0F64">
        <w:t>der Mindestquerschnitt der Leiter bei einem Nennstrom von mehr als 2,5 A und von höchstens 16 A mindestens 1,5 mm² beträgt,</w:t>
      </w:r>
    </w:p>
    <w:p w14:paraId="15EB1B02" w14:textId="77777777" w:rsidR="002E3184" w:rsidRPr="008E0F64" w:rsidRDefault="002E3184" w:rsidP="001B49F2">
      <w:pPr>
        <w:pStyle w:val="FOD-opsomming123"/>
        <w:tabs>
          <w:tab w:val="clear" w:pos="480"/>
          <w:tab w:val="left" w:pos="426"/>
        </w:tabs>
        <w:ind w:left="426" w:hanging="426"/>
      </w:pPr>
      <w:r w:rsidRPr="008E0F64">
        <w:t>der Mindestquerschnitt der Leiter bei einem Nennstrom von mehr als 16 A dem durch die Regeln des Fachs vorgegebenen Mindestquerschnitt entspricht.</w:t>
      </w:r>
    </w:p>
    <w:p w14:paraId="7777D4E5" w14:textId="77777777" w:rsidR="002E3184" w:rsidRPr="008E0F64" w:rsidRDefault="002E3184" w:rsidP="002E3184">
      <w:pPr>
        <w:pStyle w:val="FOD-normal"/>
        <w:spacing w:after="120"/>
      </w:pPr>
      <w:r w:rsidRPr="008E0F64">
        <w:t>Wenn zwingende Gründe der Sicherheit es erfordern, ist es erlaubt, auf einen Schutz gegen Überstrom als Folge von Kurzschlüssen zu verzichten, und ist es verboten, eine Überlast-Schutzeinrichtung auf den elektrischen Leitungen anzubringen, die Maschinen oder Geräte versorgen, deren unvermittelter Stillstand ernste Gefahren oder Folgen mit sich bringen könnte, wie zum Beispiel im Erregerkreis von Motoren, im Ankerkreis von Wechselstrommaschinen, im Versorgungsstromkreis von Handhabungs- oder Hebeelektromagneten, im Sekundärkreis eines Transformators, ... Die Abmessungen der Leiter für diese Stromkreise werden gemäß den Regeln des Fachs gewählt.</w:t>
      </w:r>
    </w:p>
    <w:p w14:paraId="4B2F45BC" w14:textId="77777777" w:rsidR="002E3184" w:rsidRPr="008E0F64" w:rsidRDefault="002E3184" w:rsidP="00962ACD">
      <w:pPr>
        <w:pStyle w:val="FOD-niv4"/>
      </w:pPr>
      <w:bookmarkStart w:id="1553" w:name="_Toc390436815"/>
      <w:bookmarkStart w:id="1554" w:name="_Toc167268301"/>
      <w:bookmarkStart w:id="1555" w:name="_Toc167269464"/>
      <w:bookmarkStart w:id="1556" w:name="_Toc167270624"/>
      <w:bookmarkStart w:id="1557" w:name="_Toc196734674"/>
      <w:r w:rsidRPr="008E0F64">
        <w:t>Unterabschnitt 5.2.4.3 - Schutz von blanken Leitern, die nicht zu Freileitungen gehören</w:t>
      </w:r>
      <w:bookmarkEnd w:id="1553"/>
      <w:bookmarkEnd w:id="1554"/>
      <w:bookmarkEnd w:id="1555"/>
      <w:bookmarkEnd w:id="1556"/>
      <w:bookmarkEnd w:id="1557"/>
    </w:p>
    <w:p w14:paraId="6F93108A" w14:textId="77777777" w:rsidR="002E3184" w:rsidRPr="008E0F64" w:rsidRDefault="002E3184" w:rsidP="002E3184">
      <w:pPr>
        <w:pStyle w:val="FOD-normal"/>
        <w:keepNext/>
      </w:pPr>
      <w:r w:rsidRPr="008E0F64">
        <w:t>Es werden keine besonderen Schutzmaßnahmen gegen Überstrom zur Vermeidung einer Erwärmung von Sammelschienen und ihrer blanken Abzweigungen in Umspannwerken, Transformatorenstationen oder Schaltschränken vorgesehen, sofern die Abmessungen der Sammelschienen und Abzweige so gewählt sind, dass sie den thermischen und mechanischen Beanspruchungen durch Kurzschlussströme, die sie durchfließen können, standhalten. In dieser Hinsicht entsprechen ihre Abmessungen den folgenden Vorschriften:</w:t>
      </w:r>
    </w:p>
    <w:p w14:paraId="77EE76C4" w14:textId="77777777" w:rsidR="002E3184" w:rsidRPr="008E0F64" w:rsidRDefault="002E3184" w:rsidP="00445351">
      <w:pPr>
        <w:pStyle w:val="FOD-opsomming123"/>
        <w:keepNext/>
        <w:numPr>
          <w:ilvl w:val="0"/>
          <w:numId w:val="512"/>
        </w:numPr>
        <w:ind w:left="426" w:hanging="426"/>
      </w:pPr>
      <w:r w:rsidRPr="008E0F64">
        <w:t>In thermischer Hinsicht werden ihre Querschnitte nach den Regeln des Fachs berechnet. Sie hängen ab:</w:t>
      </w:r>
    </w:p>
    <w:p w14:paraId="124F2821" w14:textId="77777777" w:rsidR="002E3184" w:rsidRPr="008E0F64" w:rsidRDefault="002E3184" w:rsidP="00445351">
      <w:pPr>
        <w:pStyle w:val="FOD-opsomming123"/>
        <w:keepNext/>
        <w:numPr>
          <w:ilvl w:val="0"/>
          <w:numId w:val="379"/>
        </w:numPr>
        <w:ind w:left="561" w:hanging="204"/>
        <w:rPr>
          <w:spacing w:val="-2"/>
        </w:rPr>
      </w:pPr>
      <w:r w:rsidRPr="008E0F64">
        <w:t xml:space="preserve"> </w:t>
      </w:r>
      <w:r w:rsidRPr="008E0F64">
        <w:rPr>
          <w:spacing w:val="-2"/>
        </w:rPr>
        <w:t>von der Art und den Eigenschaften des Metalls des Leiters (Dichte, Wärmekapazität und Resistivität),</w:t>
      </w:r>
    </w:p>
    <w:p w14:paraId="01C33543" w14:textId="77777777" w:rsidR="002E3184" w:rsidRPr="008E0F64" w:rsidRDefault="002E3184" w:rsidP="00445351">
      <w:pPr>
        <w:pStyle w:val="FOD-opsomming123"/>
        <w:keepNext/>
        <w:numPr>
          <w:ilvl w:val="0"/>
          <w:numId w:val="379"/>
        </w:numPr>
      </w:pPr>
      <w:r w:rsidRPr="008E0F64">
        <w:t xml:space="preserve"> von der maximalen Betriebstemperatur des Leiters,</w:t>
      </w:r>
    </w:p>
    <w:p w14:paraId="38DEF274" w14:textId="77777777" w:rsidR="002E3184" w:rsidRPr="008E0F64" w:rsidRDefault="002E3184" w:rsidP="00445351">
      <w:pPr>
        <w:pStyle w:val="FOD-opsomming123"/>
        <w:keepNext/>
        <w:numPr>
          <w:ilvl w:val="0"/>
          <w:numId w:val="379"/>
        </w:numPr>
        <w:contextualSpacing w:val="0"/>
      </w:pPr>
      <w:r w:rsidRPr="008E0F64">
        <w:t xml:space="preserve"> von der maximalen Erwärmung des Leiters, die auf 250°C festgelegt ist.</w:t>
      </w:r>
    </w:p>
    <w:p w14:paraId="5C081EF0" w14:textId="77777777" w:rsidR="002E3184" w:rsidRPr="008E0F64" w:rsidRDefault="002E3184" w:rsidP="002E3184">
      <w:pPr>
        <w:pStyle w:val="FOD-opsomming123"/>
        <w:keepNext/>
        <w:numPr>
          <w:ilvl w:val="0"/>
          <w:numId w:val="0"/>
        </w:numPr>
        <w:ind w:left="357"/>
        <w:contextualSpacing w:val="0"/>
        <w:rPr>
          <w:position w:val="-20"/>
        </w:rPr>
      </w:pPr>
      <w:r w:rsidRPr="008E0F64">
        <w:t>Die für Energie bzw. für das Wohlbefinden der Arbeitnehmer bei der Ausführung ihrer Arbeit zuständigen Minister können, jeweils für ihren Bereich, durch Erlass nähere Regeln für die Berechnung des Querschnitts von blanken Leitern, die nicht zu Freileitungen gehören, festlegen.</w:t>
      </w:r>
    </w:p>
    <w:p w14:paraId="3E97C304" w14:textId="77777777" w:rsidR="002E3184" w:rsidRPr="008E0F64" w:rsidRDefault="002E3184" w:rsidP="002E3184">
      <w:pPr>
        <w:pStyle w:val="FOD-opsomming123"/>
        <w:spacing w:before="120"/>
        <w:ind w:left="357" w:hanging="357"/>
      </w:pPr>
      <w:r w:rsidRPr="008E0F64">
        <w:t>In mechanischer Hinsicht hält die gesamte Struktur, das heißt Profil, Anordnung und Befestigung, den Anziehungs-, Abstoßungs- und Resonanzkräften, die durch den maximalen Kurzschlussstrom (Spitzenwert) verursacht werden, stand:</w:t>
      </w:r>
    </w:p>
    <w:p w14:paraId="5F214485" w14:textId="77777777" w:rsidR="002E3184" w:rsidRPr="008E0F64" w:rsidRDefault="002E3184" w:rsidP="002E3184">
      <w:pPr>
        <w:pStyle w:val="FOD-opsomming123"/>
        <w:numPr>
          <w:ilvl w:val="0"/>
          <w:numId w:val="0"/>
        </w:numPr>
        <w:spacing w:before="120" w:after="0"/>
        <w:ind w:left="357" w:firstLine="363"/>
      </w:pPr>
      <w:r w:rsidRPr="008E0F64">
        <w:object w:dxaOrig="1020" w:dyaOrig="279" w14:anchorId="0C45175A">
          <v:shape id="_x0000_i1036" type="#_x0000_t75" style="width:51.2pt;height:15.45pt" o:ole="" o:allowoverlap="f">
            <v:imagedata r:id="rId217" o:title=""/>
          </v:shape>
          <o:OLEObject Type="Embed" ProgID="Equation.3" ShapeID="_x0000_i1036" DrawAspect="Content" ObjectID="_1814270550" r:id="rId218"/>
        </w:object>
      </w:r>
    </w:p>
    <w:p w14:paraId="1A4E9AE1" w14:textId="77777777" w:rsidR="002E3184" w:rsidRPr="008E0F64" w:rsidRDefault="002E3184" w:rsidP="002E3184">
      <w:pPr>
        <w:pStyle w:val="FOD-normal"/>
        <w:spacing w:before="60" w:after="60"/>
        <w:ind w:left="357"/>
      </w:pPr>
      <w:r w:rsidRPr="008E0F64">
        <w:t xml:space="preserve">Dabei ist </w:t>
      </w:r>
      <w:r w:rsidRPr="008E0F64">
        <w:rPr>
          <w:i/>
        </w:rPr>
        <w:t>I</w:t>
      </w:r>
      <w:r w:rsidRPr="008E0F64">
        <w:rPr>
          <w:i/>
          <w:vertAlign w:val="subscript"/>
        </w:rPr>
        <w:t>c</w:t>
      </w:r>
      <w:r w:rsidRPr="008E0F64">
        <w:t xml:space="preserve"> der Spitzenwert.</w:t>
      </w:r>
    </w:p>
    <w:p w14:paraId="5498672E" w14:textId="77777777" w:rsidR="002E3184" w:rsidRPr="008E0F64" w:rsidRDefault="002E3184" w:rsidP="002E3184">
      <w:pPr>
        <w:pStyle w:val="FOD-niv3"/>
      </w:pPr>
      <w:bookmarkStart w:id="1558" w:name="_Toc390436816"/>
      <w:bookmarkStart w:id="1559" w:name="_Toc167268302"/>
      <w:bookmarkStart w:id="1560" w:name="_Toc167269465"/>
      <w:bookmarkStart w:id="1561" w:name="_Toc167270625"/>
      <w:r w:rsidRPr="008E0F64">
        <w:t>Abschnitt 5.2.5 - Spannungsänderung</w:t>
      </w:r>
      <w:bookmarkEnd w:id="1558"/>
      <w:bookmarkEnd w:id="1559"/>
      <w:bookmarkEnd w:id="1560"/>
      <w:bookmarkEnd w:id="1561"/>
    </w:p>
    <w:p w14:paraId="75BB2773" w14:textId="77777777" w:rsidR="002E3184" w:rsidRPr="008E0F64" w:rsidRDefault="002E3184" w:rsidP="002E3184">
      <w:pPr>
        <w:pStyle w:val="FOD-normal"/>
      </w:pPr>
      <w:r w:rsidRPr="008E0F64">
        <w:t xml:space="preserve">Spannungsänderungen in elektrischen Leitungen müssen auf die in den Regeln des Fachs beschriebenen Werte begrenzt werden. </w:t>
      </w:r>
    </w:p>
    <w:p w14:paraId="27E55B84" w14:textId="77777777" w:rsidR="002E3184" w:rsidRPr="008E0F64" w:rsidRDefault="002E3184" w:rsidP="002E3184">
      <w:pPr>
        <w:pStyle w:val="FOD-niv3"/>
      </w:pPr>
      <w:bookmarkStart w:id="1562" w:name="_Toc390436817"/>
      <w:bookmarkStart w:id="1563" w:name="_Toc167268303"/>
      <w:bookmarkStart w:id="1564" w:name="_Toc167269466"/>
      <w:bookmarkStart w:id="1565" w:name="_Toc167270626"/>
      <w:r w:rsidRPr="008E0F64">
        <w:rPr>
          <w:iCs/>
        </w:rPr>
        <w:lastRenderedPageBreak/>
        <w:t>Abschnitt 5.2.6 </w:t>
      </w:r>
      <w:r w:rsidRPr="008E0F64">
        <w:t>- Verbindungen</w:t>
      </w:r>
      <w:bookmarkEnd w:id="1562"/>
      <w:bookmarkEnd w:id="1563"/>
      <w:bookmarkEnd w:id="1564"/>
      <w:bookmarkEnd w:id="1565"/>
    </w:p>
    <w:p w14:paraId="24F4B0CB" w14:textId="77777777" w:rsidR="002E3184" w:rsidRPr="008E0F64" w:rsidRDefault="002E3184" w:rsidP="00962ACD">
      <w:pPr>
        <w:pStyle w:val="FOD-niv4"/>
      </w:pPr>
      <w:bookmarkStart w:id="1566" w:name="_Toc390436818"/>
      <w:bookmarkStart w:id="1567" w:name="_Toc167268304"/>
      <w:bookmarkStart w:id="1568" w:name="_Toc167269467"/>
      <w:bookmarkStart w:id="1569" w:name="_Toc167270627"/>
      <w:bookmarkStart w:id="1570" w:name="_Toc196734675"/>
      <w:r w:rsidRPr="008E0F64">
        <w:t>Unterabschnitt 5.2.6.1 - Allgemeines</w:t>
      </w:r>
      <w:bookmarkEnd w:id="1566"/>
      <w:bookmarkEnd w:id="1567"/>
      <w:bookmarkEnd w:id="1568"/>
      <w:bookmarkEnd w:id="1569"/>
      <w:bookmarkEnd w:id="1570"/>
    </w:p>
    <w:p w14:paraId="5A2F2D6B" w14:textId="77777777" w:rsidR="002E3184" w:rsidRPr="008E0F64" w:rsidRDefault="002E3184" w:rsidP="002E3184">
      <w:pPr>
        <w:pStyle w:val="FOD-normal"/>
      </w:pPr>
      <w:r w:rsidRPr="008E0F64">
        <w:t>Verbindungen für Verbindungsstellen, Anschlüsse oder Abzweigungen werden nach den Regeln des Fachs in Verteiler- und Schaltgerätekombinationen, Verbindungs- oder Abzweigdosen, an Klemmen von Schaltern, Steckdosen oder in ausreichend großen Deckendosen, an denen Beleuchtungsgeräte hängen, ausgeführt.</w:t>
      </w:r>
    </w:p>
    <w:p w14:paraId="5EEE3B42" w14:textId="77777777" w:rsidR="002E3184" w:rsidRPr="008E0F64" w:rsidRDefault="002E3184" w:rsidP="002E3184">
      <w:pPr>
        <w:pStyle w:val="FOD-normal"/>
      </w:pPr>
      <w:r w:rsidRPr="008E0F64">
        <w:t>Gehäuse für Unterputzschalter und -steckdosen sind groß genug, um die Verbindungen problemlos unterzubringen.</w:t>
      </w:r>
    </w:p>
    <w:p w14:paraId="74644790" w14:textId="77777777" w:rsidR="002E3184" w:rsidRPr="008E0F64" w:rsidRDefault="002E3184" w:rsidP="002E3184">
      <w:pPr>
        <w:pStyle w:val="FOD-normal"/>
      </w:pPr>
      <w:r w:rsidRPr="008E0F64">
        <w:t>Verbindungs-, Abzweig- und Unterputzdosen für die Verlegung in Elektroinstallationsrohren bestehen aus Metall, feuerfestem Holz oder einem Isolierstoff, der nicht zur Flammenausbreitung beiträgt. Sie entsprechen den diesbezüglichen vom König bestätigten oder vom NBN registrierten Normen oder Bestimmungen, die ein Sicherheitsniveau gewährleisten, das dem in diesen Normen festgelegten Niveau mindestens gleichwertig ist.</w:t>
      </w:r>
    </w:p>
    <w:p w14:paraId="461A516E" w14:textId="77777777" w:rsidR="002E3184" w:rsidRPr="008E0F64" w:rsidRDefault="002E3184" w:rsidP="002E3184">
      <w:pPr>
        <w:pStyle w:val="FOD-normal"/>
      </w:pPr>
      <w:r w:rsidRPr="008E0F64">
        <w:t>An den Enden elektrischer Leitungen und insbesondere an Stellen, an denen sie in elektrische Maschinen und Geräte eingeführt werden, ist ein durchgehender Schutz gewährleistet.</w:t>
      </w:r>
    </w:p>
    <w:p w14:paraId="7AB2B503" w14:textId="77777777" w:rsidR="002E3184" w:rsidRPr="008E0F64" w:rsidRDefault="002E3184" w:rsidP="002E3184">
      <w:pPr>
        <w:pStyle w:val="FOD-normal"/>
      </w:pPr>
      <w:r w:rsidRPr="008E0F64">
        <w:t>Falls erforderlich werden Anschlüsse mit Kabelverschraubungen, Verschlüssen, ... abgedichtet.</w:t>
      </w:r>
    </w:p>
    <w:p w14:paraId="34D71BF1" w14:textId="77777777" w:rsidR="002E3184" w:rsidRPr="008E0F64" w:rsidRDefault="002E3184" w:rsidP="002E3184">
      <w:pPr>
        <w:pStyle w:val="FOD-normal"/>
        <w:keepLines/>
      </w:pPr>
      <w:r w:rsidRPr="008E0F64">
        <w:t>Wenn elektrische Leitungen mit einem Mantel oder einer Umhüllung versehen sind, die einen bestimmten Schutzgrad bieten, werden Kabelverschraubungen an diesem Mantel und nicht an den Leiterisolierungen angezogen. Wenn sich der Dichtungsmantel unter einer metallischen Bewehrung befindet, wird die Bewehrung vor Einführung in eine Kabelverschraubung sorgfältig abgeschnitten und durch eine geeignete, gegen innere und äußere Einflüsse beständige Einrichtung befestigt.</w:t>
      </w:r>
    </w:p>
    <w:p w14:paraId="3B57BD19" w14:textId="77777777" w:rsidR="002E3184" w:rsidRPr="008E0F64" w:rsidRDefault="002E3184" w:rsidP="002E3184">
      <w:pPr>
        <w:pStyle w:val="FOD-normal"/>
      </w:pPr>
      <w:r w:rsidRPr="008E0F64">
        <w:t>Kabelverschraubungen an Umhüllungen mit doppelter Isolierung bestehen aus Isolierstoff.</w:t>
      </w:r>
    </w:p>
    <w:p w14:paraId="2FFE4C0A" w14:textId="77777777" w:rsidR="002E3184" w:rsidRPr="008E0F64" w:rsidRDefault="002E3184" w:rsidP="002E3184">
      <w:pPr>
        <w:pStyle w:val="FOD-normal"/>
        <w:spacing w:after="120"/>
      </w:pPr>
      <w:r w:rsidRPr="008E0F64">
        <w:t>Bei unterirdischen Kabeln sind Verbindungsstellen zwischen verschiedenen Abschnitten eines Kabels oder zwischen einem Kabel und einer Stromleitung mindestens so gut isoliert und hermetisch abgedichtet wie das Kabel selbst, und zwar nach den Regeln des Fachs.</w:t>
      </w:r>
    </w:p>
    <w:p w14:paraId="49B7DAF2" w14:textId="77777777" w:rsidR="002E3184" w:rsidRPr="008E0F64" w:rsidRDefault="002E3184" w:rsidP="00962ACD">
      <w:pPr>
        <w:pStyle w:val="FOD-niv4"/>
      </w:pPr>
      <w:bookmarkStart w:id="1571" w:name="_Toc390436819"/>
      <w:bookmarkStart w:id="1572" w:name="_Toc167268305"/>
      <w:bookmarkStart w:id="1573" w:name="_Toc167269468"/>
      <w:bookmarkStart w:id="1574" w:name="_Toc167270628"/>
      <w:bookmarkStart w:id="1575" w:name="_Toc196734676"/>
      <w:r w:rsidRPr="008E0F64">
        <w:t>Unterabschnitt 5.2.6.2 - Anschluss von Geräten an Anlagen</w:t>
      </w:r>
      <w:bookmarkEnd w:id="1571"/>
      <w:bookmarkEnd w:id="1572"/>
      <w:bookmarkEnd w:id="1573"/>
      <w:bookmarkEnd w:id="1574"/>
      <w:bookmarkEnd w:id="1575"/>
    </w:p>
    <w:p w14:paraId="2D576269" w14:textId="77777777" w:rsidR="002E3184" w:rsidRPr="008E0F64" w:rsidRDefault="002E3184" w:rsidP="00F1261E">
      <w:pPr>
        <w:pStyle w:val="Paragraphedeliste"/>
        <w:widowControl w:val="0"/>
        <w:numPr>
          <w:ilvl w:val="0"/>
          <w:numId w:val="39"/>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0C673096" w14:textId="77777777" w:rsidR="002E3184" w:rsidRPr="008E0F64" w:rsidRDefault="002E3184" w:rsidP="002E3184">
      <w:pPr>
        <w:pStyle w:val="FOD-normal"/>
      </w:pPr>
      <w:r w:rsidRPr="008E0F64">
        <w:t>Geräte können entweder direkt über fest installierte elektrische Leitungen oder über flexible elektrische Leitungen an eine Anlage angeschlossen werden.</w:t>
      </w:r>
    </w:p>
    <w:p w14:paraId="6DBFA72F" w14:textId="77777777" w:rsidR="002E3184" w:rsidRPr="008E0F64" w:rsidRDefault="002E3184" w:rsidP="002E3184">
      <w:pPr>
        <w:pStyle w:val="FOD-normal"/>
      </w:pPr>
      <w:r w:rsidRPr="008E0F64">
        <w:t>Zu den Geräten, die über eine flexible elektrische Leitung versorgt werden, gehören mobile und handgehaltene Geräte und Geräte, für die diese Anschlussweise durch die diesbezüglichen vom König bestätigten oder vom NBN registrierten Normen anerkannt ist oder Bestimmungen entspricht, die ein Sicherheitsniveau gewährleisten, das dem in diesen Normen festgelegten Niveau mindestens gleichwertig ist.</w:t>
      </w:r>
    </w:p>
    <w:p w14:paraId="6C7D94DB" w14:textId="77777777" w:rsidR="002E3184" w:rsidRPr="008E0F64" w:rsidRDefault="002E3184" w:rsidP="002E3184">
      <w:pPr>
        <w:pStyle w:val="FOD-normal"/>
      </w:pPr>
      <w:r w:rsidRPr="008E0F64">
        <w:t>In Elektroinstallationsrohren und elektrischen Leitungen werden anhand fester Isolierstoffe isolierte Leiter, die durch die Kombination der Farben Grün und Gelb gekennzeichnet sind, wie folgt verwendet:</w:t>
      </w:r>
    </w:p>
    <w:p w14:paraId="28C48D39" w14:textId="77777777" w:rsidR="002E3184" w:rsidRPr="008E0F64" w:rsidRDefault="002E3184" w:rsidP="00445351">
      <w:pPr>
        <w:pStyle w:val="FOD-opsomming1"/>
        <w:numPr>
          <w:ilvl w:val="0"/>
          <w:numId w:val="191"/>
        </w:numPr>
      </w:pPr>
      <w:r w:rsidRPr="008E0F64">
        <w:t>als Schutzleiter (PE geerdet oder nicht),</w:t>
      </w:r>
    </w:p>
    <w:p w14:paraId="176A7A55" w14:textId="77777777" w:rsidR="002E3184" w:rsidRPr="008E0F64" w:rsidRDefault="002E3184" w:rsidP="00445351">
      <w:pPr>
        <w:pStyle w:val="FOD-opsomming1"/>
        <w:numPr>
          <w:ilvl w:val="0"/>
          <w:numId w:val="191"/>
        </w:numPr>
      </w:pPr>
      <w:r w:rsidRPr="008E0F64">
        <w:t>als Neutralleiter, wenn sie gleichzeitig als Schutzleiter (PEN-Leiter) dienen.</w:t>
      </w:r>
    </w:p>
    <w:p w14:paraId="6AE3D250" w14:textId="77777777" w:rsidR="002E3184" w:rsidRPr="008E0F64" w:rsidRDefault="002E3184" w:rsidP="002E3184">
      <w:pPr>
        <w:pStyle w:val="FOD-normal"/>
      </w:pPr>
      <w:r w:rsidRPr="008E0F64">
        <w:t>Die oben erwähnte Farbkombination ist über die gesamte Länge der Leiter vorhanden.</w:t>
      </w:r>
    </w:p>
    <w:p w14:paraId="4108332F" w14:textId="77777777" w:rsidR="002E3184" w:rsidRPr="008E0F64" w:rsidRDefault="002E3184" w:rsidP="002E3184">
      <w:pPr>
        <w:pStyle w:val="FOD-normal"/>
      </w:pPr>
      <w:r w:rsidRPr="008E0F64">
        <w:t>Die Verwendung der Farben Grün und/oder Gelb und die Verwendung einer dieser Farben in einer Mehrfarbenkombination ist für Isolierstoffe aktiver Leiter verboten, mit Ausnahme von Neutralleitern, die die Funktion eines Schutzleiters (PEN) einnehmen.</w:t>
      </w:r>
    </w:p>
    <w:p w14:paraId="72A0701B" w14:textId="7DEC5094" w:rsidR="00F13638" w:rsidRPr="008E0F64" w:rsidRDefault="002E3184" w:rsidP="002E3184">
      <w:pPr>
        <w:pStyle w:val="FOD-normal"/>
      </w:pPr>
      <w:r w:rsidRPr="008E0F64">
        <w:t>In Abweichung von den Vorschriften des vorhergehenden Absatzes ist es erlaubt, die Farbe Gelb oder Grün für elektrische Leiter zu verwenden, die Teil von Steuer-, Überwachungs-, Melde- und Messkreisen sind, sofern ihr Querschnitt weniger als 1,5 mm² beträgt.</w:t>
      </w:r>
    </w:p>
    <w:p w14:paraId="197ACC49" w14:textId="77777777" w:rsidR="004C417F" w:rsidRPr="008E0F64" w:rsidRDefault="004C417F">
      <w:pPr>
        <w:rPr>
          <w:rFonts w:ascii="Trebuchet MS" w:hAnsi="Trebuchet MS"/>
          <w:b/>
          <w:sz w:val="19"/>
          <w:lang w:eastAsia="nl-NL"/>
        </w:rPr>
      </w:pPr>
      <w:r w:rsidRPr="008E0F64">
        <w:rPr>
          <w:rFonts w:ascii="Trebuchet MS" w:hAnsi="Trebuchet MS"/>
          <w:b/>
          <w:sz w:val="19"/>
        </w:rPr>
        <w:br w:type="page"/>
      </w:r>
    </w:p>
    <w:p w14:paraId="0FF9BA71" w14:textId="2D0AFC38" w:rsidR="002E3184" w:rsidRPr="008E0F64" w:rsidRDefault="002E3184" w:rsidP="00F1261E">
      <w:pPr>
        <w:pStyle w:val="Paragraphedeliste"/>
        <w:widowControl w:val="0"/>
        <w:numPr>
          <w:ilvl w:val="0"/>
          <w:numId w:val="39"/>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lastRenderedPageBreak/>
        <w:t>Direkter Anschluss von Geräten an eine fest installierte elektrische Leitung</w:t>
      </w:r>
    </w:p>
    <w:p w14:paraId="7A7233A0" w14:textId="77777777" w:rsidR="002E3184" w:rsidRPr="008E0F64" w:rsidRDefault="002E3184" w:rsidP="002E3184">
      <w:pPr>
        <w:pStyle w:val="FOD-normal"/>
      </w:pPr>
      <w:r w:rsidRPr="008E0F64">
        <w:t>Elektrische Leitungen werden vor Beschädigungen geschützt. Außerdem werden die Anschlüsse der Leiter an den Geräten keinen Zug- und Drehkräften ausgesetzt.</w:t>
      </w:r>
    </w:p>
    <w:p w14:paraId="0A337245" w14:textId="77777777" w:rsidR="002E3184" w:rsidRPr="008E0F64" w:rsidRDefault="002E3184" w:rsidP="002E3184">
      <w:pPr>
        <w:pStyle w:val="FOD-normal"/>
      </w:pPr>
      <w:r w:rsidRPr="008E0F64">
        <w:t>An den Einführungsstellen in Geräte werden elektrische Leitungen zudem vor mechanischen Beschädigungen geschützt.</w:t>
      </w:r>
    </w:p>
    <w:p w14:paraId="72B37F54" w14:textId="77777777" w:rsidR="002E3184" w:rsidRPr="008E0F64" w:rsidRDefault="002E3184" w:rsidP="002E3184">
      <w:pPr>
        <w:pStyle w:val="FOD-normal"/>
      </w:pPr>
      <w:r w:rsidRPr="008E0F64">
        <w:t>Anschlüsse von Leitern an Geräte erfolgen nach den Regeln des Fachs.</w:t>
      </w:r>
    </w:p>
    <w:p w14:paraId="6B28B78B" w14:textId="77777777" w:rsidR="002E3184" w:rsidRPr="008E0F64" w:rsidRDefault="002E3184" w:rsidP="00F1261E">
      <w:pPr>
        <w:pStyle w:val="Paragraphedeliste"/>
        <w:widowControl w:val="0"/>
        <w:numPr>
          <w:ilvl w:val="0"/>
          <w:numId w:val="39"/>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Anschluss über eine flexible elektrische Leitung</w:t>
      </w:r>
    </w:p>
    <w:p w14:paraId="00F611F3" w14:textId="77777777" w:rsidR="00F13638" w:rsidRPr="008E0F64" w:rsidRDefault="002E3184" w:rsidP="002E3184">
      <w:pPr>
        <w:pStyle w:val="FOD-normal"/>
      </w:pPr>
      <w:r w:rsidRPr="008E0F64">
        <w:t>Flexible elektrische Leitungen weisen die erforderliche Anzahl Leiter auf, die elektrisch getrennt und mechanisch fest verbunden sind, einschließlich des Schutzleiters, wenn dieser erforderlich ist.</w:t>
      </w:r>
    </w:p>
    <w:p w14:paraId="6EA339F7" w14:textId="7CFD63A4" w:rsidR="002E3184" w:rsidRPr="008E0F64" w:rsidRDefault="002E3184" w:rsidP="002E3184">
      <w:pPr>
        <w:pStyle w:val="FOD-normal"/>
      </w:pPr>
      <w:r w:rsidRPr="008E0F64">
        <w:t>Bei der Wahl flexibler elektrischer Leitungen wird Folgendes Berücksichtigt:</w:t>
      </w:r>
    </w:p>
    <w:p w14:paraId="06F39A84" w14:textId="77777777" w:rsidR="002E3184" w:rsidRPr="008E0F64" w:rsidRDefault="002E3184" w:rsidP="00445351">
      <w:pPr>
        <w:pStyle w:val="FOD-opsomming1"/>
        <w:numPr>
          <w:ilvl w:val="0"/>
          <w:numId w:val="192"/>
        </w:numPr>
      </w:pPr>
      <w:r w:rsidRPr="008E0F64">
        <w:t>Betriebsbedingungen,</w:t>
      </w:r>
    </w:p>
    <w:p w14:paraId="4A7B6F14" w14:textId="77777777" w:rsidR="002E3184" w:rsidRPr="008E0F64" w:rsidRDefault="002E3184" w:rsidP="00445351">
      <w:pPr>
        <w:pStyle w:val="FOD-opsomming1"/>
        <w:numPr>
          <w:ilvl w:val="0"/>
          <w:numId w:val="192"/>
        </w:numPr>
      </w:pPr>
      <w:r w:rsidRPr="008E0F64">
        <w:t>äußere Einflüsse</w:t>
      </w:r>
    </w:p>
    <w:p w14:paraId="7C6123C9" w14:textId="77777777" w:rsidR="002E3184" w:rsidRPr="008E0F64" w:rsidRDefault="002E3184" w:rsidP="00445351">
      <w:pPr>
        <w:pStyle w:val="FOD-opsomming1"/>
        <w:numPr>
          <w:ilvl w:val="0"/>
          <w:numId w:val="192"/>
        </w:numPr>
      </w:pPr>
      <w:r w:rsidRPr="008E0F64">
        <w:t>und Vorschriften zum Schutz gegen indirektes Berühren.</w:t>
      </w:r>
    </w:p>
    <w:p w14:paraId="35A6C7D6" w14:textId="77777777" w:rsidR="002E3184" w:rsidRPr="008E0F64" w:rsidRDefault="002E3184" w:rsidP="002E3184">
      <w:pPr>
        <w:pStyle w:val="FOD-normal"/>
        <w:keepNext/>
      </w:pPr>
      <w:r w:rsidRPr="008E0F64">
        <w:t>Der Anschluss flexibler elektrischer Leitungen an fest installierte elektrische Leitungen erfolgt:</w:t>
      </w:r>
    </w:p>
    <w:p w14:paraId="5A4D3348" w14:textId="77777777" w:rsidR="002E3184" w:rsidRPr="008E0F64" w:rsidRDefault="002E3184" w:rsidP="00445351">
      <w:pPr>
        <w:pStyle w:val="FOD-opsomming1"/>
        <w:keepNext/>
        <w:numPr>
          <w:ilvl w:val="0"/>
          <w:numId w:val="193"/>
        </w:numPr>
      </w:pPr>
      <w:r w:rsidRPr="008E0F64">
        <w:t>entweder über Steckdosen</w:t>
      </w:r>
    </w:p>
    <w:p w14:paraId="5EB5497D" w14:textId="77777777" w:rsidR="002E3184" w:rsidRPr="008E0F64" w:rsidRDefault="002E3184" w:rsidP="00445351">
      <w:pPr>
        <w:pStyle w:val="FOD-opsomming1"/>
        <w:keepNext/>
        <w:numPr>
          <w:ilvl w:val="0"/>
          <w:numId w:val="193"/>
        </w:numPr>
      </w:pPr>
      <w:r w:rsidRPr="008E0F64">
        <w:t>oder über Verbindungsdosen</w:t>
      </w:r>
    </w:p>
    <w:p w14:paraId="6BD135AC" w14:textId="77777777" w:rsidR="002E3184" w:rsidRPr="008E0F64" w:rsidRDefault="002E3184" w:rsidP="00445351">
      <w:pPr>
        <w:pStyle w:val="FOD-opsomming1"/>
        <w:keepNext/>
        <w:widowControl/>
        <w:numPr>
          <w:ilvl w:val="0"/>
          <w:numId w:val="193"/>
        </w:numPr>
      </w:pPr>
      <w:r w:rsidRPr="008E0F64">
        <w:t>oder über Gleitkontakte an Stangenstromabnehmern für die Versorgung mobiler Betriebsmittel oder Lampen.</w:t>
      </w:r>
    </w:p>
    <w:p w14:paraId="5404EB96" w14:textId="77777777" w:rsidR="002E3184" w:rsidRPr="008E0F64" w:rsidRDefault="002E3184" w:rsidP="002E3184">
      <w:pPr>
        <w:pStyle w:val="FOD-normal"/>
        <w:keepNext/>
      </w:pPr>
      <w:r w:rsidRPr="008E0F64">
        <w:t>Der Anschluss flexibler elektrischer Leitungen an Geräte erfolgt:</w:t>
      </w:r>
    </w:p>
    <w:p w14:paraId="5BCECD1B" w14:textId="77777777" w:rsidR="002E3184" w:rsidRPr="008E0F64" w:rsidRDefault="002E3184" w:rsidP="00445351">
      <w:pPr>
        <w:pStyle w:val="FOD-opsomming1"/>
        <w:keepNext/>
        <w:numPr>
          <w:ilvl w:val="0"/>
          <w:numId w:val="194"/>
        </w:numPr>
      </w:pPr>
      <w:r w:rsidRPr="008E0F64">
        <w:t>entweder über flexible Kabel, die fest mit den Geräten verbunden sind,</w:t>
      </w:r>
    </w:p>
    <w:p w14:paraId="279F6911" w14:textId="77777777" w:rsidR="002E3184" w:rsidRPr="008E0F64" w:rsidRDefault="002E3184" w:rsidP="00445351">
      <w:pPr>
        <w:pStyle w:val="FOD-opsomming1"/>
        <w:numPr>
          <w:ilvl w:val="0"/>
          <w:numId w:val="194"/>
        </w:numPr>
      </w:pPr>
      <w:r w:rsidRPr="008E0F64">
        <w:t>oder über einen Steckverbinder, der so angebracht ist, dass die aktiven Teile der Gerätesteckdose und der Steckdose nicht berührt werden können, wenn sie unter Spannung stehen.</w:t>
      </w:r>
    </w:p>
    <w:p w14:paraId="298E6600" w14:textId="77777777" w:rsidR="002E3184" w:rsidRPr="008E0F64" w:rsidRDefault="002E3184" w:rsidP="002E3184">
      <w:pPr>
        <w:pStyle w:val="FOD-normal"/>
      </w:pPr>
      <w:r w:rsidRPr="008E0F64">
        <w:t>Steckverbinder erfüllen folgende Anforderungen:</w:t>
      </w:r>
    </w:p>
    <w:p w14:paraId="56EBEA03" w14:textId="77777777" w:rsidR="002E3184" w:rsidRPr="008E0F64" w:rsidRDefault="002E3184" w:rsidP="00445351">
      <w:pPr>
        <w:pStyle w:val="FOD-opsomming1"/>
        <w:numPr>
          <w:ilvl w:val="0"/>
          <w:numId w:val="195"/>
        </w:numPr>
      </w:pPr>
      <w:r w:rsidRPr="008E0F64">
        <w:t>Steckverbinder, die sich nicht an geschlossenen Orten einer elektrischen Betriebsstätte befinden, sind entweder mit einer Verriegelungseinrichtung versehen, die den Stromfluss vor Abtrennung unterbricht, oder mit einer Einrichtung versehen, bei der eine Abtrennung nur mit einem Werkzeug oder einem anderen Mittel mit gleichwertigem Sicherheitsgrad möglich ist.</w:t>
      </w:r>
    </w:p>
    <w:p w14:paraId="337D5107" w14:textId="77777777" w:rsidR="002E3184" w:rsidRPr="008E0F64" w:rsidRDefault="002E3184" w:rsidP="00445351">
      <w:pPr>
        <w:pStyle w:val="FOD-opsomming1"/>
        <w:numPr>
          <w:ilvl w:val="0"/>
          <w:numId w:val="195"/>
        </w:numPr>
      </w:pPr>
      <w:r w:rsidRPr="008E0F64">
        <w:t>Steckverbinder im ungesteckten Zustand weisen eine Schutzart von mindestens IPXX-B (stromquellenseitig) auf.</w:t>
      </w:r>
    </w:p>
    <w:p w14:paraId="699A4E82" w14:textId="77777777" w:rsidR="002E3184" w:rsidRPr="008E0F64" w:rsidRDefault="002E3184" w:rsidP="00445351">
      <w:pPr>
        <w:pStyle w:val="FOD-opsomming1"/>
        <w:numPr>
          <w:ilvl w:val="0"/>
          <w:numId w:val="195"/>
        </w:numPr>
      </w:pPr>
      <w:r w:rsidRPr="008E0F64">
        <w:t>Die "Source"- und "Drain"-Teile eines Steckverbinders sind mit einer spezifischen Kennzeichnung der Teile des Steckverbinders und einem mechanischen System versehen, das Vertauschungen zwischen Außen-, Neutral- und Schutzleiter verhindert.</w:t>
      </w:r>
    </w:p>
    <w:p w14:paraId="5FC2D0AE" w14:textId="77777777" w:rsidR="002E3184" w:rsidRPr="008E0F64" w:rsidRDefault="002E3184" w:rsidP="002E3184">
      <w:pPr>
        <w:pStyle w:val="FOD-normal"/>
      </w:pPr>
      <w:r w:rsidRPr="008E0F64">
        <w:t>Abnehmbare Abzweigteile von Schienenverteilern mit einem Nennstrom von mindestens 16 A bei einer Nennspannung des Stromkreises über 500 V Wechselstrom und 50 V Gleichstrom oder mit einem Nennstrom von mindestens 32 A:</w:t>
      </w:r>
    </w:p>
    <w:p w14:paraId="4FCC7BED" w14:textId="77777777" w:rsidR="002E3184" w:rsidRPr="008E0F64" w:rsidRDefault="002E3184" w:rsidP="00445351">
      <w:pPr>
        <w:pStyle w:val="FOD-opsomming1"/>
        <w:numPr>
          <w:ilvl w:val="0"/>
          <w:numId w:val="196"/>
        </w:numPr>
      </w:pPr>
      <w:r w:rsidRPr="008E0F64">
        <w:t>müssen eine Schutzart von mindestens IPXX-B aufweisen,</w:t>
      </w:r>
    </w:p>
    <w:p w14:paraId="72BB0F55" w14:textId="77777777" w:rsidR="002E3184" w:rsidRPr="008E0F64" w:rsidRDefault="002E3184" w:rsidP="00445351">
      <w:pPr>
        <w:pStyle w:val="FOD-opsomming1"/>
        <w:numPr>
          <w:ilvl w:val="0"/>
          <w:numId w:val="196"/>
        </w:numPr>
      </w:pPr>
      <w:r w:rsidRPr="008E0F64">
        <w:t xml:space="preserve">sind mit einem Lasttrennschalter der Gebrauchskategorie AC22A oder DC22A ausgestattet, der entweder der vom König bestätigten oder vom NBN registrierten Norm entspricht oder Bestimmungen entspricht, die ein Sicherheitsniveau gewährleisten, das dem in dieser Norm festgelegten Niveau mindestens gleichwertig ist. </w:t>
      </w:r>
    </w:p>
    <w:p w14:paraId="0D4820B9" w14:textId="77777777" w:rsidR="002E3184" w:rsidRPr="008E0F64" w:rsidRDefault="002E3184" w:rsidP="00445351">
      <w:pPr>
        <w:pStyle w:val="FOD-opsomming1"/>
        <w:numPr>
          <w:ilvl w:val="0"/>
          <w:numId w:val="196"/>
        </w:numPr>
      </w:pPr>
      <w:r w:rsidRPr="008E0F64">
        <w:t>ermöglichen den Zugang zu eingebauten Schaltgeräten und deren Einsetzen oder Entfernen von den Schienenverteilern nur bei offenem Lasttrennschalter.</w:t>
      </w:r>
    </w:p>
    <w:p w14:paraId="231C21F7" w14:textId="77777777" w:rsidR="002E3184" w:rsidRPr="008E0F64" w:rsidRDefault="002E3184" w:rsidP="002E3184">
      <w:pPr>
        <w:pStyle w:val="FOD-niv3"/>
      </w:pPr>
      <w:bookmarkStart w:id="1576" w:name="_Toc390436820"/>
      <w:bookmarkStart w:id="1577" w:name="_Toc167268306"/>
      <w:bookmarkStart w:id="1578" w:name="_Toc167269469"/>
      <w:bookmarkStart w:id="1579" w:name="_Toc167270629"/>
      <w:r w:rsidRPr="008E0F64">
        <w:t>Abschnitt 5.2.7 - Wahl und Gebrauch zur Begrenzung der Brandausbreitung</w:t>
      </w:r>
      <w:bookmarkEnd w:id="1576"/>
      <w:bookmarkEnd w:id="1577"/>
      <w:bookmarkEnd w:id="1578"/>
      <w:bookmarkEnd w:id="1579"/>
    </w:p>
    <w:p w14:paraId="094FC285" w14:textId="77777777" w:rsidR="002E3184" w:rsidRPr="008E0F64" w:rsidRDefault="002E3184" w:rsidP="00962ACD">
      <w:pPr>
        <w:pStyle w:val="FOD-niv4"/>
      </w:pPr>
      <w:bookmarkStart w:id="1580" w:name="_Toc390436821"/>
      <w:bookmarkStart w:id="1581" w:name="_Toc167268307"/>
      <w:bookmarkStart w:id="1582" w:name="_Toc167269470"/>
      <w:bookmarkStart w:id="1583" w:name="_Toc167270630"/>
      <w:bookmarkStart w:id="1584" w:name="_Toc196734677"/>
      <w:r w:rsidRPr="008E0F64">
        <w:t xml:space="preserve">Unterabschnitt 5.2.7.1 - </w:t>
      </w:r>
      <w:bookmarkEnd w:id="1580"/>
      <w:r w:rsidRPr="008E0F64">
        <w:t>Allgemeines</w:t>
      </w:r>
      <w:bookmarkEnd w:id="1581"/>
      <w:bookmarkEnd w:id="1582"/>
      <w:bookmarkEnd w:id="1583"/>
      <w:bookmarkEnd w:id="1584"/>
    </w:p>
    <w:p w14:paraId="53E62E39" w14:textId="77777777" w:rsidR="002E3184" w:rsidRPr="008E0F64" w:rsidRDefault="002E3184" w:rsidP="002E3184">
      <w:pPr>
        <w:spacing w:after="120" w:line="240" w:lineRule="auto"/>
        <w:jc w:val="both"/>
        <w:rPr>
          <w:rFonts w:ascii="Trebuchet MS" w:hAnsi="Trebuchet MS" w:cs="Calibri"/>
          <w:iCs/>
          <w:sz w:val="19"/>
          <w:szCs w:val="19"/>
        </w:rPr>
      </w:pPr>
      <w:r w:rsidRPr="008E0F64">
        <w:rPr>
          <w:rFonts w:ascii="Trebuchet MS" w:hAnsi="Trebuchet MS"/>
          <w:sz w:val="19"/>
        </w:rPr>
        <w:t xml:space="preserve">Folgende Leiter müssen die Anforderungen der </w:t>
      </w:r>
      <w:r w:rsidRPr="008E0F64">
        <w:rPr>
          <w:rFonts w:ascii="Trebuchet MS" w:hAnsi="Trebuchet MS"/>
          <w:i/>
          <w:sz w:val="19"/>
        </w:rPr>
        <w:t>Unterabschnitte 5.2.7.2</w:t>
      </w:r>
      <w:r w:rsidRPr="008E0F64">
        <w:rPr>
          <w:rFonts w:ascii="Trebuchet MS" w:hAnsi="Trebuchet MS"/>
          <w:sz w:val="19"/>
        </w:rPr>
        <w:t xml:space="preserve"> und </w:t>
      </w:r>
      <w:r w:rsidRPr="008E0F64">
        <w:rPr>
          <w:rFonts w:ascii="Trebuchet MS" w:hAnsi="Trebuchet MS"/>
          <w:i/>
          <w:sz w:val="19"/>
        </w:rPr>
        <w:t>5.2.7.3</w:t>
      </w:r>
      <w:r w:rsidRPr="008E0F64">
        <w:rPr>
          <w:rFonts w:ascii="Trebuchet MS" w:hAnsi="Trebuchet MS"/>
          <w:sz w:val="19"/>
        </w:rPr>
        <w:t xml:space="preserve"> nicht erfüllen:</w:t>
      </w:r>
    </w:p>
    <w:p w14:paraId="40882C9B" w14:textId="77777777" w:rsidR="002E3184" w:rsidRPr="008E0F64" w:rsidRDefault="002E3184" w:rsidP="00445351">
      <w:pPr>
        <w:pStyle w:val="Paragraphedeliste"/>
        <w:numPr>
          <w:ilvl w:val="0"/>
          <w:numId w:val="499"/>
        </w:numPr>
        <w:spacing w:after="0" w:line="240" w:lineRule="auto"/>
        <w:jc w:val="both"/>
        <w:rPr>
          <w:rFonts w:ascii="Trebuchet MS" w:hAnsi="Trebuchet MS" w:cs="Calibri"/>
          <w:iCs/>
          <w:sz w:val="19"/>
          <w:szCs w:val="19"/>
        </w:rPr>
      </w:pPr>
      <w:r w:rsidRPr="008E0F64">
        <w:rPr>
          <w:rFonts w:ascii="Trebuchet MS" w:hAnsi="Trebuchet MS"/>
          <w:sz w:val="19"/>
        </w:rPr>
        <w:t>isolierte Leiter, die Bestandteil eines Kabels sind,</w:t>
      </w:r>
    </w:p>
    <w:p w14:paraId="4323FF5D" w14:textId="77777777" w:rsidR="002E3184" w:rsidRPr="008E0F64" w:rsidRDefault="002E3184" w:rsidP="00445351">
      <w:pPr>
        <w:pStyle w:val="Paragraphedeliste"/>
        <w:numPr>
          <w:ilvl w:val="0"/>
          <w:numId w:val="499"/>
        </w:numPr>
        <w:spacing w:after="0" w:line="240" w:lineRule="auto"/>
        <w:jc w:val="both"/>
        <w:rPr>
          <w:rFonts w:ascii="Trebuchet MS" w:hAnsi="Trebuchet MS" w:cs="Calibri"/>
          <w:iCs/>
          <w:sz w:val="19"/>
          <w:szCs w:val="19"/>
        </w:rPr>
      </w:pPr>
      <w:r w:rsidRPr="008E0F64">
        <w:rPr>
          <w:rFonts w:ascii="Trebuchet MS" w:hAnsi="Trebuchet MS"/>
          <w:sz w:val="19"/>
        </w:rPr>
        <w:t>isolierte Leiter und Kabel der Stromkreise einer elektrischen Maschine oder eines elektrischen Geräts, für die in ihrer Gesamtheit eine EU-Konformitätserklärung vorliegt,</w:t>
      </w:r>
    </w:p>
    <w:p w14:paraId="57087072" w14:textId="77777777" w:rsidR="002E3184" w:rsidRPr="008E0F64" w:rsidRDefault="002E3184" w:rsidP="00445351">
      <w:pPr>
        <w:pStyle w:val="Paragraphedeliste"/>
        <w:numPr>
          <w:ilvl w:val="0"/>
          <w:numId w:val="499"/>
        </w:numPr>
        <w:spacing w:after="0" w:line="240" w:lineRule="auto"/>
        <w:jc w:val="both"/>
        <w:rPr>
          <w:rFonts w:ascii="Trebuchet MS" w:hAnsi="Trebuchet MS" w:cs="Calibri"/>
          <w:iCs/>
          <w:sz w:val="19"/>
          <w:szCs w:val="19"/>
        </w:rPr>
      </w:pPr>
      <w:r w:rsidRPr="008E0F64">
        <w:rPr>
          <w:rFonts w:ascii="Trebuchet MS" w:hAnsi="Trebuchet MS"/>
          <w:sz w:val="19"/>
        </w:rPr>
        <w:t>isolierte Leiter und Kabel, die (einzeln oder in Bündeln/in ebener Anordnung) nach folgenden Verlegearten verlegt sind:</w:t>
      </w:r>
    </w:p>
    <w:p w14:paraId="79CEA133" w14:textId="77777777" w:rsidR="002E3184" w:rsidRPr="008E0F64" w:rsidRDefault="002E3184" w:rsidP="00445351">
      <w:pPr>
        <w:pStyle w:val="FOD-normal"/>
        <w:numPr>
          <w:ilvl w:val="0"/>
          <w:numId w:val="460"/>
        </w:numPr>
        <w:shd w:val="clear" w:color="auto" w:fill="FFFFFF"/>
        <w:spacing w:before="0"/>
        <w:rPr>
          <w:rFonts w:cs="Calibri"/>
          <w:iCs/>
        </w:rPr>
      </w:pPr>
      <w:r w:rsidRPr="008E0F64">
        <w:t>Kabel mit oder ohne Elektroinstallationsrohr, die mindestens 3 cm tief in eine nicht brennbare Bekleidung eingebaut sind,</w:t>
      </w:r>
    </w:p>
    <w:p w14:paraId="070B0EED" w14:textId="77777777" w:rsidR="002E3184" w:rsidRPr="008E0F64" w:rsidRDefault="002E3184" w:rsidP="00445351">
      <w:pPr>
        <w:pStyle w:val="FOD-opsomming1"/>
        <w:numPr>
          <w:ilvl w:val="0"/>
          <w:numId w:val="460"/>
        </w:numPr>
        <w:shd w:val="clear" w:color="auto" w:fill="FFFFFF"/>
        <w:contextualSpacing w:val="0"/>
        <w:rPr>
          <w:rFonts w:cs="Calibri"/>
        </w:rPr>
      </w:pPr>
      <w:r w:rsidRPr="008E0F64">
        <w:t>isolierte Leiter in Elektroinstallationsrohren, die mindestens 3 cm tief in eine nicht brennbare Bekleidung eingebaut sind,</w:t>
      </w:r>
    </w:p>
    <w:p w14:paraId="4E485511" w14:textId="77777777" w:rsidR="002E3184" w:rsidRPr="008E0F64" w:rsidRDefault="002E3184" w:rsidP="00445351">
      <w:pPr>
        <w:pStyle w:val="FOD-opsomming1"/>
        <w:numPr>
          <w:ilvl w:val="0"/>
          <w:numId w:val="460"/>
        </w:numPr>
        <w:shd w:val="clear" w:color="auto" w:fill="FFFFFF"/>
        <w:contextualSpacing w:val="0"/>
        <w:rPr>
          <w:rFonts w:cs="Calibri"/>
        </w:rPr>
      </w:pPr>
      <w:r w:rsidRPr="008E0F64">
        <w:lastRenderedPageBreak/>
        <w:t>Freileitungen mit isolierten Leitern,</w:t>
      </w:r>
    </w:p>
    <w:p w14:paraId="47F44524" w14:textId="77777777" w:rsidR="002E3184" w:rsidRPr="008E0F64" w:rsidRDefault="002E3184" w:rsidP="00445351">
      <w:pPr>
        <w:pStyle w:val="FOD-opsomming1"/>
        <w:numPr>
          <w:ilvl w:val="0"/>
          <w:numId w:val="460"/>
        </w:numPr>
        <w:shd w:val="clear" w:color="auto" w:fill="FFFFFF"/>
        <w:contextualSpacing w:val="0"/>
        <w:rPr>
          <w:rFonts w:cs="Calibri"/>
        </w:rPr>
      </w:pPr>
      <w:r w:rsidRPr="008E0F64">
        <w:t>Kabel in sandgefüllten Kabelkanälen,</w:t>
      </w:r>
    </w:p>
    <w:p w14:paraId="010D595D" w14:textId="77777777" w:rsidR="002E3184" w:rsidRPr="008E0F64" w:rsidRDefault="002E3184" w:rsidP="00445351">
      <w:pPr>
        <w:pStyle w:val="FOD-opsomming1"/>
        <w:numPr>
          <w:ilvl w:val="0"/>
          <w:numId w:val="460"/>
        </w:numPr>
        <w:shd w:val="clear" w:color="auto" w:fill="FFFFFF"/>
        <w:contextualSpacing w:val="0"/>
        <w:rPr>
          <w:rFonts w:cs="Calibri"/>
        </w:rPr>
      </w:pPr>
      <w:r w:rsidRPr="008E0F64">
        <w:t>unterirdische Kabel,</w:t>
      </w:r>
    </w:p>
    <w:p w14:paraId="7829EBBF" w14:textId="77777777" w:rsidR="002E3184" w:rsidRPr="008E0F64" w:rsidRDefault="002E3184" w:rsidP="00445351">
      <w:pPr>
        <w:pStyle w:val="FOD-opsomming1"/>
        <w:numPr>
          <w:ilvl w:val="0"/>
          <w:numId w:val="460"/>
        </w:numPr>
        <w:shd w:val="clear" w:color="auto" w:fill="FFFFFF"/>
        <w:contextualSpacing w:val="0"/>
        <w:rPr>
          <w:rFonts w:cs="Calibri"/>
        </w:rPr>
      </w:pPr>
      <w:r w:rsidRPr="008E0F64">
        <w:t>Enden:</w:t>
      </w:r>
    </w:p>
    <w:p w14:paraId="7B45E99B" w14:textId="77777777" w:rsidR="002E3184" w:rsidRPr="008E0F64" w:rsidRDefault="002E3184" w:rsidP="00445351">
      <w:pPr>
        <w:pStyle w:val="FOD-opsomming1"/>
        <w:numPr>
          <w:ilvl w:val="0"/>
          <w:numId w:val="461"/>
        </w:numPr>
        <w:shd w:val="clear" w:color="auto" w:fill="FFFFFF"/>
        <w:ind w:left="1080"/>
        <w:contextualSpacing w:val="0"/>
        <w:rPr>
          <w:rFonts w:cs="Calibri"/>
          <w:i/>
        </w:rPr>
      </w:pPr>
      <w:r w:rsidRPr="008E0F64">
        <w:rPr>
          <w:i/>
        </w:rPr>
        <w:t xml:space="preserve">von Kabeln in sandgefüllten Kabelkanälen oder </w:t>
      </w:r>
    </w:p>
    <w:p w14:paraId="441FE85A" w14:textId="77777777" w:rsidR="002E3184" w:rsidRPr="008E0F64" w:rsidRDefault="002E3184" w:rsidP="00445351">
      <w:pPr>
        <w:pStyle w:val="FOD-opsomming1"/>
        <w:numPr>
          <w:ilvl w:val="0"/>
          <w:numId w:val="461"/>
        </w:numPr>
        <w:shd w:val="clear" w:color="auto" w:fill="FFFFFF"/>
        <w:ind w:left="1080"/>
        <w:contextualSpacing w:val="0"/>
        <w:rPr>
          <w:rFonts w:cs="Calibri"/>
          <w:i/>
        </w:rPr>
      </w:pPr>
      <w:r w:rsidRPr="008E0F64">
        <w:rPr>
          <w:i/>
        </w:rPr>
        <w:t>von unterirdischen Kabeln oder</w:t>
      </w:r>
    </w:p>
    <w:p w14:paraId="1721A714" w14:textId="77777777" w:rsidR="002E3184" w:rsidRPr="008E0F64" w:rsidRDefault="002E3184" w:rsidP="00445351">
      <w:pPr>
        <w:pStyle w:val="FOD-opsomming1"/>
        <w:numPr>
          <w:ilvl w:val="0"/>
          <w:numId w:val="461"/>
        </w:numPr>
        <w:shd w:val="clear" w:color="auto" w:fill="FFFFFF"/>
        <w:ind w:left="901" w:hanging="181"/>
        <w:contextualSpacing w:val="0"/>
        <w:rPr>
          <w:rFonts w:cs="Calibri"/>
          <w:i/>
        </w:rPr>
      </w:pPr>
      <w:r w:rsidRPr="008E0F64">
        <w:rPr>
          <w:i/>
        </w:rPr>
        <w:t>von Kabeln mit oder ohne Elektroinstallationsrohr, die mindestens 3 cm tief in eine nicht brennbare Bekleidung eingebaut sind, oder</w:t>
      </w:r>
    </w:p>
    <w:p w14:paraId="011370B4" w14:textId="77777777" w:rsidR="002E3184" w:rsidRPr="008E0F64" w:rsidRDefault="002E3184" w:rsidP="00445351">
      <w:pPr>
        <w:pStyle w:val="FOD-opsomming1"/>
        <w:numPr>
          <w:ilvl w:val="0"/>
          <w:numId w:val="461"/>
        </w:numPr>
        <w:shd w:val="clear" w:color="auto" w:fill="FFFFFF"/>
        <w:ind w:left="890" w:hanging="170"/>
        <w:contextualSpacing w:val="0"/>
        <w:rPr>
          <w:rFonts w:cs="Calibri"/>
          <w:i/>
        </w:rPr>
      </w:pPr>
      <w:r w:rsidRPr="008E0F64">
        <w:rPr>
          <w:i/>
        </w:rPr>
        <w:t>von isolierten Leitern in Elektroinstallationsrohren, die mindestens 3 cm tief in eine nicht brennbare Bekleidung eingebaut sind,</w:t>
      </w:r>
      <w:r w:rsidRPr="008E0F64">
        <w:t xml:space="preserve"> </w:t>
      </w:r>
    </w:p>
    <w:p w14:paraId="61D752F9" w14:textId="77777777" w:rsidR="002E3184" w:rsidRPr="008E0F64" w:rsidRDefault="002E3184" w:rsidP="002E3184">
      <w:pPr>
        <w:pStyle w:val="FOD-opsomming1"/>
        <w:numPr>
          <w:ilvl w:val="0"/>
          <w:numId w:val="0"/>
        </w:numPr>
        <w:shd w:val="clear" w:color="auto" w:fill="FFFFFF"/>
        <w:ind w:left="720"/>
        <w:contextualSpacing w:val="0"/>
        <w:rPr>
          <w:rFonts w:cs="Calibri"/>
        </w:rPr>
      </w:pPr>
      <w:r w:rsidRPr="008E0F64">
        <w:t>wobei die Enden im Freien oder auf Putz verlegt sind, vorausgesetzt, dass die Länge dieser Enden 3 m nicht überschreitet und sie an einem Ort verlegt sind, an dem normale Feuergefahr besteht. Diese Ausnahme in Bezug auf Enden ist jedoch nicht zulässig:</w:t>
      </w:r>
    </w:p>
    <w:p w14:paraId="1C971365" w14:textId="77777777" w:rsidR="002E3184" w:rsidRPr="008E0F64" w:rsidRDefault="002E3184" w:rsidP="00445351">
      <w:pPr>
        <w:pStyle w:val="FOD-opsomming1"/>
        <w:numPr>
          <w:ilvl w:val="0"/>
          <w:numId w:val="461"/>
        </w:numPr>
        <w:shd w:val="clear" w:color="auto" w:fill="FFFFFF"/>
        <w:ind w:left="879" w:hanging="159"/>
        <w:contextualSpacing w:val="0"/>
        <w:rPr>
          <w:rFonts w:cs="Calibri"/>
          <w:i/>
        </w:rPr>
      </w:pPr>
      <w:r w:rsidRPr="008E0F64">
        <w:rPr>
          <w:i/>
        </w:rPr>
        <w:t>für isolierte Leiter und Kabel, die im Freien oder auf Putz verlegt sind, für einen Anschluss an ein Niederspannungsverteilnetz,</w:t>
      </w:r>
    </w:p>
    <w:p w14:paraId="6ACFCF13" w14:textId="77777777" w:rsidR="002E3184" w:rsidRPr="008E0F64" w:rsidRDefault="002E3184" w:rsidP="00445351">
      <w:pPr>
        <w:pStyle w:val="FOD-opsomming1"/>
        <w:numPr>
          <w:ilvl w:val="0"/>
          <w:numId w:val="461"/>
        </w:numPr>
        <w:shd w:val="clear" w:color="auto" w:fill="FFFFFF"/>
        <w:ind w:left="890" w:hanging="170"/>
        <w:contextualSpacing w:val="0"/>
        <w:rPr>
          <w:rFonts w:cs="Calibri"/>
          <w:i/>
        </w:rPr>
      </w:pPr>
      <w:r w:rsidRPr="008E0F64">
        <w:rPr>
          <w:i/>
        </w:rPr>
        <w:t>für Abzweigkabel mit oder ohne Elektroinstallationsrohr, die im Freien oder auf Putz verlegt sind,</w:t>
      </w:r>
    </w:p>
    <w:p w14:paraId="4147ED62" w14:textId="77777777" w:rsidR="002E3184" w:rsidRPr="008E0F64" w:rsidRDefault="002E3184" w:rsidP="00445351">
      <w:pPr>
        <w:pStyle w:val="FOD-opsomming1"/>
        <w:numPr>
          <w:ilvl w:val="0"/>
          <w:numId w:val="461"/>
        </w:numPr>
        <w:shd w:val="clear" w:color="auto" w:fill="FFFFFF"/>
        <w:ind w:left="879" w:hanging="159"/>
        <w:contextualSpacing w:val="0"/>
        <w:rPr>
          <w:rFonts w:cs="Calibri"/>
          <w:i/>
        </w:rPr>
      </w:pPr>
      <w:r w:rsidRPr="008E0F64">
        <w:rPr>
          <w:i/>
        </w:rPr>
        <w:t>für isolierte Abzweigleiter in Elektroinstallationsrohren, die im Freien oder auf Putz verlegt sind.</w:t>
      </w:r>
    </w:p>
    <w:p w14:paraId="7F6AAE93" w14:textId="77777777" w:rsidR="002E3184" w:rsidRPr="008E0F64" w:rsidRDefault="002E3184" w:rsidP="00962ACD">
      <w:pPr>
        <w:pStyle w:val="FOD-niv4"/>
      </w:pPr>
      <w:bookmarkStart w:id="1585" w:name="_Toc167268308"/>
      <w:bookmarkStart w:id="1586" w:name="_Toc167269471"/>
      <w:bookmarkStart w:id="1587" w:name="_Toc167270631"/>
      <w:bookmarkStart w:id="1588" w:name="_Toc196734678"/>
      <w:r w:rsidRPr="008E0F64">
        <w:t>Unterabschnitt 5.2.7.2 - Einzeln verlegte isolierte Leiter und Kabel</w:t>
      </w:r>
      <w:bookmarkEnd w:id="1585"/>
      <w:bookmarkEnd w:id="1586"/>
      <w:bookmarkEnd w:id="1587"/>
      <w:bookmarkEnd w:id="1588"/>
      <w:r w:rsidRPr="008E0F64">
        <w:t xml:space="preserve"> </w:t>
      </w:r>
    </w:p>
    <w:p w14:paraId="3AB845C6" w14:textId="77777777" w:rsidR="002E3184" w:rsidRPr="008E0F64" w:rsidRDefault="002E3184" w:rsidP="002E3184">
      <w:pPr>
        <w:pStyle w:val="FOD-normal"/>
        <w:spacing w:before="0" w:after="120"/>
        <w:rPr>
          <w:rFonts w:cs="Calibri"/>
          <w:vertAlign w:val="subscript"/>
        </w:rPr>
      </w:pPr>
      <w:r w:rsidRPr="008E0F64">
        <w:t>Einzeln verlegte isolierte Leiter und Kabel weisen mindestens die Eigenschaft F1 auf oder gehören mindestens der Klasse E</w:t>
      </w:r>
      <w:r w:rsidRPr="008E0F64">
        <w:rPr>
          <w:vertAlign w:val="subscript"/>
        </w:rPr>
        <w:t>ca</w:t>
      </w:r>
      <w:r w:rsidRPr="008E0F64">
        <w:t xml:space="preserve"> an (siehe Eigenschaften und Klassen in </w:t>
      </w:r>
      <w:r w:rsidRPr="008E0F64">
        <w:rPr>
          <w:i/>
        </w:rPr>
        <w:t>Unterabschnitt 4.3.3.4</w:t>
      </w:r>
      <w:r w:rsidRPr="008E0F64">
        <w:t>).</w:t>
      </w:r>
    </w:p>
    <w:p w14:paraId="4A5986E2" w14:textId="77777777" w:rsidR="002E3184" w:rsidRPr="008E0F64" w:rsidRDefault="002E3184" w:rsidP="002E3184">
      <w:pPr>
        <w:pStyle w:val="FOD-normal"/>
        <w:keepNext/>
        <w:shd w:val="clear" w:color="auto" w:fill="FFFFFF"/>
        <w:spacing w:before="0" w:after="120"/>
        <w:rPr>
          <w:rFonts w:cs="Calibri"/>
        </w:rPr>
      </w:pPr>
      <w:r w:rsidRPr="008E0F64">
        <w:t>Diese Vorschrift gilt nicht für isolierte Leiter und Kabel, bei deren Verlegung ein Material (zum Beispiel zur Umhüllung, Abdeckung, ...) verwendet wird, das diesen isolierten Leitern und Kabeln eine mindestens F1 gleichwertige Eigenschaft oder mindestens die Klasse E oder E</w:t>
      </w:r>
      <w:r w:rsidRPr="008E0F64">
        <w:rPr>
          <w:vertAlign w:val="subscript"/>
        </w:rPr>
        <w:t>L</w:t>
      </w:r>
      <w:r w:rsidRPr="008E0F64">
        <w:t xml:space="preserve"> verleiht (siehe Eigenschaften und Klassen in </w:t>
      </w:r>
      <w:r w:rsidRPr="008E0F64">
        <w:rPr>
          <w:i/>
        </w:rPr>
        <w:t>Unterabschnitt 4.3.3.4</w:t>
      </w:r>
      <w:r w:rsidRPr="008E0F64">
        <w:t>).</w:t>
      </w:r>
    </w:p>
    <w:p w14:paraId="679870A7" w14:textId="77777777" w:rsidR="002E3184" w:rsidRPr="008E0F64" w:rsidRDefault="002E3184" w:rsidP="002E3184">
      <w:pPr>
        <w:pStyle w:val="FOD-opsomming1"/>
        <w:numPr>
          <w:ilvl w:val="0"/>
          <w:numId w:val="0"/>
        </w:numPr>
        <w:shd w:val="clear" w:color="auto" w:fill="FFFFFF"/>
        <w:spacing w:after="120"/>
        <w:contextualSpacing w:val="0"/>
        <w:rPr>
          <w:rFonts w:cs="Calibri"/>
        </w:rPr>
      </w:pPr>
      <w:r w:rsidRPr="008E0F64">
        <w:t>Isolierte Leiter und Kabel, die nicht die Eigenschaft F1 aufweisen oder die nicht mindestens der Klasse E</w:t>
      </w:r>
      <w:r w:rsidRPr="008E0F64">
        <w:rPr>
          <w:vertAlign w:val="subscript"/>
        </w:rPr>
        <w:t>ca</w:t>
      </w:r>
      <w:r w:rsidRPr="008E0F64">
        <w:t xml:space="preserve"> angehören, müssen entweder gemäß </w:t>
      </w:r>
      <w:r w:rsidRPr="008E0F64">
        <w:rPr>
          <w:i/>
        </w:rPr>
        <w:t>Nr. 3</w:t>
      </w:r>
      <w:r w:rsidRPr="008E0F64">
        <w:t xml:space="preserve"> der in </w:t>
      </w:r>
      <w:r w:rsidRPr="008E0F64">
        <w:rPr>
          <w:i/>
        </w:rPr>
        <w:t>Unterabschnitt 5.2.7.1</w:t>
      </w:r>
      <w:r w:rsidRPr="008E0F64">
        <w:t xml:space="preserve"> erwähnten Ausnahmen oder gemäß der im vorhergehenden Absatz erwähnten Ausnahme verlegt werden.</w:t>
      </w:r>
    </w:p>
    <w:p w14:paraId="5E26ADBA" w14:textId="77777777" w:rsidR="002E3184" w:rsidRPr="008E0F64" w:rsidRDefault="002E3184" w:rsidP="002E3184">
      <w:pPr>
        <w:pStyle w:val="FOD-opsomming1"/>
        <w:numPr>
          <w:ilvl w:val="0"/>
          <w:numId w:val="0"/>
        </w:numPr>
        <w:contextualSpacing w:val="0"/>
        <w:rPr>
          <w:rFonts w:cs="Calibri"/>
          <w:i/>
        </w:rPr>
      </w:pPr>
      <w:r w:rsidRPr="008E0F64">
        <w:t xml:space="preserve">Isolierte Leiter und Kabel, die zu einem bestehenden Trägersystem hinzugefügt werden, werden unter Berücksichtigung der Platzierung bestehender isolierter Leiter und Kabel gewählt und verlegt (einzeln oder in Bündeln/in ebener Anordnung) und weisen die passenden Eigenschaften auf oder gehören den passenden Klassen an, wie in den </w:t>
      </w:r>
      <w:r w:rsidRPr="008E0F64">
        <w:rPr>
          <w:i/>
        </w:rPr>
        <w:t>Unterabschnitten 5.2.7.2</w:t>
      </w:r>
      <w:r w:rsidRPr="008E0F64">
        <w:t xml:space="preserve"> und </w:t>
      </w:r>
      <w:r w:rsidRPr="008E0F64">
        <w:rPr>
          <w:i/>
        </w:rPr>
        <w:t>5.2.7.3</w:t>
      </w:r>
      <w:r w:rsidRPr="008E0F64">
        <w:t xml:space="preserve"> festgelegt.</w:t>
      </w:r>
    </w:p>
    <w:p w14:paraId="0CE3AA77" w14:textId="77777777" w:rsidR="002E3184" w:rsidRPr="008E0F64" w:rsidRDefault="002E3184" w:rsidP="00962ACD">
      <w:pPr>
        <w:pStyle w:val="FOD-niv4"/>
      </w:pPr>
      <w:bookmarkStart w:id="1589" w:name="_Toc167268309"/>
      <w:bookmarkStart w:id="1590" w:name="_Toc167269472"/>
      <w:bookmarkStart w:id="1591" w:name="_Toc167270632"/>
      <w:bookmarkStart w:id="1592" w:name="_Toc196734679"/>
      <w:r w:rsidRPr="008E0F64">
        <w:t>Unterabschnitt 5.2.7.3 - In Bündeln oder in ebener Anordnung verlegte isolierte Leiter und Kabel</w:t>
      </w:r>
      <w:bookmarkEnd w:id="1589"/>
      <w:bookmarkEnd w:id="1590"/>
      <w:bookmarkEnd w:id="1591"/>
      <w:bookmarkEnd w:id="1592"/>
    </w:p>
    <w:p w14:paraId="150F4E4E" w14:textId="77777777" w:rsidR="002E3184" w:rsidRPr="008E0F64" w:rsidRDefault="002E3184" w:rsidP="002E3184">
      <w:pPr>
        <w:pStyle w:val="FOD-normal"/>
        <w:spacing w:before="0" w:after="120"/>
        <w:rPr>
          <w:rFonts w:cs="Calibri"/>
        </w:rPr>
      </w:pPr>
      <w:r w:rsidRPr="008E0F64">
        <w:t>In Bündeln oder in ebener Anordnung verlegte isolierte Leiter und Kabel weisen mindestens die Eigenschaft F2 auf oder gehören mindestens der Klasse C</w:t>
      </w:r>
      <w:r w:rsidRPr="008E0F64">
        <w:rPr>
          <w:vertAlign w:val="subscript"/>
        </w:rPr>
        <w:t>ca</w:t>
      </w:r>
      <w:r w:rsidRPr="008E0F64">
        <w:t xml:space="preserve"> an (siehe Eigenschaften und Klassen in </w:t>
      </w:r>
      <w:r w:rsidRPr="008E0F64">
        <w:rPr>
          <w:i/>
        </w:rPr>
        <w:t>Unterabschnitt 4.3.3.4</w:t>
      </w:r>
      <w:r w:rsidRPr="008E0F64">
        <w:t>). Diese Vorschrift gilt unabhängig von der Länge der Strecke, über die isolierte Leiter und Kabel tatsächlich in Bündeln oder in ebener Anordnung verlegt werden.</w:t>
      </w:r>
    </w:p>
    <w:p w14:paraId="073BCD39" w14:textId="77777777" w:rsidR="002E3184" w:rsidRPr="008E0F64" w:rsidRDefault="002E3184" w:rsidP="002E3184">
      <w:pPr>
        <w:pStyle w:val="FOD-normal"/>
        <w:keepNext/>
        <w:shd w:val="clear" w:color="auto" w:fill="FFFFFF"/>
        <w:spacing w:before="0" w:after="120"/>
        <w:rPr>
          <w:rFonts w:cs="Calibri"/>
        </w:rPr>
      </w:pPr>
      <w:r w:rsidRPr="008E0F64">
        <w:t xml:space="preserve">Diese Vorschrift gilt nicht: </w:t>
      </w:r>
    </w:p>
    <w:p w14:paraId="1C3CB0BE" w14:textId="77777777" w:rsidR="002E3184" w:rsidRPr="008E0F64" w:rsidRDefault="002E3184" w:rsidP="00445351">
      <w:pPr>
        <w:pStyle w:val="FOD-normal"/>
        <w:numPr>
          <w:ilvl w:val="0"/>
          <w:numId w:val="462"/>
        </w:numPr>
        <w:shd w:val="clear" w:color="auto" w:fill="FFFFFF"/>
        <w:spacing w:before="0"/>
        <w:rPr>
          <w:rFonts w:cs="Calibri"/>
          <w:bCs/>
        </w:rPr>
      </w:pPr>
      <w:r w:rsidRPr="008E0F64">
        <w:t>für isolierte Leiter und Kabel, bei deren Verlegung ein Material (zum Beispiel zur Umhüllung, Abdeckung, ...) verwendet wird, das diesen isolierten Leitern und Kabeln eine mindestens F2 gleichwertige Eigenschaft oder mindestens die Klasse C oder C</w:t>
      </w:r>
      <w:r w:rsidRPr="008E0F64">
        <w:rPr>
          <w:vertAlign w:val="subscript"/>
        </w:rPr>
        <w:t>L</w:t>
      </w:r>
      <w:r w:rsidRPr="008E0F64">
        <w:t xml:space="preserve"> verleiht (siehe Eigenschaften und Klassen in </w:t>
      </w:r>
      <w:r w:rsidRPr="008E0F64">
        <w:rPr>
          <w:i/>
        </w:rPr>
        <w:t>Unterabschnitt 4.3.3.4</w:t>
      </w:r>
      <w:r w:rsidRPr="008E0F64">
        <w:t>),</w:t>
      </w:r>
    </w:p>
    <w:p w14:paraId="5F5522DE" w14:textId="77777777" w:rsidR="002E3184" w:rsidRPr="008E0F64" w:rsidRDefault="002E3184" w:rsidP="00445351">
      <w:pPr>
        <w:pStyle w:val="FOD-normal"/>
        <w:numPr>
          <w:ilvl w:val="0"/>
          <w:numId w:val="462"/>
        </w:numPr>
        <w:shd w:val="clear" w:color="auto" w:fill="FFFFFF"/>
        <w:spacing w:before="0"/>
        <w:rPr>
          <w:rFonts w:cs="Calibri"/>
        </w:rPr>
      </w:pPr>
      <w:r w:rsidRPr="008E0F64">
        <w:t>für die interne Verkabelung in Verteiler- und Schaltgerätekombinationen, sofern sie mindestens die Eigenschaft F1 aufweist oder mindestens der Klasse E</w:t>
      </w:r>
      <w:r w:rsidRPr="008E0F64">
        <w:rPr>
          <w:vertAlign w:val="subscript"/>
        </w:rPr>
        <w:t>ca</w:t>
      </w:r>
      <w:r w:rsidRPr="008E0F64">
        <w:t xml:space="preserve"> angehört,</w:t>
      </w:r>
    </w:p>
    <w:p w14:paraId="6027812D" w14:textId="77777777" w:rsidR="002E3184" w:rsidRPr="008E0F64" w:rsidRDefault="002E3184" w:rsidP="00445351">
      <w:pPr>
        <w:pStyle w:val="FOD-normal"/>
        <w:numPr>
          <w:ilvl w:val="0"/>
          <w:numId w:val="462"/>
        </w:numPr>
        <w:shd w:val="clear" w:color="auto" w:fill="FFFFFF"/>
        <w:spacing w:before="0"/>
        <w:rPr>
          <w:rFonts w:cs="Calibri"/>
        </w:rPr>
      </w:pPr>
      <w:r w:rsidRPr="008E0F64">
        <w:t>für Kabel zwischen Niederspannungsklemmen eines Hochspannungs-/Niederspannungstransformators und der allgemeinen Schutzeinrichtung, unter der Bedingung, dass diese Kabel, deren Länge 10 m nicht überschreitet, in derselben spezifisch vorgesehenen elektrischen Betriebsstätte wie der Transformator verlegt sind, und dass sie mindestens die Eigenschaft F1 aufweisen oder mindestens der Klasse E</w:t>
      </w:r>
      <w:r w:rsidRPr="008E0F64">
        <w:rPr>
          <w:vertAlign w:val="subscript"/>
        </w:rPr>
        <w:t>ca</w:t>
      </w:r>
      <w:r w:rsidRPr="008E0F64">
        <w:t xml:space="preserve"> angehören.</w:t>
      </w:r>
    </w:p>
    <w:p w14:paraId="66939614" w14:textId="77777777" w:rsidR="002E3184" w:rsidRPr="008E0F64" w:rsidRDefault="002E3184" w:rsidP="002E3184">
      <w:pPr>
        <w:pStyle w:val="FOD-opsomming1"/>
        <w:numPr>
          <w:ilvl w:val="0"/>
          <w:numId w:val="0"/>
        </w:numPr>
        <w:shd w:val="clear" w:color="auto" w:fill="FFFFFF"/>
        <w:contextualSpacing w:val="0"/>
        <w:rPr>
          <w:rFonts w:cs="Calibri"/>
        </w:rPr>
      </w:pPr>
    </w:p>
    <w:p w14:paraId="46F16B56" w14:textId="77777777" w:rsidR="002E3184" w:rsidRPr="008E0F64" w:rsidRDefault="002E3184" w:rsidP="002E3184">
      <w:pPr>
        <w:pStyle w:val="FOD-opsomming1"/>
        <w:numPr>
          <w:ilvl w:val="0"/>
          <w:numId w:val="0"/>
        </w:numPr>
        <w:shd w:val="clear" w:color="auto" w:fill="FFFFFF"/>
        <w:contextualSpacing w:val="0"/>
      </w:pPr>
      <w:r w:rsidRPr="008E0F64">
        <w:t>Isolierte Leiter und Kabel, die nicht die Eigenschaft F2 aufweisen oder die nicht mindestens der Klasse C</w:t>
      </w:r>
      <w:r w:rsidRPr="008E0F64">
        <w:rPr>
          <w:vertAlign w:val="subscript"/>
        </w:rPr>
        <w:t>ca</w:t>
      </w:r>
      <w:r w:rsidRPr="008E0F64">
        <w:t xml:space="preserve"> angehören, müssen entweder gemäß </w:t>
      </w:r>
      <w:r w:rsidRPr="008E0F64">
        <w:rPr>
          <w:i/>
        </w:rPr>
        <w:t>Nr. 3</w:t>
      </w:r>
      <w:r w:rsidRPr="008E0F64">
        <w:t xml:space="preserve"> der in </w:t>
      </w:r>
      <w:r w:rsidRPr="008E0F64">
        <w:rPr>
          <w:i/>
        </w:rPr>
        <w:t>Unterabschnitt 5.2.7.1</w:t>
      </w:r>
      <w:r w:rsidRPr="008E0F64">
        <w:t xml:space="preserve"> erwähnten Ausnahmen oder gemäß </w:t>
      </w:r>
      <w:r w:rsidRPr="008E0F64">
        <w:rPr>
          <w:i/>
        </w:rPr>
        <w:t>Nr. 1</w:t>
      </w:r>
      <w:r w:rsidRPr="008E0F64">
        <w:t xml:space="preserve"> der im vorhergehenden Absatz erwähnten Ausnahmen verlegt werden.</w:t>
      </w:r>
    </w:p>
    <w:p w14:paraId="36AF9590" w14:textId="77777777" w:rsidR="002E3184" w:rsidRPr="008E0F64" w:rsidRDefault="002E3184" w:rsidP="00962ACD">
      <w:pPr>
        <w:pStyle w:val="FOD-niv4"/>
      </w:pPr>
      <w:bookmarkStart w:id="1593" w:name="_Toc390436823"/>
      <w:bookmarkStart w:id="1594" w:name="_Toc167268310"/>
      <w:bookmarkStart w:id="1595" w:name="_Toc167269473"/>
      <w:bookmarkStart w:id="1596" w:name="_Toc167270633"/>
      <w:bookmarkStart w:id="1597" w:name="_Toc196734680"/>
      <w:r w:rsidRPr="008E0F64">
        <w:lastRenderedPageBreak/>
        <w:t>Unterabschnitt 5.2.7.4 - Elektroinstallationsrohre</w:t>
      </w:r>
      <w:bookmarkEnd w:id="1593"/>
      <w:r w:rsidRPr="008E0F64">
        <w:t>, Kabelschächte, Kabelrinnen, Kabelwannen und ähnliche Betriebsmittel</w:t>
      </w:r>
      <w:bookmarkEnd w:id="1594"/>
      <w:bookmarkEnd w:id="1595"/>
      <w:bookmarkEnd w:id="1596"/>
      <w:bookmarkEnd w:id="1597"/>
    </w:p>
    <w:p w14:paraId="09098E8E" w14:textId="77777777" w:rsidR="002E3184" w:rsidRPr="008E0F64" w:rsidRDefault="002E3184" w:rsidP="002E3184">
      <w:pPr>
        <w:pStyle w:val="FOD-normal"/>
        <w:spacing w:after="120"/>
      </w:pPr>
      <w:bookmarkStart w:id="1598" w:name="_Toc390436824"/>
      <w:r w:rsidRPr="008E0F64">
        <w:t>Elektroinstallationsrohre, Kabelschächte, Kabelrinnen, Kabelwannen und ähnliche Betriebsmittel dürfen nicht zur Flammenausbreitung beitragen. Sie müssen den vom König bestätigten oder vom NBN registrierten Normen entsprechen oder Bestimmungen entsprechen, die ein Sicherheitsniveau gewährleisten, das dem in diesen Normen festgelegten Niveau mindestens gleichwertig ist.</w:t>
      </w:r>
    </w:p>
    <w:p w14:paraId="4EAE9DE0" w14:textId="77777777" w:rsidR="002E3184" w:rsidRPr="008E0F64" w:rsidRDefault="002E3184" w:rsidP="002E3184">
      <w:pPr>
        <w:pStyle w:val="FOD-opsomming1"/>
        <w:numPr>
          <w:ilvl w:val="0"/>
          <w:numId w:val="0"/>
        </w:numPr>
        <w:rPr>
          <w:rFonts w:cs="Calibri"/>
        </w:rPr>
      </w:pPr>
      <w:r w:rsidRPr="008E0F64">
        <w:t>Thermoplastische Elektroinstallationsrohre, die zur Flammenausbreitung beitragen, werden nur verwendet, wenn sie mindestens 3 cm tief in nicht brennbaren Materialien eingebaut sind.</w:t>
      </w:r>
    </w:p>
    <w:p w14:paraId="1BEB6E5F" w14:textId="77777777" w:rsidR="002E3184" w:rsidRPr="008E0F64" w:rsidRDefault="002E3184" w:rsidP="002E3184">
      <w:pPr>
        <w:pStyle w:val="FOD-niv3"/>
      </w:pPr>
      <w:bookmarkStart w:id="1599" w:name="_Toc167268311"/>
      <w:bookmarkStart w:id="1600" w:name="_Toc167269474"/>
      <w:bookmarkStart w:id="1601" w:name="_Toc167270634"/>
      <w:r w:rsidRPr="008E0F64">
        <w:t>Abschnitt 5.2.8 - Vorhandensein anderer Leitungen</w:t>
      </w:r>
      <w:bookmarkEnd w:id="1598"/>
      <w:bookmarkEnd w:id="1599"/>
      <w:bookmarkEnd w:id="1600"/>
      <w:bookmarkEnd w:id="1601"/>
    </w:p>
    <w:p w14:paraId="31F5FDBE" w14:textId="77777777" w:rsidR="002E3184" w:rsidRPr="008E0F64" w:rsidRDefault="002E3184" w:rsidP="002E3184">
      <w:pPr>
        <w:pStyle w:val="FOD-normal"/>
      </w:pPr>
      <w:r w:rsidRPr="008E0F64">
        <w:t>Wenn sich elektrische Leitungen in der Nähe nicht elektrischer Leitungen befinden, werden die elektrischen Leitungen so angeordnet, dass zwischen den Außenseiten der Rohrleitungen ein Abstand verbleibt, der bei Eingriff an einer Leitung Beschädigung einer anderen Leitung verhindert.</w:t>
      </w:r>
    </w:p>
    <w:p w14:paraId="45142396" w14:textId="77777777" w:rsidR="002E3184" w:rsidRPr="008E0F64" w:rsidRDefault="002E3184" w:rsidP="002E3184">
      <w:pPr>
        <w:pStyle w:val="FOD-normal"/>
      </w:pPr>
      <w:r w:rsidRPr="008E0F64">
        <w:t>Elektrische Leitungen dürfen in der Nähe von Heizungs- oder Warmluftleitungen und Rauchabzügen keinen schädlichen Temperaturen ausgesetzt werden und müssen sich daher in ausreichendem Abstand zu diesen Leitungen befinden oder durch eine Wärmeabschirmung von ihnen getrennt werden.</w:t>
      </w:r>
    </w:p>
    <w:p w14:paraId="30A608DC" w14:textId="77777777" w:rsidR="002E3184" w:rsidRPr="008E0F64" w:rsidRDefault="002E3184" w:rsidP="002E3184">
      <w:pPr>
        <w:pStyle w:val="FOD-normal"/>
      </w:pPr>
      <w:r w:rsidRPr="008E0F64">
        <w:t>Ebenso dürfen elektrische Leitungen nicht durch Schornsteine, Lüftungs- oder Rauchabzugsschächte verlaufen.</w:t>
      </w:r>
    </w:p>
    <w:p w14:paraId="6CAEB1D1" w14:textId="77777777" w:rsidR="002E3184" w:rsidRPr="008E0F64" w:rsidRDefault="002E3184" w:rsidP="002E3184">
      <w:pPr>
        <w:pStyle w:val="FOD-normal"/>
        <w:rPr>
          <w:spacing w:val="-2"/>
        </w:rPr>
      </w:pPr>
      <w:r w:rsidRPr="008E0F64">
        <w:rPr>
          <w:spacing w:val="-2"/>
        </w:rPr>
        <w:t>Elektrische Leitungen werden nicht parallel unter Leitungen verlegt, an denen es zu Kondensierung kommen kann (zum Beispiel Wasser-, Dampf- oder Gasleitungen ...), es sei denn, es werden Vorkehrungen getroffen, um die elektrischen Leitungen vor den Auswirkungen dieser Kondensierung zu schützen.</w:t>
      </w:r>
    </w:p>
    <w:p w14:paraId="04E88D39" w14:textId="77777777" w:rsidR="002E3184" w:rsidRPr="008E0F64" w:rsidRDefault="002E3184" w:rsidP="002E3184">
      <w:pPr>
        <w:pStyle w:val="FOD-normal"/>
      </w:pPr>
      <w:r w:rsidRPr="008E0F64">
        <w:t>Elektrische und nicht elektrische Leitungen dürfen nur dann zusammen im selben Verlegesystem (Kanal, Schutzrohr, Rinne, ...) verlegt werden, wenn folgende Bedingungen gleichzeitig erfüllt sind:</w:t>
      </w:r>
    </w:p>
    <w:p w14:paraId="687E8591" w14:textId="77777777" w:rsidR="002E3184" w:rsidRPr="008E0F64" w:rsidRDefault="002E3184" w:rsidP="00445351">
      <w:pPr>
        <w:pStyle w:val="FOD-opsomming123"/>
        <w:numPr>
          <w:ilvl w:val="0"/>
          <w:numId w:val="513"/>
        </w:numPr>
        <w:ind w:left="426" w:hanging="426"/>
      </w:pPr>
      <w:r w:rsidRPr="008E0F64">
        <w:t>Der Schutz gegen indirektes Berühren ist gewährleistet, wobei nicht elektrische metallische Leitungen als leitfähige Teile angesehen werden.</w:t>
      </w:r>
    </w:p>
    <w:p w14:paraId="58D6FEEA" w14:textId="77777777" w:rsidR="002E3184" w:rsidRPr="008E0F64" w:rsidRDefault="002E3184" w:rsidP="005C5D75">
      <w:pPr>
        <w:pStyle w:val="FOD-opsomming123"/>
        <w:ind w:left="426" w:hanging="426"/>
      </w:pPr>
      <w:r w:rsidRPr="008E0F64">
        <w:t>Elektrische Leitungen sind in angemessener Weise gegen Gefahren geschützt, die durch das Vorhandensein anderer Leitungen entstehen können.</w:t>
      </w:r>
    </w:p>
    <w:p w14:paraId="4AFE3EC8" w14:textId="77777777" w:rsidR="002E3184" w:rsidRPr="008E0F64" w:rsidRDefault="002E3184" w:rsidP="002E3184">
      <w:pPr>
        <w:pStyle w:val="FOD-normal"/>
      </w:pPr>
      <w:r w:rsidRPr="008E0F64">
        <w:t>Wenn elektrische Leitungen außen mit einer isolierenden Beschichtung versehen sind, die einer zusätzlichen Isolierung gleichwertig ist und so konzipiert ist, dass sie ihre Eigenschaften in einem Kabelschutz oder in Kabelkanälen beibehält, sind keine weiteren Maßnahmen zum Schutz gegen indirektes Berühren erforderlich, selbst wenn später andere metallische Leitungen hinzugefügt werden.</w:t>
      </w:r>
    </w:p>
    <w:p w14:paraId="16BB6E74" w14:textId="77777777" w:rsidR="002E3184" w:rsidRPr="008E0F64" w:rsidRDefault="002E3184" w:rsidP="002E3184">
      <w:pPr>
        <w:pStyle w:val="FOD-normal"/>
      </w:pPr>
      <w:r w:rsidRPr="008E0F64">
        <w:t>Zu den Gefahren, die durch Vorhandensein anderer Leitungen entstehen können, gehören insbesondere:</w:t>
      </w:r>
    </w:p>
    <w:p w14:paraId="2F890BEB" w14:textId="77777777" w:rsidR="002E3184" w:rsidRPr="008E0F64" w:rsidRDefault="002E3184" w:rsidP="00445351">
      <w:pPr>
        <w:pStyle w:val="FOD-opsomming1"/>
        <w:numPr>
          <w:ilvl w:val="0"/>
          <w:numId w:val="197"/>
        </w:numPr>
      </w:pPr>
      <w:r w:rsidRPr="008E0F64">
        <w:t>ein Temperaturanstieg aufgrund der Nähe zu Dampf- oder Heizungsleitungen oder im Allgemeinen zu Leitungen, die heiße Fluide enthalten,</w:t>
      </w:r>
    </w:p>
    <w:p w14:paraId="379AFD8E" w14:textId="77777777" w:rsidR="002E3184" w:rsidRPr="008E0F64" w:rsidRDefault="002E3184" w:rsidP="00445351">
      <w:pPr>
        <w:pStyle w:val="FOD-opsomming1"/>
        <w:numPr>
          <w:ilvl w:val="0"/>
          <w:numId w:val="197"/>
        </w:numPr>
      </w:pPr>
      <w:r w:rsidRPr="008E0F64">
        <w:t>Kondenswasserbildung,</w:t>
      </w:r>
    </w:p>
    <w:p w14:paraId="4FFDF97E" w14:textId="77777777" w:rsidR="002E3184" w:rsidRPr="008E0F64" w:rsidRDefault="002E3184" w:rsidP="00445351">
      <w:pPr>
        <w:pStyle w:val="FOD-opsomming1"/>
        <w:numPr>
          <w:ilvl w:val="0"/>
          <w:numId w:val="197"/>
        </w:numPr>
      </w:pPr>
      <w:r w:rsidRPr="008E0F64">
        <w:t>ein Kontakt mit Flüssigkeiten bei Beschädigung einer Flüssigkeitsleitung; in diesem Fall werden alle Maßnahmen getroffen, um das Ableiten der Flüssigkeiten zu gewährleisten.</w:t>
      </w:r>
    </w:p>
    <w:p w14:paraId="5D59267F" w14:textId="77777777" w:rsidR="002E3184" w:rsidRPr="008E0F64" w:rsidRDefault="002E3184" w:rsidP="002E3184">
      <w:pPr>
        <w:pStyle w:val="FOD-normal"/>
      </w:pPr>
      <w:r w:rsidRPr="008E0F64">
        <w:t>Bei unterirdischen Kabeln in der Nähe von Gasleitungen werden die erforderlichen Maßnahmen getroffen, um Gasansammlungen in Revisions- oder Kontrollschächten zu vermeiden. In einer derartigen Umgebung wird die Verwendung von Kabelrohren zum Schutz bewehrter unterirdischer Kabel vermieden. Wenn ein solcher Schutz jedoch aufgrund der Umstände erforderlich ist, werden erforderliche Maßnahmen getroffen, um Gasansammlungen zu vermeiden.</w:t>
      </w:r>
    </w:p>
    <w:p w14:paraId="4026BA2B" w14:textId="77777777" w:rsidR="002E3184" w:rsidRPr="008E0F64" w:rsidRDefault="002E3184" w:rsidP="002E3184">
      <w:pPr>
        <w:pStyle w:val="FOD-niv3"/>
      </w:pPr>
      <w:bookmarkStart w:id="1602" w:name="_Toc390436825"/>
      <w:bookmarkStart w:id="1603" w:name="_Toc167268312"/>
      <w:bookmarkStart w:id="1604" w:name="_Toc167269475"/>
      <w:bookmarkStart w:id="1605" w:name="_Toc167270635"/>
      <w:r w:rsidRPr="008E0F64">
        <w:t>Abschnitt 5.2.9 - Besondere Regeln für verschiedene Verlegearten</w:t>
      </w:r>
      <w:bookmarkEnd w:id="1602"/>
      <w:bookmarkEnd w:id="1603"/>
      <w:bookmarkEnd w:id="1604"/>
      <w:bookmarkEnd w:id="1605"/>
    </w:p>
    <w:p w14:paraId="28C0C9E8" w14:textId="77777777" w:rsidR="002E3184" w:rsidRPr="008E0F64" w:rsidRDefault="002E3184" w:rsidP="00962ACD">
      <w:pPr>
        <w:pStyle w:val="FOD-niv4"/>
      </w:pPr>
      <w:bookmarkStart w:id="1606" w:name="_Toc390436826"/>
      <w:bookmarkStart w:id="1607" w:name="_Toc167268313"/>
      <w:bookmarkStart w:id="1608" w:name="_Toc167269476"/>
      <w:bookmarkStart w:id="1609" w:name="_Toc167270636"/>
      <w:bookmarkStart w:id="1610" w:name="_Toc196734681"/>
      <w:r w:rsidRPr="008E0F64">
        <w:t>Unterabschnitt 5.2.9.1 - Freileitungen</w:t>
      </w:r>
      <w:bookmarkEnd w:id="1606"/>
      <w:bookmarkEnd w:id="1607"/>
      <w:bookmarkEnd w:id="1608"/>
      <w:bookmarkEnd w:id="1609"/>
      <w:bookmarkEnd w:id="1610"/>
    </w:p>
    <w:p w14:paraId="070E8B4C" w14:textId="77777777" w:rsidR="002E3184" w:rsidRPr="008E0F64" w:rsidRDefault="002E3184" w:rsidP="002E3184">
      <w:pPr>
        <w:pStyle w:val="FOD-normal"/>
      </w:pPr>
      <w:r w:rsidRPr="008E0F64">
        <w:t xml:space="preserve">Was spezifische Regeln für die Installation von Niederspannungs- und Kleinspannungsfreileitungen betrifft, gelten die Vorschriften von Buch 3 </w:t>
      </w:r>
      <w:r w:rsidRPr="008E0F64">
        <w:rPr>
          <w:i/>
        </w:rPr>
        <w:t xml:space="preserve"> Kapitel 7.1</w:t>
      </w:r>
      <w:r w:rsidRPr="008E0F64">
        <w:t>.</w:t>
      </w:r>
    </w:p>
    <w:p w14:paraId="5402970F" w14:textId="77777777" w:rsidR="002E3184" w:rsidRPr="008E0F64" w:rsidRDefault="002E3184" w:rsidP="00962ACD">
      <w:pPr>
        <w:pStyle w:val="FOD-niv4"/>
      </w:pPr>
      <w:bookmarkStart w:id="1611" w:name="_Toc390436827"/>
      <w:bookmarkStart w:id="1612" w:name="_Toc167268314"/>
      <w:bookmarkStart w:id="1613" w:name="_Toc167269477"/>
      <w:bookmarkStart w:id="1614" w:name="_Toc167270637"/>
      <w:bookmarkStart w:id="1615" w:name="_Toc196734682"/>
      <w:r w:rsidRPr="008E0F64">
        <w:t>Unterabschnitt 5.2.9.2 - Unterirdische elektrische Leitungen</w:t>
      </w:r>
      <w:bookmarkEnd w:id="1611"/>
      <w:bookmarkEnd w:id="1612"/>
      <w:bookmarkEnd w:id="1613"/>
      <w:bookmarkEnd w:id="1614"/>
      <w:bookmarkEnd w:id="1615"/>
    </w:p>
    <w:p w14:paraId="0269F9FD" w14:textId="77777777" w:rsidR="002E3184" w:rsidRPr="008E0F64" w:rsidRDefault="002E3184" w:rsidP="00F1261E">
      <w:pPr>
        <w:pStyle w:val="Paragraphedeliste"/>
        <w:widowControl w:val="0"/>
        <w:numPr>
          <w:ilvl w:val="0"/>
          <w:numId w:val="4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36A802BA" w14:textId="77777777" w:rsidR="002E3184" w:rsidRPr="008E0F64" w:rsidRDefault="002E3184" w:rsidP="002E3184">
      <w:pPr>
        <w:pStyle w:val="FOD-normal"/>
      </w:pPr>
      <w:r w:rsidRPr="008E0F64">
        <w:t>Mit Ausnahme unabhängiger Schutzleiter (PE) dürfen nur Kabel in der Erde und in unzugänglichen unterirdischen Kabelrohren verlegt werden, die den diesbezüglichen vom König bestätigten oder vom NBN registrierten Normen entsprechen oder wenn sie Bestimmungen entsprechen, die ein Sicherheitsniveau gewährleisten, das dem in diesen Normen festgelegten Niveau mindestens gleichwertig ist.</w:t>
      </w:r>
    </w:p>
    <w:p w14:paraId="667D6CAB" w14:textId="2ADAC910" w:rsidR="002E3184" w:rsidRPr="008E0F64" w:rsidRDefault="002E3184" w:rsidP="002E3184">
      <w:pPr>
        <w:pStyle w:val="FOD-normal"/>
      </w:pPr>
      <w:r w:rsidRPr="008E0F64">
        <w:lastRenderedPageBreak/>
        <w:t>Kabel werden in einer Mindesttiefe von 0,60 m, gemessen von der Bodenoberfläche (Erdoberfläche, Oberseite der Pflastersteine oder</w:t>
      </w:r>
      <w:r w:rsidR="00DA6CAF" w:rsidRPr="008E0F64">
        <w:t xml:space="preserve"> des</w:t>
      </w:r>
      <w:r w:rsidRPr="008E0F64">
        <w:t xml:space="preserve"> Straßenbelag</w:t>
      </w:r>
      <w:r w:rsidR="00DA6CAF" w:rsidRPr="008E0F64">
        <w:t>s</w:t>
      </w:r>
      <w:r w:rsidRPr="008E0F64">
        <w:t>, ...), verlegt, sofern dies aus technischen Gründen nicht unmöglich ist.</w:t>
      </w:r>
    </w:p>
    <w:p w14:paraId="74BEB775" w14:textId="77777777" w:rsidR="002E3184" w:rsidRPr="008E0F64" w:rsidRDefault="002E3184" w:rsidP="002E3184">
      <w:pPr>
        <w:pStyle w:val="FOD-normal"/>
      </w:pPr>
      <w:r w:rsidRPr="008E0F64">
        <w:t>Wenn eine Verlegung in 0,60 m Tiefe nicht möglich ist, besteht der Schutz aus einem durchgehenden Kabelrohr oder einem abgedichteten, ummantelten oder beschichteten Kabelrohr aus dauerhaftem und widerstandsfähigem Material, nach den diesbezüglichen Regeln des Fachs, oder aus einem gleichwertigen System, das ausreichenden Schutz gegen die Ursachen mechanischer Beschädigungen bietet.</w:t>
      </w:r>
    </w:p>
    <w:p w14:paraId="5390ED74" w14:textId="77777777" w:rsidR="002E3184" w:rsidRPr="008E0F64" w:rsidRDefault="002E3184" w:rsidP="002E3184">
      <w:pPr>
        <w:pStyle w:val="FOD-normal"/>
        <w:rPr>
          <w:rFonts w:eastAsiaTheme="minorHAnsi"/>
        </w:rPr>
      </w:pPr>
      <w:r w:rsidRPr="008E0F64">
        <w:t>Kabel dürfen nur dann unterirdisch verlegt werden, wenn sie eine der folgenden Bedingungen erfüllen:</w:t>
      </w:r>
    </w:p>
    <w:p w14:paraId="79F24EFB" w14:textId="77777777" w:rsidR="002E3184" w:rsidRPr="008E0F64" w:rsidRDefault="002E3184" w:rsidP="00445351">
      <w:pPr>
        <w:pStyle w:val="FOD-opsomming1"/>
        <w:numPr>
          <w:ilvl w:val="0"/>
          <w:numId w:val="198"/>
        </w:numPr>
      </w:pPr>
      <w:r w:rsidRPr="008E0F64">
        <w:t>Die Kabel sind mit einem geerdeten elektrischen Schutzschirm versehen und entweder bewehrt oder durch einen verstärkten Außenmantel geschützt, der gegen Kontakte mit harten Gegenständen und gegen Stöße metallischer Handwerkzeuge beständig ist; die Schutzeinrichtungen und die Abschnitte des elektrischen Schutzschirms sind so aufeinander abgestimmt, dass elektrische Leitungen ausreichend gegen Schäden geschützt sind, die durch Erd- oder Kurzschlüsse verursacht werden können.</w:t>
      </w:r>
    </w:p>
    <w:p w14:paraId="5FCCFD33" w14:textId="46104288" w:rsidR="002E3184" w:rsidRPr="008E0F64" w:rsidRDefault="002E3184" w:rsidP="00445351">
      <w:pPr>
        <w:pStyle w:val="FOD-opsomming1"/>
        <w:numPr>
          <w:ilvl w:val="0"/>
          <w:numId w:val="198"/>
        </w:numPr>
      </w:pPr>
      <w:r w:rsidRPr="008E0F64">
        <w:t>Die Kabel sind mit einem Außenmantel versehen, der unter normalen Betriebsbedingungen gegen Kontakte mit harten Gegenständen und gegen Stöße metallischer Handwerkzeuge ausreichend beständig bleibt; in diesem Fall wird die elektrische Leitung außerdem über ihre gesamte Länge mit einem dauerhaften und widerstandsfäh</w:t>
      </w:r>
      <w:r w:rsidR="00DC3301" w:rsidRPr="008E0F64">
        <w:t>igen Material abgedeckt, das ihr</w:t>
      </w:r>
      <w:r w:rsidRPr="008E0F64">
        <w:t xml:space="preserve"> bei Ausschachtungsarbeiten Schutz vor Werkzeugen bietet, wobei diese Abdeckung an beiden Seiten einen Vorsprung über dem Kabel bildet und ohne durchgehende Längsfugen über der elektrischen Leitung ausgeführt ist.</w:t>
      </w:r>
    </w:p>
    <w:p w14:paraId="561A7DD8" w14:textId="77777777" w:rsidR="002E3184" w:rsidRPr="008E0F64" w:rsidRDefault="002E3184" w:rsidP="00445351">
      <w:pPr>
        <w:pStyle w:val="FOD-opsomming1"/>
        <w:numPr>
          <w:ilvl w:val="0"/>
          <w:numId w:val="198"/>
        </w:numPr>
      </w:pPr>
      <w:r w:rsidRPr="008E0F64">
        <w:t>Die Kabel sind in einem Kabelrohr oder einem gleichwertigen System verlegt, das ausreichenden Schutz gegen die Ursachen mechanischer Beschädigungen bietet.</w:t>
      </w:r>
    </w:p>
    <w:p w14:paraId="515AAC06" w14:textId="77777777" w:rsidR="002E3184" w:rsidRPr="008E0F64" w:rsidRDefault="002E3184" w:rsidP="002E3184">
      <w:pPr>
        <w:pStyle w:val="FOD-normal"/>
      </w:pPr>
      <w:r w:rsidRPr="008E0F64">
        <w:t>In Bezug auf den Schutz gegen direktes und indirektes Berühren sind neben den weiter oben beschriebenen Bedingungen keine zusätzlichen Maßnahmen erforderlich.</w:t>
      </w:r>
    </w:p>
    <w:p w14:paraId="1E8632E1" w14:textId="77777777" w:rsidR="002E3184" w:rsidRPr="008E0F64" w:rsidRDefault="002E3184" w:rsidP="00F1261E">
      <w:pPr>
        <w:pStyle w:val="Paragraphedeliste"/>
        <w:widowControl w:val="0"/>
        <w:numPr>
          <w:ilvl w:val="0"/>
          <w:numId w:val="4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Mauer- und Wanddurchführungen</w:t>
      </w:r>
    </w:p>
    <w:p w14:paraId="1D5AAD45" w14:textId="77777777" w:rsidR="002E3184" w:rsidRPr="008E0F64" w:rsidRDefault="002E3184" w:rsidP="002E3184">
      <w:pPr>
        <w:pStyle w:val="FOD-normal"/>
      </w:pPr>
      <w:r w:rsidRPr="008E0F64">
        <w:t>Wenn bei der Verlegung von unterirdischen Kabeln Mauern oder Wände durchbohrt werden müssen, wird nach Verlegung das Loch sorgfältig abgedichtet.</w:t>
      </w:r>
    </w:p>
    <w:p w14:paraId="3AB5E724" w14:textId="77777777" w:rsidR="002E3184" w:rsidRPr="008E0F64" w:rsidRDefault="002E3184" w:rsidP="00F1261E">
      <w:pPr>
        <w:pStyle w:val="Paragraphedeliste"/>
        <w:widowControl w:val="0"/>
        <w:numPr>
          <w:ilvl w:val="0"/>
          <w:numId w:val="4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Vorhandensein unterirdischer Telekommunikationskabel und Kreuzung mit solchen Kabeln</w:t>
      </w:r>
    </w:p>
    <w:p w14:paraId="6F7116F5" w14:textId="691BA44B" w:rsidR="002E3184" w:rsidRPr="008E0F64" w:rsidRDefault="002B4CDF" w:rsidP="002E3184">
      <w:pPr>
        <w:pStyle w:val="FOD-opsommingabc"/>
        <w:numPr>
          <w:ilvl w:val="0"/>
          <w:numId w:val="0"/>
        </w:numPr>
        <w:spacing w:before="120"/>
        <w:ind w:left="357"/>
        <w:rPr>
          <w:i/>
        </w:rPr>
      </w:pPr>
      <w:r w:rsidRPr="008E0F64">
        <w:rPr>
          <w:i/>
        </w:rPr>
        <w:t xml:space="preserve">c.1 - </w:t>
      </w:r>
      <w:r w:rsidR="002E3184" w:rsidRPr="008E0F64">
        <w:rPr>
          <w:i/>
        </w:rPr>
        <w:t>Allgemeine Bestimmung</w:t>
      </w:r>
    </w:p>
    <w:p w14:paraId="608AAEC3" w14:textId="77777777" w:rsidR="002E3184" w:rsidRPr="008E0F64" w:rsidRDefault="002E3184" w:rsidP="002E3184">
      <w:pPr>
        <w:pStyle w:val="FOD-normal"/>
        <w:ind w:left="357"/>
      </w:pPr>
      <w:r w:rsidRPr="008E0F64">
        <w:t>In der Nähe zu unterirdischen Telekommunikationskabeln und an Kreuzungen mit solchen Kabeln werden Energiekabel so verlegt, dass sie sich überall in einem Abstand von mindestens 0,50 m zu den zum Zeitpunkt der Verlegung vorhandenen Telekommunikationskabeln befinden.</w:t>
      </w:r>
    </w:p>
    <w:p w14:paraId="435F4F1F" w14:textId="77777777" w:rsidR="002E3184" w:rsidRPr="008E0F64" w:rsidRDefault="002E3184" w:rsidP="002E3184">
      <w:pPr>
        <w:pStyle w:val="FOD-normal"/>
        <w:ind w:left="357"/>
      </w:pPr>
      <w:r w:rsidRPr="008E0F64">
        <w:t>Wenn eine solche Anordnung nicht möglich ist, kann von den zuständigen Ministern oder den von ihnen zu diesem Zweck bestimmten Beamten eine Abweichung gewährt werden. In diesem Fall trifft derjenige, der eine elektrische Leitung verlegt, in Absprache mit dem Eigentümer des Telekommunikationskabels geeignete Maßnahmen, um spätere Fehler bei der Identifizierung der Kabel auszuschließen, Schäden zu verhindern und Telekommunikationsstörungen und Gefahren, die durch die gewährte Abweichung entstehen können, zu vermeiden.</w:t>
      </w:r>
    </w:p>
    <w:p w14:paraId="3A6B41C3" w14:textId="7210334F" w:rsidR="002E3184" w:rsidRPr="008E0F64" w:rsidRDefault="002B4CDF" w:rsidP="002E3184">
      <w:pPr>
        <w:pStyle w:val="FOD-opsommingabc"/>
        <w:numPr>
          <w:ilvl w:val="0"/>
          <w:numId w:val="0"/>
        </w:numPr>
        <w:spacing w:before="120"/>
        <w:ind w:left="357"/>
        <w:rPr>
          <w:i/>
        </w:rPr>
      </w:pPr>
      <w:r w:rsidRPr="008E0F64">
        <w:rPr>
          <w:i/>
        </w:rPr>
        <w:t xml:space="preserve">c.2 - </w:t>
      </w:r>
      <w:r w:rsidR="002E3184" w:rsidRPr="008E0F64">
        <w:rPr>
          <w:i/>
        </w:rPr>
        <w:t>Versetzung von Telekommunikations- und Energiekabeln</w:t>
      </w:r>
    </w:p>
    <w:p w14:paraId="3FC6A617" w14:textId="77777777" w:rsidR="002E3184" w:rsidRPr="008E0F64" w:rsidRDefault="002E3184" w:rsidP="002E3184">
      <w:pPr>
        <w:pStyle w:val="FOD-normal"/>
        <w:ind w:left="357"/>
      </w:pPr>
      <w:r w:rsidRPr="008E0F64">
        <w:t xml:space="preserve">Wenn Telekommunikations- und Energiekabel auf Antrag Dritter versetzt werden, gelten die weiter oben in </w:t>
      </w:r>
      <w:r w:rsidRPr="008E0F64">
        <w:rPr>
          <w:i/>
        </w:rPr>
        <w:t>Punkt</w:t>
      </w:r>
      <w:r w:rsidRPr="008E0F64">
        <w:t> </w:t>
      </w:r>
      <w:r w:rsidRPr="008E0F64">
        <w:rPr>
          <w:i/>
        </w:rPr>
        <w:t>c.1</w:t>
      </w:r>
      <w:r w:rsidRPr="008E0F64">
        <w:t xml:space="preserve"> aufgeführten Abweichungsmaßnahmen.</w:t>
      </w:r>
    </w:p>
    <w:p w14:paraId="42DE8870" w14:textId="77777777" w:rsidR="002E3184" w:rsidRPr="008E0F64" w:rsidRDefault="002E3184" w:rsidP="00F1261E">
      <w:pPr>
        <w:pStyle w:val="Paragraphedeliste"/>
        <w:keepNext/>
        <w:widowControl w:val="0"/>
        <w:numPr>
          <w:ilvl w:val="0"/>
          <w:numId w:val="40"/>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Kennzeichnung</w:t>
      </w:r>
    </w:p>
    <w:p w14:paraId="6E25007C" w14:textId="77777777" w:rsidR="002E3184" w:rsidRPr="008E0F64" w:rsidRDefault="002E3184" w:rsidP="002E3184">
      <w:pPr>
        <w:pStyle w:val="FOD-opsommingabc"/>
        <w:keepNext/>
        <w:numPr>
          <w:ilvl w:val="0"/>
          <w:numId w:val="0"/>
        </w:numPr>
        <w:spacing w:before="120"/>
        <w:ind w:left="357"/>
        <w:rPr>
          <w:i/>
        </w:rPr>
      </w:pPr>
      <w:r w:rsidRPr="008E0F64">
        <w:rPr>
          <w:i/>
        </w:rPr>
        <w:t>d.1 - Grundsatz</w:t>
      </w:r>
    </w:p>
    <w:p w14:paraId="1C90800C" w14:textId="77777777" w:rsidR="002E3184" w:rsidRPr="008E0F64" w:rsidRDefault="002E3184" w:rsidP="002E3184">
      <w:pPr>
        <w:pStyle w:val="FOD-normal"/>
        <w:keepNext/>
        <w:keepLines/>
        <w:ind w:left="357"/>
      </w:pPr>
      <w:r w:rsidRPr="008E0F64">
        <w:t>Das Vorhandensein eines Kabels wird auf sichtbare und dauerhafte Weise signalisiert. Zu diesem Zweck wird an jedem Ende gerade verlaufender Abschnitte eine Kennzeichnung angebracht. Wenn ein gerade verlaufender Abschnitt länger als zweihundert Meter ist, werden mindestens alle zweihundert Meter Zwischenkennzeichnungen angebracht. An Enden von Krümmungen werden ebenfalls Kennzeichnungen angebracht.</w:t>
      </w:r>
    </w:p>
    <w:p w14:paraId="6E8D0E85" w14:textId="77777777" w:rsidR="002E3184" w:rsidRPr="008E0F64" w:rsidRDefault="002E3184" w:rsidP="002E3184">
      <w:pPr>
        <w:pStyle w:val="FOD-normal"/>
        <w:ind w:left="357"/>
      </w:pPr>
      <w:r w:rsidRPr="008E0F64">
        <w:t>Bei mehr als zwanzig Meter langen Krümmungen wird in der Mitte des beschriebenen Bogens eine zusätzliche Kennzeichnung angebracht. Wenn der Abstand zwischen dieser Kennzeichnung und den Kennzeichnungen an den Enden der Krümmung mehr als fünfzig Meter beträgt, werden zusätzliche Kennzeichnungen angebracht, sodass der Abstand zwischen den Kennzeichnungen höchstens fünfzig Meter beträgt.</w:t>
      </w:r>
    </w:p>
    <w:p w14:paraId="0E908EEB" w14:textId="77777777" w:rsidR="00F16BEB" w:rsidRPr="008E0F64" w:rsidRDefault="00F16BEB">
      <w:pPr>
        <w:rPr>
          <w:rFonts w:ascii="Trebuchet MS" w:eastAsia="Times New Roman" w:hAnsi="Trebuchet MS" w:cs="Arial"/>
          <w:i/>
          <w:sz w:val="19"/>
          <w:szCs w:val="19"/>
          <w:lang w:eastAsia="nl-NL"/>
        </w:rPr>
      </w:pPr>
      <w:r w:rsidRPr="008E0F64">
        <w:rPr>
          <w:i/>
        </w:rPr>
        <w:br w:type="page"/>
      </w:r>
    </w:p>
    <w:p w14:paraId="3472ED11" w14:textId="603C90EC" w:rsidR="002E3184" w:rsidRPr="008E0F64" w:rsidRDefault="002E3184" w:rsidP="002E3184">
      <w:pPr>
        <w:pStyle w:val="FOD-opsommingabc"/>
        <w:numPr>
          <w:ilvl w:val="0"/>
          <w:numId w:val="0"/>
        </w:numPr>
        <w:spacing w:before="120"/>
        <w:ind w:left="357"/>
        <w:rPr>
          <w:i/>
        </w:rPr>
      </w:pPr>
      <w:r w:rsidRPr="008E0F64">
        <w:rPr>
          <w:i/>
        </w:rPr>
        <w:lastRenderedPageBreak/>
        <w:t>d.2 - Kabelbündel</w:t>
      </w:r>
    </w:p>
    <w:p w14:paraId="37FD7C9E" w14:textId="77777777" w:rsidR="002E3184" w:rsidRPr="008E0F64" w:rsidRDefault="002E3184" w:rsidP="002E3184">
      <w:pPr>
        <w:pStyle w:val="FOD-normal"/>
        <w:ind w:left="357"/>
      </w:pPr>
      <w:r w:rsidRPr="008E0F64">
        <w:t>Bei einem Bündel mehrerer Kabel dürfen für alle Kabel gemeinsame Kennzeichnungen verwendet werden.</w:t>
      </w:r>
    </w:p>
    <w:p w14:paraId="12A29244" w14:textId="77777777" w:rsidR="002E3184" w:rsidRPr="008E0F64" w:rsidRDefault="002E3184" w:rsidP="002E3184">
      <w:pPr>
        <w:pStyle w:val="FOD-opsommingabc"/>
        <w:numPr>
          <w:ilvl w:val="0"/>
          <w:numId w:val="0"/>
        </w:numPr>
        <w:spacing w:before="120"/>
        <w:ind w:left="357"/>
        <w:rPr>
          <w:i/>
        </w:rPr>
      </w:pPr>
      <w:r w:rsidRPr="008E0F64">
        <w:rPr>
          <w:i/>
        </w:rPr>
        <w:t>d.3 - Ausnahme</w:t>
      </w:r>
    </w:p>
    <w:p w14:paraId="01D1FE84" w14:textId="77777777" w:rsidR="002E3184" w:rsidRPr="008E0F64" w:rsidRDefault="002E3184" w:rsidP="002E3184">
      <w:pPr>
        <w:pStyle w:val="FOD-normal"/>
        <w:ind w:left="360"/>
      </w:pPr>
      <w:r w:rsidRPr="008E0F64">
        <w:t>Wenn es nicht möglich ist, eine Kennzeichnung über einem oder mehreren Kabeln anzubringen, wird die Kennzeichnung so nah wie möglich an der Stelle, an der das Kabel liegt/die Kabel liegen, angebracht.</w:t>
      </w:r>
    </w:p>
    <w:p w14:paraId="701DD030" w14:textId="77777777" w:rsidR="002E3184" w:rsidRPr="008E0F64" w:rsidRDefault="002E3184" w:rsidP="002E3184">
      <w:pPr>
        <w:pStyle w:val="FOD-normal"/>
        <w:ind w:left="360"/>
      </w:pPr>
      <w:r w:rsidRPr="008E0F64">
        <w:t>Auf Privatgrundstücken werden Kennzeichnungen vorzugsweise an Grenzen von Parzellen oder an anderen Stellen angebracht, an denen sie die Nutzung von Flächen, insbesondere von landwirtschaftlichen Flächen, nicht behindern.</w:t>
      </w:r>
    </w:p>
    <w:p w14:paraId="42C8B128" w14:textId="77777777" w:rsidR="002E3184" w:rsidRPr="008E0F64" w:rsidRDefault="002E3184" w:rsidP="002E3184">
      <w:pPr>
        <w:pStyle w:val="FOD-normal"/>
        <w:ind w:left="360"/>
      </w:pPr>
      <w:r w:rsidRPr="008E0F64">
        <w:t>Für folgende Vorrichtungen besteht keine Kennzeichnungspflicht:</w:t>
      </w:r>
    </w:p>
    <w:p w14:paraId="284135B5" w14:textId="77777777" w:rsidR="002E3184" w:rsidRPr="008E0F64" w:rsidRDefault="002E3184" w:rsidP="00445351">
      <w:pPr>
        <w:pStyle w:val="FOD-opsomming1"/>
        <w:numPr>
          <w:ilvl w:val="0"/>
          <w:numId w:val="199"/>
        </w:numPr>
        <w:tabs>
          <w:tab w:val="clear" w:pos="880"/>
          <w:tab w:val="left" w:pos="900"/>
        </w:tabs>
      </w:pPr>
      <w:r w:rsidRPr="008E0F64">
        <w:t>Anschlüsse von Niederspannungsnetzbenutzern,</w:t>
      </w:r>
    </w:p>
    <w:p w14:paraId="68B622FD" w14:textId="77777777" w:rsidR="002E3184" w:rsidRPr="008E0F64" w:rsidRDefault="002E3184" w:rsidP="00445351">
      <w:pPr>
        <w:pStyle w:val="FOD-opsomming1"/>
        <w:numPr>
          <w:ilvl w:val="0"/>
          <w:numId w:val="199"/>
        </w:numPr>
        <w:tabs>
          <w:tab w:val="clear" w:pos="880"/>
          <w:tab w:val="left" w:pos="900"/>
        </w:tabs>
      </w:pPr>
      <w:r w:rsidRPr="008E0F64">
        <w:t>Kabel, die von den Belgischen Eisenbahnen auf eigenen Grundstücken verlegt werden,</w:t>
      </w:r>
    </w:p>
    <w:p w14:paraId="2E6933A1" w14:textId="77777777" w:rsidR="002E3184" w:rsidRPr="008E0F64" w:rsidRDefault="002E3184" w:rsidP="00445351">
      <w:pPr>
        <w:pStyle w:val="FOD-opsomming1"/>
        <w:numPr>
          <w:ilvl w:val="0"/>
          <w:numId w:val="199"/>
        </w:numPr>
        <w:tabs>
          <w:tab w:val="clear" w:pos="880"/>
          <w:tab w:val="left" w:pos="900"/>
        </w:tabs>
      </w:pPr>
      <w:r w:rsidRPr="008E0F64">
        <w:t>Kabel, die verschiedene Maste einer öffentlichen Beleuchtungsanlage oder einer Lichtsignalanlage untereinander verbinden und Kabel, die diese Maste mit der Stromzufuhr verbinden.</w:t>
      </w:r>
    </w:p>
    <w:p w14:paraId="14EE7AA9" w14:textId="77777777" w:rsidR="002E3184" w:rsidRPr="008E0F64" w:rsidRDefault="002E3184" w:rsidP="002E3184">
      <w:pPr>
        <w:pStyle w:val="FOD-normal"/>
        <w:ind w:left="360"/>
      </w:pPr>
      <w:r w:rsidRPr="008E0F64">
        <w:t>Zudem besteht keine Pflicht, das Vorhandensein von Kabeln, die unter einer öffentlichen Straße verlegt sind, zu signalisieren, wenn die Behörde, die diese öffentliche Straße verwaltet, sich aufgrund der besonderen Beschaffenheit des Straßenbelags ausdrücklich gegen das Anbringen von Kennzeichnungen auf dieser Straße widersetzt.</w:t>
      </w:r>
    </w:p>
    <w:p w14:paraId="1BE470B3" w14:textId="77777777" w:rsidR="002E3184" w:rsidRPr="008E0F64" w:rsidRDefault="002E3184" w:rsidP="002E3184">
      <w:pPr>
        <w:pStyle w:val="FOD-opsommingabc"/>
        <w:numPr>
          <w:ilvl w:val="0"/>
          <w:numId w:val="0"/>
        </w:numPr>
        <w:spacing w:before="120"/>
        <w:ind w:left="357"/>
        <w:rPr>
          <w:i/>
        </w:rPr>
      </w:pPr>
      <w:r w:rsidRPr="008E0F64">
        <w:rPr>
          <w:i/>
        </w:rPr>
        <w:t>d.4 - Kennzeichnungen</w:t>
      </w:r>
    </w:p>
    <w:p w14:paraId="25C44B8F" w14:textId="77777777" w:rsidR="002E3184" w:rsidRPr="008E0F64" w:rsidRDefault="002E3184" w:rsidP="002E3184">
      <w:pPr>
        <w:pStyle w:val="FOD-normal"/>
        <w:ind w:left="360"/>
      </w:pPr>
      <w:r w:rsidRPr="008E0F64">
        <w:t>Die verwendeten Kennzeichnungen bestehen aus dauerhaften Materialien. Ihre Oberfläche beträgt mindestens 0,01 m² und ihre kleinste Abmessung beträgt mindestens 0,08 m. Auf der sichtbaren Seite sind mindestens folgende hervortretende Reliefzeichen vorhanden:</w:t>
      </w:r>
    </w:p>
    <w:p w14:paraId="76938031" w14:textId="77777777" w:rsidR="002E3184" w:rsidRPr="008E0F64" w:rsidRDefault="002E3184" w:rsidP="00445351">
      <w:pPr>
        <w:pStyle w:val="FOD-opsomming1"/>
        <w:numPr>
          <w:ilvl w:val="0"/>
          <w:numId w:val="200"/>
        </w:numPr>
      </w:pPr>
      <w:r w:rsidRPr="008E0F64">
        <w:t>ein Blitz, um das Vorhandensein eines einzelnen Kabels zu signalisieren,</w:t>
      </w:r>
    </w:p>
    <w:p w14:paraId="13A9D070" w14:textId="77777777" w:rsidR="002E3184" w:rsidRPr="008E0F64" w:rsidRDefault="002E3184" w:rsidP="00445351">
      <w:pPr>
        <w:pStyle w:val="FOD-opsomming1"/>
        <w:numPr>
          <w:ilvl w:val="0"/>
          <w:numId w:val="200"/>
        </w:numPr>
      </w:pPr>
      <w:r w:rsidRPr="008E0F64">
        <w:t>zwei Blitze, um das Vorhandensein eines Bündels über- oder nebeneinander angeordneter Kabel zu signalisieren.</w:t>
      </w:r>
    </w:p>
    <w:p w14:paraId="74AE1D3E" w14:textId="77777777" w:rsidR="002E3184" w:rsidRPr="008E0F64" w:rsidRDefault="002E3184" w:rsidP="002E3184">
      <w:pPr>
        <w:pStyle w:val="FOD-opsommingabc"/>
        <w:numPr>
          <w:ilvl w:val="0"/>
          <w:numId w:val="0"/>
        </w:numPr>
        <w:spacing w:before="120"/>
        <w:ind w:left="357"/>
        <w:rPr>
          <w:i/>
        </w:rPr>
      </w:pPr>
      <w:r w:rsidRPr="008E0F64">
        <w:rPr>
          <w:i/>
        </w:rPr>
        <w:t>d.5 - Pläne unterirdischer Leitungen</w:t>
      </w:r>
    </w:p>
    <w:p w14:paraId="56A4DB71" w14:textId="77777777" w:rsidR="002E3184" w:rsidRPr="008E0F64" w:rsidRDefault="002E3184" w:rsidP="002E3184">
      <w:pPr>
        <w:pStyle w:val="FOD-normal"/>
        <w:ind w:left="357"/>
        <w:rPr>
          <w:i/>
        </w:rPr>
      </w:pPr>
      <w:r w:rsidRPr="008E0F64">
        <w:t xml:space="preserve">Zu den Pflichten des Eigentümers siehe </w:t>
      </w:r>
      <w:r w:rsidRPr="008E0F64">
        <w:rPr>
          <w:i/>
        </w:rPr>
        <w:t>Abschnitt 9.1.5</w:t>
      </w:r>
      <w:r w:rsidRPr="008E0F64">
        <w:t>.</w:t>
      </w:r>
    </w:p>
    <w:p w14:paraId="0D836B13" w14:textId="77777777" w:rsidR="002E3184" w:rsidRPr="008E0F64" w:rsidRDefault="002E3184" w:rsidP="002E3184">
      <w:pPr>
        <w:pStyle w:val="FOD-opsommingabc"/>
        <w:numPr>
          <w:ilvl w:val="0"/>
          <w:numId w:val="0"/>
        </w:numPr>
        <w:spacing w:before="120"/>
        <w:ind w:left="357"/>
        <w:rPr>
          <w:i/>
        </w:rPr>
      </w:pPr>
      <w:r w:rsidRPr="008E0F64">
        <w:rPr>
          <w:i/>
        </w:rPr>
        <w:t>d.6 - Militärgelände</w:t>
      </w:r>
    </w:p>
    <w:p w14:paraId="05AF7665" w14:textId="54CDC20E" w:rsidR="002E3184" w:rsidRPr="008E0F64" w:rsidRDefault="002E3184" w:rsidP="002E3184">
      <w:pPr>
        <w:pStyle w:val="FOD-normal"/>
        <w:spacing w:after="120"/>
        <w:ind w:left="357"/>
      </w:pPr>
      <w:r w:rsidRPr="008E0F64">
        <w:t xml:space="preserve">Die Militärbehörde kann sich aus Gründen der militärischen Sicherheit der vollständigen oder teilweisen Anwendung </w:t>
      </w:r>
      <w:r w:rsidR="005A5672" w:rsidRPr="008E0F64">
        <w:t>von Buchstabe</w:t>
      </w:r>
      <w:r w:rsidRPr="008E0F64">
        <w:t> </w:t>
      </w:r>
      <w:r w:rsidRPr="008E0F64">
        <w:rPr>
          <w:i/>
        </w:rPr>
        <w:t>d</w:t>
      </w:r>
      <w:r w:rsidRPr="008E0F64">
        <w:t xml:space="preserve"> in Anlagen, die sie nutzt oder die sich auf ihrem Gebiet befinden, widersetzen.</w:t>
      </w:r>
    </w:p>
    <w:p w14:paraId="375DC6E6" w14:textId="77777777" w:rsidR="002E3184" w:rsidRPr="008E0F64" w:rsidRDefault="002E3184" w:rsidP="00962ACD">
      <w:pPr>
        <w:pStyle w:val="FOD-niv4"/>
      </w:pPr>
      <w:bookmarkStart w:id="1616" w:name="_Toc390436828"/>
      <w:bookmarkStart w:id="1617" w:name="_Toc167268315"/>
      <w:bookmarkStart w:id="1618" w:name="_Toc167269478"/>
      <w:bookmarkStart w:id="1619" w:name="_Toc167270638"/>
      <w:bookmarkStart w:id="1620" w:name="_Toc196734683"/>
      <w:r w:rsidRPr="008E0F64">
        <w:t>Unterabschnitt 5.2.9.3 - Verlegung in Elektroinstallationsrohren</w:t>
      </w:r>
      <w:bookmarkEnd w:id="1616"/>
      <w:bookmarkEnd w:id="1617"/>
      <w:bookmarkEnd w:id="1618"/>
      <w:bookmarkEnd w:id="1619"/>
      <w:bookmarkEnd w:id="1620"/>
    </w:p>
    <w:p w14:paraId="23A446F7"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Elektroinstallationsrohre</w:t>
      </w:r>
    </w:p>
    <w:p w14:paraId="70432A4C" w14:textId="77777777" w:rsidR="002E3184" w:rsidRPr="008E0F64" w:rsidRDefault="002E3184" w:rsidP="002E3184">
      <w:pPr>
        <w:pStyle w:val="FOD-normal"/>
      </w:pPr>
      <w:r w:rsidRPr="008E0F64">
        <w:t>Elektroinstallationsrohre können aus thermoplastischem Material oder Stahl bestehen.</w:t>
      </w:r>
    </w:p>
    <w:p w14:paraId="5BBAAB21" w14:textId="77777777" w:rsidR="002E3184" w:rsidRPr="008E0F64" w:rsidRDefault="002E3184" w:rsidP="002E3184">
      <w:pPr>
        <w:pStyle w:val="FOD-normal"/>
        <w:keepLines/>
      </w:pPr>
      <w:r w:rsidRPr="008E0F64">
        <w:t>Mit Ausnahme thermoplastischer Elektroinstallationsrohre, die zur Flammenausbreitung beitragen, entsprechen sie den vom König bestätigten oder vom NBN registrierten Normen oder Bestimmungen, die ein Sicherheitsniveau gewährleisten, das dem in diesen Normen festgelegten Niveau mindestens gleichwertig ist.</w:t>
      </w:r>
    </w:p>
    <w:p w14:paraId="23440534" w14:textId="77777777" w:rsidR="002E3184" w:rsidRPr="008E0F64" w:rsidRDefault="002E3184" w:rsidP="002E3184">
      <w:pPr>
        <w:pStyle w:val="FOD-normal"/>
        <w:keepLines/>
      </w:pPr>
      <w:r w:rsidRPr="008E0F64">
        <w:t>Thermoplastische Elektroinstallationsrohre können starr, flexibel und glatt oder gewellt sein.</w:t>
      </w:r>
    </w:p>
    <w:p w14:paraId="03886B2B" w14:textId="77777777" w:rsidR="002E3184" w:rsidRPr="008E0F64" w:rsidRDefault="002E3184" w:rsidP="002E3184">
      <w:pPr>
        <w:pStyle w:val="FOD-normal"/>
      </w:pPr>
      <w:r w:rsidRPr="008E0F64">
        <w:t>Elektroinstallationsrohre aus Stahl bestehen aus einem Stahlband mit verschweißten Kanten und aus Verbindungsstücken, die entweder glatt (TAL) oder mit Gewinden versehen sind, sofern an den Rohren an beiden Enden Außengewinde vorhanden sind (TAF).</w:t>
      </w:r>
    </w:p>
    <w:p w14:paraId="23840AD8" w14:textId="77777777" w:rsidR="002E3184" w:rsidRPr="008E0F64" w:rsidRDefault="002E3184" w:rsidP="002E3184">
      <w:pPr>
        <w:pStyle w:val="FOD-normal"/>
        <w:keepNext/>
      </w:pPr>
      <w:r w:rsidRPr="008E0F64">
        <w:t>Flexible Elektroinstallationsrohre bestehen aus einer spiralförmigen metallischen Umhüllung, mit oder ohne innere oder äußere isolierende Beschichtung.</w:t>
      </w:r>
    </w:p>
    <w:p w14:paraId="1BA0B91E" w14:textId="77777777" w:rsidR="002E3184" w:rsidRPr="008E0F64" w:rsidRDefault="002E3184" w:rsidP="002E3184">
      <w:pPr>
        <w:pStyle w:val="FOD-normal"/>
      </w:pPr>
      <w:r w:rsidRPr="008E0F64">
        <w:t>Krümmungen oder Abwinkelungen von Elektroinstallationsrohren werden wie folgt ausgeführt:</w:t>
      </w:r>
    </w:p>
    <w:p w14:paraId="7FEA73A9" w14:textId="77777777" w:rsidR="002E3184" w:rsidRPr="008E0F64" w:rsidRDefault="002E3184" w:rsidP="00445351">
      <w:pPr>
        <w:pStyle w:val="FOD-opsomming1"/>
        <w:numPr>
          <w:ilvl w:val="0"/>
          <w:numId w:val="201"/>
        </w:numPr>
      </w:pPr>
      <w:r w:rsidRPr="008E0F64">
        <w:t>entweder am Vollrohr anhand geeigneter Zangen oder Geräte</w:t>
      </w:r>
    </w:p>
    <w:p w14:paraId="60640A56" w14:textId="77777777" w:rsidR="002E3184" w:rsidRPr="008E0F64" w:rsidRDefault="002E3184" w:rsidP="00445351">
      <w:pPr>
        <w:pStyle w:val="FOD-opsomming1"/>
        <w:numPr>
          <w:ilvl w:val="0"/>
          <w:numId w:val="201"/>
        </w:numPr>
      </w:pPr>
      <w:r w:rsidRPr="008E0F64">
        <w:t>oder anhand von Verfahren, die für die jeweiligen Elektroinstallationsrohre geeignet sind, wie zum Beispiel Erwärmung bei thermoplastischen Elektroinstallationsrohren,</w:t>
      </w:r>
    </w:p>
    <w:p w14:paraId="78ED6D77" w14:textId="77777777" w:rsidR="002E3184" w:rsidRPr="008E0F64" w:rsidRDefault="002E3184" w:rsidP="00445351">
      <w:pPr>
        <w:pStyle w:val="FOD-opsomming1"/>
        <w:numPr>
          <w:ilvl w:val="0"/>
          <w:numId w:val="201"/>
        </w:numPr>
      </w:pPr>
      <w:r w:rsidRPr="008E0F64">
        <w:t>oder anhand vorgefertigter Teile, wie zum Beispiel Bögen, Winkel oder T-Stücke.</w:t>
      </w:r>
    </w:p>
    <w:p w14:paraId="478D6178" w14:textId="77777777" w:rsidR="002E3184" w:rsidRPr="008E0F64" w:rsidRDefault="002E3184" w:rsidP="002E3184">
      <w:pPr>
        <w:pStyle w:val="FOD-normal"/>
      </w:pPr>
      <w:r w:rsidRPr="008E0F64">
        <w:lastRenderedPageBreak/>
        <w:t>Winkel und T-Stücke bestehen aus zwei Teilen; ihre Verbindungen sind so beschaffen, dass eine ausreichende Abdichtung gewährleistet ist.</w:t>
      </w:r>
    </w:p>
    <w:p w14:paraId="15E12086"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Wahl der Betriebsmittel</w:t>
      </w:r>
    </w:p>
    <w:p w14:paraId="78A965AE" w14:textId="77777777" w:rsidR="002E3184" w:rsidRPr="008E0F64" w:rsidRDefault="002E3184" w:rsidP="002E3184">
      <w:pPr>
        <w:pStyle w:val="FOD-normal"/>
      </w:pPr>
      <w:r w:rsidRPr="008E0F64">
        <w:t>In Elektroinstallationsrohren können isolierte Leiter oder Kabel verlegt werden.</w:t>
      </w:r>
    </w:p>
    <w:p w14:paraId="15AEBC79"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Verwendungsbedingungen</w:t>
      </w:r>
    </w:p>
    <w:p w14:paraId="1383F0AD" w14:textId="0E491B39" w:rsidR="00C304BB" w:rsidRPr="008E0F64" w:rsidRDefault="002E3184" w:rsidP="00F80EB4">
      <w:pPr>
        <w:pStyle w:val="FOD-normal"/>
      </w:pPr>
      <w:r w:rsidRPr="008E0F64">
        <w:t>Vorbehaltlich der in vorliegendem Buch erwähnten Ausnahmen ist eine Verlegung in Elektroinstallations</w:t>
      </w:r>
      <w:r w:rsidR="00F80EB4" w:rsidRPr="008E0F64">
        <w:softHyphen/>
      </w:r>
      <w:r w:rsidRPr="008E0F64">
        <w:t>rohren überall erlaubt.</w:t>
      </w:r>
    </w:p>
    <w:p w14:paraId="38151612" w14:textId="1B48B36B"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Abmessungen von Elektroinstallationsrohren und Anschlusszubehör</w:t>
      </w:r>
    </w:p>
    <w:p w14:paraId="1BFC7254" w14:textId="77777777" w:rsidR="002E3184" w:rsidRPr="008E0F64" w:rsidRDefault="002E3184" w:rsidP="002E3184">
      <w:pPr>
        <w:pStyle w:val="FOD-normal"/>
      </w:pPr>
      <w:r w:rsidRPr="008E0F64">
        <w:t>Innenmaße von Elektroinstallationsrohren und Anschlusszubehör werden so vorgesehen, dass Leiter oder Kabel nach Verlegung der Elektroinstallationsrohre und des Zubehörs leicht eingezogen und entfernt werden können.</w:t>
      </w:r>
    </w:p>
    <w:p w14:paraId="3EBAC66D"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Verlegung von Elektroinstallationsrohren - Allgemeine Regeln</w:t>
      </w:r>
    </w:p>
    <w:p w14:paraId="1E5B0922" w14:textId="77777777" w:rsidR="002E3184" w:rsidRPr="008E0F64" w:rsidRDefault="002E3184" w:rsidP="002E3184">
      <w:pPr>
        <w:pStyle w:val="FOD-normal"/>
      </w:pPr>
      <w:r w:rsidRPr="008E0F64">
        <w:t>Elektroinstallationsrohre werden wie folgt verlegt:</w:t>
      </w:r>
    </w:p>
    <w:p w14:paraId="257A2669" w14:textId="77777777" w:rsidR="002E3184" w:rsidRPr="008E0F64" w:rsidRDefault="002E3184" w:rsidP="00445351">
      <w:pPr>
        <w:pStyle w:val="FOD-opsomming1"/>
        <w:widowControl/>
        <w:numPr>
          <w:ilvl w:val="0"/>
          <w:numId w:val="202"/>
        </w:numPr>
      </w:pPr>
      <w:r w:rsidRPr="008E0F64">
        <w:t>Sie werden hinreichend befestigt und eventuell vorhandene Verbindungsmuffen dürfen nicht verrutschen können.</w:t>
      </w:r>
    </w:p>
    <w:p w14:paraId="5A204171" w14:textId="77777777" w:rsidR="002E3184" w:rsidRPr="008E0F64" w:rsidRDefault="002E3184" w:rsidP="00445351">
      <w:pPr>
        <w:pStyle w:val="FOD-opsomming1"/>
        <w:numPr>
          <w:ilvl w:val="0"/>
          <w:numId w:val="202"/>
        </w:numPr>
      </w:pPr>
      <w:r w:rsidRPr="008E0F64">
        <w:t>Es ist jederzeit möglich, Leiter oder Kabel einzuziehen oder zu entfernen.</w:t>
      </w:r>
    </w:p>
    <w:p w14:paraId="227B67D7" w14:textId="77777777" w:rsidR="002E3184" w:rsidRPr="008E0F64" w:rsidRDefault="002E3184" w:rsidP="00445351">
      <w:pPr>
        <w:pStyle w:val="FOD-opsomming1"/>
        <w:numPr>
          <w:ilvl w:val="0"/>
          <w:numId w:val="202"/>
        </w:numPr>
      </w:pPr>
      <w:r w:rsidRPr="008E0F64">
        <w:t>Elektroinstallationsrohre, insbesondere deren Enden, dürfen die Isolierung von Leitern und Kabeln nicht beschädigen.</w:t>
      </w:r>
    </w:p>
    <w:p w14:paraId="734B6A22" w14:textId="77777777" w:rsidR="002E3184" w:rsidRPr="008E0F64" w:rsidRDefault="002E3184" w:rsidP="00445351">
      <w:pPr>
        <w:pStyle w:val="FOD-opsomming1"/>
        <w:numPr>
          <w:ilvl w:val="0"/>
          <w:numId w:val="202"/>
        </w:numPr>
      </w:pPr>
      <w:r w:rsidRPr="008E0F64">
        <w:t>Für die vor Ort ausgeführten Krümmungen von Rohren ist der Krümmungsradius nicht kleiner als:</w:t>
      </w:r>
    </w:p>
    <w:p w14:paraId="2F33A20C" w14:textId="77777777" w:rsidR="002E3184" w:rsidRPr="008E0F64" w:rsidRDefault="002E3184" w:rsidP="002E3184">
      <w:pPr>
        <w:pStyle w:val="FOD-opsomming2"/>
        <w:tabs>
          <w:tab w:val="clear" w:pos="1134"/>
          <w:tab w:val="left" w:pos="720"/>
        </w:tabs>
        <w:ind w:left="720"/>
      </w:pPr>
      <w:r w:rsidRPr="008E0F64">
        <w:t>das Zehnfache des Außendurchmessers, bei metallischen Elektroinstallationsrohren,</w:t>
      </w:r>
    </w:p>
    <w:p w14:paraId="6ADC7E66" w14:textId="77777777" w:rsidR="002E3184" w:rsidRPr="008E0F64" w:rsidRDefault="002E3184" w:rsidP="002E3184">
      <w:pPr>
        <w:pStyle w:val="FOD-opsomming2"/>
        <w:tabs>
          <w:tab w:val="clear" w:pos="1134"/>
          <w:tab w:val="left" w:pos="720"/>
        </w:tabs>
        <w:ind w:left="720"/>
      </w:pPr>
      <w:r w:rsidRPr="008E0F64">
        <w:t>das Achtfache des Außendurchmessers, bei flexiblen thermoplastischen Elektroinstallationsrohren,</w:t>
      </w:r>
    </w:p>
    <w:p w14:paraId="27E9F94E" w14:textId="77777777" w:rsidR="002E3184" w:rsidRPr="008E0F64" w:rsidRDefault="002E3184" w:rsidP="002E3184">
      <w:pPr>
        <w:pStyle w:val="FOD-opsomming2"/>
        <w:tabs>
          <w:tab w:val="clear" w:pos="1134"/>
          <w:tab w:val="left" w:pos="720"/>
        </w:tabs>
        <w:ind w:left="720"/>
      </w:pPr>
      <w:r w:rsidRPr="008E0F64">
        <w:t>das Fünffache des Außendurchmessers, bei starren thermoplastischen Elektroinstallationsrohren.</w:t>
      </w:r>
    </w:p>
    <w:p w14:paraId="560DEEB1" w14:textId="77777777" w:rsidR="002E3184" w:rsidRPr="008E0F64" w:rsidRDefault="002E3184" w:rsidP="00445351">
      <w:pPr>
        <w:pStyle w:val="FOD-opsomming1"/>
        <w:numPr>
          <w:ilvl w:val="0"/>
          <w:numId w:val="203"/>
        </w:numPr>
      </w:pPr>
      <w:r w:rsidRPr="008E0F64">
        <w:t>Für die Ausführung von Krümmungen werden Verfahren angewendet, die den Regeln des Fachs entsprechen.</w:t>
      </w:r>
    </w:p>
    <w:p w14:paraId="6F8ACF78" w14:textId="77777777" w:rsidR="002E3184" w:rsidRPr="008E0F64" w:rsidRDefault="002E3184" w:rsidP="00445351">
      <w:pPr>
        <w:pStyle w:val="FOD-opsomming1"/>
        <w:numPr>
          <w:ilvl w:val="0"/>
          <w:numId w:val="203"/>
        </w:numPr>
      </w:pPr>
      <w:r w:rsidRPr="008E0F64">
        <w:t>Es werden geeignete Maßnahmen ergriffen, um zu vermeiden, dass sich Wasser in Elektroinstallationsrohren und den Geräten, zu denen sie führen, ansammeln kann.</w:t>
      </w:r>
    </w:p>
    <w:p w14:paraId="3B462043"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Verbotene Vorgehensweisen</w:t>
      </w:r>
    </w:p>
    <w:p w14:paraId="0C5072F3" w14:textId="77777777" w:rsidR="002E3184" w:rsidRPr="008E0F64" w:rsidRDefault="002E3184" w:rsidP="002E3184">
      <w:pPr>
        <w:pStyle w:val="FOD-normal"/>
      </w:pPr>
      <w:r w:rsidRPr="008E0F64">
        <w:t>Folgendes ist verboten:</w:t>
      </w:r>
    </w:p>
    <w:p w14:paraId="05568822" w14:textId="77777777" w:rsidR="002E3184" w:rsidRPr="008E0F64" w:rsidRDefault="002E3184" w:rsidP="00445351">
      <w:pPr>
        <w:pStyle w:val="FOD-opsomming1"/>
        <w:numPr>
          <w:ilvl w:val="0"/>
          <w:numId w:val="204"/>
        </w:numPr>
      </w:pPr>
      <w:r w:rsidRPr="008E0F64">
        <w:t>Elektroinstallationsrohre aus brennbarem Material zu verwenden, außer wenn sie mindestens 3 cm tief in nicht brennbare Materialien eingebaut werden,</w:t>
      </w:r>
    </w:p>
    <w:p w14:paraId="63B12823" w14:textId="77777777" w:rsidR="002E3184" w:rsidRPr="008E0F64" w:rsidRDefault="002E3184" w:rsidP="00445351">
      <w:pPr>
        <w:pStyle w:val="FOD-opsomming1"/>
        <w:numPr>
          <w:ilvl w:val="0"/>
          <w:numId w:val="204"/>
        </w:numPr>
      </w:pPr>
      <w:r w:rsidRPr="008E0F64">
        <w:t>in Elektroinstallationsrohren Verbindungen, Verbindungsstellen oder Verschweißungen zwischen Leitern anzulegen,</w:t>
      </w:r>
    </w:p>
    <w:p w14:paraId="1E5DB1DD" w14:textId="77777777" w:rsidR="002E3184" w:rsidRPr="008E0F64" w:rsidRDefault="002E3184" w:rsidP="00445351">
      <w:pPr>
        <w:pStyle w:val="FOD-opsomming1"/>
        <w:numPr>
          <w:ilvl w:val="0"/>
          <w:numId w:val="204"/>
        </w:numPr>
      </w:pPr>
      <w:r w:rsidRPr="008E0F64">
        <w:t>Elektroinstallationsrohre aus thermoplastischem Material an Stellen zu verwenden, an denen die Temperatur unter normalen Bedingungen 60°C überschreiten kann,</w:t>
      </w:r>
    </w:p>
    <w:p w14:paraId="0B7D3B63" w14:textId="77777777" w:rsidR="002E3184" w:rsidRPr="008E0F64" w:rsidRDefault="002E3184" w:rsidP="00445351">
      <w:pPr>
        <w:pStyle w:val="FOD-opsomming1"/>
        <w:numPr>
          <w:ilvl w:val="0"/>
          <w:numId w:val="204"/>
        </w:numPr>
      </w:pPr>
      <w:r w:rsidRPr="008E0F64">
        <w:t>in Elektroinstallationsrohren Lahnleiter, Kupferbanddraht, flexible CSuB-Kabel oder Ähnliches zu verlegen.</w:t>
      </w:r>
    </w:p>
    <w:p w14:paraId="5E5BFF1C" w14:textId="77777777" w:rsidR="002E3184" w:rsidRPr="008E0F64" w:rsidRDefault="002E3184" w:rsidP="002E3184">
      <w:pPr>
        <w:pStyle w:val="FOD-normal"/>
      </w:pPr>
      <w:r w:rsidRPr="008E0F64">
        <w:t>Eventuelle Anschlüsse in Zug- und Verbindungskästen dürfen nur an einem geeigneten Klemmenblock vorgenommen werden.</w:t>
      </w:r>
    </w:p>
    <w:p w14:paraId="0A56AD37"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Elektroinstallationsrohre aus magnetischem Metall</w:t>
      </w:r>
    </w:p>
    <w:p w14:paraId="3A3FDADE" w14:textId="77777777" w:rsidR="002E3184" w:rsidRPr="008E0F64" w:rsidRDefault="002E3184" w:rsidP="002E3184">
      <w:pPr>
        <w:pStyle w:val="FOD-normal"/>
      </w:pPr>
      <w:r w:rsidRPr="008E0F64">
        <w:t>Elektrische Leitungen, die zum selben Wechselstromkreis gehören, werden zusammen im selben Elektroinstallationsrohr verlegt, wenn dieses aus magnetischem, nicht längsgeteiltem Metall besteht und wenn diese elektrischen Leitungen durch Schutzeinrichtungen mit einer Nennstromstärke von mehr als 25 A geschützt sind.</w:t>
      </w:r>
    </w:p>
    <w:p w14:paraId="3EBC3FDB" w14:textId="77777777"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Besondere Regeln für die Verlegung in Elektroinstallationsrohren auf Putz</w:t>
      </w:r>
    </w:p>
    <w:p w14:paraId="56EA79CB" w14:textId="49767553" w:rsidR="002E3184" w:rsidRPr="008E0F64" w:rsidRDefault="00EF6FC8" w:rsidP="002E3184">
      <w:pPr>
        <w:pStyle w:val="FOD-opsommingabc"/>
        <w:numPr>
          <w:ilvl w:val="0"/>
          <w:numId w:val="0"/>
        </w:numPr>
        <w:spacing w:before="120"/>
        <w:ind w:left="357"/>
        <w:rPr>
          <w:i/>
        </w:rPr>
      </w:pPr>
      <w:r w:rsidRPr="008E0F64">
        <w:rPr>
          <w:i/>
        </w:rPr>
        <w:t xml:space="preserve">h.1 - </w:t>
      </w:r>
      <w:r w:rsidR="002E3184" w:rsidRPr="008E0F64">
        <w:rPr>
          <w:i/>
        </w:rPr>
        <w:t>Mechanischer Schutz</w:t>
      </w:r>
    </w:p>
    <w:p w14:paraId="7C4F344A" w14:textId="77777777" w:rsidR="002E3184" w:rsidRPr="008E0F64" w:rsidRDefault="002E3184" w:rsidP="002E3184">
      <w:pPr>
        <w:pStyle w:val="FOD-normal"/>
        <w:ind w:left="357"/>
      </w:pPr>
      <w:r w:rsidRPr="008E0F64">
        <w:t>Der mechanische Schutz von Elektroinstallationsrohren ist an die äußeren Einflüsse angepasst, denen sie ausgesetzt sind.</w:t>
      </w:r>
    </w:p>
    <w:p w14:paraId="0595E908" w14:textId="34F5D0A5" w:rsidR="002E3184" w:rsidRPr="008E0F64" w:rsidRDefault="00EF6FC8" w:rsidP="002E3184">
      <w:pPr>
        <w:pStyle w:val="FOD-opsommingabc"/>
        <w:keepNext/>
        <w:numPr>
          <w:ilvl w:val="0"/>
          <w:numId w:val="0"/>
        </w:numPr>
        <w:spacing w:before="120"/>
        <w:ind w:left="357"/>
        <w:rPr>
          <w:i/>
        </w:rPr>
      </w:pPr>
      <w:r w:rsidRPr="008E0F64">
        <w:rPr>
          <w:i/>
        </w:rPr>
        <w:t xml:space="preserve">h.2 - </w:t>
      </w:r>
      <w:r w:rsidR="002E3184" w:rsidRPr="008E0F64">
        <w:rPr>
          <w:i/>
        </w:rPr>
        <w:t>Befestigung von Elektroinstallationsrohren</w:t>
      </w:r>
    </w:p>
    <w:p w14:paraId="63198BFB" w14:textId="77777777" w:rsidR="002E3184" w:rsidRPr="008E0F64" w:rsidRDefault="002E3184" w:rsidP="002E3184">
      <w:pPr>
        <w:pStyle w:val="FOD-normal"/>
        <w:ind w:left="357"/>
      </w:pPr>
      <w:r w:rsidRPr="008E0F64">
        <w:t>Die Befestigung von Elektroinstallationsrohren erfolgt nach den diesbezüglichen Regeln des Fachs.</w:t>
      </w:r>
    </w:p>
    <w:p w14:paraId="36080F94" w14:textId="77777777" w:rsidR="00F16BEB" w:rsidRPr="008E0F64" w:rsidRDefault="00F16BEB">
      <w:pPr>
        <w:rPr>
          <w:rFonts w:ascii="Trebuchet MS" w:hAnsi="Trebuchet MS"/>
          <w:b/>
          <w:sz w:val="19"/>
          <w:lang w:eastAsia="nl-NL"/>
        </w:rPr>
      </w:pPr>
      <w:r w:rsidRPr="008E0F64">
        <w:rPr>
          <w:rFonts w:ascii="Trebuchet MS" w:hAnsi="Trebuchet MS"/>
          <w:b/>
          <w:sz w:val="19"/>
        </w:rPr>
        <w:br w:type="page"/>
      </w:r>
    </w:p>
    <w:p w14:paraId="661BFF3D" w14:textId="5AC79766" w:rsidR="002E3184" w:rsidRPr="008E0F64" w:rsidRDefault="002E3184" w:rsidP="00F1261E">
      <w:pPr>
        <w:pStyle w:val="Paragraphedeliste"/>
        <w:widowControl w:val="0"/>
        <w:numPr>
          <w:ilvl w:val="0"/>
          <w:numId w:val="4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lastRenderedPageBreak/>
        <w:t>Besondere Regeln für die Verlegung von Elektroinstallationsrohren, die in Mauerwerk, Putz oder andere Bekleidungen eingebaut werden</w:t>
      </w:r>
    </w:p>
    <w:p w14:paraId="5B1BA5F1" w14:textId="2645A8C3" w:rsidR="002E3184" w:rsidRPr="008E0F64" w:rsidRDefault="00EF6FC8" w:rsidP="002E3184">
      <w:pPr>
        <w:pStyle w:val="FOD-opsommingabc"/>
        <w:numPr>
          <w:ilvl w:val="0"/>
          <w:numId w:val="0"/>
        </w:numPr>
        <w:spacing w:before="120"/>
        <w:ind w:left="357"/>
        <w:rPr>
          <w:i/>
        </w:rPr>
      </w:pPr>
      <w:r w:rsidRPr="008E0F64">
        <w:rPr>
          <w:i/>
        </w:rPr>
        <w:t xml:space="preserve">i.1 - </w:t>
      </w:r>
      <w:r w:rsidR="002E3184" w:rsidRPr="008E0F64">
        <w:rPr>
          <w:i/>
        </w:rPr>
        <w:t>Korrosionsschutz</w:t>
      </w:r>
    </w:p>
    <w:p w14:paraId="4EBA0623" w14:textId="77777777" w:rsidR="002E3184" w:rsidRPr="008E0F64" w:rsidRDefault="002E3184" w:rsidP="002E3184">
      <w:pPr>
        <w:pStyle w:val="FOD-normal"/>
        <w:ind w:left="357"/>
      </w:pPr>
      <w:r w:rsidRPr="008E0F64">
        <w:t>Vorkehrungen nach den Regeln des Fachs werden getroffen, um eine Korrosion von Elektroinstallationsrohren in korrosiven Umgebungen zu vermeiden.</w:t>
      </w:r>
    </w:p>
    <w:p w14:paraId="518A42A8" w14:textId="3102492E" w:rsidR="002E3184" w:rsidRPr="008E0F64" w:rsidRDefault="00EF6FC8" w:rsidP="002E3184">
      <w:pPr>
        <w:pStyle w:val="FOD-opsommingabc"/>
        <w:numPr>
          <w:ilvl w:val="0"/>
          <w:numId w:val="0"/>
        </w:numPr>
        <w:spacing w:before="120"/>
        <w:ind w:left="357"/>
        <w:rPr>
          <w:i/>
        </w:rPr>
      </w:pPr>
      <w:r w:rsidRPr="008E0F64">
        <w:rPr>
          <w:i/>
        </w:rPr>
        <w:t xml:space="preserve">i.2 - </w:t>
      </w:r>
      <w:r w:rsidR="002E3184" w:rsidRPr="008E0F64">
        <w:rPr>
          <w:i/>
        </w:rPr>
        <w:t>Verbindungsstellen und Anschlüsse</w:t>
      </w:r>
    </w:p>
    <w:p w14:paraId="402C0DFC" w14:textId="77777777" w:rsidR="002E3184" w:rsidRPr="008E0F64" w:rsidRDefault="002E3184" w:rsidP="002E3184">
      <w:pPr>
        <w:pStyle w:val="FOD-normal"/>
        <w:spacing w:after="120"/>
        <w:ind w:left="357"/>
      </w:pPr>
      <w:r w:rsidRPr="008E0F64">
        <w:t>In Verbindungs-, Abzweig- und Zugdosen bleiben Leiter bzw. Kabel zugänglich und T-Stücke und Winkel sind verboten.</w:t>
      </w:r>
    </w:p>
    <w:p w14:paraId="7521460C" w14:textId="77777777" w:rsidR="002E3184" w:rsidRPr="008E0F64" w:rsidRDefault="002E3184" w:rsidP="00962ACD">
      <w:pPr>
        <w:pStyle w:val="FOD-niv4"/>
      </w:pPr>
      <w:bookmarkStart w:id="1621" w:name="_Toc390436829"/>
      <w:bookmarkStart w:id="1622" w:name="_Toc167268316"/>
      <w:bookmarkStart w:id="1623" w:name="_Toc167269479"/>
      <w:bookmarkStart w:id="1624" w:name="_Toc167270639"/>
      <w:bookmarkStart w:id="1625" w:name="_Toc196734684"/>
      <w:r w:rsidRPr="008E0F64">
        <w:t>Unterabschnitt 5.2.9.4 - Verlegung unter Leisten, Fußleisten und Einfassungen</w:t>
      </w:r>
      <w:bookmarkEnd w:id="1621"/>
      <w:bookmarkEnd w:id="1622"/>
      <w:bookmarkEnd w:id="1623"/>
      <w:bookmarkEnd w:id="1624"/>
      <w:bookmarkEnd w:id="1625"/>
    </w:p>
    <w:p w14:paraId="188941D5" w14:textId="77777777" w:rsidR="002E3184" w:rsidRPr="008E0F64" w:rsidRDefault="002E3184" w:rsidP="00F1261E">
      <w:pPr>
        <w:pStyle w:val="Paragraphedeliste"/>
        <w:widowControl w:val="0"/>
        <w:numPr>
          <w:ilvl w:val="0"/>
          <w:numId w:val="4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Materialien</w:t>
      </w:r>
    </w:p>
    <w:p w14:paraId="64AF4B70" w14:textId="77777777" w:rsidR="002E3184" w:rsidRPr="008E0F64" w:rsidRDefault="002E3184" w:rsidP="002E3184">
      <w:pPr>
        <w:pStyle w:val="FOD-normal"/>
        <w:keepNext/>
      </w:pPr>
      <w:r w:rsidRPr="008E0F64">
        <w:t>Leisten, Fußleisten und Einfassungen können aus Holz oder thermoplastischem Material bestehen. Sie weisen eine ausreichende mechanische Festigkeit auf.</w:t>
      </w:r>
    </w:p>
    <w:p w14:paraId="33EDF755" w14:textId="77777777" w:rsidR="002E3184" w:rsidRPr="008E0F64" w:rsidRDefault="002E3184" w:rsidP="00F1261E">
      <w:pPr>
        <w:pStyle w:val="Paragraphedeliste"/>
        <w:keepNext/>
        <w:widowControl w:val="0"/>
        <w:numPr>
          <w:ilvl w:val="0"/>
          <w:numId w:val="4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Wahl elektrischer Leitungen</w:t>
      </w:r>
    </w:p>
    <w:p w14:paraId="4B364415" w14:textId="77777777" w:rsidR="002E3184" w:rsidRPr="008E0F64" w:rsidRDefault="002E3184" w:rsidP="002E3184">
      <w:pPr>
        <w:pStyle w:val="FOD-normal"/>
      </w:pPr>
      <w:r w:rsidRPr="008E0F64">
        <w:t>Isolierte Leiter oder Einleiterkabel dürfen unter Leisten, Fußleisten und Einfassungen verlegt werden.</w:t>
      </w:r>
    </w:p>
    <w:p w14:paraId="7BDEA90D" w14:textId="77777777" w:rsidR="002E3184" w:rsidRPr="008E0F64" w:rsidRDefault="002E3184" w:rsidP="002E3184">
      <w:pPr>
        <w:pStyle w:val="FOD-normal"/>
        <w:rPr>
          <w:i/>
        </w:rPr>
      </w:pPr>
      <w:r w:rsidRPr="008E0F64">
        <w:t xml:space="preserve">Wenn Leisten, Fußleisten und Einfassungen aus brennbaren Materialien bestehen, entsprechen die isolierten Leiter oder Einleiterkabel den Vorschriften von </w:t>
      </w:r>
      <w:r w:rsidRPr="008E0F64">
        <w:rPr>
          <w:i/>
        </w:rPr>
        <w:t>Unterabschnitt 5.2.7.3</w:t>
      </w:r>
      <w:r w:rsidRPr="008E0F64">
        <w:t>.</w:t>
      </w:r>
    </w:p>
    <w:p w14:paraId="2808463E" w14:textId="77777777" w:rsidR="002E3184" w:rsidRPr="008E0F64" w:rsidRDefault="002E3184" w:rsidP="002E3184">
      <w:pPr>
        <w:pStyle w:val="FOD-normal"/>
      </w:pPr>
      <w:r w:rsidRPr="008E0F64">
        <w:t>Aussparungen in Leisten, Fußleisten und Einfassungen werden so abgemessen, dass Leiter oder Einleiterkabel problemlos darin untergebracht werden können.</w:t>
      </w:r>
    </w:p>
    <w:p w14:paraId="607B8F5D" w14:textId="77777777" w:rsidR="002E3184" w:rsidRPr="008E0F64" w:rsidRDefault="002E3184" w:rsidP="002E3184">
      <w:pPr>
        <w:pStyle w:val="FOD-normal"/>
      </w:pPr>
      <w:r w:rsidRPr="008E0F64">
        <w:t>In Holzleisten wird durch jede Aussparung nur ein Leiter oder Einleiterkabel geführt, es sei denn, diese Leiter oder Einleiterkabel gehören zu ein und demselben Stromkreis.</w:t>
      </w:r>
    </w:p>
    <w:p w14:paraId="7F37D0A0" w14:textId="77777777" w:rsidR="002E3184" w:rsidRPr="008E0F64" w:rsidRDefault="002E3184" w:rsidP="002E3184">
      <w:pPr>
        <w:pStyle w:val="FOD-normal"/>
        <w:spacing w:after="120"/>
      </w:pPr>
      <w:r w:rsidRPr="008E0F64">
        <w:t>Die Verwendung von Fußleisten ohne Abdeckung und mit nur einer Aussparung ist für die Durchführung von Leitern oder Einleiterkabeln nicht zulässig.</w:t>
      </w:r>
    </w:p>
    <w:p w14:paraId="1B4B9545" w14:textId="77777777" w:rsidR="002E3184" w:rsidRPr="008E0F64" w:rsidRDefault="002E3184" w:rsidP="00962ACD">
      <w:pPr>
        <w:pStyle w:val="FOD-niv4"/>
      </w:pPr>
      <w:bookmarkStart w:id="1626" w:name="_Toc390436830"/>
      <w:bookmarkStart w:id="1627" w:name="_Toc167268317"/>
      <w:bookmarkStart w:id="1628" w:name="_Toc167269480"/>
      <w:bookmarkStart w:id="1629" w:name="_Toc167270640"/>
      <w:bookmarkStart w:id="1630" w:name="_Toc196734685"/>
      <w:r w:rsidRPr="008E0F64">
        <w:t>Unterabschnitt 5.2.9.5 - Verlegung im Freien oder auf Putz</w:t>
      </w:r>
      <w:bookmarkEnd w:id="1626"/>
      <w:bookmarkEnd w:id="1627"/>
      <w:bookmarkEnd w:id="1628"/>
      <w:bookmarkEnd w:id="1629"/>
      <w:bookmarkEnd w:id="1630"/>
    </w:p>
    <w:p w14:paraId="3DAA3762" w14:textId="77777777" w:rsidR="002E3184" w:rsidRPr="008E0F64" w:rsidRDefault="002E3184" w:rsidP="002E3184">
      <w:pPr>
        <w:pStyle w:val="FOD-normal"/>
        <w:keepNext/>
      </w:pPr>
      <w:r w:rsidRPr="008E0F64">
        <w:t>Im Freien oder auf Putz dürfen nur Kabel verlegt werden, unabhängige Schutzleiter (PE) und unabhängige PEN-Leiter ausgenommen.</w:t>
      </w:r>
    </w:p>
    <w:p w14:paraId="461B70BC" w14:textId="77777777" w:rsidR="002E3184" w:rsidRPr="008E0F64" w:rsidRDefault="002E3184" w:rsidP="002E3184">
      <w:pPr>
        <w:pStyle w:val="FOD-normal"/>
        <w:keepNext/>
      </w:pPr>
      <w:r w:rsidRPr="008E0F64">
        <w:t>Befestigungsmittel, Kabelwannen, Kabelpritschen, ... werden so gewählt und angebracht, dass elektrische Leitungen unbeschädigt bleiben. Sie können äußeren Einflüssen, denen sie ausgesetzt sind, ohne Schaden widerstehen.</w:t>
      </w:r>
    </w:p>
    <w:p w14:paraId="25C0B6BD" w14:textId="77777777" w:rsidR="002E3184" w:rsidRPr="008E0F64" w:rsidRDefault="002E3184" w:rsidP="002E3184">
      <w:pPr>
        <w:pStyle w:val="FOD-normal"/>
      </w:pPr>
      <w:r w:rsidRPr="008E0F64">
        <w:t>Bei senkrechten Abschnitten muss darauf geachtet werden, dass durch das Gewicht elektrischer Leitungen auftretende Zugkräfte nicht zu Brüchen oder Verformungen der Leiter führen. Diese Zugkräfte dürfen nicht auf Anschlussklemmen wirken.</w:t>
      </w:r>
    </w:p>
    <w:p w14:paraId="6D2F2D5A" w14:textId="77777777" w:rsidR="002E3184" w:rsidRPr="008E0F64" w:rsidRDefault="002E3184" w:rsidP="002E3184">
      <w:pPr>
        <w:pStyle w:val="FOD-normal"/>
        <w:spacing w:after="120"/>
      </w:pPr>
      <w:r w:rsidRPr="008E0F64">
        <w:t>Befestigungsmittel sind so entworfen und abgemessen, dass sie die elektrischen Leitungen nicht beschädigen.</w:t>
      </w:r>
    </w:p>
    <w:p w14:paraId="45EBB47B" w14:textId="77777777" w:rsidR="002E3184" w:rsidRPr="008E0F64" w:rsidRDefault="002E3184" w:rsidP="00962ACD">
      <w:pPr>
        <w:pStyle w:val="FOD-niv4"/>
      </w:pPr>
      <w:bookmarkStart w:id="1631" w:name="_Toc390436831"/>
      <w:bookmarkStart w:id="1632" w:name="_Toc167268318"/>
      <w:bookmarkStart w:id="1633" w:name="_Toc167269481"/>
      <w:bookmarkStart w:id="1634" w:name="_Toc167270641"/>
      <w:bookmarkStart w:id="1635" w:name="_Toc196734686"/>
      <w:r w:rsidRPr="008E0F64">
        <w:t>Unterabschnitt 5.2.9.6 - Kabelschächte und Kabelrinnen</w:t>
      </w:r>
      <w:bookmarkEnd w:id="1631"/>
      <w:bookmarkEnd w:id="1632"/>
      <w:bookmarkEnd w:id="1633"/>
      <w:bookmarkEnd w:id="1634"/>
      <w:bookmarkEnd w:id="1635"/>
    </w:p>
    <w:p w14:paraId="7E77A3FA" w14:textId="77777777" w:rsidR="002E3184" w:rsidRPr="008E0F64" w:rsidRDefault="002E3184" w:rsidP="002E3184">
      <w:pPr>
        <w:pStyle w:val="FOD-normal"/>
      </w:pPr>
      <w:r w:rsidRPr="008E0F64">
        <w:t>In Kabelrinnen ist die Verlegung von Leitern, die nur mit einer Basisisolierung versehen sind, verboten, unabhängige Schutzleiter (PE) und unabhängige PEN-Leiter ausgenommen.</w:t>
      </w:r>
    </w:p>
    <w:p w14:paraId="4EDAB118" w14:textId="77777777" w:rsidR="002E3184" w:rsidRPr="008E0F64" w:rsidRDefault="002E3184" w:rsidP="002E3184">
      <w:pPr>
        <w:pStyle w:val="FOD-normal"/>
      </w:pPr>
      <w:r w:rsidRPr="008E0F64">
        <w:t>Isolierte Leiter dürfen in Kabelschächten verlegt werden.</w:t>
      </w:r>
    </w:p>
    <w:p w14:paraId="36C8C88D" w14:textId="77777777" w:rsidR="002E3184" w:rsidRPr="008E0F64" w:rsidRDefault="002E3184" w:rsidP="002E3184">
      <w:pPr>
        <w:pStyle w:val="FOD-normal"/>
      </w:pPr>
      <w:r w:rsidRPr="008E0F64">
        <w:t>Wenn isolierte Leiter in Kabelschächten verlegt werden, die sich außerhalb elektrischer Betriebsstätten befinden, sind diese Kabelschächte vollwandig und mit einem Deckel versehen, der nur mit einem Werkzeug geöffnet werden kann.</w:t>
      </w:r>
    </w:p>
    <w:p w14:paraId="4FC2931A" w14:textId="77777777" w:rsidR="002E3184" w:rsidRPr="008E0F64" w:rsidRDefault="002E3184" w:rsidP="002E3184">
      <w:pPr>
        <w:pStyle w:val="FOD-normal"/>
      </w:pPr>
      <w:r w:rsidRPr="008E0F64">
        <w:t>Verbindungen für Verbindungsstellen, Anschlüsse oder Abzweigungen werden nach den Regeln des Fachs in Verbindungs- oder Abzweigdosen oder an Klemmen von Schaltern oder Steckdosen ausgeführt.</w:t>
      </w:r>
    </w:p>
    <w:p w14:paraId="76922A07" w14:textId="77777777" w:rsidR="002E3184" w:rsidRPr="008E0F64" w:rsidRDefault="002E3184" w:rsidP="002E3184">
      <w:pPr>
        <w:pStyle w:val="FOD-normal"/>
      </w:pPr>
      <w:r w:rsidRPr="008E0F64">
        <w:t>Wenn in einer Kabelrinne oder einem Kabelschacht Stromkreisleitungen mit unterschiedlichen Spannungen benutzt werden, werden die Verbindungen für Verbindungsstellen, Anschlüsse oder Abzweigungen in Abschnitten ausgeführt, in denen elektrische Leitungen mit unterschiedlichen Spannungen voneinander getrennt sind.</w:t>
      </w:r>
    </w:p>
    <w:p w14:paraId="606349B9" w14:textId="77777777" w:rsidR="002E3184" w:rsidRPr="008E0F64" w:rsidRDefault="002E3184" w:rsidP="00962ACD">
      <w:pPr>
        <w:pStyle w:val="FOD-niv4"/>
      </w:pPr>
      <w:bookmarkStart w:id="1636" w:name="_Toc390436832"/>
      <w:bookmarkStart w:id="1637" w:name="_Toc167268319"/>
      <w:bookmarkStart w:id="1638" w:name="_Toc167269482"/>
      <w:bookmarkStart w:id="1639" w:name="_Toc167270642"/>
      <w:bookmarkStart w:id="1640" w:name="_Toc196734687"/>
      <w:r w:rsidRPr="008E0F64">
        <w:lastRenderedPageBreak/>
        <w:t>Unterabschnitt 5.2.9.7 - Kabelschutz</w:t>
      </w:r>
      <w:bookmarkEnd w:id="1636"/>
      <w:bookmarkEnd w:id="1637"/>
      <w:bookmarkEnd w:id="1638"/>
      <w:bookmarkEnd w:id="1639"/>
      <w:bookmarkEnd w:id="1640"/>
    </w:p>
    <w:p w14:paraId="5C102FB9" w14:textId="77777777" w:rsidR="002E3184" w:rsidRPr="008E0F64" w:rsidRDefault="002E3184" w:rsidP="002E3184">
      <w:pPr>
        <w:pStyle w:val="FOD-normal"/>
        <w:spacing w:after="120"/>
      </w:pPr>
      <w:r w:rsidRPr="008E0F64">
        <w:t>Die Wahl elektrischer Leitungen in einem Kabelschutz richtet sich nach den mit der Lage des Kabelschutzes verbundenen Risiken. Das Risiko eines Eindringens von Flüssigkeit in den Kabelschutz wird sorgfältig vermieden.</w:t>
      </w:r>
    </w:p>
    <w:p w14:paraId="7403AD29" w14:textId="77777777" w:rsidR="002E3184" w:rsidRPr="008E0F64" w:rsidRDefault="002E3184" w:rsidP="00962ACD">
      <w:pPr>
        <w:pStyle w:val="FOD-niv4"/>
      </w:pPr>
      <w:bookmarkStart w:id="1641" w:name="_Toc390436833"/>
      <w:bookmarkStart w:id="1642" w:name="_Toc167268320"/>
      <w:bookmarkStart w:id="1643" w:name="_Toc167269483"/>
      <w:bookmarkStart w:id="1644" w:name="_Toc167270643"/>
      <w:bookmarkStart w:id="1645" w:name="_Toc196734688"/>
      <w:r w:rsidRPr="008E0F64">
        <w:t>Unterabschnitt 5.2.9.8 - Offene, geschlossene oder sandgefüllte Kabelkanäle</w:t>
      </w:r>
      <w:bookmarkEnd w:id="1641"/>
      <w:bookmarkEnd w:id="1642"/>
      <w:bookmarkEnd w:id="1643"/>
      <w:bookmarkEnd w:id="1644"/>
      <w:bookmarkEnd w:id="1645"/>
    </w:p>
    <w:p w14:paraId="4C16FFBF" w14:textId="77777777" w:rsidR="002E3184" w:rsidRPr="008E0F64" w:rsidRDefault="002E3184" w:rsidP="002E3184">
      <w:pPr>
        <w:pStyle w:val="FOD-normal"/>
        <w:spacing w:after="120"/>
      </w:pPr>
      <w:r w:rsidRPr="008E0F64">
        <w:t>Die Wahl elektrischer Leitungen in Kabelkanälen richtet sich nach den mit der Lage des Kabelkanals verbundenen Risiken. Kabelkanäle sind so beschaffen, dass sie insbesondere in staubigen Räumlichkeiten leicht gereinigt werden können.</w:t>
      </w:r>
    </w:p>
    <w:p w14:paraId="295E13FC" w14:textId="77777777" w:rsidR="002E3184" w:rsidRPr="008E0F64" w:rsidRDefault="002E3184" w:rsidP="00962ACD">
      <w:pPr>
        <w:pStyle w:val="FOD-niv4"/>
      </w:pPr>
      <w:bookmarkStart w:id="1646" w:name="_Toc390436834"/>
      <w:bookmarkStart w:id="1647" w:name="_Toc167268321"/>
      <w:bookmarkStart w:id="1648" w:name="_Toc167269484"/>
      <w:bookmarkStart w:id="1649" w:name="_Toc167270644"/>
      <w:bookmarkStart w:id="1650" w:name="_Toc196734689"/>
      <w:r w:rsidRPr="008E0F64">
        <w:t>Unterabschnitt 5.2.9.9 - Bauliche Hohlräume</w:t>
      </w:r>
      <w:bookmarkEnd w:id="1646"/>
      <w:bookmarkEnd w:id="1647"/>
      <w:bookmarkEnd w:id="1648"/>
      <w:bookmarkEnd w:id="1649"/>
      <w:bookmarkEnd w:id="1650"/>
    </w:p>
    <w:p w14:paraId="19317CF8" w14:textId="77777777" w:rsidR="002E3184" w:rsidRPr="008E0F64" w:rsidRDefault="002E3184" w:rsidP="002E3184">
      <w:pPr>
        <w:pStyle w:val="FOD-normal"/>
        <w:rPr>
          <w:i/>
        </w:rPr>
      </w:pPr>
      <w:r w:rsidRPr="008E0F64">
        <w:t xml:space="preserve">Leiter, Kabel und Elektroinstallationsrohre, die in baulichen Hohlräumen verlegt werden sollen, entsprechen den Vorschriften der </w:t>
      </w:r>
      <w:r w:rsidRPr="008E0F64">
        <w:rPr>
          <w:i/>
        </w:rPr>
        <w:t xml:space="preserve">Unterabschnitte 5.2.7.3 </w:t>
      </w:r>
      <w:r w:rsidRPr="008E0F64">
        <w:t xml:space="preserve"> und</w:t>
      </w:r>
      <w:r w:rsidRPr="008E0F64">
        <w:rPr>
          <w:i/>
        </w:rPr>
        <w:t xml:space="preserve"> 5.2.7.4</w:t>
      </w:r>
      <w:r w:rsidRPr="008E0F64">
        <w:t>.</w:t>
      </w:r>
    </w:p>
    <w:p w14:paraId="1A940871" w14:textId="77777777" w:rsidR="002E3184" w:rsidRPr="008E0F64" w:rsidRDefault="002E3184" w:rsidP="002E3184">
      <w:pPr>
        <w:pStyle w:val="FOD-normal"/>
      </w:pPr>
      <w:r w:rsidRPr="008E0F64">
        <w:t>Es ist verboten, Leiter, die nur mit einer Basisisolierung versehen sind, in baulichen Hohlräumen (Decken, Böden, ...) zu verlegen.</w:t>
      </w:r>
    </w:p>
    <w:p w14:paraId="3C14A26E" w14:textId="77777777" w:rsidR="002E3184" w:rsidRPr="008E0F64" w:rsidRDefault="002E3184" w:rsidP="002E3184">
      <w:pPr>
        <w:pStyle w:val="FOD-normal"/>
        <w:spacing w:after="120"/>
      </w:pPr>
      <w:r w:rsidRPr="008E0F64">
        <w:t>Falls elektrische Leitungen in Elektroinstallationsrohren verlegt werden, die nicht die erforderliche mechanische Festigkeit aufweisen, werden Letztere überall, wo die Gefahr einer Beschädigung besteht, mechanisch geschützt, zum Beispiel wenn sie auf Balken verlegt werden.</w:t>
      </w:r>
    </w:p>
    <w:p w14:paraId="7EA82575" w14:textId="77777777" w:rsidR="002E3184" w:rsidRPr="008E0F64" w:rsidRDefault="002E3184" w:rsidP="00962ACD">
      <w:pPr>
        <w:pStyle w:val="FOD-niv4"/>
      </w:pPr>
      <w:bookmarkStart w:id="1651" w:name="_Toc390436835"/>
      <w:bookmarkStart w:id="1652" w:name="_Toc167268322"/>
      <w:bookmarkStart w:id="1653" w:name="_Toc167269485"/>
      <w:bookmarkStart w:id="1654" w:name="_Toc167270645"/>
      <w:bookmarkStart w:id="1655" w:name="_Toc196734690"/>
      <w:r w:rsidRPr="008E0F64">
        <w:t>Unterabschnitt 5.2.9.10 - Einbau ohne Elektroinstallationsrohre</w:t>
      </w:r>
      <w:bookmarkEnd w:id="1651"/>
      <w:bookmarkEnd w:id="1652"/>
      <w:bookmarkEnd w:id="1653"/>
      <w:bookmarkEnd w:id="1654"/>
      <w:bookmarkEnd w:id="1655"/>
    </w:p>
    <w:p w14:paraId="13B1EEFF" w14:textId="77777777" w:rsidR="002E3184" w:rsidRPr="008E0F64" w:rsidRDefault="002E3184" w:rsidP="00445351">
      <w:pPr>
        <w:pStyle w:val="Paragraphedeliste"/>
        <w:keepNext/>
        <w:numPr>
          <w:ilvl w:val="0"/>
          <w:numId w:val="495"/>
        </w:numPr>
        <w:tabs>
          <w:tab w:val="left" w:pos="709"/>
        </w:tabs>
        <w:spacing w:before="120" w:after="0" w:line="240" w:lineRule="auto"/>
        <w:rPr>
          <w:rFonts w:ascii="Trebuchet MS" w:eastAsiaTheme="minorHAnsi" w:hAnsi="Trebuchet MS" w:cs="Arial"/>
          <w:b/>
          <w:iCs/>
          <w:sz w:val="19"/>
          <w:szCs w:val="19"/>
        </w:rPr>
      </w:pPr>
      <w:r w:rsidRPr="008E0F64">
        <w:rPr>
          <w:rFonts w:ascii="Trebuchet MS" w:hAnsi="Trebuchet MS"/>
          <w:b/>
          <w:sz w:val="19"/>
        </w:rPr>
        <w:t>In Beton oder Zement eingebaute elektrische Leitungen</w:t>
      </w:r>
    </w:p>
    <w:p w14:paraId="2C2A58EC" w14:textId="77777777" w:rsidR="002E3184" w:rsidRPr="008E0F64" w:rsidRDefault="002E3184" w:rsidP="002E3184">
      <w:pPr>
        <w:pStyle w:val="FOD-normal"/>
      </w:pPr>
      <w:r w:rsidRPr="008E0F64">
        <w:t>Es ist verboten, Leiter, die nur mit einer Basisisolierung versehen sind, in Wände, Böden und Decken einzubauen.</w:t>
      </w:r>
    </w:p>
    <w:p w14:paraId="6FA2169F" w14:textId="77777777" w:rsidR="002E3184" w:rsidRPr="008E0F64" w:rsidRDefault="002E3184" w:rsidP="002E3184">
      <w:pPr>
        <w:pStyle w:val="FOD-normal"/>
      </w:pPr>
      <w:r w:rsidRPr="008E0F64">
        <w:t>In Wände, Böden und Decken eingebaute elektrische Leitungen werden mit einer mindestens 3 cm dicken Beton- oder Zementschicht überdeckt.</w:t>
      </w:r>
    </w:p>
    <w:p w14:paraId="384AB724" w14:textId="77777777" w:rsidR="002E3184" w:rsidRPr="008E0F64" w:rsidRDefault="002E3184" w:rsidP="002E3184">
      <w:pPr>
        <w:pStyle w:val="FOD-fig-tab-titel"/>
      </w:pPr>
      <w:bookmarkStart w:id="1656" w:name="_Toc86914680"/>
      <w:bookmarkStart w:id="1657" w:name="_Toc167267755"/>
      <w:bookmarkStart w:id="1658" w:name="_Toc167268918"/>
      <w:bookmarkStart w:id="1659" w:name="_Toc167270078"/>
      <w:bookmarkStart w:id="1660" w:name="_Toc202794522"/>
      <w:r w:rsidRPr="008E0F64">
        <w:t>Abbildung 5.26 - Einbau ohne Elektroinstallationsrohre in Beton oder Zement</w:t>
      </w:r>
      <w:bookmarkEnd w:id="1656"/>
      <w:bookmarkEnd w:id="1657"/>
      <w:bookmarkEnd w:id="1658"/>
      <w:bookmarkEnd w:id="1659"/>
      <w:bookmarkEnd w:id="1660"/>
    </w:p>
    <w:p w14:paraId="2560B0C7" w14:textId="77777777" w:rsidR="002E3184" w:rsidRPr="008E0F64" w:rsidRDefault="002E3184" w:rsidP="002E3184">
      <w:pPr>
        <w:pStyle w:val="FOD-afb"/>
      </w:pPr>
      <w:r w:rsidRPr="008E0F64">
        <w:rPr>
          <w:lang w:eastAsia="fr-BE"/>
        </w:rPr>
        <w:drawing>
          <wp:inline distT="0" distB="0" distL="0" distR="0" wp14:anchorId="2489A97D" wp14:editId="5037D78F">
            <wp:extent cx="1428750" cy="695325"/>
            <wp:effectExtent l="19050" t="0" r="0" b="0"/>
            <wp:docPr id="229" name="Picture 2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9" cstate="print"/>
                    <a:stretch>
                      <a:fillRect/>
                    </a:stretch>
                  </pic:blipFill>
                  <pic:spPr>
                    <a:xfrm>
                      <a:off x="0" y="0"/>
                      <a:ext cx="1428750" cy="695325"/>
                    </a:xfrm>
                    <a:prstGeom prst="rect">
                      <a:avLst/>
                    </a:prstGeom>
                  </pic:spPr>
                </pic:pic>
              </a:graphicData>
            </a:graphic>
          </wp:inline>
        </w:drawing>
      </w:r>
    </w:p>
    <w:p w14:paraId="096A8DD3" w14:textId="77777777" w:rsidR="002E3184" w:rsidRPr="008E0F64" w:rsidRDefault="002E3184" w:rsidP="00445351">
      <w:pPr>
        <w:pStyle w:val="Paragraphedeliste"/>
        <w:keepNext/>
        <w:widowControl w:val="0"/>
        <w:numPr>
          <w:ilvl w:val="0"/>
          <w:numId w:val="49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In Wände von Räumlichkeiten eingebaute elektrische Leitungen</w:t>
      </w:r>
    </w:p>
    <w:p w14:paraId="57CF8EB9" w14:textId="77777777" w:rsidR="002E3184" w:rsidRPr="008E0F64" w:rsidRDefault="002E3184" w:rsidP="002E3184">
      <w:pPr>
        <w:pStyle w:val="FOD-normal"/>
      </w:pPr>
      <w:r w:rsidRPr="008E0F64">
        <w:t>Es ist verboten, Leiter, die nur mit einer Basisisolierung versehen sind, in Wände von Räumlichkeiten einzubauen.</w:t>
      </w:r>
    </w:p>
    <w:p w14:paraId="50A33C74" w14:textId="77777777" w:rsidR="002E3184" w:rsidRPr="008E0F64" w:rsidRDefault="002E3184" w:rsidP="002E3184">
      <w:pPr>
        <w:pStyle w:val="FOD-normal"/>
        <w:keepNext/>
      </w:pPr>
      <w:r w:rsidRPr="008E0F64">
        <w:t>Elektrische Leitungen, die ohne Elektroinstallationsrohre in Wände von Räumlichkeiten eingebaut werden, entsprechen folgenden Vorschriften:</w:t>
      </w:r>
    </w:p>
    <w:p w14:paraId="2153018A" w14:textId="77777777" w:rsidR="002E3184" w:rsidRPr="008E0F64" w:rsidRDefault="002E3184" w:rsidP="00445351">
      <w:pPr>
        <w:pStyle w:val="FOD-opsomming1"/>
        <w:numPr>
          <w:ilvl w:val="0"/>
          <w:numId w:val="205"/>
        </w:numPr>
      </w:pPr>
      <w:r w:rsidRPr="008E0F64">
        <w:t>Sie verlaufen ausschließlich waagerecht oder senkrecht, wobei waagerechte Führungen in Decken rechtwinklig zu senkrechten Wänden verlaufen.</w:t>
      </w:r>
    </w:p>
    <w:p w14:paraId="086EC4FB" w14:textId="77777777" w:rsidR="002E3184" w:rsidRPr="008E0F64" w:rsidRDefault="002E3184" w:rsidP="00445351">
      <w:pPr>
        <w:pStyle w:val="FOD-opsomming1"/>
        <w:numPr>
          <w:ilvl w:val="0"/>
          <w:numId w:val="205"/>
        </w:numPr>
      </w:pPr>
      <w:r w:rsidRPr="008E0F64">
        <w:t>Waagerechte Führungen verlaufen 25 bis 35 cm über dem Boden bzw. unter der Decke und gleicherweise 25 bis 35 cm über der Unterseite von Fensterstürzen, sofern in diesem Fall ein Abstand von mindestens 25 cm zischen elektrischen Leitungen und Decke gewahrt bleibt.</w:t>
      </w:r>
    </w:p>
    <w:p w14:paraId="1C878D5A" w14:textId="77777777" w:rsidR="002E3184" w:rsidRPr="008E0F64" w:rsidRDefault="002E3184" w:rsidP="00445351">
      <w:pPr>
        <w:pStyle w:val="FOD-opsomming1"/>
        <w:numPr>
          <w:ilvl w:val="0"/>
          <w:numId w:val="205"/>
        </w:numPr>
      </w:pPr>
      <w:r w:rsidRPr="008E0F64">
        <w:t>Senkrechte Führungen verlaufen so nah wie möglich an einer Raumecke bzw. in einem Abstand von 10 bis 20 cm zu Türeinfassungen oder -zargen.</w:t>
      </w:r>
    </w:p>
    <w:p w14:paraId="17468A11" w14:textId="77777777" w:rsidR="002E3184" w:rsidRPr="008E0F64" w:rsidRDefault="002E3184" w:rsidP="00445351">
      <w:pPr>
        <w:pStyle w:val="FOD-opsomming1"/>
        <w:numPr>
          <w:ilvl w:val="0"/>
          <w:numId w:val="205"/>
        </w:numPr>
      </w:pPr>
      <w:r w:rsidRPr="008E0F64">
        <w:t>Eine Verlegung außerhalb der weiter oben beschriebenen Installationszonen erfolgt senkrecht über sichtbaren elektrischen Maschinen oder Geräten.</w:t>
      </w:r>
    </w:p>
    <w:p w14:paraId="082B75E3" w14:textId="77777777" w:rsidR="002E3184" w:rsidRPr="008E0F64" w:rsidRDefault="002E3184" w:rsidP="00445351">
      <w:pPr>
        <w:pStyle w:val="FOD-opsomming1"/>
        <w:numPr>
          <w:ilvl w:val="0"/>
          <w:numId w:val="205"/>
        </w:numPr>
      </w:pPr>
      <w:r w:rsidRPr="008E0F64">
        <w:t>Elektrische Leitungen werden weder bei der Verlegung noch danach mechanisch beansprucht.</w:t>
      </w:r>
    </w:p>
    <w:p w14:paraId="0656326D" w14:textId="77777777" w:rsidR="002E3184" w:rsidRPr="008E0F64" w:rsidRDefault="002E3184" w:rsidP="00445351">
      <w:pPr>
        <w:pStyle w:val="FOD-opsomming1"/>
        <w:numPr>
          <w:ilvl w:val="0"/>
          <w:numId w:val="205"/>
        </w:numPr>
      </w:pPr>
      <w:r w:rsidRPr="008E0F64">
        <w:t>Sie werden ohne Beschädigung an den Wänden befestigt.</w:t>
      </w:r>
    </w:p>
    <w:p w14:paraId="33D9327A" w14:textId="77777777" w:rsidR="002E3184" w:rsidRPr="008E0F64" w:rsidRDefault="002E3184" w:rsidP="00445351">
      <w:pPr>
        <w:pStyle w:val="FOD-opsomming1"/>
        <w:numPr>
          <w:ilvl w:val="0"/>
          <w:numId w:val="205"/>
        </w:numPr>
      </w:pPr>
      <w:r w:rsidRPr="008E0F64">
        <w:t>Die Dicke der abdeckenden Putzschicht beträgt nicht weniger als 0,4 cm.</w:t>
      </w:r>
    </w:p>
    <w:p w14:paraId="2E72329C" w14:textId="77777777" w:rsidR="002E3184" w:rsidRPr="008E0F64" w:rsidRDefault="002E3184" w:rsidP="002E3184">
      <w:pPr>
        <w:pStyle w:val="FOD-fig-tab-titel"/>
      </w:pPr>
      <w:bookmarkStart w:id="1661" w:name="_Toc86914681"/>
      <w:bookmarkStart w:id="1662" w:name="_Toc167267756"/>
      <w:bookmarkStart w:id="1663" w:name="_Toc167268919"/>
      <w:bookmarkStart w:id="1664" w:name="_Toc167270079"/>
      <w:bookmarkStart w:id="1665" w:name="_Toc202794523"/>
      <w:bookmarkStart w:id="1666" w:name="_Toc390436836"/>
      <w:r w:rsidRPr="008E0F64">
        <w:lastRenderedPageBreak/>
        <w:t>Abbildung 5.27 - In Wände von Räumlichkeiten eingebaute elektrische Leitungen</w:t>
      </w:r>
      <w:bookmarkEnd w:id="1661"/>
      <w:bookmarkEnd w:id="1662"/>
      <w:bookmarkEnd w:id="1663"/>
      <w:bookmarkEnd w:id="1664"/>
      <w:bookmarkEnd w:id="1665"/>
    </w:p>
    <w:p w14:paraId="6E0C5EAA" w14:textId="77777777" w:rsidR="002E3184" w:rsidRPr="008E0F64" w:rsidRDefault="002E3184" w:rsidP="002E3184">
      <w:pPr>
        <w:pStyle w:val="FOD-afb"/>
      </w:pPr>
      <w:r w:rsidRPr="008E0F64">
        <w:rPr>
          <w:lang w:eastAsia="fr-BE"/>
        </w:rPr>
        <w:drawing>
          <wp:inline distT="0" distB="0" distL="0" distR="0" wp14:anchorId="095556CE" wp14:editId="29EFC5C0">
            <wp:extent cx="4465320" cy="2865755"/>
            <wp:effectExtent l="19050" t="0" r="0" b="0"/>
            <wp:docPr id="15" name="Picture 27"/>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0" cstate="print"/>
                    <a:stretch>
                      <a:fillRect/>
                    </a:stretch>
                  </pic:blipFill>
                  <pic:spPr>
                    <a:xfrm>
                      <a:off x="0" y="0"/>
                      <a:ext cx="4465320" cy="2865755"/>
                    </a:xfrm>
                    <a:prstGeom prst="rect">
                      <a:avLst/>
                    </a:prstGeom>
                  </pic:spPr>
                </pic:pic>
              </a:graphicData>
            </a:graphic>
          </wp:inline>
        </w:drawing>
      </w:r>
    </w:p>
    <w:p w14:paraId="6B989159" w14:textId="77777777" w:rsidR="002E3184" w:rsidRPr="008E0F64" w:rsidRDefault="002E3184" w:rsidP="002E3184">
      <w:pPr>
        <w:pStyle w:val="FOD-fig-tab-titel"/>
      </w:pPr>
      <w:bookmarkStart w:id="1667" w:name="_Toc86914682"/>
      <w:bookmarkStart w:id="1668" w:name="_Toc167267757"/>
      <w:bookmarkStart w:id="1669" w:name="_Toc167268920"/>
      <w:bookmarkStart w:id="1670" w:name="_Toc167270080"/>
      <w:bookmarkStart w:id="1671" w:name="_Toc202794524"/>
      <w:r w:rsidRPr="008E0F64">
        <w:t>Abbildung 5.28 - Schematischer Querschnitt eines Schlitzes</w:t>
      </w:r>
      <w:bookmarkEnd w:id="1667"/>
      <w:bookmarkEnd w:id="1668"/>
      <w:bookmarkEnd w:id="1669"/>
      <w:bookmarkEnd w:id="1670"/>
      <w:bookmarkEnd w:id="1671"/>
    </w:p>
    <w:p w14:paraId="570CEB42" w14:textId="77777777" w:rsidR="002E3184" w:rsidRPr="008E0F64" w:rsidRDefault="002E3184" w:rsidP="002E3184">
      <w:pPr>
        <w:pStyle w:val="FOD-afb"/>
      </w:pPr>
      <w:r w:rsidRPr="008E0F64">
        <w:rPr>
          <w:lang w:eastAsia="fr-BE"/>
        </w:rPr>
        <w:drawing>
          <wp:inline distT="0" distB="0" distL="0" distR="0" wp14:anchorId="6E8210F7" wp14:editId="0ED1D91B">
            <wp:extent cx="2381250" cy="704850"/>
            <wp:effectExtent l="19050" t="0" r="0" b="0"/>
            <wp:docPr id="16" name="Picture 28"/>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1" cstate="print"/>
                    <a:stretch>
                      <a:fillRect/>
                    </a:stretch>
                  </pic:blipFill>
                  <pic:spPr>
                    <a:xfrm>
                      <a:off x="0" y="0"/>
                      <a:ext cx="2381250" cy="704850"/>
                    </a:xfrm>
                    <a:prstGeom prst="rect">
                      <a:avLst/>
                    </a:prstGeom>
                  </pic:spPr>
                </pic:pic>
              </a:graphicData>
            </a:graphic>
          </wp:inline>
        </w:drawing>
      </w:r>
    </w:p>
    <w:p w14:paraId="25AA1A6B" w14:textId="77777777" w:rsidR="002E3184" w:rsidRPr="008E0F64" w:rsidRDefault="002E3184" w:rsidP="002E3184">
      <w:pPr>
        <w:pStyle w:val="FOD-legende"/>
      </w:pPr>
      <w:r w:rsidRPr="008E0F64">
        <w:t>(1) Abdeckende Putzschicht</w:t>
      </w:r>
    </w:p>
    <w:p w14:paraId="09C453BD" w14:textId="77777777" w:rsidR="002E3184" w:rsidRPr="008E0F64" w:rsidRDefault="002E3184" w:rsidP="00962ACD">
      <w:pPr>
        <w:pStyle w:val="FOD-niv4"/>
      </w:pPr>
      <w:bookmarkStart w:id="1672" w:name="_Toc167268323"/>
      <w:bookmarkStart w:id="1673" w:name="_Toc167269486"/>
      <w:bookmarkStart w:id="1674" w:name="_Toc167270646"/>
      <w:bookmarkStart w:id="1675" w:name="_Toc196734691"/>
      <w:r w:rsidRPr="008E0F64">
        <w:t>Unterabschnitt 5.2.9.11 - Schienenverteiler</w:t>
      </w:r>
      <w:bookmarkEnd w:id="1666"/>
      <w:bookmarkEnd w:id="1672"/>
      <w:bookmarkEnd w:id="1673"/>
      <w:bookmarkEnd w:id="1674"/>
      <w:bookmarkEnd w:id="1675"/>
    </w:p>
    <w:p w14:paraId="4BCD3D78" w14:textId="77777777" w:rsidR="002E3184" w:rsidRPr="008E0F64" w:rsidRDefault="002E3184" w:rsidP="00F1261E">
      <w:pPr>
        <w:pStyle w:val="Paragraphedeliste"/>
        <w:widowControl w:val="0"/>
        <w:numPr>
          <w:ilvl w:val="0"/>
          <w:numId w:val="4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Schutz gegen direktes Berühren</w:t>
      </w:r>
    </w:p>
    <w:p w14:paraId="1BBC0D32" w14:textId="77777777" w:rsidR="002E3184" w:rsidRPr="008E0F64" w:rsidRDefault="002E3184" w:rsidP="002E3184">
      <w:pPr>
        <w:pStyle w:val="FOD-normal"/>
      </w:pPr>
      <w:r w:rsidRPr="008E0F64">
        <w:t>Die Schutzart von Schienenverteilern entspricht mindestens IPXX-B. Diese elektrischen Leitungen entsprechen den vom König bestätigten oder vom NBN registrierten Normen oder Bestimmungen, die ein Sicherheitsniveau gewährleisten, das dem in diesen Normen festgelegten Niveau mindestens gleichwertig ist.</w:t>
      </w:r>
    </w:p>
    <w:p w14:paraId="18530086" w14:textId="77777777" w:rsidR="002E3184" w:rsidRPr="008E0F64" w:rsidRDefault="002E3184" w:rsidP="00F1261E">
      <w:pPr>
        <w:pStyle w:val="Paragraphedeliste"/>
        <w:widowControl w:val="0"/>
        <w:numPr>
          <w:ilvl w:val="0"/>
          <w:numId w:val="4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Verbotene Verwendung</w:t>
      </w:r>
    </w:p>
    <w:p w14:paraId="4347C17D" w14:textId="77777777" w:rsidR="002E3184" w:rsidRPr="008E0F64" w:rsidRDefault="002E3184" w:rsidP="002E3184">
      <w:pPr>
        <w:pStyle w:val="FOD-normal"/>
        <w:spacing w:after="120"/>
      </w:pPr>
      <w:r w:rsidRPr="008E0F64">
        <w:t>Die Verwendung von Schienenverteilern in Waschräumen ist verboten.</w:t>
      </w:r>
    </w:p>
    <w:p w14:paraId="32D6A3B7" w14:textId="77777777" w:rsidR="002E3184" w:rsidRPr="008E0F64" w:rsidRDefault="002E3184" w:rsidP="00962ACD">
      <w:pPr>
        <w:pStyle w:val="FOD-niv4"/>
      </w:pPr>
      <w:bookmarkStart w:id="1676" w:name="_Toc390436837"/>
      <w:bookmarkStart w:id="1677" w:name="_Toc167268324"/>
      <w:bookmarkStart w:id="1678" w:name="_Toc167269487"/>
      <w:bookmarkStart w:id="1679" w:name="_Toc167270647"/>
      <w:bookmarkStart w:id="1680" w:name="_Toc196734692"/>
      <w:r w:rsidRPr="008E0F64">
        <w:t>Unterabschnitt 5.2.9.12 - Verlegung parallel laufender Drähte auf Isolatoren</w:t>
      </w:r>
      <w:bookmarkEnd w:id="1676"/>
      <w:bookmarkEnd w:id="1677"/>
      <w:bookmarkEnd w:id="1678"/>
      <w:bookmarkEnd w:id="1679"/>
      <w:bookmarkEnd w:id="1680"/>
    </w:p>
    <w:p w14:paraId="6F536C02" w14:textId="77777777" w:rsidR="002E3184" w:rsidRPr="008E0F64" w:rsidRDefault="002E3184" w:rsidP="00F1261E">
      <w:pPr>
        <w:pStyle w:val="Paragraphedeliste"/>
        <w:keepNext/>
        <w:widowControl w:val="0"/>
        <w:numPr>
          <w:ilvl w:val="0"/>
          <w:numId w:val="4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Verwendungsbedingungen</w:t>
      </w:r>
    </w:p>
    <w:p w14:paraId="6E638255" w14:textId="72A9E8CB" w:rsidR="002E3184" w:rsidRPr="008E0F64" w:rsidRDefault="006237AD" w:rsidP="002E3184">
      <w:pPr>
        <w:pStyle w:val="FOD-normal"/>
      </w:pPr>
      <w:r w:rsidRPr="008E0F64">
        <w:t>[I</w:t>
      </w:r>
      <w:r w:rsidR="002E3184" w:rsidRPr="008E0F64">
        <w:t xml:space="preserve">n hauswirtschaftlichen </w:t>
      </w:r>
      <w:r w:rsidRPr="008E0F64">
        <w:t>Anlag</w:t>
      </w:r>
      <w:r w:rsidR="002E3184" w:rsidRPr="008E0F64">
        <w:t>en</w:t>
      </w:r>
      <w:r w:rsidRPr="008E0F64">
        <w:t>]</w:t>
      </w:r>
      <w:r w:rsidR="002E3184" w:rsidRPr="008E0F64">
        <w:t xml:space="preserve"> ist eine Verlegung auf Isolatoren verboten.</w:t>
      </w:r>
    </w:p>
    <w:p w14:paraId="7A8BEF96" w14:textId="283B9223" w:rsidR="002E3184" w:rsidRPr="008E0F64" w:rsidRDefault="006237AD" w:rsidP="002E3184">
      <w:pPr>
        <w:pStyle w:val="FOD-normal"/>
      </w:pPr>
      <w:r w:rsidRPr="008E0F64">
        <w:t>[I</w:t>
      </w:r>
      <w:r w:rsidR="002E3184" w:rsidRPr="008E0F64">
        <w:t xml:space="preserve">n anderen </w:t>
      </w:r>
      <w:r w:rsidRPr="008E0F64">
        <w:t>Anlag</w:t>
      </w:r>
      <w:r w:rsidR="002E3184" w:rsidRPr="008E0F64">
        <w:t>en</w:t>
      </w:r>
      <w:r w:rsidRPr="008E0F64">
        <w:t>]</w:t>
      </w:r>
      <w:r w:rsidR="002E3184" w:rsidRPr="008E0F64">
        <w:t xml:space="preserve"> ist die Verlegung paralleler Drähte einer elektrischen Leitung auf Isolatoren überall erlaubt, wo kein mechanischer Schutz erforderlich ist, unter der Bedingung, dass keine Vorschrift des vorliegenden Buches dem entgegensteht und dass:</w:t>
      </w:r>
    </w:p>
    <w:p w14:paraId="65733F4E" w14:textId="77777777" w:rsidR="002E3184" w:rsidRPr="008E0F64" w:rsidRDefault="002E3184" w:rsidP="00445351">
      <w:pPr>
        <w:pStyle w:val="FOD-opsomming1"/>
        <w:numPr>
          <w:ilvl w:val="0"/>
          <w:numId w:val="206"/>
        </w:numPr>
      </w:pPr>
      <w:r w:rsidRPr="008E0F64">
        <w:t>die Isolatoren aus nicht brennbaren und nicht hygroskopischen Materialien bestehen,</w:t>
      </w:r>
    </w:p>
    <w:p w14:paraId="1150903F" w14:textId="77777777" w:rsidR="002E3184" w:rsidRPr="008E0F64" w:rsidRDefault="002E3184" w:rsidP="00445351">
      <w:pPr>
        <w:pStyle w:val="FOD-opsomming1"/>
        <w:numPr>
          <w:ilvl w:val="0"/>
          <w:numId w:val="206"/>
        </w:numPr>
      </w:pPr>
      <w:r w:rsidRPr="008E0F64">
        <w:t>unverrohrte elektrische Leitungen weder Wände von Räumlichkeiten noch dort bleibend vorhandene Gegenstände berühren.</w:t>
      </w:r>
    </w:p>
    <w:p w14:paraId="5ABA6C7E" w14:textId="77777777" w:rsidR="002E3184" w:rsidRPr="008E0F64" w:rsidRDefault="002E3184" w:rsidP="002E3184">
      <w:pPr>
        <w:pStyle w:val="FOD-normal"/>
      </w:pPr>
      <w:r w:rsidRPr="008E0F64">
        <w:t>Bei den weiter oben erwähnten elektrischen Leitungen handelt es sich:</w:t>
      </w:r>
    </w:p>
    <w:p w14:paraId="3CE11309" w14:textId="77777777" w:rsidR="002E3184" w:rsidRPr="008E0F64" w:rsidRDefault="002E3184" w:rsidP="00445351">
      <w:pPr>
        <w:pStyle w:val="FOD-opsomming1"/>
        <w:numPr>
          <w:ilvl w:val="0"/>
          <w:numId w:val="207"/>
        </w:numPr>
      </w:pPr>
      <w:r w:rsidRPr="008E0F64">
        <w:t>entweder um Sammelschienen in einem Schutzrohr, einer Umschließung oder in geschlossenen Kabelkanälen</w:t>
      </w:r>
    </w:p>
    <w:p w14:paraId="21A42460" w14:textId="77777777" w:rsidR="002E3184" w:rsidRPr="008E0F64" w:rsidRDefault="002E3184" w:rsidP="00445351">
      <w:pPr>
        <w:pStyle w:val="FOD-opsomming1"/>
        <w:numPr>
          <w:ilvl w:val="0"/>
          <w:numId w:val="207"/>
        </w:numPr>
      </w:pPr>
      <w:r w:rsidRPr="008E0F64">
        <w:t>oder um elektrische Leitungen in Rohren</w:t>
      </w:r>
    </w:p>
    <w:p w14:paraId="31144421" w14:textId="77777777" w:rsidR="002E3184" w:rsidRPr="008E0F64" w:rsidRDefault="002E3184" w:rsidP="00445351">
      <w:pPr>
        <w:pStyle w:val="FOD-opsomming1"/>
        <w:numPr>
          <w:ilvl w:val="0"/>
          <w:numId w:val="207"/>
        </w:numPr>
      </w:pPr>
      <w:r w:rsidRPr="008E0F64">
        <w:t>oder um blanke oder isolierte Leiter.</w:t>
      </w:r>
    </w:p>
    <w:p w14:paraId="53E3D666" w14:textId="77777777" w:rsidR="004C417F" w:rsidRPr="008E0F64" w:rsidRDefault="004C417F">
      <w:pPr>
        <w:rPr>
          <w:rFonts w:ascii="Trebuchet MS" w:hAnsi="Trebuchet MS"/>
          <w:b/>
          <w:sz w:val="19"/>
          <w:lang w:eastAsia="nl-NL"/>
        </w:rPr>
      </w:pPr>
      <w:r w:rsidRPr="008E0F64">
        <w:rPr>
          <w:rFonts w:ascii="Trebuchet MS" w:hAnsi="Trebuchet MS"/>
          <w:b/>
          <w:sz w:val="19"/>
        </w:rPr>
        <w:br w:type="page"/>
      </w:r>
    </w:p>
    <w:p w14:paraId="718663E0" w14:textId="789DAC31" w:rsidR="002E3184" w:rsidRPr="008E0F64" w:rsidRDefault="002E3184" w:rsidP="00F1261E">
      <w:pPr>
        <w:pStyle w:val="Paragraphedeliste"/>
        <w:widowControl w:val="0"/>
        <w:numPr>
          <w:ilvl w:val="0"/>
          <w:numId w:val="4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lastRenderedPageBreak/>
        <w:t>Verlegung</w:t>
      </w:r>
    </w:p>
    <w:p w14:paraId="4BB289ED" w14:textId="75070C98" w:rsidR="002E3184" w:rsidRPr="008E0F64" w:rsidRDefault="00EF6FC8" w:rsidP="002E3184">
      <w:pPr>
        <w:pStyle w:val="FOD-opsommingabc"/>
        <w:numPr>
          <w:ilvl w:val="0"/>
          <w:numId w:val="0"/>
        </w:numPr>
        <w:spacing w:before="120"/>
        <w:ind w:left="357"/>
        <w:rPr>
          <w:i/>
        </w:rPr>
      </w:pPr>
      <w:r w:rsidRPr="008E0F64">
        <w:rPr>
          <w:i/>
        </w:rPr>
        <w:t xml:space="preserve">b.1 - </w:t>
      </w:r>
      <w:r w:rsidR="002E3184" w:rsidRPr="008E0F64">
        <w:rPr>
          <w:i/>
        </w:rPr>
        <w:t>Blanke Leiter</w:t>
      </w:r>
    </w:p>
    <w:p w14:paraId="1B622530" w14:textId="77777777" w:rsidR="002E3184" w:rsidRPr="008E0F64" w:rsidRDefault="002E3184" w:rsidP="002E3184">
      <w:pPr>
        <w:pStyle w:val="FOD-normal"/>
        <w:ind w:left="357"/>
      </w:pPr>
      <w:r w:rsidRPr="008E0F64">
        <w:t>Leiter in Form von Drähten oder Kabeln sind ausreichend gespannt, ohne ihre Streckgrenze zu erreichen.</w:t>
      </w:r>
    </w:p>
    <w:p w14:paraId="1F395EFB" w14:textId="77777777" w:rsidR="002E3184" w:rsidRPr="008E0F64" w:rsidRDefault="002E3184" w:rsidP="002E3184">
      <w:pPr>
        <w:pStyle w:val="FOD-normal"/>
        <w:ind w:left="357"/>
      </w:pPr>
      <w:r w:rsidRPr="008E0F64">
        <w:t>Der Abstand zwischen Leitern unterschiedlicher Polarität beträgt bei einem Spannfeld von weniger als vier Metern 10 cm und erhöht sich für jeden weiteren Meter Spannfeld um 2 cm.</w:t>
      </w:r>
    </w:p>
    <w:p w14:paraId="76FD9407" w14:textId="77777777" w:rsidR="002E3184" w:rsidRPr="008E0F64" w:rsidRDefault="002E3184" w:rsidP="002E3184">
      <w:pPr>
        <w:pStyle w:val="FOD-normal"/>
        <w:ind w:left="357"/>
      </w:pPr>
      <w:r w:rsidRPr="008E0F64">
        <w:t>Der Abstand von Drähten oder Kabeln zu Wänden und Gegenständen beträgt 10 cm; erforderlichenfalls ist ein geringerer Abstand erlaubt, wenn die Gefahr einer Berührung ausgeschlossen wird, weil Träger dichter beieinander angebracht werden oder eine Isolierung eingefügt wird. Zwischen Leitern und nicht elektrischen Leitungen wird jedoch ein Abstand von 5 cm eingehalten.</w:t>
      </w:r>
    </w:p>
    <w:p w14:paraId="7924D05E" w14:textId="55177B16" w:rsidR="002E3184" w:rsidRPr="008E0F64" w:rsidRDefault="002E3184" w:rsidP="002E3184">
      <w:pPr>
        <w:pStyle w:val="FOD-opsommingabc"/>
        <w:numPr>
          <w:ilvl w:val="0"/>
          <w:numId w:val="0"/>
        </w:numPr>
        <w:spacing w:before="120"/>
        <w:ind w:left="357"/>
        <w:rPr>
          <w:i/>
        </w:rPr>
      </w:pPr>
      <w:r w:rsidRPr="008E0F64">
        <w:rPr>
          <w:i/>
        </w:rPr>
        <w:t>b.2</w:t>
      </w:r>
      <w:r w:rsidR="00EF6FC8" w:rsidRPr="008E0F64">
        <w:rPr>
          <w:i/>
        </w:rPr>
        <w:t xml:space="preserve"> - </w:t>
      </w:r>
      <w:r w:rsidRPr="008E0F64">
        <w:rPr>
          <w:i/>
        </w:rPr>
        <w:t>Leiter aus Stäben oder Rohren</w:t>
      </w:r>
    </w:p>
    <w:p w14:paraId="145AA1DC" w14:textId="77777777" w:rsidR="002E3184" w:rsidRPr="008E0F64" w:rsidRDefault="002E3184" w:rsidP="002E3184">
      <w:pPr>
        <w:pStyle w:val="FOD-normal"/>
        <w:ind w:left="357"/>
      </w:pPr>
      <w:r w:rsidRPr="008E0F64">
        <w:t>Der Abstand zwischen Leitern aus Stäben oder Rohren und den umgebenden elektrischen Leitungen oder Elektroinstallationsrohren beträgt mindestens 5 cm.</w:t>
      </w:r>
    </w:p>
    <w:p w14:paraId="74002433" w14:textId="77777777" w:rsidR="002E3184" w:rsidRPr="008E0F64" w:rsidRDefault="002E3184" w:rsidP="002E3184">
      <w:pPr>
        <w:pStyle w:val="FOD-normal"/>
        <w:ind w:left="357"/>
      </w:pPr>
      <w:r w:rsidRPr="008E0F64">
        <w:t>Wenn sie an isolierte Leiter angeschlossen sind, ist es zulässig, dass die Temperatur dieser Leiter bei bestimmungsgemäßem Betrieb über eine bestimmte Länge den Wert, dem die Isolierung standhalten kann, überschreitet; es wird allerdings empfohlen, die Isolierung über diese Länge zu entfernen.</w:t>
      </w:r>
    </w:p>
    <w:p w14:paraId="4479A9F8" w14:textId="2511701B" w:rsidR="002E3184" w:rsidRPr="008E0F64" w:rsidRDefault="00EF6FC8" w:rsidP="002E3184">
      <w:pPr>
        <w:pStyle w:val="FOD-opsommingabc"/>
        <w:numPr>
          <w:ilvl w:val="0"/>
          <w:numId w:val="0"/>
        </w:numPr>
        <w:spacing w:before="120"/>
        <w:ind w:left="357"/>
        <w:rPr>
          <w:i/>
        </w:rPr>
      </w:pPr>
      <w:r w:rsidRPr="008E0F64">
        <w:rPr>
          <w:i/>
        </w:rPr>
        <w:t xml:space="preserve">b.3 - </w:t>
      </w:r>
      <w:r w:rsidR="002E3184" w:rsidRPr="008E0F64">
        <w:rPr>
          <w:i/>
        </w:rPr>
        <w:t>Isolierte Leiter</w:t>
      </w:r>
    </w:p>
    <w:p w14:paraId="0A7A693C" w14:textId="77777777" w:rsidR="002E3184" w:rsidRPr="008E0F64" w:rsidRDefault="002E3184" w:rsidP="002E3184">
      <w:pPr>
        <w:pStyle w:val="FOD-normal"/>
        <w:ind w:left="360"/>
      </w:pPr>
      <w:r w:rsidRPr="008E0F64">
        <w:t>Abstände zwischen aufeinanderfolgenden Isolatoren sind derart, dass:</w:t>
      </w:r>
    </w:p>
    <w:p w14:paraId="1523E9FB" w14:textId="77777777" w:rsidR="002E3184" w:rsidRPr="008E0F64" w:rsidRDefault="002E3184" w:rsidP="00445351">
      <w:pPr>
        <w:pStyle w:val="FOD-opsomming1"/>
        <w:numPr>
          <w:ilvl w:val="0"/>
          <w:numId w:val="208"/>
        </w:numPr>
      </w:pPr>
      <w:r w:rsidRPr="008E0F64">
        <w:t>Leiter unterschiedlicher Polarität mindestens 1,5 cm voneinander entfernt sind,</w:t>
      </w:r>
    </w:p>
    <w:p w14:paraId="1DD40B17" w14:textId="77777777" w:rsidR="002E3184" w:rsidRPr="008E0F64" w:rsidRDefault="002E3184" w:rsidP="00445351">
      <w:pPr>
        <w:pStyle w:val="FOD-opsomming1"/>
        <w:numPr>
          <w:ilvl w:val="0"/>
          <w:numId w:val="208"/>
        </w:numPr>
      </w:pPr>
      <w:r w:rsidRPr="008E0F64">
        <w:t xml:space="preserve">Leiter nach ihrer Verlegung bei äußeren Einflüssen AD1 und AD2 (definiert in </w:t>
      </w:r>
      <w:r w:rsidRPr="008E0F64">
        <w:rPr>
          <w:i/>
        </w:rPr>
        <w:t>Abschnitt 2.10.3</w:t>
      </w:r>
      <w:r w:rsidRPr="008E0F64">
        <w:t xml:space="preserve">) und AE1 bis AE3 (definiert in </w:t>
      </w:r>
      <w:r w:rsidRPr="008E0F64">
        <w:rPr>
          <w:i/>
        </w:rPr>
        <w:t>Abschnitt 2.10.4</w:t>
      </w:r>
      <w:r w:rsidRPr="008E0F64">
        <w:t>) mindestens 1 cm von Wänden und Gegenständen entfernt sind, oder, bei äußeren Einflüssen AD3 bis AD6 und AE4, 2 cm von Wänden und Gegenständen entfernt sind.</w:t>
      </w:r>
    </w:p>
    <w:p w14:paraId="6ABA4114" w14:textId="77777777" w:rsidR="002E3184" w:rsidRPr="008E0F64" w:rsidRDefault="002E3184" w:rsidP="006A2467">
      <w:pPr>
        <w:pStyle w:val="FOD-normal"/>
        <w:ind w:left="360"/>
      </w:pPr>
      <w:r w:rsidRPr="008E0F64">
        <w:t>Waagerechte Spannweiten:</w:t>
      </w:r>
    </w:p>
    <w:p w14:paraId="065F804C" w14:textId="77777777" w:rsidR="002E3184" w:rsidRPr="008E0F64" w:rsidRDefault="002E3184" w:rsidP="00445351">
      <w:pPr>
        <w:pStyle w:val="FOD-opsomming1"/>
        <w:numPr>
          <w:ilvl w:val="0"/>
          <w:numId w:val="209"/>
        </w:numPr>
      </w:pPr>
      <w:r w:rsidRPr="008E0F64">
        <w:t>betragen weniger als 1,20 m bei Kupferleitern mit einem Querschnitt bis 10 mm²,</w:t>
      </w:r>
    </w:p>
    <w:p w14:paraId="18C9A9E5" w14:textId="77777777" w:rsidR="002E3184" w:rsidRPr="008E0F64" w:rsidRDefault="002E3184" w:rsidP="00445351">
      <w:pPr>
        <w:pStyle w:val="FOD-opsomming1"/>
        <w:numPr>
          <w:ilvl w:val="0"/>
          <w:numId w:val="209"/>
        </w:numPr>
      </w:pPr>
      <w:r w:rsidRPr="008E0F64">
        <w:t>betragen weniger als 1,50 m bei Kupferleitern mit einem Querschnitt von mehr als 10 mm²,</w:t>
      </w:r>
    </w:p>
    <w:p w14:paraId="0B877835" w14:textId="77777777" w:rsidR="002E3184" w:rsidRPr="008E0F64" w:rsidRDefault="002E3184" w:rsidP="00445351">
      <w:pPr>
        <w:pStyle w:val="FOD-opsomming1"/>
        <w:numPr>
          <w:ilvl w:val="0"/>
          <w:numId w:val="209"/>
        </w:numPr>
        <w:spacing w:after="120"/>
      </w:pPr>
      <w:r w:rsidRPr="008E0F64">
        <w:t>dürfen größer sein, wenn der größte Durchhang problemlos vergrößert werden kann.</w:t>
      </w:r>
    </w:p>
    <w:p w14:paraId="1B1B01ED" w14:textId="77777777" w:rsidR="002E3184" w:rsidRPr="008E0F64" w:rsidRDefault="002E3184" w:rsidP="00962ACD">
      <w:pPr>
        <w:pStyle w:val="FOD-niv4"/>
      </w:pPr>
      <w:bookmarkStart w:id="1681" w:name="_Toc390436838"/>
      <w:bookmarkStart w:id="1682" w:name="_Toc167268325"/>
      <w:bookmarkStart w:id="1683" w:name="_Toc167269488"/>
      <w:bookmarkStart w:id="1684" w:name="_Toc167270648"/>
      <w:bookmarkStart w:id="1685" w:name="_Toc196734693"/>
      <w:r w:rsidRPr="008E0F64">
        <w:t>Unterabschnitt 5.2.9.13 - Heizleitungen und -flächen</w:t>
      </w:r>
      <w:bookmarkEnd w:id="1681"/>
      <w:bookmarkEnd w:id="1682"/>
      <w:bookmarkEnd w:id="1683"/>
      <w:bookmarkEnd w:id="1684"/>
      <w:bookmarkEnd w:id="1685"/>
    </w:p>
    <w:p w14:paraId="7625AB46" w14:textId="77777777" w:rsidR="002E3184" w:rsidRPr="008E0F64" w:rsidRDefault="002E3184" w:rsidP="00445351">
      <w:pPr>
        <w:pStyle w:val="FOD-normal"/>
        <w:numPr>
          <w:ilvl w:val="0"/>
          <w:numId w:val="364"/>
        </w:numPr>
        <w:spacing w:after="120"/>
        <w:rPr>
          <w:b/>
        </w:rPr>
      </w:pPr>
      <w:r w:rsidRPr="008E0F64">
        <w:rPr>
          <w:b/>
        </w:rPr>
        <w:t>Allgemeines</w:t>
      </w:r>
    </w:p>
    <w:p w14:paraId="1E2895E4" w14:textId="527C894A" w:rsidR="002E3184" w:rsidRPr="008E0F64" w:rsidRDefault="006237AD" w:rsidP="002E3184">
      <w:pPr>
        <w:pStyle w:val="FOD-normal"/>
        <w:spacing w:after="120"/>
      </w:pPr>
      <w:r w:rsidRPr="008E0F64">
        <w:t>[I</w:t>
      </w:r>
      <w:r w:rsidR="002E3184" w:rsidRPr="008E0F64">
        <w:t xml:space="preserve">n hauswirtschaftlichen und nicht hauswirtschaftlichen </w:t>
      </w:r>
      <w:r w:rsidRPr="008E0F64">
        <w:t>Anlag</w:t>
      </w:r>
      <w:r w:rsidR="002E3184" w:rsidRPr="008E0F64">
        <w:t>en</w:t>
      </w:r>
      <w:r w:rsidRPr="008E0F64">
        <w:t>]</w:t>
      </w:r>
      <w:r w:rsidR="002E3184" w:rsidRPr="008E0F64">
        <w:t xml:space="preserve"> ohne elektrotechnisch unterwiesene Personen (BA4) oder Elektrofachkräfte (BA5) dürfen Heizleitungen und -flächen in Wänden, Decken und Böden verlegt werden, sofern Dicke und Art der Abdeckung unter Berücksichtigung der Beanspruchungsbedingungen einen mechanischen Schutz gewährleistet. </w:t>
      </w:r>
    </w:p>
    <w:p w14:paraId="160B103E" w14:textId="77777777" w:rsidR="002E3184" w:rsidRPr="008E0F64" w:rsidRDefault="002E3184" w:rsidP="00445351">
      <w:pPr>
        <w:pStyle w:val="FOD-normal"/>
        <w:numPr>
          <w:ilvl w:val="0"/>
          <w:numId w:val="364"/>
        </w:numPr>
        <w:spacing w:after="120"/>
        <w:rPr>
          <w:b/>
        </w:rPr>
      </w:pPr>
      <w:r w:rsidRPr="008E0F64">
        <w:rPr>
          <w:b/>
        </w:rPr>
        <w:t>Elektrische Heizflächen </w:t>
      </w:r>
    </w:p>
    <w:p w14:paraId="417AC7C8" w14:textId="77777777" w:rsidR="002E3184" w:rsidRPr="008E0F64" w:rsidRDefault="002E3184" w:rsidP="002E3184">
      <w:pPr>
        <w:pStyle w:val="FOD-normal"/>
        <w:spacing w:after="120"/>
        <w:ind w:left="360"/>
        <w:rPr>
          <w:b/>
        </w:rPr>
      </w:pPr>
      <w:r w:rsidRPr="008E0F64">
        <w:rPr>
          <w:b/>
        </w:rPr>
        <w:t>b.1 - Begriffsbestimmungen</w:t>
      </w:r>
    </w:p>
    <w:p w14:paraId="1E4F1269"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Eine Anlage zur Heizung mit in Wänden eingebauten Heizflächen, nachstehend "Heizungsanlage" genannt, ist eine elektrische Heizungsanlage, bei der das Heizelement aus einer Reihe von zweidimensionalen oder linearen Leitern besteht, die auf einem Träger angeordnet sind und dünne Folien oder Platten bilden, die aufgrund ihres eigenen elektrischen Widerstands Wärme abgeben und die in eine feste Wand, die Teil eines Bauwerks ist, eingebaut sind. Eine Heizeinheit besteht aus einem oder mehreren Heizelementen, d.h. einer Heizfläche mit ihren Anschlüssen an die Stromversorgung (kalte Enden). Eine Heizungsinstallation besteht aus einer Heizeinheit, deren Versorgungsstromkreis und deren Regelung.</w:t>
      </w:r>
    </w:p>
    <w:p w14:paraId="5A81F5F3"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bCs/>
          <w:sz w:val="19"/>
          <w:szCs w:val="19"/>
        </w:rPr>
      </w:pPr>
      <w:r w:rsidRPr="008E0F64">
        <w:rPr>
          <w:rFonts w:ascii="Trebuchet MS" w:hAnsi="Trebuchet MS"/>
          <w:b/>
          <w:sz w:val="19"/>
        </w:rPr>
        <w:t>b.2 - Anwendungsbereich</w:t>
      </w:r>
    </w:p>
    <w:p w14:paraId="46C540C5" w14:textId="2F98D209"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i/>
          <w:sz w:val="19"/>
        </w:rPr>
        <w:t>Buchstabe b</w:t>
      </w:r>
      <w:r w:rsidRPr="008E0F64">
        <w:rPr>
          <w:rFonts w:ascii="Trebuchet MS" w:hAnsi="Trebuchet MS"/>
          <w:sz w:val="19"/>
        </w:rPr>
        <w:t xml:space="preserve"> findet Anwendung auf Innenraumheizungsanlagen, die in Decken und Böden in hauswirtschaftlichen und nicht hauswirtschaftlichen </w:t>
      </w:r>
      <w:r w:rsidR="006237AD" w:rsidRPr="008E0F64">
        <w:rPr>
          <w:rFonts w:ascii="Trebuchet MS" w:hAnsi="Trebuchet MS"/>
          <w:sz w:val="19"/>
        </w:rPr>
        <w:t>[Anlagen]</w:t>
      </w:r>
      <w:r w:rsidRPr="008E0F64">
        <w:rPr>
          <w:rFonts w:ascii="Trebuchet MS" w:hAnsi="Trebuchet MS"/>
          <w:sz w:val="19"/>
        </w:rPr>
        <w:t xml:space="preserve"> ohne elektrotechnisch unterwiesene Personen (BA4) oder Elektrofachkräfte (BA5) installiert sind. Diese Heizungsanlagen sind in Zwischendecken in feuchten Bereichen nicht zulässig und diese Heizflächen dürfen auf keinen Fall Bestandteil von Teppichböden, Teppichen, Farben, Tapeten oder anderen Oberflächen</w:t>
      </w:r>
      <w:r w:rsidR="00EF6FC8" w:rsidRPr="008E0F64">
        <w:rPr>
          <w:rFonts w:ascii="Trebuchet MS" w:hAnsi="Trebuchet MS"/>
          <w:sz w:val="19"/>
        </w:rPr>
        <w:softHyphen/>
      </w:r>
      <w:r w:rsidRPr="008E0F64">
        <w:rPr>
          <w:rFonts w:ascii="Trebuchet MS" w:hAnsi="Trebuchet MS"/>
          <w:sz w:val="19"/>
        </w:rPr>
        <w:t>bekleidungen sein, deren unter Spannung stehende Teile nicht auf angemessene Weise mechanisch geschützt sind.</w:t>
      </w:r>
    </w:p>
    <w:p w14:paraId="61C9DB07" w14:textId="77777777" w:rsidR="004C417F" w:rsidRPr="008E0F64" w:rsidRDefault="004C417F">
      <w:pPr>
        <w:rPr>
          <w:rFonts w:ascii="Trebuchet MS" w:hAnsi="Trebuchet MS"/>
          <w:b/>
          <w:sz w:val="19"/>
        </w:rPr>
      </w:pPr>
      <w:r w:rsidRPr="008E0F64">
        <w:rPr>
          <w:rFonts w:ascii="Trebuchet MS" w:hAnsi="Trebuchet MS"/>
          <w:b/>
          <w:sz w:val="19"/>
        </w:rPr>
        <w:br w:type="page"/>
      </w:r>
    </w:p>
    <w:p w14:paraId="1852A913" w14:textId="66A4F7F8" w:rsidR="002E3184" w:rsidRPr="008E0F64" w:rsidRDefault="002E3184" w:rsidP="002E3184">
      <w:pPr>
        <w:autoSpaceDE w:val="0"/>
        <w:autoSpaceDN w:val="0"/>
        <w:adjustRightInd w:val="0"/>
        <w:spacing w:after="120" w:line="240" w:lineRule="auto"/>
        <w:ind w:left="360"/>
        <w:jc w:val="both"/>
        <w:rPr>
          <w:rFonts w:ascii="Trebuchet MS" w:hAnsi="Trebuchet MS" w:cs="Arial"/>
          <w:b/>
          <w:bCs/>
          <w:sz w:val="19"/>
          <w:szCs w:val="19"/>
        </w:rPr>
      </w:pPr>
      <w:r w:rsidRPr="008E0F64">
        <w:rPr>
          <w:rFonts w:ascii="Trebuchet MS" w:hAnsi="Trebuchet MS"/>
          <w:b/>
          <w:sz w:val="19"/>
        </w:rPr>
        <w:lastRenderedPageBreak/>
        <w:t>b.3 -</w:t>
      </w:r>
      <w:r w:rsidRPr="008E0F64">
        <w:rPr>
          <w:rFonts w:ascii="Trebuchet MS" w:hAnsi="Trebuchet MS"/>
          <w:sz w:val="19"/>
        </w:rPr>
        <w:t xml:space="preserve"> </w:t>
      </w:r>
      <w:r w:rsidRPr="008E0F64">
        <w:rPr>
          <w:rFonts w:ascii="Trebuchet MS" w:hAnsi="Trebuchet MS"/>
          <w:b/>
          <w:sz w:val="19"/>
        </w:rPr>
        <w:t>Anforderungen in Bezug auf Betriebsmittel in Heizungsanlagen</w:t>
      </w:r>
    </w:p>
    <w:p w14:paraId="362CF9C5"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i/>
          <w:sz w:val="19"/>
          <w:szCs w:val="19"/>
        </w:rPr>
      </w:pPr>
      <w:r w:rsidRPr="008E0F64">
        <w:rPr>
          <w:rFonts w:ascii="Trebuchet MS" w:hAnsi="Trebuchet MS"/>
          <w:sz w:val="19"/>
        </w:rPr>
        <w:t xml:space="preserve">Betriebsmittel, die in Heizungsanlagen verwendet werden, müssen den Bestimmungen der </w:t>
      </w:r>
      <w:r w:rsidRPr="008E0F64">
        <w:rPr>
          <w:rFonts w:ascii="Trebuchet MS" w:hAnsi="Trebuchet MS"/>
          <w:i/>
          <w:sz w:val="19"/>
        </w:rPr>
        <w:t>Unterabschnitte 1.4.2.1</w:t>
      </w:r>
      <w:r w:rsidRPr="008E0F64">
        <w:rPr>
          <w:rFonts w:ascii="Trebuchet MS" w:hAnsi="Trebuchet MS"/>
          <w:sz w:val="19"/>
        </w:rPr>
        <w:t xml:space="preserve">, </w:t>
      </w:r>
      <w:r w:rsidRPr="008E0F64">
        <w:rPr>
          <w:rFonts w:ascii="Trebuchet MS" w:hAnsi="Trebuchet MS"/>
          <w:i/>
          <w:sz w:val="19"/>
        </w:rPr>
        <w:t>1.4.2.2</w:t>
      </w:r>
      <w:r w:rsidRPr="008E0F64">
        <w:rPr>
          <w:rFonts w:ascii="Trebuchet MS" w:hAnsi="Trebuchet MS"/>
          <w:sz w:val="19"/>
        </w:rPr>
        <w:t xml:space="preserve">, </w:t>
      </w:r>
      <w:r w:rsidRPr="008E0F64">
        <w:rPr>
          <w:rFonts w:ascii="Trebuchet MS" w:hAnsi="Trebuchet MS"/>
          <w:i/>
          <w:sz w:val="19"/>
        </w:rPr>
        <w:t>5.1.1.1</w:t>
      </w:r>
      <w:r w:rsidRPr="008E0F64">
        <w:rPr>
          <w:rFonts w:ascii="Trebuchet MS" w:hAnsi="Trebuchet MS"/>
          <w:sz w:val="19"/>
        </w:rPr>
        <w:t xml:space="preserve"> und </w:t>
      </w:r>
      <w:r w:rsidRPr="008E0F64">
        <w:rPr>
          <w:rFonts w:ascii="Trebuchet MS" w:hAnsi="Trebuchet MS"/>
          <w:i/>
          <w:sz w:val="19"/>
        </w:rPr>
        <w:t>5.1.3.1</w:t>
      </w:r>
      <w:r w:rsidRPr="008E0F64">
        <w:rPr>
          <w:rFonts w:ascii="Trebuchet MS" w:hAnsi="Trebuchet MS"/>
          <w:sz w:val="19"/>
        </w:rPr>
        <w:t xml:space="preserve"> entsprechen. Heizflächen entsprechen den diesbezüglichen vom König bestätigten oder vom NBN registrierten Normen oder Bestimmungen, die ein Sicherheitsniveau gewährleisten, das dem in diesen Normen festgelegten Niveau mindestens gleichwertig ist.</w:t>
      </w:r>
    </w:p>
    <w:p w14:paraId="7676D96C"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bCs/>
          <w:sz w:val="19"/>
          <w:szCs w:val="19"/>
        </w:rPr>
      </w:pPr>
      <w:r w:rsidRPr="008E0F64">
        <w:rPr>
          <w:rFonts w:ascii="Trebuchet MS" w:hAnsi="Trebuchet MS"/>
          <w:b/>
          <w:sz w:val="19"/>
        </w:rPr>
        <w:t>b.4 - Elektrische Isolierung von Heizflächen</w:t>
      </w:r>
    </w:p>
    <w:p w14:paraId="488002CA"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Die elektrische Isolierung von Heizflächen ist so ausgelegt, dass unter normalen Betriebsbedingungen ein Schutz gegen direktes Berühren gewährleistet ist. Dieser Schutz kann bei Vorhandensein blanker aktiver Teile gegeben sein unter der Bedingung, dass die Versorgung anhand von Sicherheitskleinspannung (SELV) erfolgt und dass die Spannung zwischen aktiven Teilen oder anderen Teilen und der Erde 25 V Wechselstrom oder 36 V Gleichstrom mit Welligkeit oder 60 V Gleichstrom ohne Welligkeit nicht überschreitet.</w:t>
      </w:r>
    </w:p>
    <w:p w14:paraId="71F7D147"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bCs/>
          <w:sz w:val="19"/>
          <w:szCs w:val="19"/>
        </w:rPr>
      </w:pPr>
      <w:r w:rsidRPr="008E0F64">
        <w:rPr>
          <w:rFonts w:ascii="Trebuchet MS" w:hAnsi="Trebuchet MS"/>
          <w:b/>
          <w:sz w:val="19"/>
        </w:rPr>
        <w:t>b.5 - Nichtbrennbarkeit von wärmedämmendem Material</w:t>
      </w:r>
    </w:p>
    <w:p w14:paraId="4B247F16"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Material, das zur Wärmedämmung verwendet wird und mit der Heizungsanlage in Berührung kommt, ist nicht brennbar.</w:t>
      </w:r>
    </w:p>
    <w:p w14:paraId="522C5737"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bCs/>
          <w:sz w:val="19"/>
          <w:szCs w:val="19"/>
        </w:rPr>
      </w:pPr>
      <w:r w:rsidRPr="008E0F64">
        <w:rPr>
          <w:rFonts w:ascii="Trebuchet MS" w:hAnsi="Trebuchet MS"/>
          <w:b/>
          <w:sz w:val="19"/>
        </w:rPr>
        <w:t>b.6 -</w:t>
      </w:r>
      <w:r w:rsidRPr="008E0F64">
        <w:rPr>
          <w:rFonts w:ascii="Trebuchet MS" w:hAnsi="Trebuchet MS"/>
          <w:sz w:val="19"/>
        </w:rPr>
        <w:t xml:space="preserve"> </w:t>
      </w:r>
      <w:r w:rsidRPr="008E0F64">
        <w:rPr>
          <w:rFonts w:ascii="Trebuchet MS" w:hAnsi="Trebuchet MS"/>
          <w:b/>
          <w:sz w:val="19"/>
        </w:rPr>
        <w:t>Bestimmungen in Bezug auf elektrische Heizungsanlagen</w:t>
      </w:r>
    </w:p>
    <w:p w14:paraId="22E385B9" w14:textId="77777777" w:rsidR="007D678E" w:rsidRPr="008E0F64" w:rsidRDefault="002E3184" w:rsidP="002E3184">
      <w:pPr>
        <w:autoSpaceDE w:val="0"/>
        <w:autoSpaceDN w:val="0"/>
        <w:adjustRightInd w:val="0"/>
        <w:spacing w:after="120" w:line="240" w:lineRule="auto"/>
        <w:ind w:left="360"/>
        <w:jc w:val="both"/>
        <w:rPr>
          <w:rFonts w:ascii="Trebuchet MS" w:hAnsi="Trebuchet MS"/>
          <w:sz w:val="19"/>
        </w:rPr>
      </w:pPr>
      <w:r w:rsidRPr="008E0F64">
        <w:rPr>
          <w:rFonts w:ascii="Trebuchet MS" w:hAnsi="Trebuchet MS"/>
          <w:sz w:val="19"/>
        </w:rPr>
        <w:t xml:space="preserve">Elektrische Heizungsanlagen entsprechen den anwendbaren Bestimmungen des vorliegenden Buches, insbesondere des </w:t>
      </w:r>
      <w:r w:rsidRPr="008E0F64">
        <w:rPr>
          <w:rFonts w:ascii="Trebuchet MS" w:hAnsi="Trebuchet MS"/>
          <w:i/>
          <w:sz w:val="19"/>
        </w:rPr>
        <w:t>Unterabschnitts 6.4.5.1</w:t>
      </w:r>
      <w:r w:rsidRPr="008E0F64">
        <w:rPr>
          <w:rFonts w:ascii="Trebuchet MS" w:hAnsi="Trebuchet MS"/>
          <w:sz w:val="19"/>
        </w:rPr>
        <w:t>, und den Bestimmungen in Bezug auf Sicherheits</w:t>
      </w:r>
      <w:r w:rsidR="007D678E" w:rsidRPr="008E0F64">
        <w:rPr>
          <w:rFonts w:ascii="Trebuchet MS" w:hAnsi="Trebuchet MS"/>
          <w:sz w:val="19"/>
        </w:rPr>
        <w:softHyphen/>
      </w:r>
      <w:r w:rsidRPr="008E0F64">
        <w:rPr>
          <w:rFonts w:ascii="Trebuchet MS" w:hAnsi="Trebuchet MS"/>
          <w:sz w:val="19"/>
        </w:rPr>
        <w:t>kleinspannung (SELV), falls diese gebraucht wird. Heizflächen dürfen nicht mit Oberflächen mit scharfen metallischen Unebenheiten in Kontakt gebracht werden.</w:t>
      </w:r>
    </w:p>
    <w:p w14:paraId="06BC36B2" w14:textId="22549BA3" w:rsidR="002E3184" w:rsidRPr="008E0F64" w:rsidRDefault="002E3184"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b.7 - Vermeidung von Materialerwärmung in der Nähe von Heizflächen</w:t>
      </w:r>
    </w:p>
    <w:p w14:paraId="7D8AFE70"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Durch die Leistung pro Quadratmeter der Heizflächen, durch Wärmedämmung, Abdeckung und vorhersehbare Hindernisse für eine normale Wärmeübertragung, z.B. Leuchten, Teppiche, ... darf keine gefährliche Erwärmung der Materialien entstehen, die sich in der Nähe der Heizflächen befinden, z.B. Leiter anderer Stromkreise. Außerdem darf durch diese Umstände in Heizelementen eine Temperatur von 85°C bzw. eine andere, eventuell vom Hersteller des Elements empfohlene Temperatur von weniger als 85°C nicht überschritten werden.</w:t>
      </w:r>
    </w:p>
    <w:p w14:paraId="584FFC3B"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b.8 - Nennspannung</w:t>
      </w:r>
    </w:p>
    <w:p w14:paraId="0F8C52DB"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Die Nennspannung für die Versorgung von Heizungsanlagen darf 400 V nicht überschreiten.</w:t>
      </w:r>
    </w:p>
    <w:p w14:paraId="155352DC"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b.9 - Mechanischer Schutz von Heizflächenabdeckungen</w:t>
      </w:r>
    </w:p>
    <w:p w14:paraId="389E7759"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Abdeckungen von Heizflächen sind so beschaffen, dass sie deren mechanischen Schutz unter Berücksichtigung der Art der Heizflächen und der Beanspruchungen, denen sie ausgesetzt sind, gewährleisten. Bei Installationen in Böden, die nicht mit SELV versorgt werden, besteht die Abdeckung aus einer mindesten 30 mm dicken Betonschicht.</w:t>
      </w:r>
    </w:p>
    <w:p w14:paraId="3255585D"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b.10 - Bedingungen für den Zuschnitt und die Installation von Heizflächen</w:t>
      </w:r>
    </w:p>
    <w:p w14:paraId="0F2BC91F"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 xml:space="preserve">Zuschnitt und Endbearbeitung von Heizflächen dürfen nicht auf der Baustelle erfolgen. Sie werden, ebenso wie die Installation der Heizflächen, von einem Team mit der entsprechenden Ausrüstung und Anleitung und unter der Verantwortung des Herstellers bzw. Importeurs des Heizungszubehörs durchgeführt. </w:t>
      </w:r>
    </w:p>
    <w:p w14:paraId="1DCF5BDE"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 xml:space="preserve">Nicht versiegelte Enden der Heizflächen werden sorgfältig und dauerhaft elektrisch isoliert. Zu diesem Zweck verwendetes oder in direktem Kontakt mit dem Heizelement stehendes elektrisches Isoliermaterial muss im Dauerbetrieb und bei der in </w:t>
      </w:r>
      <w:r w:rsidRPr="008E0F64">
        <w:rPr>
          <w:rFonts w:ascii="Trebuchet MS" w:hAnsi="Trebuchet MS"/>
          <w:i/>
          <w:sz w:val="19"/>
        </w:rPr>
        <w:t>Punkt b.7</w:t>
      </w:r>
      <w:r w:rsidRPr="008E0F64">
        <w:rPr>
          <w:rFonts w:ascii="Trebuchet MS" w:hAnsi="Trebuchet MS"/>
          <w:sz w:val="19"/>
        </w:rPr>
        <w:t xml:space="preserve"> erwähnten Höchsttemperatur dieselben Sicherheitseigenschaften aufweisen wie der Rest des Heizelements. Der Abstand zwischen den Rändern der Heizflächen und den Rändern der Decken oder Böden, in die sie eingebaut sind, muss mehr als 20 cm betragen.</w:t>
      </w:r>
    </w:p>
    <w:p w14:paraId="37041091"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b.11 - Einbau von Ausschalteinrichtungen</w:t>
      </w:r>
    </w:p>
    <w:p w14:paraId="31FC5801" w14:textId="7CBCF41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 xml:space="preserve">Für jede Räumlichkeit mit einer Fläche von mehr als 4 m² ist mindestens eine an allen Polen des Versorgungsstromkreises der Heizeinheit installierte Ausschalteinrichtung vorgesehen, damit dieser Teil der Anlage zu Kontroll- oder Instandhaltungszwecken isoliert werden kann. Dieses Einrichtung muss vor ungünstiger Witterung und vor Wasser, das den Boden bedecken könnte, geschützt sein. Sie darf nicht aus einer Steckdose oder Isolierkappen bestehen und die Verbindung darf nicht den Einsatz eines Spezialwerkzeugs wie beim Schweißen oder Crimpen erfordern. Der Zugang zu dieser Einrichtung ist möglich, jedoch nur anhand eines Werkzeugs. Diese Einrichtung kann jedoch auch aus Sicherungen </w:t>
      </w:r>
      <w:r w:rsidRPr="008E0F64">
        <w:rPr>
          <w:rFonts w:ascii="Trebuchet MS" w:hAnsi="Trebuchet MS"/>
          <w:sz w:val="19"/>
        </w:rPr>
        <w:lastRenderedPageBreak/>
        <w:t>oder Leitungschutzschaltern bestehen, die an einer Verteiler- und Schaltgeräte</w:t>
      </w:r>
      <w:r w:rsidR="007D678E" w:rsidRPr="008E0F64">
        <w:rPr>
          <w:rFonts w:ascii="Trebuchet MS" w:hAnsi="Trebuchet MS"/>
          <w:sz w:val="19"/>
        </w:rPr>
        <w:softHyphen/>
      </w:r>
      <w:r w:rsidRPr="008E0F64">
        <w:rPr>
          <w:rFonts w:ascii="Trebuchet MS" w:hAnsi="Trebuchet MS"/>
          <w:sz w:val="19"/>
        </w:rPr>
        <w:t>kombination angebracht sind, sofern ein getrennter Stromkreis benutzt wird.</w:t>
      </w:r>
    </w:p>
    <w:p w14:paraId="38C8E339"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b/>
          <w:sz w:val="19"/>
          <w:szCs w:val="19"/>
        </w:rPr>
      </w:pPr>
      <w:r w:rsidRPr="008E0F64">
        <w:rPr>
          <w:rFonts w:ascii="Trebuchet MS" w:hAnsi="Trebuchet MS"/>
          <w:b/>
          <w:sz w:val="19"/>
        </w:rPr>
        <w:t>b.12 - Pflicht zur Installation einer Steuerungseinrichtung mit allpoliger Abschaltung an jeder elektrischen Versorgungsleitung</w:t>
      </w:r>
    </w:p>
    <w:p w14:paraId="0DC1D8C7" w14:textId="77777777" w:rsidR="002E3184" w:rsidRPr="008E0F64" w:rsidRDefault="002E3184" w:rsidP="002E3184">
      <w:pPr>
        <w:autoSpaceDE w:val="0"/>
        <w:autoSpaceDN w:val="0"/>
        <w:adjustRightInd w:val="0"/>
        <w:spacing w:before="120" w:after="0" w:line="240" w:lineRule="auto"/>
        <w:ind w:left="360"/>
        <w:jc w:val="both"/>
        <w:rPr>
          <w:rFonts w:ascii="Trebuchet MS" w:hAnsi="Trebuchet MS" w:cs="Arial"/>
          <w:sz w:val="19"/>
          <w:szCs w:val="19"/>
        </w:rPr>
      </w:pPr>
      <w:r w:rsidRPr="008E0F64">
        <w:rPr>
          <w:rFonts w:ascii="Trebuchet MS" w:hAnsi="Trebuchet MS"/>
          <w:sz w:val="19"/>
        </w:rPr>
        <w:t>Jede elektrische Versorgungsleitung muss mit einer Steuerungseinrichtung mit allpoliger Abschaltung ausgestattet sein. Eine solche Einrichtung kann für mehrere Installationen zusammen verwendet werden. Darüber hinaus besteht eine solche Einrichtung:</w:t>
      </w:r>
    </w:p>
    <w:p w14:paraId="60A60051" w14:textId="77777777" w:rsidR="002E3184" w:rsidRPr="008E0F64" w:rsidRDefault="002E3184" w:rsidP="00445351">
      <w:pPr>
        <w:pStyle w:val="Paragraphedeliste"/>
        <w:numPr>
          <w:ilvl w:val="0"/>
          <w:numId w:val="446"/>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entweder aus einem Schalter, der in der Nähe jeder Installation angebracht ist,</w:t>
      </w:r>
    </w:p>
    <w:p w14:paraId="5B66FBD7" w14:textId="77777777" w:rsidR="002E3184" w:rsidRPr="008E0F64" w:rsidRDefault="002E3184" w:rsidP="00445351">
      <w:pPr>
        <w:pStyle w:val="Paragraphedeliste"/>
        <w:numPr>
          <w:ilvl w:val="0"/>
          <w:numId w:val="446"/>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oder aus einem Schalter, der die gesamte Anlage steuert und an oder in der Nähe der Verteiler- und Schaltgerätekombination angebracht ist,</w:t>
      </w:r>
    </w:p>
    <w:p w14:paraId="18D84DD6" w14:textId="77777777" w:rsidR="002E3184" w:rsidRPr="008E0F64" w:rsidRDefault="002E3184" w:rsidP="00445351">
      <w:pPr>
        <w:pStyle w:val="Paragraphedeliste"/>
        <w:numPr>
          <w:ilvl w:val="0"/>
          <w:numId w:val="446"/>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 xml:space="preserve">oder aus einem Schalter, der alle Heizungsinstallationen einer selben Ebene steuert, wenn die Anlage mehrere Ebenen bedient. </w:t>
      </w:r>
    </w:p>
    <w:p w14:paraId="3D2EBF58" w14:textId="77777777" w:rsidR="002E3184" w:rsidRPr="008E0F64" w:rsidRDefault="002E3184" w:rsidP="002E3184">
      <w:pPr>
        <w:pStyle w:val="Paragraphedeliste"/>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 xml:space="preserve"> </w:t>
      </w:r>
    </w:p>
    <w:p w14:paraId="456F5A13"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Ein Thermostat darf nur dann als Steuerungseinrichtung fungieren, wenn es über eine allpolige Trennstellung verfügt. Wenn die Einrichtung mehrere Installationen steuert, muss ihre Lage auf angemessene Weise angegeben werden.</w:t>
      </w:r>
    </w:p>
    <w:p w14:paraId="5BDF7333" w14:textId="2F582CB9" w:rsidR="002E3184" w:rsidRPr="008E0F64" w:rsidRDefault="00B7589F"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b.</w:t>
      </w:r>
      <w:r w:rsidR="002E3184" w:rsidRPr="008E0F64">
        <w:rPr>
          <w:rFonts w:ascii="Trebuchet MS" w:hAnsi="Trebuchet MS"/>
          <w:b/>
          <w:sz w:val="19"/>
        </w:rPr>
        <w:t>13 - Einrichtungen zum Schutz gegen indirektes Berühren</w:t>
      </w:r>
    </w:p>
    <w:p w14:paraId="265365BD"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Schutz gegen indirektes Berühren wird entweder durch SELV, die 25 V Wechselstrom, 36 V Gleichstrom mit Welligkeit und 60 V Gleichstrom ohne Welligkeit nicht überschreitet, oder, wenn keine SELV benutzt wird, durch den Einbau einer oder mehrerer Differenzstrom-Schutzeinrichtungen mit sehr hoher Empfindlichkeit (30 mA) oder mit mittlerer Empfindlichkeit (100 mA) gewährleistet. In Böden von Feuchträumen wird dieser Schutz durch einen geerdeten metallischen Schirm, der entweder Teil der Heizfläche ist oder aus einem korrosionsgeschützten Drahtgeflecht besteht, ergänzt.</w:t>
      </w:r>
    </w:p>
    <w:p w14:paraId="6872C0F3" w14:textId="4B5E1A7D" w:rsidR="002E3184" w:rsidRPr="008E0F64" w:rsidRDefault="002E3184" w:rsidP="002E3184">
      <w:pPr>
        <w:autoSpaceDE w:val="0"/>
        <w:autoSpaceDN w:val="0"/>
        <w:adjustRightInd w:val="0"/>
        <w:spacing w:after="120" w:line="240" w:lineRule="auto"/>
        <w:ind w:left="360"/>
        <w:jc w:val="both"/>
        <w:rPr>
          <w:rFonts w:ascii="Trebuchet MS" w:hAnsi="Trebuchet MS" w:cs="Arial"/>
          <w:b/>
          <w:bCs/>
          <w:sz w:val="19"/>
          <w:szCs w:val="19"/>
        </w:rPr>
      </w:pPr>
      <w:r w:rsidRPr="008E0F64">
        <w:rPr>
          <w:rFonts w:ascii="Trebuchet MS" w:hAnsi="Trebuchet MS"/>
          <w:b/>
          <w:sz w:val="19"/>
        </w:rPr>
        <w:t xml:space="preserve">b.14 - </w:t>
      </w:r>
      <w:r w:rsidR="006237AD" w:rsidRPr="008E0F64">
        <w:rPr>
          <w:rFonts w:ascii="Trebuchet MS" w:hAnsi="Trebuchet MS"/>
          <w:bCs/>
          <w:sz w:val="19"/>
        </w:rPr>
        <w:t>[</w:t>
      </w:r>
      <w:r w:rsidRPr="008E0F64">
        <w:rPr>
          <w:rFonts w:ascii="Trebuchet MS" w:hAnsi="Trebuchet MS"/>
          <w:b/>
          <w:sz w:val="19"/>
        </w:rPr>
        <w:t>Anzeige des Vorhandenseins einer Heizungsanlage mit elektrischen Heizflächen</w:t>
      </w:r>
    </w:p>
    <w:p w14:paraId="15611A73" w14:textId="05D48D2D"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In</w:t>
      </w:r>
      <w:r w:rsidR="006237AD" w:rsidRPr="008E0F64">
        <w:rPr>
          <w:rFonts w:ascii="Trebuchet MS" w:hAnsi="Trebuchet MS"/>
          <w:sz w:val="19"/>
        </w:rPr>
        <w:t xml:space="preserve"> hauswirtschaftlichen Anlagen, in denen eine solche Heizungsanlage installiert ist, erscheint mindestens folgender Hinweis auf dem Einstrich-Schema und dem Lageplan der hauswirtschaftlichen Anlage: "Die Decken (Böden) sind mit einer elektrischen Heizungsanlage ausgestattet. Es dürfen keine Arbeiten durchgeführt werden, die die elektrische Isolierung dieser Anlage, ihre thermische Leistung (85°C) oder ihre mechanische Festigkeit beeinträchtigen.]</w:t>
      </w:r>
    </w:p>
    <w:p w14:paraId="49405E08" w14:textId="77777777" w:rsidR="002E3184" w:rsidRPr="008E0F64" w:rsidRDefault="002E3184" w:rsidP="00445351">
      <w:pPr>
        <w:pStyle w:val="FOD-normal"/>
        <w:numPr>
          <w:ilvl w:val="0"/>
          <w:numId w:val="364"/>
        </w:numPr>
        <w:spacing w:after="120"/>
        <w:rPr>
          <w:b/>
        </w:rPr>
      </w:pPr>
      <w:r w:rsidRPr="008E0F64">
        <w:rPr>
          <w:b/>
        </w:rPr>
        <w:t>Heizleitungen </w:t>
      </w:r>
    </w:p>
    <w:p w14:paraId="456431D9"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b/>
          <w:sz w:val="19"/>
        </w:rPr>
        <w:t>c.1 - Begriffsbestimmungen</w:t>
      </w:r>
    </w:p>
    <w:p w14:paraId="2FD91C9D" w14:textId="77777777" w:rsidR="002E3184" w:rsidRPr="008E0F64" w:rsidRDefault="002E3184" w:rsidP="002E3184">
      <w:pPr>
        <w:autoSpaceDE w:val="0"/>
        <w:autoSpaceDN w:val="0"/>
        <w:adjustRightInd w:val="0"/>
        <w:spacing w:before="120" w:after="0" w:line="240" w:lineRule="auto"/>
        <w:ind w:left="360"/>
        <w:jc w:val="both"/>
        <w:rPr>
          <w:rFonts w:ascii="Trebuchet MS" w:hAnsi="Trebuchet MS" w:cs="Arial"/>
          <w:sz w:val="19"/>
          <w:szCs w:val="19"/>
        </w:rPr>
      </w:pPr>
      <w:r w:rsidRPr="008E0F64">
        <w:rPr>
          <w:rFonts w:ascii="Trebuchet MS" w:hAnsi="Trebuchet MS"/>
          <w:sz w:val="19"/>
        </w:rPr>
        <w:t>Eine Anlage zur Heizung mit in Wänden eingebauten Kabeln, nachstehend "Heizungsanlage" genannt, ist eine elektrische Heizungsanlage, bei der das Heizelement aus einem Netzwerk von Kabeln besteht, die aufgrund ihres eigenen elektrischen Widerstands Wärme abgeben und die in eine feste Wand, die Teil eines Bauwerks ist, eingebaut sind. Eine Heizeinheit besteht aus einem oder mehreren Heizelementen, d.h. einem Heizleiter bzw. einem Heizkabel mit seinen Anschlüssen an die Stromversorgung (kalte Enden). Eine Heizungsinstallation besteht aus einer Heizeinheit, deren Versorgungsstromkreis und deren Regelung.</w:t>
      </w:r>
    </w:p>
    <w:p w14:paraId="372B7127"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bCs/>
          <w:sz w:val="19"/>
          <w:szCs w:val="19"/>
        </w:rPr>
      </w:pPr>
      <w:r w:rsidRPr="008E0F64">
        <w:rPr>
          <w:rFonts w:ascii="Trebuchet MS" w:hAnsi="Trebuchet MS"/>
          <w:b/>
          <w:sz w:val="19"/>
        </w:rPr>
        <w:t>c.2 - Anwendungsbereich</w:t>
      </w:r>
    </w:p>
    <w:p w14:paraId="18A0AEE6" w14:textId="6FDEA49D"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i/>
          <w:sz w:val="19"/>
        </w:rPr>
        <w:t>Buchstabe c</w:t>
      </w:r>
      <w:r w:rsidRPr="008E0F64">
        <w:rPr>
          <w:rFonts w:ascii="Trebuchet MS" w:hAnsi="Trebuchet MS"/>
          <w:sz w:val="19"/>
        </w:rPr>
        <w:t xml:space="preserve"> findet Anwendung auf Heizungsanlagen innerhalb oder außerhalb von Gebäuden, die in Decken und Böden in hauswirtschaftlichen und nicht hauswirtschaftlichen </w:t>
      </w:r>
      <w:r w:rsidR="006237AD" w:rsidRPr="008E0F64">
        <w:rPr>
          <w:rFonts w:ascii="Trebuchet MS" w:hAnsi="Trebuchet MS"/>
          <w:sz w:val="19"/>
        </w:rPr>
        <w:t>[Anlagen]</w:t>
      </w:r>
      <w:r w:rsidRPr="008E0F64">
        <w:rPr>
          <w:rFonts w:ascii="Trebuchet MS" w:hAnsi="Trebuchet MS"/>
          <w:sz w:val="19"/>
        </w:rPr>
        <w:t xml:space="preserve"> ohne elektrotechnisch unterwiesene Personen (BA4) oder Elektrofachkräfte (BA5) installiert sind.</w:t>
      </w:r>
    </w:p>
    <w:p w14:paraId="67627D34"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c.3 - Bestimmungen in Bezug auf Betriebsmittel</w:t>
      </w:r>
    </w:p>
    <w:p w14:paraId="486A10F4"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i/>
          <w:sz w:val="19"/>
          <w:szCs w:val="19"/>
        </w:rPr>
      </w:pPr>
      <w:r w:rsidRPr="008E0F64">
        <w:rPr>
          <w:rFonts w:ascii="Trebuchet MS" w:hAnsi="Trebuchet MS"/>
          <w:sz w:val="19"/>
        </w:rPr>
        <w:t xml:space="preserve">Betriebsmittel, die in Heizungsanlagen verwendet werden, müssen den Bestimmungen der </w:t>
      </w:r>
      <w:r w:rsidRPr="008E0F64">
        <w:rPr>
          <w:rFonts w:ascii="Trebuchet MS" w:hAnsi="Trebuchet MS"/>
          <w:i/>
          <w:sz w:val="19"/>
        </w:rPr>
        <w:t>Unterabschnitte 1.4.2.1</w:t>
      </w:r>
      <w:r w:rsidRPr="008E0F64">
        <w:rPr>
          <w:rFonts w:ascii="Trebuchet MS" w:hAnsi="Trebuchet MS"/>
          <w:sz w:val="19"/>
        </w:rPr>
        <w:t xml:space="preserve">, </w:t>
      </w:r>
      <w:r w:rsidRPr="008E0F64">
        <w:rPr>
          <w:rFonts w:ascii="Trebuchet MS" w:hAnsi="Trebuchet MS"/>
          <w:i/>
          <w:sz w:val="19"/>
        </w:rPr>
        <w:t>1.4.2.2</w:t>
      </w:r>
      <w:r w:rsidRPr="008E0F64">
        <w:rPr>
          <w:rFonts w:ascii="Trebuchet MS" w:hAnsi="Trebuchet MS"/>
          <w:sz w:val="19"/>
        </w:rPr>
        <w:t>,</w:t>
      </w:r>
      <w:r w:rsidRPr="008E0F64">
        <w:rPr>
          <w:rFonts w:ascii="Trebuchet MS" w:hAnsi="Trebuchet MS"/>
          <w:i/>
          <w:sz w:val="19"/>
        </w:rPr>
        <w:t>5.1.1.1</w:t>
      </w:r>
      <w:r w:rsidRPr="008E0F64">
        <w:rPr>
          <w:rFonts w:ascii="Trebuchet MS" w:hAnsi="Trebuchet MS"/>
          <w:sz w:val="19"/>
        </w:rPr>
        <w:t xml:space="preserve"> und </w:t>
      </w:r>
      <w:r w:rsidRPr="008E0F64">
        <w:rPr>
          <w:rFonts w:ascii="Trebuchet MS" w:hAnsi="Trebuchet MS"/>
          <w:i/>
          <w:sz w:val="19"/>
        </w:rPr>
        <w:t>5.1.3.1</w:t>
      </w:r>
      <w:r w:rsidRPr="008E0F64">
        <w:rPr>
          <w:rFonts w:ascii="Trebuchet MS" w:hAnsi="Trebuchet MS"/>
          <w:sz w:val="19"/>
        </w:rPr>
        <w:t xml:space="preserve"> entsprechen. Niederspannungsheizkabel entsprechen den diesbezüglichen vom König bestätigten oder vom NBN registrierten Normen oder Bestimmungen, die ein Sicherheitsniveau gewährleisten, das dem in diesen Normen festgelegten Niveau mindestens gleichwertig ist.</w:t>
      </w:r>
    </w:p>
    <w:p w14:paraId="28192B0C"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c.4 - Anforderungen an die elektrische Isolierung von Heizleitungen</w:t>
      </w:r>
    </w:p>
    <w:p w14:paraId="68952CFF"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 xml:space="preserve">Die elektrische Isolierung von Heizleitungen ist so konzipiert, dass unter normalen Betriebsbedingungen ein Schutz gegen direktes Berühren gewährleistet ist. Dieser Schutz kann bei Vorhandensein blanker aktiver Teile gegeben sein unter der Bedingung, dass die Versorgung anhand von Sicherheitskleinspannung (SELV) erfolgt und dass die Spannung zwischen aktiven Teilen oder </w:t>
      </w:r>
      <w:r w:rsidRPr="008E0F64">
        <w:rPr>
          <w:rFonts w:ascii="Trebuchet MS" w:hAnsi="Trebuchet MS"/>
          <w:sz w:val="19"/>
        </w:rPr>
        <w:lastRenderedPageBreak/>
        <w:t>anderen Teilen und der Erde 25 V Wechselstrom oder 36 V Gleichstrom mit Welligkeit oder 60 V Gleichstrom ohne Welligkeit nicht überschreitet.</w:t>
      </w:r>
    </w:p>
    <w:p w14:paraId="3DEC10F9"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c.5 - Nichtbrennbarkeit von wärmedämmendem Material</w:t>
      </w:r>
    </w:p>
    <w:p w14:paraId="2453EE3C"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Material, das zur Wärmedämmung verwendet wird und mit der Heizungsanlage in Berührung kommt, ist nicht brennbar.</w:t>
      </w:r>
    </w:p>
    <w:p w14:paraId="42E73C1A"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c.6 - Bestimmungen in Bezug auf elektrische Heizungsanlagen</w:t>
      </w:r>
    </w:p>
    <w:p w14:paraId="3BF99626"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 xml:space="preserve">Elektrische Heizungsanlagen entsprechen den anwendbaren Bestimmungen des vorliegenden Buches, insbesondere des </w:t>
      </w:r>
      <w:r w:rsidRPr="008E0F64">
        <w:rPr>
          <w:rFonts w:ascii="Trebuchet MS" w:hAnsi="Trebuchet MS"/>
          <w:i/>
          <w:sz w:val="19"/>
        </w:rPr>
        <w:t>Unterabschnitts 6.4.5.1</w:t>
      </w:r>
      <w:r w:rsidRPr="008E0F64">
        <w:rPr>
          <w:rFonts w:ascii="Trebuchet MS" w:hAnsi="Trebuchet MS"/>
          <w:sz w:val="19"/>
        </w:rPr>
        <w:t>, und den Bestimmungen in Bezug auf Sicherheitskleinspannung (SELV), falls diese gebraucht wird.</w:t>
      </w:r>
    </w:p>
    <w:p w14:paraId="71020E70"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c.7 - Strombelastbarkeit von Heizleitungen</w:t>
      </w:r>
    </w:p>
    <w:p w14:paraId="76F0C855"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Die Strombelastbarkeit von Heizleitungen ist so konzipiert, dass unter normalen Betriebsbedingungen, auch bei ausgeschalteten Thermostaten, niemals Temperaturen entstehen, die Schäden an der elektrischen Isolierung der Heizleitungen oder den Materialien oder Stromkreisen in ihrer Umgebung verursachen können.</w:t>
      </w:r>
    </w:p>
    <w:p w14:paraId="0E426995"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c.8 - Nennspannung</w:t>
      </w:r>
    </w:p>
    <w:p w14:paraId="24D9209E"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Die Nennspannung für die Versorgung von Heizungsanlagen darf 400 V nicht überschreiten.</w:t>
      </w:r>
    </w:p>
    <w:p w14:paraId="38C51CAC"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sz w:val="19"/>
          <w:szCs w:val="19"/>
        </w:rPr>
      </w:pPr>
      <w:r w:rsidRPr="008E0F64">
        <w:rPr>
          <w:rFonts w:ascii="Trebuchet MS" w:hAnsi="Trebuchet MS"/>
          <w:b/>
          <w:sz w:val="19"/>
        </w:rPr>
        <w:t>c.9 - Art der Abdeckung von Heizleitungen</w:t>
      </w:r>
    </w:p>
    <w:p w14:paraId="7CE9D310"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Abdeckungen von Heizleitungen sind so konzipiert, dass sie deren mechanischen Schutz unter Berücksichtigung der Art der Heizleitungen und der Beanspruchungen, denen sie ausgesetzt sind, gewährleisten. Bei Installationen in Böden, die nicht mit SELV versorgt werden, besteht die Abdeckung aus einer mindesten 30 mm dicken Betonschicht. Diese Art von Abdeckung ist in allen Böden von externen Räumlichkeiten erforderlich, die mit einer solchen Heizungsanlage ausgestattet sind.</w:t>
      </w:r>
    </w:p>
    <w:p w14:paraId="31531230"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c.10 - Anschluss von Heizleitungen an die Versorgung</w:t>
      </w:r>
    </w:p>
    <w:p w14:paraId="5AED7B33"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Der Anschluss von Heizleitungen an die Versorgung muss in die Abdeckung eingebaut werden und darf nicht weniger als 20 cm von den Rändern der ausgestatteten Decken bzw. Böden entfernt sein.</w:t>
      </w:r>
    </w:p>
    <w:p w14:paraId="639C4378"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c.11 - Einbau von Ausschalteinrichtungen</w:t>
      </w:r>
    </w:p>
    <w:p w14:paraId="7CD53AAA"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Für jede Räumlichkeit mit einer Fläche von mehr als 4 m² ist mindestens eine an allen Polen des Versorgungsstromkreises der Heizeinheit installierte Ausschalteinrichtung vorgesehen, damit dieser Teil der Anlage zu Kontroll- oder Instandhaltungszwecken isoliert werden kann. Diese Einrichtung muss vor ungünstiger Witterung und vor Wasser, das den Boden bedecken könnte, geschützt sein. Sie darf nicht aus einer Steckdose oder Isolierkappen bestehen und die Verbindung darf nicht den Einsatz eines Spezialwerkzeugs wie beim Schweißen oder Crimpen erfordern. Der Zugang zu dieser Einrichtung ist möglich, jedoch nur anhand eines Werkzeugs. Diese Einrichtung kann jedoch auch aus Sicherungen oder Leitungschutzschaltern bestehen, die an einer Verteiler- und Schaltgerätekombination angebracht sind, sofern ein getrennter Stromkreis benutzt wird.</w:t>
      </w:r>
    </w:p>
    <w:p w14:paraId="1B38976D"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c.12 - Pflicht zur Installation einer Steuerungseinrichtung mit allpoliger Abschaltung an jeder elektrischen Versorgungsleitung</w:t>
      </w:r>
    </w:p>
    <w:p w14:paraId="6515FA40"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Jede elektrische Versorgungsleitung muss mit einer Steuerungseinrichtung mit allpoliger Abschaltung ausgestattet sein. Eine solche Einrichtung kann für mehrere Installationen zusammen verwendet werden. Darüber hinaus besteht eine solche Einrichtung:</w:t>
      </w:r>
    </w:p>
    <w:p w14:paraId="172E584C" w14:textId="77777777" w:rsidR="002E3184" w:rsidRPr="008E0F64" w:rsidRDefault="002E3184" w:rsidP="00445351">
      <w:pPr>
        <w:pStyle w:val="Paragraphedeliste"/>
        <w:numPr>
          <w:ilvl w:val="0"/>
          <w:numId w:val="447"/>
        </w:numPr>
        <w:autoSpaceDE w:val="0"/>
        <w:autoSpaceDN w:val="0"/>
        <w:adjustRightInd w:val="0"/>
        <w:spacing w:after="0" w:line="240" w:lineRule="auto"/>
        <w:ind w:left="714" w:hanging="357"/>
        <w:jc w:val="both"/>
        <w:rPr>
          <w:rFonts w:ascii="Trebuchet MS" w:hAnsi="Trebuchet MS" w:cs="Arial"/>
          <w:sz w:val="19"/>
          <w:szCs w:val="19"/>
        </w:rPr>
      </w:pPr>
      <w:r w:rsidRPr="008E0F64">
        <w:rPr>
          <w:rFonts w:ascii="Trebuchet MS" w:hAnsi="Trebuchet MS"/>
          <w:sz w:val="19"/>
        </w:rPr>
        <w:t>entweder aus einem Schalter, der in der Nähe jeder Installation angebracht ist,</w:t>
      </w:r>
    </w:p>
    <w:p w14:paraId="67FE166D" w14:textId="77777777" w:rsidR="002E3184" w:rsidRPr="008E0F64" w:rsidRDefault="002E3184" w:rsidP="00445351">
      <w:pPr>
        <w:pStyle w:val="Paragraphedeliste"/>
        <w:numPr>
          <w:ilvl w:val="0"/>
          <w:numId w:val="447"/>
        </w:numPr>
        <w:autoSpaceDE w:val="0"/>
        <w:autoSpaceDN w:val="0"/>
        <w:adjustRightInd w:val="0"/>
        <w:spacing w:after="0" w:line="240" w:lineRule="auto"/>
        <w:ind w:left="714" w:hanging="357"/>
        <w:jc w:val="both"/>
        <w:rPr>
          <w:rFonts w:ascii="Trebuchet MS" w:hAnsi="Trebuchet MS" w:cs="Arial"/>
          <w:sz w:val="19"/>
          <w:szCs w:val="19"/>
        </w:rPr>
      </w:pPr>
      <w:r w:rsidRPr="008E0F64">
        <w:rPr>
          <w:rFonts w:ascii="Trebuchet MS" w:hAnsi="Trebuchet MS"/>
          <w:sz w:val="19"/>
        </w:rPr>
        <w:t>oder aus einem Schalter, der die gesamte Anlage steuert und an oder in der Nähe der Verteiler- und Schaltgerätekombination angebracht ist,</w:t>
      </w:r>
    </w:p>
    <w:p w14:paraId="19AF43FE" w14:textId="77777777" w:rsidR="002E3184" w:rsidRPr="008E0F64" w:rsidRDefault="002E3184" w:rsidP="00445351">
      <w:pPr>
        <w:pStyle w:val="Paragraphedeliste"/>
        <w:numPr>
          <w:ilvl w:val="0"/>
          <w:numId w:val="447"/>
        </w:numPr>
        <w:autoSpaceDE w:val="0"/>
        <w:autoSpaceDN w:val="0"/>
        <w:adjustRightInd w:val="0"/>
        <w:spacing w:after="0" w:line="240" w:lineRule="auto"/>
        <w:ind w:left="714" w:hanging="357"/>
        <w:jc w:val="both"/>
        <w:rPr>
          <w:rFonts w:ascii="Trebuchet MS" w:hAnsi="Trebuchet MS" w:cs="Arial"/>
          <w:sz w:val="19"/>
          <w:szCs w:val="19"/>
        </w:rPr>
      </w:pPr>
      <w:r w:rsidRPr="008E0F64">
        <w:rPr>
          <w:rFonts w:ascii="Trebuchet MS" w:hAnsi="Trebuchet MS"/>
          <w:sz w:val="19"/>
        </w:rPr>
        <w:t>oder aus einem Schalter, der alle Heizungsinstallationen einer selben Ebene steuert, wenn die Anlage mehrere Ebenen bedient.</w:t>
      </w:r>
    </w:p>
    <w:p w14:paraId="73D02C6E" w14:textId="77777777" w:rsidR="002E3184" w:rsidRPr="008E0F64" w:rsidRDefault="002E3184" w:rsidP="002E3184">
      <w:pPr>
        <w:autoSpaceDE w:val="0"/>
        <w:autoSpaceDN w:val="0"/>
        <w:adjustRightInd w:val="0"/>
        <w:spacing w:after="0" w:line="240" w:lineRule="auto"/>
        <w:ind w:left="360"/>
        <w:jc w:val="both"/>
        <w:rPr>
          <w:rFonts w:ascii="Trebuchet MS" w:hAnsi="Trebuchet MS" w:cs="Arial"/>
          <w:sz w:val="19"/>
          <w:szCs w:val="19"/>
        </w:rPr>
      </w:pPr>
      <w:r w:rsidRPr="008E0F64">
        <w:rPr>
          <w:rFonts w:ascii="Trebuchet MS" w:hAnsi="Trebuchet MS"/>
          <w:sz w:val="19"/>
        </w:rPr>
        <w:t>Ein Thermostat darf nur dann als Steuerungseinrichtung fungieren, wenn es über eine allpolige Trennstellung verfügt. Wenn die Einrichtung mehrere Installationen steuert, muss ihre Lage auf angemessene Weise angegeben werden.</w:t>
      </w:r>
    </w:p>
    <w:p w14:paraId="14456AE7" w14:textId="77777777" w:rsidR="002E3184" w:rsidRPr="008E0F64" w:rsidRDefault="002E3184" w:rsidP="002E3184">
      <w:pPr>
        <w:autoSpaceDE w:val="0"/>
        <w:autoSpaceDN w:val="0"/>
        <w:adjustRightInd w:val="0"/>
        <w:spacing w:before="120" w:after="120" w:line="240" w:lineRule="auto"/>
        <w:ind w:left="360"/>
        <w:jc w:val="both"/>
        <w:rPr>
          <w:rFonts w:ascii="Trebuchet MS" w:hAnsi="Trebuchet MS" w:cs="Arial"/>
          <w:b/>
          <w:sz w:val="19"/>
          <w:szCs w:val="19"/>
        </w:rPr>
      </w:pPr>
      <w:r w:rsidRPr="008E0F64">
        <w:rPr>
          <w:rFonts w:ascii="Trebuchet MS" w:hAnsi="Trebuchet MS"/>
          <w:b/>
          <w:sz w:val="19"/>
        </w:rPr>
        <w:t>c.13 - Einrichtungen zum Schutz gegen indirektes Berühren</w:t>
      </w:r>
    </w:p>
    <w:p w14:paraId="4622EBF8"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 xml:space="preserve">Schutz gegen indirektes Berühren wird entweder durch SELV, die 25 V Wechselstrom, 36 V Gleichstrom mit Welligkeit oder 60 V Gleichstrom ohne Welligkeit nicht überschreitet, oder, wenn keine SELV benutzt wird, durch den Einbau einer oder mehrerer Differenzstrom-Schutzeinrichtungen mit sehr hoher Empfindlichkeit (30 mA) oder mit mittlerer Empfindlichkeit (100 mA) gewährleistet. In externen </w:t>
      </w:r>
      <w:r w:rsidRPr="008E0F64">
        <w:rPr>
          <w:rFonts w:ascii="Trebuchet MS" w:hAnsi="Trebuchet MS"/>
          <w:sz w:val="19"/>
        </w:rPr>
        <w:lastRenderedPageBreak/>
        <w:t>Räumlichkeiten und feuchten Innenräumen wird dieser Schutz durch einen geerdeten metallischen Schirm, der entweder Teil der Heizleitung ist oder aus einem korrosionsgeschützten Drahtgeflecht besteht, ergänzt.</w:t>
      </w:r>
    </w:p>
    <w:p w14:paraId="44C370F2" w14:textId="77777777" w:rsidR="002E3184" w:rsidRPr="008E0F64" w:rsidRDefault="002E3184" w:rsidP="00962ACD">
      <w:pPr>
        <w:pStyle w:val="FOD-niv4"/>
      </w:pPr>
      <w:bookmarkStart w:id="1686" w:name="_Toc390436839"/>
      <w:bookmarkStart w:id="1687" w:name="_Toc167268326"/>
      <w:bookmarkStart w:id="1688" w:name="_Toc167269489"/>
      <w:bookmarkStart w:id="1689" w:name="_Toc167270649"/>
      <w:bookmarkStart w:id="1690" w:name="_Toc196734694"/>
      <w:r w:rsidRPr="008E0F64">
        <w:t>Unterabschnitt 5.2.9.14 - Besondere Vorschriften für Anlagen im Außenbereich</w:t>
      </w:r>
      <w:bookmarkEnd w:id="1686"/>
      <w:bookmarkEnd w:id="1687"/>
      <w:bookmarkEnd w:id="1688"/>
      <w:bookmarkEnd w:id="1689"/>
      <w:bookmarkEnd w:id="1690"/>
    </w:p>
    <w:p w14:paraId="18D0C451" w14:textId="77777777" w:rsidR="002E3184" w:rsidRPr="008E0F64" w:rsidRDefault="002E3184" w:rsidP="002E3184">
      <w:pPr>
        <w:pStyle w:val="FOD-normal"/>
        <w:rPr>
          <w:spacing w:val="-2"/>
        </w:rPr>
      </w:pPr>
      <w:r w:rsidRPr="008E0F64">
        <w:rPr>
          <w:spacing w:val="-2"/>
        </w:rPr>
        <w:t>Die Arten der Verlegung elektrischer Leitungen außerhalb von Gebäuden entsprechen den diesbezüglichen Regeln des Fachs, unter Berücksichtigung der äußeren Einflüsse, denen die Leitungen ausgesetzt sind.</w:t>
      </w:r>
    </w:p>
    <w:p w14:paraId="1C080715" w14:textId="77777777" w:rsidR="002E3184" w:rsidRPr="008E0F64" w:rsidRDefault="002E3184" w:rsidP="00962ACD">
      <w:pPr>
        <w:pStyle w:val="FOD-niv4"/>
      </w:pPr>
      <w:bookmarkStart w:id="1691" w:name="_Toc390436840"/>
      <w:bookmarkStart w:id="1692" w:name="_Toc167268327"/>
      <w:bookmarkStart w:id="1693" w:name="_Toc167269490"/>
      <w:bookmarkStart w:id="1694" w:name="_Toc167270650"/>
      <w:bookmarkStart w:id="1695" w:name="_Toc196734695"/>
      <w:r w:rsidRPr="008E0F64">
        <w:t>Unterabschnitt 5.2.9.15 - Besondere Vorschriften für Kleinspannungsanlagen (ELV)</w:t>
      </w:r>
      <w:bookmarkEnd w:id="1691"/>
      <w:bookmarkEnd w:id="1692"/>
      <w:bookmarkEnd w:id="1693"/>
      <w:bookmarkEnd w:id="1694"/>
      <w:bookmarkEnd w:id="1695"/>
    </w:p>
    <w:p w14:paraId="7B04782F" w14:textId="77777777" w:rsidR="002E3184" w:rsidRPr="008E0F64" w:rsidRDefault="002E3184" w:rsidP="00F1261E">
      <w:pPr>
        <w:pStyle w:val="Paragraphedeliste"/>
        <w:widowControl w:val="0"/>
        <w:numPr>
          <w:ilvl w:val="0"/>
          <w:numId w:val="4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75838ED1" w14:textId="77777777" w:rsidR="002E3184" w:rsidRPr="008E0F64" w:rsidRDefault="002E3184" w:rsidP="002E3184">
      <w:pPr>
        <w:pStyle w:val="FOD-normal"/>
        <w:rPr>
          <w:i/>
        </w:rPr>
      </w:pPr>
      <w:r w:rsidRPr="008E0F64">
        <w:t xml:space="preserve">Die in </w:t>
      </w:r>
      <w:r w:rsidRPr="008E0F64">
        <w:rPr>
          <w:i/>
        </w:rPr>
        <w:t>Abschnitt 5.2.1</w:t>
      </w:r>
      <w:r w:rsidRPr="008E0F64">
        <w:t xml:space="preserve"> aufgeführten allgemeinen Regeln für Kleinspannungsanlagen sind anwendbar.</w:t>
      </w:r>
    </w:p>
    <w:p w14:paraId="530AEFEB" w14:textId="77777777" w:rsidR="002E3184" w:rsidRPr="008E0F64" w:rsidRDefault="002E3184" w:rsidP="00F1261E">
      <w:pPr>
        <w:pStyle w:val="Paragraphedeliste"/>
        <w:widowControl w:val="0"/>
        <w:numPr>
          <w:ilvl w:val="0"/>
          <w:numId w:val="4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Verlegearten</w:t>
      </w:r>
    </w:p>
    <w:p w14:paraId="65A2FE48" w14:textId="77777777" w:rsidR="002E3184" w:rsidRPr="008E0F64" w:rsidRDefault="002E3184" w:rsidP="002E3184">
      <w:pPr>
        <w:pStyle w:val="FOD-normal"/>
      </w:pPr>
      <w:r w:rsidRPr="008E0F64">
        <w:t xml:space="preserve">Die für Niederspannung vorgeschriebenen Verlegearten für elektrische Leitungen (siehe </w:t>
      </w:r>
      <w:r w:rsidRPr="008E0F64">
        <w:rPr>
          <w:i/>
        </w:rPr>
        <w:t>Abschnitt 5.2.2</w:t>
      </w:r>
      <w:r w:rsidRPr="008E0F64">
        <w:t xml:space="preserve">) sind anwendbar. Diese Vorschriften sind, was die Verlegeart betrifft, in </w:t>
      </w:r>
      <w:r w:rsidRPr="008E0F64">
        <w:rPr>
          <w:i/>
        </w:rPr>
        <w:t>Abschnitt 5.2.9</w:t>
      </w:r>
      <w:r w:rsidRPr="008E0F64">
        <w:t xml:space="preserve"> aufgeführt, mit Ausnahme der Vorschriften in:</w:t>
      </w:r>
    </w:p>
    <w:p w14:paraId="39021049" w14:textId="634BB8B7" w:rsidR="002E3184" w:rsidRPr="008E0F64" w:rsidRDefault="000B3263" w:rsidP="000B3263">
      <w:pPr>
        <w:tabs>
          <w:tab w:val="left" w:pos="426"/>
        </w:tabs>
        <w:autoSpaceDE w:val="0"/>
        <w:autoSpaceDN w:val="0"/>
        <w:adjustRightInd w:val="0"/>
        <w:spacing w:after="0" w:line="240" w:lineRule="auto"/>
        <w:jc w:val="both"/>
        <w:rPr>
          <w:rFonts w:ascii="Trebuchet MS" w:hAnsi="Trebuchet MS"/>
          <w:sz w:val="19"/>
        </w:rPr>
      </w:pPr>
      <w:r w:rsidRPr="008E0F64">
        <w:rPr>
          <w:rFonts w:ascii="Verdana" w:hAnsi="Verdana"/>
          <w:sz w:val="19"/>
        </w:rPr>
        <w:t>─</w:t>
      </w:r>
      <w:r w:rsidRPr="008E0F64">
        <w:rPr>
          <w:rFonts w:ascii="Trebuchet MS" w:hAnsi="Trebuchet MS"/>
          <w:sz w:val="19"/>
        </w:rPr>
        <w:tab/>
      </w:r>
      <w:r w:rsidR="002E3184" w:rsidRPr="008E0F64">
        <w:rPr>
          <w:rFonts w:ascii="Trebuchet MS" w:hAnsi="Trebuchet MS"/>
          <w:i/>
          <w:iCs/>
          <w:sz w:val="19"/>
        </w:rPr>
        <w:t>Unterabschnitt 5.2.9.5</w:t>
      </w:r>
      <w:r w:rsidR="002E3184" w:rsidRPr="008E0F64">
        <w:rPr>
          <w:rFonts w:ascii="Trebuchet MS" w:hAnsi="Trebuchet MS"/>
          <w:sz w:val="19"/>
        </w:rPr>
        <w:t xml:space="preserve"> Absatz 1,</w:t>
      </w:r>
    </w:p>
    <w:p w14:paraId="1F378B3A" w14:textId="3C7647BB" w:rsidR="002E3184" w:rsidRPr="008E0F64" w:rsidRDefault="000B3263" w:rsidP="000B3263">
      <w:pPr>
        <w:tabs>
          <w:tab w:val="left" w:pos="426"/>
        </w:tabs>
        <w:autoSpaceDE w:val="0"/>
        <w:autoSpaceDN w:val="0"/>
        <w:adjustRightInd w:val="0"/>
        <w:spacing w:after="0" w:line="240" w:lineRule="auto"/>
        <w:jc w:val="both"/>
        <w:rPr>
          <w:rFonts w:ascii="Trebuchet MS" w:hAnsi="Trebuchet MS"/>
          <w:sz w:val="19"/>
        </w:rPr>
      </w:pPr>
      <w:r w:rsidRPr="008E0F64">
        <w:rPr>
          <w:rFonts w:ascii="Verdana" w:hAnsi="Verdana"/>
          <w:sz w:val="19"/>
        </w:rPr>
        <w:t>─</w:t>
      </w:r>
      <w:r w:rsidRPr="008E0F64">
        <w:rPr>
          <w:rFonts w:ascii="Verdana" w:hAnsi="Verdana"/>
          <w:sz w:val="19"/>
        </w:rPr>
        <w:tab/>
      </w:r>
      <w:r w:rsidR="002E3184" w:rsidRPr="008E0F64">
        <w:rPr>
          <w:rFonts w:ascii="Trebuchet MS" w:hAnsi="Trebuchet MS"/>
          <w:i/>
          <w:iCs/>
          <w:sz w:val="19"/>
        </w:rPr>
        <w:t xml:space="preserve">Unterabschnitt 5.2.9.9 </w:t>
      </w:r>
      <w:r w:rsidR="002E3184" w:rsidRPr="008E0F64">
        <w:rPr>
          <w:rFonts w:ascii="Trebuchet MS" w:hAnsi="Trebuchet MS"/>
          <w:sz w:val="19"/>
        </w:rPr>
        <w:t>Absatz 2,</w:t>
      </w:r>
    </w:p>
    <w:p w14:paraId="30E4E738" w14:textId="20AAB5DD" w:rsidR="002E3184" w:rsidRPr="008E0F64" w:rsidRDefault="000B3263" w:rsidP="000B3263">
      <w:pPr>
        <w:tabs>
          <w:tab w:val="left" w:pos="426"/>
        </w:tabs>
        <w:autoSpaceDE w:val="0"/>
        <w:autoSpaceDN w:val="0"/>
        <w:adjustRightInd w:val="0"/>
        <w:spacing w:after="0" w:line="240" w:lineRule="auto"/>
        <w:jc w:val="both"/>
        <w:rPr>
          <w:rFonts w:ascii="Trebuchet MS" w:hAnsi="Trebuchet MS"/>
          <w:sz w:val="19"/>
        </w:rPr>
      </w:pPr>
      <w:r w:rsidRPr="008E0F64">
        <w:rPr>
          <w:rFonts w:ascii="Verdana" w:hAnsi="Verdana"/>
          <w:sz w:val="19"/>
        </w:rPr>
        <w:t>─</w:t>
      </w:r>
      <w:r w:rsidRPr="008E0F64">
        <w:rPr>
          <w:rFonts w:ascii="Trebuchet MS" w:hAnsi="Trebuchet MS"/>
          <w:sz w:val="19"/>
        </w:rPr>
        <w:tab/>
      </w:r>
      <w:r w:rsidR="002E3184" w:rsidRPr="008E0F64">
        <w:rPr>
          <w:rFonts w:ascii="Trebuchet MS" w:hAnsi="Trebuchet MS"/>
          <w:i/>
          <w:iCs/>
          <w:sz w:val="19"/>
        </w:rPr>
        <w:t>Unterabschnitt 5.2.9.10 Buchstabe b</w:t>
      </w:r>
      <w:r w:rsidR="006237AD" w:rsidRPr="008E0F64">
        <w:rPr>
          <w:rFonts w:ascii="Trebuchet MS" w:hAnsi="Trebuchet MS"/>
          <w:sz w:val="19"/>
        </w:rPr>
        <w:t>,</w:t>
      </w:r>
    </w:p>
    <w:p w14:paraId="17E8EA20" w14:textId="32DD25D3" w:rsidR="006237AD" w:rsidRPr="008E0F64" w:rsidRDefault="000B3263" w:rsidP="000B3263">
      <w:pPr>
        <w:tabs>
          <w:tab w:val="left" w:pos="426"/>
        </w:tabs>
        <w:autoSpaceDE w:val="0"/>
        <w:autoSpaceDN w:val="0"/>
        <w:adjustRightInd w:val="0"/>
        <w:spacing w:after="0" w:line="240" w:lineRule="auto"/>
        <w:jc w:val="both"/>
        <w:rPr>
          <w:rFonts w:ascii="Trebuchet MS" w:hAnsi="Trebuchet MS"/>
          <w:sz w:val="19"/>
        </w:rPr>
      </w:pPr>
      <w:r w:rsidRPr="008E0F64">
        <w:rPr>
          <w:rFonts w:ascii="Verdana" w:hAnsi="Verdana"/>
          <w:sz w:val="19"/>
        </w:rPr>
        <w:t>[─</w:t>
      </w:r>
      <w:r w:rsidRPr="008E0F64">
        <w:rPr>
          <w:rFonts w:ascii="Trebuchet MS" w:hAnsi="Trebuchet MS"/>
          <w:sz w:val="19"/>
        </w:rPr>
        <w:tab/>
      </w:r>
      <w:r w:rsidR="006237AD" w:rsidRPr="008E0F64">
        <w:rPr>
          <w:rFonts w:ascii="Trebuchet MS" w:hAnsi="Trebuchet MS"/>
          <w:i/>
          <w:iCs/>
          <w:sz w:val="19"/>
        </w:rPr>
        <w:t>Unterabschnitt 5.2.9.12 Buchstabe a</w:t>
      </w:r>
      <w:r w:rsidR="006237AD" w:rsidRPr="008E0F64">
        <w:rPr>
          <w:rFonts w:ascii="Trebuchet MS" w:hAnsi="Trebuchet MS"/>
          <w:sz w:val="19"/>
        </w:rPr>
        <w:t xml:space="preserve"> Absatz 1.]</w:t>
      </w:r>
    </w:p>
    <w:p w14:paraId="58871D31" w14:textId="77777777" w:rsidR="002E3184" w:rsidRPr="008E0F64" w:rsidRDefault="002E3184" w:rsidP="002E3184">
      <w:pPr>
        <w:pStyle w:val="FOD-normal"/>
      </w:pPr>
      <w:r w:rsidRPr="008E0F64">
        <w:t xml:space="preserve">Andererseits ist die Verwendung von Schienenverteilern erlaubt, unter der Bedingung, dass ihre Schutzart mindestens IPXX-B entspricht, zur Gewährleistung des Schutzes gegen elektrischen Schlag durch direktes Berühren. </w:t>
      </w:r>
    </w:p>
    <w:p w14:paraId="5277D670" w14:textId="77777777" w:rsidR="002E3184" w:rsidRPr="008E0F64" w:rsidRDefault="002E3184" w:rsidP="00F1261E">
      <w:pPr>
        <w:pStyle w:val="Paragraphedeliste"/>
        <w:keepNext/>
        <w:widowControl w:val="0"/>
        <w:numPr>
          <w:ilvl w:val="0"/>
          <w:numId w:val="45"/>
        </w:numPr>
        <w:tabs>
          <w:tab w:val="left" w:pos="360"/>
        </w:tabs>
        <w:autoSpaceDE w:val="0"/>
        <w:autoSpaceDN w:val="0"/>
        <w:adjustRightInd w:val="0"/>
        <w:spacing w:before="12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Zusätzliche Vorschriften</w:t>
      </w:r>
    </w:p>
    <w:p w14:paraId="5A6A6745" w14:textId="77777777" w:rsidR="002E3184" w:rsidRPr="008E0F64" w:rsidRDefault="002E3184" w:rsidP="002E3184">
      <w:pPr>
        <w:pStyle w:val="FOD-normal"/>
        <w:spacing w:before="0"/>
        <w:rPr>
          <w:color w:val="000000" w:themeColor="text1"/>
          <w:spacing w:val="-4"/>
        </w:rPr>
      </w:pPr>
      <w:r w:rsidRPr="008E0F64">
        <w:rPr>
          <w:color w:val="000000" w:themeColor="text1"/>
          <w:spacing w:val="-4"/>
        </w:rPr>
        <w:t>Andere Verlegearten für elektrische Leiter und Leitungen entsprechen den diesbezüglichen Regeln des Fachs.</w:t>
      </w:r>
    </w:p>
    <w:p w14:paraId="3F08A113" w14:textId="77777777" w:rsidR="002E3184" w:rsidRPr="008E0F64" w:rsidRDefault="002E3184" w:rsidP="002E3184">
      <w:pPr>
        <w:pStyle w:val="FOD-niv2"/>
        <w:rPr>
          <w:spacing w:val="-2"/>
        </w:rPr>
      </w:pPr>
      <w:bookmarkStart w:id="1696" w:name="_Toc390436841"/>
      <w:bookmarkStart w:id="1697" w:name="_Toc86914645"/>
      <w:bookmarkStart w:id="1698" w:name="_Toc167268328"/>
      <w:bookmarkStart w:id="1699" w:name="_Toc167269491"/>
      <w:bookmarkStart w:id="1700" w:name="_Toc167269863"/>
      <w:bookmarkStart w:id="1701" w:name="_Toc167270651"/>
      <w:bookmarkStart w:id="1702" w:name="_Toc196465629"/>
      <w:bookmarkStart w:id="1703" w:name="_Toc202779186"/>
      <w:r w:rsidRPr="008E0F64">
        <w:rPr>
          <w:spacing w:val="-2"/>
        </w:rPr>
        <w:t>KAPITEL 5.3 - Elektrische Schaltgeräte (Schutz, Steuerung, Trennung und Überwachung)</w:t>
      </w:r>
      <w:bookmarkEnd w:id="1696"/>
      <w:bookmarkEnd w:id="1697"/>
      <w:bookmarkEnd w:id="1698"/>
      <w:bookmarkEnd w:id="1699"/>
      <w:bookmarkEnd w:id="1700"/>
      <w:bookmarkEnd w:id="1701"/>
      <w:bookmarkEnd w:id="1702"/>
      <w:bookmarkEnd w:id="1703"/>
    </w:p>
    <w:p w14:paraId="49183C08" w14:textId="77777777" w:rsidR="002E3184" w:rsidRPr="008E0F64" w:rsidRDefault="002E3184" w:rsidP="002E3184">
      <w:pPr>
        <w:pStyle w:val="FOD-niv3"/>
      </w:pPr>
      <w:bookmarkStart w:id="1704" w:name="_Toc390436842"/>
      <w:bookmarkStart w:id="1705" w:name="_Toc167268329"/>
      <w:bookmarkStart w:id="1706" w:name="_Toc167269492"/>
      <w:bookmarkStart w:id="1707" w:name="_Toc167270652"/>
      <w:r w:rsidRPr="008E0F64">
        <w:t>Abschnitt 5.3.1 - Allgemeines</w:t>
      </w:r>
      <w:bookmarkEnd w:id="1704"/>
      <w:bookmarkEnd w:id="1705"/>
      <w:bookmarkEnd w:id="1706"/>
      <w:bookmarkEnd w:id="1707"/>
    </w:p>
    <w:p w14:paraId="41C3C87C" w14:textId="77777777" w:rsidR="002E3184" w:rsidRPr="008E0F64" w:rsidRDefault="002E3184" w:rsidP="002E3184">
      <w:pPr>
        <w:pStyle w:val="FOD-normal"/>
      </w:pPr>
      <w:r w:rsidRPr="008E0F64">
        <w:t xml:space="preserve">In vorliegendem Kapitel wird die Wahl und Ingebrauchnahme elektrischer Schaltgeräte in Bezug auf Schutz, Steuerung, Trennung und Überwachung behandelt, wobei unter anderem die in </w:t>
      </w:r>
      <w:r w:rsidRPr="008E0F64">
        <w:rPr>
          <w:i/>
        </w:rPr>
        <w:t>Kapitel 2.10</w:t>
      </w:r>
      <w:r w:rsidRPr="008E0F64">
        <w:t xml:space="preserve"> bestimmten äußeren Einflüsse berücksichtigt werden:</w:t>
      </w:r>
    </w:p>
    <w:p w14:paraId="0EEF2520" w14:textId="77777777" w:rsidR="002E3184" w:rsidRPr="008E0F64" w:rsidRDefault="002E3184" w:rsidP="00445351">
      <w:pPr>
        <w:pStyle w:val="FOD-opsomming1"/>
        <w:numPr>
          <w:ilvl w:val="0"/>
          <w:numId w:val="356"/>
        </w:numPr>
        <w:tabs>
          <w:tab w:val="left" w:pos="720"/>
        </w:tabs>
      </w:pPr>
      <w:bookmarkStart w:id="1708" w:name="_Toc390436843"/>
      <w:r w:rsidRPr="008E0F64">
        <w:t>AA</w:t>
      </w:r>
      <w:r w:rsidRPr="008E0F64">
        <w:tab/>
        <w:t>-</w:t>
      </w:r>
      <w:r w:rsidRPr="008E0F64">
        <w:tab/>
        <w:t>Umgebungstemperatur,</w:t>
      </w:r>
    </w:p>
    <w:p w14:paraId="076FFB92" w14:textId="77777777" w:rsidR="002E3184" w:rsidRPr="008E0F64" w:rsidRDefault="002E3184" w:rsidP="00445351">
      <w:pPr>
        <w:pStyle w:val="FOD-opsomming1"/>
        <w:numPr>
          <w:ilvl w:val="0"/>
          <w:numId w:val="356"/>
        </w:numPr>
        <w:tabs>
          <w:tab w:val="left" w:pos="720"/>
        </w:tabs>
      </w:pPr>
      <w:r w:rsidRPr="008E0F64">
        <w:t>AD</w:t>
      </w:r>
      <w:r w:rsidRPr="008E0F64">
        <w:tab/>
        <w:t>-</w:t>
      </w:r>
      <w:r w:rsidRPr="008E0F64">
        <w:tab/>
        <w:t>Auftreten von Wasser,</w:t>
      </w:r>
    </w:p>
    <w:p w14:paraId="6E12B354" w14:textId="77777777" w:rsidR="002E3184" w:rsidRPr="008E0F64" w:rsidRDefault="002E3184" w:rsidP="00445351">
      <w:pPr>
        <w:pStyle w:val="FOD-opsomming1"/>
        <w:numPr>
          <w:ilvl w:val="0"/>
          <w:numId w:val="356"/>
        </w:numPr>
        <w:tabs>
          <w:tab w:val="left" w:pos="720"/>
        </w:tabs>
      </w:pPr>
      <w:r w:rsidRPr="008E0F64">
        <w:t>AE</w:t>
      </w:r>
      <w:r w:rsidRPr="008E0F64">
        <w:tab/>
        <w:t>-</w:t>
      </w:r>
      <w:r w:rsidRPr="008E0F64">
        <w:tab/>
        <w:t>Auftreten von festen Fremdkörpern,</w:t>
      </w:r>
    </w:p>
    <w:p w14:paraId="5E768C8F" w14:textId="77777777" w:rsidR="002E3184" w:rsidRPr="008E0F64" w:rsidRDefault="002E3184" w:rsidP="00445351">
      <w:pPr>
        <w:pStyle w:val="FOD-opsomming1"/>
        <w:numPr>
          <w:ilvl w:val="0"/>
          <w:numId w:val="356"/>
        </w:numPr>
        <w:tabs>
          <w:tab w:val="left" w:pos="720"/>
        </w:tabs>
      </w:pPr>
      <w:r w:rsidRPr="008E0F64">
        <w:t>AF</w:t>
      </w:r>
      <w:r w:rsidRPr="008E0F64">
        <w:tab/>
        <w:t>-</w:t>
      </w:r>
      <w:r w:rsidRPr="008E0F64">
        <w:tab/>
        <w:t>Auftreten von korrosiven oder verunreinigten Substanzen,</w:t>
      </w:r>
    </w:p>
    <w:p w14:paraId="04FB2B49" w14:textId="77777777" w:rsidR="002E3184" w:rsidRPr="008E0F64" w:rsidRDefault="002E3184" w:rsidP="00445351">
      <w:pPr>
        <w:pStyle w:val="FOD-opsomming1"/>
        <w:numPr>
          <w:ilvl w:val="0"/>
          <w:numId w:val="356"/>
        </w:numPr>
        <w:tabs>
          <w:tab w:val="left" w:pos="720"/>
        </w:tabs>
      </w:pPr>
      <w:r w:rsidRPr="008E0F64">
        <w:t>AG</w:t>
      </w:r>
      <w:r w:rsidRPr="008E0F64">
        <w:tab/>
        <w:t>-</w:t>
      </w:r>
      <w:r w:rsidRPr="008E0F64">
        <w:tab/>
        <w:t>Mechanische Beanspruchung durch Schläge,</w:t>
      </w:r>
    </w:p>
    <w:p w14:paraId="32B84120" w14:textId="77777777" w:rsidR="002E3184" w:rsidRPr="008E0F64" w:rsidRDefault="002E3184" w:rsidP="00445351">
      <w:pPr>
        <w:pStyle w:val="FOD-opsomming1"/>
        <w:numPr>
          <w:ilvl w:val="0"/>
          <w:numId w:val="356"/>
        </w:numPr>
        <w:tabs>
          <w:tab w:val="left" w:pos="720"/>
        </w:tabs>
      </w:pPr>
      <w:r w:rsidRPr="008E0F64">
        <w:t>AH</w:t>
      </w:r>
      <w:r w:rsidRPr="008E0F64">
        <w:tab/>
        <w:t>-</w:t>
      </w:r>
      <w:r w:rsidRPr="008E0F64">
        <w:tab/>
        <w:t>Mechanische Beanspruchung durch Schwingungen,</w:t>
      </w:r>
    </w:p>
    <w:p w14:paraId="61A7258A" w14:textId="77777777" w:rsidR="002E3184" w:rsidRPr="008E0F64" w:rsidRDefault="002E3184" w:rsidP="00445351">
      <w:pPr>
        <w:pStyle w:val="FOD-opsomming1"/>
        <w:numPr>
          <w:ilvl w:val="0"/>
          <w:numId w:val="356"/>
        </w:numPr>
        <w:tabs>
          <w:tab w:val="left" w:pos="720"/>
        </w:tabs>
      </w:pPr>
      <w:r w:rsidRPr="008E0F64">
        <w:t>AK</w:t>
      </w:r>
      <w:r w:rsidRPr="008E0F64">
        <w:tab/>
        <w:t>-</w:t>
      </w:r>
      <w:r w:rsidRPr="008E0F64">
        <w:tab/>
        <w:t>Auftreten von Pflanzen und/oder Schimmel und AL - Anwesenheit von Tieren,</w:t>
      </w:r>
    </w:p>
    <w:p w14:paraId="645812D2" w14:textId="77777777" w:rsidR="002E3184" w:rsidRPr="008E0F64" w:rsidRDefault="002E3184" w:rsidP="00445351">
      <w:pPr>
        <w:pStyle w:val="FOD-opsomming1"/>
        <w:numPr>
          <w:ilvl w:val="0"/>
          <w:numId w:val="356"/>
        </w:numPr>
        <w:tabs>
          <w:tab w:val="left" w:pos="720"/>
        </w:tabs>
      </w:pPr>
      <w:r w:rsidRPr="008E0F64">
        <w:t>AM</w:t>
      </w:r>
      <w:r w:rsidRPr="008E0F64">
        <w:tab/>
        <w:t>-</w:t>
      </w:r>
      <w:r w:rsidRPr="008E0F64">
        <w:tab/>
        <w:t>elektromagnetische, elektrostatische oder ionisierende Einflüsse und AN - Sonnenstrahlung,</w:t>
      </w:r>
    </w:p>
    <w:p w14:paraId="21D6ED83" w14:textId="77777777" w:rsidR="002E3184" w:rsidRPr="008E0F64" w:rsidRDefault="002E3184" w:rsidP="00445351">
      <w:pPr>
        <w:pStyle w:val="FOD-opsomming1"/>
        <w:numPr>
          <w:ilvl w:val="0"/>
          <w:numId w:val="356"/>
        </w:numPr>
        <w:tabs>
          <w:tab w:val="left" w:pos="720"/>
        </w:tabs>
      </w:pPr>
      <w:r w:rsidRPr="008E0F64">
        <w:t>BA</w:t>
      </w:r>
      <w:r w:rsidRPr="008E0F64">
        <w:tab/>
        <w:t>-</w:t>
      </w:r>
      <w:r w:rsidRPr="008E0F64">
        <w:tab/>
        <w:t>Fähigkeiten von Personen,</w:t>
      </w:r>
    </w:p>
    <w:p w14:paraId="4D6291A8" w14:textId="77777777" w:rsidR="002E3184" w:rsidRPr="008E0F64" w:rsidRDefault="002E3184" w:rsidP="00445351">
      <w:pPr>
        <w:pStyle w:val="FOD-opsomming1"/>
        <w:numPr>
          <w:ilvl w:val="0"/>
          <w:numId w:val="356"/>
        </w:numPr>
        <w:tabs>
          <w:tab w:val="left" w:pos="720"/>
        </w:tabs>
      </w:pPr>
      <w:r w:rsidRPr="008E0F64">
        <w:t>BB</w:t>
      </w:r>
      <w:r w:rsidRPr="008E0F64">
        <w:tab/>
        <w:t>-</w:t>
      </w:r>
      <w:r w:rsidRPr="008E0F64">
        <w:tab/>
        <w:t>elektrischer Widerstand des menschlichen Körpers,</w:t>
      </w:r>
    </w:p>
    <w:p w14:paraId="597AB66B" w14:textId="769522AA" w:rsidR="002E3184" w:rsidRPr="008E0F64" w:rsidRDefault="00BC1F9D" w:rsidP="00445351">
      <w:pPr>
        <w:pStyle w:val="FOD-opsomming1"/>
        <w:numPr>
          <w:ilvl w:val="0"/>
          <w:numId w:val="356"/>
        </w:numPr>
        <w:tabs>
          <w:tab w:val="left" w:pos="720"/>
        </w:tabs>
      </w:pPr>
      <w:r w:rsidRPr="008E0F64">
        <w:t>BC</w:t>
      </w:r>
      <w:r w:rsidRPr="008E0F64">
        <w:tab/>
        <w:t>-</w:t>
      </w:r>
      <w:r w:rsidRPr="008E0F64">
        <w:tab/>
        <w:t>Kontakt</w:t>
      </w:r>
      <w:r w:rsidR="002E3184" w:rsidRPr="008E0F64">
        <w:t xml:space="preserve"> von Personen mit Erdpotential,</w:t>
      </w:r>
    </w:p>
    <w:p w14:paraId="53B4FF49" w14:textId="77777777" w:rsidR="002E3184" w:rsidRPr="008E0F64" w:rsidRDefault="002E3184" w:rsidP="00445351">
      <w:pPr>
        <w:pStyle w:val="FOD-opsomming1"/>
        <w:numPr>
          <w:ilvl w:val="0"/>
          <w:numId w:val="356"/>
        </w:numPr>
        <w:tabs>
          <w:tab w:val="left" w:pos="720"/>
        </w:tabs>
      </w:pPr>
      <w:r w:rsidRPr="008E0F64">
        <w:t>BD</w:t>
      </w:r>
      <w:r w:rsidRPr="008E0F64">
        <w:tab/>
        <w:t>-</w:t>
      </w:r>
      <w:r w:rsidRPr="008E0F64">
        <w:tab/>
        <w:t>Personenevakuierungsmöglichkeiten im Notfall,</w:t>
      </w:r>
    </w:p>
    <w:p w14:paraId="61B27A3F" w14:textId="77777777" w:rsidR="002E3184" w:rsidRPr="008E0F64" w:rsidRDefault="002E3184" w:rsidP="00445351">
      <w:pPr>
        <w:pStyle w:val="FOD-opsomming1"/>
        <w:numPr>
          <w:ilvl w:val="0"/>
          <w:numId w:val="356"/>
        </w:numPr>
        <w:tabs>
          <w:tab w:val="left" w:pos="720"/>
        </w:tabs>
      </w:pPr>
      <w:r w:rsidRPr="008E0F64">
        <w:t>BE</w:t>
      </w:r>
      <w:r w:rsidRPr="008E0F64">
        <w:tab/>
        <w:t>-</w:t>
      </w:r>
      <w:r w:rsidRPr="008E0F64">
        <w:tab/>
        <w:t>Art der bearbeiteten oder gelagerten Stoffe,</w:t>
      </w:r>
    </w:p>
    <w:p w14:paraId="17089DDA" w14:textId="77777777" w:rsidR="002E3184" w:rsidRPr="008E0F64" w:rsidRDefault="002E3184" w:rsidP="00445351">
      <w:pPr>
        <w:pStyle w:val="FOD-opsomming1"/>
        <w:numPr>
          <w:ilvl w:val="0"/>
          <w:numId w:val="356"/>
        </w:numPr>
        <w:tabs>
          <w:tab w:val="left" w:pos="720"/>
        </w:tabs>
      </w:pPr>
      <w:r w:rsidRPr="008E0F64">
        <w:t>CA</w:t>
      </w:r>
      <w:r w:rsidRPr="008E0F64">
        <w:tab/>
        <w:t>-</w:t>
      </w:r>
      <w:r w:rsidRPr="008E0F64">
        <w:tab/>
        <w:t>Baustoffe,</w:t>
      </w:r>
    </w:p>
    <w:p w14:paraId="409C7B4D" w14:textId="77777777" w:rsidR="002E3184" w:rsidRPr="008E0F64" w:rsidRDefault="002E3184" w:rsidP="00445351">
      <w:pPr>
        <w:pStyle w:val="FOD-opsomming1"/>
        <w:numPr>
          <w:ilvl w:val="0"/>
          <w:numId w:val="356"/>
        </w:numPr>
        <w:tabs>
          <w:tab w:val="left" w:pos="720"/>
        </w:tabs>
      </w:pPr>
      <w:r w:rsidRPr="008E0F64">
        <w:t>CB</w:t>
      </w:r>
      <w:r w:rsidRPr="008E0F64">
        <w:tab/>
        <w:t>-</w:t>
      </w:r>
      <w:r w:rsidRPr="008E0F64">
        <w:tab/>
        <w:t>Gebäudestruktur.</w:t>
      </w:r>
    </w:p>
    <w:p w14:paraId="4E332146" w14:textId="77777777" w:rsidR="002E3184" w:rsidRPr="008E0F64" w:rsidRDefault="002E3184" w:rsidP="002E3184">
      <w:pPr>
        <w:pStyle w:val="FOD-niv3"/>
      </w:pPr>
      <w:bookmarkStart w:id="1709" w:name="_Toc167268330"/>
      <w:bookmarkStart w:id="1710" w:name="_Toc167269493"/>
      <w:bookmarkStart w:id="1711" w:name="_Toc167270653"/>
      <w:r w:rsidRPr="008E0F64">
        <w:t>Abschnitt 5.3.2 - Wahl und Einsatz von elektrischen Maschinen und Geräten je nach äußeren Einflüssen</w:t>
      </w:r>
      <w:bookmarkEnd w:id="1708"/>
      <w:bookmarkEnd w:id="1709"/>
      <w:bookmarkEnd w:id="1710"/>
      <w:bookmarkEnd w:id="1711"/>
    </w:p>
    <w:p w14:paraId="1A904E47" w14:textId="77777777" w:rsidR="002E3184" w:rsidRPr="008E0F64" w:rsidRDefault="002E3184" w:rsidP="00962ACD">
      <w:pPr>
        <w:pStyle w:val="FOD-niv4"/>
      </w:pPr>
      <w:bookmarkStart w:id="1712" w:name="_Toc390436844"/>
      <w:bookmarkStart w:id="1713" w:name="_Toc167268331"/>
      <w:bookmarkStart w:id="1714" w:name="_Toc167269494"/>
      <w:bookmarkStart w:id="1715" w:name="_Toc167270654"/>
      <w:bookmarkStart w:id="1716" w:name="_Toc196734696"/>
      <w:r w:rsidRPr="008E0F64">
        <w:t>Unterabschnitt 5.3.2.1 - Umgebungstemperatur (AA)</w:t>
      </w:r>
      <w:bookmarkEnd w:id="1712"/>
      <w:bookmarkEnd w:id="1713"/>
      <w:bookmarkEnd w:id="1714"/>
      <w:bookmarkEnd w:id="1715"/>
      <w:bookmarkEnd w:id="1716"/>
    </w:p>
    <w:p w14:paraId="2D17B716" w14:textId="77777777" w:rsidR="002E3184" w:rsidRPr="008E0F64" w:rsidRDefault="002E3184" w:rsidP="002E3184">
      <w:pPr>
        <w:pStyle w:val="FOD-normal"/>
        <w:spacing w:after="120"/>
      </w:pPr>
      <w:r w:rsidRPr="008E0F64">
        <w:t xml:space="preserve">Elektrische Maschinen und Geräte werden gemäß den Bestimmungen der </w:t>
      </w:r>
      <w:r w:rsidRPr="008E0F64">
        <w:rPr>
          <w:i/>
        </w:rPr>
        <w:t>Tabelle 5.2</w:t>
      </w:r>
      <w:r w:rsidRPr="008E0F64">
        <w:t xml:space="preserve"> gewählt und eingesetzt, wobei die an den Einsatzorten herrschenden Temperaturen berücksichtigt werden.</w:t>
      </w:r>
    </w:p>
    <w:p w14:paraId="01D790CD" w14:textId="77777777" w:rsidR="002E3184" w:rsidRPr="008E0F64" w:rsidRDefault="002E3184" w:rsidP="002E3184">
      <w:pPr>
        <w:pStyle w:val="FOD-tab-titel"/>
      </w:pPr>
      <w:bookmarkStart w:id="1717" w:name="_Toc86914690"/>
      <w:bookmarkStart w:id="1718" w:name="_Toc167267967"/>
      <w:bookmarkStart w:id="1719" w:name="_Toc167269130"/>
      <w:bookmarkStart w:id="1720" w:name="_Toc167270290"/>
      <w:bookmarkStart w:id="1721" w:name="_Toc202794578"/>
      <w:bookmarkStart w:id="1722" w:name="TABEL_046_FR"/>
      <w:r w:rsidRPr="008E0F64">
        <w:lastRenderedPageBreak/>
        <w:t>Tabelle 5.2 - Eigenschaften und Einsatz von Betriebsmitteln je nach Umgebungstemperatur (AA)</w:t>
      </w:r>
      <w:bookmarkEnd w:id="1717"/>
      <w:bookmarkEnd w:id="1718"/>
      <w:bookmarkEnd w:id="1719"/>
      <w:bookmarkEnd w:id="1720"/>
      <w:bookmarkEnd w:id="1721"/>
    </w:p>
    <w:tbl>
      <w:tblPr>
        <w:tblW w:w="0" w:type="auto"/>
        <w:jc w:val="center"/>
        <w:tblLayout w:type="fixed"/>
        <w:tblCellMar>
          <w:left w:w="0" w:type="dxa"/>
          <w:right w:w="0" w:type="dxa"/>
        </w:tblCellMar>
        <w:tblLook w:val="0000" w:firstRow="0" w:lastRow="0" w:firstColumn="0" w:lastColumn="0" w:noHBand="0" w:noVBand="0"/>
      </w:tblPr>
      <w:tblGrid>
        <w:gridCol w:w="1444"/>
        <w:gridCol w:w="2643"/>
        <w:gridCol w:w="2706"/>
      </w:tblGrid>
      <w:tr w:rsidR="002E3184" w:rsidRPr="008E0F64" w14:paraId="5932BEFF" w14:textId="77777777" w:rsidTr="006759AA">
        <w:trPr>
          <w:trHeight w:hRule="exact" w:val="429"/>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45DAB8BA"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b/>
                <w:sz w:val="17"/>
                <w:szCs w:val="17"/>
              </w:rPr>
            </w:pPr>
            <w:r w:rsidRPr="008E0F64">
              <w:rPr>
                <w:rFonts w:ascii="Trebuchet MS" w:hAnsi="Trebuchet MS"/>
                <w:b/>
                <w:i/>
                <w:sz w:val="17"/>
              </w:rPr>
              <w:t>Code</w:t>
            </w:r>
          </w:p>
        </w:tc>
        <w:tc>
          <w:tcPr>
            <w:tcW w:w="2643" w:type="dxa"/>
            <w:tcBorders>
              <w:top w:val="single" w:sz="4" w:space="0" w:color="231F20"/>
              <w:left w:val="single" w:sz="4" w:space="0" w:color="231F20"/>
              <w:bottom w:val="single" w:sz="4" w:space="0" w:color="231F20"/>
              <w:right w:val="single" w:sz="4" w:space="0" w:color="231F20"/>
            </w:tcBorders>
            <w:vAlign w:val="center"/>
          </w:tcPr>
          <w:p w14:paraId="72ED9082"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b/>
                <w:sz w:val="17"/>
                <w:szCs w:val="17"/>
              </w:rPr>
            </w:pPr>
            <w:r w:rsidRPr="008E0F64">
              <w:rPr>
                <w:rFonts w:ascii="Trebuchet MS" w:hAnsi="Trebuchet MS"/>
                <w:b/>
                <w:i/>
                <w:sz w:val="17"/>
              </w:rPr>
              <w:t>Umgebungstemperatur</w:t>
            </w:r>
          </w:p>
        </w:tc>
        <w:tc>
          <w:tcPr>
            <w:tcW w:w="2706" w:type="dxa"/>
            <w:tcBorders>
              <w:top w:val="single" w:sz="4" w:space="0" w:color="231F20"/>
              <w:left w:val="single" w:sz="4" w:space="0" w:color="231F20"/>
              <w:bottom w:val="single" w:sz="4" w:space="0" w:color="231F20"/>
              <w:right w:val="single" w:sz="4" w:space="0" w:color="231F20"/>
            </w:tcBorders>
            <w:vAlign w:val="center"/>
          </w:tcPr>
          <w:p w14:paraId="1ECDD360"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b/>
                <w:sz w:val="17"/>
                <w:szCs w:val="17"/>
              </w:rPr>
            </w:pPr>
            <w:r w:rsidRPr="008E0F64">
              <w:rPr>
                <w:rFonts w:ascii="Trebuchet MS" w:hAnsi="Trebuchet MS"/>
                <w:b/>
                <w:i/>
                <w:sz w:val="17"/>
              </w:rPr>
              <w:t>Eigenschaften der Betriebsmittel</w:t>
            </w:r>
            <w:r w:rsidRPr="008E0F64">
              <w:rPr>
                <w:rFonts w:ascii="Trebuchet MS" w:hAnsi="Trebuchet MS"/>
                <w:b/>
                <w:i/>
                <w:sz w:val="17"/>
              </w:rPr>
              <w:br/>
              <w:t>und Einsatz</w:t>
            </w:r>
          </w:p>
        </w:tc>
      </w:tr>
      <w:tr w:rsidR="002E3184" w:rsidRPr="008E0F64" w14:paraId="37029D4B" w14:textId="77777777" w:rsidTr="006759AA">
        <w:trPr>
          <w:trHeight w:hRule="exact" w:val="232"/>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0AD63487"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AA1</w:t>
            </w:r>
          </w:p>
        </w:tc>
        <w:tc>
          <w:tcPr>
            <w:tcW w:w="2643" w:type="dxa"/>
            <w:tcBorders>
              <w:top w:val="single" w:sz="4" w:space="0" w:color="231F20"/>
              <w:left w:val="single" w:sz="4" w:space="0" w:color="231F20"/>
              <w:bottom w:val="single" w:sz="4" w:space="0" w:color="231F20"/>
              <w:right w:val="single" w:sz="4" w:space="0" w:color="231F20"/>
            </w:tcBorders>
            <w:vAlign w:val="center"/>
          </w:tcPr>
          <w:p w14:paraId="56A9C422"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sz w:val="17"/>
              </w:rPr>
              <w:t>−</w:t>
            </w:r>
            <w:r w:rsidRPr="008E0F64">
              <w:rPr>
                <w:rFonts w:ascii="Trebuchet MS" w:hAnsi="Trebuchet MS"/>
                <w:sz w:val="17"/>
              </w:rPr>
              <w:t>60°C bis +5°C</w:t>
            </w:r>
          </w:p>
        </w:tc>
        <w:tc>
          <w:tcPr>
            <w:tcW w:w="2706" w:type="dxa"/>
            <w:vMerge w:val="restart"/>
            <w:tcBorders>
              <w:top w:val="single" w:sz="4" w:space="0" w:color="231F20"/>
              <w:left w:val="single" w:sz="4" w:space="0" w:color="231F20"/>
              <w:bottom w:val="single" w:sz="4" w:space="0" w:color="231F20"/>
              <w:right w:val="single" w:sz="4" w:space="0" w:color="231F20"/>
            </w:tcBorders>
            <w:vAlign w:val="center"/>
          </w:tcPr>
          <w:p w14:paraId="49D622D2"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 xml:space="preserve">Speziell ausgeführte Betriebsmittel </w:t>
            </w:r>
            <w:r w:rsidRPr="008E0F64">
              <w:rPr>
                <w:rFonts w:ascii="Trebuchet MS" w:hAnsi="Trebuchet MS"/>
                <w:sz w:val="17"/>
              </w:rPr>
              <w:br/>
              <w:t>oder geeignete Vorkehrungen</w:t>
            </w:r>
          </w:p>
        </w:tc>
      </w:tr>
      <w:tr w:rsidR="002E3184" w:rsidRPr="008E0F64" w14:paraId="29006973" w14:textId="77777777" w:rsidTr="006759AA">
        <w:trPr>
          <w:trHeight w:hRule="exact" w:val="232"/>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7A591943"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AA2</w:t>
            </w:r>
          </w:p>
        </w:tc>
        <w:tc>
          <w:tcPr>
            <w:tcW w:w="2643" w:type="dxa"/>
            <w:tcBorders>
              <w:top w:val="single" w:sz="4" w:space="0" w:color="231F20"/>
              <w:left w:val="single" w:sz="4" w:space="0" w:color="231F20"/>
              <w:bottom w:val="single" w:sz="4" w:space="0" w:color="231F20"/>
              <w:right w:val="single" w:sz="4" w:space="0" w:color="231F20"/>
            </w:tcBorders>
            <w:vAlign w:val="center"/>
          </w:tcPr>
          <w:p w14:paraId="472B296F"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sz w:val="17"/>
              </w:rPr>
              <w:t>−</w:t>
            </w:r>
            <w:r w:rsidRPr="008E0F64">
              <w:rPr>
                <w:rFonts w:ascii="Trebuchet MS" w:hAnsi="Trebuchet MS"/>
                <w:sz w:val="17"/>
              </w:rPr>
              <w:t>40°C bis +5°C</w:t>
            </w:r>
          </w:p>
        </w:tc>
        <w:tc>
          <w:tcPr>
            <w:tcW w:w="2706" w:type="dxa"/>
            <w:vMerge/>
            <w:tcBorders>
              <w:top w:val="single" w:sz="4" w:space="0" w:color="231F20"/>
              <w:left w:val="single" w:sz="4" w:space="0" w:color="231F20"/>
              <w:bottom w:val="single" w:sz="4" w:space="0" w:color="231F20"/>
              <w:right w:val="single" w:sz="4" w:space="0" w:color="231F20"/>
            </w:tcBorders>
            <w:vAlign w:val="center"/>
          </w:tcPr>
          <w:p w14:paraId="5DE1582C"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p>
        </w:tc>
      </w:tr>
      <w:tr w:rsidR="002E3184" w:rsidRPr="008E0F64" w14:paraId="0EFA641E" w14:textId="77777777" w:rsidTr="006759AA">
        <w:trPr>
          <w:trHeight w:hRule="exact" w:val="232"/>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0FDA35F9"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AA3</w:t>
            </w:r>
          </w:p>
        </w:tc>
        <w:tc>
          <w:tcPr>
            <w:tcW w:w="2643" w:type="dxa"/>
            <w:tcBorders>
              <w:top w:val="single" w:sz="4" w:space="0" w:color="231F20"/>
              <w:left w:val="single" w:sz="4" w:space="0" w:color="231F20"/>
              <w:bottom w:val="single" w:sz="4" w:space="0" w:color="231F20"/>
              <w:right w:val="single" w:sz="4" w:space="0" w:color="231F20"/>
            </w:tcBorders>
            <w:vAlign w:val="center"/>
          </w:tcPr>
          <w:p w14:paraId="41555917"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sz w:val="17"/>
              </w:rPr>
              <w:t>−</w:t>
            </w:r>
            <w:r w:rsidRPr="008E0F64">
              <w:rPr>
                <w:rFonts w:ascii="Trebuchet MS" w:hAnsi="Trebuchet MS"/>
                <w:sz w:val="17"/>
              </w:rPr>
              <w:t>25°C bis +5°C</w:t>
            </w:r>
          </w:p>
        </w:tc>
        <w:tc>
          <w:tcPr>
            <w:tcW w:w="2706" w:type="dxa"/>
            <w:vMerge/>
            <w:tcBorders>
              <w:top w:val="single" w:sz="4" w:space="0" w:color="231F20"/>
              <w:left w:val="single" w:sz="4" w:space="0" w:color="231F20"/>
              <w:bottom w:val="single" w:sz="4" w:space="0" w:color="231F20"/>
              <w:right w:val="single" w:sz="4" w:space="0" w:color="231F20"/>
            </w:tcBorders>
            <w:vAlign w:val="center"/>
          </w:tcPr>
          <w:p w14:paraId="024793B6"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p>
        </w:tc>
      </w:tr>
      <w:tr w:rsidR="002E3184" w:rsidRPr="008E0F64" w14:paraId="2C92D992" w14:textId="77777777" w:rsidTr="006759AA">
        <w:trPr>
          <w:trHeight w:hRule="exact" w:val="232"/>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36DF92D1"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AA4</w:t>
            </w:r>
          </w:p>
        </w:tc>
        <w:tc>
          <w:tcPr>
            <w:tcW w:w="2643" w:type="dxa"/>
            <w:tcBorders>
              <w:top w:val="single" w:sz="4" w:space="0" w:color="231F20"/>
              <w:left w:val="single" w:sz="4" w:space="0" w:color="231F20"/>
              <w:bottom w:val="single" w:sz="4" w:space="0" w:color="231F20"/>
              <w:right w:val="single" w:sz="4" w:space="0" w:color="231F20"/>
            </w:tcBorders>
            <w:vAlign w:val="center"/>
          </w:tcPr>
          <w:p w14:paraId="3A102415"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sz w:val="17"/>
              </w:rPr>
              <w:t>−</w:t>
            </w:r>
            <w:r w:rsidRPr="008E0F64">
              <w:rPr>
                <w:rFonts w:ascii="Trebuchet MS" w:hAnsi="Trebuchet MS"/>
                <w:sz w:val="17"/>
              </w:rPr>
              <w:t>5°C bis +40°C</w:t>
            </w:r>
          </w:p>
        </w:tc>
        <w:tc>
          <w:tcPr>
            <w:tcW w:w="2706" w:type="dxa"/>
            <w:vMerge w:val="restart"/>
            <w:tcBorders>
              <w:top w:val="single" w:sz="4" w:space="0" w:color="231F20"/>
              <w:left w:val="single" w:sz="4" w:space="0" w:color="231F20"/>
              <w:bottom w:val="single" w:sz="4" w:space="0" w:color="231F20"/>
              <w:right w:val="single" w:sz="4" w:space="0" w:color="231F20"/>
            </w:tcBorders>
            <w:vAlign w:val="center"/>
          </w:tcPr>
          <w:p w14:paraId="18451066"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Normal</w:t>
            </w:r>
          </w:p>
        </w:tc>
      </w:tr>
      <w:tr w:rsidR="002E3184" w:rsidRPr="008E0F64" w14:paraId="2ACA6416" w14:textId="77777777" w:rsidTr="006759AA">
        <w:trPr>
          <w:trHeight w:hRule="exact" w:val="232"/>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18B17894"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AA5</w:t>
            </w:r>
          </w:p>
        </w:tc>
        <w:tc>
          <w:tcPr>
            <w:tcW w:w="2643" w:type="dxa"/>
            <w:tcBorders>
              <w:top w:val="single" w:sz="4" w:space="0" w:color="231F20"/>
              <w:left w:val="single" w:sz="4" w:space="0" w:color="231F20"/>
              <w:bottom w:val="single" w:sz="4" w:space="0" w:color="231F20"/>
              <w:right w:val="single" w:sz="4" w:space="0" w:color="231F20"/>
            </w:tcBorders>
            <w:vAlign w:val="center"/>
          </w:tcPr>
          <w:p w14:paraId="6B6B84A1"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5°C bis +40°C</w:t>
            </w:r>
          </w:p>
        </w:tc>
        <w:tc>
          <w:tcPr>
            <w:tcW w:w="2706" w:type="dxa"/>
            <w:vMerge/>
            <w:tcBorders>
              <w:top w:val="single" w:sz="4" w:space="0" w:color="231F20"/>
              <w:left w:val="single" w:sz="4" w:space="0" w:color="231F20"/>
              <w:bottom w:val="single" w:sz="4" w:space="0" w:color="231F20"/>
              <w:right w:val="single" w:sz="4" w:space="0" w:color="231F20"/>
            </w:tcBorders>
            <w:vAlign w:val="center"/>
          </w:tcPr>
          <w:p w14:paraId="16CBFD8A"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p>
        </w:tc>
      </w:tr>
      <w:tr w:rsidR="002E3184" w:rsidRPr="008E0F64" w14:paraId="029E0585" w14:textId="77777777" w:rsidTr="006759AA">
        <w:trPr>
          <w:trHeight w:hRule="exact" w:val="450"/>
          <w:jc w:val="center"/>
        </w:trPr>
        <w:tc>
          <w:tcPr>
            <w:tcW w:w="1444" w:type="dxa"/>
            <w:tcBorders>
              <w:top w:val="single" w:sz="4" w:space="0" w:color="231F20"/>
              <w:left w:val="single" w:sz="4" w:space="0" w:color="231F20"/>
              <w:bottom w:val="single" w:sz="4" w:space="0" w:color="231F20"/>
              <w:right w:val="single" w:sz="4" w:space="0" w:color="231F20"/>
            </w:tcBorders>
            <w:vAlign w:val="center"/>
          </w:tcPr>
          <w:p w14:paraId="316E6860"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AA6</w:t>
            </w:r>
          </w:p>
        </w:tc>
        <w:tc>
          <w:tcPr>
            <w:tcW w:w="2643" w:type="dxa"/>
            <w:tcBorders>
              <w:top w:val="single" w:sz="4" w:space="0" w:color="231F20"/>
              <w:left w:val="single" w:sz="4" w:space="0" w:color="231F20"/>
              <w:bottom w:val="single" w:sz="4" w:space="0" w:color="231F20"/>
              <w:right w:val="single" w:sz="4" w:space="0" w:color="231F20"/>
            </w:tcBorders>
            <w:vAlign w:val="center"/>
          </w:tcPr>
          <w:p w14:paraId="73A6F02E"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5°C bis +60°C</w:t>
            </w:r>
          </w:p>
        </w:tc>
        <w:tc>
          <w:tcPr>
            <w:tcW w:w="2706" w:type="dxa"/>
            <w:tcBorders>
              <w:top w:val="single" w:sz="4" w:space="0" w:color="231F20"/>
              <w:left w:val="single" w:sz="4" w:space="0" w:color="231F20"/>
              <w:bottom w:val="single" w:sz="4" w:space="0" w:color="231F20"/>
              <w:right w:val="single" w:sz="4" w:space="0" w:color="231F20"/>
            </w:tcBorders>
            <w:vAlign w:val="center"/>
          </w:tcPr>
          <w:p w14:paraId="66591596"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 xml:space="preserve">Speziell ausgeführte Betriebsmittel </w:t>
            </w:r>
            <w:r w:rsidRPr="008E0F64">
              <w:rPr>
                <w:rFonts w:ascii="Trebuchet MS" w:hAnsi="Trebuchet MS"/>
                <w:sz w:val="17"/>
              </w:rPr>
              <w:br/>
              <w:t>oder geeignete Vorkehrungen</w:t>
            </w:r>
          </w:p>
        </w:tc>
      </w:tr>
    </w:tbl>
    <w:bookmarkEnd w:id="1722"/>
    <w:p w14:paraId="0346739F" w14:textId="77777777" w:rsidR="002E3184" w:rsidRPr="008E0F64" w:rsidRDefault="002E3184" w:rsidP="002E3184">
      <w:pPr>
        <w:pStyle w:val="FOD-normal"/>
        <w:spacing w:after="120"/>
        <w:rPr>
          <w:i/>
          <w:spacing w:val="-2"/>
        </w:rPr>
      </w:pPr>
      <w:r w:rsidRPr="008E0F64">
        <w:rPr>
          <w:spacing w:val="-2"/>
        </w:rPr>
        <w:t xml:space="preserve">Für spezifische Betriebsmittel können die in </w:t>
      </w:r>
      <w:r w:rsidRPr="008E0F64">
        <w:rPr>
          <w:i/>
          <w:spacing w:val="-2"/>
        </w:rPr>
        <w:t>Tabelle 5.3</w:t>
      </w:r>
      <w:r w:rsidRPr="008E0F64">
        <w:rPr>
          <w:spacing w:val="-2"/>
        </w:rPr>
        <w:t xml:space="preserve"> erwähnten Temperaturen berücksichtigt werden.</w:t>
      </w:r>
    </w:p>
    <w:p w14:paraId="40CE45FF" w14:textId="77777777" w:rsidR="002E3184" w:rsidRPr="008E0F64" w:rsidRDefault="002E3184" w:rsidP="002E3184">
      <w:pPr>
        <w:pStyle w:val="FOD-tab-titel"/>
      </w:pPr>
      <w:bookmarkStart w:id="1723" w:name="_Toc86914691"/>
      <w:bookmarkStart w:id="1724" w:name="_Toc167267968"/>
      <w:bookmarkStart w:id="1725" w:name="_Toc167269131"/>
      <w:bookmarkStart w:id="1726" w:name="_Toc167270291"/>
      <w:bookmarkStart w:id="1727" w:name="_Toc202794579"/>
      <w:bookmarkStart w:id="1728" w:name="TABEL_047_FR"/>
      <w:r w:rsidRPr="008E0F64">
        <w:t>Tabelle 5.3 - Eigenschaften und Einsatz von spezifischen Betriebsmitteln je nach Umgebungstemperatur (AA)</w:t>
      </w:r>
      <w:bookmarkEnd w:id="1723"/>
      <w:bookmarkEnd w:id="1724"/>
      <w:bookmarkEnd w:id="1725"/>
      <w:bookmarkEnd w:id="1726"/>
      <w:bookmarkEnd w:id="1727"/>
    </w:p>
    <w:tbl>
      <w:tblPr>
        <w:tblW w:w="0" w:type="auto"/>
        <w:jc w:val="center"/>
        <w:tblLayout w:type="fixed"/>
        <w:tblCellMar>
          <w:left w:w="0" w:type="dxa"/>
          <w:right w:w="0" w:type="dxa"/>
        </w:tblCellMar>
        <w:tblLook w:val="0000" w:firstRow="0" w:lastRow="0" w:firstColumn="0" w:lastColumn="0" w:noHBand="0" w:noVBand="0"/>
      </w:tblPr>
      <w:tblGrid>
        <w:gridCol w:w="939"/>
        <w:gridCol w:w="2517"/>
        <w:gridCol w:w="4358"/>
      </w:tblGrid>
      <w:tr w:rsidR="002E3184" w:rsidRPr="008E0F64" w14:paraId="46E2644B" w14:textId="77777777" w:rsidTr="006759AA">
        <w:trPr>
          <w:trHeight w:hRule="exact" w:val="429"/>
          <w:jc w:val="center"/>
        </w:trPr>
        <w:tc>
          <w:tcPr>
            <w:tcW w:w="939" w:type="dxa"/>
            <w:tcBorders>
              <w:top w:val="single" w:sz="4" w:space="0" w:color="231F20"/>
              <w:left w:val="single" w:sz="4" w:space="0" w:color="231F20"/>
              <w:bottom w:val="single" w:sz="4" w:space="0" w:color="231F20"/>
              <w:right w:val="single" w:sz="4" w:space="0" w:color="231F20"/>
            </w:tcBorders>
            <w:vAlign w:val="center"/>
          </w:tcPr>
          <w:p w14:paraId="4460310E"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b/>
                <w:sz w:val="17"/>
                <w:szCs w:val="17"/>
              </w:rPr>
            </w:pPr>
            <w:r w:rsidRPr="008E0F64">
              <w:rPr>
                <w:rFonts w:ascii="Trebuchet MS" w:hAnsi="Trebuchet MS"/>
                <w:b/>
                <w:i/>
                <w:sz w:val="17"/>
              </w:rPr>
              <w:t>Code</w:t>
            </w:r>
          </w:p>
        </w:tc>
        <w:tc>
          <w:tcPr>
            <w:tcW w:w="2517" w:type="dxa"/>
            <w:tcBorders>
              <w:top w:val="single" w:sz="4" w:space="0" w:color="231F20"/>
              <w:left w:val="single" w:sz="4" w:space="0" w:color="231F20"/>
              <w:bottom w:val="single" w:sz="4" w:space="0" w:color="231F20"/>
              <w:right w:val="single" w:sz="4" w:space="0" w:color="231F20"/>
            </w:tcBorders>
            <w:vAlign w:val="center"/>
          </w:tcPr>
          <w:p w14:paraId="3946CE16"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b/>
                <w:sz w:val="17"/>
                <w:szCs w:val="17"/>
              </w:rPr>
            </w:pPr>
            <w:r w:rsidRPr="008E0F64">
              <w:rPr>
                <w:rFonts w:ascii="Trebuchet MS" w:hAnsi="Trebuchet MS"/>
                <w:b/>
                <w:i/>
                <w:sz w:val="17"/>
              </w:rPr>
              <w:t>Temperatur</w:t>
            </w:r>
          </w:p>
        </w:tc>
        <w:tc>
          <w:tcPr>
            <w:tcW w:w="4358" w:type="dxa"/>
            <w:tcBorders>
              <w:top w:val="single" w:sz="4" w:space="0" w:color="231F20"/>
              <w:left w:val="single" w:sz="4" w:space="0" w:color="231F20"/>
              <w:bottom w:val="single" w:sz="4" w:space="0" w:color="231F20"/>
              <w:right w:val="single" w:sz="4" w:space="0" w:color="231F20"/>
            </w:tcBorders>
            <w:vAlign w:val="center"/>
          </w:tcPr>
          <w:p w14:paraId="6C5D0053"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b/>
                <w:sz w:val="17"/>
                <w:szCs w:val="17"/>
              </w:rPr>
            </w:pPr>
            <w:r w:rsidRPr="008E0F64">
              <w:rPr>
                <w:rFonts w:ascii="Trebuchet MS" w:hAnsi="Trebuchet MS"/>
                <w:b/>
                <w:i/>
                <w:sz w:val="17"/>
              </w:rPr>
              <w:t>Eigenschaften der Betriebsmittel</w:t>
            </w:r>
            <w:r w:rsidRPr="008E0F64">
              <w:rPr>
                <w:rFonts w:ascii="Trebuchet MS" w:hAnsi="Trebuchet MS"/>
                <w:b/>
                <w:i/>
                <w:sz w:val="17"/>
              </w:rPr>
              <w:br/>
              <w:t>und Einsatz</w:t>
            </w:r>
          </w:p>
        </w:tc>
      </w:tr>
      <w:tr w:rsidR="002E3184" w:rsidRPr="008E0F64" w14:paraId="36BD93CE" w14:textId="77777777" w:rsidTr="006759AA">
        <w:trPr>
          <w:trHeight w:hRule="exact" w:val="232"/>
          <w:jc w:val="center"/>
        </w:trPr>
        <w:tc>
          <w:tcPr>
            <w:tcW w:w="939" w:type="dxa"/>
            <w:tcBorders>
              <w:top w:val="single" w:sz="4" w:space="0" w:color="231F20"/>
              <w:left w:val="single" w:sz="4" w:space="0" w:color="231F20"/>
              <w:bottom w:val="single" w:sz="4" w:space="0" w:color="231F20"/>
              <w:right w:val="single" w:sz="4" w:space="0" w:color="231F20"/>
            </w:tcBorders>
            <w:vAlign w:val="center"/>
          </w:tcPr>
          <w:p w14:paraId="762E59B3"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AA7</w:t>
            </w:r>
          </w:p>
        </w:tc>
        <w:tc>
          <w:tcPr>
            <w:tcW w:w="2517" w:type="dxa"/>
            <w:tcBorders>
              <w:top w:val="single" w:sz="4" w:space="0" w:color="231F20"/>
              <w:left w:val="single" w:sz="4" w:space="0" w:color="231F20"/>
              <w:bottom w:val="single" w:sz="4" w:space="0" w:color="231F20"/>
              <w:right w:val="single" w:sz="4" w:space="0" w:color="231F20"/>
            </w:tcBorders>
            <w:vAlign w:val="center"/>
          </w:tcPr>
          <w:p w14:paraId="6B341AAA"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sz w:val="17"/>
              </w:rPr>
              <w:t>−</w:t>
            </w:r>
            <w:r w:rsidRPr="008E0F64">
              <w:rPr>
                <w:rFonts w:ascii="Trebuchet MS" w:hAnsi="Trebuchet MS"/>
                <w:sz w:val="17"/>
              </w:rPr>
              <w:t>15 °C bis +25 °C</w:t>
            </w:r>
          </w:p>
        </w:tc>
        <w:tc>
          <w:tcPr>
            <w:tcW w:w="4358" w:type="dxa"/>
            <w:tcBorders>
              <w:top w:val="single" w:sz="4" w:space="0" w:color="231F20"/>
              <w:left w:val="single" w:sz="4" w:space="0" w:color="231F20"/>
              <w:bottom w:val="single" w:sz="4" w:space="0" w:color="231F20"/>
              <w:right w:val="single" w:sz="4" w:space="0" w:color="231F20"/>
            </w:tcBorders>
            <w:vAlign w:val="center"/>
          </w:tcPr>
          <w:p w14:paraId="48EFE8AA"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Normale Betriebsmittel für den Einsatz im Außenbereich</w:t>
            </w:r>
          </w:p>
        </w:tc>
      </w:tr>
      <w:tr w:rsidR="002E3184" w:rsidRPr="008E0F64" w14:paraId="0103673D" w14:textId="77777777" w:rsidTr="006759AA">
        <w:trPr>
          <w:trHeight w:hRule="exact" w:val="450"/>
          <w:jc w:val="center"/>
        </w:trPr>
        <w:tc>
          <w:tcPr>
            <w:tcW w:w="939" w:type="dxa"/>
            <w:tcBorders>
              <w:top w:val="single" w:sz="4" w:space="0" w:color="231F20"/>
              <w:left w:val="single" w:sz="4" w:space="0" w:color="231F20"/>
              <w:bottom w:val="single" w:sz="4" w:space="0" w:color="231F20"/>
              <w:right w:val="single" w:sz="4" w:space="0" w:color="231F20"/>
            </w:tcBorders>
            <w:vAlign w:val="center"/>
          </w:tcPr>
          <w:p w14:paraId="21DC1BB5"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AA8</w:t>
            </w:r>
          </w:p>
        </w:tc>
        <w:tc>
          <w:tcPr>
            <w:tcW w:w="2517" w:type="dxa"/>
            <w:tcBorders>
              <w:top w:val="single" w:sz="4" w:space="0" w:color="231F20"/>
              <w:left w:val="single" w:sz="4" w:space="0" w:color="231F20"/>
              <w:bottom w:val="single" w:sz="4" w:space="0" w:color="231F20"/>
              <w:right w:val="single" w:sz="4" w:space="0" w:color="231F20"/>
            </w:tcBorders>
            <w:vAlign w:val="center"/>
          </w:tcPr>
          <w:p w14:paraId="141FA860"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-5 °C bis +30 °C</w:t>
            </w:r>
          </w:p>
        </w:tc>
        <w:tc>
          <w:tcPr>
            <w:tcW w:w="4358" w:type="dxa"/>
            <w:tcBorders>
              <w:top w:val="single" w:sz="4" w:space="0" w:color="231F20"/>
              <w:left w:val="single" w:sz="4" w:space="0" w:color="231F20"/>
              <w:bottom w:val="single" w:sz="4" w:space="0" w:color="231F20"/>
              <w:right w:val="single" w:sz="4" w:space="0" w:color="231F20"/>
            </w:tcBorders>
            <w:vAlign w:val="center"/>
          </w:tcPr>
          <w:p w14:paraId="1D8B3881" w14:textId="77777777" w:rsidR="002E3184" w:rsidRPr="008E0F64" w:rsidRDefault="002E3184" w:rsidP="006759AA">
            <w:pPr>
              <w:widowControl w:val="0"/>
              <w:autoSpaceDE w:val="0"/>
              <w:autoSpaceDN w:val="0"/>
              <w:adjustRightInd w:val="0"/>
              <w:spacing w:after="0" w:line="240" w:lineRule="auto"/>
              <w:jc w:val="center"/>
              <w:rPr>
                <w:rFonts w:ascii="Trebuchet MS" w:eastAsia="Times New Roman" w:hAnsi="Trebuchet MS" w:cs="Times New Roman"/>
                <w:sz w:val="17"/>
                <w:szCs w:val="17"/>
              </w:rPr>
            </w:pPr>
            <w:r w:rsidRPr="008E0F64">
              <w:rPr>
                <w:rFonts w:ascii="Trebuchet MS" w:hAnsi="Trebuchet MS"/>
                <w:sz w:val="17"/>
              </w:rPr>
              <w:t>Normale Betriebsmittel für gewöhnlich beheizte Räumlichkeiten</w:t>
            </w:r>
          </w:p>
        </w:tc>
      </w:tr>
    </w:tbl>
    <w:p w14:paraId="7A9C2F60" w14:textId="77777777" w:rsidR="002E3184" w:rsidRPr="008E0F64" w:rsidRDefault="002E3184" w:rsidP="00962ACD">
      <w:pPr>
        <w:pStyle w:val="FOD-niv4"/>
      </w:pPr>
      <w:bookmarkStart w:id="1729" w:name="_Toc390436845"/>
      <w:bookmarkStart w:id="1730" w:name="_Toc167268332"/>
      <w:bookmarkStart w:id="1731" w:name="_Toc167269495"/>
      <w:bookmarkStart w:id="1732" w:name="_Toc167270655"/>
      <w:bookmarkStart w:id="1733" w:name="_Toc196734697"/>
      <w:bookmarkEnd w:id="1728"/>
      <w:r w:rsidRPr="008E0F64">
        <w:t>Unterabschnitt 5.3.2.2 - Auftreten von Wasser (AD)</w:t>
      </w:r>
      <w:bookmarkEnd w:id="1729"/>
      <w:bookmarkEnd w:id="1730"/>
      <w:bookmarkEnd w:id="1731"/>
      <w:bookmarkEnd w:id="1732"/>
      <w:bookmarkEnd w:id="1733"/>
    </w:p>
    <w:p w14:paraId="54D27A20" w14:textId="77777777" w:rsidR="002E3184" w:rsidRPr="008E0F64" w:rsidRDefault="002E3184" w:rsidP="002E3184">
      <w:pPr>
        <w:pStyle w:val="FOD-normal"/>
        <w:spacing w:after="120"/>
      </w:pPr>
      <w:r w:rsidRPr="008E0F64">
        <w:t xml:space="preserve">Die Schutzart elektrischer Maschinen und Geräte gegen das Eindringen von Flüssigkeiten wird gemäß der diesbezüglichen vom König bestätigten oder vom NBN registrierten Norm bestimmt oder entspricht Bestimmungen, die ein Sicherheitsniveau gewährleisten, das dem in dieser Norm festgelegten Niveau mindestens gleichwertig ist, unter Berücksichtigung der Bestimmungen der </w:t>
      </w:r>
      <w:r w:rsidRPr="008E0F64">
        <w:rPr>
          <w:i/>
        </w:rPr>
        <w:t>Tabelle 5.4</w:t>
      </w:r>
      <w:r w:rsidRPr="008E0F64">
        <w:t>.</w:t>
      </w:r>
    </w:p>
    <w:p w14:paraId="11C3E8A1" w14:textId="77777777" w:rsidR="002E3184" w:rsidRPr="008E0F64" w:rsidRDefault="002E3184" w:rsidP="002E3184">
      <w:pPr>
        <w:pStyle w:val="FOD-tab-titel"/>
      </w:pPr>
      <w:bookmarkStart w:id="1734" w:name="_Toc86914692"/>
      <w:bookmarkStart w:id="1735" w:name="_Toc167267969"/>
      <w:bookmarkStart w:id="1736" w:name="_Toc167269132"/>
      <w:bookmarkStart w:id="1737" w:name="_Toc167270292"/>
      <w:bookmarkStart w:id="1738" w:name="_Toc202794580"/>
      <w:bookmarkStart w:id="1739" w:name="TABEL_048_FR"/>
      <w:r w:rsidRPr="008E0F64">
        <w:t>Tabelle 5.4 - Schutzart elektrischer Maschinen und Geräte je nach Auftreten von Wasser (AD)</w:t>
      </w:r>
      <w:bookmarkEnd w:id="1734"/>
      <w:bookmarkEnd w:id="1735"/>
      <w:bookmarkEnd w:id="1736"/>
      <w:bookmarkEnd w:id="1737"/>
      <w:bookmarkEnd w:id="1738"/>
    </w:p>
    <w:tbl>
      <w:tblPr>
        <w:tblW w:w="321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9"/>
        <w:gridCol w:w="2870"/>
        <w:gridCol w:w="1920"/>
      </w:tblGrid>
      <w:tr w:rsidR="002E3184" w:rsidRPr="008E0F64" w14:paraId="08FFDB0B" w14:textId="77777777" w:rsidTr="006759AA">
        <w:trPr>
          <w:jc w:val="center"/>
        </w:trPr>
        <w:tc>
          <w:tcPr>
            <w:tcW w:w="863" w:type="pct"/>
          </w:tcPr>
          <w:p w14:paraId="23C031FF" w14:textId="77777777" w:rsidR="002E3184" w:rsidRPr="008E0F64" w:rsidRDefault="002E3184" w:rsidP="006759AA">
            <w:pPr>
              <w:widowControl w:val="0"/>
              <w:autoSpaceDE w:val="0"/>
              <w:autoSpaceDN w:val="0"/>
              <w:adjustRightInd w:val="0"/>
              <w:spacing w:before="40" w:after="40" w:line="240" w:lineRule="auto"/>
              <w:ind w:right="-23"/>
              <w:jc w:val="center"/>
              <w:rPr>
                <w:rFonts w:ascii="Trebuchet MS" w:eastAsia="Times New Roman" w:hAnsi="Trebuchet MS" w:cs="Arial"/>
                <w:b/>
                <w:i/>
                <w:iCs/>
                <w:sz w:val="17"/>
                <w:szCs w:val="17"/>
              </w:rPr>
            </w:pPr>
            <w:r w:rsidRPr="008E0F64">
              <w:rPr>
                <w:rFonts w:ascii="Trebuchet MS" w:hAnsi="Trebuchet MS"/>
                <w:b/>
                <w:i/>
                <w:sz w:val="17"/>
              </w:rPr>
              <w:t>Code</w:t>
            </w:r>
          </w:p>
        </w:tc>
        <w:tc>
          <w:tcPr>
            <w:tcW w:w="2479" w:type="pct"/>
          </w:tcPr>
          <w:p w14:paraId="1F4ABE62" w14:textId="77777777" w:rsidR="002E3184" w:rsidRPr="008E0F64" w:rsidRDefault="002E3184" w:rsidP="006759AA">
            <w:pPr>
              <w:widowControl w:val="0"/>
              <w:autoSpaceDE w:val="0"/>
              <w:autoSpaceDN w:val="0"/>
              <w:adjustRightInd w:val="0"/>
              <w:spacing w:before="40" w:after="40" w:line="240" w:lineRule="auto"/>
              <w:ind w:right="-23"/>
              <w:jc w:val="center"/>
              <w:rPr>
                <w:rFonts w:ascii="Trebuchet MS" w:eastAsia="Times New Roman" w:hAnsi="Trebuchet MS" w:cs="Arial"/>
                <w:b/>
                <w:sz w:val="17"/>
                <w:szCs w:val="17"/>
              </w:rPr>
            </w:pPr>
            <w:r w:rsidRPr="008E0F64">
              <w:rPr>
                <w:rFonts w:ascii="Trebuchet MS" w:hAnsi="Trebuchet MS"/>
                <w:b/>
                <w:i/>
                <w:sz w:val="17"/>
              </w:rPr>
              <w:t>Auftreten von Wasser</w:t>
            </w:r>
          </w:p>
        </w:tc>
        <w:tc>
          <w:tcPr>
            <w:tcW w:w="1658" w:type="pct"/>
          </w:tcPr>
          <w:p w14:paraId="117678AA" w14:textId="77777777" w:rsidR="002E3184" w:rsidRPr="008E0F64" w:rsidRDefault="002E3184" w:rsidP="006759AA">
            <w:pPr>
              <w:widowControl w:val="0"/>
              <w:autoSpaceDE w:val="0"/>
              <w:autoSpaceDN w:val="0"/>
              <w:adjustRightInd w:val="0"/>
              <w:spacing w:before="40" w:after="40" w:line="240" w:lineRule="auto"/>
              <w:ind w:right="-23"/>
              <w:jc w:val="center"/>
              <w:rPr>
                <w:rFonts w:ascii="Trebuchet MS" w:eastAsia="Times New Roman" w:hAnsi="Trebuchet MS" w:cs="Arial"/>
                <w:b/>
                <w:sz w:val="17"/>
                <w:szCs w:val="17"/>
              </w:rPr>
            </w:pPr>
            <w:r w:rsidRPr="008E0F64">
              <w:rPr>
                <w:rFonts w:ascii="Trebuchet MS" w:hAnsi="Trebuchet MS"/>
                <w:b/>
                <w:i/>
                <w:sz w:val="17"/>
              </w:rPr>
              <w:t>Schutzart</w:t>
            </w:r>
          </w:p>
        </w:tc>
      </w:tr>
      <w:tr w:rsidR="002E3184" w:rsidRPr="008E0F64" w14:paraId="4FD4490F" w14:textId="77777777" w:rsidTr="006759AA">
        <w:trPr>
          <w:jc w:val="center"/>
        </w:trPr>
        <w:tc>
          <w:tcPr>
            <w:tcW w:w="863" w:type="pct"/>
            <w:vAlign w:val="center"/>
          </w:tcPr>
          <w:p w14:paraId="5A82DAD5" w14:textId="77777777" w:rsidR="002E3184" w:rsidRPr="008E0F64" w:rsidRDefault="002E3184" w:rsidP="006759AA">
            <w:pPr>
              <w:widowControl w:val="0"/>
              <w:tabs>
                <w:tab w:val="center" w:pos="985"/>
              </w:tabs>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AD1</w:t>
            </w:r>
          </w:p>
        </w:tc>
        <w:tc>
          <w:tcPr>
            <w:tcW w:w="2479" w:type="pct"/>
            <w:vAlign w:val="center"/>
          </w:tcPr>
          <w:p w14:paraId="6912132A"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Vernachlässigbar</w:t>
            </w:r>
          </w:p>
        </w:tc>
        <w:tc>
          <w:tcPr>
            <w:tcW w:w="1658" w:type="pct"/>
            <w:vAlign w:val="center"/>
          </w:tcPr>
          <w:p w14:paraId="757620C6"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IPX0</w:t>
            </w:r>
          </w:p>
        </w:tc>
      </w:tr>
      <w:tr w:rsidR="002E3184" w:rsidRPr="008E0F64" w14:paraId="735E46BB" w14:textId="77777777" w:rsidTr="006759AA">
        <w:trPr>
          <w:jc w:val="center"/>
        </w:trPr>
        <w:tc>
          <w:tcPr>
            <w:tcW w:w="863" w:type="pct"/>
            <w:vAlign w:val="center"/>
          </w:tcPr>
          <w:p w14:paraId="1E03AB7A"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AD2</w:t>
            </w:r>
          </w:p>
        </w:tc>
        <w:tc>
          <w:tcPr>
            <w:tcW w:w="2479" w:type="pct"/>
            <w:vAlign w:val="center"/>
          </w:tcPr>
          <w:p w14:paraId="0DD637CC"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Tropfwasser</w:t>
            </w:r>
          </w:p>
        </w:tc>
        <w:tc>
          <w:tcPr>
            <w:tcW w:w="1658" w:type="pct"/>
            <w:vAlign w:val="center"/>
          </w:tcPr>
          <w:p w14:paraId="6E2743BB"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IPX1</w:t>
            </w:r>
          </w:p>
        </w:tc>
      </w:tr>
      <w:tr w:rsidR="002E3184" w:rsidRPr="008E0F64" w14:paraId="762262E8" w14:textId="77777777" w:rsidTr="006759AA">
        <w:trPr>
          <w:jc w:val="center"/>
        </w:trPr>
        <w:tc>
          <w:tcPr>
            <w:tcW w:w="863" w:type="pct"/>
            <w:vAlign w:val="center"/>
          </w:tcPr>
          <w:p w14:paraId="02CC600F"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AD3</w:t>
            </w:r>
          </w:p>
        </w:tc>
        <w:tc>
          <w:tcPr>
            <w:tcW w:w="2479" w:type="pct"/>
            <w:vAlign w:val="center"/>
          </w:tcPr>
          <w:p w14:paraId="758DD71E"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Sprühwasser</w:t>
            </w:r>
          </w:p>
        </w:tc>
        <w:tc>
          <w:tcPr>
            <w:tcW w:w="1658" w:type="pct"/>
            <w:vAlign w:val="center"/>
          </w:tcPr>
          <w:p w14:paraId="5D829887"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IPX3</w:t>
            </w:r>
          </w:p>
        </w:tc>
      </w:tr>
      <w:tr w:rsidR="002E3184" w:rsidRPr="008E0F64" w14:paraId="393B57B1" w14:textId="77777777" w:rsidTr="006759AA">
        <w:trPr>
          <w:jc w:val="center"/>
        </w:trPr>
        <w:tc>
          <w:tcPr>
            <w:tcW w:w="863" w:type="pct"/>
            <w:vAlign w:val="center"/>
          </w:tcPr>
          <w:p w14:paraId="203965C1"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AD4</w:t>
            </w:r>
          </w:p>
        </w:tc>
        <w:tc>
          <w:tcPr>
            <w:tcW w:w="2479" w:type="pct"/>
            <w:vAlign w:val="center"/>
          </w:tcPr>
          <w:p w14:paraId="5501602C"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Spritzwasser</w:t>
            </w:r>
          </w:p>
        </w:tc>
        <w:tc>
          <w:tcPr>
            <w:tcW w:w="1658" w:type="pct"/>
            <w:vAlign w:val="center"/>
          </w:tcPr>
          <w:p w14:paraId="30D367A1"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IPX4</w:t>
            </w:r>
          </w:p>
        </w:tc>
      </w:tr>
      <w:tr w:rsidR="002E3184" w:rsidRPr="008E0F64" w14:paraId="3DBDB745" w14:textId="77777777" w:rsidTr="006759AA">
        <w:trPr>
          <w:jc w:val="center"/>
        </w:trPr>
        <w:tc>
          <w:tcPr>
            <w:tcW w:w="863" w:type="pct"/>
            <w:vAlign w:val="center"/>
          </w:tcPr>
          <w:p w14:paraId="349FF0BA"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AD5</w:t>
            </w:r>
          </w:p>
        </w:tc>
        <w:tc>
          <w:tcPr>
            <w:tcW w:w="2479" w:type="pct"/>
            <w:vAlign w:val="center"/>
          </w:tcPr>
          <w:p w14:paraId="76E2D7B9"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Strahlwasser</w:t>
            </w:r>
          </w:p>
        </w:tc>
        <w:tc>
          <w:tcPr>
            <w:tcW w:w="1658" w:type="pct"/>
            <w:vAlign w:val="center"/>
          </w:tcPr>
          <w:p w14:paraId="777AD156"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IPX5</w:t>
            </w:r>
          </w:p>
        </w:tc>
      </w:tr>
      <w:tr w:rsidR="002E3184" w:rsidRPr="008E0F64" w14:paraId="2E9AFE11" w14:textId="77777777" w:rsidTr="006759AA">
        <w:trPr>
          <w:jc w:val="center"/>
        </w:trPr>
        <w:tc>
          <w:tcPr>
            <w:tcW w:w="863" w:type="pct"/>
            <w:vAlign w:val="center"/>
          </w:tcPr>
          <w:p w14:paraId="322CA29E"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AD6</w:t>
            </w:r>
          </w:p>
        </w:tc>
        <w:tc>
          <w:tcPr>
            <w:tcW w:w="2479" w:type="pct"/>
            <w:vAlign w:val="center"/>
          </w:tcPr>
          <w:p w14:paraId="756744FD"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Schwallwasser</w:t>
            </w:r>
          </w:p>
        </w:tc>
        <w:tc>
          <w:tcPr>
            <w:tcW w:w="1658" w:type="pct"/>
            <w:vAlign w:val="center"/>
          </w:tcPr>
          <w:p w14:paraId="15CE8397"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IPX6</w:t>
            </w:r>
          </w:p>
        </w:tc>
      </w:tr>
      <w:tr w:rsidR="002E3184" w:rsidRPr="008E0F64" w14:paraId="07AFF458" w14:textId="77777777" w:rsidTr="006759AA">
        <w:trPr>
          <w:jc w:val="center"/>
        </w:trPr>
        <w:tc>
          <w:tcPr>
            <w:tcW w:w="863" w:type="pct"/>
            <w:vAlign w:val="center"/>
          </w:tcPr>
          <w:p w14:paraId="0B118D39"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AD7</w:t>
            </w:r>
          </w:p>
        </w:tc>
        <w:tc>
          <w:tcPr>
            <w:tcW w:w="2479" w:type="pct"/>
            <w:vAlign w:val="center"/>
          </w:tcPr>
          <w:p w14:paraId="3B637C47"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Eintauchen</w:t>
            </w:r>
          </w:p>
        </w:tc>
        <w:tc>
          <w:tcPr>
            <w:tcW w:w="1658" w:type="pct"/>
            <w:vAlign w:val="center"/>
          </w:tcPr>
          <w:p w14:paraId="72A38EF3"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IPX7</w:t>
            </w:r>
          </w:p>
        </w:tc>
      </w:tr>
      <w:tr w:rsidR="002E3184" w:rsidRPr="008E0F64" w14:paraId="5D9A368A" w14:textId="77777777" w:rsidTr="006759AA">
        <w:trPr>
          <w:jc w:val="center"/>
        </w:trPr>
        <w:tc>
          <w:tcPr>
            <w:tcW w:w="863" w:type="pct"/>
            <w:vAlign w:val="center"/>
          </w:tcPr>
          <w:p w14:paraId="043D9563"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AD8</w:t>
            </w:r>
          </w:p>
        </w:tc>
        <w:tc>
          <w:tcPr>
            <w:tcW w:w="2479" w:type="pct"/>
            <w:vAlign w:val="center"/>
          </w:tcPr>
          <w:p w14:paraId="49989A08"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Untertauchen</w:t>
            </w:r>
          </w:p>
        </w:tc>
        <w:tc>
          <w:tcPr>
            <w:tcW w:w="1658" w:type="pct"/>
            <w:vAlign w:val="center"/>
          </w:tcPr>
          <w:p w14:paraId="7E59FF0B" w14:textId="77777777" w:rsidR="002E3184" w:rsidRPr="008E0F64" w:rsidRDefault="002E3184" w:rsidP="006759AA">
            <w:pPr>
              <w:widowControl w:val="0"/>
              <w:autoSpaceDE w:val="0"/>
              <w:autoSpaceDN w:val="0"/>
              <w:adjustRightInd w:val="0"/>
              <w:spacing w:before="20" w:after="20" w:line="240" w:lineRule="auto"/>
              <w:ind w:right="-20"/>
              <w:jc w:val="center"/>
              <w:rPr>
                <w:rFonts w:ascii="Trebuchet MS" w:eastAsia="Times New Roman" w:hAnsi="Trebuchet MS" w:cs="Arial"/>
                <w:sz w:val="17"/>
                <w:szCs w:val="17"/>
              </w:rPr>
            </w:pPr>
            <w:r w:rsidRPr="008E0F64">
              <w:rPr>
                <w:rFonts w:ascii="Trebuchet MS" w:hAnsi="Trebuchet MS"/>
                <w:sz w:val="17"/>
              </w:rPr>
              <w:t>IPX8</w:t>
            </w:r>
          </w:p>
        </w:tc>
      </w:tr>
    </w:tbl>
    <w:p w14:paraId="002B3B8E" w14:textId="77777777" w:rsidR="002E3184" w:rsidRPr="008E0F64" w:rsidRDefault="002E3184" w:rsidP="00962ACD">
      <w:pPr>
        <w:pStyle w:val="FOD-niv4"/>
      </w:pPr>
      <w:bookmarkStart w:id="1740" w:name="_Toc390436846"/>
      <w:bookmarkStart w:id="1741" w:name="_Toc167268333"/>
      <w:bookmarkStart w:id="1742" w:name="_Toc167269496"/>
      <w:bookmarkStart w:id="1743" w:name="_Toc167270656"/>
      <w:bookmarkStart w:id="1744" w:name="_Toc196734698"/>
      <w:bookmarkEnd w:id="1739"/>
      <w:r w:rsidRPr="008E0F64">
        <w:t>Unterabschnitt 5.3.2.3 - Auftreten von festen Fremdkörpern (AE)</w:t>
      </w:r>
      <w:bookmarkEnd w:id="1740"/>
      <w:bookmarkEnd w:id="1741"/>
      <w:bookmarkEnd w:id="1742"/>
      <w:bookmarkEnd w:id="1743"/>
      <w:bookmarkEnd w:id="1744"/>
    </w:p>
    <w:p w14:paraId="15986DE3" w14:textId="77777777" w:rsidR="002E3184" w:rsidRPr="008E0F64" w:rsidRDefault="002E3184" w:rsidP="002E3184">
      <w:pPr>
        <w:pStyle w:val="FOD-normal"/>
        <w:spacing w:after="120"/>
      </w:pPr>
      <w:r w:rsidRPr="008E0F64">
        <w:t xml:space="preserve">Die Schutzart elektrischer Maschinen und Geräte gegen das Eindringen fester Fremdkörper entspricht den vom König bestätigten oder vom NBN registrierten Normen oder Bestimmungen, die ein Sicherheitsniveau gewährleisten, das dem in diesen Normen festgelegten Niveau mindestens gleichwertig ist, unter Berücksichtigung der Bestimmungen der </w:t>
      </w:r>
      <w:r w:rsidRPr="008E0F64">
        <w:rPr>
          <w:i/>
        </w:rPr>
        <w:t>Tabelle 5.5</w:t>
      </w:r>
      <w:r w:rsidRPr="008E0F64">
        <w:t>.</w:t>
      </w:r>
    </w:p>
    <w:p w14:paraId="13BC52E5" w14:textId="77777777" w:rsidR="002E3184" w:rsidRPr="008E0F64" w:rsidRDefault="002E3184" w:rsidP="002E3184">
      <w:pPr>
        <w:pStyle w:val="FOD-tab-titel"/>
      </w:pPr>
      <w:bookmarkStart w:id="1745" w:name="_Toc86914693"/>
      <w:bookmarkStart w:id="1746" w:name="_Toc167267970"/>
      <w:bookmarkStart w:id="1747" w:name="_Toc167269133"/>
      <w:bookmarkStart w:id="1748" w:name="_Toc167270293"/>
      <w:bookmarkStart w:id="1749" w:name="_Toc202794581"/>
      <w:r w:rsidRPr="008E0F64">
        <w:t>Tabelle 5.5 - Schutzart elektrischer Maschinen und Geräte je nach Auftreten von festen Fremdkörpern (AE)</w:t>
      </w:r>
      <w:bookmarkEnd w:id="1745"/>
      <w:bookmarkEnd w:id="1746"/>
      <w:bookmarkEnd w:id="1747"/>
      <w:bookmarkEnd w:id="1748"/>
      <w:bookmarkEnd w:id="1749"/>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9"/>
        <w:gridCol w:w="1134"/>
        <w:gridCol w:w="2268"/>
        <w:gridCol w:w="3307"/>
      </w:tblGrid>
      <w:tr w:rsidR="002E3184" w:rsidRPr="008E0F64" w14:paraId="350304E5" w14:textId="77777777" w:rsidTr="006759AA">
        <w:trPr>
          <w:jc w:val="center"/>
        </w:trPr>
        <w:tc>
          <w:tcPr>
            <w:tcW w:w="709" w:type="dxa"/>
          </w:tcPr>
          <w:p w14:paraId="3AC4CA3A" w14:textId="77777777" w:rsidR="002E3184" w:rsidRPr="008E0F64" w:rsidRDefault="002E3184" w:rsidP="006759AA">
            <w:pPr>
              <w:widowControl w:val="0"/>
              <w:autoSpaceDE w:val="0"/>
              <w:autoSpaceDN w:val="0"/>
              <w:adjustRightInd w:val="0"/>
              <w:spacing w:before="40" w:after="40" w:line="240" w:lineRule="auto"/>
              <w:ind w:right="-23"/>
              <w:jc w:val="center"/>
              <w:rPr>
                <w:rFonts w:ascii="Trebuchet MS" w:eastAsia="Times New Roman" w:hAnsi="Trebuchet MS" w:cs="Arial"/>
                <w:b/>
                <w:i/>
                <w:iCs/>
                <w:sz w:val="17"/>
                <w:szCs w:val="17"/>
              </w:rPr>
            </w:pPr>
            <w:r w:rsidRPr="008E0F64">
              <w:rPr>
                <w:rFonts w:ascii="Trebuchet MS" w:hAnsi="Trebuchet MS"/>
                <w:b/>
                <w:i/>
                <w:sz w:val="17"/>
              </w:rPr>
              <w:t>Code</w:t>
            </w:r>
          </w:p>
        </w:tc>
        <w:tc>
          <w:tcPr>
            <w:tcW w:w="3402" w:type="dxa"/>
            <w:gridSpan w:val="2"/>
          </w:tcPr>
          <w:p w14:paraId="2A8EF775" w14:textId="77777777" w:rsidR="002E3184" w:rsidRPr="008E0F64" w:rsidRDefault="002E3184" w:rsidP="006759AA">
            <w:pPr>
              <w:widowControl w:val="0"/>
              <w:autoSpaceDE w:val="0"/>
              <w:autoSpaceDN w:val="0"/>
              <w:adjustRightInd w:val="0"/>
              <w:spacing w:before="40" w:after="40" w:line="240" w:lineRule="auto"/>
              <w:ind w:right="-23"/>
              <w:jc w:val="center"/>
              <w:rPr>
                <w:rFonts w:ascii="Trebuchet MS" w:eastAsia="Times New Roman" w:hAnsi="Trebuchet MS" w:cs="Arial"/>
                <w:b/>
                <w:i/>
                <w:iCs/>
                <w:sz w:val="17"/>
                <w:szCs w:val="17"/>
              </w:rPr>
            </w:pPr>
            <w:r w:rsidRPr="008E0F64">
              <w:rPr>
                <w:rFonts w:ascii="Trebuchet MS" w:hAnsi="Trebuchet MS"/>
                <w:b/>
                <w:i/>
                <w:sz w:val="17"/>
              </w:rPr>
              <w:t>Feste Fremdkörper</w:t>
            </w:r>
          </w:p>
        </w:tc>
        <w:tc>
          <w:tcPr>
            <w:tcW w:w="3307" w:type="dxa"/>
          </w:tcPr>
          <w:p w14:paraId="49B80E22" w14:textId="77777777" w:rsidR="002E3184" w:rsidRPr="008E0F64" w:rsidRDefault="002E3184" w:rsidP="006759AA">
            <w:pPr>
              <w:widowControl w:val="0"/>
              <w:autoSpaceDE w:val="0"/>
              <w:autoSpaceDN w:val="0"/>
              <w:adjustRightInd w:val="0"/>
              <w:spacing w:before="40" w:after="40" w:line="240" w:lineRule="auto"/>
              <w:ind w:right="-23"/>
              <w:jc w:val="center"/>
              <w:rPr>
                <w:rFonts w:ascii="Trebuchet MS" w:eastAsia="Times New Roman" w:hAnsi="Trebuchet MS" w:cs="Arial"/>
                <w:b/>
                <w:i/>
                <w:iCs/>
                <w:sz w:val="17"/>
                <w:szCs w:val="17"/>
              </w:rPr>
            </w:pPr>
            <w:r w:rsidRPr="008E0F64">
              <w:rPr>
                <w:rFonts w:ascii="Trebuchet MS" w:hAnsi="Trebuchet MS"/>
                <w:b/>
                <w:i/>
                <w:sz w:val="17"/>
              </w:rPr>
              <w:t>Schutzart</w:t>
            </w:r>
          </w:p>
        </w:tc>
      </w:tr>
      <w:tr w:rsidR="002E3184" w:rsidRPr="008E0F64" w14:paraId="3314B178" w14:textId="77777777" w:rsidTr="006759AA">
        <w:trPr>
          <w:jc w:val="center"/>
        </w:trPr>
        <w:tc>
          <w:tcPr>
            <w:tcW w:w="709" w:type="dxa"/>
            <w:vAlign w:val="center"/>
          </w:tcPr>
          <w:p w14:paraId="4FDF972A"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AE1</w:t>
            </w:r>
          </w:p>
        </w:tc>
        <w:tc>
          <w:tcPr>
            <w:tcW w:w="3402" w:type="dxa"/>
            <w:gridSpan w:val="2"/>
            <w:vAlign w:val="center"/>
          </w:tcPr>
          <w:p w14:paraId="4FB6F528"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Große Abmessungen</w:t>
            </w:r>
          </w:p>
        </w:tc>
        <w:tc>
          <w:tcPr>
            <w:tcW w:w="3307" w:type="dxa"/>
            <w:vAlign w:val="center"/>
          </w:tcPr>
          <w:p w14:paraId="38E7E3A3" w14:textId="77777777" w:rsidR="002E3184" w:rsidRPr="008E0F64" w:rsidRDefault="002E3184" w:rsidP="006759AA">
            <w:pPr>
              <w:widowControl w:val="0"/>
              <w:tabs>
                <w:tab w:val="left" w:pos="1360"/>
                <w:tab w:val="left" w:pos="4440"/>
              </w:tabs>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IP2X oder IP0X, je nachdem, ob eine Schutzart bei Gefahr direkten Berührens vorgeschrieben ist oder nicht</w:t>
            </w:r>
          </w:p>
        </w:tc>
      </w:tr>
      <w:tr w:rsidR="002E3184" w:rsidRPr="008E0F64" w14:paraId="6BEDC422" w14:textId="77777777" w:rsidTr="006759AA">
        <w:trPr>
          <w:jc w:val="center"/>
        </w:trPr>
        <w:tc>
          <w:tcPr>
            <w:tcW w:w="709" w:type="dxa"/>
            <w:vAlign w:val="center"/>
          </w:tcPr>
          <w:p w14:paraId="3BE9067C"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AE2</w:t>
            </w:r>
          </w:p>
        </w:tc>
        <w:tc>
          <w:tcPr>
            <w:tcW w:w="3402" w:type="dxa"/>
            <w:gridSpan w:val="2"/>
            <w:vAlign w:val="center"/>
          </w:tcPr>
          <w:p w14:paraId="75AA9E3B"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Kleinste Abmessung 2,5 mm</w:t>
            </w:r>
          </w:p>
        </w:tc>
        <w:tc>
          <w:tcPr>
            <w:tcW w:w="3307" w:type="dxa"/>
            <w:vAlign w:val="center"/>
          </w:tcPr>
          <w:p w14:paraId="2D853FCF"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IP3X</w:t>
            </w:r>
          </w:p>
        </w:tc>
      </w:tr>
      <w:tr w:rsidR="002E3184" w:rsidRPr="008E0F64" w14:paraId="32E620FA" w14:textId="77777777" w:rsidTr="006759AA">
        <w:trPr>
          <w:jc w:val="center"/>
        </w:trPr>
        <w:tc>
          <w:tcPr>
            <w:tcW w:w="709" w:type="dxa"/>
            <w:vAlign w:val="center"/>
          </w:tcPr>
          <w:p w14:paraId="1B8A47B0"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AE3</w:t>
            </w:r>
          </w:p>
        </w:tc>
        <w:tc>
          <w:tcPr>
            <w:tcW w:w="3402" w:type="dxa"/>
            <w:gridSpan w:val="2"/>
            <w:vAlign w:val="center"/>
          </w:tcPr>
          <w:p w14:paraId="22ECDDD1"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Kleinste Abmessung 1 mm</w:t>
            </w:r>
          </w:p>
        </w:tc>
        <w:tc>
          <w:tcPr>
            <w:tcW w:w="3307" w:type="dxa"/>
            <w:vAlign w:val="center"/>
          </w:tcPr>
          <w:p w14:paraId="74065B36"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IP4X</w:t>
            </w:r>
          </w:p>
        </w:tc>
      </w:tr>
      <w:tr w:rsidR="002E3184" w:rsidRPr="008E0F64" w14:paraId="2D249216" w14:textId="77777777" w:rsidTr="006759AA">
        <w:trPr>
          <w:jc w:val="center"/>
        </w:trPr>
        <w:tc>
          <w:tcPr>
            <w:tcW w:w="709" w:type="dxa"/>
            <w:vMerge w:val="restart"/>
            <w:vAlign w:val="center"/>
          </w:tcPr>
          <w:p w14:paraId="418BE220"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AE4</w:t>
            </w:r>
          </w:p>
        </w:tc>
        <w:tc>
          <w:tcPr>
            <w:tcW w:w="1134" w:type="dxa"/>
            <w:vMerge w:val="restart"/>
            <w:vAlign w:val="center"/>
          </w:tcPr>
          <w:p w14:paraId="2E6EAE28"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Staub</w:t>
            </w:r>
          </w:p>
        </w:tc>
        <w:tc>
          <w:tcPr>
            <w:tcW w:w="2268" w:type="dxa"/>
            <w:vAlign w:val="center"/>
          </w:tcPr>
          <w:p w14:paraId="671C07C6"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Darf eindringen</w:t>
            </w:r>
          </w:p>
        </w:tc>
        <w:tc>
          <w:tcPr>
            <w:tcW w:w="3307" w:type="dxa"/>
            <w:vAlign w:val="center"/>
          </w:tcPr>
          <w:p w14:paraId="39632F91"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IP5X</w:t>
            </w:r>
          </w:p>
        </w:tc>
      </w:tr>
      <w:tr w:rsidR="002E3184" w:rsidRPr="008E0F64" w14:paraId="7F0FA501" w14:textId="77777777" w:rsidTr="006759AA">
        <w:trPr>
          <w:trHeight w:val="113"/>
          <w:jc w:val="center"/>
        </w:trPr>
        <w:tc>
          <w:tcPr>
            <w:tcW w:w="709" w:type="dxa"/>
            <w:vMerge/>
            <w:vAlign w:val="center"/>
          </w:tcPr>
          <w:p w14:paraId="6F05299C"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1134" w:type="dxa"/>
            <w:vMerge/>
            <w:vAlign w:val="center"/>
          </w:tcPr>
          <w:p w14:paraId="341A3AC9"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p>
        </w:tc>
        <w:tc>
          <w:tcPr>
            <w:tcW w:w="2268" w:type="dxa"/>
            <w:vAlign w:val="center"/>
          </w:tcPr>
          <w:p w14:paraId="6D4E0742"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Staubdichtheit erforderlich</w:t>
            </w:r>
          </w:p>
        </w:tc>
        <w:tc>
          <w:tcPr>
            <w:tcW w:w="3307" w:type="dxa"/>
            <w:vAlign w:val="center"/>
          </w:tcPr>
          <w:p w14:paraId="657971CD"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9"/>
                <w:szCs w:val="19"/>
              </w:rPr>
            </w:pPr>
            <w:r w:rsidRPr="008E0F64">
              <w:rPr>
                <w:rFonts w:ascii="Trebuchet MS" w:hAnsi="Trebuchet MS"/>
                <w:sz w:val="17"/>
              </w:rPr>
              <w:t>IP6X</w:t>
            </w:r>
          </w:p>
        </w:tc>
      </w:tr>
    </w:tbl>
    <w:p w14:paraId="163A07E9" w14:textId="77777777" w:rsidR="002E3184" w:rsidRPr="008E0F64" w:rsidRDefault="002E3184" w:rsidP="00962ACD">
      <w:pPr>
        <w:pStyle w:val="FOD-niv4"/>
      </w:pPr>
      <w:bookmarkStart w:id="1750" w:name="_Toc390436847"/>
      <w:bookmarkStart w:id="1751" w:name="_Toc167268334"/>
      <w:bookmarkStart w:id="1752" w:name="_Toc167269497"/>
      <w:bookmarkStart w:id="1753" w:name="_Toc167270657"/>
      <w:bookmarkStart w:id="1754" w:name="_Toc196734699"/>
      <w:r w:rsidRPr="008E0F64">
        <w:t>Unterabschnitt 5.3.2.4 - Auftreten von korrosiven oder verunreinigten Substanzen (AF)</w:t>
      </w:r>
      <w:bookmarkEnd w:id="1750"/>
      <w:bookmarkEnd w:id="1751"/>
      <w:bookmarkEnd w:id="1752"/>
      <w:bookmarkEnd w:id="1753"/>
      <w:bookmarkEnd w:id="1754"/>
    </w:p>
    <w:p w14:paraId="4B4E2287" w14:textId="77777777" w:rsidR="002E3184" w:rsidRPr="008E0F64" w:rsidRDefault="002E3184" w:rsidP="002E3184">
      <w:pPr>
        <w:pStyle w:val="FOD-normal"/>
      </w:pPr>
      <w:r w:rsidRPr="008E0F64">
        <w:t>Wenn die Menge oder Art der korrosiven oder verunreinigenden Substanzen an elektrischen Maschinen und Geräten vernachlässigbar ist (AF1), entsprechen diese Maschinen und Geräte den für gewöhnliche Benutzungsbedingungen geltenden Regeln des Fachs.</w:t>
      </w:r>
    </w:p>
    <w:p w14:paraId="0F8F6751" w14:textId="77777777" w:rsidR="002E3184" w:rsidRPr="008E0F64" w:rsidRDefault="002E3184" w:rsidP="002E3184">
      <w:pPr>
        <w:pStyle w:val="FOD-normal"/>
      </w:pPr>
      <w:r w:rsidRPr="008E0F64">
        <w:t xml:space="preserve">Wenn korrosive oder verunreinigende Substanzen atmosphärischen Ursprungs vorhanden sind (AF2), sind elektrische Maschinen und Geräte so entworfen und gebaut, dass sie eine Salzsprühnebelprüfung bestehen, wie sie entweder in der diesbezüglichen vom König bestätigten oder vom NBN registrierten Norm oder in </w:t>
      </w:r>
      <w:r w:rsidRPr="008E0F64">
        <w:lastRenderedPageBreak/>
        <w:t>Bestimmungen bestimmt ist, die ein Sicherheitsniveau gewährleisten, das dem in dieser Norm festgelegten Niveau mindestens gleichwertig ist.</w:t>
      </w:r>
    </w:p>
    <w:p w14:paraId="0B7B52D7" w14:textId="77777777" w:rsidR="002E3184" w:rsidRPr="008E0F64" w:rsidRDefault="002E3184" w:rsidP="002E3184">
      <w:pPr>
        <w:pStyle w:val="FOD-normal"/>
      </w:pPr>
      <w:r w:rsidRPr="008E0F64">
        <w:t>Wenn elektrische Maschinen und Geräte zeitweise oder zufällig der Einwirkung chemischer Produkte (AF3) ausgesetzt sind, sind sie so entworfen und gebaut, dass sie eine Korrosionsbeständigkeitsprüfung bestehen, wie sie entweder in der diesbezüglichen vom König bestätigten oder vom NBN registrierten Norm oder in Bestimmungen bestimmt ist, die ein Sicherheitsniveau gewährleisten, das dem in dieser Norm festgelegten Niveau mindestens gleichwertig ist.</w:t>
      </w:r>
    </w:p>
    <w:p w14:paraId="1525AF5D" w14:textId="77777777" w:rsidR="002E3184" w:rsidRPr="008E0F64" w:rsidRDefault="002E3184" w:rsidP="002E3184">
      <w:pPr>
        <w:pStyle w:val="FOD-normal"/>
      </w:pPr>
      <w:r w:rsidRPr="008E0F64">
        <w:t xml:space="preserve">Wenn elektrische Maschinen und Geräte dauernd (AF4) der Einwirkung chemischer Produkte ausgesetzt sind, sind sie eigens für diese Bedingungen konzipiert bzw. sind sie mit einer an die Art der betreffenden Produkte angepassten Schutzbekleidung ausgestattet. </w:t>
      </w:r>
    </w:p>
    <w:p w14:paraId="61C55188" w14:textId="77777777" w:rsidR="002E3184" w:rsidRPr="008E0F64" w:rsidRDefault="002E3184" w:rsidP="00962ACD">
      <w:pPr>
        <w:pStyle w:val="FOD-niv4"/>
      </w:pPr>
      <w:bookmarkStart w:id="1755" w:name="_Toc390436848"/>
      <w:bookmarkStart w:id="1756" w:name="_Toc167268335"/>
      <w:bookmarkStart w:id="1757" w:name="_Toc167269498"/>
      <w:bookmarkStart w:id="1758" w:name="_Toc167270658"/>
      <w:bookmarkStart w:id="1759" w:name="_Toc196734700"/>
      <w:r w:rsidRPr="008E0F64">
        <w:t>Unterabschnitt 5.3.2.5 - Mechanische Beanspruchung durch Schläge (AG)</w:t>
      </w:r>
      <w:bookmarkEnd w:id="1755"/>
      <w:bookmarkEnd w:id="1756"/>
      <w:bookmarkEnd w:id="1757"/>
      <w:bookmarkEnd w:id="1758"/>
      <w:bookmarkEnd w:id="1759"/>
    </w:p>
    <w:p w14:paraId="633859BF" w14:textId="77777777" w:rsidR="006237AD" w:rsidRPr="008E0F64" w:rsidRDefault="002E3184" w:rsidP="006237AD">
      <w:pPr>
        <w:pStyle w:val="FOD-normal"/>
      </w:pPr>
      <w:r w:rsidRPr="008E0F64">
        <w:t>Wenn die äußeren Einflüsse der Klasse AG1 entsprechen, dürfen für hauswirtschaftliche Zwecke vorgesehene elektrische Maschinen und Geräte benutzt werden, die den diesbezüglichen vom König bestätigten oder vom NBN registrierten Normen entsprechen oder Bestimmungen entsprechen, die ein Sicherheitsniveau gewährleisten, das dem in diesen Normen festgelegten Niveau mindestens gleichwertig ist.</w:t>
      </w:r>
    </w:p>
    <w:p w14:paraId="49D72EAE" w14:textId="3250DCEE" w:rsidR="002E3184" w:rsidRPr="008E0F64" w:rsidRDefault="002E3184" w:rsidP="006237AD">
      <w:pPr>
        <w:pStyle w:val="FOD-normal"/>
      </w:pPr>
      <w:r w:rsidRPr="008E0F64">
        <w:t>Wenn die äußeren Einflüsse der Klasse AG2 oder AG3 entsprechen, verfügen elektrische Maschinen und Geräte über einen Schutz, der den vorhersehbaren Beanspruchungen entspricht.</w:t>
      </w:r>
    </w:p>
    <w:p w14:paraId="5F26ACB7" w14:textId="77777777" w:rsidR="002E3184" w:rsidRPr="008E0F64" w:rsidRDefault="002E3184" w:rsidP="00962ACD">
      <w:pPr>
        <w:pStyle w:val="FOD-niv4"/>
      </w:pPr>
      <w:bookmarkStart w:id="1760" w:name="_Toc390436849"/>
      <w:bookmarkStart w:id="1761" w:name="_Toc167268336"/>
      <w:bookmarkStart w:id="1762" w:name="_Toc167269499"/>
      <w:bookmarkStart w:id="1763" w:name="_Toc167270659"/>
      <w:bookmarkStart w:id="1764" w:name="_Toc196734701"/>
      <w:r w:rsidRPr="008E0F64">
        <w:t>Unterabschnitt 5.3.2.6 - Mechanische Beanspruchung durch Schwingungen (AH)</w:t>
      </w:r>
      <w:bookmarkEnd w:id="1760"/>
      <w:bookmarkEnd w:id="1761"/>
      <w:bookmarkEnd w:id="1762"/>
      <w:bookmarkEnd w:id="1763"/>
      <w:bookmarkEnd w:id="1764"/>
    </w:p>
    <w:p w14:paraId="69BCCAB6" w14:textId="77777777" w:rsidR="002E3184" w:rsidRPr="008E0F64" w:rsidRDefault="002E3184" w:rsidP="002E3184">
      <w:pPr>
        <w:pStyle w:val="FOD-normal"/>
      </w:pPr>
      <w:r w:rsidRPr="008E0F64">
        <w:t>Wenn elektrische Maschinen und Geräte Schwingungen ausgesetzt sind, die nach den Regeln des Fachs als mittel oder stark (AH2 bzw. AH3) definiert sind, sind diese Maschinen und Geräte eigens dafür konzipiert oder es werden diesbezüglich besondere Vorkehrungen getroffen.</w:t>
      </w:r>
    </w:p>
    <w:p w14:paraId="0AB986FB" w14:textId="77777777" w:rsidR="002E3184" w:rsidRPr="008E0F64" w:rsidRDefault="002E3184" w:rsidP="00962ACD">
      <w:pPr>
        <w:pStyle w:val="FOD-niv4"/>
      </w:pPr>
      <w:bookmarkStart w:id="1765" w:name="_Toc390436850"/>
      <w:bookmarkStart w:id="1766" w:name="_Toc167268337"/>
      <w:bookmarkStart w:id="1767" w:name="_Toc167269500"/>
      <w:bookmarkStart w:id="1768" w:name="_Toc167270660"/>
      <w:bookmarkStart w:id="1769" w:name="_Toc196734702"/>
      <w:r w:rsidRPr="008E0F64">
        <w:t>Unterabschnitt 5.3.2.7 - Auftreten von Pflanzen und/oder Schimmel (AK) und Anwesenheit von Tieren (AL)</w:t>
      </w:r>
      <w:bookmarkEnd w:id="1765"/>
      <w:bookmarkEnd w:id="1766"/>
      <w:bookmarkEnd w:id="1767"/>
      <w:bookmarkEnd w:id="1768"/>
      <w:bookmarkEnd w:id="1769"/>
    </w:p>
    <w:p w14:paraId="0A7BFD04" w14:textId="77777777" w:rsidR="002E3184" w:rsidRPr="008E0F64" w:rsidRDefault="002E3184" w:rsidP="002E3184">
      <w:pPr>
        <w:pStyle w:val="FOD-normal"/>
      </w:pPr>
      <w:r w:rsidRPr="008E0F64">
        <w:t>Maßnahmen, die gegen Pflanzen und/oder Schimmel ergriffen werden müssen, hängen von der Art der Pflanzen/des Schimmels und den örtlichen Bedingungen ab. Das Risiko ist entweder auf eine schädliche Entwicklung von Pflanzen oder auf die Üppigkeit der Vegetation zurückzuführen.</w:t>
      </w:r>
    </w:p>
    <w:p w14:paraId="51A62DE9" w14:textId="77777777" w:rsidR="002E3184" w:rsidRPr="008E0F64" w:rsidRDefault="002E3184" w:rsidP="002E3184">
      <w:pPr>
        <w:pStyle w:val="FOD-normal"/>
      </w:pPr>
      <w:r w:rsidRPr="008E0F64">
        <w:t>Gegen Tiere müssen je nach Fall eventuell folgende Schutzmaßnahmen ergriffen werden:</w:t>
      </w:r>
    </w:p>
    <w:p w14:paraId="6F3C2AF8" w14:textId="77777777" w:rsidR="002E3184" w:rsidRPr="008E0F64" w:rsidRDefault="002E3184" w:rsidP="00445351">
      <w:pPr>
        <w:pStyle w:val="FOD-opsomming1"/>
        <w:numPr>
          <w:ilvl w:val="0"/>
          <w:numId w:val="210"/>
        </w:numPr>
      </w:pPr>
      <w:r w:rsidRPr="008E0F64">
        <w:t>angemessener Schutz gegen das Eindringen von Festkörpern,</w:t>
      </w:r>
    </w:p>
    <w:p w14:paraId="72495870" w14:textId="77777777" w:rsidR="002E3184" w:rsidRPr="008E0F64" w:rsidRDefault="002E3184" w:rsidP="00445351">
      <w:pPr>
        <w:pStyle w:val="FOD-opsomming1"/>
        <w:numPr>
          <w:ilvl w:val="0"/>
          <w:numId w:val="210"/>
        </w:numPr>
      </w:pPr>
      <w:r w:rsidRPr="008E0F64">
        <w:t>Vorkehrungen zur Vermeidung des Auftretens dieser Tiere wie Reinigung, Einsatz von Pestiziden, ...</w:t>
      </w:r>
    </w:p>
    <w:p w14:paraId="02D2B3B5" w14:textId="77777777" w:rsidR="002E3184" w:rsidRPr="008E0F64" w:rsidRDefault="002E3184" w:rsidP="00962ACD">
      <w:pPr>
        <w:pStyle w:val="FOD-niv4"/>
      </w:pPr>
      <w:bookmarkStart w:id="1770" w:name="_Toc390436851"/>
      <w:bookmarkStart w:id="1771" w:name="_Toc167268338"/>
      <w:bookmarkStart w:id="1772" w:name="_Toc167269501"/>
      <w:bookmarkStart w:id="1773" w:name="_Toc167270661"/>
      <w:bookmarkStart w:id="1774" w:name="_Toc196734703"/>
      <w:r w:rsidRPr="008E0F64">
        <w:t>Unterabschnitt 5.3.2.8 - Elektromagnetische, elektrostatische oder ionisierende Einflüsse (AM) und Sonnenstrahlung (AN)</w:t>
      </w:r>
      <w:bookmarkEnd w:id="1770"/>
      <w:bookmarkEnd w:id="1771"/>
      <w:bookmarkEnd w:id="1772"/>
      <w:bookmarkEnd w:id="1773"/>
      <w:bookmarkEnd w:id="1774"/>
    </w:p>
    <w:p w14:paraId="6844D356" w14:textId="77777777" w:rsidR="002E3184" w:rsidRPr="008E0F64" w:rsidRDefault="002E3184" w:rsidP="002E3184">
      <w:pPr>
        <w:pStyle w:val="FOD-normal"/>
        <w:keepNext/>
      </w:pPr>
      <w:r w:rsidRPr="008E0F64">
        <w:t>Nachstehende besondere Schutzmaßnahmen werden eventuell angewendet.</w:t>
      </w:r>
    </w:p>
    <w:p w14:paraId="336C6702" w14:textId="77777777" w:rsidR="002E3184" w:rsidRPr="008E0F64" w:rsidRDefault="002E3184" w:rsidP="002E3184">
      <w:pPr>
        <w:pStyle w:val="FOD-normal"/>
        <w:keepNext/>
        <w:rPr>
          <w:i/>
        </w:rPr>
      </w:pPr>
      <w:r w:rsidRPr="008E0F64">
        <w:rPr>
          <w:i/>
        </w:rPr>
        <w:t>Gegen Streuströme (AM2):</w:t>
      </w:r>
    </w:p>
    <w:p w14:paraId="60B87D42" w14:textId="77777777" w:rsidR="002E3184" w:rsidRPr="008E0F64" w:rsidRDefault="002E3184" w:rsidP="00445351">
      <w:pPr>
        <w:pStyle w:val="FOD-opsomming1"/>
        <w:keepNext/>
        <w:numPr>
          <w:ilvl w:val="0"/>
          <w:numId w:val="211"/>
        </w:numPr>
      </w:pPr>
      <w:r w:rsidRPr="008E0F64">
        <w:t>verstärkte Isolierung,</w:t>
      </w:r>
    </w:p>
    <w:p w14:paraId="20AA3C66" w14:textId="77777777" w:rsidR="002E3184" w:rsidRPr="008E0F64" w:rsidRDefault="002E3184" w:rsidP="00445351">
      <w:pPr>
        <w:pStyle w:val="FOD-opsomming1"/>
        <w:keepNext/>
        <w:numPr>
          <w:ilvl w:val="0"/>
          <w:numId w:val="211"/>
        </w:numPr>
      </w:pPr>
      <w:r w:rsidRPr="008E0F64">
        <w:t>besondere Schutzbekleidung,</w:t>
      </w:r>
    </w:p>
    <w:p w14:paraId="3DDBCC5A" w14:textId="77777777" w:rsidR="002E3184" w:rsidRPr="008E0F64" w:rsidRDefault="002E3184" w:rsidP="00445351">
      <w:pPr>
        <w:pStyle w:val="FOD-opsomming1"/>
        <w:numPr>
          <w:ilvl w:val="0"/>
          <w:numId w:val="211"/>
        </w:numPr>
      </w:pPr>
      <w:r w:rsidRPr="008E0F64">
        <w:t>kathodischer Schutz,</w:t>
      </w:r>
    </w:p>
    <w:p w14:paraId="343B747C" w14:textId="77777777" w:rsidR="002E3184" w:rsidRPr="008E0F64" w:rsidRDefault="002E3184" w:rsidP="00445351">
      <w:pPr>
        <w:pStyle w:val="FOD-opsomming1"/>
        <w:numPr>
          <w:ilvl w:val="0"/>
          <w:numId w:val="211"/>
        </w:numPr>
      </w:pPr>
      <w:r w:rsidRPr="008E0F64">
        <w:t>zusätzlicher Potentialausgleich.</w:t>
      </w:r>
    </w:p>
    <w:p w14:paraId="67F08014" w14:textId="77777777" w:rsidR="002E3184" w:rsidRPr="008E0F64" w:rsidRDefault="002E3184" w:rsidP="002E3184">
      <w:pPr>
        <w:pStyle w:val="FOD-normal"/>
        <w:keepNext/>
        <w:rPr>
          <w:i/>
        </w:rPr>
      </w:pPr>
      <w:r w:rsidRPr="008E0F64">
        <w:rPr>
          <w:i/>
        </w:rPr>
        <w:t>Gegen elektromagnetische (AM3) oder ionisierende (AM4) Einflüsse:</w:t>
      </w:r>
    </w:p>
    <w:p w14:paraId="106E609A" w14:textId="77777777" w:rsidR="002E3184" w:rsidRPr="008E0F64" w:rsidRDefault="002E3184" w:rsidP="00445351">
      <w:pPr>
        <w:pStyle w:val="FOD-opsomming1"/>
        <w:keepNext/>
        <w:numPr>
          <w:ilvl w:val="0"/>
          <w:numId w:val="212"/>
        </w:numPr>
      </w:pPr>
      <w:r w:rsidRPr="008E0F64">
        <w:t>Abstand zu Strahlenquellen,</w:t>
      </w:r>
    </w:p>
    <w:p w14:paraId="757CA58B" w14:textId="77777777" w:rsidR="002E3184" w:rsidRPr="008E0F64" w:rsidRDefault="002E3184" w:rsidP="00445351">
      <w:pPr>
        <w:pStyle w:val="FOD-opsomming1"/>
        <w:keepNext/>
        <w:numPr>
          <w:ilvl w:val="0"/>
          <w:numId w:val="212"/>
        </w:numPr>
      </w:pPr>
      <w:r w:rsidRPr="008E0F64">
        <w:t>Zwischenstellung von Schirmen,</w:t>
      </w:r>
    </w:p>
    <w:p w14:paraId="49E7CF24" w14:textId="77777777" w:rsidR="002E3184" w:rsidRPr="008E0F64" w:rsidRDefault="002E3184" w:rsidP="00445351">
      <w:pPr>
        <w:pStyle w:val="FOD-opsomming1"/>
        <w:keepNext/>
        <w:numPr>
          <w:ilvl w:val="0"/>
          <w:numId w:val="212"/>
        </w:numPr>
      </w:pPr>
      <w:r w:rsidRPr="008E0F64">
        <w:t>Umhüllungen aus besonderen Materialien.</w:t>
      </w:r>
    </w:p>
    <w:p w14:paraId="5D02657A" w14:textId="77777777" w:rsidR="002E3184" w:rsidRPr="008E0F64" w:rsidRDefault="002E3184" w:rsidP="002E3184">
      <w:pPr>
        <w:pStyle w:val="FOD-normal"/>
        <w:keepNext/>
        <w:rPr>
          <w:i/>
        </w:rPr>
      </w:pPr>
      <w:r w:rsidRPr="008E0F64">
        <w:rPr>
          <w:i/>
        </w:rPr>
        <w:t>Gegen elektrostatische Einflüsse (AM5):</w:t>
      </w:r>
    </w:p>
    <w:p w14:paraId="3FFBEB83" w14:textId="77777777" w:rsidR="002E3184" w:rsidRPr="008E0F64" w:rsidRDefault="002E3184" w:rsidP="00445351">
      <w:pPr>
        <w:pStyle w:val="FOD-opsomming1"/>
        <w:keepNext/>
        <w:numPr>
          <w:ilvl w:val="0"/>
          <w:numId w:val="213"/>
        </w:numPr>
      </w:pPr>
      <w:r w:rsidRPr="008E0F64">
        <w:t>geerdeter Schirm,</w:t>
      </w:r>
    </w:p>
    <w:p w14:paraId="3E86D389" w14:textId="77777777" w:rsidR="002E3184" w:rsidRPr="008E0F64" w:rsidRDefault="002E3184" w:rsidP="00445351">
      <w:pPr>
        <w:pStyle w:val="FOD-opsomming1"/>
        <w:numPr>
          <w:ilvl w:val="0"/>
          <w:numId w:val="213"/>
        </w:numPr>
      </w:pPr>
      <w:r w:rsidRPr="008E0F64">
        <w:t>Verringerung des Oberflächenwiderstandes von Isolierstoffen,</w:t>
      </w:r>
    </w:p>
    <w:p w14:paraId="556E0B88" w14:textId="77777777" w:rsidR="002E3184" w:rsidRPr="008E0F64" w:rsidRDefault="002E3184" w:rsidP="00445351">
      <w:pPr>
        <w:pStyle w:val="FOD-opsomming1"/>
        <w:numPr>
          <w:ilvl w:val="0"/>
          <w:numId w:val="213"/>
        </w:numPr>
      </w:pPr>
      <w:r w:rsidRPr="008E0F64">
        <w:t>zusätzlicher Potentialausgleich,</w:t>
      </w:r>
    </w:p>
    <w:p w14:paraId="79BD354C" w14:textId="77777777" w:rsidR="002E3184" w:rsidRPr="008E0F64" w:rsidRDefault="002E3184" w:rsidP="00445351">
      <w:pPr>
        <w:pStyle w:val="FOD-opsomming1"/>
        <w:numPr>
          <w:ilvl w:val="0"/>
          <w:numId w:val="213"/>
        </w:numPr>
      </w:pPr>
      <w:r w:rsidRPr="008E0F64">
        <w:t>Aufstellung in nichtleitenden Bereichen.</w:t>
      </w:r>
    </w:p>
    <w:p w14:paraId="6AB29D17" w14:textId="77777777" w:rsidR="002E3184" w:rsidRPr="008E0F64" w:rsidRDefault="002E3184" w:rsidP="002E3184">
      <w:pPr>
        <w:pStyle w:val="FOD-normal"/>
        <w:rPr>
          <w:i/>
        </w:rPr>
      </w:pPr>
      <w:r w:rsidRPr="008E0F64">
        <w:rPr>
          <w:i/>
        </w:rPr>
        <w:t>Gegen induzierte Ströme (AM6):</w:t>
      </w:r>
    </w:p>
    <w:p w14:paraId="61417E8E" w14:textId="1327377F" w:rsidR="002E3184" w:rsidRPr="008E0F64" w:rsidRDefault="002E3184" w:rsidP="00445351">
      <w:pPr>
        <w:pStyle w:val="FOD-opsomming1"/>
        <w:numPr>
          <w:ilvl w:val="0"/>
          <w:numId w:val="214"/>
        </w:numPr>
      </w:pPr>
      <w:r w:rsidRPr="008E0F64">
        <w:t>Abstand zu Quellen induzierten Stroms</w:t>
      </w:r>
      <w:r w:rsidR="00F9573A" w:rsidRPr="008E0F64">
        <w:t>,</w:t>
      </w:r>
    </w:p>
    <w:p w14:paraId="28A0E973" w14:textId="77777777" w:rsidR="002E3184" w:rsidRPr="008E0F64" w:rsidRDefault="002E3184" w:rsidP="00445351">
      <w:pPr>
        <w:pStyle w:val="FOD-opsomming1"/>
        <w:numPr>
          <w:ilvl w:val="0"/>
          <w:numId w:val="214"/>
        </w:numPr>
      </w:pPr>
      <w:r w:rsidRPr="008E0F64">
        <w:t>Zwischenstellung von Schirmen.</w:t>
      </w:r>
    </w:p>
    <w:p w14:paraId="2D025A6D" w14:textId="77777777" w:rsidR="006A2467" w:rsidRPr="008E0F64" w:rsidRDefault="006A2467">
      <w:pPr>
        <w:rPr>
          <w:rFonts w:ascii="Trebuchet MS" w:hAnsi="Trebuchet MS" w:cs="Arial"/>
          <w:i/>
          <w:sz w:val="19"/>
          <w:szCs w:val="19"/>
        </w:rPr>
      </w:pPr>
      <w:r w:rsidRPr="008E0F64">
        <w:rPr>
          <w:i/>
        </w:rPr>
        <w:br w:type="page"/>
      </w:r>
    </w:p>
    <w:p w14:paraId="4028AEC7" w14:textId="4CA9E6A6" w:rsidR="002E3184" w:rsidRPr="008E0F64" w:rsidRDefault="002E3184" w:rsidP="002E3184">
      <w:pPr>
        <w:pStyle w:val="FOD-normal"/>
        <w:rPr>
          <w:i/>
        </w:rPr>
      </w:pPr>
      <w:r w:rsidRPr="008E0F64">
        <w:rPr>
          <w:i/>
        </w:rPr>
        <w:lastRenderedPageBreak/>
        <w:t>Gegen Sonnenstrahlung, die elektrische Betriebsmittel beschädigen kann (AN2):</w:t>
      </w:r>
    </w:p>
    <w:p w14:paraId="73C5E580" w14:textId="77777777" w:rsidR="002E3184" w:rsidRPr="008E0F64" w:rsidRDefault="002E3184" w:rsidP="00445351">
      <w:pPr>
        <w:pStyle w:val="FOD-opsomming1"/>
        <w:numPr>
          <w:ilvl w:val="0"/>
          <w:numId w:val="215"/>
        </w:numPr>
      </w:pPr>
      <w:r w:rsidRPr="008E0F64">
        <w:t>Materialien, die gegen ultraviolette Strahlung beständig sind,</w:t>
      </w:r>
    </w:p>
    <w:p w14:paraId="0A025E35" w14:textId="77777777" w:rsidR="002E3184" w:rsidRPr="008E0F64" w:rsidRDefault="002E3184" w:rsidP="00445351">
      <w:pPr>
        <w:pStyle w:val="FOD-opsomming1"/>
        <w:numPr>
          <w:ilvl w:val="0"/>
          <w:numId w:val="215"/>
        </w:numPr>
      </w:pPr>
      <w:r w:rsidRPr="008E0F64">
        <w:t>Bekleidungen mit besonderen Farben,</w:t>
      </w:r>
    </w:p>
    <w:p w14:paraId="17E4D0BA" w14:textId="77777777" w:rsidR="002E3184" w:rsidRPr="008E0F64" w:rsidRDefault="002E3184" w:rsidP="00445351">
      <w:pPr>
        <w:pStyle w:val="FOD-opsomming1"/>
        <w:numPr>
          <w:ilvl w:val="0"/>
          <w:numId w:val="215"/>
        </w:numPr>
      </w:pPr>
      <w:r w:rsidRPr="008E0F64">
        <w:t>Zwischenstellung von Schirmen.</w:t>
      </w:r>
    </w:p>
    <w:p w14:paraId="40282F42" w14:textId="77777777" w:rsidR="002E3184" w:rsidRPr="008E0F64" w:rsidRDefault="002E3184" w:rsidP="00962ACD">
      <w:pPr>
        <w:pStyle w:val="FOD-niv4"/>
      </w:pPr>
      <w:bookmarkStart w:id="1775" w:name="_Toc390436852"/>
      <w:bookmarkStart w:id="1776" w:name="_Toc167268339"/>
      <w:bookmarkStart w:id="1777" w:name="_Toc167269502"/>
      <w:bookmarkStart w:id="1778" w:name="_Toc167270662"/>
      <w:bookmarkStart w:id="1779" w:name="_Toc196734704"/>
      <w:r w:rsidRPr="008E0F64">
        <w:t>Unterabschnitt 5.3.2.9 - Fähigkeiten von Personen (BA)</w:t>
      </w:r>
      <w:bookmarkEnd w:id="1775"/>
      <w:bookmarkEnd w:id="1776"/>
      <w:bookmarkEnd w:id="1777"/>
      <w:bookmarkEnd w:id="1778"/>
      <w:bookmarkEnd w:id="1779"/>
    </w:p>
    <w:p w14:paraId="60A9DFF3" w14:textId="77777777" w:rsidR="002E3184" w:rsidRPr="008E0F64" w:rsidRDefault="002E3184" w:rsidP="002E3184">
      <w:pPr>
        <w:pStyle w:val="FOD-normal"/>
        <w:spacing w:after="120"/>
        <w:rPr>
          <w:spacing w:val="-2"/>
        </w:rPr>
      </w:pPr>
      <w:r w:rsidRPr="008E0F64">
        <w:rPr>
          <w:spacing w:val="-2"/>
        </w:rPr>
        <w:t xml:space="preserve">Bei der Wahl elektrischer Maschinen und Geräte werden die Bestimmungen der </w:t>
      </w:r>
      <w:r w:rsidRPr="008E0F64">
        <w:rPr>
          <w:i/>
          <w:spacing w:val="-2"/>
        </w:rPr>
        <w:t>Tabelle 5.6</w:t>
      </w:r>
      <w:r w:rsidRPr="008E0F64">
        <w:rPr>
          <w:spacing w:val="-2"/>
        </w:rPr>
        <w:t xml:space="preserve"> berücksichtigt.</w:t>
      </w:r>
    </w:p>
    <w:p w14:paraId="70015979" w14:textId="77777777" w:rsidR="002E3184" w:rsidRPr="008E0F64" w:rsidRDefault="002E3184" w:rsidP="002E3184">
      <w:pPr>
        <w:pStyle w:val="FOD-tab-titel"/>
      </w:pPr>
      <w:bookmarkStart w:id="1780" w:name="_Toc86914694"/>
      <w:bookmarkStart w:id="1781" w:name="_Toc167267971"/>
      <w:bookmarkStart w:id="1782" w:name="_Toc167269134"/>
      <w:bookmarkStart w:id="1783" w:name="_Toc167270294"/>
      <w:bookmarkStart w:id="1784" w:name="_Toc202794582"/>
      <w:bookmarkStart w:id="1785" w:name="TABEL_050_FR"/>
      <w:r w:rsidRPr="008E0F64">
        <w:t>Tabelle 5.6 - Wahl von elektrischen Maschinen und Geräten je nach den Fähigkeiten von Personen (BA)</w:t>
      </w:r>
      <w:bookmarkEnd w:id="1780"/>
      <w:bookmarkEnd w:id="1781"/>
      <w:bookmarkEnd w:id="1782"/>
      <w:bookmarkEnd w:id="1783"/>
      <w:bookmarkEnd w:id="1784"/>
    </w:p>
    <w:tbl>
      <w:tblPr>
        <w:tblW w:w="0" w:type="auto"/>
        <w:jc w:val="center"/>
        <w:tblLayout w:type="fixed"/>
        <w:tblCellMar>
          <w:left w:w="0" w:type="dxa"/>
          <w:right w:w="0" w:type="dxa"/>
        </w:tblCellMar>
        <w:tblLook w:val="0000" w:firstRow="0" w:lastRow="0" w:firstColumn="0" w:lastColumn="0" w:noHBand="0" w:noVBand="0"/>
      </w:tblPr>
      <w:tblGrid>
        <w:gridCol w:w="885"/>
        <w:gridCol w:w="2067"/>
        <w:gridCol w:w="4140"/>
      </w:tblGrid>
      <w:tr w:rsidR="002E3184" w:rsidRPr="008E0F64" w14:paraId="1DF3D75C" w14:textId="77777777" w:rsidTr="006759AA">
        <w:trPr>
          <w:jc w:val="center"/>
        </w:trPr>
        <w:tc>
          <w:tcPr>
            <w:tcW w:w="885" w:type="dxa"/>
            <w:tcBorders>
              <w:top w:val="single" w:sz="4" w:space="0" w:color="231F20"/>
              <w:left w:val="single" w:sz="4" w:space="0" w:color="231F20"/>
              <w:bottom w:val="single" w:sz="4" w:space="0" w:color="231F20"/>
              <w:right w:val="single" w:sz="4" w:space="0" w:color="231F20"/>
            </w:tcBorders>
            <w:vAlign w:val="center"/>
          </w:tcPr>
          <w:p w14:paraId="7ED25BE2" w14:textId="77777777" w:rsidR="002E3184" w:rsidRPr="008E0F64" w:rsidRDefault="002E3184" w:rsidP="006759AA">
            <w:pPr>
              <w:widowControl w:val="0"/>
              <w:autoSpaceDE w:val="0"/>
              <w:autoSpaceDN w:val="0"/>
              <w:adjustRightInd w:val="0"/>
              <w:spacing w:before="40" w:after="40" w:line="240" w:lineRule="auto"/>
              <w:jc w:val="center"/>
              <w:rPr>
                <w:rFonts w:ascii="Trebuchet MS" w:eastAsia="Times New Roman" w:hAnsi="Trebuchet MS" w:cs="Times New Roman"/>
                <w:b/>
                <w:sz w:val="10"/>
                <w:szCs w:val="10"/>
              </w:rPr>
            </w:pPr>
            <w:r w:rsidRPr="008E0F64">
              <w:rPr>
                <w:rFonts w:ascii="Trebuchet MS" w:hAnsi="Trebuchet MS"/>
                <w:b/>
                <w:i/>
                <w:sz w:val="17"/>
              </w:rPr>
              <w:t>Code</w:t>
            </w:r>
          </w:p>
        </w:tc>
        <w:tc>
          <w:tcPr>
            <w:tcW w:w="2067" w:type="dxa"/>
            <w:tcBorders>
              <w:top w:val="single" w:sz="4" w:space="0" w:color="231F20"/>
              <w:left w:val="single" w:sz="4" w:space="0" w:color="231F20"/>
              <w:bottom w:val="single" w:sz="4" w:space="0" w:color="231F20"/>
              <w:right w:val="single" w:sz="4" w:space="0" w:color="231F20"/>
            </w:tcBorders>
            <w:vAlign w:val="center"/>
          </w:tcPr>
          <w:p w14:paraId="671BE0B7" w14:textId="77777777" w:rsidR="002E3184" w:rsidRPr="008E0F64" w:rsidRDefault="002E3184" w:rsidP="006759AA">
            <w:pPr>
              <w:widowControl w:val="0"/>
              <w:autoSpaceDE w:val="0"/>
              <w:autoSpaceDN w:val="0"/>
              <w:adjustRightInd w:val="0"/>
              <w:spacing w:before="40" w:after="40" w:line="240" w:lineRule="auto"/>
              <w:jc w:val="center"/>
              <w:rPr>
                <w:rFonts w:ascii="Trebuchet MS" w:eastAsia="Times New Roman" w:hAnsi="Trebuchet MS" w:cs="Times New Roman"/>
                <w:b/>
                <w:sz w:val="24"/>
                <w:szCs w:val="24"/>
              </w:rPr>
            </w:pPr>
            <w:r w:rsidRPr="008E0F64">
              <w:rPr>
                <w:rFonts w:ascii="Trebuchet MS" w:hAnsi="Trebuchet MS"/>
                <w:b/>
                <w:i/>
                <w:sz w:val="17"/>
              </w:rPr>
              <w:t>Fähigkeiten von Personen</w:t>
            </w:r>
          </w:p>
        </w:tc>
        <w:tc>
          <w:tcPr>
            <w:tcW w:w="4140" w:type="dxa"/>
            <w:tcBorders>
              <w:top w:val="single" w:sz="4" w:space="0" w:color="231F20"/>
              <w:left w:val="single" w:sz="4" w:space="0" w:color="231F20"/>
              <w:bottom w:val="single" w:sz="4" w:space="0" w:color="231F20"/>
              <w:right w:val="single" w:sz="4" w:space="0" w:color="231F20"/>
            </w:tcBorders>
            <w:vAlign w:val="center"/>
          </w:tcPr>
          <w:p w14:paraId="3388B0CF" w14:textId="77777777" w:rsidR="002E3184" w:rsidRPr="008E0F64" w:rsidRDefault="002E3184" w:rsidP="006759AA">
            <w:pPr>
              <w:widowControl w:val="0"/>
              <w:autoSpaceDE w:val="0"/>
              <w:autoSpaceDN w:val="0"/>
              <w:adjustRightInd w:val="0"/>
              <w:spacing w:before="40" w:after="40" w:line="240" w:lineRule="auto"/>
              <w:jc w:val="center"/>
              <w:rPr>
                <w:rFonts w:ascii="Trebuchet MS" w:eastAsia="Times New Roman" w:hAnsi="Trebuchet MS" w:cs="Times New Roman"/>
                <w:b/>
                <w:sz w:val="24"/>
                <w:szCs w:val="24"/>
              </w:rPr>
            </w:pPr>
            <w:r w:rsidRPr="008E0F64">
              <w:rPr>
                <w:rFonts w:ascii="Trebuchet MS" w:hAnsi="Trebuchet MS"/>
                <w:b/>
                <w:i/>
                <w:sz w:val="17"/>
              </w:rPr>
              <w:t>Eigenschaften der Betriebsmittel und Einsatz</w:t>
            </w:r>
          </w:p>
        </w:tc>
      </w:tr>
      <w:tr w:rsidR="002E3184" w:rsidRPr="008E0F64" w14:paraId="62AABDD2" w14:textId="77777777" w:rsidTr="006759AA">
        <w:trPr>
          <w:jc w:val="center"/>
        </w:trPr>
        <w:tc>
          <w:tcPr>
            <w:tcW w:w="885" w:type="dxa"/>
            <w:tcBorders>
              <w:top w:val="single" w:sz="4" w:space="0" w:color="231F20"/>
              <w:left w:val="single" w:sz="4" w:space="0" w:color="231F20"/>
              <w:bottom w:val="single" w:sz="4" w:space="0" w:color="231F20"/>
              <w:right w:val="single" w:sz="4" w:space="0" w:color="231F20"/>
            </w:tcBorders>
            <w:vAlign w:val="center"/>
          </w:tcPr>
          <w:p w14:paraId="2E9995F3" w14:textId="77777777" w:rsidR="002E3184" w:rsidRPr="008E0F64" w:rsidRDefault="002E3184" w:rsidP="006759AA">
            <w:pPr>
              <w:keepNext/>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BA1</w:t>
            </w:r>
          </w:p>
        </w:tc>
        <w:tc>
          <w:tcPr>
            <w:tcW w:w="2067" w:type="dxa"/>
            <w:tcBorders>
              <w:top w:val="single" w:sz="4" w:space="0" w:color="231F20"/>
              <w:left w:val="single" w:sz="4" w:space="0" w:color="231F20"/>
              <w:bottom w:val="single" w:sz="4" w:space="0" w:color="231F20"/>
              <w:right w:val="single" w:sz="4" w:space="0" w:color="231F20"/>
            </w:tcBorders>
            <w:vAlign w:val="center"/>
          </w:tcPr>
          <w:p w14:paraId="551A6797" w14:textId="77777777" w:rsidR="002E3184" w:rsidRPr="008E0F64" w:rsidRDefault="002E3184" w:rsidP="006759AA">
            <w:pPr>
              <w:keepNext/>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Laien</w:t>
            </w:r>
          </w:p>
        </w:tc>
        <w:tc>
          <w:tcPr>
            <w:tcW w:w="4140" w:type="dxa"/>
            <w:tcBorders>
              <w:top w:val="single" w:sz="4" w:space="0" w:color="231F20"/>
              <w:left w:val="single" w:sz="4" w:space="0" w:color="231F20"/>
              <w:bottom w:val="single" w:sz="4" w:space="0" w:color="231F20"/>
              <w:right w:val="single" w:sz="4" w:space="0" w:color="231F20"/>
            </w:tcBorders>
            <w:vAlign w:val="center"/>
          </w:tcPr>
          <w:p w14:paraId="7104DD4D" w14:textId="77777777" w:rsidR="002E3184" w:rsidRPr="008E0F64" w:rsidRDefault="002E3184" w:rsidP="006759AA">
            <w:pPr>
              <w:keepNext/>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Normal</w:t>
            </w:r>
          </w:p>
        </w:tc>
      </w:tr>
      <w:tr w:rsidR="002E3184" w:rsidRPr="008E0F64" w14:paraId="426AADAE" w14:textId="77777777" w:rsidTr="006759AA">
        <w:trPr>
          <w:jc w:val="center"/>
        </w:trPr>
        <w:tc>
          <w:tcPr>
            <w:tcW w:w="885" w:type="dxa"/>
            <w:tcBorders>
              <w:top w:val="single" w:sz="4" w:space="0" w:color="231F20"/>
              <w:left w:val="single" w:sz="4" w:space="0" w:color="231F20"/>
              <w:bottom w:val="single" w:sz="4" w:space="0" w:color="231F20"/>
              <w:right w:val="single" w:sz="4" w:space="0" w:color="231F20"/>
            </w:tcBorders>
            <w:vAlign w:val="center"/>
          </w:tcPr>
          <w:p w14:paraId="4B40FC07"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BA2</w:t>
            </w:r>
          </w:p>
        </w:tc>
        <w:tc>
          <w:tcPr>
            <w:tcW w:w="2067" w:type="dxa"/>
            <w:tcBorders>
              <w:top w:val="single" w:sz="4" w:space="0" w:color="231F20"/>
              <w:left w:val="single" w:sz="4" w:space="0" w:color="231F20"/>
              <w:bottom w:val="single" w:sz="4" w:space="0" w:color="231F20"/>
              <w:right w:val="single" w:sz="4" w:space="0" w:color="231F20"/>
            </w:tcBorders>
            <w:vAlign w:val="center"/>
          </w:tcPr>
          <w:p w14:paraId="1711711C"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Kinder</w:t>
            </w:r>
          </w:p>
        </w:tc>
        <w:tc>
          <w:tcPr>
            <w:tcW w:w="4140" w:type="dxa"/>
            <w:tcBorders>
              <w:top w:val="single" w:sz="4" w:space="0" w:color="231F20"/>
              <w:left w:val="single" w:sz="4" w:space="0" w:color="231F20"/>
              <w:bottom w:val="single" w:sz="4" w:space="0" w:color="231F20"/>
              <w:right w:val="single" w:sz="4" w:space="0" w:color="231F20"/>
            </w:tcBorders>
            <w:vAlign w:val="center"/>
          </w:tcPr>
          <w:p w14:paraId="132D0D7A"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Betriebsmittel mit höherer Schutzart als IPXX-B</w:t>
            </w:r>
          </w:p>
        </w:tc>
      </w:tr>
      <w:tr w:rsidR="002E3184" w:rsidRPr="008E0F64" w14:paraId="72001130" w14:textId="77777777" w:rsidTr="006759AA">
        <w:trPr>
          <w:jc w:val="center"/>
        </w:trPr>
        <w:tc>
          <w:tcPr>
            <w:tcW w:w="885" w:type="dxa"/>
            <w:tcBorders>
              <w:top w:val="single" w:sz="4" w:space="0" w:color="231F20"/>
              <w:left w:val="single" w:sz="4" w:space="0" w:color="231F20"/>
              <w:bottom w:val="single" w:sz="4" w:space="0" w:color="231F20"/>
              <w:right w:val="single" w:sz="4" w:space="0" w:color="231F20"/>
            </w:tcBorders>
            <w:vAlign w:val="center"/>
          </w:tcPr>
          <w:p w14:paraId="1195B412"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BA3</w:t>
            </w:r>
          </w:p>
        </w:tc>
        <w:tc>
          <w:tcPr>
            <w:tcW w:w="2067" w:type="dxa"/>
            <w:tcBorders>
              <w:top w:val="single" w:sz="4" w:space="0" w:color="231F20"/>
              <w:left w:val="single" w:sz="4" w:space="0" w:color="231F20"/>
              <w:bottom w:val="single" w:sz="4" w:space="0" w:color="231F20"/>
              <w:right w:val="single" w:sz="4" w:space="0" w:color="231F20"/>
            </w:tcBorders>
            <w:vAlign w:val="center"/>
          </w:tcPr>
          <w:p w14:paraId="3729D16F"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Personen mit Behinderung</w:t>
            </w:r>
          </w:p>
        </w:tc>
        <w:tc>
          <w:tcPr>
            <w:tcW w:w="4140" w:type="dxa"/>
            <w:tcBorders>
              <w:top w:val="single" w:sz="4" w:space="0" w:color="231F20"/>
              <w:left w:val="single" w:sz="4" w:space="0" w:color="231F20"/>
              <w:bottom w:val="single" w:sz="4" w:space="0" w:color="231F20"/>
              <w:right w:val="single" w:sz="4" w:space="0" w:color="231F20"/>
            </w:tcBorders>
            <w:vAlign w:val="center"/>
          </w:tcPr>
          <w:p w14:paraId="5A546052"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Unzugänglichkeit von Betriebsmitteln mit äußeren Oberflächentemperaturen über 80°C</w:t>
            </w:r>
          </w:p>
        </w:tc>
      </w:tr>
      <w:tr w:rsidR="002E3184" w:rsidRPr="008E0F64" w14:paraId="2E6BBBD2" w14:textId="77777777" w:rsidTr="006759AA">
        <w:trPr>
          <w:jc w:val="center"/>
        </w:trPr>
        <w:tc>
          <w:tcPr>
            <w:tcW w:w="885" w:type="dxa"/>
            <w:tcBorders>
              <w:top w:val="single" w:sz="4" w:space="0" w:color="231F20"/>
              <w:left w:val="single" w:sz="4" w:space="0" w:color="231F20"/>
              <w:bottom w:val="single" w:sz="4" w:space="0" w:color="231F20"/>
              <w:right w:val="single" w:sz="4" w:space="0" w:color="231F20"/>
            </w:tcBorders>
            <w:vAlign w:val="center"/>
          </w:tcPr>
          <w:p w14:paraId="07A051C2"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BA4</w:t>
            </w:r>
          </w:p>
        </w:tc>
        <w:tc>
          <w:tcPr>
            <w:tcW w:w="2067" w:type="dxa"/>
            <w:tcBorders>
              <w:top w:val="single" w:sz="4" w:space="0" w:color="231F20"/>
              <w:left w:val="single" w:sz="4" w:space="0" w:color="231F20"/>
              <w:bottom w:val="single" w:sz="4" w:space="0" w:color="231F20"/>
              <w:right w:val="single" w:sz="4" w:space="0" w:color="231F20"/>
            </w:tcBorders>
            <w:vAlign w:val="center"/>
          </w:tcPr>
          <w:p w14:paraId="2C6D2192"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Elektrotechnisch unterwiesene Personen</w:t>
            </w:r>
          </w:p>
        </w:tc>
        <w:tc>
          <w:tcPr>
            <w:tcW w:w="4140" w:type="dxa"/>
            <w:vMerge w:val="restart"/>
            <w:tcBorders>
              <w:top w:val="single" w:sz="4" w:space="0" w:color="231F20"/>
              <w:left w:val="single" w:sz="4" w:space="0" w:color="231F20"/>
              <w:right w:val="single" w:sz="4" w:space="0" w:color="231F20"/>
            </w:tcBorders>
            <w:vAlign w:val="center"/>
          </w:tcPr>
          <w:p w14:paraId="71ADAA50"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Times New Roman"/>
                <w:sz w:val="24"/>
                <w:szCs w:val="24"/>
              </w:rPr>
            </w:pPr>
            <w:r w:rsidRPr="008E0F64">
              <w:rPr>
                <w:rFonts w:ascii="Trebuchet MS" w:hAnsi="Trebuchet MS"/>
                <w:sz w:val="17"/>
              </w:rPr>
              <w:t>Nicht gegen direktes Berühren geschützte Betriebsmittel zugelassen</w:t>
            </w:r>
          </w:p>
        </w:tc>
      </w:tr>
      <w:tr w:rsidR="002E3184" w:rsidRPr="008E0F64" w14:paraId="1D256E72" w14:textId="77777777" w:rsidTr="006759AA">
        <w:trPr>
          <w:jc w:val="center"/>
        </w:trPr>
        <w:tc>
          <w:tcPr>
            <w:tcW w:w="885" w:type="dxa"/>
            <w:tcBorders>
              <w:top w:val="single" w:sz="4" w:space="0" w:color="231F20"/>
              <w:left w:val="single" w:sz="4" w:space="0" w:color="231F20"/>
              <w:bottom w:val="single" w:sz="4" w:space="0" w:color="231F20"/>
              <w:right w:val="single" w:sz="4" w:space="0" w:color="231F20"/>
            </w:tcBorders>
            <w:vAlign w:val="center"/>
          </w:tcPr>
          <w:p w14:paraId="76112B65"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position w:val="-3"/>
                <w:sz w:val="17"/>
                <w:szCs w:val="17"/>
                <w:u w:val="single"/>
              </w:rPr>
            </w:pPr>
            <w:r w:rsidRPr="008E0F64">
              <w:rPr>
                <w:rFonts w:ascii="Trebuchet MS" w:hAnsi="Trebuchet MS"/>
                <w:sz w:val="17"/>
              </w:rPr>
              <w:t>BA5</w:t>
            </w:r>
          </w:p>
        </w:tc>
        <w:tc>
          <w:tcPr>
            <w:tcW w:w="2067" w:type="dxa"/>
            <w:tcBorders>
              <w:top w:val="single" w:sz="4" w:space="0" w:color="231F20"/>
              <w:left w:val="single" w:sz="4" w:space="0" w:color="231F20"/>
              <w:bottom w:val="single" w:sz="4" w:space="0" w:color="231F20"/>
              <w:right w:val="single" w:sz="4" w:space="0" w:color="231F20"/>
            </w:tcBorders>
            <w:vAlign w:val="center"/>
          </w:tcPr>
          <w:p w14:paraId="0BBAC62B"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Elektrofachkräfte</w:t>
            </w:r>
          </w:p>
        </w:tc>
        <w:tc>
          <w:tcPr>
            <w:tcW w:w="4140" w:type="dxa"/>
            <w:vMerge/>
            <w:tcBorders>
              <w:left w:val="single" w:sz="4" w:space="0" w:color="231F20"/>
              <w:bottom w:val="single" w:sz="4" w:space="0" w:color="231F20"/>
              <w:right w:val="single" w:sz="4" w:space="0" w:color="231F20"/>
            </w:tcBorders>
            <w:vAlign w:val="center"/>
          </w:tcPr>
          <w:p w14:paraId="1751187F" w14:textId="77777777" w:rsidR="002E3184" w:rsidRPr="008E0F64" w:rsidRDefault="002E3184" w:rsidP="006759AA">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bl>
    <w:p w14:paraId="400AC8A1" w14:textId="77777777" w:rsidR="002E3184" w:rsidRPr="008E0F64" w:rsidRDefault="002E3184" w:rsidP="00962ACD">
      <w:pPr>
        <w:pStyle w:val="FOD-niv4"/>
      </w:pPr>
      <w:bookmarkStart w:id="1786" w:name="_Toc390436853"/>
      <w:bookmarkStart w:id="1787" w:name="_Toc167268340"/>
      <w:bookmarkStart w:id="1788" w:name="_Toc167269503"/>
      <w:bookmarkStart w:id="1789" w:name="_Toc167270663"/>
      <w:bookmarkStart w:id="1790" w:name="_Toc196734705"/>
      <w:bookmarkEnd w:id="1785"/>
      <w:r w:rsidRPr="008E0F64">
        <w:t>Unterabschnitt 5.3.2.10 - Elektrischer Widerstand des menschlichen Körpers (BB)</w:t>
      </w:r>
      <w:bookmarkEnd w:id="1786"/>
      <w:bookmarkEnd w:id="1787"/>
      <w:bookmarkEnd w:id="1788"/>
      <w:bookmarkEnd w:id="1789"/>
      <w:bookmarkEnd w:id="1790"/>
    </w:p>
    <w:p w14:paraId="78BFB1AF" w14:textId="77777777" w:rsidR="002E3184" w:rsidRPr="008E0F64" w:rsidRDefault="002E3184" w:rsidP="002E3184">
      <w:pPr>
        <w:pStyle w:val="FOD-normal"/>
        <w:spacing w:after="120"/>
      </w:pPr>
      <w:r w:rsidRPr="008E0F64">
        <w:t xml:space="preserve">Die Wahl elektrischer Maschinen und Geräte erfolgt gemäß den äußeren Einflüssen BB, je nach elektrischem Widerstand des menschlichen Körpers (BB), unter Berücksichtigung der Bestimmungen der </w:t>
      </w:r>
      <w:r w:rsidRPr="008E0F64">
        <w:rPr>
          <w:i/>
        </w:rPr>
        <w:t>Tabelle 5.7</w:t>
      </w:r>
      <w:r w:rsidRPr="008E0F64">
        <w:t>.</w:t>
      </w:r>
    </w:p>
    <w:p w14:paraId="6D1087AC" w14:textId="77777777" w:rsidR="002E3184" w:rsidRPr="008E0F64" w:rsidRDefault="002E3184" w:rsidP="002E3184">
      <w:pPr>
        <w:pStyle w:val="FOD-tab-titel"/>
      </w:pPr>
      <w:bookmarkStart w:id="1791" w:name="_Toc86914695"/>
      <w:bookmarkStart w:id="1792" w:name="_Toc167267972"/>
      <w:bookmarkStart w:id="1793" w:name="_Toc167269135"/>
      <w:bookmarkStart w:id="1794" w:name="_Toc167270295"/>
      <w:bookmarkStart w:id="1795" w:name="_Toc202794583"/>
      <w:bookmarkStart w:id="1796" w:name="TABEL_051_FR"/>
      <w:r w:rsidRPr="008E0F64">
        <w:t>Tabelle 5.7 - Wahl von elektrischen Maschinen und Geräten je nach elektrischem Widerstand des menschlichen Körpers (BB)</w:t>
      </w:r>
      <w:bookmarkEnd w:id="1791"/>
      <w:bookmarkEnd w:id="1792"/>
      <w:bookmarkEnd w:id="1793"/>
      <w:bookmarkEnd w:id="1794"/>
      <w:bookmarkEnd w:id="1795"/>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01"/>
        <w:gridCol w:w="2884"/>
        <w:gridCol w:w="2977"/>
      </w:tblGrid>
      <w:tr w:rsidR="002E3184" w:rsidRPr="008E0F64" w14:paraId="76893AAE" w14:textId="77777777" w:rsidTr="006759AA">
        <w:trPr>
          <w:jc w:val="center"/>
        </w:trPr>
        <w:tc>
          <w:tcPr>
            <w:tcW w:w="1701" w:type="dxa"/>
            <w:vAlign w:val="center"/>
          </w:tcPr>
          <w:p w14:paraId="2E31D07D" w14:textId="77777777" w:rsidR="002E3184" w:rsidRPr="008E0F64" w:rsidRDefault="002E3184" w:rsidP="006759AA">
            <w:pPr>
              <w:keepNext/>
              <w:widowControl w:val="0"/>
              <w:autoSpaceDE w:val="0"/>
              <w:autoSpaceDN w:val="0"/>
              <w:adjustRightInd w:val="0"/>
              <w:spacing w:before="90" w:after="0" w:line="240" w:lineRule="auto"/>
              <w:ind w:right="185"/>
              <w:jc w:val="center"/>
              <w:rPr>
                <w:rFonts w:ascii="Trebuchet MS" w:eastAsia="Times New Roman" w:hAnsi="Trebuchet MS" w:cs="Arial"/>
                <w:b/>
                <w:sz w:val="17"/>
                <w:szCs w:val="17"/>
              </w:rPr>
            </w:pPr>
            <w:r w:rsidRPr="008E0F64">
              <w:rPr>
                <w:rFonts w:ascii="Trebuchet MS" w:hAnsi="Trebuchet MS"/>
                <w:b/>
                <w:i/>
                <w:sz w:val="17"/>
              </w:rPr>
              <w:t>Code</w:t>
            </w:r>
          </w:p>
        </w:tc>
        <w:tc>
          <w:tcPr>
            <w:tcW w:w="2884" w:type="dxa"/>
            <w:vAlign w:val="center"/>
          </w:tcPr>
          <w:p w14:paraId="481820C1" w14:textId="77777777" w:rsidR="002E3184" w:rsidRPr="008E0F64" w:rsidRDefault="002E3184" w:rsidP="006759AA">
            <w:pPr>
              <w:keepNext/>
              <w:widowControl w:val="0"/>
              <w:autoSpaceDE w:val="0"/>
              <w:autoSpaceDN w:val="0"/>
              <w:adjustRightInd w:val="0"/>
              <w:spacing w:before="90" w:after="0" w:line="240" w:lineRule="auto"/>
              <w:ind w:right="185"/>
              <w:jc w:val="center"/>
              <w:rPr>
                <w:rFonts w:ascii="Trebuchet MS" w:eastAsia="Times New Roman" w:hAnsi="Trebuchet MS" w:cs="Arial"/>
                <w:b/>
                <w:sz w:val="17"/>
                <w:szCs w:val="17"/>
              </w:rPr>
            </w:pPr>
            <w:r w:rsidRPr="008E0F64">
              <w:rPr>
                <w:rFonts w:ascii="Trebuchet MS" w:hAnsi="Trebuchet MS"/>
                <w:b/>
                <w:i/>
                <w:sz w:val="17"/>
              </w:rPr>
              <w:t>Elektrischer Widerstand des menschlichen Körpers</w:t>
            </w:r>
          </w:p>
        </w:tc>
        <w:tc>
          <w:tcPr>
            <w:tcW w:w="2977" w:type="dxa"/>
            <w:vAlign w:val="center"/>
          </w:tcPr>
          <w:p w14:paraId="60AD61AE" w14:textId="77777777" w:rsidR="002E3184" w:rsidRPr="008E0F64" w:rsidRDefault="002E3184" w:rsidP="006759AA">
            <w:pPr>
              <w:keepNext/>
              <w:widowControl w:val="0"/>
              <w:autoSpaceDE w:val="0"/>
              <w:autoSpaceDN w:val="0"/>
              <w:adjustRightInd w:val="0"/>
              <w:spacing w:before="90" w:after="0" w:line="240" w:lineRule="auto"/>
              <w:ind w:right="185"/>
              <w:jc w:val="center"/>
              <w:rPr>
                <w:rFonts w:ascii="Trebuchet MS" w:eastAsia="Times New Roman" w:hAnsi="Trebuchet MS" w:cs="Arial"/>
                <w:b/>
                <w:sz w:val="17"/>
                <w:szCs w:val="17"/>
              </w:rPr>
            </w:pPr>
            <w:r w:rsidRPr="008E0F64">
              <w:rPr>
                <w:rFonts w:ascii="Trebuchet MS" w:hAnsi="Trebuchet MS"/>
                <w:b/>
                <w:i/>
                <w:sz w:val="17"/>
              </w:rPr>
              <w:t>Eigenschaften der Betriebsmittel und Einsatz</w:t>
            </w:r>
          </w:p>
        </w:tc>
      </w:tr>
      <w:tr w:rsidR="002E3184" w:rsidRPr="008E0F64" w14:paraId="55D5A261" w14:textId="77777777" w:rsidTr="006759AA">
        <w:trPr>
          <w:jc w:val="center"/>
        </w:trPr>
        <w:tc>
          <w:tcPr>
            <w:tcW w:w="0" w:type="auto"/>
            <w:vAlign w:val="center"/>
          </w:tcPr>
          <w:p w14:paraId="099D29B0" w14:textId="77777777" w:rsidR="002E3184" w:rsidRPr="008E0F64" w:rsidRDefault="002E3184" w:rsidP="006759AA">
            <w:pPr>
              <w:keepNext/>
              <w:widowControl w:val="0"/>
              <w:autoSpaceDE w:val="0"/>
              <w:autoSpaceDN w:val="0"/>
              <w:adjustRightInd w:val="0"/>
              <w:spacing w:before="34" w:after="0" w:line="240" w:lineRule="auto"/>
              <w:ind w:right="-20"/>
              <w:jc w:val="center"/>
              <w:rPr>
                <w:rFonts w:ascii="Trebuchet MS" w:eastAsia="Times New Roman" w:hAnsi="Trebuchet MS"/>
                <w:sz w:val="17"/>
              </w:rPr>
            </w:pPr>
            <w:r w:rsidRPr="008E0F64">
              <w:rPr>
                <w:rFonts w:ascii="Trebuchet MS" w:hAnsi="Trebuchet MS"/>
                <w:sz w:val="17"/>
              </w:rPr>
              <w:t>BB1</w:t>
            </w:r>
          </w:p>
        </w:tc>
        <w:tc>
          <w:tcPr>
            <w:tcW w:w="2884" w:type="dxa"/>
            <w:vAlign w:val="center"/>
          </w:tcPr>
          <w:p w14:paraId="6D54FDCE" w14:textId="77777777" w:rsidR="002E3184" w:rsidRPr="008E0F64" w:rsidRDefault="002E3184" w:rsidP="006759AA">
            <w:pPr>
              <w:keepNext/>
              <w:widowControl w:val="0"/>
              <w:autoSpaceDE w:val="0"/>
              <w:autoSpaceDN w:val="0"/>
              <w:adjustRightInd w:val="0"/>
              <w:spacing w:before="34" w:after="0" w:line="240" w:lineRule="auto"/>
              <w:ind w:right="-20"/>
              <w:jc w:val="center"/>
              <w:rPr>
                <w:rFonts w:ascii="Trebuchet MS" w:eastAsia="Times New Roman" w:hAnsi="Trebuchet MS"/>
                <w:sz w:val="17"/>
              </w:rPr>
            </w:pPr>
            <w:r w:rsidRPr="008E0F64">
              <w:rPr>
                <w:rFonts w:ascii="Trebuchet MS" w:hAnsi="Trebuchet MS"/>
                <w:sz w:val="17"/>
              </w:rPr>
              <w:t>Trockene oder verschwitzte Haut</w:t>
            </w:r>
          </w:p>
        </w:tc>
        <w:tc>
          <w:tcPr>
            <w:tcW w:w="2977" w:type="dxa"/>
            <w:vAlign w:val="center"/>
          </w:tcPr>
          <w:p w14:paraId="7099C2DE" w14:textId="77777777" w:rsidR="002E3184" w:rsidRPr="008E0F64" w:rsidRDefault="002E3184" w:rsidP="006759AA">
            <w:pPr>
              <w:keepNext/>
              <w:widowControl w:val="0"/>
              <w:autoSpaceDE w:val="0"/>
              <w:autoSpaceDN w:val="0"/>
              <w:adjustRightInd w:val="0"/>
              <w:spacing w:before="34" w:after="0" w:line="240" w:lineRule="auto"/>
              <w:ind w:right="-20"/>
              <w:jc w:val="center"/>
              <w:rPr>
                <w:rFonts w:ascii="Trebuchet MS" w:eastAsia="Times New Roman" w:hAnsi="Trebuchet MS"/>
                <w:sz w:val="17"/>
              </w:rPr>
            </w:pPr>
            <w:r w:rsidRPr="008E0F64">
              <w:rPr>
                <w:rFonts w:ascii="Trebuchet MS" w:hAnsi="Trebuchet MS"/>
                <w:sz w:val="17"/>
              </w:rPr>
              <w:t>Normal</w:t>
            </w:r>
          </w:p>
        </w:tc>
      </w:tr>
      <w:tr w:rsidR="002E3184" w:rsidRPr="008E0F64" w14:paraId="1871347A" w14:textId="77777777" w:rsidTr="006759AA">
        <w:trPr>
          <w:jc w:val="center"/>
        </w:trPr>
        <w:tc>
          <w:tcPr>
            <w:tcW w:w="0" w:type="auto"/>
            <w:vAlign w:val="center"/>
          </w:tcPr>
          <w:p w14:paraId="7FC33415" w14:textId="77777777" w:rsidR="002E3184" w:rsidRPr="008E0F64" w:rsidRDefault="002E3184" w:rsidP="006759AA">
            <w:pPr>
              <w:keepNext/>
              <w:widowControl w:val="0"/>
              <w:autoSpaceDE w:val="0"/>
              <w:autoSpaceDN w:val="0"/>
              <w:adjustRightInd w:val="0"/>
              <w:spacing w:before="36" w:after="0" w:line="240" w:lineRule="auto"/>
              <w:ind w:right="-20"/>
              <w:jc w:val="center"/>
              <w:rPr>
                <w:rFonts w:ascii="Trebuchet MS" w:eastAsia="Times New Roman" w:hAnsi="Trebuchet MS"/>
                <w:sz w:val="17"/>
              </w:rPr>
            </w:pPr>
            <w:r w:rsidRPr="008E0F64">
              <w:rPr>
                <w:rFonts w:ascii="Trebuchet MS" w:hAnsi="Trebuchet MS"/>
                <w:sz w:val="17"/>
              </w:rPr>
              <w:t>BB2</w:t>
            </w:r>
          </w:p>
        </w:tc>
        <w:tc>
          <w:tcPr>
            <w:tcW w:w="2884" w:type="dxa"/>
            <w:vAlign w:val="center"/>
          </w:tcPr>
          <w:p w14:paraId="7EB20974" w14:textId="77777777" w:rsidR="002E3184" w:rsidRPr="008E0F64" w:rsidRDefault="002E3184" w:rsidP="006759AA">
            <w:pPr>
              <w:keepNext/>
              <w:widowControl w:val="0"/>
              <w:autoSpaceDE w:val="0"/>
              <w:autoSpaceDN w:val="0"/>
              <w:adjustRightInd w:val="0"/>
              <w:spacing w:before="36" w:after="0" w:line="240" w:lineRule="auto"/>
              <w:ind w:right="-20"/>
              <w:jc w:val="center"/>
              <w:rPr>
                <w:rFonts w:ascii="Trebuchet MS" w:eastAsia="Times New Roman" w:hAnsi="Trebuchet MS"/>
                <w:sz w:val="17"/>
              </w:rPr>
            </w:pPr>
            <w:r w:rsidRPr="008E0F64">
              <w:rPr>
                <w:rFonts w:ascii="Trebuchet MS" w:hAnsi="Trebuchet MS"/>
                <w:sz w:val="17"/>
              </w:rPr>
              <w:t>Nasse Haut</w:t>
            </w:r>
          </w:p>
        </w:tc>
        <w:tc>
          <w:tcPr>
            <w:tcW w:w="2977" w:type="dxa"/>
            <w:vMerge w:val="restart"/>
            <w:vAlign w:val="center"/>
          </w:tcPr>
          <w:p w14:paraId="0F21A2DA" w14:textId="77777777" w:rsidR="002E3184" w:rsidRPr="008E0F64" w:rsidRDefault="002E3184" w:rsidP="006759AA">
            <w:pPr>
              <w:keepNext/>
              <w:widowControl w:val="0"/>
              <w:autoSpaceDE w:val="0"/>
              <w:autoSpaceDN w:val="0"/>
              <w:adjustRightInd w:val="0"/>
              <w:spacing w:before="36" w:after="0" w:line="240" w:lineRule="auto"/>
              <w:ind w:right="-20"/>
              <w:jc w:val="center"/>
              <w:rPr>
                <w:rFonts w:ascii="Trebuchet MS" w:eastAsia="Times New Roman" w:hAnsi="Trebuchet MS"/>
                <w:sz w:val="17"/>
              </w:rPr>
            </w:pPr>
            <w:r w:rsidRPr="008E0F64">
              <w:rPr>
                <w:rFonts w:ascii="Trebuchet MS" w:hAnsi="Trebuchet MS"/>
                <w:sz w:val="17"/>
              </w:rPr>
              <w:t>Geeignete Schutzmaßnahmen</w:t>
            </w:r>
          </w:p>
        </w:tc>
      </w:tr>
      <w:tr w:rsidR="002E3184" w:rsidRPr="008E0F64" w14:paraId="3AE1AA75" w14:textId="77777777" w:rsidTr="006759AA">
        <w:trPr>
          <w:jc w:val="center"/>
        </w:trPr>
        <w:tc>
          <w:tcPr>
            <w:tcW w:w="0" w:type="auto"/>
            <w:vAlign w:val="center"/>
          </w:tcPr>
          <w:p w14:paraId="49F6F766" w14:textId="77777777" w:rsidR="002E3184" w:rsidRPr="008E0F64" w:rsidRDefault="002E3184" w:rsidP="006759AA">
            <w:pPr>
              <w:widowControl w:val="0"/>
              <w:autoSpaceDE w:val="0"/>
              <w:autoSpaceDN w:val="0"/>
              <w:adjustRightInd w:val="0"/>
              <w:spacing w:before="36" w:after="0" w:line="240" w:lineRule="auto"/>
              <w:ind w:right="-20"/>
              <w:jc w:val="center"/>
              <w:rPr>
                <w:rFonts w:ascii="Trebuchet MS" w:eastAsia="Times New Roman" w:hAnsi="Trebuchet MS"/>
                <w:sz w:val="17"/>
              </w:rPr>
            </w:pPr>
            <w:r w:rsidRPr="008E0F64">
              <w:rPr>
                <w:rFonts w:ascii="Trebuchet MS" w:hAnsi="Trebuchet MS"/>
                <w:sz w:val="17"/>
              </w:rPr>
              <w:t>BB3</w:t>
            </w:r>
          </w:p>
        </w:tc>
        <w:tc>
          <w:tcPr>
            <w:tcW w:w="2884" w:type="dxa"/>
            <w:vAlign w:val="center"/>
          </w:tcPr>
          <w:p w14:paraId="227DDE0C" w14:textId="77777777" w:rsidR="002E3184" w:rsidRPr="008E0F64" w:rsidRDefault="002E3184" w:rsidP="006759AA">
            <w:pPr>
              <w:widowControl w:val="0"/>
              <w:autoSpaceDE w:val="0"/>
              <w:autoSpaceDN w:val="0"/>
              <w:adjustRightInd w:val="0"/>
              <w:spacing w:before="36" w:after="0" w:line="240" w:lineRule="auto"/>
              <w:ind w:right="-20"/>
              <w:jc w:val="center"/>
              <w:rPr>
                <w:rFonts w:ascii="Trebuchet MS" w:eastAsia="Times New Roman" w:hAnsi="Trebuchet MS"/>
                <w:sz w:val="17"/>
              </w:rPr>
            </w:pPr>
            <w:r w:rsidRPr="008E0F64">
              <w:rPr>
                <w:rFonts w:ascii="Trebuchet MS" w:hAnsi="Trebuchet MS"/>
                <w:sz w:val="17"/>
              </w:rPr>
              <w:t>Ins Wasser eingetauchte Haut</w:t>
            </w:r>
          </w:p>
        </w:tc>
        <w:tc>
          <w:tcPr>
            <w:tcW w:w="2977" w:type="dxa"/>
            <w:vMerge/>
            <w:vAlign w:val="center"/>
          </w:tcPr>
          <w:p w14:paraId="51BC2B9B" w14:textId="77777777" w:rsidR="002E3184" w:rsidRPr="008E0F64" w:rsidRDefault="002E3184" w:rsidP="006759AA">
            <w:pPr>
              <w:widowControl w:val="0"/>
              <w:autoSpaceDE w:val="0"/>
              <w:autoSpaceDN w:val="0"/>
              <w:adjustRightInd w:val="0"/>
              <w:spacing w:before="36" w:after="0" w:line="240" w:lineRule="auto"/>
              <w:ind w:right="-20"/>
              <w:jc w:val="center"/>
              <w:rPr>
                <w:rFonts w:ascii="Trebuchet MS" w:eastAsia="Times New Roman" w:hAnsi="Trebuchet MS"/>
                <w:sz w:val="17"/>
              </w:rPr>
            </w:pPr>
          </w:p>
        </w:tc>
      </w:tr>
    </w:tbl>
    <w:p w14:paraId="7E55197A" w14:textId="3D842609" w:rsidR="002E3184" w:rsidRPr="008E0F64" w:rsidRDefault="002E3184" w:rsidP="00962ACD">
      <w:pPr>
        <w:pStyle w:val="FOD-niv4"/>
      </w:pPr>
      <w:bookmarkStart w:id="1797" w:name="_Toc390436854"/>
      <w:bookmarkStart w:id="1798" w:name="_Toc167268341"/>
      <w:bookmarkStart w:id="1799" w:name="_Toc167269504"/>
      <w:bookmarkStart w:id="1800" w:name="_Toc167270664"/>
      <w:bookmarkStart w:id="1801" w:name="_Toc196734706"/>
      <w:bookmarkEnd w:id="1796"/>
      <w:r w:rsidRPr="008E0F64">
        <w:t xml:space="preserve">Unterabschnitt 5.3.2.11 - </w:t>
      </w:r>
      <w:r w:rsidR="00BC1F9D" w:rsidRPr="008E0F64">
        <w:t>Kontakt</w:t>
      </w:r>
      <w:r w:rsidRPr="008E0F64">
        <w:t xml:space="preserve"> von Personen mit Erdpotential (BC)</w:t>
      </w:r>
      <w:bookmarkEnd w:id="1797"/>
      <w:bookmarkEnd w:id="1798"/>
      <w:bookmarkEnd w:id="1799"/>
      <w:bookmarkEnd w:id="1800"/>
      <w:bookmarkEnd w:id="1801"/>
    </w:p>
    <w:p w14:paraId="21BF4865" w14:textId="5C0EF697" w:rsidR="002E3184" w:rsidRPr="008E0F64" w:rsidRDefault="002E3184" w:rsidP="002E3184">
      <w:pPr>
        <w:pStyle w:val="FOD-normal"/>
        <w:spacing w:after="120"/>
        <w:rPr>
          <w:i/>
        </w:rPr>
      </w:pPr>
      <w:r w:rsidRPr="008E0F64">
        <w:t>Die Wahl elektrischer Maschinen und Geräte erfolgt gemäß den äußeren Einflüssen BC, je nach Häufigkeit de</w:t>
      </w:r>
      <w:r w:rsidR="007D6F66" w:rsidRPr="008E0F64">
        <w:t>s Kontakts</w:t>
      </w:r>
      <w:r w:rsidRPr="008E0F64">
        <w:t xml:space="preserve"> von Personen mit Erdpotential; die Klasse der Betriebsmittel wird gemäß den Bestimmungen von </w:t>
      </w:r>
      <w:r w:rsidRPr="008E0F64">
        <w:rPr>
          <w:i/>
        </w:rPr>
        <w:t>Tabelle 5.8</w:t>
      </w:r>
      <w:r w:rsidRPr="008E0F64">
        <w:t xml:space="preserve"> gewählt.</w:t>
      </w:r>
    </w:p>
    <w:p w14:paraId="088D23CB" w14:textId="20CB10BA" w:rsidR="002E3184" w:rsidRPr="008E0F64" w:rsidRDefault="002E3184" w:rsidP="002E3184">
      <w:pPr>
        <w:pStyle w:val="FOD-tab-titel"/>
      </w:pPr>
      <w:bookmarkStart w:id="1802" w:name="_Toc86914696"/>
      <w:bookmarkStart w:id="1803" w:name="_Toc167267973"/>
      <w:bookmarkStart w:id="1804" w:name="_Toc167269136"/>
      <w:bookmarkStart w:id="1805" w:name="_Toc167270296"/>
      <w:bookmarkStart w:id="1806" w:name="_Toc202794584"/>
      <w:bookmarkStart w:id="1807" w:name="TABEL_052_FR"/>
      <w:r w:rsidRPr="008E0F64">
        <w:t xml:space="preserve">Tabelle 5.8 - Wahl elektrischer Maschinen und Geräte je nach </w:t>
      </w:r>
      <w:r w:rsidR="004625BE" w:rsidRPr="008E0F64">
        <w:t>Kontakt</w:t>
      </w:r>
      <w:r w:rsidRPr="008E0F64">
        <w:t xml:space="preserve"> von Personen mit Erdpotential (BC)</w:t>
      </w:r>
      <w:bookmarkEnd w:id="1802"/>
      <w:bookmarkEnd w:id="1803"/>
      <w:bookmarkEnd w:id="1804"/>
      <w:bookmarkEnd w:id="1805"/>
      <w:bookmarkEnd w:id="1806"/>
    </w:p>
    <w:tbl>
      <w:tblPr>
        <w:tblW w:w="415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06"/>
        <w:gridCol w:w="7"/>
        <w:gridCol w:w="1746"/>
        <w:gridCol w:w="1233"/>
        <w:gridCol w:w="1409"/>
        <w:gridCol w:w="1411"/>
        <w:gridCol w:w="876"/>
      </w:tblGrid>
      <w:tr w:rsidR="002E3184" w:rsidRPr="008E0F64" w14:paraId="05A8A1AF" w14:textId="77777777" w:rsidTr="006759AA">
        <w:trPr>
          <w:jc w:val="center"/>
        </w:trPr>
        <w:tc>
          <w:tcPr>
            <w:tcW w:w="538" w:type="pct"/>
            <w:vMerge w:val="restart"/>
          </w:tcPr>
          <w:p w14:paraId="29A2CFEE"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Code</w:t>
            </w:r>
          </w:p>
        </w:tc>
        <w:tc>
          <w:tcPr>
            <w:tcW w:w="1171" w:type="pct"/>
            <w:gridSpan w:val="2"/>
            <w:vMerge w:val="restart"/>
          </w:tcPr>
          <w:p w14:paraId="660FA53E" w14:textId="56EFD28A" w:rsidR="002E3184" w:rsidRPr="008E0F64" w:rsidRDefault="00797763"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Art des Kontakts</w:t>
            </w:r>
          </w:p>
        </w:tc>
        <w:tc>
          <w:tcPr>
            <w:tcW w:w="3291" w:type="pct"/>
            <w:gridSpan w:val="4"/>
          </w:tcPr>
          <w:p w14:paraId="014315D1"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Klasse des Betriebsmittels</w:t>
            </w:r>
          </w:p>
        </w:tc>
      </w:tr>
      <w:tr w:rsidR="002E3184" w:rsidRPr="008E0F64" w14:paraId="5AF6C860" w14:textId="77777777" w:rsidTr="006759AA">
        <w:trPr>
          <w:jc w:val="center"/>
        </w:trPr>
        <w:tc>
          <w:tcPr>
            <w:tcW w:w="538" w:type="pct"/>
            <w:vMerge/>
          </w:tcPr>
          <w:p w14:paraId="314F773D"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p>
        </w:tc>
        <w:tc>
          <w:tcPr>
            <w:tcW w:w="1171" w:type="pct"/>
            <w:gridSpan w:val="2"/>
            <w:vMerge/>
          </w:tcPr>
          <w:p w14:paraId="509E3B21"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p>
        </w:tc>
        <w:tc>
          <w:tcPr>
            <w:tcW w:w="823" w:type="pct"/>
          </w:tcPr>
          <w:p w14:paraId="614F44FA"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0-0I</w:t>
            </w:r>
          </w:p>
        </w:tc>
        <w:tc>
          <w:tcPr>
            <w:tcW w:w="941" w:type="pct"/>
          </w:tcPr>
          <w:p w14:paraId="39162734"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I</w:t>
            </w:r>
          </w:p>
        </w:tc>
        <w:tc>
          <w:tcPr>
            <w:tcW w:w="942" w:type="pct"/>
          </w:tcPr>
          <w:p w14:paraId="21EABD73"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II</w:t>
            </w:r>
          </w:p>
        </w:tc>
        <w:tc>
          <w:tcPr>
            <w:tcW w:w="586" w:type="pct"/>
          </w:tcPr>
          <w:p w14:paraId="4572AA29"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b/>
                <w:i/>
                <w:sz w:val="17"/>
                <w:szCs w:val="17"/>
              </w:rPr>
            </w:pPr>
            <w:r w:rsidRPr="008E0F64">
              <w:rPr>
                <w:rFonts w:ascii="Trebuchet MS" w:hAnsi="Trebuchet MS"/>
                <w:b/>
                <w:i/>
                <w:sz w:val="17"/>
              </w:rPr>
              <w:t>III</w:t>
            </w:r>
          </w:p>
        </w:tc>
      </w:tr>
      <w:tr w:rsidR="002E3184" w:rsidRPr="008E0F64" w14:paraId="57E6E6FC" w14:textId="77777777" w:rsidTr="006759AA">
        <w:trPr>
          <w:jc w:val="center"/>
        </w:trPr>
        <w:tc>
          <w:tcPr>
            <w:tcW w:w="543" w:type="pct"/>
            <w:gridSpan w:val="2"/>
          </w:tcPr>
          <w:p w14:paraId="4871F0C7"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BC1</w:t>
            </w:r>
          </w:p>
        </w:tc>
        <w:tc>
          <w:tcPr>
            <w:tcW w:w="1165" w:type="pct"/>
          </w:tcPr>
          <w:p w14:paraId="562EDD54" w14:textId="391784B3" w:rsidR="002E3184" w:rsidRPr="008E0F64" w:rsidRDefault="00797763"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Kein</w:t>
            </w:r>
            <w:r w:rsidR="00F86FF3" w:rsidRPr="008E0F64">
              <w:rPr>
                <w:rFonts w:ascii="Trebuchet MS" w:hAnsi="Trebuchet MS"/>
                <w:sz w:val="17"/>
              </w:rPr>
              <w:t>er</w:t>
            </w:r>
          </w:p>
        </w:tc>
        <w:tc>
          <w:tcPr>
            <w:tcW w:w="823" w:type="pct"/>
          </w:tcPr>
          <w:p w14:paraId="5EEDD3F4"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941" w:type="pct"/>
          </w:tcPr>
          <w:p w14:paraId="64E91BD1"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942" w:type="pct"/>
          </w:tcPr>
          <w:p w14:paraId="5DDD1B82"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586" w:type="pct"/>
          </w:tcPr>
          <w:p w14:paraId="06752A5D"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r>
      <w:tr w:rsidR="002E3184" w:rsidRPr="008E0F64" w14:paraId="6B8C1200" w14:textId="77777777" w:rsidTr="006759AA">
        <w:trPr>
          <w:jc w:val="center"/>
        </w:trPr>
        <w:tc>
          <w:tcPr>
            <w:tcW w:w="543" w:type="pct"/>
            <w:gridSpan w:val="2"/>
          </w:tcPr>
          <w:p w14:paraId="50382A09"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BC2</w:t>
            </w:r>
          </w:p>
        </w:tc>
        <w:tc>
          <w:tcPr>
            <w:tcW w:w="1165" w:type="pct"/>
          </w:tcPr>
          <w:p w14:paraId="15B188F8"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Selten</w:t>
            </w:r>
          </w:p>
        </w:tc>
        <w:tc>
          <w:tcPr>
            <w:tcW w:w="823" w:type="pct"/>
          </w:tcPr>
          <w:p w14:paraId="56E04292"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941" w:type="pct"/>
          </w:tcPr>
          <w:p w14:paraId="7466C8E2"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942" w:type="pct"/>
          </w:tcPr>
          <w:p w14:paraId="26356AE2"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586" w:type="pct"/>
          </w:tcPr>
          <w:p w14:paraId="6A521F6A"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r>
      <w:tr w:rsidR="002E3184" w:rsidRPr="008E0F64" w14:paraId="1EFEE2D6" w14:textId="77777777" w:rsidTr="006759AA">
        <w:trPr>
          <w:jc w:val="center"/>
        </w:trPr>
        <w:tc>
          <w:tcPr>
            <w:tcW w:w="543" w:type="pct"/>
            <w:gridSpan w:val="2"/>
          </w:tcPr>
          <w:p w14:paraId="779B8ACC"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BC3</w:t>
            </w:r>
          </w:p>
        </w:tc>
        <w:tc>
          <w:tcPr>
            <w:tcW w:w="1165" w:type="pct"/>
          </w:tcPr>
          <w:p w14:paraId="2528BD9B"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Häufig</w:t>
            </w:r>
          </w:p>
        </w:tc>
        <w:tc>
          <w:tcPr>
            <w:tcW w:w="823" w:type="pct"/>
          </w:tcPr>
          <w:p w14:paraId="26FEA2C6"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w:t>
            </w:r>
          </w:p>
        </w:tc>
        <w:tc>
          <w:tcPr>
            <w:tcW w:w="941" w:type="pct"/>
          </w:tcPr>
          <w:p w14:paraId="11B75A01"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942" w:type="pct"/>
          </w:tcPr>
          <w:p w14:paraId="42048432"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c>
          <w:tcPr>
            <w:tcW w:w="586" w:type="pct"/>
          </w:tcPr>
          <w:p w14:paraId="425055F8"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A</w:t>
            </w:r>
          </w:p>
        </w:tc>
      </w:tr>
      <w:tr w:rsidR="002E3184" w:rsidRPr="008E0F64" w14:paraId="1647CC2B" w14:textId="77777777" w:rsidTr="006759AA">
        <w:trPr>
          <w:jc w:val="center"/>
        </w:trPr>
        <w:tc>
          <w:tcPr>
            <w:tcW w:w="543" w:type="pct"/>
            <w:gridSpan w:val="2"/>
          </w:tcPr>
          <w:p w14:paraId="3350FA1E"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BC4</w:t>
            </w:r>
          </w:p>
        </w:tc>
        <w:tc>
          <w:tcPr>
            <w:tcW w:w="1165" w:type="pct"/>
          </w:tcPr>
          <w:p w14:paraId="44982A96"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Dauernd</w:t>
            </w:r>
          </w:p>
        </w:tc>
        <w:tc>
          <w:tcPr>
            <w:tcW w:w="823" w:type="pct"/>
          </w:tcPr>
          <w:p w14:paraId="1CA6A698"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w:t>
            </w:r>
          </w:p>
        </w:tc>
        <w:tc>
          <w:tcPr>
            <w:tcW w:w="941" w:type="pct"/>
          </w:tcPr>
          <w:p w14:paraId="4051D07D"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(1)</w:t>
            </w:r>
          </w:p>
        </w:tc>
        <w:tc>
          <w:tcPr>
            <w:tcW w:w="942" w:type="pct"/>
          </w:tcPr>
          <w:p w14:paraId="1DB818E3"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(1)</w:t>
            </w:r>
          </w:p>
        </w:tc>
        <w:tc>
          <w:tcPr>
            <w:tcW w:w="586" w:type="pct"/>
          </w:tcPr>
          <w:p w14:paraId="3A9F8F43" w14:textId="77777777" w:rsidR="002E3184" w:rsidRPr="008E0F64" w:rsidRDefault="002E3184" w:rsidP="006759AA">
            <w:pPr>
              <w:widowControl w:val="0"/>
              <w:tabs>
                <w:tab w:val="left" w:pos="480"/>
              </w:tabs>
              <w:autoSpaceDE w:val="0"/>
              <w:autoSpaceDN w:val="0"/>
              <w:adjustRightInd w:val="0"/>
              <w:spacing w:after="0" w:line="240" w:lineRule="auto"/>
              <w:ind w:right="60"/>
              <w:jc w:val="center"/>
              <w:rPr>
                <w:rFonts w:ascii="Trebuchet MS" w:eastAsia="Times New Roman" w:hAnsi="Trebuchet MS" w:cs="Arial"/>
                <w:sz w:val="17"/>
                <w:szCs w:val="17"/>
              </w:rPr>
            </w:pPr>
            <w:r w:rsidRPr="008E0F64">
              <w:rPr>
                <w:rFonts w:ascii="Trebuchet MS" w:hAnsi="Trebuchet MS"/>
                <w:sz w:val="17"/>
              </w:rPr>
              <w:t>(2)</w:t>
            </w:r>
          </w:p>
        </w:tc>
      </w:tr>
    </w:tbl>
    <w:bookmarkEnd w:id="1807"/>
    <w:p w14:paraId="5B704464" w14:textId="77777777" w:rsidR="002E3184" w:rsidRPr="008E0F64" w:rsidRDefault="002E3184" w:rsidP="002E3184">
      <w:pPr>
        <w:pStyle w:val="FOD-legende"/>
        <w:tabs>
          <w:tab w:val="left" w:pos="1260"/>
        </w:tabs>
        <w:ind w:left="720"/>
        <w:jc w:val="left"/>
        <w:rPr>
          <w:sz w:val="24"/>
          <w:szCs w:val="24"/>
        </w:rPr>
      </w:pPr>
      <w:r w:rsidRPr="008E0F64">
        <w:t>A:</w:t>
      </w:r>
      <w:r w:rsidRPr="008E0F64">
        <w:tab/>
        <w:t>erlaubte Betriebsmittel</w:t>
      </w:r>
      <w:r w:rsidRPr="008E0F64">
        <w:br/>
        <w:t>+:</w:t>
      </w:r>
      <w:r w:rsidRPr="008E0F64">
        <w:tab/>
        <w:t>verbotene Betriebsmittel</w:t>
      </w:r>
      <w:r w:rsidRPr="008E0F64">
        <w:br/>
        <w:t>(1)</w:t>
      </w:r>
      <w:r w:rsidRPr="008E0F64">
        <w:tab/>
        <w:t>je nach Schutzmaßnahme, durch elektrische Schutztrennung der Stromkreise, begrenzt auf ein einziges Gerät pro Transformator</w:t>
      </w:r>
      <w:r w:rsidRPr="008E0F64">
        <w:br/>
        <w:t>(2)</w:t>
      </w:r>
      <w:r w:rsidRPr="008E0F64">
        <w:tab/>
        <w:t>je nach der Schutzmaßnahme, durch Sicherheitskleinspannung</w:t>
      </w:r>
    </w:p>
    <w:p w14:paraId="7CFCA80F" w14:textId="77777777" w:rsidR="002E3184" w:rsidRPr="008E0F64" w:rsidRDefault="002E3184" w:rsidP="00962ACD">
      <w:pPr>
        <w:pStyle w:val="FOD-niv4"/>
      </w:pPr>
      <w:bookmarkStart w:id="1808" w:name="_Toc390436856"/>
      <w:bookmarkStart w:id="1809" w:name="_Toc167268342"/>
      <w:bookmarkStart w:id="1810" w:name="_Toc167269505"/>
      <w:bookmarkStart w:id="1811" w:name="_Toc167270665"/>
      <w:bookmarkStart w:id="1812" w:name="_Toc196734707"/>
      <w:r w:rsidRPr="008E0F64">
        <w:t>Unterabschnitt 5.3.2.12 - Art der bearbeiteten oder gelagerten Stoffe (BE)</w:t>
      </w:r>
      <w:bookmarkEnd w:id="1808"/>
      <w:bookmarkEnd w:id="1809"/>
      <w:bookmarkEnd w:id="1810"/>
      <w:bookmarkEnd w:id="1811"/>
      <w:bookmarkEnd w:id="1812"/>
    </w:p>
    <w:p w14:paraId="03C851B2" w14:textId="77777777" w:rsidR="002E3184" w:rsidRPr="008E0F64" w:rsidRDefault="002E3184" w:rsidP="002E3184">
      <w:pPr>
        <w:pStyle w:val="FOD-normal"/>
      </w:pPr>
      <w:r w:rsidRPr="008E0F64">
        <w:t>Die Wahl elektrischer Maschinen und Geräte erfolgt gemäß den äußeren Einflüssen BE, je nach Art der bearbeiteten oder gelagerten Stoffe:</w:t>
      </w:r>
    </w:p>
    <w:p w14:paraId="36F2D216" w14:textId="77777777" w:rsidR="002E3184" w:rsidRPr="008E0F64" w:rsidRDefault="002E3184" w:rsidP="00445351">
      <w:pPr>
        <w:pStyle w:val="FOD-opsomming1"/>
        <w:numPr>
          <w:ilvl w:val="0"/>
          <w:numId w:val="216"/>
        </w:numPr>
      </w:pPr>
      <w:r w:rsidRPr="008E0F64">
        <w:t xml:space="preserve">BE2 Feuergefahr: </w:t>
      </w:r>
      <w:r w:rsidRPr="008E0F64">
        <w:rPr>
          <w:i/>
        </w:rPr>
        <w:t>Abschnitte 4.3.3 und 5.2.7</w:t>
      </w:r>
      <w:r w:rsidRPr="008E0F64">
        <w:t>,</w:t>
      </w:r>
    </w:p>
    <w:p w14:paraId="1C726738" w14:textId="77777777" w:rsidR="002E3184" w:rsidRPr="008E0F64" w:rsidRDefault="002E3184" w:rsidP="00445351">
      <w:pPr>
        <w:pStyle w:val="FOD-opsomming1"/>
        <w:numPr>
          <w:ilvl w:val="0"/>
          <w:numId w:val="216"/>
        </w:numPr>
      </w:pPr>
      <w:r w:rsidRPr="008E0F64">
        <w:t xml:space="preserve">BE3 Explosionsgefahr: </w:t>
      </w:r>
      <w:r w:rsidRPr="008E0F64">
        <w:rPr>
          <w:i/>
        </w:rPr>
        <w:t>Kapitel 7.102</w:t>
      </w:r>
      <w:r w:rsidRPr="008E0F64">
        <w:t>,</w:t>
      </w:r>
    </w:p>
    <w:p w14:paraId="6BEE7EEC" w14:textId="77777777" w:rsidR="002E3184" w:rsidRPr="008E0F64" w:rsidRDefault="002E3184" w:rsidP="00445351">
      <w:pPr>
        <w:pStyle w:val="FOD-opsomming1"/>
        <w:numPr>
          <w:ilvl w:val="0"/>
          <w:numId w:val="216"/>
        </w:numPr>
      </w:pPr>
      <w:r w:rsidRPr="008E0F64">
        <w:t xml:space="preserve">BE4 Verunreinigungsgefahr (Kontamination): </w:t>
      </w:r>
      <w:r w:rsidRPr="008E0F64">
        <w:rPr>
          <w:i/>
        </w:rPr>
        <w:t>Abschnitt 4.6.3</w:t>
      </w:r>
      <w:r w:rsidRPr="008E0F64">
        <w:t>.</w:t>
      </w:r>
    </w:p>
    <w:p w14:paraId="37880AB0" w14:textId="77777777" w:rsidR="002E3184" w:rsidRPr="008E0F64" w:rsidRDefault="002E3184" w:rsidP="00962ACD">
      <w:pPr>
        <w:pStyle w:val="FOD-niv4"/>
      </w:pPr>
      <w:bookmarkStart w:id="1813" w:name="_Toc390436857"/>
      <w:bookmarkStart w:id="1814" w:name="_Toc167268343"/>
      <w:bookmarkStart w:id="1815" w:name="_Toc167269506"/>
      <w:bookmarkStart w:id="1816" w:name="_Toc167270666"/>
      <w:bookmarkStart w:id="1817" w:name="_Toc196734708"/>
      <w:r w:rsidRPr="008E0F64">
        <w:t>Unterabschnitt 5.3.2.13 - Baustoffe (CA)</w:t>
      </w:r>
      <w:bookmarkEnd w:id="1813"/>
      <w:bookmarkEnd w:id="1814"/>
      <w:bookmarkEnd w:id="1815"/>
      <w:bookmarkEnd w:id="1816"/>
      <w:bookmarkEnd w:id="1817"/>
    </w:p>
    <w:p w14:paraId="790ECB97" w14:textId="77777777" w:rsidR="002E3184" w:rsidRPr="008E0F64" w:rsidRDefault="002E3184" w:rsidP="002E3184">
      <w:pPr>
        <w:pStyle w:val="FOD-normal"/>
        <w:rPr>
          <w:i/>
        </w:rPr>
      </w:pPr>
      <w:r w:rsidRPr="008E0F64">
        <w:t xml:space="preserve">Wenn die äußeren Einflüsse CA2 entsprechen, verfügen elektrische Maschinen und Geräte über einen Schutz gegen vorhersehbare Einflüsse; insbesondere müssen die Vorschriften von </w:t>
      </w:r>
      <w:r w:rsidRPr="008E0F64">
        <w:rPr>
          <w:i/>
        </w:rPr>
        <w:t>Abschnitt 4.3.3</w:t>
      </w:r>
      <w:r w:rsidRPr="008E0F64">
        <w:t xml:space="preserve"> eingehalten werden.</w:t>
      </w:r>
    </w:p>
    <w:p w14:paraId="47A54EE6" w14:textId="77777777" w:rsidR="002E3184" w:rsidRPr="008E0F64" w:rsidRDefault="002E3184" w:rsidP="00962ACD">
      <w:pPr>
        <w:pStyle w:val="FOD-niv4"/>
      </w:pPr>
      <w:bookmarkStart w:id="1818" w:name="_Toc390436858"/>
      <w:bookmarkStart w:id="1819" w:name="_Toc167268344"/>
      <w:bookmarkStart w:id="1820" w:name="_Toc167269507"/>
      <w:bookmarkStart w:id="1821" w:name="_Toc167270667"/>
      <w:bookmarkStart w:id="1822" w:name="_Toc196734709"/>
      <w:r w:rsidRPr="008E0F64">
        <w:lastRenderedPageBreak/>
        <w:t>Unterabschnitt 5.3.2.14 - Gebäudestruktur (CB)</w:t>
      </w:r>
      <w:bookmarkEnd w:id="1818"/>
      <w:bookmarkEnd w:id="1819"/>
      <w:bookmarkEnd w:id="1820"/>
      <w:bookmarkEnd w:id="1821"/>
      <w:bookmarkEnd w:id="1822"/>
    </w:p>
    <w:p w14:paraId="2BD0AEE3" w14:textId="77777777" w:rsidR="002E3184" w:rsidRPr="008E0F64" w:rsidRDefault="002E3184" w:rsidP="002E3184">
      <w:pPr>
        <w:pStyle w:val="FOD-normal"/>
      </w:pPr>
      <w:r w:rsidRPr="008E0F64">
        <w:t xml:space="preserve">Wenn die äußeren Einflüsse CB2, CB3 oder CB4 entsprechen, verfügen elektrische Maschinen und Geräte über einen Schutz, der den vorhersehbaren Einflüssen entspricht. Für CB2 müssen insbesondere die Vorschriften von </w:t>
      </w:r>
      <w:r w:rsidRPr="008E0F64">
        <w:rPr>
          <w:i/>
        </w:rPr>
        <w:t>Abschnitt 4.3.3</w:t>
      </w:r>
      <w:r w:rsidRPr="008E0F64">
        <w:t xml:space="preserve"> eingehalten werden.</w:t>
      </w:r>
    </w:p>
    <w:p w14:paraId="7FD2126D" w14:textId="77777777" w:rsidR="002E3184" w:rsidRPr="008E0F64" w:rsidRDefault="002E3184" w:rsidP="002E3184">
      <w:pPr>
        <w:pStyle w:val="FOD-niv3"/>
      </w:pPr>
      <w:bookmarkStart w:id="1823" w:name="_Toc390436859"/>
      <w:bookmarkStart w:id="1824" w:name="_Toc167268345"/>
      <w:bookmarkStart w:id="1825" w:name="_Toc167269508"/>
      <w:bookmarkStart w:id="1826" w:name="_Toc167270668"/>
      <w:r w:rsidRPr="008E0F64">
        <w:t>Abschnitt 5.3.3 - Arten der Steuerung und Abschaltung</w:t>
      </w:r>
      <w:bookmarkEnd w:id="1823"/>
      <w:bookmarkEnd w:id="1824"/>
      <w:bookmarkEnd w:id="1825"/>
      <w:bookmarkEnd w:id="1826"/>
    </w:p>
    <w:p w14:paraId="3919E93E" w14:textId="77777777" w:rsidR="002E3184" w:rsidRPr="008E0F64" w:rsidRDefault="002E3184" w:rsidP="00962ACD">
      <w:pPr>
        <w:pStyle w:val="FOD-niv4"/>
      </w:pPr>
      <w:bookmarkStart w:id="1827" w:name="_Toc390436860"/>
      <w:bookmarkStart w:id="1828" w:name="_Toc167268346"/>
      <w:bookmarkStart w:id="1829" w:name="_Toc167269509"/>
      <w:bookmarkStart w:id="1830" w:name="_Toc167270669"/>
      <w:bookmarkStart w:id="1831" w:name="_Toc196734710"/>
      <w:r w:rsidRPr="008E0F64">
        <w:t>Unterabschnitt 5.3.3.1 - Sicherheitsabschaltung</w:t>
      </w:r>
      <w:bookmarkEnd w:id="1827"/>
      <w:bookmarkEnd w:id="1828"/>
      <w:bookmarkEnd w:id="1829"/>
      <w:bookmarkEnd w:id="1830"/>
      <w:bookmarkEnd w:id="1831"/>
    </w:p>
    <w:p w14:paraId="3215BCED" w14:textId="77777777" w:rsidR="002E3184" w:rsidRPr="008E0F64" w:rsidRDefault="002E3184" w:rsidP="00F1261E">
      <w:pPr>
        <w:pStyle w:val="Paragraphedeliste"/>
        <w:keepNext/>
        <w:keepLines/>
        <w:numPr>
          <w:ilvl w:val="0"/>
          <w:numId w:val="46"/>
        </w:numPr>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Trennung</w:t>
      </w:r>
    </w:p>
    <w:p w14:paraId="06FD9BEE" w14:textId="77777777" w:rsidR="002E3184" w:rsidRPr="008E0F64" w:rsidRDefault="002E3184" w:rsidP="002E3184">
      <w:pPr>
        <w:pStyle w:val="FOD-normal"/>
        <w:keepNext/>
        <w:keepLines/>
        <w:ind w:left="360"/>
        <w:rPr>
          <w:i/>
        </w:rPr>
      </w:pPr>
      <w:r w:rsidRPr="008E0F64">
        <w:rPr>
          <w:i/>
        </w:rPr>
        <w:t>a.1 - Allgemeines</w:t>
      </w:r>
    </w:p>
    <w:p w14:paraId="4A53A60B" w14:textId="77777777" w:rsidR="002E3184" w:rsidRPr="008E0F64" w:rsidRDefault="002E3184" w:rsidP="002E3184">
      <w:pPr>
        <w:pStyle w:val="FOD-normal"/>
        <w:keepNext/>
        <w:keepLines/>
        <w:ind w:left="360"/>
      </w:pPr>
      <w:r w:rsidRPr="008E0F64">
        <w:t>Es müssen Einrichtungen vorhanden sein, die eine Trennung der Gesamtheit einer elektrischen Anlage oder eines Teils davon zwecks Instandhaltung, Überprüfung, Fehlersuche und Reparatur ermöglichen. Diese Einrichtungen schalten alle aktiven Leiter ab, einschließlich des Neutralleiters, mit folgenden Ausnahmen:</w:t>
      </w:r>
    </w:p>
    <w:p w14:paraId="0615D0C3" w14:textId="77777777" w:rsidR="002E3184" w:rsidRPr="008E0F64" w:rsidRDefault="002E3184" w:rsidP="00445351">
      <w:pPr>
        <w:pStyle w:val="FOD-opsomming1"/>
        <w:numPr>
          <w:ilvl w:val="0"/>
          <w:numId w:val="217"/>
        </w:numPr>
      </w:pPr>
      <w:r w:rsidRPr="008E0F64">
        <w:t>im TN-C-System, bei dem eine Abschaltung des PEN-Leiter verboten ist,</w:t>
      </w:r>
    </w:p>
    <w:p w14:paraId="20053984" w14:textId="77777777" w:rsidR="00CF2FF0" w:rsidRPr="008E0F64" w:rsidRDefault="002E3184" w:rsidP="00445351">
      <w:pPr>
        <w:pStyle w:val="FOD-opsomming1"/>
        <w:numPr>
          <w:ilvl w:val="0"/>
          <w:numId w:val="217"/>
        </w:numPr>
      </w:pPr>
      <w:r w:rsidRPr="008E0F64">
        <w:t>im TN-S-System, bei dem es erlaubt ist, den Neutralleiter nicht abzuschalten,</w:t>
      </w:r>
    </w:p>
    <w:p w14:paraId="2D6BA8B0" w14:textId="25329184" w:rsidR="002E3184" w:rsidRPr="008E0F64" w:rsidRDefault="002E3184" w:rsidP="00445351">
      <w:pPr>
        <w:pStyle w:val="FOD-opsomming1"/>
        <w:numPr>
          <w:ilvl w:val="0"/>
          <w:numId w:val="217"/>
        </w:numPr>
      </w:pPr>
      <w:r w:rsidRPr="008E0F64">
        <w:t xml:space="preserve">im TT-System, bei dem die Abschaltung des Neutralleiters unter den in </w:t>
      </w:r>
      <w:r w:rsidRPr="008E0F64">
        <w:rPr>
          <w:i/>
        </w:rPr>
        <w:t>Unterabschnitt 4.2.3.4</w:t>
      </w:r>
      <w:r w:rsidRPr="008E0F64">
        <w:t xml:space="preserve"> </w:t>
      </w:r>
      <w:r w:rsidRPr="008E0F64">
        <w:rPr>
          <w:i/>
          <w:iCs/>
        </w:rPr>
        <w:t>Punkt c.4</w:t>
      </w:r>
      <w:r w:rsidRPr="008E0F64">
        <w:t xml:space="preserve"> letzter Absatz beschriebenen Bedingungen erfolgt.</w:t>
      </w:r>
    </w:p>
    <w:p w14:paraId="163343CD" w14:textId="77777777" w:rsidR="002E3184" w:rsidRPr="008E0F64" w:rsidRDefault="002E3184" w:rsidP="002E3184">
      <w:pPr>
        <w:pStyle w:val="FOD-normal"/>
        <w:keepNext/>
        <w:ind w:left="357"/>
        <w:rPr>
          <w:i/>
        </w:rPr>
      </w:pPr>
      <w:r w:rsidRPr="008E0F64">
        <w:rPr>
          <w:i/>
        </w:rPr>
        <w:t>a.2 - Trennung vor und nach Hochspannungs-/Niederspannungstransformatoren</w:t>
      </w:r>
    </w:p>
    <w:p w14:paraId="47BCDD79" w14:textId="77777777" w:rsidR="002E3184" w:rsidRPr="008E0F64" w:rsidRDefault="002E3184" w:rsidP="002E3184">
      <w:pPr>
        <w:pStyle w:val="FOD-normal"/>
        <w:keepNext/>
        <w:ind w:left="357"/>
      </w:pPr>
      <w:r w:rsidRPr="008E0F64">
        <w:t>Anschlüsse an Hoch-/Niederspannungstransformatoren sind sowohl vor- als auch nachgeschaltet mit Trenneinrichtungen versehen, die den diesbezüglichen vom König bestätigten oder vom NBN registrierten Normen entsprechen oder Bestimmungen entsprechen, die ein Sicherheitsniveau gewährleisten, das dem in diesen Normen festgelegten Niveau mindestens gleichwertig ist.</w:t>
      </w:r>
    </w:p>
    <w:p w14:paraId="3389482B" w14:textId="77777777" w:rsidR="002E3184" w:rsidRPr="008E0F64" w:rsidRDefault="002E3184" w:rsidP="002E3184">
      <w:pPr>
        <w:pStyle w:val="FOD-normal"/>
        <w:ind w:left="360"/>
      </w:pPr>
      <w:r w:rsidRPr="008E0F64">
        <w:t>Diese Bestimmung gilt nicht:</w:t>
      </w:r>
    </w:p>
    <w:p w14:paraId="34A271F6" w14:textId="77777777" w:rsidR="002E3184" w:rsidRPr="008E0F64" w:rsidRDefault="002E3184" w:rsidP="00445351">
      <w:pPr>
        <w:pStyle w:val="FOD-opsomming1"/>
        <w:numPr>
          <w:ilvl w:val="0"/>
          <w:numId w:val="218"/>
        </w:numPr>
      </w:pPr>
      <w:r w:rsidRPr="008E0F64">
        <w:t>für Transformatoren, die mit anderen elektrischen Maschinen oder Geräten eine Gruppe bilden. In diesem Fall können Trenneinrichtungen zwischen Transformatoren und elektrischen Maschinen oder Geräten, mit denen die Transformatoren eine Gruppe bilden, weggelassen werden,</w:t>
      </w:r>
    </w:p>
    <w:p w14:paraId="56FACA20" w14:textId="77777777" w:rsidR="002E3184" w:rsidRPr="008E0F64" w:rsidRDefault="002E3184" w:rsidP="00445351">
      <w:pPr>
        <w:pStyle w:val="FOD-opsomming1"/>
        <w:numPr>
          <w:ilvl w:val="0"/>
          <w:numId w:val="218"/>
        </w:numPr>
      </w:pPr>
      <w:r w:rsidRPr="008E0F64">
        <w:t>für Transformatoren von Messgeräten,</w:t>
      </w:r>
    </w:p>
    <w:p w14:paraId="6E290CB5" w14:textId="77777777" w:rsidR="002E3184" w:rsidRPr="008E0F64" w:rsidRDefault="002E3184" w:rsidP="00445351">
      <w:pPr>
        <w:pStyle w:val="FOD-opsomming1"/>
        <w:numPr>
          <w:ilvl w:val="0"/>
          <w:numId w:val="218"/>
        </w:numPr>
      </w:pPr>
      <w:r w:rsidRPr="008E0F64">
        <w:t>für Sekundärwicklungen von Transformatoren zur Versorgung von Entladungslampen und Transformatoren, deren Leistung 500 VA nicht überschreitet.</w:t>
      </w:r>
    </w:p>
    <w:p w14:paraId="37D968DA" w14:textId="77777777" w:rsidR="002E3184" w:rsidRPr="008E0F64" w:rsidRDefault="002E3184" w:rsidP="002E3184">
      <w:pPr>
        <w:pStyle w:val="FOD-normal"/>
        <w:ind w:left="360"/>
      </w:pPr>
      <w:r w:rsidRPr="008E0F64">
        <w:t>Bei parallel betriebenen Transformatoren, deren Neutralleiter miteinander verbunden und nicht geerdet sind, schalten die Trenneinrichtungen gleichzeitig Neutral- und Außenleiter ab.</w:t>
      </w:r>
    </w:p>
    <w:p w14:paraId="2A9838A8" w14:textId="77777777" w:rsidR="002E3184" w:rsidRPr="008E0F64" w:rsidRDefault="002E3184" w:rsidP="002E3184">
      <w:pPr>
        <w:pStyle w:val="FOD-normal"/>
        <w:keepNext/>
        <w:ind w:left="357"/>
        <w:rPr>
          <w:i/>
        </w:rPr>
      </w:pPr>
      <w:r w:rsidRPr="008E0F64">
        <w:rPr>
          <w:i/>
        </w:rPr>
        <w:t>a.3 - Wahl und Eigenschaften von Betriebsmitteln</w:t>
      </w:r>
    </w:p>
    <w:p w14:paraId="2CC2471F" w14:textId="77777777" w:rsidR="002E3184" w:rsidRPr="008E0F64" w:rsidRDefault="002E3184" w:rsidP="002E3184">
      <w:pPr>
        <w:pStyle w:val="FOD-normal"/>
        <w:keepNext/>
        <w:ind w:left="357"/>
      </w:pPr>
      <w:r w:rsidRPr="008E0F64">
        <w:t>Halbleiterbauelemente werden nicht zur Trennung benutzt.</w:t>
      </w:r>
    </w:p>
    <w:p w14:paraId="342F2BAE" w14:textId="77777777" w:rsidR="002E3184" w:rsidRPr="008E0F64" w:rsidRDefault="002E3184" w:rsidP="00445351">
      <w:pPr>
        <w:pStyle w:val="FOD-opsomming123"/>
        <w:keepNext/>
        <w:widowControl/>
        <w:numPr>
          <w:ilvl w:val="0"/>
          <w:numId w:val="500"/>
        </w:numPr>
        <w:autoSpaceDE/>
        <w:autoSpaceDN/>
        <w:adjustRightInd/>
        <w:spacing w:before="120" w:after="0"/>
        <w:ind w:right="0"/>
        <w:contextualSpacing w:val="0"/>
      </w:pPr>
      <w:r w:rsidRPr="008E0F64">
        <w:t>Bei Nieder- und Kleinspannung wird eine der folgenden Einrichtungen benutzt:</w:t>
      </w:r>
    </w:p>
    <w:p w14:paraId="10AB8DA0" w14:textId="77777777" w:rsidR="002E3184" w:rsidRPr="008E0F64" w:rsidRDefault="002E3184" w:rsidP="00445351">
      <w:pPr>
        <w:pStyle w:val="FOD-opsomming123"/>
        <w:keepNext/>
        <w:numPr>
          <w:ilvl w:val="1"/>
          <w:numId w:val="463"/>
        </w:numPr>
        <w:tabs>
          <w:tab w:val="left" w:pos="1080"/>
        </w:tabs>
      </w:pPr>
      <w:r w:rsidRPr="008E0F64">
        <w:t>mehrpolige oder einpolige Trennschalter,</w:t>
      </w:r>
    </w:p>
    <w:p w14:paraId="2064FDAE" w14:textId="77777777" w:rsidR="002E3184" w:rsidRPr="008E0F64" w:rsidRDefault="002E3184" w:rsidP="00445351">
      <w:pPr>
        <w:pStyle w:val="FOD-opsomming123"/>
        <w:keepNext/>
        <w:numPr>
          <w:ilvl w:val="1"/>
          <w:numId w:val="463"/>
        </w:numPr>
        <w:tabs>
          <w:tab w:val="left" w:pos="1080"/>
        </w:tabs>
      </w:pPr>
      <w:r w:rsidRPr="008E0F64">
        <w:t>Steckdosen,</w:t>
      </w:r>
    </w:p>
    <w:p w14:paraId="5D64CBC9" w14:textId="77777777" w:rsidR="002E3184" w:rsidRPr="008E0F64" w:rsidRDefault="002E3184" w:rsidP="00445351">
      <w:pPr>
        <w:pStyle w:val="FOD-opsomming123"/>
        <w:keepNext/>
        <w:numPr>
          <w:ilvl w:val="1"/>
          <w:numId w:val="463"/>
        </w:numPr>
        <w:tabs>
          <w:tab w:val="left" w:pos="1080"/>
        </w:tabs>
      </w:pPr>
      <w:r w:rsidRPr="008E0F64">
        <w:t>Einsätze für Sicherungen,</w:t>
      </w:r>
    </w:p>
    <w:p w14:paraId="7EEAB41C" w14:textId="77777777" w:rsidR="002E3184" w:rsidRPr="008E0F64" w:rsidRDefault="002E3184" w:rsidP="00445351">
      <w:pPr>
        <w:pStyle w:val="FOD-opsomming123"/>
        <w:keepNext/>
        <w:numPr>
          <w:ilvl w:val="1"/>
          <w:numId w:val="463"/>
        </w:numPr>
        <w:tabs>
          <w:tab w:val="left" w:pos="1080"/>
        </w:tabs>
      </w:pPr>
      <w:r w:rsidRPr="008E0F64">
        <w:t>Trennmesser,</w:t>
      </w:r>
    </w:p>
    <w:p w14:paraId="0D0C8B10" w14:textId="77777777" w:rsidR="002E3184" w:rsidRPr="008E0F64" w:rsidRDefault="002E3184" w:rsidP="00445351">
      <w:pPr>
        <w:pStyle w:val="FOD-opsomming123"/>
        <w:numPr>
          <w:ilvl w:val="1"/>
          <w:numId w:val="463"/>
        </w:numPr>
        <w:tabs>
          <w:tab w:val="left" w:pos="1080"/>
        </w:tabs>
      </w:pPr>
      <w:r w:rsidRPr="008E0F64">
        <w:t>Speziell entworfene Klemmen, bei denen Leiter nicht bewegt werden müssen,</w:t>
      </w:r>
    </w:p>
    <w:p w14:paraId="353FA613" w14:textId="77777777" w:rsidR="002E3184" w:rsidRPr="008E0F64" w:rsidRDefault="002E3184" w:rsidP="00445351">
      <w:pPr>
        <w:pStyle w:val="FOD-opsomming123"/>
        <w:numPr>
          <w:ilvl w:val="1"/>
          <w:numId w:val="463"/>
        </w:numPr>
        <w:tabs>
          <w:tab w:val="left" w:pos="1080"/>
        </w:tabs>
      </w:pPr>
      <w:r w:rsidRPr="008E0F64">
        <w:t>Lasttrennschalter, die Trennersystemen gleichgestellt sind, wenn sie den Bedingungen der vom König bestätigten Norm für Trennersysteme für Niederspannung in der Luft entsprechen oder Bestimmungen entsprechen, die ein Sicherheitsniveau gewährleisten, das dem in dieser Norm festgelegten Niveau mindestens gleichwertig ist,</w:t>
      </w:r>
    </w:p>
    <w:p w14:paraId="65D308C2" w14:textId="77777777" w:rsidR="002E3184" w:rsidRPr="008E0F64" w:rsidRDefault="002E3184" w:rsidP="00445351">
      <w:pPr>
        <w:pStyle w:val="FOD-opsomming123"/>
        <w:numPr>
          <w:ilvl w:val="1"/>
          <w:numId w:val="463"/>
        </w:numPr>
        <w:tabs>
          <w:tab w:val="left" w:pos="1080"/>
        </w:tabs>
      </w:pPr>
      <w:r w:rsidRPr="008E0F64">
        <w:t>Leitungsschutzschalter und Differenzstrom-Schutzeinrichtungen, wenn sie die Bedingungen hinsichtlich der Trennfunktion der diesbezüglichen vom König bestätigten Norm entsprechen oder Bestimmungen entsprechen, die ein Sicherheitsniveau gewährleisten, das dem in dieser Norm festgelegten Niveau mindestens gleichwertig ist,</w:t>
      </w:r>
    </w:p>
    <w:p w14:paraId="6C03DCDB" w14:textId="77777777" w:rsidR="002E3184" w:rsidRPr="008E0F64" w:rsidRDefault="002E3184" w:rsidP="00445351">
      <w:pPr>
        <w:pStyle w:val="FOD-opsomming123"/>
        <w:numPr>
          <w:ilvl w:val="1"/>
          <w:numId w:val="463"/>
        </w:numPr>
        <w:tabs>
          <w:tab w:val="left" w:pos="1080"/>
        </w:tabs>
      </w:pPr>
      <w:r w:rsidRPr="008E0F64">
        <w:t>Trennteile und herausnehmbare Teile fabrikfertiger Schaltgerätekombinationen, wenn sie den Bedingungen der vom König bestätigten Norm für fabrikfertige Niederspannung-Schaltgerätekombinationen entsprechen oder Bestimmungen entsprechen, die ein Sicherheitsniveau gewährleisten, das dem in dieser Norm festgelegten Niveau mindestens gleichwertig ist,</w:t>
      </w:r>
    </w:p>
    <w:p w14:paraId="6B3CAA5A" w14:textId="77777777" w:rsidR="002E3184" w:rsidRPr="008E0F64" w:rsidRDefault="002E3184" w:rsidP="00445351">
      <w:pPr>
        <w:pStyle w:val="FOD-opsomming123"/>
        <w:numPr>
          <w:ilvl w:val="1"/>
          <w:numId w:val="463"/>
        </w:numPr>
        <w:tabs>
          <w:tab w:val="left" w:pos="1080"/>
        </w:tabs>
      </w:pPr>
      <w:r w:rsidRPr="008E0F64">
        <w:t>automatische Trennsysteme, die für eine Entkopplung zwischen dem Verteilnetz und einer Notstromanlage sorgen, die nicht Teil des Verteilnetzes ist und parallel zu diesem Netz betrieben werden kann.</w:t>
      </w:r>
    </w:p>
    <w:p w14:paraId="11603503" w14:textId="77777777" w:rsidR="002E3184" w:rsidRPr="008E0F64" w:rsidRDefault="002E3184" w:rsidP="00445351">
      <w:pPr>
        <w:pStyle w:val="FOD-opsomming123"/>
        <w:keepNext/>
        <w:widowControl/>
        <w:numPr>
          <w:ilvl w:val="0"/>
          <w:numId w:val="500"/>
        </w:numPr>
        <w:autoSpaceDE/>
        <w:autoSpaceDN/>
        <w:adjustRightInd/>
        <w:spacing w:after="0"/>
        <w:ind w:right="0"/>
        <w:contextualSpacing w:val="0"/>
      </w:pPr>
      <w:r w:rsidRPr="008E0F64">
        <w:lastRenderedPageBreak/>
        <w:t xml:space="preserve">Bei Nieder- und Kleinspannung beträgt der Abstand zwischen blanken, unter Spannung stehenden Teilen 9 mm, wenn die in </w:t>
      </w:r>
      <w:r w:rsidRPr="008E0F64">
        <w:rPr>
          <w:i/>
        </w:rPr>
        <w:t>Nr. 1</w:t>
      </w:r>
      <w:r w:rsidRPr="008E0F64">
        <w:t xml:space="preserve"> erwähnten Einrichtungen nicht eingesetzt werden.</w:t>
      </w:r>
    </w:p>
    <w:p w14:paraId="32DE6060" w14:textId="77777777" w:rsidR="002E3184" w:rsidRPr="008E0F64" w:rsidRDefault="002E3184" w:rsidP="002E3184">
      <w:pPr>
        <w:pStyle w:val="FOD-opsomming123"/>
        <w:keepNext/>
        <w:widowControl/>
        <w:numPr>
          <w:ilvl w:val="0"/>
          <w:numId w:val="0"/>
        </w:numPr>
        <w:autoSpaceDE/>
        <w:autoSpaceDN/>
        <w:adjustRightInd/>
        <w:spacing w:after="0"/>
        <w:ind w:left="717" w:right="0"/>
        <w:contextualSpacing w:val="0"/>
      </w:pPr>
      <w:r w:rsidRPr="008E0F64">
        <w:t>In diesem Fall werden Mittel die eine Einhaltung dieses Abstands ermöglichen, auf sichere Weise von elektrotechnisch unterwiesenen Personen (BA4) oder Elektrofachkräften (BA5) eingesetzt.</w:t>
      </w:r>
    </w:p>
    <w:p w14:paraId="182403C4" w14:textId="77777777" w:rsidR="002E3184" w:rsidRPr="008E0F64" w:rsidRDefault="002E3184" w:rsidP="00445351">
      <w:pPr>
        <w:pStyle w:val="FOD-opsomming123"/>
        <w:keepNext/>
        <w:widowControl/>
        <w:numPr>
          <w:ilvl w:val="0"/>
          <w:numId w:val="500"/>
        </w:numPr>
        <w:autoSpaceDE/>
        <w:autoSpaceDN/>
        <w:adjustRightInd/>
        <w:spacing w:after="0"/>
        <w:ind w:right="0"/>
        <w:contextualSpacing w:val="0"/>
      </w:pPr>
      <w:r w:rsidRPr="008E0F64">
        <w:t>Wenn die Nutzungsfrequenz von der Industriefrequenz gemäß der diesbezüglichen vom König bestätigten Norm abweicht, gelten nach den Regeln des Fachs angepasste Abstände.</w:t>
      </w:r>
    </w:p>
    <w:p w14:paraId="38B13538" w14:textId="77777777" w:rsidR="002E3184" w:rsidRPr="008E0F64" w:rsidRDefault="002E3184" w:rsidP="002E3184">
      <w:pPr>
        <w:pStyle w:val="FOD-normal"/>
        <w:keepNext/>
        <w:ind w:left="357"/>
        <w:rPr>
          <w:i/>
        </w:rPr>
      </w:pPr>
      <w:r w:rsidRPr="008E0F64">
        <w:rPr>
          <w:i/>
        </w:rPr>
        <w:t>a.4 - Einsatz zusätzlicher Mittel</w:t>
      </w:r>
    </w:p>
    <w:p w14:paraId="015375F9" w14:textId="77777777" w:rsidR="002E3184" w:rsidRPr="008E0F64" w:rsidRDefault="002E3184" w:rsidP="002E3184">
      <w:pPr>
        <w:pStyle w:val="FOD-normal"/>
        <w:keepNext/>
        <w:ind w:left="360"/>
      </w:pPr>
      <w:r w:rsidRPr="008E0F64">
        <w:t>Bei Klein- und Niederspannung werden Einrichtungen so entworfen und installiert, dass sie durch vorhersehbare Schläge nicht unbeabsichtigt geschlossen werden können.</w:t>
      </w:r>
    </w:p>
    <w:p w14:paraId="58853B39" w14:textId="77777777" w:rsidR="002E3184" w:rsidRPr="008E0F64" w:rsidRDefault="002E3184" w:rsidP="002E3184">
      <w:pPr>
        <w:pStyle w:val="FOD-normal"/>
        <w:ind w:left="360"/>
      </w:pPr>
      <w:r w:rsidRPr="008E0F64">
        <w:t>Außerdem werden Maßnahmen getroffen, um zu verhindern, dass Betriebsmittel unbeabsichtigt wieder unter Spannung geraten, solange Personen daran arbeiten; diese Maßnahmen werden von einer elektrotechnisch unterwiesenen Person (BA4) oder einer Elektrofachkraft (BA5) durchgeführt und können Folgendes beinhalten:</w:t>
      </w:r>
    </w:p>
    <w:p w14:paraId="0A3DF21F" w14:textId="77777777" w:rsidR="002E3184" w:rsidRPr="008E0F64" w:rsidRDefault="002E3184" w:rsidP="00445351">
      <w:pPr>
        <w:pStyle w:val="FOD-opsomming1"/>
        <w:keepNext/>
        <w:numPr>
          <w:ilvl w:val="0"/>
          <w:numId w:val="219"/>
        </w:numPr>
      </w:pPr>
      <w:r w:rsidRPr="008E0F64">
        <w:t>Verriegelung durch Schloss oder Vorhängeschloss,</w:t>
      </w:r>
    </w:p>
    <w:p w14:paraId="057E3EC5" w14:textId="77777777" w:rsidR="002E3184" w:rsidRPr="008E0F64" w:rsidRDefault="002E3184" w:rsidP="00445351">
      <w:pPr>
        <w:pStyle w:val="FOD-opsomming1"/>
        <w:keepNext/>
        <w:numPr>
          <w:ilvl w:val="0"/>
          <w:numId w:val="219"/>
        </w:numPr>
      </w:pPr>
      <w:r w:rsidRPr="008E0F64">
        <w:t>Anbringung von Warnschildern,</w:t>
      </w:r>
    </w:p>
    <w:p w14:paraId="573AC52F" w14:textId="77777777" w:rsidR="002E3184" w:rsidRPr="008E0F64" w:rsidRDefault="002E3184" w:rsidP="00445351">
      <w:pPr>
        <w:pStyle w:val="FOD-opsomming1"/>
        <w:keepNext/>
        <w:numPr>
          <w:ilvl w:val="0"/>
          <w:numId w:val="219"/>
        </w:numPr>
      </w:pPr>
      <w:r w:rsidRPr="008E0F64">
        <w:t>Unterbringung in einer abgeschlossenen Räumlichkeit,</w:t>
      </w:r>
    </w:p>
    <w:p w14:paraId="04AB9011" w14:textId="77777777" w:rsidR="002E3184" w:rsidRPr="008E0F64" w:rsidRDefault="002E3184" w:rsidP="00445351">
      <w:pPr>
        <w:pStyle w:val="FOD-opsomming1"/>
        <w:numPr>
          <w:ilvl w:val="0"/>
          <w:numId w:val="219"/>
        </w:numPr>
      </w:pPr>
      <w:r w:rsidRPr="008E0F64">
        <w:t>Kurzschließen und Erdung von aktiven Teilen.</w:t>
      </w:r>
    </w:p>
    <w:p w14:paraId="44C2968C" w14:textId="77777777" w:rsidR="002E3184" w:rsidRPr="008E0F64" w:rsidRDefault="002E3184" w:rsidP="002E3184">
      <w:pPr>
        <w:pStyle w:val="FOD-normal"/>
        <w:ind w:left="360"/>
      </w:pPr>
      <w:r w:rsidRPr="008E0F64">
        <w:t>Darüber hinaus werden, falls erforderlich, weitere Maßnahmen ergriffen:</w:t>
      </w:r>
    </w:p>
    <w:p w14:paraId="78163F70" w14:textId="77777777" w:rsidR="002E3184" w:rsidRPr="008E0F64" w:rsidRDefault="002E3184" w:rsidP="00445351">
      <w:pPr>
        <w:pStyle w:val="FOD-opsomming1"/>
        <w:numPr>
          <w:ilvl w:val="0"/>
          <w:numId w:val="220"/>
        </w:numPr>
      </w:pPr>
      <w:r w:rsidRPr="008E0F64">
        <w:t>um die Entladung jeglicher kapazitiver Energie sicherzustellen,</w:t>
      </w:r>
    </w:p>
    <w:p w14:paraId="088CAFF1" w14:textId="77777777" w:rsidR="002E3184" w:rsidRPr="008E0F64" w:rsidRDefault="002E3184" w:rsidP="00445351">
      <w:pPr>
        <w:pStyle w:val="FOD-opsomming1"/>
        <w:numPr>
          <w:ilvl w:val="0"/>
          <w:numId w:val="220"/>
        </w:numPr>
      </w:pPr>
      <w:r w:rsidRPr="008E0F64">
        <w:t>um eine Spannungswiederkehr zu vermeiden, wenn eine Anlage durch mehrere Quellen versorgt wird.</w:t>
      </w:r>
    </w:p>
    <w:p w14:paraId="18465498" w14:textId="77777777" w:rsidR="002E3184" w:rsidRPr="008E0F64" w:rsidRDefault="002E3184" w:rsidP="002E3184">
      <w:pPr>
        <w:pStyle w:val="FOD-normal"/>
        <w:keepNext/>
        <w:ind w:left="360"/>
      </w:pPr>
      <w:r w:rsidRPr="008E0F64">
        <w:t xml:space="preserve">Bei Notstromanlagen, die nicht Teil eines Verteilnetzes sind und parallel zu diesem Netz betrieben werden können, ist letztere Bedingung erfüllt, sofern sie unbeschadet des </w:t>
      </w:r>
      <w:r w:rsidRPr="008E0F64">
        <w:rPr>
          <w:i/>
        </w:rPr>
        <w:t>Abschnitts 6.4.1</w:t>
      </w:r>
      <w:r w:rsidRPr="008E0F64">
        <w:t xml:space="preserve"> und des </w:t>
      </w:r>
      <w:r w:rsidRPr="008E0F64">
        <w:rPr>
          <w:i/>
        </w:rPr>
        <w:t>Unterabschnitts 6.4.6.2</w:t>
      </w:r>
      <w:r w:rsidRPr="008E0F64">
        <w:t xml:space="preserve"> folgende Anforderungen erfüllen:</w:t>
      </w:r>
    </w:p>
    <w:p w14:paraId="5D280CDB" w14:textId="77777777" w:rsidR="002E3184" w:rsidRPr="008E0F64" w:rsidRDefault="002E3184" w:rsidP="00445351">
      <w:pPr>
        <w:pStyle w:val="FOD-opsomming1"/>
        <w:numPr>
          <w:ilvl w:val="0"/>
          <w:numId w:val="221"/>
        </w:numPr>
      </w:pPr>
      <w:r w:rsidRPr="008E0F64">
        <w:t xml:space="preserve">Es muss eine verriegelbare Sicherheitsabschaltung vorgesehen werden, die für den Verteilnetzbetreiber zugänglich ist. Der Mechanismus muss auf der Grundlage eines Entkopplungsschutzes arbeiten, der die Entkopplung im Falle außergewöhnlicher Spannungs- und/oder Frequenzschwankungen steuert. </w:t>
      </w:r>
    </w:p>
    <w:p w14:paraId="64820BE4" w14:textId="77777777" w:rsidR="002E3184" w:rsidRPr="008E0F64" w:rsidRDefault="002E3184" w:rsidP="00445351">
      <w:pPr>
        <w:pStyle w:val="FOD-opsomming1"/>
        <w:numPr>
          <w:ilvl w:val="0"/>
          <w:numId w:val="221"/>
        </w:numPr>
      </w:pPr>
      <w:r w:rsidRPr="008E0F64">
        <w:t>Bei Notstromanlagen mit einer AC-Leistung von höchstens 30 kVA kann als Alternativlösung ein automatisches Trennsystem vorgesehen werden, das folgende Bedingungen erfüllt:</w:t>
      </w:r>
    </w:p>
    <w:p w14:paraId="6C0F1DF7" w14:textId="77777777" w:rsidR="002E3184" w:rsidRPr="008E0F64" w:rsidRDefault="002E3184" w:rsidP="00445351">
      <w:pPr>
        <w:pStyle w:val="FOD-opsomming123"/>
        <w:numPr>
          <w:ilvl w:val="0"/>
          <w:numId w:val="514"/>
        </w:numPr>
        <w:tabs>
          <w:tab w:val="clear" w:pos="480"/>
          <w:tab w:val="left" w:pos="1260"/>
        </w:tabs>
        <w:ind w:left="993" w:hanging="284"/>
      </w:pPr>
      <w:r w:rsidRPr="008E0F64">
        <w:t xml:space="preserve">aus zwei in Reihe geschalteten Komponenten bestehen, die jeweils eine Entkopplung zwischen Stromkreis und Verteilnetz sicherstellen. Eine der Komponenten gewährleistet eine physische Trennung durch einen automatischen allpoligen Lasttrennschalter; bei der zweiten Komponente kann es sich in Abweichung von </w:t>
      </w:r>
      <w:r w:rsidRPr="008E0F64">
        <w:rPr>
          <w:i/>
        </w:rPr>
        <w:t>Punkt a.3</w:t>
      </w:r>
      <w:r w:rsidRPr="008E0F64">
        <w:t xml:space="preserve"> Absatz 1 um ein elektronisches Trennsystem handeln,</w:t>
      </w:r>
    </w:p>
    <w:p w14:paraId="1AFD7B67" w14:textId="77777777" w:rsidR="002E3184" w:rsidRPr="008E0F64" w:rsidRDefault="002E3184" w:rsidP="006A2467">
      <w:pPr>
        <w:pStyle w:val="FOD-opsomming123"/>
        <w:ind w:left="993" w:hanging="284"/>
      </w:pPr>
      <w:r w:rsidRPr="008E0F64">
        <w:t>eine galvanische Trennung in weniger als 5 Sekunden gewährleisten, wenn die Netzversorgung ausgeschaltet wird oder ausfällt.</w:t>
      </w:r>
    </w:p>
    <w:p w14:paraId="0973DCD6" w14:textId="77777777" w:rsidR="002E3184" w:rsidRPr="008E0F64" w:rsidRDefault="002E3184" w:rsidP="00F1261E">
      <w:pPr>
        <w:pStyle w:val="Paragraphedeliste"/>
        <w:widowControl w:val="0"/>
        <w:numPr>
          <w:ilvl w:val="0"/>
          <w:numId w:val="4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Ausschaltung für nicht elektrische Instandhaltung</w:t>
      </w:r>
    </w:p>
    <w:p w14:paraId="3CEBBCFB" w14:textId="77777777" w:rsidR="002E3184" w:rsidRPr="008E0F64" w:rsidRDefault="002E3184" w:rsidP="002E3184">
      <w:pPr>
        <w:pStyle w:val="FOD-normal"/>
        <w:ind w:left="360"/>
        <w:rPr>
          <w:i/>
        </w:rPr>
      </w:pPr>
      <w:r w:rsidRPr="008E0F64">
        <w:rPr>
          <w:i/>
        </w:rPr>
        <w:t>b.1 - Allgemeines</w:t>
      </w:r>
    </w:p>
    <w:p w14:paraId="3ABDCEB6" w14:textId="77777777" w:rsidR="002E3184" w:rsidRPr="008E0F64" w:rsidRDefault="002E3184" w:rsidP="002E3184">
      <w:pPr>
        <w:pStyle w:val="FOD-normal"/>
        <w:ind w:left="360"/>
      </w:pPr>
      <w:r w:rsidRPr="008E0F64">
        <w:t>Eine Ausschaltung für nicht elektrische Instandhaltung ist dazu bestimmt, Teile von elektrischen Betriebsmitteln abzuschalten, die mit elektrischer Energie versorgt werden, um andere Unfälle als die durch elektrischen Schlag oder Lichtbogen bei der nicht elektrischen Instandhaltung dieser Betriebsmittel zu verhüten.</w:t>
      </w:r>
    </w:p>
    <w:p w14:paraId="1EAFFAAE" w14:textId="77777777" w:rsidR="002E3184" w:rsidRPr="008E0F64" w:rsidRDefault="002E3184" w:rsidP="002E3184">
      <w:pPr>
        <w:pStyle w:val="FOD-normal"/>
        <w:ind w:left="360"/>
        <w:rPr>
          <w:i/>
        </w:rPr>
      </w:pPr>
      <w:r w:rsidRPr="008E0F64">
        <w:rPr>
          <w:i/>
        </w:rPr>
        <w:t>b.2 - Wahl der Betriebsmittel</w:t>
      </w:r>
    </w:p>
    <w:p w14:paraId="6030A187" w14:textId="77777777" w:rsidR="002E3184" w:rsidRPr="008E0F64" w:rsidRDefault="002E3184" w:rsidP="002E3184">
      <w:pPr>
        <w:pStyle w:val="FOD-normal"/>
        <w:ind w:left="360"/>
      </w:pPr>
      <w:r w:rsidRPr="008E0F64">
        <w:t>Einrichtungen zur Ausschaltung für nicht elektrische Instandhaltung befinden sich vorzugsweise im Hauptversorgungsstromkreis. Sie schalten nicht unbedingt alle aktiven Versorgungsleiter ab. Die Unterbrechung eines Steuerkreises ist jedoch erlaubt, wenn durch eine zusätzliche Sicherheitseinrichtung ein Zustand entsteht, der einer Abschaltung der Hauptstromversorgung gleichkommt, oder wenn entsprechende Vorschriften dies zulassen.</w:t>
      </w:r>
    </w:p>
    <w:p w14:paraId="44B19A59" w14:textId="6900E033" w:rsidR="002E3184" w:rsidRPr="008E0F64" w:rsidRDefault="002E3184" w:rsidP="002E3184">
      <w:pPr>
        <w:pStyle w:val="FOD-normal"/>
        <w:ind w:left="360"/>
      </w:pPr>
      <w:r w:rsidRPr="008E0F64">
        <w:t>Für eine Ausschaltung für nicht elektrische Instandhaltung können z.B. folgende Mittel eingesetzt werden:</w:t>
      </w:r>
    </w:p>
    <w:p w14:paraId="6C7B2E28" w14:textId="77777777" w:rsidR="002E3184" w:rsidRPr="008E0F64" w:rsidRDefault="002E3184" w:rsidP="00445351">
      <w:pPr>
        <w:pStyle w:val="FOD-opsomming1"/>
        <w:numPr>
          <w:ilvl w:val="0"/>
          <w:numId w:val="222"/>
        </w:numPr>
      </w:pPr>
      <w:r w:rsidRPr="008E0F64">
        <w:t>mehrpolige Schalter,</w:t>
      </w:r>
    </w:p>
    <w:p w14:paraId="4CA6AEF7" w14:textId="77777777" w:rsidR="002E3184" w:rsidRPr="008E0F64" w:rsidRDefault="002E3184" w:rsidP="00445351">
      <w:pPr>
        <w:pStyle w:val="FOD-opsomming1"/>
        <w:numPr>
          <w:ilvl w:val="0"/>
          <w:numId w:val="222"/>
        </w:numPr>
      </w:pPr>
      <w:r w:rsidRPr="008E0F64">
        <w:t>Leitungsschutzschalter,</w:t>
      </w:r>
    </w:p>
    <w:p w14:paraId="31930C14" w14:textId="77777777" w:rsidR="002E3184" w:rsidRPr="008E0F64" w:rsidRDefault="002E3184" w:rsidP="00445351">
      <w:pPr>
        <w:pStyle w:val="FOD-opsomming1"/>
        <w:numPr>
          <w:ilvl w:val="0"/>
          <w:numId w:val="222"/>
        </w:numPr>
      </w:pPr>
      <w:r w:rsidRPr="008E0F64">
        <w:t>Hilfsstromschalter,</w:t>
      </w:r>
    </w:p>
    <w:p w14:paraId="714326A4" w14:textId="77777777" w:rsidR="002E3184" w:rsidRPr="008E0F64" w:rsidRDefault="002E3184" w:rsidP="00445351">
      <w:pPr>
        <w:pStyle w:val="FOD-opsomming1"/>
        <w:numPr>
          <w:ilvl w:val="0"/>
          <w:numId w:val="222"/>
        </w:numPr>
      </w:pPr>
      <w:r w:rsidRPr="008E0F64">
        <w:t>Steckdosen.</w:t>
      </w:r>
    </w:p>
    <w:p w14:paraId="382E5771" w14:textId="77777777" w:rsidR="002E3184" w:rsidRPr="008E0F64" w:rsidRDefault="002E3184" w:rsidP="002E3184">
      <w:pPr>
        <w:pStyle w:val="FOD-normal"/>
        <w:ind w:left="360"/>
      </w:pPr>
      <w:r w:rsidRPr="008E0F64">
        <w:lastRenderedPageBreak/>
        <w:t>Einrichtungen zur Ausschaltung für nicht elektrische Instandhaltung bzw. entsprechende Hilfsstromschalter werden per Hand gesteuert und verfügen über eine von außen sichtbare Abschaltung bzw. die Stellung wird deutlich und sicher angezeigt. Die Anzeige dieser Stellung sollte nur erscheinen, wenn an jedem Pol die Stellung "</w:t>
      </w:r>
      <w:r w:rsidRPr="008E0F64">
        <w:rPr>
          <w:smallCaps/>
        </w:rPr>
        <w:t>AUS</w:t>
      </w:r>
      <w:r w:rsidRPr="008E0F64">
        <w:t>" oder "</w:t>
      </w:r>
      <w:r w:rsidRPr="008E0F64">
        <w:rPr>
          <w:smallCaps/>
        </w:rPr>
        <w:t>OFFEN</w:t>
      </w:r>
      <w:r w:rsidRPr="008E0F64">
        <w:t xml:space="preserve">" erreicht ist. Zusätzliche Stellungen, z.B. </w:t>
      </w:r>
      <w:r w:rsidRPr="008E0F64">
        <w:rPr>
          <w:smallCaps/>
        </w:rPr>
        <w:t>"EIN"</w:t>
      </w:r>
      <w:r w:rsidRPr="008E0F64">
        <w:t xml:space="preserve">, </w:t>
      </w:r>
      <w:r w:rsidRPr="008E0F64">
        <w:rPr>
          <w:smallCaps/>
        </w:rPr>
        <w:t>"TEST"</w:t>
      </w:r>
      <w:r w:rsidRPr="008E0F64">
        <w:t xml:space="preserve">, </w:t>
      </w:r>
      <w:r w:rsidRPr="008E0F64">
        <w:rPr>
          <w:smallCaps/>
        </w:rPr>
        <w:t>"AKTIVIERT"</w:t>
      </w:r>
      <w:r w:rsidRPr="008E0F64">
        <w:t>, können vorgesehen werden, vorausgesetzt, dass sie deutlich gekennzeichnet sind.</w:t>
      </w:r>
    </w:p>
    <w:p w14:paraId="64DD5940" w14:textId="77777777" w:rsidR="002E3184" w:rsidRPr="008E0F64" w:rsidRDefault="002E3184" w:rsidP="002E3184">
      <w:pPr>
        <w:pStyle w:val="FOD-normal"/>
        <w:ind w:left="360"/>
      </w:pPr>
      <w:r w:rsidRPr="008E0F64">
        <w:t>Einrichtungen zur Ausschaltung für nicht elektrische Instandhaltung werden so entworfen und installiert, dass jegliche unbeabsichtigte Wiedereinschaltung, z.B. durch Schläge oder Schwingungen, verhindert wird.</w:t>
      </w:r>
    </w:p>
    <w:p w14:paraId="1AB5C5DE" w14:textId="77777777" w:rsidR="002E3184" w:rsidRPr="008E0F64" w:rsidRDefault="002E3184" w:rsidP="002E3184">
      <w:pPr>
        <w:pStyle w:val="FOD-normal"/>
        <w:ind w:left="360"/>
      </w:pPr>
      <w:r w:rsidRPr="008E0F64">
        <w:t>Eine Trennung ist ebenfalls als gültige Einrichtung anzusehen.</w:t>
      </w:r>
    </w:p>
    <w:p w14:paraId="4A74926A" w14:textId="77777777" w:rsidR="002E3184" w:rsidRPr="008E0F64" w:rsidRDefault="002E3184" w:rsidP="00F1261E">
      <w:pPr>
        <w:pStyle w:val="Paragraphedeliste"/>
        <w:widowControl w:val="0"/>
        <w:numPr>
          <w:ilvl w:val="0"/>
          <w:numId w:val="4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Not-Ausschaltung</w:t>
      </w:r>
    </w:p>
    <w:p w14:paraId="7521D242" w14:textId="77777777" w:rsidR="002E3184" w:rsidRPr="008E0F64" w:rsidRDefault="002E3184" w:rsidP="002E3184">
      <w:pPr>
        <w:pStyle w:val="FOD-normal"/>
        <w:ind w:left="360"/>
        <w:rPr>
          <w:i/>
        </w:rPr>
      </w:pPr>
      <w:r w:rsidRPr="008E0F64">
        <w:rPr>
          <w:i/>
        </w:rPr>
        <w:t>c.1 - Allgemeines</w:t>
      </w:r>
    </w:p>
    <w:p w14:paraId="2D8C2171" w14:textId="77777777" w:rsidR="002E3184" w:rsidRPr="008E0F64" w:rsidRDefault="002E3184" w:rsidP="002E3184">
      <w:pPr>
        <w:pStyle w:val="FOD-normal"/>
        <w:keepNext/>
        <w:ind w:left="357"/>
      </w:pPr>
      <w:r w:rsidRPr="008E0F64">
        <w:t>Not-Ausschaltungseinrichtungen werden für jeden Teil einer Anlage vorgesehen, bei dem es notwendig sein kann, die Stromversorgung abzuschalten, um eine Gefahr zu beseitigen. Wenn diese Gefahr von einer Bewegung ausgeht, werden diese Einrichtungen als "Not-Halt" bezeichnet.</w:t>
      </w:r>
    </w:p>
    <w:p w14:paraId="73EBC271" w14:textId="77777777" w:rsidR="002E3184" w:rsidRPr="008E0F64" w:rsidRDefault="002E3184" w:rsidP="002E3184">
      <w:pPr>
        <w:pStyle w:val="FOD-normal"/>
        <w:ind w:left="360"/>
      </w:pPr>
      <w:r w:rsidRPr="008E0F64">
        <w:t>Not-Ausschaltungen und/oder Not-Halt-Einrichtungen können für verschiedene Anwendungen vorgesehen werden, und zwar nach den diesbezüglichen Regeln des Fachs.</w:t>
      </w:r>
    </w:p>
    <w:p w14:paraId="368F5373" w14:textId="77777777" w:rsidR="002E3184" w:rsidRPr="008E0F64" w:rsidRDefault="002E3184" w:rsidP="002E3184">
      <w:pPr>
        <w:pStyle w:val="FOD-normal"/>
        <w:ind w:left="360"/>
      </w:pPr>
      <w:r w:rsidRPr="008E0F64">
        <w:t>Diese Not-Ausschaltungseinrichtungen, Not-Halt inbegriffen, werden so angebracht, dass sie leicht erkennbar und schnell zugänglich sind.</w:t>
      </w:r>
    </w:p>
    <w:p w14:paraId="338139EC" w14:textId="09B6113F" w:rsidR="002E3184" w:rsidRPr="008E0F64" w:rsidRDefault="002E3184" w:rsidP="002E3184">
      <w:pPr>
        <w:pStyle w:val="FOD-normal"/>
        <w:ind w:left="360"/>
        <w:rPr>
          <w:i/>
        </w:rPr>
      </w:pPr>
      <w:r w:rsidRPr="008E0F64">
        <w:rPr>
          <w:i/>
        </w:rPr>
        <w:t>c.2 - Wahl und Eigenschaften von Betriebsmitteln</w:t>
      </w:r>
    </w:p>
    <w:p w14:paraId="7F97CFB9" w14:textId="77777777" w:rsidR="002E3184" w:rsidRPr="008E0F64" w:rsidRDefault="002E3184" w:rsidP="002E3184">
      <w:pPr>
        <w:pStyle w:val="FOD-normal"/>
        <w:ind w:left="360"/>
      </w:pPr>
      <w:r w:rsidRPr="008E0F64">
        <w:t>Bei Klein- und Niederspannung ermöglichen Mittel zur Not-Ausschaltung, Not-Halt inbegriffen, den Volllaststrom des entsprechenden Teils der Anlage einschließlich des Stroms etwaiger blockierter Motoren abzuschalten. Bei diesen Mitteln kann es sich um Folgendes handeln:</w:t>
      </w:r>
    </w:p>
    <w:p w14:paraId="7E08E6DC" w14:textId="77777777" w:rsidR="002E3184" w:rsidRPr="008E0F64" w:rsidRDefault="002E3184" w:rsidP="00445351">
      <w:pPr>
        <w:pStyle w:val="FOD-opsomming1"/>
        <w:numPr>
          <w:ilvl w:val="0"/>
          <w:numId w:val="223"/>
        </w:numPr>
        <w:tabs>
          <w:tab w:val="clear" w:pos="880"/>
          <w:tab w:val="left" w:pos="900"/>
        </w:tabs>
      </w:pPr>
      <w:r w:rsidRPr="008E0F64">
        <w:t>eine einfache Abschalteinrichtung, die direkt die Hauptstromversorgung abschaltet,</w:t>
      </w:r>
    </w:p>
    <w:p w14:paraId="368D9376" w14:textId="77777777" w:rsidR="002E3184" w:rsidRPr="008E0F64" w:rsidRDefault="002E3184" w:rsidP="00445351">
      <w:pPr>
        <w:pStyle w:val="FOD-opsomming1"/>
        <w:keepNext/>
        <w:numPr>
          <w:ilvl w:val="0"/>
          <w:numId w:val="223"/>
        </w:numPr>
        <w:tabs>
          <w:tab w:val="clear" w:pos="880"/>
          <w:tab w:val="left" w:pos="900"/>
        </w:tabs>
      </w:pPr>
      <w:r w:rsidRPr="008E0F64">
        <w:t>eine Kombination mehrerer Geräte, die durch eine einzige Handlung in Betrieb gesetzt wird und die Beseitigung der Gefahr durch Abschaltung der Stromversorgung des entsprechenden Teils der Anlage bewirkt. Eine Aufrechterhaltung der Stromversorgung für die elektrische Bremsung kann vorgesehen werden. Beispiele:</w:t>
      </w:r>
    </w:p>
    <w:p w14:paraId="705EF459" w14:textId="77777777" w:rsidR="002E3184" w:rsidRPr="008E0F64" w:rsidRDefault="002E3184" w:rsidP="002E3184">
      <w:pPr>
        <w:pStyle w:val="FOD-opsomming2"/>
        <w:numPr>
          <w:ilvl w:val="1"/>
          <w:numId w:val="2"/>
        </w:numPr>
      </w:pPr>
      <w:r w:rsidRPr="008E0F64">
        <w:t>Hauptstromkreisschalter,</w:t>
      </w:r>
    </w:p>
    <w:p w14:paraId="05D0FC69" w14:textId="77777777" w:rsidR="002E3184" w:rsidRPr="008E0F64" w:rsidRDefault="002E3184" w:rsidP="002E3184">
      <w:pPr>
        <w:pStyle w:val="FOD-opsomming2"/>
        <w:numPr>
          <w:ilvl w:val="1"/>
          <w:numId w:val="2"/>
        </w:numPr>
      </w:pPr>
      <w:r w:rsidRPr="008E0F64">
        <w:t>Drucktaster und Vergleichbares in Steuerkreisen.</w:t>
      </w:r>
    </w:p>
    <w:p w14:paraId="3D700835" w14:textId="77777777" w:rsidR="002E3184" w:rsidRPr="008E0F64" w:rsidRDefault="002E3184" w:rsidP="002E3184">
      <w:pPr>
        <w:pStyle w:val="FOD-normal"/>
        <w:ind w:left="360"/>
      </w:pPr>
      <w:r w:rsidRPr="008E0F64">
        <w:t>Handgesteuerte Einrichtungen werden vorzugsweise zur direkten Abschaltung der Hauptstromversorgung gewählt.</w:t>
      </w:r>
    </w:p>
    <w:p w14:paraId="0DF7BEB6" w14:textId="77777777" w:rsidR="002E3184" w:rsidRPr="008E0F64" w:rsidRDefault="002E3184" w:rsidP="002E3184">
      <w:pPr>
        <w:pStyle w:val="FOD-normal"/>
        <w:ind w:left="360"/>
      </w:pPr>
      <w:r w:rsidRPr="008E0F64">
        <w:t>Ferngesteuerte Schütze werden durch Abschaltung der Stromversorgung der Spulen oder durch andere Techniken, die gleichwertige Sicherheit bieten, geöffnet.</w:t>
      </w:r>
    </w:p>
    <w:p w14:paraId="745BFD58" w14:textId="77777777" w:rsidR="002E3184" w:rsidRPr="008E0F64" w:rsidRDefault="002E3184" w:rsidP="002E3184">
      <w:pPr>
        <w:pStyle w:val="FOD-normal"/>
        <w:ind w:left="360"/>
      </w:pPr>
      <w:r w:rsidRPr="008E0F64">
        <w:t>Mittel zur Steuerung (Griffe, Drucktaster, ...) von Einrichtungen müssen deutlich gekennzeichnet sein, möglichst durch die Farbe Rot im Kontrast zur Hintergrundfarbe.</w:t>
      </w:r>
    </w:p>
    <w:p w14:paraId="0812FFC6" w14:textId="77777777" w:rsidR="002E3184" w:rsidRPr="008E0F64" w:rsidRDefault="002E3184" w:rsidP="002E3184">
      <w:pPr>
        <w:pStyle w:val="FOD-normal"/>
        <w:spacing w:after="120"/>
        <w:ind w:left="357"/>
      </w:pPr>
      <w:r w:rsidRPr="008E0F64">
        <w:t>Not-Ausschaltungseinrichtungen sind in Trennstellung oder Ausschaltstellung (elektrisch oder mechanisch) verriegelbar. Nicht verriegelbare Einrichtungen sind annehmbar, wenn sowohl Einrichtung als auch Anlaufmittel unter der Aufsicht ein und derselben Person stehen. Je nach Bedarf ist diese Aufsicht ununterbrochen.</w:t>
      </w:r>
    </w:p>
    <w:p w14:paraId="5BEB0A7F" w14:textId="77777777" w:rsidR="002E3184" w:rsidRPr="008E0F64" w:rsidRDefault="002E3184" w:rsidP="00962ACD">
      <w:pPr>
        <w:pStyle w:val="FOD-niv4"/>
      </w:pPr>
      <w:bookmarkStart w:id="1832" w:name="_Toc390436861"/>
      <w:bookmarkStart w:id="1833" w:name="_Toc167268347"/>
      <w:bookmarkStart w:id="1834" w:name="_Toc167269510"/>
      <w:bookmarkStart w:id="1835" w:name="_Toc167270670"/>
      <w:bookmarkStart w:id="1836" w:name="_Toc196734711"/>
      <w:r w:rsidRPr="008E0F64">
        <w:t>Unterabschnitt 5.3.3.2 - Betriebsmäßige Schaltung</w:t>
      </w:r>
      <w:bookmarkEnd w:id="1832"/>
      <w:bookmarkEnd w:id="1833"/>
      <w:bookmarkEnd w:id="1834"/>
      <w:bookmarkEnd w:id="1835"/>
      <w:bookmarkEnd w:id="1836"/>
    </w:p>
    <w:p w14:paraId="62FE937C" w14:textId="77777777" w:rsidR="002E3184" w:rsidRPr="008E0F64" w:rsidRDefault="002E3184" w:rsidP="00F1261E">
      <w:pPr>
        <w:pStyle w:val="Paragraphedeliste"/>
        <w:widowControl w:val="0"/>
        <w:numPr>
          <w:ilvl w:val="0"/>
          <w:numId w:val="4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5B6CE4B8" w14:textId="77777777" w:rsidR="002E3184" w:rsidRPr="008E0F64" w:rsidRDefault="002E3184" w:rsidP="002E3184">
      <w:pPr>
        <w:pStyle w:val="FOD-normal"/>
      </w:pPr>
      <w:r w:rsidRPr="008E0F64">
        <w:t>Steuerungseinrichtungen werden elektrischen Maschinen, Geräten oder Leitungen vorgeschaltet, bei denen es erforderlich sein kann, die Stromversorgung unabhängig von anderen Teilen einer Anlage herzustellen oder zu unterbrechen.</w:t>
      </w:r>
    </w:p>
    <w:p w14:paraId="7B8F5D87" w14:textId="5B7F61EB" w:rsidR="002E3184" w:rsidRPr="008E0F64" w:rsidRDefault="002E3184" w:rsidP="00F1261E">
      <w:pPr>
        <w:pStyle w:val="Paragraphedeliste"/>
        <w:widowControl w:val="0"/>
        <w:numPr>
          <w:ilvl w:val="0"/>
          <w:numId w:val="4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Wahl einer Steuerungseinrichtung</w:t>
      </w:r>
    </w:p>
    <w:p w14:paraId="4603F975" w14:textId="77777777" w:rsidR="002E3184" w:rsidRPr="008E0F64" w:rsidRDefault="002E3184" w:rsidP="002E3184">
      <w:pPr>
        <w:pStyle w:val="FOD-normal"/>
      </w:pPr>
      <w:r w:rsidRPr="008E0F64">
        <w:t>Bei Klein- und Niederspannung, dürfen weiter unten beschriebene Einrichtungen benutzt werden, wenn sie den diesbezüglichen vom König bestätigten oder vom NBN registrierten Normen entsprechen oder Bestimmungen entsprechen, die ein Sicherheitsniveau gewährleisten, das dem in diesen Normen festgelegten Niveau mindestens gleichwertig ist:</w:t>
      </w:r>
    </w:p>
    <w:p w14:paraId="2185C942" w14:textId="77777777" w:rsidR="002E3184" w:rsidRPr="008E0F64" w:rsidRDefault="002E3184" w:rsidP="00445351">
      <w:pPr>
        <w:pStyle w:val="FOD-opsomming1"/>
        <w:numPr>
          <w:ilvl w:val="0"/>
          <w:numId w:val="224"/>
        </w:numPr>
      </w:pPr>
      <w:r w:rsidRPr="008E0F64">
        <w:t>Steckdosen mit einer Stromstärke von höchstens 16 A bei einer Betriebsspannung von höchstens 500 V bei Wechselstrom und 250 V bei Gleichstrom,</w:t>
      </w:r>
    </w:p>
    <w:p w14:paraId="2486B4F5" w14:textId="77777777" w:rsidR="002E3184" w:rsidRPr="008E0F64" w:rsidRDefault="002E3184" w:rsidP="00445351">
      <w:pPr>
        <w:pStyle w:val="FOD-opsomming1"/>
        <w:numPr>
          <w:ilvl w:val="0"/>
          <w:numId w:val="224"/>
        </w:numPr>
      </w:pPr>
      <w:r w:rsidRPr="008E0F64">
        <w:t>Schalter,</w:t>
      </w:r>
    </w:p>
    <w:p w14:paraId="5ED8D585" w14:textId="77777777" w:rsidR="002E3184" w:rsidRPr="008E0F64" w:rsidRDefault="002E3184" w:rsidP="00445351">
      <w:pPr>
        <w:pStyle w:val="FOD-opsomming1"/>
        <w:keepNext/>
        <w:numPr>
          <w:ilvl w:val="0"/>
          <w:numId w:val="224"/>
        </w:numPr>
      </w:pPr>
      <w:r w:rsidRPr="008E0F64">
        <w:lastRenderedPageBreak/>
        <w:t>Leitungsschutzschalter,</w:t>
      </w:r>
    </w:p>
    <w:p w14:paraId="3F844A33" w14:textId="77777777" w:rsidR="002E3184" w:rsidRPr="008E0F64" w:rsidRDefault="002E3184" w:rsidP="00445351">
      <w:pPr>
        <w:pStyle w:val="FOD-opsomming1"/>
        <w:keepNext/>
        <w:numPr>
          <w:ilvl w:val="0"/>
          <w:numId w:val="224"/>
        </w:numPr>
      </w:pPr>
      <w:r w:rsidRPr="008E0F64">
        <w:t>Schütze,</w:t>
      </w:r>
    </w:p>
    <w:p w14:paraId="511F5C2B" w14:textId="77777777" w:rsidR="002E3184" w:rsidRPr="008E0F64" w:rsidRDefault="002E3184" w:rsidP="00445351">
      <w:pPr>
        <w:pStyle w:val="FOD-opsomming1"/>
        <w:keepNext/>
        <w:numPr>
          <w:ilvl w:val="0"/>
          <w:numId w:val="224"/>
        </w:numPr>
      </w:pPr>
      <w:r w:rsidRPr="008E0F64">
        <w:t>Hilfsstromschalter,</w:t>
      </w:r>
    </w:p>
    <w:p w14:paraId="3B1FCF10" w14:textId="77777777" w:rsidR="002E3184" w:rsidRPr="008E0F64" w:rsidRDefault="002E3184" w:rsidP="00445351">
      <w:pPr>
        <w:pStyle w:val="FOD-opsomming1"/>
        <w:keepNext/>
        <w:numPr>
          <w:ilvl w:val="0"/>
          <w:numId w:val="453"/>
        </w:numPr>
      </w:pPr>
      <w:r w:rsidRPr="008E0F64">
        <w:t>elektronische Einrichtungen.</w:t>
      </w:r>
    </w:p>
    <w:p w14:paraId="4E5772CD" w14:textId="77777777" w:rsidR="002E3184" w:rsidRPr="008E0F64" w:rsidRDefault="002E3184" w:rsidP="00F1261E">
      <w:pPr>
        <w:pStyle w:val="Paragraphedeliste"/>
        <w:widowControl w:val="0"/>
        <w:numPr>
          <w:ilvl w:val="0"/>
          <w:numId w:val="4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Abschaltung von Leitern</w:t>
      </w:r>
    </w:p>
    <w:p w14:paraId="0BDC0216" w14:textId="77777777" w:rsidR="002E3184" w:rsidRPr="008E0F64" w:rsidRDefault="002E3184" w:rsidP="002E3184">
      <w:pPr>
        <w:pStyle w:val="FOD-normal"/>
      </w:pPr>
      <w:r w:rsidRPr="008E0F64">
        <w:t>Sofern keine Gefahren entstehen können, müssen nicht alle aktiven Leiter abgeschaltet werden.</w:t>
      </w:r>
    </w:p>
    <w:p w14:paraId="1248B0C8" w14:textId="77777777" w:rsidR="002E3184" w:rsidRPr="008E0F64" w:rsidRDefault="002E3184" w:rsidP="002E3184">
      <w:pPr>
        <w:pStyle w:val="FOD-normal"/>
      </w:pPr>
      <w:r w:rsidRPr="008E0F64">
        <w:t>Außer zu Messzwecken werden einpolige Steuerungseinrichtungen nicht an Neutralleitern angebracht.</w:t>
      </w:r>
    </w:p>
    <w:p w14:paraId="09B29145" w14:textId="77777777" w:rsidR="002E3184" w:rsidRPr="008E0F64" w:rsidRDefault="002E3184" w:rsidP="002E3184">
      <w:pPr>
        <w:pStyle w:val="FOD-normal"/>
        <w:keepNext/>
      </w:pPr>
      <w:r w:rsidRPr="008E0F64">
        <w:t>Steuerungseinrichtungen, die zur Umschaltung zwischen Energieversorgungsquellen dienen, schließen alle aktiven Leiter ein und führen nicht zu einer unbeabsichtigten Parallelschaltung von Quellen.</w:t>
      </w:r>
    </w:p>
    <w:p w14:paraId="227BC8C7" w14:textId="77777777" w:rsidR="002E3184" w:rsidRPr="008E0F64" w:rsidRDefault="002E3184" w:rsidP="002E3184">
      <w:pPr>
        <w:pStyle w:val="FOD-normal"/>
        <w:keepNext/>
      </w:pPr>
      <w:r w:rsidRPr="008E0F64">
        <w:t>In TN-Anlagen darf der Neutralleiter jedoch nicht abgeschaltet werden, wenn die Neutralleiter beider Quellen mit demselben Erder verbunden sind.</w:t>
      </w:r>
    </w:p>
    <w:p w14:paraId="01D2436D" w14:textId="77777777" w:rsidR="002E3184" w:rsidRPr="008E0F64" w:rsidRDefault="002E3184" w:rsidP="00F1261E">
      <w:pPr>
        <w:pStyle w:val="Paragraphedeliste"/>
        <w:widowControl w:val="0"/>
        <w:numPr>
          <w:ilvl w:val="0"/>
          <w:numId w:val="4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Standort</w:t>
      </w:r>
    </w:p>
    <w:p w14:paraId="7A716ADC" w14:textId="77777777" w:rsidR="002E3184" w:rsidRPr="008E0F64" w:rsidRDefault="002E3184" w:rsidP="002E3184">
      <w:pPr>
        <w:pStyle w:val="FOD-normal"/>
      </w:pPr>
      <w:r w:rsidRPr="008E0F64">
        <w:t>Insbesondere werden jedes elektrische Verbrauchsgerät bzw. jede elektrische Maschine durch eine Steuerungseinrichtung bedient.</w:t>
      </w:r>
    </w:p>
    <w:p w14:paraId="6C1D77F4" w14:textId="77777777" w:rsidR="002E3184" w:rsidRPr="008E0F64" w:rsidRDefault="002E3184" w:rsidP="002E3184">
      <w:pPr>
        <w:pStyle w:val="FOD-normal"/>
      </w:pPr>
      <w:r w:rsidRPr="008E0F64">
        <w:t>Diese Einrichtung ist auch dann erforderlich, wenn der Betrieb der elektrischen Maschine bzw. des elektrischen Verbrauchsgeräts von einem Relais, einem Thermostat oder einem ähnlichen Bauelement abhängig ist.</w:t>
      </w:r>
    </w:p>
    <w:p w14:paraId="418FAA20" w14:textId="7399BE7E" w:rsidR="002E3184" w:rsidRPr="008E0F64" w:rsidRDefault="002E3184" w:rsidP="002E3184">
      <w:pPr>
        <w:pStyle w:val="FOD-normal"/>
      </w:pPr>
      <w:r w:rsidRPr="008E0F64">
        <w:t>Es ist jedoch zulässig:</w:t>
      </w:r>
    </w:p>
    <w:p w14:paraId="3F7E696A" w14:textId="77777777" w:rsidR="002E3184" w:rsidRPr="008E0F64" w:rsidRDefault="002E3184" w:rsidP="00445351">
      <w:pPr>
        <w:pStyle w:val="FOD-opsomming1"/>
        <w:keepNext/>
        <w:numPr>
          <w:ilvl w:val="0"/>
          <w:numId w:val="225"/>
        </w:numPr>
      </w:pPr>
      <w:r w:rsidRPr="008E0F64">
        <w:t>dass eine Einrichtung mehrere gleichzeitig laufende elektrische Maschinen oder Geräte steuert,</w:t>
      </w:r>
    </w:p>
    <w:p w14:paraId="6F9ECE8A" w14:textId="77777777" w:rsidR="002E3184" w:rsidRPr="008E0F64" w:rsidRDefault="002E3184" w:rsidP="00445351">
      <w:pPr>
        <w:pStyle w:val="FOD-opsomming1"/>
        <w:keepNext/>
        <w:numPr>
          <w:ilvl w:val="0"/>
          <w:numId w:val="225"/>
        </w:numPr>
      </w:pPr>
      <w:r w:rsidRPr="008E0F64">
        <w:t>dass im Versorgungsstromkreis einer elektrischen Maschine oder eines elektrischen Geräts keine Steuerungseinrichtung vorgesehen ist, wenn diese Maschine oder dieses Gerät selbst mit einem Hauptschalter ausgestattet ist,</w:t>
      </w:r>
    </w:p>
    <w:p w14:paraId="3A666577" w14:textId="77777777" w:rsidR="002E3184" w:rsidRPr="008E0F64" w:rsidRDefault="002E3184" w:rsidP="00445351">
      <w:pPr>
        <w:pStyle w:val="FOD-opsomming1"/>
        <w:numPr>
          <w:ilvl w:val="0"/>
          <w:numId w:val="225"/>
        </w:numPr>
      </w:pPr>
      <w:r w:rsidRPr="008E0F64">
        <w:t>dass für Haushaltsgeräte mit mehreren heizenden oder nicht heizenden Elementen, die jeweils über einen separaten Schalter gesteuert werden, keine Steuerungseinrichtung erforderlich ist.</w:t>
      </w:r>
    </w:p>
    <w:p w14:paraId="054F5E46" w14:textId="77777777" w:rsidR="002E3184" w:rsidRPr="008E0F64" w:rsidRDefault="002E3184" w:rsidP="00F1261E">
      <w:pPr>
        <w:pStyle w:val="Paragraphedeliste"/>
        <w:widowControl w:val="0"/>
        <w:numPr>
          <w:ilvl w:val="0"/>
          <w:numId w:val="4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Steuerungseinrichtungen</w:t>
      </w:r>
    </w:p>
    <w:p w14:paraId="50E06750" w14:textId="77777777" w:rsidR="002E3184" w:rsidRPr="008E0F64" w:rsidRDefault="002E3184" w:rsidP="002E3184">
      <w:pPr>
        <w:pStyle w:val="FOD-normal"/>
      </w:pPr>
      <w:r w:rsidRPr="008E0F64">
        <w:t>Neben den weiter oben vorgesehenen Bestimmungen werden Motoren nach den Regeln des Fachs mit geeigneten Steuerungseinrichtungen ausgestattet, wenn ein Anlauf ohne diese Einrichtungen den Betrieb anderer Anwendungen ungewöhnlich stört.</w:t>
      </w:r>
    </w:p>
    <w:p w14:paraId="4BE857A1" w14:textId="77777777" w:rsidR="002E3184" w:rsidRPr="008E0F64" w:rsidRDefault="002E3184" w:rsidP="002E3184">
      <w:pPr>
        <w:pStyle w:val="FOD-normal"/>
      </w:pPr>
      <w:r w:rsidRPr="008E0F64">
        <w:t>Außer aus zwingenden Sicherheitsgründen sind Steuerungseinrichtungen für Motoren so entworfen, dass nach einem Stillstand eine automatische Wiedereinschaltung von Motoren verhindert wird, deren Wiederanlauf eine Gefahr für Personen darstellen könnte.</w:t>
      </w:r>
    </w:p>
    <w:p w14:paraId="2B76A716" w14:textId="77777777" w:rsidR="002E3184" w:rsidRPr="008E0F64" w:rsidRDefault="002E3184" w:rsidP="00F1261E">
      <w:pPr>
        <w:pStyle w:val="Paragraphedeliste"/>
        <w:widowControl w:val="0"/>
        <w:numPr>
          <w:ilvl w:val="0"/>
          <w:numId w:val="4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Steuerkreise</w:t>
      </w:r>
    </w:p>
    <w:p w14:paraId="01F4CA8B" w14:textId="77777777" w:rsidR="002E3184" w:rsidRPr="008E0F64" w:rsidRDefault="002E3184" w:rsidP="002E3184">
      <w:pPr>
        <w:pStyle w:val="FOD-normal"/>
      </w:pPr>
      <w:r w:rsidRPr="008E0F64">
        <w:t>Steuerkreise werden so entworfen und ausgeführt, dass die Sicherheit von Personen und der wirksame Schutz von Betriebsmitteln vor den Folgen eines Fehlers in Schaltgeräten nicht beeinträchtigt werden.</w:t>
      </w:r>
    </w:p>
    <w:p w14:paraId="270AD7EA" w14:textId="77777777" w:rsidR="002E3184" w:rsidRPr="008E0F64" w:rsidRDefault="002E3184" w:rsidP="002E3184">
      <w:pPr>
        <w:pStyle w:val="FOD-normal"/>
      </w:pPr>
      <w:r w:rsidRPr="008E0F64">
        <w:t>Sie werden insbesondere so entworfen und angebracht, dass Risiken durch zufällige Berührung eines oder mehrerer Punkte des Steuerkreises mit dem Körper (oder der Erde), wodurch eine unbeabsichtigte Inbetriebsetzung verursacht oder eine Außerbetriebsetzung der gesteuerten elektrischen Maschine oder Geräte verhindert werden kann, begrenzt werden.</w:t>
      </w:r>
    </w:p>
    <w:p w14:paraId="660A064C" w14:textId="77777777" w:rsidR="002E3184" w:rsidRPr="008E0F64" w:rsidRDefault="002E3184" w:rsidP="00962ACD">
      <w:pPr>
        <w:pStyle w:val="FOD-niv4"/>
      </w:pPr>
      <w:bookmarkStart w:id="1837" w:name="_Toc390436862"/>
      <w:bookmarkStart w:id="1838" w:name="_Toc167268348"/>
      <w:bookmarkStart w:id="1839" w:name="_Toc167269511"/>
      <w:bookmarkStart w:id="1840" w:name="_Toc167270671"/>
      <w:bookmarkStart w:id="1841" w:name="_Toc196734712"/>
      <w:r w:rsidRPr="008E0F64">
        <w:t>Unterabschnitt 5.3.3.3 - Gleichzeitige Funktionen</w:t>
      </w:r>
      <w:bookmarkEnd w:id="1837"/>
      <w:bookmarkEnd w:id="1838"/>
      <w:bookmarkEnd w:id="1839"/>
      <w:bookmarkEnd w:id="1840"/>
      <w:bookmarkEnd w:id="1841"/>
    </w:p>
    <w:p w14:paraId="29A07DBC" w14:textId="77777777" w:rsidR="002E3184" w:rsidRPr="008E0F64" w:rsidRDefault="002E3184" w:rsidP="002E3184">
      <w:pPr>
        <w:pStyle w:val="FOD-normal"/>
      </w:pPr>
      <w:r w:rsidRPr="008E0F64">
        <w:t>Die Funktionen Sicherheitsabschaltung und Betriebsmäßige Schaltung dürfen ganz oder teilweise in einer Einrichtung kombiniert werden, sofern alle für die jeweilige Funktion vorgesehenen Bedingungen eingehalten werden.</w:t>
      </w:r>
    </w:p>
    <w:p w14:paraId="0D044CE6" w14:textId="77777777" w:rsidR="002E3184" w:rsidRPr="008E0F64" w:rsidRDefault="002E3184" w:rsidP="00962ACD">
      <w:pPr>
        <w:pStyle w:val="FOD-niv4"/>
      </w:pPr>
      <w:bookmarkStart w:id="1842" w:name="_Toc390436863"/>
      <w:bookmarkStart w:id="1843" w:name="_Toc167268349"/>
      <w:bookmarkStart w:id="1844" w:name="_Toc167269512"/>
      <w:bookmarkStart w:id="1845" w:name="_Toc167270672"/>
      <w:bookmarkStart w:id="1846" w:name="_Toc196734713"/>
      <w:r w:rsidRPr="008E0F64">
        <w:t>Unterabschnitt 5.3.3.4 - Vorschriften für Steckdosen</w:t>
      </w:r>
      <w:bookmarkEnd w:id="1842"/>
      <w:bookmarkEnd w:id="1843"/>
      <w:bookmarkEnd w:id="1844"/>
      <w:bookmarkEnd w:id="1845"/>
      <w:bookmarkEnd w:id="1846"/>
    </w:p>
    <w:p w14:paraId="7906BE7C" w14:textId="77777777" w:rsidR="002E3184" w:rsidRPr="008E0F64" w:rsidRDefault="002E3184" w:rsidP="002E3184">
      <w:pPr>
        <w:pStyle w:val="FOD-normal"/>
        <w:keepNext/>
        <w:widowControl w:val="0"/>
        <w:autoSpaceDE w:val="0"/>
        <w:autoSpaceDN w:val="0"/>
        <w:adjustRightInd w:val="0"/>
        <w:spacing w:before="0"/>
        <w:contextualSpacing/>
      </w:pPr>
      <w:r w:rsidRPr="008E0F64">
        <w:t>Steckdosen mit einem Nennstrom von mindestens 16 A bei einer Nennspannung des Stromkreises über 500 V Wechselstrom und 50 V Gleichstrom oder mit einem Nennstrom von mindestens 32 A:</w:t>
      </w:r>
    </w:p>
    <w:p w14:paraId="12C69E53" w14:textId="77777777" w:rsidR="002E3184" w:rsidRPr="008E0F64" w:rsidRDefault="002E3184" w:rsidP="00445351">
      <w:pPr>
        <w:pStyle w:val="FOD-opsomming1"/>
        <w:numPr>
          <w:ilvl w:val="0"/>
          <w:numId w:val="226"/>
        </w:numPr>
      </w:pPr>
      <w:r w:rsidRPr="008E0F64">
        <w:t>müssen entweder ein Ausschaltvermögen oder eine Lebensdauer aufweisen, die entweder der vom König bestätigten oder vom NBN registrierten Norm entsprechen oder Bestimmungen entsprechen, die ein Sicherheitsniveau gewährleisten, das dem in dieser Norm festgelegten Niveau mindestens gleichwertig ist</w:t>
      </w:r>
    </w:p>
    <w:p w14:paraId="68B4929E" w14:textId="77777777" w:rsidR="002E3184" w:rsidRPr="008E0F64" w:rsidRDefault="002E3184" w:rsidP="00445351">
      <w:pPr>
        <w:pStyle w:val="FOD-opsomming1"/>
        <w:numPr>
          <w:ilvl w:val="0"/>
          <w:numId w:val="226"/>
        </w:numPr>
      </w:pPr>
      <w:r w:rsidRPr="008E0F64">
        <w:t>oder mit einer mechanischen oder elektrischen Verriegelungseinrichtung versehen sein, die verhindert, dass Stecker unter Spannung eingesteckt oder abgezogen werden können.</w:t>
      </w:r>
    </w:p>
    <w:p w14:paraId="7269A7A3" w14:textId="77777777" w:rsidR="002E3184" w:rsidRPr="008E0F64" w:rsidRDefault="002E3184" w:rsidP="002E3184">
      <w:pPr>
        <w:pStyle w:val="FOD-normal"/>
      </w:pPr>
      <w:r w:rsidRPr="008E0F64">
        <w:lastRenderedPageBreak/>
        <w:t>Diese Vorschrift gilt nicht für Synchronisierungssteckdosen und -stecker, für Spannungsmessgeräte oder Messgeräte.</w:t>
      </w:r>
    </w:p>
    <w:p w14:paraId="5A511C2A" w14:textId="77777777" w:rsidR="002E3184" w:rsidRPr="008E0F64" w:rsidRDefault="002E3184" w:rsidP="002E3184">
      <w:pPr>
        <w:pStyle w:val="FOD-normal"/>
      </w:pPr>
      <w:r w:rsidRPr="008E0F64">
        <w:t>Die Schutzart von Steckdosen entspricht mindestens IPXX-B.</w:t>
      </w:r>
    </w:p>
    <w:p w14:paraId="77204649" w14:textId="77777777" w:rsidR="002E3184" w:rsidRPr="008E0F64" w:rsidRDefault="002E3184" w:rsidP="00962ACD">
      <w:pPr>
        <w:pStyle w:val="FOD-niv4"/>
      </w:pPr>
      <w:bookmarkStart w:id="1847" w:name="_Toc167268350"/>
      <w:bookmarkStart w:id="1848" w:name="_Toc167269513"/>
      <w:bookmarkStart w:id="1849" w:name="_Toc167270673"/>
      <w:bookmarkStart w:id="1850" w:name="_Toc196734714"/>
      <w:r w:rsidRPr="008E0F64">
        <w:t>Unterabschnitt 5.3.3.5 - Einrichtungen zum selbsttätigen Wiederschließen für Leitungsschutzschalter und Differenzstrom-Schutzeinrichtungen</w:t>
      </w:r>
      <w:bookmarkEnd w:id="1847"/>
      <w:bookmarkEnd w:id="1848"/>
      <w:bookmarkEnd w:id="1849"/>
      <w:bookmarkEnd w:id="1850"/>
    </w:p>
    <w:p w14:paraId="2C3561B8" w14:textId="77777777" w:rsidR="002E3184" w:rsidRPr="008E0F64" w:rsidRDefault="002E3184" w:rsidP="00445351">
      <w:pPr>
        <w:numPr>
          <w:ilvl w:val="0"/>
          <w:numId w:val="441"/>
        </w:numPr>
        <w:shd w:val="clear" w:color="auto" w:fill="FFFFFF"/>
        <w:suppressAutoHyphens/>
        <w:spacing w:after="120" w:line="240" w:lineRule="auto"/>
        <w:ind w:left="357" w:hanging="357"/>
        <w:rPr>
          <w:rFonts w:ascii="Trebuchet MS" w:hAnsi="Trebuchet MS" w:cs="ArialMT"/>
          <w:sz w:val="19"/>
          <w:szCs w:val="19"/>
          <w:shd w:val="clear" w:color="auto" w:fill="FFFFFF"/>
        </w:rPr>
      </w:pPr>
      <w:r w:rsidRPr="008E0F64">
        <w:rPr>
          <w:rFonts w:ascii="Trebuchet MS" w:hAnsi="Trebuchet MS"/>
          <w:b/>
          <w:sz w:val="19"/>
          <w:shd w:val="clear" w:color="auto" w:fill="FFFFFF"/>
        </w:rPr>
        <w:t>Allgemeines </w:t>
      </w:r>
    </w:p>
    <w:p w14:paraId="16F2ABC9" w14:textId="77777777" w:rsidR="002E3184" w:rsidRPr="008E0F64" w:rsidRDefault="002E3184" w:rsidP="002E3184">
      <w:pPr>
        <w:shd w:val="clear" w:color="auto" w:fill="FFFFFF"/>
        <w:spacing w:after="120" w:line="240" w:lineRule="auto"/>
        <w:jc w:val="both"/>
        <w:rPr>
          <w:rFonts w:ascii="Trebuchet MS" w:hAnsi="Trebuchet MS" w:cs="ArialMT"/>
          <w:sz w:val="19"/>
          <w:szCs w:val="19"/>
          <w:shd w:val="clear" w:color="auto" w:fill="FFFFFF"/>
        </w:rPr>
      </w:pPr>
      <w:r w:rsidRPr="008E0F64">
        <w:rPr>
          <w:rFonts w:ascii="Trebuchet MS" w:hAnsi="Trebuchet MS"/>
          <w:sz w:val="19"/>
          <w:shd w:val="clear" w:color="auto" w:fill="FFFFFF"/>
        </w:rPr>
        <w:t>Einrichtungen zum selbsttätigen Wiederschließen sind dazu vorgesehen, Schutzeinrichtungen (Leitungsschutzschalter und Differenzstrom-Schutzeinrichtungen) nach Ausschaltung durch einen Fehler wieder einzuschalten, um die Betriebskontinuität wiederherzustellen.</w:t>
      </w:r>
    </w:p>
    <w:p w14:paraId="76B4EC9F" w14:textId="77777777" w:rsidR="002E3184" w:rsidRPr="008E0F64" w:rsidRDefault="002E3184" w:rsidP="002E3184">
      <w:p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entsprechen:</w:t>
      </w:r>
    </w:p>
    <w:p w14:paraId="15E68F38" w14:textId="77777777" w:rsidR="002E3184" w:rsidRPr="008E0F64" w:rsidRDefault="002E3184" w:rsidP="00445351">
      <w:pPr>
        <w:pStyle w:val="Paragraphedeliste"/>
        <w:numPr>
          <w:ilvl w:val="0"/>
          <w:numId w:val="442"/>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entweder den diesbezüglichen vom König bestätigten oder vom NBN registrierten Normen </w:t>
      </w:r>
    </w:p>
    <w:p w14:paraId="491109C5" w14:textId="77777777" w:rsidR="002E3184" w:rsidRPr="008E0F64" w:rsidRDefault="002E3184" w:rsidP="00445351">
      <w:pPr>
        <w:pStyle w:val="Paragraphedeliste"/>
        <w:numPr>
          <w:ilvl w:val="0"/>
          <w:numId w:val="442"/>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oder den durch Erlass von den für Energie bzw. für das Wohlbefinden der Arbeitnehmer bei der Ausführung ihrer Arbeit zuständigen Ministern, jeweils für ihren Bereich, festgelegten Bestimmungen</w:t>
      </w:r>
    </w:p>
    <w:p w14:paraId="2DB0ADC6" w14:textId="77777777" w:rsidR="002E3184" w:rsidRPr="008E0F64" w:rsidRDefault="002E3184" w:rsidP="00445351">
      <w:pPr>
        <w:pStyle w:val="Paragraphedeliste"/>
        <w:numPr>
          <w:ilvl w:val="0"/>
          <w:numId w:val="442"/>
        </w:num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oder Bestimmungen, die ein Sicherheitsniveau gewährleisten, das dem in diesen Normen festgelegten Niveau mindestens gleichwertig ist.</w:t>
      </w:r>
    </w:p>
    <w:p w14:paraId="6E074B49"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Sie werden gemäß den Vorschriften des Herstellers mit geeigneten Schutzeinrichtungen installiert und benutzt.</w:t>
      </w:r>
    </w:p>
    <w:p w14:paraId="28E01EDD" w14:textId="342FA159" w:rsidR="002E3184" w:rsidRPr="008E0F64" w:rsidRDefault="002E3184" w:rsidP="002E3184">
      <w:p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müssen folgende besondere Anforderungen erfüllen:</w:t>
      </w:r>
    </w:p>
    <w:p w14:paraId="390CDB21" w14:textId="77777777" w:rsidR="002E3184" w:rsidRPr="008E0F64" w:rsidRDefault="002E3184" w:rsidP="00445351">
      <w:pPr>
        <w:pStyle w:val="Paragraphedeliste"/>
        <w:numPr>
          <w:ilvl w:val="0"/>
          <w:numId w:val="44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dürfen nur an eine Differenzstrom-Schutzeinrichtung gekoppelt werden.</w:t>
      </w:r>
    </w:p>
    <w:p w14:paraId="3D3F4878" w14:textId="77777777" w:rsidR="002E3184" w:rsidRPr="008E0F64" w:rsidRDefault="002E3184" w:rsidP="00445351">
      <w:pPr>
        <w:pStyle w:val="Paragraphedeliste"/>
        <w:numPr>
          <w:ilvl w:val="0"/>
          <w:numId w:val="44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müssen bei Arbeiten an der elektrischen Anlage oder bei Handbetrieb der Schutzeinrichtung neutralisiert werden können (Modus Aktivierung/Deaktivierung und mechanische Verriegelung).</w:t>
      </w:r>
    </w:p>
    <w:p w14:paraId="3FCC085F" w14:textId="77777777" w:rsidR="002E3184" w:rsidRPr="008E0F64" w:rsidRDefault="002E3184" w:rsidP="00445351">
      <w:pPr>
        <w:pStyle w:val="Paragraphedeliste"/>
        <w:numPr>
          <w:ilvl w:val="0"/>
          <w:numId w:val="44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müssen mit einer Statusanzeige (Betrieb und Fehler) ausgestattet sein.</w:t>
      </w:r>
    </w:p>
    <w:p w14:paraId="116A0A1E" w14:textId="77777777" w:rsidR="002E3184" w:rsidRPr="008E0F64" w:rsidRDefault="002E3184" w:rsidP="00445351">
      <w:pPr>
        <w:pStyle w:val="Paragraphedeliste"/>
        <w:numPr>
          <w:ilvl w:val="0"/>
          <w:numId w:val="44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Es sind ausschließlich Einrichtungen zum selbsttätigen Wiederschließen mit Bewertung vor Wiedereinschaltung erlaubt.</w:t>
      </w:r>
    </w:p>
    <w:p w14:paraId="2C12E011" w14:textId="77777777" w:rsidR="002E3184" w:rsidRPr="008E0F64" w:rsidRDefault="002E3184" w:rsidP="00445351">
      <w:pPr>
        <w:pStyle w:val="Paragraphedeliste"/>
        <w:numPr>
          <w:ilvl w:val="0"/>
          <w:numId w:val="450"/>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dürfen sich nicht einschalten, wenn die Schutzeinrichtung per Hand abgeschaltet worden ist.</w:t>
      </w:r>
    </w:p>
    <w:p w14:paraId="6B2AA45F" w14:textId="77777777" w:rsidR="002E3184" w:rsidRPr="008E0F64" w:rsidRDefault="002E3184" w:rsidP="00445351">
      <w:pPr>
        <w:pStyle w:val="Paragraphedeliste"/>
        <w:numPr>
          <w:ilvl w:val="0"/>
          <w:numId w:val="44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Es sind während der Zeit der Zurückstellung einer Einrichtung zum selbsttätigen Wiederschließen unter Fehlerbedingungen höchstens drei aufeinanderfolgende Versuche zum selbsttätigen Wiederschließen erlaubt.</w:t>
      </w:r>
    </w:p>
    <w:p w14:paraId="5DF0B331" w14:textId="77777777" w:rsidR="002E3184" w:rsidRPr="008E0F64" w:rsidRDefault="002E3184" w:rsidP="00445351">
      <w:pPr>
        <w:pStyle w:val="Paragraphedeliste"/>
        <w:numPr>
          <w:ilvl w:val="0"/>
          <w:numId w:val="44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dürfen keine Parameter aufweisen, die von Benutzen geändert werden können.</w:t>
      </w:r>
    </w:p>
    <w:p w14:paraId="7617412E" w14:textId="643CD0C4" w:rsidR="002E3184" w:rsidRPr="008E0F64" w:rsidRDefault="006237AD" w:rsidP="00445351">
      <w:pPr>
        <w:pStyle w:val="Paragraphedeliste"/>
        <w:numPr>
          <w:ilvl w:val="0"/>
          <w:numId w:val="443"/>
        </w:numPr>
        <w:shd w:val="clear" w:color="auto" w:fill="FFFFFF"/>
        <w:spacing w:after="120" w:line="240" w:lineRule="auto"/>
        <w:ind w:left="357" w:hanging="357"/>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[Einrichtungen zum selbsttätigen Wiederschließen dürfen nicht an eine Differenzstrom-Schutzeinrichtung gekoppelt werden, die Stromkreise wie in </w:t>
      </w:r>
      <w:r w:rsidRPr="008E0F64">
        <w:rPr>
          <w:rFonts w:ascii="Trebuchet MS" w:hAnsi="Trebuchet MS"/>
          <w:i/>
          <w:iCs/>
          <w:sz w:val="19"/>
          <w:shd w:val="clear" w:color="auto" w:fill="FFFFFF"/>
        </w:rPr>
        <w:t>Unterabschnitt 4.2.4.3 Buchstabe b</w:t>
      </w:r>
      <w:r w:rsidRPr="008E0F64">
        <w:rPr>
          <w:rFonts w:ascii="Trebuchet MS" w:hAnsi="Trebuchet MS"/>
          <w:sz w:val="19"/>
          <w:shd w:val="clear" w:color="auto" w:fill="FFFFFF"/>
        </w:rPr>
        <w:t xml:space="preserve"> Absatz 5 Nr. 3 und 4 erwähnt versorgen</w:t>
      </w:r>
      <w:r w:rsidR="002E3184" w:rsidRPr="008E0F64">
        <w:rPr>
          <w:rFonts w:ascii="Trebuchet MS" w:hAnsi="Trebuchet MS"/>
          <w:sz w:val="19"/>
          <w:shd w:val="clear" w:color="auto" w:fill="FFFFFF"/>
        </w:rPr>
        <w:t>.</w:t>
      </w:r>
      <w:r w:rsidRPr="008E0F64">
        <w:rPr>
          <w:rFonts w:ascii="Trebuchet MS" w:hAnsi="Trebuchet MS"/>
          <w:sz w:val="19"/>
          <w:shd w:val="clear" w:color="auto" w:fill="FFFFFF"/>
        </w:rPr>
        <w:t>]</w:t>
      </w:r>
    </w:p>
    <w:p w14:paraId="752C6E81" w14:textId="77777777" w:rsidR="002E3184" w:rsidRPr="008E0F64" w:rsidRDefault="002E3184" w:rsidP="00445351">
      <w:pPr>
        <w:numPr>
          <w:ilvl w:val="0"/>
          <w:numId w:val="441"/>
        </w:numPr>
        <w:shd w:val="clear" w:color="auto" w:fill="FFFFFF"/>
        <w:suppressAutoHyphens/>
        <w:spacing w:after="120" w:line="240" w:lineRule="auto"/>
        <w:ind w:left="357" w:hanging="357"/>
        <w:rPr>
          <w:rFonts w:ascii="Trebuchet MS" w:hAnsi="Trebuchet MS" w:cs="Calibri"/>
          <w:b/>
          <w:sz w:val="19"/>
          <w:szCs w:val="19"/>
          <w:shd w:val="clear" w:color="auto" w:fill="FFFFFF"/>
        </w:rPr>
      </w:pPr>
      <w:r w:rsidRPr="008E0F64">
        <w:rPr>
          <w:rFonts w:ascii="Trebuchet MS" w:hAnsi="Trebuchet MS"/>
          <w:b/>
          <w:sz w:val="19"/>
          <w:shd w:val="clear" w:color="auto" w:fill="FFFFFF"/>
        </w:rPr>
        <w:t xml:space="preserve">Besondere Vorschriften </w:t>
      </w:r>
    </w:p>
    <w:p w14:paraId="4498412D"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Für Orte, in denen üblicherweise keine Personen anwesend sind (Technikräume für Telekommunikations- oder Verkehrsinformationsinstallationen, Serverräume, automatische Bahnübergänge, ...), und in Abweichung von den besonderen Anforderungen von </w:t>
      </w:r>
      <w:r w:rsidRPr="008E0F64">
        <w:rPr>
          <w:rFonts w:ascii="Trebuchet MS" w:hAnsi="Trebuchet MS"/>
          <w:i/>
          <w:sz w:val="19"/>
          <w:shd w:val="clear" w:color="auto" w:fill="FFFFFF"/>
        </w:rPr>
        <w:t>Unterabschnitt 5.3.3.5</w:t>
      </w:r>
      <w:r w:rsidRPr="008E0F64">
        <w:rPr>
          <w:rFonts w:ascii="Trebuchet MS" w:hAnsi="Trebuchet MS"/>
          <w:sz w:val="19"/>
          <w:shd w:val="clear" w:color="auto" w:fill="FFFFFF"/>
        </w:rPr>
        <w:t xml:space="preserve"> </w:t>
      </w:r>
      <w:r w:rsidRPr="008E0F64">
        <w:rPr>
          <w:rFonts w:ascii="Trebuchet MS" w:hAnsi="Trebuchet MS"/>
          <w:i/>
          <w:sz w:val="19"/>
          <w:shd w:val="clear" w:color="auto" w:fill="FFFFFF"/>
        </w:rPr>
        <w:t>Buchstabe a</w:t>
      </w:r>
      <w:r w:rsidRPr="008E0F64">
        <w:rPr>
          <w:rFonts w:ascii="Trebuchet MS" w:hAnsi="Trebuchet MS"/>
          <w:sz w:val="19"/>
          <w:shd w:val="clear" w:color="auto" w:fill="FFFFFF"/>
        </w:rPr>
        <w:t xml:space="preserve"> Absatz 4, ist es in nicht hauswirtschaftlichen Anlagen erlaubt:</w:t>
      </w:r>
    </w:p>
    <w:p w14:paraId="20092DFF" w14:textId="77777777" w:rsidR="002E3184" w:rsidRPr="008E0F64" w:rsidRDefault="002E3184" w:rsidP="00445351">
      <w:pPr>
        <w:pStyle w:val="Paragraphedeliste"/>
        <w:numPr>
          <w:ilvl w:val="0"/>
          <w:numId w:val="444"/>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zu installieren, die an einen geeigneten Leitungsschutzschalter gekoppelt sind, und/oder</w:t>
      </w:r>
    </w:p>
    <w:p w14:paraId="1B365087" w14:textId="77777777" w:rsidR="002E3184" w:rsidRPr="008E0F64" w:rsidRDefault="002E3184" w:rsidP="00445351">
      <w:pPr>
        <w:pStyle w:val="Paragraphedeliste"/>
        <w:numPr>
          <w:ilvl w:val="0"/>
          <w:numId w:val="444"/>
        </w:num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Einrichtungen zum selbsttätigen Wiederschließen zu installieren, deren Parameter von Benutzern geändert werden können.</w:t>
      </w:r>
    </w:p>
    <w:p w14:paraId="0DBC0A10" w14:textId="77777777" w:rsidR="002E3184" w:rsidRPr="008E0F64" w:rsidRDefault="002E3184" w:rsidP="002E3184">
      <w:pPr>
        <w:pStyle w:val="FOD-normal"/>
      </w:pPr>
      <w:r w:rsidRPr="008E0F64">
        <w:t>Für Anlagen an Orten mit erhöhter Feuergefahr ist der Gebrauch einer Einrichtung zum selbsttätigen Wiederschließen von Schutzeinrichtungen (Leitungsschutzschalter und Differenzstrom-Schutzeinrichtung) nach einem Fehler an der Anlage verboten. Dies gilt nicht für Einrichtungen zum selbsttätigen Wiederschließen, die an einen Leitungsschutzschalter gekoppelt sind:</w:t>
      </w:r>
    </w:p>
    <w:p w14:paraId="01DAB214" w14:textId="77777777" w:rsidR="002E3184" w:rsidRPr="008E0F64" w:rsidRDefault="002E3184" w:rsidP="00445351">
      <w:pPr>
        <w:pStyle w:val="FOD-normal"/>
        <w:numPr>
          <w:ilvl w:val="0"/>
          <w:numId w:val="445"/>
        </w:numPr>
        <w:spacing w:before="0"/>
        <w:ind w:left="360"/>
      </w:pPr>
      <w:r w:rsidRPr="008E0F64">
        <w:t>für Stromkreise innerhalb einer Zone 22 eines BE3-Ortes oder</w:t>
      </w:r>
    </w:p>
    <w:p w14:paraId="3DEE4776" w14:textId="77777777" w:rsidR="002E3184" w:rsidRPr="008E0F64" w:rsidRDefault="002E3184" w:rsidP="00445351">
      <w:pPr>
        <w:pStyle w:val="FOD-normal"/>
        <w:numPr>
          <w:ilvl w:val="0"/>
          <w:numId w:val="445"/>
        </w:numPr>
        <w:spacing w:before="0" w:after="120"/>
        <w:ind w:left="357" w:hanging="357"/>
      </w:pPr>
      <w:r w:rsidRPr="008E0F64">
        <w:t>wenn bei der erforderlichen Verzögerung vor dem selbsttätigen Wiederschließen der Schutzeinrichtung die Sicherheitstemperatur der elektrischen Betriebsmittel berücksichtigt wird.</w:t>
      </w:r>
    </w:p>
    <w:p w14:paraId="7C098A3B" w14:textId="77777777" w:rsidR="00043EAC" w:rsidRPr="008E0F64" w:rsidRDefault="00043EAC">
      <w:pPr>
        <w:rPr>
          <w:rFonts w:ascii="Trebuchet MS" w:hAnsi="Trebuchet MS"/>
          <w:b/>
          <w:sz w:val="19"/>
          <w:shd w:val="clear" w:color="auto" w:fill="FFFFFF"/>
        </w:rPr>
      </w:pPr>
      <w:r w:rsidRPr="008E0F64">
        <w:rPr>
          <w:rFonts w:ascii="Trebuchet MS" w:hAnsi="Trebuchet MS"/>
          <w:b/>
          <w:sz w:val="19"/>
          <w:shd w:val="clear" w:color="auto" w:fill="FFFFFF"/>
        </w:rPr>
        <w:br w:type="page"/>
      </w:r>
    </w:p>
    <w:p w14:paraId="79385B6C" w14:textId="0E0F4CFF" w:rsidR="002E3184" w:rsidRPr="008E0F64" w:rsidRDefault="002E3184" w:rsidP="00445351">
      <w:pPr>
        <w:numPr>
          <w:ilvl w:val="0"/>
          <w:numId w:val="441"/>
        </w:numPr>
        <w:shd w:val="clear" w:color="auto" w:fill="FFFFFF"/>
        <w:suppressAutoHyphens/>
        <w:spacing w:after="120" w:line="240" w:lineRule="auto"/>
        <w:ind w:left="357" w:hanging="357"/>
        <w:rPr>
          <w:rFonts w:ascii="Trebuchet MS" w:hAnsi="Trebuchet MS" w:cs="Calibri"/>
          <w:b/>
          <w:sz w:val="19"/>
          <w:szCs w:val="19"/>
          <w:shd w:val="clear" w:color="auto" w:fill="FFFFFF"/>
        </w:rPr>
      </w:pPr>
      <w:r w:rsidRPr="008E0F64">
        <w:rPr>
          <w:rFonts w:ascii="Trebuchet MS" w:hAnsi="Trebuchet MS"/>
          <w:b/>
          <w:sz w:val="19"/>
          <w:shd w:val="clear" w:color="auto" w:fill="FFFFFF"/>
        </w:rPr>
        <w:lastRenderedPageBreak/>
        <w:t xml:space="preserve">Kennzeichnung </w:t>
      </w:r>
    </w:p>
    <w:p w14:paraId="0218421D" w14:textId="77777777" w:rsidR="002E3184" w:rsidRPr="008E0F64" w:rsidRDefault="002E3184" w:rsidP="002E3184">
      <w:pPr>
        <w:shd w:val="clear" w:color="auto" w:fill="FFFFFF"/>
        <w:spacing w:after="120" w:line="240" w:lineRule="auto"/>
        <w:jc w:val="both"/>
        <w:rPr>
          <w:rFonts w:ascii="Trebuchet MS" w:hAnsi="Trebuchet MS" w:cs="ArialMT"/>
          <w:i/>
          <w:sz w:val="19"/>
          <w:szCs w:val="19"/>
          <w:shd w:val="clear" w:color="auto" w:fill="FFFFFF"/>
        </w:rPr>
      </w:pPr>
      <w:r w:rsidRPr="008E0F64">
        <w:rPr>
          <w:rFonts w:ascii="Trebuchet MS" w:hAnsi="Trebuchet MS"/>
          <w:sz w:val="19"/>
          <w:shd w:val="clear" w:color="auto" w:fill="FFFFFF"/>
        </w:rPr>
        <w:t xml:space="preserve">Das Vorhandensein einer Einrichtung zum selbsttätigen Wiederschließen in einer Verteiler- und Schaltgerätekombination muss durch ein Etikett angezeigt werden, das in der Nähe der Einrichtung zum selbsttätigen Wiederschließen angebracht wird. Auf dem Etikett ist Folgendes angegeben: </w:t>
      </w:r>
      <w:r w:rsidRPr="008E0F64">
        <w:rPr>
          <w:rFonts w:ascii="Trebuchet MS" w:hAnsi="Trebuchet MS"/>
          <w:i/>
          <w:sz w:val="19"/>
          <w:shd w:val="clear" w:color="auto" w:fill="FFFFFF"/>
        </w:rPr>
        <w:t xml:space="preserve">"Warnung: vor Zugang zu aktiven Teilen die Funktion für selbsttätiges Wiederschließen deaktivieren und die zugehörige Schutzeinrichtung abschalten." </w:t>
      </w:r>
    </w:p>
    <w:p w14:paraId="77ACFA05" w14:textId="77777777" w:rsidR="002E3184" w:rsidRPr="008E0F64" w:rsidRDefault="002E3184" w:rsidP="002E3184">
      <w:pPr>
        <w:shd w:val="clear" w:color="auto" w:fill="FFFFFF"/>
        <w:spacing w:after="120" w:line="240" w:lineRule="auto"/>
        <w:jc w:val="both"/>
        <w:rPr>
          <w:rFonts w:ascii="Trebuchet MS" w:hAnsi="Trebuchet MS" w:cs="ArialMT"/>
          <w:sz w:val="19"/>
          <w:szCs w:val="19"/>
          <w:shd w:val="clear" w:color="auto" w:fill="FFFFFF"/>
        </w:rPr>
      </w:pPr>
      <w:r w:rsidRPr="008E0F64">
        <w:rPr>
          <w:rFonts w:ascii="Trebuchet MS" w:hAnsi="Trebuchet MS"/>
          <w:sz w:val="19"/>
          <w:shd w:val="clear" w:color="auto" w:fill="FFFFFF"/>
        </w:rPr>
        <w:t>Betreffende Stromkreise müssen deutlich gekennzeichnet sein.</w:t>
      </w:r>
    </w:p>
    <w:p w14:paraId="42008775" w14:textId="77777777" w:rsidR="002E3184" w:rsidRPr="008E0F64" w:rsidRDefault="002E3184" w:rsidP="002E3184">
      <w:pPr>
        <w:shd w:val="clear" w:color="auto" w:fill="FFFFFF"/>
        <w:spacing w:after="0" w:line="240" w:lineRule="auto"/>
        <w:jc w:val="both"/>
      </w:pPr>
      <w:r w:rsidRPr="008E0F64">
        <w:rPr>
          <w:rFonts w:ascii="Trebuchet MS" w:hAnsi="Trebuchet MS"/>
          <w:sz w:val="19"/>
          <w:shd w:val="clear" w:color="auto" w:fill="FFFFFF"/>
        </w:rPr>
        <w:t>Schaltpläne müssen das Vorhandensein von Einrichtungen zum selbsttätigen Wiederschließen anzeigen.</w:t>
      </w:r>
    </w:p>
    <w:p w14:paraId="295964CE" w14:textId="77777777" w:rsidR="002E3184" w:rsidRPr="008E0F64" w:rsidRDefault="002E3184" w:rsidP="002E3184">
      <w:pPr>
        <w:pStyle w:val="FOD-niv3"/>
      </w:pPr>
      <w:bookmarkStart w:id="1851" w:name="_Toc390436864"/>
      <w:bookmarkStart w:id="1852" w:name="_Toc167268351"/>
      <w:bookmarkStart w:id="1853" w:name="_Toc167269514"/>
      <w:bookmarkStart w:id="1854" w:name="_Toc167270674"/>
      <w:r w:rsidRPr="008E0F64">
        <w:t>Abschnitt 5.3.4 - Verbrauchsgeräte</w:t>
      </w:r>
      <w:bookmarkEnd w:id="1851"/>
      <w:bookmarkEnd w:id="1852"/>
      <w:bookmarkEnd w:id="1853"/>
      <w:bookmarkEnd w:id="1854"/>
    </w:p>
    <w:p w14:paraId="657CE962" w14:textId="77777777" w:rsidR="002E3184" w:rsidRPr="008E0F64" w:rsidRDefault="002E3184" w:rsidP="00962ACD">
      <w:pPr>
        <w:pStyle w:val="FOD-niv4"/>
      </w:pPr>
      <w:bookmarkStart w:id="1855" w:name="_Toc390436865"/>
      <w:bookmarkStart w:id="1856" w:name="_Toc167268352"/>
      <w:bookmarkStart w:id="1857" w:name="_Toc167269515"/>
      <w:bookmarkStart w:id="1858" w:name="_Toc167270675"/>
      <w:bookmarkStart w:id="1859" w:name="_Toc196734715"/>
      <w:r w:rsidRPr="008E0F64">
        <w:t>Unterabschnitt 5.3.4.1 - Elektrische Haushaltsgeräte</w:t>
      </w:r>
      <w:bookmarkEnd w:id="1855"/>
      <w:bookmarkEnd w:id="1856"/>
      <w:bookmarkEnd w:id="1857"/>
      <w:bookmarkEnd w:id="1858"/>
      <w:bookmarkEnd w:id="1859"/>
    </w:p>
    <w:p w14:paraId="04123770" w14:textId="77777777" w:rsidR="002E3184" w:rsidRPr="008E0F64" w:rsidRDefault="002E3184" w:rsidP="002E3184">
      <w:pPr>
        <w:pStyle w:val="FOD-normal"/>
      </w:pPr>
      <w:r w:rsidRPr="008E0F64">
        <w:t>Es ist verboten, elektrische Haushaltsgeräte zu benutzen, die nicht den diesbezüglichen vom König bestätigten oder vom NBN registrierten Normen entsprechen bzw. nicht Bestimmungen entsprechen, die ein Sicherheitsniveau gewährleisten, das dem in diesen Normen festgelegten Niveau mindestens gleichwertig ist.</w:t>
      </w:r>
    </w:p>
    <w:p w14:paraId="49E56734" w14:textId="77777777" w:rsidR="002E3184" w:rsidRPr="008E0F64" w:rsidRDefault="002E3184" w:rsidP="00962ACD">
      <w:pPr>
        <w:pStyle w:val="FOD-niv4"/>
      </w:pPr>
      <w:bookmarkStart w:id="1860" w:name="_Toc390436866"/>
      <w:bookmarkStart w:id="1861" w:name="_Toc167268353"/>
      <w:bookmarkStart w:id="1862" w:name="_Toc167269516"/>
      <w:bookmarkStart w:id="1863" w:name="_Toc167270676"/>
      <w:bookmarkStart w:id="1864" w:name="_Toc196734716"/>
      <w:r w:rsidRPr="008E0F64">
        <w:t>Unterabschnitt 5.3.4.2 - Beleuchtungsgeräte</w:t>
      </w:r>
      <w:bookmarkEnd w:id="1860"/>
      <w:bookmarkEnd w:id="1861"/>
      <w:bookmarkEnd w:id="1862"/>
      <w:bookmarkEnd w:id="1863"/>
      <w:bookmarkEnd w:id="1864"/>
    </w:p>
    <w:p w14:paraId="00B5137B" w14:textId="77777777" w:rsidR="002E3184" w:rsidRPr="008E0F64" w:rsidRDefault="002E3184" w:rsidP="00F1261E">
      <w:pPr>
        <w:pStyle w:val="Paragraphedeliste"/>
        <w:keepNext/>
        <w:widowControl w:val="0"/>
        <w:numPr>
          <w:ilvl w:val="0"/>
          <w:numId w:val="48"/>
        </w:numPr>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Geräte für Innenbeleuchtung</w:t>
      </w:r>
    </w:p>
    <w:p w14:paraId="3DB90424" w14:textId="77777777" w:rsidR="002E3184" w:rsidRPr="008E0F64" w:rsidRDefault="002E3184" w:rsidP="002E3184">
      <w:pPr>
        <w:pStyle w:val="FOD-normal"/>
      </w:pPr>
      <w:r w:rsidRPr="008E0F64">
        <w:t>Geräte für Innenbeleuchtung dürfen nicht mit einer Spannung von mehr als 250 V versorgt werden.</w:t>
      </w:r>
    </w:p>
    <w:p w14:paraId="7DE0A43B" w14:textId="77777777" w:rsidR="002E3184" w:rsidRPr="008E0F64" w:rsidRDefault="002E3184" w:rsidP="00F1261E">
      <w:pPr>
        <w:pStyle w:val="Paragraphedeliste"/>
        <w:widowControl w:val="0"/>
        <w:numPr>
          <w:ilvl w:val="0"/>
          <w:numId w:val="4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Geräte für Außenbeleuchtung</w:t>
      </w:r>
    </w:p>
    <w:p w14:paraId="2E0957DB" w14:textId="77777777" w:rsidR="002E3184" w:rsidRPr="008E0F64" w:rsidRDefault="002E3184" w:rsidP="002E3184">
      <w:pPr>
        <w:pStyle w:val="FOD-normal"/>
      </w:pPr>
      <w:r w:rsidRPr="008E0F64">
        <w:t>Teile, die zum Einführen von Leitern in Geräte für Außenbeleuchtung dienen, sind so beschaffen und angebracht, dass keine Leiterisolierungen beschädigt werden und dass keine Feuchtigkeit in Fassungen gelangen kann.</w:t>
      </w:r>
    </w:p>
    <w:p w14:paraId="377C401B" w14:textId="77777777" w:rsidR="002E3184" w:rsidRPr="008E0F64" w:rsidRDefault="002E3184" w:rsidP="00F1261E">
      <w:pPr>
        <w:pStyle w:val="Paragraphedeliste"/>
        <w:widowControl w:val="0"/>
        <w:numPr>
          <w:ilvl w:val="0"/>
          <w:numId w:val="4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Befestigung von Geräten</w:t>
      </w:r>
    </w:p>
    <w:p w14:paraId="34B41397" w14:textId="77777777" w:rsidR="002E3184" w:rsidRPr="008E0F64" w:rsidRDefault="002E3184" w:rsidP="002E3184">
      <w:pPr>
        <w:pStyle w:val="FOD-normal"/>
      </w:pPr>
      <w:r w:rsidRPr="008E0F64">
        <w:t>Beleuchtungsgeräte sind so befestigt, dass ein wiederholtes Drehen in die gleiche Richtung (z.B. beim Reinigen) nicht dazu führen kann, dass die Geräte herunterfallen oder die Isolierung von Leitern beschädigt wird.</w:t>
      </w:r>
    </w:p>
    <w:p w14:paraId="7B606224" w14:textId="77777777" w:rsidR="002E3184" w:rsidRPr="008E0F64" w:rsidRDefault="002E3184" w:rsidP="00F1261E">
      <w:pPr>
        <w:pStyle w:val="Paragraphedeliste"/>
        <w:widowControl w:val="0"/>
        <w:numPr>
          <w:ilvl w:val="0"/>
          <w:numId w:val="4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Hängende Geräte</w:t>
      </w:r>
    </w:p>
    <w:p w14:paraId="3BA1FA8F" w14:textId="77777777" w:rsidR="002E3184" w:rsidRPr="008E0F64" w:rsidRDefault="002E3184" w:rsidP="002E3184">
      <w:pPr>
        <w:pStyle w:val="FOD-normal"/>
      </w:pPr>
      <w:r w:rsidRPr="008E0F64">
        <w:t>Abgesehen von den in vorliegendem Unterabschnitt erwähnten Ausnahmen werden Geräte so aufgehängt, dass ihre Befestigung folgenden Anforderungen entspricht:</w:t>
      </w:r>
    </w:p>
    <w:p w14:paraId="501626FA" w14:textId="77777777" w:rsidR="002E3184" w:rsidRPr="008E0F64" w:rsidRDefault="002E3184" w:rsidP="00445351">
      <w:pPr>
        <w:pStyle w:val="FOD-opsomming1"/>
        <w:numPr>
          <w:ilvl w:val="0"/>
          <w:numId w:val="227"/>
        </w:numPr>
      </w:pPr>
      <w:r w:rsidRPr="008E0F64">
        <w:t>Versorgungsleiter dienen nicht zur Aufhängung.</w:t>
      </w:r>
    </w:p>
    <w:p w14:paraId="7CE2154A" w14:textId="77777777" w:rsidR="002E3184" w:rsidRPr="008E0F64" w:rsidRDefault="002E3184" w:rsidP="00445351">
      <w:pPr>
        <w:pStyle w:val="FOD-opsomming1"/>
        <w:numPr>
          <w:ilvl w:val="0"/>
          <w:numId w:val="227"/>
        </w:numPr>
      </w:pPr>
      <w:r w:rsidRPr="008E0F64">
        <w:t>Ein Isolierteil trennt Metallteile der Geräte von ihren Trägern, wenn die Geräte nicht der Klasse I angehören.</w:t>
      </w:r>
    </w:p>
    <w:p w14:paraId="0857BB3C" w14:textId="77777777" w:rsidR="002E3184" w:rsidRPr="008E0F64" w:rsidRDefault="002E3184" w:rsidP="002E3184">
      <w:pPr>
        <w:pStyle w:val="FOD-normal"/>
      </w:pPr>
      <w:r w:rsidRPr="008E0F64">
        <w:t>Leiter dürfen jedoch gleichzeitig zur Aufhängung dienen, wenn Verbindungen zu Lampen, Laternen oder Deckenrosetten keinen Zugkräften ausgesetzt sind und die Masse des hängenden Geräts 5 kg nicht überschreitet. Außerdem überschreitet die Zugkraft in der Seele der Leiter nicht 15 N/mm². Es ist verboten, einen Knoten in elektrischen Versorgungsleitungen zur Zugentlastung zu verwenden.</w:t>
      </w:r>
    </w:p>
    <w:p w14:paraId="28B6B04F" w14:textId="77777777" w:rsidR="002E3184" w:rsidRPr="008E0F64" w:rsidRDefault="002E3184" w:rsidP="002E3184">
      <w:pPr>
        <w:pStyle w:val="FOD-normal"/>
      </w:pPr>
      <w:r w:rsidRPr="008E0F64">
        <w:t>Hängende Beleuchtungsgeräte müssen so angebracht sein, dass Leiter nicht durch Drehung oder andere Bewegungen dieser Geräte beschädigt werden können.</w:t>
      </w:r>
    </w:p>
    <w:p w14:paraId="0396936E" w14:textId="77777777" w:rsidR="002E3184" w:rsidRPr="008E0F64" w:rsidRDefault="002E3184" w:rsidP="00F1261E">
      <w:pPr>
        <w:pStyle w:val="Paragraphedeliste"/>
        <w:keepNext/>
        <w:widowControl w:val="0"/>
        <w:numPr>
          <w:ilvl w:val="0"/>
          <w:numId w:val="48"/>
        </w:numPr>
        <w:tabs>
          <w:tab w:val="left" w:pos="360"/>
        </w:tabs>
        <w:autoSpaceDE w:val="0"/>
        <w:autoSpaceDN w:val="0"/>
        <w:adjustRightInd w:val="0"/>
        <w:spacing w:before="12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Beleuchtungsgeräte mit Fassungen</w:t>
      </w:r>
    </w:p>
    <w:p w14:paraId="42A29670" w14:textId="77777777" w:rsidR="002E3184" w:rsidRPr="008E0F64" w:rsidRDefault="002E3184" w:rsidP="002E3184">
      <w:pPr>
        <w:pStyle w:val="FOD-normal"/>
        <w:keepNext/>
        <w:widowControl w:val="0"/>
        <w:autoSpaceDE w:val="0"/>
        <w:autoSpaceDN w:val="0"/>
        <w:adjustRightInd w:val="0"/>
        <w:spacing w:after="120"/>
        <w:ind w:left="714" w:hanging="357"/>
        <w:rPr>
          <w:i/>
        </w:rPr>
      </w:pPr>
      <w:r w:rsidRPr="008E0F64">
        <w:rPr>
          <w:i/>
        </w:rPr>
        <w:t>e.1 - Wahl von Fassungen</w:t>
      </w:r>
    </w:p>
    <w:p w14:paraId="7272185B" w14:textId="77777777" w:rsidR="002E3184" w:rsidRPr="008E0F64" w:rsidRDefault="002E3184" w:rsidP="002E3184">
      <w:pPr>
        <w:pStyle w:val="FOD-normal"/>
        <w:ind w:left="360"/>
      </w:pPr>
      <w:r w:rsidRPr="008E0F64">
        <w:t>Fassungen werden unter Berücksichtigung der Strom- und Leistungsaufnahme der vorgesehenen Lampen gewählt.</w:t>
      </w:r>
    </w:p>
    <w:p w14:paraId="1E1D5AD0" w14:textId="77777777" w:rsidR="002E3184" w:rsidRPr="008E0F64" w:rsidRDefault="002E3184" w:rsidP="002E3184">
      <w:pPr>
        <w:pStyle w:val="FOD-normal"/>
        <w:ind w:left="360"/>
      </w:pPr>
      <w:r w:rsidRPr="008E0F64">
        <w:t>Schraubfassungen mit zugänglichen aktiven Teilen oder bei denen bei angebrachten Lampen eine direkte Berührung der Sockel möglich ist, dürfen in offenen Geräten nur verwendet werden, wenn sie sich außerhalb des Handbereichs von Benutzern befinden. In allen anderen Fällen werden sie in Beleuchtungsgeräten eingesetzt, die nicht ohne Werkzeug geöffnet werden können.</w:t>
      </w:r>
    </w:p>
    <w:p w14:paraId="6731ABDC" w14:textId="77777777" w:rsidR="002E3184" w:rsidRPr="008E0F64" w:rsidRDefault="002E3184" w:rsidP="002E3184">
      <w:pPr>
        <w:pStyle w:val="FOD-normal"/>
        <w:ind w:left="360"/>
        <w:rPr>
          <w:spacing w:val="-2"/>
        </w:rPr>
      </w:pPr>
      <w:r w:rsidRPr="008E0F64">
        <w:rPr>
          <w:spacing w:val="-2"/>
        </w:rPr>
        <w:t>Fassungen mit Schalter sind nur zugelassen, wenn sie mit einer isolierenden Umhüllung ausgestattet sind.</w:t>
      </w:r>
    </w:p>
    <w:p w14:paraId="779B1001" w14:textId="77777777" w:rsidR="002E3184" w:rsidRPr="008E0F64" w:rsidRDefault="002E3184" w:rsidP="002E3184">
      <w:pPr>
        <w:pStyle w:val="FOD-normal"/>
        <w:ind w:left="360"/>
      </w:pPr>
      <w:r w:rsidRPr="008E0F64">
        <w:t>Fassungen mit Zugschalter sind nur zugelassen, wenn der Schalter entweder anhand einer nicht leitfähigen Schnur oder einer Metallkette betätigt wird, die über ein isolierendes Teil mit dem Mechanismus verbunden ist: Diese Kette darf nicht mit aktiven Teilen der Fassung in Berührung kommen.</w:t>
      </w:r>
    </w:p>
    <w:p w14:paraId="12C1E496" w14:textId="77777777" w:rsidR="002E3184" w:rsidRPr="008E0F64" w:rsidRDefault="002E3184" w:rsidP="002E3184">
      <w:pPr>
        <w:pStyle w:val="FOD-normal"/>
        <w:keepNext/>
        <w:ind w:left="357"/>
        <w:rPr>
          <w:i/>
        </w:rPr>
      </w:pPr>
      <w:r w:rsidRPr="008E0F64">
        <w:rPr>
          <w:i/>
        </w:rPr>
        <w:lastRenderedPageBreak/>
        <w:t>e.2 - Elektrische Leitungen</w:t>
      </w:r>
    </w:p>
    <w:p w14:paraId="336B0976" w14:textId="77777777" w:rsidR="002E3184" w:rsidRPr="008E0F64" w:rsidRDefault="002E3184" w:rsidP="002E3184">
      <w:pPr>
        <w:pStyle w:val="FOD-normal"/>
        <w:ind w:left="360"/>
      </w:pPr>
      <w:r w:rsidRPr="008E0F64">
        <w:t>Es ist verboten, zur Befestigung elektrischer Leitungen an Beleuchtungsgeräten Metallbefestigungen zu verwenden, die die Isolierung der Leitungen beschädigen könnten. An Stellen, an denen die Isolierung elektrischer Leitungen beschädigt werden könnte, werden spezielle Schutzteile aus Isolierstoff angebracht.</w:t>
      </w:r>
    </w:p>
    <w:p w14:paraId="2C56CBD6" w14:textId="77777777" w:rsidR="002E3184" w:rsidRPr="008E0F64" w:rsidRDefault="002E3184" w:rsidP="002E3184">
      <w:pPr>
        <w:pStyle w:val="FOD-normal"/>
        <w:ind w:left="360"/>
      </w:pPr>
      <w:r w:rsidRPr="008E0F64">
        <w:t>Kanäle, die in Beleuchtungsgeräten zum Einziehen elektrischer Leitungen dienen, sind so beschaffen, dass das Einziehen leicht und ohne Beschädigung der Isolierung elektrischer Leitungen durchgeführt werden kann.</w:t>
      </w:r>
    </w:p>
    <w:p w14:paraId="18D68DA9" w14:textId="77777777" w:rsidR="002E3184" w:rsidRPr="008E0F64" w:rsidRDefault="002E3184" w:rsidP="002E3184">
      <w:pPr>
        <w:pStyle w:val="FOD-normal"/>
        <w:ind w:left="360"/>
        <w:rPr>
          <w:i/>
        </w:rPr>
      </w:pPr>
      <w:r w:rsidRPr="008E0F64">
        <w:rPr>
          <w:i/>
        </w:rPr>
        <w:t>e.3 - Abzweigungen</w:t>
      </w:r>
    </w:p>
    <w:p w14:paraId="7A0559B8" w14:textId="77777777" w:rsidR="002E3184" w:rsidRPr="008E0F64" w:rsidRDefault="002E3184" w:rsidP="002E3184">
      <w:pPr>
        <w:pStyle w:val="FOD-normal"/>
        <w:ind w:left="360"/>
      </w:pPr>
      <w:r w:rsidRPr="008E0F64">
        <w:t>Abzweigungen innerhalb von Beleuchtungsgeräten werden soweit möglich an ein und derselben Stelle angelegt.</w:t>
      </w:r>
    </w:p>
    <w:p w14:paraId="3A4FD311" w14:textId="77777777" w:rsidR="002E3184" w:rsidRPr="008E0F64" w:rsidRDefault="002E3184" w:rsidP="002E3184">
      <w:pPr>
        <w:pStyle w:val="FOD-normal"/>
        <w:keepNext/>
        <w:ind w:left="357"/>
        <w:rPr>
          <w:i/>
        </w:rPr>
      </w:pPr>
      <w:r w:rsidRPr="008E0F64">
        <w:rPr>
          <w:i/>
        </w:rPr>
        <w:t>e.4 - Sockel</w:t>
      </w:r>
    </w:p>
    <w:p w14:paraId="23610A52" w14:textId="77777777" w:rsidR="002E3184" w:rsidRPr="008E0F64" w:rsidRDefault="002E3184" w:rsidP="002E3184">
      <w:pPr>
        <w:pStyle w:val="FOD-normal"/>
        <w:ind w:left="360"/>
      </w:pPr>
      <w:r w:rsidRPr="008E0F64">
        <w:t>Alle unter Spannung stehenden Teile von Beleuchtungsgeräten sind auf Sockeln aus isolierenden, nicht brennbaren und nicht hygroskopischen Materialien angebracht.</w:t>
      </w:r>
    </w:p>
    <w:p w14:paraId="5CD5A8C7" w14:textId="741A7EA1" w:rsidR="002E3184" w:rsidRPr="008E0F64" w:rsidRDefault="002E3184" w:rsidP="00F1261E">
      <w:pPr>
        <w:pStyle w:val="Paragraphedeliste"/>
        <w:widowControl w:val="0"/>
        <w:numPr>
          <w:ilvl w:val="0"/>
          <w:numId w:val="4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Handleuchten</w:t>
      </w:r>
    </w:p>
    <w:p w14:paraId="0BB8D4F4" w14:textId="77777777" w:rsidR="002E3184" w:rsidRPr="008E0F64" w:rsidRDefault="002E3184" w:rsidP="002E3184">
      <w:pPr>
        <w:pStyle w:val="FOD-normal"/>
      </w:pPr>
      <w:r w:rsidRPr="008E0F64">
        <w:t>Da Handleuchten unter verschiedensten Umständen eingesetzt werden und somit unterschiedlichen äußeren Einflüssen ausgesetzt sind, ist die Versorgungsspannung für Handleuchten auf folgende Höchstwerte begrenzt:</w:t>
      </w:r>
    </w:p>
    <w:p w14:paraId="4CCE5561" w14:textId="77777777" w:rsidR="002E3184" w:rsidRPr="008E0F64" w:rsidRDefault="002E3184" w:rsidP="00445351">
      <w:pPr>
        <w:pStyle w:val="FOD-opsomming1"/>
        <w:numPr>
          <w:ilvl w:val="0"/>
          <w:numId w:val="228"/>
        </w:numPr>
      </w:pPr>
      <w:r w:rsidRPr="008E0F64">
        <w:t>bei Niederspannung auf 250 V, bei Zusammenspiel folgender äußerer Einflüsse:</w:t>
      </w:r>
    </w:p>
    <w:p w14:paraId="22AE41AF" w14:textId="77777777" w:rsidR="002E3184" w:rsidRPr="008E0F64" w:rsidRDefault="002E3184" w:rsidP="002E3184">
      <w:pPr>
        <w:pStyle w:val="FOD-opsomming1"/>
        <w:numPr>
          <w:ilvl w:val="0"/>
          <w:numId w:val="0"/>
        </w:numPr>
        <w:ind w:left="360"/>
      </w:pPr>
      <w:r w:rsidRPr="008E0F64">
        <w:t>BB1/BC1 oder BC2,</w:t>
      </w:r>
    </w:p>
    <w:p w14:paraId="121A8914" w14:textId="77777777" w:rsidR="002E3184" w:rsidRPr="008E0F64" w:rsidRDefault="002E3184" w:rsidP="00445351">
      <w:pPr>
        <w:pStyle w:val="FOD-opsomming1"/>
        <w:numPr>
          <w:ilvl w:val="0"/>
          <w:numId w:val="228"/>
        </w:numPr>
      </w:pPr>
      <w:r w:rsidRPr="008E0F64">
        <w:t>bei Sicherheitskleinspannung auf 25 V Wechselstrom, 36 V Gleichstrom mit Welligkeit oder 60 V Gleichstrom ohne Welligkeit, bei Zusammenspiel folgender äußerer Einflüsse:</w:t>
      </w:r>
    </w:p>
    <w:p w14:paraId="1F098814" w14:textId="77777777" w:rsidR="002E3184" w:rsidRPr="008E0F64" w:rsidRDefault="002E3184" w:rsidP="002E3184">
      <w:pPr>
        <w:pStyle w:val="FOD-opsomming1"/>
        <w:numPr>
          <w:ilvl w:val="0"/>
          <w:numId w:val="0"/>
        </w:numPr>
        <w:ind w:left="360"/>
      </w:pPr>
      <w:r w:rsidRPr="008E0F64">
        <w:t>BB1/BC3 oder BC4, BB2/BC1 oder BC2 oder BC3, BB3/BC1 oder BC2,</w:t>
      </w:r>
    </w:p>
    <w:p w14:paraId="4BB62980" w14:textId="77777777" w:rsidR="002E3184" w:rsidRPr="008E0F64" w:rsidRDefault="002E3184" w:rsidP="00445351">
      <w:pPr>
        <w:pStyle w:val="FOD-opsomming1"/>
        <w:numPr>
          <w:ilvl w:val="0"/>
          <w:numId w:val="228"/>
        </w:numPr>
      </w:pPr>
      <w:r w:rsidRPr="008E0F64">
        <w:t>bei Sicherheitskleinspannung auf 12 V Wechselstrom, 18 V Gleichstrom mit Welligkeit oder 30 V Gleichstrom ohne Welligkeit, bei Zusammenspiel folgender äußerer Einflüsse:</w:t>
      </w:r>
    </w:p>
    <w:p w14:paraId="26630338" w14:textId="77777777" w:rsidR="002E3184" w:rsidRPr="008E0F64" w:rsidRDefault="002E3184" w:rsidP="002E3184">
      <w:pPr>
        <w:pStyle w:val="FOD-opsomming1"/>
        <w:numPr>
          <w:ilvl w:val="0"/>
          <w:numId w:val="0"/>
        </w:numPr>
        <w:ind w:left="360"/>
      </w:pPr>
      <w:r w:rsidRPr="008E0F64">
        <w:t>BB2/BC4, BB3/BC3,</w:t>
      </w:r>
    </w:p>
    <w:p w14:paraId="3F7F4E84" w14:textId="77777777" w:rsidR="002E3184" w:rsidRPr="008E0F64" w:rsidRDefault="002E3184" w:rsidP="00445351">
      <w:pPr>
        <w:pStyle w:val="FOD-opsomming1"/>
        <w:numPr>
          <w:ilvl w:val="0"/>
          <w:numId w:val="228"/>
        </w:numPr>
      </w:pPr>
      <w:r w:rsidRPr="008E0F64">
        <w:t>bei Sicherheitskleinspannung auf 6 V Wechselstrom, 12 V Gleichstrom mit Welligkeit oder 18 V Gleichstrom ohne Welligkeit, bei Zusammenspiel folgender äußerer Einflüsse:</w:t>
      </w:r>
    </w:p>
    <w:p w14:paraId="11F3E942" w14:textId="77777777" w:rsidR="002E3184" w:rsidRPr="008E0F64" w:rsidRDefault="002E3184" w:rsidP="002E3184">
      <w:pPr>
        <w:pStyle w:val="FOD-opsomming1"/>
        <w:numPr>
          <w:ilvl w:val="0"/>
          <w:numId w:val="0"/>
        </w:numPr>
        <w:ind w:left="360"/>
      </w:pPr>
      <w:r w:rsidRPr="008E0F64">
        <w:t>BB3/BC4.</w:t>
      </w:r>
    </w:p>
    <w:p w14:paraId="55485182" w14:textId="77777777" w:rsidR="002E3184" w:rsidRPr="008E0F64" w:rsidRDefault="002E3184" w:rsidP="002E3184">
      <w:pPr>
        <w:pStyle w:val="FOD-normal"/>
      </w:pPr>
      <w:r w:rsidRPr="008E0F64">
        <w:t>Handleuchten, die über Niederspannung versorgt werden, gehören Klasse I oder II an.</w:t>
      </w:r>
    </w:p>
    <w:p w14:paraId="526BBB79" w14:textId="77777777" w:rsidR="002E3184" w:rsidRPr="008E0F64" w:rsidRDefault="002E3184" w:rsidP="00F1261E">
      <w:pPr>
        <w:pStyle w:val="Paragraphedeliste"/>
        <w:widowControl w:val="0"/>
        <w:numPr>
          <w:ilvl w:val="0"/>
          <w:numId w:val="4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Stromversorgung von Leuchten über Schienen</w:t>
      </w:r>
    </w:p>
    <w:p w14:paraId="0A03E33B" w14:textId="77777777" w:rsidR="002E3184" w:rsidRPr="008E0F64" w:rsidRDefault="002E3184" w:rsidP="002E3184">
      <w:pPr>
        <w:pStyle w:val="FOD-normal"/>
        <w:keepNext/>
      </w:pPr>
      <w:r w:rsidRPr="008E0F64">
        <w:t>Schienen für die Stromversorgung von Leuchten werden so installiert, dass ihre Öffnung nicht nach oben zeigt. Ein oder mehrere Schalter an treffend gewählten Stellen ermöglichen eine Abschaltung der Stromversorgung über die gesamte Länge einer Schiene.</w:t>
      </w:r>
    </w:p>
    <w:p w14:paraId="523112D8" w14:textId="32BB29CF" w:rsidR="002E3184" w:rsidRPr="008E0F64" w:rsidRDefault="00D90179" w:rsidP="002E3184">
      <w:pPr>
        <w:pStyle w:val="FOD-normal"/>
      </w:pPr>
      <w:r w:rsidRPr="008E0F64">
        <w:t>[I</w:t>
      </w:r>
      <w:r w:rsidR="002E3184" w:rsidRPr="008E0F64">
        <w:t xml:space="preserve">n hauswirtschaftlichen </w:t>
      </w:r>
      <w:r w:rsidRPr="008E0F64">
        <w:t>Anlag</w:t>
      </w:r>
      <w:r w:rsidR="002E3184" w:rsidRPr="008E0F64">
        <w:t>en</w:t>
      </w:r>
      <w:r w:rsidRPr="008E0F64">
        <w:t>]</w:t>
      </w:r>
      <w:r w:rsidR="002E3184" w:rsidRPr="008E0F64">
        <w:t xml:space="preserve"> und an Orten, die speziell für Kinder vorgesehen sind (BA2), werden derartige Schienen in einer Höhe von mehr als 2 m über dem Boden angebracht.</w:t>
      </w:r>
    </w:p>
    <w:p w14:paraId="3FACBC17" w14:textId="77777777" w:rsidR="002E3184" w:rsidRPr="008E0F64" w:rsidRDefault="002E3184" w:rsidP="00F1261E">
      <w:pPr>
        <w:pStyle w:val="Paragraphedeliste"/>
        <w:keepNext/>
        <w:widowControl w:val="0"/>
        <w:numPr>
          <w:ilvl w:val="0"/>
          <w:numId w:val="48"/>
        </w:numPr>
        <w:tabs>
          <w:tab w:val="left" w:pos="360"/>
        </w:tabs>
        <w:autoSpaceDE w:val="0"/>
        <w:autoSpaceDN w:val="0"/>
        <w:adjustRightInd w:val="0"/>
        <w:spacing w:before="12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Entladungslampen, die über Transformatoren, Umformer oder Wechselrichter versorgt werden</w:t>
      </w:r>
    </w:p>
    <w:p w14:paraId="60B88D1A" w14:textId="77777777" w:rsidR="002E3184" w:rsidRPr="008E0F64" w:rsidRDefault="002E3184" w:rsidP="002E3184">
      <w:pPr>
        <w:pStyle w:val="FOD-normal"/>
        <w:keepNext/>
        <w:widowControl w:val="0"/>
        <w:autoSpaceDE w:val="0"/>
        <w:autoSpaceDN w:val="0"/>
        <w:adjustRightInd w:val="0"/>
        <w:spacing w:after="120"/>
        <w:ind w:left="714" w:hanging="357"/>
        <w:rPr>
          <w:i/>
        </w:rPr>
      </w:pPr>
      <w:r w:rsidRPr="008E0F64">
        <w:rPr>
          <w:i/>
        </w:rPr>
        <w:t>h.1 - Anwendungsbereich</w:t>
      </w:r>
    </w:p>
    <w:p w14:paraId="230A1AFA" w14:textId="77777777" w:rsidR="002E3184" w:rsidRPr="008E0F64" w:rsidRDefault="002E3184" w:rsidP="002E3184">
      <w:pPr>
        <w:pStyle w:val="FOD-normal"/>
        <w:ind w:left="360"/>
      </w:pPr>
      <w:r w:rsidRPr="008E0F64">
        <w:t xml:space="preserve">Vorliegender </w:t>
      </w:r>
      <w:r w:rsidRPr="008E0F64">
        <w:rPr>
          <w:i/>
        </w:rPr>
        <w:t>Buchstabe</w:t>
      </w:r>
      <w:r w:rsidRPr="008E0F64">
        <w:t> </w:t>
      </w:r>
      <w:r w:rsidRPr="008E0F64">
        <w:rPr>
          <w:i/>
        </w:rPr>
        <w:t>h</w:t>
      </w:r>
      <w:r w:rsidRPr="008E0F64">
        <w:t xml:space="preserve"> findet Anwendung auf Entladungslampen, die nicht Teil von öffentlichen Beleuchtungsanlagen sind und über Transformatoren, Umformer oder Wechselrichter mit einer bemessenen Ausgangsspannung im Leerlauf von mehr als 1 kV aber höchstens 10 kV versorgt werden.</w:t>
      </w:r>
    </w:p>
    <w:p w14:paraId="55B9BE50" w14:textId="5E6E9DBC" w:rsidR="002E3184" w:rsidRPr="008E0F64" w:rsidRDefault="002E3184" w:rsidP="000B3263">
      <w:pPr>
        <w:pStyle w:val="FOD-normal"/>
        <w:spacing w:after="120"/>
        <w:ind w:left="357" w:firstLine="3"/>
        <w:rPr>
          <w:i/>
        </w:rPr>
      </w:pPr>
      <w:r w:rsidRPr="008E0F64">
        <w:rPr>
          <w:i/>
        </w:rPr>
        <w:t>h.2 - Ortsfeste Anlagen</w:t>
      </w:r>
    </w:p>
    <w:p w14:paraId="51C6E691" w14:textId="77777777" w:rsidR="002E3184" w:rsidRPr="008E0F64" w:rsidRDefault="002E3184" w:rsidP="00445351">
      <w:pPr>
        <w:pStyle w:val="FOD-opsomming1"/>
        <w:numPr>
          <w:ilvl w:val="0"/>
          <w:numId w:val="229"/>
        </w:numPr>
        <w:rPr>
          <w:i/>
        </w:rPr>
      </w:pPr>
      <w:r w:rsidRPr="008E0F64">
        <w:rPr>
          <w:i/>
        </w:rPr>
        <w:t>Versorgungsstromkreis</w:t>
      </w:r>
    </w:p>
    <w:p w14:paraId="56882AE8" w14:textId="77777777" w:rsidR="002E3184" w:rsidRPr="008E0F64" w:rsidRDefault="002E3184" w:rsidP="002E3184">
      <w:pPr>
        <w:pStyle w:val="FOD-normal"/>
        <w:spacing w:before="0"/>
        <w:ind w:left="717"/>
      </w:pPr>
      <w:r w:rsidRPr="008E0F64">
        <w:t xml:space="preserve">Entladungslampen werden über einen speziellen von einem Hauptverteiler oder einem Hilfsverteiler ausgehenden Niederspannungsstromkreis versorgt. Dieser spezielle Stromkreis ist mit einem allpoligen Schalter ausgestattet, der als "normaler Schalter" bezeichnet wird und Eigenbedarfsschaltgeräte der Entladungslampen steuert, zu denen Transformatoren, Umformer oder Wechselrichter gehören. Andere Schalter in diesem Stromkreis sind ebenfalls allpolig. </w:t>
      </w:r>
    </w:p>
    <w:p w14:paraId="39A6BECF" w14:textId="77777777" w:rsidR="00043EAC" w:rsidRPr="008E0F64" w:rsidRDefault="00043EAC">
      <w:pPr>
        <w:rPr>
          <w:rFonts w:ascii="Trebuchet MS" w:hAnsi="Trebuchet MS" w:cs="Arial"/>
          <w:i/>
          <w:sz w:val="19"/>
          <w:szCs w:val="19"/>
          <w:lang w:eastAsia="nl-NL"/>
        </w:rPr>
      </w:pPr>
      <w:r w:rsidRPr="008E0F64">
        <w:rPr>
          <w:i/>
        </w:rPr>
        <w:br w:type="page"/>
      </w:r>
    </w:p>
    <w:p w14:paraId="40E2E524" w14:textId="400FCFE1" w:rsidR="002E3184" w:rsidRPr="008E0F64" w:rsidRDefault="002E3184" w:rsidP="00445351">
      <w:pPr>
        <w:pStyle w:val="FOD-opsomming1"/>
        <w:numPr>
          <w:ilvl w:val="0"/>
          <w:numId w:val="229"/>
        </w:numPr>
        <w:spacing w:before="120"/>
        <w:rPr>
          <w:i/>
        </w:rPr>
      </w:pPr>
      <w:r w:rsidRPr="008E0F64">
        <w:rPr>
          <w:i/>
        </w:rPr>
        <w:lastRenderedPageBreak/>
        <w:t>Transformatoren, Umformer oder Wechselrichter</w:t>
      </w:r>
    </w:p>
    <w:p w14:paraId="5B7D6E44" w14:textId="77777777" w:rsidR="002E3184" w:rsidRPr="008E0F64" w:rsidRDefault="002E3184" w:rsidP="002E3184">
      <w:pPr>
        <w:spacing w:after="0" w:line="240" w:lineRule="auto"/>
        <w:ind w:left="717"/>
        <w:jc w:val="both"/>
        <w:rPr>
          <w:rFonts w:ascii="Trebuchet MS" w:hAnsi="Trebuchet MS" w:cs="Arial"/>
          <w:sz w:val="19"/>
          <w:szCs w:val="19"/>
        </w:rPr>
      </w:pPr>
      <w:r w:rsidRPr="008E0F64">
        <w:rPr>
          <w:rFonts w:ascii="Trebuchet MS" w:hAnsi="Trebuchet MS"/>
          <w:sz w:val="19"/>
        </w:rPr>
        <w:t>Der Einsatz von Spartransformatoren zur Versorgung von Entladungslampen ist verboten. Transformatoren, Umformer oder Wechselrichter entsprechen den diesbezüglichen vom König bestätigten oder vom NBN registrierten Normen oder Bestimmungen, die ein Sicherheitsniveau gewährleisten, das dem in diesen Normen festgelegten Niveau mindestens gleichwertig ist.</w:t>
      </w:r>
    </w:p>
    <w:p w14:paraId="6439D1CA" w14:textId="77777777" w:rsidR="002E3184" w:rsidRPr="008E0F64" w:rsidRDefault="002E3184" w:rsidP="00445351">
      <w:pPr>
        <w:pStyle w:val="FOD-opsomming1"/>
        <w:keepNext/>
        <w:numPr>
          <w:ilvl w:val="0"/>
          <w:numId w:val="229"/>
        </w:numPr>
        <w:spacing w:before="120"/>
        <w:rPr>
          <w:i/>
        </w:rPr>
      </w:pPr>
      <w:r w:rsidRPr="008E0F64">
        <w:rPr>
          <w:i/>
        </w:rPr>
        <w:t>Trenneinrichtungen von Primärkreisen</w:t>
      </w:r>
    </w:p>
    <w:p w14:paraId="19321ECF" w14:textId="77777777" w:rsidR="002E3184" w:rsidRPr="008E0F64" w:rsidRDefault="002E3184" w:rsidP="002E3184">
      <w:pPr>
        <w:pStyle w:val="FOD-normal"/>
        <w:spacing w:before="0"/>
        <w:ind w:left="717"/>
      </w:pPr>
      <w:r w:rsidRPr="008E0F64">
        <w:t>Je nach Fall sind Primärkreise aller Transformatoren, Umformer oder Wechselrichter bzw. aller Gruppen von Transformatoren, Umformern oder Wechselrichtern mit einer weiter unten beschriebenen Trenneinrichtung ausgestattet:</w:t>
      </w:r>
    </w:p>
    <w:p w14:paraId="32D4984F" w14:textId="77777777" w:rsidR="002E3184" w:rsidRPr="008E0F64" w:rsidRDefault="002E3184" w:rsidP="00445351">
      <w:pPr>
        <w:pStyle w:val="FOD-opsomming2"/>
        <w:numPr>
          <w:ilvl w:val="0"/>
          <w:numId w:val="230"/>
        </w:numPr>
        <w:tabs>
          <w:tab w:val="clear" w:pos="1134"/>
          <w:tab w:val="left" w:pos="1260"/>
        </w:tabs>
        <w:spacing w:before="120"/>
      </w:pPr>
      <w:r w:rsidRPr="008E0F64">
        <w:t>Anlagen im Außenbereich</w:t>
      </w:r>
    </w:p>
    <w:p w14:paraId="20E3CF84" w14:textId="77777777" w:rsidR="002E3184" w:rsidRPr="008E0F64" w:rsidRDefault="002E3184" w:rsidP="00445351">
      <w:pPr>
        <w:pStyle w:val="FOD-normal"/>
        <w:numPr>
          <w:ilvl w:val="0"/>
          <w:numId w:val="231"/>
        </w:numPr>
        <w:spacing w:before="0"/>
      </w:pPr>
      <w:r w:rsidRPr="008E0F64">
        <w:t>Ein allpoliger Notschalter, "Feuerwehrschalter" genannt, wird im Außenbereich, an der Straße oder dem Durchgang und vorzugsweise an der Stirnwand, in einer Höhe von 3 bis 4 m über dem Boden und in einem waagerechten Abstand von höchstens 5 m vom nächstgelegenen Ende der Lampen angebracht.</w:t>
      </w:r>
    </w:p>
    <w:p w14:paraId="5E9CB2FF" w14:textId="77777777" w:rsidR="002E3184" w:rsidRPr="008E0F64" w:rsidRDefault="002E3184" w:rsidP="00445351">
      <w:pPr>
        <w:pStyle w:val="FOD-normal"/>
        <w:numPr>
          <w:ilvl w:val="0"/>
          <w:numId w:val="231"/>
        </w:numPr>
        <w:spacing w:before="0"/>
      </w:pPr>
      <w:r w:rsidRPr="008E0F64">
        <w:t>Dieser Schalter ist in einer Umhüllung untergebracht, die mindestens der Schutzart IP54 entspricht.</w:t>
      </w:r>
    </w:p>
    <w:p w14:paraId="3C8BDBBF" w14:textId="77777777" w:rsidR="002E3184" w:rsidRPr="008E0F64" w:rsidRDefault="002E3184" w:rsidP="00445351">
      <w:pPr>
        <w:pStyle w:val="FOD-normal"/>
        <w:numPr>
          <w:ilvl w:val="0"/>
          <w:numId w:val="231"/>
        </w:numPr>
        <w:spacing w:before="0"/>
        <w:rPr>
          <w:spacing w:val="-2"/>
        </w:rPr>
      </w:pPr>
      <w:r w:rsidRPr="008E0F64">
        <w:rPr>
          <w:spacing w:val="-2"/>
        </w:rPr>
        <w:t>Diese Umhüllung wird in einem leicht zugänglichen Bereich solide befestigt. Der Schalter sollte nicht über einem Fenster oder einer Tür angebracht werden. Der Schalter kann mit einer geeigneten Arbeitsausrüstung leicht vom Boden aus bedient werden.</w:t>
      </w:r>
    </w:p>
    <w:p w14:paraId="5C79F292" w14:textId="77777777" w:rsidR="002E3184" w:rsidRPr="008E0F64" w:rsidRDefault="002E3184" w:rsidP="00445351">
      <w:pPr>
        <w:pStyle w:val="FOD-normal"/>
        <w:numPr>
          <w:ilvl w:val="0"/>
          <w:numId w:val="231"/>
        </w:numPr>
        <w:spacing w:before="0"/>
      </w:pPr>
      <w:r w:rsidRPr="008E0F64">
        <w:t>In dieser Umhüllung befindet sich hinter einem Fenster aus durchsichtigem Material eine Kontrolllampe, die über den Primärkreis des Transformators, Umformers oder Wechselrichters bzw. der Gruppe von Transformatoren, Umformern oder Wechselrichtern versorgt wird. Diese Lampe leuchtet, wenn die Primärklemmen des Transformators, Umformers oder Wechselrichters bzw. der Gruppe von Transformatoren, Umformern oder Wechselrichtern unter Spannung stehen. Sie gibt durch das Fenster rotes Licht ab, das vom Boden aus deutlich sichtbar ist.</w:t>
      </w:r>
    </w:p>
    <w:p w14:paraId="4D5BB01E" w14:textId="77777777" w:rsidR="002E3184" w:rsidRPr="008E0F64" w:rsidRDefault="002E3184" w:rsidP="00445351">
      <w:pPr>
        <w:pStyle w:val="FOD-normal"/>
        <w:numPr>
          <w:ilvl w:val="0"/>
          <w:numId w:val="231"/>
        </w:numPr>
        <w:spacing w:before="0" w:after="120"/>
      </w:pPr>
      <w:r w:rsidRPr="008E0F64">
        <w:t>Wenn die Umhüllung aus Metall besteht, ist ihr Körper geerdet.</w:t>
      </w:r>
    </w:p>
    <w:p w14:paraId="51804A03" w14:textId="77777777" w:rsidR="002E3184" w:rsidRPr="008E0F64" w:rsidRDefault="002E3184" w:rsidP="002E3184">
      <w:pPr>
        <w:pStyle w:val="FOD-opsomming2"/>
        <w:numPr>
          <w:ilvl w:val="1"/>
          <w:numId w:val="2"/>
        </w:numPr>
      </w:pPr>
      <w:r w:rsidRPr="008E0F64">
        <w:t>Anlagen im Innenbereich</w:t>
      </w:r>
    </w:p>
    <w:p w14:paraId="41A42A22" w14:textId="77777777" w:rsidR="002E3184" w:rsidRPr="008E0F64" w:rsidRDefault="002E3184" w:rsidP="002E3184">
      <w:pPr>
        <w:pStyle w:val="FOD-normal"/>
        <w:spacing w:before="0"/>
        <w:ind w:left="1080"/>
      </w:pPr>
      <w:r w:rsidRPr="008E0F64">
        <w:t>Ein allpoliger Schalter wird in der Nähe von Entladungslampen oder an der Tafel zur Einschaltung der Beleuchtung der Räumlichkeit, in der sich die Lampen befinden, angebracht. Dieser Schalter ist mit dem Hinweis "Neon" gekennzeichnet.</w:t>
      </w:r>
    </w:p>
    <w:p w14:paraId="51F13A69" w14:textId="77777777" w:rsidR="002E3184" w:rsidRPr="008E0F64" w:rsidRDefault="002E3184" w:rsidP="00445351">
      <w:pPr>
        <w:pStyle w:val="FOD-opsomming1"/>
        <w:numPr>
          <w:ilvl w:val="0"/>
          <w:numId w:val="229"/>
        </w:numPr>
        <w:spacing w:before="120"/>
        <w:rPr>
          <w:i/>
        </w:rPr>
      </w:pPr>
      <w:r w:rsidRPr="008E0F64">
        <w:rPr>
          <w:i/>
        </w:rPr>
        <w:t>Unterbringung von Eigenbedarfsschaltgeräten</w:t>
      </w:r>
    </w:p>
    <w:p w14:paraId="2E5AA2BD" w14:textId="30A54727" w:rsidR="002E3184" w:rsidRPr="008E0F64" w:rsidRDefault="002E3184" w:rsidP="002E3184">
      <w:pPr>
        <w:pStyle w:val="FOD-normal"/>
        <w:spacing w:before="0"/>
        <w:ind w:left="717"/>
      </w:pPr>
      <w:r w:rsidRPr="008E0F64">
        <w:t>Hochspannung-Eigenbedarfsschaltgeräte von Entladungslampen:</w:t>
      </w:r>
    </w:p>
    <w:p w14:paraId="66220945" w14:textId="77777777" w:rsidR="002E3184" w:rsidRPr="008E0F64" w:rsidRDefault="002E3184" w:rsidP="00445351">
      <w:pPr>
        <w:pStyle w:val="FOD-opsomming2"/>
        <w:numPr>
          <w:ilvl w:val="0"/>
          <w:numId w:val="232"/>
        </w:numPr>
      </w:pPr>
      <w:r w:rsidRPr="008E0F64">
        <w:t>befinden sich entweder in ausreichendem Abstand zu allen Gegenständen oder Gebäudeteilen, an denen sie Schäden verursachen könnten,</w:t>
      </w:r>
    </w:p>
    <w:p w14:paraId="42CA8963" w14:textId="77777777" w:rsidR="002E3184" w:rsidRPr="008E0F64" w:rsidRDefault="002E3184" w:rsidP="00445351">
      <w:pPr>
        <w:pStyle w:val="FOD-opsomming2"/>
        <w:numPr>
          <w:ilvl w:val="0"/>
          <w:numId w:val="232"/>
        </w:numPr>
      </w:pPr>
      <w:r w:rsidRPr="008E0F64">
        <w:t>oder sind durch eine Wärmeabschirmung von diesen Gegenständen oder Gebäudeteilen getrennt.</w:t>
      </w:r>
    </w:p>
    <w:p w14:paraId="6F057553" w14:textId="3C28BF32" w:rsidR="002E3184" w:rsidRPr="008E0F64" w:rsidRDefault="002E3184" w:rsidP="002E3184">
      <w:pPr>
        <w:pStyle w:val="FOD-normal"/>
        <w:spacing w:before="0"/>
        <w:ind w:left="720"/>
      </w:pPr>
      <w:r w:rsidRPr="008E0F64">
        <w:t>Wenn sich Hochspannung-Eigenbedarfsschaltgeräte von Entladungslampen innerhalb von Gebäuden befinden, werden sie entweder in einer vom Rest der Anlage getrennten und für Unbefugte unzugänglichen Räumlichkeit oder auf einer oder mehreren Verteiler- und Schaltgerätekombinationen aus nicht brennbarem Material untergebracht. Wenn sich die Eigenbedarfsschaltgeräte außerhalb von Gebäuden befinden, muss die gesamte Baugruppe eine Schutzart von mindestens IP44 aufweisen.</w:t>
      </w:r>
    </w:p>
    <w:p w14:paraId="3F72F39A" w14:textId="77777777" w:rsidR="002E3184" w:rsidRPr="008E0F64" w:rsidRDefault="002E3184" w:rsidP="00445351">
      <w:pPr>
        <w:pStyle w:val="FOD-opsomming1"/>
        <w:numPr>
          <w:ilvl w:val="0"/>
          <w:numId w:val="229"/>
        </w:numPr>
        <w:spacing w:before="120"/>
        <w:rPr>
          <w:i/>
        </w:rPr>
      </w:pPr>
      <w:r w:rsidRPr="008E0F64">
        <w:rPr>
          <w:i/>
        </w:rPr>
        <w:t>Elektrische Leitungen</w:t>
      </w:r>
    </w:p>
    <w:p w14:paraId="37F83DED" w14:textId="77777777" w:rsidR="002E3184" w:rsidRPr="008E0F64" w:rsidRDefault="002E3184" w:rsidP="002E3184">
      <w:pPr>
        <w:pStyle w:val="FOD-normal"/>
        <w:spacing w:before="0"/>
        <w:ind w:left="644"/>
      </w:pPr>
      <w:r w:rsidRPr="008E0F64">
        <w:t>Es ist verboten, die Erde oder Metallgerüste als Stromleiter zu benutzen. Um Transformatoren, Umformer oder Wechselrichter mit Endelektroden von Lampen oder mit Fassungen zu verbinden und um Zwischenelektroden oder -sockel untereinander zu verbinden, werden Leitertypen verwendet, die für eine Nennspannung vorgesehen sind, die mindestens der Leerlaufspannung der Transformatoren, Umformer oder Wechselrichter entspricht.</w:t>
      </w:r>
    </w:p>
    <w:p w14:paraId="496C84EA" w14:textId="03968CC2" w:rsidR="002E3184" w:rsidRPr="008E0F64" w:rsidRDefault="002E3184" w:rsidP="00445351">
      <w:pPr>
        <w:pStyle w:val="FOD-opsomming1"/>
        <w:numPr>
          <w:ilvl w:val="0"/>
          <w:numId w:val="229"/>
        </w:numPr>
        <w:spacing w:before="120"/>
        <w:rPr>
          <w:i/>
        </w:rPr>
      </w:pPr>
      <w:r w:rsidRPr="008E0F64">
        <w:rPr>
          <w:i/>
        </w:rPr>
        <w:t>Schutz gegen direktes und indirektes Berühren</w:t>
      </w:r>
    </w:p>
    <w:p w14:paraId="6333DA59" w14:textId="77777777" w:rsidR="002E3184" w:rsidRPr="008E0F64" w:rsidRDefault="002E3184" w:rsidP="00445351">
      <w:pPr>
        <w:pStyle w:val="FOD-opsomming2"/>
        <w:numPr>
          <w:ilvl w:val="0"/>
          <w:numId w:val="233"/>
        </w:numPr>
        <w:tabs>
          <w:tab w:val="clear" w:pos="1134"/>
          <w:tab w:val="left" w:pos="1260"/>
        </w:tabs>
      </w:pPr>
      <w:r w:rsidRPr="008E0F64">
        <w:t>Schutz gegen indirektes Berühren erfolgt über eine Potentialausgleichsverbindung zwischen den Metallteilen der ortsfesten Anlage von Entladungslampen, mit Ausnahme von Klemmen und Schellen zur Befestigung von Kabeln und Röhren. Diese Potentialausgleichsverbindung wird über einen Schutzleiter geerdet.</w:t>
      </w:r>
    </w:p>
    <w:p w14:paraId="574C8443" w14:textId="7FD2C0ED" w:rsidR="002E3184" w:rsidRPr="008E0F64" w:rsidRDefault="002E3184" w:rsidP="00445351">
      <w:pPr>
        <w:pStyle w:val="FOD-opsomming2"/>
        <w:numPr>
          <w:ilvl w:val="0"/>
          <w:numId w:val="233"/>
        </w:numPr>
        <w:tabs>
          <w:tab w:val="clear" w:pos="1134"/>
          <w:tab w:val="left" w:pos="1260"/>
        </w:tabs>
      </w:pPr>
      <w:r w:rsidRPr="008E0F64">
        <w:t>Umhüllungen der Transformatoren und der Hochspannung-Eigenbedarfsschaltgeräte von Entladungslampen können nur anhand eines Werkzeugs geöffnet werden.</w:t>
      </w:r>
    </w:p>
    <w:p w14:paraId="2D7AE8D0" w14:textId="77777777" w:rsidR="002E3184" w:rsidRPr="008E0F64" w:rsidRDefault="002E3184" w:rsidP="00445351">
      <w:pPr>
        <w:pStyle w:val="FOD-opsomming2"/>
        <w:numPr>
          <w:ilvl w:val="0"/>
          <w:numId w:val="233"/>
        </w:numPr>
        <w:tabs>
          <w:tab w:val="clear" w:pos="1134"/>
          <w:tab w:val="left" w:pos="1260"/>
        </w:tabs>
      </w:pPr>
      <w:r w:rsidRPr="008E0F64">
        <w:t xml:space="preserve">Hochspannungsstromkreise, die über Transformatoren, Umformer oder Wechselrichter versorgt werden, müssen durch ein Schutzsystem gegen Erdschlüsse geschützt werden. Dieses System schaltet die Ausgangsspannung ab, indem es die Versorgung der Transformatoren, </w:t>
      </w:r>
      <w:r w:rsidRPr="008E0F64">
        <w:lastRenderedPageBreak/>
        <w:t>Umformer oder Wechselrichter abschaltet. Zu diesem Zweck wird ein geeignetes Erkennungssystem eingesetzt, das sich im Sekundärkreis befindet und die Versorgung der Transformatoren, Umformer oder Wechselrichter unterbricht.</w:t>
      </w:r>
    </w:p>
    <w:p w14:paraId="5F4251AC" w14:textId="77777777" w:rsidR="002E3184" w:rsidRPr="008E0F64" w:rsidRDefault="002E3184" w:rsidP="00445351">
      <w:pPr>
        <w:pStyle w:val="FOD-normal"/>
        <w:keepNext/>
        <w:numPr>
          <w:ilvl w:val="0"/>
          <w:numId w:val="357"/>
        </w:numPr>
        <w:spacing w:before="0"/>
      </w:pPr>
      <w:r w:rsidRPr="008E0F64">
        <w:t>Im Fall eines Erdschlusses darf der Ansprechstrom des Erkennungssystems 25 mA nicht überschreiten, seine Reaktionszeit darf 200 ms nicht überschreiten und die Spannung an den Klemmen des Detektors darf 50 V nicht überschreiten.</w:t>
      </w:r>
    </w:p>
    <w:p w14:paraId="0E4412B9" w14:textId="77777777" w:rsidR="002E3184" w:rsidRPr="008E0F64" w:rsidRDefault="002E3184" w:rsidP="00445351">
      <w:pPr>
        <w:pStyle w:val="FOD-normal"/>
        <w:keepNext/>
        <w:numPr>
          <w:ilvl w:val="0"/>
          <w:numId w:val="357"/>
        </w:numPr>
        <w:spacing w:before="0"/>
      </w:pPr>
      <w:r w:rsidRPr="008E0F64">
        <w:t>Wenn eine Anlage mit einem Blinkgeber ausgestattet ist, muss die Versorgung für das Schutzsystem und das Rückstellsystem vor dem Blinkgeber angeschlossen werden.</w:t>
      </w:r>
    </w:p>
    <w:p w14:paraId="648EF183" w14:textId="77777777" w:rsidR="002E3184" w:rsidRPr="008E0F64" w:rsidRDefault="002E3184" w:rsidP="00445351">
      <w:pPr>
        <w:pStyle w:val="FOD-normal"/>
        <w:keepNext/>
        <w:numPr>
          <w:ilvl w:val="0"/>
          <w:numId w:val="357"/>
        </w:numPr>
        <w:spacing w:before="0"/>
      </w:pPr>
      <w:r w:rsidRPr="008E0F64">
        <w:t xml:space="preserve">Schutzsysteme gegen Erdschlüsse sind so gebaut, dass sie nicht außer Betrieb gesetzt werden können. Wenn dies nicht der Fall ist, muss eine Einrichtung vorgesehen sein, die es der in </w:t>
      </w:r>
      <w:r w:rsidRPr="008E0F64">
        <w:rPr>
          <w:i/>
        </w:rPr>
        <w:t>Abschnitt 6.4.1</w:t>
      </w:r>
      <w:r w:rsidRPr="008E0F64">
        <w:t xml:space="preserve"> erwähnten Person, die mit der Konformitätsprüfung vor der Ingebrauchnahme beauftragt ist, ermöglicht, eine Versiegelung vorzunehmen, die die Unverletzlichkeit des Schutzsystems gewährleistet.</w:t>
      </w:r>
    </w:p>
    <w:p w14:paraId="5AD4122B" w14:textId="77777777" w:rsidR="002E3184" w:rsidRPr="008E0F64" w:rsidRDefault="002E3184" w:rsidP="00445351">
      <w:pPr>
        <w:pStyle w:val="FOD-opsomming2"/>
        <w:numPr>
          <w:ilvl w:val="0"/>
          <w:numId w:val="233"/>
        </w:numPr>
        <w:tabs>
          <w:tab w:val="clear" w:pos="1134"/>
          <w:tab w:val="left" w:pos="1260"/>
        </w:tabs>
      </w:pPr>
      <w:r w:rsidRPr="008E0F64">
        <w:t>Bei Verbindungen, die sich im Handbereich befinden, müssen Hochspannungsverbindungen mit einem zusätzlichen Schutz ausgestattet sein, der eine Schutzart von mindestens IPXX-B bietet. Diese Schutzart muss auch dann aufrechterhalten werden, wenn ein zugänglicher Teil einer Röhre gebrochen ist; ist dies nicht der Fall, müssen Hochspannungsstromkreise mit einem Schutzsystem ausgestattet sein, das bei Öffnen der Sekundärkreise aktiviert wird.</w:t>
      </w:r>
    </w:p>
    <w:p w14:paraId="14C9E4D3" w14:textId="77777777" w:rsidR="002E3184" w:rsidRPr="008E0F64" w:rsidRDefault="002E3184" w:rsidP="002E3184">
      <w:pPr>
        <w:widowControl w:val="0"/>
        <w:autoSpaceDE w:val="0"/>
        <w:autoSpaceDN w:val="0"/>
        <w:adjustRightInd w:val="0"/>
        <w:spacing w:after="0" w:line="240" w:lineRule="auto"/>
        <w:ind w:left="1004" w:right="57"/>
        <w:jc w:val="both"/>
        <w:rPr>
          <w:rFonts w:ascii="Trebuchet MS" w:hAnsi="Trebuchet MS" w:cs="Arial"/>
          <w:sz w:val="19"/>
          <w:szCs w:val="19"/>
        </w:rPr>
      </w:pPr>
      <w:r w:rsidRPr="008E0F64">
        <w:rPr>
          <w:rFonts w:ascii="Trebuchet MS" w:hAnsi="Trebuchet MS"/>
          <w:sz w:val="19"/>
        </w:rPr>
        <w:t>Bei Verbindungen außerhalb des Handbereichs müssen Hochspannungsverbindungen entweder mit einem zusätzlichen Schutz ausgestattet sein, der eine Schutzart von mindestens IPXX-B bietet, oder durch ein Schutzsystem geschützt sein, das bei Öffnen der Sekundärkreise aktiviert wird.</w:t>
      </w:r>
    </w:p>
    <w:p w14:paraId="205C2708" w14:textId="60E57A3E" w:rsidR="002E3184" w:rsidRPr="008E0F64" w:rsidRDefault="002E3184" w:rsidP="002E3184">
      <w:pPr>
        <w:pStyle w:val="FOD-normal"/>
        <w:spacing w:before="0"/>
        <w:ind w:left="1004"/>
        <w:rPr>
          <w:i/>
        </w:rPr>
      </w:pPr>
      <w:r w:rsidRPr="008E0F64">
        <w:rPr>
          <w:i/>
        </w:rPr>
        <w:t>Anforderungen an Schutzsysteme, die bei Öffnen von Hochspannung-Sekundärkreisen aktiviert werden:</w:t>
      </w:r>
    </w:p>
    <w:p w14:paraId="0A52101D" w14:textId="77777777" w:rsidR="002E3184" w:rsidRPr="008E0F64" w:rsidRDefault="002E3184" w:rsidP="002E3184">
      <w:pPr>
        <w:pStyle w:val="FOD-normal"/>
        <w:spacing w:before="0"/>
        <w:ind w:left="1701"/>
      </w:pPr>
      <w:r w:rsidRPr="008E0F64">
        <w:t>Falls in einem Hochspannungsstromkreis ein offener Stromkreis entsteht, unterbricht das Schutzsystem bei Öffnen des Sekundärkreises die Versorgung des Primärkreises oder schaltet die Ausgangsspannung ab; die Erkennung erfolgt durch einen geeigneten Detektor, der an den Ausgangskreis angeschlossen ist, oder durch ein anderes Mittel mit gleichwertigem Sicherheitsgrad.</w:t>
      </w:r>
    </w:p>
    <w:p w14:paraId="0940D07A" w14:textId="77777777" w:rsidR="002E3184" w:rsidRPr="008E0F64" w:rsidRDefault="002E3184" w:rsidP="002E3184">
      <w:pPr>
        <w:pStyle w:val="FOD-normal"/>
        <w:keepNext/>
        <w:spacing w:before="0"/>
        <w:ind w:left="1701"/>
      </w:pPr>
      <w:r w:rsidRPr="008E0F64">
        <w:t>Wenn eine Anlage bei Vorliegen eines Fehlers in Zusammenhang mit einer Öffnung des Sekundärkreises (Bruch einer Röhre, loses Kabel, ...) eingeschaltet wird, muss das Schutzsystem innerhalb 3 bis 5 Sekunden ansprechen.</w:t>
      </w:r>
    </w:p>
    <w:p w14:paraId="168A84AE" w14:textId="77777777" w:rsidR="002E3184" w:rsidRPr="008E0F64" w:rsidRDefault="002E3184" w:rsidP="002E3184">
      <w:pPr>
        <w:pStyle w:val="FOD-normal"/>
        <w:spacing w:before="0"/>
        <w:ind w:left="1701"/>
      </w:pPr>
      <w:r w:rsidRPr="008E0F64">
        <w:t>Wenn die Öffnung während des Betriebs der Anlage auftritt, muss das Schutzsystem innerhalb 200 ms ansprechen.</w:t>
      </w:r>
    </w:p>
    <w:p w14:paraId="5B10CF11" w14:textId="77777777" w:rsidR="002E3184" w:rsidRPr="008E0F64" w:rsidRDefault="002E3184" w:rsidP="00445351">
      <w:pPr>
        <w:pStyle w:val="FOD-opsomming2"/>
        <w:numPr>
          <w:ilvl w:val="0"/>
          <w:numId w:val="234"/>
        </w:numPr>
        <w:tabs>
          <w:tab w:val="clear" w:pos="1134"/>
          <w:tab w:val="left" w:pos="1260"/>
        </w:tabs>
      </w:pPr>
      <w:r w:rsidRPr="008E0F64">
        <w:t>Schutzsysteme, die bei Öffnen von Sekundärkreisen und gegen Erdschlüsse aktiviert werden, müssen anhand mechanischer Kontakte funktionieren; die Verwendung von Halbleitern ist nicht erlaubt.</w:t>
      </w:r>
    </w:p>
    <w:p w14:paraId="2EE4A06F" w14:textId="77777777" w:rsidR="002E3184" w:rsidRPr="008E0F64" w:rsidRDefault="002E3184" w:rsidP="002E3184">
      <w:pPr>
        <w:pStyle w:val="FOD-normal"/>
        <w:ind w:left="360"/>
        <w:rPr>
          <w:i/>
        </w:rPr>
      </w:pPr>
      <w:r w:rsidRPr="008E0F64">
        <w:rPr>
          <w:i/>
        </w:rPr>
        <w:t>h.3 - Handgehaltene und mobile Geräte</w:t>
      </w:r>
    </w:p>
    <w:p w14:paraId="13EB9353" w14:textId="77777777" w:rsidR="002E3184" w:rsidRPr="008E0F64" w:rsidRDefault="002E3184" w:rsidP="002E3184">
      <w:pPr>
        <w:pStyle w:val="FOD-normal"/>
        <w:ind w:left="360"/>
      </w:pPr>
      <w:r w:rsidRPr="008E0F64">
        <w:t xml:space="preserve">Handgehaltene und mobile Geräte müssen nur folgenden Bestimmungen von </w:t>
      </w:r>
      <w:r w:rsidRPr="008E0F64">
        <w:rPr>
          <w:i/>
        </w:rPr>
        <w:t>Punkt h.2</w:t>
      </w:r>
      <w:r w:rsidRPr="008E0F64">
        <w:t xml:space="preserve"> genügen:</w:t>
      </w:r>
    </w:p>
    <w:p w14:paraId="4F7F9831" w14:textId="77777777" w:rsidR="002E3184" w:rsidRPr="008E0F64" w:rsidRDefault="002E3184" w:rsidP="00445351">
      <w:pPr>
        <w:pStyle w:val="FOD-normal"/>
        <w:numPr>
          <w:ilvl w:val="0"/>
          <w:numId w:val="75"/>
        </w:numPr>
        <w:spacing w:before="0"/>
        <w:ind w:left="709" w:hanging="357"/>
      </w:pPr>
      <w:r w:rsidRPr="008E0F64">
        <w:t>"Transformatoren, Umformer oder Wechselrichter",</w:t>
      </w:r>
    </w:p>
    <w:p w14:paraId="6CFE5CC0" w14:textId="77777777" w:rsidR="002E3184" w:rsidRPr="008E0F64" w:rsidRDefault="002E3184" w:rsidP="00445351">
      <w:pPr>
        <w:pStyle w:val="FOD-normal"/>
        <w:numPr>
          <w:ilvl w:val="0"/>
          <w:numId w:val="75"/>
        </w:numPr>
        <w:spacing w:before="0"/>
        <w:ind w:left="709" w:hanging="357"/>
      </w:pPr>
      <w:r w:rsidRPr="008E0F64">
        <w:t>"Elektrische Leitungen",</w:t>
      </w:r>
    </w:p>
    <w:p w14:paraId="7539207E" w14:textId="77777777" w:rsidR="002E3184" w:rsidRPr="008E0F64" w:rsidRDefault="002E3184" w:rsidP="00445351">
      <w:pPr>
        <w:pStyle w:val="FOD-normal"/>
        <w:numPr>
          <w:ilvl w:val="0"/>
          <w:numId w:val="75"/>
        </w:numPr>
        <w:spacing w:before="0"/>
        <w:ind w:left="709" w:hanging="357"/>
      </w:pPr>
      <w:r w:rsidRPr="008E0F64">
        <w:t>"Schutz gegen direktes und indirektes Berühren".</w:t>
      </w:r>
    </w:p>
    <w:p w14:paraId="2BA06D99" w14:textId="77777777" w:rsidR="002E3184" w:rsidRPr="008E0F64" w:rsidRDefault="002E3184" w:rsidP="002E3184">
      <w:pPr>
        <w:pStyle w:val="FOD-normal"/>
        <w:ind w:left="360"/>
      </w:pPr>
      <w:r w:rsidRPr="008E0F64">
        <w:t>Die Sekundärspannung im Leerlauf darf 8 kV nicht überschreiten.</w:t>
      </w:r>
    </w:p>
    <w:p w14:paraId="449948BE" w14:textId="77777777" w:rsidR="002E3184" w:rsidRPr="008E0F64" w:rsidRDefault="002E3184" w:rsidP="00F1261E">
      <w:pPr>
        <w:pStyle w:val="Paragraphedeliste"/>
        <w:keepNext/>
        <w:widowControl w:val="0"/>
        <w:numPr>
          <w:ilvl w:val="0"/>
          <w:numId w:val="48"/>
        </w:numPr>
        <w:tabs>
          <w:tab w:val="left" w:pos="360"/>
        </w:tabs>
        <w:autoSpaceDE w:val="0"/>
        <w:autoSpaceDN w:val="0"/>
        <w:adjustRightInd w:val="0"/>
        <w:spacing w:before="12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Geräte für Außenbeleuchtung</w:t>
      </w:r>
    </w:p>
    <w:p w14:paraId="478889C6" w14:textId="77777777" w:rsidR="002E3184" w:rsidRPr="008E0F64" w:rsidRDefault="002E3184" w:rsidP="002E3184">
      <w:pPr>
        <w:pStyle w:val="FOD-normal"/>
      </w:pPr>
      <w:r w:rsidRPr="008E0F64">
        <w:t>Geräte für Außenbeleuchtung, die äußeren Einflüssen AD2 bis AD4 ausgesetzt sind, dürfen nicht den Klassen 0 oder 0I angehören.</w:t>
      </w:r>
    </w:p>
    <w:p w14:paraId="5C1A4838" w14:textId="1842B2C5" w:rsidR="002E3184" w:rsidRPr="008E0F64" w:rsidRDefault="002E3184" w:rsidP="00F1261E">
      <w:pPr>
        <w:pStyle w:val="Paragraphedeliste"/>
        <w:widowControl w:val="0"/>
        <w:numPr>
          <w:ilvl w:val="0"/>
          <w:numId w:val="48"/>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Geräte für zeitweilige Beleuchtung</w:t>
      </w:r>
    </w:p>
    <w:p w14:paraId="77517DA2" w14:textId="77777777" w:rsidR="002E3184" w:rsidRPr="008E0F64" w:rsidRDefault="002E3184" w:rsidP="002E3184">
      <w:pPr>
        <w:pStyle w:val="FOD-normal"/>
      </w:pPr>
      <w:r w:rsidRPr="008E0F64">
        <w:t xml:space="preserve">In Abweichung von den Vorschriften von </w:t>
      </w:r>
      <w:r w:rsidRPr="008E0F64">
        <w:rPr>
          <w:i/>
        </w:rPr>
        <w:t>Abschnitt 5.1.4</w:t>
      </w:r>
      <w:r w:rsidRPr="008E0F64">
        <w:t xml:space="preserve"> Absatz 1 ist es erlaubt, für eine zeitweilige Beleuchtung Beleuchtungsgeräte zu benutzen, die aus Lampen mit Fassungen bestehen, deren Schutzart gegen Eindringen von Wasser IPX0 entspricht.</w:t>
      </w:r>
    </w:p>
    <w:p w14:paraId="0C4DA245" w14:textId="77777777" w:rsidR="002E3184" w:rsidRPr="008E0F64" w:rsidRDefault="002E3184" w:rsidP="002E3184">
      <w:pPr>
        <w:pStyle w:val="FOD-normal"/>
      </w:pPr>
      <w:r w:rsidRPr="008E0F64">
        <w:t>Wenn diese Beleuchtungsgeräte im Handbereich installiert sind, müssen sie:</w:t>
      </w:r>
    </w:p>
    <w:p w14:paraId="1956F2A2" w14:textId="77777777" w:rsidR="002E3184" w:rsidRPr="008E0F64" w:rsidRDefault="002E3184" w:rsidP="00445351">
      <w:pPr>
        <w:pStyle w:val="FOD-opsomming1"/>
        <w:numPr>
          <w:ilvl w:val="0"/>
          <w:numId w:val="235"/>
        </w:numPr>
      </w:pPr>
      <w:r w:rsidRPr="008E0F64">
        <w:t>über Sicherheitskleinspannung versorgt werden oder</w:t>
      </w:r>
    </w:p>
    <w:p w14:paraId="37A6E1DB" w14:textId="77777777" w:rsidR="002E3184" w:rsidRPr="008E0F64" w:rsidRDefault="002E3184" w:rsidP="00445351">
      <w:pPr>
        <w:pStyle w:val="FOD-opsomming1"/>
        <w:numPr>
          <w:ilvl w:val="0"/>
          <w:numId w:val="235"/>
        </w:numPr>
      </w:pPr>
      <w:r w:rsidRPr="008E0F64">
        <w:t>durch eine Differenzstrom-Schutzeinrichtung mit einem Ansprechstrom von höchstens 30 mA geschützt werden.</w:t>
      </w:r>
    </w:p>
    <w:p w14:paraId="18336075" w14:textId="57CF3745" w:rsidR="002E3184" w:rsidRPr="008E0F64" w:rsidRDefault="002E3184" w:rsidP="002E3184">
      <w:pPr>
        <w:pStyle w:val="FOD-normal"/>
      </w:pPr>
      <w:r w:rsidRPr="008E0F64">
        <w:t xml:space="preserve">In Abweichung von den Vorschriften von </w:t>
      </w:r>
      <w:r w:rsidRPr="008E0F64">
        <w:rPr>
          <w:i/>
        </w:rPr>
        <w:t>Unterabschnitt 5.2.1.4 Buchstabe a</w:t>
      </w:r>
      <w:r w:rsidRPr="008E0F64">
        <w:t xml:space="preserve"> Absatz 1 und </w:t>
      </w:r>
      <w:r w:rsidRPr="008E0F64">
        <w:rPr>
          <w:i/>
          <w:iCs/>
        </w:rPr>
        <w:t>Unterabschnitt 5.2.9.14</w:t>
      </w:r>
      <w:r w:rsidR="003A3D3D" w:rsidRPr="008E0F64">
        <w:t xml:space="preserve"> dürfen Niederspannung</w:t>
      </w:r>
      <w:r w:rsidRPr="008E0F64">
        <w:t xml:space="preserve">-Illuminationskabel mit verstärkter Isolierung, wie z.B. </w:t>
      </w:r>
      <w:r w:rsidRPr="008E0F64">
        <w:lastRenderedPageBreak/>
        <w:t>ummantelte elektrische Leitungen des Typs A05VVH2-F, benutzt werden, sofern alle Löcher nach den Regeln des Fachs abgedichtet sind.</w:t>
      </w:r>
    </w:p>
    <w:p w14:paraId="06083070" w14:textId="77777777" w:rsidR="002E3184" w:rsidRPr="008E0F64" w:rsidRDefault="002E3184" w:rsidP="00962ACD">
      <w:pPr>
        <w:pStyle w:val="FOD-niv4"/>
      </w:pPr>
      <w:bookmarkStart w:id="1865" w:name="_Toc390436867"/>
      <w:bookmarkStart w:id="1866" w:name="_Toc167268354"/>
      <w:bookmarkStart w:id="1867" w:name="_Toc167269517"/>
      <w:bookmarkStart w:id="1868" w:name="_Toc167270677"/>
      <w:bookmarkStart w:id="1869" w:name="_Toc196734717"/>
      <w:r w:rsidRPr="008E0F64">
        <w:t>Unterabschnitt 5.3.4.3 - Heizgeräte</w:t>
      </w:r>
      <w:bookmarkEnd w:id="1865"/>
      <w:bookmarkEnd w:id="1866"/>
      <w:bookmarkEnd w:id="1867"/>
      <w:bookmarkEnd w:id="1868"/>
      <w:bookmarkEnd w:id="1869"/>
    </w:p>
    <w:p w14:paraId="0336FA8E" w14:textId="77777777" w:rsidR="002E3184" w:rsidRPr="008E0F64" w:rsidRDefault="002E3184" w:rsidP="002E3184">
      <w:pPr>
        <w:pStyle w:val="FOD-normal"/>
      </w:pPr>
      <w:r w:rsidRPr="008E0F64">
        <w:t>Heizgeräte mit festem Standplatz müssen so installiert werden, dass der von ihnen erzeugte Wärmestrom entsprechend ihrer Bauart abgeleitet werden kann.</w:t>
      </w:r>
    </w:p>
    <w:p w14:paraId="6F36C019" w14:textId="77777777" w:rsidR="002E3184" w:rsidRPr="008E0F64" w:rsidRDefault="002E3184" w:rsidP="002E3184">
      <w:pPr>
        <w:pStyle w:val="FOD-normal"/>
      </w:pPr>
      <w:r w:rsidRPr="008E0F64">
        <w:t>Heizgeräte mit nicht umschlossenen Glühelementen werden nicht in Räumlichkeiten (oder in Bereichen) installiert, wo Explosionsgefahr (BE3) besteht. Dieselben Geräte sind an anderen Orten nur zugelassen, wenn alle zweckdienlichen Maßnahmen getroffen werden, um zu verhindern, dass entflammbare Gegenstände mit Glühelementen in Berührung kommen.</w:t>
      </w:r>
    </w:p>
    <w:p w14:paraId="227466DD" w14:textId="77777777" w:rsidR="002E3184" w:rsidRPr="008E0F64" w:rsidRDefault="002E3184" w:rsidP="002E3184">
      <w:pPr>
        <w:pStyle w:val="FOD-normal"/>
      </w:pPr>
      <w:r w:rsidRPr="008E0F64">
        <w:t>Heizgeräte, die aufgrund ihrer Bestimmung mit entflammbaren Stoffen oder Flüssigkeiten in Berührung kommen (BE2), wie z.B. Öfen und Trockner, sind entweder mit einem Temperaturbegrenzer ausgestattet, der die Erwärmung unterbricht oder reduziert, bevor eine gefährliche Temperatur erreicht wird, oder sind so gebaut, dass bei übermäßiger Erwärmung der entflammbaren Stoffe oder Flüssigkeiten, die sie enthalten, sie keine Gefahr für Personen darstellen können oder Schäden an umliegenden Gegenständen verursachen können.</w:t>
      </w:r>
    </w:p>
    <w:p w14:paraId="669AE65A" w14:textId="77777777" w:rsidR="002E3184" w:rsidRPr="008E0F64" w:rsidRDefault="002E3184" w:rsidP="002E3184">
      <w:pPr>
        <w:pStyle w:val="FOD-normal"/>
        <w:keepLines/>
      </w:pPr>
      <w:r w:rsidRPr="008E0F64">
        <w:t>In Druckluft-Zentralheizungsanlagen werden Heizelemente erst nach Einschaltung der entsprechenden Ventilatoren eingeschaltet und werden bei Ausschaltung der Ventilatoren ausgeschaltet, es sei denn, die Anlage ist so gebaut, dass Heizelemente ohne Lüftung keine gefährlichen Temperaturen erreichen. Darüber hinaus erfolgt eine Kontrolle durch zwei unabhängige Temperaturbegrenzer oder einen Luftstromwächter und einen Temperaturbegrenzer, die ebenfalls unabhängig voneinander sind. Diese Einrichtungen verhindern ein Überschreiten der zulässigen Temperatur in Luftkanälen.</w:t>
      </w:r>
    </w:p>
    <w:p w14:paraId="5F840221" w14:textId="77777777" w:rsidR="002E3184" w:rsidRPr="008E0F64" w:rsidRDefault="002E3184" w:rsidP="002E3184">
      <w:pPr>
        <w:pStyle w:val="FOD-normal"/>
      </w:pPr>
      <w:r w:rsidRPr="008E0F64">
        <w:t>Hauswirtschaftliche elektrische Heizgeräte entsprechen den Vorschriften der vom König bestätigten oder vom NBN registrierten Normen oder Bestimmungen, die ein Sicherheitsniveau gewährleisten, das dem in diesen Normen festgelegten Niveau mindestens gleichwertig ist. Wenn sie mit eingebauten Sicherungen ausgestattet sind, entsprechen diese den diesbezüglichen Vorschriften. Sockel, auf denen unter Spannung stehende Teile von Geräten angebracht sind, bestehen aus isolierenden, nicht brennbaren und nicht hygroskopischen Materialien.</w:t>
      </w:r>
    </w:p>
    <w:p w14:paraId="66529A5B" w14:textId="77777777" w:rsidR="002E3184" w:rsidRPr="008E0F64" w:rsidRDefault="002E3184" w:rsidP="00962ACD">
      <w:pPr>
        <w:pStyle w:val="FOD-niv4"/>
      </w:pPr>
      <w:bookmarkStart w:id="1870" w:name="_Toc390436868"/>
      <w:bookmarkStart w:id="1871" w:name="_Toc167268355"/>
      <w:bookmarkStart w:id="1872" w:name="_Toc167269518"/>
      <w:bookmarkStart w:id="1873" w:name="_Toc167270678"/>
      <w:bookmarkStart w:id="1874" w:name="_Toc196734718"/>
      <w:r w:rsidRPr="008E0F64">
        <w:t>Unterabschnitt 5.3.4.4 - Kochgeräte und Öfen</w:t>
      </w:r>
      <w:bookmarkEnd w:id="1870"/>
      <w:bookmarkEnd w:id="1871"/>
      <w:bookmarkEnd w:id="1872"/>
      <w:bookmarkEnd w:id="1873"/>
      <w:bookmarkEnd w:id="1874"/>
    </w:p>
    <w:p w14:paraId="09F88441" w14:textId="77777777" w:rsidR="002E3184" w:rsidRPr="008E0F64" w:rsidRDefault="002E3184" w:rsidP="002E3184">
      <w:pPr>
        <w:pStyle w:val="FOD-normal"/>
      </w:pPr>
      <w:r w:rsidRPr="008E0F64">
        <w:t>Kochgeräte und Öfen mit nicht umschlossenen Glühelementen werden nicht in Räumlichkeiten oder in Bereichen installiert, wo Explosionsgefahr (BE3) besteht.</w:t>
      </w:r>
    </w:p>
    <w:p w14:paraId="1DF67A5F" w14:textId="77777777" w:rsidR="002E3184" w:rsidRPr="008E0F64" w:rsidRDefault="002E3184" w:rsidP="00962ACD">
      <w:pPr>
        <w:pStyle w:val="FOD-niv4"/>
      </w:pPr>
      <w:bookmarkStart w:id="1875" w:name="_Toc390436869"/>
      <w:bookmarkStart w:id="1876" w:name="_Toc167268356"/>
      <w:bookmarkStart w:id="1877" w:name="_Toc167269519"/>
      <w:bookmarkStart w:id="1878" w:name="_Toc167270679"/>
      <w:bookmarkStart w:id="1879" w:name="_Toc196734719"/>
      <w:r w:rsidRPr="008E0F64">
        <w:t>Unterabschnitt 5.3.4.5 - Elektrisches Spielzeug</w:t>
      </w:r>
      <w:bookmarkEnd w:id="1875"/>
      <w:bookmarkEnd w:id="1876"/>
      <w:bookmarkEnd w:id="1877"/>
      <w:bookmarkEnd w:id="1878"/>
      <w:bookmarkEnd w:id="1879"/>
    </w:p>
    <w:p w14:paraId="13C1504D" w14:textId="77777777" w:rsidR="002E3184" w:rsidRPr="008E0F64" w:rsidRDefault="002E3184" w:rsidP="002E3184">
      <w:pPr>
        <w:pStyle w:val="FOD-normal"/>
      </w:pPr>
      <w:r w:rsidRPr="008E0F64">
        <w:t xml:space="preserve">Elektrisches Spielzeug wird über Sicherheitskleinspannung (SELV) versorgt, deren Wert im Königlichen Erlass vom 19. Januar 2011 über die Sicherheit von Spielzeug, insbesondere in </w:t>
      </w:r>
      <w:r w:rsidRPr="008E0F64">
        <w:rPr>
          <w:i/>
        </w:rPr>
        <w:t>Anlage II - Besondere Sicherheitsanforderungen - IV. Elektrische Eigenschaften</w:t>
      </w:r>
      <w:r w:rsidRPr="008E0F64">
        <w:t>, festgelegt ist.</w:t>
      </w:r>
    </w:p>
    <w:p w14:paraId="7A325FE1" w14:textId="525C8E7A" w:rsidR="002E3184" w:rsidRPr="008E0F64" w:rsidRDefault="002E3184" w:rsidP="002E3184">
      <w:pPr>
        <w:pStyle w:val="FOD-normal"/>
        <w:rPr>
          <w:spacing w:val="-2"/>
        </w:rPr>
      </w:pPr>
      <w:r w:rsidRPr="008E0F64">
        <w:rPr>
          <w:spacing w:val="-2"/>
        </w:rPr>
        <w:t>Sicherheitstransformatoren zur Versorgung von elektrischem Spielzeug sind so konzipiert, dass sie durch wieder</w:t>
      </w:r>
      <w:r w:rsidR="00DD00A9" w:rsidRPr="008E0F64">
        <w:rPr>
          <w:spacing w:val="-2"/>
        </w:rPr>
        <w:softHyphen/>
      </w:r>
      <w:r w:rsidRPr="008E0F64">
        <w:rPr>
          <w:spacing w:val="-2"/>
        </w:rPr>
        <w:t>holtes Kurzschließen der Klemmen, die die Stromkreise des Spielzeugs versorgen, nicht beschädigt werden.</w:t>
      </w:r>
    </w:p>
    <w:p w14:paraId="799526A2" w14:textId="77777777" w:rsidR="002E3184" w:rsidRPr="008E0F64" w:rsidRDefault="002E3184" w:rsidP="00962ACD">
      <w:pPr>
        <w:pStyle w:val="FOD-niv4"/>
      </w:pPr>
      <w:bookmarkStart w:id="1880" w:name="_Toc390436870"/>
      <w:bookmarkStart w:id="1881" w:name="_Toc167268357"/>
      <w:bookmarkStart w:id="1882" w:name="_Toc167269520"/>
      <w:bookmarkStart w:id="1883" w:name="_Toc167270680"/>
      <w:bookmarkStart w:id="1884" w:name="_Toc196734720"/>
      <w:r w:rsidRPr="008E0F64">
        <w:t>Unterabschnitt 5.3.4.6 - Leitungsroller</w:t>
      </w:r>
      <w:bookmarkEnd w:id="1880"/>
      <w:bookmarkEnd w:id="1881"/>
      <w:bookmarkEnd w:id="1882"/>
      <w:bookmarkEnd w:id="1883"/>
      <w:bookmarkEnd w:id="1884"/>
    </w:p>
    <w:p w14:paraId="69F80445" w14:textId="77777777" w:rsidR="002E3184" w:rsidRPr="008E0F64" w:rsidRDefault="002E3184" w:rsidP="00F1261E">
      <w:pPr>
        <w:pStyle w:val="Paragraphedeliste"/>
        <w:keepNext/>
        <w:widowControl w:val="0"/>
        <w:numPr>
          <w:ilvl w:val="0"/>
          <w:numId w:val="49"/>
        </w:numPr>
        <w:tabs>
          <w:tab w:val="left" w:pos="360"/>
        </w:tabs>
        <w:autoSpaceDE w:val="0"/>
        <w:autoSpaceDN w:val="0"/>
        <w:adjustRightInd w:val="0"/>
        <w:spacing w:before="120" w:after="120" w:line="240" w:lineRule="auto"/>
        <w:contextualSpacing w:val="0"/>
        <w:rPr>
          <w:rFonts w:ascii="Trebuchet MS" w:eastAsiaTheme="minorHAnsi" w:hAnsi="Trebuchet MS" w:cs="Arial"/>
          <w:b/>
          <w:iCs/>
          <w:sz w:val="19"/>
          <w:szCs w:val="19"/>
        </w:rPr>
      </w:pPr>
      <w:r w:rsidRPr="008E0F64">
        <w:rPr>
          <w:rFonts w:ascii="Trebuchet MS" w:hAnsi="Trebuchet MS"/>
          <w:b/>
          <w:sz w:val="19"/>
        </w:rPr>
        <w:t>Leitungsroller für bestimmte Verlängerungsschnüre</w:t>
      </w:r>
    </w:p>
    <w:p w14:paraId="6AC8A8CD" w14:textId="77777777" w:rsidR="002E3184" w:rsidRPr="008E0F64" w:rsidRDefault="002E3184" w:rsidP="002E3184">
      <w:pPr>
        <w:pStyle w:val="FOD-normal"/>
        <w:keepNext/>
      </w:pPr>
      <w:r w:rsidRPr="008E0F64">
        <w:t>Trommeln von Leitungsrollern für Verlängerungsschnüre mit einer Nennstromstärke von höchstens 16 A haben einen Durchmesser, der mindestens dem zwölfeinhalbfachen des Kabeldurchmessers entspricht.</w:t>
      </w:r>
    </w:p>
    <w:p w14:paraId="2F00A33B" w14:textId="58E76908" w:rsidR="002E3184" w:rsidRPr="008E0F64" w:rsidRDefault="002E3184" w:rsidP="00F1261E">
      <w:pPr>
        <w:pStyle w:val="Paragraphedeliste"/>
        <w:widowControl w:val="0"/>
        <w:numPr>
          <w:ilvl w:val="0"/>
          <w:numId w:val="49"/>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Andere Leitungsroller</w:t>
      </w:r>
    </w:p>
    <w:p w14:paraId="4682D17F" w14:textId="77777777" w:rsidR="002E3184" w:rsidRPr="008E0F64" w:rsidRDefault="002E3184" w:rsidP="002E3184">
      <w:pPr>
        <w:pStyle w:val="FOD-normal"/>
      </w:pPr>
      <w:r w:rsidRPr="008E0F64">
        <w:t xml:space="preserve">Trommeln, auf denen andere als die unter </w:t>
      </w:r>
      <w:r w:rsidRPr="008E0F64">
        <w:rPr>
          <w:i/>
        </w:rPr>
        <w:t>Buchstabe</w:t>
      </w:r>
      <w:r w:rsidRPr="008E0F64">
        <w:t> </w:t>
      </w:r>
      <w:r w:rsidRPr="008E0F64">
        <w:rPr>
          <w:i/>
        </w:rPr>
        <w:t>a</w:t>
      </w:r>
      <w:r w:rsidRPr="008E0F64">
        <w:t xml:space="preserve"> beschriebenen elektrischen Kabel aufgewickelt werden, haben einen Durchmesser, der mindestens dem dreißigfachen des Kabeldurchmessers entspricht; der Wickelbereich der Rollen steht im Verhältnis zum Kabeldurchmesser, um Verklemmungen zu vermeiden.</w:t>
      </w:r>
    </w:p>
    <w:p w14:paraId="23ABBE6B" w14:textId="77777777" w:rsidR="002E3184" w:rsidRPr="008E0F64" w:rsidRDefault="002E3184" w:rsidP="00962ACD">
      <w:pPr>
        <w:pStyle w:val="FOD-niv4"/>
      </w:pPr>
      <w:bookmarkStart w:id="1885" w:name="_Toc390436871"/>
      <w:bookmarkStart w:id="1886" w:name="_Toc167268358"/>
      <w:bookmarkStart w:id="1887" w:name="_Toc167269521"/>
      <w:bookmarkStart w:id="1888" w:name="_Toc167270681"/>
      <w:bookmarkStart w:id="1889" w:name="_Toc196734721"/>
      <w:r w:rsidRPr="008E0F64">
        <w:t>Unterabschnitt 5.3.4.7 - Verlängerungsschnüre</w:t>
      </w:r>
      <w:bookmarkEnd w:id="1885"/>
      <w:bookmarkEnd w:id="1886"/>
      <w:bookmarkEnd w:id="1887"/>
      <w:bookmarkEnd w:id="1888"/>
      <w:bookmarkEnd w:id="1889"/>
    </w:p>
    <w:p w14:paraId="0EB4DB14" w14:textId="77777777" w:rsidR="002E3184" w:rsidRPr="008E0F64" w:rsidRDefault="002E3184" w:rsidP="002E3184">
      <w:pPr>
        <w:pStyle w:val="FOD-normal"/>
      </w:pPr>
      <w:r w:rsidRPr="008E0F64">
        <w:t>Verlängerungsschnüre mit einer einzelnen Gerätesteckdose oder einer Mehrfachsteckdosenleiste, mit oder ohne Leitungsroller, werden gemäß den Vorschriften der diesbezüglichen Ministeriellen Erlasse zur Ausführung (je nach Datum des Inverkehrbringens) des Königlichen Erlasses vom 23. März 1977 oder des Königlichen Erlasses vom 21. April 2016 über das Inverkehrbringen elektrischer Betriebsmittel hergestellt und benutzt.</w:t>
      </w:r>
    </w:p>
    <w:p w14:paraId="4B453753" w14:textId="77777777" w:rsidR="002E3184" w:rsidRPr="008E0F64" w:rsidRDefault="002E3184" w:rsidP="00962ACD">
      <w:pPr>
        <w:pStyle w:val="FOD-niv4"/>
      </w:pPr>
      <w:bookmarkStart w:id="1890" w:name="_Toc390436872"/>
      <w:bookmarkStart w:id="1891" w:name="_Toc167268359"/>
      <w:bookmarkStart w:id="1892" w:name="_Toc167269522"/>
      <w:bookmarkStart w:id="1893" w:name="_Toc167270682"/>
      <w:bookmarkStart w:id="1894" w:name="_Toc196734722"/>
      <w:r w:rsidRPr="008E0F64">
        <w:lastRenderedPageBreak/>
        <w:t>Unterabschnitt 5.3.4.8 - Motorbetriebene handgehaltene Werkzeuge</w:t>
      </w:r>
      <w:bookmarkEnd w:id="1890"/>
      <w:bookmarkEnd w:id="1891"/>
      <w:bookmarkEnd w:id="1892"/>
      <w:bookmarkEnd w:id="1893"/>
      <w:bookmarkEnd w:id="1894"/>
    </w:p>
    <w:p w14:paraId="396859AC" w14:textId="77777777" w:rsidR="002E3184" w:rsidRPr="008E0F64" w:rsidRDefault="002E3184" w:rsidP="002E3184">
      <w:pPr>
        <w:pStyle w:val="FOD-normal"/>
      </w:pPr>
      <w:r w:rsidRPr="008E0F64">
        <w:t>Motorbetriebene handgehaltene Werkzeuge entsprechen den diesbezüglichen vom König bestätigten oder vom NBN registrierten Normen oder Bestimmungen, die ein Sicherheitsniveau gewährleisten, das dem in diesen Normen festgelegten Niveau mindestens gleichwertig ist; die Bedingungen für die Benutzung motorbetriebener handgehaltener Werkzeuge werden in bestimmten Fällen äußerer Einflüsse eingeschränkt.</w:t>
      </w:r>
    </w:p>
    <w:p w14:paraId="7344F240" w14:textId="77777777" w:rsidR="002E3184" w:rsidRPr="008E0F64" w:rsidRDefault="002E3184" w:rsidP="002E3184">
      <w:pPr>
        <w:pStyle w:val="FOD-niv3"/>
      </w:pPr>
      <w:bookmarkStart w:id="1895" w:name="_Toc390436873"/>
      <w:bookmarkStart w:id="1896" w:name="_Toc167268360"/>
      <w:bookmarkStart w:id="1897" w:name="_Toc167269523"/>
      <w:bookmarkStart w:id="1898" w:name="_Toc167270683"/>
      <w:r w:rsidRPr="008E0F64">
        <w:t>Abschnitt 5.3.5 - Betriebsmittel für Anlagen</w:t>
      </w:r>
      <w:bookmarkEnd w:id="1895"/>
      <w:bookmarkEnd w:id="1896"/>
      <w:bookmarkEnd w:id="1897"/>
      <w:bookmarkEnd w:id="1898"/>
    </w:p>
    <w:p w14:paraId="370E6821" w14:textId="77777777" w:rsidR="002E3184" w:rsidRPr="008E0F64" w:rsidRDefault="002E3184" w:rsidP="00962ACD">
      <w:pPr>
        <w:pStyle w:val="FOD-niv4"/>
      </w:pPr>
      <w:bookmarkStart w:id="1899" w:name="_Toc390436874"/>
      <w:bookmarkStart w:id="1900" w:name="_Toc167268361"/>
      <w:bookmarkStart w:id="1901" w:name="_Toc167269524"/>
      <w:bookmarkStart w:id="1902" w:name="_Toc167270684"/>
      <w:bookmarkStart w:id="1903" w:name="_Toc196734723"/>
      <w:r w:rsidRPr="008E0F64">
        <w:t>Unterabschnitt 5.3.5.1 - Verteiler- und Schaltgerätekombinationen</w:t>
      </w:r>
      <w:bookmarkEnd w:id="1899"/>
      <w:bookmarkEnd w:id="1900"/>
      <w:bookmarkEnd w:id="1901"/>
      <w:bookmarkEnd w:id="1902"/>
      <w:bookmarkEnd w:id="1903"/>
    </w:p>
    <w:p w14:paraId="3EBD7C9A" w14:textId="77777777" w:rsidR="002E3184" w:rsidRPr="008E0F64" w:rsidRDefault="002E3184" w:rsidP="00F1261E">
      <w:pPr>
        <w:pStyle w:val="Paragraphedeliste"/>
        <w:keepNext/>
        <w:widowControl w:val="0"/>
        <w:numPr>
          <w:ilvl w:val="0"/>
          <w:numId w:val="50"/>
        </w:numPr>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Allgemeines</w:t>
      </w:r>
    </w:p>
    <w:p w14:paraId="0661E5C8" w14:textId="08769179" w:rsidR="002E3184" w:rsidRPr="008E0F64" w:rsidRDefault="002E3184" w:rsidP="002E3184">
      <w:pPr>
        <w:pStyle w:val="FOD-normal"/>
      </w:pPr>
      <w:r w:rsidRPr="008E0F64">
        <w:t>Kopplungsanlagen und Schutzeinrichtungen (Sicherungen, Leitungsschutzschalter, ...) sind auf Träger</w:t>
      </w:r>
      <w:r w:rsidR="00DD00A9" w:rsidRPr="008E0F64">
        <w:softHyphen/>
      </w:r>
      <w:r w:rsidRPr="008E0F64">
        <w:t>platten in einer oder mehreren Verteiler- und Schaltgerätekombinationen gruppiert und angebracht.</w:t>
      </w:r>
    </w:p>
    <w:p w14:paraId="74B8E838" w14:textId="58DFA80E" w:rsidR="002E3184" w:rsidRPr="008E0F64" w:rsidRDefault="000D0F20" w:rsidP="002E3184">
      <w:pPr>
        <w:pStyle w:val="FOD-normal"/>
      </w:pPr>
      <w:r>
        <w:t>[</w:t>
      </w:r>
      <w:r w:rsidRPr="00761585">
        <w:t>Bei elektrischen Anlagen an der Öffentlichkeit zugänglichen Orten entsprechen Verteiler- und Schaltgerätekombinationen den diesbezüglichen vom König bestätigten oder vom NBN registrierten Normen oder Bestimmungen, die ein Sicherheitsniveau gewährleisten, das dem in diesen Normen festgelegten Niveau mindestens gleichwertig ist.</w:t>
      </w:r>
      <w:r>
        <w:t>]</w:t>
      </w:r>
    </w:p>
    <w:p w14:paraId="74B19FE1" w14:textId="1F1E3ED4" w:rsidR="002E3184" w:rsidRPr="008E0F64" w:rsidRDefault="006F0BDC" w:rsidP="002E3184">
      <w:pPr>
        <w:pStyle w:val="FOD-normal"/>
        <w:rPr>
          <w:rFonts w:eastAsiaTheme="minorHAnsi"/>
        </w:rPr>
      </w:pPr>
      <w:r w:rsidRPr="008E0F64">
        <w:t>[</w:t>
      </w:r>
      <w:r w:rsidR="00A90299" w:rsidRPr="008E0F64">
        <w:t>In hauswirtschaftlichen Anlagen gehören Verteiler- und Schaltgerätekombinationen Klasse I oder II an, mit Rückwand und Tür, entsprechend der diesbezüglichen vom König bestätigten oder vom NBN registrierten Norm oder entsprechend Bestimmungen, die ein Sicherheitsniveau gewährleisten, das dem in dieser Norm festgelegten Niveau mindestens gleichwertig ist. Es wird sichergestellt, dass Rückwände von Verteiler- und Schaltgerätekombinationen über die gesamte Lebensdauer dieser Betriebsmittel (ab dem Zeitpunkt der Installation und des Anschlusses) nicht abgenommen werden können</w:t>
      </w:r>
      <w:r w:rsidR="002E3184" w:rsidRPr="008E0F64">
        <w:t>.</w:t>
      </w:r>
      <w:r w:rsidRPr="008E0F64">
        <w:t>]</w:t>
      </w:r>
    </w:p>
    <w:p w14:paraId="5D4F7E89" w14:textId="77777777" w:rsidR="002E3184" w:rsidRPr="008E0F64" w:rsidRDefault="002E3184" w:rsidP="002E3184">
      <w:pPr>
        <w:pStyle w:val="FOD-normal"/>
      </w:pPr>
      <w:r w:rsidRPr="008E0F64">
        <w:t>Verteiler- und Schaltgerätekombinationen bestehen aus nicht brennbarem und nicht hygroskopischen Materialien mit ausreichender mechanischer Festigkeit.</w:t>
      </w:r>
    </w:p>
    <w:p w14:paraId="4DB63B17" w14:textId="77777777" w:rsidR="002E3184" w:rsidRPr="008E0F64" w:rsidRDefault="002E3184" w:rsidP="002E3184">
      <w:pPr>
        <w:pStyle w:val="FOD-normal"/>
      </w:pPr>
      <w:r w:rsidRPr="008E0F64">
        <w:t>Verteiler- und Schaltgerätekombinationen, die an der Rückseite nicht geschlossen sind, dürfen nicht direkt auf hygroskopischen oder leicht brennbaren Oberflächen angebracht werden.</w:t>
      </w:r>
    </w:p>
    <w:p w14:paraId="6305BBB8" w14:textId="77777777" w:rsidR="002E3184" w:rsidRPr="008E0F64" w:rsidRDefault="002E3184" w:rsidP="00445351">
      <w:pPr>
        <w:pStyle w:val="Paragraphedeliste"/>
        <w:keepNext/>
        <w:widowControl w:val="0"/>
        <w:numPr>
          <w:ilvl w:val="0"/>
          <w:numId w:val="49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Abschaltung</w:t>
      </w:r>
    </w:p>
    <w:p w14:paraId="6DFF5DEE" w14:textId="77777777" w:rsidR="002E3184" w:rsidRPr="008E0F64" w:rsidRDefault="002E3184" w:rsidP="002E3184">
      <w:pPr>
        <w:pStyle w:val="FOD-normal"/>
      </w:pPr>
      <w:r w:rsidRPr="008E0F64">
        <w:t>An Haupt-Verteiler- und Schaltgerätekombinationen wird ein Haupt-Lasttrennschalter angebracht, der die gleichzeitige Abschaltung aller Außenleiter und gegebenenfalls des Neutralleiters vom Stromkreis ermöglicht. Seine Nennstromstärke ist an die jeweilige Anlage angepasst, liegt jedoch nicht unter 25 A.</w:t>
      </w:r>
    </w:p>
    <w:p w14:paraId="78C3565D" w14:textId="6A0A1531" w:rsidR="002E3184" w:rsidRPr="008E0F64" w:rsidRDefault="00A90299" w:rsidP="002E3184">
      <w:pPr>
        <w:pStyle w:val="FOD-normal"/>
      </w:pPr>
      <w:r w:rsidRPr="008E0F64">
        <w:t>[</w:t>
      </w:r>
      <w:r w:rsidR="002E3184" w:rsidRPr="008E0F64">
        <w:t xml:space="preserve">In hauswirtschaftlichen </w:t>
      </w:r>
      <w:r w:rsidRPr="008E0F64">
        <w:t xml:space="preserve">Anlagen] </w:t>
      </w:r>
      <w:r w:rsidR="002E3184" w:rsidRPr="008E0F64">
        <w:t>ist die Nennstromstärke von Haupt-Lasttrennschaltern an die jeweilige Anlage angepasst, liegt jedoch nicht unter 40 A.</w:t>
      </w:r>
    </w:p>
    <w:p w14:paraId="78D524FE" w14:textId="7A92C040" w:rsidR="002E3184" w:rsidRPr="008E0F64" w:rsidRDefault="002E3184" w:rsidP="002E3184">
      <w:pPr>
        <w:pStyle w:val="FOD-normal"/>
        <w:rPr>
          <w:spacing w:val="-2"/>
        </w:rPr>
      </w:pPr>
      <w:r w:rsidRPr="008E0F64">
        <w:rPr>
          <w:spacing w:val="-2"/>
        </w:rPr>
        <w:t xml:space="preserve">Die Funktion eines Haupt-Lasttrennschalters kann jedoch durch eine </w:t>
      </w:r>
      <w:r w:rsidR="00462534" w:rsidRPr="008E0F64">
        <w:rPr>
          <w:spacing w:val="-2"/>
        </w:rPr>
        <w:t>[Überstrom-Schutzeinrichtung des Verteilnetzbetreibers]</w:t>
      </w:r>
      <w:r w:rsidRPr="008E0F64">
        <w:rPr>
          <w:spacing w:val="-2"/>
        </w:rPr>
        <w:t xml:space="preserve"> ausgeführt werden, wenn diese dafür konzipiert ist, die Trennung zu gewährleisten.</w:t>
      </w:r>
    </w:p>
    <w:p w14:paraId="23F9242E" w14:textId="77777777" w:rsidR="002E3184" w:rsidRPr="008E0F64" w:rsidRDefault="002E3184" w:rsidP="00F1261E">
      <w:pPr>
        <w:pStyle w:val="Paragraphedeliste"/>
        <w:widowControl w:val="0"/>
        <w:numPr>
          <w:ilvl w:val="0"/>
          <w:numId w:val="49"/>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Standort</w:t>
      </w:r>
    </w:p>
    <w:p w14:paraId="27EDAE96" w14:textId="2F43484B" w:rsidR="002E3184" w:rsidRPr="008E0F64" w:rsidRDefault="002E3184" w:rsidP="002E3184">
      <w:pPr>
        <w:pStyle w:val="FOD-normal"/>
      </w:pPr>
      <w:r w:rsidRPr="008E0F64">
        <w:t>Verteiler- und Schaltgerätekombinationen sind so installiert, dass sie leicht bedient, überwacht und instand gehalten werden können und elektrische Betriebsmittel in diesen Verteiler- und Schaltgerätekombinationen leicht zugänglich sind.</w:t>
      </w:r>
      <w:r w:rsidR="00A90299" w:rsidRPr="008E0F64">
        <w:t xml:space="preserve"> [In hauswirtschaftlichen Anlagen sind Verteiler- und Schaltgerätekombinationen ohne besondere Hilfsmittel leicht zugänglich.]</w:t>
      </w:r>
    </w:p>
    <w:p w14:paraId="644F7AF8" w14:textId="77777777" w:rsidR="002E3184" w:rsidRPr="008E0F64" w:rsidRDefault="002E3184" w:rsidP="002E3184">
      <w:pPr>
        <w:pStyle w:val="FOD-normal"/>
      </w:pPr>
      <w:r w:rsidRPr="008E0F64">
        <w:t>Schutz- und Bediengeräte für Stromkreise mit unterschiedlichen Energietarifen werden auf getrennten Platten mit einem Abstand von mindestens 10 cm oder in separaten Verteiler- und Schaltgerätekombinationen gruppiert, es sei denn, der Verteilnetzbetreiber hat eine Genehmigung erteilt bzw. Sondervorschriften des Verteilnetzbetreibers werden eingehalten.</w:t>
      </w:r>
    </w:p>
    <w:p w14:paraId="582D6B10" w14:textId="77777777" w:rsidR="002E3184" w:rsidRPr="008E0F64" w:rsidRDefault="002E3184" w:rsidP="00962ACD">
      <w:pPr>
        <w:pStyle w:val="FOD-niv4"/>
      </w:pPr>
      <w:bookmarkStart w:id="1904" w:name="_Toc390436875"/>
      <w:bookmarkStart w:id="1905" w:name="_Toc167268362"/>
      <w:bookmarkStart w:id="1906" w:name="_Toc167269525"/>
      <w:bookmarkStart w:id="1907" w:name="_Toc167270685"/>
      <w:bookmarkStart w:id="1908" w:name="_Toc196734724"/>
      <w:r w:rsidRPr="008E0F64">
        <w:t>Unterabschnitt 5.3.5.2 - Steckdosen und Beleuchtung</w:t>
      </w:r>
      <w:bookmarkEnd w:id="1904"/>
      <w:bookmarkEnd w:id="1905"/>
      <w:bookmarkEnd w:id="1906"/>
      <w:bookmarkEnd w:id="1907"/>
      <w:bookmarkEnd w:id="1908"/>
    </w:p>
    <w:p w14:paraId="61711F06" w14:textId="750C995C" w:rsidR="002E3184" w:rsidRPr="008E0F64" w:rsidRDefault="000D0F20" w:rsidP="00F1261E">
      <w:pPr>
        <w:pStyle w:val="Paragraphedeliste"/>
        <w:widowControl w:val="0"/>
        <w:numPr>
          <w:ilvl w:val="0"/>
          <w:numId w:val="51"/>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0D0F20">
        <w:rPr>
          <w:rFonts w:ascii="Trebuchet MS" w:hAnsi="Trebuchet MS"/>
          <w:bCs/>
          <w:sz w:val="19"/>
        </w:rPr>
        <w:t>[</w:t>
      </w:r>
      <w:r w:rsidRPr="000D0F20">
        <w:rPr>
          <w:rFonts w:ascii="Trebuchet MS" w:hAnsi="Trebuchet MS"/>
          <w:b/>
          <w:sz w:val="19"/>
          <w:szCs w:val="19"/>
        </w:rPr>
        <w:t>Niederspannungssteckdosen in elektrischen Wechselstromanlagen</w:t>
      </w:r>
    </w:p>
    <w:p w14:paraId="42278A89" w14:textId="3EE36AD9" w:rsidR="00845FD9" w:rsidRPr="00845FD9" w:rsidRDefault="00845FD9" w:rsidP="00845FD9">
      <w:pPr>
        <w:autoSpaceDE w:val="0"/>
        <w:autoSpaceDN w:val="0"/>
        <w:adjustRightInd w:val="0"/>
        <w:spacing w:after="120" w:line="240" w:lineRule="auto"/>
        <w:jc w:val="both"/>
        <w:rPr>
          <w:rFonts w:ascii="Trebuchet MS" w:hAnsi="Trebuchet MS"/>
          <w:sz w:val="19"/>
        </w:rPr>
      </w:pPr>
      <w:r w:rsidRPr="00845FD9">
        <w:rPr>
          <w:rFonts w:ascii="Trebuchet MS" w:hAnsi="Trebuchet MS"/>
          <w:sz w:val="19"/>
        </w:rPr>
        <w:t>Steckdosen weisen eine Schutzart von mindestens IPXX-B auf.</w:t>
      </w:r>
    </w:p>
    <w:p w14:paraId="00AF1F55" w14:textId="3586E2C5" w:rsidR="00845FD9" w:rsidRPr="00845FD9" w:rsidRDefault="00845FD9" w:rsidP="00845FD9">
      <w:pPr>
        <w:autoSpaceDE w:val="0"/>
        <w:autoSpaceDN w:val="0"/>
        <w:adjustRightInd w:val="0"/>
        <w:spacing w:after="120" w:line="240" w:lineRule="auto"/>
        <w:jc w:val="both"/>
        <w:rPr>
          <w:rFonts w:ascii="Trebuchet MS" w:hAnsi="Trebuchet MS"/>
          <w:sz w:val="19"/>
        </w:rPr>
      </w:pPr>
      <w:r w:rsidRPr="00845FD9">
        <w:rPr>
          <w:rFonts w:ascii="Trebuchet MS" w:hAnsi="Trebuchet MS"/>
          <w:sz w:val="19"/>
        </w:rPr>
        <w:t>Steckdosen mit einem Bemessungsstrom von höchstens 16 A und einer Bemessungsspannung von höchstens 250 V weisen eine Schutzart von mindestens IPXX-D auf.</w:t>
      </w:r>
    </w:p>
    <w:p w14:paraId="276B473F" w14:textId="77777777" w:rsidR="00845FD9" w:rsidRDefault="00845FD9" w:rsidP="00845FD9">
      <w:pPr>
        <w:autoSpaceDE w:val="0"/>
        <w:autoSpaceDN w:val="0"/>
        <w:adjustRightInd w:val="0"/>
        <w:spacing w:after="120" w:line="240" w:lineRule="auto"/>
        <w:jc w:val="both"/>
        <w:rPr>
          <w:rFonts w:ascii="Trebuchet MS" w:hAnsi="Trebuchet MS"/>
          <w:sz w:val="19"/>
        </w:rPr>
      </w:pPr>
      <w:r w:rsidRPr="00845FD9">
        <w:rPr>
          <w:rFonts w:ascii="Trebuchet MS" w:hAnsi="Trebuchet MS"/>
          <w:sz w:val="19"/>
        </w:rPr>
        <w:t>Steckdosen mit einem Bemessungsstrom von höchstens 32 A und einer Bemessungsspannung von höchstens 400 V entsprechen der Norm NBN C 61-112-1:2017 über Steckdosen für hauswirtschaftliche und ähnliche Zwecke.</w:t>
      </w:r>
    </w:p>
    <w:p w14:paraId="6C09F455" w14:textId="599900BF" w:rsidR="00845FD9" w:rsidRPr="00845FD9" w:rsidRDefault="00845FD9" w:rsidP="00845FD9">
      <w:pPr>
        <w:tabs>
          <w:tab w:val="num" w:pos="360"/>
        </w:tabs>
        <w:autoSpaceDE w:val="0"/>
        <w:autoSpaceDN w:val="0"/>
        <w:adjustRightInd w:val="0"/>
        <w:spacing w:after="120" w:line="240" w:lineRule="auto"/>
        <w:jc w:val="both"/>
        <w:rPr>
          <w:rFonts w:ascii="Trebuchet MS" w:hAnsi="Trebuchet MS"/>
          <w:sz w:val="19"/>
        </w:rPr>
      </w:pPr>
      <w:r w:rsidRPr="00845FD9">
        <w:rPr>
          <w:rFonts w:ascii="Trebuchet MS" w:hAnsi="Trebuchet MS"/>
          <w:sz w:val="19"/>
        </w:rPr>
        <w:lastRenderedPageBreak/>
        <w:t>In Abweichung von den Absätzen 2 und 3 dürfen in folgenden Fällen andere Steckdosen benutzt werden:</w:t>
      </w:r>
    </w:p>
    <w:p w14:paraId="530522AC" w14:textId="77777777" w:rsidR="00845FD9" w:rsidRDefault="00845FD9" w:rsidP="00445351">
      <w:pPr>
        <w:numPr>
          <w:ilvl w:val="0"/>
          <w:numId w:val="832"/>
        </w:numPr>
        <w:tabs>
          <w:tab w:val="num" w:pos="360"/>
        </w:tabs>
        <w:autoSpaceDE w:val="0"/>
        <w:autoSpaceDN w:val="0"/>
        <w:adjustRightInd w:val="0"/>
        <w:spacing w:after="0" w:line="240" w:lineRule="auto"/>
        <w:ind w:left="357" w:hanging="357"/>
        <w:jc w:val="both"/>
        <w:rPr>
          <w:rFonts w:ascii="Trebuchet MS" w:hAnsi="Trebuchet MS"/>
          <w:sz w:val="19"/>
        </w:rPr>
      </w:pPr>
      <w:r w:rsidRPr="00845FD9">
        <w:rPr>
          <w:rFonts w:ascii="Trebuchet MS" w:hAnsi="Trebuchet MS"/>
          <w:sz w:val="19"/>
        </w:rPr>
        <w:t>Steckdosen, die ausschließlich der Versorgung eines oder mehrerer für einen spezifischen Zweck bestimmter Verbrauchsgeräte dienen,</w:t>
      </w:r>
    </w:p>
    <w:p w14:paraId="3BEFA840" w14:textId="77777777" w:rsidR="00845FD9" w:rsidRDefault="00845FD9" w:rsidP="00445351">
      <w:pPr>
        <w:numPr>
          <w:ilvl w:val="0"/>
          <w:numId w:val="832"/>
        </w:numPr>
        <w:tabs>
          <w:tab w:val="num" w:pos="360"/>
        </w:tabs>
        <w:autoSpaceDE w:val="0"/>
        <w:autoSpaceDN w:val="0"/>
        <w:adjustRightInd w:val="0"/>
        <w:spacing w:after="0" w:line="240" w:lineRule="auto"/>
        <w:ind w:left="357" w:hanging="357"/>
        <w:jc w:val="both"/>
        <w:rPr>
          <w:rFonts w:ascii="Trebuchet MS" w:hAnsi="Trebuchet MS"/>
          <w:sz w:val="19"/>
        </w:rPr>
      </w:pPr>
      <w:r w:rsidRPr="00845FD9">
        <w:rPr>
          <w:rFonts w:ascii="Trebuchet MS" w:hAnsi="Trebuchet MS"/>
          <w:sz w:val="19"/>
        </w:rPr>
        <w:t>Steckdosen, die in oder auf Verteiler- und Schaltgerätekombinationen angebracht sind,</w:t>
      </w:r>
    </w:p>
    <w:p w14:paraId="119F0906" w14:textId="7B7112EA" w:rsidR="00845FD9" w:rsidRPr="00845FD9" w:rsidRDefault="00845FD9" w:rsidP="00445351">
      <w:pPr>
        <w:numPr>
          <w:ilvl w:val="0"/>
          <w:numId w:val="832"/>
        </w:numPr>
        <w:tabs>
          <w:tab w:val="num" w:pos="360"/>
        </w:tabs>
        <w:autoSpaceDE w:val="0"/>
        <w:autoSpaceDN w:val="0"/>
        <w:adjustRightInd w:val="0"/>
        <w:spacing w:after="0" w:line="240" w:lineRule="auto"/>
        <w:ind w:left="357" w:hanging="357"/>
        <w:jc w:val="both"/>
        <w:rPr>
          <w:rFonts w:ascii="Trebuchet MS" w:hAnsi="Trebuchet MS"/>
          <w:sz w:val="19"/>
        </w:rPr>
      </w:pPr>
      <w:r w:rsidRPr="00845FD9">
        <w:rPr>
          <w:rFonts w:ascii="Trebuchet MS" w:hAnsi="Trebuchet MS"/>
          <w:sz w:val="19"/>
        </w:rPr>
        <w:t>fester Anschlusspunkt für die Versorgung von:</w:t>
      </w:r>
    </w:p>
    <w:p w14:paraId="42EB2F22" w14:textId="77777777" w:rsidR="006522BD" w:rsidRDefault="00845FD9" w:rsidP="00445351">
      <w:pPr>
        <w:numPr>
          <w:ilvl w:val="0"/>
          <w:numId w:val="830"/>
        </w:numPr>
        <w:tabs>
          <w:tab w:val="num" w:pos="360"/>
        </w:tabs>
        <w:autoSpaceDE w:val="0"/>
        <w:autoSpaceDN w:val="0"/>
        <w:adjustRightInd w:val="0"/>
        <w:spacing w:after="0" w:line="240" w:lineRule="auto"/>
        <w:ind w:left="714" w:hanging="357"/>
        <w:jc w:val="both"/>
        <w:rPr>
          <w:rFonts w:ascii="Trebuchet MS" w:hAnsi="Trebuchet MS"/>
          <w:sz w:val="19"/>
        </w:rPr>
      </w:pPr>
      <w:r w:rsidRPr="00845FD9">
        <w:rPr>
          <w:rFonts w:ascii="Trebuchet MS" w:hAnsi="Trebuchet MS"/>
          <w:sz w:val="19"/>
        </w:rPr>
        <w:t xml:space="preserve">Campingplätzen wie in </w:t>
      </w:r>
      <w:r w:rsidRPr="00845FD9">
        <w:rPr>
          <w:rFonts w:ascii="Trebuchet MS" w:hAnsi="Trebuchet MS"/>
          <w:i/>
          <w:iCs/>
          <w:sz w:val="19"/>
        </w:rPr>
        <w:t>Kapitel 7.8</w:t>
      </w:r>
      <w:r w:rsidRPr="00845FD9">
        <w:rPr>
          <w:rFonts w:ascii="Trebuchet MS" w:hAnsi="Trebuchet MS"/>
          <w:sz w:val="19"/>
        </w:rPr>
        <w:t xml:space="preserve"> erwähnt,</w:t>
      </w:r>
    </w:p>
    <w:p w14:paraId="7279F3A0" w14:textId="77777777" w:rsidR="006522BD" w:rsidRDefault="00845FD9" w:rsidP="00445351">
      <w:pPr>
        <w:numPr>
          <w:ilvl w:val="0"/>
          <w:numId w:val="830"/>
        </w:numPr>
        <w:tabs>
          <w:tab w:val="num" w:pos="360"/>
        </w:tabs>
        <w:autoSpaceDE w:val="0"/>
        <w:autoSpaceDN w:val="0"/>
        <w:adjustRightInd w:val="0"/>
        <w:spacing w:after="0" w:line="240" w:lineRule="auto"/>
        <w:ind w:left="714" w:hanging="357"/>
        <w:jc w:val="both"/>
        <w:rPr>
          <w:rFonts w:ascii="Trebuchet MS" w:hAnsi="Trebuchet MS"/>
          <w:sz w:val="19"/>
        </w:rPr>
      </w:pPr>
      <w:r w:rsidRPr="00845FD9">
        <w:rPr>
          <w:rFonts w:ascii="Trebuchet MS" w:hAnsi="Trebuchet MS"/>
          <w:sz w:val="19"/>
        </w:rPr>
        <w:t xml:space="preserve">Jachthäfen wie in </w:t>
      </w:r>
      <w:r w:rsidRPr="00845FD9">
        <w:rPr>
          <w:rFonts w:ascii="Trebuchet MS" w:hAnsi="Trebuchet MS"/>
          <w:i/>
          <w:iCs/>
          <w:sz w:val="19"/>
        </w:rPr>
        <w:t>Kapitel 7.9</w:t>
      </w:r>
      <w:r w:rsidRPr="00845FD9">
        <w:rPr>
          <w:rFonts w:ascii="Trebuchet MS" w:hAnsi="Trebuchet MS"/>
          <w:sz w:val="19"/>
        </w:rPr>
        <w:t xml:space="preserve"> erwähnt,</w:t>
      </w:r>
    </w:p>
    <w:p w14:paraId="7E2D480B" w14:textId="6D3B6B66" w:rsidR="00845FD9" w:rsidRPr="00845FD9" w:rsidRDefault="00845FD9" w:rsidP="00445351">
      <w:pPr>
        <w:numPr>
          <w:ilvl w:val="0"/>
          <w:numId w:val="830"/>
        </w:numPr>
        <w:tabs>
          <w:tab w:val="num" w:pos="360"/>
        </w:tabs>
        <w:autoSpaceDE w:val="0"/>
        <w:autoSpaceDN w:val="0"/>
        <w:adjustRightInd w:val="0"/>
        <w:spacing w:after="0" w:line="240" w:lineRule="auto"/>
        <w:ind w:left="714" w:hanging="357"/>
        <w:jc w:val="both"/>
        <w:rPr>
          <w:rFonts w:ascii="Trebuchet MS" w:hAnsi="Trebuchet MS"/>
          <w:sz w:val="19"/>
        </w:rPr>
      </w:pPr>
      <w:r w:rsidRPr="00845FD9">
        <w:rPr>
          <w:rFonts w:ascii="Trebuchet MS" w:hAnsi="Trebuchet MS"/>
          <w:sz w:val="19"/>
        </w:rPr>
        <w:t xml:space="preserve">abgestellten Fahrzeugen oder Straßenanhängern wie in </w:t>
      </w:r>
      <w:r w:rsidRPr="00845FD9">
        <w:rPr>
          <w:rFonts w:ascii="Trebuchet MS" w:hAnsi="Trebuchet MS"/>
          <w:i/>
          <w:iCs/>
          <w:sz w:val="19"/>
        </w:rPr>
        <w:t>Kapitel 7.101</w:t>
      </w:r>
      <w:r w:rsidRPr="00845FD9">
        <w:rPr>
          <w:rFonts w:ascii="Trebuchet MS" w:hAnsi="Trebuchet MS"/>
          <w:sz w:val="19"/>
        </w:rPr>
        <w:t xml:space="preserve"> erwähnt,</w:t>
      </w:r>
    </w:p>
    <w:p w14:paraId="41AB6823" w14:textId="77777777" w:rsidR="006522BD" w:rsidRDefault="00845FD9" w:rsidP="00445351">
      <w:pPr>
        <w:numPr>
          <w:ilvl w:val="0"/>
          <w:numId w:val="831"/>
        </w:numPr>
        <w:tabs>
          <w:tab w:val="num" w:pos="360"/>
        </w:tabs>
        <w:autoSpaceDE w:val="0"/>
        <w:autoSpaceDN w:val="0"/>
        <w:adjustRightInd w:val="0"/>
        <w:spacing w:after="0" w:line="240" w:lineRule="auto"/>
        <w:ind w:left="357" w:hanging="357"/>
        <w:jc w:val="both"/>
        <w:rPr>
          <w:rFonts w:ascii="Trebuchet MS" w:hAnsi="Trebuchet MS"/>
          <w:sz w:val="19"/>
        </w:rPr>
      </w:pPr>
      <w:r w:rsidRPr="00845FD9">
        <w:rPr>
          <w:rFonts w:ascii="Trebuchet MS" w:hAnsi="Trebuchet MS"/>
          <w:sz w:val="19"/>
        </w:rPr>
        <w:t xml:space="preserve">zeitlich begrenzte, mobile oder transportable Anlagen wie in </w:t>
      </w:r>
      <w:r w:rsidRPr="00845FD9">
        <w:rPr>
          <w:rFonts w:ascii="Trebuchet MS" w:hAnsi="Trebuchet MS"/>
          <w:i/>
          <w:iCs/>
          <w:sz w:val="19"/>
        </w:rPr>
        <w:t>Unterab</w:t>
      </w:r>
      <w:r w:rsidRPr="00845FD9">
        <w:rPr>
          <w:rFonts w:ascii="Trebuchet MS" w:hAnsi="Trebuchet MS"/>
          <w:sz w:val="19"/>
        </w:rPr>
        <w:softHyphen/>
      </w:r>
      <w:r w:rsidRPr="00845FD9">
        <w:rPr>
          <w:rFonts w:ascii="Trebuchet MS" w:hAnsi="Trebuchet MS"/>
          <w:i/>
          <w:iCs/>
          <w:sz w:val="19"/>
        </w:rPr>
        <w:t>schnitt 2.2.1.1</w:t>
      </w:r>
      <w:r w:rsidRPr="00845FD9">
        <w:rPr>
          <w:rFonts w:ascii="Trebuchet MS" w:hAnsi="Trebuchet MS"/>
          <w:sz w:val="19"/>
        </w:rPr>
        <w:t xml:space="preserve"> bestimmt,</w:t>
      </w:r>
    </w:p>
    <w:p w14:paraId="2DC64120" w14:textId="77777777" w:rsidR="006522BD" w:rsidRDefault="00845FD9" w:rsidP="00445351">
      <w:pPr>
        <w:numPr>
          <w:ilvl w:val="0"/>
          <w:numId w:val="831"/>
        </w:numPr>
        <w:tabs>
          <w:tab w:val="num" w:pos="360"/>
        </w:tabs>
        <w:autoSpaceDE w:val="0"/>
        <w:autoSpaceDN w:val="0"/>
        <w:adjustRightInd w:val="0"/>
        <w:spacing w:after="0" w:line="240" w:lineRule="auto"/>
        <w:ind w:left="357" w:hanging="357"/>
        <w:jc w:val="both"/>
        <w:rPr>
          <w:rFonts w:ascii="Trebuchet MS" w:hAnsi="Trebuchet MS"/>
          <w:sz w:val="19"/>
        </w:rPr>
      </w:pPr>
      <w:r w:rsidRPr="00845FD9">
        <w:rPr>
          <w:rFonts w:ascii="Trebuchet MS" w:hAnsi="Trebuchet MS"/>
          <w:sz w:val="19"/>
        </w:rPr>
        <w:t>elektrische Betriebsstätten,</w:t>
      </w:r>
    </w:p>
    <w:p w14:paraId="3ADECCCD" w14:textId="0BF0BE6E" w:rsidR="00845FD9" w:rsidRPr="00845FD9" w:rsidRDefault="00845FD9" w:rsidP="00445351">
      <w:pPr>
        <w:numPr>
          <w:ilvl w:val="0"/>
          <w:numId w:val="831"/>
        </w:numPr>
        <w:tabs>
          <w:tab w:val="num" w:pos="360"/>
        </w:tabs>
        <w:autoSpaceDE w:val="0"/>
        <w:autoSpaceDN w:val="0"/>
        <w:adjustRightInd w:val="0"/>
        <w:spacing w:after="120" w:line="240" w:lineRule="auto"/>
        <w:ind w:left="357" w:hanging="357"/>
        <w:jc w:val="both"/>
        <w:rPr>
          <w:rFonts w:ascii="Trebuchet MS" w:hAnsi="Trebuchet MS"/>
          <w:sz w:val="19"/>
        </w:rPr>
      </w:pPr>
      <w:r w:rsidRPr="00845FD9">
        <w:rPr>
          <w:rFonts w:ascii="Trebuchet MS" w:hAnsi="Trebuchet MS"/>
          <w:sz w:val="19"/>
        </w:rPr>
        <w:t>Steckdosen mit einer mechanischen oder elektrischen Verriegelung, durch die die aktiven Teile der Steckdose nach Entfernen des Steckers spannungsfrei geschaltet werden.</w:t>
      </w:r>
    </w:p>
    <w:p w14:paraId="58F55DD3" w14:textId="29BD4730" w:rsidR="00845FD9" w:rsidRPr="00845FD9" w:rsidRDefault="00845FD9" w:rsidP="006522BD">
      <w:pPr>
        <w:autoSpaceDE w:val="0"/>
        <w:autoSpaceDN w:val="0"/>
        <w:adjustRightInd w:val="0"/>
        <w:spacing w:after="120" w:line="240" w:lineRule="auto"/>
        <w:jc w:val="both"/>
        <w:rPr>
          <w:rFonts w:ascii="Trebuchet MS" w:hAnsi="Trebuchet MS"/>
          <w:sz w:val="19"/>
        </w:rPr>
      </w:pPr>
      <w:r w:rsidRPr="00845FD9">
        <w:rPr>
          <w:rFonts w:ascii="Trebuchet MS" w:hAnsi="Trebuchet MS"/>
          <w:sz w:val="19"/>
        </w:rPr>
        <w:t>Steckdosen, die in Wänden (Boden, Decke, Mauer) eingebaut sind, sind entweder in metallischen Dosen oder in Dosen aus Isolierstoff untergebracht.</w:t>
      </w:r>
    </w:p>
    <w:p w14:paraId="00F17755" w14:textId="2EA73327" w:rsidR="002E3184" w:rsidRPr="008E0F64" w:rsidRDefault="002E3184" w:rsidP="00F1261E">
      <w:pPr>
        <w:pStyle w:val="Paragraphedeliste"/>
        <w:numPr>
          <w:ilvl w:val="0"/>
          <w:numId w:val="51"/>
        </w:numPr>
        <w:autoSpaceDE w:val="0"/>
        <w:autoSpaceDN w:val="0"/>
        <w:adjustRightInd w:val="0"/>
        <w:spacing w:after="120"/>
        <w:rPr>
          <w:rFonts w:ascii="Trebuchet MS" w:eastAsiaTheme="minorHAnsi" w:hAnsi="Trebuchet MS" w:cs="Arial"/>
          <w:b/>
          <w:iCs/>
          <w:sz w:val="19"/>
          <w:szCs w:val="19"/>
        </w:rPr>
      </w:pPr>
      <w:r w:rsidRPr="008E0F64">
        <w:rPr>
          <w:rFonts w:ascii="Trebuchet MS" w:hAnsi="Trebuchet MS"/>
          <w:b/>
          <w:sz w:val="19"/>
        </w:rPr>
        <w:t xml:space="preserve">Besondere Vorschriften für hauswirtschaftliche </w:t>
      </w:r>
      <w:r w:rsidR="006522BD">
        <w:rPr>
          <w:rFonts w:ascii="Trebuchet MS" w:hAnsi="Trebuchet MS"/>
          <w:b/>
          <w:sz w:val="19"/>
        </w:rPr>
        <w:t>Anlagen</w:t>
      </w:r>
      <w:r w:rsidRPr="008E0F64">
        <w:rPr>
          <w:rFonts w:ascii="Trebuchet MS" w:hAnsi="Trebuchet MS"/>
          <w:b/>
          <w:sz w:val="19"/>
        </w:rPr>
        <w:t xml:space="preserve"> </w:t>
      </w:r>
    </w:p>
    <w:p w14:paraId="70135746" w14:textId="6EFF8CFA" w:rsidR="00A90299" w:rsidRPr="008E0F64" w:rsidRDefault="002E3184" w:rsidP="006522BD">
      <w:pPr>
        <w:pStyle w:val="FOD-normal"/>
      </w:pPr>
      <w:r w:rsidRPr="008E0F64">
        <w:t>Steckdosen,</w:t>
      </w:r>
      <w:r w:rsidR="00A90299" w:rsidRPr="008E0F64">
        <w:t xml:space="preserve"> ausgenommen für SELV, sind mit einem Erdungskontakt ausgestattet, der mit dem Schutzleiter der elektrischen Leitung verbunden ist, es sei denn, die Steckdose wird über einen einzelnen Trenntransformator versorgt, der den Bestimmungen von </w:t>
      </w:r>
      <w:r w:rsidR="00A90299" w:rsidRPr="008E0F64">
        <w:rPr>
          <w:i/>
          <w:iCs/>
        </w:rPr>
        <w:t>Unterabschnitt 4.2.3.3 Buchstabe c</w:t>
      </w:r>
      <w:r w:rsidR="00A90299" w:rsidRPr="008E0F64">
        <w:t xml:space="preserve"> entspricht. Sie müssen einem der in </w:t>
      </w:r>
      <w:r w:rsidR="00A90299" w:rsidRPr="008E0F64">
        <w:rPr>
          <w:i/>
          <w:iCs/>
        </w:rPr>
        <w:t>Buchstabe </w:t>
      </w:r>
      <w:r w:rsidR="006522BD">
        <w:rPr>
          <w:i/>
          <w:iCs/>
        </w:rPr>
        <w:t>a</w:t>
      </w:r>
      <w:r w:rsidR="00A90299" w:rsidRPr="008E0F64">
        <w:t xml:space="preserve"> erwähnten Typen entsprechen</w:t>
      </w:r>
      <w:r w:rsidR="006522BD">
        <w:t>.</w:t>
      </w:r>
    </w:p>
    <w:p w14:paraId="1B923409" w14:textId="02F8910E" w:rsidR="00A90299" w:rsidRPr="008E0F64" w:rsidRDefault="00A90299" w:rsidP="00A90299">
      <w:pPr>
        <w:pStyle w:val="FOD-normal"/>
      </w:pPr>
      <w:r w:rsidRPr="008E0F64">
        <w:t>Die Anzahl Einzel- oder Mehrfachsteckdosen ist auf acht pro Endstromkreis begrenzt.</w:t>
      </w:r>
    </w:p>
    <w:p w14:paraId="6AB2D918" w14:textId="14E171FF" w:rsidR="00A90299" w:rsidRDefault="00A90299" w:rsidP="00A90299">
      <w:pPr>
        <w:pStyle w:val="FOD-normal"/>
      </w:pPr>
      <w:r w:rsidRPr="008E0F64">
        <w:t>Bei Wohneinheiten, die mehr als zwei Räumlichkeiten und/oder Bereiche umfassen, müssen für Beleuchtungsgeräte mindestens zwei getrennte Stromkreise vorhanden sein.</w:t>
      </w:r>
    </w:p>
    <w:p w14:paraId="2C9BCBAF" w14:textId="3AF97956" w:rsidR="00EC758A" w:rsidRDefault="00EC758A" w:rsidP="00EC758A">
      <w:pPr>
        <w:pStyle w:val="FOD-normal"/>
        <w:spacing w:after="120"/>
      </w:pPr>
      <w:r w:rsidRPr="00761585">
        <w:t xml:space="preserve">Steckdosen, Beleuchtungsgeräte und andere ortsfeste Geräte mit Ausnahme ortsfester Geräte mit getrennten Stromkreisen wie in </w:t>
      </w:r>
      <w:r w:rsidRPr="00761585">
        <w:rPr>
          <w:i/>
          <w:iCs/>
        </w:rPr>
        <w:t>Unterabschnitt 5.2.1.2</w:t>
      </w:r>
      <w:r w:rsidRPr="00761585">
        <w:t xml:space="preserve"> erwähnt können über denselben Endstromkreis versorgt werden. Für diesen Stromkreis gelten dieselben Vorschriften wie für Stromkreise, die Steckdosen versorgen, wobei ein einzelnes ortsfestes Gerät bzw. eine Gruppe von ortsfesten Geräten, die durch ein gemeinsames Bediengerät gesteuert wird, einer Steckdose gleichgesetzt wird.</w:t>
      </w:r>
    </w:p>
    <w:p w14:paraId="4A205CDF" w14:textId="74BC841C" w:rsidR="00EC758A" w:rsidRPr="00EC758A" w:rsidRDefault="00EC758A" w:rsidP="00EC758A">
      <w:pPr>
        <w:pStyle w:val="Paragraphedeliste"/>
        <w:numPr>
          <w:ilvl w:val="0"/>
          <w:numId w:val="51"/>
        </w:numPr>
        <w:autoSpaceDE w:val="0"/>
        <w:autoSpaceDN w:val="0"/>
        <w:adjustRightInd w:val="0"/>
        <w:spacing w:after="120"/>
        <w:rPr>
          <w:rFonts w:ascii="Trebuchet MS" w:hAnsi="Trebuchet MS"/>
          <w:b/>
          <w:sz w:val="19"/>
        </w:rPr>
      </w:pPr>
      <w:r w:rsidRPr="00EC758A">
        <w:rPr>
          <w:rFonts w:ascii="Trebuchet MS" w:hAnsi="Trebuchet MS"/>
          <w:b/>
          <w:sz w:val="19"/>
        </w:rPr>
        <w:t>Übergangsbestimmungen</w:t>
      </w:r>
    </w:p>
    <w:p w14:paraId="4C41F78D" w14:textId="6D91879B" w:rsidR="00EC758A" w:rsidRPr="008E0F64" w:rsidRDefault="00EC758A" w:rsidP="00A90299">
      <w:pPr>
        <w:pStyle w:val="FOD-normal"/>
      </w:pPr>
      <w:r w:rsidRPr="00761585">
        <w:t xml:space="preserve">In Abweichung von </w:t>
      </w:r>
      <w:r w:rsidRPr="00761585">
        <w:rPr>
          <w:i/>
          <w:iCs/>
        </w:rPr>
        <w:t>Buchstabe a</w:t>
      </w:r>
      <w:r w:rsidRPr="00761585">
        <w:t xml:space="preserve"> können </w:t>
      </w:r>
      <w:r w:rsidRPr="00761585">
        <w:rPr>
          <w:i/>
          <w:iCs/>
        </w:rPr>
        <w:t>Unterabschnitt 6.5.8.1 Nr. 2</w:t>
      </w:r>
      <w:r w:rsidRPr="00761585">
        <w:t xml:space="preserve"> und </w:t>
      </w:r>
      <w:r w:rsidRPr="00761585">
        <w:rPr>
          <w:i/>
          <w:iCs/>
        </w:rPr>
        <w:t>Unterabschnitt 6.5.8.2 Nr. 3</w:t>
      </w:r>
      <w:r w:rsidRPr="00761585">
        <w:t xml:space="preserve"> auf Projekte oder Arbeiten angewendet werden, deren Ausführung vor Ort vor Inkrafttreten von </w:t>
      </w:r>
      <w:r w:rsidRPr="00761585">
        <w:rPr>
          <w:i/>
          <w:iCs/>
        </w:rPr>
        <w:t>Unterabschnitt 6.5.8.1 Nr. 2</w:t>
      </w:r>
      <w:r w:rsidRPr="00761585">
        <w:t xml:space="preserve"> und </w:t>
      </w:r>
      <w:r w:rsidRPr="00761585">
        <w:rPr>
          <w:i/>
          <w:iCs/>
        </w:rPr>
        <w:t>Unterabschnitt 6.5.8.2 Nr. 3</w:t>
      </w:r>
      <w:r w:rsidRPr="00761585">
        <w:t xml:space="preserve"> begonnen hat, vorausgesetzt, dass die Konformitätsprüfung vor Ingebrauchnahme ab Inkrafttreten von </w:t>
      </w:r>
      <w:r w:rsidRPr="00761585">
        <w:rPr>
          <w:i/>
          <w:iCs/>
        </w:rPr>
        <w:t>Unterabschnitt 6.5.8.1 Nr. 2</w:t>
      </w:r>
      <w:r w:rsidRPr="00761585">
        <w:t xml:space="preserve"> und </w:t>
      </w:r>
      <w:r w:rsidRPr="00761585">
        <w:rPr>
          <w:i/>
          <w:iCs/>
        </w:rPr>
        <w:t>Unterabschnitt 6.5.8.2 Nr. 3</w:t>
      </w:r>
      <w:r w:rsidRPr="00761585">
        <w:t xml:space="preserve"> erfolgt. Die mit der Konformitätsprüfung vor Ingebrauchnahme beauftragte zugelassene Stelle wird vom Beantrager der Prüfung von der Anwendung von </w:t>
      </w:r>
      <w:r w:rsidRPr="00761585">
        <w:rPr>
          <w:i/>
          <w:iCs/>
        </w:rPr>
        <w:t>Unterabschnitt 6.5.8.1 Nr. 2</w:t>
      </w:r>
      <w:r w:rsidRPr="00761585">
        <w:t xml:space="preserve"> bzw. </w:t>
      </w:r>
      <w:r w:rsidRPr="00761585">
        <w:rPr>
          <w:i/>
          <w:iCs/>
        </w:rPr>
        <w:t>Unterabschnitt 6.5.8.2 Nr. 3</w:t>
      </w:r>
      <w:r w:rsidRPr="00761585">
        <w:t xml:space="preserve"> in Kenntnis gesetzt. Die zugelassene Stelle vermerkt die Anwendung von </w:t>
      </w:r>
      <w:r w:rsidRPr="00761585">
        <w:rPr>
          <w:i/>
          <w:iCs/>
        </w:rPr>
        <w:t>Unterabschnitt 6.5.8.1 Nr. 2</w:t>
      </w:r>
      <w:r w:rsidRPr="00761585">
        <w:t xml:space="preserve"> bzw. </w:t>
      </w:r>
      <w:r w:rsidRPr="00761585">
        <w:rPr>
          <w:i/>
          <w:iCs/>
        </w:rPr>
        <w:t>Unterabschnitt 6.5.8.2 Nr. 3</w:t>
      </w:r>
      <w:r w:rsidRPr="00761585">
        <w:t xml:space="preserve"> im Kontrollbericht.</w:t>
      </w:r>
      <w:r>
        <w:t>]</w:t>
      </w:r>
    </w:p>
    <w:p w14:paraId="6FFAC5BB" w14:textId="77777777" w:rsidR="002E3184" w:rsidRPr="008E0F64" w:rsidRDefault="002E3184" w:rsidP="00962ACD">
      <w:pPr>
        <w:pStyle w:val="FOD-niv4"/>
      </w:pPr>
      <w:bookmarkStart w:id="1909" w:name="_Toc390436876"/>
      <w:bookmarkStart w:id="1910" w:name="_Toc167268363"/>
      <w:bookmarkStart w:id="1911" w:name="_Toc167269526"/>
      <w:bookmarkStart w:id="1912" w:name="_Toc167270686"/>
      <w:bookmarkStart w:id="1913" w:name="_Toc196734725"/>
      <w:r w:rsidRPr="008E0F64">
        <w:t>Unterabschnitt 5.3.5.3 - Differenzstrom-Schutzeinrichtungen</w:t>
      </w:r>
      <w:bookmarkEnd w:id="1909"/>
      <w:bookmarkEnd w:id="1910"/>
      <w:bookmarkEnd w:id="1911"/>
      <w:bookmarkEnd w:id="1912"/>
      <w:bookmarkEnd w:id="1913"/>
    </w:p>
    <w:p w14:paraId="028086E1"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Wahl von Schutzeinrichtungen</w:t>
      </w:r>
    </w:p>
    <w:p w14:paraId="17C3279A" w14:textId="77777777" w:rsidR="002E3184" w:rsidRPr="008E0F64" w:rsidRDefault="002E3184" w:rsidP="002E3184">
      <w:pPr>
        <w:pStyle w:val="FOD-normal"/>
      </w:pPr>
      <w:r w:rsidRPr="008E0F64">
        <w:t>Differenzstrom-Schutzeinrichtungen werden gemäß den Bestimmungen des vorliegenden Buches gewählt und installiert. Sie weisen eine Kurzschlussfestigkeit auf, die der Kurzschlussleistung an der Stelle, an der sie installiert sind, entspricht.</w:t>
      </w:r>
    </w:p>
    <w:p w14:paraId="34D30BD3" w14:textId="2DC6CB4E" w:rsidR="002E3184" w:rsidRPr="008E0F64" w:rsidRDefault="00A90299" w:rsidP="002E3184">
      <w:pPr>
        <w:pStyle w:val="FOD-normal"/>
      </w:pPr>
      <w:r w:rsidRPr="008E0F64">
        <w:t>[</w:t>
      </w:r>
      <w:r w:rsidR="002E3184" w:rsidRPr="008E0F64">
        <w:t>Differenzstrom</w:t>
      </w:r>
      <w:r w:rsidRPr="008E0F64">
        <w:t>-Schutzeinrichtungen in hauswirtschaftlichen Anlagen entsprechen mindestens Typ A; am Speisepunkt der elektrischen Anlage befindliche Einrichtungen weisen eine Nennstromstärke von mindestens 40 A auf</w:t>
      </w:r>
      <w:r w:rsidR="002E3184" w:rsidRPr="008E0F64">
        <w:t>.</w:t>
      </w:r>
      <w:r w:rsidRPr="008E0F64">
        <w:t>]</w:t>
      </w:r>
    </w:p>
    <w:p w14:paraId="1F797612" w14:textId="06726DD3"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Installation</w:t>
      </w:r>
    </w:p>
    <w:p w14:paraId="11B350E8" w14:textId="77777777" w:rsidR="002E3184" w:rsidRPr="008E0F64" w:rsidRDefault="002E3184" w:rsidP="002E3184">
      <w:pPr>
        <w:pStyle w:val="FOD-normal"/>
      </w:pPr>
      <w:r w:rsidRPr="008E0F64">
        <w:t>Differenzstrom-Schutzeinrichtungen werden an Stellen installiert, an denen ihr sicherer und effizienter Betrieb nicht durch mechanische Schwingungen, äußere Magnetfelder oder andere Einflüsse gestört werden kann.</w:t>
      </w:r>
    </w:p>
    <w:p w14:paraId="273388E2" w14:textId="77777777" w:rsidR="002E3184" w:rsidRPr="008E0F64" w:rsidRDefault="002E3184" w:rsidP="002E3184">
      <w:pPr>
        <w:pStyle w:val="FOD-normal"/>
      </w:pPr>
      <w:r w:rsidRPr="008E0F64">
        <w:t>Sie werden an trockenen Orten installiert oder sind wirksam gegen Feuchtigkeit geschützt.</w:t>
      </w:r>
    </w:p>
    <w:p w14:paraId="7F170D34" w14:textId="77777777" w:rsidR="002E3184" w:rsidRPr="008E0F64" w:rsidRDefault="002E3184" w:rsidP="002E3184">
      <w:pPr>
        <w:pStyle w:val="FOD-normal"/>
      </w:pPr>
      <w:r w:rsidRPr="008E0F64">
        <w:t>Wenn Differenzstrom-Schutzeinrichtungen in Verteiler- und Schaltgerätekombinationen angebracht sind, werden Vorkehrungen getroffen, damit der Prüftaster ohne besondere Hilfsmittel und ohne Gefahr einer zufälligen Berührung unter Spannung stehender Teile leicht zugänglich ist.</w:t>
      </w:r>
    </w:p>
    <w:p w14:paraId="3262928E"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lastRenderedPageBreak/>
        <w:t>Abschaltung von Leitern</w:t>
      </w:r>
    </w:p>
    <w:p w14:paraId="0A9D256F" w14:textId="77777777" w:rsidR="002E3184" w:rsidRPr="008E0F64" w:rsidRDefault="002E3184" w:rsidP="002E3184">
      <w:pPr>
        <w:pStyle w:val="FOD-normal"/>
      </w:pPr>
      <w:r w:rsidRPr="008E0F64">
        <w:t>Differenzstrom-Schutzeinrichtungen gewährleisten die Abschaltung aller aktiven Leiter eines Stromkreises.</w:t>
      </w:r>
    </w:p>
    <w:p w14:paraId="49B1D09E" w14:textId="77777777" w:rsidR="002E3184" w:rsidRPr="008E0F64" w:rsidRDefault="002E3184" w:rsidP="002E3184">
      <w:pPr>
        <w:pStyle w:val="FOD-normal"/>
      </w:pPr>
      <w:r w:rsidRPr="008E0F64">
        <w:t>Der magnetische Kreis des Transformators einer Schutzeinrichtung umschließt alle aktiven Leiter des Stromkreises, einschließlich des Neutralleiters. Der entsprechende Schutzleiter muss hingegen außerhalb des magnetischen Kreises angebracht werden.</w:t>
      </w:r>
    </w:p>
    <w:p w14:paraId="459D0734" w14:textId="77777777" w:rsidR="002E3184" w:rsidRPr="008E0F64" w:rsidRDefault="002E3184" w:rsidP="002E3184">
      <w:pPr>
        <w:pStyle w:val="FOD-normal"/>
      </w:pPr>
      <w:r w:rsidRPr="008E0F64">
        <w:t>Es ist also verboten, zwei zweipolige Schutzeinrichtungen zu installieren, um den Schutz eines Gerätes oder Stromkreises mit vier Leitern zu gewährleisten oder einen solchen Stromkreis, dessen Neutralleiter geerdet ist, anhand einer dreipoligen Schutzeinrichtung zu schützen.</w:t>
      </w:r>
    </w:p>
    <w:p w14:paraId="342A2C82" w14:textId="77777777" w:rsidR="002E3184" w:rsidRPr="008E0F64" w:rsidRDefault="002E3184" w:rsidP="002E3184">
      <w:pPr>
        <w:pStyle w:val="FOD-normal"/>
      </w:pPr>
      <w:r w:rsidRPr="008E0F64">
        <w:t>Es ist hingegen nicht verboten, Schutzeinrichtungen mit einem oder zwei nicht angeschlossenen Polen zu verwenden: eine drei- oder vierpolige Schutzeinrichtung kann einen Stromkreis mit zwei oder drei Leitern schützen.</w:t>
      </w:r>
    </w:p>
    <w:p w14:paraId="50FA502A" w14:textId="77777777" w:rsidR="002E3184" w:rsidRPr="008E0F64" w:rsidRDefault="002E3184" w:rsidP="002E3184">
      <w:pPr>
        <w:pStyle w:val="FOD-normal"/>
      </w:pPr>
      <w:r w:rsidRPr="008E0F64">
        <w:t>Eine einzelne vierpolige Differenzstrom-Schutzeinrichtung, die einphasig versorgt wird, kann mehrere getrennte Stromkreise schützen, sofern jeder Stromkreis nach der Differenzstrom-Schutzeinrichtung und unabhängig von dieser mehrpolig getrennt werden kann.</w:t>
      </w:r>
    </w:p>
    <w:p w14:paraId="2DE24C67"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Normale Ableitströme</w:t>
      </w:r>
    </w:p>
    <w:p w14:paraId="5D99C988" w14:textId="77777777" w:rsidR="002E3184" w:rsidRPr="008E0F64" w:rsidRDefault="002E3184" w:rsidP="002E3184">
      <w:pPr>
        <w:pStyle w:val="FOD-normal"/>
      </w:pPr>
      <w:r w:rsidRPr="008E0F64">
        <w:t>Differenzstrom-Schutzeinrichtungen müssen so gewählt werden und die Last muss so auf die Stromkreise verteilt werden, dass eventuelle Erdschlussströme, die bei bestimmungsgemäßem Betrieb von Geräten entstehen können, nicht zu einer unbeabsichtigten Abschaltung der Einrichtungen führen können.</w:t>
      </w:r>
    </w:p>
    <w:p w14:paraId="6FD5567F"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Entstörkondensatoren</w:t>
      </w:r>
    </w:p>
    <w:p w14:paraId="66643C26" w14:textId="77777777" w:rsidR="002E3184" w:rsidRPr="008E0F64" w:rsidRDefault="002E3184" w:rsidP="002E3184">
      <w:pPr>
        <w:pStyle w:val="FOD-normal"/>
      </w:pPr>
      <w:r w:rsidRPr="008E0F64">
        <w:t>Bestimmte Entstörkondensatorschaltungen können Differenzstrom-Schutzeinrichtungen desensibilisieren, insbesondere, wenn sie zwischen Außenleiter und Erde angeschlossen sind.</w:t>
      </w:r>
    </w:p>
    <w:p w14:paraId="2E645AF1" w14:textId="77777777" w:rsidR="002E3184" w:rsidRPr="008E0F64" w:rsidRDefault="002E3184" w:rsidP="002E3184">
      <w:pPr>
        <w:pStyle w:val="FOD-normal"/>
      </w:pPr>
      <w:r w:rsidRPr="008E0F64">
        <w:t>Geräte müssen daher so konzipiert sein, dass Entstörbauelemente nicht an aktiven Leitern des Versorgungsnetzes angeschlossen bleiben, wenn die Geräte nicht in Betrieb sind.</w:t>
      </w:r>
    </w:p>
    <w:p w14:paraId="5B01A0EC" w14:textId="0A9C5387" w:rsidR="002E3184" w:rsidRPr="008E0F64" w:rsidRDefault="00A90299"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Cs/>
          <w:sz w:val="19"/>
        </w:rPr>
        <w:t>[</w:t>
      </w:r>
      <w:r w:rsidRPr="008E0F64">
        <w:rPr>
          <w:rFonts w:ascii="Trebuchet MS" w:hAnsi="Trebuchet MS"/>
          <w:b/>
          <w:sz w:val="19"/>
        </w:rPr>
        <w:t>Störende</w:t>
      </w:r>
      <w:r w:rsidR="002E3184" w:rsidRPr="008E0F64">
        <w:rPr>
          <w:rFonts w:ascii="Trebuchet MS" w:hAnsi="Trebuchet MS"/>
          <w:b/>
          <w:sz w:val="19"/>
        </w:rPr>
        <w:t xml:space="preserve"> Gleichstromanteile</w:t>
      </w:r>
    </w:p>
    <w:p w14:paraId="4B493861" w14:textId="77777777" w:rsidR="00A90299" w:rsidRPr="008E0F64" w:rsidRDefault="002E3184" w:rsidP="00A90299">
      <w:pPr>
        <w:pStyle w:val="FOD-normal"/>
      </w:pPr>
      <w:r w:rsidRPr="008E0F64">
        <w:t>Wenn</w:t>
      </w:r>
      <w:r w:rsidR="00A90299" w:rsidRPr="008E0F64">
        <w:t xml:space="preserve"> elektrische Betriebsmittel, in denen Gleichstromanteile verursachende Stromasymmetrien auftreten können, einer Differenzstrom-Schutzeinrichtung nachgeschaltet sind, werden Vorkehrungen getroffen, um sicherzustellen, dass bei einem Erdschluss auftretende Gleichstromanteile den Betrieb der Schutzeinrichtungen im Fall eines Erdschlusses nicht dermaßen stören, dass die Sicherheit von Personen beeinträchtigt wird. Dies ist bei bestimmten elektrischen Betriebsmitteln mit Halbleiterbauelementen (Dioden, Thyristoren, ...) der Fall.</w:t>
      </w:r>
    </w:p>
    <w:p w14:paraId="757E9779" w14:textId="137C4F6F" w:rsidR="00A90299" w:rsidRPr="008E0F64" w:rsidRDefault="00A90299" w:rsidP="00A90299">
      <w:pPr>
        <w:pStyle w:val="FOD-normal"/>
      </w:pPr>
      <w:r w:rsidRPr="008E0F64">
        <w:t>Um derartige Störungen zu vermeiden, wird eine der folgenden Vorkehrungen getroffen:</w:t>
      </w:r>
    </w:p>
    <w:p w14:paraId="70A77E29" w14:textId="42F868DA" w:rsidR="00A90299" w:rsidRPr="008E0F64" w:rsidRDefault="00A90299" w:rsidP="00445351">
      <w:pPr>
        <w:pStyle w:val="FOD-opsomming1"/>
        <w:numPr>
          <w:ilvl w:val="0"/>
          <w:numId w:val="236"/>
        </w:numPr>
      </w:pPr>
      <w:r w:rsidRPr="008E0F64">
        <w:t>Die gewählten elektrischen Betriebsmittel erzeugen keinen Gleichstrom, der den Betrieb einer Schutzeinrichtung beeinträchtigen kann; dies ist bei Einrichtungen mit Vielperiodensteuerung oder symmetrischer Zündeinsatzsteuerung der Fall.</w:t>
      </w:r>
    </w:p>
    <w:p w14:paraId="634AAF96" w14:textId="4EDB4FCE" w:rsidR="00A90299" w:rsidRPr="008E0F64" w:rsidRDefault="00A90299" w:rsidP="00445351">
      <w:pPr>
        <w:pStyle w:val="FOD-opsomming1"/>
        <w:numPr>
          <w:ilvl w:val="0"/>
          <w:numId w:val="236"/>
        </w:numPr>
      </w:pPr>
      <w:r w:rsidRPr="008E0F64">
        <w:t>Elektrische Betriebsmittel, die Gleichstrom erzeugen oder verbrauchen, werden gemäß den für Klasse II geltenden Vorschriften hergestellt.</w:t>
      </w:r>
    </w:p>
    <w:p w14:paraId="63176D31" w14:textId="4E917F28" w:rsidR="00A90299" w:rsidRPr="008E0F64" w:rsidRDefault="00A90299" w:rsidP="00445351">
      <w:pPr>
        <w:pStyle w:val="FOD-opsomming1"/>
        <w:numPr>
          <w:ilvl w:val="0"/>
          <w:numId w:val="236"/>
        </w:numPr>
      </w:pPr>
      <w:r w:rsidRPr="008E0F64">
        <w:t>Elektrische Betriebsmittel, die Gleichstrom erzeugen, werden über einen Trenntrans</w:t>
      </w:r>
      <w:r w:rsidRPr="008E0F64">
        <w:softHyphen/>
        <w:t>formator versorgt.</w:t>
      </w:r>
    </w:p>
    <w:p w14:paraId="5D709DCF" w14:textId="3EC7FBE5" w:rsidR="00A90299" w:rsidRPr="008E0F64" w:rsidRDefault="00A90299" w:rsidP="00445351">
      <w:pPr>
        <w:pStyle w:val="FOD-opsomming1"/>
        <w:numPr>
          <w:ilvl w:val="0"/>
          <w:numId w:val="236"/>
        </w:numPr>
      </w:pPr>
      <w:r w:rsidRPr="008E0F64">
        <w:t>Differenzstrom-Schutzeinrichtungen sind so gebaut, dass ihr Betrieb bei Auftreten eines Isolationsfehlers mit störendem Gleichstromanteil gewährleistet bleibt.</w:t>
      </w:r>
    </w:p>
    <w:p w14:paraId="686D9A4C" w14:textId="65755A40" w:rsidR="002E3184" w:rsidRPr="008E0F64" w:rsidRDefault="00A90299" w:rsidP="00445351">
      <w:pPr>
        <w:pStyle w:val="FOD-opsomming1"/>
        <w:numPr>
          <w:ilvl w:val="0"/>
          <w:numId w:val="236"/>
        </w:numPr>
      </w:pPr>
      <w:r w:rsidRPr="008E0F64">
        <w:t>Differenzstrom-Schutzeinrichtungen werden zusammen und in Koordination mit einer Fehlergleichstrom-Nachweiseinrichtung installiert, mit der elektrische Betriebsmittel bei Auftreten eines Isolationsfehlers mit störendem Gleichstromanteil außer Betrieb gesetzt werden</w:t>
      </w:r>
      <w:r w:rsidR="002E3184" w:rsidRPr="008E0F64">
        <w:t>.</w:t>
      </w:r>
      <w:r w:rsidRPr="008E0F64">
        <w:t>]</w:t>
      </w:r>
    </w:p>
    <w:p w14:paraId="4FC53D29" w14:textId="224F0AFA"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Körper und Schutzleiter</w:t>
      </w:r>
    </w:p>
    <w:p w14:paraId="5CC828C8" w14:textId="77777777" w:rsidR="002E3184" w:rsidRPr="008E0F64" w:rsidRDefault="002E3184" w:rsidP="002E3184">
      <w:pPr>
        <w:pStyle w:val="FOD-normal"/>
        <w:spacing w:before="0"/>
      </w:pPr>
      <w:r w:rsidRPr="008E0F64">
        <w:t>Alle Körper der durch Differenzstrom-Schutzeinrichtungen geschützten Teile von Anlagen, unabhängig von ihrer Empfindlichkeit, sind mit einem Erder verbunden.</w:t>
      </w:r>
    </w:p>
    <w:p w14:paraId="05D16729" w14:textId="77777777" w:rsidR="002E3184" w:rsidRPr="008E0F64" w:rsidRDefault="002E3184" w:rsidP="002E3184">
      <w:pPr>
        <w:pStyle w:val="FOD-normal"/>
        <w:spacing w:before="0"/>
      </w:pPr>
      <w:r w:rsidRPr="008E0F64">
        <w:t>Körper, die durch dieselbe Schutzeinrichtung geschützt sind, sind mit demselben Erder verbunden.</w:t>
      </w:r>
      <w:r w:rsidRPr="008E0F64">
        <w:br/>
        <w:t>Neutralleiter sind nach Schutzeinrichtungen nicht mit Erde verbunden.</w:t>
      </w:r>
    </w:p>
    <w:p w14:paraId="4D6F55F4"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Störungssichere Einrichtungen</w:t>
      </w:r>
    </w:p>
    <w:p w14:paraId="4341451C" w14:textId="77777777" w:rsidR="002E3184" w:rsidRPr="008E0F64" w:rsidRDefault="002E3184" w:rsidP="002E3184">
      <w:pPr>
        <w:pStyle w:val="FOD-normal"/>
      </w:pPr>
      <w:r w:rsidRPr="008E0F64">
        <w:t>Differenzstrom-Schutzeinrichtungen mit Hilfsquelle werden als "störungssicher" bezeichnet, wenn ein Ausfall der Hilfsquelle automatisch eine Öffnung der Schutzeinrichtung hervorruft.</w:t>
      </w:r>
    </w:p>
    <w:p w14:paraId="3A052A59" w14:textId="0D6D0367" w:rsidR="002E3184" w:rsidRPr="008E0F64" w:rsidRDefault="002E3184" w:rsidP="002E3184">
      <w:pPr>
        <w:pStyle w:val="FOD-normal"/>
      </w:pPr>
      <w:r w:rsidRPr="008E0F64">
        <w:t xml:space="preserve">Nicht störungssichere Differenzstrom-Schutzeinrichtungen sind </w:t>
      </w:r>
      <w:r w:rsidR="00A90299" w:rsidRPr="008E0F64">
        <w:t>[i</w:t>
      </w:r>
      <w:r w:rsidRPr="008E0F64">
        <w:t xml:space="preserve">n hauswirtschaftlichen </w:t>
      </w:r>
      <w:r w:rsidR="00A90299" w:rsidRPr="008E0F64">
        <w:t>Anlag</w:t>
      </w:r>
      <w:r w:rsidRPr="008E0F64">
        <w:t>en</w:t>
      </w:r>
      <w:r w:rsidR="00A90299" w:rsidRPr="008E0F64">
        <w:t>]</w:t>
      </w:r>
      <w:r w:rsidRPr="008E0F64">
        <w:t xml:space="preserve"> verboten.</w:t>
      </w:r>
    </w:p>
    <w:p w14:paraId="733676BD" w14:textId="77777777" w:rsidR="002E3184" w:rsidRPr="008E0F64" w:rsidRDefault="002E3184" w:rsidP="00F1261E">
      <w:pPr>
        <w:pStyle w:val="Paragraphedeliste"/>
        <w:keepNext/>
        <w:widowControl w:val="0"/>
        <w:numPr>
          <w:ilvl w:val="0"/>
          <w:numId w:val="52"/>
        </w:numPr>
        <w:tabs>
          <w:tab w:val="left" w:pos="360"/>
        </w:tabs>
        <w:autoSpaceDE w:val="0"/>
        <w:autoSpaceDN w:val="0"/>
        <w:adjustRightInd w:val="0"/>
        <w:spacing w:before="120" w:after="120" w:line="240" w:lineRule="auto"/>
        <w:contextualSpacing w:val="0"/>
        <w:rPr>
          <w:rFonts w:ascii="Trebuchet MS" w:eastAsiaTheme="minorHAnsi" w:hAnsi="Trebuchet MS" w:cs="Arial"/>
          <w:b/>
          <w:iCs/>
          <w:sz w:val="19"/>
          <w:szCs w:val="19"/>
        </w:rPr>
      </w:pPr>
      <w:r w:rsidRPr="008E0F64">
        <w:rPr>
          <w:rFonts w:ascii="Trebuchet MS" w:hAnsi="Trebuchet MS"/>
          <w:b/>
          <w:sz w:val="19"/>
        </w:rPr>
        <w:lastRenderedPageBreak/>
        <w:t>Einsatz hoher oder sehr hoher Empfindlichkeit</w:t>
      </w:r>
    </w:p>
    <w:p w14:paraId="0B762BC5" w14:textId="77777777" w:rsidR="002E3184" w:rsidRPr="008E0F64" w:rsidRDefault="002E3184" w:rsidP="002E3184">
      <w:pPr>
        <w:pStyle w:val="FOD-normal"/>
      </w:pPr>
      <w:r w:rsidRPr="008E0F64">
        <w:t>Der Einsatz von Differenzstrom-Schutzeinrichtungen mit hoher oder sehr hoher Empfindlichkeit wird empfohlen:</w:t>
      </w:r>
    </w:p>
    <w:p w14:paraId="4F79E8D3" w14:textId="77777777" w:rsidR="002E3184" w:rsidRPr="008E0F64" w:rsidRDefault="002E3184" w:rsidP="00445351">
      <w:pPr>
        <w:pStyle w:val="FOD-opsomming1"/>
        <w:numPr>
          <w:ilvl w:val="0"/>
          <w:numId w:val="236"/>
        </w:numPr>
      </w:pPr>
      <w:r w:rsidRPr="008E0F64">
        <w:t>um zusätzlichen Schutz gegen elektrischen Schlag durch direktes Berühren zu gewährleisten,</w:t>
      </w:r>
    </w:p>
    <w:p w14:paraId="12E5D2B4" w14:textId="77777777" w:rsidR="002E3184" w:rsidRPr="008E0F64" w:rsidRDefault="002E3184" w:rsidP="00445351">
      <w:pPr>
        <w:pStyle w:val="FOD-opsomming1"/>
        <w:numPr>
          <w:ilvl w:val="0"/>
          <w:numId w:val="236"/>
        </w:numPr>
      </w:pPr>
      <w:r w:rsidRPr="008E0F64">
        <w:t>zur Beseitigung von Risiken, die durch Unterbrechung des Schutzleiters, der die Körper eines elektrischen Betriebsmittels mit der Erde verbindet, verursacht werden; diese eventuellen Risiken betreffen insbesondere Betriebsmittel, die durch bewegliche elektrische Leitungen versorgt werden, bei denen Verschleiß oder Materialermüdung der flexiblen elektrischen Leitungen dazu führen können, dass ein Schutzleiter unterbrochen wird, ohne dass dieser Bruch erkennbar ist,</w:t>
      </w:r>
    </w:p>
    <w:p w14:paraId="15D0F406" w14:textId="77777777" w:rsidR="002E3184" w:rsidRPr="008E0F64" w:rsidRDefault="002E3184" w:rsidP="00445351">
      <w:pPr>
        <w:pStyle w:val="FOD-opsomming1"/>
        <w:numPr>
          <w:ilvl w:val="0"/>
          <w:numId w:val="236"/>
        </w:numPr>
      </w:pPr>
      <w:r w:rsidRPr="008E0F64">
        <w:t>wenn elektrische Betriebsmittel unter schwierigen Bedingungen eingesetzt werden.</w:t>
      </w:r>
    </w:p>
    <w:p w14:paraId="0C2E393D" w14:textId="77777777" w:rsidR="002E3184" w:rsidRPr="008E0F64" w:rsidRDefault="002E3184" w:rsidP="002E3184">
      <w:pPr>
        <w:pStyle w:val="FOD-normal"/>
      </w:pPr>
      <w:r w:rsidRPr="008E0F64">
        <w:t>Aufgrund des geringen Wertes des Ansprech-Differenzstroms von Schutzeinrichtungen werden angemessene Vorkehrungen getroffen, um unbeabsichtigte Ausschaltungen durch Ableitströme statt durch Fehlerströme zu vermeiden.</w:t>
      </w:r>
    </w:p>
    <w:p w14:paraId="64568F55"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Verbotsbestimmungen</w:t>
      </w:r>
    </w:p>
    <w:p w14:paraId="67C5963B" w14:textId="77777777" w:rsidR="002E3184" w:rsidRPr="008E0F64" w:rsidRDefault="002E3184" w:rsidP="002E3184">
      <w:pPr>
        <w:pStyle w:val="FOD-normal"/>
      </w:pPr>
      <w:r w:rsidRPr="008E0F64">
        <w:t>Die durch Differenzstrom-Schutzeinrichtungen gewährte Sicherheit darf nicht beeinträchtigt werden, insbesondere nicht durch Verbindung zwecks Überbrückung der Eingangs- und Ausgangspole solcher Einrichtungen.</w:t>
      </w:r>
    </w:p>
    <w:p w14:paraId="222133EC" w14:textId="77777777" w:rsidR="002E3184" w:rsidRPr="008E0F64" w:rsidRDefault="002E3184" w:rsidP="00F1261E">
      <w:pPr>
        <w:pStyle w:val="Paragraphedeliste"/>
        <w:widowControl w:val="0"/>
        <w:numPr>
          <w:ilvl w:val="0"/>
          <w:numId w:val="52"/>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Prüfung von Schutzeinrichtungen</w:t>
      </w:r>
    </w:p>
    <w:p w14:paraId="6ED19A15" w14:textId="77777777" w:rsidR="002E3184" w:rsidRPr="008E0F64" w:rsidRDefault="002E3184" w:rsidP="002E3184">
      <w:pPr>
        <w:pStyle w:val="FOD-normal"/>
      </w:pPr>
      <w:r w:rsidRPr="008E0F64">
        <w:t>Wenn Schutzeinrichtungen regelmäßig, z.B. monatlich, nach den Anweisungen des Herstellers geprüft werden müssen, muss durch die Prüfung sichergestellt werden, dass eine Abschaltung der Stromversorgung stattfindet.</w:t>
      </w:r>
    </w:p>
    <w:p w14:paraId="7A10FE0D" w14:textId="77777777" w:rsidR="002E3184" w:rsidRPr="008E0F64" w:rsidRDefault="002E3184" w:rsidP="00962ACD">
      <w:pPr>
        <w:pStyle w:val="FOD-niv4"/>
      </w:pPr>
      <w:bookmarkStart w:id="1914" w:name="_Toc390436877"/>
      <w:bookmarkStart w:id="1915" w:name="_Toc167268364"/>
      <w:bookmarkStart w:id="1916" w:name="_Toc167269527"/>
      <w:bookmarkStart w:id="1917" w:name="_Toc167270687"/>
      <w:bookmarkStart w:id="1918" w:name="_Toc196734726"/>
      <w:r w:rsidRPr="008E0F64">
        <w:t>Unterabschnitt 5.3.5.4 - Schalter und andere Bediengeräte</w:t>
      </w:r>
      <w:bookmarkEnd w:id="1914"/>
      <w:bookmarkEnd w:id="1915"/>
      <w:bookmarkEnd w:id="1916"/>
      <w:bookmarkEnd w:id="1917"/>
      <w:bookmarkEnd w:id="1918"/>
    </w:p>
    <w:p w14:paraId="78EF449C" w14:textId="77777777" w:rsidR="002E3184" w:rsidRPr="008E0F64" w:rsidRDefault="002E3184" w:rsidP="00F1261E">
      <w:pPr>
        <w:pStyle w:val="Paragraphedeliste"/>
        <w:widowControl w:val="0"/>
        <w:numPr>
          <w:ilvl w:val="0"/>
          <w:numId w:val="5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0E2819AC" w14:textId="77777777" w:rsidR="002E3184" w:rsidRPr="008E0F64" w:rsidRDefault="002E3184" w:rsidP="002E3184">
      <w:pPr>
        <w:pStyle w:val="FOD-normal"/>
      </w:pPr>
      <w:r w:rsidRPr="008E0F64">
        <w:t>Schalter und andere Bediengeräte entsprechen der diesbezüglichen vom König bestätigten oder vom NBN registrierten Norm oder entsprechen Bestimmungen, die ein Sicherheitsniveau gewährleisten, das dem in dieser Norm festgelegten Niveau mindestens gleichwertig ist.</w:t>
      </w:r>
    </w:p>
    <w:p w14:paraId="336D9ED9" w14:textId="77777777" w:rsidR="002E3184" w:rsidRPr="008E0F64" w:rsidRDefault="002E3184" w:rsidP="002E3184">
      <w:pPr>
        <w:pStyle w:val="FOD-normal"/>
        <w:spacing w:before="80"/>
      </w:pPr>
      <w:r w:rsidRPr="008E0F64">
        <w:t>Sie sind für die Gebrauchskategorie bestimmt, die in der ihrer Bestimmung entsprechenden Norm definiert ist.</w:t>
      </w:r>
    </w:p>
    <w:p w14:paraId="0F73A9A0" w14:textId="77777777" w:rsidR="002E3184" w:rsidRPr="008E0F64" w:rsidRDefault="002E3184" w:rsidP="002E3184">
      <w:pPr>
        <w:pStyle w:val="FOD-normal"/>
        <w:spacing w:before="80"/>
      </w:pPr>
      <w:r w:rsidRPr="008E0F64">
        <w:t>Sie sind:</w:t>
      </w:r>
    </w:p>
    <w:p w14:paraId="633F1AD7" w14:textId="77777777" w:rsidR="002E3184" w:rsidRPr="008E0F64" w:rsidRDefault="002E3184" w:rsidP="00445351">
      <w:pPr>
        <w:pStyle w:val="FOD-opsomming1"/>
        <w:numPr>
          <w:ilvl w:val="0"/>
          <w:numId w:val="237"/>
        </w:numPr>
      </w:pPr>
      <w:r w:rsidRPr="008E0F64">
        <w:t>entweder bauartbedingt mit einer Umhüllung versehen</w:t>
      </w:r>
    </w:p>
    <w:p w14:paraId="06F5A165" w14:textId="77777777" w:rsidR="002E3184" w:rsidRPr="008E0F64" w:rsidRDefault="002E3184" w:rsidP="00445351">
      <w:pPr>
        <w:pStyle w:val="FOD-opsomming1"/>
        <w:numPr>
          <w:ilvl w:val="0"/>
          <w:numId w:val="237"/>
        </w:numPr>
      </w:pPr>
      <w:r w:rsidRPr="008E0F64">
        <w:t>oder in einer Verteiler- und Schaltgerätekombination angebracht, die eine mit den Benutzungsbedingungen vereinbare Schutzart gewährleistet.</w:t>
      </w:r>
    </w:p>
    <w:p w14:paraId="183D59C3" w14:textId="77777777" w:rsidR="002E3184" w:rsidRPr="008E0F64" w:rsidRDefault="002E3184" w:rsidP="002E3184">
      <w:pPr>
        <w:pStyle w:val="FOD-normal"/>
        <w:spacing w:before="80"/>
      </w:pPr>
      <w:r w:rsidRPr="008E0F64">
        <w:t>Wenn sie eine Trennfunktion haben, entsprechen sie den besonderen Vorschriften der diesbezüglichen vom König bestätigten oder vom NBN registrierten Norm oder Bestimmungen, die ein Sicherheitsniveau gewährleisten, das dem in dieser Norm festgelegten Niveau mindestens gleichwertig ist.</w:t>
      </w:r>
    </w:p>
    <w:p w14:paraId="04A95EEB" w14:textId="77777777" w:rsidR="002E3184" w:rsidRPr="008E0F64" w:rsidRDefault="002E3184" w:rsidP="00F1261E">
      <w:pPr>
        <w:pStyle w:val="Paragraphedeliste"/>
        <w:widowControl w:val="0"/>
        <w:numPr>
          <w:ilvl w:val="0"/>
          <w:numId w:val="5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Abschaltung</w:t>
      </w:r>
    </w:p>
    <w:p w14:paraId="70AAFF03" w14:textId="77777777" w:rsidR="002E3184" w:rsidRPr="008E0F64" w:rsidRDefault="002E3184" w:rsidP="002E3184">
      <w:pPr>
        <w:pStyle w:val="FOD-normal"/>
      </w:pPr>
      <w:r w:rsidRPr="008E0F64">
        <w:t>Schalter mit Trennfunktion gewährleisten eine gleichzeitige Abschaltung aller Außenleiter.</w:t>
      </w:r>
    </w:p>
    <w:p w14:paraId="6B060548" w14:textId="77777777" w:rsidR="002E3184" w:rsidRPr="008E0F64" w:rsidRDefault="002E3184" w:rsidP="002E3184">
      <w:pPr>
        <w:pStyle w:val="FOD-normal"/>
        <w:spacing w:before="80"/>
      </w:pPr>
      <w:r w:rsidRPr="008E0F64">
        <w:t>Wenn in Elementarstromkreisen eine zweipolige Abschalteinrichtung mit Trennfunktion vorgeschaltet ist, ist eine Benutzung einpoliger Steuerungseinrichtungen, die dieser Abschalteinrichtung nachgeschaltet sind, erlaubt.</w:t>
      </w:r>
    </w:p>
    <w:p w14:paraId="61058A46" w14:textId="31E9AFA8" w:rsidR="002E3184" w:rsidRPr="008E0F64" w:rsidRDefault="002E3184" w:rsidP="00F1261E">
      <w:pPr>
        <w:pStyle w:val="Paragraphedeliste"/>
        <w:widowControl w:val="0"/>
        <w:numPr>
          <w:ilvl w:val="0"/>
          <w:numId w:val="53"/>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Einbau</w:t>
      </w:r>
    </w:p>
    <w:p w14:paraId="2C9687A8" w14:textId="77777777" w:rsidR="002E3184" w:rsidRPr="008E0F64" w:rsidRDefault="002E3184" w:rsidP="002E3184">
      <w:pPr>
        <w:pStyle w:val="FOD-normal"/>
        <w:rPr>
          <w:i/>
        </w:rPr>
      </w:pPr>
      <w:r w:rsidRPr="008E0F64">
        <w:t xml:space="preserve">In Wänden eingebaute Schalter sind je nach Art der verwendeten elektrischen Leitung in metallischen Dosen mit oder ohne Innenisolierung oder in Dosen aus Isolierstoff untergebracht, die die Anforderungen von </w:t>
      </w:r>
      <w:r w:rsidRPr="008E0F64">
        <w:rPr>
          <w:i/>
        </w:rPr>
        <w:t>Unterabschnitt 4.3.3.5</w:t>
      </w:r>
      <w:r w:rsidRPr="008E0F64">
        <w:t xml:space="preserve"> </w:t>
      </w:r>
      <w:r w:rsidRPr="008E0F64">
        <w:rPr>
          <w:i/>
        </w:rPr>
        <w:t>Buchstabe a</w:t>
      </w:r>
      <w:r w:rsidRPr="008E0F64">
        <w:t xml:space="preserve"> erfüllen.</w:t>
      </w:r>
    </w:p>
    <w:p w14:paraId="25DF04E9" w14:textId="77777777" w:rsidR="002E3184" w:rsidRPr="008E0F64" w:rsidRDefault="002E3184" w:rsidP="00962ACD">
      <w:pPr>
        <w:pStyle w:val="FOD-niv4"/>
      </w:pPr>
      <w:bookmarkStart w:id="1919" w:name="_Toc390436878"/>
      <w:bookmarkStart w:id="1920" w:name="_Toc167268365"/>
      <w:bookmarkStart w:id="1921" w:name="_Toc167269528"/>
      <w:bookmarkStart w:id="1922" w:name="_Toc167270688"/>
      <w:bookmarkStart w:id="1923" w:name="_Toc196734727"/>
      <w:r w:rsidRPr="008E0F64">
        <w:t>Unterabschnitt 5.3.5.5 - Sicherungen und Leitungsschutzschalter</w:t>
      </w:r>
      <w:bookmarkEnd w:id="1919"/>
      <w:bookmarkEnd w:id="1920"/>
      <w:bookmarkEnd w:id="1921"/>
      <w:bookmarkEnd w:id="1922"/>
      <w:bookmarkEnd w:id="1923"/>
    </w:p>
    <w:p w14:paraId="77CC200E" w14:textId="329122F9" w:rsidR="002E3184" w:rsidRPr="008E0F64" w:rsidRDefault="00614285" w:rsidP="00F1261E">
      <w:pPr>
        <w:pStyle w:val="Paragraphedeliste"/>
        <w:widowControl w:val="0"/>
        <w:numPr>
          <w:ilvl w:val="0"/>
          <w:numId w:val="5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Cs/>
          <w:sz w:val="19"/>
        </w:rPr>
        <w:t>[</w:t>
      </w:r>
      <w:r w:rsidR="002E3184" w:rsidRPr="008E0F64">
        <w:rPr>
          <w:rFonts w:ascii="Trebuchet MS" w:hAnsi="Trebuchet MS"/>
          <w:b/>
          <w:sz w:val="19"/>
        </w:rPr>
        <w:t>Nichtaustauschbarkeit</w:t>
      </w:r>
    </w:p>
    <w:p w14:paraId="30C63154" w14:textId="77777777" w:rsidR="00614285" w:rsidRPr="008E0F64" w:rsidRDefault="00614285" w:rsidP="00614285">
      <w:pPr>
        <w:pStyle w:val="FOD-normal"/>
      </w:pPr>
      <w:r w:rsidRPr="008E0F64">
        <w:t>In hauswirtschaftlichen Anlagen sind zum Schutz von Stromkreisen nur Sicherungen, kleine Kontaktstift-Leitungsschutzschalter und kleine Leitungsschutzschalter erlaubt. Sofern die zu schützende elektrische Leitung einen Querschnitt von weniger als 10 mm² aufweist, sind Sicherungen und kleine Kontaktstift-Leitungsschutzschalter in diesen elektrischen Anlagen darüber hinaus so konzipiert, dass Komponenten nicht durch Komponenten mit einer höheren als der zum Schutz der elektrischen Leitung vorgesehenen Nennstromstärke ausgetauscht werden können.</w:t>
      </w:r>
    </w:p>
    <w:p w14:paraId="4DB999E0" w14:textId="3091FAD2" w:rsidR="005447D9" w:rsidRPr="008E0F64" w:rsidRDefault="00614285" w:rsidP="00614285">
      <w:pPr>
        <w:pStyle w:val="FOD-normal"/>
      </w:pPr>
      <w:r w:rsidRPr="008E0F64">
        <w:lastRenderedPageBreak/>
        <w:t>Wenn Kalibrierungskomponenten dieser Schutzeinrichtungen nicht bauartbedingt mit einer Klemmleiste verbunden sind, entsprechen sie entweder der diesbezüglichen vom König bestätigten oder vom NBN registrierten Norm oder Bestimmungen, die ein Sicherheitsniveau gewährleisten, das dem in dieser Norm festgelegten Niveau mindestens gleichwertig ist</w:t>
      </w:r>
      <w:r w:rsidR="002E3184" w:rsidRPr="008E0F64">
        <w:t>.</w:t>
      </w:r>
      <w:r w:rsidRPr="008E0F64">
        <w:t>]</w:t>
      </w:r>
    </w:p>
    <w:p w14:paraId="1578ED83" w14:textId="77777777" w:rsidR="002E3184" w:rsidRPr="008E0F64" w:rsidRDefault="002E3184" w:rsidP="00F1261E">
      <w:pPr>
        <w:pStyle w:val="Paragraphedeliste"/>
        <w:widowControl w:val="0"/>
        <w:numPr>
          <w:ilvl w:val="0"/>
          <w:numId w:val="5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Betriebsbedingungen für kleine Leitungsschutzschalter</w:t>
      </w:r>
    </w:p>
    <w:p w14:paraId="5B3C8631" w14:textId="77777777" w:rsidR="002E3184" w:rsidRPr="008E0F64" w:rsidRDefault="002E3184" w:rsidP="002E3184">
      <w:pPr>
        <w:pStyle w:val="FOD-normal"/>
      </w:pPr>
      <w:r w:rsidRPr="008E0F64">
        <w:t>Kleine Leitungsschutzschalter, die von BA1-, BA2- oder BA3-Personen bedient werden, sind so konzipiert, dass ihre Betriebsbedingungen von diesen Personen nicht ohne sichtbare Spuren, wie z.B. Beschädigung einer Plombe, verändert werden können.</w:t>
      </w:r>
    </w:p>
    <w:p w14:paraId="3BF4EA35" w14:textId="77777777" w:rsidR="002E3184" w:rsidRPr="008E0F64" w:rsidRDefault="002E3184" w:rsidP="00F1261E">
      <w:pPr>
        <w:pStyle w:val="Paragraphedeliste"/>
        <w:widowControl w:val="0"/>
        <w:numPr>
          <w:ilvl w:val="0"/>
          <w:numId w:val="5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Sicherungsunterteile</w:t>
      </w:r>
    </w:p>
    <w:p w14:paraId="3DC9B604" w14:textId="77777777" w:rsidR="002E3184" w:rsidRPr="008E0F64" w:rsidRDefault="002E3184" w:rsidP="002E3184">
      <w:pPr>
        <w:pStyle w:val="FOD-normal"/>
      </w:pPr>
      <w:r w:rsidRPr="008E0F64">
        <w:t>Sicherungsunterteile vom Typ D werden so angeschlossen, dass sich der Mittelkontakt am Speisepunkt der Anlage befindet.</w:t>
      </w:r>
    </w:p>
    <w:p w14:paraId="7E588B38" w14:textId="77777777" w:rsidR="002E3184" w:rsidRPr="008E0F64" w:rsidRDefault="002E3184" w:rsidP="002E3184">
      <w:pPr>
        <w:pStyle w:val="FOD-normal"/>
        <w:spacing w:before="80"/>
      </w:pPr>
      <w:r w:rsidRPr="008E0F64">
        <w:t>Sicherungsunterteile mit Kontaktstiften sind so angeordnet oder so konzipiert, dass ausgeschlossen ist, dass durch Sicherungen oder kleine Kontaktstift-Leitungsschutzschalter Berührungen zwischen leitfähigen Teilen zweier benachbarter Unterteile entstehen können.</w:t>
      </w:r>
    </w:p>
    <w:p w14:paraId="25E1E665" w14:textId="77777777" w:rsidR="002E3184" w:rsidRPr="008E0F64" w:rsidRDefault="002E3184" w:rsidP="00F1261E">
      <w:pPr>
        <w:pStyle w:val="Paragraphedeliste"/>
        <w:keepNext/>
        <w:widowControl w:val="0"/>
        <w:numPr>
          <w:ilvl w:val="0"/>
          <w:numId w:val="54"/>
        </w:numPr>
        <w:tabs>
          <w:tab w:val="left" w:pos="360"/>
        </w:tabs>
        <w:autoSpaceDE w:val="0"/>
        <w:autoSpaceDN w:val="0"/>
        <w:adjustRightInd w:val="0"/>
        <w:spacing w:before="12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Funktionsweise von Sicherungen</w:t>
      </w:r>
    </w:p>
    <w:p w14:paraId="66507EB1" w14:textId="77777777" w:rsidR="002E3184" w:rsidRPr="008E0F64" w:rsidRDefault="002E3184" w:rsidP="002E3184">
      <w:pPr>
        <w:pStyle w:val="FOD-normal"/>
      </w:pPr>
      <w:r w:rsidRPr="008E0F64">
        <w:t>Sicherungen entsprechen den diesbezüglichen vom König bestätigten Normen oder entsprechen Bestimmungen, die ein Sicherheitsniveau gewährleisten, das dem in diesen Normen festgelegten Niveau mindestens gleichwertig ist.</w:t>
      </w:r>
    </w:p>
    <w:p w14:paraId="39192983" w14:textId="77777777" w:rsidR="002E3184" w:rsidRPr="008E0F64" w:rsidRDefault="002E3184" w:rsidP="00F1261E">
      <w:pPr>
        <w:pStyle w:val="Paragraphedeliste"/>
        <w:keepNext/>
        <w:numPr>
          <w:ilvl w:val="0"/>
          <w:numId w:val="54"/>
        </w:numPr>
        <w:tabs>
          <w:tab w:val="left" w:pos="360"/>
        </w:tabs>
        <w:spacing w:before="120" w:after="80" w:line="240" w:lineRule="auto"/>
        <w:ind w:left="0" w:firstLine="0"/>
        <w:contextualSpacing w:val="0"/>
        <w:rPr>
          <w:rFonts w:ascii="Trebuchet MS" w:eastAsiaTheme="minorHAnsi" w:hAnsi="Trebuchet MS" w:cs="Arial"/>
          <w:b/>
          <w:iCs/>
          <w:sz w:val="19"/>
          <w:szCs w:val="19"/>
        </w:rPr>
      </w:pPr>
      <w:r w:rsidRPr="008E0F64">
        <w:rPr>
          <w:rFonts w:ascii="Trebuchet MS" w:hAnsi="Trebuchet MS"/>
          <w:b/>
          <w:sz w:val="19"/>
        </w:rPr>
        <w:t>Ausschaltvermögen</w:t>
      </w:r>
    </w:p>
    <w:p w14:paraId="155A5EEF" w14:textId="77777777" w:rsidR="002E3184" w:rsidRPr="008E0F64" w:rsidRDefault="002E3184" w:rsidP="002E3184">
      <w:pPr>
        <w:pStyle w:val="FOD-normal"/>
        <w:spacing w:before="80"/>
      </w:pPr>
      <w:r w:rsidRPr="008E0F64">
        <w:t>Sicherungen und Leitungsschutzschalter weisen ein Ausschaltvermögen auf, das der unbeeinflussten Kurzschlussleistung an der Stelle, an der sie installiert sind, entspricht, wobei die Mindestkurzschlussleistung von den für Energie bzw. für das Wohlbefinden der Arbeitnehmer bei der Ausführung ihrer Arbeit zuständigen Ministern, jeweils für ihren Bereich, durch Erlass festgelegt wird.</w:t>
      </w:r>
    </w:p>
    <w:p w14:paraId="46F8B038" w14:textId="57E7EA26" w:rsidR="002E3184" w:rsidRPr="008E0F64" w:rsidRDefault="00614285" w:rsidP="002E3184">
      <w:pPr>
        <w:pStyle w:val="FOD-normal"/>
      </w:pPr>
      <w:r w:rsidRPr="008E0F64">
        <w:t>[In hauswirtschaftlichen Anlagen darf die unbeeinflusste einphasige Kurzschluss</w:t>
      </w:r>
      <w:r w:rsidRPr="008E0F64">
        <w:softHyphen/>
        <w:t>leistung an Ausgangspolen der ersten Überstrom-Schutzeinrichtungen, die nach der/den Haupt-Differenzstrom-Schutzeinrichtung(en) angebracht sind, 3000 A nicht überschreiten</w:t>
      </w:r>
      <w:r w:rsidR="002E3184" w:rsidRPr="008E0F64">
        <w:t>.</w:t>
      </w:r>
      <w:r w:rsidRPr="008E0F64">
        <w:t>]</w:t>
      </w:r>
    </w:p>
    <w:p w14:paraId="4D8D336D" w14:textId="77777777" w:rsidR="002E3184" w:rsidRPr="008E0F64" w:rsidRDefault="002E3184" w:rsidP="002E3184">
      <w:pPr>
        <w:pStyle w:val="FOD-normal"/>
      </w:pPr>
      <w:r w:rsidRPr="008E0F64">
        <w:t>Vor den oben erwähnten Ausgangspolen:</w:t>
      </w:r>
    </w:p>
    <w:p w14:paraId="3CFAC9B2" w14:textId="17014808" w:rsidR="002E3184" w:rsidRPr="008E0F64" w:rsidRDefault="002E3184" w:rsidP="00445351">
      <w:pPr>
        <w:pStyle w:val="FOD-opsomming1"/>
        <w:numPr>
          <w:ilvl w:val="0"/>
          <w:numId w:val="238"/>
        </w:numPr>
      </w:pPr>
      <w:r w:rsidRPr="008E0F64">
        <w:t xml:space="preserve">weisen </w:t>
      </w:r>
      <w:r w:rsidR="00462534" w:rsidRPr="008E0F64">
        <w:t>[Überstrom-Schutzeinrichtungen des Verteilnetzbetreibers]</w:t>
      </w:r>
      <w:r w:rsidRPr="008E0F64">
        <w:t xml:space="preserve"> ein Mindestausschaltvermögen von 6000 A auf,</w:t>
      </w:r>
    </w:p>
    <w:p w14:paraId="7C18771F" w14:textId="64FF98A1" w:rsidR="002E3184" w:rsidRPr="008E0F64" w:rsidRDefault="002E3184" w:rsidP="00445351">
      <w:pPr>
        <w:pStyle w:val="FOD-opsomming1"/>
        <w:numPr>
          <w:ilvl w:val="0"/>
          <w:numId w:val="238"/>
        </w:numPr>
      </w:pPr>
      <w:r w:rsidRPr="008E0F64">
        <w:t xml:space="preserve">weisen Überstrom-Schutzeinrichtungen ein Mindestausschaltvermögen von 3000 A auf (Kennzeichnung "3000" umgeben von einem Rechteck bei kleinen Leitungsschutzschaltern) und sind die ersten einer </w:t>
      </w:r>
      <w:r w:rsidR="00462534" w:rsidRPr="008E0F64">
        <w:t>[Überstrom-Schutzeinrichtung des Verteilnetzbetreibers]</w:t>
      </w:r>
      <w:r w:rsidRPr="008E0F64">
        <w:t xml:space="preserve"> nachgeschalteten Leitungsschutzschalter, Kontaktstift-Leitungsschutzschalter ausgenommen, mit einer Energiebegrenzungsklasse 3 entsprechenden Kennzeichnung versehen,</w:t>
      </w:r>
    </w:p>
    <w:p w14:paraId="519EC8B6" w14:textId="77777777" w:rsidR="002E3184" w:rsidRPr="008E0F64" w:rsidRDefault="002E3184" w:rsidP="00445351">
      <w:pPr>
        <w:pStyle w:val="FOD-opsomming1"/>
        <w:numPr>
          <w:ilvl w:val="0"/>
          <w:numId w:val="238"/>
        </w:numPr>
        <w:rPr>
          <w:spacing w:val="-2"/>
        </w:rPr>
      </w:pPr>
      <w:r w:rsidRPr="008E0F64">
        <w:rPr>
          <w:spacing w:val="-2"/>
        </w:rPr>
        <w:t>weisen Sicherungen und Kontaktstift-Leitungsschutzschalter ein Mindestausschaltvermögen von 3000 A auf,</w:t>
      </w:r>
    </w:p>
    <w:p w14:paraId="5386D00C" w14:textId="55F16951" w:rsidR="002E3184" w:rsidRPr="008E0F64" w:rsidRDefault="002E3184" w:rsidP="00445351">
      <w:pPr>
        <w:pStyle w:val="FOD-opsomming1"/>
        <w:numPr>
          <w:ilvl w:val="0"/>
          <w:numId w:val="238"/>
        </w:numPr>
      </w:pPr>
      <w:r w:rsidRPr="008E0F64">
        <w:t xml:space="preserve">widerstehen Differenzstrom-Schutzeinrichtungen und Abschalteinrichtungen einem </w:t>
      </w:r>
      <w:r w:rsidRPr="008E0F64">
        <w:rPr>
          <w:i/>
        </w:rPr>
        <w:t>I</w:t>
      </w:r>
      <w:r w:rsidRPr="008E0F64">
        <w:t>²</w:t>
      </w:r>
      <w:r w:rsidRPr="008E0F64">
        <w:sym w:font="Symbol" w:char="F0D7"/>
      </w:r>
      <w:r w:rsidRPr="008E0F64">
        <w:rPr>
          <w:i/>
        </w:rPr>
        <w:t>t</w:t>
      </w:r>
      <w:r w:rsidRPr="008E0F64">
        <w:t>-Wert von mindestens 22,5 kA</w:t>
      </w:r>
      <w:r w:rsidRPr="008E0F64">
        <w:rPr>
          <w:sz w:val="11"/>
        </w:rPr>
        <w:t>2</w:t>
      </w:r>
      <w:r w:rsidRPr="008E0F64">
        <w:t>s bei einer Stromstärke von 3000 A; eine spezifische Kennzeichnung von Differenzstrom-Schutzeinrichtungen ohne Überstrom-Schutzeinrichtung, Nennstromstärke </w:t>
      </w:r>
      <w:r w:rsidRPr="008E0F64">
        <w:sym w:font="Symbol" w:char="F0A3"/>
      </w:r>
      <w:r w:rsidRPr="008E0F64">
        <w:t> 40 A, ermöglicht eine Prüfung der Übereinstimmung mit diesen Kenndaten, d.h. es wird mindestens Folgendes angegeben: "3000 A, 22,5 kA</w:t>
      </w:r>
      <w:r w:rsidRPr="008E0F64">
        <w:rPr>
          <w:sz w:val="11"/>
        </w:rPr>
        <w:t>2</w:t>
      </w:r>
      <w:r w:rsidRPr="008E0F64">
        <w:t xml:space="preserve">s", wobei diese Kenndaten zusammen auf derselben Seite angegeben werden und nach Installation sichtbar bleiben, gegebenenfalls nach Entfernung der zum Schutz gegen direktes Berühren angebrachten Schirme; diese Informationen können Teil anderer Kennzeichnungen und Angaben sein, die entweder in der diesbezüglichen vom König bestätigten </w:t>
      </w:r>
      <w:r w:rsidR="00614285" w:rsidRPr="008E0F64">
        <w:t xml:space="preserve">[oder vom NBN registrierten] </w:t>
      </w:r>
      <w:r w:rsidRPr="008E0F64">
        <w:t>Norm oder in Bestimmungen vorgesehen sind, die ein Sicherheitsniveau gewährleisten, das dem in dieser Norm festgelegten Niveau mindestens gleichwertig ist.</w:t>
      </w:r>
    </w:p>
    <w:p w14:paraId="75E845B5" w14:textId="77777777" w:rsidR="002E3184" w:rsidRPr="008E0F64" w:rsidRDefault="002E3184" w:rsidP="002E3184">
      <w:pPr>
        <w:pStyle w:val="FOD-normal"/>
        <w:spacing w:before="80"/>
      </w:pPr>
      <w:r w:rsidRPr="008E0F64">
        <w:t>Elektrische Verbindungen zwischen Differenzstrom-Schutzeinrichtungen und unmittelbar nachgeschalteten Überstrom-Schutzeinrichtungen erfolgen durch starre leitfähige Teile.</w:t>
      </w:r>
    </w:p>
    <w:p w14:paraId="6AC7196D" w14:textId="77777777" w:rsidR="002E3184" w:rsidRPr="008E0F64" w:rsidRDefault="002E3184" w:rsidP="002E3184">
      <w:pPr>
        <w:pStyle w:val="FOD-normal"/>
        <w:spacing w:before="0"/>
      </w:pPr>
      <w:r w:rsidRPr="008E0F64">
        <w:t>Verbindungen durch flexible Leiter sind ebenfalls erlaubt, sofern die Drähte an den Enden entweder durch einen anhand eines Werkzeugs gecrimpten Kabelschuh oder durch andere Einrichtungen, die ein mindestens gleichwertiges Ergebnis gewährleisten, miteinander verbunden sind.</w:t>
      </w:r>
    </w:p>
    <w:p w14:paraId="7327615B" w14:textId="77777777" w:rsidR="002E3184" w:rsidRPr="008E0F64" w:rsidRDefault="002E3184" w:rsidP="00F1261E">
      <w:pPr>
        <w:pStyle w:val="Paragraphedeliste"/>
        <w:widowControl w:val="0"/>
        <w:numPr>
          <w:ilvl w:val="0"/>
          <w:numId w:val="54"/>
        </w:numPr>
        <w:tabs>
          <w:tab w:val="left" w:pos="360"/>
        </w:tabs>
        <w:autoSpaceDE w:val="0"/>
        <w:autoSpaceDN w:val="0"/>
        <w:adjustRightInd w:val="0"/>
        <w:spacing w:before="100" w:after="8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Offene Sicherungskörper</w:t>
      </w:r>
    </w:p>
    <w:p w14:paraId="48CEDC84" w14:textId="77777777" w:rsidR="002E3184" w:rsidRPr="008E0F64" w:rsidRDefault="002E3184" w:rsidP="002E3184">
      <w:pPr>
        <w:pStyle w:val="FOD-normal"/>
        <w:spacing w:before="80"/>
      </w:pPr>
      <w:r w:rsidRPr="008E0F64">
        <w:t>Sicherungstypen, bei denen Schmelzleiter nicht in einem vollständig geschlossenen Sicherungskörper untergebracht sind, sind verboten.</w:t>
      </w:r>
    </w:p>
    <w:p w14:paraId="379A2AE9" w14:textId="77777777" w:rsidR="0007401D" w:rsidRDefault="0007401D">
      <w:pPr>
        <w:rPr>
          <w:rFonts w:ascii="Trebuchet MS" w:hAnsi="Trebuchet MS"/>
          <w:b/>
          <w:sz w:val="19"/>
          <w:lang w:eastAsia="nl-NL"/>
        </w:rPr>
      </w:pPr>
      <w:r>
        <w:rPr>
          <w:rFonts w:ascii="Trebuchet MS" w:hAnsi="Trebuchet MS"/>
          <w:b/>
          <w:sz w:val="19"/>
        </w:rPr>
        <w:br w:type="page"/>
      </w:r>
    </w:p>
    <w:p w14:paraId="42EE828E" w14:textId="515EA985" w:rsidR="002E3184" w:rsidRPr="008E0F64" w:rsidRDefault="002E3184" w:rsidP="00F1261E">
      <w:pPr>
        <w:pStyle w:val="Paragraphedeliste"/>
        <w:widowControl w:val="0"/>
        <w:numPr>
          <w:ilvl w:val="0"/>
          <w:numId w:val="54"/>
        </w:numPr>
        <w:tabs>
          <w:tab w:val="left" w:pos="360"/>
        </w:tabs>
        <w:autoSpaceDE w:val="0"/>
        <w:autoSpaceDN w:val="0"/>
        <w:adjustRightInd w:val="0"/>
        <w:spacing w:before="100" w:after="8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lastRenderedPageBreak/>
        <w:t>In Geräten eingebaute Sicherungen und Leitungsschutzschalter</w:t>
      </w:r>
    </w:p>
    <w:p w14:paraId="531349D1" w14:textId="77777777" w:rsidR="002E3184" w:rsidRPr="008E0F64" w:rsidRDefault="002E3184" w:rsidP="002E3184">
      <w:pPr>
        <w:pStyle w:val="FOD-normal"/>
        <w:spacing w:before="80"/>
      </w:pPr>
      <w:r w:rsidRPr="008E0F64">
        <w:t>Gerätesicherungen und Leitungsschutzschalter sind nur zum Einzelschutz von Geräten erlaubt, sofern sie in das Gerät eingebaut sind.</w:t>
      </w:r>
    </w:p>
    <w:p w14:paraId="77369A26" w14:textId="77777777" w:rsidR="002E3184" w:rsidRPr="008E0F64" w:rsidRDefault="002E3184" w:rsidP="00F1261E">
      <w:pPr>
        <w:pStyle w:val="Paragraphedeliste"/>
        <w:keepNext/>
        <w:widowControl w:val="0"/>
        <w:numPr>
          <w:ilvl w:val="0"/>
          <w:numId w:val="54"/>
        </w:numPr>
        <w:tabs>
          <w:tab w:val="left" w:pos="360"/>
        </w:tabs>
        <w:autoSpaceDE w:val="0"/>
        <w:autoSpaceDN w:val="0"/>
        <w:adjustRightInd w:val="0"/>
        <w:spacing w:before="120" w:after="8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Wahl von Kurzschluss-Schutzeinrichtungen</w:t>
      </w:r>
    </w:p>
    <w:p w14:paraId="04C48D15" w14:textId="77777777" w:rsidR="002E3184" w:rsidRPr="008E0F64" w:rsidRDefault="002E3184" w:rsidP="00445351">
      <w:pPr>
        <w:pStyle w:val="FOD-opsomming1"/>
        <w:numPr>
          <w:ilvl w:val="0"/>
          <w:numId w:val="239"/>
        </w:numPr>
        <w:ind w:left="360"/>
      </w:pPr>
      <w:r w:rsidRPr="008E0F64">
        <w:t>Sicherungen</w:t>
      </w:r>
    </w:p>
    <w:p w14:paraId="03651A0D" w14:textId="77777777" w:rsidR="002E3184" w:rsidRPr="008E0F64" w:rsidRDefault="002E3184" w:rsidP="002E3184">
      <w:pPr>
        <w:pStyle w:val="FOD-normal"/>
        <w:spacing w:before="0"/>
        <w:ind w:left="360"/>
      </w:pPr>
      <w:r w:rsidRPr="008E0F64">
        <w:t>Ein Mindestkurzschlussstrom ist im Allgemeinen ein Strom, der einem vollkommenen Kurzschluss am Ende einer geschützten elektrischen Leitung entspricht.</w:t>
      </w:r>
    </w:p>
    <w:p w14:paraId="58A519C5" w14:textId="77777777" w:rsidR="002E3184" w:rsidRPr="008E0F64" w:rsidRDefault="002E3184" w:rsidP="002E3184">
      <w:pPr>
        <w:pStyle w:val="FOD-normal"/>
        <w:spacing w:before="0"/>
        <w:ind w:left="360"/>
      </w:pPr>
      <w:r w:rsidRPr="008E0F64">
        <w:t xml:space="preserve">Ein Kurzschlussstrom </w:t>
      </w:r>
      <w:r w:rsidRPr="008E0F64">
        <w:rPr>
          <w:i/>
        </w:rPr>
        <w:t>I</w:t>
      </w:r>
      <w:r w:rsidRPr="008E0F64">
        <w:rPr>
          <w:vertAlign w:val="subscript"/>
        </w:rPr>
        <w:t>cc</w:t>
      </w:r>
      <w:r w:rsidRPr="008E0F64">
        <w:t xml:space="preserve"> darf nicht kleiner als </w:t>
      </w:r>
      <w:r w:rsidRPr="008E0F64">
        <w:rPr>
          <w:i/>
        </w:rPr>
        <w:t>I</w:t>
      </w:r>
      <w:r w:rsidRPr="008E0F64">
        <w:rPr>
          <w:vertAlign w:val="subscript"/>
        </w:rPr>
        <w:t>F</w:t>
      </w:r>
      <w:r w:rsidRPr="008E0F64">
        <w:t xml:space="preserve"> sein.</w:t>
      </w:r>
    </w:p>
    <w:p w14:paraId="50DA8B7C" w14:textId="77777777" w:rsidR="002E3184" w:rsidRPr="008E0F64" w:rsidRDefault="002E3184" w:rsidP="002E3184">
      <w:pPr>
        <w:pStyle w:val="FOD-fig-tab-titel"/>
      </w:pPr>
      <w:bookmarkStart w:id="1924" w:name="_Toc86914683"/>
      <w:bookmarkStart w:id="1925" w:name="_Toc167267758"/>
      <w:bookmarkStart w:id="1926" w:name="_Toc167268921"/>
      <w:bookmarkStart w:id="1927" w:name="_Toc167270081"/>
      <w:bookmarkStart w:id="1928" w:name="_Toc202794525"/>
      <w:r w:rsidRPr="008E0F64">
        <w:t>Abbildung 5.29 - Wahl von Kurzschluss-Schutzeinrichtungen - Sicherungen</w:t>
      </w:r>
      <w:bookmarkEnd w:id="1924"/>
      <w:bookmarkEnd w:id="1925"/>
      <w:bookmarkEnd w:id="1926"/>
      <w:bookmarkEnd w:id="1927"/>
      <w:bookmarkEnd w:id="1928"/>
    </w:p>
    <w:p w14:paraId="6B25E39E" w14:textId="77777777" w:rsidR="002E3184" w:rsidRPr="008E0F64" w:rsidRDefault="002E3184" w:rsidP="002E3184">
      <w:pPr>
        <w:pStyle w:val="FOD-afb"/>
      </w:pPr>
      <w:r w:rsidRPr="008E0F64">
        <w:rPr>
          <w:lang w:eastAsia="fr-BE"/>
        </w:rPr>
        <w:drawing>
          <wp:inline distT="0" distB="0" distL="0" distR="0" wp14:anchorId="2382A093" wp14:editId="6556F0FB">
            <wp:extent cx="2276475" cy="1619250"/>
            <wp:effectExtent l="19050" t="0" r="9525" b="0"/>
            <wp:docPr id="9" name="Picture 0" descr="m1002490.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1002490.gif"/>
                    <pic:cNvPicPr/>
                  </pic:nvPicPr>
                  <pic:blipFill>
                    <a:blip r:embed="rId222" cstate="print"/>
                    <a:stretch>
                      <a:fillRect/>
                    </a:stretch>
                  </pic:blipFill>
                  <pic:spPr>
                    <a:xfrm>
                      <a:off x="0" y="0"/>
                      <a:ext cx="2276475" cy="1619250"/>
                    </a:xfrm>
                    <a:prstGeom prst="rect">
                      <a:avLst/>
                    </a:prstGeom>
                  </pic:spPr>
                </pic:pic>
              </a:graphicData>
            </a:graphic>
          </wp:inline>
        </w:drawing>
      </w:r>
    </w:p>
    <w:p w14:paraId="279A20DB" w14:textId="77777777" w:rsidR="002E3184" w:rsidRPr="008E0F64" w:rsidRDefault="002E3184" w:rsidP="002E3184">
      <w:pPr>
        <w:pStyle w:val="FOD-legende"/>
        <w:tabs>
          <w:tab w:val="left" w:pos="1980"/>
        </w:tabs>
        <w:spacing w:after="40"/>
        <w:rPr>
          <w:sz w:val="19"/>
          <w:szCs w:val="19"/>
          <w:vertAlign w:val="subscript"/>
        </w:rPr>
      </w:pPr>
      <w:r w:rsidRPr="008E0F64">
        <w:rPr>
          <w:i/>
          <w:sz w:val="19"/>
        </w:rPr>
        <w:t>I</w:t>
      </w:r>
      <w:r w:rsidRPr="008E0F64">
        <w:rPr>
          <w:sz w:val="19"/>
          <w:vertAlign w:val="subscript"/>
        </w:rPr>
        <w:t>cc</w:t>
      </w:r>
      <w:r w:rsidRPr="008E0F64">
        <w:rPr>
          <w:sz w:val="19"/>
        </w:rPr>
        <w:t xml:space="preserve"> ≥ </w:t>
      </w:r>
      <w:r w:rsidRPr="008E0F64">
        <w:rPr>
          <w:i/>
          <w:sz w:val="19"/>
        </w:rPr>
        <w:t>I</w:t>
      </w:r>
      <w:r w:rsidRPr="008E0F64">
        <w:rPr>
          <w:sz w:val="19"/>
          <w:vertAlign w:val="subscript"/>
        </w:rPr>
        <w:t>F</w:t>
      </w:r>
    </w:p>
    <w:p w14:paraId="5EEB4028" w14:textId="77777777" w:rsidR="002E3184" w:rsidRPr="008E0F64" w:rsidRDefault="002E3184" w:rsidP="002E3184">
      <w:pPr>
        <w:pStyle w:val="FOD-legende"/>
        <w:tabs>
          <w:tab w:val="left" w:pos="1980"/>
        </w:tabs>
        <w:spacing w:after="80"/>
        <w:ind w:left="1440"/>
        <w:jc w:val="left"/>
      </w:pPr>
      <w:r w:rsidRPr="008E0F64">
        <w:t>C:</w:t>
      </w:r>
      <w:r w:rsidRPr="008E0F64">
        <w:tab/>
        <w:t xml:space="preserve">Zeit-Strom-Kennlinie entsprechend der zulässigen thermischen Beanspruchung </w:t>
      </w:r>
      <w:r w:rsidRPr="008E0F64">
        <w:br/>
      </w:r>
      <w:r w:rsidRPr="008E0F64">
        <w:tab/>
        <w:t xml:space="preserve">in einer geschützten elektrischen Leitung </w:t>
      </w:r>
      <w:r w:rsidRPr="008E0F64">
        <w:br/>
        <w:t>F:</w:t>
      </w:r>
      <w:r w:rsidRPr="008E0F64">
        <w:tab/>
        <w:t>Schmelzkurve der Sicherung (obere Grenze Betriebsbereich)</w:t>
      </w:r>
    </w:p>
    <w:p w14:paraId="02092D21" w14:textId="77777777" w:rsidR="002E3184" w:rsidRPr="008E0F64" w:rsidRDefault="002E3184" w:rsidP="00445351">
      <w:pPr>
        <w:pStyle w:val="FOD-opsomming1"/>
        <w:numPr>
          <w:ilvl w:val="0"/>
          <w:numId w:val="240"/>
        </w:numPr>
        <w:ind w:left="360"/>
      </w:pPr>
      <w:r w:rsidRPr="008E0F64">
        <w:t>Leitungsschutzschalter</w:t>
      </w:r>
    </w:p>
    <w:p w14:paraId="3515025C" w14:textId="77777777" w:rsidR="002E3184" w:rsidRPr="008E0F64" w:rsidRDefault="002E3184" w:rsidP="002E3184">
      <w:pPr>
        <w:pStyle w:val="FOD-normal"/>
        <w:spacing w:before="0"/>
        <w:ind w:left="360"/>
      </w:pPr>
      <w:r w:rsidRPr="008E0F64">
        <w:t>In Bezug auf Leistungsschalter müssen zwei Bedingungen erfüllt sein:</w:t>
      </w:r>
    </w:p>
    <w:p w14:paraId="0208662F" w14:textId="77777777" w:rsidR="002E3184" w:rsidRPr="008E0F64" w:rsidRDefault="002E3184" w:rsidP="00445351">
      <w:pPr>
        <w:pStyle w:val="FOD-opsomming2"/>
        <w:numPr>
          <w:ilvl w:val="0"/>
          <w:numId w:val="349"/>
        </w:numPr>
      </w:pPr>
      <w:r w:rsidRPr="008E0F64">
        <w:t xml:space="preserve">Der Mindestkurzschlussstrom muss mindestens </w:t>
      </w:r>
      <w:r w:rsidRPr="008E0F64">
        <w:rPr>
          <w:i/>
        </w:rPr>
        <w:t>Ia</w:t>
      </w:r>
      <w:r w:rsidRPr="008E0F64">
        <w:t xml:space="preserve"> entsprechen.</w:t>
      </w:r>
    </w:p>
    <w:p w14:paraId="1744CCA1" w14:textId="77777777" w:rsidR="002E3184" w:rsidRPr="008E0F64" w:rsidRDefault="002E3184" w:rsidP="00445351">
      <w:pPr>
        <w:pStyle w:val="FOD-opsomming2"/>
        <w:numPr>
          <w:ilvl w:val="0"/>
          <w:numId w:val="349"/>
        </w:numPr>
      </w:pPr>
      <w:r w:rsidRPr="008E0F64">
        <w:t xml:space="preserve">Der unbeeinflusste Kurzschlussstrom muss an Stellen, an denen sich Leitungsschutzschalter befinden, kleiner als </w:t>
      </w:r>
      <w:r w:rsidRPr="008E0F64">
        <w:rPr>
          <w:i/>
        </w:rPr>
        <w:t>I</w:t>
      </w:r>
      <w:r w:rsidRPr="008E0F64">
        <w:rPr>
          <w:sz w:val="11"/>
        </w:rPr>
        <w:t>b</w:t>
      </w:r>
      <w:r w:rsidRPr="008E0F64">
        <w:t xml:space="preserve"> sein.</w:t>
      </w:r>
    </w:p>
    <w:p w14:paraId="456AEEC4" w14:textId="77777777" w:rsidR="002E3184" w:rsidRPr="008E0F64" w:rsidRDefault="002E3184" w:rsidP="002E3184">
      <w:pPr>
        <w:pStyle w:val="FOD-fig-tab-titel"/>
        <w:spacing w:before="80"/>
      </w:pPr>
      <w:bookmarkStart w:id="1929" w:name="_Toc86914684"/>
      <w:bookmarkStart w:id="1930" w:name="_Toc167267759"/>
      <w:bookmarkStart w:id="1931" w:name="_Toc167268922"/>
      <w:bookmarkStart w:id="1932" w:name="_Toc167270082"/>
      <w:bookmarkStart w:id="1933" w:name="_Toc202794526"/>
      <w:r w:rsidRPr="008E0F64">
        <w:t>Abbildung 5.30 - Wahl von Kurzschluss-Schutzeinrichtungen - Leitungsschutzschalter (Mindestkurzschlussstrom)</w:t>
      </w:r>
      <w:bookmarkEnd w:id="1929"/>
      <w:bookmarkEnd w:id="1930"/>
      <w:bookmarkEnd w:id="1931"/>
      <w:bookmarkEnd w:id="1932"/>
      <w:bookmarkEnd w:id="1933"/>
    </w:p>
    <w:p w14:paraId="3256C17A" w14:textId="77777777" w:rsidR="002E3184" w:rsidRPr="008E0F64" w:rsidRDefault="002E3184" w:rsidP="002E3184">
      <w:pPr>
        <w:pStyle w:val="FOD-afb"/>
      </w:pPr>
      <w:r w:rsidRPr="008E0F64">
        <w:rPr>
          <w:lang w:eastAsia="fr-BE"/>
        </w:rPr>
        <w:drawing>
          <wp:inline distT="0" distB="0" distL="0" distR="0" wp14:anchorId="5367B542" wp14:editId="4CA18A47">
            <wp:extent cx="2714625" cy="1939017"/>
            <wp:effectExtent l="19050" t="0" r="9525" b="0"/>
            <wp:docPr id="7" name="Picture 30"/>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3" cstate="print"/>
                    <a:stretch>
                      <a:fillRect/>
                    </a:stretch>
                  </pic:blipFill>
                  <pic:spPr>
                    <a:xfrm>
                      <a:off x="0" y="0"/>
                      <a:ext cx="2714625" cy="1939017"/>
                    </a:xfrm>
                    <a:prstGeom prst="rect">
                      <a:avLst/>
                    </a:prstGeom>
                  </pic:spPr>
                </pic:pic>
              </a:graphicData>
            </a:graphic>
          </wp:inline>
        </w:drawing>
      </w:r>
    </w:p>
    <w:p w14:paraId="45492ADB" w14:textId="77777777" w:rsidR="002E3184" w:rsidRPr="008E0F64" w:rsidRDefault="002E3184" w:rsidP="002E3184">
      <w:pPr>
        <w:pStyle w:val="FOD-legende"/>
        <w:tabs>
          <w:tab w:val="left" w:pos="1980"/>
        </w:tabs>
        <w:spacing w:after="40"/>
        <w:rPr>
          <w:i/>
          <w:sz w:val="19"/>
          <w:szCs w:val="19"/>
        </w:rPr>
      </w:pPr>
      <w:r w:rsidRPr="008E0F64">
        <w:rPr>
          <w:i/>
          <w:sz w:val="19"/>
        </w:rPr>
        <w:t>I</w:t>
      </w:r>
      <w:r w:rsidRPr="008E0F64">
        <w:rPr>
          <w:sz w:val="19"/>
          <w:vertAlign w:val="subscript"/>
        </w:rPr>
        <w:t>cc</w:t>
      </w:r>
      <w:r w:rsidRPr="008E0F64">
        <w:rPr>
          <w:i/>
          <w:sz w:val="19"/>
        </w:rPr>
        <w:t xml:space="preserve"> ≥ I</w:t>
      </w:r>
      <w:r w:rsidRPr="008E0F64">
        <w:rPr>
          <w:sz w:val="19"/>
          <w:vertAlign w:val="subscript"/>
        </w:rPr>
        <w:t>a</w:t>
      </w:r>
    </w:p>
    <w:p w14:paraId="7F0482F1" w14:textId="1532D022" w:rsidR="005F5457" w:rsidRPr="008E0F64" w:rsidRDefault="002E3184" w:rsidP="005F5457">
      <w:pPr>
        <w:pStyle w:val="FOD-legende"/>
        <w:tabs>
          <w:tab w:val="left" w:pos="1980"/>
        </w:tabs>
        <w:spacing w:after="0"/>
        <w:ind w:left="1724" w:hanging="284"/>
        <w:jc w:val="left"/>
      </w:pPr>
      <w:r w:rsidRPr="008E0F64">
        <w:t>C:</w:t>
      </w:r>
      <w:r w:rsidRPr="008E0F64">
        <w:tab/>
        <w:t>Zeit-Strom-Kennlinie entsprechend der zulässigen thermischen Beansp</w:t>
      </w:r>
      <w:r w:rsidR="0072476E" w:rsidRPr="008E0F64">
        <w:t xml:space="preserve">ruchung </w:t>
      </w:r>
      <w:r w:rsidR="0072476E" w:rsidRPr="008E0F64">
        <w:br/>
        <w:t>in geschützten Leitern</w:t>
      </w:r>
    </w:p>
    <w:p w14:paraId="22FDDC9E" w14:textId="78055115" w:rsidR="002E3184" w:rsidRPr="008E0F64" w:rsidRDefault="002E3184" w:rsidP="005F5457">
      <w:pPr>
        <w:pStyle w:val="FOD-legende"/>
        <w:tabs>
          <w:tab w:val="left" w:pos="1980"/>
        </w:tabs>
        <w:spacing w:before="0" w:after="80"/>
        <w:ind w:left="1724" w:hanging="284"/>
        <w:jc w:val="left"/>
      </w:pPr>
      <w:r w:rsidRPr="008E0F64">
        <w:t>D</w:t>
      </w:r>
      <w:r w:rsidRPr="008E0F64">
        <w:rPr>
          <w:vertAlign w:val="subscript"/>
        </w:rPr>
        <w:t>1</w:t>
      </w:r>
      <w:r w:rsidRPr="008E0F64">
        <w:t>:</w:t>
      </w:r>
      <w:r w:rsidRPr="008E0F64">
        <w:tab/>
        <w:t>Arbeitskennlinie des Leitungsschutzschalters</w:t>
      </w:r>
    </w:p>
    <w:p w14:paraId="000550B3" w14:textId="77777777" w:rsidR="002E3184" w:rsidRPr="008E0F64" w:rsidRDefault="002E3184" w:rsidP="002E3184">
      <w:pPr>
        <w:pStyle w:val="FOD-fig-tab-titel"/>
        <w:spacing w:before="80"/>
      </w:pPr>
      <w:bookmarkStart w:id="1934" w:name="_Toc86914685"/>
      <w:bookmarkStart w:id="1935" w:name="_Toc167267760"/>
      <w:bookmarkStart w:id="1936" w:name="_Toc167268923"/>
      <w:bookmarkStart w:id="1937" w:name="_Toc167270083"/>
      <w:bookmarkStart w:id="1938" w:name="_Toc202794527"/>
      <w:r w:rsidRPr="008E0F64">
        <w:lastRenderedPageBreak/>
        <w:t>Abbildung 5.31 - Wahl von Kurzschluss-Schutzeinrichtungen - Leitungsschutzschalter (unbeeinflusster Kurzschlussstrom)</w:t>
      </w:r>
      <w:bookmarkEnd w:id="1934"/>
      <w:bookmarkEnd w:id="1935"/>
      <w:bookmarkEnd w:id="1936"/>
      <w:bookmarkEnd w:id="1937"/>
      <w:bookmarkEnd w:id="1938"/>
    </w:p>
    <w:p w14:paraId="66F59873" w14:textId="77777777" w:rsidR="002E3184" w:rsidRPr="008E0F64" w:rsidRDefault="002E3184" w:rsidP="002E3184">
      <w:pPr>
        <w:pStyle w:val="FOD-afb"/>
      </w:pPr>
      <w:r w:rsidRPr="008E0F64">
        <w:rPr>
          <w:lang w:eastAsia="fr-BE"/>
        </w:rPr>
        <w:drawing>
          <wp:inline distT="0" distB="0" distL="0" distR="0" wp14:anchorId="6C42B5CF" wp14:editId="5645B53E">
            <wp:extent cx="2790825" cy="2093118"/>
            <wp:effectExtent l="19050" t="0" r="9525" b="0"/>
            <wp:docPr id="8" name="Picture 3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4" cstate="print"/>
                    <a:stretch>
                      <a:fillRect/>
                    </a:stretch>
                  </pic:blipFill>
                  <pic:spPr>
                    <a:xfrm>
                      <a:off x="0" y="0"/>
                      <a:ext cx="2790825" cy="2093118"/>
                    </a:xfrm>
                    <a:prstGeom prst="rect">
                      <a:avLst/>
                    </a:prstGeom>
                  </pic:spPr>
                </pic:pic>
              </a:graphicData>
            </a:graphic>
          </wp:inline>
        </w:drawing>
      </w:r>
    </w:p>
    <w:p w14:paraId="76E6612C" w14:textId="77777777" w:rsidR="002E3184" w:rsidRPr="008E0F64" w:rsidRDefault="002E3184" w:rsidP="002E3184">
      <w:pPr>
        <w:pStyle w:val="FOD-legende"/>
        <w:tabs>
          <w:tab w:val="left" w:pos="1980"/>
        </w:tabs>
        <w:spacing w:after="40"/>
        <w:rPr>
          <w:i/>
          <w:sz w:val="19"/>
          <w:szCs w:val="19"/>
        </w:rPr>
      </w:pPr>
      <w:r w:rsidRPr="008E0F64">
        <w:rPr>
          <w:i/>
          <w:sz w:val="19"/>
        </w:rPr>
        <w:t>I</w:t>
      </w:r>
      <w:r w:rsidRPr="008E0F64">
        <w:rPr>
          <w:sz w:val="19"/>
          <w:vertAlign w:val="subscript"/>
        </w:rPr>
        <w:t>cc</w:t>
      </w:r>
      <w:r w:rsidRPr="008E0F64">
        <w:rPr>
          <w:i/>
          <w:sz w:val="19"/>
        </w:rPr>
        <w:t xml:space="preserve"> ≤ I</w:t>
      </w:r>
      <w:r w:rsidRPr="008E0F64">
        <w:rPr>
          <w:sz w:val="19"/>
          <w:vertAlign w:val="subscript"/>
        </w:rPr>
        <w:t>b</w:t>
      </w:r>
    </w:p>
    <w:p w14:paraId="7F2AC42D" w14:textId="2FDC6322" w:rsidR="002E3184" w:rsidRPr="008E0F64" w:rsidRDefault="002E3184" w:rsidP="002E3184">
      <w:pPr>
        <w:pStyle w:val="FOD-legende"/>
        <w:tabs>
          <w:tab w:val="left" w:pos="1980"/>
        </w:tabs>
        <w:ind w:left="1440"/>
        <w:jc w:val="left"/>
      </w:pPr>
      <w:r w:rsidRPr="008E0F64">
        <w:t>C’:</w:t>
      </w:r>
      <w:r w:rsidRPr="008E0F64">
        <w:tab/>
        <w:t>Zulässige I²</w:t>
      </w:r>
      <w:r w:rsidRPr="008E0F64">
        <w:sym w:font="Symbol" w:char="F0D7"/>
      </w:r>
      <w:r w:rsidR="0072476E" w:rsidRPr="008E0F64">
        <w:t>t-Kurve der Leiter</w:t>
      </w:r>
      <w:r w:rsidRPr="008E0F64">
        <w:br/>
        <w:t>D</w:t>
      </w:r>
      <w:r w:rsidRPr="008E0F64">
        <w:rPr>
          <w:vertAlign w:val="subscript"/>
        </w:rPr>
        <w:t>2</w:t>
      </w:r>
      <w:r w:rsidRPr="008E0F64">
        <w:t>:</w:t>
      </w:r>
      <w:r w:rsidRPr="008E0F64">
        <w:tab/>
        <w:t>I²</w:t>
      </w:r>
      <w:r w:rsidRPr="008E0F64">
        <w:sym w:font="Symbol" w:char="F0D7"/>
      </w:r>
      <w:r w:rsidRPr="008E0F64">
        <w:t>t-Kennlinie des Leitungsschutzschalters</w:t>
      </w:r>
    </w:p>
    <w:p w14:paraId="26B4E178" w14:textId="77777777" w:rsidR="002E3184" w:rsidRPr="008E0F64" w:rsidRDefault="002E3184" w:rsidP="002E3184">
      <w:pPr>
        <w:pStyle w:val="FOD-normal"/>
        <w:keepNext/>
        <w:rPr>
          <w:spacing w:val="-2"/>
        </w:rPr>
      </w:pPr>
      <w:r w:rsidRPr="008E0F64">
        <w:rPr>
          <w:spacing w:val="-2"/>
        </w:rPr>
        <w:t>Wenn die Arbeitskennlinie (F oder D</w:t>
      </w:r>
      <w:r w:rsidRPr="008E0F64">
        <w:rPr>
          <w:spacing w:val="-2"/>
          <w:sz w:val="11"/>
        </w:rPr>
        <w:t>1</w:t>
      </w:r>
      <w:r w:rsidRPr="008E0F64">
        <w:rPr>
          <w:spacing w:val="-2"/>
        </w:rPr>
        <w:t xml:space="preserve">) der Schutzeinrichtung weniger als 5 Sekunden unterhalb der C-Kurve der Leiter liegt, gilt für den Strom </w:t>
      </w:r>
      <w:r w:rsidRPr="008E0F64">
        <w:rPr>
          <w:i/>
          <w:spacing w:val="-2"/>
        </w:rPr>
        <w:t>I</w:t>
      </w:r>
      <w:r w:rsidRPr="008E0F64">
        <w:rPr>
          <w:spacing w:val="-2"/>
          <w:vertAlign w:val="subscript"/>
        </w:rPr>
        <w:t>a</w:t>
      </w:r>
      <w:r w:rsidRPr="008E0F64">
        <w:rPr>
          <w:spacing w:val="-2"/>
        </w:rPr>
        <w:t xml:space="preserve"> der Ansprechstromwert der Schutzeinrichtung während 5 Sekunden.</w:t>
      </w:r>
    </w:p>
    <w:p w14:paraId="043A7A76" w14:textId="77777777" w:rsidR="002E3184" w:rsidRPr="008E0F64" w:rsidRDefault="002E3184" w:rsidP="002E3184">
      <w:pPr>
        <w:pStyle w:val="FOD-normal"/>
      </w:pPr>
      <w:r w:rsidRPr="008E0F64">
        <w:t xml:space="preserve">Für Kurzschlussströme, deren Dauer mehreren Perioden überschreitet, kann die </w:t>
      </w:r>
      <w:r w:rsidRPr="008E0F64">
        <w:rPr>
          <w:i/>
        </w:rPr>
        <w:t>I</w:t>
      </w:r>
      <w:r w:rsidRPr="008E0F64">
        <w:t>²</w:t>
      </w:r>
      <w:r w:rsidRPr="008E0F64">
        <w:sym w:font="Symbol" w:char="F0D7"/>
      </w:r>
      <w:r w:rsidRPr="008E0F64">
        <w:rPr>
          <w:i/>
        </w:rPr>
        <w:t>t</w:t>
      </w:r>
      <w:r w:rsidRPr="008E0F64">
        <w:t xml:space="preserve">-Kennlinie der Schutzeinrichtung durch Multiplikation des Quadrats des Effektivwerts der Arbeitskennlinie </w:t>
      </w:r>
      <w:r w:rsidRPr="008E0F64">
        <w:rPr>
          <w:i/>
        </w:rPr>
        <w:t>I</w:t>
      </w:r>
      <w:r w:rsidRPr="008E0F64">
        <w:t xml:space="preserve"> der Schutzeinrichtung mit der Ansprechzeit </w:t>
      </w:r>
      <w:r w:rsidRPr="008E0F64">
        <w:rPr>
          <w:i/>
        </w:rPr>
        <w:t>t</w:t>
      </w:r>
      <w:r w:rsidRPr="008E0F64">
        <w:t xml:space="preserve"> berechnet werden. Für Kurzschlussströme kürzerer Dauer müssen die vom Hersteller gelieferten </w:t>
      </w:r>
      <w:r w:rsidRPr="008E0F64">
        <w:rPr>
          <w:i/>
        </w:rPr>
        <w:t>I</w:t>
      </w:r>
      <w:r w:rsidRPr="008E0F64">
        <w:t>²</w:t>
      </w:r>
      <w:r w:rsidRPr="008E0F64">
        <w:sym w:font="Symbol" w:char="F0D7"/>
      </w:r>
      <w:r w:rsidRPr="008E0F64">
        <w:rPr>
          <w:i/>
        </w:rPr>
        <w:t>t</w:t>
      </w:r>
      <w:r w:rsidRPr="008E0F64">
        <w:t>-Kennlinien benutzt werden.</w:t>
      </w:r>
    </w:p>
    <w:p w14:paraId="5278A761" w14:textId="77777777" w:rsidR="002E3184" w:rsidRPr="008E0F64" w:rsidRDefault="002E3184" w:rsidP="002E3184">
      <w:pPr>
        <w:pStyle w:val="FOD-normal"/>
      </w:pPr>
      <w:r w:rsidRPr="008E0F64">
        <w:t>In IT-Anlagen müssen Schutzeinrichtungen über ein für die Außenleiterspannung geeignetes einpoliges Ausschaltvermögen verfügen.</w:t>
      </w:r>
    </w:p>
    <w:p w14:paraId="79BA1C03" w14:textId="77777777" w:rsidR="002E3184" w:rsidRPr="008E0F64" w:rsidRDefault="002E3184" w:rsidP="002E3184">
      <w:pPr>
        <w:pStyle w:val="FOD-normal"/>
      </w:pPr>
      <w:r w:rsidRPr="008E0F64">
        <w:t>Mindestkurzschlussströme werden nach einem gemäß den Regeln des Fachs festgelegten Berechnungsverfahren oder durch Anwendung folgender Formel bestimmt:</w:t>
      </w:r>
    </w:p>
    <w:p w14:paraId="73D18EE1" w14:textId="77777777" w:rsidR="002E3184" w:rsidRPr="008E0F64" w:rsidRDefault="002E3184" w:rsidP="002E3184">
      <w:pPr>
        <w:pStyle w:val="FOD-normal"/>
        <w:ind w:left="720"/>
      </w:pPr>
      <w:r w:rsidRPr="008E0F64">
        <w:object w:dxaOrig="880" w:dyaOrig="760" w14:anchorId="519D82B4">
          <v:shape id="_x0000_i1037" type="#_x0000_t75" style="width:45.35pt;height:35.75pt" o:ole="" o:allowoverlap="f">
            <v:imagedata r:id="rId225" o:title=""/>
          </v:shape>
          <o:OLEObject Type="Embed" ProgID="Equation.3" ShapeID="_x0000_i1037" DrawAspect="Content" ObjectID="_1814270551" r:id="rId226"/>
        </w:object>
      </w:r>
    </w:p>
    <w:p w14:paraId="49634E3D" w14:textId="77777777" w:rsidR="002E3184" w:rsidRPr="008E0F64" w:rsidRDefault="002E3184" w:rsidP="002E3184">
      <w:pPr>
        <w:pStyle w:val="FOD-normal"/>
        <w:keepNext/>
        <w:spacing w:before="0"/>
        <w:ind w:left="720" w:hanging="720"/>
      </w:pPr>
      <w:r w:rsidRPr="008E0F64">
        <w:rPr>
          <w:i/>
        </w:rPr>
        <w:t>U</w:t>
      </w:r>
      <w:r w:rsidRPr="008E0F64">
        <w:t xml:space="preserve">: </w:t>
      </w:r>
      <w:r w:rsidRPr="008E0F64">
        <w:tab/>
        <w:t>Spannung, in V, bei bestimmungsgemäßem Betrieb an der Stelle, an der die Schutzeinrichtung installiert ist:</w:t>
      </w:r>
    </w:p>
    <w:p w14:paraId="01BD67C9" w14:textId="77777777" w:rsidR="002E3184" w:rsidRPr="008E0F64" w:rsidRDefault="002E3184" w:rsidP="00445351">
      <w:pPr>
        <w:pStyle w:val="FOD-opsomming1"/>
        <w:keepNext/>
        <w:numPr>
          <w:ilvl w:val="0"/>
          <w:numId w:val="241"/>
        </w:numPr>
        <w:tabs>
          <w:tab w:val="clear" w:pos="880"/>
          <w:tab w:val="left" w:pos="1080"/>
        </w:tabs>
      </w:pPr>
      <w:r w:rsidRPr="008E0F64">
        <w:t>zwischen Außenleiter und Neutralleiter, wenn im Stromkreis ein verteilter Neutralleiter vorhanden ist,</w:t>
      </w:r>
    </w:p>
    <w:p w14:paraId="5A433387" w14:textId="77777777" w:rsidR="002E3184" w:rsidRPr="008E0F64" w:rsidRDefault="002E3184" w:rsidP="00445351">
      <w:pPr>
        <w:pStyle w:val="FOD-opsomming1"/>
        <w:keepNext/>
        <w:numPr>
          <w:ilvl w:val="0"/>
          <w:numId w:val="241"/>
        </w:numPr>
        <w:tabs>
          <w:tab w:val="clear" w:pos="880"/>
          <w:tab w:val="left" w:pos="1080"/>
        </w:tabs>
      </w:pPr>
      <w:r w:rsidRPr="008E0F64">
        <w:t>zwischen Außenleitern, wenn im Stromkreis kein verteilter Neutralleiter vorhanden ist.</w:t>
      </w:r>
    </w:p>
    <w:p w14:paraId="5F1CB402" w14:textId="77777777" w:rsidR="002E3184" w:rsidRPr="008E0F64" w:rsidRDefault="002E3184" w:rsidP="002E3184">
      <w:pPr>
        <w:pStyle w:val="FOD-normal"/>
        <w:spacing w:before="0"/>
      </w:pPr>
      <w:r w:rsidRPr="008E0F64">
        <w:rPr>
          <w:i/>
        </w:rPr>
        <w:t>L</w:t>
      </w:r>
      <w:r w:rsidRPr="008E0F64">
        <w:t>:</w:t>
      </w:r>
      <w:r w:rsidRPr="008E0F64">
        <w:tab/>
        <w:t>abgewickelte Länge, in Metern, der Leiter der elektrischen Leitung.</w:t>
      </w:r>
    </w:p>
    <w:p w14:paraId="6B32AC22" w14:textId="77777777" w:rsidR="002E3184" w:rsidRPr="008E0F64" w:rsidRDefault="002E3184" w:rsidP="002E3184">
      <w:pPr>
        <w:pStyle w:val="FOD-normal"/>
        <w:spacing w:before="0"/>
        <w:ind w:left="720" w:hanging="720"/>
      </w:pPr>
      <w:r w:rsidRPr="008E0F64">
        <w:rPr>
          <w:i/>
        </w:rPr>
        <w:sym w:font="Symbol" w:char="F072"/>
      </w:r>
      <w:r w:rsidRPr="008E0F64">
        <w:t>:</w:t>
      </w:r>
      <w:r w:rsidRPr="008E0F64">
        <w:tab/>
        <w:t>Resistivität des Metalls der Seele des Leiters.</w:t>
      </w:r>
    </w:p>
    <w:p w14:paraId="1202746A" w14:textId="77777777" w:rsidR="002E3184" w:rsidRPr="008E0F64" w:rsidRDefault="002E3184" w:rsidP="002E3184">
      <w:pPr>
        <w:pStyle w:val="FOD-normal"/>
        <w:spacing w:before="0"/>
        <w:ind w:left="720"/>
      </w:pPr>
      <w:r w:rsidRPr="008E0F64">
        <w:t>Der Widerstand der Stromkreisleiter wird unter Berücksichtigung der durchschnittlichen Temperatur während des Kurzschlusses beurteilt, was dem 1,5-fachen des Widerstands bei 20°C entspricht.</w:t>
      </w:r>
    </w:p>
    <w:p w14:paraId="0338B4E4" w14:textId="77777777" w:rsidR="002E3184" w:rsidRPr="008E0F64" w:rsidRDefault="002E3184" w:rsidP="002E3184">
      <w:pPr>
        <w:pStyle w:val="FOD-normal"/>
        <w:spacing w:before="0"/>
        <w:ind w:left="720"/>
      </w:pPr>
      <w:r w:rsidRPr="008E0F64">
        <w:t>Der Einfluss der Reaktanz von Leitern mit großem Querschnitt kann berücksichtigt werden, indem der Widerstand bei einem Querschnitt von 150 mm² um 15 %, bei einem Querschnitt von 185 mm² um 20 % und bei einem Querschnitt von 240 mm² um 25 % erhöht wird.</w:t>
      </w:r>
    </w:p>
    <w:p w14:paraId="31805304" w14:textId="77777777" w:rsidR="002E3184" w:rsidRPr="008E0F64" w:rsidRDefault="002E3184" w:rsidP="002E3184">
      <w:pPr>
        <w:pStyle w:val="FOD-normal"/>
        <w:spacing w:before="0"/>
      </w:pPr>
      <w:r w:rsidRPr="008E0F64">
        <w:rPr>
          <w:i/>
        </w:rPr>
        <w:t>S</w:t>
      </w:r>
      <w:r w:rsidRPr="008E0F64">
        <w:t>:</w:t>
      </w:r>
      <w:r w:rsidRPr="008E0F64">
        <w:tab/>
        <w:t>Leiterquerschnitt in mm².</w:t>
      </w:r>
    </w:p>
    <w:p w14:paraId="22FD7F2C" w14:textId="77777777" w:rsidR="002E3184" w:rsidRPr="008E0F64" w:rsidRDefault="002E3184" w:rsidP="00F1261E">
      <w:pPr>
        <w:pStyle w:val="Paragraphedeliste"/>
        <w:widowControl w:val="0"/>
        <w:numPr>
          <w:ilvl w:val="0"/>
          <w:numId w:val="5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Schutz parallel geschalteter Leiter</w:t>
      </w:r>
    </w:p>
    <w:p w14:paraId="720486BC" w14:textId="77777777" w:rsidR="002E3184" w:rsidRPr="008E0F64" w:rsidRDefault="002E3184" w:rsidP="002E3184">
      <w:pPr>
        <w:pStyle w:val="FOD-normal"/>
      </w:pPr>
      <w:r w:rsidRPr="008E0F64">
        <w:t>Wenn eine Schutzeinrichtung mehrere parallel geschaltete Leiter gegen Kurzschlüsse schützt, müssen ihre Betriebsmerkmale bestimmt werden unter Berücksichtigung:</w:t>
      </w:r>
    </w:p>
    <w:p w14:paraId="32B1CCA3" w14:textId="77777777" w:rsidR="002E3184" w:rsidRPr="008E0F64" w:rsidRDefault="002E3184" w:rsidP="00445351">
      <w:pPr>
        <w:pStyle w:val="FOD-opsomming1"/>
        <w:numPr>
          <w:ilvl w:val="0"/>
          <w:numId w:val="350"/>
        </w:numPr>
      </w:pPr>
      <w:r w:rsidRPr="008E0F64">
        <w:t>des Mindestkurzschlussstroms, der entstehen kann,</w:t>
      </w:r>
    </w:p>
    <w:p w14:paraId="6A046A3F" w14:textId="77777777" w:rsidR="002E3184" w:rsidRPr="008E0F64" w:rsidRDefault="002E3184" w:rsidP="00445351">
      <w:pPr>
        <w:pStyle w:val="FOD-opsomming1"/>
        <w:numPr>
          <w:ilvl w:val="0"/>
          <w:numId w:val="350"/>
        </w:numPr>
      </w:pPr>
      <w:r w:rsidRPr="008E0F64">
        <w:t>der höchsten thermischen Beanspruchungen, denen Leiter ausgesetzt sein können.</w:t>
      </w:r>
    </w:p>
    <w:p w14:paraId="5C059474" w14:textId="77777777" w:rsidR="000B3263" w:rsidRPr="008E0F64" w:rsidRDefault="000B3263">
      <w:pPr>
        <w:rPr>
          <w:rFonts w:ascii="Trebuchet MS" w:hAnsi="Trebuchet MS"/>
          <w:bCs/>
          <w:sz w:val="19"/>
          <w:lang w:eastAsia="nl-NL"/>
        </w:rPr>
      </w:pPr>
      <w:r w:rsidRPr="008E0F64">
        <w:rPr>
          <w:rFonts w:ascii="Trebuchet MS" w:hAnsi="Trebuchet MS"/>
          <w:bCs/>
          <w:sz w:val="19"/>
        </w:rPr>
        <w:br w:type="page"/>
      </w:r>
    </w:p>
    <w:p w14:paraId="58415E5E" w14:textId="561AC507" w:rsidR="002E3184" w:rsidRPr="008E0F64" w:rsidRDefault="00614285" w:rsidP="00F1261E">
      <w:pPr>
        <w:pStyle w:val="Paragraphedeliste"/>
        <w:widowControl w:val="0"/>
        <w:numPr>
          <w:ilvl w:val="0"/>
          <w:numId w:val="54"/>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Cs/>
          <w:sz w:val="19"/>
        </w:rPr>
        <w:lastRenderedPageBreak/>
        <w:t>[</w:t>
      </w:r>
      <w:r w:rsidR="00462534" w:rsidRPr="008E0F64">
        <w:rPr>
          <w:rFonts w:ascii="Trebuchet MS" w:hAnsi="Trebuchet MS"/>
          <w:bCs/>
          <w:sz w:val="19"/>
        </w:rPr>
        <w:t>[</w:t>
      </w:r>
      <w:r w:rsidR="00462534" w:rsidRPr="008E0F64">
        <w:rPr>
          <w:rFonts w:ascii="Trebuchet MS" w:hAnsi="Trebuchet MS"/>
          <w:b/>
          <w:bCs/>
          <w:sz w:val="19"/>
          <w:szCs w:val="19"/>
        </w:rPr>
        <w:t>Überstrom-Schutzeinrichtungen des Verteilnetzbetreibers</w:t>
      </w:r>
      <w:r w:rsidR="00462534" w:rsidRPr="008E0F64">
        <w:rPr>
          <w:rFonts w:ascii="Trebuchet MS" w:hAnsi="Trebuchet MS"/>
          <w:bCs/>
          <w:sz w:val="19"/>
        </w:rPr>
        <w:t>]</w:t>
      </w:r>
    </w:p>
    <w:p w14:paraId="5ECE2E56" w14:textId="7528E697" w:rsidR="002E3184" w:rsidRPr="008E0F64" w:rsidRDefault="00462534" w:rsidP="002E3184">
      <w:pPr>
        <w:pStyle w:val="FOD-normal"/>
        <w:keepLines/>
      </w:pPr>
      <w:r w:rsidRPr="008E0F64">
        <w:t>[Überstrom-Schutzeinrichtungen des Verteilnetzbetreibers]</w:t>
      </w:r>
      <w:r w:rsidR="002E3184" w:rsidRPr="008E0F64">
        <w:t xml:space="preserve"> für hauswirtschaftliche und nicht hauswirtschaftliche Anlagen (Sicherungen oder Leitungsschutzschalter) bieten Überlastschutz für vor- und nachgeschaltete Teile eines Anschlusses bis zu den Überstrom-Schutzeinrichtungen auf beiden Seiten; sie bieten darüber hinaus Überstromschutz für nachgeschaltete Teile, und zwar bis zur nachfolgenden Überstrom-Schutzeinrichtung.</w:t>
      </w:r>
      <w:r w:rsidR="00614285" w:rsidRPr="008E0F64">
        <w:t>]</w:t>
      </w:r>
    </w:p>
    <w:p w14:paraId="26D4928E" w14:textId="77777777" w:rsidR="002E3184" w:rsidRPr="008E0F64" w:rsidRDefault="002E3184" w:rsidP="002E3184">
      <w:pPr>
        <w:pStyle w:val="FOD-niv3"/>
      </w:pPr>
      <w:bookmarkStart w:id="1939" w:name="_Toc390436879"/>
      <w:bookmarkStart w:id="1940" w:name="_Toc167268366"/>
      <w:bookmarkStart w:id="1941" w:name="_Toc167269529"/>
      <w:bookmarkStart w:id="1942" w:name="_Toc167270689"/>
      <w:r w:rsidRPr="008E0F64">
        <w:t>Abschnitt 5.3.6 - Schaltgerätekombinationen</w:t>
      </w:r>
      <w:bookmarkEnd w:id="1939"/>
      <w:bookmarkEnd w:id="1940"/>
      <w:bookmarkEnd w:id="1941"/>
      <w:bookmarkEnd w:id="1942"/>
    </w:p>
    <w:p w14:paraId="440707FC" w14:textId="77777777" w:rsidR="002E3184" w:rsidRPr="008E0F64" w:rsidRDefault="002E3184" w:rsidP="00962ACD">
      <w:pPr>
        <w:pStyle w:val="FOD-niv4"/>
      </w:pPr>
      <w:bookmarkStart w:id="1943" w:name="_Toc390436880"/>
      <w:bookmarkStart w:id="1944" w:name="_Toc167268367"/>
      <w:bookmarkStart w:id="1945" w:name="_Toc167269530"/>
      <w:bookmarkStart w:id="1946" w:name="_Toc167270690"/>
      <w:bookmarkStart w:id="1947" w:name="_Toc196734728"/>
      <w:r w:rsidRPr="008E0F64">
        <w:t>Unterabschnitt 5.3.6.1 - Anwendungsbereich</w:t>
      </w:r>
      <w:bookmarkEnd w:id="1943"/>
      <w:bookmarkEnd w:id="1944"/>
      <w:bookmarkEnd w:id="1945"/>
      <w:bookmarkEnd w:id="1946"/>
      <w:bookmarkEnd w:id="1947"/>
    </w:p>
    <w:p w14:paraId="5CCA2370" w14:textId="6431F329" w:rsidR="002E3184" w:rsidRPr="008E0F64" w:rsidRDefault="002E3184" w:rsidP="002E3184">
      <w:pPr>
        <w:pStyle w:val="FOD-normal"/>
      </w:pPr>
      <w:r w:rsidRPr="008E0F64">
        <w:t xml:space="preserve">Die Vorschriften von </w:t>
      </w:r>
      <w:r w:rsidRPr="008E0F64">
        <w:rPr>
          <w:i/>
        </w:rPr>
        <w:t>Unterabschnitt 5.3.6.2</w:t>
      </w:r>
      <w:r w:rsidRPr="008E0F64">
        <w:t xml:space="preserve"> gelten nicht für </w:t>
      </w:r>
      <w:r w:rsidR="00083A41" w:rsidRPr="008E0F64">
        <w:t>[</w:t>
      </w:r>
      <w:r w:rsidRPr="008E0F64">
        <w:t xml:space="preserve">hauswirtschaftlichen </w:t>
      </w:r>
      <w:r w:rsidR="00083A41" w:rsidRPr="008E0F64">
        <w:t>Anlage</w:t>
      </w:r>
      <w:r w:rsidRPr="008E0F64">
        <w:t>n</w:t>
      </w:r>
      <w:r w:rsidR="00083A41" w:rsidRPr="008E0F64">
        <w:t>]</w:t>
      </w:r>
      <w:r w:rsidRPr="008E0F64">
        <w:t>.</w:t>
      </w:r>
    </w:p>
    <w:p w14:paraId="51BE782C" w14:textId="77777777" w:rsidR="002E3184" w:rsidRPr="008E0F64" w:rsidRDefault="002E3184" w:rsidP="00962ACD">
      <w:pPr>
        <w:pStyle w:val="FOD-niv4"/>
      </w:pPr>
      <w:bookmarkStart w:id="1948" w:name="_Toc390436881"/>
      <w:bookmarkStart w:id="1949" w:name="_Toc167268368"/>
      <w:bookmarkStart w:id="1950" w:name="_Toc167269531"/>
      <w:bookmarkStart w:id="1951" w:name="_Toc167270691"/>
      <w:bookmarkStart w:id="1952" w:name="_Toc196734729"/>
      <w:r w:rsidRPr="008E0F64">
        <w:t>Unterabschnitt 5.3.6.2 - Allgemeine Vorschriften</w:t>
      </w:r>
      <w:bookmarkEnd w:id="1948"/>
      <w:bookmarkEnd w:id="1949"/>
      <w:bookmarkEnd w:id="1950"/>
      <w:bookmarkEnd w:id="1951"/>
      <w:bookmarkEnd w:id="1952"/>
    </w:p>
    <w:p w14:paraId="13150CD3" w14:textId="77777777" w:rsidR="002E3184" w:rsidRPr="008E0F64" w:rsidRDefault="002E3184" w:rsidP="002E3184">
      <w:pPr>
        <w:pStyle w:val="FOD-normal"/>
      </w:pPr>
      <w:r w:rsidRPr="008E0F64">
        <w:t>Niederspannung-Schaltgerätekombinationen und Gesamtsysteme entsprechen den diesbezüglichen vom König bestätigten oder vom NBN registrierten Normen oder Bestimmungen, die ein Sicherheitsniveau gewährleisten, das dem in diesen Normen festgelegten Niveau mindestens gleichwertig ist.</w:t>
      </w:r>
    </w:p>
    <w:p w14:paraId="2999B027" w14:textId="77777777" w:rsidR="002E3184" w:rsidRPr="008E0F64" w:rsidRDefault="002E3184" w:rsidP="00962ACD">
      <w:pPr>
        <w:pStyle w:val="FOD-niv4"/>
      </w:pPr>
      <w:bookmarkStart w:id="1953" w:name="_Toc390436882"/>
      <w:bookmarkStart w:id="1954" w:name="_Toc167268369"/>
      <w:bookmarkStart w:id="1955" w:name="_Toc167269532"/>
      <w:bookmarkStart w:id="1956" w:name="_Toc167270692"/>
      <w:bookmarkStart w:id="1957" w:name="_Toc196734730"/>
      <w:r w:rsidRPr="008E0F64">
        <w:t>Unterabschnitt 5.3.6.3 - Steuerungs- und Verteilungseinrichtungen</w:t>
      </w:r>
      <w:bookmarkEnd w:id="1953"/>
      <w:bookmarkEnd w:id="1954"/>
      <w:bookmarkEnd w:id="1955"/>
      <w:bookmarkEnd w:id="1956"/>
      <w:bookmarkEnd w:id="1957"/>
    </w:p>
    <w:p w14:paraId="0807962C" w14:textId="77777777" w:rsidR="002E3184" w:rsidRPr="008E0F64" w:rsidRDefault="002E3184" w:rsidP="00445351">
      <w:pPr>
        <w:pStyle w:val="Paragraphedeliste"/>
        <w:keepNext/>
        <w:numPr>
          <w:ilvl w:val="0"/>
          <w:numId w:val="497"/>
        </w:numPr>
        <w:tabs>
          <w:tab w:val="left" w:pos="360"/>
        </w:tabs>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2618CCD5" w14:textId="77777777" w:rsidR="002E3184" w:rsidRPr="008E0F64" w:rsidRDefault="002E3184" w:rsidP="002E3184">
      <w:pPr>
        <w:pStyle w:val="FOD-normal"/>
        <w:keepNext/>
      </w:pPr>
      <w:r w:rsidRPr="008E0F64">
        <w:t>Wenn elektrische Leitungen einer benutzten Anlage aus nicht isolierenden Elektroinstallationsrohren bestehen, werden die Leitungen so angebracht, dass Kontakte zwischen Elektroinstallationsrohren und anderen leitfähigen Teilen vermieden werden.</w:t>
      </w:r>
    </w:p>
    <w:p w14:paraId="2076DFB9" w14:textId="77777777" w:rsidR="002E3184" w:rsidRPr="008E0F64" w:rsidRDefault="002E3184" w:rsidP="002E3184">
      <w:pPr>
        <w:pStyle w:val="FOD-normal"/>
        <w:keepNext/>
      </w:pPr>
      <w:r w:rsidRPr="008E0F64">
        <w:t>Enden von nicht isolierenden Elektroinstallationsrohren sind mindestens 30 mm von aktiven Teilen, z.B. Klemmen, entfernt.</w:t>
      </w:r>
    </w:p>
    <w:p w14:paraId="0B71759B" w14:textId="77777777" w:rsidR="002E3184" w:rsidRPr="008E0F64" w:rsidRDefault="002E3184" w:rsidP="002E3184">
      <w:pPr>
        <w:pStyle w:val="FOD-normal"/>
      </w:pPr>
      <w:r w:rsidRPr="008E0F64">
        <w:t>Außerdem werden Betriebsmittel für Anschlüsse so montiert, dass sich keine aktiven Teile in einer Entfernung von weniger als 30 mm zu Wänden oder äußeren metallischen Trägern befinden, es sei denn, ein isolierender Schirm wird eingesetzt.</w:t>
      </w:r>
    </w:p>
    <w:p w14:paraId="1AB97408" w14:textId="77777777" w:rsidR="002E3184" w:rsidRPr="008E0F64" w:rsidRDefault="002E3184" w:rsidP="00445351">
      <w:pPr>
        <w:pStyle w:val="Paragraphedeliste"/>
        <w:keepNext/>
        <w:widowControl w:val="0"/>
        <w:numPr>
          <w:ilvl w:val="0"/>
          <w:numId w:val="49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Anschluss hauswirtschaftlicher Anlagen</w:t>
      </w:r>
    </w:p>
    <w:p w14:paraId="57A51DA3" w14:textId="77777777" w:rsidR="002E3184" w:rsidRPr="008E0F64" w:rsidRDefault="002E3184" w:rsidP="002E3184">
      <w:pPr>
        <w:pStyle w:val="FOD-normal"/>
        <w:keepLines/>
      </w:pPr>
      <w:r w:rsidRPr="008E0F64">
        <w:t>Bei Installation muss eine wirksame Trennung zwischen nicht isolierenden Elektroinstallationsrohren des Anschlusses an das Verteilnetz einerseits und nicht isolierenden Elektroinstallationsrohren der Anlage und leitfähigen Teilen des Gebäudes (z.B. Betonbewehrungen, Beschläge, metallische Einfassungen, ...) andererseits gewährleistet sein. Diese Trennung kann durch eine der folgenden Vorkehrungen erreicht werden:</w:t>
      </w:r>
    </w:p>
    <w:p w14:paraId="746EE209" w14:textId="77777777" w:rsidR="002E3184" w:rsidRPr="008E0F64" w:rsidRDefault="002E3184" w:rsidP="00445351">
      <w:pPr>
        <w:pStyle w:val="FOD-opsomming1"/>
        <w:numPr>
          <w:ilvl w:val="0"/>
          <w:numId w:val="242"/>
        </w:numPr>
      </w:pPr>
      <w:r w:rsidRPr="008E0F64">
        <w:t>Einhaltung einer Luftstrecke von mindestens 6 mm zwischen diesen Teilen,</w:t>
      </w:r>
    </w:p>
    <w:p w14:paraId="5CE25BB8" w14:textId="77777777" w:rsidR="002E3184" w:rsidRPr="008E0F64" w:rsidRDefault="002E3184" w:rsidP="00445351">
      <w:pPr>
        <w:pStyle w:val="FOD-opsomming1"/>
        <w:numPr>
          <w:ilvl w:val="0"/>
          <w:numId w:val="242"/>
        </w:numPr>
      </w:pPr>
      <w:r w:rsidRPr="008E0F64">
        <w:t>Einsatz von Muffen, Kabelschutz oder Schirmen aus Isolierstoff.</w:t>
      </w:r>
    </w:p>
    <w:p w14:paraId="72E583C6" w14:textId="77777777" w:rsidR="002E3184" w:rsidRPr="008E0F64" w:rsidRDefault="002E3184" w:rsidP="002E3184">
      <w:pPr>
        <w:pStyle w:val="FOD-niv3"/>
      </w:pPr>
      <w:bookmarkStart w:id="1958" w:name="_Toc390436883"/>
      <w:bookmarkStart w:id="1959" w:name="_Toc167268370"/>
      <w:bookmarkStart w:id="1960" w:name="_Toc167269533"/>
      <w:bookmarkStart w:id="1961" w:name="_Toc167270693"/>
      <w:r w:rsidRPr="008E0F64">
        <w:t>Abschnitt 5.3.7 - Messkreise</w:t>
      </w:r>
      <w:bookmarkEnd w:id="1958"/>
      <w:bookmarkEnd w:id="1959"/>
      <w:bookmarkEnd w:id="1960"/>
      <w:bookmarkEnd w:id="1961"/>
    </w:p>
    <w:p w14:paraId="69FD2C47" w14:textId="77777777" w:rsidR="002E3184" w:rsidRPr="008E0F64" w:rsidRDefault="002E3184" w:rsidP="00962ACD">
      <w:pPr>
        <w:pStyle w:val="FOD-niv4"/>
      </w:pPr>
      <w:bookmarkStart w:id="1962" w:name="_Toc390436884"/>
      <w:bookmarkStart w:id="1963" w:name="_Toc167268371"/>
      <w:bookmarkStart w:id="1964" w:name="_Toc167269534"/>
      <w:bookmarkStart w:id="1965" w:name="_Toc167270694"/>
      <w:bookmarkStart w:id="1966" w:name="_Toc196734731"/>
      <w:r w:rsidRPr="008E0F64">
        <w:t>Unterabschnitt 5.3.7.1 - Allgemeines</w:t>
      </w:r>
      <w:bookmarkEnd w:id="1962"/>
      <w:bookmarkEnd w:id="1963"/>
      <w:bookmarkEnd w:id="1964"/>
      <w:bookmarkEnd w:id="1965"/>
      <w:bookmarkEnd w:id="1966"/>
    </w:p>
    <w:p w14:paraId="3098889E" w14:textId="77777777" w:rsidR="002E3184" w:rsidRPr="008E0F64" w:rsidRDefault="002E3184" w:rsidP="002E3184">
      <w:pPr>
        <w:pStyle w:val="FOD-normal"/>
        <w:keepNext/>
      </w:pPr>
      <w:r w:rsidRPr="008E0F64">
        <w:t>Betriebsmittel zur Messung entsprechen den diesbezüglichen vom König bestätigten oder vom NBN registrierten Normen oder Bestimmungen, die ein Sicherheitsniveau gewährleisten, das dem in diesen Normen festgelegten Niveau mindestens gleichwertig ist.</w:t>
      </w:r>
    </w:p>
    <w:p w14:paraId="66BDF3A8" w14:textId="77777777" w:rsidR="002E3184" w:rsidRPr="008E0F64" w:rsidRDefault="002E3184" w:rsidP="002E3184">
      <w:pPr>
        <w:pStyle w:val="FOD-normal"/>
      </w:pPr>
      <w:r w:rsidRPr="008E0F64">
        <w:t>Außer im Rahmen spezifischer Anwendungen sind Messwandler einphasig; sie dienen zur Versorgung:</w:t>
      </w:r>
    </w:p>
    <w:p w14:paraId="20396134" w14:textId="77777777" w:rsidR="002E3184" w:rsidRPr="008E0F64" w:rsidRDefault="002E3184" w:rsidP="00445351">
      <w:pPr>
        <w:pStyle w:val="FOD-opsomming1"/>
        <w:numPr>
          <w:ilvl w:val="0"/>
          <w:numId w:val="243"/>
        </w:numPr>
      </w:pPr>
      <w:r w:rsidRPr="008E0F64">
        <w:t>von Messgeräten (Zähler),</w:t>
      </w:r>
    </w:p>
    <w:p w14:paraId="5452D451" w14:textId="77777777" w:rsidR="002E3184" w:rsidRPr="008E0F64" w:rsidRDefault="002E3184" w:rsidP="00445351">
      <w:pPr>
        <w:pStyle w:val="FOD-opsomming1"/>
        <w:numPr>
          <w:ilvl w:val="0"/>
          <w:numId w:val="243"/>
        </w:numPr>
      </w:pPr>
      <w:r w:rsidRPr="008E0F64">
        <w:t>von Schutzeinrichtungen (Relais, Entriegelungseinrichtungen).</w:t>
      </w:r>
    </w:p>
    <w:p w14:paraId="08A80BC2" w14:textId="77777777" w:rsidR="002E3184" w:rsidRPr="008E0F64" w:rsidRDefault="002E3184" w:rsidP="002E3184">
      <w:pPr>
        <w:pStyle w:val="FOD-normal"/>
      </w:pPr>
      <w:r w:rsidRPr="008E0F64">
        <w:t>Messwandler haben eine Nennleistung und gehören einer Klasse an, die für die angeschlossenen Geräte angemessen ist.</w:t>
      </w:r>
    </w:p>
    <w:p w14:paraId="31D7CD45" w14:textId="77777777" w:rsidR="002E3184" w:rsidRPr="008E0F64" w:rsidRDefault="002E3184" w:rsidP="00962ACD">
      <w:pPr>
        <w:pStyle w:val="FOD-niv4"/>
      </w:pPr>
      <w:bookmarkStart w:id="1967" w:name="_Toc390436885"/>
      <w:bookmarkStart w:id="1968" w:name="_Toc167268372"/>
      <w:bookmarkStart w:id="1969" w:name="_Toc167269535"/>
      <w:bookmarkStart w:id="1970" w:name="_Toc167270695"/>
      <w:bookmarkStart w:id="1971" w:name="_Toc196734732"/>
      <w:r w:rsidRPr="008E0F64">
        <w:t>Unterabschnitt 5.3.7.2 - Strommesskreise</w:t>
      </w:r>
      <w:bookmarkEnd w:id="1967"/>
      <w:bookmarkEnd w:id="1968"/>
      <w:bookmarkEnd w:id="1969"/>
      <w:bookmarkEnd w:id="1970"/>
      <w:bookmarkEnd w:id="1971"/>
    </w:p>
    <w:p w14:paraId="3EEAA7F5" w14:textId="77777777" w:rsidR="002E3184" w:rsidRPr="008E0F64" w:rsidRDefault="002E3184" w:rsidP="002E3184">
      <w:pPr>
        <w:pStyle w:val="FOD-normal"/>
      </w:pPr>
      <w:r w:rsidRPr="008E0F64">
        <w:t>Es ist verboten, Sekundärkreise von Stromwandlern gegen Überlast und Kurzschlüsse zu schützen.</w:t>
      </w:r>
    </w:p>
    <w:p w14:paraId="4B3A3E51" w14:textId="77777777" w:rsidR="002E3184" w:rsidRPr="008E0F64" w:rsidRDefault="002E3184" w:rsidP="002E3184">
      <w:pPr>
        <w:pStyle w:val="FOD-normal"/>
      </w:pPr>
      <w:r w:rsidRPr="008E0F64">
        <w:t>Stromwandler halten thermischem Kurzzeitstrom stand, der an Stellen, an denen sie installiert sind, auftreten kann.</w:t>
      </w:r>
    </w:p>
    <w:p w14:paraId="14757AE0" w14:textId="77777777" w:rsidR="002E3184" w:rsidRPr="008E0F64" w:rsidRDefault="002E3184" w:rsidP="002E3184">
      <w:pPr>
        <w:pStyle w:val="FOD-normal"/>
        <w:keepNext/>
      </w:pPr>
      <w:r w:rsidRPr="008E0F64">
        <w:lastRenderedPageBreak/>
        <w:t>Stromwandler für Messzwecke werden mit dem kleinstmöglichen Sättigungsfaktor und einer Nennleistung gewählt, dass ein Kurzschlussstrom im Primärkreis keine Messgeräte im Sekundärkreis beschädigen kann.</w:t>
      </w:r>
    </w:p>
    <w:p w14:paraId="79F7A7DB" w14:textId="77777777" w:rsidR="002E3184" w:rsidRPr="008E0F64" w:rsidRDefault="002E3184" w:rsidP="002E3184">
      <w:pPr>
        <w:pStyle w:val="FOD-normal"/>
      </w:pPr>
      <w:r w:rsidRPr="008E0F64">
        <w:t>Stromwandler für Schutzzwecke werden mit dem größtmöglichen Sättigungsfaktor und einer Nennleistung gewählt, dass ein Kurzschlussstrom im Primärkreis den Betrieb von Schutzeinrichtungen im Sekundärkreis nicht beeinträchtigt.</w:t>
      </w:r>
    </w:p>
    <w:p w14:paraId="2CEF7D83" w14:textId="77777777" w:rsidR="002E3184" w:rsidRPr="008E0F64" w:rsidRDefault="002E3184" w:rsidP="002E3184">
      <w:pPr>
        <w:pStyle w:val="FOD-normal"/>
      </w:pPr>
      <w:r w:rsidRPr="008E0F64">
        <w:t>Wenn Stromwandler sowohl für Mess- als auch für Schutzzwecke verwendet werden, werden Messgeräte erforderlichenfalls durch geeignete, im Stromkreis installierte Zwischentransformatoren geschützt, um Schäden durch Kurzschlussströme zu verhindern.</w:t>
      </w:r>
    </w:p>
    <w:p w14:paraId="7AAED54A" w14:textId="77777777" w:rsidR="002E3184" w:rsidRPr="008E0F64" w:rsidRDefault="002E3184" w:rsidP="002E3184">
      <w:pPr>
        <w:pStyle w:val="FOD-niv2"/>
      </w:pPr>
      <w:bookmarkStart w:id="1972" w:name="_Toc86914646"/>
      <w:bookmarkStart w:id="1973" w:name="_Toc167268373"/>
      <w:bookmarkStart w:id="1974" w:name="_Toc167269536"/>
      <w:bookmarkStart w:id="1975" w:name="_Toc167269864"/>
      <w:bookmarkStart w:id="1976" w:name="_Toc167270696"/>
      <w:bookmarkStart w:id="1977" w:name="_Toc196465630"/>
      <w:bookmarkStart w:id="1978" w:name="_Toc202779187"/>
      <w:r w:rsidRPr="008E0F64">
        <w:t>KAPITEL 5.4 - Erdung, Schutzleiter und Potentialausgleichs</w:t>
      </w:r>
      <w:r w:rsidRPr="008E0F64">
        <w:softHyphen/>
        <w:t>verbindungen</w:t>
      </w:r>
      <w:bookmarkEnd w:id="1972"/>
      <w:bookmarkEnd w:id="1973"/>
      <w:bookmarkEnd w:id="1974"/>
      <w:bookmarkEnd w:id="1975"/>
      <w:bookmarkEnd w:id="1976"/>
      <w:bookmarkEnd w:id="1977"/>
      <w:bookmarkEnd w:id="1978"/>
    </w:p>
    <w:p w14:paraId="20397BC2" w14:textId="77777777" w:rsidR="002E3184" w:rsidRPr="008E0F64" w:rsidRDefault="002E3184" w:rsidP="002E3184">
      <w:pPr>
        <w:pStyle w:val="FOD-niv3"/>
      </w:pPr>
      <w:bookmarkStart w:id="1979" w:name="_Toc390436887"/>
      <w:bookmarkStart w:id="1980" w:name="_Toc167268374"/>
      <w:bookmarkStart w:id="1981" w:name="_Toc167269537"/>
      <w:bookmarkStart w:id="1982" w:name="_Toc167270697"/>
      <w:r w:rsidRPr="008E0F64">
        <w:t>Abschnitt 5.4.1 - Allgemeines</w:t>
      </w:r>
      <w:bookmarkEnd w:id="1979"/>
      <w:bookmarkEnd w:id="1980"/>
      <w:bookmarkEnd w:id="1981"/>
      <w:bookmarkEnd w:id="1982"/>
    </w:p>
    <w:p w14:paraId="584D8F53" w14:textId="77777777" w:rsidR="002E3184" w:rsidRPr="008E0F64" w:rsidRDefault="002E3184" w:rsidP="002E3184">
      <w:pPr>
        <w:pStyle w:val="FOD-normal"/>
        <w:keepNext/>
      </w:pPr>
      <w:r w:rsidRPr="008E0F64">
        <w:t>In vorliegendem Kapitel werden Bestimmungen in Bezug auf Erdung, Schutzleiter und Potentialausgleichsverbindungen zur Erfüllung von Sicherheitsvorschriften für elektrische Anlagen behandelt.</w:t>
      </w:r>
    </w:p>
    <w:p w14:paraId="328058CA" w14:textId="77777777" w:rsidR="002E3184" w:rsidRPr="008E0F64" w:rsidRDefault="002E3184" w:rsidP="002E3184">
      <w:pPr>
        <w:pStyle w:val="FOD-niv3"/>
        <w:spacing w:before="200" w:after="0"/>
      </w:pPr>
      <w:bookmarkStart w:id="1983" w:name="_Toc390436888"/>
      <w:bookmarkStart w:id="1984" w:name="_Toc167268375"/>
      <w:bookmarkStart w:id="1985" w:name="_Toc167269538"/>
      <w:bookmarkStart w:id="1986" w:name="_Toc167270698"/>
      <w:r w:rsidRPr="008E0F64">
        <w:t>Abschnitt 5.4.2 - Erdungsanlagen</w:t>
      </w:r>
      <w:bookmarkEnd w:id="1983"/>
      <w:bookmarkEnd w:id="1984"/>
      <w:bookmarkEnd w:id="1985"/>
      <w:bookmarkEnd w:id="1986"/>
    </w:p>
    <w:p w14:paraId="00DB1DF8" w14:textId="77777777" w:rsidR="002E3184" w:rsidRPr="008E0F64" w:rsidRDefault="002E3184" w:rsidP="00962ACD">
      <w:pPr>
        <w:pStyle w:val="FOD-niv4"/>
      </w:pPr>
      <w:bookmarkStart w:id="1987" w:name="_Toc390436889"/>
      <w:bookmarkStart w:id="1988" w:name="_Toc167268376"/>
      <w:bookmarkStart w:id="1989" w:name="_Toc167269539"/>
      <w:bookmarkStart w:id="1990" w:name="_Toc167270699"/>
      <w:bookmarkStart w:id="1991" w:name="_Toc196734733"/>
      <w:r w:rsidRPr="008E0F64">
        <w:t>Unterabschnitt 5.4.2.1 - Erder</w:t>
      </w:r>
      <w:bookmarkEnd w:id="1987"/>
      <w:bookmarkEnd w:id="1988"/>
      <w:bookmarkEnd w:id="1989"/>
      <w:bookmarkEnd w:id="1990"/>
      <w:bookmarkEnd w:id="1991"/>
    </w:p>
    <w:p w14:paraId="71196BBD" w14:textId="77777777" w:rsidR="002E3184" w:rsidRPr="008E0F64" w:rsidRDefault="002E3184" w:rsidP="00F1261E">
      <w:pPr>
        <w:pStyle w:val="Paragraphedeliste"/>
        <w:widowControl w:val="0"/>
        <w:numPr>
          <w:ilvl w:val="0"/>
          <w:numId w:val="55"/>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Allgemeines</w:t>
      </w:r>
    </w:p>
    <w:p w14:paraId="774717C9" w14:textId="77777777" w:rsidR="002E3184" w:rsidRPr="008E0F64" w:rsidRDefault="002E3184" w:rsidP="002E3184">
      <w:pPr>
        <w:pStyle w:val="FOD-normal"/>
      </w:pPr>
      <w:r w:rsidRPr="008E0F64">
        <w:t xml:space="preserve">In hauswirtschaftlichen Anlagen werden Erder entweder gemäß den Bestimmungen von </w:t>
      </w:r>
      <w:r w:rsidRPr="008E0F64">
        <w:rPr>
          <w:i/>
        </w:rPr>
        <w:t>Buchstabe b</w:t>
      </w:r>
      <w:r w:rsidRPr="008E0F64">
        <w:t xml:space="preserve"> oder von </w:t>
      </w:r>
      <w:r w:rsidRPr="008E0F64">
        <w:rPr>
          <w:i/>
        </w:rPr>
        <w:t>Buchstabe c</w:t>
      </w:r>
      <w:r w:rsidRPr="008E0F64">
        <w:t xml:space="preserve"> eingerichtet. In nicht hauswirtschaftlichen Anlagen werden Erder nach den Regeln des Fachs eingerichtet.</w:t>
      </w:r>
    </w:p>
    <w:p w14:paraId="7D687593" w14:textId="77777777" w:rsidR="002E3184" w:rsidRPr="008E0F64" w:rsidRDefault="002E3184" w:rsidP="00F1261E">
      <w:pPr>
        <w:pStyle w:val="Paragraphedeliste"/>
        <w:widowControl w:val="0"/>
        <w:numPr>
          <w:ilvl w:val="0"/>
          <w:numId w:val="55"/>
        </w:numPr>
        <w:tabs>
          <w:tab w:val="left" w:pos="360"/>
        </w:tabs>
        <w:autoSpaceDE w:val="0"/>
        <w:autoSpaceDN w:val="0"/>
        <w:adjustRightInd w:val="0"/>
        <w:spacing w:before="120" w:after="120" w:line="240" w:lineRule="auto"/>
        <w:ind w:left="357" w:hanging="357"/>
        <w:contextualSpacing w:val="0"/>
        <w:rPr>
          <w:rFonts w:ascii="Trebuchet MS" w:eastAsiaTheme="minorHAnsi" w:hAnsi="Trebuchet MS" w:cs="Arial"/>
          <w:b/>
          <w:iCs/>
          <w:sz w:val="19"/>
          <w:szCs w:val="19"/>
        </w:rPr>
      </w:pPr>
      <w:r w:rsidRPr="008E0F64">
        <w:rPr>
          <w:rFonts w:ascii="Trebuchet MS" w:hAnsi="Trebuchet MS"/>
          <w:b/>
          <w:sz w:val="19"/>
        </w:rPr>
        <w:t>Besondere Vorschriften für hauswirtschaftliche Anlagen</w:t>
      </w:r>
    </w:p>
    <w:p w14:paraId="2B737679" w14:textId="77777777" w:rsidR="002E3184" w:rsidRPr="008E0F64" w:rsidRDefault="002E3184" w:rsidP="002E3184">
      <w:pPr>
        <w:pStyle w:val="Paragraphedeliste"/>
        <w:autoSpaceDE w:val="0"/>
        <w:autoSpaceDN w:val="0"/>
        <w:adjustRightInd w:val="0"/>
        <w:spacing w:before="120" w:after="120" w:line="240" w:lineRule="auto"/>
        <w:ind w:left="321"/>
        <w:contextualSpacing w:val="0"/>
        <w:jc w:val="both"/>
        <w:rPr>
          <w:rFonts w:ascii="Trebuchet MS" w:hAnsi="Trebuchet MS" w:cs="Arial"/>
          <w:iCs/>
          <w:sz w:val="19"/>
          <w:szCs w:val="19"/>
        </w:rPr>
      </w:pPr>
      <w:bookmarkStart w:id="1992" w:name="_Toc390436890"/>
      <w:r w:rsidRPr="008E0F64">
        <w:rPr>
          <w:rFonts w:ascii="Trebuchet MS" w:hAnsi="Trebuchet MS"/>
          <w:b/>
          <w:sz w:val="19"/>
        </w:rPr>
        <w:t>b.1 - Ringerder</w:t>
      </w:r>
    </w:p>
    <w:p w14:paraId="0794D35B" w14:textId="77777777" w:rsidR="002E3184" w:rsidRPr="008E0F64" w:rsidRDefault="002E3184" w:rsidP="002E3184">
      <w:pPr>
        <w:pStyle w:val="Paragraphedeliste"/>
        <w:autoSpaceDE w:val="0"/>
        <w:autoSpaceDN w:val="0"/>
        <w:adjustRightInd w:val="0"/>
        <w:spacing w:before="120" w:after="120" w:line="240" w:lineRule="auto"/>
        <w:contextualSpacing w:val="0"/>
        <w:jc w:val="both"/>
        <w:rPr>
          <w:rFonts w:ascii="Trebuchet MS" w:hAnsi="Trebuchet MS" w:cs="Arial"/>
          <w:b/>
          <w:iCs/>
          <w:sz w:val="19"/>
          <w:szCs w:val="19"/>
        </w:rPr>
      </w:pPr>
      <w:r w:rsidRPr="008E0F64">
        <w:rPr>
          <w:rFonts w:ascii="Trebuchet MS" w:hAnsi="Trebuchet MS"/>
          <w:b/>
          <w:sz w:val="19"/>
        </w:rPr>
        <w:t>b.1.1 - Neues Gebäude</w:t>
      </w:r>
    </w:p>
    <w:p w14:paraId="737D03E7" w14:textId="77777777" w:rsidR="002E3184" w:rsidRPr="008E0F64" w:rsidRDefault="002E3184" w:rsidP="002E3184">
      <w:pPr>
        <w:pStyle w:val="Paragraphedeliste"/>
        <w:autoSpaceDE w:val="0"/>
        <w:autoSpaceDN w:val="0"/>
        <w:adjustRightInd w:val="0"/>
        <w:spacing w:before="120" w:after="120" w:line="240" w:lineRule="auto"/>
        <w:ind w:left="718"/>
        <w:contextualSpacing w:val="0"/>
        <w:jc w:val="both"/>
        <w:rPr>
          <w:rFonts w:ascii="Trebuchet MS" w:hAnsi="Trebuchet MS" w:cs="Arial"/>
          <w:sz w:val="19"/>
          <w:szCs w:val="19"/>
        </w:rPr>
      </w:pPr>
      <w:r w:rsidRPr="008E0F64">
        <w:rPr>
          <w:rFonts w:ascii="Trebuchet MS" w:hAnsi="Trebuchet MS"/>
          <w:sz w:val="19"/>
        </w:rPr>
        <w:t>Bei allen neuen Gebäuden, bei denen die Baugrubensohle der gesamten oder eines Teils der Fundamente in einer Tiefe von mindestens 60 cm liegt, bildet der Erder mindestens eine Schlaufe, die auf der Baugrubensohle unter den Außenwänden verlegt ist.</w:t>
      </w:r>
    </w:p>
    <w:p w14:paraId="1E0B9773" w14:textId="77777777" w:rsidR="002E3184" w:rsidRPr="008E0F64" w:rsidRDefault="002E3184" w:rsidP="002E3184">
      <w:pPr>
        <w:pStyle w:val="Paragraphedeliste"/>
        <w:autoSpaceDE w:val="0"/>
        <w:autoSpaceDN w:val="0"/>
        <w:adjustRightInd w:val="0"/>
        <w:spacing w:before="120" w:after="120" w:line="240" w:lineRule="auto"/>
        <w:contextualSpacing w:val="0"/>
        <w:jc w:val="both"/>
        <w:rPr>
          <w:rFonts w:ascii="Trebuchet MS" w:hAnsi="Trebuchet MS" w:cs="Arial"/>
          <w:b/>
          <w:iCs/>
          <w:sz w:val="19"/>
          <w:szCs w:val="19"/>
        </w:rPr>
      </w:pPr>
      <w:r w:rsidRPr="008E0F64">
        <w:rPr>
          <w:rFonts w:ascii="Trebuchet MS" w:hAnsi="Trebuchet MS"/>
          <w:b/>
          <w:sz w:val="19"/>
        </w:rPr>
        <w:t>b.1.2 - Aufbau von Ringerdern</w:t>
      </w:r>
    </w:p>
    <w:p w14:paraId="3DBDEB39" w14:textId="77777777" w:rsidR="002E3184" w:rsidRPr="008E0F64" w:rsidRDefault="002E3184" w:rsidP="002E3184">
      <w:pPr>
        <w:pStyle w:val="Paragraphedeliste"/>
        <w:autoSpaceDE w:val="0"/>
        <w:autoSpaceDN w:val="0"/>
        <w:adjustRightInd w:val="0"/>
        <w:spacing w:before="120" w:after="120" w:line="240" w:lineRule="auto"/>
        <w:contextualSpacing w:val="0"/>
        <w:jc w:val="both"/>
        <w:rPr>
          <w:rFonts w:ascii="Trebuchet MS" w:hAnsi="Trebuchet MS" w:cs="Arial"/>
          <w:sz w:val="19"/>
          <w:szCs w:val="19"/>
        </w:rPr>
      </w:pPr>
      <w:r w:rsidRPr="008E0F64">
        <w:rPr>
          <w:rFonts w:ascii="Trebuchet MS" w:hAnsi="Trebuchet MS"/>
          <w:sz w:val="19"/>
        </w:rPr>
        <w:t xml:space="preserve">Ringerder bestehen entweder aus einem Massivleiter mit rundem Querschnitt ohne Verschweißung oder aus sieben verseilten Seelen mit rundem Querschnitt ohne Verschweißung. Ringerder sollten nach Möglichkeit aus nur einem Leiter bestehen. Die Verwendung mehrerer miteinander verbundener Leiter ist jedoch erlaubt, sofern die in </w:t>
      </w:r>
      <w:r w:rsidRPr="008E0F64">
        <w:rPr>
          <w:rFonts w:ascii="Trebuchet MS" w:hAnsi="Trebuchet MS"/>
          <w:i/>
          <w:sz w:val="19"/>
        </w:rPr>
        <w:t>Punkt b.1.6</w:t>
      </w:r>
      <w:r w:rsidRPr="008E0F64">
        <w:rPr>
          <w:rFonts w:ascii="Trebuchet MS" w:hAnsi="Trebuchet MS"/>
          <w:sz w:val="19"/>
        </w:rPr>
        <w:t xml:space="preserve"> erwähnte Bedingung eingehalten wird.</w:t>
      </w:r>
    </w:p>
    <w:p w14:paraId="39F5B862" w14:textId="77777777" w:rsidR="002E3184" w:rsidRPr="008E0F64" w:rsidRDefault="002E3184" w:rsidP="002E3184">
      <w:pPr>
        <w:pStyle w:val="Paragraphedeliste"/>
        <w:autoSpaceDE w:val="0"/>
        <w:autoSpaceDN w:val="0"/>
        <w:adjustRightInd w:val="0"/>
        <w:spacing w:before="120" w:after="120" w:line="240" w:lineRule="auto"/>
        <w:contextualSpacing w:val="0"/>
        <w:jc w:val="both"/>
        <w:rPr>
          <w:rFonts w:ascii="Trebuchet MS" w:hAnsi="Trebuchet MS" w:cs="Arial"/>
          <w:sz w:val="19"/>
          <w:szCs w:val="19"/>
        </w:rPr>
      </w:pPr>
      <w:r w:rsidRPr="008E0F64">
        <w:rPr>
          <w:rFonts w:ascii="Trebuchet MS" w:hAnsi="Trebuchet MS"/>
          <w:b/>
          <w:sz w:val="19"/>
        </w:rPr>
        <w:t>b.1.3 - Leiterquerschnitt von Ringerdern</w:t>
      </w:r>
    </w:p>
    <w:p w14:paraId="22AF56CE" w14:textId="77777777" w:rsidR="002E3184" w:rsidRPr="008E0F64" w:rsidRDefault="002E3184" w:rsidP="002E3184">
      <w:pPr>
        <w:pStyle w:val="Paragraphedeliste"/>
        <w:autoSpaceDE w:val="0"/>
        <w:autoSpaceDN w:val="0"/>
        <w:adjustRightInd w:val="0"/>
        <w:spacing w:before="120" w:after="120" w:line="240" w:lineRule="auto"/>
        <w:ind w:left="724"/>
        <w:contextualSpacing w:val="0"/>
        <w:jc w:val="both"/>
        <w:rPr>
          <w:rFonts w:ascii="Trebuchet MS" w:hAnsi="Trebuchet MS" w:cs="Arial"/>
          <w:sz w:val="19"/>
          <w:szCs w:val="19"/>
        </w:rPr>
      </w:pPr>
      <w:r w:rsidRPr="008E0F64">
        <w:rPr>
          <w:rFonts w:ascii="Trebuchet MS" w:hAnsi="Trebuchet MS"/>
          <w:sz w:val="19"/>
        </w:rPr>
        <w:t>Leiterquerschnitte von Ringerdern sind geometrische Querschnitte. Sie betragen mindestens 35 mm².</w:t>
      </w:r>
    </w:p>
    <w:p w14:paraId="3BA1D016" w14:textId="77777777" w:rsidR="002E3184" w:rsidRPr="008E0F64" w:rsidRDefault="002E3184" w:rsidP="002E3184">
      <w:pPr>
        <w:pStyle w:val="Paragraphedeliste"/>
        <w:autoSpaceDE w:val="0"/>
        <w:autoSpaceDN w:val="0"/>
        <w:adjustRightInd w:val="0"/>
        <w:spacing w:before="120" w:after="120" w:line="240" w:lineRule="auto"/>
        <w:contextualSpacing w:val="0"/>
        <w:jc w:val="both"/>
        <w:rPr>
          <w:rFonts w:ascii="Trebuchet MS" w:hAnsi="Trebuchet MS" w:cs="Arial"/>
          <w:b/>
          <w:sz w:val="19"/>
          <w:szCs w:val="19"/>
        </w:rPr>
      </w:pPr>
      <w:r w:rsidRPr="008E0F64">
        <w:rPr>
          <w:rFonts w:ascii="Trebuchet MS" w:hAnsi="Trebuchet MS"/>
          <w:b/>
          <w:sz w:val="19"/>
        </w:rPr>
        <w:t>b.1.4 - Art des Metalls, aus dem Ringerder bestehen</w:t>
      </w:r>
    </w:p>
    <w:p w14:paraId="49B8BF1F" w14:textId="77777777" w:rsidR="002E3184" w:rsidRPr="008E0F64" w:rsidRDefault="002E3184" w:rsidP="002E3184">
      <w:pPr>
        <w:pStyle w:val="Paragraphedeliste"/>
        <w:autoSpaceDE w:val="0"/>
        <w:autoSpaceDN w:val="0"/>
        <w:adjustRightInd w:val="0"/>
        <w:spacing w:before="120" w:after="120" w:line="240" w:lineRule="auto"/>
        <w:ind w:left="715"/>
        <w:contextualSpacing w:val="0"/>
        <w:jc w:val="both"/>
        <w:rPr>
          <w:rFonts w:ascii="Trebuchet MS" w:hAnsi="Trebuchet MS" w:cs="Arial"/>
          <w:sz w:val="19"/>
          <w:szCs w:val="19"/>
        </w:rPr>
      </w:pPr>
      <w:r w:rsidRPr="008E0F64">
        <w:rPr>
          <w:rFonts w:ascii="Trebuchet MS" w:hAnsi="Trebuchet MS"/>
          <w:sz w:val="19"/>
        </w:rPr>
        <w:t>Massivleiter bestehen aus blankem, geglühtem Elektrolytkupfer oder aus verbleitem Kupfer. Letzteres wird verwendet, wenn Kupfer in dem Boden, in dem es verlegt wird, möglicherweise durch Korrosion beschädigt werden könnte. Leiter aus sieben verseilten Seelen bestehen aus ausgehärtetem Kupfer.</w:t>
      </w:r>
    </w:p>
    <w:p w14:paraId="4F88EE04" w14:textId="56884DDD" w:rsidR="002E3184" w:rsidRPr="008E0F64" w:rsidRDefault="002E3184" w:rsidP="002E3184">
      <w:pPr>
        <w:pStyle w:val="Paragraphedeliste"/>
        <w:autoSpaceDE w:val="0"/>
        <w:autoSpaceDN w:val="0"/>
        <w:adjustRightInd w:val="0"/>
        <w:spacing w:before="120" w:after="120" w:line="240" w:lineRule="auto"/>
        <w:ind w:left="715"/>
        <w:contextualSpacing w:val="0"/>
        <w:jc w:val="both"/>
        <w:rPr>
          <w:rFonts w:ascii="Trebuchet MS" w:hAnsi="Trebuchet MS" w:cs="Arial"/>
          <w:sz w:val="19"/>
          <w:szCs w:val="19"/>
        </w:rPr>
      </w:pPr>
      <w:r w:rsidRPr="008E0F64">
        <w:rPr>
          <w:rFonts w:ascii="Trebuchet MS" w:hAnsi="Trebuchet MS"/>
          <w:b/>
          <w:sz w:val="19"/>
        </w:rPr>
        <w:t xml:space="preserve">b.1.5 - </w:t>
      </w:r>
      <w:r w:rsidR="00083A41" w:rsidRPr="008E0F64">
        <w:rPr>
          <w:rFonts w:ascii="Trebuchet MS" w:hAnsi="Trebuchet MS"/>
          <w:bCs/>
          <w:sz w:val="19"/>
        </w:rPr>
        <w:t>[</w:t>
      </w:r>
      <w:r w:rsidRPr="008E0F64">
        <w:rPr>
          <w:rFonts w:ascii="Trebuchet MS" w:hAnsi="Trebuchet MS"/>
          <w:b/>
          <w:sz w:val="19"/>
        </w:rPr>
        <w:t>Verlegung und Befestigung von Ringerdern auf Baugrubensohlen</w:t>
      </w:r>
    </w:p>
    <w:p w14:paraId="531FDC8E" w14:textId="2EE6E71E" w:rsidR="002E3184" w:rsidRPr="008E0F64" w:rsidRDefault="002E3184" w:rsidP="002E3184">
      <w:pPr>
        <w:pStyle w:val="Paragraphedeliste"/>
        <w:autoSpaceDE w:val="0"/>
        <w:autoSpaceDN w:val="0"/>
        <w:adjustRightInd w:val="0"/>
        <w:spacing w:before="120" w:after="120" w:line="240" w:lineRule="auto"/>
        <w:ind w:left="715"/>
        <w:contextualSpacing w:val="0"/>
        <w:jc w:val="both"/>
        <w:rPr>
          <w:rFonts w:ascii="Trebuchet MS" w:hAnsi="Trebuchet MS" w:cs="Arial"/>
          <w:sz w:val="19"/>
          <w:szCs w:val="19"/>
        </w:rPr>
      </w:pPr>
      <w:r w:rsidRPr="008E0F64">
        <w:rPr>
          <w:rFonts w:ascii="Trebuchet MS" w:hAnsi="Trebuchet MS"/>
          <w:sz w:val="19"/>
        </w:rPr>
        <w:t>Ringerder</w:t>
      </w:r>
      <w:r w:rsidR="00083A41" w:rsidRPr="008E0F64">
        <w:rPr>
          <w:rFonts w:ascii="Trebuchet MS" w:hAnsi="Trebuchet MS"/>
          <w:sz w:val="19"/>
        </w:rPr>
        <w:t xml:space="preserve"> werden auf dem nackten Boden von Baugrubensohlen verlegt und mit Erde bedeckt, sodass sie nicht mit Materialien von Grundmauern (Sauberkeitsschicht, Beton, metallische Bewehrung, ...) in Berührung kommen. Um Ringerder im Boden von Baugrubensohlen zu befestigen, werden nur Gegenstände aus Kupfer oder anderen Materialien verwendet, die keine Korrosion am Metall von Leitern, aus denen Ringerder bestehen, verursachen.]</w:t>
      </w:r>
    </w:p>
    <w:p w14:paraId="64FCAF30" w14:textId="77777777" w:rsidR="000B3263" w:rsidRPr="008E0F64" w:rsidRDefault="000B3263">
      <w:pPr>
        <w:rPr>
          <w:rFonts w:ascii="Trebuchet MS" w:hAnsi="Trebuchet MS"/>
          <w:b/>
          <w:sz w:val="19"/>
          <w:lang w:eastAsia="nl-NL"/>
        </w:rPr>
      </w:pPr>
      <w:r w:rsidRPr="008E0F64">
        <w:rPr>
          <w:rFonts w:ascii="Trebuchet MS" w:hAnsi="Trebuchet MS"/>
          <w:b/>
          <w:sz w:val="19"/>
        </w:rPr>
        <w:br w:type="page"/>
      </w:r>
    </w:p>
    <w:p w14:paraId="7451C658" w14:textId="3E192066" w:rsidR="002E3184" w:rsidRPr="008E0F64" w:rsidRDefault="002E3184" w:rsidP="002E3184">
      <w:pPr>
        <w:pStyle w:val="Paragraphedeliste"/>
        <w:autoSpaceDE w:val="0"/>
        <w:autoSpaceDN w:val="0"/>
        <w:adjustRightInd w:val="0"/>
        <w:spacing w:before="120" w:after="120" w:line="240" w:lineRule="auto"/>
        <w:ind w:left="715"/>
        <w:contextualSpacing w:val="0"/>
        <w:jc w:val="both"/>
        <w:rPr>
          <w:rFonts w:ascii="Trebuchet MS" w:hAnsi="Trebuchet MS" w:cs="Arial"/>
          <w:sz w:val="19"/>
          <w:szCs w:val="19"/>
        </w:rPr>
      </w:pPr>
      <w:r w:rsidRPr="008E0F64">
        <w:rPr>
          <w:rFonts w:ascii="Trebuchet MS" w:hAnsi="Trebuchet MS"/>
          <w:b/>
          <w:sz w:val="19"/>
        </w:rPr>
        <w:lastRenderedPageBreak/>
        <w:t>b.1.6 - Enden der Leiter von Ringerdern</w:t>
      </w:r>
    </w:p>
    <w:p w14:paraId="00331F99" w14:textId="77777777" w:rsidR="002E3184" w:rsidRPr="008E0F64" w:rsidRDefault="002E3184" w:rsidP="002E3184">
      <w:pPr>
        <w:pStyle w:val="Paragraphedeliste"/>
        <w:autoSpaceDE w:val="0"/>
        <w:autoSpaceDN w:val="0"/>
        <w:adjustRightInd w:val="0"/>
        <w:spacing w:before="120" w:after="120" w:line="240" w:lineRule="auto"/>
        <w:ind w:left="715"/>
        <w:contextualSpacing w:val="0"/>
        <w:jc w:val="both"/>
        <w:rPr>
          <w:rFonts w:ascii="Trebuchet MS" w:hAnsi="Trebuchet MS" w:cs="Arial"/>
          <w:sz w:val="19"/>
          <w:szCs w:val="19"/>
        </w:rPr>
      </w:pPr>
      <w:r w:rsidRPr="008E0F64">
        <w:rPr>
          <w:rFonts w:ascii="Trebuchet MS" w:hAnsi="Trebuchet MS"/>
          <w:sz w:val="19"/>
        </w:rPr>
        <w:t>Enden von Ringerdern bleiben zwecks Prüfung zugänglich. Wenn Ringerder aus mehreren in Reihe geschalteten Leitern bestehen, bleiben die Enden der einzelnen Leiter und deren Verbindungen zwecks Prüfung zugänglich.</w:t>
      </w:r>
    </w:p>
    <w:p w14:paraId="444FED59" w14:textId="77777777" w:rsidR="002E3184" w:rsidRPr="008E0F64" w:rsidRDefault="002E3184" w:rsidP="002E3184">
      <w:pPr>
        <w:autoSpaceDE w:val="0"/>
        <w:autoSpaceDN w:val="0"/>
        <w:adjustRightInd w:val="0"/>
        <w:spacing w:after="120" w:line="240" w:lineRule="auto"/>
        <w:ind w:left="315"/>
        <w:jc w:val="both"/>
        <w:rPr>
          <w:rFonts w:ascii="Trebuchet MS" w:hAnsi="Trebuchet MS" w:cs="Arial"/>
          <w:b/>
          <w:bCs/>
          <w:sz w:val="19"/>
          <w:szCs w:val="19"/>
          <w:u w:val="single"/>
        </w:rPr>
      </w:pPr>
      <w:r w:rsidRPr="008E0F64">
        <w:rPr>
          <w:rFonts w:ascii="Trebuchet MS" w:hAnsi="Trebuchet MS"/>
          <w:b/>
          <w:sz w:val="19"/>
        </w:rPr>
        <w:t>b.2 - Zusätzliche Erder</w:t>
      </w:r>
    </w:p>
    <w:p w14:paraId="49515516" w14:textId="77777777" w:rsidR="002E3184" w:rsidRPr="008E0F64" w:rsidRDefault="002E3184" w:rsidP="002E3184">
      <w:pPr>
        <w:pStyle w:val="Paragraphedeliste"/>
        <w:autoSpaceDE w:val="0"/>
        <w:autoSpaceDN w:val="0"/>
        <w:adjustRightInd w:val="0"/>
        <w:spacing w:after="120" w:line="240" w:lineRule="auto"/>
        <w:ind w:left="675"/>
        <w:contextualSpacing w:val="0"/>
        <w:jc w:val="both"/>
        <w:rPr>
          <w:rFonts w:ascii="Trebuchet MS" w:hAnsi="Trebuchet MS" w:cs="Arial"/>
          <w:b/>
          <w:iCs/>
          <w:sz w:val="19"/>
          <w:szCs w:val="19"/>
        </w:rPr>
      </w:pPr>
      <w:r w:rsidRPr="008E0F64">
        <w:rPr>
          <w:rFonts w:ascii="Trebuchet MS" w:hAnsi="Trebuchet MS"/>
          <w:b/>
          <w:sz w:val="19"/>
        </w:rPr>
        <w:t>b.2.1 - Ziel</w:t>
      </w:r>
    </w:p>
    <w:p w14:paraId="503A087B" w14:textId="77777777" w:rsidR="002E3184" w:rsidRPr="008E0F64" w:rsidRDefault="002E3184" w:rsidP="002E3184">
      <w:pPr>
        <w:pStyle w:val="Paragraphedeliste"/>
        <w:autoSpaceDE w:val="0"/>
        <w:autoSpaceDN w:val="0"/>
        <w:adjustRightInd w:val="0"/>
        <w:spacing w:after="0" w:line="240" w:lineRule="auto"/>
        <w:ind w:left="675"/>
        <w:contextualSpacing w:val="0"/>
        <w:jc w:val="both"/>
        <w:rPr>
          <w:rFonts w:ascii="Trebuchet MS" w:hAnsi="Trebuchet MS" w:cs="Arial"/>
          <w:sz w:val="19"/>
          <w:szCs w:val="19"/>
        </w:rPr>
      </w:pPr>
      <w:r w:rsidRPr="008E0F64">
        <w:rPr>
          <w:rFonts w:ascii="Trebuchet MS" w:hAnsi="Trebuchet MS"/>
          <w:sz w:val="19"/>
        </w:rPr>
        <w:t>Wenn kein Ringerder installiert werden kann (z.B. wenn die Tiefe einer Baugrube nicht ausreicht) oder wenn der Wert des Erdungswiderstandes eines durch einen Ringerder gebildeten Erders nicht ausreichend niedrig ist, werden Erder benutzt, die nachfolgend als "zusätzliche Erder" bezeichnet werden.</w:t>
      </w:r>
    </w:p>
    <w:p w14:paraId="5D642834" w14:textId="77777777" w:rsidR="002E3184" w:rsidRPr="008E0F64" w:rsidRDefault="002E3184" w:rsidP="002E3184">
      <w:pPr>
        <w:pStyle w:val="Paragraphedeliste"/>
        <w:autoSpaceDE w:val="0"/>
        <w:autoSpaceDN w:val="0"/>
        <w:adjustRightInd w:val="0"/>
        <w:spacing w:before="120" w:after="120" w:line="240" w:lineRule="auto"/>
        <w:ind w:left="675"/>
        <w:contextualSpacing w:val="0"/>
        <w:jc w:val="both"/>
        <w:rPr>
          <w:rFonts w:ascii="Trebuchet MS" w:hAnsi="Trebuchet MS" w:cs="Arial"/>
          <w:b/>
          <w:iCs/>
          <w:sz w:val="19"/>
          <w:szCs w:val="19"/>
        </w:rPr>
      </w:pPr>
      <w:r w:rsidRPr="008E0F64">
        <w:rPr>
          <w:rFonts w:ascii="Trebuchet MS" w:hAnsi="Trebuchet MS"/>
          <w:b/>
          <w:sz w:val="19"/>
        </w:rPr>
        <w:t>b.2.2 - Arten zusätzlicher Erder</w:t>
      </w:r>
    </w:p>
    <w:p w14:paraId="666744B4" w14:textId="77777777" w:rsidR="002E3184" w:rsidRPr="008E0F64" w:rsidRDefault="002E3184" w:rsidP="002E3184">
      <w:pPr>
        <w:pStyle w:val="Paragraphedeliste"/>
        <w:autoSpaceDE w:val="0"/>
        <w:autoSpaceDN w:val="0"/>
        <w:adjustRightInd w:val="0"/>
        <w:spacing w:line="240" w:lineRule="auto"/>
        <w:ind w:left="675"/>
        <w:jc w:val="both"/>
        <w:rPr>
          <w:rFonts w:ascii="Trebuchet MS" w:hAnsi="Trebuchet MS" w:cs="Arial"/>
          <w:sz w:val="19"/>
          <w:szCs w:val="19"/>
        </w:rPr>
      </w:pPr>
      <w:r w:rsidRPr="008E0F64">
        <w:rPr>
          <w:rFonts w:ascii="Trebuchet MS" w:hAnsi="Trebuchet MS"/>
          <w:sz w:val="19"/>
        </w:rPr>
        <w:t>Man unterscheidet folgende Arten zusätzlicher Erder:</w:t>
      </w:r>
    </w:p>
    <w:p w14:paraId="22C3AA39" w14:textId="77777777" w:rsidR="002E3184" w:rsidRPr="008E0F64" w:rsidRDefault="002E3184" w:rsidP="002E3184">
      <w:pPr>
        <w:pStyle w:val="Paragraphedeliste"/>
        <w:autoSpaceDE w:val="0"/>
        <w:autoSpaceDN w:val="0"/>
        <w:adjustRightInd w:val="0"/>
        <w:spacing w:line="240" w:lineRule="auto"/>
        <w:ind w:left="675"/>
        <w:jc w:val="both"/>
        <w:rPr>
          <w:rFonts w:ascii="Trebuchet MS" w:hAnsi="Trebuchet MS" w:cs="Arial"/>
          <w:sz w:val="19"/>
          <w:szCs w:val="19"/>
        </w:rPr>
      </w:pPr>
      <w:r w:rsidRPr="008E0F64">
        <w:rPr>
          <w:rFonts w:ascii="Trebuchet MS" w:hAnsi="Trebuchet MS"/>
          <w:sz w:val="19"/>
        </w:rPr>
        <w:t>a) horizontal im Boden verlegte metallische Leiter,</w:t>
      </w:r>
    </w:p>
    <w:p w14:paraId="476617B6" w14:textId="77777777" w:rsidR="002E3184" w:rsidRPr="008E0F64" w:rsidRDefault="002E3184" w:rsidP="002E3184">
      <w:pPr>
        <w:pStyle w:val="Paragraphedeliste"/>
        <w:autoSpaceDE w:val="0"/>
        <w:autoSpaceDN w:val="0"/>
        <w:adjustRightInd w:val="0"/>
        <w:spacing w:after="120" w:line="240" w:lineRule="auto"/>
        <w:ind w:left="672"/>
        <w:contextualSpacing w:val="0"/>
        <w:jc w:val="both"/>
        <w:rPr>
          <w:rFonts w:ascii="Trebuchet MS" w:hAnsi="Trebuchet MS" w:cs="Arial"/>
          <w:b/>
          <w:bCs/>
          <w:sz w:val="19"/>
          <w:szCs w:val="19"/>
          <w:u w:val="single"/>
        </w:rPr>
      </w:pPr>
      <w:r w:rsidRPr="008E0F64">
        <w:rPr>
          <w:rFonts w:ascii="Trebuchet MS" w:hAnsi="Trebuchet MS"/>
          <w:sz w:val="19"/>
        </w:rPr>
        <w:t>b) senkrecht oder schräg in den Boden eingetriebene Stäbe, Stifte oder Leiter.</w:t>
      </w:r>
    </w:p>
    <w:p w14:paraId="32A87424" w14:textId="69770415" w:rsidR="002E3184" w:rsidRPr="008E0F64" w:rsidRDefault="002E3184" w:rsidP="002E3184">
      <w:pPr>
        <w:autoSpaceDE w:val="0"/>
        <w:autoSpaceDN w:val="0"/>
        <w:adjustRightInd w:val="0"/>
        <w:spacing w:after="120" w:line="240" w:lineRule="auto"/>
        <w:ind w:left="315"/>
        <w:jc w:val="both"/>
        <w:rPr>
          <w:rFonts w:ascii="Trebuchet MS" w:hAnsi="Trebuchet MS" w:cs="Arial"/>
          <w:b/>
          <w:bCs/>
          <w:sz w:val="19"/>
          <w:szCs w:val="19"/>
          <w:u w:val="single"/>
        </w:rPr>
      </w:pPr>
      <w:r w:rsidRPr="008E0F64">
        <w:rPr>
          <w:rFonts w:ascii="Trebuchet MS" w:hAnsi="Trebuchet MS"/>
          <w:b/>
          <w:sz w:val="19"/>
        </w:rPr>
        <w:t xml:space="preserve">b.3 - </w:t>
      </w:r>
      <w:r w:rsidR="00810159" w:rsidRPr="008E0F64">
        <w:rPr>
          <w:rFonts w:ascii="Trebuchet MS" w:hAnsi="Trebuchet MS"/>
          <w:bCs/>
          <w:sz w:val="19"/>
        </w:rPr>
        <w:t>[</w:t>
      </w:r>
      <w:r w:rsidRPr="008E0F64">
        <w:rPr>
          <w:rFonts w:ascii="Trebuchet MS" w:hAnsi="Trebuchet MS"/>
          <w:b/>
          <w:sz w:val="19"/>
        </w:rPr>
        <w:t>Horizontal im Boden verlegte metallische Leiter</w:t>
      </w:r>
    </w:p>
    <w:p w14:paraId="07E0D716" w14:textId="77777777" w:rsidR="00810159" w:rsidRPr="008E0F64" w:rsidRDefault="002E3184" w:rsidP="00810159">
      <w:pPr>
        <w:pStyle w:val="Paragraphedeliste"/>
        <w:autoSpaceDE w:val="0"/>
        <w:autoSpaceDN w:val="0"/>
        <w:adjustRightInd w:val="0"/>
        <w:spacing w:after="120" w:line="240" w:lineRule="auto"/>
        <w:ind w:left="315"/>
        <w:contextualSpacing w:val="0"/>
        <w:jc w:val="both"/>
        <w:rPr>
          <w:rFonts w:ascii="Trebuchet MS" w:hAnsi="Trebuchet MS"/>
          <w:sz w:val="19"/>
        </w:rPr>
      </w:pPr>
      <w:r w:rsidRPr="008E0F64">
        <w:rPr>
          <w:rFonts w:ascii="Trebuchet MS" w:hAnsi="Trebuchet MS"/>
          <w:sz w:val="19"/>
        </w:rPr>
        <w:t>Horizontal</w:t>
      </w:r>
      <w:r w:rsidR="00810159" w:rsidRPr="008E0F64">
        <w:rPr>
          <w:rFonts w:ascii="Trebuchet MS" w:hAnsi="Trebuchet MS"/>
          <w:sz w:val="19"/>
        </w:rPr>
        <w:t xml:space="preserve"> im Boden verlegte metallische Leiter sind massive Leiter mit kreisförmigem Querschnitt, die aus blankem oder verbleitem Kupfer bestehen. Letzteres wird verwendet, wenn Kupfer in dem Boden, in dem es verlegt wird, möglicherweise durch Korrosion beschädigt werden könnte. Querschnitte solcher Leiter sind geometrische Querschnitte, die mindestens 35 mm² betragen. Die Leiter werden in einer Tiefe von mindestens 0,80 m verlegt und haben eine Mindestlänge von 15 m</w:t>
      </w:r>
      <w:r w:rsidRPr="008E0F64">
        <w:rPr>
          <w:rFonts w:ascii="Trebuchet MS" w:hAnsi="Trebuchet MS"/>
          <w:sz w:val="19"/>
        </w:rPr>
        <w:t>.</w:t>
      </w:r>
      <w:r w:rsidR="00810159" w:rsidRPr="008E0F64">
        <w:rPr>
          <w:rFonts w:ascii="Trebuchet MS" w:hAnsi="Trebuchet MS"/>
          <w:sz w:val="19"/>
        </w:rPr>
        <w:t>]</w:t>
      </w:r>
    </w:p>
    <w:p w14:paraId="1B5587F0" w14:textId="48FBDFCB" w:rsidR="002E3184" w:rsidRPr="008E0F64" w:rsidRDefault="002E3184" w:rsidP="002E3184">
      <w:pPr>
        <w:pStyle w:val="Paragraphedeliste"/>
        <w:autoSpaceDE w:val="0"/>
        <w:autoSpaceDN w:val="0"/>
        <w:adjustRightInd w:val="0"/>
        <w:spacing w:after="120" w:line="240" w:lineRule="auto"/>
        <w:ind w:left="315"/>
        <w:contextualSpacing w:val="0"/>
        <w:jc w:val="both"/>
        <w:rPr>
          <w:rFonts w:ascii="Trebuchet MS" w:hAnsi="Trebuchet MS" w:cs="Arial"/>
          <w:b/>
          <w:sz w:val="19"/>
          <w:szCs w:val="19"/>
        </w:rPr>
      </w:pPr>
      <w:r w:rsidRPr="008E0F64">
        <w:rPr>
          <w:rFonts w:ascii="Trebuchet MS" w:hAnsi="Trebuchet MS"/>
          <w:b/>
          <w:sz w:val="19"/>
        </w:rPr>
        <w:t>b.4 - Senkrecht oder schräg in den Boden eingetriebene metallische Stäbe, Stifte oder Leiter</w:t>
      </w:r>
    </w:p>
    <w:p w14:paraId="3B4CB524" w14:textId="77777777" w:rsidR="002E3184" w:rsidRPr="008E0F64" w:rsidRDefault="002E3184" w:rsidP="002E3184">
      <w:pPr>
        <w:autoSpaceDE w:val="0"/>
        <w:autoSpaceDN w:val="0"/>
        <w:adjustRightInd w:val="0"/>
        <w:spacing w:after="120" w:line="240" w:lineRule="auto"/>
        <w:ind w:left="720"/>
        <w:jc w:val="both"/>
        <w:rPr>
          <w:rFonts w:ascii="Trebuchet MS" w:hAnsi="Trebuchet MS" w:cs="Arial"/>
          <w:b/>
          <w:iCs/>
          <w:sz w:val="19"/>
          <w:szCs w:val="19"/>
        </w:rPr>
      </w:pPr>
      <w:r w:rsidRPr="008E0F64">
        <w:rPr>
          <w:rFonts w:ascii="Trebuchet MS" w:hAnsi="Trebuchet MS"/>
          <w:b/>
          <w:sz w:val="19"/>
        </w:rPr>
        <w:t>b.4.1 - Allgemeines</w:t>
      </w:r>
    </w:p>
    <w:p w14:paraId="08CDED57" w14:textId="77777777" w:rsidR="002E3184" w:rsidRPr="008E0F64" w:rsidRDefault="002E3184" w:rsidP="002E3184">
      <w:p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Die Mindestlänge von Erdungsstäben oder -stiften beträgt 1,50 m. Der unterhalb einer Tiefe von -0,60 m befindliche Teil muss mindestens 1,50 m betragen.</w:t>
      </w:r>
    </w:p>
    <w:p w14:paraId="5F16CC1D" w14:textId="77777777" w:rsidR="002E3184" w:rsidRPr="008E0F64" w:rsidRDefault="002E3184" w:rsidP="002E3184">
      <w:pPr>
        <w:autoSpaceDE w:val="0"/>
        <w:autoSpaceDN w:val="0"/>
        <w:adjustRightInd w:val="0"/>
        <w:spacing w:before="120" w:after="120" w:line="240" w:lineRule="auto"/>
        <w:ind w:left="720"/>
        <w:jc w:val="both"/>
        <w:rPr>
          <w:rFonts w:ascii="Trebuchet MS" w:hAnsi="Trebuchet MS" w:cs="Arial"/>
          <w:b/>
          <w:iCs/>
          <w:sz w:val="19"/>
          <w:szCs w:val="19"/>
        </w:rPr>
      </w:pPr>
      <w:r w:rsidRPr="008E0F64">
        <w:rPr>
          <w:rFonts w:ascii="Trebuchet MS" w:hAnsi="Trebuchet MS"/>
          <w:b/>
          <w:sz w:val="19"/>
        </w:rPr>
        <w:t>b.4.2 - Art</w:t>
      </w:r>
    </w:p>
    <w:p w14:paraId="08A16681" w14:textId="77777777" w:rsidR="002E3184" w:rsidRPr="008E0F64" w:rsidRDefault="002E3184" w:rsidP="002E3184">
      <w:p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Man unterscheidet folgende Arten:</w:t>
      </w:r>
    </w:p>
    <w:p w14:paraId="32E620E8" w14:textId="77777777" w:rsidR="002E3184" w:rsidRPr="008E0F64" w:rsidRDefault="002E3184" w:rsidP="002E3184">
      <w:p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a) Erdungsstäbe,</w:t>
      </w:r>
    </w:p>
    <w:p w14:paraId="4189270B" w14:textId="77777777" w:rsidR="002E3184" w:rsidRPr="008E0F64" w:rsidRDefault="002E3184" w:rsidP="002E3184">
      <w:p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b) Erdungsstifte,</w:t>
      </w:r>
    </w:p>
    <w:p w14:paraId="45ABA4C4" w14:textId="77777777" w:rsidR="002E3184" w:rsidRPr="008E0F64" w:rsidRDefault="002E3184" w:rsidP="002E3184">
      <w:pPr>
        <w:autoSpaceDE w:val="0"/>
        <w:autoSpaceDN w:val="0"/>
        <w:adjustRightInd w:val="0"/>
        <w:spacing w:after="120" w:line="240" w:lineRule="auto"/>
        <w:ind w:left="717"/>
        <w:jc w:val="both"/>
        <w:rPr>
          <w:rFonts w:ascii="Trebuchet MS" w:hAnsi="Trebuchet MS" w:cs="Arial"/>
          <w:b/>
          <w:bCs/>
          <w:sz w:val="19"/>
          <w:szCs w:val="19"/>
          <w:u w:val="single"/>
        </w:rPr>
      </w:pPr>
      <w:r w:rsidRPr="008E0F64">
        <w:rPr>
          <w:rFonts w:ascii="Trebuchet MS" w:hAnsi="Trebuchet MS"/>
          <w:sz w:val="19"/>
        </w:rPr>
        <w:t>c) in den Boden eingetriebene metallische Leiter.</w:t>
      </w:r>
    </w:p>
    <w:p w14:paraId="64DCCFE3" w14:textId="77777777" w:rsidR="002E3184" w:rsidRPr="008E0F64" w:rsidRDefault="002E3184" w:rsidP="002E3184">
      <w:pPr>
        <w:pStyle w:val="Paragraphedeliste"/>
        <w:autoSpaceDE w:val="0"/>
        <w:autoSpaceDN w:val="0"/>
        <w:adjustRightInd w:val="0"/>
        <w:spacing w:after="120" w:line="240" w:lineRule="auto"/>
        <w:ind w:left="318"/>
        <w:contextualSpacing w:val="0"/>
        <w:jc w:val="both"/>
        <w:rPr>
          <w:rFonts w:ascii="Trebuchet MS" w:hAnsi="Trebuchet MS" w:cs="Arial"/>
          <w:b/>
          <w:bCs/>
          <w:sz w:val="19"/>
          <w:szCs w:val="19"/>
          <w:u w:val="single"/>
        </w:rPr>
      </w:pPr>
      <w:r w:rsidRPr="008E0F64">
        <w:rPr>
          <w:rFonts w:ascii="Trebuchet MS" w:hAnsi="Trebuchet MS"/>
          <w:b/>
          <w:sz w:val="19"/>
        </w:rPr>
        <w:t>b.5 - Erdungsstäbe</w:t>
      </w:r>
    </w:p>
    <w:p w14:paraId="06202BC2" w14:textId="38588B69" w:rsidR="002E3184" w:rsidRPr="008E0F64" w:rsidRDefault="002E3184" w:rsidP="002E3184">
      <w:pPr>
        <w:pStyle w:val="Paragraphedeliste"/>
        <w:autoSpaceDE w:val="0"/>
        <w:autoSpaceDN w:val="0"/>
        <w:adjustRightInd w:val="0"/>
        <w:spacing w:after="120" w:line="240" w:lineRule="auto"/>
        <w:ind w:left="315"/>
        <w:contextualSpacing w:val="0"/>
        <w:jc w:val="both"/>
        <w:rPr>
          <w:rFonts w:ascii="Trebuchet MS" w:hAnsi="Trebuchet MS" w:cs="Arial"/>
          <w:b/>
          <w:bCs/>
          <w:sz w:val="19"/>
          <w:szCs w:val="19"/>
          <w:u w:val="single"/>
        </w:rPr>
      </w:pPr>
      <w:r w:rsidRPr="008E0F64">
        <w:rPr>
          <w:rFonts w:ascii="Trebuchet MS" w:hAnsi="Trebuchet MS"/>
          <w:sz w:val="19"/>
        </w:rPr>
        <w:t xml:space="preserve">Erdungsstäbe sind massiv und haben einen kreisförmigen Querschnitt. Sie haben entweder einen Mindestdurchmesser von 14 mm, wenn sie aus Kupfer oder verkupfertem Stahl bestehen, oder einen Mindestdurchmesser von 19 mm, wenn sie aus </w:t>
      </w:r>
      <w:r w:rsidR="00DC78E1" w:rsidRPr="008E0F64">
        <w:rPr>
          <w:rFonts w:ascii="Trebuchet MS" w:hAnsi="Trebuchet MS"/>
          <w:sz w:val="19"/>
        </w:rPr>
        <w:t>galvanisiertem</w:t>
      </w:r>
      <w:r w:rsidRPr="008E0F64">
        <w:rPr>
          <w:rFonts w:ascii="Trebuchet MS" w:hAnsi="Trebuchet MS"/>
          <w:sz w:val="19"/>
        </w:rPr>
        <w:t xml:space="preserve"> Stahl bestehen.</w:t>
      </w:r>
    </w:p>
    <w:p w14:paraId="1B3B615C" w14:textId="77777777" w:rsidR="002E3184" w:rsidRPr="008E0F64" w:rsidRDefault="002E3184" w:rsidP="002E3184">
      <w:pPr>
        <w:pStyle w:val="Paragraphedeliste"/>
        <w:autoSpaceDE w:val="0"/>
        <w:autoSpaceDN w:val="0"/>
        <w:adjustRightInd w:val="0"/>
        <w:spacing w:after="120" w:line="240" w:lineRule="auto"/>
        <w:ind w:left="318"/>
        <w:contextualSpacing w:val="0"/>
        <w:jc w:val="both"/>
        <w:rPr>
          <w:rFonts w:ascii="Trebuchet MS" w:hAnsi="Trebuchet MS" w:cs="Arial"/>
          <w:b/>
          <w:bCs/>
          <w:sz w:val="19"/>
          <w:szCs w:val="19"/>
          <w:u w:val="single"/>
        </w:rPr>
      </w:pPr>
      <w:r w:rsidRPr="008E0F64">
        <w:rPr>
          <w:rFonts w:ascii="Trebuchet MS" w:hAnsi="Trebuchet MS"/>
          <w:b/>
          <w:sz w:val="19"/>
        </w:rPr>
        <w:t>b.6 - Erdungsstifte</w:t>
      </w:r>
    </w:p>
    <w:p w14:paraId="5012BC85" w14:textId="0DD40B88" w:rsidR="002E3184" w:rsidRPr="008E0F64" w:rsidRDefault="002E3184" w:rsidP="002E3184">
      <w:pPr>
        <w:pStyle w:val="Paragraphedeliste"/>
        <w:autoSpaceDE w:val="0"/>
        <w:autoSpaceDN w:val="0"/>
        <w:adjustRightInd w:val="0"/>
        <w:spacing w:after="120" w:line="240" w:lineRule="auto"/>
        <w:ind w:left="315"/>
        <w:contextualSpacing w:val="0"/>
        <w:jc w:val="both"/>
        <w:rPr>
          <w:rFonts w:ascii="Trebuchet MS" w:hAnsi="Trebuchet MS" w:cs="Arial"/>
          <w:sz w:val="19"/>
          <w:szCs w:val="19"/>
        </w:rPr>
      </w:pPr>
      <w:r w:rsidRPr="008E0F64">
        <w:rPr>
          <w:rFonts w:ascii="Trebuchet MS" w:hAnsi="Trebuchet MS"/>
          <w:sz w:val="19"/>
        </w:rPr>
        <w:t xml:space="preserve">Erdungsstifte bestehen aus einem geraden oder schraubenförmigen Metallprofil. Wenn Erdungsstifte aus </w:t>
      </w:r>
      <w:r w:rsidR="00DC78E1" w:rsidRPr="008E0F64">
        <w:rPr>
          <w:rFonts w:ascii="Trebuchet MS" w:hAnsi="Trebuchet MS"/>
          <w:sz w:val="19"/>
        </w:rPr>
        <w:t>galvanisiertem</w:t>
      </w:r>
      <w:r w:rsidRPr="008E0F64">
        <w:rPr>
          <w:rFonts w:ascii="Trebuchet MS" w:hAnsi="Trebuchet MS"/>
          <w:sz w:val="19"/>
        </w:rPr>
        <w:t xml:space="preserve"> Stahl bestehen, hat der Kreis, in den der orthogonale Querschnitt des Profils eingeschrieben ist, einen Mindestdurchmesser von 45 mm und die durchschnittliche Dicke der Schenkel beträgt mindestens 3,5 mm. Die Zugfestigkeit dieser Erdungsstifte beträgt mindestens 450 N/mm². Wenn Erdungsstifte aus einer korrosionsbeständigen Kupferlegierung bestehen, hat der Kreis, in den ihr Mindestquerschnitt eingeschrieben ist, einen Mindestdurchmesser von 19 mm. Die Dicke der Schenkel beträgt mindestens 3 mm. Die Zugfestigkeit dieser Erdungsstifte beträgt mindestens 600 N/mm².</w:t>
      </w:r>
    </w:p>
    <w:p w14:paraId="79D719B2" w14:textId="55ED266A" w:rsidR="002E3184" w:rsidRPr="008E0F64" w:rsidRDefault="002E3184" w:rsidP="002E3184">
      <w:pPr>
        <w:pStyle w:val="Paragraphedeliste"/>
        <w:autoSpaceDE w:val="0"/>
        <w:autoSpaceDN w:val="0"/>
        <w:adjustRightInd w:val="0"/>
        <w:spacing w:after="120" w:line="240" w:lineRule="auto"/>
        <w:ind w:left="318"/>
        <w:contextualSpacing w:val="0"/>
        <w:jc w:val="both"/>
        <w:rPr>
          <w:rFonts w:ascii="Trebuchet MS" w:hAnsi="Trebuchet MS" w:cs="Arial"/>
          <w:b/>
          <w:sz w:val="19"/>
          <w:szCs w:val="19"/>
        </w:rPr>
      </w:pPr>
      <w:r w:rsidRPr="008E0F64">
        <w:rPr>
          <w:rFonts w:ascii="Trebuchet MS" w:hAnsi="Trebuchet MS"/>
          <w:b/>
          <w:sz w:val="19"/>
        </w:rPr>
        <w:t xml:space="preserve">b.7 - </w:t>
      </w:r>
      <w:r w:rsidR="00810159" w:rsidRPr="008E0F64">
        <w:rPr>
          <w:rFonts w:ascii="Trebuchet MS" w:hAnsi="Trebuchet MS"/>
          <w:bCs/>
          <w:sz w:val="19"/>
        </w:rPr>
        <w:t>[</w:t>
      </w:r>
      <w:r w:rsidR="00810159" w:rsidRPr="008E0F64">
        <w:rPr>
          <w:rFonts w:ascii="Trebuchet MS" w:hAnsi="Trebuchet MS"/>
          <w:b/>
          <w:sz w:val="19"/>
        </w:rPr>
        <w:t>Senkrecht i</w:t>
      </w:r>
      <w:r w:rsidRPr="008E0F64">
        <w:rPr>
          <w:rFonts w:ascii="Trebuchet MS" w:hAnsi="Trebuchet MS"/>
          <w:b/>
          <w:sz w:val="19"/>
        </w:rPr>
        <w:t xml:space="preserve">n </w:t>
      </w:r>
      <w:r w:rsidR="00810159" w:rsidRPr="008E0F64">
        <w:rPr>
          <w:rFonts w:ascii="Trebuchet MS" w:hAnsi="Trebuchet MS"/>
          <w:b/>
          <w:sz w:val="19"/>
        </w:rPr>
        <w:t xml:space="preserve">den </w:t>
      </w:r>
      <w:r w:rsidRPr="008E0F64">
        <w:rPr>
          <w:rFonts w:ascii="Trebuchet MS" w:hAnsi="Trebuchet MS"/>
          <w:b/>
          <w:sz w:val="19"/>
        </w:rPr>
        <w:t>Boden eingetriebene Leiter</w:t>
      </w:r>
    </w:p>
    <w:p w14:paraId="4C01CAA2" w14:textId="29C21073" w:rsidR="002E3184" w:rsidRPr="008E0F64" w:rsidRDefault="002E3184" w:rsidP="002E3184">
      <w:pPr>
        <w:pStyle w:val="Paragraphedeliste"/>
        <w:autoSpaceDE w:val="0"/>
        <w:autoSpaceDN w:val="0"/>
        <w:adjustRightInd w:val="0"/>
        <w:spacing w:after="120" w:line="240" w:lineRule="auto"/>
        <w:ind w:left="315"/>
        <w:contextualSpacing w:val="0"/>
        <w:jc w:val="both"/>
        <w:rPr>
          <w:rFonts w:ascii="Trebuchet MS" w:hAnsi="Trebuchet MS" w:cs="Arial"/>
          <w:b/>
          <w:bCs/>
          <w:sz w:val="19"/>
          <w:szCs w:val="19"/>
          <w:u w:val="single"/>
        </w:rPr>
      </w:pPr>
      <w:r w:rsidRPr="008E0F64">
        <w:rPr>
          <w:rFonts w:ascii="Trebuchet MS" w:hAnsi="Trebuchet MS"/>
          <w:sz w:val="19"/>
        </w:rPr>
        <w:t>In den Boden</w:t>
      </w:r>
      <w:r w:rsidR="00810159" w:rsidRPr="008E0F64">
        <w:rPr>
          <w:rFonts w:ascii="Trebuchet MS" w:hAnsi="Trebuchet MS"/>
          <w:sz w:val="19"/>
        </w:rPr>
        <w:t xml:space="preserve"> eingetriebene Leiter bestehen aus blankem, geglühtem Elektrolytkupfer mit einem geometrischen Mindestquerschnitt von 50 mm². Die Leiter werden durch mechanische Schwingungen in den Boden eingetrieben. Am Ende dieser Leiter ist eine Stahlspitze angebracht, um Beschädigungen beim Eintreiben zu vermeiden. Die Leiter haben eine Mindestlänge von 6 m</w:t>
      </w:r>
      <w:r w:rsidRPr="008E0F64">
        <w:rPr>
          <w:rFonts w:ascii="Trebuchet MS" w:hAnsi="Trebuchet MS"/>
          <w:sz w:val="19"/>
        </w:rPr>
        <w:t>.</w:t>
      </w:r>
      <w:r w:rsidR="00810159" w:rsidRPr="008E0F64">
        <w:rPr>
          <w:rFonts w:ascii="Trebuchet MS" w:hAnsi="Trebuchet MS"/>
          <w:sz w:val="19"/>
        </w:rPr>
        <w:t>]</w:t>
      </w:r>
    </w:p>
    <w:p w14:paraId="53B0DA6E" w14:textId="77777777" w:rsidR="000B3263" w:rsidRPr="008E0F64" w:rsidRDefault="000B3263">
      <w:pPr>
        <w:rPr>
          <w:rFonts w:ascii="Trebuchet MS" w:hAnsi="Trebuchet MS"/>
          <w:b/>
          <w:sz w:val="19"/>
          <w:lang w:eastAsia="nl-NL"/>
        </w:rPr>
      </w:pPr>
      <w:r w:rsidRPr="008E0F64">
        <w:rPr>
          <w:rFonts w:ascii="Trebuchet MS" w:hAnsi="Trebuchet MS"/>
          <w:b/>
          <w:sz w:val="19"/>
        </w:rPr>
        <w:br w:type="page"/>
      </w:r>
    </w:p>
    <w:p w14:paraId="30270F63" w14:textId="4CD99EE0" w:rsidR="002E3184" w:rsidRPr="008E0F64" w:rsidRDefault="002E3184" w:rsidP="002E3184">
      <w:pPr>
        <w:pStyle w:val="Paragraphedeliste"/>
        <w:autoSpaceDE w:val="0"/>
        <w:autoSpaceDN w:val="0"/>
        <w:adjustRightInd w:val="0"/>
        <w:spacing w:after="120" w:line="240" w:lineRule="auto"/>
        <w:ind w:left="315"/>
        <w:contextualSpacing w:val="0"/>
        <w:jc w:val="both"/>
        <w:rPr>
          <w:rFonts w:ascii="Trebuchet MS" w:hAnsi="Trebuchet MS" w:cs="Arial"/>
          <w:b/>
          <w:bCs/>
          <w:sz w:val="19"/>
          <w:szCs w:val="19"/>
          <w:u w:val="single"/>
        </w:rPr>
      </w:pPr>
      <w:r w:rsidRPr="008E0F64">
        <w:rPr>
          <w:rFonts w:ascii="Trebuchet MS" w:hAnsi="Trebuchet MS"/>
          <w:b/>
          <w:sz w:val="19"/>
        </w:rPr>
        <w:lastRenderedPageBreak/>
        <w:t>b.8 - Verbindung verschiedener Teile</w:t>
      </w:r>
    </w:p>
    <w:p w14:paraId="65861CCF" w14:textId="77777777" w:rsidR="002E3184" w:rsidRPr="008E0F64" w:rsidRDefault="002E3184" w:rsidP="002E3184">
      <w:pPr>
        <w:autoSpaceDE w:val="0"/>
        <w:autoSpaceDN w:val="0"/>
        <w:adjustRightInd w:val="0"/>
        <w:spacing w:after="120" w:line="240" w:lineRule="auto"/>
        <w:ind w:left="720"/>
        <w:jc w:val="both"/>
        <w:rPr>
          <w:rFonts w:ascii="Trebuchet MS" w:hAnsi="Trebuchet MS" w:cs="Arial"/>
          <w:b/>
          <w:iCs/>
          <w:sz w:val="19"/>
          <w:szCs w:val="19"/>
        </w:rPr>
      </w:pPr>
      <w:r w:rsidRPr="008E0F64">
        <w:rPr>
          <w:rFonts w:ascii="Trebuchet MS" w:hAnsi="Trebuchet MS"/>
          <w:b/>
          <w:sz w:val="19"/>
        </w:rPr>
        <w:t>b.8.1 - Erdungsstäbe aus Kupfer oder verkupfertem Stahl</w:t>
      </w:r>
    </w:p>
    <w:p w14:paraId="650C14DA" w14:textId="01782938" w:rsidR="002E3184" w:rsidRPr="008E0F64" w:rsidRDefault="002E3184" w:rsidP="002E3184">
      <w:pPr>
        <w:autoSpaceDE w:val="0"/>
        <w:autoSpaceDN w:val="0"/>
        <w:adjustRightInd w:val="0"/>
        <w:spacing w:after="120" w:line="240" w:lineRule="auto"/>
        <w:ind w:left="720"/>
        <w:jc w:val="both"/>
        <w:rPr>
          <w:rFonts w:ascii="Trebuchet MS" w:hAnsi="Trebuchet MS" w:cs="Arial"/>
          <w:sz w:val="19"/>
          <w:szCs w:val="19"/>
        </w:rPr>
      </w:pPr>
      <w:r w:rsidRPr="008E0F64">
        <w:rPr>
          <w:rFonts w:ascii="Trebuchet MS" w:hAnsi="Trebuchet MS"/>
          <w:sz w:val="19"/>
        </w:rPr>
        <w:t xml:space="preserve">Verschiedene Teile von Stäben aus Kupfer oder </w:t>
      </w:r>
      <w:r w:rsidR="00810159" w:rsidRPr="008E0F64">
        <w:rPr>
          <w:rFonts w:ascii="Trebuchet MS" w:hAnsi="Trebuchet MS"/>
          <w:sz w:val="19"/>
        </w:rPr>
        <w:t>[ver</w:t>
      </w:r>
      <w:r w:rsidRPr="008E0F64">
        <w:rPr>
          <w:rFonts w:ascii="Trebuchet MS" w:hAnsi="Trebuchet MS"/>
          <w:sz w:val="19"/>
        </w:rPr>
        <w:t>kupfertem</w:t>
      </w:r>
      <w:r w:rsidR="00810159" w:rsidRPr="008E0F64">
        <w:rPr>
          <w:rFonts w:ascii="Trebuchet MS" w:hAnsi="Trebuchet MS"/>
          <w:sz w:val="19"/>
        </w:rPr>
        <w:t>]</w:t>
      </w:r>
      <w:r w:rsidRPr="008E0F64">
        <w:rPr>
          <w:rFonts w:ascii="Trebuchet MS" w:hAnsi="Trebuchet MS"/>
          <w:sz w:val="19"/>
        </w:rPr>
        <w:t xml:space="preserve"> Stahl werden durch Schraubkupplungen aus Bronze oder Kupferlegierung mit einer Mindestlänge von 60 mm verbunden. Verbundene Stäbe berühren einander in der Mitte der Kupplung.</w:t>
      </w:r>
    </w:p>
    <w:p w14:paraId="1B88DF5E" w14:textId="3FE83220" w:rsidR="002E3184" w:rsidRPr="008E0F64" w:rsidRDefault="002E3184" w:rsidP="002E3184">
      <w:pPr>
        <w:autoSpaceDE w:val="0"/>
        <w:autoSpaceDN w:val="0"/>
        <w:adjustRightInd w:val="0"/>
        <w:spacing w:after="120" w:line="240" w:lineRule="auto"/>
        <w:ind w:left="720"/>
        <w:jc w:val="both"/>
        <w:rPr>
          <w:rFonts w:ascii="Trebuchet MS" w:hAnsi="Trebuchet MS" w:cs="Arial"/>
          <w:b/>
          <w:iCs/>
          <w:sz w:val="19"/>
          <w:szCs w:val="19"/>
        </w:rPr>
      </w:pPr>
      <w:r w:rsidRPr="008E0F64">
        <w:rPr>
          <w:rFonts w:ascii="Trebuchet MS" w:hAnsi="Trebuchet MS"/>
          <w:b/>
          <w:sz w:val="19"/>
        </w:rPr>
        <w:t xml:space="preserve">b.8.2 - Erdungsstäbe aus </w:t>
      </w:r>
      <w:r w:rsidR="00DC78E1" w:rsidRPr="008E0F64">
        <w:rPr>
          <w:rFonts w:ascii="Trebuchet MS" w:hAnsi="Trebuchet MS"/>
          <w:b/>
          <w:bCs/>
          <w:sz w:val="19"/>
        </w:rPr>
        <w:t>galvanisiertem</w:t>
      </w:r>
      <w:r w:rsidRPr="008E0F64">
        <w:rPr>
          <w:rFonts w:ascii="Trebuchet MS" w:hAnsi="Trebuchet MS"/>
          <w:b/>
          <w:sz w:val="19"/>
        </w:rPr>
        <w:t xml:space="preserve"> Stahl</w:t>
      </w:r>
    </w:p>
    <w:p w14:paraId="6CEDC966" w14:textId="5D6CC7E6" w:rsidR="002E3184" w:rsidRPr="008E0F64" w:rsidRDefault="00DC78E1" w:rsidP="002E3184">
      <w:pPr>
        <w:autoSpaceDE w:val="0"/>
        <w:autoSpaceDN w:val="0"/>
        <w:adjustRightInd w:val="0"/>
        <w:spacing w:after="120" w:line="240" w:lineRule="auto"/>
        <w:ind w:left="720"/>
        <w:jc w:val="both"/>
        <w:rPr>
          <w:rFonts w:ascii="Trebuchet MS" w:hAnsi="Trebuchet MS" w:cs="Arial"/>
          <w:sz w:val="19"/>
          <w:szCs w:val="19"/>
        </w:rPr>
      </w:pPr>
      <w:r w:rsidRPr="008E0F64">
        <w:rPr>
          <w:rFonts w:ascii="Trebuchet MS" w:hAnsi="Trebuchet MS"/>
          <w:sz w:val="19"/>
        </w:rPr>
        <w:t>Galvanisierte</w:t>
      </w:r>
      <w:r w:rsidR="002E3184" w:rsidRPr="008E0F64">
        <w:rPr>
          <w:rFonts w:ascii="Trebuchet MS" w:hAnsi="Trebuchet MS"/>
          <w:sz w:val="19"/>
        </w:rPr>
        <w:t xml:space="preserve"> Stahlstäbe werden anhand einer unlösbaren Verbindung, durch die jegliches Risiko interner Korrosion vermieden wird, verbunden. Durch diese Verbindung werden weder Außendurchmesser noch Steifigkeit noch elektrische Leitfähigkeit verbundener Stabteile verändert.</w:t>
      </w:r>
    </w:p>
    <w:p w14:paraId="79544D5B" w14:textId="77777777" w:rsidR="002E3184" w:rsidRPr="008E0F64" w:rsidRDefault="002E3184" w:rsidP="002E3184">
      <w:pPr>
        <w:autoSpaceDE w:val="0"/>
        <w:autoSpaceDN w:val="0"/>
        <w:adjustRightInd w:val="0"/>
        <w:spacing w:after="120" w:line="240" w:lineRule="auto"/>
        <w:ind w:left="720"/>
        <w:jc w:val="both"/>
        <w:rPr>
          <w:rFonts w:ascii="Trebuchet MS" w:hAnsi="Trebuchet MS" w:cs="Arial"/>
          <w:b/>
          <w:iCs/>
          <w:sz w:val="19"/>
          <w:szCs w:val="19"/>
        </w:rPr>
      </w:pPr>
      <w:r w:rsidRPr="008E0F64">
        <w:rPr>
          <w:rFonts w:ascii="Trebuchet MS" w:hAnsi="Trebuchet MS"/>
          <w:b/>
          <w:sz w:val="19"/>
        </w:rPr>
        <w:t>b.8.3 - Erdungsstifte aus Kupferlegierung</w:t>
      </w:r>
    </w:p>
    <w:p w14:paraId="32288D47" w14:textId="77777777" w:rsidR="002E3184" w:rsidRPr="008E0F64" w:rsidRDefault="002E3184" w:rsidP="002E3184">
      <w:p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Erdungsstifte aus Kupferlegierung werden anhand einer unlösbaren Verbindung verbunden, wobei das Verbindungsteil ein Ganzes mit einer Kupplung aus Bronze oder Kupferlegierung mit einer Mindestlänge von 60 mm bildet.</w:t>
      </w:r>
    </w:p>
    <w:p w14:paraId="58C0A1F3" w14:textId="77777777" w:rsidR="002E3184" w:rsidRPr="008E0F64" w:rsidRDefault="002E3184" w:rsidP="002E3184">
      <w:pPr>
        <w:autoSpaceDE w:val="0"/>
        <w:autoSpaceDN w:val="0"/>
        <w:adjustRightInd w:val="0"/>
        <w:spacing w:before="120" w:after="120" w:line="240" w:lineRule="auto"/>
        <w:ind w:left="720"/>
        <w:jc w:val="both"/>
        <w:rPr>
          <w:rFonts w:ascii="Trebuchet MS" w:hAnsi="Trebuchet MS" w:cs="Arial"/>
          <w:b/>
          <w:iCs/>
          <w:sz w:val="19"/>
          <w:szCs w:val="19"/>
        </w:rPr>
      </w:pPr>
      <w:r w:rsidRPr="008E0F64">
        <w:rPr>
          <w:rFonts w:ascii="Trebuchet MS" w:hAnsi="Trebuchet MS"/>
          <w:b/>
          <w:sz w:val="19"/>
        </w:rPr>
        <w:t>b.8.4 - In den Boden eingetriebene Kupferleiter</w:t>
      </w:r>
    </w:p>
    <w:p w14:paraId="7111DA37" w14:textId="77777777" w:rsidR="002E3184" w:rsidRPr="008E0F64" w:rsidRDefault="002E3184" w:rsidP="002E3184">
      <w:pPr>
        <w:autoSpaceDE w:val="0"/>
        <w:autoSpaceDN w:val="0"/>
        <w:adjustRightInd w:val="0"/>
        <w:spacing w:after="120" w:line="240" w:lineRule="auto"/>
        <w:ind w:left="717"/>
        <w:jc w:val="both"/>
        <w:rPr>
          <w:rFonts w:ascii="Trebuchet MS" w:hAnsi="Trebuchet MS" w:cs="Arial"/>
          <w:sz w:val="19"/>
          <w:szCs w:val="19"/>
        </w:rPr>
      </w:pPr>
      <w:r w:rsidRPr="008E0F64">
        <w:rPr>
          <w:rFonts w:ascii="Trebuchet MS" w:hAnsi="Trebuchet MS"/>
          <w:sz w:val="19"/>
        </w:rPr>
        <w:t>In den Boden eingetriebene Kupferleiter bestehen aus einem Stück.</w:t>
      </w:r>
    </w:p>
    <w:p w14:paraId="54ED623F" w14:textId="77777777" w:rsidR="002E3184" w:rsidRPr="008E0F64" w:rsidRDefault="002E3184" w:rsidP="00F1261E">
      <w:pPr>
        <w:pStyle w:val="Paragraphedeliste"/>
        <w:widowControl w:val="0"/>
        <w:numPr>
          <w:ilvl w:val="0"/>
          <w:numId w:val="55"/>
        </w:numPr>
        <w:tabs>
          <w:tab w:val="left" w:pos="360"/>
        </w:tabs>
        <w:autoSpaceDE w:val="0"/>
        <w:autoSpaceDN w:val="0"/>
        <w:adjustRightInd w:val="0"/>
        <w:spacing w:before="120" w:after="120" w:line="240" w:lineRule="auto"/>
        <w:rPr>
          <w:rFonts w:ascii="Trebuchet MS" w:hAnsi="Trebuchet MS" w:cstheme="minorHAnsi"/>
          <w:b/>
          <w:sz w:val="19"/>
          <w:szCs w:val="19"/>
        </w:rPr>
      </w:pPr>
      <w:r w:rsidRPr="008E0F64">
        <w:rPr>
          <w:rFonts w:ascii="Trebuchet MS" w:hAnsi="Trebuchet MS"/>
          <w:b/>
          <w:sz w:val="19"/>
        </w:rPr>
        <w:t xml:space="preserve">Technische Bestimmungen für einen gemeinsamen Erder für mehrere hauswirtschaftliche Anlagen </w:t>
      </w:r>
    </w:p>
    <w:p w14:paraId="31DEE4E0" w14:textId="79D1F4CD" w:rsidR="002E3184" w:rsidRPr="008E0F64" w:rsidRDefault="002E3184" w:rsidP="002E3184">
      <w:pPr>
        <w:pStyle w:val="NormalWeb"/>
        <w:spacing w:before="0" w:beforeAutospacing="0" w:after="120" w:afterAutospacing="0"/>
        <w:ind w:left="318"/>
        <w:jc w:val="both"/>
        <w:rPr>
          <w:rFonts w:ascii="Trebuchet MS" w:hAnsi="Trebuchet MS" w:cstheme="minorHAnsi"/>
          <w:sz w:val="19"/>
          <w:szCs w:val="19"/>
        </w:rPr>
      </w:pPr>
      <w:r w:rsidRPr="008E0F64">
        <w:rPr>
          <w:rFonts w:ascii="Trebuchet MS" w:hAnsi="Trebuchet MS"/>
          <w:b/>
          <w:sz w:val="19"/>
        </w:rPr>
        <w:t xml:space="preserve">c.1 - </w:t>
      </w:r>
      <w:r w:rsidR="00810159" w:rsidRPr="008E0F64">
        <w:rPr>
          <w:rFonts w:ascii="Trebuchet MS" w:hAnsi="Trebuchet MS"/>
          <w:bCs/>
          <w:sz w:val="19"/>
        </w:rPr>
        <w:t>[</w:t>
      </w:r>
      <w:r w:rsidRPr="008E0F64">
        <w:rPr>
          <w:rFonts w:ascii="Trebuchet MS" w:hAnsi="Trebuchet MS"/>
          <w:b/>
          <w:sz w:val="19"/>
        </w:rPr>
        <w:t>Anwendungsbereich</w:t>
      </w:r>
    </w:p>
    <w:p w14:paraId="1F59853B" w14:textId="6B947383" w:rsidR="00810159" w:rsidRPr="008E0F64" w:rsidRDefault="002E3184" w:rsidP="00810159">
      <w:pPr>
        <w:spacing w:before="120" w:after="0" w:line="240" w:lineRule="auto"/>
        <w:ind w:left="318"/>
        <w:jc w:val="both"/>
        <w:rPr>
          <w:rFonts w:ascii="Trebuchet MS" w:hAnsi="Trebuchet MS"/>
          <w:sz w:val="19"/>
        </w:rPr>
      </w:pPr>
      <w:r w:rsidRPr="008E0F64">
        <w:rPr>
          <w:rFonts w:ascii="Trebuchet MS" w:hAnsi="Trebuchet MS"/>
          <w:sz w:val="19"/>
        </w:rPr>
        <w:t>Alle</w:t>
      </w:r>
      <w:r w:rsidR="00810159" w:rsidRPr="008E0F64">
        <w:rPr>
          <w:rFonts w:ascii="Times New Roman" w:eastAsia="Times New Roman" w:hAnsi="Times New Roman" w:cs="Times New Roman"/>
          <w:sz w:val="24"/>
          <w:szCs w:val="24"/>
          <w:lang w:eastAsia="fr-FR"/>
        </w:rPr>
        <w:t xml:space="preserve"> </w:t>
      </w:r>
      <w:r w:rsidR="00810159" w:rsidRPr="008E0F64">
        <w:rPr>
          <w:rFonts w:ascii="Trebuchet MS" w:hAnsi="Trebuchet MS"/>
          <w:sz w:val="19"/>
        </w:rPr>
        <w:t xml:space="preserve">Appartementhäuser, die ab Inkrafttreten von Anlage 1 Buch 1 </w:t>
      </w:r>
      <w:r w:rsidR="00810159" w:rsidRPr="008E0F64">
        <w:rPr>
          <w:rFonts w:ascii="Trebuchet MS" w:hAnsi="Trebuchet MS"/>
          <w:i/>
          <w:iCs/>
          <w:sz w:val="19"/>
        </w:rPr>
        <w:t>Teil 5 Kapitel 5.4 Abschnitt 5.4.2 Unterabschnitt 5.4.2.1 Punkt c.1</w:t>
      </w:r>
      <w:r w:rsidR="00810159" w:rsidRPr="008E0F64">
        <w:rPr>
          <w:rFonts w:ascii="Trebuchet MS" w:hAnsi="Trebuchet MS"/>
          <w:sz w:val="19"/>
        </w:rPr>
        <w:t xml:space="preserve"> errichtet werden, sind mit gemeinsamen Erdern ausgestattet. Diese Häuser dürfen auch nicht hauswirtschaftliche Anlagen umfassen.</w:t>
      </w:r>
    </w:p>
    <w:p w14:paraId="174F04E9" w14:textId="207C9A78" w:rsidR="00810159" w:rsidRPr="008E0F64" w:rsidRDefault="00810159" w:rsidP="00810159">
      <w:pPr>
        <w:spacing w:before="120" w:after="0" w:line="240" w:lineRule="auto"/>
        <w:ind w:left="318"/>
        <w:jc w:val="both"/>
        <w:rPr>
          <w:rFonts w:ascii="Trebuchet MS" w:hAnsi="Trebuchet MS"/>
          <w:sz w:val="19"/>
        </w:rPr>
      </w:pPr>
      <w:r w:rsidRPr="008E0F64">
        <w:rPr>
          <w:rFonts w:ascii="Trebuchet MS" w:hAnsi="Trebuchet MS"/>
          <w:sz w:val="19"/>
        </w:rPr>
        <w:t>Gemeinsame Erder dürfen auch beim Neubau mehrerer Einfamilien- und/oder Appartementhäuser, bei denen gemeinsame Fundamente vorgesehen sind, installiert werden.</w:t>
      </w:r>
    </w:p>
    <w:p w14:paraId="76D58F49" w14:textId="4B713EDA" w:rsidR="002E3184" w:rsidRPr="008E0F64" w:rsidRDefault="00810159" w:rsidP="00810159">
      <w:pPr>
        <w:spacing w:before="120" w:after="0" w:line="240" w:lineRule="auto"/>
        <w:ind w:left="318"/>
        <w:jc w:val="both"/>
        <w:rPr>
          <w:rFonts w:ascii="Trebuchet MS" w:hAnsi="Trebuchet MS"/>
          <w:sz w:val="19"/>
        </w:rPr>
      </w:pPr>
      <w:r w:rsidRPr="008E0F64">
        <w:rPr>
          <w:rFonts w:ascii="Trebuchet MS" w:hAnsi="Trebuchet MS"/>
          <w:sz w:val="19"/>
        </w:rPr>
        <w:t>Zusätzlich zu Absatz 1 darf ein gemeinsamer Erder auch für verschiedene individuelle Wohneinheiten in einem Feriendorf oder auf einem Campingplatz installiert werden, sofern diese Wohneinheiten dem Eigentümer des Feriendorfs bzw. des Campingplatzes gehören. An diesen gemeinsamen Erder dürfen auch nicht hauswirtschaftliche Anlagen des Feriendorfs bzw. des Campingplatzes angeschlossen werden. Wenn eine Wohneinheit nicht dem Eigentümer des Feriendorfs bzw. des Campingplatzes gehört, ist sie mit einem individuellen Erder mit Erdungsschalter ausgestattet. Dieser darf an den gemeinsamen Erder angeschlossen bleiben</w:t>
      </w:r>
      <w:r w:rsidR="002E3184" w:rsidRPr="008E0F64">
        <w:rPr>
          <w:rFonts w:ascii="Trebuchet MS" w:hAnsi="Trebuchet MS"/>
          <w:sz w:val="19"/>
        </w:rPr>
        <w:t>.</w:t>
      </w:r>
      <w:r w:rsidRPr="008E0F64">
        <w:rPr>
          <w:rFonts w:ascii="Trebuchet MS" w:hAnsi="Trebuchet MS"/>
          <w:sz w:val="19"/>
        </w:rPr>
        <w:t>]</w:t>
      </w:r>
    </w:p>
    <w:p w14:paraId="79E6D302" w14:textId="77777777" w:rsidR="002E3184" w:rsidRPr="008E0F64" w:rsidRDefault="002E3184" w:rsidP="002E3184">
      <w:pPr>
        <w:spacing w:before="120" w:after="120" w:line="240" w:lineRule="auto"/>
        <w:ind w:left="318"/>
        <w:jc w:val="both"/>
        <w:rPr>
          <w:rFonts w:ascii="Trebuchet MS" w:hAnsi="Trebuchet MS" w:cstheme="minorHAnsi"/>
          <w:sz w:val="19"/>
          <w:szCs w:val="19"/>
        </w:rPr>
      </w:pPr>
      <w:r w:rsidRPr="008E0F64">
        <w:rPr>
          <w:rFonts w:ascii="Trebuchet MS" w:hAnsi="Trebuchet MS"/>
          <w:b/>
          <w:sz w:val="19"/>
        </w:rPr>
        <w:t>c.2 - Technische Bestimmungen</w:t>
      </w:r>
    </w:p>
    <w:p w14:paraId="2739FEB8" w14:textId="77777777" w:rsidR="002E3184" w:rsidRPr="008E0F64" w:rsidRDefault="002E3184" w:rsidP="002E3184">
      <w:pPr>
        <w:spacing w:before="120" w:after="120" w:line="240" w:lineRule="auto"/>
        <w:ind w:left="318"/>
        <w:jc w:val="both"/>
        <w:rPr>
          <w:rFonts w:ascii="Trebuchet MS" w:hAnsi="Trebuchet MS" w:cstheme="minorHAnsi"/>
          <w:sz w:val="19"/>
          <w:szCs w:val="19"/>
        </w:rPr>
      </w:pPr>
      <w:r w:rsidRPr="008E0F64">
        <w:rPr>
          <w:rFonts w:ascii="Trebuchet MS" w:hAnsi="Trebuchet MS"/>
          <w:sz w:val="19"/>
        </w:rPr>
        <w:t>1. Der Erdungswiderstand gemeinsamer Erder beträgt höchstens 30 Ohm.</w:t>
      </w:r>
    </w:p>
    <w:p w14:paraId="76EDB095" w14:textId="77777777" w:rsidR="002E3184" w:rsidRPr="008E0F64" w:rsidRDefault="002E3184" w:rsidP="002E3184">
      <w:pPr>
        <w:spacing w:before="120" w:after="120" w:line="240" w:lineRule="auto"/>
        <w:ind w:left="318"/>
        <w:jc w:val="both"/>
        <w:rPr>
          <w:rFonts w:ascii="Trebuchet MS" w:hAnsi="Trebuchet MS" w:cstheme="minorHAnsi"/>
          <w:sz w:val="19"/>
          <w:szCs w:val="19"/>
        </w:rPr>
      </w:pPr>
      <w:r w:rsidRPr="008E0F64">
        <w:rPr>
          <w:rFonts w:ascii="Trebuchet MS" w:hAnsi="Trebuchet MS"/>
          <w:sz w:val="19"/>
        </w:rPr>
        <w:t xml:space="preserve">2. Gemeinsame Erder werden gemäß den Bestimmungen von </w:t>
      </w:r>
      <w:r w:rsidRPr="008E0F64">
        <w:rPr>
          <w:rFonts w:ascii="Trebuchet MS" w:hAnsi="Trebuchet MS"/>
          <w:i/>
          <w:sz w:val="19"/>
        </w:rPr>
        <w:t>Buchstabe b</w:t>
      </w:r>
      <w:r w:rsidRPr="008E0F64">
        <w:rPr>
          <w:rFonts w:ascii="Trebuchet MS" w:hAnsi="Trebuchet MS"/>
          <w:sz w:val="19"/>
        </w:rPr>
        <w:t xml:space="preserve"> installiert.</w:t>
      </w:r>
    </w:p>
    <w:p w14:paraId="179C38DF" w14:textId="77777777" w:rsidR="002E3184" w:rsidRPr="008E0F64" w:rsidRDefault="002E3184" w:rsidP="002E3184">
      <w:pPr>
        <w:spacing w:before="120" w:after="120" w:line="240" w:lineRule="auto"/>
        <w:ind w:left="318"/>
        <w:jc w:val="both"/>
        <w:rPr>
          <w:rFonts w:ascii="Trebuchet MS" w:hAnsi="Trebuchet MS"/>
          <w:sz w:val="19"/>
          <w:szCs w:val="19"/>
        </w:rPr>
      </w:pPr>
      <w:r w:rsidRPr="008E0F64">
        <w:rPr>
          <w:rFonts w:ascii="Trebuchet MS" w:hAnsi="Trebuchet MS"/>
          <w:sz w:val="19"/>
        </w:rPr>
        <w:t>3. Wenn ein Ringerder unter gemeinsamen Fundamenten installiert wird, muss er auf der Baugrubensohle unter den Außenwänden der verschiedenen Gebäude verlegt werden.</w:t>
      </w:r>
    </w:p>
    <w:p w14:paraId="5F3E767C" w14:textId="77777777" w:rsidR="002E3184" w:rsidRPr="008E0F64" w:rsidRDefault="002E3184" w:rsidP="002E3184">
      <w:pPr>
        <w:spacing w:before="120" w:after="120" w:line="240" w:lineRule="auto"/>
        <w:ind w:left="318"/>
        <w:jc w:val="both"/>
        <w:rPr>
          <w:rFonts w:ascii="Trebuchet MS" w:hAnsi="Trebuchet MS"/>
          <w:sz w:val="19"/>
          <w:szCs w:val="19"/>
        </w:rPr>
      </w:pPr>
      <w:r w:rsidRPr="008E0F64">
        <w:rPr>
          <w:rFonts w:ascii="Trebuchet MS" w:hAnsi="Trebuchet MS"/>
          <w:sz w:val="19"/>
        </w:rPr>
        <w:t xml:space="preserve">4. Ein einziger Erdungsschalter muss installiert werden und während der gesamten Lebensdauer des Erders für alle Eigentümer, Verwalter oder Betreiber elektrischer Anlagen, für die der gemeinsame Erder genutzt wird, und für Personen, die Arbeiten oder Messungen an diesem Erder durchführen müssen, zugänglich bleiben. Wenn ein Ringerder benutzt wird und wenn dieser aus mehreren in Reihe geschalteten Leitern besteht, müssen die Enden der einzelnen Leiter und deren Verbindungen unter den gleichen Bedingungen wie für den gemeinsamen Erdungsschalter zugänglich bleiben. Wenn ein anderes durch </w:t>
      </w:r>
      <w:r w:rsidRPr="008E0F64">
        <w:rPr>
          <w:rFonts w:ascii="Trebuchet MS" w:hAnsi="Trebuchet MS"/>
          <w:i/>
          <w:sz w:val="19"/>
        </w:rPr>
        <w:t>Buchstabe b</w:t>
      </w:r>
      <w:r w:rsidRPr="008E0F64">
        <w:rPr>
          <w:rFonts w:ascii="Trebuchet MS" w:hAnsi="Trebuchet MS"/>
          <w:sz w:val="19"/>
        </w:rPr>
        <w:t xml:space="preserve"> erlaubtes Erdungssystem (Stifte, Stäbe, ...) benutzt wird, wird dieses andere System in einem gemeinschaftlichen und zugänglichen Bereich installiert.</w:t>
      </w:r>
    </w:p>
    <w:p w14:paraId="7A546B14" w14:textId="77777777" w:rsidR="002E3184" w:rsidRPr="008E0F64" w:rsidRDefault="002E3184" w:rsidP="002E3184">
      <w:pPr>
        <w:spacing w:before="120" w:after="120" w:line="240" w:lineRule="auto"/>
        <w:ind w:left="318"/>
        <w:jc w:val="both"/>
        <w:rPr>
          <w:rFonts w:ascii="Trebuchet MS" w:hAnsi="Trebuchet MS"/>
          <w:sz w:val="19"/>
          <w:szCs w:val="19"/>
        </w:rPr>
      </w:pPr>
      <w:r w:rsidRPr="008E0F64">
        <w:rPr>
          <w:rFonts w:ascii="Trebuchet MS" w:hAnsi="Trebuchet MS"/>
          <w:sz w:val="19"/>
        </w:rPr>
        <w:t xml:space="preserve">5. In den in </w:t>
      </w:r>
      <w:r w:rsidRPr="008E0F64">
        <w:rPr>
          <w:rFonts w:ascii="Trebuchet MS" w:hAnsi="Trebuchet MS"/>
          <w:i/>
          <w:sz w:val="19"/>
        </w:rPr>
        <w:t>Punkt c.1</w:t>
      </w:r>
      <w:r w:rsidRPr="008E0F64">
        <w:rPr>
          <w:rFonts w:ascii="Trebuchet MS" w:hAnsi="Trebuchet MS"/>
          <w:sz w:val="19"/>
        </w:rPr>
        <w:t xml:space="preserve"> Absatz 2 und 3 erwähnten Fällen ist nur eine sternförmige Anordnung des Erdungsleiters zwischen gemeinsamem Erdungsschalter und Haupterdungsanschlusspunkt(en) jedes Gebäudes erlaubt. </w:t>
      </w:r>
    </w:p>
    <w:p w14:paraId="139CDE05" w14:textId="77777777" w:rsidR="002E3184" w:rsidRPr="008E0F64" w:rsidRDefault="002E3184" w:rsidP="002E3184">
      <w:pPr>
        <w:spacing w:before="120" w:after="120" w:line="240" w:lineRule="auto"/>
        <w:ind w:left="318"/>
        <w:jc w:val="both"/>
        <w:rPr>
          <w:rFonts w:ascii="Trebuchet MS" w:hAnsi="Trebuchet MS"/>
          <w:sz w:val="19"/>
          <w:szCs w:val="19"/>
        </w:rPr>
      </w:pPr>
      <w:r w:rsidRPr="008E0F64">
        <w:rPr>
          <w:rFonts w:ascii="Trebuchet MS" w:hAnsi="Trebuchet MS"/>
          <w:sz w:val="19"/>
        </w:rPr>
        <w:t xml:space="preserve">6. Gemeinsame Erdungsschalter müssen dauerhaft und unauslöschlich wie folgt gekennzeichnet sein: "Gemeinsamer Erder + </w:t>
      </w:r>
      <w:r w:rsidRPr="008E0F64">
        <w:rPr>
          <w:rFonts w:ascii="Trebuchet MS" w:hAnsi="Trebuchet MS"/>
          <w:i/>
          <w:sz w:val="19"/>
        </w:rPr>
        <w:t>Adressen der betreffenden Anlagen</w:t>
      </w:r>
      <w:r w:rsidRPr="008E0F64">
        <w:rPr>
          <w:rFonts w:ascii="Trebuchet MS" w:hAnsi="Trebuchet MS"/>
          <w:sz w:val="19"/>
        </w:rPr>
        <w:t>".</w:t>
      </w:r>
    </w:p>
    <w:p w14:paraId="03FE341F" w14:textId="77777777" w:rsidR="002E3184" w:rsidRPr="008E0F64" w:rsidRDefault="002E3184" w:rsidP="002E3184">
      <w:pPr>
        <w:spacing w:before="120" w:after="120" w:line="240" w:lineRule="auto"/>
        <w:ind w:left="318"/>
        <w:jc w:val="both"/>
        <w:rPr>
          <w:rFonts w:ascii="Trebuchet MS" w:hAnsi="Trebuchet MS"/>
          <w:sz w:val="19"/>
          <w:szCs w:val="19"/>
        </w:rPr>
      </w:pPr>
      <w:r w:rsidRPr="008E0F64">
        <w:rPr>
          <w:rFonts w:ascii="Trebuchet MS" w:hAnsi="Trebuchet MS"/>
          <w:sz w:val="19"/>
        </w:rPr>
        <w:t xml:space="preserve">7. Auf dem Einstrich-Schema und dem Lageplan aller elektrischen Anlagen, bei denen ein gemeinsamer Erder genutzt wird, müssen das Vorhandensein eines gemeinsamen Erders und der Standort des </w:t>
      </w:r>
      <w:r w:rsidRPr="008E0F64">
        <w:rPr>
          <w:rFonts w:ascii="Trebuchet MS" w:hAnsi="Trebuchet MS"/>
          <w:sz w:val="19"/>
        </w:rPr>
        <w:lastRenderedPageBreak/>
        <w:t xml:space="preserve">gemeinsamen Erdungsschalters erwähnt werden. Bei Konformitätsprüfungen vor einer Ingebrauchnahme oder Kontrollbesuchen durch eine in </w:t>
      </w:r>
      <w:r w:rsidRPr="008E0F64">
        <w:rPr>
          <w:rFonts w:ascii="Trebuchet MS" w:hAnsi="Trebuchet MS"/>
          <w:i/>
          <w:sz w:val="19"/>
        </w:rPr>
        <w:t>Kapitel 6.3</w:t>
      </w:r>
      <w:r w:rsidRPr="008E0F64">
        <w:rPr>
          <w:rFonts w:ascii="Trebuchet MS" w:hAnsi="Trebuchet MS"/>
          <w:sz w:val="19"/>
        </w:rPr>
        <w:t xml:space="preserve"> erwähnte zugelassene Stelle müssen in den im Rahmen von Konformitätsprüfungen oder Kontrollbesuchen erstellten Berichten das Vorhandensein eines gemeinsamen Erders und etwaige Verstöße in Bezug auf die Zugänglichkeit erwähnt werden.</w:t>
      </w:r>
    </w:p>
    <w:p w14:paraId="4A22359E" w14:textId="77777777" w:rsidR="002E3184" w:rsidRPr="008E0F64" w:rsidRDefault="002E3184" w:rsidP="002E3184">
      <w:pPr>
        <w:pStyle w:val="FOD-fig-tab-titel"/>
        <w:spacing w:before="80"/>
      </w:pPr>
      <w:bookmarkStart w:id="1993" w:name="_Toc86914686"/>
      <w:bookmarkStart w:id="1994" w:name="_Toc167267761"/>
      <w:bookmarkStart w:id="1995" w:name="_Toc167268924"/>
      <w:bookmarkStart w:id="1996" w:name="_Toc167270084"/>
      <w:bookmarkStart w:id="1997" w:name="_Toc202794528"/>
      <w:r w:rsidRPr="008E0F64">
        <w:t>Abbildung 5.32 - Schematische Darstellung eines gemeinsamen Erders (in Punkt c.1 Absatz 1 und 2 erwähnte Fälle)</w:t>
      </w:r>
      <w:bookmarkEnd w:id="1993"/>
      <w:bookmarkEnd w:id="1994"/>
      <w:bookmarkEnd w:id="1995"/>
      <w:bookmarkEnd w:id="1996"/>
      <w:bookmarkEnd w:id="1997"/>
    </w:p>
    <w:tbl>
      <w:tblPr>
        <w:tblStyle w:val="Grilledutableau"/>
        <w:tblW w:w="0" w:type="auto"/>
        <w:tblLook w:val="04A0" w:firstRow="1" w:lastRow="0" w:firstColumn="1" w:lastColumn="0" w:noHBand="0" w:noVBand="1"/>
      </w:tblPr>
      <w:tblGrid>
        <w:gridCol w:w="9017"/>
      </w:tblGrid>
      <w:tr w:rsidR="002E3184" w:rsidRPr="008E0F64" w14:paraId="676F7AA7" w14:textId="77777777" w:rsidTr="006759AA">
        <w:tc>
          <w:tcPr>
            <w:tcW w:w="9243" w:type="dxa"/>
          </w:tcPr>
          <w:p w14:paraId="1D6FDC9F" w14:textId="77777777" w:rsidR="002E3184" w:rsidRPr="008E0F64" w:rsidRDefault="002E3184" w:rsidP="006759AA">
            <w:r w:rsidRPr="008E0F64">
              <w:rPr>
                <w:noProof/>
              </w:rPr>
              <w:drawing>
                <wp:inline distT="0" distB="0" distL="0" distR="0" wp14:anchorId="4B46ECDB" wp14:editId="7AF96585">
                  <wp:extent cx="5492394" cy="4641272"/>
                  <wp:effectExtent l="0" t="0" r="0" b="6985"/>
                  <wp:docPr id="5" name="Image 5" descr="K:\I. INFO\4. Utilisateurs\Christiane\RGIE\Images à insérer (PP)\Image 1n.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I. INFO\4. Utilisateurs\Christiane\RGIE\Images à insérer (PP)\Image 1n.png"/>
                          <pic:cNvPicPr>
                            <a:picLocks noChangeAspect="1" noChangeArrowheads="1"/>
                          </pic:cNvPicPr>
                        </pic:nvPicPr>
                        <pic:blipFill>
                          <a:blip r:embed="rId227">
                            <a:extLst>
                              <a:ext uri="{28A0092B-C50C-407E-A947-70E740481C1C}">
                                <a14:useLocalDpi xmlns:a14="http://schemas.microsoft.com/office/drawing/2010/main" val="0"/>
                              </a:ext>
                            </a:extLst>
                          </a:blip>
                          <a:srcRect/>
                          <a:stretch>
                            <a:fillRect/>
                          </a:stretch>
                        </pic:blipFill>
                        <pic:spPr bwMode="auto">
                          <a:xfrm>
                            <a:off x="0" y="0"/>
                            <a:ext cx="5517506" cy="4662493"/>
                          </a:xfrm>
                          <a:prstGeom prst="rect">
                            <a:avLst/>
                          </a:prstGeom>
                          <a:noFill/>
                          <a:ln>
                            <a:noFill/>
                          </a:ln>
                        </pic:spPr>
                      </pic:pic>
                    </a:graphicData>
                  </a:graphic>
                </wp:inline>
              </w:drawing>
            </w:r>
          </w:p>
        </w:tc>
      </w:tr>
    </w:tbl>
    <w:p w14:paraId="3AC15008" w14:textId="77777777" w:rsidR="002E3184" w:rsidRPr="008E0F64" w:rsidRDefault="002E3184" w:rsidP="002E3184"/>
    <w:p w14:paraId="252803F2" w14:textId="77777777" w:rsidR="002E3184" w:rsidRPr="008E0F64" w:rsidRDefault="002E3184" w:rsidP="002E3184">
      <w:pPr>
        <w:spacing w:after="120" w:line="240" w:lineRule="auto"/>
        <w:rPr>
          <w:rFonts w:ascii="Trebuchet MS" w:hAnsi="Trebuchet MS"/>
          <w:sz w:val="19"/>
          <w:szCs w:val="19"/>
        </w:rPr>
      </w:pPr>
    </w:p>
    <w:p w14:paraId="0B2C27DE" w14:textId="77777777" w:rsidR="002E3184" w:rsidRPr="008E0F64" w:rsidRDefault="002E3184" w:rsidP="002E3184">
      <w:pPr>
        <w:spacing w:after="120" w:line="240" w:lineRule="auto"/>
        <w:rPr>
          <w:rFonts w:ascii="Trebuchet MS" w:hAnsi="Trebuchet MS"/>
          <w:sz w:val="19"/>
          <w:szCs w:val="19"/>
        </w:rPr>
      </w:pPr>
    </w:p>
    <w:p w14:paraId="38023808" w14:textId="77777777" w:rsidR="002E3184" w:rsidRPr="008E0F64" w:rsidRDefault="002E3184" w:rsidP="002E3184">
      <w:pPr>
        <w:spacing w:after="120" w:line="240" w:lineRule="auto"/>
        <w:rPr>
          <w:rFonts w:ascii="Trebuchet MS" w:hAnsi="Trebuchet MS"/>
          <w:sz w:val="19"/>
          <w:szCs w:val="19"/>
        </w:rPr>
      </w:pPr>
    </w:p>
    <w:p w14:paraId="482C5037" w14:textId="77777777" w:rsidR="002E3184" w:rsidRPr="008E0F64" w:rsidRDefault="002E3184" w:rsidP="002E3184">
      <w:pPr>
        <w:spacing w:after="120" w:line="240" w:lineRule="auto"/>
        <w:rPr>
          <w:rFonts w:ascii="Trebuchet MS" w:hAnsi="Trebuchet MS"/>
          <w:sz w:val="19"/>
          <w:szCs w:val="19"/>
        </w:rPr>
      </w:pPr>
    </w:p>
    <w:p w14:paraId="670E287E" w14:textId="77777777" w:rsidR="002E3184" w:rsidRPr="008E0F64" w:rsidRDefault="002E3184" w:rsidP="002E3184">
      <w:pPr>
        <w:pStyle w:val="FOD-fig-tab-titel"/>
        <w:spacing w:before="80"/>
      </w:pPr>
      <w:bookmarkStart w:id="1998" w:name="_Toc86914687"/>
      <w:bookmarkStart w:id="1999" w:name="_Toc167267762"/>
      <w:bookmarkStart w:id="2000" w:name="_Toc167268925"/>
      <w:bookmarkStart w:id="2001" w:name="_Toc167270085"/>
      <w:bookmarkStart w:id="2002" w:name="_Toc202794529"/>
      <w:r w:rsidRPr="008E0F64">
        <w:lastRenderedPageBreak/>
        <w:t>Abbildung 5.33 - Schematische Darstellung eines gemeinsamen Erders (in Punkt c.1 Absatz 3 erwähnter Fall)</w:t>
      </w:r>
      <w:bookmarkEnd w:id="1998"/>
      <w:bookmarkEnd w:id="1999"/>
      <w:bookmarkEnd w:id="2000"/>
      <w:bookmarkEnd w:id="2001"/>
      <w:bookmarkEnd w:id="2002"/>
    </w:p>
    <w:tbl>
      <w:tblPr>
        <w:tblStyle w:val="Grilledutableau"/>
        <w:tblW w:w="0" w:type="auto"/>
        <w:tblLook w:val="04A0" w:firstRow="1" w:lastRow="0" w:firstColumn="1" w:lastColumn="0" w:noHBand="0" w:noVBand="1"/>
      </w:tblPr>
      <w:tblGrid>
        <w:gridCol w:w="9017"/>
      </w:tblGrid>
      <w:tr w:rsidR="002E3184" w:rsidRPr="008E0F64" w14:paraId="637F93C5" w14:textId="77777777" w:rsidTr="006759AA">
        <w:tc>
          <w:tcPr>
            <w:tcW w:w="9243" w:type="dxa"/>
          </w:tcPr>
          <w:p w14:paraId="253453CD" w14:textId="77777777" w:rsidR="002E3184" w:rsidRPr="008E0F64" w:rsidRDefault="002E3184" w:rsidP="006759AA">
            <w:r w:rsidRPr="008E0F64">
              <w:rPr>
                <w:noProof/>
              </w:rPr>
              <w:drawing>
                <wp:inline distT="0" distB="0" distL="0" distR="0" wp14:anchorId="4CB8A8F6" wp14:editId="6336B2C4">
                  <wp:extent cx="5734050" cy="4144574"/>
                  <wp:effectExtent l="0" t="0" r="0" b="8890"/>
                  <wp:docPr id="12" name="Image 12" descr="K:\I. INFO\4. Utilisateurs\PP\2021\RGIE ANNEXES partie 5\Image 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K:\I. INFO\4. Utilisateurs\PP\2021\RGIE ANNEXES partie 5\Image 2.png"/>
                          <pic:cNvPicPr>
                            <a:picLocks noChangeAspect="1" noChangeArrowheads="1"/>
                          </pic:cNvPicPr>
                        </pic:nvPicPr>
                        <pic:blipFill>
                          <a:blip r:embed="rId228">
                            <a:extLst>
                              <a:ext uri="{28A0092B-C50C-407E-A947-70E740481C1C}">
                                <a14:useLocalDpi xmlns:a14="http://schemas.microsoft.com/office/drawing/2010/main" val="0"/>
                              </a:ext>
                            </a:extLst>
                          </a:blip>
                          <a:srcRect/>
                          <a:stretch>
                            <a:fillRect/>
                          </a:stretch>
                        </pic:blipFill>
                        <pic:spPr bwMode="auto">
                          <a:xfrm>
                            <a:off x="0" y="0"/>
                            <a:ext cx="5779129" cy="4177157"/>
                          </a:xfrm>
                          <a:prstGeom prst="rect">
                            <a:avLst/>
                          </a:prstGeom>
                          <a:noFill/>
                          <a:ln>
                            <a:noFill/>
                          </a:ln>
                        </pic:spPr>
                      </pic:pic>
                    </a:graphicData>
                  </a:graphic>
                </wp:inline>
              </w:drawing>
            </w:r>
          </w:p>
        </w:tc>
      </w:tr>
    </w:tbl>
    <w:p w14:paraId="3054E487" w14:textId="77777777" w:rsidR="002E3184" w:rsidRPr="008E0F64" w:rsidRDefault="002E3184" w:rsidP="00962ACD">
      <w:pPr>
        <w:pStyle w:val="FOD-niv4"/>
      </w:pPr>
      <w:bookmarkStart w:id="2003" w:name="_Toc167268377"/>
      <w:bookmarkStart w:id="2004" w:name="_Toc167269540"/>
      <w:bookmarkStart w:id="2005" w:name="_Toc167270700"/>
      <w:bookmarkStart w:id="2006" w:name="_Toc196734734"/>
      <w:r w:rsidRPr="008E0F64">
        <w:t>Unterabschnitt 5.4.2.2 - Erdungsleiter</w:t>
      </w:r>
      <w:bookmarkEnd w:id="1992"/>
      <w:bookmarkEnd w:id="2003"/>
      <w:bookmarkEnd w:id="2004"/>
      <w:bookmarkEnd w:id="2005"/>
      <w:bookmarkEnd w:id="2006"/>
    </w:p>
    <w:p w14:paraId="43CFE177" w14:textId="77777777" w:rsidR="002E3184" w:rsidRPr="008E0F64" w:rsidRDefault="002E3184" w:rsidP="002E3184">
      <w:pPr>
        <w:pStyle w:val="FOD-normal"/>
        <w:keepNext/>
      </w:pPr>
      <w:r w:rsidRPr="008E0F64">
        <w:t>Der Mindestquerschnitt von Erdungsleitern, einschließlich des Erdungsleiters des Neutralpunkts, wird wie der Mindestquerschnitt eines Schutzleiters berechnet.</w:t>
      </w:r>
    </w:p>
    <w:p w14:paraId="19096494" w14:textId="77777777" w:rsidR="002E3184" w:rsidRPr="008E0F64" w:rsidRDefault="002E3184" w:rsidP="002E3184">
      <w:pPr>
        <w:pStyle w:val="FOD-normal"/>
        <w:keepNext/>
      </w:pPr>
      <w:r w:rsidRPr="008E0F64">
        <w:t>Der Mindestquerschnitt beträgt mindestens:</w:t>
      </w:r>
    </w:p>
    <w:p w14:paraId="18644D25" w14:textId="77777777" w:rsidR="002E3184" w:rsidRPr="008E0F64" w:rsidRDefault="002E3184" w:rsidP="00445351">
      <w:pPr>
        <w:pStyle w:val="FOD-opsomming1"/>
        <w:numPr>
          <w:ilvl w:val="0"/>
          <w:numId w:val="244"/>
        </w:numPr>
        <w:rPr>
          <w:spacing w:val="-2"/>
        </w:rPr>
      </w:pPr>
      <w:r w:rsidRPr="008E0F64">
        <w:rPr>
          <w:spacing w:val="-2"/>
        </w:rPr>
        <w:t>16 mm², wenn die Leiter aus Kupfer bestehen und durch Beschichtung gegen Korrosion geschützt sind,</w:t>
      </w:r>
    </w:p>
    <w:p w14:paraId="5AF053F0" w14:textId="77777777" w:rsidR="002E3184" w:rsidRPr="008E0F64" w:rsidRDefault="002E3184" w:rsidP="00445351">
      <w:pPr>
        <w:pStyle w:val="FOD-opsomming1"/>
        <w:numPr>
          <w:ilvl w:val="0"/>
          <w:numId w:val="244"/>
        </w:numPr>
      </w:pPr>
      <w:r w:rsidRPr="008E0F64">
        <w:t>25 mm², wenn diese Leiter aus Kupfer bestehen, in anderen Fällen,</w:t>
      </w:r>
    </w:p>
    <w:p w14:paraId="50D113AD" w14:textId="77777777" w:rsidR="002E3184" w:rsidRPr="008E0F64" w:rsidRDefault="002E3184" w:rsidP="00445351">
      <w:pPr>
        <w:pStyle w:val="FOD-opsomming1"/>
        <w:numPr>
          <w:ilvl w:val="0"/>
          <w:numId w:val="244"/>
        </w:numPr>
      </w:pPr>
      <w:r w:rsidRPr="008E0F64">
        <w:t>50 mm², wenn diese Leiter aus Aluminium oder Stahl bestehen.</w:t>
      </w:r>
    </w:p>
    <w:p w14:paraId="7FECA67D" w14:textId="77777777" w:rsidR="002E3184" w:rsidRPr="008E0F64" w:rsidRDefault="002E3184" w:rsidP="002E3184">
      <w:pPr>
        <w:pStyle w:val="FOD-normal"/>
      </w:pPr>
      <w:r w:rsidRPr="008E0F64">
        <w:t>Isolierte oder blanke Aluminiumleiter dürfen nicht unterirdisch verlegt werden.</w:t>
      </w:r>
    </w:p>
    <w:p w14:paraId="34BC1707" w14:textId="77777777" w:rsidR="002E3184" w:rsidRPr="008E0F64" w:rsidRDefault="002E3184" w:rsidP="002E3184">
      <w:pPr>
        <w:pStyle w:val="FOD-niv3"/>
      </w:pPr>
      <w:bookmarkStart w:id="2007" w:name="_Toc390436891"/>
      <w:bookmarkStart w:id="2008" w:name="_Toc167268378"/>
      <w:bookmarkStart w:id="2009" w:name="_Toc167269541"/>
      <w:bookmarkStart w:id="2010" w:name="_Toc167270701"/>
      <w:r w:rsidRPr="008E0F64">
        <w:t>Abschnitt 5.4.3 - Schutzleiter</w:t>
      </w:r>
      <w:bookmarkEnd w:id="2007"/>
      <w:bookmarkEnd w:id="2008"/>
      <w:bookmarkEnd w:id="2009"/>
      <w:bookmarkEnd w:id="2010"/>
    </w:p>
    <w:p w14:paraId="2ECC26B5" w14:textId="77777777" w:rsidR="002E3184" w:rsidRPr="008E0F64" w:rsidRDefault="002E3184" w:rsidP="00962ACD">
      <w:pPr>
        <w:pStyle w:val="FOD-niv4"/>
      </w:pPr>
      <w:bookmarkStart w:id="2011" w:name="_Toc390436892"/>
      <w:bookmarkStart w:id="2012" w:name="_Toc167268379"/>
      <w:bookmarkStart w:id="2013" w:name="_Toc167269542"/>
      <w:bookmarkStart w:id="2014" w:name="_Toc167270702"/>
      <w:bookmarkStart w:id="2015" w:name="_Toc196734735"/>
      <w:r w:rsidRPr="008E0F64">
        <w:t>Unterabschnitt 5.4.3.1 - Art der Leiter</w:t>
      </w:r>
      <w:bookmarkEnd w:id="2011"/>
      <w:bookmarkEnd w:id="2012"/>
      <w:bookmarkEnd w:id="2013"/>
      <w:bookmarkEnd w:id="2014"/>
      <w:bookmarkEnd w:id="2015"/>
    </w:p>
    <w:p w14:paraId="68F5CC50" w14:textId="77777777" w:rsidR="002E3184" w:rsidRPr="008E0F64" w:rsidRDefault="002E3184" w:rsidP="002E3184">
      <w:pPr>
        <w:pStyle w:val="FOD-normal"/>
        <w:keepNext/>
      </w:pPr>
      <w:r w:rsidRPr="008E0F64">
        <w:t>Folgende Gegenstände können als Schutzleiter genutzt werden:</w:t>
      </w:r>
    </w:p>
    <w:p w14:paraId="38ABFBBE" w14:textId="77777777" w:rsidR="002E3184" w:rsidRPr="008E0F64" w:rsidRDefault="002E3184" w:rsidP="00445351">
      <w:pPr>
        <w:pStyle w:val="FOD-opsomming1"/>
        <w:keepNext/>
        <w:numPr>
          <w:ilvl w:val="0"/>
          <w:numId w:val="245"/>
        </w:numPr>
      </w:pPr>
      <w:r w:rsidRPr="008E0F64">
        <w:t>unabhängige Leiter,</w:t>
      </w:r>
    </w:p>
    <w:p w14:paraId="38E58A55" w14:textId="77777777" w:rsidR="002E3184" w:rsidRPr="008E0F64" w:rsidRDefault="002E3184" w:rsidP="00445351">
      <w:pPr>
        <w:pStyle w:val="FOD-opsomming1"/>
        <w:numPr>
          <w:ilvl w:val="0"/>
          <w:numId w:val="245"/>
        </w:numPr>
      </w:pPr>
      <w:r w:rsidRPr="008E0F64">
        <w:t>Leiter, die sich in denselben elektrischen Leitungen wie die aktiven Leiter einer Anlage befinden, sofern sie in gleicher Weise wie die anderen Leiter isoliert sind,</w:t>
      </w:r>
    </w:p>
    <w:p w14:paraId="58F89E58" w14:textId="77777777" w:rsidR="002E3184" w:rsidRPr="008E0F64" w:rsidRDefault="002E3184" w:rsidP="00445351">
      <w:pPr>
        <w:pStyle w:val="FOD-opsomming1"/>
        <w:numPr>
          <w:ilvl w:val="0"/>
          <w:numId w:val="245"/>
        </w:numPr>
      </w:pPr>
      <w:r w:rsidRPr="008E0F64">
        <w:t>blanke oder isolierte metallische Außenmäntel oder Schutzschirme elektrischer Leitungen, die nach den Regeln des Fachs zu diesem Zweck geeignet sind. Es handelt sich insbesondere um Außenmäntel bewehrter elektrischer Leitungen mit mineralischer Isolierung und um Elektroinstallationsrohre, bei denen eine solche Nutzung durch entsprechende Regeln vorgesehen ist. Sie dürfen jedoch nur für die Stromkreise, zu denen sie gehören, als Schutzleiter dienen. Ihre elektrische Durchgängigkeit darf nicht durch mechanische, chemische oder elektrochemische Beschädigungen beeinträchtigt werden.</w:t>
      </w:r>
    </w:p>
    <w:p w14:paraId="54DF6A0A" w14:textId="77777777" w:rsidR="002E3184" w:rsidRPr="008E0F64" w:rsidRDefault="002E3184" w:rsidP="00445351">
      <w:pPr>
        <w:pStyle w:val="FOD-opsomming1"/>
        <w:numPr>
          <w:ilvl w:val="0"/>
          <w:numId w:val="245"/>
        </w:numPr>
      </w:pPr>
      <w:r w:rsidRPr="008E0F64">
        <w:t>Metallische Umhüllungen von Schienenverteilern, wenn sie gleichzeitig folgende Bedingungen erfüllen:</w:t>
      </w:r>
    </w:p>
    <w:p w14:paraId="19F3D3D5" w14:textId="77777777" w:rsidR="002E3184" w:rsidRPr="008E0F64" w:rsidRDefault="002E3184" w:rsidP="002E3184">
      <w:pPr>
        <w:pStyle w:val="FOD-opsomming2"/>
        <w:ind w:left="709"/>
      </w:pPr>
      <w:r w:rsidRPr="008E0F64">
        <w:t>Ihre elektrische Durchgängigkeit wird bei der Herstellung oder durch effiziente Verbindungen sichergestellt.</w:t>
      </w:r>
    </w:p>
    <w:p w14:paraId="1BA315E7" w14:textId="77777777" w:rsidR="00CF2FF0" w:rsidRPr="008E0F64" w:rsidRDefault="002E3184" w:rsidP="00CF2FF0">
      <w:pPr>
        <w:pStyle w:val="FOD-opsomming2"/>
        <w:ind w:left="709"/>
      </w:pPr>
      <w:r w:rsidRPr="008E0F64">
        <w:t>Ihre elektrische Durchgängigkeit darf nicht durch mechanische, chemische oder elektrochemische Beschädigung beeinträchtigt werden.</w:t>
      </w:r>
    </w:p>
    <w:p w14:paraId="7D9E7BAE" w14:textId="101F4B94" w:rsidR="00CF2FF0" w:rsidRPr="008E0F64" w:rsidRDefault="002E3184" w:rsidP="00CF2FF0">
      <w:pPr>
        <w:pStyle w:val="FOD-opsomming2"/>
        <w:ind w:left="709"/>
      </w:pPr>
      <w:r w:rsidRPr="008E0F64">
        <w:t>Es können weitere Schutzleiter angeschlossen werden.</w:t>
      </w:r>
    </w:p>
    <w:p w14:paraId="4D425BFF" w14:textId="7D9CA623" w:rsidR="002E3184" w:rsidRPr="008E0F64" w:rsidRDefault="002E3184" w:rsidP="00445351">
      <w:pPr>
        <w:pStyle w:val="FOD-opsomming2"/>
        <w:numPr>
          <w:ilvl w:val="0"/>
          <w:numId w:val="504"/>
        </w:numPr>
      </w:pPr>
      <w:r w:rsidRPr="008E0F64">
        <w:t xml:space="preserve">Umhüllungsteile fabrikfertiger Schaltgerätekombinationen, sofern dies in den entsprechenden Regeln </w:t>
      </w:r>
      <w:r w:rsidRPr="008E0F64">
        <w:lastRenderedPageBreak/>
        <w:t>erlaubt ist und unter Einhaltung der oben erwähnten Bedingungen,</w:t>
      </w:r>
    </w:p>
    <w:p w14:paraId="05D01750" w14:textId="77777777" w:rsidR="002E3184" w:rsidRPr="008E0F64" w:rsidRDefault="002E3184" w:rsidP="00445351">
      <w:pPr>
        <w:pStyle w:val="FOD-opsomming1"/>
        <w:numPr>
          <w:ilvl w:val="0"/>
          <w:numId w:val="246"/>
        </w:numPr>
      </w:pPr>
      <w:r w:rsidRPr="008E0F64">
        <w:t>leitfähige Teile wie Metallgerüste, Maschinengehäuse, Gestelle von Hebegeräten und Wasserleitungen eines privaten und unabhängigen Netzes, wenn sie nicht zu Anlagen gehören, in denen Neutralleiter und Schutzleiter kombiniert sind (TN-C-Netz), und wenn sie gleichzeitig folgende Bedingungen erfüllen:</w:t>
      </w:r>
    </w:p>
    <w:p w14:paraId="1B1B0B17" w14:textId="77777777" w:rsidR="002E3184" w:rsidRPr="008E0F64" w:rsidRDefault="002E3184" w:rsidP="005447D9">
      <w:pPr>
        <w:pStyle w:val="FOD-opsomming2"/>
        <w:ind w:left="709" w:hanging="283"/>
      </w:pPr>
      <w:r w:rsidRPr="008E0F64">
        <w:t>Ihre elektrische Durchgängigkeit wird entweder bauartbedingt oder durch geeignete Verbindungen sichergestellt.</w:t>
      </w:r>
    </w:p>
    <w:p w14:paraId="77853F94" w14:textId="77777777" w:rsidR="002E3184" w:rsidRPr="008E0F64" w:rsidRDefault="002E3184" w:rsidP="005447D9">
      <w:pPr>
        <w:pStyle w:val="FOD-opsomming2"/>
        <w:ind w:left="709" w:hanging="283"/>
      </w:pPr>
      <w:r w:rsidRPr="008E0F64">
        <w:t>Ihre elektrische Durchgängigkeit darf nicht durch mechanische, chemische oder elektrochemische Beschädigung beeinträchtigt werden.</w:t>
      </w:r>
    </w:p>
    <w:p w14:paraId="4DE502E2" w14:textId="77777777" w:rsidR="002E3184" w:rsidRPr="008E0F64" w:rsidRDefault="002E3184" w:rsidP="005447D9">
      <w:pPr>
        <w:pStyle w:val="FOD-opsomming2"/>
        <w:ind w:left="709" w:hanging="283"/>
      </w:pPr>
      <w:r w:rsidRPr="008E0F64">
        <w:t>Sie werden nicht ohne Ausgleichsmaßnahmen abmontiert.</w:t>
      </w:r>
    </w:p>
    <w:p w14:paraId="65AC6427" w14:textId="79D8F5B1" w:rsidR="002E3184" w:rsidRPr="008E0F64" w:rsidRDefault="007156C3" w:rsidP="002E3184">
      <w:pPr>
        <w:pStyle w:val="FOD-normal"/>
      </w:pPr>
      <w:r>
        <w:t>[I</w:t>
      </w:r>
      <w:r w:rsidR="002E3184" w:rsidRPr="008E0F64">
        <w:t xml:space="preserve">n hauswirtschaftlichen </w:t>
      </w:r>
      <w:r>
        <w:t>elektrischen Anlag</w:t>
      </w:r>
      <w:r w:rsidR="002E3184" w:rsidRPr="008E0F64">
        <w:t>en</w:t>
      </w:r>
      <w:r>
        <w:t>]</w:t>
      </w:r>
      <w:r w:rsidR="002E3184" w:rsidRPr="008E0F64">
        <w:t xml:space="preserve"> sind nur Schutzleiter aus Kupfer erlaubt. Sie sind so weit wie möglich isoliert.</w:t>
      </w:r>
    </w:p>
    <w:p w14:paraId="218B1405" w14:textId="77777777" w:rsidR="002E3184" w:rsidRPr="008E0F64" w:rsidRDefault="002E3184" w:rsidP="00962ACD">
      <w:pPr>
        <w:pStyle w:val="FOD-niv4"/>
      </w:pPr>
      <w:bookmarkStart w:id="2016" w:name="_Toc390436893"/>
      <w:bookmarkStart w:id="2017" w:name="_Toc167268380"/>
      <w:bookmarkStart w:id="2018" w:name="_Toc167269543"/>
      <w:bookmarkStart w:id="2019" w:name="_Toc167270703"/>
      <w:bookmarkStart w:id="2020" w:name="_Toc196734736"/>
      <w:r w:rsidRPr="008E0F64">
        <w:t>Unterabschnitt 5.4.3.2 - Mindestquerschnitt von Leitern</w:t>
      </w:r>
      <w:bookmarkEnd w:id="2016"/>
      <w:bookmarkEnd w:id="2017"/>
      <w:bookmarkEnd w:id="2018"/>
      <w:bookmarkEnd w:id="2019"/>
      <w:bookmarkEnd w:id="2020"/>
    </w:p>
    <w:p w14:paraId="6F8BD436" w14:textId="77777777" w:rsidR="002E3184" w:rsidRPr="008E0F64" w:rsidRDefault="002E3184" w:rsidP="002E3184">
      <w:pPr>
        <w:pStyle w:val="FOD-normal"/>
      </w:pPr>
      <w:r w:rsidRPr="008E0F64">
        <w:t xml:space="preserve">Der in mm² angegebene Mindestquerschnitt </w:t>
      </w:r>
      <w:r w:rsidRPr="008E0F64">
        <w:rPr>
          <w:i/>
        </w:rPr>
        <w:t>S</w:t>
      </w:r>
      <w:r w:rsidRPr="008E0F64">
        <w:rPr>
          <w:sz w:val="11"/>
        </w:rPr>
        <w:t>P</w:t>
      </w:r>
      <w:r w:rsidRPr="008E0F64">
        <w:t xml:space="preserve"> eines Schutzleiters entspricht mindestens dem gemäß folgender Formel ermittelten Wert:</w:t>
      </w:r>
    </w:p>
    <w:p w14:paraId="625917FF" w14:textId="77777777" w:rsidR="002E3184" w:rsidRPr="008E0F64" w:rsidRDefault="002E3184" w:rsidP="002E3184">
      <w:pPr>
        <w:pStyle w:val="FOD-normal"/>
        <w:ind w:left="720"/>
      </w:pPr>
      <w:r w:rsidRPr="008E0F64">
        <w:object w:dxaOrig="960" w:dyaOrig="520" w14:anchorId="22AC1746">
          <v:shape id="_x0000_i1038" type="#_x0000_t75" style="width:45.35pt;height:26.65pt" o:ole="" o:allowoverlap="f">
            <v:imagedata r:id="rId229" o:title=""/>
          </v:shape>
          <o:OLEObject Type="Embed" ProgID="Equation.3" ShapeID="_x0000_i1038" DrawAspect="Content" ObjectID="_1814270552" r:id="rId230"/>
        </w:object>
      </w:r>
    </w:p>
    <w:p w14:paraId="0EFA7F8F" w14:textId="77777777" w:rsidR="002E3184" w:rsidRPr="008E0F64" w:rsidRDefault="002E3184" w:rsidP="002E3184">
      <w:pPr>
        <w:pStyle w:val="FOD-normal"/>
        <w:spacing w:before="0"/>
      </w:pPr>
      <w:r w:rsidRPr="008E0F64">
        <w:t>Dabei ist:</w:t>
      </w:r>
    </w:p>
    <w:p w14:paraId="3AFC5655" w14:textId="77777777" w:rsidR="002E3184" w:rsidRPr="008E0F64" w:rsidRDefault="002E3184" w:rsidP="00445351">
      <w:pPr>
        <w:pStyle w:val="FOD-opsomming1"/>
        <w:numPr>
          <w:ilvl w:val="0"/>
          <w:numId w:val="247"/>
        </w:numPr>
        <w:tabs>
          <w:tab w:val="clear" w:pos="880"/>
          <w:tab w:val="left" w:pos="360"/>
        </w:tabs>
      </w:pPr>
      <w:r w:rsidRPr="008E0F64">
        <w:rPr>
          <w:i/>
        </w:rPr>
        <w:t>I:</w:t>
      </w:r>
      <w:r w:rsidRPr="008E0F64">
        <w:t xml:space="preserve"> Effektivwert des Fehlerstroms, in Ampere, der bei einem Fehler mit vernachlässigbarer Impedanz durch die Schutzeinrichtung fließen kann; die Begrenzungsleistung der Schutzeinrichtung wird berücksichtigt,</w:t>
      </w:r>
    </w:p>
    <w:p w14:paraId="7D88DC5B" w14:textId="77777777" w:rsidR="002E3184" w:rsidRPr="008E0F64" w:rsidRDefault="002E3184" w:rsidP="00445351">
      <w:pPr>
        <w:pStyle w:val="FOD-opsomming1"/>
        <w:numPr>
          <w:ilvl w:val="0"/>
          <w:numId w:val="247"/>
        </w:numPr>
      </w:pPr>
      <w:r w:rsidRPr="008E0F64">
        <w:rPr>
          <w:i/>
        </w:rPr>
        <w:t>t:</w:t>
      </w:r>
      <w:r w:rsidRPr="008E0F64">
        <w:t xml:space="preserve"> Ansprechzeit der Abschalteinrichtung in Sekunden; beträgt höchstens 5 s,</w:t>
      </w:r>
    </w:p>
    <w:p w14:paraId="067A9B54" w14:textId="77777777" w:rsidR="002E3184" w:rsidRPr="008E0F64" w:rsidRDefault="002E3184" w:rsidP="00445351">
      <w:pPr>
        <w:pStyle w:val="FOD-opsomming1"/>
        <w:numPr>
          <w:ilvl w:val="0"/>
          <w:numId w:val="247"/>
        </w:numPr>
        <w:tabs>
          <w:tab w:val="clear" w:pos="880"/>
          <w:tab w:val="left" w:pos="360"/>
        </w:tabs>
      </w:pPr>
      <w:r w:rsidRPr="008E0F64">
        <w:t>k</w:t>
      </w:r>
      <w:r w:rsidRPr="008E0F64">
        <w:rPr>
          <w:i/>
        </w:rPr>
        <w:t>:</w:t>
      </w:r>
      <w:r w:rsidRPr="008E0F64">
        <w:t xml:space="preserve"> Konstante, deren Wert von der Art des Metalls des Schutzleiters und seiner Isolierung abhängt, angegeben in </w:t>
      </w:r>
      <w:r w:rsidRPr="008E0F64">
        <w:rPr>
          <w:i/>
        </w:rPr>
        <w:t>Tabelle 5.9</w:t>
      </w:r>
      <w:r w:rsidRPr="008E0F64">
        <w:t>.</w:t>
      </w:r>
    </w:p>
    <w:p w14:paraId="28A59A31" w14:textId="77777777" w:rsidR="002E3184" w:rsidRPr="008E0F64" w:rsidRDefault="002E3184" w:rsidP="002E3184">
      <w:pPr>
        <w:pStyle w:val="FOD-tab-titel"/>
        <w:rPr>
          <w:i w:val="0"/>
        </w:rPr>
      </w:pPr>
      <w:bookmarkStart w:id="2021" w:name="_Toc86914697"/>
      <w:bookmarkStart w:id="2022" w:name="_Toc167267974"/>
      <w:bookmarkStart w:id="2023" w:name="_Toc167269137"/>
      <w:bookmarkStart w:id="2024" w:name="_Toc167270297"/>
      <w:bookmarkStart w:id="2025" w:name="_Toc202794585"/>
      <w:r w:rsidRPr="008E0F64">
        <w:t>Tabelle 5.9 - k-Werte für Schutzleiter</w:t>
      </w:r>
      <w:bookmarkEnd w:id="2021"/>
      <w:bookmarkEnd w:id="2022"/>
      <w:bookmarkEnd w:id="2023"/>
      <w:bookmarkEnd w:id="2024"/>
      <w:bookmarkEnd w:id="2025"/>
    </w:p>
    <w:tbl>
      <w:tblPr>
        <w:tblStyle w:val="Grilledutableau"/>
        <w:tblW w:w="0" w:type="auto"/>
        <w:tblLook w:val="04A0" w:firstRow="1" w:lastRow="0" w:firstColumn="1" w:lastColumn="0" w:noHBand="0" w:noVBand="1"/>
      </w:tblPr>
      <w:tblGrid>
        <w:gridCol w:w="2241"/>
        <w:gridCol w:w="2265"/>
        <w:gridCol w:w="2249"/>
        <w:gridCol w:w="2262"/>
      </w:tblGrid>
      <w:tr w:rsidR="002E3184" w:rsidRPr="008E0F64" w14:paraId="01B5D08F" w14:textId="77777777" w:rsidTr="006759AA">
        <w:tc>
          <w:tcPr>
            <w:tcW w:w="9243" w:type="dxa"/>
            <w:gridSpan w:val="4"/>
          </w:tcPr>
          <w:p w14:paraId="741917E0"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k-Werte für isolierte Schutzleiter, die nicht Teil von Kabeln sind, bzw. für blanke Schutzleiter, die Kabelbeschichtungen berühren</w:t>
            </w:r>
          </w:p>
        </w:tc>
      </w:tr>
      <w:tr w:rsidR="002E3184" w:rsidRPr="008E0F64" w14:paraId="0A53CF8E" w14:textId="77777777" w:rsidTr="006759AA">
        <w:tc>
          <w:tcPr>
            <w:tcW w:w="2310" w:type="dxa"/>
            <w:vMerge w:val="restart"/>
          </w:tcPr>
          <w:p w14:paraId="370EABE2"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Material des Leiters</w:t>
            </w:r>
          </w:p>
        </w:tc>
        <w:tc>
          <w:tcPr>
            <w:tcW w:w="6933" w:type="dxa"/>
            <w:gridSpan w:val="3"/>
          </w:tcPr>
          <w:p w14:paraId="48E4BDD7"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Art der Isolierung der Schutzleiter bzw. der Kabelbeschichtungen</w:t>
            </w:r>
          </w:p>
        </w:tc>
      </w:tr>
      <w:tr w:rsidR="002E3184" w:rsidRPr="008E0F64" w14:paraId="32827E43" w14:textId="77777777" w:rsidTr="006759AA">
        <w:tc>
          <w:tcPr>
            <w:tcW w:w="2310" w:type="dxa"/>
            <w:vMerge/>
          </w:tcPr>
          <w:p w14:paraId="4C4E2405"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p>
        </w:tc>
        <w:tc>
          <w:tcPr>
            <w:tcW w:w="2311" w:type="dxa"/>
          </w:tcPr>
          <w:p w14:paraId="6CC8BED0"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Polyvinylchlorid (PVC)</w:t>
            </w:r>
          </w:p>
        </w:tc>
        <w:tc>
          <w:tcPr>
            <w:tcW w:w="2311" w:type="dxa"/>
          </w:tcPr>
          <w:p w14:paraId="6C4D1A16"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 xml:space="preserve">Vernetztes Polyethylen (VPE) </w:t>
            </w:r>
            <w:r w:rsidRPr="008E0F64">
              <w:rPr>
                <w:rFonts w:ascii="Trebuchet MS" w:hAnsi="Trebuchet MS"/>
                <w:i/>
                <w:sz w:val="17"/>
              </w:rPr>
              <w:br/>
              <w:t>Ethylen-Propylen (EPR)</w:t>
            </w:r>
          </w:p>
        </w:tc>
        <w:tc>
          <w:tcPr>
            <w:tcW w:w="2311" w:type="dxa"/>
          </w:tcPr>
          <w:p w14:paraId="64EEA6D1"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Butylkautschuk (B)</w:t>
            </w:r>
          </w:p>
        </w:tc>
      </w:tr>
      <w:tr w:rsidR="002E3184" w:rsidRPr="008E0F64" w14:paraId="74528794" w14:textId="77777777" w:rsidTr="006759AA">
        <w:tc>
          <w:tcPr>
            <w:tcW w:w="2310" w:type="dxa"/>
          </w:tcPr>
          <w:p w14:paraId="53329E1D"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Kupfer</w:t>
            </w:r>
          </w:p>
          <w:p w14:paraId="57E8AD34"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Aluminium</w:t>
            </w:r>
          </w:p>
          <w:p w14:paraId="14498899"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Stahl</w:t>
            </w:r>
          </w:p>
        </w:tc>
        <w:tc>
          <w:tcPr>
            <w:tcW w:w="2311" w:type="dxa"/>
          </w:tcPr>
          <w:p w14:paraId="640A0DDA"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143</w:t>
            </w:r>
          </w:p>
          <w:p w14:paraId="70C24DD7"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95</w:t>
            </w:r>
          </w:p>
          <w:p w14:paraId="693135A7"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52</w:t>
            </w:r>
          </w:p>
        </w:tc>
        <w:tc>
          <w:tcPr>
            <w:tcW w:w="2311" w:type="dxa"/>
          </w:tcPr>
          <w:p w14:paraId="1FE42DF3"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176</w:t>
            </w:r>
          </w:p>
          <w:p w14:paraId="0FC3746F"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116</w:t>
            </w:r>
          </w:p>
          <w:p w14:paraId="58567FCB"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64</w:t>
            </w:r>
          </w:p>
        </w:tc>
        <w:tc>
          <w:tcPr>
            <w:tcW w:w="2311" w:type="dxa"/>
          </w:tcPr>
          <w:p w14:paraId="097174CD"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160</w:t>
            </w:r>
          </w:p>
          <w:p w14:paraId="609A9F15"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110</w:t>
            </w:r>
          </w:p>
          <w:p w14:paraId="26D5D4D4"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60</w:t>
            </w:r>
          </w:p>
        </w:tc>
      </w:tr>
      <w:tr w:rsidR="002E3184" w:rsidRPr="008E0F64" w14:paraId="293889C6" w14:textId="77777777" w:rsidTr="006759AA">
        <w:tc>
          <w:tcPr>
            <w:tcW w:w="9243" w:type="dxa"/>
            <w:gridSpan w:val="4"/>
          </w:tcPr>
          <w:p w14:paraId="1D282C4F"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k-Werte für Schutzleiter, die Teil eines Mehrleiterkabels sind</w:t>
            </w:r>
          </w:p>
        </w:tc>
      </w:tr>
      <w:tr w:rsidR="002E3184" w:rsidRPr="008E0F64" w14:paraId="1E810C4A" w14:textId="77777777" w:rsidTr="006759AA">
        <w:tc>
          <w:tcPr>
            <w:tcW w:w="2310" w:type="dxa"/>
            <w:vMerge w:val="restart"/>
          </w:tcPr>
          <w:p w14:paraId="790A37CF"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Material des Leiters</w:t>
            </w:r>
          </w:p>
        </w:tc>
        <w:tc>
          <w:tcPr>
            <w:tcW w:w="6933" w:type="dxa"/>
            <w:gridSpan w:val="3"/>
          </w:tcPr>
          <w:p w14:paraId="180BF9F6"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Art der Isolierung der Schutzleiter</w:t>
            </w:r>
          </w:p>
        </w:tc>
      </w:tr>
      <w:tr w:rsidR="002E3184" w:rsidRPr="008E0F64" w14:paraId="7E4377EC" w14:textId="77777777" w:rsidTr="006759AA">
        <w:tc>
          <w:tcPr>
            <w:tcW w:w="2310" w:type="dxa"/>
            <w:vMerge/>
          </w:tcPr>
          <w:p w14:paraId="57C13604"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p>
        </w:tc>
        <w:tc>
          <w:tcPr>
            <w:tcW w:w="2311" w:type="dxa"/>
          </w:tcPr>
          <w:p w14:paraId="2A422E11"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Polyvinylchlorid (PVC)</w:t>
            </w:r>
          </w:p>
        </w:tc>
        <w:tc>
          <w:tcPr>
            <w:tcW w:w="2311" w:type="dxa"/>
          </w:tcPr>
          <w:p w14:paraId="47EE0A42"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 xml:space="preserve">Vernetztes Polyethylen (VPE) </w:t>
            </w:r>
            <w:r w:rsidRPr="008E0F64">
              <w:rPr>
                <w:rFonts w:ascii="Trebuchet MS" w:hAnsi="Trebuchet MS"/>
                <w:i/>
                <w:sz w:val="17"/>
              </w:rPr>
              <w:br/>
              <w:t>Ethylen-Propylen (EPR)</w:t>
            </w:r>
          </w:p>
        </w:tc>
        <w:tc>
          <w:tcPr>
            <w:tcW w:w="2311" w:type="dxa"/>
          </w:tcPr>
          <w:p w14:paraId="120C55C7"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Butylkautschuk (B)</w:t>
            </w:r>
          </w:p>
        </w:tc>
      </w:tr>
      <w:tr w:rsidR="002E3184" w:rsidRPr="008E0F64" w14:paraId="0F05D0D1" w14:textId="77777777" w:rsidTr="006759AA">
        <w:tc>
          <w:tcPr>
            <w:tcW w:w="2310" w:type="dxa"/>
          </w:tcPr>
          <w:p w14:paraId="7D5CA79F"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Kupfer</w:t>
            </w:r>
          </w:p>
          <w:p w14:paraId="66976796"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Aluminium</w:t>
            </w:r>
          </w:p>
        </w:tc>
        <w:tc>
          <w:tcPr>
            <w:tcW w:w="2311" w:type="dxa"/>
          </w:tcPr>
          <w:p w14:paraId="596DC3D3"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115</w:t>
            </w:r>
          </w:p>
          <w:p w14:paraId="62FE69CA"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76</w:t>
            </w:r>
          </w:p>
        </w:tc>
        <w:tc>
          <w:tcPr>
            <w:tcW w:w="2311" w:type="dxa"/>
          </w:tcPr>
          <w:p w14:paraId="552D590D"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143</w:t>
            </w:r>
          </w:p>
          <w:p w14:paraId="47BE2C6D"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94</w:t>
            </w:r>
          </w:p>
        </w:tc>
        <w:tc>
          <w:tcPr>
            <w:tcW w:w="2311" w:type="dxa"/>
          </w:tcPr>
          <w:p w14:paraId="65BB303B"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134</w:t>
            </w:r>
          </w:p>
          <w:p w14:paraId="59363115"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89</w:t>
            </w:r>
          </w:p>
        </w:tc>
      </w:tr>
      <w:tr w:rsidR="002E3184" w:rsidRPr="008E0F64" w14:paraId="4AD2ACC0" w14:textId="77777777" w:rsidTr="006759AA">
        <w:tc>
          <w:tcPr>
            <w:tcW w:w="9243" w:type="dxa"/>
            <w:gridSpan w:val="4"/>
          </w:tcPr>
          <w:p w14:paraId="6D28A1C3"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k-Werte für blanke Leiter, die kein Material berühren, das durch die höchste zulässige Temperatur beschädigt werden könnte</w:t>
            </w:r>
          </w:p>
        </w:tc>
      </w:tr>
      <w:tr w:rsidR="002E3184" w:rsidRPr="008E0F64" w14:paraId="4EE3F290" w14:textId="77777777" w:rsidTr="006759AA">
        <w:tc>
          <w:tcPr>
            <w:tcW w:w="2310" w:type="dxa"/>
            <w:vMerge w:val="restart"/>
          </w:tcPr>
          <w:p w14:paraId="0F3A25C8"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Material des Leiters</w:t>
            </w:r>
          </w:p>
        </w:tc>
        <w:tc>
          <w:tcPr>
            <w:tcW w:w="6933" w:type="dxa"/>
            <w:gridSpan w:val="3"/>
          </w:tcPr>
          <w:p w14:paraId="44C82FF0"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b/>
                <w:i/>
                <w:iCs/>
                <w:sz w:val="17"/>
                <w:szCs w:val="17"/>
              </w:rPr>
            </w:pPr>
            <w:r w:rsidRPr="008E0F64">
              <w:rPr>
                <w:rFonts w:ascii="Trebuchet MS" w:hAnsi="Trebuchet MS"/>
                <w:b/>
                <w:i/>
                <w:sz w:val="17"/>
              </w:rPr>
              <w:t>Installationsbedingungen</w:t>
            </w:r>
          </w:p>
        </w:tc>
      </w:tr>
      <w:tr w:rsidR="002E3184" w:rsidRPr="008E0F64" w14:paraId="6B637EFF" w14:textId="77777777" w:rsidTr="006759AA">
        <w:tc>
          <w:tcPr>
            <w:tcW w:w="2310" w:type="dxa"/>
            <w:vMerge/>
          </w:tcPr>
          <w:p w14:paraId="19DD5921"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p>
        </w:tc>
        <w:tc>
          <w:tcPr>
            <w:tcW w:w="2311" w:type="dxa"/>
            <w:vMerge w:val="restart"/>
          </w:tcPr>
          <w:p w14:paraId="5BB10028"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Sichtbar und in vorbehaltenen Räumlichkeiten</w:t>
            </w:r>
          </w:p>
        </w:tc>
        <w:tc>
          <w:tcPr>
            <w:tcW w:w="4622" w:type="dxa"/>
            <w:gridSpan w:val="2"/>
          </w:tcPr>
          <w:p w14:paraId="305FEF13"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In Gebäuden</w:t>
            </w:r>
          </w:p>
        </w:tc>
      </w:tr>
      <w:tr w:rsidR="002E3184" w:rsidRPr="008E0F64" w14:paraId="0FE6C854" w14:textId="77777777" w:rsidTr="006759AA">
        <w:tc>
          <w:tcPr>
            <w:tcW w:w="2310" w:type="dxa"/>
            <w:vMerge/>
          </w:tcPr>
          <w:p w14:paraId="630BE755"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p>
        </w:tc>
        <w:tc>
          <w:tcPr>
            <w:tcW w:w="2311" w:type="dxa"/>
            <w:vMerge/>
          </w:tcPr>
          <w:p w14:paraId="5AB69AE4"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p>
        </w:tc>
        <w:tc>
          <w:tcPr>
            <w:tcW w:w="2311" w:type="dxa"/>
          </w:tcPr>
          <w:p w14:paraId="2A611610"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Keine besondere Feuergefahr</w:t>
            </w:r>
          </w:p>
        </w:tc>
        <w:tc>
          <w:tcPr>
            <w:tcW w:w="2311" w:type="dxa"/>
          </w:tcPr>
          <w:p w14:paraId="6998399A"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Mit Feuergefahr</w:t>
            </w:r>
          </w:p>
        </w:tc>
      </w:tr>
      <w:tr w:rsidR="002E3184" w:rsidRPr="008E0F64" w14:paraId="08E3AE7A" w14:textId="77777777" w:rsidTr="006759AA">
        <w:tc>
          <w:tcPr>
            <w:tcW w:w="2310" w:type="dxa"/>
          </w:tcPr>
          <w:p w14:paraId="239FE9E7"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Kupfer</w:t>
            </w:r>
          </w:p>
          <w:p w14:paraId="48DCFCEA"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Aluminium</w:t>
            </w:r>
          </w:p>
          <w:p w14:paraId="60DF671C"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Stahl</w:t>
            </w:r>
          </w:p>
        </w:tc>
        <w:tc>
          <w:tcPr>
            <w:tcW w:w="2311" w:type="dxa"/>
          </w:tcPr>
          <w:p w14:paraId="75838FA9"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228</w:t>
            </w:r>
          </w:p>
          <w:p w14:paraId="532B3536"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125</w:t>
            </w:r>
          </w:p>
          <w:p w14:paraId="3BA54B55"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82</w:t>
            </w:r>
          </w:p>
        </w:tc>
        <w:tc>
          <w:tcPr>
            <w:tcW w:w="2311" w:type="dxa"/>
          </w:tcPr>
          <w:p w14:paraId="4F47D93D"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159</w:t>
            </w:r>
          </w:p>
          <w:p w14:paraId="1265DF71"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105</w:t>
            </w:r>
          </w:p>
          <w:p w14:paraId="6939A334"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58</w:t>
            </w:r>
          </w:p>
        </w:tc>
        <w:tc>
          <w:tcPr>
            <w:tcW w:w="2311" w:type="dxa"/>
          </w:tcPr>
          <w:p w14:paraId="6336E1B9"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138</w:t>
            </w:r>
          </w:p>
          <w:p w14:paraId="4B7E5C42"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91</w:t>
            </w:r>
          </w:p>
          <w:p w14:paraId="49A638F3" w14:textId="77777777" w:rsidR="002E3184" w:rsidRPr="008E0F64" w:rsidRDefault="002E3184" w:rsidP="006759AA">
            <w:pPr>
              <w:widowControl w:val="0"/>
              <w:autoSpaceDE w:val="0"/>
              <w:autoSpaceDN w:val="0"/>
              <w:adjustRightInd w:val="0"/>
              <w:spacing w:before="10"/>
              <w:ind w:right="55"/>
              <w:jc w:val="center"/>
              <w:rPr>
                <w:rFonts w:ascii="Trebuchet MS" w:hAnsi="Trebuchet MS" w:cs="Arial"/>
                <w:i/>
                <w:iCs/>
                <w:sz w:val="17"/>
                <w:szCs w:val="17"/>
              </w:rPr>
            </w:pPr>
            <w:r w:rsidRPr="008E0F64">
              <w:rPr>
                <w:rFonts w:ascii="Trebuchet MS" w:hAnsi="Trebuchet MS"/>
                <w:i/>
                <w:sz w:val="17"/>
              </w:rPr>
              <w:t>50</w:t>
            </w:r>
          </w:p>
        </w:tc>
      </w:tr>
    </w:tbl>
    <w:p w14:paraId="21A93CE3" w14:textId="77777777" w:rsidR="002E3184" w:rsidRPr="008E0F64" w:rsidRDefault="002E3184" w:rsidP="002E3184">
      <w:pPr>
        <w:pStyle w:val="FOD-normal"/>
        <w:spacing w:after="120"/>
      </w:pPr>
      <w:r w:rsidRPr="008E0F64">
        <w:t xml:space="preserve">Die Anwendung der oben erwähnten Formel zur Ermittlung des Wertes von </w:t>
      </w:r>
      <w:r w:rsidRPr="008E0F64">
        <w:rPr>
          <w:i/>
        </w:rPr>
        <w:t>S</w:t>
      </w:r>
      <w:r w:rsidRPr="008E0F64">
        <w:rPr>
          <w:i/>
          <w:sz w:val="11"/>
        </w:rPr>
        <w:t>p</w:t>
      </w:r>
      <w:r w:rsidRPr="008E0F64">
        <w:t xml:space="preserve"> ist nicht erforderlich, wenn Querschnitte von Schutzleitern den Vorschriften der </w:t>
      </w:r>
      <w:r w:rsidRPr="008E0F64">
        <w:rPr>
          <w:i/>
        </w:rPr>
        <w:t>Tabelle 5.10</w:t>
      </w:r>
      <w:r w:rsidRPr="008E0F64">
        <w:t xml:space="preserve"> entsprechen.</w:t>
      </w:r>
    </w:p>
    <w:p w14:paraId="74919DA3" w14:textId="77777777" w:rsidR="002E3184" w:rsidRPr="008E0F64" w:rsidRDefault="002E3184" w:rsidP="002E3184">
      <w:pPr>
        <w:pStyle w:val="FOD-normal"/>
        <w:spacing w:after="120"/>
      </w:pPr>
    </w:p>
    <w:p w14:paraId="115979DE" w14:textId="77777777" w:rsidR="002E3184" w:rsidRPr="008E0F64" w:rsidRDefault="002E3184" w:rsidP="002E3184">
      <w:pPr>
        <w:pStyle w:val="FOD-tab-titel"/>
        <w:sectPr w:rsidR="002E3184" w:rsidRPr="008E0F64" w:rsidSect="006759AA">
          <w:pgSz w:w="11907" w:h="16839" w:code="9"/>
          <w:pgMar w:top="1440" w:right="1440" w:bottom="1440" w:left="1440" w:header="708" w:footer="708" w:gutter="0"/>
          <w:cols w:space="708"/>
          <w:docGrid w:linePitch="360"/>
        </w:sectPr>
      </w:pPr>
      <w:bookmarkStart w:id="2026" w:name="_Toc86914698"/>
    </w:p>
    <w:p w14:paraId="30A4F2AC" w14:textId="77777777" w:rsidR="002E3184" w:rsidRPr="008E0F64" w:rsidRDefault="002E3184" w:rsidP="002E3184">
      <w:pPr>
        <w:pStyle w:val="FOD-tab-titel"/>
      </w:pPr>
      <w:bookmarkStart w:id="2027" w:name="_Toc167267975"/>
      <w:bookmarkStart w:id="2028" w:name="_Toc167269138"/>
      <w:bookmarkStart w:id="2029" w:name="_Toc167270298"/>
      <w:bookmarkStart w:id="2030" w:name="_Toc202794586"/>
      <w:r w:rsidRPr="008E0F64">
        <w:lastRenderedPageBreak/>
        <w:t>Tabelle 5.10 - Mindestquerschnitt von Schutzleitern, für die eine Ermittlung des S</w:t>
      </w:r>
      <w:r w:rsidRPr="008E0F64">
        <w:rPr>
          <w:vertAlign w:val="subscript"/>
        </w:rPr>
        <w:t>p</w:t>
      </w:r>
      <w:r w:rsidRPr="008E0F64">
        <w:t>-Wertes nicht erforderlich ist</w:t>
      </w:r>
      <w:bookmarkEnd w:id="2026"/>
      <w:bookmarkEnd w:id="2027"/>
      <w:bookmarkEnd w:id="2028"/>
      <w:bookmarkEnd w:id="2029"/>
      <w:bookmarkEnd w:id="2030"/>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35"/>
        <w:gridCol w:w="3571"/>
      </w:tblGrid>
      <w:tr w:rsidR="002E3184" w:rsidRPr="008E0F64" w14:paraId="08160C3C" w14:textId="77777777" w:rsidTr="006759AA">
        <w:trPr>
          <w:jc w:val="center"/>
        </w:trPr>
        <w:tc>
          <w:tcPr>
            <w:tcW w:w="3435" w:type="dxa"/>
          </w:tcPr>
          <w:p w14:paraId="42FE6CBA"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b/>
                <w:sz w:val="19"/>
                <w:szCs w:val="19"/>
              </w:rPr>
            </w:pPr>
            <w:bookmarkStart w:id="2031" w:name="TABEL_010_FR"/>
            <w:r w:rsidRPr="008E0F64">
              <w:rPr>
                <w:rFonts w:ascii="Trebuchet MS" w:hAnsi="Trebuchet MS"/>
                <w:b/>
                <w:i/>
                <w:sz w:val="17"/>
              </w:rPr>
              <w:t xml:space="preserve">Querschnitt der Leiter der Anlage </w:t>
            </w:r>
            <w:r w:rsidRPr="008E0F64">
              <w:rPr>
                <w:rFonts w:ascii="Trebuchet MS" w:hAnsi="Trebuchet MS"/>
                <w:b/>
                <w:i/>
                <w:sz w:val="17"/>
              </w:rPr>
              <w:br/>
              <w:t>(S in mm²)</w:t>
            </w:r>
          </w:p>
        </w:tc>
        <w:tc>
          <w:tcPr>
            <w:tcW w:w="3571" w:type="dxa"/>
          </w:tcPr>
          <w:p w14:paraId="359DF6E9"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b/>
                <w:sz w:val="19"/>
                <w:szCs w:val="19"/>
              </w:rPr>
            </w:pPr>
            <w:r w:rsidRPr="008E0F64">
              <w:rPr>
                <w:rFonts w:ascii="Trebuchet MS" w:hAnsi="Trebuchet MS"/>
                <w:b/>
                <w:i/>
                <w:sz w:val="17"/>
              </w:rPr>
              <w:t xml:space="preserve">Mindestquerschnitt der Schutzleiter </w:t>
            </w:r>
            <w:r w:rsidRPr="008E0F64">
              <w:rPr>
                <w:rFonts w:ascii="Trebuchet MS" w:hAnsi="Trebuchet MS"/>
                <w:b/>
                <w:i/>
                <w:sz w:val="17"/>
              </w:rPr>
              <w:br/>
              <w:t>(S</w:t>
            </w:r>
            <w:r w:rsidRPr="008E0F64">
              <w:rPr>
                <w:rFonts w:ascii="Trebuchet MS" w:hAnsi="Trebuchet MS"/>
                <w:b/>
                <w:sz w:val="17"/>
                <w:vertAlign w:val="subscript"/>
              </w:rPr>
              <w:t>p</w:t>
            </w:r>
            <w:r w:rsidRPr="008E0F64">
              <w:rPr>
                <w:rFonts w:ascii="Trebuchet MS" w:hAnsi="Trebuchet MS"/>
                <w:b/>
                <w:i/>
                <w:sz w:val="17"/>
              </w:rPr>
              <w:t xml:space="preserve"> in mm²)</w:t>
            </w:r>
          </w:p>
        </w:tc>
      </w:tr>
      <w:tr w:rsidR="002E3184" w:rsidRPr="008E0F64" w14:paraId="3237BBCD" w14:textId="77777777" w:rsidTr="006759AA">
        <w:trPr>
          <w:jc w:val="center"/>
        </w:trPr>
        <w:tc>
          <w:tcPr>
            <w:tcW w:w="3435" w:type="dxa"/>
          </w:tcPr>
          <w:p w14:paraId="50E00721"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sz w:val="19"/>
                <w:szCs w:val="19"/>
              </w:rPr>
            </w:pPr>
            <w:r w:rsidRPr="008E0F64">
              <w:rPr>
                <w:rFonts w:ascii="Trebuchet MS" w:hAnsi="Trebuchet MS"/>
                <w:i/>
                <w:sz w:val="17"/>
              </w:rPr>
              <w:t>S</w:t>
            </w:r>
            <w:r w:rsidRPr="008E0F64">
              <w:rPr>
                <w:rFonts w:ascii="Trebuchet MS" w:hAnsi="Trebuchet MS"/>
                <w:sz w:val="17"/>
              </w:rPr>
              <w:t xml:space="preserve"> </w:t>
            </w:r>
            <w:r w:rsidRPr="008E0F64">
              <w:rPr>
                <w:rFonts w:ascii="Trebuchet MS" w:hAnsi="Trebuchet MS"/>
                <w:sz w:val="17"/>
              </w:rPr>
              <w:sym w:font="Symbol" w:char="F0A3"/>
            </w:r>
            <w:r w:rsidRPr="008E0F64">
              <w:rPr>
                <w:rFonts w:ascii="Trebuchet MS" w:hAnsi="Trebuchet MS"/>
                <w:sz w:val="17"/>
              </w:rPr>
              <w:t xml:space="preserve"> 16</w:t>
            </w:r>
          </w:p>
        </w:tc>
        <w:tc>
          <w:tcPr>
            <w:tcW w:w="3571" w:type="dxa"/>
          </w:tcPr>
          <w:p w14:paraId="3D7E52B5"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i/>
                <w:sz w:val="19"/>
                <w:szCs w:val="19"/>
              </w:rPr>
            </w:pPr>
            <w:r w:rsidRPr="008E0F64">
              <w:rPr>
                <w:rFonts w:ascii="Trebuchet MS" w:hAnsi="Trebuchet MS"/>
                <w:i/>
                <w:sz w:val="17"/>
              </w:rPr>
              <w:t>S</w:t>
            </w:r>
          </w:p>
        </w:tc>
      </w:tr>
      <w:tr w:rsidR="002E3184" w:rsidRPr="008E0F64" w14:paraId="615A387B" w14:textId="77777777" w:rsidTr="006759AA">
        <w:trPr>
          <w:jc w:val="center"/>
        </w:trPr>
        <w:tc>
          <w:tcPr>
            <w:tcW w:w="3435" w:type="dxa"/>
          </w:tcPr>
          <w:p w14:paraId="1F2C7D58"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sz w:val="19"/>
                <w:szCs w:val="19"/>
              </w:rPr>
            </w:pPr>
            <w:r w:rsidRPr="008E0F64">
              <w:rPr>
                <w:rFonts w:ascii="Trebuchet MS" w:hAnsi="Trebuchet MS"/>
                <w:sz w:val="17"/>
              </w:rPr>
              <w:t xml:space="preserve">16 &lt; </w:t>
            </w:r>
            <w:r w:rsidRPr="008E0F64">
              <w:rPr>
                <w:rFonts w:ascii="Trebuchet MS" w:hAnsi="Trebuchet MS"/>
                <w:i/>
                <w:sz w:val="17"/>
              </w:rPr>
              <w:t>S</w:t>
            </w:r>
            <w:r w:rsidRPr="008E0F64">
              <w:rPr>
                <w:rFonts w:ascii="Trebuchet MS" w:hAnsi="Trebuchet MS"/>
                <w:sz w:val="17"/>
              </w:rPr>
              <w:t xml:space="preserve"> </w:t>
            </w:r>
            <w:r w:rsidRPr="008E0F64">
              <w:rPr>
                <w:rFonts w:ascii="Trebuchet MS" w:hAnsi="Trebuchet MS"/>
                <w:sz w:val="17"/>
              </w:rPr>
              <w:sym w:font="Symbol" w:char="F0A3"/>
            </w:r>
            <w:r w:rsidRPr="008E0F64">
              <w:rPr>
                <w:rFonts w:ascii="Trebuchet MS" w:hAnsi="Trebuchet MS"/>
                <w:sz w:val="17"/>
              </w:rPr>
              <w:t xml:space="preserve"> 35</w:t>
            </w:r>
          </w:p>
        </w:tc>
        <w:tc>
          <w:tcPr>
            <w:tcW w:w="3571" w:type="dxa"/>
          </w:tcPr>
          <w:p w14:paraId="08D15298"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sz w:val="19"/>
                <w:szCs w:val="19"/>
              </w:rPr>
            </w:pPr>
            <w:r w:rsidRPr="008E0F64">
              <w:rPr>
                <w:rFonts w:ascii="Trebuchet MS" w:hAnsi="Trebuchet MS"/>
                <w:sz w:val="17"/>
              </w:rPr>
              <w:t>16</w:t>
            </w:r>
          </w:p>
        </w:tc>
      </w:tr>
      <w:tr w:rsidR="002E3184" w:rsidRPr="008E0F64" w14:paraId="1FBA9207" w14:textId="77777777" w:rsidTr="006759AA">
        <w:trPr>
          <w:jc w:val="center"/>
        </w:trPr>
        <w:tc>
          <w:tcPr>
            <w:tcW w:w="3435" w:type="dxa"/>
          </w:tcPr>
          <w:p w14:paraId="5D35A76A"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sz w:val="19"/>
                <w:szCs w:val="19"/>
              </w:rPr>
            </w:pPr>
            <w:r w:rsidRPr="008E0F64">
              <w:rPr>
                <w:rFonts w:ascii="Trebuchet MS" w:hAnsi="Trebuchet MS"/>
                <w:sz w:val="17"/>
              </w:rPr>
              <w:t xml:space="preserve">35 &lt; </w:t>
            </w:r>
            <w:r w:rsidRPr="008E0F64">
              <w:rPr>
                <w:rFonts w:ascii="Trebuchet MS" w:hAnsi="Trebuchet MS"/>
                <w:i/>
                <w:sz w:val="17"/>
              </w:rPr>
              <w:t>S</w:t>
            </w:r>
          </w:p>
        </w:tc>
        <w:tc>
          <w:tcPr>
            <w:tcW w:w="3571" w:type="dxa"/>
          </w:tcPr>
          <w:p w14:paraId="6E647A73" w14:textId="77777777" w:rsidR="002E3184" w:rsidRPr="008E0F64" w:rsidRDefault="002E3184" w:rsidP="006759AA">
            <w:pPr>
              <w:widowControl w:val="0"/>
              <w:autoSpaceDE w:val="0"/>
              <w:autoSpaceDN w:val="0"/>
              <w:adjustRightInd w:val="0"/>
              <w:spacing w:after="0" w:line="240" w:lineRule="auto"/>
              <w:ind w:right="55"/>
              <w:jc w:val="center"/>
              <w:rPr>
                <w:rFonts w:ascii="Trebuchet MS" w:eastAsia="Times New Roman" w:hAnsi="Trebuchet MS" w:cs="Arial"/>
                <w:sz w:val="19"/>
                <w:szCs w:val="19"/>
              </w:rPr>
            </w:pPr>
            <w:r w:rsidRPr="008E0F64">
              <w:rPr>
                <w:rFonts w:ascii="Trebuchet MS" w:hAnsi="Trebuchet MS"/>
                <w:sz w:val="17"/>
              </w:rPr>
              <w:t>0,5</w:t>
            </w:r>
            <w:r w:rsidRPr="008E0F64">
              <w:rPr>
                <w:rFonts w:ascii="Trebuchet MS" w:hAnsi="Trebuchet MS"/>
                <w:sz w:val="17"/>
              </w:rPr>
              <w:sym w:font="Symbol" w:char="F0D7"/>
            </w:r>
            <w:r w:rsidRPr="008E0F64">
              <w:rPr>
                <w:rFonts w:ascii="Trebuchet MS" w:hAnsi="Trebuchet MS"/>
                <w:i/>
                <w:sz w:val="17"/>
              </w:rPr>
              <w:t>S</w:t>
            </w:r>
          </w:p>
        </w:tc>
      </w:tr>
    </w:tbl>
    <w:bookmarkEnd w:id="2031"/>
    <w:p w14:paraId="5380E0F2" w14:textId="77777777" w:rsidR="002E3184" w:rsidRPr="008E0F64" w:rsidRDefault="002E3184" w:rsidP="002E3184">
      <w:pPr>
        <w:pStyle w:val="FOD-normal"/>
      </w:pPr>
      <w:r w:rsidRPr="008E0F64">
        <w:t xml:space="preserve">Wenn die Anwendung dieser Regel zu nicht genormten Werten führt, werden Leiter mit einem am nächsten bei </w:t>
      </w:r>
      <w:r w:rsidRPr="008E0F64">
        <w:rPr>
          <w:i/>
        </w:rPr>
        <w:t>S</w:t>
      </w:r>
      <w:r w:rsidRPr="008E0F64">
        <w:rPr>
          <w:vertAlign w:val="subscript"/>
        </w:rPr>
        <w:t>p</w:t>
      </w:r>
      <w:r w:rsidRPr="008E0F64">
        <w:t xml:space="preserve"> liegenden genormten Querschnitt verwendet.</w:t>
      </w:r>
    </w:p>
    <w:p w14:paraId="12428BEB" w14:textId="77777777" w:rsidR="002E3184" w:rsidRPr="008E0F64" w:rsidRDefault="002E3184" w:rsidP="002E3184">
      <w:pPr>
        <w:pStyle w:val="FOD-normal"/>
      </w:pPr>
      <w:r w:rsidRPr="008E0F64">
        <w:t>Auf diese Weise ermittelte Werte gelten nur, wenn die Schutzleiter aus demselben Metall wie die aktiven Leiter bestehen. Wenn dies nicht der Fall ist, wird der Querschnitt eines Schutzleiters so festgelegt, dass der Leitwert des Schutzleiters dem Leitwert entspricht, der sich aus Anwendung des anhand der Tabelle ermittelten Mindestquerschnitts des Schutzleiters ergibt.</w:t>
      </w:r>
    </w:p>
    <w:p w14:paraId="1DFE6E58" w14:textId="77777777" w:rsidR="002E3184" w:rsidRPr="008E0F64" w:rsidRDefault="002E3184" w:rsidP="002E3184">
      <w:pPr>
        <w:pStyle w:val="FOD-normal"/>
      </w:pPr>
      <w:r w:rsidRPr="008E0F64">
        <w:t xml:space="preserve">Wenn ein Schutzleiter nicht Teil einer elektrischen Versorgungsleitung ist, beträgt sein Querschnitt </w:t>
      </w:r>
      <w:r w:rsidRPr="008E0F64">
        <w:rPr>
          <w:i/>
        </w:rPr>
        <w:t>S</w:t>
      </w:r>
      <w:r w:rsidRPr="008E0F64">
        <w:rPr>
          <w:vertAlign w:val="subscript"/>
        </w:rPr>
        <w:t>P</w:t>
      </w:r>
      <w:r w:rsidRPr="008E0F64">
        <w:t xml:space="preserve"> mindestens:</w:t>
      </w:r>
    </w:p>
    <w:p w14:paraId="44DBF3BF" w14:textId="77777777" w:rsidR="002E3184" w:rsidRPr="008E0F64" w:rsidRDefault="002E3184" w:rsidP="00445351">
      <w:pPr>
        <w:pStyle w:val="FOD-opsomming1"/>
        <w:numPr>
          <w:ilvl w:val="0"/>
          <w:numId w:val="248"/>
        </w:numPr>
      </w:pPr>
      <w:r w:rsidRPr="008E0F64">
        <w:t>2,5 mm², wenn der Leiter einen mechanischen Schutz hat,</w:t>
      </w:r>
    </w:p>
    <w:p w14:paraId="4522AEB1" w14:textId="77777777" w:rsidR="002E3184" w:rsidRPr="008E0F64" w:rsidRDefault="002E3184" w:rsidP="00445351">
      <w:pPr>
        <w:pStyle w:val="FOD-opsomming1"/>
        <w:numPr>
          <w:ilvl w:val="0"/>
          <w:numId w:val="248"/>
        </w:numPr>
        <w:spacing w:after="120"/>
        <w:ind w:left="357" w:hanging="357"/>
        <w:contextualSpacing w:val="0"/>
      </w:pPr>
      <w:r w:rsidRPr="008E0F64">
        <w:t>4 mm², wenn der Leiter keinen mechanischen Schutz hat.</w:t>
      </w:r>
    </w:p>
    <w:p w14:paraId="5E94A101" w14:textId="77777777" w:rsidR="002E3184" w:rsidRPr="008E0F64" w:rsidRDefault="002E3184" w:rsidP="002E3184">
      <w:pPr>
        <w:pStyle w:val="FOD-opsomming1"/>
        <w:numPr>
          <w:ilvl w:val="0"/>
          <w:numId w:val="0"/>
        </w:numPr>
      </w:pPr>
      <w:r w:rsidRPr="008E0F64">
        <w:t>Mindestquerschnitte von Hauptschutzleitern werden wie diejenigen von Schutzleitern berechnet.</w:t>
      </w:r>
    </w:p>
    <w:p w14:paraId="06F18200" w14:textId="77777777" w:rsidR="002E3184" w:rsidRPr="008E0F64" w:rsidRDefault="002E3184" w:rsidP="00962ACD">
      <w:pPr>
        <w:pStyle w:val="FOD-niv4"/>
      </w:pPr>
      <w:bookmarkStart w:id="2032" w:name="_Toc390436894"/>
      <w:bookmarkStart w:id="2033" w:name="_Toc167268381"/>
      <w:bookmarkStart w:id="2034" w:name="_Toc167269544"/>
      <w:bookmarkStart w:id="2035" w:name="_Toc167270704"/>
      <w:bookmarkStart w:id="2036" w:name="_Toc196734737"/>
      <w:r w:rsidRPr="008E0F64">
        <w:t>Unterabschnitt 5.4.3.3 - Kennzeichnung von Leitern</w:t>
      </w:r>
      <w:bookmarkEnd w:id="2032"/>
      <w:bookmarkEnd w:id="2033"/>
      <w:bookmarkEnd w:id="2034"/>
      <w:bookmarkEnd w:id="2035"/>
      <w:bookmarkEnd w:id="2036"/>
    </w:p>
    <w:p w14:paraId="7A14FD48" w14:textId="77777777" w:rsidR="002E3184" w:rsidRPr="008E0F64" w:rsidRDefault="002E3184" w:rsidP="002E3184">
      <w:pPr>
        <w:pStyle w:val="FOD-normal"/>
      </w:pPr>
      <w:r w:rsidRPr="008E0F64">
        <w:t>Wenn Schutzleiter, ob Teil eines Kabels oder nicht, isoliert sind, muss diese Isolierung die Farben Grün und Gelb tragen, so wie dies in der diesbezüglichen vom König bestätigten oder vom NBN registrierten Norm bestimmt ist, oder die Isolierung entspricht Bestimmungen, die ein Sicherheitsniveau gewährleisten, das dem in dieser Norm festgelegten Niveau mindestens gleichwertig ist.</w:t>
      </w:r>
    </w:p>
    <w:p w14:paraId="1245B7B5" w14:textId="77777777" w:rsidR="002E3184" w:rsidRPr="008E0F64" w:rsidRDefault="002E3184" w:rsidP="002E3184">
      <w:pPr>
        <w:pStyle w:val="FOD-normal"/>
      </w:pPr>
      <w:r w:rsidRPr="008E0F64">
        <w:t>Bei flexiblen Flachkabeln mit drei Leitern ohne zusätzlichen Mantel ist es nicht erforderlich, einen Leiter mit dieser Farbgebung zu kennzeichnen. In diesem Fall fungiert der mittlere Leiter als Schutzleiter, wenn der entsprechende Stromkreis mit einem Schutzleiter ausgestattet ist.</w:t>
      </w:r>
    </w:p>
    <w:p w14:paraId="17A55AAC" w14:textId="77777777" w:rsidR="002E3184" w:rsidRPr="008E0F64" w:rsidRDefault="002E3184" w:rsidP="002E3184">
      <w:pPr>
        <w:pStyle w:val="FOD-normal"/>
      </w:pPr>
      <w:r w:rsidRPr="008E0F64">
        <w:t>Bei vormontierten Rohren mit witterungsbeständiger Isolierung kann die Kennzeichnung auf andere Weise als durch Farbe erfolgen.</w:t>
      </w:r>
    </w:p>
    <w:p w14:paraId="3D9429A3" w14:textId="77777777" w:rsidR="002E3184" w:rsidRPr="008E0F64" w:rsidRDefault="002E3184" w:rsidP="002E3184">
      <w:pPr>
        <w:pStyle w:val="FOD-normal"/>
      </w:pPr>
      <w:r w:rsidRPr="008E0F64">
        <w:t>Bei Kabeln, bei denen eine Isolierung in den Farben Grün und Gelb technisch nicht möglich ist, dürfen Schutzleiter anhand anderer Farben gekennzeichnet werden, sofern sich diese von der Einzelfarbe der Außenleiter unterscheiden und sofern es sich nicht um Blau handelt.</w:t>
      </w:r>
    </w:p>
    <w:p w14:paraId="780E320C" w14:textId="77777777" w:rsidR="002E3184" w:rsidRPr="008E0F64" w:rsidRDefault="002E3184" w:rsidP="00962ACD">
      <w:pPr>
        <w:pStyle w:val="FOD-niv4"/>
      </w:pPr>
      <w:bookmarkStart w:id="2037" w:name="_Toc390436895"/>
      <w:bookmarkStart w:id="2038" w:name="_Toc167268382"/>
      <w:bookmarkStart w:id="2039" w:name="_Toc167269545"/>
      <w:bookmarkStart w:id="2040" w:name="_Toc167270705"/>
      <w:bookmarkStart w:id="2041" w:name="_Toc196734738"/>
      <w:r w:rsidRPr="008E0F64">
        <w:t>Unterabschnitt 5.4.3.4 - Installation von Leitern</w:t>
      </w:r>
      <w:bookmarkEnd w:id="2037"/>
      <w:bookmarkEnd w:id="2038"/>
      <w:bookmarkEnd w:id="2039"/>
      <w:bookmarkEnd w:id="2040"/>
      <w:bookmarkEnd w:id="2041"/>
    </w:p>
    <w:p w14:paraId="53A2DC69" w14:textId="77777777" w:rsidR="002E3184" w:rsidRPr="008E0F64" w:rsidRDefault="002E3184" w:rsidP="002E3184">
      <w:pPr>
        <w:pStyle w:val="FOD-normal"/>
      </w:pPr>
      <w:r w:rsidRPr="008E0F64">
        <w:t>Schutzleiter sind in angemessener Weise gegen mechanische und chemische Beschädigung sowie elektrodynamische Beanspruchung geschützt.</w:t>
      </w:r>
    </w:p>
    <w:p w14:paraId="29EE9145" w14:textId="77777777" w:rsidR="002E3184" w:rsidRPr="008E0F64" w:rsidRDefault="002E3184" w:rsidP="002E3184">
      <w:pPr>
        <w:pStyle w:val="FOD-normal"/>
      </w:pPr>
      <w:r w:rsidRPr="008E0F64">
        <w:t>Anschlüsse werden auf sichere Weise und nach den Regeln des Fachs ausgeführt.</w:t>
      </w:r>
    </w:p>
    <w:p w14:paraId="4047D7D6" w14:textId="77777777" w:rsidR="002E3184" w:rsidRPr="008E0F64" w:rsidRDefault="002E3184" w:rsidP="00962ACD">
      <w:pPr>
        <w:pStyle w:val="FOD-niv4"/>
      </w:pPr>
      <w:bookmarkStart w:id="2042" w:name="_Toc390436896"/>
      <w:bookmarkStart w:id="2043" w:name="_Toc167268383"/>
      <w:bookmarkStart w:id="2044" w:name="_Toc167269546"/>
      <w:bookmarkStart w:id="2045" w:name="_Toc167270706"/>
      <w:bookmarkStart w:id="2046" w:name="_Toc196734739"/>
      <w:r w:rsidRPr="008E0F64">
        <w:t>Unterabschnitt 5.4.3.5 - Elektrische Durchgängigkeit</w:t>
      </w:r>
      <w:bookmarkEnd w:id="2042"/>
      <w:bookmarkEnd w:id="2043"/>
      <w:bookmarkEnd w:id="2044"/>
      <w:bookmarkEnd w:id="2045"/>
      <w:bookmarkEnd w:id="2046"/>
    </w:p>
    <w:p w14:paraId="1F30096E" w14:textId="77777777" w:rsidR="002E3184" w:rsidRPr="008E0F64" w:rsidRDefault="002E3184" w:rsidP="002E3184">
      <w:pPr>
        <w:pStyle w:val="FOD-normal"/>
      </w:pPr>
      <w:r w:rsidRPr="008E0F64">
        <w:t>Wenn nicht anders vorgeschrieben, werden keine Abschalteinrichtungen wie Sicherungen, Schalter oder Trennschalter in Stromkreise von Schutzleitern eingefügt.</w:t>
      </w:r>
    </w:p>
    <w:p w14:paraId="10E68EE4" w14:textId="77777777" w:rsidR="002E3184" w:rsidRPr="008E0F64" w:rsidRDefault="002E3184" w:rsidP="002E3184">
      <w:pPr>
        <w:pStyle w:val="FOD-normal"/>
      </w:pPr>
      <w:r w:rsidRPr="008E0F64">
        <w:t>Zur Messung des Erdungswiderstandes von Erdern ist es jedoch unerlässlich, eine Abschalteinrichtung (Erdungsschalter) vorzusehen, die nur anhand eines Werkzeugs entfernt werden kann.</w:t>
      </w:r>
    </w:p>
    <w:p w14:paraId="780470B4" w14:textId="77777777" w:rsidR="002E3184" w:rsidRPr="008E0F64" w:rsidRDefault="002E3184" w:rsidP="00962ACD">
      <w:pPr>
        <w:pStyle w:val="FOD-niv4"/>
      </w:pPr>
      <w:bookmarkStart w:id="2047" w:name="_Toc390436897"/>
      <w:bookmarkStart w:id="2048" w:name="_Toc167268384"/>
      <w:bookmarkStart w:id="2049" w:name="_Toc167269547"/>
      <w:bookmarkStart w:id="2050" w:name="_Toc167270707"/>
      <w:bookmarkStart w:id="2051" w:name="_Toc196734740"/>
      <w:r w:rsidRPr="008E0F64">
        <w:t>Unterabschnitt 5.4.3.6 - Anschluss von Leitern an elektrische Betriebsmittel</w:t>
      </w:r>
      <w:bookmarkEnd w:id="2047"/>
      <w:bookmarkEnd w:id="2048"/>
      <w:bookmarkEnd w:id="2049"/>
      <w:bookmarkEnd w:id="2050"/>
      <w:bookmarkEnd w:id="2051"/>
    </w:p>
    <w:p w14:paraId="5D64AC37" w14:textId="77777777" w:rsidR="002E3184" w:rsidRPr="008E0F64" w:rsidRDefault="002E3184" w:rsidP="002E3184">
      <w:pPr>
        <w:pStyle w:val="FOD-normal"/>
        <w:keepNext/>
      </w:pPr>
      <w:r w:rsidRPr="008E0F64">
        <w:t>Elektrische Maschinen und Geräte der Klasse I sind mit Klemmen versehen, an die Schutzleiter angeschlossen werden können.</w:t>
      </w:r>
    </w:p>
    <w:p w14:paraId="7A2F9983" w14:textId="77777777" w:rsidR="002E3184" w:rsidRPr="008E0F64" w:rsidRDefault="002E3184" w:rsidP="002E3184">
      <w:pPr>
        <w:pStyle w:val="FOD-normal"/>
      </w:pPr>
      <w:r w:rsidRPr="008E0F64">
        <w:t>Durch Entfernen einer elektrischen Maschine oder eines elektrischen Geräts darf die Durchgängigkeit von Schutzstromkreisen nicht unterbrochen werden.</w:t>
      </w:r>
    </w:p>
    <w:p w14:paraId="0F212723" w14:textId="1FD204B6" w:rsidR="002E3184" w:rsidRPr="008E0F64" w:rsidRDefault="00810159" w:rsidP="002E3184">
      <w:pPr>
        <w:pStyle w:val="FOD-normal"/>
      </w:pPr>
      <w:r w:rsidRPr="008E0F64">
        <w:t>[I</w:t>
      </w:r>
      <w:r w:rsidR="002E3184" w:rsidRPr="008E0F64">
        <w:t xml:space="preserve">n hauswirtschaftlichen </w:t>
      </w:r>
      <w:r w:rsidRPr="008E0F64">
        <w:t>Anlag</w:t>
      </w:r>
      <w:r w:rsidR="002E3184" w:rsidRPr="008E0F64">
        <w:t>en</w:t>
      </w:r>
      <w:r w:rsidRPr="008E0F64">
        <w:t>]</w:t>
      </w:r>
      <w:r w:rsidR="002E3184" w:rsidRPr="008E0F64">
        <w:t xml:space="preserve"> sind elektrische Leitungen mit einem Schutzleiter versehen, mit Ausnahme von Leitungen, die zu den Schaltern führen, von Sicherheitskleinspannungsleitungen und von Leitungen, die Haupt-Differenzstromeinrichtungen vorgeschaltet sind. Hauswirtschaftliche Schalter entsprechen den diesbezüglichen vom König bestätigten oder vom NBN registrierten Normen oder Bestimmungen, die ein Sicherheitsniveau gewährleisten, das dem in diesen Normen festgelegten Niveau mindestens gleichwertig ist.</w:t>
      </w:r>
    </w:p>
    <w:p w14:paraId="05E7169A" w14:textId="77777777" w:rsidR="002E3184" w:rsidRPr="008E0F64" w:rsidRDefault="002E3184" w:rsidP="002E3184">
      <w:pPr>
        <w:pStyle w:val="FOD-niv3"/>
      </w:pPr>
      <w:bookmarkStart w:id="2052" w:name="_Toc390436898"/>
      <w:bookmarkStart w:id="2053" w:name="_Toc167268385"/>
      <w:bookmarkStart w:id="2054" w:name="_Toc167269548"/>
      <w:bookmarkStart w:id="2055" w:name="_Toc167270708"/>
      <w:r w:rsidRPr="008E0F64">
        <w:rPr>
          <w:iCs/>
        </w:rPr>
        <w:lastRenderedPageBreak/>
        <w:t>Abschnitt 5.4.4 </w:t>
      </w:r>
      <w:r w:rsidRPr="008E0F64">
        <w:t>- Potentialausgleichsverbindungen</w:t>
      </w:r>
      <w:bookmarkEnd w:id="2052"/>
      <w:bookmarkEnd w:id="2053"/>
      <w:bookmarkEnd w:id="2054"/>
      <w:bookmarkEnd w:id="2055"/>
    </w:p>
    <w:p w14:paraId="0D5ABDDB" w14:textId="77777777" w:rsidR="002E3184" w:rsidRPr="008E0F64" w:rsidRDefault="002E3184" w:rsidP="00962ACD">
      <w:pPr>
        <w:pStyle w:val="FOD-niv4"/>
      </w:pPr>
      <w:bookmarkStart w:id="2056" w:name="_Toc390436899"/>
      <w:bookmarkStart w:id="2057" w:name="_Toc167268386"/>
      <w:bookmarkStart w:id="2058" w:name="_Toc167269549"/>
      <w:bookmarkStart w:id="2059" w:name="_Toc167270709"/>
      <w:bookmarkStart w:id="2060" w:name="_Toc196734741"/>
      <w:r w:rsidRPr="008E0F64">
        <w:t>Unterabschnitt 5.4.4.1 - Hauptpotentialausgleichsverbindungen</w:t>
      </w:r>
      <w:bookmarkEnd w:id="2056"/>
      <w:bookmarkEnd w:id="2057"/>
      <w:bookmarkEnd w:id="2058"/>
      <w:bookmarkEnd w:id="2059"/>
      <w:bookmarkEnd w:id="2060"/>
    </w:p>
    <w:p w14:paraId="6D323EF7" w14:textId="77777777" w:rsidR="002E3184" w:rsidRPr="008E0F64" w:rsidRDefault="002E3184" w:rsidP="00F1261E">
      <w:pPr>
        <w:pStyle w:val="Paragraphedeliste"/>
        <w:widowControl w:val="0"/>
        <w:numPr>
          <w:ilvl w:val="0"/>
          <w:numId w:val="5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Querschnitt von Leitern</w:t>
      </w:r>
    </w:p>
    <w:p w14:paraId="3BA683B7" w14:textId="77777777" w:rsidR="002E3184" w:rsidRPr="008E0F64" w:rsidRDefault="002E3184" w:rsidP="002E3184">
      <w:pPr>
        <w:pStyle w:val="FOD-normal"/>
      </w:pPr>
      <w:r w:rsidRPr="008E0F64">
        <w:t>Der Querschnitt von Hauptschutzpotentialausgleichsleitern entspricht mindestens der Hälfte des Querschnitts des dicksten Schutzleiters einer Anlage, Erdungsleiter ausgenommen, wobei mindestens 6 mm² aus Kupfer bestehen.</w:t>
      </w:r>
    </w:p>
    <w:p w14:paraId="7E17D23A" w14:textId="77777777" w:rsidR="002E3184" w:rsidRPr="008E0F64" w:rsidRDefault="002E3184" w:rsidP="002E3184">
      <w:pPr>
        <w:pStyle w:val="FOD-normal"/>
      </w:pPr>
      <w:r w:rsidRPr="008E0F64">
        <w:t>Ihr Querschnitt kann jedoch beschränkt werden:</w:t>
      </w:r>
    </w:p>
    <w:p w14:paraId="72E8F799" w14:textId="77777777" w:rsidR="002E3184" w:rsidRPr="008E0F64" w:rsidRDefault="002E3184" w:rsidP="00445351">
      <w:pPr>
        <w:pStyle w:val="FOD-opsomming1"/>
        <w:numPr>
          <w:ilvl w:val="0"/>
          <w:numId w:val="249"/>
        </w:numPr>
      </w:pPr>
      <w:r w:rsidRPr="008E0F64">
        <w:t>auf 25 mm², wenn der Leiter aus Kupfer besteht,</w:t>
      </w:r>
    </w:p>
    <w:p w14:paraId="6E6FA496" w14:textId="77777777" w:rsidR="002E3184" w:rsidRPr="008E0F64" w:rsidRDefault="002E3184" w:rsidP="00445351">
      <w:pPr>
        <w:pStyle w:val="FOD-opsomming1"/>
        <w:numPr>
          <w:ilvl w:val="0"/>
          <w:numId w:val="249"/>
        </w:numPr>
      </w:pPr>
      <w:r w:rsidRPr="008E0F64">
        <w:t>auf den gleichwertigen elektrischen Querschnitt, wenn es sich um ein anderes Metall handelt.</w:t>
      </w:r>
    </w:p>
    <w:p w14:paraId="4C0A0002" w14:textId="77777777" w:rsidR="002E3184" w:rsidRPr="008E0F64" w:rsidRDefault="002E3184" w:rsidP="00F1261E">
      <w:pPr>
        <w:pStyle w:val="Paragraphedeliste"/>
        <w:widowControl w:val="0"/>
        <w:numPr>
          <w:ilvl w:val="0"/>
          <w:numId w:val="56"/>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Ausführung</w:t>
      </w:r>
    </w:p>
    <w:p w14:paraId="36AF2DC2" w14:textId="77777777" w:rsidR="002E3184" w:rsidRPr="008E0F64" w:rsidRDefault="002E3184" w:rsidP="002E3184">
      <w:pPr>
        <w:pStyle w:val="FOD-normal"/>
      </w:pPr>
      <w:r w:rsidRPr="008E0F64">
        <w:t xml:space="preserve">Hauptschutzpotentialausgleichsleiter entsprechen den auf Schutzleiter anwendbaren Vorschriften. Sie werden gemäß diesen Vorschriften </w:t>
      </w:r>
      <w:r w:rsidRPr="008E0F64">
        <w:rPr>
          <w:i/>
        </w:rPr>
        <w:t>(Unterabschnitte 5.4.3.4</w:t>
      </w:r>
      <w:r w:rsidRPr="008E0F64">
        <w:t xml:space="preserve"> und </w:t>
      </w:r>
      <w:r w:rsidRPr="008E0F64">
        <w:rPr>
          <w:i/>
        </w:rPr>
        <w:t>5.4.3.6</w:t>
      </w:r>
      <w:r w:rsidRPr="008E0F64">
        <w:t>) installiert und angeschlossen.</w:t>
      </w:r>
    </w:p>
    <w:p w14:paraId="797B4DEE" w14:textId="77777777" w:rsidR="002E3184" w:rsidRPr="008E0F64" w:rsidRDefault="002E3184" w:rsidP="002E3184">
      <w:pPr>
        <w:pStyle w:val="FOD-normal"/>
      </w:pPr>
      <w:r w:rsidRPr="008E0F64">
        <w:t>Hauptschutzpotentialausgleichsleiter sind mit einer Isolierung in den Farben Grün und Gelb versehen.</w:t>
      </w:r>
    </w:p>
    <w:p w14:paraId="0A69973B" w14:textId="77777777" w:rsidR="002E3184" w:rsidRPr="008E0F64" w:rsidRDefault="002E3184" w:rsidP="00962ACD">
      <w:pPr>
        <w:pStyle w:val="FOD-niv4"/>
      </w:pPr>
      <w:bookmarkStart w:id="2061" w:name="_Toc390436900"/>
      <w:bookmarkStart w:id="2062" w:name="_Toc167268387"/>
      <w:bookmarkStart w:id="2063" w:name="_Toc167269550"/>
      <w:bookmarkStart w:id="2064" w:name="_Toc167270710"/>
      <w:bookmarkStart w:id="2065" w:name="_Toc196734742"/>
      <w:r w:rsidRPr="008E0F64">
        <w:t>Unterabschnitt 5.4.4.2 - Zusätzliche Potentialausgleichsverbindungen</w:t>
      </w:r>
      <w:bookmarkEnd w:id="2061"/>
      <w:bookmarkEnd w:id="2062"/>
      <w:bookmarkEnd w:id="2063"/>
      <w:bookmarkEnd w:id="2064"/>
      <w:bookmarkEnd w:id="2065"/>
    </w:p>
    <w:p w14:paraId="0FDB57FA" w14:textId="77777777" w:rsidR="002E3184" w:rsidRPr="008E0F64" w:rsidRDefault="002E3184" w:rsidP="00F1261E">
      <w:pPr>
        <w:pStyle w:val="Paragraphedeliste"/>
        <w:widowControl w:val="0"/>
        <w:numPr>
          <w:ilvl w:val="0"/>
          <w:numId w:val="5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Querschnitt von Leitern</w:t>
      </w:r>
    </w:p>
    <w:p w14:paraId="6CCAC55E" w14:textId="77777777" w:rsidR="002E3184" w:rsidRPr="008E0F64" w:rsidRDefault="002E3184" w:rsidP="002E3184">
      <w:pPr>
        <w:pStyle w:val="FOD-normal"/>
      </w:pPr>
      <w:r w:rsidRPr="008E0F64">
        <w:t>Der Querschnitt von Leitern zusätzlicher Potentialausgleichsverbindungen entspricht mindestens:</w:t>
      </w:r>
    </w:p>
    <w:p w14:paraId="3A02A627" w14:textId="77777777" w:rsidR="002E3184" w:rsidRPr="008E0F64" w:rsidRDefault="002E3184" w:rsidP="00445351">
      <w:pPr>
        <w:pStyle w:val="FOD-opsomming1"/>
        <w:numPr>
          <w:ilvl w:val="0"/>
          <w:numId w:val="250"/>
        </w:numPr>
      </w:pPr>
      <w:r w:rsidRPr="008E0F64">
        <w:t>der Hälfte des Querschnitts des mit einem Körper verbundenen Schutzleiters, Erdungsleiter ausgenommen, wenn die Potentialausgleichsverbindung diesen Körper mit einem fremden leitfähigen Teil verbindet,</w:t>
      </w:r>
    </w:p>
    <w:p w14:paraId="12ACFB84" w14:textId="77777777" w:rsidR="002E3184" w:rsidRPr="008E0F64" w:rsidRDefault="002E3184" w:rsidP="00445351">
      <w:pPr>
        <w:pStyle w:val="FOD-opsomming1"/>
        <w:numPr>
          <w:ilvl w:val="0"/>
          <w:numId w:val="250"/>
        </w:numPr>
      </w:pPr>
      <w:r w:rsidRPr="008E0F64">
        <w:t>dem kleinsten Querschnitt der Schutzleiter, die mit Körpern verschiedener Geräte verbunden sind; in diesem Fall muss sichergestellt sein, dass die Herstellung einer Potentialausgleichsverbindung zwischen diesen beiden Körpern, die zu Stromkreisen mit sehr unterschiedlichen Querschnitten gehören, nicht dazu führen kann, dass im Schutzleiter mit dem kleinsten Querschnitt Fehlerströme entstehen, die eine Überschreitung der zulässigen thermischen Beanspruchung dieses Leiters verursachen.</w:t>
      </w:r>
    </w:p>
    <w:p w14:paraId="1139A629" w14:textId="77777777" w:rsidR="002E3184" w:rsidRPr="008E0F64" w:rsidRDefault="002E3184" w:rsidP="002E3184">
      <w:pPr>
        <w:pStyle w:val="FOD-normal"/>
      </w:pPr>
      <w:r w:rsidRPr="008E0F64">
        <w:t>Querschnitte dürfen keinesfalls kleiner sein als:</w:t>
      </w:r>
    </w:p>
    <w:p w14:paraId="6BA83701" w14:textId="77777777" w:rsidR="002E3184" w:rsidRPr="008E0F64" w:rsidRDefault="002E3184" w:rsidP="00445351">
      <w:pPr>
        <w:pStyle w:val="FOD-opsomming1"/>
        <w:numPr>
          <w:ilvl w:val="0"/>
          <w:numId w:val="251"/>
        </w:numPr>
      </w:pPr>
      <w:r w:rsidRPr="008E0F64">
        <w:t>2,5 mm², wenn die Leiter mechanisch geschützt sind,</w:t>
      </w:r>
    </w:p>
    <w:p w14:paraId="2F52FF79" w14:textId="77777777" w:rsidR="002E3184" w:rsidRPr="008E0F64" w:rsidRDefault="002E3184" w:rsidP="00445351">
      <w:pPr>
        <w:pStyle w:val="FOD-opsomming1"/>
        <w:numPr>
          <w:ilvl w:val="0"/>
          <w:numId w:val="251"/>
        </w:numPr>
      </w:pPr>
      <w:r w:rsidRPr="008E0F64">
        <w:t>4 mm², wenn die Leiter nicht mechanisch geschützt sind.</w:t>
      </w:r>
    </w:p>
    <w:p w14:paraId="1E1FA431" w14:textId="77777777" w:rsidR="002E3184" w:rsidRPr="008E0F64" w:rsidRDefault="002E3184" w:rsidP="00F1261E">
      <w:pPr>
        <w:pStyle w:val="Paragraphedeliste"/>
        <w:widowControl w:val="0"/>
        <w:numPr>
          <w:ilvl w:val="0"/>
          <w:numId w:val="57"/>
        </w:numPr>
        <w:tabs>
          <w:tab w:val="left" w:pos="360"/>
        </w:tabs>
        <w:autoSpaceDE w:val="0"/>
        <w:autoSpaceDN w:val="0"/>
        <w:adjustRightInd w:val="0"/>
        <w:spacing w:before="120" w:after="120" w:line="240" w:lineRule="auto"/>
        <w:rPr>
          <w:rFonts w:ascii="Trebuchet MS" w:eastAsiaTheme="minorHAnsi" w:hAnsi="Trebuchet MS" w:cs="Arial"/>
          <w:b/>
          <w:iCs/>
          <w:sz w:val="19"/>
          <w:szCs w:val="19"/>
        </w:rPr>
      </w:pPr>
      <w:r w:rsidRPr="008E0F64">
        <w:rPr>
          <w:rFonts w:ascii="Trebuchet MS" w:hAnsi="Trebuchet MS"/>
          <w:b/>
          <w:sz w:val="19"/>
        </w:rPr>
        <w:t>Ausführung</w:t>
      </w:r>
    </w:p>
    <w:p w14:paraId="3EEAC078" w14:textId="77777777" w:rsidR="002E3184" w:rsidRPr="008E0F64" w:rsidRDefault="002E3184" w:rsidP="002E3184">
      <w:pPr>
        <w:pStyle w:val="FOD-normal"/>
      </w:pPr>
      <w:r w:rsidRPr="008E0F64">
        <w:t>Zusätzliche Schutzpotentialausgleichsleiter werden gemäß den Vorschriften für Schutzleiter (</w:t>
      </w:r>
      <w:r w:rsidRPr="008E0F64">
        <w:rPr>
          <w:i/>
        </w:rPr>
        <w:t xml:space="preserve">Unterabschnitte 5.4.3.4. </w:t>
      </w:r>
      <w:r w:rsidRPr="008E0F64">
        <w:t>und</w:t>
      </w:r>
      <w:r w:rsidRPr="008E0F64">
        <w:rPr>
          <w:i/>
        </w:rPr>
        <w:t> 5.4.3.6.</w:t>
      </w:r>
      <w:r w:rsidRPr="008E0F64">
        <w:t>) installiert und angeschlossen.</w:t>
      </w:r>
    </w:p>
    <w:p w14:paraId="4EE69F2C" w14:textId="77777777" w:rsidR="002E3184" w:rsidRPr="008E0F64" w:rsidRDefault="002E3184" w:rsidP="002E3184">
      <w:pPr>
        <w:pStyle w:val="FOD-normal"/>
      </w:pPr>
      <w:r w:rsidRPr="008E0F64">
        <w:t>Zusätzliche Schutzpotentialausgleichsleiter sind mit einer Isolierung in den Farben Grün und Gelb versehen.</w:t>
      </w:r>
    </w:p>
    <w:p w14:paraId="00754430" w14:textId="77777777" w:rsidR="002E3184" w:rsidRPr="008E0F64" w:rsidRDefault="002E3184" w:rsidP="00F1261E">
      <w:pPr>
        <w:pStyle w:val="Paragraphedeliste"/>
        <w:keepNext/>
        <w:widowControl w:val="0"/>
        <w:numPr>
          <w:ilvl w:val="0"/>
          <w:numId w:val="57"/>
        </w:numPr>
        <w:tabs>
          <w:tab w:val="left" w:pos="360"/>
        </w:tabs>
        <w:autoSpaceDE w:val="0"/>
        <w:autoSpaceDN w:val="0"/>
        <w:adjustRightInd w:val="0"/>
        <w:spacing w:before="120" w:after="120" w:line="240" w:lineRule="auto"/>
        <w:ind w:left="357" w:hanging="357"/>
        <w:rPr>
          <w:rFonts w:ascii="Trebuchet MS" w:eastAsiaTheme="minorHAnsi" w:hAnsi="Trebuchet MS" w:cs="Arial"/>
          <w:b/>
          <w:iCs/>
          <w:sz w:val="19"/>
          <w:szCs w:val="19"/>
        </w:rPr>
      </w:pPr>
      <w:r w:rsidRPr="008E0F64">
        <w:rPr>
          <w:rFonts w:ascii="Trebuchet MS" w:hAnsi="Trebuchet MS"/>
          <w:b/>
          <w:sz w:val="19"/>
        </w:rPr>
        <w:t>Effizienzprüfung</w:t>
      </w:r>
    </w:p>
    <w:p w14:paraId="2DC599D0" w14:textId="77777777" w:rsidR="002E3184" w:rsidRPr="008E0F64" w:rsidRDefault="002E3184" w:rsidP="002E3184">
      <w:pPr>
        <w:pStyle w:val="FOD-normal"/>
        <w:keepNext/>
      </w:pPr>
      <w:r w:rsidRPr="008E0F64">
        <w:t xml:space="preserve">Im Zweifelsfall wird die Effizienz einer zusätzlichen Potentialausgleichsverbindung geprüft, indem sichergestellt wird, dass die Impedanz zwischen jedem betrachteten Körper und jedem anderen Körper oder jedem gleichzeitig berührbaren leitfähigen Teil nicht über </w:t>
      </w:r>
      <w:r w:rsidRPr="008E0F64">
        <w:rPr>
          <w:i/>
        </w:rPr>
        <w:t>U/Ia</w:t>
      </w:r>
      <w:r w:rsidRPr="008E0F64">
        <w:t xml:space="preserve"> liegt; dabei ist:</w:t>
      </w:r>
    </w:p>
    <w:p w14:paraId="10AA9922" w14:textId="77777777" w:rsidR="002E3184" w:rsidRPr="008E0F64" w:rsidRDefault="002E3184" w:rsidP="00445351">
      <w:pPr>
        <w:pStyle w:val="FOD-opsomming1"/>
        <w:keepNext/>
        <w:numPr>
          <w:ilvl w:val="0"/>
          <w:numId w:val="252"/>
        </w:numPr>
      </w:pPr>
      <w:r w:rsidRPr="008E0F64">
        <w:rPr>
          <w:i/>
        </w:rPr>
        <w:t xml:space="preserve">U: </w:t>
      </w:r>
      <w:r w:rsidRPr="008E0F64">
        <w:t xml:space="preserve"> unbeeinflusste Berührungsspannung,</w:t>
      </w:r>
    </w:p>
    <w:p w14:paraId="7BC160C9" w14:textId="77777777" w:rsidR="002E3184" w:rsidRPr="008E0F64" w:rsidRDefault="002E3184" w:rsidP="00445351">
      <w:pPr>
        <w:pStyle w:val="FOD-opsomming1"/>
        <w:numPr>
          <w:ilvl w:val="0"/>
          <w:numId w:val="252"/>
        </w:numPr>
        <w:tabs>
          <w:tab w:val="clear" w:pos="880"/>
          <w:tab w:val="left" w:pos="360"/>
        </w:tabs>
      </w:pPr>
      <w:r w:rsidRPr="008E0F64">
        <w:rPr>
          <w:i/>
        </w:rPr>
        <w:t>I</w:t>
      </w:r>
      <w:r w:rsidRPr="008E0F64">
        <w:rPr>
          <w:vertAlign w:val="subscript"/>
        </w:rPr>
        <w:t>a</w:t>
      </w:r>
      <w:r w:rsidRPr="008E0F64">
        <w:rPr>
          <w:i/>
        </w:rPr>
        <w:t xml:space="preserve">: </w:t>
      </w:r>
      <w:r w:rsidRPr="008E0F64">
        <w:t>Ansprechstrom der Schutzeinrichtung innerhalb der in der Sicherheitskurve angegebenen Zeit, je nach Wert der unbeeinflussten Berührungsspannung.</w:t>
      </w:r>
    </w:p>
    <w:p w14:paraId="44AB06C1" w14:textId="77777777" w:rsidR="002E3184" w:rsidRPr="008E0F64" w:rsidRDefault="002E3184" w:rsidP="002E3184">
      <w:pPr>
        <w:pStyle w:val="FOD-normal"/>
      </w:pPr>
      <w:r w:rsidRPr="008E0F64">
        <w:t>Wenn eine Prüfung zwischen zwei Körpern, die von verschiedenen Stromkreisen versorgt werden, durchgeführt wird, wird sichergestellt, dass oben erwähnte Bedingung für die Schutzeinrichtungen aller betreffenden Stromkreise eingehalten wird.</w:t>
      </w:r>
    </w:p>
    <w:p w14:paraId="702EE26B" w14:textId="77777777" w:rsidR="002E3184" w:rsidRPr="008E0F64" w:rsidRDefault="002E3184" w:rsidP="002E3184">
      <w:pPr>
        <w:pStyle w:val="FOD-normal"/>
      </w:pPr>
    </w:p>
    <w:p w14:paraId="51B10793" w14:textId="77777777" w:rsidR="002E3184" w:rsidRPr="008E0F64" w:rsidRDefault="002E3184" w:rsidP="002E3184">
      <w:pPr>
        <w:pStyle w:val="FOD-niv2"/>
        <w:spacing w:before="0" w:after="200"/>
      </w:pPr>
      <w:bookmarkStart w:id="2066" w:name="_Toc86914647"/>
      <w:bookmarkStart w:id="2067" w:name="_Toc167268388"/>
      <w:bookmarkStart w:id="2068" w:name="_Toc167269551"/>
      <w:bookmarkStart w:id="2069" w:name="_Toc167269865"/>
      <w:bookmarkStart w:id="2070" w:name="_Toc167270711"/>
      <w:bookmarkStart w:id="2071" w:name="_Toc196465631"/>
      <w:bookmarkStart w:id="2072" w:name="_Toc202779188"/>
      <w:bookmarkStart w:id="2073" w:name="_Toc506562111"/>
      <w:r w:rsidRPr="008E0F64">
        <w:t>KAPITEL 5.5 - Sicherheitsanlagen</w:t>
      </w:r>
      <w:bookmarkEnd w:id="2066"/>
      <w:bookmarkEnd w:id="2067"/>
      <w:bookmarkEnd w:id="2068"/>
      <w:bookmarkEnd w:id="2069"/>
      <w:bookmarkEnd w:id="2070"/>
      <w:bookmarkEnd w:id="2071"/>
      <w:bookmarkEnd w:id="2072"/>
    </w:p>
    <w:p w14:paraId="0F7C710A" w14:textId="77777777" w:rsidR="002E3184" w:rsidRPr="008E0F64" w:rsidRDefault="002E3184" w:rsidP="002E3184">
      <w:pPr>
        <w:pStyle w:val="FOD-niv3"/>
      </w:pPr>
      <w:bookmarkStart w:id="2074" w:name="_Toc167268389"/>
      <w:bookmarkStart w:id="2075" w:name="_Toc167269552"/>
      <w:bookmarkStart w:id="2076" w:name="_Toc167270712"/>
      <w:r w:rsidRPr="008E0F64">
        <w:t>Abschnitt 5.5.1 - Allgemeines</w:t>
      </w:r>
      <w:bookmarkEnd w:id="2074"/>
      <w:bookmarkEnd w:id="2075"/>
      <w:bookmarkEnd w:id="2076"/>
    </w:p>
    <w:p w14:paraId="34094FEB" w14:textId="77777777" w:rsidR="002E3184" w:rsidRPr="008E0F64" w:rsidRDefault="002E3184" w:rsidP="002E3184">
      <w:pPr>
        <w:autoSpaceDE w:val="0"/>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In vorliegendem Kapitel werden spezifische Vorschriften in Bezug auf Wahl und Einsatz von Sicherheitsanlagen behandelt. </w:t>
      </w:r>
    </w:p>
    <w:p w14:paraId="644BC88E" w14:textId="77777777" w:rsidR="002E3184" w:rsidRPr="008E0F64" w:rsidRDefault="002E3184" w:rsidP="002E3184">
      <w:pPr>
        <w:autoSpaceDE w:val="0"/>
        <w:spacing w:after="120" w:line="240" w:lineRule="auto"/>
        <w:jc w:val="both"/>
        <w:rPr>
          <w:rFonts w:ascii="Trebuchet MS" w:hAnsi="Trebuchet MS" w:cs="Calibri"/>
          <w:i/>
          <w:sz w:val="19"/>
          <w:szCs w:val="19"/>
          <w:shd w:val="clear" w:color="auto" w:fill="FFFFFF"/>
        </w:rPr>
      </w:pPr>
      <w:r w:rsidRPr="008E0F64">
        <w:rPr>
          <w:rFonts w:ascii="Trebuchet MS" w:hAnsi="Trebuchet MS"/>
          <w:sz w:val="19"/>
          <w:shd w:val="clear" w:color="auto" w:fill="FFFFFF"/>
        </w:rPr>
        <w:t xml:space="preserve">Sicherheitsanlagen können allgemein gemäß </w:t>
      </w:r>
      <w:r w:rsidRPr="008E0F64">
        <w:rPr>
          <w:rFonts w:ascii="Trebuchet MS" w:hAnsi="Trebuchet MS"/>
          <w:i/>
          <w:sz w:val="19"/>
          <w:shd w:val="clear" w:color="auto" w:fill="FFFFFF"/>
        </w:rPr>
        <w:t>Abbildung 5.34</w:t>
      </w:r>
      <w:r w:rsidRPr="008E0F64">
        <w:rPr>
          <w:rFonts w:ascii="Trebuchet MS" w:hAnsi="Trebuchet MS"/>
          <w:sz w:val="19"/>
          <w:shd w:val="clear" w:color="auto" w:fill="FFFFFF"/>
        </w:rPr>
        <w:t xml:space="preserve"> dargestellt werden.</w:t>
      </w:r>
    </w:p>
    <w:p w14:paraId="4A59D5CA" w14:textId="77777777" w:rsidR="002E3184" w:rsidRPr="008E0F64" w:rsidRDefault="002E3184" w:rsidP="002E3184">
      <w:pPr>
        <w:pStyle w:val="FOD-fig-tab-titel"/>
        <w:spacing w:before="80"/>
        <w:rPr>
          <w:rFonts w:ascii="Calibri" w:hAnsi="Calibri" w:cs="Calibri"/>
          <w:sz w:val="20"/>
          <w:szCs w:val="20"/>
          <w:shd w:val="clear" w:color="auto" w:fill="FFFFFF"/>
        </w:rPr>
      </w:pPr>
      <w:bookmarkStart w:id="2077" w:name="_Toc86914688"/>
      <w:bookmarkStart w:id="2078" w:name="_Toc167267763"/>
      <w:bookmarkStart w:id="2079" w:name="_Toc167268926"/>
      <w:bookmarkStart w:id="2080" w:name="_Toc167270086"/>
      <w:bookmarkStart w:id="2081" w:name="_Toc202794530"/>
      <w:r w:rsidRPr="008E0F64">
        <w:lastRenderedPageBreak/>
        <w:t>Abbildung 5.34 - Schematische Darstellung einer Sicherheitsanlage</w:t>
      </w:r>
      <w:bookmarkEnd w:id="2077"/>
      <w:bookmarkEnd w:id="2078"/>
      <w:bookmarkEnd w:id="2079"/>
      <w:bookmarkEnd w:id="2080"/>
      <w:bookmarkEnd w:id="2081"/>
    </w:p>
    <w:tbl>
      <w:tblPr>
        <w:tblW w:w="0" w:type="auto"/>
        <w:jc w:val="center"/>
        <w:tblLayout w:type="fixed"/>
        <w:tblLook w:val="0000" w:firstRow="0" w:lastRow="0" w:firstColumn="0" w:lastColumn="0" w:noHBand="0" w:noVBand="0"/>
      </w:tblPr>
      <w:tblGrid>
        <w:gridCol w:w="7818"/>
      </w:tblGrid>
      <w:tr w:rsidR="002E3184" w:rsidRPr="008E0F64" w14:paraId="7CBE6C69" w14:textId="77777777" w:rsidTr="006759AA">
        <w:trPr>
          <w:trHeight w:val="2586"/>
          <w:jc w:val="center"/>
        </w:trPr>
        <w:tc>
          <w:tcPr>
            <w:tcW w:w="7818" w:type="dxa"/>
            <w:tcBorders>
              <w:top w:val="single" w:sz="4" w:space="0" w:color="000000"/>
              <w:left w:val="single" w:sz="4" w:space="0" w:color="000000"/>
              <w:bottom w:val="single" w:sz="4" w:space="0" w:color="000000"/>
              <w:right w:val="single" w:sz="4" w:space="0" w:color="000000"/>
            </w:tcBorders>
          </w:tcPr>
          <w:p w14:paraId="736B76EE" w14:textId="77777777" w:rsidR="002E3184" w:rsidRPr="008E0F64" w:rsidRDefault="002E3184" w:rsidP="006759AA">
            <w:pPr>
              <w:jc w:val="center"/>
              <w:rPr>
                <w:rFonts w:ascii="Calibri" w:hAnsi="Calibri" w:cs="Calibri"/>
                <w:sz w:val="20"/>
                <w:szCs w:val="20"/>
                <w:shd w:val="clear" w:color="auto" w:fill="FFFFFF"/>
              </w:rPr>
            </w:pPr>
            <w:r w:rsidRPr="008E0F64">
              <w:rPr>
                <w:rFonts w:ascii="Calibri" w:hAnsi="Calibri" w:cs="Calibri"/>
                <w:noProof/>
                <w:sz w:val="20"/>
                <w:szCs w:val="20"/>
                <w:shd w:val="clear" w:color="auto" w:fill="FFFFFF"/>
              </w:rPr>
              <w:drawing>
                <wp:inline distT="0" distB="0" distL="0" distR="0" wp14:anchorId="4474FB65" wp14:editId="56DD24A3">
                  <wp:extent cx="2248235" cy="2305050"/>
                  <wp:effectExtent l="0" t="0" r="0" b="0"/>
                  <wp:docPr id="4" name="Image 4" descr="K:\I. INFO\4. Utilisateurs\PP\2021\RGIE ANNEXES partie 5\image 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K:\I. INFO\4. Utilisateurs\PP\2021\RGIE ANNEXES partie 5\image 3.PNG"/>
                          <pic:cNvPicPr>
                            <a:picLocks noChangeAspect="1" noChangeArrowheads="1"/>
                          </pic:cNvPicPr>
                        </pic:nvPicPr>
                        <pic:blipFill>
                          <a:blip r:embed="rId231">
                            <a:extLst>
                              <a:ext uri="{28A0092B-C50C-407E-A947-70E740481C1C}">
                                <a14:useLocalDpi xmlns:a14="http://schemas.microsoft.com/office/drawing/2010/main" val="0"/>
                              </a:ext>
                            </a:extLst>
                          </a:blip>
                          <a:srcRect/>
                          <a:stretch>
                            <a:fillRect/>
                          </a:stretch>
                        </pic:blipFill>
                        <pic:spPr bwMode="auto">
                          <a:xfrm>
                            <a:off x="0" y="0"/>
                            <a:ext cx="2255958" cy="2312968"/>
                          </a:xfrm>
                          <a:prstGeom prst="rect">
                            <a:avLst/>
                          </a:prstGeom>
                          <a:noFill/>
                          <a:ln>
                            <a:noFill/>
                          </a:ln>
                        </pic:spPr>
                      </pic:pic>
                    </a:graphicData>
                  </a:graphic>
                </wp:inline>
              </w:drawing>
            </w:r>
          </w:p>
        </w:tc>
      </w:tr>
    </w:tbl>
    <w:p w14:paraId="30520456" w14:textId="77777777" w:rsidR="002E3184" w:rsidRPr="008E0F64" w:rsidRDefault="002E3184" w:rsidP="002E3184">
      <w:pPr>
        <w:spacing w:before="120"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xml:space="preserve">Spezifische Vorschriften eines anderen Bezugssystems dürfen von Vorschriften des vorliegenden Kapitels abweichen, wenn eine Sicherheitsanlage alle Anforderungen des betreffenden Bezugssystems erfüllt. Spezifische Vorschriften des vorliegenden Kapitels, die nicht durch dieses Bezugssystem abgedeckt sind, bleiben anwendbar. Die Verpflichtung, mindestens die gesetzlichen Anforderungen zu erfüllen, besteht weiterhin. </w:t>
      </w:r>
    </w:p>
    <w:p w14:paraId="557D2B63" w14:textId="77777777" w:rsidR="002E3184" w:rsidRPr="008E0F64" w:rsidRDefault="002E3184" w:rsidP="002E3184">
      <w:p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xml:space="preserve">Unter anderem Bezugssystem versteht man: </w:t>
      </w:r>
    </w:p>
    <w:p w14:paraId="3DF64E21" w14:textId="77777777" w:rsidR="002E3184" w:rsidRPr="008E0F64" w:rsidRDefault="002E3184" w:rsidP="002E3184">
      <w:p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entweder eine in Belgien anwendbare gesetzliche Vorschrift</w:t>
      </w:r>
    </w:p>
    <w:p w14:paraId="2D2027AC" w14:textId="77777777" w:rsidR="002E3184" w:rsidRPr="008E0F64" w:rsidRDefault="002E3184" w:rsidP="002E31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xml:space="preserve">- oder eine vom König bestätigte oder vom NBN registrierte technische Norm. </w:t>
      </w:r>
    </w:p>
    <w:p w14:paraId="459EC99A" w14:textId="77777777" w:rsidR="002E3184" w:rsidRPr="008E0F64" w:rsidRDefault="002E3184" w:rsidP="002E3184">
      <w:p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Betreiber oder ihre Beauftragten müssen eine Risikoanalyse der Sicherheitsanlagen durchführen. Diese umfasst mindestens Folgendes:</w:t>
      </w:r>
    </w:p>
    <w:p w14:paraId="77A8E3CC" w14:textId="77777777" w:rsidR="002E3184" w:rsidRPr="008E0F64" w:rsidRDefault="002E3184" w:rsidP="002E3184">
      <w:p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Bestimmung der Sicherheitsanlagen,</w:t>
      </w:r>
    </w:p>
    <w:p w14:paraId="2537F48F" w14:textId="77777777" w:rsidR="002E3184" w:rsidRPr="008E0F64" w:rsidRDefault="002E3184" w:rsidP="002E3184">
      <w:pPr>
        <w:spacing w:after="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Bestimmung der Dauer der Aufrechterhaltung der Funktion jedes Sicherheitsverbrauchers,</w:t>
      </w:r>
    </w:p>
    <w:p w14:paraId="6EADD7B4" w14:textId="77777777" w:rsidR="002E3184" w:rsidRPr="008E0F64" w:rsidRDefault="002E3184" w:rsidP="002E31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 Bestimmung der Eigenschaften der Sicherheitsquellen.</w:t>
      </w:r>
    </w:p>
    <w:p w14:paraId="1E3918B7"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Maßnahmen, die im Rahmen der Risikoanalyse der Sicherheitsanlagen getroffen werden, werden in der Liste der Sicherheitsanlagen aufgeführt. Liste und Risikoanalyse der Sicherheitsanlagen werden der zugelassenen Stelle und dem mit der Überwachung beauftragten Beamten zur Verfügung gehalten.</w:t>
      </w:r>
    </w:p>
    <w:p w14:paraId="0F75F5EE" w14:textId="77777777" w:rsidR="002E3184" w:rsidRPr="008E0F64" w:rsidRDefault="002E3184" w:rsidP="002E3184">
      <w:p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In </w:t>
      </w:r>
      <w:r w:rsidRPr="008E0F64">
        <w:rPr>
          <w:rFonts w:ascii="Trebuchet MS" w:hAnsi="Trebuchet MS"/>
          <w:i/>
          <w:sz w:val="19"/>
          <w:shd w:val="clear" w:color="auto" w:fill="FFFFFF"/>
        </w:rPr>
        <w:t>Kapitel 5.5</w:t>
      </w:r>
      <w:r w:rsidRPr="008E0F64">
        <w:rPr>
          <w:rFonts w:ascii="Trebuchet MS" w:hAnsi="Trebuchet MS"/>
          <w:sz w:val="19"/>
          <w:shd w:val="clear" w:color="auto" w:fill="FFFFFF"/>
        </w:rPr>
        <w:t xml:space="preserve"> versteht man unter:</w:t>
      </w:r>
    </w:p>
    <w:p w14:paraId="3B686FF2" w14:textId="77777777" w:rsidR="002E3184" w:rsidRPr="008E0F64" w:rsidRDefault="002E3184" w:rsidP="00445351">
      <w:pPr>
        <w:pStyle w:val="Paragraphedeliste"/>
        <w:numPr>
          <w:ilvl w:val="0"/>
          <w:numId w:val="406"/>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Redundanz von Sicherheitsverbrauchern: Benutzung mehrerer Sicherheitsverbraucher, um die gleiche Funktion zu gewährleisten, wobei der Ausfall eines oder mehrerer redundanter Sicherheitsverbraucher den vorgegebenen Zweck nicht beeinträchtigt. Der Grad der Redundanz wird durch die Risikoanalyse der Sicherheitsanlagen bestimmt.</w:t>
      </w:r>
    </w:p>
    <w:p w14:paraId="309B7181" w14:textId="77777777" w:rsidR="002E3184" w:rsidRPr="008E0F64" w:rsidRDefault="002E3184" w:rsidP="00445351">
      <w:pPr>
        <w:pStyle w:val="Paragraphedeliste"/>
        <w:numPr>
          <w:ilvl w:val="0"/>
          <w:numId w:val="406"/>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Redundanz elektrischer Leitungen: Benutzung mehrerer elektrischer Leitungen zur Versorgung von Verteiler- und Schaltgerätekombinationen oder Verbrauchern einer Sicherheitsanlage über eine Schleife, wobei der Ausfall einer oder mehrerer redundanter elektrischer Leitungen die Versorgung der Verteiler- und Schaltgerätekombinationen oder Verbraucher nicht beeinträchtigt. Der Grad der Redundanz wird durch die Risikoanalyse der Sicherheitsanlagen bestimmt.</w:t>
      </w:r>
    </w:p>
    <w:p w14:paraId="565E2C7E" w14:textId="77777777" w:rsidR="002E3184" w:rsidRPr="008E0F64" w:rsidRDefault="002E3184" w:rsidP="002E3184">
      <w:pPr>
        <w:pStyle w:val="FOD-niv3"/>
        <w:rPr>
          <w:b w:val="0"/>
          <w:sz w:val="28"/>
        </w:rPr>
      </w:pPr>
      <w:bookmarkStart w:id="2082" w:name="_Toc167268390"/>
      <w:bookmarkStart w:id="2083" w:name="_Toc167269553"/>
      <w:bookmarkStart w:id="2084" w:name="_Toc167270713"/>
      <w:r w:rsidRPr="008E0F64">
        <w:t>Abschnitt 5.5.2 - Ziele</w:t>
      </w:r>
      <w:bookmarkEnd w:id="2082"/>
      <w:bookmarkEnd w:id="2083"/>
      <w:bookmarkEnd w:id="2084"/>
    </w:p>
    <w:p w14:paraId="75DDB450"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Die Aufrechterhaltung der Funktion von Sicherheitsanlagen muss gewährleistet sein:</w:t>
      </w:r>
    </w:p>
    <w:p w14:paraId="555B5965" w14:textId="77777777" w:rsidR="002E3184" w:rsidRPr="008E0F64" w:rsidRDefault="002E3184" w:rsidP="00445351">
      <w:pPr>
        <w:pStyle w:val="Paragraphedeliste"/>
        <w:numPr>
          <w:ilvl w:val="0"/>
          <w:numId w:val="407"/>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bei Ausfall der normalen Quelle,</w:t>
      </w:r>
    </w:p>
    <w:p w14:paraId="2C816D1B" w14:textId="77777777" w:rsidR="002E3184" w:rsidRPr="008E0F64" w:rsidRDefault="002E3184" w:rsidP="00445351">
      <w:pPr>
        <w:pStyle w:val="Paragraphedeliste"/>
        <w:numPr>
          <w:ilvl w:val="0"/>
          <w:numId w:val="407"/>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bei Feuer,</w:t>
      </w:r>
    </w:p>
    <w:p w14:paraId="7C43707C" w14:textId="77777777" w:rsidR="002E3184" w:rsidRPr="008E0F64" w:rsidRDefault="002E3184" w:rsidP="00445351">
      <w:pPr>
        <w:pStyle w:val="Paragraphedeliste"/>
        <w:numPr>
          <w:ilvl w:val="0"/>
          <w:numId w:val="407"/>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bei elektrischen Fehlern.</w:t>
      </w:r>
    </w:p>
    <w:p w14:paraId="423F306B"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Um diese Bedingungen zu erfüllen, ist es erforderlich, spezifische Stromquellen, elektrische Betriebsmittel, Stromkreise und elektrische Leitungen zu wählen.</w:t>
      </w:r>
    </w:p>
    <w:p w14:paraId="0D315DF4"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p>
    <w:p w14:paraId="39EE0E64"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Äußere Einflüsse, die die Aufrechterhaltung der Funktion einer Sicherheitsanlage stören können, müssen ebenfalls berücksichtigt werden. Sie werden von Betreibern oder ihren Beauftragten bei der Wahl und dem Einsatz elektrischer Betriebsmittel bestimmt. </w:t>
      </w:r>
    </w:p>
    <w:p w14:paraId="7CAAE75E" w14:textId="77777777" w:rsidR="002E3184" w:rsidRPr="008E0F64" w:rsidRDefault="002E3184" w:rsidP="002E3184">
      <w:pPr>
        <w:pStyle w:val="FOD-niv3"/>
      </w:pPr>
      <w:bookmarkStart w:id="2085" w:name="_Toc167268391"/>
      <w:bookmarkStart w:id="2086" w:name="_Toc167269554"/>
      <w:bookmarkStart w:id="2087" w:name="_Toc167270714"/>
      <w:r w:rsidRPr="008E0F64">
        <w:lastRenderedPageBreak/>
        <w:t>Abschnitt 5.5.3 - Bestimmung von Sicherheitsanlagen</w:t>
      </w:r>
      <w:bookmarkEnd w:id="2085"/>
      <w:bookmarkEnd w:id="2086"/>
      <w:bookmarkEnd w:id="2087"/>
    </w:p>
    <w:p w14:paraId="437B0792"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Als Sicherheitsanlagen gelten:</w:t>
      </w:r>
    </w:p>
    <w:p w14:paraId="61DE40C8" w14:textId="77777777" w:rsidR="002E3184" w:rsidRPr="008E0F64" w:rsidRDefault="002E3184" w:rsidP="00445351">
      <w:pPr>
        <w:pStyle w:val="Paragraphedeliste"/>
        <w:numPr>
          <w:ilvl w:val="0"/>
          <w:numId w:val="40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Sicherheitsanlagen, die in gesetzlichen Vorschriften auferlegt werden, wie in </w:t>
      </w:r>
      <w:r w:rsidRPr="008E0F64">
        <w:rPr>
          <w:rFonts w:ascii="Trebuchet MS" w:hAnsi="Trebuchet MS"/>
          <w:i/>
          <w:sz w:val="19"/>
          <w:shd w:val="clear" w:color="auto" w:fill="FFFFFF"/>
        </w:rPr>
        <w:t>Abschnitt 5.5.1</w:t>
      </w:r>
      <w:r w:rsidRPr="008E0F64">
        <w:rPr>
          <w:rFonts w:ascii="Trebuchet MS" w:hAnsi="Trebuchet MS"/>
          <w:sz w:val="19"/>
          <w:shd w:val="clear" w:color="auto" w:fill="FFFFFF"/>
        </w:rPr>
        <w:t xml:space="preserve"> bestimmt,</w:t>
      </w:r>
    </w:p>
    <w:p w14:paraId="26682335" w14:textId="77777777" w:rsidR="002E3184" w:rsidRPr="008E0F64" w:rsidRDefault="002E3184" w:rsidP="00445351">
      <w:pPr>
        <w:pStyle w:val="Paragraphedeliste"/>
        <w:numPr>
          <w:ilvl w:val="0"/>
          <w:numId w:val="408"/>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und Sicherheitsanlagen, die auf der Grundlage einer Risikoanalyse der Sicherheitsanlagen durch Betreiber oder ihre Beauftragten bestimmt werden. </w:t>
      </w:r>
    </w:p>
    <w:p w14:paraId="041B66F9" w14:textId="77777777" w:rsidR="002E3184" w:rsidRPr="008E0F64" w:rsidRDefault="002E3184" w:rsidP="002E31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Störungssichere Verbraucher sind per Definition nicht Bestandteil von Sicherheitsanlagen.</w:t>
      </w:r>
    </w:p>
    <w:p w14:paraId="2A4A1335"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Betreiber oder ihre Beauftragten erstellen eine Liste der Sicherheitsanlagen. Diese Liste enthält für jede Sicherheitsanlage einen Verweis (Risikoanalyse oder gesetzliche Vorschriften). </w:t>
      </w:r>
    </w:p>
    <w:p w14:paraId="76CFAD4B" w14:textId="77777777" w:rsidR="002E3184" w:rsidRPr="008E0F64" w:rsidRDefault="002E3184" w:rsidP="002E3184">
      <w:pPr>
        <w:pStyle w:val="FOD-normal"/>
        <w:spacing w:before="0"/>
        <w:rPr>
          <w:rFonts w:cs="Calibri"/>
          <w:shd w:val="clear" w:color="auto" w:fill="FFFFFF"/>
        </w:rPr>
      </w:pPr>
      <w:r w:rsidRPr="008E0F64">
        <w:rPr>
          <w:shd w:val="clear" w:color="auto" w:fill="FFFFFF"/>
        </w:rPr>
        <w:t>Die Sicherheitsanlagen sind auf einem oder mehreren Plänen der Sicherheitsanlagen dargestellt. Diese Pläne müssen von den Betreibern oder ihren Beauftragten paraphiert werden, bevor eine Anlage konzipiert und errichtet wird. Der Vertreter der in Kapitel 6.3 erwähnten zugelassenen Stelle paraphiert die Pläne bei der Prüfung, um den Empfang zu bestätigen. Der Vertreter der zugelassenen Stelle muss die Übereinstimmung zwischen den Plänen und der Anlage überprüfen.</w:t>
      </w:r>
    </w:p>
    <w:p w14:paraId="18381CAC" w14:textId="77777777" w:rsidR="002E3184" w:rsidRPr="008E0F64" w:rsidRDefault="002E3184" w:rsidP="002E3184">
      <w:pPr>
        <w:pStyle w:val="FOD-niv3"/>
      </w:pPr>
      <w:bookmarkStart w:id="2088" w:name="_Toc167268392"/>
      <w:bookmarkStart w:id="2089" w:name="_Toc167269555"/>
      <w:bookmarkStart w:id="2090" w:name="_Toc167270715"/>
      <w:r w:rsidRPr="008E0F64">
        <w:t>Abschnitt 5.5.4 - Bestimmung der Dauer der Aufrechterhaltung der Funktion von Sicherheitsverbrauchern</w:t>
      </w:r>
      <w:bookmarkEnd w:id="2088"/>
      <w:bookmarkEnd w:id="2089"/>
      <w:bookmarkEnd w:id="2090"/>
    </w:p>
    <w:p w14:paraId="3BB0A0DE"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Die Dauer der Aufrechterhaltung der Funktion jedes Sicherheitsverbrauchers wird bestimmt:</w:t>
      </w:r>
    </w:p>
    <w:p w14:paraId="021828D6" w14:textId="77777777" w:rsidR="002E3184" w:rsidRPr="008E0F64" w:rsidRDefault="002E3184" w:rsidP="00445351">
      <w:pPr>
        <w:pStyle w:val="Paragraphedeliste"/>
        <w:numPr>
          <w:ilvl w:val="0"/>
          <w:numId w:val="409"/>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entweder durch ein Bezugssystem, wie in </w:t>
      </w:r>
      <w:r w:rsidRPr="008E0F64">
        <w:rPr>
          <w:rFonts w:ascii="Trebuchet MS" w:hAnsi="Trebuchet MS"/>
          <w:i/>
          <w:sz w:val="19"/>
          <w:shd w:val="clear" w:color="auto" w:fill="FFFFFF"/>
        </w:rPr>
        <w:t>Abschnitt 5.5.1</w:t>
      </w:r>
      <w:r w:rsidRPr="008E0F64">
        <w:rPr>
          <w:rFonts w:ascii="Trebuchet MS" w:hAnsi="Trebuchet MS"/>
          <w:sz w:val="19"/>
          <w:shd w:val="clear" w:color="auto" w:fill="FFFFFF"/>
        </w:rPr>
        <w:t xml:space="preserve"> festgelegt,</w:t>
      </w:r>
    </w:p>
    <w:p w14:paraId="73E35874" w14:textId="77777777" w:rsidR="002E3184" w:rsidRPr="008E0F64" w:rsidRDefault="002E3184" w:rsidP="00445351">
      <w:pPr>
        <w:pStyle w:val="Paragraphedeliste"/>
        <w:numPr>
          <w:ilvl w:val="0"/>
          <w:numId w:val="409"/>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oder durch die Risikoanalyse der Sicherheitsanlagen.</w:t>
      </w:r>
    </w:p>
    <w:p w14:paraId="73C55B9E"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In der Liste der Sicherheitsanlagen wird die Dauer der Aufrechterhaltung der Funktion jedes Sicherheitsverbrauchers angegeben. </w:t>
      </w:r>
    </w:p>
    <w:p w14:paraId="7558A884" w14:textId="77777777" w:rsidR="002E3184" w:rsidRPr="008E0F64" w:rsidRDefault="002E3184" w:rsidP="002E3184">
      <w:pPr>
        <w:pStyle w:val="FOD-niv3"/>
      </w:pPr>
      <w:bookmarkStart w:id="2091" w:name="_Toc167268393"/>
      <w:bookmarkStart w:id="2092" w:name="_Toc167269556"/>
      <w:bookmarkStart w:id="2093" w:name="_Toc167270716"/>
      <w:r w:rsidRPr="008E0F64">
        <w:t>Abschnitt 5.5.5 - Maßnahmen bei Ausfall der normalen Quelle</w:t>
      </w:r>
      <w:bookmarkEnd w:id="2091"/>
      <w:bookmarkEnd w:id="2092"/>
      <w:bookmarkEnd w:id="2093"/>
    </w:p>
    <w:p w14:paraId="6545D459" w14:textId="77777777" w:rsidR="002E3184" w:rsidRPr="008E0F64" w:rsidRDefault="002E3184" w:rsidP="00962ACD">
      <w:pPr>
        <w:pStyle w:val="FOD-niv4"/>
      </w:pPr>
      <w:bookmarkStart w:id="2094" w:name="_Toc167268394"/>
      <w:bookmarkStart w:id="2095" w:name="_Toc167269557"/>
      <w:bookmarkStart w:id="2096" w:name="_Toc167270717"/>
      <w:bookmarkStart w:id="2097" w:name="_Toc196734743"/>
      <w:r w:rsidRPr="008E0F64">
        <w:t>Unterabschnitt 5.5.5.1 - Sicherheitsverbraucher mit integrierter Sicherheitsquelle</w:t>
      </w:r>
      <w:bookmarkEnd w:id="2094"/>
      <w:bookmarkEnd w:id="2095"/>
      <w:bookmarkEnd w:id="2096"/>
      <w:bookmarkEnd w:id="2097"/>
    </w:p>
    <w:p w14:paraId="42F05909"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In Sicherheitsverbraucher integrierte Sicherheitsquellen müssen sich automatisch einschalten, wenn die normale Quelle ausfällt. Diese Sicherheitsquellen müssen eine Betriebszeit gewährleisten, die mindestens der in </w:t>
      </w:r>
      <w:r w:rsidRPr="008E0F64">
        <w:rPr>
          <w:rFonts w:ascii="Trebuchet MS" w:hAnsi="Trebuchet MS"/>
          <w:i/>
          <w:sz w:val="19"/>
          <w:shd w:val="clear" w:color="auto" w:fill="FFFFFF"/>
        </w:rPr>
        <w:t>Abschnitt 5.5.4</w:t>
      </w:r>
      <w:r w:rsidRPr="008E0F64">
        <w:rPr>
          <w:rFonts w:ascii="Trebuchet MS" w:hAnsi="Trebuchet MS"/>
          <w:sz w:val="19"/>
          <w:shd w:val="clear" w:color="auto" w:fill="FFFFFF"/>
        </w:rPr>
        <w:t xml:space="preserve"> bestimmten Dauer der Aufrechterhaltung entspricht.</w:t>
      </w:r>
    </w:p>
    <w:p w14:paraId="19948E08"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Durch die Risikoanalyse der Sicherheitsanlagen oder etwaige Bezugssysteme wird Folgendes bestimmt:</w:t>
      </w:r>
    </w:p>
    <w:p w14:paraId="348EC439" w14:textId="1738A00F" w:rsidR="002E3184" w:rsidRPr="008E0F64" w:rsidRDefault="002E3184" w:rsidP="00445351">
      <w:pPr>
        <w:pStyle w:val="Paragraphedeliste"/>
        <w:numPr>
          <w:ilvl w:val="0"/>
          <w:numId w:val="410"/>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Notwendigkeit, den Ausfall der normalen Quelle zu melden, und eventuell einzusetzende Mittel, </w:t>
      </w:r>
    </w:p>
    <w:p w14:paraId="640A842A" w14:textId="77777777" w:rsidR="002E3184" w:rsidRPr="008E0F64" w:rsidRDefault="002E3184" w:rsidP="00445351">
      <w:pPr>
        <w:pStyle w:val="Paragraphedeliste"/>
        <w:numPr>
          <w:ilvl w:val="0"/>
          <w:numId w:val="410"/>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Notwendigkeit, Ausfälle zu melden, und eventuell einzusetzende Mittel,</w:t>
      </w:r>
    </w:p>
    <w:p w14:paraId="027D27B6" w14:textId="77777777" w:rsidR="002E3184" w:rsidRPr="008E0F64" w:rsidRDefault="002E3184" w:rsidP="00445351">
      <w:pPr>
        <w:pStyle w:val="Paragraphedeliste"/>
        <w:numPr>
          <w:ilvl w:val="0"/>
          <w:numId w:val="410"/>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Häufigkeit von Umschalttests.</w:t>
      </w:r>
    </w:p>
    <w:p w14:paraId="16692C8A"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Betreiber müssen das richtige Funktionieren der in Sicherheitsverbraucher integrierten Sicherheitsquellen durch Instandhaltung und Überwachung sicherstellen. Sie müssen regelmäßig Umschalttests durchführen und bei Ausfällen schnellstmöglich erforderliche Reparaturen durchführen, um eine Aufrechterhaltung der Funktion der Sicherheitsanlagen zu gewährleisten. Personen, die diese Instandhaltungen und Tests durchführen, dokumentieren unternommene Handlungen.</w:t>
      </w:r>
    </w:p>
    <w:p w14:paraId="5BDE5F2F" w14:textId="77777777" w:rsidR="002E3184" w:rsidRPr="008E0F64" w:rsidRDefault="002E3184" w:rsidP="00962ACD">
      <w:pPr>
        <w:pStyle w:val="FOD-niv4"/>
      </w:pPr>
      <w:bookmarkStart w:id="2098" w:name="_Toc167268395"/>
      <w:bookmarkStart w:id="2099" w:name="_Toc167269558"/>
      <w:bookmarkStart w:id="2100" w:name="_Toc167270718"/>
      <w:bookmarkStart w:id="2101" w:name="_Toc196734744"/>
      <w:r w:rsidRPr="008E0F64">
        <w:t>Unterabschnitt 5.5.5.2 - Sicherheitsverbraucher mit nicht integrierter Sicherheitsquelle</w:t>
      </w:r>
      <w:bookmarkEnd w:id="2098"/>
      <w:bookmarkEnd w:id="2099"/>
      <w:bookmarkEnd w:id="2100"/>
      <w:bookmarkEnd w:id="2101"/>
    </w:p>
    <w:p w14:paraId="7CF66FA1"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Sicherheitsquellen wird durch die Risikoanalyse der Sicherheitsanlagen mindestens Folgendes bestimmt:</w:t>
      </w:r>
    </w:p>
    <w:p w14:paraId="1525605D"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ihre Anzahl,</w:t>
      </w:r>
    </w:p>
    <w:p w14:paraId="55EE806A"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ihre Anordnung,</w:t>
      </w:r>
    </w:p>
    <w:p w14:paraId="39C137ED"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ihre Schaltzeit,</w:t>
      </w:r>
    </w:p>
    <w:p w14:paraId="448B5BA2"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Stelle der Spannungsmessungen für die automatische Umschaltung (unter Berücksichtigung von Spannungs- und Frequenzänderungen),</w:t>
      </w:r>
    </w:p>
    <w:p w14:paraId="31473C34"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Notwendigkeit, den Ausfall der normalen Quelle zu melden, und eventuell einzusetzende Mittel,</w:t>
      </w:r>
    </w:p>
    <w:p w14:paraId="14DD7561"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Notwendigkeit, Ausfälle zu melden, und eventuell einzusetzende Mittel,</w:t>
      </w:r>
    </w:p>
    <w:p w14:paraId="0EECBF97"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Häufigkeit von Umschalttests,</w:t>
      </w:r>
    </w:p>
    <w:p w14:paraId="2B7EC3EC" w14:textId="77777777" w:rsidR="002E3184" w:rsidRPr="008E0F64" w:rsidRDefault="002E3184" w:rsidP="00445351">
      <w:pPr>
        <w:pStyle w:val="Paragraphedeliste"/>
        <w:numPr>
          <w:ilvl w:val="0"/>
          <w:numId w:val="411"/>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Reihenfolge, in der alle Sicherheitsquellen eingeschaltet werden.</w:t>
      </w:r>
    </w:p>
    <w:p w14:paraId="392EF3D3" w14:textId="77777777" w:rsidR="002E3184" w:rsidRPr="008E0F64" w:rsidRDefault="002E3184" w:rsidP="002E3184">
      <w:pPr>
        <w:autoSpaceDE w:val="0"/>
        <w:spacing w:after="0" w:line="240" w:lineRule="auto"/>
        <w:jc w:val="both"/>
        <w:rPr>
          <w:rFonts w:ascii="Trebuchet MS" w:eastAsia="Times New Roman" w:hAnsi="Trebuchet MS" w:cs="ArialMT"/>
          <w:sz w:val="19"/>
          <w:szCs w:val="19"/>
          <w:shd w:val="clear" w:color="auto" w:fill="FFFFFF"/>
          <w:lang w:eastAsia="ar-SA"/>
        </w:rPr>
      </w:pPr>
    </w:p>
    <w:p w14:paraId="594CBD3E" w14:textId="77777777" w:rsidR="002E3184" w:rsidRPr="008E0F64" w:rsidRDefault="002E3184" w:rsidP="002E3184">
      <w:p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Folgende Sicherheitsquellen sind zulässig:</w:t>
      </w:r>
    </w:p>
    <w:p w14:paraId="7004DA53" w14:textId="77777777" w:rsidR="002E3184" w:rsidRPr="008E0F64" w:rsidRDefault="002E3184" w:rsidP="00445351">
      <w:pPr>
        <w:pStyle w:val="Paragraphedeliste"/>
        <w:numPr>
          <w:ilvl w:val="0"/>
          <w:numId w:val="412"/>
        </w:num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Batterien,</w:t>
      </w:r>
    </w:p>
    <w:p w14:paraId="05388416" w14:textId="77777777" w:rsidR="002E3184" w:rsidRPr="008E0F64" w:rsidRDefault="002E3184" w:rsidP="00445351">
      <w:pPr>
        <w:pStyle w:val="Paragraphedeliste"/>
        <w:numPr>
          <w:ilvl w:val="0"/>
          <w:numId w:val="412"/>
        </w:num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Zellen,</w:t>
      </w:r>
    </w:p>
    <w:p w14:paraId="6430030D" w14:textId="77777777" w:rsidR="002E3184" w:rsidRPr="008E0F64" w:rsidRDefault="002E3184" w:rsidP="00445351">
      <w:pPr>
        <w:pStyle w:val="Paragraphedeliste"/>
        <w:numPr>
          <w:ilvl w:val="0"/>
          <w:numId w:val="412"/>
        </w:numPr>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Generatoren, die nicht von der normalen Quelle abhängen,</w:t>
      </w:r>
    </w:p>
    <w:p w14:paraId="20F1F95E" w14:textId="77777777" w:rsidR="002E3184" w:rsidRPr="008E0F64" w:rsidRDefault="002E3184" w:rsidP="00445351">
      <w:pPr>
        <w:pStyle w:val="Paragraphedeliste"/>
        <w:numPr>
          <w:ilvl w:val="0"/>
          <w:numId w:val="412"/>
        </w:numPr>
        <w:spacing w:after="120" w:line="240" w:lineRule="auto"/>
        <w:ind w:left="357" w:hanging="357"/>
        <w:contextualSpacing w:val="0"/>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unterbrechungsfreie Stromversorgung (auch uninterruptible power supply genannt).</w:t>
      </w:r>
    </w:p>
    <w:p w14:paraId="7DF85759" w14:textId="77777777" w:rsidR="002E3184" w:rsidRPr="008E0F64" w:rsidRDefault="002E3184" w:rsidP="002E3184">
      <w:pPr>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lastRenderedPageBreak/>
        <w:t>Unter Sicherheitsquelle versteht man: eine Sicherheitsquelle oder eine Gruppe von Sicherheitsquellen.</w:t>
      </w:r>
    </w:p>
    <w:p w14:paraId="3B3BE71F"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Sicherheitsquellen müssen sich bei Ausfall der normalen Quelle automatisch und in der Reihenfolge einschalten, die in der Risikoanalyse der Sicherheitsanlagen festgelegt worden ist.</w:t>
      </w:r>
    </w:p>
    <w:p w14:paraId="041E586C" w14:textId="77777777" w:rsidR="002E3184" w:rsidRPr="008E0F64" w:rsidRDefault="002E3184" w:rsidP="002E3184">
      <w:pPr>
        <w:autoSpaceDE w:val="0"/>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Sicherheitsquellen müssen an einem festen Standplatz so installiert werden, dass sie durch Ausfall der normalen Quelle nicht beeinträchtigt werden können.</w:t>
      </w:r>
    </w:p>
    <w:p w14:paraId="1B32D7A4" w14:textId="77777777" w:rsidR="002E3184" w:rsidRPr="008E0F64" w:rsidRDefault="002E3184" w:rsidP="002E3184">
      <w:pPr>
        <w:autoSpaceDE w:val="0"/>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Sicherheitsquellen müssen die Dauer der Aufrechterhaltung der Funktion jedes angeschlossenen Sicherheitsverbrauchers gewährleisten.</w:t>
      </w:r>
    </w:p>
    <w:p w14:paraId="08876F18" w14:textId="77777777" w:rsidR="002E3184" w:rsidRPr="008E0F64" w:rsidRDefault="002E3184" w:rsidP="002E3184">
      <w:pPr>
        <w:autoSpaceDE w:val="0"/>
        <w:spacing w:after="120" w:line="240" w:lineRule="auto"/>
        <w:jc w:val="both"/>
        <w:rPr>
          <w:rFonts w:ascii="Trebuchet MS" w:eastAsia="Times New Roman" w:hAnsi="Trebuchet MS" w:cs="ArialMT"/>
          <w:spacing w:val="-2"/>
          <w:sz w:val="19"/>
          <w:szCs w:val="19"/>
          <w:shd w:val="clear" w:color="auto" w:fill="FFFFFF"/>
        </w:rPr>
      </w:pPr>
      <w:r w:rsidRPr="008E0F64">
        <w:rPr>
          <w:rFonts w:ascii="Trebuchet MS" w:hAnsi="Trebuchet MS"/>
          <w:spacing w:val="-2"/>
          <w:sz w:val="19"/>
          <w:shd w:val="clear" w:color="auto" w:fill="FFFFFF"/>
        </w:rPr>
        <w:t>Sicherheitsquellen müssen an einem geeigneten, ausschließlich dafür vorgesehenen Ort installiert sein. Der Ort ist nur für elektrotechnisch unterwiesene Personen (BA4) oder Elektrofachkräfte (BA5) zugänglich.</w:t>
      </w:r>
    </w:p>
    <w:p w14:paraId="4EBDAE41" w14:textId="77777777" w:rsidR="002E3184" w:rsidRPr="008E0F64" w:rsidRDefault="002E3184" w:rsidP="002E3184">
      <w:pPr>
        <w:autoSpaceDE w:val="0"/>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Sicherheitsquellen müssen so konzipiert und installiert sein, dass Risiken einer Beeinträchtigung der Sicherheitsstromversorgung durch Feuer, Überschwemmungen, Frost, Vandalismus und andere ungünstigen Bedingungen begrenzt werden.</w:t>
      </w:r>
    </w:p>
    <w:p w14:paraId="5DD2D8D7" w14:textId="77777777" w:rsidR="002E3184" w:rsidRPr="008E0F64" w:rsidRDefault="002E3184" w:rsidP="002E3184">
      <w:pPr>
        <w:autoSpaceDE w:val="0"/>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Standorte von Sicherheitsquellen müssen ausreichend belüftet sein, damit sich entstehende Gase und Rauch nicht in Räumlichkeiten ausbreiten können, die für Personen zugänglich sind.</w:t>
      </w:r>
    </w:p>
    <w:p w14:paraId="7CD59927" w14:textId="77777777" w:rsidR="002E3184" w:rsidRPr="008E0F64" w:rsidRDefault="002E3184" w:rsidP="002E3184">
      <w:pPr>
        <w:autoSpaceDE w:val="0"/>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Separate, voneinander unabhängige Anschlüsse, die über ein Verteilnetz (Nieder- oder Hochspannung) versorgt werden, sind als Sicherheitsquelle nicht zulässig.</w:t>
      </w:r>
    </w:p>
    <w:p w14:paraId="29616056" w14:textId="77777777" w:rsidR="002E3184" w:rsidRPr="008E0F64" w:rsidRDefault="002E3184" w:rsidP="002E31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Die Leistung von Sicherheitsquellen ist so bemessen, dass Anlauf und Betrieb der an Sicherheitsquellen angeschlossenen Sicherheitsverbraucher unter ungünstigsten Bedingungen gewährleistet ist. Sicherheitsquellen dürfen auch, mit oder ohne Lastabwurf, für andere Verbraucher als Sicherheitsverbraucher benutzt werden, sofern ihre Verfügbarkeit für Sicherheitsverbraucher nicht beeinträchtigt wird.</w:t>
      </w:r>
    </w:p>
    <w:p w14:paraId="17B97DC4"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Betreiber müssen das richtige Funktionieren von Sicherheitsquellen durch Instandhaltung und Überwachung sicherstellen. Dies beinhaltet z.B.: Verfügbarkeit von Hilfsmitteln der Sicherheitsquellen, Kraftstoffstand, Ladezustand von Batterien, ... Betreiber müssen regelmäßig Umschalttests durchführen. Mindestens einmal jährlich muss ein Umschalttest unter Last durchgeführt werden. Betreiber müssen bei Ausfällen schnellstmöglich erforderliche Reparaturen durchführen, um eine Aufrechterhaltung der Funktion der Sicherheitsanlagen zu gewährleisten. Personen, die diese Instandhaltungen und Tests durchführen, dokumentieren unternommene Handlungen.</w:t>
      </w:r>
    </w:p>
    <w:p w14:paraId="421A765C" w14:textId="77777777" w:rsidR="002E3184" w:rsidRPr="008E0F64" w:rsidRDefault="002E3184" w:rsidP="002E3184">
      <w:pPr>
        <w:pStyle w:val="FOD-niv3"/>
      </w:pPr>
      <w:bookmarkStart w:id="2102" w:name="_Toc167268396"/>
      <w:bookmarkStart w:id="2103" w:name="_Toc167269559"/>
      <w:bookmarkStart w:id="2104" w:name="_Toc167270719"/>
      <w:r w:rsidRPr="008E0F64">
        <w:t>Abschnitt 5.5.6 - Maßnahmen bei Feuer</w:t>
      </w:r>
      <w:bookmarkEnd w:id="2102"/>
      <w:bookmarkEnd w:id="2103"/>
      <w:bookmarkEnd w:id="2104"/>
    </w:p>
    <w:p w14:paraId="0C3B7D12" w14:textId="77777777" w:rsidR="002E3184" w:rsidRPr="008E0F64" w:rsidRDefault="002E3184" w:rsidP="00962ACD">
      <w:pPr>
        <w:pStyle w:val="FOD-niv4"/>
      </w:pPr>
      <w:bookmarkStart w:id="2105" w:name="_Toc167268397"/>
      <w:bookmarkStart w:id="2106" w:name="_Toc167269560"/>
      <w:bookmarkStart w:id="2107" w:name="_Toc167270720"/>
      <w:bookmarkStart w:id="2108" w:name="_Toc196734745"/>
      <w:r w:rsidRPr="008E0F64">
        <w:t>Unterabschnitt 5.5.6.1 - Allgemeines</w:t>
      </w:r>
      <w:bookmarkEnd w:id="2105"/>
      <w:bookmarkEnd w:id="2106"/>
      <w:bookmarkEnd w:id="2107"/>
      <w:bookmarkEnd w:id="2108"/>
    </w:p>
    <w:p w14:paraId="6139C041" w14:textId="77777777" w:rsidR="002E3184" w:rsidRPr="008E0F64" w:rsidRDefault="002E3184" w:rsidP="00445351">
      <w:pPr>
        <w:pStyle w:val="Paragraphedeliste"/>
        <w:numPr>
          <w:ilvl w:val="0"/>
          <w:numId w:val="413"/>
        </w:numPr>
        <w:spacing w:after="120" w:line="240" w:lineRule="auto"/>
        <w:ind w:left="357" w:hanging="357"/>
        <w:contextualSpacing w:val="0"/>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Sicherheitsverbraucher mit integrierter Sicherheitsquelle</w:t>
      </w:r>
    </w:p>
    <w:p w14:paraId="7F915799"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Sicherheitsverbraucher und ihre Stromkreise (Verteiler- und Schaltgerätekombinationen und elektrische Leitungen) müssen keinen Feuerwiderstand aufweisen. Dies schließt jedoch eine Benutzung von Sicherheitsverbrauchern mit Feuerwiderstand zur Erfüllung anderer Verpflichtungen nicht aus.</w:t>
      </w:r>
    </w:p>
    <w:p w14:paraId="05DA8E8F"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Kabel für die Kommunikations- und Informationstechnologie, Signalisierung oder Bedienung von Sicherheitsverbrauchern müssen den Anforderungen für elektrische Leitungen von </w:t>
      </w:r>
      <w:r w:rsidRPr="008E0F64">
        <w:rPr>
          <w:rFonts w:ascii="Trebuchet MS" w:hAnsi="Trebuchet MS"/>
          <w:i/>
          <w:sz w:val="19"/>
          <w:shd w:val="clear" w:color="auto" w:fill="FFFFFF"/>
        </w:rPr>
        <w:t>Unterabschnitt 5.5.6.4</w:t>
      </w:r>
      <w:r w:rsidRPr="008E0F64">
        <w:rPr>
          <w:rFonts w:ascii="Trebuchet MS" w:hAnsi="Trebuchet MS"/>
          <w:sz w:val="19"/>
          <w:shd w:val="clear" w:color="auto" w:fill="FFFFFF"/>
        </w:rPr>
        <w:t xml:space="preserve"> entsprechen, außer wenn sie die Funktionstüchtigkeit der Sicherheitsverbraucher nicht beeinträchtigen.</w:t>
      </w:r>
    </w:p>
    <w:p w14:paraId="2C9BAEBC" w14:textId="77777777" w:rsidR="002E3184" w:rsidRPr="008E0F64" w:rsidRDefault="002E3184" w:rsidP="00445351">
      <w:pPr>
        <w:pStyle w:val="Paragraphedeliste"/>
        <w:numPr>
          <w:ilvl w:val="0"/>
          <w:numId w:val="413"/>
        </w:numPr>
        <w:spacing w:after="120" w:line="240" w:lineRule="auto"/>
        <w:ind w:left="357" w:hanging="357"/>
        <w:contextualSpacing w:val="0"/>
        <w:jc w:val="both"/>
        <w:rPr>
          <w:rFonts w:ascii="Trebuchet MS" w:eastAsia="Times New Roman" w:hAnsi="Trebuchet MS" w:cs="ArialMT"/>
          <w:sz w:val="19"/>
          <w:szCs w:val="19"/>
          <w:shd w:val="clear" w:color="auto" w:fill="FFFFFF"/>
        </w:rPr>
      </w:pPr>
      <w:r w:rsidRPr="008E0F64">
        <w:rPr>
          <w:rFonts w:ascii="Trebuchet MS" w:hAnsi="Trebuchet MS"/>
          <w:b/>
          <w:sz w:val="19"/>
          <w:shd w:val="clear" w:color="auto" w:fill="FFFFFF"/>
        </w:rPr>
        <w:t>Sicherheitsverbraucher mit nicht integrierter Sicherheitsquelle</w:t>
      </w:r>
    </w:p>
    <w:p w14:paraId="6B8B3145" w14:textId="77777777" w:rsidR="002E3184" w:rsidRPr="008E0F64" w:rsidRDefault="002E3184" w:rsidP="002E3184">
      <w:pPr>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Sicherheitsverbraucher müssen keinen Feuerwiderstand aufweisen. Dies schließt jedoch eine Benutzung von Sicherheitsverbrauchern mit Feuerwiderstand zur Erfüllung anderer Verpflichtungen nicht aus.</w:t>
      </w:r>
    </w:p>
    <w:p w14:paraId="55EE0F23" w14:textId="77777777" w:rsidR="002E3184" w:rsidRPr="008E0F64" w:rsidRDefault="002E3184" w:rsidP="002E31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pacing w:val="-2"/>
          <w:sz w:val="19"/>
          <w:shd w:val="clear" w:color="auto" w:fill="FFFFFF"/>
        </w:rPr>
        <w:t xml:space="preserve">Die </w:t>
      </w:r>
      <w:r w:rsidRPr="008E0F64">
        <w:rPr>
          <w:rFonts w:ascii="Trebuchet MS" w:hAnsi="Trebuchet MS"/>
          <w:i/>
          <w:spacing w:val="-2"/>
          <w:sz w:val="19"/>
          <w:shd w:val="clear" w:color="auto" w:fill="FFFFFF"/>
        </w:rPr>
        <w:t>Unterabschnitte 5.5.6.2.</w:t>
      </w:r>
      <w:r w:rsidRPr="008E0F64">
        <w:rPr>
          <w:rFonts w:ascii="Trebuchet MS" w:hAnsi="Trebuchet MS"/>
          <w:spacing w:val="-2"/>
          <w:sz w:val="19"/>
          <w:shd w:val="clear" w:color="auto" w:fill="FFFFFF"/>
        </w:rPr>
        <w:t xml:space="preserve"> bis </w:t>
      </w:r>
      <w:r w:rsidRPr="008E0F64">
        <w:rPr>
          <w:rFonts w:ascii="Trebuchet MS" w:hAnsi="Trebuchet MS"/>
          <w:i/>
          <w:spacing w:val="-2"/>
          <w:sz w:val="19"/>
          <w:shd w:val="clear" w:color="auto" w:fill="FFFFFF"/>
        </w:rPr>
        <w:t>5.5.6.4.</w:t>
      </w:r>
      <w:r w:rsidRPr="008E0F64">
        <w:rPr>
          <w:rFonts w:ascii="Trebuchet MS" w:hAnsi="Trebuchet MS"/>
          <w:spacing w:val="-2"/>
          <w:sz w:val="19"/>
          <w:shd w:val="clear" w:color="auto" w:fill="FFFFFF"/>
        </w:rPr>
        <w:t xml:space="preserve"> sind für Sicherheitsquellen und Sicherheitsstromkreise anwendbar.</w:t>
      </w:r>
    </w:p>
    <w:p w14:paraId="28C7A149"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Unabhängige Schutzleiter und Kabel für die Kommunikations- und Informationstechnologie, Signalisierung oder Bedienung von Sicherheitsanlagen müssen den Anforderungen für elektrische Leitungen von </w:t>
      </w:r>
      <w:r w:rsidRPr="008E0F64">
        <w:rPr>
          <w:rFonts w:ascii="Trebuchet MS" w:hAnsi="Trebuchet MS"/>
          <w:i/>
          <w:sz w:val="19"/>
          <w:shd w:val="clear" w:color="auto" w:fill="FFFFFF"/>
        </w:rPr>
        <w:t>Unterabschnitt 5.5.6.4</w:t>
      </w:r>
      <w:r w:rsidRPr="008E0F64">
        <w:rPr>
          <w:rFonts w:ascii="Trebuchet MS" w:hAnsi="Trebuchet MS"/>
          <w:sz w:val="19"/>
          <w:shd w:val="clear" w:color="auto" w:fill="FFFFFF"/>
        </w:rPr>
        <w:t xml:space="preserve"> entsprechen, außer wenn sie die Funktionstüchtigkeit der Sicherheitsanlagen nicht beeinträchtigen.</w:t>
      </w:r>
    </w:p>
    <w:p w14:paraId="0D8332C2" w14:textId="77777777" w:rsidR="002E3184" w:rsidRPr="008E0F64" w:rsidRDefault="002E3184" w:rsidP="00962ACD">
      <w:pPr>
        <w:pStyle w:val="FOD-niv4"/>
      </w:pPr>
      <w:bookmarkStart w:id="2109" w:name="_Toc167268398"/>
      <w:bookmarkStart w:id="2110" w:name="_Toc167269561"/>
      <w:bookmarkStart w:id="2111" w:name="_Toc167270721"/>
      <w:bookmarkStart w:id="2112" w:name="_Toc196734746"/>
      <w:r w:rsidRPr="008E0F64">
        <w:t>Unterabschnitt 5.5.6.2 - Nicht integrierte Sicherheitsquellen</w:t>
      </w:r>
      <w:bookmarkEnd w:id="2109"/>
      <w:bookmarkEnd w:id="2110"/>
      <w:bookmarkEnd w:id="2111"/>
      <w:bookmarkEnd w:id="2112"/>
    </w:p>
    <w:p w14:paraId="7D3EE9A8" w14:textId="77777777" w:rsidR="002E3184" w:rsidRPr="008E0F64" w:rsidRDefault="002E3184" w:rsidP="002E3184">
      <w:pPr>
        <w:autoSpaceDE w:val="0"/>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 xml:space="preserve">Räumlichkeiten, in denen eine nicht integrierte Sicherheitsquelle installiert ist, müssen gegenüber benachbarten Räumlichkeiten einen Feuerwiderstand aufweisen, der mindestens der Dauer der Aufrechterhaltung der Funktion jedes von der Sicherheitsquelle versorgten Sicherheitsverbrauchers entspricht. Gleichermaßen müssen Rauchabzugs- und Belüftungskanäle einen Feuerwiderstand aufweisen, der mindestens dem Feuerwiderstand der für die Sicherheitsquelle bestimmten Räumlichkeit entspricht, </w:t>
      </w:r>
      <w:r w:rsidRPr="008E0F64">
        <w:rPr>
          <w:rFonts w:ascii="Trebuchet MS" w:hAnsi="Trebuchet MS"/>
          <w:sz w:val="19"/>
          <w:shd w:val="clear" w:color="auto" w:fill="FFFFFF"/>
        </w:rPr>
        <w:lastRenderedPageBreak/>
        <w:t>wenn diese Kanäle durch andere Räumlichkeiten als die für die Sicherheitsquelle bestimmte Räumlichkeit führen.</w:t>
      </w:r>
    </w:p>
    <w:p w14:paraId="7196C02C" w14:textId="4EB68FC2" w:rsidR="002E3184" w:rsidRPr="008E0F64" w:rsidRDefault="002E3184" w:rsidP="00962ACD">
      <w:pPr>
        <w:pStyle w:val="FOD-niv4"/>
      </w:pPr>
      <w:bookmarkStart w:id="2113" w:name="_Toc167268399"/>
      <w:bookmarkStart w:id="2114" w:name="_Toc167269562"/>
      <w:bookmarkStart w:id="2115" w:name="_Toc167270722"/>
      <w:bookmarkStart w:id="2116" w:name="_Toc196734747"/>
      <w:r w:rsidRPr="008E0F64">
        <w:t>Unterabschnitt 5.5.6.3 - Verteiler- und Schaltgerätekombinationen von Sicherheitsstrom</w:t>
      </w:r>
      <w:r w:rsidR="001026B0" w:rsidRPr="008E0F64">
        <w:softHyphen/>
      </w:r>
      <w:r w:rsidRPr="008E0F64">
        <w:t>kreisen (in vorliegendem Buch als Sicherheitsverteiler bezeichnet)</w:t>
      </w:r>
      <w:bookmarkEnd w:id="2113"/>
      <w:bookmarkEnd w:id="2114"/>
      <w:bookmarkEnd w:id="2115"/>
      <w:bookmarkEnd w:id="2116"/>
    </w:p>
    <w:p w14:paraId="3F5758C9"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Sicherheitsverteiler:</w:t>
      </w:r>
    </w:p>
    <w:p w14:paraId="14F5FA27" w14:textId="77777777" w:rsidR="002E3184" w:rsidRPr="008E0F64" w:rsidRDefault="002E3184" w:rsidP="00445351">
      <w:pPr>
        <w:pStyle w:val="Paragraphedeliste"/>
        <w:numPr>
          <w:ilvl w:val="0"/>
          <w:numId w:val="414"/>
        </w:numPr>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werden entweder in ausschließlich dafür vorgesehenen Räumlichkeiten installiert, die einen Feuerwiderstand aufweisen, der mindestens der Dauer der Aufrechterhaltung der Funktion jedes von den Sicherheitsverteilern versorgten Sicherheitsverbrauchers entspricht</w:t>
      </w:r>
    </w:p>
    <w:p w14:paraId="3B8A698F" w14:textId="77777777" w:rsidR="002E3184" w:rsidRPr="008E0F64" w:rsidRDefault="002E3184" w:rsidP="00445351">
      <w:pPr>
        <w:pStyle w:val="Paragraphedeliste"/>
        <w:numPr>
          <w:ilvl w:val="0"/>
          <w:numId w:val="414"/>
        </w:numPr>
        <w:spacing w:after="120" w:line="240" w:lineRule="auto"/>
        <w:ind w:left="357" w:hanging="357"/>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oder sie weisen (einschließlich ihres Zubehörs) einen Feuerwiderstand auf, der mindestens der Dauer der Aufrechterhaltung der Funktion jedes von ihnen versorgten Sicherheitsverbrauchers entspricht.</w:t>
      </w:r>
    </w:p>
    <w:p w14:paraId="4800600D" w14:textId="77777777" w:rsidR="002E3184" w:rsidRPr="008E0F64" w:rsidRDefault="002E3184" w:rsidP="002E31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Räumlichkeiten und Sicherheitsverteiler sind nur für elektrotechnisch unterwiesene Personen (BA4) oder Elektrofachkräfte (BA5) zugänglich.</w:t>
      </w:r>
    </w:p>
    <w:p w14:paraId="5171A90A" w14:textId="77777777" w:rsidR="002E3184" w:rsidRPr="008E0F64" w:rsidRDefault="002E3184" w:rsidP="002E3184">
      <w:pPr>
        <w:spacing w:after="120" w:line="240" w:lineRule="auto"/>
        <w:jc w:val="both"/>
        <w:rPr>
          <w:rFonts w:ascii="Trebuchet MS" w:hAnsi="Trebuchet MS" w:cs="Calibri"/>
          <w:bCs/>
          <w:sz w:val="19"/>
          <w:szCs w:val="19"/>
          <w:shd w:val="clear" w:color="auto" w:fill="FFFFFF"/>
        </w:rPr>
      </w:pPr>
      <w:r w:rsidRPr="008E0F64">
        <w:rPr>
          <w:rFonts w:ascii="Trebuchet MS" w:hAnsi="Trebuchet MS"/>
          <w:sz w:val="19"/>
          <w:shd w:val="clear" w:color="auto" w:fill="FFFFFF"/>
        </w:rPr>
        <w:t>Die Bestimmungen der zwei vorhergehenden Absätze gelten nicht für Stell- und/oder Anzeigetafeln, die aus Sicherheitsgründen zugänglich bleiben müssen (z.B. Stell- und Anzeigetafeln zur Branderkennung).</w:t>
      </w:r>
    </w:p>
    <w:p w14:paraId="106EC811"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In Abweichung von der Verpflichtung einer Installation in ausschließlich für nicht integrierte Sicherheitsquellen (</w:t>
      </w:r>
      <w:r w:rsidRPr="008E0F64">
        <w:rPr>
          <w:rFonts w:ascii="Trebuchet MS" w:hAnsi="Trebuchet MS"/>
          <w:i/>
          <w:sz w:val="19"/>
          <w:shd w:val="clear" w:color="auto" w:fill="FFFFFF"/>
        </w:rPr>
        <w:t>Unterabschnitt 5.5.5.2</w:t>
      </w:r>
      <w:r w:rsidRPr="008E0F64">
        <w:rPr>
          <w:rFonts w:ascii="Trebuchet MS" w:hAnsi="Trebuchet MS"/>
          <w:sz w:val="19"/>
          <w:shd w:val="clear" w:color="auto" w:fill="FFFFFF"/>
        </w:rPr>
        <w:t xml:space="preserve"> Absatz 7) bzw. Sicherheitsverteiler (</w:t>
      </w:r>
      <w:r w:rsidRPr="008E0F64">
        <w:rPr>
          <w:rFonts w:ascii="Trebuchet MS" w:hAnsi="Trebuchet MS"/>
          <w:i/>
          <w:sz w:val="19"/>
          <w:shd w:val="clear" w:color="auto" w:fill="FFFFFF"/>
        </w:rPr>
        <w:t>Unterabschnitt 5.5.6.3</w:t>
      </w:r>
      <w:r w:rsidRPr="008E0F64">
        <w:rPr>
          <w:rFonts w:ascii="Trebuchet MS" w:hAnsi="Trebuchet MS"/>
          <w:sz w:val="19"/>
          <w:shd w:val="clear" w:color="auto" w:fill="FFFFFF"/>
        </w:rPr>
        <w:t xml:space="preserve"> Absatz 1) vorgesehenen Räumlichkeiten ist es erlaubt, eine Sicherheitsquelle und Sicherheitsverteiler in derselben Räumlichkeit zu installieren. Diese Räumlichkeit muss einen Feuerwiderstand aufweisen, der mindestens der Dauer der Aufrechterhaltung der Funktion jedes von der Sicherheitsquelle und den Sicherheitsverteilern versorgten Sicherheitsverbrauchers entspricht.</w:t>
      </w:r>
    </w:p>
    <w:p w14:paraId="04FDE914"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Es ist erlaubt, andere Stromkreise als Sicherheitsstromkreise in Sicherheitsverteilern zu installieren, sofern:</w:t>
      </w:r>
    </w:p>
    <w:p w14:paraId="1BE360E3" w14:textId="77777777" w:rsidR="002E3184" w:rsidRPr="008E0F64" w:rsidRDefault="002E3184" w:rsidP="00445351">
      <w:pPr>
        <w:pStyle w:val="Paragraphedeliste"/>
        <w:numPr>
          <w:ilvl w:val="0"/>
          <w:numId w:val="415"/>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die Sicherheitsverteiler einen Feuerwiderstand aufweisen und</w:t>
      </w:r>
    </w:p>
    <w:p w14:paraId="7D0895EA" w14:textId="77777777" w:rsidR="002E3184" w:rsidRPr="008E0F64" w:rsidRDefault="002E3184" w:rsidP="00445351">
      <w:pPr>
        <w:pStyle w:val="Paragraphedeliste"/>
        <w:numPr>
          <w:ilvl w:val="0"/>
          <w:numId w:val="415"/>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Stromkreise, die keine Sicherheitsstromkreise sind, von Sicherheitsstromkreisen durch eine Wand getrennt sind, deren Feuerwiderstand mindestens demjenigen des Sicherheitsverteilers entspricht.</w:t>
      </w:r>
    </w:p>
    <w:p w14:paraId="4D6C2DB7" w14:textId="77777777" w:rsidR="002E3184" w:rsidRPr="008E0F64" w:rsidRDefault="002E3184" w:rsidP="00962ACD">
      <w:pPr>
        <w:pStyle w:val="FOD-niv4"/>
      </w:pPr>
      <w:bookmarkStart w:id="2117" w:name="_Toc167268400"/>
      <w:bookmarkStart w:id="2118" w:name="_Toc167269563"/>
      <w:bookmarkStart w:id="2119" w:name="_Toc167270723"/>
      <w:bookmarkStart w:id="2120" w:name="_Toc196734748"/>
      <w:r w:rsidRPr="008E0F64">
        <w:t>Unterabschnitt 5.5.6.4 - Elektrische Leitungen von Sicherheitsstromkreisen</w:t>
      </w:r>
      <w:bookmarkEnd w:id="2117"/>
      <w:bookmarkEnd w:id="2118"/>
      <w:bookmarkEnd w:id="2119"/>
      <w:bookmarkEnd w:id="2120"/>
    </w:p>
    <w:p w14:paraId="4A229B20" w14:textId="77777777" w:rsidR="002E3184" w:rsidRPr="008E0F64" w:rsidRDefault="002E3184" w:rsidP="00445351">
      <w:pPr>
        <w:pStyle w:val="Paragraphedeliste"/>
        <w:numPr>
          <w:ilvl w:val="0"/>
          <w:numId w:val="416"/>
        </w:numPr>
        <w:spacing w:after="120" w:line="240" w:lineRule="auto"/>
        <w:ind w:left="357" w:hanging="357"/>
        <w:contextualSpacing w:val="0"/>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Allgemeines</w:t>
      </w:r>
    </w:p>
    <w:p w14:paraId="2CA5E5B4"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Um die Aufrechterhaltung der Funktion von Sicherheitsverbrauchern und Sicherheitsverteilern zu gewährleisten, sind elektrische Leitungen ihrer Sicherheitsstromkreise:</w:t>
      </w:r>
    </w:p>
    <w:p w14:paraId="736A0460" w14:textId="0F5E6E9B" w:rsidR="002E3184" w:rsidRPr="008E0F64" w:rsidRDefault="002E3184" w:rsidP="00445351">
      <w:pPr>
        <w:pStyle w:val="Paragraphedeliste"/>
        <w:numPr>
          <w:ilvl w:val="0"/>
          <w:numId w:val="415"/>
        </w:numPr>
        <w:spacing w:after="0" w:line="240" w:lineRule="auto"/>
        <w:jc w:val="both"/>
        <w:rPr>
          <w:rFonts w:ascii="Trebuchet MS" w:hAnsi="Trebuchet MS"/>
          <w:sz w:val="19"/>
          <w:shd w:val="clear" w:color="auto" w:fill="FFFFFF"/>
        </w:rPr>
      </w:pPr>
      <w:r w:rsidRPr="008E0F64">
        <w:rPr>
          <w:rFonts w:ascii="Trebuchet MS" w:hAnsi="Trebuchet MS"/>
          <w:sz w:val="19"/>
          <w:shd w:val="clear" w:color="auto" w:fill="FFFFFF"/>
        </w:rPr>
        <w:t xml:space="preserve">entweder nicht redundant, weisen aber einen Feuerwiderstand auf (siehe </w:t>
      </w:r>
      <w:r w:rsidRPr="008E0F64">
        <w:rPr>
          <w:rFonts w:ascii="Trebuchet MS" w:hAnsi="Trebuchet MS"/>
          <w:i/>
          <w:iCs/>
          <w:sz w:val="19"/>
          <w:shd w:val="clear" w:color="auto" w:fill="FFFFFF"/>
        </w:rPr>
        <w:t>Buchstabe b</w:t>
      </w:r>
      <w:r w:rsidRPr="008E0F64">
        <w:rPr>
          <w:rFonts w:ascii="Trebuchet MS" w:hAnsi="Trebuchet MS"/>
          <w:sz w:val="19"/>
          <w:shd w:val="clear" w:color="auto" w:fill="FFFFFF"/>
        </w:rPr>
        <w:t>)</w:t>
      </w:r>
    </w:p>
    <w:p w14:paraId="4536DCD9" w14:textId="24D1FDF0" w:rsidR="002E3184" w:rsidRPr="008E0F64" w:rsidRDefault="002E3184" w:rsidP="00445351">
      <w:pPr>
        <w:pStyle w:val="Paragraphedeliste"/>
        <w:numPr>
          <w:ilvl w:val="0"/>
          <w:numId w:val="415"/>
        </w:numPr>
        <w:spacing w:after="0" w:line="240" w:lineRule="auto"/>
        <w:jc w:val="both"/>
        <w:rPr>
          <w:rFonts w:ascii="Trebuchet MS" w:hAnsi="Trebuchet MS"/>
          <w:sz w:val="19"/>
          <w:shd w:val="clear" w:color="auto" w:fill="FFFFFF"/>
        </w:rPr>
      </w:pPr>
      <w:r w:rsidRPr="008E0F64">
        <w:rPr>
          <w:rFonts w:ascii="Trebuchet MS" w:hAnsi="Trebuchet MS"/>
          <w:sz w:val="19"/>
          <w:shd w:val="clear" w:color="auto" w:fill="FFFFFF"/>
        </w:rPr>
        <w:t xml:space="preserve">oder redundant (siehe </w:t>
      </w:r>
      <w:r w:rsidRPr="008E0F64">
        <w:rPr>
          <w:rFonts w:ascii="Trebuchet MS" w:hAnsi="Trebuchet MS"/>
          <w:i/>
          <w:iCs/>
          <w:sz w:val="19"/>
          <w:shd w:val="clear" w:color="auto" w:fill="FFFFFF"/>
        </w:rPr>
        <w:t>Buchstabe c</w:t>
      </w:r>
      <w:r w:rsidRPr="008E0F64">
        <w:rPr>
          <w:rFonts w:ascii="Trebuchet MS" w:hAnsi="Trebuchet MS"/>
          <w:sz w:val="19"/>
          <w:shd w:val="clear" w:color="auto" w:fill="FFFFFF"/>
        </w:rPr>
        <w:t>).</w:t>
      </w:r>
    </w:p>
    <w:p w14:paraId="64C341FA" w14:textId="77777777" w:rsidR="002E3184" w:rsidRPr="008E0F64" w:rsidRDefault="002E3184" w:rsidP="00C13C5B">
      <w:pPr>
        <w:spacing w:before="120"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Wenn die elektrische Leitung eines Sicherheitsverbrauchers oder Sicherheitsverteilers einen Feuerwiderstand aufweist, müssen entlang der elektrischen Leitung benutzte Abzweigdosen einen Feuerwiderstand aufweisen, der der Dauer der Aufrechterhaltung der Funktion des von der elektrischen Leitung versorgten Sicherheitsverbrauchers bzw. Sicherheitsverteilers entspricht.</w:t>
      </w:r>
    </w:p>
    <w:p w14:paraId="31C70929" w14:textId="77777777" w:rsidR="002E3184" w:rsidRPr="008E0F64" w:rsidRDefault="002E3184" w:rsidP="002E3184">
      <w:pPr>
        <w:shd w:val="clear" w:color="auto" w:fill="FFFFFF" w:themeFill="background1"/>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In Räumlichkeiten, die ausschließlich für Sicherheitsquellen und Sicherheitsverteiler vorgesehen sind und einen Feuerwiderstand aufweisen, der mindestens der Dauer der Aufrechterhaltung der Funktion jedes von den Sicherheitsquellen oder Sicherheitsverteilern versorgten Sicherheitsverbrauchers entspricht, müssen elektrische Leitungen eines Sicherheitsstromkreises in diesen Räumlichkeiten keinen Feuerwiderstand aufweisen, sofern die Gesamtlänge der elektrischen Leitungen dieses Sicherheitsstromkreises in diesen Räumlichkeiten nicht mehr als 10 Meter beträgt.</w:t>
      </w:r>
    </w:p>
    <w:p w14:paraId="3BB72E9B" w14:textId="77777777" w:rsidR="002E3184" w:rsidRPr="008E0F64" w:rsidRDefault="002E3184" w:rsidP="002E3184">
      <w:pPr>
        <w:widowControl w:val="0"/>
        <w:shd w:val="clear" w:color="auto" w:fill="FFFFFF" w:themeFill="background1"/>
        <w:suppressAutoHyphens/>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In Abteilungen (in vorhergehendem Absatz erwähnte Räumlichkeiten ausgenommen), in denen ein Sicherheitsverbraucher installiert ist, müssen elektrische Leitungen des Endstromkreises dieses Sicherheitsverbrauchers in diesen Abteilungen keinen Feuerwiderstand aufweisen, sofern:</w:t>
      </w:r>
    </w:p>
    <w:p w14:paraId="7D83B96F" w14:textId="77777777" w:rsidR="002E3184" w:rsidRPr="008E0F64" w:rsidRDefault="002E3184" w:rsidP="00445351">
      <w:pPr>
        <w:pStyle w:val="Paragraphedeliste"/>
        <w:numPr>
          <w:ilvl w:val="0"/>
          <w:numId w:val="417"/>
        </w:numPr>
        <w:shd w:val="clear" w:color="auto" w:fill="FFFFFF" w:themeFill="background1"/>
        <w:spacing w:after="0" w:line="240" w:lineRule="auto"/>
        <w:jc w:val="both"/>
        <w:rPr>
          <w:rFonts w:ascii="Trebuchet MS" w:hAnsi="Trebuchet MS" w:cs="Calibri"/>
          <w:iCs/>
          <w:sz w:val="19"/>
          <w:szCs w:val="19"/>
          <w:shd w:val="clear" w:color="auto" w:fill="FFFFFF"/>
        </w:rPr>
      </w:pPr>
      <w:r w:rsidRPr="008E0F64">
        <w:rPr>
          <w:rFonts w:ascii="Trebuchet MS" w:hAnsi="Trebuchet MS"/>
          <w:sz w:val="19"/>
          <w:shd w:val="clear" w:color="auto" w:fill="FFFFFF"/>
        </w:rPr>
        <w:t>die Gesamtlänge der elektrischen Leitungen dieses Endstromkreises in diesen Abteilungen nicht mehr als 10 Meter beträgt und</w:t>
      </w:r>
    </w:p>
    <w:p w14:paraId="416DE251" w14:textId="77777777" w:rsidR="002E3184" w:rsidRPr="008E0F64" w:rsidRDefault="002E3184" w:rsidP="00445351">
      <w:pPr>
        <w:pStyle w:val="Paragraphedeliste"/>
        <w:widowControl w:val="0"/>
        <w:numPr>
          <w:ilvl w:val="0"/>
          <w:numId w:val="417"/>
        </w:numPr>
        <w:shd w:val="clear" w:color="auto" w:fill="FFFFFF" w:themeFill="background1"/>
        <w:suppressAutoHyphens/>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der Sicherheitsverbraucher keinen Feuerwiderstand aufweist.</w:t>
      </w:r>
    </w:p>
    <w:p w14:paraId="2F90152B"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Die interne Verkabelung in Sicherheitsverteilern muss keinen Feuerwiderstand aufweisen.</w:t>
      </w:r>
    </w:p>
    <w:p w14:paraId="4588E0FF" w14:textId="77777777" w:rsidR="002E3184" w:rsidRPr="008E0F64" w:rsidRDefault="002E3184" w:rsidP="00445351">
      <w:pPr>
        <w:pStyle w:val="Paragraphedeliste"/>
        <w:numPr>
          <w:ilvl w:val="0"/>
          <w:numId w:val="416"/>
        </w:numPr>
        <w:spacing w:after="120" w:line="240" w:lineRule="auto"/>
        <w:ind w:left="357" w:hanging="357"/>
        <w:contextualSpacing w:val="0"/>
        <w:jc w:val="both"/>
        <w:rPr>
          <w:rFonts w:ascii="Trebuchet MS" w:hAnsi="Trebuchet MS"/>
          <w:b/>
          <w:sz w:val="19"/>
          <w:shd w:val="clear" w:color="auto" w:fill="FFFFFF"/>
        </w:rPr>
        <w:sectPr w:rsidR="002E3184" w:rsidRPr="008E0F64" w:rsidSect="006759AA">
          <w:pgSz w:w="11907" w:h="16839" w:code="9"/>
          <w:pgMar w:top="1440" w:right="1440" w:bottom="1440" w:left="1440" w:header="708" w:footer="708" w:gutter="0"/>
          <w:cols w:space="708"/>
          <w:docGrid w:linePitch="360"/>
        </w:sectPr>
      </w:pPr>
    </w:p>
    <w:p w14:paraId="2F2C7054" w14:textId="77777777" w:rsidR="002E3184" w:rsidRPr="008E0F64" w:rsidRDefault="002E3184" w:rsidP="00445351">
      <w:pPr>
        <w:pStyle w:val="Paragraphedeliste"/>
        <w:numPr>
          <w:ilvl w:val="0"/>
          <w:numId w:val="416"/>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b/>
          <w:sz w:val="19"/>
          <w:shd w:val="clear" w:color="auto" w:fill="FFFFFF"/>
        </w:rPr>
        <w:lastRenderedPageBreak/>
        <w:t>Nicht redundante elektrische Leitungen von Sicherheitsstromkreisen, die einen Feuerwiderstand aufweisen </w:t>
      </w:r>
    </w:p>
    <w:p w14:paraId="56DE0A40"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Wenn Sicherheitsverteiler oder Sicherheitsverbraucher über eine nicht redundante elektrische Leitung versorgt werden, trifft auf isolierte Leiter, Kabel und Zubehör Folgendes zu:</w:t>
      </w:r>
    </w:p>
    <w:p w14:paraId="1F3C1AE2" w14:textId="77777777" w:rsidR="002E3184" w:rsidRPr="008E0F64" w:rsidRDefault="002E3184" w:rsidP="00445351">
      <w:pPr>
        <w:pStyle w:val="Paragraphedeliste"/>
        <w:numPr>
          <w:ilvl w:val="0"/>
          <w:numId w:val="41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Sie besitzen entweder die Eigenschaft FR2 gemäß </w:t>
      </w:r>
      <w:r w:rsidRPr="008E0F64">
        <w:rPr>
          <w:rFonts w:ascii="Trebuchet MS" w:hAnsi="Trebuchet MS"/>
          <w:i/>
          <w:sz w:val="19"/>
          <w:shd w:val="clear" w:color="auto" w:fill="FFFFFF"/>
        </w:rPr>
        <w:t>Unterabschnitt 4.3.3.4</w:t>
      </w:r>
      <w:r w:rsidRPr="008E0F64">
        <w:rPr>
          <w:rFonts w:ascii="Trebuchet MS" w:hAnsi="Trebuchet MS"/>
          <w:sz w:val="19"/>
          <w:shd w:val="clear" w:color="auto" w:fill="FFFFFF"/>
        </w:rPr>
        <w:t xml:space="preserve"> </w:t>
      </w:r>
      <w:r w:rsidRPr="008E0F64">
        <w:rPr>
          <w:rFonts w:ascii="Trebuchet MS" w:hAnsi="Trebuchet MS"/>
          <w:i/>
          <w:sz w:val="19"/>
          <w:shd w:val="clear" w:color="auto" w:fill="FFFFFF"/>
        </w:rPr>
        <w:t>Tabelle 4.8</w:t>
      </w:r>
      <w:r w:rsidRPr="008E0F64">
        <w:rPr>
          <w:rFonts w:ascii="Trebuchet MS" w:hAnsi="Trebuchet MS"/>
          <w:sz w:val="19"/>
          <w:shd w:val="clear" w:color="auto" w:fill="FFFFFF"/>
        </w:rPr>
        <w:t xml:space="preserve"> oder eine gleichwertige Eigenschaft, die eine Aufrechterhaltung der Funktion wie in </w:t>
      </w:r>
      <w:r w:rsidRPr="008E0F64">
        <w:rPr>
          <w:rFonts w:ascii="Trebuchet MS" w:hAnsi="Trebuchet MS"/>
          <w:i/>
          <w:sz w:val="19"/>
          <w:shd w:val="clear" w:color="auto" w:fill="FFFFFF"/>
        </w:rPr>
        <w:t>Abschnitt 5.5.4</w:t>
      </w:r>
      <w:r w:rsidRPr="008E0F64">
        <w:rPr>
          <w:rFonts w:ascii="Trebuchet MS" w:hAnsi="Trebuchet MS"/>
          <w:sz w:val="19"/>
          <w:shd w:val="clear" w:color="auto" w:fill="FFFFFF"/>
        </w:rPr>
        <w:t xml:space="preserve"> bestimmt gewährleistet,</w:t>
      </w:r>
    </w:p>
    <w:p w14:paraId="5FE01D93" w14:textId="77777777" w:rsidR="002E3184" w:rsidRPr="008E0F64" w:rsidRDefault="002E3184" w:rsidP="00445351">
      <w:pPr>
        <w:pStyle w:val="Paragraphedeliste"/>
        <w:numPr>
          <w:ilvl w:val="0"/>
          <w:numId w:val="41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oder sie sind in Verlegesystemen verlegt, deren Feuerwiderstand eine Aufrechterhaltung der Funktion wie in </w:t>
      </w:r>
      <w:r w:rsidRPr="008E0F64">
        <w:rPr>
          <w:rFonts w:ascii="Trebuchet MS" w:hAnsi="Trebuchet MS"/>
          <w:i/>
          <w:sz w:val="19"/>
          <w:shd w:val="clear" w:color="auto" w:fill="FFFFFF"/>
        </w:rPr>
        <w:t>Abschnitt 5.5.4</w:t>
      </w:r>
      <w:r w:rsidRPr="008E0F64">
        <w:rPr>
          <w:rFonts w:ascii="Trebuchet MS" w:hAnsi="Trebuchet MS"/>
          <w:sz w:val="19"/>
          <w:shd w:val="clear" w:color="auto" w:fill="FFFFFF"/>
        </w:rPr>
        <w:t xml:space="preserve"> bestimmt gewährleistet,</w:t>
      </w:r>
    </w:p>
    <w:p w14:paraId="33DB8990" w14:textId="77777777" w:rsidR="002E3184" w:rsidRPr="008E0F64" w:rsidRDefault="002E3184" w:rsidP="00445351">
      <w:pPr>
        <w:pStyle w:val="Paragraphedeliste"/>
        <w:numPr>
          <w:ilvl w:val="0"/>
          <w:numId w:val="41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oder sie sind in Böden und Wänden eingebaut, deren Feuerwiderstand eine Aufrechterhaltung der Funktion wie in </w:t>
      </w:r>
      <w:r w:rsidRPr="008E0F64">
        <w:rPr>
          <w:rFonts w:ascii="Trebuchet MS" w:hAnsi="Trebuchet MS"/>
          <w:i/>
          <w:sz w:val="19"/>
          <w:shd w:val="clear" w:color="auto" w:fill="FFFFFF"/>
        </w:rPr>
        <w:t>Abschnitt 5.5.4</w:t>
      </w:r>
      <w:r w:rsidRPr="008E0F64">
        <w:rPr>
          <w:rFonts w:ascii="Trebuchet MS" w:hAnsi="Trebuchet MS"/>
          <w:sz w:val="19"/>
          <w:shd w:val="clear" w:color="auto" w:fill="FFFFFF"/>
        </w:rPr>
        <w:t xml:space="preserve"> bestimmt gewährleistet,</w:t>
      </w:r>
    </w:p>
    <w:p w14:paraId="08392824" w14:textId="77777777" w:rsidR="002E3184" w:rsidRPr="008E0F64" w:rsidRDefault="002E3184" w:rsidP="00445351">
      <w:pPr>
        <w:pStyle w:val="Paragraphedeliste"/>
        <w:numPr>
          <w:ilvl w:val="0"/>
          <w:numId w:val="418"/>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oder sie sind unterirdisch verlegt.</w:t>
      </w:r>
    </w:p>
    <w:p w14:paraId="13C5A3DB" w14:textId="77777777" w:rsidR="002E3184" w:rsidRPr="008E0F64" w:rsidRDefault="002E3184" w:rsidP="002E31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xml:space="preserve">Wenn alle Bestandteile einer Baugruppe (Trägersystem, isolierte Leiter, Kabel und Befestigungen) jeweils die zur Aufrechterhaltung der Funktion erforderlichen Feuerwiderstand aufweisen und wenn sie gemäß den Vorschriften der Hersteller installiert werden, gilt, dass die Baugruppe eine FR2 gleichwertige Eigenschaft aufweist. </w:t>
      </w:r>
    </w:p>
    <w:p w14:paraId="202BB392" w14:textId="77777777" w:rsidR="002E3184" w:rsidRPr="008E0F64" w:rsidRDefault="002E3184" w:rsidP="002E31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 xml:space="preserve">Isolierte Leiter oder Kabel, die dem Trägersystem einer Baugruppe, die die Eigenschaft FR2 oder eine FR2 gleichwertige Eigenschaft aufweist, hinzugefügt werden, müssen die Eigenschaft FR2 oder FR1 aufweisen. Die Klassifizierung in Bezug auf Brandverhalten in </w:t>
      </w:r>
      <w:r w:rsidRPr="008E0F64">
        <w:rPr>
          <w:rFonts w:ascii="Trebuchet MS" w:hAnsi="Trebuchet MS"/>
          <w:i/>
          <w:sz w:val="19"/>
          <w:shd w:val="clear" w:color="auto" w:fill="FFFFFF"/>
        </w:rPr>
        <w:t>Unterabschnitt 4.3.3.4</w:t>
      </w:r>
      <w:r w:rsidRPr="008E0F64">
        <w:rPr>
          <w:rFonts w:ascii="Trebuchet MS" w:hAnsi="Trebuchet MS"/>
          <w:sz w:val="19"/>
          <w:shd w:val="clear" w:color="auto" w:fill="FFFFFF"/>
        </w:rPr>
        <w:t xml:space="preserve"> </w:t>
      </w:r>
      <w:r w:rsidRPr="008E0F64">
        <w:rPr>
          <w:rFonts w:ascii="Trebuchet MS" w:hAnsi="Trebuchet MS"/>
          <w:i/>
          <w:sz w:val="19"/>
          <w:shd w:val="clear" w:color="auto" w:fill="FFFFFF"/>
        </w:rPr>
        <w:t>Tabelle 4.7</w:t>
      </w:r>
      <w:r w:rsidRPr="008E0F64">
        <w:rPr>
          <w:rFonts w:ascii="Trebuchet MS" w:hAnsi="Trebuchet MS"/>
          <w:sz w:val="19"/>
          <w:shd w:val="clear" w:color="auto" w:fill="FFFFFF"/>
        </w:rPr>
        <w:t xml:space="preserve"> ist ebenfalls anwendbar.</w:t>
      </w:r>
    </w:p>
    <w:p w14:paraId="4794A58E" w14:textId="77777777" w:rsidR="002E3184" w:rsidRPr="008E0F64" w:rsidRDefault="002E3184" w:rsidP="002E31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Die Verlegung und Installation der elektrischen Leitungen und ihrer Befestigungen muss die Aufrechterhaltung der Funktion des Sicherheitsstromkreises gewährleisten.</w:t>
      </w:r>
    </w:p>
    <w:p w14:paraId="2CA0174C" w14:textId="77777777" w:rsidR="002E3184" w:rsidRPr="008E0F64" w:rsidRDefault="002E3184" w:rsidP="002E31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z w:val="19"/>
          <w:shd w:val="clear" w:color="auto" w:fill="FFFFFF"/>
        </w:rPr>
        <w:t>Wenn Installationen über lange senkrechte Strecken erfolgen, müssen elektrische Leitungen so befestigt werden, dass sie bei Feuer nicht vorzeitig zusammenfallen.</w:t>
      </w:r>
    </w:p>
    <w:p w14:paraId="14AA88DE"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Mögliche negative Einflüsse durch Installation anderer (elektrischer und nicht elektrischer) Anlagen, die keine Sicherheitsanlagen sind, in der Nähe von Sicherheitsanlagen, müssen berücksichtigt werden. Beispiel einer zu vermeidenden Situation: eine Kabelwanne ohne Eigenschaft FR2, die über einer Kabelwanne mit Eigenschaft FR2 verlegt wird und die bei Feuer auf Letztere fallen könnte.</w:t>
      </w:r>
    </w:p>
    <w:p w14:paraId="6D516059"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Zur Berechnung von Leiterquerschnitten muss die Widerstandserhöhung der Leiter elektrischer Leitungen und die Dämpfung aller Übertragungssignale aufgrund der Temperaturerhöhung bei Feuer berücksichtigt werden. Die Abteilung, in der die größte Spannungsänderung in der elektrischen Leitung eines Sicherheitsstromkreises auftritt, muss berücksichtigt werden. Es ist erlaubt, den Einfluss eventuell in der Abteilung installierter Brandschutzmittel (z.B. Sprinkler) zu berücksichtigen. Der höchste Anstieg der Umgebungstemperatur bei Feuer wird von Betreibern anhand der Einheitstemperaturzeitkurve zur Bestimmung des Feuerwiderstands von Bauelementen ermittelt. Letztere hängt von der in </w:t>
      </w:r>
      <w:r w:rsidRPr="008E0F64">
        <w:rPr>
          <w:rFonts w:ascii="Trebuchet MS" w:hAnsi="Trebuchet MS"/>
          <w:i/>
          <w:sz w:val="19"/>
          <w:shd w:val="clear" w:color="auto" w:fill="FFFFFF"/>
        </w:rPr>
        <w:t>Abschnitt 5.5.4</w:t>
      </w:r>
      <w:r w:rsidRPr="008E0F64">
        <w:rPr>
          <w:rFonts w:ascii="Trebuchet MS" w:hAnsi="Trebuchet MS"/>
          <w:sz w:val="19"/>
          <w:shd w:val="clear" w:color="auto" w:fill="FFFFFF"/>
        </w:rPr>
        <w:t xml:space="preserve"> bestimmten Dauer der Aufrechterhaltung der Funktion ab. Querschnitte von Leitern elektrischer Leitungen können gemäß den Regeln des Fachs berechnet werden.</w:t>
      </w:r>
    </w:p>
    <w:p w14:paraId="65EA1CE8" w14:textId="77777777" w:rsidR="002E3184" w:rsidRPr="008E0F64" w:rsidRDefault="002E3184" w:rsidP="00445351">
      <w:pPr>
        <w:pStyle w:val="Paragraphedeliste"/>
        <w:numPr>
          <w:ilvl w:val="0"/>
          <w:numId w:val="419"/>
        </w:numPr>
        <w:spacing w:after="120" w:line="240" w:lineRule="auto"/>
        <w:ind w:left="357" w:hanging="357"/>
        <w:contextualSpacing w:val="0"/>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Redundante elektrische Leitungen von Sicherheitsstromkreisen </w:t>
      </w:r>
    </w:p>
    <w:p w14:paraId="6163E3BE"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Wenn ein Sicherheitsverteiler oder Sicherheitsverbraucher durch mehrere elektrische Leitungen (Anzahl durch Risikoanalyse der Sicherheitsanlagen zu bestimmen) versorgt wird und wenn jede elektrische Leitung in separaten Abteilungen verläuft, die einen Feuerwiderstand aufweisen, der mindestens der Dauer der Aufrechterhaltung der Funktion des über redundante elektrische Leitungen versorgten Sicherheitsverteilers bzw. Sicherheitsverbrauchers entspricht, müssen elektrische Leitungen in diesen Abteilungen keinen Feuerwiderstand aufweisen.</w:t>
      </w:r>
    </w:p>
    <w:p w14:paraId="5024ECB4" w14:textId="77777777" w:rsidR="002E3184" w:rsidRPr="008E0F64" w:rsidRDefault="002E3184" w:rsidP="00F1261E">
      <w:pPr>
        <w:pStyle w:val="Paragraphedeliste"/>
        <w:numPr>
          <w:ilvl w:val="0"/>
          <w:numId w:val="57"/>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b/>
          <w:sz w:val="19"/>
          <w:shd w:val="clear" w:color="auto" w:fill="FFFFFF"/>
        </w:rPr>
        <w:t>Sonderfälle</w:t>
      </w:r>
    </w:p>
    <w:p w14:paraId="339998D2"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Bei Redundanz von Sicherheitsverbrauchern (Anzahl durch Risikoanalyse der Sicherheitsanlagen zu bestimmen) und wenn jede zu einem redundanten Sicherheitsverbraucher führende elektrische Leitung in separaten Abteilungen verläuft, die einen Feuerwiderstand aufweisen, der mindestens der Dauer der Aufrechterhaltung der Funktion der über elektrische Leitungen versorgten Sicherheitsverbraucher entspricht, müssen elektrische Leitungen in diesen Abteilungen keinen Feuerwiderstand aufweisen.</w:t>
      </w:r>
    </w:p>
    <w:p w14:paraId="26888B8E" w14:textId="77777777" w:rsidR="002E3184" w:rsidRPr="008E0F64" w:rsidRDefault="002E3184" w:rsidP="002E3184">
      <w:pPr>
        <w:pStyle w:val="FOD-niv3"/>
      </w:pPr>
      <w:bookmarkStart w:id="2121" w:name="_Toc167268401"/>
      <w:bookmarkStart w:id="2122" w:name="_Toc167269564"/>
      <w:bookmarkStart w:id="2123" w:name="_Toc167270724"/>
      <w:r w:rsidRPr="008E0F64">
        <w:lastRenderedPageBreak/>
        <w:t>Abschnitt 5.5.7 - Maßnahmen bei elektrischen Fehlern</w:t>
      </w:r>
      <w:bookmarkEnd w:id="2121"/>
      <w:bookmarkEnd w:id="2122"/>
      <w:bookmarkEnd w:id="2123"/>
    </w:p>
    <w:p w14:paraId="5F5E8334" w14:textId="77777777" w:rsidR="002E3184" w:rsidRPr="008E0F64" w:rsidRDefault="002E3184" w:rsidP="00962ACD">
      <w:pPr>
        <w:pStyle w:val="FOD-niv4"/>
      </w:pPr>
      <w:bookmarkStart w:id="2124" w:name="_Toc167268402"/>
      <w:bookmarkStart w:id="2125" w:name="_Toc167269565"/>
      <w:bookmarkStart w:id="2126" w:name="_Toc167270725"/>
      <w:bookmarkStart w:id="2127" w:name="_Toc196734749"/>
      <w:r w:rsidRPr="008E0F64">
        <w:t>Unterabschnitt 5.5.7.1 - Allgemeines</w:t>
      </w:r>
      <w:bookmarkEnd w:id="2124"/>
      <w:bookmarkEnd w:id="2125"/>
      <w:bookmarkEnd w:id="2126"/>
      <w:bookmarkEnd w:id="2127"/>
    </w:p>
    <w:p w14:paraId="47DC39B5" w14:textId="77777777" w:rsidR="002E3184" w:rsidRPr="008E0F64" w:rsidRDefault="002E3184" w:rsidP="00445351">
      <w:pPr>
        <w:pStyle w:val="Paragraphedeliste"/>
        <w:keepNext/>
        <w:numPr>
          <w:ilvl w:val="0"/>
          <w:numId w:val="420"/>
        </w:numPr>
        <w:spacing w:after="120" w:line="240" w:lineRule="auto"/>
        <w:ind w:left="357" w:hanging="357"/>
        <w:contextualSpacing w:val="0"/>
        <w:jc w:val="both"/>
        <w:rPr>
          <w:rFonts w:ascii="Trebuchet MS" w:hAnsi="Trebuchet MS"/>
          <w:b/>
          <w:sz w:val="19"/>
          <w:szCs w:val="19"/>
        </w:rPr>
      </w:pPr>
      <w:r w:rsidRPr="008E0F64">
        <w:rPr>
          <w:rFonts w:ascii="Trebuchet MS" w:hAnsi="Trebuchet MS"/>
          <w:b/>
          <w:sz w:val="19"/>
          <w:shd w:val="clear" w:color="auto" w:fill="FFFFFF"/>
        </w:rPr>
        <w:t>Sicherheitsverbraucher mit integrierter Sicherheitsquelle</w:t>
      </w:r>
    </w:p>
    <w:p w14:paraId="669EAA18"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Der Schutz gegen Überlast, Kurzschlüsse und indirektes Berühren der Stromkreise von Sicherheitsverbrauchern muss den Schutzmaßnahmen der </w:t>
      </w:r>
      <w:r w:rsidRPr="008E0F64">
        <w:rPr>
          <w:rFonts w:ascii="Trebuchet MS" w:hAnsi="Trebuchet MS"/>
          <w:i/>
          <w:sz w:val="19"/>
          <w:shd w:val="clear" w:color="auto" w:fill="FFFFFF"/>
        </w:rPr>
        <w:t>Kapitel 4.2</w:t>
      </w:r>
      <w:r w:rsidRPr="008E0F64">
        <w:rPr>
          <w:rFonts w:ascii="Trebuchet MS" w:hAnsi="Trebuchet MS"/>
          <w:sz w:val="19"/>
          <w:shd w:val="clear" w:color="auto" w:fill="FFFFFF"/>
        </w:rPr>
        <w:t xml:space="preserve"> (Schutz gegen elektrischen Schlag) und </w:t>
      </w:r>
      <w:r w:rsidRPr="008E0F64">
        <w:rPr>
          <w:rFonts w:ascii="Trebuchet MS" w:hAnsi="Trebuchet MS"/>
          <w:i/>
          <w:sz w:val="19"/>
          <w:shd w:val="clear" w:color="auto" w:fill="FFFFFF"/>
        </w:rPr>
        <w:t>4.4</w:t>
      </w:r>
      <w:r w:rsidRPr="008E0F64">
        <w:rPr>
          <w:rFonts w:ascii="Trebuchet MS" w:hAnsi="Trebuchet MS"/>
          <w:sz w:val="19"/>
          <w:shd w:val="clear" w:color="auto" w:fill="FFFFFF"/>
        </w:rPr>
        <w:t xml:space="preserve"> (elektrischer Überstromschutz) entsprechen.</w:t>
      </w:r>
    </w:p>
    <w:p w14:paraId="6FF056A6"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Das richtige Funktionieren von Stromkreisen mit Sicherheitsverbrauchern darf nicht durch elektrische Fehler in anderen Stromkreisen beeinträchtigt werden. Dies erfordert Selektivität zwischen Schutzeinrichtungen. </w:t>
      </w:r>
    </w:p>
    <w:p w14:paraId="723908C6"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b/>
          <w:sz w:val="19"/>
          <w:shd w:val="clear" w:color="auto" w:fill="FFFFFF"/>
        </w:rPr>
        <w:t>b. Sicherheitsverbraucher mit nicht integrierter Sicherheitsquelle</w:t>
      </w:r>
    </w:p>
    <w:p w14:paraId="1112987B"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Die </w:t>
      </w:r>
      <w:r w:rsidRPr="008E0F64">
        <w:rPr>
          <w:rFonts w:ascii="Trebuchet MS" w:hAnsi="Trebuchet MS"/>
          <w:i/>
          <w:sz w:val="19"/>
          <w:shd w:val="clear" w:color="auto" w:fill="FFFFFF"/>
        </w:rPr>
        <w:t>Unterabschnitte 5.5.7.2</w:t>
      </w:r>
      <w:r w:rsidRPr="008E0F64">
        <w:rPr>
          <w:rFonts w:ascii="Trebuchet MS" w:hAnsi="Trebuchet MS"/>
          <w:sz w:val="19"/>
          <w:shd w:val="clear" w:color="auto" w:fill="FFFFFF"/>
        </w:rPr>
        <w:t xml:space="preserve"> bis </w:t>
      </w:r>
      <w:r w:rsidRPr="008E0F64">
        <w:rPr>
          <w:rFonts w:ascii="Trebuchet MS" w:hAnsi="Trebuchet MS"/>
          <w:i/>
          <w:sz w:val="19"/>
          <w:shd w:val="clear" w:color="auto" w:fill="FFFFFF"/>
        </w:rPr>
        <w:t>5.5.7.5</w:t>
      </w:r>
      <w:r w:rsidRPr="008E0F64">
        <w:rPr>
          <w:rFonts w:ascii="Trebuchet MS" w:hAnsi="Trebuchet MS"/>
          <w:sz w:val="19"/>
          <w:shd w:val="clear" w:color="auto" w:fill="FFFFFF"/>
        </w:rPr>
        <w:t xml:space="preserve"> sind auf Maßnahmen, die bei elektrischen Fehlern in Sicherheitsstromkreisen zu ergreifen sind, anwendbar.</w:t>
      </w:r>
    </w:p>
    <w:p w14:paraId="1170669A" w14:textId="77777777" w:rsidR="002E3184" w:rsidRPr="008E0F64" w:rsidRDefault="002E3184" w:rsidP="00962ACD">
      <w:pPr>
        <w:pStyle w:val="FOD-niv4"/>
      </w:pPr>
      <w:bookmarkStart w:id="2128" w:name="_Toc167268403"/>
      <w:bookmarkStart w:id="2129" w:name="_Toc167269566"/>
      <w:bookmarkStart w:id="2130" w:name="_Toc167270726"/>
      <w:bookmarkStart w:id="2131" w:name="_Toc196734750"/>
      <w:r w:rsidRPr="008E0F64">
        <w:t>Unterabschnitt 5.5.7.2 - Allgemeine Schutzmaßnahmen für Sicherheitsstromkreise</w:t>
      </w:r>
      <w:bookmarkEnd w:id="2128"/>
      <w:bookmarkEnd w:id="2129"/>
      <w:bookmarkEnd w:id="2130"/>
      <w:bookmarkEnd w:id="2131"/>
    </w:p>
    <w:p w14:paraId="201CD31A" w14:textId="77777777" w:rsidR="002E3184" w:rsidRPr="008E0F64" w:rsidRDefault="002E3184" w:rsidP="002E3184">
      <w:pPr>
        <w:spacing w:after="120" w:line="240" w:lineRule="auto"/>
        <w:jc w:val="both"/>
        <w:rPr>
          <w:rFonts w:ascii="Trebuchet MS" w:eastAsia="Times New Roman" w:hAnsi="Trebuchet MS" w:cs="Arial-BoldMT"/>
          <w:bCs/>
          <w:sz w:val="19"/>
          <w:szCs w:val="19"/>
          <w:shd w:val="clear" w:color="auto" w:fill="FFFFFF"/>
        </w:rPr>
      </w:pPr>
      <w:r w:rsidRPr="008E0F64">
        <w:rPr>
          <w:rFonts w:ascii="Trebuchet MS" w:hAnsi="Trebuchet MS"/>
          <w:sz w:val="19"/>
          <w:shd w:val="clear" w:color="auto" w:fill="FFFFFF"/>
        </w:rPr>
        <w:t xml:space="preserve">Das richtige Funktionieren von Sicherheitsstromkreisen darf nicht durch elektrische Fehler in anderen Stromkreisen beeinträchtigt werden. Dies erfordert Selektivität zwischen Schutzeinrichtungen. </w:t>
      </w:r>
    </w:p>
    <w:p w14:paraId="0CDB45EB" w14:textId="77777777" w:rsidR="002E3184" w:rsidRPr="008E0F64" w:rsidRDefault="002E3184" w:rsidP="002E3184">
      <w:pPr>
        <w:autoSpaceDE w:val="0"/>
        <w:spacing w:after="0" w:line="240" w:lineRule="auto"/>
        <w:jc w:val="both"/>
        <w:rPr>
          <w:rFonts w:ascii="Trebuchet MS" w:eastAsia="Times New Roman" w:hAnsi="Trebuchet MS" w:cs="Arial-BoldMT"/>
          <w:bCs/>
          <w:sz w:val="19"/>
          <w:szCs w:val="19"/>
          <w:shd w:val="clear" w:color="auto" w:fill="FFFFFF"/>
        </w:rPr>
      </w:pPr>
      <w:r w:rsidRPr="008E0F64">
        <w:rPr>
          <w:rFonts w:ascii="Trebuchet MS" w:hAnsi="Trebuchet MS"/>
          <w:sz w:val="19"/>
          <w:shd w:val="clear" w:color="auto" w:fill="FFFFFF"/>
        </w:rPr>
        <w:t>Bei Energieversorgungsquellen (normale Quellen/Sicherheitsquellen), die nicht für den Parallelbetrieb konzipiert sind:</w:t>
      </w:r>
    </w:p>
    <w:p w14:paraId="5316080F" w14:textId="77777777" w:rsidR="002E3184" w:rsidRPr="008E0F64" w:rsidRDefault="002E3184" w:rsidP="00445351">
      <w:pPr>
        <w:pStyle w:val="Paragraphedeliste"/>
        <w:numPr>
          <w:ilvl w:val="0"/>
          <w:numId w:val="421"/>
        </w:num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müssen Vorkehrungen getroffen werden, um einen Parallelbetrieb von Quellen zu vermeiden,</w:t>
      </w:r>
    </w:p>
    <w:p w14:paraId="0F40106D" w14:textId="77777777" w:rsidR="002E3184" w:rsidRPr="008E0F64" w:rsidRDefault="002E3184" w:rsidP="00445351">
      <w:pPr>
        <w:pStyle w:val="Paragraphedeliste"/>
        <w:numPr>
          <w:ilvl w:val="0"/>
          <w:numId w:val="421"/>
        </w:num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muss für jede Quelle Schutz gegen Kurzschlüsse und indirektes Berühren gewährleistet sein.</w:t>
      </w:r>
    </w:p>
    <w:p w14:paraId="27C2EB6F" w14:textId="77777777" w:rsidR="002E3184" w:rsidRPr="008E0F64" w:rsidRDefault="002E3184" w:rsidP="002E3184">
      <w:pPr>
        <w:autoSpaceDE w:val="0"/>
        <w:spacing w:before="120"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Bei Energieversorgungsquellen (normale Quellen/Sicherheitsquellen), die für den Parallelbetrieb konzipiert sind:</w:t>
      </w:r>
    </w:p>
    <w:p w14:paraId="7BCEBFE3" w14:textId="77777777" w:rsidR="002E3184" w:rsidRPr="008E0F64" w:rsidRDefault="002E3184" w:rsidP="00445351">
      <w:pPr>
        <w:pStyle w:val="Paragraphedeliste"/>
        <w:numPr>
          <w:ilvl w:val="0"/>
          <w:numId w:val="422"/>
        </w:num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kann ein Parallelbetrieb unabhängiger Quellen besondere Einrichtungen erfordern, z.B. einen Schutz gegen Spannungswiederkehr,</w:t>
      </w:r>
    </w:p>
    <w:p w14:paraId="45A45B01" w14:textId="77777777" w:rsidR="002E3184" w:rsidRPr="008E0F64" w:rsidRDefault="002E3184" w:rsidP="00445351">
      <w:pPr>
        <w:pStyle w:val="Paragraphedeliste"/>
        <w:numPr>
          <w:ilvl w:val="0"/>
          <w:numId w:val="422"/>
        </w:numPr>
        <w:autoSpaceDE w:val="0"/>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muss Schutz gegen Kurzschlüsse und indirektes Berühren auch bei parallel betriebenen Quellen gewährleistet sein,</w:t>
      </w:r>
    </w:p>
    <w:p w14:paraId="4D4412CC" w14:textId="77777777" w:rsidR="002E3184" w:rsidRPr="008E0F64" w:rsidRDefault="002E3184" w:rsidP="00445351">
      <w:pPr>
        <w:pStyle w:val="Paragraphedeliste"/>
        <w:numPr>
          <w:ilvl w:val="0"/>
          <w:numId w:val="422"/>
        </w:numPr>
        <w:autoSpaceDE w:val="0"/>
        <w:spacing w:after="120" w:line="240" w:lineRule="auto"/>
        <w:ind w:left="357" w:hanging="357"/>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müssen Vorkehrungen getroffen werden, um den in Verbindungen zwischen Neutralpunkten von Quellen fließenden Strom zu begrenzen.</w:t>
      </w:r>
    </w:p>
    <w:p w14:paraId="4792095B" w14:textId="77777777" w:rsidR="002E3184" w:rsidRPr="008E0F64" w:rsidRDefault="002E3184" w:rsidP="002E3184">
      <w:pPr>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Sicherheitsverbraucher können über einen oder mehrere Sicherheitsverteiler verteilt werden.</w:t>
      </w:r>
    </w:p>
    <w:p w14:paraId="487DBB74" w14:textId="77777777" w:rsidR="002E3184" w:rsidRPr="008E0F64" w:rsidRDefault="002E3184" w:rsidP="002E3184">
      <w:pPr>
        <w:autoSpaceDE w:val="0"/>
        <w:spacing w:after="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Hauptsicherheitsverteiler, an die Sicherheitsverbraucher oder sekundäre Sicherheitsverteiler angeschlossen werden, werden direkt angeschlossen:</w:t>
      </w:r>
    </w:p>
    <w:p w14:paraId="1A8D315A" w14:textId="77777777" w:rsidR="002E3184" w:rsidRPr="008E0F64" w:rsidRDefault="002E3184" w:rsidP="00445351">
      <w:pPr>
        <w:pStyle w:val="Paragraphedeliste"/>
        <w:numPr>
          <w:ilvl w:val="0"/>
          <w:numId w:val="423"/>
        </w:numPr>
        <w:autoSpaceDE w:val="0"/>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an eine normale Quelle, über einen Niederspannung-Hauptverteiler anhand ausschließlich für diesen Zweck vorbehaltener Schutzeinrichtungen, und</w:t>
      </w:r>
    </w:p>
    <w:p w14:paraId="35AB05DD" w14:textId="77777777" w:rsidR="002E3184" w:rsidRPr="008E0F64" w:rsidRDefault="002E3184" w:rsidP="00445351">
      <w:pPr>
        <w:pStyle w:val="Paragraphedeliste"/>
        <w:numPr>
          <w:ilvl w:val="0"/>
          <w:numId w:val="423"/>
        </w:numPr>
        <w:autoSpaceDE w:val="0"/>
        <w:spacing w:after="120" w:line="240" w:lineRule="auto"/>
        <w:ind w:left="357" w:hanging="357"/>
        <w:contextualSpacing w:val="0"/>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an eine Sicherheitsquelle, über einen getrennten Stromkreis.</w:t>
      </w:r>
    </w:p>
    <w:p w14:paraId="7D0CC3A7"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In Abweichung von vorliegendem Unterabschnitt ist es zulässig, dass Sicherheitsverbraucher über getrennte Stromkreise direkt von einem Niederspannung-Hauptverteiler und/oder einer Sicherheitsquelle versorgt werden.</w:t>
      </w:r>
    </w:p>
    <w:p w14:paraId="6DBACBBC" w14:textId="77777777" w:rsidR="002E3184" w:rsidRPr="008E0F64" w:rsidRDefault="002E3184" w:rsidP="002E3184">
      <w:pPr>
        <w:autoSpaceDE w:val="0"/>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Unter Niederspannung-Hauptverteiler versteht man: den Hauptverteiler eines Gebäudes, einer Zone oder einer Teilanlage (z.B. Anlage im Außenbereich).</w:t>
      </w:r>
    </w:p>
    <w:p w14:paraId="3226E50E" w14:textId="77777777" w:rsidR="002E3184" w:rsidRPr="008E0F64" w:rsidRDefault="002E3184" w:rsidP="002E3184">
      <w:pPr>
        <w:autoSpaceDE w:val="0"/>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Redundante Sicherheitsverbraucher und redundante elektrische Leitungen sind einzeln durch Schutzeinrichtungen geschützt. </w:t>
      </w:r>
    </w:p>
    <w:p w14:paraId="192E2A5F" w14:textId="77777777" w:rsidR="002E3184" w:rsidRPr="008E0F64" w:rsidRDefault="002E3184" w:rsidP="00962ACD">
      <w:pPr>
        <w:pStyle w:val="FOD-niv4"/>
      </w:pPr>
      <w:bookmarkStart w:id="2132" w:name="_Toc167268404"/>
      <w:bookmarkStart w:id="2133" w:name="_Toc167269567"/>
      <w:bookmarkStart w:id="2134" w:name="_Toc167270727"/>
      <w:bookmarkStart w:id="2135" w:name="_Toc196734751"/>
      <w:r w:rsidRPr="008E0F64">
        <w:t>Unterabschnitt 5.5.7.3 - Überlastschutz in Sicherheitsstromkreisen</w:t>
      </w:r>
      <w:bookmarkEnd w:id="2132"/>
      <w:bookmarkEnd w:id="2133"/>
      <w:bookmarkEnd w:id="2134"/>
      <w:bookmarkEnd w:id="2135"/>
    </w:p>
    <w:p w14:paraId="1B1C41A6"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alle Sicherheitsstromkreise muss ein Überlastschutz vorgesehen werden.</w:t>
      </w:r>
    </w:p>
    <w:p w14:paraId="260F4D8E" w14:textId="77777777" w:rsidR="002E3184" w:rsidRPr="008E0F64" w:rsidRDefault="002E3184" w:rsidP="002E3184">
      <w:pPr>
        <w:autoSpaceDE w:val="0"/>
        <w:spacing w:after="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In Abweichung von Absatz 1 kann auf einen Überlastschutz verzichtet werden:</w:t>
      </w:r>
    </w:p>
    <w:p w14:paraId="341F08AB" w14:textId="77777777" w:rsidR="002E3184" w:rsidRPr="008E0F64" w:rsidRDefault="002E3184" w:rsidP="00445351">
      <w:pPr>
        <w:pStyle w:val="Paragraphedeliste"/>
        <w:numPr>
          <w:ilvl w:val="0"/>
          <w:numId w:val="464"/>
        </w:numPr>
        <w:autoSpaceDE w:val="0"/>
        <w:spacing w:after="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wenn ein Endsicherheitsstromkreis einen Elektromotor einer Sicherheitsanlage versorgt, die nicht ständig oder über lange Zeiträume betrieben wird, und wenn es aus Sicherheitsgründen erforderlich ist, dass dieser Motor auch bei mechanischen oder sonstigen Störungen funktionieren kann, unter der Bedingung:</w:t>
      </w:r>
    </w:p>
    <w:p w14:paraId="259C57EC" w14:textId="77777777" w:rsidR="002E3184" w:rsidRPr="008E0F64" w:rsidRDefault="002E3184" w:rsidP="00445351">
      <w:pPr>
        <w:pStyle w:val="Paragraphedeliste"/>
        <w:numPr>
          <w:ilvl w:val="0"/>
          <w:numId w:val="424"/>
        </w:numPr>
        <w:autoSpaceDE w:val="0"/>
        <w:spacing w:after="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dass entweder das Auftreten von Überlast überwacht wird</w:t>
      </w:r>
    </w:p>
    <w:p w14:paraId="79E5BD5E" w14:textId="77777777" w:rsidR="002E3184" w:rsidRPr="008E0F64" w:rsidRDefault="002E3184" w:rsidP="00445351">
      <w:pPr>
        <w:pStyle w:val="Paragraphedeliste"/>
        <w:numPr>
          <w:ilvl w:val="0"/>
          <w:numId w:val="424"/>
        </w:numPr>
        <w:autoSpaceDE w:val="0"/>
        <w:spacing w:after="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 xml:space="preserve">oder die elektrische Leitung und Steuer- und Schutzeinrichtungen des Motors den durch diese Störungen verursachten Überlastströmen standhalten können. Sofern vom Motorhersteller nicht anders angegeben, kann letztere Bedingung als erfüllt angesehen werden, wenn der Bemessungsstrom der Steuer- und Schutzeinrichtungen und die Strombelastbarkeit der </w:t>
      </w:r>
      <w:r w:rsidRPr="008E0F64">
        <w:rPr>
          <w:rFonts w:ascii="Trebuchet MS" w:hAnsi="Trebuchet MS"/>
          <w:sz w:val="19"/>
          <w:shd w:val="clear" w:color="auto" w:fill="FFFFFF"/>
        </w:rPr>
        <w:lastRenderedPageBreak/>
        <w:t>elektrischen Leitung für einen vorgesehenen Betriebsstrom bestimmt werden, der dem Zweifachen des Nennstroms des Motors entspricht. Beispiel: Motoren für Rauch- und Wärmeabzugssysteme (RWA) bei Feuer,</w:t>
      </w:r>
    </w:p>
    <w:p w14:paraId="7D9EA7AC" w14:textId="77777777" w:rsidR="002E3184" w:rsidRPr="008E0F64" w:rsidRDefault="002E3184" w:rsidP="00445351">
      <w:pPr>
        <w:pStyle w:val="Paragraphedeliste"/>
        <w:numPr>
          <w:ilvl w:val="0"/>
          <w:numId w:val="464"/>
        </w:numPr>
        <w:autoSpaceDE w:val="0"/>
        <w:spacing w:after="0" w:line="240" w:lineRule="auto"/>
        <w:jc w:val="both"/>
        <w:rPr>
          <w:rFonts w:ascii="Trebuchet MS" w:eastAsia="Times New Roman" w:hAnsi="Trebuchet MS" w:cs="Arial"/>
          <w:spacing w:val="-2"/>
          <w:sz w:val="19"/>
          <w:szCs w:val="19"/>
          <w:shd w:val="clear" w:color="auto" w:fill="FFFFFF"/>
        </w:rPr>
      </w:pPr>
      <w:r w:rsidRPr="008E0F64">
        <w:rPr>
          <w:rFonts w:ascii="Trebuchet MS" w:hAnsi="Trebuchet MS"/>
          <w:spacing w:val="-2"/>
          <w:sz w:val="19"/>
          <w:shd w:val="clear" w:color="auto" w:fill="FFFFFF"/>
        </w:rPr>
        <w:t>für elektrische Maschinen oder Geräte, bei denen eine unvermittelte Unterbrechung des Stromkreises ernste Gefahren oder Folgen mit sich bringt (</w:t>
      </w:r>
      <w:r w:rsidRPr="008E0F64">
        <w:rPr>
          <w:rFonts w:ascii="Trebuchet MS" w:hAnsi="Trebuchet MS"/>
          <w:i/>
          <w:spacing w:val="-2"/>
          <w:sz w:val="19"/>
          <w:shd w:val="clear" w:color="auto" w:fill="FFFFFF"/>
        </w:rPr>
        <w:t>Unterabschnitt 5.2.4.2</w:t>
      </w:r>
      <w:r w:rsidRPr="008E0F64">
        <w:rPr>
          <w:rFonts w:ascii="Trebuchet MS" w:hAnsi="Trebuchet MS"/>
          <w:spacing w:val="-2"/>
          <w:sz w:val="19"/>
          <w:shd w:val="clear" w:color="auto" w:fill="FFFFFF"/>
        </w:rPr>
        <w:t>). Beispiele: Erregerkreise von Motoren, Ankerkreise von Wechselstrommaschinen, Sekundärkreise von Transformatoren, ...</w:t>
      </w:r>
    </w:p>
    <w:p w14:paraId="4A935A4F" w14:textId="77777777" w:rsidR="002E3184" w:rsidRPr="008E0F64" w:rsidRDefault="002E3184" w:rsidP="00962ACD">
      <w:pPr>
        <w:pStyle w:val="FOD-niv4"/>
        <w:rPr>
          <w:sz w:val="19"/>
          <w:szCs w:val="19"/>
        </w:rPr>
      </w:pPr>
      <w:bookmarkStart w:id="2136" w:name="_Toc167268405"/>
      <w:bookmarkStart w:id="2137" w:name="_Toc167269568"/>
      <w:bookmarkStart w:id="2138" w:name="_Toc167270728"/>
      <w:bookmarkStart w:id="2139" w:name="_Toc196734752"/>
      <w:r w:rsidRPr="008E0F64">
        <w:t>Unterabschnitt 5.5.7.4 - Schutz gegen Kurzschlüsse in Sicherheitsstromkreisen</w:t>
      </w:r>
      <w:bookmarkEnd w:id="2136"/>
      <w:bookmarkEnd w:id="2137"/>
      <w:bookmarkEnd w:id="2138"/>
      <w:bookmarkEnd w:id="2139"/>
    </w:p>
    <w:p w14:paraId="11FC6709"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alle Sicherheitsstromkreise muss ein Schutz gegen Kurzschlüsse vorgesehen werden.</w:t>
      </w:r>
    </w:p>
    <w:p w14:paraId="1B09920C" w14:textId="49F5FBDF"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Wenn ein Sicherheitsstromkreis mehrere Sicherheitsverbraucher versorgt, muss an jedem Sicherheits</w:t>
      </w:r>
      <w:r w:rsidR="00FD1D6A" w:rsidRPr="008E0F64">
        <w:rPr>
          <w:rFonts w:ascii="Trebuchet MS" w:hAnsi="Trebuchet MS"/>
          <w:sz w:val="19"/>
          <w:shd w:val="clear" w:color="auto" w:fill="FFFFFF"/>
        </w:rPr>
        <w:softHyphen/>
      </w:r>
      <w:r w:rsidRPr="008E0F64">
        <w:rPr>
          <w:rFonts w:ascii="Trebuchet MS" w:hAnsi="Trebuchet MS"/>
          <w:sz w:val="19"/>
          <w:shd w:val="clear" w:color="auto" w:fill="FFFFFF"/>
        </w:rPr>
        <w:t>verbraucher ein Kurzschlussisolator vorgesehen werden, um einen Ausfall der Versorgung aller vom selben Stromkreis versorgten Sicherheitsverbraucher zu verhindern.</w:t>
      </w:r>
    </w:p>
    <w:p w14:paraId="59349EAA" w14:textId="77777777" w:rsidR="002E3184" w:rsidRPr="008E0F64" w:rsidRDefault="002E3184" w:rsidP="002E3184">
      <w:pPr>
        <w:autoSpaceDE w:val="0"/>
        <w:spacing w:after="0" w:line="240" w:lineRule="auto"/>
        <w:jc w:val="both"/>
        <w:rPr>
          <w:rFonts w:ascii="Trebuchet MS" w:hAnsi="Trebuchet MS"/>
          <w:b/>
          <w:sz w:val="19"/>
          <w:szCs w:val="19"/>
        </w:rPr>
      </w:pPr>
      <w:r w:rsidRPr="008E0F64">
        <w:rPr>
          <w:rFonts w:ascii="Trebuchet MS" w:hAnsi="Trebuchet MS"/>
          <w:sz w:val="19"/>
          <w:shd w:val="clear" w:color="auto" w:fill="FFFFFF"/>
        </w:rPr>
        <w:t>In Abweichung von Absatz 1 kann bei elektrischen Maschinen oder Geräten, bei denen eine unvermittelte Unterbrechung des Stromkreises ernste Gefahren oder Folgen mit sich bringt (</w:t>
      </w:r>
      <w:r w:rsidRPr="008E0F64">
        <w:rPr>
          <w:rFonts w:ascii="Trebuchet MS" w:hAnsi="Trebuchet MS"/>
          <w:i/>
          <w:sz w:val="19"/>
          <w:shd w:val="clear" w:color="auto" w:fill="FFFFFF"/>
        </w:rPr>
        <w:t>Unterabschnitt 5.2.4.2</w:t>
      </w:r>
      <w:r w:rsidRPr="008E0F64">
        <w:rPr>
          <w:rFonts w:ascii="Trebuchet MS" w:hAnsi="Trebuchet MS"/>
          <w:sz w:val="19"/>
          <w:shd w:val="clear" w:color="auto" w:fill="FFFFFF"/>
        </w:rPr>
        <w:t>), auf einen Schutz gegen Kurzschlüsse verzichtet werden. Beispiele: Erregerkreise von Motoren, Ankerkreise von Wechselstrommaschinen, Sekundärkreise von Transformatoren, ...</w:t>
      </w:r>
    </w:p>
    <w:p w14:paraId="52B7C476" w14:textId="77777777" w:rsidR="002E3184" w:rsidRPr="008E0F64" w:rsidRDefault="002E3184" w:rsidP="00962ACD">
      <w:pPr>
        <w:pStyle w:val="FOD-niv4"/>
        <w:rPr>
          <w:sz w:val="19"/>
          <w:szCs w:val="19"/>
        </w:rPr>
      </w:pPr>
      <w:bookmarkStart w:id="2140" w:name="_Toc167268406"/>
      <w:bookmarkStart w:id="2141" w:name="_Toc167269569"/>
      <w:bookmarkStart w:id="2142" w:name="_Toc167270729"/>
      <w:bookmarkStart w:id="2143" w:name="_Toc196734753"/>
      <w:r w:rsidRPr="008E0F64">
        <w:t>Unterabschnitt 5.5.7.5 - Schutz gegen Erdschlüsse in Sicherheitsstromkreisen</w:t>
      </w:r>
      <w:bookmarkEnd w:id="2140"/>
      <w:bookmarkEnd w:id="2141"/>
      <w:bookmarkEnd w:id="2142"/>
      <w:bookmarkEnd w:id="2143"/>
    </w:p>
    <w:p w14:paraId="6EF8C180" w14:textId="77777777" w:rsidR="002E3184" w:rsidRPr="008E0F64" w:rsidRDefault="002E3184" w:rsidP="00445351">
      <w:pPr>
        <w:widowControl w:val="0"/>
        <w:numPr>
          <w:ilvl w:val="0"/>
          <w:numId w:val="425"/>
        </w:numPr>
        <w:suppressAutoHyphens/>
        <w:spacing w:after="120" w:line="240" w:lineRule="auto"/>
        <w:ind w:left="357" w:hanging="357"/>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Allgemeines</w:t>
      </w:r>
    </w:p>
    <w:p w14:paraId="58243526"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alle Sicherheitsstromkreise muss ein Schutz gegen Erdschlüsse vorgesehen werden.</w:t>
      </w:r>
    </w:p>
    <w:p w14:paraId="0017D125" w14:textId="77777777" w:rsidR="002E3184" w:rsidRPr="008E0F64" w:rsidRDefault="002E3184" w:rsidP="002E3184">
      <w:pPr>
        <w:spacing w:after="120" w:line="240" w:lineRule="auto"/>
        <w:jc w:val="both"/>
        <w:rPr>
          <w:rFonts w:ascii="Trebuchet MS" w:hAnsi="Trebuchet MS" w:cs="Calibri"/>
          <w:b/>
          <w:sz w:val="19"/>
          <w:szCs w:val="19"/>
          <w:shd w:val="clear" w:color="auto" w:fill="00B050"/>
        </w:rPr>
      </w:pPr>
      <w:r w:rsidRPr="008E0F64">
        <w:rPr>
          <w:rFonts w:ascii="Trebuchet MS" w:hAnsi="Trebuchet MS"/>
          <w:sz w:val="19"/>
          <w:shd w:val="clear" w:color="auto" w:fill="FFFFFF"/>
        </w:rPr>
        <w:t xml:space="preserve">Ungeachtet der Schutzmaßnahmen gegen indirektes Berühren darf die Aufrechterhaltung der Funktion von Sicherheitsverbrauchern durch einen ersten Erdschluss in einem Endsicherheitsstromkreis während des Betriebs über die normalen Quelle und über die Sicherheitsquelle nicht beeinträchtigt werden. Die Schutzmaßnahmen unter </w:t>
      </w:r>
      <w:r w:rsidRPr="008E0F64">
        <w:rPr>
          <w:rFonts w:ascii="Trebuchet MS" w:hAnsi="Trebuchet MS"/>
          <w:i/>
          <w:sz w:val="19"/>
          <w:shd w:val="clear" w:color="auto" w:fill="FFFFFF"/>
        </w:rPr>
        <w:t>Buchstabe b</w:t>
      </w:r>
      <w:r w:rsidRPr="008E0F64">
        <w:rPr>
          <w:rFonts w:ascii="Trebuchet MS" w:hAnsi="Trebuchet MS"/>
          <w:sz w:val="19"/>
          <w:shd w:val="clear" w:color="auto" w:fill="FFFFFF"/>
        </w:rPr>
        <w:t xml:space="preserve"> müssen angewendet werden.</w:t>
      </w:r>
    </w:p>
    <w:p w14:paraId="2CBF1FDB"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i/>
          <w:sz w:val="19"/>
          <w:shd w:val="clear" w:color="auto" w:fill="FFFFFF"/>
        </w:rPr>
        <w:t>Buchstabe a</w:t>
      </w:r>
      <w:r w:rsidRPr="008E0F64">
        <w:rPr>
          <w:rFonts w:ascii="Trebuchet MS" w:hAnsi="Trebuchet MS"/>
          <w:sz w:val="19"/>
          <w:shd w:val="clear" w:color="auto" w:fill="FFFFFF"/>
        </w:rPr>
        <w:t xml:space="preserve"> Absatz 2 findet keine Anwendung auf elektrische Anlagen in Wohneinheiten, die den Vorschriften in Bezug auf den Schutz von Stromkreisen im Allgemeinen (</w:t>
      </w:r>
      <w:r w:rsidRPr="008E0F64">
        <w:rPr>
          <w:rFonts w:ascii="Trebuchet MS" w:hAnsi="Trebuchet MS"/>
          <w:i/>
          <w:sz w:val="19"/>
          <w:shd w:val="clear" w:color="auto" w:fill="FFFFFF"/>
        </w:rPr>
        <w:t>Unterabschnitt 4.2.4.3</w:t>
      </w:r>
      <w:r w:rsidRPr="008E0F64">
        <w:rPr>
          <w:rFonts w:ascii="Trebuchet MS" w:hAnsi="Trebuchet MS"/>
          <w:sz w:val="19"/>
          <w:shd w:val="clear" w:color="auto" w:fill="FFFFFF"/>
        </w:rPr>
        <w:t xml:space="preserve"> </w:t>
      </w:r>
      <w:r w:rsidRPr="008E0F64">
        <w:rPr>
          <w:rFonts w:ascii="Trebuchet MS" w:hAnsi="Trebuchet MS"/>
          <w:i/>
          <w:sz w:val="19"/>
          <w:shd w:val="clear" w:color="auto" w:fill="FFFFFF"/>
        </w:rPr>
        <w:t>Buchstabe b</w:t>
      </w:r>
      <w:r w:rsidRPr="008E0F64">
        <w:rPr>
          <w:rFonts w:ascii="Trebuchet MS" w:hAnsi="Trebuchet MS"/>
          <w:sz w:val="19"/>
          <w:shd w:val="clear" w:color="auto" w:fill="FFFFFF"/>
        </w:rPr>
        <w:t>) entsprechen müssen.</w:t>
      </w:r>
    </w:p>
    <w:p w14:paraId="3B35DCDE"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Der Wechsel von einem Erdungssystem zu einem anderen Erdungssystem kann zu bestimmten Risiken führen, die besondere Aufmerksamkeit erfordern. </w:t>
      </w:r>
    </w:p>
    <w:p w14:paraId="1C66FCA1" w14:textId="77777777" w:rsidR="002E3184" w:rsidRPr="008E0F64" w:rsidRDefault="002E3184" w:rsidP="00445351">
      <w:pPr>
        <w:widowControl w:val="0"/>
        <w:numPr>
          <w:ilvl w:val="0"/>
          <w:numId w:val="425"/>
        </w:numPr>
        <w:suppressAutoHyphens/>
        <w:spacing w:after="120" w:line="240" w:lineRule="auto"/>
        <w:ind w:left="357" w:hanging="357"/>
        <w:jc w:val="both"/>
        <w:rPr>
          <w:rFonts w:ascii="Trebuchet MS" w:hAnsi="Trebuchet MS" w:cs="Calibri"/>
          <w:sz w:val="19"/>
          <w:szCs w:val="19"/>
          <w:shd w:val="clear" w:color="auto" w:fill="FFFFFF"/>
        </w:rPr>
      </w:pPr>
      <w:r w:rsidRPr="008E0F64">
        <w:rPr>
          <w:rFonts w:ascii="Trebuchet MS" w:hAnsi="Trebuchet MS"/>
          <w:b/>
          <w:sz w:val="19"/>
          <w:shd w:val="clear" w:color="auto" w:fill="FFFFFF"/>
        </w:rPr>
        <w:t>Schutzmaßnahmen</w:t>
      </w:r>
    </w:p>
    <w:p w14:paraId="35F66702" w14:textId="77777777" w:rsidR="002E3184" w:rsidRPr="008E0F64" w:rsidRDefault="002E3184" w:rsidP="002E3184">
      <w:pPr>
        <w:spacing w:after="120" w:line="240" w:lineRule="auto"/>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b.1 - Schutzmaßnahmen ohne automatische Abschaltung beim ersten Erdschluss</w:t>
      </w:r>
    </w:p>
    <w:p w14:paraId="48DA8C3F"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Schutzmaßnahmen ohne automatische Abschaltung beim ersten Erdschluss beinhalten:</w:t>
      </w:r>
    </w:p>
    <w:p w14:paraId="03432289" w14:textId="77777777" w:rsidR="002E3184" w:rsidRPr="008E0F64" w:rsidRDefault="002E3184" w:rsidP="00445351">
      <w:pPr>
        <w:pStyle w:val="Paragraphedeliste"/>
        <w:numPr>
          <w:ilvl w:val="0"/>
          <w:numId w:val="465"/>
        </w:numPr>
        <w:spacing w:after="0" w:line="240" w:lineRule="auto"/>
        <w:jc w:val="both"/>
        <w:rPr>
          <w:rFonts w:ascii="Trebuchet MS" w:hAnsi="Trebuchet MS" w:cs="Calibri"/>
          <w:i/>
          <w:sz w:val="19"/>
          <w:szCs w:val="19"/>
          <w:shd w:val="clear" w:color="auto" w:fill="FFFFFF"/>
        </w:rPr>
      </w:pPr>
      <w:r w:rsidRPr="008E0F64">
        <w:rPr>
          <w:rFonts w:ascii="Trebuchet MS" w:hAnsi="Trebuchet MS"/>
          <w:sz w:val="19"/>
          <w:shd w:val="clear" w:color="auto" w:fill="FFFFFF"/>
        </w:rPr>
        <w:t>Benutzung von Betriebsmitteln der Klasse II oder von Betriebsmitteln mit einem Sicherheitsniveau, das dem von Betriebsmitteln der Klasse II gleichwertig ist (</w:t>
      </w:r>
      <w:r w:rsidRPr="008E0F64">
        <w:rPr>
          <w:rFonts w:ascii="Trebuchet MS" w:hAnsi="Trebuchet MS"/>
          <w:i/>
          <w:sz w:val="19"/>
          <w:shd w:val="clear" w:color="auto" w:fill="FFFFFF"/>
        </w:rPr>
        <w:t>Unterabschnitt 4.2.3.3</w:t>
      </w:r>
      <w:r w:rsidRPr="008E0F64">
        <w:rPr>
          <w:rFonts w:ascii="Trebuchet MS" w:hAnsi="Trebuchet MS"/>
          <w:sz w:val="19"/>
          <w:shd w:val="clear" w:color="auto" w:fill="FFFFFF"/>
        </w:rPr>
        <w:t>),</w:t>
      </w:r>
    </w:p>
    <w:p w14:paraId="4190867C" w14:textId="77777777" w:rsidR="002E3184" w:rsidRPr="008E0F64" w:rsidRDefault="002E3184" w:rsidP="00445351">
      <w:pPr>
        <w:pStyle w:val="Paragraphedeliste"/>
        <w:numPr>
          <w:ilvl w:val="0"/>
          <w:numId w:val="465"/>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elektrische Schutztrennung von Stromkreisen (</w:t>
      </w:r>
      <w:r w:rsidRPr="008E0F64">
        <w:rPr>
          <w:rFonts w:ascii="Trebuchet MS" w:hAnsi="Trebuchet MS"/>
          <w:i/>
          <w:sz w:val="19"/>
          <w:shd w:val="clear" w:color="auto" w:fill="FFFFFF"/>
        </w:rPr>
        <w:t>Unterabschnitt 4.2.3.3</w:t>
      </w:r>
      <w:r w:rsidRPr="008E0F64">
        <w:rPr>
          <w:rFonts w:ascii="Trebuchet MS" w:hAnsi="Trebuchet MS"/>
          <w:sz w:val="19"/>
          <w:shd w:val="clear" w:color="auto" w:fill="FFFFFF"/>
        </w:rPr>
        <w:t>),</w:t>
      </w:r>
    </w:p>
    <w:p w14:paraId="60841D09" w14:textId="77777777" w:rsidR="002E3184" w:rsidRPr="008E0F64" w:rsidRDefault="002E3184" w:rsidP="00445351">
      <w:pPr>
        <w:pStyle w:val="Paragraphedeliste"/>
        <w:numPr>
          <w:ilvl w:val="0"/>
          <w:numId w:val="465"/>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Schutz, der das gleichzeitige Berühren von Teilen verhindert, die eine gefährliche Potentialdifferenz aufweisen können (</w:t>
      </w:r>
      <w:r w:rsidRPr="008E0F64">
        <w:rPr>
          <w:rFonts w:ascii="Trebuchet MS" w:hAnsi="Trebuchet MS"/>
          <w:i/>
          <w:sz w:val="19"/>
          <w:shd w:val="clear" w:color="auto" w:fill="FFFFFF"/>
        </w:rPr>
        <w:t>Unterabschnitt 4.2.3.3</w:t>
      </w:r>
      <w:r w:rsidRPr="008E0F64">
        <w:rPr>
          <w:rFonts w:ascii="Trebuchet MS" w:hAnsi="Trebuchet MS"/>
          <w:sz w:val="19"/>
          <w:shd w:val="clear" w:color="auto" w:fill="FFFFFF"/>
        </w:rPr>
        <w:t>),</w:t>
      </w:r>
    </w:p>
    <w:p w14:paraId="475AD8E2" w14:textId="77777777" w:rsidR="002E3184" w:rsidRPr="008E0F64" w:rsidRDefault="002E3184" w:rsidP="00445351">
      <w:pPr>
        <w:pStyle w:val="Paragraphedeliste"/>
        <w:numPr>
          <w:ilvl w:val="0"/>
          <w:numId w:val="465"/>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Benutzung von SELV oder PELV (</w:t>
      </w:r>
      <w:r w:rsidRPr="008E0F64">
        <w:rPr>
          <w:rFonts w:ascii="Trebuchet MS" w:hAnsi="Trebuchet MS"/>
          <w:i/>
          <w:sz w:val="19"/>
          <w:shd w:val="clear" w:color="auto" w:fill="FFFFFF"/>
        </w:rPr>
        <w:t>Unterabschnitte 4.2.3.3, 4.2.5.3, 4.2.5.4 und 4.2.5.5</w:t>
      </w:r>
      <w:r w:rsidRPr="008E0F64">
        <w:rPr>
          <w:rFonts w:ascii="Trebuchet MS" w:hAnsi="Trebuchet MS"/>
          <w:sz w:val="19"/>
          <w:shd w:val="clear" w:color="auto" w:fill="FFFFFF"/>
        </w:rPr>
        <w:t>),</w:t>
      </w:r>
    </w:p>
    <w:p w14:paraId="033F1E30" w14:textId="77777777" w:rsidR="002E3184" w:rsidRPr="008E0F64" w:rsidRDefault="002E3184" w:rsidP="00445351">
      <w:pPr>
        <w:pStyle w:val="Paragraphedeliste"/>
        <w:numPr>
          <w:ilvl w:val="0"/>
          <w:numId w:val="465"/>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Benutzung eines IT-Erdungssystems in einer gesamten Sicherheitsanlage oder einem Teil davon (im Rahmen der Risikoanalyse der Sicherheitsanlagen zu bestimmen), überwacht anhand einer Isolationsüberwachungseinrichtung mit optischem oder akustischem Signal beim ersten Fehler </w:t>
      </w:r>
      <w:r w:rsidRPr="008E0F64">
        <w:rPr>
          <w:rFonts w:ascii="Trebuchet MS" w:hAnsi="Trebuchet MS"/>
          <w:i/>
          <w:sz w:val="19"/>
          <w:shd w:val="clear" w:color="auto" w:fill="FFFFFF"/>
        </w:rPr>
        <w:t>(Unterabschnitt 4.2.3.4.</w:t>
      </w:r>
      <w:r w:rsidRPr="008E0F64">
        <w:rPr>
          <w:rFonts w:ascii="Trebuchet MS" w:hAnsi="Trebuchet MS"/>
          <w:sz w:val="19"/>
          <w:shd w:val="clear" w:color="auto" w:fill="FFFFFF"/>
        </w:rPr>
        <w:t>),</w:t>
      </w:r>
    </w:p>
    <w:p w14:paraId="2775C0E0" w14:textId="77777777" w:rsidR="002E3184" w:rsidRPr="008E0F64" w:rsidRDefault="002E3184" w:rsidP="00445351">
      <w:pPr>
        <w:pStyle w:val="Paragraphedeliste"/>
        <w:numPr>
          <w:ilvl w:val="0"/>
          <w:numId w:val="465"/>
        </w:numPr>
        <w:autoSpaceDE w:val="0"/>
        <w:spacing w:after="120" w:line="240" w:lineRule="auto"/>
        <w:ind w:left="357" w:hanging="357"/>
        <w:jc w:val="both"/>
        <w:rPr>
          <w:rFonts w:ascii="Trebuchet MS" w:eastAsia="Times New Roman" w:hAnsi="Trebuchet MS" w:cs="Arial"/>
          <w:iCs/>
          <w:sz w:val="19"/>
          <w:szCs w:val="19"/>
          <w:shd w:val="clear" w:color="auto" w:fill="FFFFFF"/>
        </w:rPr>
      </w:pPr>
      <w:r w:rsidRPr="008E0F64">
        <w:rPr>
          <w:rFonts w:ascii="Trebuchet MS" w:hAnsi="Trebuchet MS"/>
          <w:sz w:val="19"/>
          <w:shd w:val="clear" w:color="auto" w:fill="FFFFFF"/>
        </w:rPr>
        <w:t>für Sicherheitsverbraucher, die nur in Notsituationen in Betrieb sind (z.B. Rauch- und Wärmeabzugssysteme (RWA) bei Feuer), ständige Überwachung der Isolierung des Endsicherheitsstromkreises gegenüber Erde anhand einer Isolationsüberwachungseinrichtung mit optischem oder akustischem Signal bei Fehlern, und zwar während Zeiträumen, in denen Sicherheitsverbraucher nicht in Betrieb sind.</w:t>
      </w:r>
    </w:p>
    <w:p w14:paraId="6B751602"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Sobald Isolationsüberwachungseinrichtungen einen Erdschluss melden (</w:t>
      </w:r>
      <w:r w:rsidRPr="008E0F64">
        <w:rPr>
          <w:rFonts w:ascii="Trebuchet MS" w:hAnsi="Trebuchet MS"/>
          <w:i/>
          <w:sz w:val="19"/>
          <w:shd w:val="clear" w:color="auto" w:fill="FFFFFF"/>
        </w:rPr>
        <w:t>Nr. 5</w:t>
      </w:r>
      <w:r w:rsidRPr="008E0F64">
        <w:rPr>
          <w:rFonts w:ascii="Trebuchet MS" w:hAnsi="Trebuchet MS"/>
          <w:sz w:val="19"/>
          <w:shd w:val="clear" w:color="auto" w:fill="FFFFFF"/>
        </w:rPr>
        <w:t xml:space="preserve"> und </w:t>
      </w:r>
      <w:r w:rsidRPr="008E0F64">
        <w:rPr>
          <w:rFonts w:ascii="Trebuchet MS" w:hAnsi="Trebuchet MS"/>
          <w:i/>
          <w:sz w:val="19"/>
          <w:shd w:val="clear" w:color="auto" w:fill="FFFFFF"/>
        </w:rPr>
        <w:t>6</w:t>
      </w:r>
      <w:r w:rsidRPr="008E0F64">
        <w:rPr>
          <w:rFonts w:ascii="Trebuchet MS" w:hAnsi="Trebuchet MS"/>
          <w:sz w:val="19"/>
          <w:shd w:val="clear" w:color="auto" w:fill="FFFFFF"/>
        </w:rPr>
        <w:t>), werden erforderliche Maßnahmen zur Suche und Beseitigung dieses Fehlers ergriffen.</w:t>
      </w:r>
    </w:p>
    <w:p w14:paraId="05DA4A42"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die Benutzung eines IT-Erdungssystems (</w:t>
      </w:r>
      <w:r w:rsidRPr="008E0F64">
        <w:rPr>
          <w:rFonts w:ascii="Trebuchet MS" w:hAnsi="Trebuchet MS"/>
          <w:i/>
          <w:sz w:val="19"/>
          <w:shd w:val="clear" w:color="auto" w:fill="FFFFFF"/>
        </w:rPr>
        <w:t>Nr. 5</w:t>
      </w:r>
      <w:r w:rsidRPr="008E0F64">
        <w:rPr>
          <w:rFonts w:ascii="Trebuchet MS" w:hAnsi="Trebuchet MS"/>
          <w:sz w:val="19"/>
          <w:shd w:val="clear" w:color="auto" w:fill="FFFFFF"/>
        </w:rPr>
        <w:t>) ist es von Bedeutung, mindestens folgende Bedingungen einzuhalten:</w:t>
      </w:r>
    </w:p>
    <w:p w14:paraId="225F7F73" w14:textId="77777777" w:rsidR="002E3184" w:rsidRPr="008E0F64" w:rsidRDefault="002E3184" w:rsidP="00445351">
      <w:pPr>
        <w:pStyle w:val="Paragraphedeliste"/>
        <w:numPr>
          <w:ilvl w:val="0"/>
          <w:numId w:val="426"/>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Bedingungen für die elektrische Schutztrennung von Stromkreisen (</w:t>
      </w:r>
      <w:r w:rsidRPr="008E0F64">
        <w:rPr>
          <w:rFonts w:ascii="Trebuchet MS" w:hAnsi="Trebuchet MS"/>
          <w:i/>
          <w:sz w:val="19"/>
          <w:shd w:val="clear" w:color="auto" w:fill="FFFFFF"/>
        </w:rPr>
        <w:t>Unterabschnitt 4.2.3.3</w:t>
      </w:r>
      <w:r w:rsidRPr="008E0F64">
        <w:rPr>
          <w:rFonts w:ascii="Trebuchet MS" w:hAnsi="Trebuchet MS"/>
          <w:sz w:val="19"/>
          <w:shd w:val="clear" w:color="auto" w:fill="FFFFFF"/>
        </w:rPr>
        <w:t xml:space="preserve">) in Bezug auf die Ausdehnung von Betriebsstromkreisen, </w:t>
      </w:r>
    </w:p>
    <w:p w14:paraId="44A91E77" w14:textId="77777777" w:rsidR="002E3184" w:rsidRPr="008E0F64" w:rsidRDefault="002E3184" w:rsidP="00445351">
      <w:pPr>
        <w:pStyle w:val="Paragraphedeliste"/>
        <w:numPr>
          <w:ilvl w:val="0"/>
          <w:numId w:val="426"/>
        </w:numPr>
        <w:autoSpaceDE w:val="0"/>
        <w:spacing w:after="120" w:line="240" w:lineRule="auto"/>
        <w:ind w:left="357" w:hanging="357"/>
        <w:contextualSpacing w:val="0"/>
        <w:jc w:val="both"/>
        <w:rPr>
          <w:rFonts w:ascii="Trebuchet MS" w:eastAsia="Times New Roman" w:hAnsi="Trebuchet MS" w:cs="Arial"/>
          <w:iCs/>
          <w:sz w:val="19"/>
          <w:szCs w:val="19"/>
          <w:shd w:val="clear" w:color="auto" w:fill="FFFFFF"/>
        </w:rPr>
      </w:pPr>
      <w:r w:rsidRPr="008E0F64">
        <w:rPr>
          <w:rFonts w:ascii="Trebuchet MS" w:hAnsi="Trebuchet MS"/>
          <w:sz w:val="19"/>
          <w:shd w:val="clear" w:color="auto" w:fill="FFFFFF"/>
        </w:rPr>
        <w:t>Verbot der Benutzung eines Dreiphasensystems mit verteiltem Neutralleiter.</w:t>
      </w:r>
    </w:p>
    <w:p w14:paraId="2702A435" w14:textId="77777777" w:rsidR="002E3184" w:rsidRPr="008E0F64" w:rsidRDefault="002E3184" w:rsidP="002E3184">
      <w:pPr>
        <w:autoSpaceDE w:val="0"/>
        <w:spacing w:after="120" w:line="240" w:lineRule="auto"/>
        <w:jc w:val="both"/>
        <w:rPr>
          <w:rFonts w:ascii="Trebuchet MS" w:hAnsi="Trebuchet MS"/>
          <w:b/>
          <w:sz w:val="19"/>
          <w:shd w:val="clear" w:color="auto" w:fill="FFFFFF"/>
        </w:rPr>
        <w:sectPr w:rsidR="002E3184" w:rsidRPr="008E0F64" w:rsidSect="006759AA">
          <w:pgSz w:w="11907" w:h="16839" w:code="9"/>
          <w:pgMar w:top="1440" w:right="1440" w:bottom="1440" w:left="1440" w:header="708" w:footer="708" w:gutter="0"/>
          <w:cols w:space="708"/>
          <w:docGrid w:linePitch="360"/>
        </w:sectPr>
      </w:pPr>
    </w:p>
    <w:p w14:paraId="2B624B17" w14:textId="77777777" w:rsidR="002E3184" w:rsidRPr="008E0F64" w:rsidRDefault="002E3184" w:rsidP="002E3184">
      <w:pPr>
        <w:autoSpaceDE w:val="0"/>
        <w:spacing w:after="120" w:line="240" w:lineRule="auto"/>
        <w:jc w:val="both"/>
        <w:rPr>
          <w:rFonts w:ascii="Trebuchet MS" w:eastAsia="Times New Roman" w:hAnsi="Trebuchet MS" w:cs="Arial"/>
          <w:iCs/>
          <w:sz w:val="19"/>
          <w:szCs w:val="19"/>
          <w:shd w:val="clear" w:color="auto" w:fill="FFFFFF"/>
        </w:rPr>
      </w:pPr>
      <w:r w:rsidRPr="008E0F64">
        <w:rPr>
          <w:rFonts w:ascii="Trebuchet MS" w:hAnsi="Trebuchet MS"/>
          <w:b/>
          <w:sz w:val="19"/>
          <w:shd w:val="clear" w:color="auto" w:fill="FFFFFF"/>
        </w:rPr>
        <w:lastRenderedPageBreak/>
        <w:t>b.2 - Schutzmaßnahmen mit automatischer Abschaltung beim ersten Erdschluss</w:t>
      </w:r>
    </w:p>
    <w:p w14:paraId="74E76FEB" w14:textId="77777777" w:rsidR="002E3184" w:rsidRPr="008E0F64" w:rsidRDefault="002E3184" w:rsidP="002E3184">
      <w:pPr>
        <w:spacing w:after="120" w:line="240" w:lineRule="auto"/>
        <w:jc w:val="both"/>
        <w:rPr>
          <w:rFonts w:ascii="Trebuchet MS" w:hAnsi="Trebuchet MS" w:cs="Calibri"/>
          <w:spacing w:val="-2"/>
          <w:sz w:val="19"/>
          <w:szCs w:val="19"/>
          <w:shd w:val="clear" w:color="auto" w:fill="FFFFFF"/>
        </w:rPr>
      </w:pPr>
      <w:r w:rsidRPr="008E0F64">
        <w:rPr>
          <w:rFonts w:ascii="Trebuchet MS" w:hAnsi="Trebuchet MS"/>
          <w:spacing w:val="-2"/>
          <w:sz w:val="19"/>
          <w:shd w:val="clear" w:color="auto" w:fill="FFFFFF"/>
        </w:rPr>
        <w:t xml:space="preserve">Hierbei muss auf Redundanz von Sicherheitsverbrauchern (siehe </w:t>
      </w:r>
      <w:r w:rsidRPr="008E0F64">
        <w:rPr>
          <w:rFonts w:ascii="Trebuchet MS" w:hAnsi="Trebuchet MS"/>
          <w:i/>
          <w:spacing w:val="-2"/>
          <w:sz w:val="19"/>
          <w:shd w:val="clear" w:color="auto" w:fill="FFFFFF"/>
        </w:rPr>
        <w:t>Abschnitt 5.5.1</w:t>
      </w:r>
      <w:r w:rsidRPr="008E0F64">
        <w:rPr>
          <w:rFonts w:ascii="Trebuchet MS" w:hAnsi="Trebuchet MS"/>
          <w:spacing w:val="-2"/>
          <w:sz w:val="19"/>
          <w:shd w:val="clear" w:color="auto" w:fill="FFFFFF"/>
        </w:rPr>
        <w:t>) zurückgegriffen werden.</w:t>
      </w:r>
    </w:p>
    <w:p w14:paraId="6DBD7DE8" w14:textId="77777777" w:rsidR="002E3184" w:rsidRPr="008E0F64" w:rsidRDefault="002E3184" w:rsidP="002E3184">
      <w:pPr>
        <w:autoSpaceDE w:val="0"/>
        <w:spacing w:after="120" w:line="240" w:lineRule="auto"/>
        <w:jc w:val="both"/>
        <w:rPr>
          <w:rFonts w:ascii="Trebuchet MS" w:hAnsi="Trebuchet MS" w:cs="Calibri"/>
          <w:b/>
          <w:sz w:val="19"/>
          <w:szCs w:val="19"/>
          <w:shd w:val="clear" w:color="auto" w:fill="FFFFFF"/>
        </w:rPr>
      </w:pPr>
      <w:r w:rsidRPr="008E0F64">
        <w:rPr>
          <w:rFonts w:ascii="Trebuchet MS" w:hAnsi="Trebuchet MS"/>
          <w:sz w:val="19"/>
          <w:shd w:val="clear" w:color="auto" w:fill="FFFFFF"/>
        </w:rPr>
        <w:t>Bei Redundanz von Sicherheitsverbrauchern, die über mehrere separate Stromkreise versorgt werden, dürfen Fehler in einem Stromkreis den Schutz gegen elektrischen Schlag und das richtige Funktionieren anderer Stromkreise nicht beeinträchtigen.</w:t>
      </w:r>
    </w:p>
    <w:p w14:paraId="19943115" w14:textId="77777777" w:rsidR="002E3184" w:rsidRPr="008E0F64" w:rsidRDefault="002E3184" w:rsidP="002E3184">
      <w:pPr>
        <w:spacing w:after="120" w:line="240" w:lineRule="auto"/>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b.3 - Andere Schutzmaßnahmen</w:t>
      </w:r>
    </w:p>
    <w:p w14:paraId="652BB996"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In den </w:t>
      </w:r>
      <w:r w:rsidRPr="008E0F64">
        <w:rPr>
          <w:rFonts w:ascii="Trebuchet MS" w:hAnsi="Trebuchet MS"/>
          <w:i/>
          <w:sz w:val="19"/>
          <w:shd w:val="clear" w:color="auto" w:fill="FFFFFF"/>
        </w:rPr>
        <w:t>Punkten b.1</w:t>
      </w:r>
      <w:r w:rsidRPr="008E0F64">
        <w:rPr>
          <w:rFonts w:ascii="Trebuchet MS" w:hAnsi="Trebuchet MS"/>
          <w:sz w:val="19"/>
          <w:shd w:val="clear" w:color="auto" w:fill="FFFFFF"/>
        </w:rPr>
        <w:t xml:space="preserve"> und </w:t>
      </w:r>
      <w:r w:rsidRPr="008E0F64">
        <w:rPr>
          <w:rFonts w:ascii="Trebuchet MS" w:hAnsi="Trebuchet MS"/>
          <w:i/>
          <w:sz w:val="19"/>
          <w:shd w:val="clear" w:color="auto" w:fill="FFFFFF"/>
        </w:rPr>
        <w:t>b.2</w:t>
      </w:r>
      <w:r w:rsidRPr="008E0F64">
        <w:rPr>
          <w:rFonts w:ascii="Trebuchet MS" w:hAnsi="Trebuchet MS"/>
          <w:sz w:val="19"/>
          <w:shd w:val="clear" w:color="auto" w:fill="FFFFFF"/>
        </w:rPr>
        <w:t xml:space="preserve"> aufgeführte Maßnahmen sind zu bevorzugen. In Abweichung von den </w:t>
      </w:r>
      <w:r w:rsidRPr="008E0F64">
        <w:rPr>
          <w:rFonts w:ascii="Trebuchet MS" w:hAnsi="Trebuchet MS"/>
          <w:i/>
          <w:sz w:val="19"/>
          <w:shd w:val="clear" w:color="auto" w:fill="FFFFFF"/>
        </w:rPr>
        <w:t>Punkten b.1</w:t>
      </w:r>
      <w:r w:rsidRPr="008E0F64">
        <w:rPr>
          <w:rFonts w:ascii="Trebuchet MS" w:hAnsi="Trebuchet MS"/>
          <w:sz w:val="19"/>
          <w:shd w:val="clear" w:color="auto" w:fill="FFFFFF"/>
        </w:rPr>
        <w:t xml:space="preserve"> und </w:t>
      </w:r>
      <w:r w:rsidRPr="008E0F64">
        <w:rPr>
          <w:rFonts w:ascii="Trebuchet MS" w:hAnsi="Trebuchet MS"/>
          <w:i/>
          <w:sz w:val="19"/>
          <w:shd w:val="clear" w:color="auto" w:fill="FFFFFF"/>
        </w:rPr>
        <w:t>b.2</w:t>
      </w:r>
      <w:r w:rsidRPr="008E0F64">
        <w:rPr>
          <w:rFonts w:ascii="Trebuchet MS" w:hAnsi="Trebuchet MS"/>
          <w:sz w:val="19"/>
          <w:shd w:val="clear" w:color="auto" w:fill="FFFFFF"/>
        </w:rPr>
        <w:t xml:space="preserve"> ist Folgendes erlaubt:</w:t>
      </w:r>
    </w:p>
    <w:p w14:paraId="597B89DB" w14:textId="77777777" w:rsidR="002E3184" w:rsidRPr="008E0F64" w:rsidRDefault="002E3184" w:rsidP="00445351">
      <w:pPr>
        <w:pStyle w:val="Paragraphedeliste"/>
        <w:numPr>
          <w:ilvl w:val="0"/>
          <w:numId w:val="466"/>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Teile von Sicherheitsstromkreisen müssen nicht gegen Erdschlüsse geschützt werden, unter der Bedingung:</w:t>
      </w:r>
    </w:p>
    <w:p w14:paraId="736472A5" w14:textId="77777777" w:rsidR="002E3184" w:rsidRPr="008E0F64" w:rsidRDefault="002E3184" w:rsidP="00445351">
      <w:pPr>
        <w:pStyle w:val="Paragraphedeliste"/>
        <w:numPr>
          <w:ilvl w:val="0"/>
          <w:numId w:val="467"/>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dass diese Teile an einem Ort installiert sind, der nur für elektrotechnisch unterwiesene Personen (BA4) oder Elektrofachkräfte (BA5) zugänglich ist, und</w:t>
      </w:r>
    </w:p>
    <w:p w14:paraId="6F8F06D8" w14:textId="77777777" w:rsidR="002E3184" w:rsidRPr="008E0F64" w:rsidRDefault="002E3184" w:rsidP="00445351">
      <w:pPr>
        <w:pStyle w:val="Paragraphedeliste"/>
        <w:numPr>
          <w:ilvl w:val="0"/>
          <w:numId w:val="467"/>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dass diese Teile mit einer entsprechenden Kennzeichnung versehen sind, um auf Gefahren hinzuweisen, z.B.: "nicht gegen Erdschlüsse geschützte Teile", und</w:t>
      </w:r>
    </w:p>
    <w:p w14:paraId="5D0683AE" w14:textId="77777777" w:rsidR="002E3184" w:rsidRPr="008E0F64" w:rsidRDefault="002E3184" w:rsidP="00445351">
      <w:pPr>
        <w:pStyle w:val="Paragraphedeliste"/>
        <w:numPr>
          <w:ilvl w:val="0"/>
          <w:numId w:val="467"/>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dass diese Teile gemäß den </w:t>
      </w:r>
      <w:r w:rsidRPr="008E0F64">
        <w:rPr>
          <w:rFonts w:ascii="Trebuchet MS" w:hAnsi="Trebuchet MS"/>
          <w:i/>
          <w:sz w:val="19"/>
          <w:shd w:val="clear" w:color="auto" w:fill="FFFFFF"/>
        </w:rPr>
        <w:t>Unterabschnitten 4.2.2.1</w:t>
      </w:r>
      <w:r w:rsidRPr="008E0F64">
        <w:rPr>
          <w:rFonts w:ascii="Trebuchet MS" w:hAnsi="Trebuchet MS"/>
          <w:sz w:val="19"/>
          <w:shd w:val="clear" w:color="auto" w:fill="FFFFFF"/>
        </w:rPr>
        <w:t xml:space="preserve"> und </w:t>
      </w:r>
      <w:r w:rsidRPr="008E0F64">
        <w:rPr>
          <w:rFonts w:ascii="Trebuchet MS" w:hAnsi="Trebuchet MS"/>
          <w:i/>
          <w:sz w:val="19"/>
          <w:shd w:val="clear" w:color="auto" w:fill="FFFFFF"/>
        </w:rPr>
        <w:t>4.2.2.4</w:t>
      </w:r>
      <w:r w:rsidRPr="008E0F64">
        <w:rPr>
          <w:rFonts w:ascii="Trebuchet MS" w:hAnsi="Trebuchet MS"/>
          <w:sz w:val="19"/>
          <w:shd w:val="clear" w:color="auto" w:fill="FFFFFF"/>
        </w:rPr>
        <w:t xml:space="preserve"> wie aktive Teile durch Hindernisse, Entfernung oder Umhüllungen geschützt sind.</w:t>
      </w:r>
    </w:p>
    <w:p w14:paraId="5DF683C0" w14:textId="77777777" w:rsidR="002E3184" w:rsidRPr="008E0F64" w:rsidRDefault="002E3184" w:rsidP="002E3184">
      <w:pPr>
        <w:pStyle w:val="Paragraphedeliste"/>
        <w:spacing w:before="120" w:after="120" w:line="240" w:lineRule="auto"/>
        <w:ind w:left="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Maßnahmen müssen ergriffen werden, um gefährliche Potentialdifferenzen außerhalb dieses Ortes zu vermeiden.</w:t>
      </w:r>
    </w:p>
    <w:p w14:paraId="552938E9" w14:textId="66DFF6E5" w:rsidR="002E3184" w:rsidRPr="008E0F64" w:rsidRDefault="002E3184" w:rsidP="00445351">
      <w:pPr>
        <w:pStyle w:val="Paragraphedeliste"/>
        <w:numPr>
          <w:ilvl w:val="0"/>
          <w:numId w:val="466"/>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Betreiber oder ihre Beauftragten können auf der Grundlage der Risikoanalyse der Sicherheitsanlagen weitere technische oder organisatorische Maßnahmen (mit oder ohne automatische Abschaltung beim ersten Erdschluss) bestimmen, die die Aufrechterhaltung der Funktion von Sicherheits</w:t>
      </w:r>
      <w:r w:rsidR="00575BA5" w:rsidRPr="008E0F64">
        <w:rPr>
          <w:rFonts w:ascii="Trebuchet MS" w:hAnsi="Trebuchet MS"/>
          <w:sz w:val="19"/>
          <w:shd w:val="clear" w:color="auto" w:fill="FFFFFF"/>
        </w:rPr>
        <w:softHyphen/>
      </w:r>
      <w:r w:rsidRPr="008E0F64">
        <w:rPr>
          <w:rFonts w:ascii="Trebuchet MS" w:hAnsi="Trebuchet MS"/>
          <w:sz w:val="19"/>
          <w:shd w:val="clear" w:color="auto" w:fill="FFFFFF"/>
        </w:rPr>
        <w:t xml:space="preserve">verbrauchern bei einem ersten Erdschluss gewährleisten. </w:t>
      </w:r>
    </w:p>
    <w:p w14:paraId="29792C85" w14:textId="77777777" w:rsidR="002E3184" w:rsidRPr="008E0F64" w:rsidRDefault="002E3184" w:rsidP="002E3184">
      <w:pPr>
        <w:pStyle w:val="FOD-niv3"/>
      </w:pPr>
      <w:bookmarkStart w:id="2144" w:name="_Toc167268407"/>
      <w:bookmarkStart w:id="2145" w:name="_Toc167269570"/>
      <w:bookmarkStart w:id="2146" w:name="_Toc167270730"/>
      <w:r w:rsidRPr="008E0F64">
        <w:t>Abschnitt 5.5.8 - Besondere Vorschriften</w:t>
      </w:r>
      <w:bookmarkEnd w:id="2144"/>
      <w:bookmarkEnd w:id="2145"/>
      <w:bookmarkEnd w:id="2146"/>
    </w:p>
    <w:p w14:paraId="28ADB70B" w14:textId="77777777" w:rsidR="002E3184" w:rsidRPr="008E0F64" w:rsidRDefault="002E3184" w:rsidP="00445351">
      <w:pPr>
        <w:pStyle w:val="Paragraphedeliste"/>
        <w:numPr>
          <w:ilvl w:val="0"/>
          <w:numId w:val="427"/>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b/>
          <w:sz w:val="19"/>
          <w:shd w:val="clear" w:color="auto" w:fill="FFFFFF"/>
        </w:rPr>
        <w:t>Kennzeichnung</w:t>
      </w:r>
    </w:p>
    <w:p w14:paraId="2B53FAD6"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Kennzeichnungen ermöglichen die Erkennung von Sicherheitsanlagen. Folgende Teile müssen identifiziert werden:</w:t>
      </w:r>
    </w:p>
    <w:p w14:paraId="4FCAB56A" w14:textId="77777777" w:rsidR="002E3184" w:rsidRPr="008E0F64" w:rsidRDefault="002E3184" w:rsidP="00445351">
      <w:pPr>
        <w:pStyle w:val="Paragraphedeliste"/>
        <w:numPr>
          <w:ilvl w:val="0"/>
          <w:numId w:val="42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nicht integrierte Sicherheitsquellen,</w:t>
      </w:r>
    </w:p>
    <w:p w14:paraId="2E9E7CE6" w14:textId="77777777" w:rsidR="002E3184" w:rsidRPr="008E0F64" w:rsidRDefault="002E3184" w:rsidP="00445351">
      <w:pPr>
        <w:pStyle w:val="Paragraphedeliste"/>
        <w:numPr>
          <w:ilvl w:val="0"/>
          <w:numId w:val="42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Sicherheitsverteiler,</w:t>
      </w:r>
    </w:p>
    <w:p w14:paraId="112A51C8" w14:textId="77777777" w:rsidR="002E3184" w:rsidRPr="008E0F64" w:rsidRDefault="002E3184" w:rsidP="00445351">
      <w:pPr>
        <w:pStyle w:val="Paragraphedeliste"/>
        <w:numPr>
          <w:ilvl w:val="0"/>
          <w:numId w:val="42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Steuer- und Schutzeinrichtungen für Sicherheitsstromkreise,</w:t>
      </w:r>
    </w:p>
    <w:p w14:paraId="1F903169" w14:textId="77777777" w:rsidR="002E3184" w:rsidRPr="008E0F64" w:rsidRDefault="002E3184" w:rsidP="00445351">
      <w:pPr>
        <w:pStyle w:val="Paragraphedeliste"/>
        <w:numPr>
          <w:ilvl w:val="0"/>
          <w:numId w:val="42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Schutzeinrichtungen, die ausschließlich für Sicherheitsverteiler oder Sicherheitsverbraucher in Haupt-Verteiler- und Schaltgerätekombinationen für Niederspannung vorbehalten sind, </w:t>
      </w:r>
    </w:p>
    <w:p w14:paraId="79C4551E" w14:textId="77777777" w:rsidR="002E3184" w:rsidRPr="008E0F64" w:rsidRDefault="002E3184" w:rsidP="00445351">
      <w:pPr>
        <w:pStyle w:val="Paragraphedeliste"/>
        <w:numPr>
          <w:ilvl w:val="0"/>
          <w:numId w:val="42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Steuer- und Schutzeinrichtungen für Sicherheitsverbraucher mit integrierter Sicherheitsquelle, </w:t>
      </w:r>
    </w:p>
    <w:p w14:paraId="7C026724" w14:textId="77777777" w:rsidR="002E3184" w:rsidRPr="008E0F64" w:rsidRDefault="002E3184" w:rsidP="00445351">
      <w:pPr>
        <w:pStyle w:val="Paragraphedeliste"/>
        <w:numPr>
          <w:ilvl w:val="0"/>
          <w:numId w:val="428"/>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Trägersysteme für elektrische Leitungen von Sicherheitsstromkreisen,</w:t>
      </w:r>
    </w:p>
    <w:p w14:paraId="033BCB0A" w14:textId="77777777" w:rsidR="002E3184" w:rsidRPr="008E0F64" w:rsidRDefault="002E3184" w:rsidP="00445351">
      <w:pPr>
        <w:pStyle w:val="Paragraphedeliste"/>
        <w:numPr>
          <w:ilvl w:val="0"/>
          <w:numId w:val="428"/>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Sicherheitsverbraucher.</w:t>
      </w:r>
    </w:p>
    <w:p w14:paraId="27E8F4F5" w14:textId="77777777"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Folgende Einrichtungen sind mit einer entsprechenden Kennzeichnung versehen, z.B.: "SICHERHEITSANLAGE NICHT ABSCHALTEN", um auf Gefahren einer Abschaltung hinzuweisen:</w:t>
      </w:r>
    </w:p>
    <w:p w14:paraId="2F0A28EF" w14:textId="77777777" w:rsidR="002E3184" w:rsidRPr="008E0F64" w:rsidRDefault="002E3184" w:rsidP="00445351">
      <w:pPr>
        <w:pStyle w:val="Paragraphedeliste"/>
        <w:numPr>
          <w:ilvl w:val="0"/>
          <w:numId w:val="429"/>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Steuer- und Schutzeinrichtungen für Sicherheitsstromkreise,</w:t>
      </w:r>
    </w:p>
    <w:p w14:paraId="33D11FB5" w14:textId="77777777" w:rsidR="002E3184" w:rsidRPr="008E0F64" w:rsidRDefault="002E3184" w:rsidP="00445351">
      <w:pPr>
        <w:pStyle w:val="Paragraphedeliste"/>
        <w:numPr>
          <w:ilvl w:val="0"/>
          <w:numId w:val="429"/>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Schutzeinrichtungen, die ausschließlich für Sicherheitsverteiler oder Sicherheitsverbraucher in Haupt-Verteiler- und Schaltgerätekombinationen für Niederspannung vorbehalten sind, </w:t>
      </w:r>
    </w:p>
    <w:p w14:paraId="78BA3625" w14:textId="77777777" w:rsidR="002E3184" w:rsidRPr="008E0F64" w:rsidRDefault="002E3184" w:rsidP="00445351">
      <w:pPr>
        <w:pStyle w:val="Paragraphedeliste"/>
        <w:numPr>
          <w:ilvl w:val="0"/>
          <w:numId w:val="429"/>
        </w:numPr>
        <w:spacing w:after="120" w:line="240" w:lineRule="auto"/>
        <w:ind w:left="357" w:hanging="357"/>
        <w:contextualSpacing w:val="0"/>
        <w:jc w:val="both"/>
        <w:rPr>
          <w:rFonts w:ascii="Trebuchet MS" w:hAnsi="Trebuchet MS" w:cs="Calibri"/>
          <w:sz w:val="19"/>
          <w:szCs w:val="19"/>
          <w:shd w:val="clear" w:color="auto" w:fill="FFFFFF"/>
        </w:rPr>
      </w:pPr>
      <w:r w:rsidRPr="008E0F64">
        <w:rPr>
          <w:rFonts w:ascii="Trebuchet MS" w:hAnsi="Trebuchet MS"/>
          <w:sz w:val="19"/>
          <w:shd w:val="clear" w:color="auto" w:fill="FFFFFF"/>
        </w:rPr>
        <w:t>Steuer- und Schutzeinrichtungen für Sicherheitsverbraucher mit integrierter Sicherheitsquelle.</w:t>
      </w:r>
    </w:p>
    <w:p w14:paraId="1ABC3004" w14:textId="77777777" w:rsidR="002E3184" w:rsidRPr="008E0F64" w:rsidRDefault="002E3184" w:rsidP="002E3184">
      <w:pPr>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Trägersysteme in Kombination mit elektrischen Leitungen, die die Eigenschaft FR2 oder eine FR2 gleichwertige Eigenschaft aufweisen, sind mit einer entsprechenden Kennzeichnung versehen, die darauf hinweist, dass nur elektrische Leitungen mit der Eigenschaft FR2 oder FR1 benutzt werden dürfen, und ihr zugelassenes Gewicht pro laufenden Meter angibt.</w:t>
      </w:r>
    </w:p>
    <w:p w14:paraId="408AC59F" w14:textId="77777777" w:rsidR="002E3184" w:rsidRPr="008E0F64" w:rsidRDefault="002E3184" w:rsidP="00445351">
      <w:pPr>
        <w:pStyle w:val="Paragraphedeliste"/>
        <w:numPr>
          <w:ilvl w:val="0"/>
          <w:numId w:val="427"/>
        </w:numPr>
        <w:spacing w:after="120" w:line="240" w:lineRule="auto"/>
        <w:jc w:val="both"/>
        <w:rPr>
          <w:rFonts w:ascii="Trebuchet MS" w:hAnsi="Trebuchet MS" w:cs="Calibri"/>
          <w:sz w:val="19"/>
          <w:szCs w:val="19"/>
          <w:shd w:val="clear" w:color="auto" w:fill="FFFFFF"/>
        </w:rPr>
      </w:pPr>
      <w:r w:rsidRPr="008E0F64">
        <w:rPr>
          <w:rFonts w:ascii="Trebuchet MS" w:hAnsi="Trebuchet MS"/>
          <w:b/>
          <w:sz w:val="19"/>
          <w:shd w:val="clear" w:color="auto" w:fill="FFFFFF"/>
        </w:rPr>
        <w:t>Andere Vorschriften</w:t>
      </w:r>
    </w:p>
    <w:p w14:paraId="26CC3922" w14:textId="77777777" w:rsidR="002E3184" w:rsidRPr="008E0F64" w:rsidRDefault="002E3184" w:rsidP="002E3184">
      <w:pPr>
        <w:autoSpaceDE w:val="0"/>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Betriebsmittel von Sicherheitsanlagen müssen so installiert sein, dass sie leicht bedient, überwacht und instand gehalten werden können und ihre Verbindungen leicht zugänglich sind.</w:t>
      </w:r>
    </w:p>
    <w:p w14:paraId="03B89510" w14:textId="77777777" w:rsidR="002E3184" w:rsidRPr="008E0F64" w:rsidRDefault="002E3184" w:rsidP="002E3184">
      <w:pPr>
        <w:autoSpaceDE w:val="0"/>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 xml:space="preserve">Elektrische Leitungen von Sicherheitsstromkreisen dürfen nur Leiter von Sicherheitsstromkreisen enthalten. </w:t>
      </w:r>
    </w:p>
    <w:p w14:paraId="5B3B33C5" w14:textId="77777777" w:rsidR="002E3184" w:rsidRPr="008E0F64" w:rsidRDefault="002E3184" w:rsidP="002E3184">
      <w:pPr>
        <w:pStyle w:val="FOD-niv2"/>
        <w:spacing w:before="0" w:after="0"/>
      </w:pPr>
      <w:bookmarkStart w:id="2147" w:name="_Toc86914648"/>
      <w:bookmarkStart w:id="2148" w:name="_Toc167268408"/>
      <w:bookmarkStart w:id="2149" w:name="_Toc167269571"/>
      <w:bookmarkStart w:id="2150" w:name="_Toc167269866"/>
      <w:bookmarkStart w:id="2151" w:name="_Toc167270731"/>
      <w:bookmarkStart w:id="2152" w:name="_Toc196465632"/>
      <w:bookmarkStart w:id="2153" w:name="_Toc202779189"/>
      <w:r w:rsidRPr="008E0F64">
        <w:lastRenderedPageBreak/>
        <w:t xml:space="preserve">KAPITEL 5.6 - Kritische </w:t>
      </w:r>
      <w:bookmarkEnd w:id="2073"/>
      <w:r w:rsidRPr="008E0F64">
        <w:t>Anlagen</w:t>
      </w:r>
      <w:bookmarkEnd w:id="2147"/>
      <w:bookmarkEnd w:id="2148"/>
      <w:bookmarkEnd w:id="2149"/>
      <w:bookmarkEnd w:id="2150"/>
      <w:bookmarkEnd w:id="2151"/>
      <w:bookmarkEnd w:id="2152"/>
      <w:bookmarkEnd w:id="2153"/>
    </w:p>
    <w:p w14:paraId="093DE5CF" w14:textId="77777777" w:rsidR="002E3184" w:rsidRPr="008E0F64" w:rsidRDefault="002E3184" w:rsidP="002E3184">
      <w:pPr>
        <w:pStyle w:val="FOD-niv3"/>
      </w:pPr>
      <w:bookmarkStart w:id="2154" w:name="_Toc506562112"/>
      <w:bookmarkStart w:id="2155" w:name="_Toc167268409"/>
      <w:bookmarkStart w:id="2156" w:name="_Toc167269572"/>
      <w:bookmarkStart w:id="2157" w:name="_Toc167270732"/>
      <w:r w:rsidRPr="008E0F64">
        <w:rPr>
          <w:iCs/>
        </w:rPr>
        <w:t>Abschnitt 5.6.1</w:t>
      </w:r>
      <w:r w:rsidRPr="008E0F64">
        <w:t> - Allgemeines</w:t>
      </w:r>
      <w:bookmarkEnd w:id="2154"/>
      <w:bookmarkEnd w:id="2155"/>
      <w:bookmarkEnd w:id="2156"/>
      <w:bookmarkEnd w:id="2157"/>
    </w:p>
    <w:p w14:paraId="26A5F67D" w14:textId="77777777" w:rsidR="002E3184" w:rsidRPr="008E0F64" w:rsidRDefault="002E3184" w:rsidP="002E3184">
      <w:pPr>
        <w:shd w:val="clear" w:color="auto" w:fill="FFFFFF"/>
        <w:spacing w:after="12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In vorliegendem Kapitel werden spezifische Vorschriften in Bezug auf Wahl und Einsatz von kritischen Anlagen behandelt.</w:t>
      </w:r>
    </w:p>
    <w:p w14:paraId="47EDED68" w14:textId="77777777" w:rsidR="002E3184" w:rsidRPr="008E0F64" w:rsidRDefault="002E3184" w:rsidP="002E3184">
      <w:pPr>
        <w:shd w:val="clear" w:color="auto" w:fill="FFFFFF"/>
        <w:spacing w:after="120" w:line="240" w:lineRule="auto"/>
        <w:jc w:val="both"/>
        <w:rPr>
          <w:rFonts w:ascii="Trebuchet MS" w:hAnsi="Trebuchet MS"/>
          <w:spacing w:val="-2"/>
          <w:sz w:val="19"/>
          <w:szCs w:val="19"/>
          <w:shd w:val="clear" w:color="auto" w:fill="FFFFFF"/>
        </w:rPr>
      </w:pPr>
      <w:r w:rsidRPr="008E0F64">
        <w:rPr>
          <w:rFonts w:ascii="Trebuchet MS" w:hAnsi="Trebuchet MS"/>
          <w:spacing w:val="-2"/>
          <w:sz w:val="19"/>
          <w:shd w:val="clear" w:color="auto" w:fill="FFFFFF"/>
        </w:rPr>
        <w:t xml:space="preserve">Betreiber oder ihre Beauftragten bestimmen kritische Anlagen auf der Grundlage einer Risikoanalyse. Sie erstellen eine Liste der kritischen Anlagen. </w:t>
      </w:r>
      <w:r w:rsidRPr="008E0F64">
        <w:rPr>
          <w:rFonts w:ascii="Trebuchet MS" w:hAnsi="Trebuchet MS"/>
          <w:spacing w:val="-2"/>
          <w:sz w:val="19"/>
        </w:rPr>
        <w:t>Maßnahmen, die im Rahmen der Risikoanalyse der kritischen Anlagen getroffen werden, werden in der Liste der kritischen Anlagen aufgeführt.</w:t>
      </w:r>
      <w:r w:rsidRPr="008E0F64">
        <w:rPr>
          <w:rFonts w:ascii="Trebuchet MS" w:hAnsi="Trebuchet MS"/>
          <w:spacing w:val="-2"/>
          <w:sz w:val="19"/>
          <w:shd w:val="clear" w:color="auto" w:fill="FFFFFF"/>
        </w:rPr>
        <w:t xml:space="preserve"> Liste und Risikoanalyse der kritischen Anlagen werden der zugelassenen Stelle und dem mit der Überwachung beauftragten Beamten zur Verfügung gehalten. Die kritischen Anlagen sind auf einem oder mehreren Plänen der kritischen Anlagen dargestellt. Diese Pläne müssen von den Betreibern oder ihren Beauftragten paraphiert werden, bevor eine Anlage konzipiert und errichtet wird. Der Vertreter der in Kapitel 6.3 erwähnten zugelassenen Stelle paraphiert die Pläne bei der Prüfung, um den Empfang zu bestätigen. Der Vertreter der zugelassenen Stelle muss die Übereinstimmung zwischen den Plänen und der Anlage überprüfen.</w:t>
      </w:r>
    </w:p>
    <w:p w14:paraId="0DB97A03" w14:textId="77777777" w:rsidR="002E3184" w:rsidRPr="008E0F64" w:rsidRDefault="002E3184" w:rsidP="002E3184">
      <w:pPr>
        <w:shd w:val="clear" w:color="auto" w:fill="FFFFFF"/>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Folgende Anlagen können als kritische Anlagen angesehen werden: Produktionslinien, Serverräume, Kontrollräume, Gebäude zur industriellen Tierhaltung, ...</w:t>
      </w:r>
    </w:p>
    <w:p w14:paraId="1F8A86A8"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shd w:val="clear" w:color="auto" w:fill="FFFFFF"/>
        </w:rPr>
        <w:t>Um die Aufrechterhaltung der Funktion kritischer Anlagen zu gewährleisten, können Betreiber oder ihre Beauftragten auf der Grundlage der Risikoanalyse der kritischen Anlagen andere als die in vorliegendem Kapitel vorgesehenen Maßnahmen treffen, die sie für ausreichend erachten. Zum Beispiel: Meldung einer möglichen Abschaltung von Anlagen, organisatorische Maßnahmen, Einsatz von Schutzeinrichtungen zum selbsttätigen Wiederschließen (</w:t>
      </w:r>
      <w:r w:rsidRPr="008E0F64">
        <w:rPr>
          <w:rFonts w:ascii="Trebuchet MS" w:hAnsi="Trebuchet MS"/>
          <w:i/>
          <w:sz w:val="19"/>
          <w:shd w:val="clear" w:color="auto" w:fill="FFFFFF"/>
        </w:rPr>
        <w:t>Unterabschnitt 5.3.3.5.</w:t>
      </w:r>
      <w:r w:rsidRPr="008E0F64">
        <w:rPr>
          <w:rFonts w:ascii="Trebuchet MS" w:hAnsi="Trebuchet MS"/>
          <w:sz w:val="19"/>
          <w:shd w:val="clear" w:color="auto" w:fill="FFFFFF"/>
        </w:rPr>
        <w:t xml:space="preserve">), ... </w:t>
      </w:r>
    </w:p>
    <w:p w14:paraId="205C8C09" w14:textId="77777777" w:rsidR="002E3184" w:rsidRPr="008E0F64" w:rsidRDefault="002E3184" w:rsidP="002E3184">
      <w:pPr>
        <w:shd w:val="clear" w:color="auto" w:fill="FFFFFF"/>
        <w:spacing w:after="12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Hauptanliegen ist die Aufrechterhaltung der Funktion dieser Anlagen bei elektrischen Fehlern. Betreiber oder ihre Beauftragten entscheiden auf der Grundlage der Risikoanalyse der kritischen Anlagen über die Notwendigkeit besonderer Maßnahmen bei Ausfall der normalen Quelle und/oder bei Feuer.</w:t>
      </w:r>
    </w:p>
    <w:p w14:paraId="1975072B" w14:textId="77777777" w:rsidR="002E3184" w:rsidRPr="008E0F64" w:rsidRDefault="002E3184" w:rsidP="002E3184">
      <w:pPr>
        <w:shd w:val="clear" w:color="auto" w:fill="FFFFFF"/>
        <w:spacing w:after="12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Falls erforderlich müssen äußere Einflüsse, die die Aufrechterhaltung der Funktion einer kritischen Anlage stören können, ebenfalls berücksichtigt werden. Sie werden von Betreibern oder ihren Beauftragten bei der Wahl und dem Einsatz elektrischer Betriebsmittel bestimmt.</w:t>
      </w:r>
    </w:p>
    <w:p w14:paraId="39A0C48E" w14:textId="77777777" w:rsidR="002E3184" w:rsidRPr="008E0F64" w:rsidRDefault="002E3184" w:rsidP="002E3184">
      <w:p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In </w:t>
      </w:r>
      <w:r w:rsidRPr="008E0F64">
        <w:rPr>
          <w:rFonts w:ascii="Trebuchet MS" w:hAnsi="Trebuchet MS"/>
          <w:i/>
          <w:sz w:val="19"/>
          <w:shd w:val="clear" w:color="auto" w:fill="FFFFFF"/>
        </w:rPr>
        <w:t>Kapitel 5.6</w:t>
      </w:r>
      <w:r w:rsidRPr="008E0F64">
        <w:rPr>
          <w:rFonts w:ascii="Trebuchet MS" w:hAnsi="Trebuchet MS"/>
          <w:sz w:val="19"/>
          <w:shd w:val="clear" w:color="auto" w:fill="FFFFFF"/>
        </w:rPr>
        <w:t xml:space="preserve"> versteht man unter:</w:t>
      </w:r>
    </w:p>
    <w:p w14:paraId="67A13D72" w14:textId="77777777" w:rsidR="002E3184" w:rsidRPr="008E0F64" w:rsidRDefault="002E3184" w:rsidP="00445351">
      <w:pPr>
        <w:pStyle w:val="Paragraphedeliste"/>
        <w:numPr>
          <w:ilvl w:val="0"/>
          <w:numId w:val="432"/>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Redundanz kritischer Verbraucher: Benutzung mehrerer kritischer Verbraucher, um die gleiche Funktion zu gewährleisten, wobei der Ausfall eines oder mehrerer redundanter kritischer Verbraucher den vorgegebenen Zweck nicht beeinträchtigt. Der Grad der Redundanz wird durch die Risikoanalyse der kritischen Anlagen bestimmt,</w:t>
      </w:r>
    </w:p>
    <w:p w14:paraId="2FBF31A8" w14:textId="77777777" w:rsidR="002E3184" w:rsidRPr="008E0F64" w:rsidRDefault="002E3184" w:rsidP="00445351">
      <w:pPr>
        <w:pStyle w:val="Paragraphedeliste"/>
        <w:numPr>
          <w:ilvl w:val="0"/>
          <w:numId w:val="432"/>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Redundanz elektrischer Leitungen: Benutzung mehrerer elektrischer Leitungen zur Versorgung von Verteiler- und Schaltgerätekombinationen oder Verbrauchern einer kritischen Anlage über eine Schleife, wobei der Ausfall einer oder mehrerer redundanter elektrischer Leitungen die Versorgung der Verteiler- und Schaltgerätekombinationen oder Verbraucher nicht beeinträchtigt. Der Grad der Redundanz wird durch die Risikoanalyse der kritischen Anlagen bestimmt.</w:t>
      </w:r>
    </w:p>
    <w:p w14:paraId="54E0BB71" w14:textId="77777777" w:rsidR="002E3184" w:rsidRPr="008E0F64" w:rsidRDefault="002E3184" w:rsidP="002E3184">
      <w:pPr>
        <w:pStyle w:val="FOD-niv3"/>
      </w:pPr>
      <w:bookmarkStart w:id="2158" w:name="_Toc167268410"/>
      <w:bookmarkStart w:id="2159" w:name="_Toc167269573"/>
      <w:bookmarkStart w:id="2160" w:name="_Toc167270733"/>
      <w:r w:rsidRPr="008E0F64">
        <w:t>Abschnitt 5.6.2 - Schutzmaßnahmen</w:t>
      </w:r>
      <w:bookmarkEnd w:id="2158"/>
      <w:bookmarkEnd w:id="2159"/>
      <w:bookmarkEnd w:id="2160"/>
    </w:p>
    <w:p w14:paraId="4C83CDD8" w14:textId="77777777" w:rsidR="002E3184" w:rsidRPr="008E0F64" w:rsidRDefault="002E3184" w:rsidP="00962ACD">
      <w:pPr>
        <w:pStyle w:val="FOD-niv4"/>
      </w:pPr>
      <w:bookmarkStart w:id="2161" w:name="_Toc506562117"/>
      <w:bookmarkStart w:id="2162" w:name="_Toc167268411"/>
      <w:bookmarkStart w:id="2163" w:name="_Toc167269574"/>
      <w:bookmarkStart w:id="2164" w:name="_Toc167270734"/>
      <w:bookmarkStart w:id="2165" w:name="_Toc196734754"/>
      <w:r w:rsidRPr="008E0F64">
        <w:t xml:space="preserve">Unterabschnitt 5.6.2.1 - </w:t>
      </w:r>
      <w:bookmarkEnd w:id="2161"/>
      <w:r w:rsidRPr="008E0F64">
        <w:t>Allgemeines</w:t>
      </w:r>
      <w:bookmarkEnd w:id="2162"/>
      <w:bookmarkEnd w:id="2163"/>
      <w:bookmarkEnd w:id="2164"/>
      <w:bookmarkEnd w:id="2165"/>
    </w:p>
    <w:p w14:paraId="777CB19B" w14:textId="77777777" w:rsidR="002E3184" w:rsidRPr="008E0F64" w:rsidRDefault="002E3184" w:rsidP="002E3184">
      <w:pPr>
        <w:shd w:val="clear" w:color="auto" w:fill="FFFFFF"/>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Kritische Verbraucher können über eine oder mehrere Verteiler- und Schaltgerätekombinationen (in vorliegendem Buch als kritische Verteiler bezeichnet) verteilt werden.</w:t>
      </w:r>
    </w:p>
    <w:p w14:paraId="05B674DC" w14:textId="77777777" w:rsidR="002E3184" w:rsidRPr="008E0F64" w:rsidRDefault="002E3184" w:rsidP="002E3184">
      <w:pPr>
        <w:shd w:val="clear" w:color="auto" w:fill="FFFFFF"/>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 xml:space="preserve">Kritische Stromkreise dürfen in Sicherheitsverteilern installiert werden, sofern die in </w:t>
      </w:r>
      <w:r w:rsidRPr="008E0F64">
        <w:rPr>
          <w:rFonts w:ascii="Trebuchet MS" w:hAnsi="Trebuchet MS"/>
          <w:i/>
          <w:sz w:val="19"/>
          <w:shd w:val="clear" w:color="auto" w:fill="FFFFFF"/>
        </w:rPr>
        <w:t>Kapitel 5.5</w:t>
      </w:r>
      <w:r w:rsidRPr="008E0F64">
        <w:rPr>
          <w:rFonts w:ascii="Trebuchet MS" w:hAnsi="Trebuchet MS"/>
          <w:sz w:val="19"/>
          <w:shd w:val="clear" w:color="auto" w:fill="FFFFFF"/>
        </w:rPr>
        <w:t xml:space="preserve"> aufgenommenen Vorschriften für Sicherheitsverteiler eingehalten werden. Betreffende Verteiler müssen als Sicherheitsverteiler betrachtet werden.</w:t>
      </w:r>
    </w:p>
    <w:p w14:paraId="43ADBE9D" w14:textId="77777777" w:rsidR="002E3184" w:rsidRPr="008E0F64" w:rsidRDefault="002E3184" w:rsidP="002E3184">
      <w:pPr>
        <w:shd w:val="clear" w:color="auto" w:fill="FFFFFF"/>
        <w:spacing w:after="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Kritische Hauptverteiler, an die kritische Verbraucher oder kritische sekundäre Verteiler angeschlossen werden, werden direkt angeschlossen:</w:t>
      </w:r>
    </w:p>
    <w:p w14:paraId="7B766AB1" w14:textId="77777777" w:rsidR="002E3184" w:rsidRPr="008E0F64" w:rsidRDefault="002E3184" w:rsidP="00445351">
      <w:pPr>
        <w:pStyle w:val="Paragraphedeliste"/>
        <w:numPr>
          <w:ilvl w:val="0"/>
          <w:numId w:val="433"/>
        </w:numPr>
        <w:shd w:val="clear" w:color="auto" w:fill="FFFFFF"/>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 xml:space="preserve">an eine normale Quelle über einen Niederspannung-Hauptverteiler anhand ausschließlich für diesen Zweck vorbehaltener Schutzeinrichtungen, und </w:t>
      </w:r>
    </w:p>
    <w:p w14:paraId="08E80A74" w14:textId="77777777" w:rsidR="002E3184" w:rsidRPr="008E0F64" w:rsidRDefault="002E3184" w:rsidP="00445351">
      <w:pPr>
        <w:pStyle w:val="Paragraphedeliste"/>
        <w:numPr>
          <w:ilvl w:val="0"/>
          <w:numId w:val="433"/>
        </w:numPr>
        <w:shd w:val="clear" w:color="auto" w:fill="FFFFFF"/>
        <w:spacing w:after="120" w:line="240" w:lineRule="auto"/>
        <w:ind w:left="357" w:hanging="357"/>
        <w:contextualSpacing w:val="0"/>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 xml:space="preserve">an eine eventuelle nicht integrierte Ersatzstromquelle, über einen getrennten Stromkreis. </w:t>
      </w:r>
    </w:p>
    <w:p w14:paraId="48E5CB3F" w14:textId="77777777" w:rsidR="002E3184" w:rsidRPr="008E0F64" w:rsidRDefault="002E3184" w:rsidP="002E3184">
      <w:pPr>
        <w:shd w:val="clear" w:color="auto" w:fill="FFFFFF"/>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In Abweichung von vorliegendem Unterabschnitt ist es zulässig, dass kritische Verbraucher über getrennte Stromkreise direkt von einer eventuellen nicht integrierten Ersatzstromquelle und/oder einem Niederspannung-Hauptverteiler versorgt werden.</w:t>
      </w:r>
    </w:p>
    <w:p w14:paraId="32B31830"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Unter Niederspannung-Hauptverteiler versteht man: den Hauptverteiler eines Gebäudes, einer Zone oder einer Teilanlage (z.B. Anlage im Außenbereich).</w:t>
      </w:r>
    </w:p>
    <w:p w14:paraId="1BB3BD49" w14:textId="77777777" w:rsidR="002E3184" w:rsidRPr="008E0F64" w:rsidRDefault="002E3184" w:rsidP="00962ACD">
      <w:pPr>
        <w:pStyle w:val="FOD-niv4"/>
      </w:pPr>
      <w:bookmarkStart w:id="2166" w:name="_Toc167268412"/>
      <w:bookmarkStart w:id="2167" w:name="_Toc167269575"/>
      <w:bookmarkStart w:id="2168" w:name="_Toc167270735"/>
      <w:bookmarkStart w:id="2169" w:name="_Toc196734755"/>
      <w:r w:rsidRPr="008E0F64">
        <w:lastRenderedPageBreak/>
        <w:t>Unterabschnitt 5.6.2.2 - Ausfall der normalen Quelle</w:t>
      </w:r>
      <w:bookmarkEnd w:id="2166"/>
      <w:bookmarkEnd w:id="2167"/>
      <w:bookmarkEnd w:id="2168"/>
      <w:bookmarkEnd w:id="2169"/>
    </w:p>
    <w:p w14:paraId="597156CF" w14:textId="77777777" w:rsidR="002E3184" w:rsidRPr="008E0F64" w:rsidRDefault="002E3184" w:rsidP="002E3184">
      <w:pPr>
        <w:shd w:val="clear" w:color="auto" w:fill="FFFFFF"/>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Betreiber oder ihre Beauftragten bestimmen, falls erforderlich, auf der Grundlage der Risikoanalyse der kritischen Anlagen Maßnahmen in Bezug auf Wahl und Einsatz einer Ersatzstromquelle, um die Aufrechterhaltung der Funktion kritischer Verbraucher zu gewährleisten. Sie berücksichtigen eventuell bestimmte Vorgaben der Sicherheitsanlagen in Bezug auf die für Sicherheitsquellen zu treffenden Maßnahmen (</w:t>
      </w:r>
      <w:r w:rsidRPr="008E0F64">
        <w:rPr>
          <w:rFonts w:ascii="Trebuchet MS" w:hAnsi="Trebuchet MS"/>
          <w:i/>
          <w:sz w:val="19"/>
          <w:shd w:val="clear" w:color="auto" w:fill="FFFFFF"/>
        </w:rPr>
        <w:t>Abschnitt 5.5.5</w:t>
      </w:r>
      <w:r w:rsidRPr="008E0F64">
        <w:rPr>
          <w:rFonts w:ascii="Trebuchet MS" w:hAnsi="Trebuchet MS"/>
          <w:sz w:val="19"/>
          <w:shd w:val="clear" w:color="auto" w:fill="FFFFFF"/>
        </w:rPr>
        <w:t>): Typ, Eigenschaften, Standort, Zugänglichkeit, Einschaltung, Leistung, Test, ...</w:t>
      </w:r>
    </w:p>
    <w:p w14:paraId="6C1C335D"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Wenn nicht integrierte Ersatzstromquellen benutzt werden, sind folgende Vorschriften weiterhin anwendbar:</w:t>
      </w:r>
    </w:p>
    <w:p w14:paraId="10EB73C5" w14:textId="77777777" w:rsidR="002E3184" w:rsidRPr="008E0F64" w:rsidRDefault="002E3184" w:rsidP="00445351">
      <w:pPr>
        <w:pStyle w:val="Paragraphedeliste"/>
        <w:numPr>
          <w:ilvl w:val="0"/>
          <w:numId w:val="468"/>
        </w:numPr>
        <w:shd w:val="clear" w:color="auto" w:fill="FFFFFF"/>
        <w:spacing w:after="0" w:line="240" w:lineRule="auto"/>
        <w:jc w:val="both"/>
        <w:rPr>
          <w:rFonts w:ascii="Trebuchet MS" w:eastAsia="Times New Roman" w:hAnsi="Trebuchet MS" w:cs="Arial-BoldMT"/>
          <w:bCs/>
          <w:sz w:val="19"/>
          <w:szCs w:val="19"/>
          <w:shd w:val="clear" w:color="auto" w:fill="FFFFFF"/>
        </w:rPr>
      </w:pPr>
      <w:r w:rsidRPr="008E0F64">
        <w:rPr>
          <w:rFonts w:ascii="Trebuchet MS" w:hAnsi="Trebuchet MS"/>
          <w:sz w:val="19"/>
          <w:shd w:val="clear" w:color="auto" w:fill="FFFFFF"/>
        </w:rPr>
        <w:t>Bei Energieversorgungsquellen (normale Quellen/Ersatzstromquellen), die nicht für den Parallelbetrieb konzipiert sind:</w:t>
      </w:r>
    </w:p>
    <w:p w14:paraId="33C4FF25" w14:textId="77777777" w:rsidR="002E3184" w:rsidRPr="008E0F64" w:rsidRDefault="002E3184" w:rsidP="00445351">
      <w:pPr>
        <w:pStyle w:val="Paragraphedeliste"/>
        <w:numPr>
          <w:ilvl w:val="0"/>
          <w:numId w:val="434"/>
        </w:numPr>
        <w:shd w:val="clear" w:color="auto" w:fill="FFFFFF"/>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müssen Vorkehrungen getroffen werden, um einen Parallelbetrieb von Quellen zu vermeiden,</w:t>
      </w:r>
    </w:p>
    <w:p w14:paraId="277CF939" w14:textId="77777777" w:rsidR="002E3184" w:rsidRPr="008E0F64" w:rsidRDefault="002E3184" w:rsidP="00445351">
      <w:pPr>
        <w:pStyle w:val="Paragraphedeliste"/>
        <w:numPr>
          <w:ilvl w:val="0"/>
          <w:numId w:val="434"/>
        </w:numPr>
        <w:shd w:val="clear" w:color="auto" w:fill="FFFFFF"/>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 xml:space="preserve">muss für jede Quelle Schutz gegen Kurzschlüsse und indirektes Berühren gewährleistet sein. </w:t>
      </w:r>
    </w:p>
    <w:p w14:paraId="0071BDD4" w14:textId="77777777" w:rsidR="002E3184" w:rsidRPr="008E0F64" w:rsidRDefault="002E3184" w:rsidP="002E3184">
      <w:pPr>
        <w:pStyle w:val="Paragraphedeliste"/>
        <w:shd w:val="clear" w:color="auto" w:fill="FFFFFF"/>
        <w:spacing w:after="120" w:line="240" w:lineRule="auto"/>
        <w:ind w:left="357"/>
        <w:contextualSpacing w:val="0"/>
        <w:jc w:val="both"/>
        <w:rPr>
          <w:rFonts w:ascii="Trebuchet MS" w:eastAsia="Times New Roman" w:hAnsi="Trebuchet MS" w:cs="ArialMT"/>
          <w:sz w:val="19"/>
          <w:szCs w:val="19"/>
          <w:shd w:val="clear" w:color="auto" w:fill="FFFFFF"/>
        </w:rPr>
      </w:pPr>
    </w:p>
    <w:p w14:paraId="268C1162" w14:textId="77777777" w:rsidR="002E3184" w:rsidRPr="008E0F64" w:rsidRDefault="002E3184" w:rsidP="00445351">
      <w:pPr>
        <w:pStyle w:val="Paragraphedeliste"/>
        <w:numPr>
          <w:ilvl w:val="0"/>
          <w:numId w:val="468"/>
        </w:numPr>
        <w:shd w:val="clear" w:color="auto" w:fill="FFFFFF"/>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Bei Energieversorgungsquellen (normale Quellen/Ersatzstromquellen), die für den Parallelbetrieb konzipiert sind:</w:t>
      </w:r>
    </w:p>
    <w:p w14:paraId="6683AC40" w14:textId="77777777" w:rsidR="002E3184" w:rsidRPr="008E0F64" w:rsidRDefault="002E3184" w:rsidP="00445351">
      <w:pPr>
        <w:pStyle w:val="Paragraphedeliste"/>
        <w:numPr>
          <w:ilvl w:val="0"/>
          <w:numId w:val="435"/>
        </w:numPr>
        <w:shd w:val="clear" w:color="auto" w:fill="FFFFFF"/>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kann ein Parallelbetrieb unabhängiger Quellen besondere Einrichtungen erfordern, z.B. einen Schutz gegen Spannungswiederkehr,</w:t>
      </w:r>
    </w:p>
    <w:p w14:paraId="6473FBCF" w14:textId="77777777" w:rsidR="002E3184" w:rsidRPr="008E0F64" w:rsidRDefault="002E3184" w:rsidP="00445351">
      <w:pPr>
        <w:pStyle w:val="Paragraphedeliste"/>
        <w:numPr>
          <w:ilvl w:val="0"/>
          <w:numId w:val="435"/>
        </w:numPr>
        <w:shd w:val="clear" w:color="auto" w:fill="FFFFFF"/>
        <w:spacing w:after="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muss Schutz gegen Kurzschlüsse und indirektes Berühren auch bei parallel betriebenen Quellen gewährleistet sein,</w:t>
      </w:r>
    </w:p>
    <w:p w14:paraId="50903394" w14:textId="77777777" w:rsidR="002E3184" w:rsidRPr="008E0F64" w:rsidRDefault="002E3184" w:rsidP="00445351">
      <w:pPr>
        <w:pStyle w:val="Paragraphedeliste"/>
        <w:numPr>
          <w:ilvl w:val="0"/>
          <w:numId w:val="435"/>
        </w:numPr>
        <w:shd w:val="clear" w:color="auto" w:fill="FFFFFF"/>
        <w:spacing w:after="120" w:line="240" w:lineRule="auto"/>
        <w:ind w:left="357" w:hanging="357"/>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müssen Vorkehrungen getroffen werden, um den in Verbindungen zwischen Neutralpunkten von Quellen fließenden Strom zu begrenzen.</w:t>
      </w:r>
    </w:p>
    <w:p w14:paraId="47178683" w14:textId="77777777" w:rsidR="002E3184" w:rsidRPr="008E0F64" w:rsidRDefault="002E3184" w:rsidP="002E3184">
      <w:pPr>
        <w:spacing w:after="120" w:line="240" w:lineRule="auto"/>
        <w:jc w:val="both"/>
        <w:rPr>
          <w:rFonts w:ascii="Trebuchet MS" w:hAnsi="Trebuchet MS"/>
          <w:spacing w:val="-2"/>
          <w:sz w:val="19"/>
          <w:szCs w:val="19"/>
          <w:shd w:val="clear" w:color="auto" w:fill="FFFFFF"/>
        </w:rPr>
      </w:pPr>
      <w:r w:rsidRPr="008E0F64">
        <w:rPr>
          <w:rFonts w:ascii="Trebuchet MS" w:hAnsi="Trebuchet MS"/>
          <w:spacing w:val="-2"/>
          <w:sz w:val="19"/>
          <w:shd w:val="clear" w:color="auto" w:fill="FFFFFF"/>
        </w:rPr>
        <w:t xml:space="preserve">Betreiber oder ihre Beauftragten bestimmen die Dauer der Aufrechterhaltung der Funktion jedes kritischen Verbrauchers auf der Grundlage der Risikoanalyse der kritischen Anlagen. In der Liste der kritischen Anlagen wird die Dauer der Aufrechterhaltung der Funktion jedes kritischen Verbrauchers angegeben. </w:t>
      </w:r>
    </w:p>
    <w:p w14:paraId="6C902FF2" w14:textId="77777777" w:rsidR="002E3184" w:rsidRPr="008E0F64" w:rsidRDefault="002E3184" w:rsidP="002E3184">
      <w:pPr>
        <w:spacing w:after="12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Betreiber müssen das richtige Funktionieren von Ersatzstromquellen durch Instandhaltung und Überwachung sicherstellen. Dies beinhaltet z.B. für nicht integrierte Ersatzstromquellen: Verfügbarkeit von Hilfsmitteln der Ersatzstromquellen, Kraftstoffstand, Ladezustand von Batterien, mindestens jährlicher Umschalttest unter Last, ... Betreiber müssen regelmäßig Umschalttests durchführen. Betreiber müssen bei Ausfällen schnellstmöglich erforderliche Reparaturen durchführen, um eine Aufrechterhaltung der Funktion der kritischen Anlagen zu gewährleisten. Personen, die diese Instandhaltungen und Tests durchführen, dokumentieren unternommene Handlungen.</w:t>
      </w:r>
    </w:p>
    <w:p w14:paraId="728C4761" w14:textId="77777777" w:rsidR="002E3184" w:rsidRPr="008E0F64" w:rsidRDefault="002E3184" w:rsidP="00962ACD">
      <w:pPr>
        <w:pStyle w:val="FOD-niv4"/>
        <w:rPr>
          <w:shd w:val="clear" w:color="auto" w:fill="FFFFFF"/>
        </w:rPr>
      </w:pPr>
      <w:bookmarkStart w:id="2170" w:name="_Toc167268413"/>
      <w:bookmarkStart w:id="2171" w:name="_Toc167269576"/>
      <w:bookmarkStart w:id="2172" w:name="_Toc167270736"/>
      <w:bookmarkStart w:id="2173" w:name="_Toc196734756"/>
      <w:r w:rsidRPr="008E0F64">
        <w:t>Unterabschnitt 5.6.2.3 - Feuer</w:t>
      </w:r>
      <w:bookmarkEnd w:id="2170"/>
      <w:bookmarkEnd w:id="2171"/>
      <w:bookmarkEnd w:id="2172"/>
      <w:bookmarkEnd w:id="2173"/>
    </w:p>
    <w:p w14:paraId="0A9B46CF" w14:textId="77777777" w:rsidR="002E3184" w:rsidRPr="008E0F64" w:rsidRDefault="002E3184" w:rsidP="002E3184">
      <w:pPr>
        <w:shd w:val="clear" w:color="auto" w:fill="FFFFFF"/>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Betreiber oder ihre Beauftragten bestimmen, falls erforderlich, auf der Grundlage der Risikoanalyse der kritischen Anlagen Maßnahmen bei Feuer, um die Aufrechterhaltung der Funktion kritischer Verbraucher zu gewährleisten.</w:t>
      </w:r>
    </w:p>
    <w:p w14:paraId="01F81C57" w14:textId="77777777" w:rsidR="002E3184" w:rsidRPr="008E0F64" w:rsidRDefault="002E3184" w:rsidP="002E3184">
      <w:pPr>
        <w:shd w:val="clear" w:color="auto" w:fill="FFFFFF"/>
        <w:spacing w:after="120" w:line="240" w:lineRule="auto"/>
        <w:jc w:val="both"/>
        <w:rPr>
          <w:rFonts w:ascii="Trebuchet MS" w:eastAsia="Times New Roman" w:hAnsi="Trebuchet MS" w:cs="ArialMT"/>
          <w:sz w:val="19"/>
          <w:szCs w:val="19"/>
          <w:shd w:val="clear" w:color="auto" w:fill="FFFFFF"/>
        </w:rPr>
      </w:pPr>
      <w:r w:rsidRPr="008E0F64">
        <w:rPr>
          <w:rFonts w:ascii="Trebuchet MS" w:hAnsi="Trebuchet MS"/>
          <w:sz w:val="19"/>
          <w:shd w:val="clear" w:color="auto" w:fill="FFFFFF"/>
        </w:rPr>
        <w:t>Sie berücksichtigen eventuell bestimmte Vorgaben der Sicherheitsanlagen in Bezug auf die bei Feuer zu treffenden Maßnahmen (</w:t>
      </w:r>
      <w:r w:rsidRPr="008E0F64">
        <w:rPr>
          <w:rFonts w:ascii="Trebuchet MS" w:hAnsi="Trebuchet MS"/>
          <w:i/>
          <w:sz w:val="19"/>
          <w:shd w:val="clear" w:color="auto" w:fill="FFFFFF"/>
        </w:rPr>
        <w:t>Abschnitt 5.5.6</w:t>
      </w:r>
      <w:r w:rsidRPr="008E0F64">
        <w:rPr>
          <w:rFonts w:ascii="Trebuchet MS" w:hAnsi="Trebuchet MS"/>
          <w:sz w:val="19"/>
          <w:shd w:val="clear" w:color="auto" w:fill="FFFFFF"/>
        </w:rPr>
        <w:t xml:space="preserve">): Feuerwiderstand der Quelle, der Verteiler- und Schaltgerätekombinationen, der elektrischen Leitungen, ... </w:t>
      </w:r>
    </w:p>
    <w:p w14:paraId="2663DE5E" w14:textId="77777777" w:rsidR="002E3184" w:rsidRPr="008E0F64" w:rsidRDefault="002E3184" w:rsidP="00962ACD">
      <w:pPr>
        <w:pStyle w:val="FOD-niv4"/>
        <w:rPr>
          <w:rFonts w:eastAsia="Times New Roman" w:cs="ArialMT"/>
          <w:sz w:val="19"/>
          <w:szCs w:val="19"/>
          <w:shd w:val="clear" w:color="auto" w:fill="FFFFFF"/>
        </w:rPr>
      </w:pPr>
      <w:bookmarkStart w:id="2174" w:name="_Toc167268414"/>
      <w:bookmarkStart w:id="2175" w:name="_Toc167269577"/>
      <w:bookmarkStart w:id="2176" w:name="_Toc167270737"/>
      <w:bookmarkStart w:id="2177" w:name="_Toc196734757"/>
      <w:r w:rsidRPr="008E0F64">
        <w:t>Unterabschnitt 5.6.2.4 - Elektrische Fehler</w:t>
      </w:r>
      <w:bookmarkEnd w:id="2174"/>
      <w:bookmarkEnd w:id="2175"/>
      <w:bookmarkEnd w:id="2176"/>
      <w:bookmarkEnd w:id="2177"/>
    </w:p>
    <w:p w14:paraId="60568ECC" w14:textId="77777777" w:rsidR="002E3184" w:rsidRPr="008E0F64" w:rsidRDefault="002E3184" w:rsidP="00445351">
      <w:pPr>
        <w:numPr>
          <w:ilvl w:val="0"/>
          <w:numId w:val="430"/>
        </w:numPr>
        <w:shd w:val="clear" w:color="auto" w:fill="FFFFFF"/>
        <w:suppressAutoHyphens/>
        <w:spacing w:after="120" w:line="240" w:lineRule="auto"/>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Allgemeines </w:t>
      </w:r>
    </w:p>
    <w:p w14:paraId="73B0FFFF"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Das richtige Funktionieren kritischer Stromkreise darf nicht durch elektrische Fehler in anderen Stromkreisen beeinträchtigt werden. Dies erfordert Selektivität zwischen Schutzeinrichtungen.</w:t>
      </w:r>
    </w:p>
    <w:p w14:paraId="6859DC4F"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Redundante kritische Verbraucher und redundante elektrische Leitungen sind einzeln durch Schutzeinrichtungen geschützt.</w:t>
      </w:r>
    </w:p>
    <w:p w14:paraId="5A65BA82" w14:textId="77777777" w:rsidR="002E3184" w:rsidRPr="008E0F64" w:rsidRDefault="002E3184" w:rsidP="00445351">
      <w:pPr>
        <w:numPr>
          <w:ilvl w:val="0"/>
          <w:numId w:val="430"/>
        </w:numPr>
        <w:shd w:val="clear" w:color="auto" w:fill="FFFFFF"/>
        <w:suppressAutoHyphens/>
        <w:spacing w:after="120" w:line="240" w:lineRule="auto"/>
        <w:ind w:left="357" w:hanging="357"/>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Überlastschutz</w:t>
      </w:r>
    </w:p>
    <w:p w14:paraId="0BB0F814"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alle kritischen Stromkreise muss ein Überlastschutz vorgesehen werden.</w:t>
      </w:r>
    </w:p>
    <w:p w14:paraId="1F29CB7E" w14:textId="77777777" w:rsidR="002E3184" w:rsidRPr="008E0F64" w:rsidRDefault="002E3184" w:rsidP="002E3184">
      <w:pPr>
        <w:shd w:val="clear" w:color="auto" w:fill="FFFFFF"/>
        <w:spacing w:after="0" w:line="240" w:lineRule="auto"/>
        <w:jc w:val="both"/>
        <w:rPr>
          <w:rFonts w:ascii="Trebuchet MS" w:eastAsia="Times New Roman" w:hAnsi="Trebuchet MS" w:cs="Calibri"/>
          <w:sz w:val="19"/>
          <w:szCs w:val="19"/>
          <w:shd w:val="clear" w:color="auto" w:fill="FFFFFF"/>
        </w:rPr>
      </w:pPr>
      <w:r w:rsidRPr="008E0F64">
        <w:rPr>
          <w:rFonts w:ascii="Trebuchet MS" w:hAnsi="Trebuchet MS"/>
          <w:sz w:val="19"/>
          <w:shd w:val="clear" w:color="auto" w:fill="FFFFFF"/>
        </w:rPr>
        <w:t>In Abweichung von Absatz 1 kann auf einen Überlastschutz verzichtet werden:</w:t>
      </w:r>
    </w:p>
    <w:p w14:paraId="21706B67" w14:textId="77777777" w:rsidR="002E3184" w:rsidRPr="008E0F64" w:rsidRDefault="002E3184" w:rsidP="00445351">
      <w:pPr>
        <w:pStyle w:val="Paragraphedeliste"/>
        <w:numPr>
          <w:ilvl w:val="0"/>
          <w:numId w:val="469"/>
        </w:numPr>
        <w:shd w:val="clear" w:color="auto" w:fill="FFFFFF"/>
        <w:spacing w:after="0" w:line="240" w:lineRule="auto"/>
        <w:jc w:val="both"/>
        <w:rPr>
          <w:rFonts w:ascii="Trebuchet MS" w:eastAsia="Times New Roman" w:hAnsi="Trebuchet MS" w:cs="Calibri"/>
          <w:sz w:val="19"/>
          <w:szCs w:val="19"/>
          <w:shd w:val="clear" w:color="auto" w:fill="FFFFFF"/>
        </w:rPr>
      </w:pPr>
      <w:r w:rsidRPr="008E0F64">
        <w:rPr>
          <w:rFonts w:ascii="Trebuchet MS" w:hAnsi="Trebuchet MS"/>
          <w:sz w:val="19"/>
          <w:shd w:val="clear" w:color="auto" w:fill="FFFFFF"/>
        </w:rPr>
        <w:t>wenn ein kritischer Endstromkreis einen Elektromotor einer kritischen Anlage versorgt, die nicht ständig oder über lange Zeiträume betrieben wird, und wenn es aus Sicherheitsgründen erforderlich ist, dass dieser Motor auch bei mechanischen oder sonstigen Störungen funktionieren kann, unter der Bedingung:</w:t>
      </w:r>
    </w:p>
    <w:p w14:paraId="70D524F5" w14:textId="77777777" w:rsidR="002E3184" w:rsidRPr="008E0F64" w:rsidRDefault="002E3184" w:rsidP="00445351">
      <w:pPr>
        <w:pStyle w:val="Paragraphedeliste"/>
        <w:numPr>
          <w:ilvl w:val="0"/>
          <w:numId w:val="436"/>
        </w:numPr>
        <w:shd w:val="clear" w:color="auto" w:fill="FFFFFF"/>
        <w:spacing w:after="0" w:line="240" w:lineRule="auto"/>
        <w:jc w:val="both"/>
        <w:rPr>
          <w:rFonts w:ascii="Trebuchet MS" w:eastAsia="Times New Roman" w:hAnsi="Trebuchet MS" w:cs="Calibri"/>
          <w:sz w:val="19"/>
          <w:szCs w:val="19"/>
          <w:shd w:val="clear" w:color="auto" w:fill="FFFFFF"/>
        </w:rPr>
      </w:pPr>
      <w:r w:rsidRPr="008E0F64">
        <w:rPr>
          <w:rFonts w:ascii="Trebuchet MS" w:hAnsi="Trebuchet MS"/>
          <w:sz w:val="19"/>
          <w:shd w:val="clear" w:color="auto" w:fill="FFFFFF"/>
        </w:rPr>
        <w:t>dass entweder das Auftreten von Überlast überwacht wird</w:t>
      </w:r>
    </w:p>
    <w:p w14:paraId="3BF7C357" w14:textId="77777777" w:rsidR="002E3184" w:rsidRPr="008E0F64" w:rsidRDefault="002E3184" w:rsidP="00445351">
      <w:pPr>
        <w:pStyle w:val="Paragraphedeliste"/>
        <w:numPr>
          <w:ilvl w:val="0"/>
          <w:numId w:val="436"/>
        </w:numPr>
        <w:shd w:val="clear" w:color="auto" w:fill="FFFFFF"/>
        <w:spacing w:after="0" w:line="240" w:lineRule="auto"/>
        <w:ind w:left="714" w:hanging="357"/>
        <w:contextualSpacing w:val="0"/>
        <w:jc w:val="both"/>
        <w:rPr>
          <w:rFonts w:ascii="Trebuchet MS" w:eastAsia="Times New Roman" w:hAnsi="Trebuchet MS" w:cs="Calibri"/>
          <w:sz w:val="19"/>
          <w:szCs w:val="19"/>
          <w:shd w:val="clear" w:color="auto" w:fill="FFFFFF"/>
        </w:rPr>
      </w:pPr>
      <w:r w:rsidRPr="008E0F64">
        <w:rPr>
          <w:rFonts w:ascii="Trebuchet MS" w:hAnsi="Trebuchet MS"/>
          <w:sz w:val="19"/>
          <w:shd w:val="clear" w:color="auto" w:fill="FFFFFF"/>
        </w:rPr>
        <w:lastRenderedPageBreak/>
        <w:t>oder die elektrische Leitung und Steuer- und Schutzeinrichtungen des Motors den durch diese Störungen verursachten Überlastströmen standhalten können. Sofern vom Motorhersteller nicht anders angegeben, kann letztere Bedingung als erfüllt angesehen werden, wenn der Bemessungsstrom der Steuer- und Schutzeinrichtungen und die Strombelastbarkeit der elektrischen Leitung für einen vorgesehenen Betriebsstrom bestimmt werden, der dem Zweifachen des Nennstroms des Motors entspricht. Beispiel: Motor zur Belüftung eines Gebäudes zur industriellen Tierhaltung.</w:t>
      </w:r>
    </w:p>
    <w:p w14:paraId="2B0DAFA8" w14:textId="77777777" w:rsidR="002E3184" w:rsidRPr="008E0F64" w:rsidRDefault="002E3184" w:rsidP="00445351">
      <w:pPr>
        <w:pStyle w:val="Paragraphedeliste"/>
        <w:numPr>
          <w:ilvl w:val="0"/>
          <w:numId w:val="469"/>
        </w:numPr>
        <w:shd w:val="clear" w:color="auto" w:fill="FFFFFF"/>
        <w:spacing w:after="120" w:line="240" w:lineRule="auto"/>
        <w:jc w:val="both"/>
        <w:rPr>
          <w:rFonts w:ascii="Trebuchet MS" w:eastAsia="Times New Roman" w:hAnsi="Trebuchet MS" w:cs="Arial"/>
          <w:spacing w:val="-2"/>
          <w:sz w:val="19"/>
          <w:szCs w:val="19"/>
          <w:shd w:val="clear" w:color="auto" w:fill="FFFFFF"/>
        </w:rPr>
      </w:pPr>
      <w:r w:rsidRPr="008E0F64">
        <w:rPr>
          <w:rFonts w:ascii="Trebuchet MS" w:hAnsi="Trebuchet MS"/>
          <w:spacing w:val="-2"/>
          <w:sz w:val="19"/>
          <w:shd w:val="clear" w:color="auto" w:fill="FFFFFF"/>
        </w:rPr>
        <w:t>für elektrische Maschinen oder Geräte, bei denen eine unvermittelte Unterbrechung des Stromkreises ernste Gefahren oder Folgen mit sich bringt (</w:t>
      </w:r>
      <w:r w:rsidRPr="008E0F64">
        <w:rPr>
          <w:rFonts w:ascii="Trebuchet MS" w:hAnsi="Trebuchet MS"/>
          <w:i/>
          <w:spacing w:val="-2"/>
          <w:sz w:val="19"/>
          <w:shd w:val="clear" w:color="auto" w:fill="FFFFFF"/>
        </w:rPr>
        <w:t>Unterabschnitt 5.2.4.2</w:t>
      </w:r>
      <w:r w:rsidRPr="008E0F64">
        <w:rPr>
          <w:rFonts w:ascii="Trebuchet MS" w:hAnsi="Trebuchet MS"/>
          <w:spacing w:val="-2"/>
          <w:sz w:val="19"/>
          <w:shd w:val="clear" w:color="auto" w:fill="FFFFFF"/>
        </w:rPr>
        <w:t>). Beispiele: Erregerkreise von Motoren, Ankerkreise von Wechselstrommaschinen, Sekundärkreise von Transformatoren, ...</w:t>
      </w:r>
    </w:p>
    <w:p w14:paraId="47188BB5" w14:textId="77777777" w:rsidR="002E3184" w:rsidRPr="008E0F64" w:rsidRDefault="002E3184" w:rsidP="00445351">
      <w:pPr>
        <w:numPr>
          <w:ilvl w:val="0"/>
          <w:numId w:val="430"/>
        </w:numPr>
        <w:shd w:val="clear" w:color="auto" w:fill="FFFFFF"/>
        <w:suppressAutoHyphens/>
        <w:spacing w:after="120" w:line="240" w:lineRule="auto"/>
        <w:ind w:left="357" w:hanging="357"/>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Schutz gegen Kurzschlüsse</w:t>
      </w:r>
    </w:p>
    <w:p w14:paraId="13B48A21"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Für alle kritischen Stromkreise muss ein Schutz gegen Kurzschlüsse vorgesehen werden.</w:t>
      </w:r>
    </w:p>
    <w:p w14:paraId="1023D2A2" w14:textId="77777777" w:rsidR="002E3184" w:rsidRPr="008E0F64" w:rsidRDefault="002E3184" w:rsidP="002E3184">
      <w:pPr>
        <w:shd w:val="clear" w:color="auto" w:fill="FFFFFF"/>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In Abweichung von Absatz 1 kann bei elektrischen Maschinen oder Geräten, bei denen eine unvermittelte Unterbrechung des Stromkreises ernste Gefahren oder Folgen mit sich bringt (Unterabschnitt 5.2.4.2), auf einen Schutz gegen Kurzschlüsse verzichtet werden. Beispiele: Erregerkreise von Motoren, Ankerkreise von Wechselstrommaschinen, Sekundärkreise von Transformatoren, ...</w:t>
      </w:r>
    </w:p>
    <w:p w14:paraId="49543EA2" w14:textId="77777777" w:rsidR="002E3184" w:rsidRPr="008E0F64" w:rsidRDefault="002E3184" w:rsidP="00445351">
      <w:pPr>
        <w:numPr>
          <w:ilvl w:val="0"/>
          <w:numId w:val="430"/>
        </w:numPr>
        <w:suppressAutoHyphens/>
        <w:spacing w:after="120" w:line="240" w:lineRule="auto"/>
        <w:ind w:left="357" w:hanging="357"/>
        <w:jc w:val="both"/>
        <w:rPr>
          <w:rFonts w:ascii="Trebuchet MS" w:hAnsi="Trebuchet MS" w:cs="Calibri"/>
          <w:b/>
          <w:sz w:val="19"/>
          <w:szCs w:val="19"/>
        </w:rPr>
      </w:pPr>
      <w:r w:rsidRPr="008E0F64">
        <w:rPr>
          <w:rFonts w:ascii="Trebuchet MS" w:hAnsi="Trebuchet MS"/>
          <w:b/>
          <w:sz w:val="19"/>
        </w:rPr>
        <w:t>Schutz gegen Erdschlüsse in kritischen Stromkreisen</w:t>
      </w:r>
    </w:p>
    <w:p w14:paraId="3FF3A604" w14:textId="77777777" w:rsidR="002E3184" w:rsidRPr="008E0F64" w:rsidRDefault="002E3184" w:rsidP="002E3184">
      <w:pPr>
        <w:spacing w:after="120" w:line="240" w:lineRule="auto"/>
        <w:jc w:val="both"/>
        <w:rPr>
          <w:rFonts w:ascii="Trebuchet MS" w:hAnsi="Trebuchet MS" w:cs="Calibri"/>
          <w:b/>
          <w:sz w:val="19"/>
          <w:szCs w:val="19"/>
        </w:rPr>
      </w:pPr>
      <w:r w:rsidRPr="008E0F64">
        <w:rPr>
          <w:rFonts w:ascii="Trebuchet MS" w:hAnsi="Trebuchet MS"/>
          <w:b/>
          <w:sz w:val="19"/>
        </w:rPr>
        <w:t>d.1 - Allgemeines</w:t>
      </w:r>
    </w:p>
    <w:p w14:paraId="0134C724"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rPr>
        <w:t>Für alle kritischen Stromkreise muss ein Schutz gegen Erdschlüsse vorgesehen werden.</w:t>
      </w:r>
    </w:p>
    <w:p w14:paraId="60C861D4"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rPr>
        <w:t xml:space="preserve">Ungeachtet der Schutzmaßnahmen gegen indirektes Berühren darf die Aufrechterhaltung der Funktion kritischer Verbraucher durch einen ersten Erdschluss im kritischen Endstromkreis während des Betriebs über die normalen Quelle und über die nicht integrierte Ersatzstromquelle (falls anwendbar) nicht beeinträchtigt werden. Die Schutzmaßnahmen unter </w:t>
      </w:r>
      <w:r w:rsidRPr="008E0F64">
        <w:rPr>
          <w:rFonts w:ascii="Trebuchet MS" w:hAnsi="Trebuchet MS"/>
          <w:i/>
          <w:sz w:val="19"/>
        </w:rPr>
        <w:t>Punkt d.2</w:t>
      </w:r>
      <w:r w:rsidRPr="008E0F64">
        <w:rPr>
          <w:rFonts w:ascii="Trebuchet MS" w:hAnsi="Trebuchet MS"/>
          <w:sz w:val="19"/>
        </w:rPr>
        <w:t xml:space="preserve"> müssen angewendet werden.</w:t>
      </w:r>
    </w:p>
    <w:p w14:paraId="025DF33D" w14:textId="77777777" w:rsidR="002E3184" w:rsidRPr="008E0F64" w:rsidRDefault="002E3184" w:rsidP="002E3184">
      <w:pPr>
        <w:shd w:val="clear" w:color="auto" w:fill="FFFFFF"/>
        <w:spacing w:after="120" w:line="240" w:lineRule="auto"/>
        <w:jc w:val="both"/>
        <w:rPr>
          <w:rFonts w:ascii="Trebuchet MS" w:hAnsi="Trebuchet MS" w:cs="Calibri"/>
          <w:sz w:val="19"/>
          <w:szCs w:val="19"/>
        </w:rPr>
      </w:pPr>
      <w:r w:rsidRPr="008E0F64">
        <w:rPr>
          <w:rFonts w:ascii="Trebuchet MS" w:hAnsi="Trebuchet MS"/>
          <w:i/>
          <w:sz w:val="19"/>
        </w:rPr>
        <w:t>Punkt d.1</w:t>
      </w:r>
      <w:r w:rsidRPr="008E0F64">
        <w:rPr>
          <w:rFonts w:ascii="Trebuchet MS" w:hAnsi="Trebuchet MS"/>
          <w:sz w:val="19"/>
        </w:rPr>
        <w:t xml:space="preserve"> Absatz 2 findet keine Anwendung auf elektrische Anlagen in Wohneinheiten, die den Vorschriften in Bezug auf den Schutz von Stromkreisen im Allgemeinen (</w:t>
      </w:r>
      <w:r w:rsidRPr="008E0F64">
        <w:rPr>
          <w:rFonts w:ascii="Trebuchet MS" w:hAnsi="Trebuchet MS"/>
          <w:i/>
          <w:sz w:val="19"/>
        </w:rPr>
        <w:t>Unterabschnitt 4.2.4.3</w:t>
      </w:r>
      <w:r w:rsidRPr="008E0F64">
        <w:rPr>
          <w:rFonts w:ascii="Trebuchet MS" w:hAnsi="Trebuchet MS"/>
          <w:sz w:val="19"/>
        </w:rPr>
        <w:t xml:space="preserve"> </w:t>
      </w:r>
      <w:r w:rsidRPr="008E0F64">
        <w:rPr>
          <w:rFonts w:ascii="Trebuchet MS" w:hAnsi="Trebuchet MS"/>
          <w:i/>
          <w:sz w:val="19"/>
        </w:rPr>
        <w:t>Buchstabe b</w:t>
      </w:r>
      <w:r w:rsidRPr="008E0F64">
        <w:rPr>
          <w:rFonts w:ascii="Trebuchet MS" w:hAnsi="Trebuchet MS"/>
          <w:sz w:val="19"/>
        </w:rPr>
        <w:t xml:space="preserve">) entsprechen müssen. </w:t>
      </w:r>
      <w:r w:rsidRPr="008E0F64">
        <w:rPr>
          <w:rFonts w:ascii="Trebuchet MS" w:hAnsi="Trebuchet MS"/>
          <w:sz w:val="19"/>
          <w:shd w:val="clear" w:color="auto" w:fill="FFFFFF"/>
        </w:rPr>
        <w:t>Hierbei muss für kritische Verbraucher eine integrierte oder nicht integrierte Ersatzstromquelle vorgesehen werden.</w:t>
      </w:r>
    </w:p>
    <w:p w14:paraId="69491558"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rPr>
        <w:t>Der Wechsel von einem Erdungssystem zu einem anderen Erdungssystem kann zu bestimmten Risiken führen, die besondere Aufmerksamkeit erfordern.</w:t>
      </w:r>
    </w:p>
    <w:p w14:paraId="33C4B4ED"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b/>
          <w:sz w:val="19"/>
        </w:rPr>
        <w:t>d.2 - Schutzmaßnahmen</w:t>
      </w:r>
    </w:p>
    <w:p w14:paraId="1C5DBE6B" w14:textId="77777777" w:rsidR="002E3184" w:rsidRPr="008E0F64" w:rsidRDefault="002E3184" w:rsidP="002E3184">
      <w:pPr>
        <w:spacing w:after="120" w:line="240" w:lineRule="auto"/>
        <w:jc w:val="both"/>
        <w:rPr>
          <w:rFonts w:ascii="Trebuchet MS" w:hAnsi="Trebuchet MS" w:cs="Calibri"/>
          <w:b/>
          <w:sz w:val="19"/>
          <w:szCs w:val="19"/>
        </w:rPr>
      </w:pPr>
      <w:r w:rsidRPr="008E0F64">
        <w:rPr>
          <w:rFonts w:ascii="Trebuchet MS" w:hAnsi="Trebuchet MS"/>
          <w:b/>
          <w:sz w:val="19"/>
        </w:rPr>
        <w:t>d.2.1 - Schutzmaßnahmen ohne automatische Abschaltung beim ersten Erdschluss</w:t>
      </w:r>
    </w:p>
    <w:p w14:paraId="535ECBF0" w14:textId="77777777" w:rsidR="002E3184" w:rsidRPr="008E0F64" w:rsidRDefault="002E3184" w:rsidP="002E3184">
      <w:pPr>
        <w:spacing w:after="0" w:line="240" w:lineRule="auto"/>
        <w:jc w:val="both"/>
        <w:rPr>
          <w:rFonts w:ascii="Trebuchet MS" w:hAnsi="Trebuchet MS" w:cs="Calibri"/>
          <w:sz w:val="19"/>
          <w:szCs w:val="19"/>
        </w:rPr>
      </w:pPr>
      <w:r w:rsidRPr="008E0F64">
        <w:rPr>
          <w:rFonts w:ascii="Trebuchet MS" w:hAnsi="Trebuchet MS"/>
          <w:sz w:val="19"/>
        </w:rPr>
        <w:t>Schutzmaßnahmen ohne automatische Abschaltung beim ersten Erdschluss beinhalten:</w:t>
      </w:r>
    </w:p>
    <w:p w14:paraId="76C29172" w14:textId="77777777" w:rsidR="002E3184" w:rsidRPr="008E0F64" w:rsidRDefault="002E3184" w:rsidP="00445351">
      <w:pPr>
        <w:pStyle w:val="Paragraphedeliste"/>
        <w:numPr>
          <w:ilvl w:val="0"/>
          <w:numId w:val="470"/>
        </w:numPr>
        <w:spacing w:after="0" w:line="240" w:lineRule="auto"/>
        <w:jc w:val="both"/>
        <w:rPr>
          <w:rFonts w:ascii="Trebuchet MS" w:hAnsi="Trebuchet MS" w:cs="Calibri"/>
          <w:i/>
          <w:sz w:val="19"/>
          <w:szCs w:val="19"/>
        </w:rPr>
      </w:pPr>
      <w:r w:rsidRPr="008E0F64">
        <w:rPr>
          <w:rFonts w:ascii="Trebuchet MS" w:hAnsi="Trebuchet MS"/>
          <w:sz w:val="19"/>
        </w:rPr>
        <w:t>Benutzung von Betriebsmitteln der Klasse II oder von Betriebsmitteln mit einem Sicherheitsniveau, das dem von Betriebsmitteln der Klasse II gleichwertig ist (</w:t>
      </w:r>
      <w:r w:rsidRPr="008E0F64">
        <w:rPr>
          <w:rFonts w:ascii="Trebuchet MS" w:hAnsi="Trebuchet MS"/>
          <w:i/>
          <w:sz w:val="19"/>
        </w:rPr>
        <w:t>Unterabschnitt 4.2.3.3</w:t>
      </w:r>
      <w:r w:rsidRPr="008E0F64">
        <w:rPr>
          <w:rFonts w:ascii="Trebuchet MS" w:hAnsi="Trebuchet MS"/>
          <w:sz w:val="19"/>
        </w:rPr>
        <w:t>),</w:t>
      </w:r>
    </w:p>
    <w:p w14:paraId="2152CBC3" w14:textId="77777777" w:rsidR="002E3184" w:rsidRPr="008E0F64" w:rsidRDefault="002E3184" w:rsidP="00445351">
      <w:pPr>
        <w:pStyle w:val="Paragraphedeliste"/>
        <w:numPr>
          <w:ilvl w:val="0"/>
          <w:numId w:val="470"/>
        </w:numPr>
        <w:spacing w:after="0" w:line="240" w:lineRule="auto"/>
        <w:jc w:val="both"/>
        <w:rPr>
          <w:rFonts w:ascii="Trebuchet MS" w:hAnsi="Trebuchet MS" w:cs="Calibri"/>
          <w:sz w:val="19"/>
          <w:szCs w:val="19"/>
        </w:rPr>
      </w:pPr>
      <w:r w:rsidRPr="008E0F64">
        <w:rPr>
          <w:rFonts w:ascii="Trebuchet MS" w:hAnsi="Trebuchet MS"/>
          <w:sz w:val="19"/>
        </w:rPr>
        <w:t>elektrische Schutztrennung von Stromkreisen (</w:t>
      </w:r>
      <w:r w:rsidRPr="008E0F64">
        <w:rPr>
          <w:rFonts w:ascii="Trebuchet MS" w:hAnsi="Trebuchet MS"/>
          <w:i/>
          <w:sz w:val="19"/>
        </w:rPr>
        <w:t>Unterabschnitt 4.2.3.3</w:t>
      </w:r>
      <w:r w:rsidRPr="008E0F64">
        <w:rPr>
          <w:rFonts w:ascii="Trebuchet MS" w:hAnsi="Trebuchet MS"/>
          <w:sz w:val="19"/>
        </w:rPr>
        <w:t>),</w:t>
      </w:r>
    </w:p>
    <w:p w14:paraId="005FA95F" w14:textId="77777777" w:rsidR="002E3184" w:rsidRPr="008E0F64" w:rsidRDefault="002E3184" w:rsidP="00445351">
      <w:pPr>
        <w:pStyle w:val="Paragraphedeliste"/>
        <w:numPr>
          <w:ilvl w:val="0"/>
          <w:numId w:val="470"/>
        </w:numPr>
        <w:spacing w:after="0" w:line="240" w:lineRule="auto"/>
        <w:jc w:val="both"/>
        <w:rPr>
          <w:rFonts w:ascii="Trebuchet MS" w:hAnsi="Trebuchet MS" w:cs="Calibri"/>
          <w:sz w:val="19"/>
          <w:szCs w:val="19"/>
        </w:rPr>
      </w:pPr>
      <w:r w:rsidRPr="008E0F64">
        <w:rPr>
          <w:rFonts w:ascii="Trebuchet MS" w:hAnsi="Trebuchet MS"/>
          <w:sz w:val="19"/>
        </w:rPr>
        <w:t>Schutz, der das gleichzeitige Berühren von Teilen verhindert, die eine gefährliche Potentialdifferenz aufweisen können (</w:t>
      </w:r>
      <w:r w:rsidRPr="008E0F64">
        <w:rPr>
          <w:rFonts w:ascii="Trebuchet MS" w:hAnsi="Trebuchet MS"/>
          <w:i/>
          <w:sz w:val="19"/>
        </w:rPr>
        <w:t>Unterabschnitt 4.2.3.3</w:t>
      </w:r>
      <w:r w:rsidRPr="008E0F64">
        <w:rPr>
          <w:rFonts w:ascii="Trebuchet MS" w:hAnsi="Trebuchet MS"/>
          <w:sz w:val="19"/>
        </w:rPr>
        <w:t>),</w:t>
      </w:r>
    </w:p>
    <w:p w14:paraId="70F15775" w14:textId="77777777" w:rsidR="002E3184" w:rsidRPr="008E0F64" w:rsidRDefault="002E3184" w:rsidP="00445351">
      <w:pPr>
        <w:pStyle w:val="Paragraphedeliste"/>
        <w:numPr>
          <w:ilvl w:val="0"/>
          <w:numId w:val="470"/>
        </w:numPr>
        <w:spacing w:after="0" w:line="240" w:lineRule="auto"/>
        <w:jc w:val="both"/>
        <w:rPr>
          <w:rFonts w:ascii="Trebuchet MS" w:hAnsi="Trebuchet MS" w:cs="Calibri"/>
          <w:sz w:val="19"/>
          <w:szCs w:val="19"/>
          <w:shd w:val="clear" w:color="auto" w:fill="00FF00"/>
        </w:rPr>
      </w:pPr>
      <w:r w:rsidRPr="008E0F64">
        <w:rPr>
          <w:rFonts w:ascii="Trebuchet MS" w:hAnsi="Trebuchet MS"/>
          <w:sz w:val="19"/>
        </w:rPr>
        <w:t>Benutzung von SELV oder PELV (</w:t>
      </w:r>
      <w:r w:rsidRPr="008E0F64">
        <w:rPr>
          <w:rFonts w:ascii="Trebuchet MS" w:hAnsi="Trebuchet MS"/>
          <w:i/>
          <w:sz w:val="19"/>
        </w:rPr>
        <w:t>Unterabschnitte 4.2.3.3, 4.2.5.3, 4.2.5.4 und 4.2.5.5</w:t>
      </w:r>
      <w:r w:rsidRPr="008E0F64">
        <w:rPr>
          <w:rFonts w:ascii="Trebuchet MS" w:hAnsi="Trebuchet MS"/>
          <w:sz w:val="19"/>
        </w:rPr>
        <w:t>),</w:t>
      </w:r>
    </w:p>
    <w:p w14:paraId="75B51B50" w14:textId="77777777" w:rsidR="002E3184" w:rsidRPr="008E0F64" w:rsidRDefault="002E3184" w:rsidP="00445351">
      <w:pPr>
        <w:pStyle w:val="Paragraphedeliste"/>
        <w:numPr>
          <w:ilvl w:val="0"/>
          <w:numId w:val="470"/>
        </w:numPr>
        <w:spacing w:after="0" w:line="240" w:lineRule="auto"/>
        <w:jc w:val="both"/>
        <w:rPr>
          <w:rFonts w:ascii="Trebuchet MS" w:hAnsi="Trebuchet MS" w:cs="Calibri"/>
          <w:sz w:val="19"/>
          <w:szCs w:val="19"/>
        </w:rPr>
      </w:pPr>
      <w:r w:rsidRPr="008E0F64">
        <w:rPr>
          <w:rFonts w:ascii="Trebuchet MS" w:hAnsi="Trebuchet MS"/>
          <w:sz w:val="19"/>
        </w:rPr>
        <w:t xml:space="preserve">Benutzung eines IT-Erdungssystems in einer gesamten kritischen Anlage oder einem Teil davon (im Rahmen der Risikoanalyse der kritischen Anlagen zu bestimmen), überwacht anhand einer Isolationsüberwachungseinrichtung mit optischem oder akustischem Signal beim ersten Fehler </w:t>
      </w:r>
      <w:r w:rsidRPr="008E0F64">
        <w:rPr>
          <w:rFonts w:ascii="Trebuchet MS" w:hAnsi="Trebuchet MS"/>
          <w:i/>
          <w:sz w:val="19"/>
        </w:rPr>
        <w:t>(Unterabschnitt 4.2.3.4.</w:t>
      </w:r>
      <w:r w:rsidRPr="008E0F64">
        <w:rPr>
          <w:rFonts w:ascii="Trebuchet MS" w:hAnsi="Trebuchet MS"/>
          <w:sz w:val="19"/>
        </w:rPr>
        <w:t>),</w:t>
      </w:r>
    </w:p>
    <w:p w14:paraId="3FE5C55F" w14:textId="77777777" w:rsidR="002E3184" w:rsidRPr="008E0F64" w:rsidRDefault="002E3184" w:rsidP="00445351">
      <w:pPr>
        <w:pStyle w:val="Paragraphedeliste"/>
        <w:numPr>
          <w:ilvl w:val="0"/>
          <w:numId w:val="470"/>
        </w:numPr>
        <w:shd w:val="clear" w:color="auto" w:fill="FFFFFF"/>
        <w:spacing w:after="120" w:line="240" w:lineRule="auto"/>
        <w:ind w:left="357" w:hanging="357"/>
        <w:jc w:val="both"/>
        <w:rPr>
          <w:rFonts w:ascii="Trebuchet MS" w:eastAsia="Times New Roman" w:hAnsi="Trebuchet MS" w:cs="Arial"/>
          <w:iCs/>
          <w:sz w:val="19"/>
          <w:szCs w:val="19"/>
          <w:shd w:val="clear" w:color="auto" w:fill="FFFFFF"/>
        </w:rPr>
      </w:pPr>
      <w:r w:rsidRPr="008E0F64">
        <w:rPr>
          <w:rFonts w:ascii="Trebuchet MS" w:hAnsi="Trebuchet MS"/>
          <w:sz w:val="19"/>
          <w:shd w:val="clear" w:color="auto" w:fill="FFFFFF"/>
        </w:rPr>
        <w:t>für kritische Verbraucher, die nicht ständig oder über lange Zeiträume in Betrieb sind, ständige Überwachung der Isolierung des kritischen Endstromkreises gegenüber Erde anhand einer Isolationsüberwachungseinrichtung mit optischem oder akustischem Signal bei Fehlern, und zwar während Zeiträumen, in denen kritische Verbraucher nicht in Betrieb sind.</w:t>
      </w:r>
    </w:p>
    <w:p w14:paraId="6CD1AA58"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rPr>
        <w:t>Sobald Isolationsüberwachungseinrichtungen einen Erdschluss melden (</w:t>
      </w:r>
      <w:r w:rsidRPr="008E0F64">
        <w:rPr>
          <w:rFonts w:ascii="Trebuchet MS" w:hAnsi="Trebuchet MS"/>
          <w:i/>
          <w:sz w:val="19"/>
        </w:rPr>
        <w:t>Nr. 5</w:t>
      </w:r>
      <w:r w:rsidRPr="008E0F64">
        <w:rPr>
          <w:rFonts w:ascii="Trebuchet MS" w:hAnsi="Trebuchet MS"/>
          <w:sz w:val="19"/>
        </w:rPr>
        <w:t xml:space="preserve"> und </w:t>
      </w:r>
      <w:r w:rsidRPr="008E0F64">
        <w:rPr>
          <w:rFonts w:ascii="Trebuchet MS" w:hAnsi="Trebuchet MS"/>
          <w:i/>
          <w:sz w:val="19"/>
        </w:rPr>
        <w:t>6</w:t>
      </w:r>
      <w:r w:rsidRPr="008E0F64">
        <w:rPr>
          <w:rFonts w:ascii="Trebuchet MS" w:hAnsi="Trebuchet MS"/>
          <w:sz w:val="19"/>
        </w:rPr>
        <w:t>), werden erforderliche Maßnahmen zur Suche und Beseitigung dieses Fehlers ergriffen.</w:t>
      </w:r>
    </w:p>
    <w:p w14:paraId="7F3CE50A" w14:textId="77777777" w:rsidR="00FF0234" w:rsidRPr="008E0F64" w:rsidRDefault="00FF0234">
      <w:pPr>
        <w:rPr>
          <w:rFonts w:ascii="Trebuchet MS" w:hAnsi="Trebuchet MS"/>
          <w:sz w:val="19"/>
          <w:shd w:val="clear" w:color="auto" w:fill="FFFFFF"/>
        </w:rPr>
      </w:pPr>
      <w:r w:rsidRPr="008E0F64">
        <w:rPr>
          <w:rFonts w:ascii="Trebuchet MS" w:hAnsi="Trebuchet MS"/>
          <w:sz w:val="19"/>
          <w:shd w:val="clear" w:color="auto" w:fill="FFFFFF"/>
        </w:rPr>
        <w:br w:type="page"/>
      </w:r>
    </w:p>
    <w:p w14:paraId="4280F432" w14:textId="19EEF515" w:rsidR="002E3184" w:rsidRPr="008E0F64" w:rsidRDefault="002E3184" w:rsidP="002E3184">
      <w:p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lastRenderedPageBreak/>
        <w:t>Für die Benutzung eines IT-Erdungssystems (</w:t>
      </w:r>
      <w:r w:rsidRPr="008E0F64">
        <w:rPr>
          <w:rFonts w:ascii="Trebuchet MS" w:hAnsi="Trebuchet MS"/>
          <w:i/>
          <w:sz w:val="19"/>
          <w:shd w:val="clear" w:color="auto" w:fill="FFFFFF"/>
        </w:rPr>
        <w:t>Nr. 5</w:t>
      </w:r>
      <w:r w:rsidRPr="008E0F64">
        <w:rPr>
          <w:rFonts w:ascii="Trebuchet MS" w:hAnsi="Trebuchet MS"/>
          <w:sz w:val="19"/>
          <w:shd w:val="clear" w:color="auto" w:fill="FFFFFF"/>
        </w:rPr>
        <w:t>) ist es von Bedeutung, mindestens folgende Bedingungen einzuhalten:</w:t>
      </w:r>
    </w:p>
    <w:p w14:paraId="6824F050" w14:textId="77777777" w:rsidR="002E3184" w:rsidRPr="008E0F64" w:rsidRDefault="002E3184" w:rsidP="00445351">
      <w:pPr>
        <w:pStyle w:val="Paragraphedeliste"/>
        <w:numPr>
          <w:ilvl w:val="0"/>
          <w:numId w:val="437"/>
        </w:numPr>
        <w:spacing w:after="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Bedingungen für die elektrische Schutztrennung von Stromkreisen (</w:t>
      </w:r>
      <w:r w:rsidRPr="008E0F64">
        <w:rPr>
          <w:rFonts w:ascii="Trebuchet MS" w:hAnsi="Trebuchet MS"/>
          <w:i/>
          <w:sz w:val="19"/>
          <w:shd w:val="clear" w:color="auto" w:fill="FFFFFF"/>
        </w:rPr>
        <w:t>Unterabschnitt 4.2.3.3</w:t>
      </w:r>
      <w:r w:rsidRPr="008E0F64">
        <w:rPr>
          <w:rFonts w:ascii="Trebuchet MS" w:hAnsi="Trebuchet MS"/>
          <w:sz w:val="19"/>
          <w:shd w:val="clear" w:color="auto" w:fill="FFFFFF"/>
        </w:rPr>
        <w:t>) in Bezug auf die Ausdehnung von Betriebsstromkreisen,</w:t>
      </w:r>
    </w:p>
    <w:p w14:paraId="6C241835" w14:textId="77777777" w:rsidR="002E3184" w:rsidRPr="008E0F64" w:rsidRDefault="002E3184" w:rsidP="00445351">
      <w:pPr>
        <w:pStyle w:val="Paragraphedeliste"/>
        <w:numPr>
          <w:ilvl w:val="0"/>
          <w:numId w:val="437"/>
        </w:numPr>
        <w:spacing w:after="120" w:line="240" w:lineRule="auto"/>
        <w:jc w:val="both"/>
        <w:rPr>
          <w:rFonts w:ascii="Trebuchet MS" w:eastAsia="Times New Roman" w:hAnsi="Trebuchet MS" w:cs="Arial"/>
          <w:iCs/>
          <w:sz w:val="19"/>
          <w:szCs w:val="19"/>
        </w:rPr>
      </w:pPr>
      <w:r w:rsidRPr="008E0F64">
        <w:rPr>
          <w:rFonts w:ascii="Trebuchet MS" w:hAnsi="Trebuchet MS"/>
          <w:sz w:val="19"/>
          <w:shd w:val="clear" w:color="auto" w:fill="FFFFFF"/>
        </w:rPr>
        <w:t>Verbot der Benutzung eines Dreiphasensystems mit verteiltem Neutralleiter.</w:t>
      </w:r>
    </w:p>
    <w:p w14:paraId="02191011" w14:textId="77777777" w:rsidR="002E3184" w:rsidRPr="008E0F64" w:rsidRDefault="002E3184" w:rsidP="002E3184">
      <w:pPr>
        <w:autoSpaceDE w:val="0"/>
        <w:spacing w:after="120" w:line="240" w:lineRule="auto"/>
        <w:jc w:val="both"/>
        <w:rPr>
          <w:rFonts w:ascii="Trebuchet MS" w:eastAsia="Times New Roman" w:hAnsi="Trebuchet MS" w:cs="Arial"/>
          <w:b/>
          <w:iCs/>
          <w:sz w:val="19"/>
          <w:szCs w:val="19"/>
        </w:rPr>
      </w:pPr>
      <w:r w:rsidRPr="008E0F64">
        <w:rPr>
          <w:rFonts w:ascii="Trebuchet MS" w:hAnsi="Trebuchet MS"/>
          <w:b/>
          <w:sz w:val="19"/>
        </w:rPr>
        <w:t>d.2.2 - Schutzmaßnahmen mit automatischer Abschaltung beim ersten Erdschluss</w:t>
      </w:r>
    </w:p>
    <w:p w14:paraId="168A14D3"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rPr>
        <w:t xml:space="preserve">Hierbei muss auf Redundanz kritischer Verbraucher (siehe </w:t>
      </w:r>
      <w:r w:rsidRPr="008E0F64">
        <w:rPr>
          <w:rFonts w:ascii="Trebuchet MS" w:hAnsi="Trebuchet MS"/>
          <w:i/>
          <w:sz w:val="19"/>
        </w:rPr>
        <w:t>Abschnitt 5.6.1</w:t>
      </w:r>
      <w:r w:rsidRPr="008E0F64">
        <w:rPr>
          <w:rFonts w:ascii="Trebuchet MS" w:hAnsi="Trebuchet MS"/>
          <w:sz w:val="19"/>
        </w:rPr>
        <w:t>) zurückgegriffen werden.</w:t>
      </w:r>
    </w:p>
    <w:p w14:paraId="4A4DA26B" w14:textId="77777777" w:rsidR="002E3184" w:rsidRPr="008E0F64" w:rsidRDefault="002E3184" w:rsidP="002E3184">
      <w:pPr>
        <w:autoSpaceDE w:val="0"/>
        <w:spacing w:after="120" w:line="240" w:lineRule="auto"/>
        <w:jc w:val="both"/>
        <w:rPr>
          <w:rFonts w:ascii="Trebuchet MS" w:hAnsi="Trebuchet MS" w:cs="Calibri"/>
          <w:sz w:val="19"/>
          <w:szCs w:val="19"/>
        </w:rPr>
      </w:pPr>
      <w:r w:rsidRPr="008E0F64">
        <w:rPr>
          <w:rFonts w:ascii="Trebuchet MS" w:hAnsi="Trebuchet MS"/>
          <w:sz w:val="19"/>
        </w:rPr>
        <w:t xml:space="preserve">Bei Redundanz kritischer Verbraucher, die über mehrere separate Stromkreise versorgt werden, dürfen Fehler in einem Stromkreis den Schutz gegen elektrischen Schlag und das richtige Funktionieren anderer Stromkreise nicht beeinträchtigen. </w:t>
      </w:r>
    </w:p>
    <w:p w14:paraId="1F5CC375" w14:textId="77777777" w:rsidR="002E3184" w:rsidRPr="008E0F64" w:rsidRDefault="002E3184" w:rsidP="002E3184">
      <w:pPr>
        <w:spacing w:after="120" w:line="240" w:lineRule="auto"/>
        <w:jc w:val="both"/>
        <w:rPr>
          <w:rFonts w:ascii="Trebuchet MS" w:hAnsi="Trebuchet MS" w:cs="Calibri"/>
          <w:b/>
          <w:sz w:val="19"/>
          <w:szCs w:val="19"/>
        </w:rPr>
      </w:pPr>
      <w:r w:rsidRPr="008E0F64">
        <w:rPr>
          <w:rFonts w:ascii="Trebuchet MS" w:hAnsi="Trebuchet MS"/>
          <w:b/>
          <w:sz w:val="19"/>
        </w:rPr>
        <w:t>d.2.3 - Andere Schutzmaßnahmen</w:t>
      </w:r>
    </w:p>
    <w:p w14:paraId="44C31826" w14:textId="77777777" w:rsidR="002E3184" w:rsidRPr="008E0F64" w:rsidRDefault="002E3184" w:rsidP="002E3184">
      <w:pPr>
        <w:spacing w:after="120" w:line="240" w:lineRule="auto"/>
        <w:jc w:val="both"/>
        <w:rPr>
          <w:rFonts w:ascii="Trebuchet MS" w:hAnsi="Trebuchet MS" w:cs="Calibri"/>
          <w:sz w:val="19"/>
          <w:szCs w:val="19"/>
        </w:rPr>
      </w:pPr>
      <w:r w:rsidRPr="008E0F64">
        <w:rPr>
          <w:rFonts w:ascii="Trebuchet MS" w:hAnsi="Trebuchet MS"/>
          <w:sz w:val="19"/>
        </w:rPr>
        <w:t xml:space="preserve">In den </w:t>
      </w:r>
      <w:r w:rsidRPr="008E0F64">
        <w:rPr>
          <w:rFonts w:ascii="Trebuchet MS" w:hAnsi="Trebuchet MS"/>
          <w:i/>
          <w:sz w:val="19"/>
        </w:rPr>
        <w:t>Punkten d.2.1</w:t>
      </w:r>
      <w:r w:rsidRPr="008E0F64">
        <w:rPr>
          <w:rFonts w:ascii="Trebuchet MS" w:hAnsi="Trebuchet MS"/>
          <w:sz w:val="19"/>
        </w:rPr>
        <w:t xml:space="preserve"> und </w:t>
      </w:r>
      <w:r w:rsidRPr="008E0F64">
        <w:rPr>
          <w:rFonts w:ascii="Trebuchet MS" w:hAnsi="Trebuchet MS"/>
          <w:i/>
          <w:sz w:val="19"/>
        </w:rPr>
        <w:t>d.2.2</w:t>
      </w:r>
      <w:r w:rsidRPr="008E0F64">
        <w:rPr>
          <w:rFonts w:ascii="Trebuchet MS" w:hAnsi="Trebuchet MS"/>
          <w:sz w:val="19"/>
        </w:rPr>
        <w:t xml:space="preserve"> aufgeführte Maßnahmen sind zu bevorzugen. In Abweichung von den </w:t>
      </w:r>
      <w:r w:rsidRPr="008E0F64">
        <w:rPr>
          <w:rFonts w:ascii="Trebuchet MS" w:hAnsi="Trebuchet MS"/>
          <w:i/>
          <w:sz w:val="19"/>
        </w:rPr>
        <w:t>Punkten d.2.1</w:t>
      </w:r>
      <w:r w:rsidRPr="008E0F64">
        <w:rPr>
          <w:rFonts w:ascii="Trebuchet MS" w:hAnsi="Trebuchet MS"/>
          <w:sz w:val="19"/>
        </w:rPr>
        <w:t xml:space="preserve"> und </w:t>
      </w:r>
      <w:r w:rsidRPr="008E0F64">
        <w:rPr>
          <w:rFonts w:ascii="Trebuchet MS" w:hAnsi="Trebuchet MS"/>
          <w:i/>
          <w:sz w:val="19"/>
        </w:rPr>
        <w:t>d.2.2</w:t>
      </w:r>
      <w:r w:rsidRPr="008E0F64">
        <w:rPr>
          <w:rFonts w:ascii="Trebuchet MS" w:hAnsi="Trebuchet MS"/>
          <w:sz w:val="19"/>
        </w:rPr>
        <w:t xml:space="preserve"> ist Folgendes erlaubt:</w:t>
      </w:r>
    </w:p>
    <w:p w14:paraId="0B824FEF" w14:textId="77777777" w:rsidR="002E3184" w:rsidRPr="008E0F64" w:rsidRDefault="002E3184" w:rsidP="00445351">
      <w:pPr>
        <w:pStyle w:val="Paragraphedeliste"/>
        <w:numPr>
          <w:ilvl w:val="0"/>
          <w:numId w:val="471"/>
        </w:numPr>
        <w:spacing w:after="0" w:line="240" w:lineRule="auto"/>
        <w:jc w:val="both"/>
        <w:rPr>
          <w:rFonts w:ascii="Trebuchet MS" w:hAnsi="Trebuchet MS" w:cs="Calibri"/>
          <w:sz w:val="19"/>
          <w:szCs w:val="19"/>
        </w:rPr>
      </w:pPr>
      <w:r w:rsidRPr="008E0F64">
        <w:rPr>
          <w:rFonts w:ascii="Trebuchet MS" w:hAnsi="Trebuchet MS"/>
          <w:sz w:val="19"/>
        </w:rPr>
        <w:t>Teile kritischer Stromkreise müssen nicht gegen Erdschlüsse geschützt werden, unter der Bedingung:</w:t>
      </w:r>
    </w:p>
    <w:p w14:paraId="21414D68" w14:textId="77777777" w:rsidR="002E3184" w:rsidRPr="008E0F64" w:rsidRDefault="002E3184" w:rsidP="00445351">
      <w:pPr>
        <w:pStyle w:val="Paragraphedeliste"/>
        <w:numPr>
          <w:ilvl w:val="0"/>
          <w:numId w:val="451"/>
        </w:numPr>
        <w:spacing w:after="0" w:line="240" w:lineRule="auto"/>
        <w:jc w:val="both"/>
        <w:rPr>
          <w:rFonts w:ascii="Trebuchet MS" w:hAnsi="Trebuchet MS" w:cs="Calibri"/>
          <w:sz w:val="19"/>
          <w:szCs w:val="19"/>
        </w:rPr>
      </w:pPr>
      <w:r w:rsidRPr="008E0F64">
        <w:rPr>
          <w:rFonts w:ascii="Trebuchet MS" w:hAnsi="Trebuchet MS"/>
          <w:sz w:val="19"/>
        </w:rPr>
        <w:t>dass diese Teile an einem Ort installiert sind, der nur für elektrotechnisch unterwiesene Personen (BA4) oder Elektrofachkräfte (BA5) zugänglich ist, und</w:t>
      </w:r>
    </w:p>
    <w:p w14:paraId="6143507E" w14:textId="77777777" w:rsidR="002E3184" w:rsidRPr="008E0F64" w:rsidRDefault="002E3184" w:rsidP="00445351">
      <w:pPr>
        <w:pStyle w:val="Paragraphedeliste"/>
        <w:numPr>
          <w:ilvl w:val="0"/>
          <w:numId w:val="439"/>
        </w:numPr>
        <w:spacing w:after="0" w:line="240" w:lineRule="auto"/>
        <w:jc w:val="both"/>
        <w:rPr>
          <w:rFonts w:ascii="Trebuchet MS" w:hAnsi="Trebuchet MS" w:cs="Calibri"/>
          <w:sz w:val="19"/>
          <w:szCs w:val="19"/>
        </w:rPr>
      </w:pPr>
      <w:r w:rsidRPr="008E0F64">
        <w:rPr>
          <w:rFonts w:ascii="Trebuchet MS" w:hAnsi="Trebuchet MS"/>
          <w:sz w:val="19"/>
        </w:rPr>
        <w:t>dass diese Teile mit einer entsprechenden Kennzeichnung versehen sind, um auf Gefahren hinzuweisen, z.B.: "nicht gegen Erdschlüsse geschützte Teile", und</w:t>
      </w:r>
    </w:p>
    <w:p w14:paraId="6E73D713" w14:textId="77777777" w:rsidR="002E3184" w:rsidRPr="008E0F64" w:rsidRDefault="002E3184" w:rsidP="00445351">
      <w:pPr>
        <w:pStyle w:val="Paragraphedeliste"/>
        <w:numPr>
          <w:ilvl w:val="0"/>
          <w:numId w:val="439"/>
        </w:numPr>
        <w:spacing w:after="120" w:line="240" w:lineRule="auto"/>
        <w:ind w:left="714" w:hanging="357"/>
        <w:contextualSpacing w:val="0"/>
        <w:jc w:val="both"/>
        <w:rPr>
          <w:rFonts w:ascii="Trebuchet MS" w:hAnsi="Trebuchet MS" w:cs="Calibri"/>
          <w:sz w:val="19"/>
          <w:szCs w:val="19"/>
        </w:rPr>
      </w:pPr>
      <w:r w:rsidRPr="008E0F64">
        <w:rPr>
          <w:rFonts w:ascii="Trebuchet MS" w:hAnsi="Trebuchet MS"/>
          <w:sz w:val="19"/>
        </w:rPr>
        <w:t xml:space="preserve">dass diese Teile gemäß den </w:t>
      </w:r>
      <w:r w:rsidRPr="008E0F64">
        <w:rPr>
          <w:rFonts w:ascii="Trebuchet MS" w:hAnsi="Trebuchet MS"/>
          <w:i/>
          <w:sz w:val="19"/>
        </w:rPr>
        <w:t>Unterabschnitten 4.2.2.1</w:t>
      </w:r>
      <w:r w:rsidRPr="008E0F64">
        <w:rPr>
          <w:rFonts w:ascii="Trebuchet MS" w:hAnsi="Trebuchet MS"/>
          <w:sz w:val="19"/>
        </w:rPr>
        <w:t xml:space="preserve"> und </w:t>
      </w:r>
      <w:r w:rsidRPr="008E0F64">
        <w:rPr>
          <w:rFonts w:ascii="Trebuchet MS" w:hAnsi="Trebuchet MS"/>
          <w:i/>
          <w:sz w:val="19"/>
        </w:rPr>
        <w:t>4.2.2.4</w:t>
      </w:r>
      <w:r w:rsidRPr="008E0F64">
        <w:rPr>
          <w:rFonts w:ascii="Trebuchet MS" w:hAnsi="Trebuchet MS"/>
          <w:sz w:val="19"/>
        </w:rPr>
        <w:t xml:space="preserve"> wie aktive Teile durch Hindernisse, Entfernung oder Umhüllungen geschützt sind.</w:t>
      </w:r>
    </w:p>
    <w:p w14:paraId="6D0EE3EB" w14:textId="77777777" w:rsidR="002E3184" w:rsidRPr="008E0F64" w:rsidRDefault="002E3184" w:rsidP="002E3184">
      <w:pPr>
        <w:spacing w:after="120" w:line="240" w:lineRule="auto"/>
        <w:ind w:left="357"/>
        <w:jc w:val="both"/>
        <w:rPr>
          <w:rFonts w:ascii="Trebuchet MS" w:hAnsi="Trebuchet MS" w:cs="Calibri"/>
          <w:sz w:val="19"/>
          <w:szCs w:val="19"/>
        </w:rPr>
      </w:pPr>
      <w:r w:rsidRPr="008E0F64">
        <w:rPr>
          <w:rFonts w:ascii="Trebuchet MS" w:hAnsi="Trebuchet MS"/>
          <w:sz w:val="19"/>
        </w:rPr>
        <w:t>Maßnahmen müssen ergriffen werden, um gefährliche Potentialdifferenzen außerhalb dieses Ortes zu vermeiden.</w:t>
      </w:r>
    </w:p>
    <w:p w14:paraId="6F4A9D7D" w14:textId="77777777" w:rsidR="002E3184" w:rsidRPr="008E0F64" w:rsidRDefault="002E3184" w:rsidP="00445351">
      <w:pPr>
        <w:pStyle w:val="FOD-opsomming123"/>
        <w:numPr>
          <w:ilvl w:val="0"/>
          <w:numId w:val="438"/>
        </w:numPr>
        <w:spacing w:after="0"/>
        <w:rPr>
          <w:rFonts w:cs="Calibri"/>
        </w:rPr>
      </w:pPr>
      <w:r w:rsidRPr="008E0F64">
        <w:t>Betreiber oder ihre Beauftragten können auf der Grundlage der Risikoanalyse der kritischen Anlagen weitere technische oder organisatorische Maßnahmen (mit oder ohne automatische Abschaltung beim ersten Erdschluss) bestimmen, die die Aufrechterhaltung der Funktion kritischer Verbraucher bei einem ersten Erdschluss gewährleisten.</w:t>
      </w:r>
    </w:p>
    <w:p w14:paraId="1C88ACA3" w14:textId="77777777" w:rsidR="002E3184" w:rsidRPr="008E0F64" w:rsidRDefault="002E3184" w:rsidP="00962ACD">
      <w:pPr>
        <w:pStyle w:val="FOD-niv4"/>
        <w:rPr>
          <w:shd w:val="clear" w:color="auto" w:fill="FFFFFF"/>
        </w:rPr>
      </w:pPr>
      <w:bookmarkStart w:id="2178" w:name="_Toc167268415"/>
      <w:bookmarkStart w:id="2179" w:name="_Toc167269578"/>
      <w:bookmarkStart w:id="2180" w:name="_Toc167270738"/>
      <w:bookmarkStart w:id="2181" w:name="_Toc196734758"/>
      <w:r w:rsidRPr="008E0F64">
        <w:t>Unterabschnitt 5.6.2.5 - Besondere Vorschriften</w:t>
      </w:r>
      <w:bookmarkEnd w:id="2178"/>
      <w:bookmarkEnd w:id="2179"/>
      <w:bookmarkEnd w:id="2180"/>
      <w:bookmarkEnd w:id="2181"/>
    </w:p>
    <w:p w14:paraId="4253B62B" w14:textId="77777777" w:rsidR="002E3184" w:rsidRPr="008E0F64" w:rsidRDefault="002E3184" w:rsidP="00445351">
      <w:pPr>
        <w:numPr>
          <w:ilvl w:val="0"/>
          <w:numId w:val="431"/>
        </w:numPr>
        <w:shd w:val="clear" w:color="auto" w:fill="FFFFFF"/>
        <w:suppressAutoHyphens/>
        <w:spacing w:after="120" w:line="240" w:lineRule="auto"/>
        <w:ind w:left="357" w:hanging="357"/>
        <w:jc w:val="both"/>
        <w:rPr>
          <w:rFonts w:ascii="Trebuchet MS" w:hAnsi="Trebuchet MS"/>
          <w:b/>
          <w:sz w:val="19"/>
          <w:szCs w:val="19"/>
          <w:shd w:val="clear" w:color="auto" w:fill="FFFFFF"/>
        </w:rPr>
      </w:pPr>
      <w:r w:rsidRPr="008E0F64">
        <w:rPr>
          <w:rFonts w:ascii="Trebuchet MS" w:hAnsi="Trebuchet MS"/>
          <w:b/>
          <w:sz w:val="19"/>
          <w:shd w:val="clear" w:color="auto" w:fill="FFFFFF"/>
        </w:rPr>
        <w:t>Kennzeichnung</w:t>
      </w:r>
    </w:p>
    <w:p w14:paraId="20805801" w14:textId="77777777" w:rsidR="002E3184" w:rsidRPr="008E0F64" w:rsidRDefault="002E3184" w:rsidP="002E3184">
      <w:pPr>
        <w:shd w:val="clear" w:color="auto" w:fill="FFFFFF"/>
        <w:spacing w:after="12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Kennzeichnungen ermöglichen die Erkennung kritischer Anlagen. Folgende Teile müssen identifiziert werden:</w:t>
      </w:r>
    </w:p>
    <w:p w14:paraId="76BCE3AB" w14:textId="77777777" w:rsidR="002E3184" w:rsidRPr="008E0F64" w:rsidRDefault="002E3184" w:rsidP="00445351">
      <w:pPr>
        <w:pStyle w:val="Paragraphedeliste"/>
        <w:numPr>
          <w:ilvl w:val="0"/>
          <w:numId w:val="440"/>
        </w:numPr>
        <w:shd w:val="clear" w:color="auto" w:fill="FFFFFF"/>
        <w:spacing w:after="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nicht integrierte Ersatzstromquellen,</w:t>
      </w:r>
    </w:p>
    <w:p w14:paraId="477717FF" w14:textId="77777777" w:rsidR="002E3184" w:rsidRPr="008E0F64" w:rsidRDefault="002E3184" w:rsidP="00445351">
      <w:pPr>
        <w:pStyle w:val="Paragraphedeliste"/>
        <w:numPr>
          <w:ilvl w:val="0"/>
          <w:numId w:val="440"/>
        </w:numPr>
        <w:shd w:val="clear" w:color="auto" w:fill="FFFFFF"/>
        <w:spacing w:after="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kritische Verteiler,</w:t>
      </w:r>
    </w:p>
    <w:p w14:paraId="3EE07BA9" w14:textId="77777777" w:rsidR="002E3184" w:rsidRPr="008E0F64" w:rsidRDefault="002E3184" w:rsidP="00445351">
      <w:pPr>
        <w:pStyle w:val="Paragraphedeliste"/>
        <w:numPr>
          <w:ilvl w:val="0"/>
          <w:numId w:val="440"/>
        </w:numPr>
        <w:shd w:val="clear" w:color="auto" w:fill="FFFFFF"/>
        <w:spacing w:after="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Steuer- und Schutzeinrichtungen für kritische Stromkreise,</w:t>
      </w:r>
    </w:p>
    <w:p w14:paraId="44F4DD0F" w14:textId="77777777" w:rsidR="002E3184" w:rsidRPr="008E0F64" w:rsidRDefault="002E3184" w:rsidP="00445351">
      <w:pPr>
        <w:pStyle w:val="Paragraphedeliste"/>
        <w:numPr>
          <w:ilvl w:val="0"/>
          <w:numId w:val="440"/>
        </w:numPr>
        <w:shd w:val="clear" w:color="auto" w:fill="FFFFFF"/>
        <w:spacing w:after="120" w:line="240" w:lineRule="auto"/>
        <w:jc w:val="both"/>
        <w:rPr>
          <w:rFonts w:ascii="Trebuchet MS" w:hAnsi="Trebuchet MS"/>
          <w:sz w:val="19"/>
          <w:szCs w:val="19"/>
          <w:shd w:val="clear" w:color="auto" w:fill="FFFFFF"/>
        </w:rPr>
      </w:pPr>
      <w:r w:rsidRPr="008E0F64">
        <w:rPr>
          <w:rFonts w:ascii="Trebuchet MS" w:hAnsi="Trebuchet MS"/>
          <w:sz w:val="19"/>
          <w:shd w:val="clear" w:color="auto" w:fill="FFFFFF"/>
        </w:rPr>
        <w:t>kritische Verbraucher.</w:t>
      </w:r>
    </w:p>
    <w:p w14:paraId="00D15A0D"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Trägersysteme in Kombination mit elektrischen Leitungen, die die Eigenschaft FR2 oder eine FR2 gleichwertige Eigenschaft aufweisen, sind mit einer entsprechenden Kennzeichnung versehen, die darauf hinweist, dass nur elektrische Leitungen mit der Eigenschaft FR2 oder FR1 benutzt werden dürfen, und ihr zugelassenes Gewicht pro laufenden Meter angibt.</w:t>
      </w:r>
    </w:p>
    <w:p w14:paraId="7A7850C7" w14:textId="77777777" w:rsidR="002E3184" w:rsidRPr="008E0F64" w:rsidRDefault="002E3184" w:rsidP="002E3184">
      <w:pPr>
        <w:shd w:val="clear" w:color="auto" w:fill="FFFFFF"/>
        <w:spacing w:after="120" w:line="240" w:lineRule="auto"/>
        <w:jc w:val="both"/>
        <w:rPr>
          <w:rFonts w:ascii="Trebuchet MS" w:hAnsi="Trebuchet MS" w:cs="Calibri"/>
          <w:sz w:val="19"/>
          <w:szCs w:val="19"/>
          <w:shd w:val="clear" w:color="auto" w:fill="FFFFFF"/>
        </w:rPr>
      </w:pPr>
      <w:r w:rsidRPr="008E0F64">
        <w:rPr>
          <w:rFonts w:ascii="Trebuchet MS" w:hAnsi="Trebuchet MS"/>
          <w:sz w:val="19"/>
          <w:shd w:val="clear" w:color="auto" w:fill="FFFFFF"/>
        </w:rPr>
        <w:t>Alle Steuer- und Schutzeinrichtungen für kritische Stromkreise sind mit einer entsprechenden Kennzeichnung versehen, um auf Gefahren einer Abschaltung hinzuweisen, z.B.: "KRITISCHE ANLAGE NICHT ABSCHALTEN".</w:t>
      </w:r>
    </w:p>
    <w:p w14:paraId="74BFDB00" w14:textId="77777777" w:rsidR="002E3184" w:rsidRPr="008E0F64" w:rsidRDefault="002E3184" w:rsidP="00445351">
      <w:pPr>
        <w:numPr>
          <w:ilvl w:val="0"/>
          <w:numId w:val="431"/>
        </w:numPr>
        <w:shd w:val="clear" w:color="auto" w:fill="FFFFFF"/>
        <w:suppressAutoHyphens/>
        <w:spacing w:after="120" w:line="240" w:lineRule="auto"/>
        <w:ind w:left="357" w:hanging="357"/>
        <w:jc w:val="both"/>
        <w:rPr>
          <w:rFonts w:ascii="Trebuchet MS" w:hAnsi="Trebuchet MS" w:cs="Calibri"/>
          <w:b/>
          <w:sz w:val="19"/>
          <w:szCs w:val="19"/>
          <w:shd w:val="clear" w:color="auto" w:fill="FFFFFF"/>
        </w:rPr>
      </w:pPr>
      <w:r w:rsidRPr="008E0F64">
        <w:rPr>
          <w:rFonts w:ascii="Trebuchet MS" w:hAnsi="Trebuchet MS"/>
          <w:b/>
          <w:sz w:val="19"/>
          <w:shd w:val="clear" w:color="auto" w:fill="FFFFFF"/>
        </w:rPr>
        <w:t>Andere Vorschriften</w:t>
      </w:r>
    </w:p>
    <w:p w14:paraId="7F418C5A" w14:textId="77777777" w:rsidR="002E3184" w:rsidRPr="008E0F64" w:rsidRDefault="002E3184" w:rsidP="002E3184">
      <w:pPr>
        <w:shd w:val="clear" w:color="auto" w:fill="FFFFFF"/>
        <w:spacing w:after="120"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Betriebsmittel kritischer Anlagen, elektrische Leitungen inbegriffen, müssen so installiert sein, dass sie leicht bedient, überwacht und instand gehalten werden können und ihre Verbindungen leicht zugänglich sind.</w:t>
      </w:r>
    </w:p>
    <w:p w14:paraId="10B2548E" w14:textId="77777777" w:rsidR="002E3184" w:rsidRPr="008E0F64" w:rsidRDefault="002E3184" w:rsidP="002E3184">
      <w:pPr>
        <w:shd w:val="clear" w:color="auto" w:fill="FFFFFF"/>
        <w:spacing w:line="240" w:lineRule="auto"/>
        <w:jc w:val="both"/>
        <w:rPr>
          <w:rFonts w:ascii="Trebuchet MS" w:eastAsia="Times New Roman" w:hAnsi="Trebuchet MS" w:cs="Arial"/>
          <w:sz w:val="19"/>
          <w:szCs w:val="19"/>
          <w:shd w:val="clear" w:color="auto" w:fill="FFFFFF"/>
        </w:rPr>
      </w:pPr>
      <w:r w:rsidRPr="008E0F64">
        <w:rPr>
          <w:rFonts w:ascii="Trebuchet MS" w:hAnsi="Trebuchet MS"/>
          <w:sz w:val="19"/>
          <w:shd w:val="clear" w:color="auto" w:fill="FFFFFF"/>
        </w:rPr>
        <w:t xml:space="preserve">Elektrische Leitungen kritischer Stromkreise dürfen nur Leiter kritischer Stromkreise enthalten. </w:t>
      </w:r>
    </w:p>
    <w:p w14:paraId="138CDFFF" w14:textId="77777777" w:rsidR="007F2D3B" w:rsidRPr="008E0F64" w:rsidRDefault="007F2D3B" w:rsidP="002E3184">
      <w:pPr>
        <w:pStyle w:val="FOD-normal"/>
        <w:sectPr w:rsidR="007F2D3B" w:rsidRPr="008E0F64" w:rsidSect="004F0923">
          <w:footerReference w:type="default" r:id="rId232"/>
          <w:type w:val="oddPage"/>
          <w:pgSz w:w="11907" w:h="16839" w:code="9"/>
          <w:pgMar w:top="1440" w:right="1440" w:bottom="1440" w:left="1440" w:header="708" w:footer="708" w:gutter="0"/>
          <w:cols w:space="708"/>
          <w:docGrid w:linePitch="360"/>
        </w:sectPr>
      </w:pPr>
      <w:bookmarkStart w:id="2182" w:name="_Toc390436886"/>
      <w:bookmarkEnd w:id="1220"/>
    </w:p>
    <w:p w14:paraId="264EF159" w14:textId="77777777" w:rsidR="002E3184" w:rsidRPr="008E0F64" w:rsidRDefault="002E3184" w:rsidP="002E3184">
      <w:pPr>
        <w:pStyle w:val="FOD-niv1"/>
      </w:pPr>
      <w:bookmarkStart w:id="2183" w:name="_Toc86914649"/>
      <w:bookmarkStart w:id="2184" w:name="_Toc167269867"/>
      <w:bookmarkStart w:id="2185" w:name="_Toc196465633"/>
      <w:bookmarkStart w:id="2186" w:name="_Toc202779190"/>
      <w:bookmarkStart w:id="2187" w:name="OLE_LINK8"/>
      <w:bookmarkEnd w:id="1221"/>
      <w:bookmarkEnd w:id="2182"/>
      <w:r w:rsidRPr="008E0F64">
        <w:lastRenderedPageBreak/>
        <w:t>Teil 6 - Prüfung von Anlagen</w:t>
      </w:r>
      <w:bookmarkEnd w:id="2183"/>
      <w:bookmarkEnd w:id="2184"/>
      <w:bookmarkEnd w:id="2185"/>
      <w:bookmarkEnd w:id="2186"/>
    </w:p>
    <w:p w14:paraId="19835031" w14:textId="4B22DC76" w:rsidR="004146C6" w:rsidRPr="008E0F64" w:rsidRDefault="002E3184">
      <w:pPr>
        <w:pStyle w:val="TM1"/>
        <w:rPr>
          <w:rFonts w:asciiTheme="minorHAnsi" w:eastAsiaTheme="minorEastAsia" w:hAnsiTheme="minorHAnsi"/>
          <w:b w:val="0"/>
          <w:caps w:val="0"/>
          <w:kern w:val="2"/>
          <w:sz w:val="24"/>
          <w:szCs w:val="24"/>
          <w:lang w:eastAsia="fr-BE"/>
          <w14:ligatures w14:val="standardContextual"/>
        </w:rPr>
      </w:pPr>
      <w:r w:rsidRPr="008E0F64">
        <w:rPr>
          <w:i/>
        </w:rPr>
        <w:fldChar w:fldCharType="begin"/>
      </w:r>
      <w:r w:rsidRPr="008E0F64">
        <w:rPr>
          <w:i/>
        </w:rPr>
        <w:instrText xml:space="preserve"> TOC \t "FOD-niv2;1;FOD-niv3;2;FOD-niv4;3" \b Partie_6 </w:instrText>
      </w:r>
      <w:r w:rsidRPr="008E0F64">
        <w:rPr>
          <w:i/>
        </w:rPr>
        <w:fldChar w:fldCharType="separate"/>
      </w:r>
      <w:r w:rsidR="004146C6" w:rsidRPr="008E0F64">
        <w:t>KAPITEL 6.1 - Einleitung</w:t>
      </w:r>
      <w:r w:rsidR="004146C6" w:rsidRPr="008E0F64">
        <w:tab/>
      </w:r>
      <w:r w:rsidR="004146C6" w:rsidRPr="008E0F64">
        <w:fldChar w:fldCharType="begin"/>
      </w:r>
      <w:r w:rsidR="004146C6" w:rsidRPr="008E0F64">
        <w:instrText xml:space="preserve"> PAGEREF _Toc167268416 \h </w:instrText>
      </w:r>
      <w:r w:rsidR="004146C6" w:rsidRPr="008E0F64">
        <w:fldChar w:fldCharType="separate"/>
      </w:r>
      <w:r w:rsidR="00727CDC">
        <w:t>186</w:t>
      </w:r>
      <w:r w:rsidR="004146C6" w:rsidRPr="008E0F64">
        <w:fldChar w:fldCharType="end"/>
      </w:r>
    </w:p>
    <w:p w14:paraId="5DA82B62" w14:textId="5D484945"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6.2 - Anwendungsbereich</w:t>
      </w:r>
      <w:r w:rsidRPr="008E0F64">
        <w:tab/>
      </w:r>
      <w:r w:rsidRPr="008E0F64">
        <w:fldChar w:fldCharType="begin"/>
      </w:r>
      <w:r w:rsidRPr="008E0F64">
        <w:instrText xml:space="preserve"> PAGEREF _Toc167268417 \h </w:instrText>
      </w:r>
      <w:r w:rsidRPr="008E0F64">
        <w:fldChar w:fldCharType="separate"/>
      </w:r>
      <w:r w:rsidR="00727CDC">
        <w:t>186</w:t>
      </w:r>
      <w:r w:rsidRPr="008E0F64">
        <w:fldChar w:fldCharType="end"/>
      </w:r>
    </w:p>
    <w:p w14:paraId="179548AA" w14:textId="75C15E31"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6.3 - Zugelassene Stellen</w:t>
      </w:r>
      <w:r w:rsidRPr="008E0F64">
        <w:tab/>
      </w:r>
      <w:r w:rsidRPr="008E0F64">
        <w:fldChar w:fldCharType="begin"/>
      </w:r>
      <w:r w:rsidRPr="008E0F64">
        <w:instrText xml:space="preserve"> PAGEREF _Toc167268418 \h </w:instrText>
      </w:r>
      <w:r w:rsidRPr="008E0F64">
        <w:fldChar w:fldCharType="separate"/>
      </w:r>
      <w:r w:rsidR="00727CDC">
        <w:t>186</w:t>
      </w:r>
      <w:r w:rsidRPr="008E0F64">
        <w:fldChar w:fldCharType="end"/>
      </w:r>
    </w:p>
    <w:p w14:paraId="5511511D" w14:textId="4FBF7DDA"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6.3.1 - Gegenstand der Zulassung</w:t>
      </w:r>
      <w:r w:rsidRPr="008E0F64">
        <w:tab/>
      </w:r>
      <w:r w:rsidRPr="008E0F64">
        <w:fldChar w:fldCharType="begin"/>
      </w:r>
      <w:r w:rsidRPr="008E0F64">
        <w:instrText xml:space="preserve"> PAGEREF _Toc167268419 \h </w:instrText>
      </w:r>
      <w:r w:rsidRPr="008E0F64">
        <w:fldChar w:fldCharType="separate"/>
      </w:r>
      <w:r w:rsidR="00727CDC">
        <w:t>186</w:t>
      </w:r>
      <w:r w:rsidRPr="008E0F64">
        <w:fldChar w:fldCharType="end"/>
      </w:r>
    </w:p>
    <w:p w14:paraId="14619796" w14:textId="7BB583EA"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6.3.2 - Begriffsbestimmungen</w:t>
      </w:r>
      <w:r w:rsidRPr="008E0F64">
        <w:tab/>
      </w:r>
      <w:r w:rsidRPr="008E0F64">
        <w:fldChar w:fldCharType="begin"/>
      </w:r>
      <w:r w:rsidRPr="008E0F64">
        <w:instrText xml:space="preserve"> PAGEREF _Toc167268420 \h </w:instrText>
      </w:r>
      <w:r w:rsidRPr="008E0F64">
        <w:fldChar w:fldCharType="separate"/>
      </w:r>
      <w:r w:rsidR="00727CDC">
        <w:t>186</w:t>
      </w:r>
      <w:r w:rsidRPr="008E0F64">
        <w:fldChar w:fldCharType="end"/>
      </w:r>
    </w:p>
    <w:p w14:paraId="7F0104FE" w14:textId="7B2FC37F" w:rsidR="004146C6" w:rsidRPr="008E0F64" w:rsidRDefault="004146C6">
      <w:pPr>
        <w:pStyle w:val="TM2"/>
        <w:rPr>
          <w:rFonts w:asciiTheme="minorHAnsi" w:hAnsiTheme="minorHAnsi"/>
          <w:b w:val="0"/>
          <w:kern w:val="2"/>
          <w:sz w:val="24"/>
          <w:szCs w:val="24"/>
          <w:lang w:eastAsia="fr-BE"/>
          <w14:ligatures w14:val="standardContextual"/>
        </w:rPr>
      </w:pPr>
      <w:r w:rsidRPr="008E0F64">
        <w:rPr>
          <w:iCs/>
        </w:rPr>
        <w:t>Abschnitt 6.3.3</w:t>
      </w:r>
      <w:r w:rsidRPr="008E0F64">
        <w:t> - Zulassungsbedingungen</w:t>
      </w:r>
      <w:r w:rsidRPr="008E0F64">
        <w:tab/>
      </w:r>
      <w:r w:rsidRPr="008E0F64">
        <w:fldChar w:fldCharType="begin"/>
      </w:r>
      <w:r w:rsidRPr="008E0F64">
        <w:instrText xml:space="preserve"> PAGEREF _Toc167268421 \h </w:instrText>
      </w:r>
      <w:r w:rsidRPr="008E0F64">
        <w:fldChar w:fldCharType="separate"/>
      </w:r>
      <w:r w:rsidR="00727CDC">
        <w:t>186</w:t>
      </w:r>
      <w:r w:rsidRPr="008E0F64">
        <w:fldChar w:fldCharType="end"/>
      </w:r>
    </w:p>
    <w:p w14:paraId="65298A9E" w14:textId="2D36377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6.3.3.1 - Allgemeine Bedingungen</w:t>
      </w:r>
      <w:r w:rsidRPr="008E0F64">
        <w:rPr>
          <w:noProof/>
        </w:rPr>
        <w:tab/>
      </w:r>
      <w:r w:rsidRPr="008E0F64">
        <w:rPr>
          <w:noProof/>
        </w:rPr>
        <w:fldChar w:fldCharType="begin"/>
      </w:r>
      <w:r w:rsidRPr="008E0F64">
        <w:rPr>
          <w:noProof/>
        </w:rPr>
        <w:instrText xml:space="preserve"> PAGEREF _Toc167268422 \h </w:instrText>
      </w:r>
      <w:r w:rsidRPr="008E0F64">
        <w:rPr>
          <w:noProof/>
        </w:rPr>
      </w:r>
      <w:r w:rsidRPr="008E0F64">
        <w:rPr>
          <w:noProof/>
        </w:rPr>
        <w:fldChar w:fldCharType="separate"/>
      </w:r>
      <w:r w:rsidR="00727CDC">
        <w:rPr>
          <w:noProof/>
        </w:rPr>
        <w:t>186</w:t>
      </w:r>
      <w:r w:rsidRPr="008E0F64">
        <w:rPr>
          <w:noProof/>
        </w:rPr>
        <w:fldChar w:fldCharType="end"/>
      </w:r>
    </w:p>
    <w:p w14:paraId="05B7C377" w14:textId="6FEE12B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6.3.3.2 - Sonderfall</w:t>
      </w:r>
      <w:r w:rsidRPr="008E0F64">
        <w:rPr>
          <w:noProof/>
        </w:rPr>
        <w:tab/>
      </w:r>
      <w:r w:rsidRPr="008E0F64">
        <w:rPr>
          <w:noProof/>
        </w:rPr>
        <w:fldChar w:fldCharType="begin"/>
      </w:r>
      <w:r w:rsidRPr="008E0F64">
        <w:rPr>
          <w:noProof/>
        </w:rPr>
        <w:instrText xml:space="preserve"> PAGEREF _Toc167268423 \h </w:instrText>
      </w:r>
      <w:r w:rsidRPr="008E0F64">
        <w:rPr>
          <w:noProof/>
        </w:rPr>
      </w:r>
      <w:r w:rsidRPr="008E0F64">
        <w:rPr>
          <w:noProof/>
        </w:rPr>
        <w:fldChar w:fldCharType="separate"/>
      </w:r>
      <w:r w:rsidR="00727CDC">
        <w:rPr>
          <w:noProof/>
        </w:rPr>
        <w:t>187</w:t>
      </w:r>
      <w:r w:rsidRPr="008E0F64">
        <w:rPr>
          <w:noProof/>
        </w:rPr>
        <w:fldChar w:fldCharType="end"/>
      </w:r>
    </w:p>
    <w:p w14:paraId="75D26D91" w14:textId="13CE1059" w:rsidR="004146C6" w:rsidRPr="008E0F64" w:rsidRDefault="004146C6">
      <w:pPr>
        <w:pStyle w:val="TM2"/>
        <w:rPr>
          <w:rFonts w:asciiTheme="minorHAnsi" w:hAnsiTheme="minorHAnsi"/>
          <w:b w:val="0"/>
          <w:kern w:val="2"/>
          <w:sz w:val="24"/>
          <w:szCs w:val="24"/>
          <w:lang w:eastAsia="fr-BE"/>
          <w14:ligatures w14:val="standardContextual"/>
        </w:rPr>
      </w:pPr>
      <w:r w:rsidRPr="008E0F64">
        <w:rPr>
          <w:iCs/>
        </w:rPr>
        <w:t>Abschnitt 6.3.4 </w:t>
      </w:r>
      <w:r w:rsidRPr="008E0F64">
        <w:t>- Zulassungsverfahren</w:t>
      </w:r>
      <w:r w:rsidRPr="008E0F64">
        <w:tab/>
      </w:r>
      <w:r w:rsidRPr="008E0F64">
        <w:fldChar w:fldCharType="begin"/>
      </w:r>
      <w:r w:rsidRPr="008E0F64">
        <w:instrText xml:space="preserve"> PAGEREF _Toc167268424 \h </w:instrText>
      </w:r>
      <w:r w:rsidRPr="008E0F64">
        <w:fldChar w:fldCharType="separate"/>
      </w:r>
      <w:r w:rsidR="00727CDC">
        <w:t>187</w:t>
      </w:r>
      <w:r w:rsidRPr="008E0F64">
        <w:fldChar w:fldCharType="end"/>
      </w:r>
    </w:p>
    <w:p w14:paraId="24C23C81" w14:textId="7115BA69"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6.3.5 - Erneuerung einer Zulassung</w:t>
      </w:r>
      <w:r w:rsidRPr="008E0F64">
        <w:tab/>
      </w:r>
      <w:r w:rsidRPr="008E0F64">
        <w:fldChar w:fldCharType="begin"/>
      </w:r>
      <w:r w:rsidRPr="008E0F64">
        <w:instrText xml:space="preserve"> PAGEREF _Toc167268425 \h </w:instrText>
      </w:r>
      <w:r w:rsidRPr="008E0F64">
        <w:fldChar w:fldCharType="separate"/>
      </w:r>
      <w:r w:rsidR="00727CDC">
        <w:t>188</w:t>
      </w:r>
      <w:r w:rsidRPr="008E0F64">
        <w:fldChar w:fldCharType="end"/>
      </w:r>
    </w:p>
    <w:p w14:paraId="4A97D8D6" w14:textId="4FDF8004"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6.3.6 - Ermächtigungserklärung von Prüfern</w:t>
      </w:r>
      <w:r w:rsidRPr="008E0F64">
        <w:tab/>
      </w:r>
      <w:r w:rsidRPr="008E0F64">
        <w:fldChar w:fldCharType="begin"/>
      </w:r>
      <w:r w:rsidRPr="008E0F64">
        <w:instrText xml:space="preserve"> PAGEREF _Toc167268426 \h </w:instrText>
      </w:r>
      <w:r w:rsidRPr="008E0F64">
        <w:fldChar w:fldCharType="separate"/>
      </w:r>
      <w:r w:rsidR="00727CDC">
        <w:t>188</w:t>
      </w:r>
      <w:r w:rsidRPr="008E0F64">
        <w:fldChar w:fldCharType="end"/>
      </w:r>
    </w:p>
    <w:p w14:paraId="3E665785" w14:textId="2769E603"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6.3.7 - Arbeitskriterien</w:t>
      </w:r>
      <w:r w:rsidRPr="008E0F64">
        <w:tab/>
      </w:r>
      <w:r w:rsidRPr="008E0F64">
        <w:fldChar w:fldCharType="begin"/>
      </w:r>
      <w:r w:rsidRPr="008E0F64">
        <w:instrText xml:space="preserve"> PAGEREF _Toc167268427 \h </w:instrText>
      </w:r>
      <w:r w:rsidRPr="008E0F64">
        <w:fldChar w:fldCharType="separate"/>
      </w:r>
      <w:r w:rsidR="00727CDC">
        <w:t>188</w:t>
      </w:r>
      <w:r w:rsidRPr="008E0F64">
        <w:fldChar w:fldCharType="end"/>
      </w:r>
    </w:p>
    <w:p w14:paraId="7738519F" w14:textId="21F61D02"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6.3.8 - Beratungs- und Überwachungsausschuss</w:t>
      </w:r>
      <w:r w:rsidRPr="008E0F64">
        <w:tab/>
      </w:r>
      <w:r w:rsidRPr="008E0F64">
        <w:fldChar w:fldCharType="begin"/>
      </w:r>
      <w:r w:rsidRPr="008E0F64">
        <w:instrText xml:space="preserve"> PAGEREF _Toc167268428 \h </w:instrText>
      </w:r>
      <w:r w:rsidRPr="008E0F64">
        <w:fldChar w:fldCharType="separate"/>
      </w:r>
      <w:r w:rsidR="00727CDC">
        <w:t>189</w:t>
      </w:r>
      <w:r w:rsidRPr="008E0F64">
        <w:fldChar w:fldCharType="end"/>
      </w:r>
    </w:p>
    <w:p w14:paraId="46A02577" w14:textId="5F6A6AEE"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6.3.9 - Überwachung und Sanktionen</w:t>
      </w:r>
      <w:r w:rsidRPr="008E0F64">
        <w:tab/>
      </w:r>
      <w:r w:rsidRPr="008E0F64">
        <w:fldChar w:fldCharType="begin"/>
      </w:r>
      <w:r w:rsidRPr="008E0F64">
        <w:instrText xml:space="preserve"> PAGEREF _Toc167268429 \h </w:instrText>
      </w:r>
      <w:r w:rsidRPr="008E0F64">
        <w:fldChar w:fldCharType="separate"/>
      </w:r>
      <w:r w:rsidR="00727CDC">
        <w:t>189</w:t>
      </w:r>
      <w:r w:rsidRPr="008E0F64">
        <w:fldChar w:fldCharType="end"/>
      </w:r>
    </w:p>
    <w:p w14:paraId="08CA24DE" w14:textId="41393CF9" w:rsidR="004146C6" w:rsidRPr="008E0F64" w:rsidRDefault="004146C6">
      <w:pPr>
        <w:pStyle w:val="TM2"/>
        <w:rPr>
          <w:rFonts w:asciiTheme="minorHAnsi" w:hAnsiTheme="minorHAnsi"/>
          <w:b w:val="0"/>
          <w:kern w:val="2"/>
          <w:sz w:val="24"/>
          <w:szCs w:val="24"/>
          <w:lang w:eastAsia="fr-BE"/>
          <w14:ligatures w14:val="standardContextual"/>
        </w:rPr>
      </w:pPr>
      <w:r w:rsidRPr="008E0F64">
        <w:t>Abschnitt 6.3.10 - Elektrische Anlagen öffentlicher Dienste</w:t>
      </w:r>
      <w:r w:rsidRPr="008E0F64">
        <w:tab/>
      </w:r>
      <w:r w:rsidRPr="008E0F64">
        <w:fldChar w:fldCharType="begin"/>
      </w:r>
      <w:r w:rsidRPr="008E0F64">
        <w:instrText xml:space="preserve"> PAGEREF _Toc167268430 \h </w:instrText>
      </w:r>
      <w:r w:rsidRPr="008E0F64">
        <w:fldChar w:fldCharType="separate"/>
      </w:r>
      <w:r w:rsidR="00727CDC">
        <w:t>190</w:t>
      </w:r>
      <w:r w:rsidRPr="008E0F64">
        <w:fldChar w:fldCharType="end"/>
      </w:r>
    </w:p>
    <w:p w14:paraId="4DF51BEF" w14:textId="26B036FA"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6.4 - Konformitätsprüfung vor Ingebrauchnahme</w:t>
      </w:r>
      <w:r w:rsidRPr="008E0F64">
        <w:tab/>
      </w:r>
      <w:r w:rsidRPr="008E0F64">
        <w:fldChar w:fldCharType="begin"/>
      </w:r>
      <w:r w:rsidRPr="008E0F64">
        <w:instrText xml:space="preserve"> PAGEREF _Toc167268431 \h </w:instrText>
      </w:r>
      <w:r w:rsidRPr="008E0F64">
        <w:fldChar w:fldCharType="separate"/>
      </w:r>
      <w:r w:rsidR="00727CDC">
        <w:t>190</w:t>
      </w:r>
      <w:r w:rsidRPr="008E0F64">
        <w:fldChar w:fldCharType="end"/>
      </w:r>
    </w:p>
    <w:p w14:paraId="4F3D7E02" w14:textId="346EF31F"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6.4.1 - Allgemeines</w:t>
      </w:r>
      <w:r w:rsidRPr="008E0F64">
        <w:tab/>
      </w:r>
      <w:r w:rsidRPr="008E0F64">
        <w:fldChar w:fldCharType="begin"/>
      </w:r>
      <w:r w:rsidRPr="008E0F64">
        <w:instrText xml:space="preserve"> PAGEREF _Toc167268432 \h </w:instrText>
      </w:r>
      <w:r w:rsidRPr="008E0F64">
        <w:fldChar w:fldCharType="separate"/>
      </w:r>
      <w:r w:rsidR="00727CDC">
        <w:t>190</w:t>
      </w:r>
      <w:r w:rsidRPr="008E0F64">
        <w:fldChar w:fldCharType="end"/>
      </w:r>
    </w:p>
    <w:p w14:paraId="0517F8EF" w14:textId="6A9BA72F"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6.4.2 - Verwaltungstechnische Kontrollen</w:t>
      </w:r>
      <w:r w:rsidRPr="008E0F64">
        <w:tab/>
      </w:r>
      <w:r w:rsidRPr="008E0F64">
        <w:fldChar w:fldCharType="begin"/>
      </w:r>
      <w:r w:rsidRPr="008E0F64">
        <w:instrText xml:space="preserve"> PAGEREF _Toc167268433 \h </w:instrText>
      </w:r>
      <w:r w:rsidRPr="008E0F64">
        <w:fldChar w:fldCharType="separate"/>
      </w:r>
      <w:r w:rsidR="00727CDC">
        <w:t>190</w:t>
      </w:r>
      <w:r w:rsidRPr="008E0F64">
        <w:fldChar w:fldCharType="end"/>
      </w:r>
    </w:p>
    <w:p w14:paraId="03B59303" w14:textId="20D366DE"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6.4.3 - Sichtkontrollen</w:t>
      </w:r>
      <w:r w:rsidRPr="008E0F64">
        <w:tab/>
      </w:r>
      <w:r w:rsidRPr="008E0F64">
        <w:fldChar w:fldCharType="begin"/>
      </w:r>
      <w:r w:rsidRPr="008E0F64">
        <w:instrText xml:space="preserve"> PAGEREF _Toc167268434 \h </w:instrText>
      </w:r>
      <w:r w:rsidRPr="008E0F64">
        <w:fldChar w:fldCharType="separate"/>
      </w:r>
      <w:r w:rsidR="00727CDC">
        <w:t>190</w:t>
      </w:r>
      <w:r w:rsidRPr="008E0F64">
        <w:fldChar w:fldCharType="end"/>
      </w:r>
    </w:p>
    <w:p w14:paraId="67D597AE" w14:textId="40734492"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6.4.4 - Kontrollen durch Prüfungen</w:t>
      </w:r>
      <w:r w:rsidRPr="008E0F64">
        <w:tab/>
      </w:r>
      <w:r w:rsidRPr="008E0F64">
        <w:fldChar w:fldCharType="begin"/>
      </w:r>
      <w:r w:rsidRPr="008E0F64">
        <w:instrText xml:space="preserve"> PAGEREF _Toc167268435 \h </w:instrText>
      </w:r>
      <w:r w:rsidRPr="008E0F64">
        <w:fldChar w:fldCharType="separate"/>
      </w:r>
      <w:r w:rsidR="00727CDC">
        <w:t>190</w:t>
      </w:r>
      <w:r w:rsidRPr="008E0F64">
        <w:fldChar w:fldCharType="end"/>
      </w:r>
    </w:p>
    <w:p w14:paraId="0828D3E4" w14:textId="106CA4C6"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6.4.5 - Kontrollen durch Messungen</w:t>
      </w:r>
      <w:r w:rsidRPr="008E0F64">
        <w:tab/>
      </w:r>
      <w:r w:rsidRPr="008E0F64">
        <w:fldChar w:fldCharType="begin"/>
      </w:r>
      <w:r w:rsidRPr="008E0F64">
        <w:instrText xml:space="preserve"> PAGEREF _Toc167268436 \h </w:instrText>
      </w:r>
      <w:r w:rsidRPr="008E0F64">
        <w:fldChar w:fldCharType="separate"/>
      </w:r>
      <w:r w:rsidR="00727CDC">
        <w:t>190</w:t>
      </w:r>
      <w:r w:rsidRPr="008E0F64">
        <w:fldChar w:fldCharType="end"/>
      </w:r>
    </w:p>
    <w:p w14:paraId="215597F7" w14:textId="392CB7C4"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6.4.5.1 - Isolationsmessung</w:t>
      </w:r>
      <w:r w:rsidRPr="008E0F64">
        <w:rPr>
          <w:noProof/>
        </w:rPr>
        <w:tab/>
      </w:r>
      <w:r w:rsidRPr="008E0F64">
        <w:rPr>
          <w:noProof/>
        </w:rPr>
        <w:fldChar w:fldCharType="begin"/>
      </w:r>
      <w:r w:rsidRPr="008E0F64">
        <w:rPr>
          <w:noProof/>
        </w:rPr>
        <w:instrText xml:space="preserve"> PAGEREF _Toc167268437 \h </w:instrText>
      </w:r>
      <w:r w:rsidRPr="008E0F64">
        <w:rPr>
          <w:noProof/>
        </w:rPr>
      </w:r>
      <w:r w:rsidRPr="008E0F64">
        <w:rPr>
          <w:noProof/>
        </w:rPr>
        <w:fldChar w:fldCharType="separate"/>
      </w:r>
      <w:r w:rsidR="00727CDC">
        <w:rPr>
          <w:noProof/>
        </w:rPr>
        <w:t>190</w:t>
      </w:r>
      <w:r w:rsidRPr="008E0F64">
        <w:rPr>
          <w:noProof/>
        </w:rPr>
        <w:fldChar w:fldCharType="end"/>
      </w:r>
    </w:p>
    <w:p w14:paraId="6BB392CE" w14:textId="2C79AE0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6.4.5.2 - Messung des Erdungswiderstandes von Erdern</w:t>
      </w:r>
      <w:r w:rsidRPr="008E0F64">
        <w:rPr>
          <w:noProof/>
        </w:rPr>
        <w:tab/>
      </w:r>
      <w:r w:rsidRPr="008E0F64">
        <w:rPr>
          <w:noProof/>
        </w:rPr>
        <w:fldChar w:fldCharType="begin"/>
      </w:r>
      <w:r w:rsidRPr="008E0F64">
        <w:rPr>
          <w:noProof/>
        </w:rPr>
        <w:instrText xml:space="preserve"> PAGEREF _Toc167268438 \h </w:instrText>
      </w:r>
      <w:r w:rsidRPr="008E0F64">
        <w:rPr>
          <w:noProof/>
        </w:rPr>
      </w:r>
      <w:r w:rsidRPr="008E0F64">
        <w:rPr>
          <w:noProof/>
        </w:rPr>
        <w:fldChar w:fldCharType="separate"/>
      </w:r>
      <w:r w:rsidR="00727CDC">
        <w:rPr>
          <w:noProof/>
        </w:rPr>
        <w:t>191</w:t>
      </w:r>
      <w:r w:rsidRPr="008E0F64">
        <w:rPr>
          <w:noProof/>
        </w:rPr>
        <w:fldChar w:fldCharType="end"/>
      </w:r>
    </w:p>
    <w:p w14:paraId="6313CBE4" w14:textId="196FDB06"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6.4.6 - Berichte</w:t>
      </w:r>
      <w:r w:rsidRPr="008E0F64">
        <w:tab/>
      </w:r>
      <w:r w:rsidRPr="008E0F64">
        <w:fldChar w:fldCharType="begin"/>
      </w:r>
      <w:r w:rsidRPr="008E0F64">
        <w:instrText xml:space="preserve"> PAGEREF _Toc167268439 \h </w:instrText>
      </w:r>
      <w:r w:rsidRPr="008E0F64">
        <w:fldChar w:fldCharType="separate"/>
      </w:r>
      <w:r w:rsidR="00727CDC">
        <w:t>191</w:t>
      </w:r>
      <w:r w:rsidRPr="008E0F64">
        <w:fldChar w:fldCharType="end"/>
      </w:r>
    </w:p>
    <w:p w14:paraId="0981C8C4" w14:textId="6A259A7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6.4.6.1 - Allgemeines</w:t>
      </w:r>
      <w:r w:rsidRPr="008E0F64">
        <w:rPr>
          <w:noProof/>
        </w:rPr>
        <w:tab/>
      </w:r>
      <w:r w:rsidRPr="008E0F64">
        <w:rPr>
          <w:noProof/>
        </w:rPr>
        <w:fldChar w:fldCharType="begin"/>
      </w:r>
      <w:r w:rsidRPr="008E0F64">
        <w:rPr>
          <w:noProof/>
        </w:rPr>
        <w:instrText xml:space="preserve"> PAGEREF _Toc167268440 \h </w:instrText>
      </w:r>
      <w:r w:rsidRPr="008E0F64">
        <w:rPr>
          <w:noProof/>
        </w:rPr>
      </w:r>
      <w:r w:rsidRPr="008E0F64">
        <w:rPr>
          <w:noProof/>
        </w:rPr>
        <w:fldChar w:fldCharType="separate"/>
      </w:r>
      <w:r w:rsidR="00727CDC">
        <w:rPr>
          <w:noProof/>
        </w:rPr>
        <w:t>191</w:t>
      </w:r>
      <w:r w:rsidRPr="008E0F64">
        <w:rPr>
          <w:noProof/>
        </w:rPr>
        <w:fldChar w:fldCharType="end"/>
      </w:r>
    </w:p>
    <w:p w14:paraId="52FFBFFF" w14:textId="10566C3B"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6.4.6.2 - Spezifische Bestimmungen für Berichte über neue elektrische Anlagen</w:t>
      </w:r>
      <w:r w:rsidRPr="008E0F64">
        <w:rPr>
          <w:noProof/>
        </w:rPr>
        <w:tab/>
      </w:r>
      <w:r w:rsidRPr="008E0F64">
        <w:rPr>
          <w:noProof/>
        </w:rPr>
        <w:fldChar w:fldCharType="begin"/>
      </w:r>
      <w:r w:rsidRPr="008E0F64">
        <w:rPr>
          <w:noProof/>
        </w:rPr>
        <w:instrText xml:space="preserve"> PAGEREF _Toc167268441 \h </w:instrText>
      </w:r>
      <w:r w:rsidRPr="008E0F64">
        <w:rPr>
          <w:noProof/>
        </w:rPr>
      </w:r>
      <w:r w:rsidRPr="008E0F64">
        <w:rPr>
          <w:noProof/>
        </w:rPr>
        <w:fldChar w:fldCharType="separate"/>
      </w:r>
      <w:r w:rsidR="00727CDC">
        <w:rPr>
          <w:noProof/>
        </w:rPr>
        <w:t>191</w:t>
      </w:r>
      <w:r w:rsidRPr="008E0F64">
        <w:rPr>
          <w:noProof/>
        </w:rPr>
        <w:fldChar w:fldCharType="end"/>
      </w:r>
    </w:p>
    <w:p w14:paraId="38758DB4" w14:textId="5B745A8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6.4.6.3 - Spezifische Bestimmungen für Berichte über Anlagen in explosionsgefährdeten Bereichen</w:t>
      </w:r>
      <w:r w:rsidRPr="008E0F64">
        <w:rPr>
          <w:noProof/>
        </w:rPr>
        <w:tab/>
      </w:r>
      <w:r w:rsidRPr="008E0F64">
        <w:rPr>
          <w:noProof/>
        </w:rPr>
        <w:fldChar w:fldCharType="begin"/>
      </w:r>
      <w:r w:rsidRPr="008E0F64">
        <w:rPr>
          <w:noProof/>
        </w:rPr>
        <w:instrText xml:space="preserve"> PAGEREF _Toc167268442 \h </w:instrText>
      </w:r>
      <w:r w:rsidRPr="008E0F64">
        <w:rPr>
          <w:noProof/>
        </w:rPr>
      </w:r>
      <w:r w:rsidRPr="008E0F64">
        <w:rPr>
          <w:noProof/>
        </w:rPr>
        <w:fldChar w:fldCharType="separate"/>
      </w:r>
      <w:r w:rsidR="00727CDC">
        <w:rPr>
          <w:noProof/>
        </w:rPr>
        <w:t>191</w:t>
      </w:r>
      <w:r w:rsidRPr="008E0F64">
        <w:rPr>
          <w:noProof/>
        </w:rPr>
        <w:fldChar w:fldCharType="end"/>
      </w:r>
    </w:p>
    <w:p w14:paraId="10C9F3BB" w14:textId="4A8A5EE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6.4.6.4 - Inhalt des Berichts über die Konformitätsprüfung für hauswirtschaftliche Anlagen</w:t>
      </w:r>
      <w:r w:rsidRPr="008E0F64">
        <w:rPr>
          <w:noProof/>
        </w:rPr>
        <w:tab/>
      </w:r>
      <w:r w:rsidRPr="008E0F64">
        <w:rPr>
          <w:noProof/>
        </w:rPr>
        <w:fldChar w:fldCharType="begin"/>
      </w:r>
      <w:r w:rsidRPr="008E0F64">
        <w:rPr>
          <w:noProof/>
        </w:rPr>
        <w:instrText xml:space="preserve"> PAGEREF _Toc167268443 \h </w:instrText>
      </w:r>
      <w:r w:rsidRPr="008E0F64">
        <w:rPr>
          <w:noProof/>
        </w:rPr>
      </w:r>
      <w:r w:rsidRPr="008E0F64">
        <w:rPr>
          <w:noProof/>
        </w:rPr>
        <w:fldChar w:fldCharType="separate"/>
      </w:r>
      <w:r w:rsidR="00727CDC">
        <w:rPr>
          <w:noProof/>
        </w:rPr>
        <w:t>191</w:t>
      </w:r>
      <w:r w:rsidRPr="008E0F64">
        <w:rPr>
          <w:noProof/>
        </w:rPr>
        <w:fldChar w:fldCharType="end"/>
      </w:r>
    </w:p>
    <w:p w14:paraId="2E980F65" w14:textId="429B194C"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6.4.6.5 - Inhalt des Berichts über die Konformitätsprüfung für nicht hauswirtschaftliche Anlagen</w:t>
      </w:r>
      <w:r w:rsidRPr="008E0F64">
        <w:rPr>
          <w:noProof/>
        </w:rPr>
        <w:tab/>
      </w:r>
      <w:r w:rsidRPr="008E0F64">
        <w:rPr>
          <w:noProof/>
        </w:rPr>
        <w:fldChar w:fldCharType="begin"/>
      </w:r>
      <w:r w:rsidRPr="008E0F64">
        <w:rPr>
          <w:noProof/>
        </w:rPr>
        <w:instrText xml:space="preserve"> PAGEREF _Toc167268444 \h </w:instrText>
      </w:r>
      <w:r w:rsidRPr="008E0F64">
        <w:rPr>
          <w:noProof/>
        </w:rPr>
      </w:r>
      <w:r w:rsidRPr="008E0F64">
        <w:rPr>
          <w:noProof/>
        </w:rPr>
        <w:fldChar w:fldCharType="separate"/>
      </w:r>
      <w:r w:rsidR="00727CDC">
        <w:rPr>
          <w:noProof/>
        </w:rPr>
        <w:t>193</w:t>
      </w:r>
      <w:r w:rsidRPr="008E0F64">
        <w:rPr>
          <w:noProof/>
        </w:rPr>
        <w:fldChar w:fldCharType="end"/>
      </w:r>
    </w:p>
    <w:p w14:paraId="1A9373F4" w14:textId="0104CE24" w:rsidR="004146C6" w:rsidRPr="008E0F64" w:rsidRDefault="004146C6">
      <w:pPr>
        <w:pStyle w:val="TM2"/>
        <w:rPr>
          <w:rFonts w:asciiTheme="minorHAnsi" w:hAnsiTheme="minorHAnsi"/>
          <w:b w:val="0"/>
          <w:kern w:val="2"/>
          <w:sz w:val="24"/>
          <w:szCs w:val="24"/>
          <w:lang w:eastAsia="fr-BE"/>
          <w14:ligatures w14:val="standardContextual"/>
        </w:rPr>
      </w:pPr>
      <w:r w:rsidRPr="008E0F64">
        <w:t>Abschnitt 6.4.7 - Sonderfälle von Konformitätsprüfungen vor Ingebrauchnahme</w:t>
      </w:r>
      <w:r w:rsidRPr="008E0F64">
        <w:tab/>
      </w:r>
      <w:r w:rsidRPr="008E0F64">
        <w:fldChar w:fldCharType="begin"/>
      </w:r>
      <w:r w:rsidRPr="008E0F64">
        <w:instrText xml:space="preserve"> PAGEREF _Toc167268445 \h </w:instrText>
      </w:r>
      <w:r w:rsidRPr="008E0F64">
        <w:fldChar w:fldCharType="separate"/>
      </w:r>
      <w:r w:rsidR="00727CDC">
        <w:t>193</w:t>
      </w:r>
      <w:r w:rsidRPr="008E0F64">
        <w:fldChar w:fldCharType="end"/>
      </w:r>
    </w:p>
    <w:p w14:paraId="25D41E73" w14:textId="2C963E7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6.4.7.1 - Elektrische Maschinen und Geräte</w:t>
      </w:r>
      <w:r w:rsidRPr="008E0F64">
        <w:rPr>
          <w:noProof/>
        </w:rPr>
        <w:tab/>
      </w:r>
      <w:r w:rsidRPr="008E0F64">
        <w:rPr>
          <w:noProof/>
        </w:rPr>
        <w:fldChar w:fldCharType="begin"/>
      </w:r>
      <w:r w:rsidRPr="008E0F64">
        <w:rPr>
          <w:noProof/>
        </w:rPr>
        <w:instrText xml:space="preserve"> PAGEREF _Toc167268446 \h </w:instrText>
      </w:r>
      <w:r w:rsidRPr="008E0F64">
        <w:rPr>
          <w:noProof/>
        </w:rPr>
      </w:r>
      <w:r w:rsidRPr="008E0F64">
        <w:rPr>
          <w:noProof/>
        </w:rPr>
        <w:fldChar w:fldCharType="separate"/>
      </w:r>
      <w:r w:rsidR="00727CDC">
        <w:rPr>
          <w:noProof/>
        </w:rPr>
        <w:t>193</w:t>
      </w:r>
      <w:r w:rsidRPr="008E0F64">
        <w:rPr>
          <w:noProof/>
        </w:rPr>
        <w:fldChar w:fldCharType="end"/>
      </w:r>
    </w:p>
    <w:p w14:paraId="55A0EE34" w14:textId="1808CAE2"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6.4.7.2 - Transportable, mobile oder zeitlich begrenzte Anlagen</w:t>
      </w:r>
      <w:r w:rsidRPr="008E0F64">
        <w:rPr>
          <w:noProof/>
        </w:rPr>
        <w:tab/>
      </w:r>
      <w:r w:rsidRPr="008E0F64">
        <w:rPr>
          <w:noProof/>
        </w:rPr>
        <w:fldChar w:fldCharType="begin"/>
      </w:r>
      <w:r w:rsidRPr="008E0F64">
        <w:rPr>
          <w:noProof/>
        </w:rPr>
        <w:instrText xml:space="preserve"> PAGEREF _Toc167268447 \h </w:instrText>
      </w:r>
      <w:r w:rsidRPr="008E0F64">
        <w:rPr>
          <w:noProof/>
        </w:rPr>
      </w:r>
      <w:r w:rsidRPr="008E0F64">
        <w:rPr>
          <w:noProof/>
        </w:rPr>
        <w:fldChar w:fldCharType="separate"/>
      </w:r>
      <w:r w:rsidR="00727CDC">
        <w:rPr>
          <w:noProof/>
        </w:rPr>
        <w:t>193</w:t>
      </w:r>
      <w:r w:rsidRPr="008E0F64">
        <w:rPr>
          <w:noProof/>
        </w:rPr>
        <w:fldChar w:fldCharType="end"/>
      </w:r>
    </w:p>
    <w:p w14:paraId="19DF2539" w14:textId="7AB1276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6.4.7.3 - Änderung oder Erweiterung</w:t>
      </w:r>
      <w:r w:rsidRPr="008E0F64">
        <w:rPr>
          <w:noProof/>
        </w:rPr>
        <w:tab/>
      </w:r>
      <w:r w:rsidRPr="008E0F64">
        <w:rPr>
          <w:noProof/>
        </w:rPr>
        <w:fldChar w:fldCharType="begin"/>
      </w:r>
      <w:r w:rsidRPr="008E0F64">
        <w:rPr>
          <w:noProof/>
        </w:rPr>
        <w:instrText xml:space="preserve"> PAGEREF _Toc167268448 \h </w:instrText>
      </w:r>
      <w:r w:rsidRPr="008E0F64">
        <w:rPr>
          <w:noProof/>
        </w:rPr>
      </w:r>
      <w:r w:rsidRPr="008E0F64">
        <w:rPr>
          <w:noProof/>
        </w:rPr>
        <w:fldChar w:fldCharType="separate"/>
      </w:r>
      <w:r w:rsidR="00727CDC">
        <w:rPr>
          <w:noProof/>
        </w:rPr>
        <w:t>193</w:t>
      </w:r>
      <w:r w:rsidRPr="008E0F64">
        <w:rPr>
          <w:noProof/>
        </w:rPr>
        <w:fldChar w:fldCharType="end"/>
      </w:r>
    </w:p>
    <w:p w14:paraId="20A3B781" w14:textId="041C7F50"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6.5 - Kontrollbesuche</w:t>
      </w:r>
      <w:r w:rsidRPr="008E0F64">
        <w:tab/>
      </w:r>
      <w:r w:rsidRPr="008E0F64">
        <w:fldChar w:fldCharType="begin"/>
      </w:r>
      <w:r w:rsidRPr="008E0F64">
        <w:instrText xml:space="preserve"> PAGEREF _Toc167268449 \h </w:instrText>
      </w:r>
      <w:r w:rsidRPr="008E0F64">
        <w:fldChar w:fldCharType="separate"/>
      </w:r>
      <w:r w:rsidR="00727CDC">
        <w:t>194</w:t>
      </w:r>
      <w:r w:rsidRPr="008E0F64">
        <w:fldChar w:fldCharType="end"/>
      </w:r>
    </w:p>
    <w:p w14:paraId="43C38164" w14:textId="2295A438"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6.5.1 - Allgemeines</w:t>
      </w:r>
      <w:r w:rsidRPr="008E0F64">
        <w:tab/>
      </w:r>
      <w:r w:rsidRPr="008E0F64">
        <w:fldChar w:fldCharType="begin"/>
      </w:r>
      <w:r w:rsidRPr="008E0F64">
        <w:instrText xml:space="preserve"> PAGEREF _Toc167268450 \h </w:instrText>
      </w:r>
      <w:r w:rsidRPr="008E0F64">
        <w:fldChar w:fldCharType="separate"/>
      </w:r>
      <w:r w:rsidR="00727CDC">
        <w:t>194</w:t>
      </w:r>
      <w:r w:rsidRPr="008E0F64">
        <w:fldChar w:fldCharType="end"/>
      </w:r>
    </w:p>
    <w:p w14:paraId="3E47B5A4" w14:textId="15A5715B"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6.5.2 - Häufigkeit von Kontrollbesuchen</w:t>
      </w:r>
      <w:r w:rsidRPr="008E0F64">
        <w:tab/>
      </w:r>
      <w:r w:rsidRPr="008E0F64">
        <w:fldChar w:fldCharType="begin"/>
      </w:r>
      <w:r w:rsidRPr="008E0F64">
        <w:instrText xml:space="preserve"> PAGEREF _Toc167268451 \h </w:instrText>
      </w:r>
      <w:r w:rsidRPr="008E0F64">
        <w:fldChar w:fldCharType="separate"/>
      </w:r>
      <w:r w:rsidR="00727CDC">
        <w:t>194</w:t>
      </w:r>
      <w:r w:rsidRPr="008E0F64">
        <w:fldChar w:fldCharType="end"/>
      </w:r>
    </w:p>
    <w:p w14:paraId="60102606" w14:textId="4D9E5DE4"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6.5.3 - Verwaltungstechnische Kontrollen</w:t>
      </w:r>
      <w:r w:rsidRPr="008E0F64">
        <w:tab/>
      </w:r>
      <w:r w:rsidRPr="008E0F64">
        <w:fldChar w:fldCharType="begin"/>
      </w:r>
      <w:r w:rsidRPr="008E0F64">
        <w:instrText xml:space="preserve"> PAGEREF _Toc167268452 \h </w:instrText>
      </w:r>
      <w:r w:rsidRPr="008E0F64">
        <w:fldChar w:fldCharType="separate"/>
      </w:r>
      <w:r w:rsidR="00727CDC">
        <w:t>194</w:t>
      </w:r>
      <w:r w:rsidRPr="008E0F64">
        <w:fldChar w:fldCharType="end"/>
      </w:r>
    </w:p>
    <w:p w14:paraId="668F9F07" w14:textId="35BEA030"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6.5.4 - Sichtkontrollen</w:t>
      </w:r>
      <w:r w:rsidRPr="008E0F64">
        <w:tab/>
      </w:r>
      <w:r w:rsidRPr="008E0F64">
        <w:fldChar w:fldCharType="begin"/>
      </w:r>
      <w:r w:rsidRPr="008E0F64">
        <w:instrText xml:space="preserve"> PAGEREF _Toc167268453 \h </w:instrText>
      </w:r>
      <w:r w:rsidRPr="008E0F64">
        <w:fldChar w:fldCharType="separate"/>
      </w:r>
      <w:r w:rsidR="00727CDC">
        <w:t>194</w:t>
      </w:r>
      <w:r w:rsidRPr="008E0F64">
        <w:fldChar w:fldCharType="end"/>
      </w:r>
    </w:p>
    <w:p w14:paraId="2ED4AA22" w14:textId="3AD58891"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6.5.5 - Kontrollen durch Prüfungen</w:t>
      </w:r>
      <w:r w:rsidRPr="008E0F64">
        <w:tab/>
      </w:r>
      <w:r w:rsidRPr="008E0F64">
        <w:fldChar w:fldCharType="begin"/>
      </w:r>
      <w:r w:rsidRPr="008E0F64">
        <w:instrText xml:space="preserve"> PAGEREF _Toc167268454 \h </w:instrText>
      </w:r>
      <w:r w:rsidRPr="008E0F64">
        <w:fldChar w:fldCharType="separate"/>
      </w:r>
      <w:r w:rsidR="00727CDC">
        <w:t>194</w:t>
      </w:r>
      <w:r w:rsidRPr="008E0F64">
        <w:fldChar w:fldCharType="end"/>
      </w:r>
    </w:p>
    <w:p w14:paraId="2F8FA4FB" w14:textId="68591E61"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6.5.6 - Kontrollen durch Messungen</w:t>
      </w:r>
      <w:r w:rsidRPr="008E0F64">
        <w:tab/>
      </w:r>
      <w:r w:rsidRPr="008E0F64">
        <w:fldChar w:fldCharType="begin"/>
      </w:r>
      <w:r w:rsidRPr="008E0F64">
        <w:instrText xml:space="preserve"> PAGEREF _Toc167268455 \h </w:instrText>
      </w:r>
      <w:r w:rsidRPr="008E0F64">
        <w:fldChar w:fldCharType="separate"/>
      </w:r>
      <w:r w:rsidR="00727CDC">
        <w:t>194</w:t>
      </w:r>
      <w:r w:rsidRPr="008E0F64">
        <w:fldChar w:fldCharType="end"/>
      </w:r>
    </w:p>
    <w:p w14:paraId="34B907BA" w14:textId="256AD589" w:rsidR="004146C6" w:rsidRPr="008E0F64" w:rsidRDefault="004146C6">
      <w:pPr>
        <w:pStyle w:val="TM2"/>
        <w:rPr>
          <w:rFonts w:asciiTheme="minorHAnsi" w:hAnsiTheme="minorHAnsi"/>
          <w:b w:val="0"/>
          <w:kern w:val="2"/>
          <w:sz w:val="24"/>
          <w:szCs w:val="24"/>
          <w:lang w:eastAsia="fr-BE"/>
          <w14:ligatures w14:val="standardContextual"/>
        </w:rPr>
      </w:pPr>
      <w:r w:rsidRPr="008E0F64">
        <w:t>Abschnitt 6.5.7 - Berichte</w:t>
      </w:r>
      <w:r w:rsidRPr="008E0F64">
        <w:tab/>
      </w:r>
      <w:r w:rsidRPr="008E0F64">
        <w:fldChar w:fldCharType="begin"/>
      </w:r>
      <w:r w:rsidRPr="008E0F64">
        <w:instrText xml:space="preserve"> PAGEREF _Toc167268456 \h </w:instrText>
      </w:r>
      <w:r w:rsidRPr="008E0F64">
        <w:fldChar w:fldCharType="separate"/>
      </w:r>
      <w:r w:rsidR="00727CDC">
        <w:t>194</w:t>
      </w:r>
      <w:r w:rsidRPr="008E0F64">
        <w:fldChar w:fldCharType="end"/>
      </w:r>
    </w:p>
    <w:p w14:paraId="396A3C8B" w14:textId="12E14DF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6.5.7.1 - Allgemeines</w:t>
      </w:r>
      <w:r w:rsidRPr="008E0F64">
        <w:rPr>
          <w:noProof/>
        </w:rPr>
        <w:tab/>
      </w:r>
      <w:r w:rsidRPr="008E0F64">
        <w:rPr>
          <w:noProof/>
        </w:rPr>
        <w:fldChar w:fldCharType="begin"/>
      </w:r>
      <w:r w:rsidRPr="008E0F64">
        <w:rPr>
          <w:noProof/>
        </w:rPr>
        <w:instrText xml:space="preserve"> PAGEREF _Toc167268457 \h </w:instrText>
      </w:r>
      <w:r w:rsidRPr="008E0F64">
        <w:rPr>
          <w:noProof/>
        </w:rPr>
      </w:r>
      <w:r w:rsidRPr="008E0F64">
        <w:rPr>
          <w:noProof/>
        </w:rPr>
        <w:fldChar w:fldCharType="separate"/>
      </w:r>
      <w:r w:rsidR="00727CDC">
        <w:rPr>
          <w:noProof/>
        </w:rPr>
        <w:t>194</w:t>
      </w:r>
      <w:r w:rsidRPr="008E0F64">
        <w:rPr>
          <w:noProof/>
        </w:rPr>
        <w:fldChar w:fldCharType="end"/>
      </w:r>
    </w:p>
    <w:p w14:paraId="3BA16F65" w14:textId="041373E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lastRenderedPageBreak/>
        <w:t>Unterabschnitt 6.5.7.2 - Inhalt des Berichts über den Kontrollbesuch für hauswirtschaftliche Anlagen</w:t>
      </w:r>
      <w:r w:rsidRPr="008E0F64">
        <w:rPr>
          <w:noProof/>
        </w:rPr>
        <w:tab/>
      </w:r>
      <w:r w:rsidRPr="008E0F64">
        <w:rPr>
          <w:noProof/>
        </w:rPr>
        <w:fldChar w:fldCharType="begin"/>
      </w:r>
      <w:r w:rsidRPr="008E0F64">
        <w:rPr>
          <w:noProof/>
        </w:rPr>
        <w:instrText xml:space="preserve"> PAGEREF _Toc167268458 \h </w:instrText>
      </w:r>
      <w:r w:rsidRPr="008E0F64">
        <w:rPr>
          <w:noProof/>
        </w:rPr>
      </w:r>
      <w:r w:rsidRPr="008E0F64">
        <w:rPr>
          <w:noProof/>
        </w:rPr>
        <w:fldChar w:fldCharType="separate"/>
      </w:r>
      <w:r w:rsidR="00727CDC">
        <w:rPr>
          <w:noProof/>
        </w:rPr>
        <w:t>195</w:t>
      </w:r>
      <w:r w:rsidRPr="008E0F64">
        <w:rPr>
          <w:noProof/>
        </w:rPr>
        <w:fldChar w:fldCharType="end"/>
      </w:r>
    </w:p>
    <w:p w14:paraId="3B3B59CC" w14:textId="089CBBC1"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6.5.7.3 - Inhalt des Berichts über den Kontrollbesuch für nicht hauswirtschaftliche Anlagen</w:t>
      </w:r>
      <w:r w:rsidRPr="008E0F64">
        <w:rPr>
          <w:noProof/>
        </w:rPr>
        <w:tab/>
      </w:r>
      <w:r w:rsidRPr="008E0F64">
        <w:rPr>
          <w:noProof/>
        </w:rPr>
        <w:fldChar w:fldCharType="begin"/>
      </w:r>
      <w:r w:rsidRPr="008E0F64">
        <w:rPr>
          <w:noProof/>
        </w:rPr>
        <w:instrText xml:space="preserve"> PAGEREF _Toc167268459 \h </w:instrText>
      </w:r>
      <w:r w:rsidRPr="008E0F64">
        <w:rPr>
          <w:noProof/>
        </w:rPr>
      </w:r>
      <w:r w:rsidRPr="008E0F64">
        <w:rPr>
          <w:noProof/>
        </w:rPr>
        <w:fldChar w:fldCharType="separate"/>
      </w:r>
      <w:r w:rsidR="00727CDC">
        <w:rPr>
          <w:noProof/>
        </w:rPr>
        <w:t>196</w:t>
      </w:r>
      <w:r w:rsidRPr="008E0F64">
        <w:rPr>
          <w:noProof/>
        </w:rPr>
        <w:fldChar w:fldCharType="end"/>
      </w:r>
    </w:p>
    <w:p w14:paraId="4CA8860F" w14:textId="211185CE" w:rsidR="00E74A52" w:rsidRPr="008E0F64" w:rsidRDefault="002E3184" w:rsidP="00E74A52">
      <w:pPr>
        <w:pStyle w:val="TM2"/>
        <w:rPr>
          <w:rFonts w:asciiTheme="minorHAnsi" w:hAnsiTheme="minorHAnsi"/>
          <w:b w:val="0"/>
          <w:kern w:val="2"/>
          <w:sz w:val="24"/>
          <w:szCs w:val="24"/>
          <w:lang w:eastAsia="fr-BE"/>
        </w:rPr>
      </w:pPr>
      <w:r w:rsidRPr="008E0F64">
        <w:rPr>
          <w:i/>
          <w:caps/>
          <w:sz w:val="21"/>
        </w:rPr>
        <w:fldChar w:fldCharType="end"/>
      </w:r>
      <w:bookmarkStart w:id="2188" w:name="_Toc390687874"/>
      <w:bookmarkStart w:id="2189" w:name="Partie_6"/>
      <w:bookmarkEnd w:id="2187"/>
      <w:r w:rsidR="00E74A52" w:rsidRPr="008E0F64">
        <w:t xml:space="preserve"> Abschnitt 6.5.8 - Abweichungsbestimmungen für electrische Anlagen, die ab dem 1. Juni 2020 errichtet werden</w:t>
      </w:r>
      <w:r w:rsidR="00E74A52" w:rsidRPr="008E0F64">
        <w:tab/>
        <w:t>197</w:t>
      </w:r>
    </w:p>
    <w:p w14:paraId="782BCFAD" w14:textId="304B3236" w:rsidR="00E74A52" w:rsidRPr="008E0F64" w:rsidRDefault="00E74A52" w:rsidP="00E74A52">
      <w:pPr>
        <w:pStyle w:val="TM3"/>
        <w:rPr>
          <w:rFonts w:asciiTheme="minorHAnsi" w:hAnsiTheme="minorHAnsi"/>
          <w:noProof/>
          <w:kern w:val="2"/>
          <w:sz w:val="24"/>
          <w:szCs w:val="24"/>
          <w:lang w:eastAsia="fr-BE"/>
        </w:rPr>
      </w:pPr>
      <w:r w:rsidRPr="008E0F64">
        <w:rPr>
          <w:noProof/>
        </w:rPr>
        <w:t>Unterabschnitt 6.5.8.1 - Bestehende Teile von hauswirtschaftlichen Anlagen, die ab dem 1. Juni 2020 errichtet werden</w:t>
      </w:r>
      <w:r w:rsidRPr="008E0F64">
        <w:rPr>
          <w:noProof/>
        </w:rPr>
        <w:tab/>
        <w:t>197</w:t>
      </w:r>
    </w:p>
    <w:p w14:paraId="43CB2512" w14:textId="1F798601" w:rsidR="00E74A52" w:rsidRPr="008E0F64" w:rsidRDefault="00E74A52" w:rsidP="00E74A52">
      <w:pPr>
        <w:pStyle w:val="TM3"/>
        <w:rPr>
          <w:rFonts w:asciiTheme="minorHAnsi" w:hAnsiTheme="minorHAnsi"/>
          <w:noProof/>
          <w:kern w:val="2"/>
          <w:sz w:val="24"/>
          <w:szCs w:val="24"/>
          <w:lang w:eastAsia="fr-BE"/>
        </w:rPr>
      </w:pPr>
      <w:r w:rsidRPr="008E0F64">
        <w:rPr>
          <w:noProof/>
        </w:rPr>
        <w:t>Unterabschnitt 6.5.8.2 - Bestehende Teile von nicht hauswirtschaftlichen Anlagen, die ab dem 1. Juni 2020 errichtet werden</w:t>
      </w:r>
      <w:r w:rsidRPr="008E0F64">
        <w:rPr>
          <w:noProof/>
        </w:rPr>
        <w:tab/>
        <w:t>19</w:t>
      </w:r>
      <w:r w:rsidR="00D945F4">
        <w:rPr>
          <w:noProof/>
        </w:rPr>
        <w:t>9</w:t>
      </w:r>
    </w:p>
    <w:p w14:paraId="44CFED52" w14:textId="6359FBE1" w:rsidR="002E3184" w:rsidRPr="008E0F64" w:rsidRDefault="002E3184" w:rsidP="002E3184">
      <w:pPr>
        <w:keepNext/>
        <w:rPr>
          <w:b/>
          <w:sz w:val="28"/>
        </w:rPr>
        <w:sectPr w:rsidR="002E3184" w:rsidRPr="008E0F64" w:rsidSect="007F2D3B">
          <w:footerReference w:type="default" r:id="rId233"/>
          <w:pgSz w:w="11907" w:h="16839" w:code="9"/>
          <w:pgMar w:top="1440" w:right="1440" w:bottom="1440" w:left="1440" w:header="708" w:footer="708" w:gutter="0"/>
          <w:cols w:space="708"/>
          <w:docGrid w:linePitch="360"/>
        </w:sectPr>
      </w:pPr>
    </w:p>
    <w:p w14:paraId="77D0397A" w14:textId="77777777" w:rsidR="002E3184" w:rsidRPr="008E0F64" w:rsidRDefault="002E3184" w:rsidP="002E3184">
      <w:pPr>
        <w:pStyle w:val="FOD-niv2"/>
      </w:pPr>
      <w:bookmarkStart w:id="2190" w:name="_Toc86914650"/>
      <w:bookmarkStart w:id="2191" w:name="_Toc167268416"/>
      <w:bookmarkStart w:id="2192" w:name="_Toc167269579"/>
      <w:bookmarkStart w:id="2193" w:name="_Toc167269868"/>
      <w:bookmarkStart w:id="2194" w:name="_Toc167270739"/>
      <w:bookmarkStart w:id="2195" w:name="_Toc196465634"/>
      <w:bookmarkStart w:id="2196" w:name="_Toc202779191"/>
      <w:r w:rsidRPr="008E0F64">
        <w:lastRenderedPageBreak/>
        <w:t>KAPITEL 6.1 - Einleitung</w:t>
      </w:r>
      <w:bookmarkEnd w:id="2188"/>
      <w:bookmarkEnd w:id="2190"/>
      <w:bookmarkEnd w:id="2191"/>
      <w:bookmarkEnd w:id="2192"/>
      <w:bookmarkEnd w:id="2193"/>
      <w:bookmarkEnd w:id="2194"/>
      <w:bookmarkEnd w:id="2195"/>
      <w:bookmarkEnd w:id="2196"/>
    </w:p>
    <w:p w14:paraId="0A3A0398" w14:textId="77777777" w:rsidR="002E3184" w:rsidRPr="008E0F64" w:rsidRDefault="002E3184" w:rsidP="002E3184">
      <w:pPr>
        <w:pStyle w:val="FOD-normal"/>
        <w:rPr>
          <w:spacing w:val="-2"/>
        </w:rPr>
      </w:pPr>
      <w:r w:rsidRPr="008E0F64">
        <w:rPr>
          <w:spacing w:val="-2"/>
        </w:rPr>
        <w:t>Vorliegender Teil betrifft die Prüfungen gemäß den Bestimmungen des vorliegenden Buches, die bei diesen Prüfungen zu erstellenden Berichte und die von den zugelassenen Stellen zu erfüllenden Bedingungen.</w:t>
      </w:r>
    </w:p>
    <w:p w14:paraId="6EA8A4E0" w14:textId="77777777" w:rsidR="002E3184" w:rsidRPr="008E0F64" w:rsidRDefault="002E3184" w:rsidP="002E3184">
      <w:pPr>
        <w:pStyle w:val="FOD-niv2"/>
      </w:pPr>
      <w:bookmarkStart w:id="2197" w:name="_Toc390687875"/>
      <w:bookmarkStart w:id="2198" w:name="_Toc86914651"/>
      <w:bookmarkStart w:id="2199" w:name="_Toc167268417"/>
      <w:bookmarkStart w:id="2200" w:name="_Toc167269580"/>
      <w:bookmarkStart w:id="2201" w:name="_Toc167269869"/>
      <w:bookmarkStart w:id="2202" w:name="_Toc167270740"/>
      <w:bookmarkStart w:id="2203" w:name="_Toc196465635"/>
      <w:bookmarkStart w:id="2204" w:name="_Toc202779192"/>
      <w:r w:rsidRPr="008E0F64">
        <w:t>KAPITEL 6.2 - Anwendungsbereich</w:t>
      </w:r>
      <w:bookmarkEnd w:id="2197"/>
      <w:bookmarkEnd w:id="2198"/>
      <w:bookmarkEnd w:id="2199"/>
      <w:bookmarkEnd w:id="2200"/>
      <w:bookmarkEnd w:id="2201"/>
      <w:bookmarkEnd w:id="2202"/>
      <w:bookmarkEnd w:id="2203"/>
      <w:bookmarkEnd w:id="2204"/>
    </w:p>
    <w:p w14:paraId="56CA0A3A" w14:textId="77777777" w:rsidR="002E3184" w:rsidRPr="008E0F64" w:rsidRDefault="002E3184" w:rsidP="002E3184">
      <w:pPr>
        <w:pStyle w:val="FOD-normal"/>
      </w:pPr>
      <w:r w:rsidRPr="008E0F64">
        <w:t>Die Prüfungen betreffen elektrische Niederspannungs- oder Kleinspannungsanlagen mit Wechsel- oder Gleichstrom, einschließlich Hochspannungsverbrauchsgeräte, die über ein Niederspannungsnetz versorgt werden und bei denen die Leistung des Hochspannungsteils 500 VA nicht überschreitet. Für Entladungslampen von Leuchtschildern wird die Grenze von 500 VA jedoch auf 200 VA herabgesetzt.</w:t>
      </w:r>
    </w:p>
    <w:p w14:paraId="1FF73FCB" w14:textId="77777777" w:rsidR="002E3184" w:rsidRPr="008E0F64" w:rsidRDefault="002E3184" w:rsidP="002E3184">
      <w:pPr>
        <w:pStyle w:val="FOD-niv2"/>
      </w:pPr>
      <w:bookmarkStart w:id="2205" w:name="_Toc390687876"/>
      <w:bookmarkStart w:id="2206" w:name="_Toc86914652"/>
      <w:bookmarkStart w:id="2207" w:name="_Toc167268418"/>
      <w:bookmarkStart w:id="2208" w:name="_Toc167269581"/>
      <w:bookmarkStart w:id="2209" w:name="_Toc167269870"/>
      <w:bookmarkStart w:id="2210" w:name="_Toc167270741"/>
      <w:bookmarkStart w:id="2211" w:name="_Toc196465636"/>
      <w:bookmarkStart w:id="2212" w:name="_Toc202779193"/>
      <w:r w:rsidRPr="008E0F64">
        <w:t>KAPITEL 6.3 - Zugelassene Stellen</w:t>
      </w:r>
      <w:bookmarkEnd w:id="2205"/>
      <w:bookmarkEnd w:id="2206"/>
      <w:bookmarkEnd w:id="2207"/>
      <w:bookmarkEnd w:id="2208"/>
      <w:bookmarkEnd w:id="2209"/>
      <w:bookmarkEnd w:id="2210"/>
      <w:bookmarkEnd w:id="2211"/>
      <w:bookmarkEnd w:id="2212"/>
    </w:p>
    <w:p w14:paraId="6B5717B9" w14:textId="77777777" w:rsidR="002E3184" w:rsidRPr="008E0F64" w:rsidRDefault="002E3184" w:rsidP="002E3184">
      <w:pPr>
        <w:pStyle w:val="FOD-niv3"/>
      </w:pPr>
      <w:bookmarkStart w:id="2213" w:name="_Toc390687877"/>
      <w:bookmarkStart w:id="2214" w:name="_Toc167268419"/>
      <w:bookmarkStart w:id="2215" w:name="_Toc167269582"/>
      <w:bookmarkStart w:id="2216" w:name="_Toc167270742"/>
      <w:r w:rsidRPr="008E0F64">
        <w:t>Abschnitt 6.3.1 - Gegenstand der Zulassung</w:t>
      </w:r>
      <w:bookmarkEnd w:id="2213"/>
      <w:bookmarkEnd w:id="2214"/>
      <w:bookmarkEnd w:id="2215"/>
      <w:bookmarkEnd w:id="2216"/>
    </w:p>
    <w:p w14:paraId="07361144" w14:textId="77777777" w:rsidR="002E3184" w:rsidRPr="008E0F64" w:rsidRDefault="002E3184" w:rsidP="002E3184">
      <w:pPr>
        <w:pStyle w:val="FOD-normal"/>
      </w:pPr>
      <w:r w:rsidRPr="008E0F64">
        <w:t>Stellen werden von dem für Energie zuständigen Minister zugelassen für die Durchführung:</w:t>
      </w:r>
    </w:p>
    <w:p w14:paraId="40411753" w14:textId="77777777" w:rsidR="002E3184" w:rsidRPr="008E0F64" w:rsidRDefault="002E3184" w:rsidP="00445351">
      <w:pPr>
        <w:pStyle w:val="FOD-opsomming1"/>
        <w:numPr>
          <w:ilvl w:val="0"/>
          <w:numId w:val="253"/>
        </w:numPr>
      </w:pPr>
      <w:r w:rsidRPr="008E0F64">
        <w:t xml:space="preserve">von Konformitätsprüfungen vor Ingebrauchnahme und Besuchen zur Kontrolle von elektrischen Anlagen, wie in den </w:t>
      </w:r>
      <w:r w:rsidRPr="008E0F64">
        <w:rPr>
          <w:i/>
        </w:rPr>
        <w:t xml:space="preserve">Kapiteln 6.4 </w:t>
      </w:r>
      <w:r w:rsidRPr="008E0F64">
        <w:t>und </w:t>
      </w:r>
      <w:r w:rsidRPr="008E0F64">
        <w:rPr>
          <w:i/>
        </w:rPr>
        <w:t>6.5</w:t>
      </w:r>
      <w:r w:rsidRPr="008E0F64">
        <w:t xml:space="preserve"> vorgesehen,</w:t>
      </w:r>
    </w:p>
    <w:p w14:paraId="1C2898C8" w14:textId="77777777" w:rsidR="002E3184" w:rsidRPr="008E0F64" w:rsidRDefault="002E3184" w:rsidP="00445351">
      <w:pPr>
        <w:pStyle w:val="FOD-opsomming1"/>
        <w:numPr>
          <w:ilvl w:val="0"/>
          <w:numId w:val="374"/>
        </w:numPr>
      </w:pPr>
      <w:r w:rsidRPr="008E0F64">
        <w:t>und von Prüfungen elektrischer Anlagen wie in Buch III Titel II Kapitel V des Gesetzbuches über das Wohlbefinden bei der Arbeit in Bezug auf elektrische Anlagen am Arbeitsplatz vorgesehen,</w:t>
      </w:r>
    </w:p>
    <w:p w14:paraId="5C79EB06" w14:textId="77777777" w:rsidR="002E3184" w:rsidRPr="008E0F64" w:rsidRDefault="002E3184" w:rsidP="002E3184">
      <w:pPr>
        <w:pStyle w:val="FOD-opsomming1"/>
        <w:numPr>
          <w:ilvl w:val="0"/>
          <w:numId w:val="0"/>
        </w:numPr>
      </w:pPr>
      <w:r w:rsidRPr="008E0F64">
        <w:t>und zwar gemäß den Bestimmungen des vorliegenden Kapitels.</w:t>
      </w:r>
    </w:p>
    <w:p w14:paraId="4C3A3220" w14:textId="77777777" w:rsidR="002E3184" w:rsidRPr="008E0F64" w:rsidRDefault="002E3184" w:rsidP="002E3184">
      <w:pPr>
        <w:pStyle w:val="FOD-niv3"/>
      </w:pPr>
      <w:bookmarkStart w:id="2217" w:name="_Toc390687878"/>
      <w:bookmarkStart w:id="2218" w:name="_Toc167268420"/>
      <w:bookmarkStart w:id="2219" w:name="_Toc167269583"/>
      <w:bookmarkStart w:id="2220" w:name="_Toc167270743"/>
      <w:r w:rsidRPr="008E0F64">
        <w:t>Abschnitt 6.3.2 - Begriffsbestimmungen</w:t>
      </w:r>
      <w:bookmarkEnd w:id="2217"/>
      <w:bookmarkEnd w:id="2218"/>
      <w:bookmarkEnd w:id="2219"/>
      <w:bookmarkEnd w:id="2220"/>
    </w:p>
    <w:p w14:paraId="6FA1D382" w14:textId="77777777" w:rsidR="002E3184" w:rsidRPr="008E0F64" w:rsidRDefault="002E3184" w:rsidP="002E3184">
      <w:pPr>
        <w:pStyle w:val="FOD-normal"/>
      </w:pPr>
      <w:r w:rsidRPr="008E0F64">
        <w:rPr>
          <w:b/>
        </w:rPr>
        <w:t>Technischer Leiter:</w:t>
      </w:r>
      <w:r w:rsidRPr="008E0F64">
        <w:t xml:space="preserve"> innerhalb einer zugelassenen Stelle bestimmte Person, die für die technische Leitung der zugelassenen Stelle verantwortlich ist,</w:t>
      </w:r>
    </w:p>
    <w:p w14:paraId="2E3C12EC" w14:textId="77777777" w:rsidR="002E3184" w:rsidRPr="008E0F64" w:rsidRDefault="002E3184" w:rsidP="002E3184">
      <w:pPr>
        <w:pStyle w:val="FOD-normal"/>
      </w:pPr>
      <w:r w:rsidRPr="008E0F64">
        <w:rPr>
          <w:b/>
        </w:rPr>
        <w:t>Ermächtigungserklärung:</w:t>
      </w:r>
      <w:r w:rsidRPr="008E0F64">
        <w:t xml:space="preserve"> schriftliche Erklärung einer zugelassenen Stelle, mit der sie die Fähigkeit eines Prüfers bestätigt, in einem oder mehreren spezifischen Tätigkeitsbereichen selbstständig Konformitätsprüfungen vor Ingebrauchnahme und/oder Kontrollbesuche durchzuführen,</w:t>
      </w:r>
    </w:p>
    <w:p w14:paraId="51AEA267" w14:textId="77777777" w:rsidR="002E3184" w:rsidRPr="008E0F64" w:rsidRDefault="002E3184" w:rsidP="002E3184">
      <w:pPr>
        <w:pStyle w:val="FOD-normal"/>
      </w:pPr>
      <w:r w:rsidRPr="008E0F64">
        <w:rPr>
          <w:b/>
        </w:rPr>
        <w:t>Minister:</w:t>
      </w:r>
      <w:r w:rsidRPr="008E0F64">
        <w:t xml:space="preserve"> der für Energie zuständige Minister,</w:t>
      </w:r>
    </w:p>
    <w:p w14:paraId="33992BE0" w14:textId="77777777" w:rsidR="002E3184" w:rsidRPr="008E0F64" w:rsidRDefault="002E3184" w:rsidP="002E3184">
      <w:pPr>
        <w:pStyle w:val="FOD-normal"/>
      </w:pPr>
      <w:r w:rsidRPr="008E0F64">
        <w:rPr>
          <w:b/>
        </w:rPr>
        <w:t>Verwaltung:</w:t>
      </w:r>
      <w:r w:rsidRPr="008E0F64">
        <w:t xml:space="preserve"> Generaldirektion Energie des Föderalen Öffentlichen Dienstes Wirtschaft, KMB, Mittelstand und Energie,</w:t>
      </w:r>
    </w:p>
    <w:p w14:paraId="1634FDC7" w14:textId="77777777" w:rsidR="002E3184" w:rsidRPr="008E0F64" w:rsidRDefault="002E3184" w:rsidP="002E3184">
      <w:pPr>
        <w:pStyle w:val="FOD-normal"/>
      </w:pPr>
      <w:r w:rsidRPr="008E0F64">
        <w:rPr>
          <w:b/>
        </w:rPr>
        <w:t>Ausschuss:</w:t>
      </w:r>
      <w:r w:rsidRPr="008E0F64">
        <w:t xml:space="preserve"> in </w:t>
      </w:r>
      <w:r w:rsidRPr="008E0F64">
        <w:rPr>
          <w:i/>
        </w:rPr>
        <w:t>Abschnitt 6.3.8</w:t>
      </w:r>
      <w:r w:rsidRPr="008E0F64">
        <w:t xml:space="preserve"> vorgesehener Beratungs- und Überwachungsausschuss,</w:t>
      </w:r>
    </w:p>
    <w:p w14:paraId="09F88720" w14:textId="77777777" w:rsidR="002E3184" w:rsidRPr="008E0F64" w:rsidRDefault="002E3184" w:rsidP="002E3184">
      <w:pPr>
        <w:pStyle w:val="FOD-normal"/>
        <w:rPr>
          <w:i/>
        </w:rPr>
      </w:pPr>
      <w:r w:rsidRPr="008E0F64">
        <w:rPr>
          <w:b/>
        </w:rPr>
        <w:t>Aufsichtsbehörden:</w:t>
      </w:r>
      <w:r w:rsidRPr="008E0F64">
        <w:t xml:space="preserve"> in </w:t>
      </w:r>
      <w:r w:rsidRPr="008E0F64">
        <w:rPr>
          <w:i/>
        </w:rPr>
        <w:t>Abschnitt 6.3.9</w:t>
      </w:r>
      <w:r w:rsidRPr="008E0F64">
        <w:t xml:space="preserve"> </w:t>
      </w:r>
      <w:r w:rsidRPr="008E0F64">
        <w:rPr>
          <w:i/>
        </w:rPr>
        <w:t>Buchstabe</w:t>
      </w:r>
      <w:r w:rsidRPr="008E0F64">
        <w:t> </w:t>
      </w:r>
      <w:r w:rsidRPr="008E0F64">
        <w:rPr>
          <w:i/>
        </w:rPr>
        <w:t>a</w:t>
      </w:r>
      <w:r w:rsidRPr="008E0F64">
        <w:t xml:space="preserve"> erwähnte Behörden.</w:t>
      </w:r>
    </w:p>
    <w:p w14:paraId="1E648336" w14:textId="77777777" w:rsidR="002E3184" w:rsidRPr="008E0F64" w:rsidRDefault="002E3184" w:rsidP="002E3184">
      <w:pPr>
        <w:pStyle w:val="FOD-niv3"/>
      </w:pPr>
      <w:bookmarkStart w:id="2221" w:name="_Toc390687879"/>
      <w:bookmarkStart w:id="2222" w:name="_Toc167268421"/>
      <w:bookmarkStart w:id="2223" w:name="_Toc167269584"/>
      <w:bookmarkStart w:id="2224" w:name="_Toc167270744"/>
      <w:r w:rsidRPr="008E0F64">
        <w:rPr>
          <w:iCs/>
        </w:rPr>
        <w:t>Abschnitt 6.3.3</w:t>
      </w:r>
      <w:r w:rsidRPr="008E0F64">
        <w:t> - Zulassungsbedingungen</w:t>
      </w:r>
      <w:bookmarkEnd w:id="2221"/>
      <w:bookmarkEnd w:id="2222"/>
      <w:bookmarkEnd w:id="2223"/>
      <w:bookmarkEnd w:id="2224"/>
    </w:p>
    <w:p w14:paraId="110A6505" w14:textId="77777777" w:rsidR="002E3184" w:rsidRPr="008E0F64" w:rsidRDefault="002E3184" w:rsidP="00962ACD">
      <w:pPr>
        <w:pStyle w:val="FOD-niv4"/>
      </w:pPr>
      <w:bookmarkStart w:id="2225" w:name="_Toc390687880"/>
      <w:bookmarkStart w:id="2226" w:name="_Toc167268422"/>
      <w:bookmarkStart w:id="2227" w:name="_Toc167269585"/>
      <w:bookmarkStart w:id="2228" w:name="_Toc167270745"/>
      <w:bookmarkStart w:id="2229" w:name="_Toc196734759"/>
      <w:r w:rsidRPr="008E0F64">
        <w:t>Unterabschnitt 6.3.3.1 - Allgemeine Bedingungen</w:t>
      </w:r>
      <w:bookmarkEnd w:id="2225"/>
      <w:bookmarkEnd w:id="2226"/>
      <w:bookmarkEnd w:id="2227"/>
      <w:bookmarkEnd w:id="2228"/>
      <w:bookmarkEnd w:id="2229"/>
    </w:p>
    <w:p w14:paraId="56D21F59" w14:textId="77777777" w:rsidR="002E3184" w:rsidRPr="008E0F64" w:rsidRDefault="002E3184" w:rsidP="00445351">
      <w:pPr>
        <w:pStyle w:val="FOD-normal"/>
        <w:numPr>
          <w:ilvl w:val="0"/>
          <w:numId w:val="83"/>
        </w:numPr>
      </w:pPr>
      <w:bookmarkStart w:id="2230" w:name="_Toc390687881"/>
      <w:r w:rsidRPr="008E0F64">
        <w:t>Zugelassene Stellen müssen:</w:t>
      </w:r>
    </w:p>
    <w:p w14:paraId="56096B74" w14:textId="77777777" w:rsidR="002E3184" w:rsidRPr="008E0F64" w:rsidRDefault="002E3184" w:rsidP="00445351">
      <w:pPr>
        <w:pStyle w:val="FOD-opsomming1"/>
        <w:numPr>
          <w:ilvl w:val="0"/>
          <w:numId w:val="254"/>
        </w:numPr>
        <w:tabs>
          <w:tab w:val="clear" w:pos="880"/>
          <w:tab w:val="left" w:pos="900"/>
        </w:tabs>
      </w:pPr>
      <w:r w:rsidRPr="008E0F64">
        <w:t xml:space="preserve">Rechtspersönlichkeit in Form einer Vereinigung ohne Gewinnerzielungsabsicht oder ihrer Entsprechung besitzen, gemäß dem Recht des Mitgliedstaates, in dem sich ihr Sitz im Europäischen Wirtschaftsraum befindet, </w:t>
      </w:r>
    </w:p>
    <w:p w14:paraId="426C1DFA" w14:textId="77777777" w:rsidR="002E3184" w:rsidRPr="008E0F64" w:rsidRDefault="002E3184" w:rsidP="00445351">
      <w:pPr>
        <w:pStyle w:val="FOD-opsomming1"/>
        <w:numPr>
          <w:ilvl w:val="0"/>
          <w:numId w:val="254"/>
        </w:numPr>
        <w:tabs>
          <w:tab w:val="clear" w:pos="880"/>
          <w:tab w:val="left" w:pos="900"/>
        </w:tabs>
      </w:pPr>
      <w:r w:rsidRPr="008E0F64">
        <w:t xml:space="preserve">gemäß den Kriterien der Norm NBN EN ISO/IEC 17020 durch das belgische Akkreditierungssystem, eingerichtet durch das Wirtschaftsgesetzbuch, Buch VIII Titel 2, </w:t>
      </w:r>
      <w:r w:rsidRPr="008E0F64">
        <w:rPr>
          <w:i/>
        </w:rPr>
        <w:t>Akkreditierung von Konformitätsbewertungsstellen</w:t>
      </w:r>
      <w:r w:rsidRPr="008E0F64">
        <w:t xml:space="preserve"> oder durch eine gleichwertige Akkreditierungsstelle im Europäischen Wirtschaftsraum akkreditiert sein. Diese Akkreditierung zielt darauf ab, die Kenntnisse der belgischen Vorschriften in Bezug auf elektrische Anlagen nachzuweisen.</w:t>
      </w:r>
    </w:p>
    <w:p w14:paraId="48C6DBAF" w14:textId="77777777" w:rsidR="002E3184" w:rsidRPr="008E0F64" w:rsidRDefault="002E3184" w:rsidP="00445351">
      <w:pPr>
        <w:pStyle w:val="FOD-opsomming1"/>
        <w:numPr>
          <w:ilvl w:val="0"/>
          <w:numId w:val="254"/>
        </w:numPr>
        <w:tabs>
          <w:tab w:val="clear" w:pos="880"/>
          <w:tab w:val="left" w:pos="900"/>
        </w:tabs>
      </w:pPr>
      <w:r w:rsidRPr="008E0F64">
        <w:t>Die für Prüfstellen des Typs A geltenden Anforderungen gemäß der Norm NBN EN ISO/IEC 17020 erfüllen.</w:t>
      </w:r>
    </w:p>
    <w:p w14:paraId="0FE69694" w14:textId="77777777" w:rsidR="002E3184" w:rsidRPr="008E0F64" w:rsidRDefault="002E3184" w:rsidP="00445351">
      <w:pPr>
        <w:pStyle w:val="FOD-normal"/>
        <w:numPr>
          <w:ilvl w:val="0"/>
          <w:numId w:val="83"/>
        </w:numPr>
      </w:pPr>
      <w:r w:rsidRPr="008E0F64">
        <w:t>Der technische Leiter:</w:t>
      </w:r>
    </w:p>
    <w:p w14:paraId="1C2B629E" w14:textId="77777777" w:rsidR="002E3184" w:rsidRPr="008E0F64" w:rsidRDefault="002E3184" w:rsidP="00445351">
      <w:pPr>
        <w:pStyle w:val="FOD-opsomming1"/>
        <w:numPr>
          <w:ilvl w:val="0"/>
          <w:numId w:val="255"/>
        </w:numPr>
        <w:tabs>
          <w:tab w:val="clear" w:pos="880"/>
          <w:tab w:val="left" w:pos="900"/>
        </w:tabs>
      </w:pPr>
      <w:r w:rsidRPr="008E0F64">
        <w:t>ist entweder Inhaber eines Diploms eines Zivil- oder Industrieingenieurs oder eines Masterdiploms in Ingenieurwissenschaften oder industriellen Wissenschaften, das von einer belgischen Hochschuleinrichtung ausgestellt worden ist, oder eines ausländischen Diploms, das gemäß den geltenden Vorschriften als gleichwertig anerkannt ist,</w:t>
      </w:r>
    </w:p>
    <w:p w14:paraId="4772F960" w14:textId="77777777" w:rsidR="002E3184" w:rsidRPr="008E0F64" w:rsidRDefault="002E3184" w:rsidP="00445351">
      <w:pPr>
        <w:pStyle w:val="FOD-opsomming1"/>
        <w:numPr>
          <w:ilvl w:val="0"/>
          <w:numId w:val="255"/>
        </w:numPr>
        <w:tabs>
          <w:tab w:val="clear" w:pos="880"/>
          <w:tab w:val="left" w:pos="900"/>
        </w:tabs>
      </w:pPr>
      <w:r w:rsidRPr="008E0F64">
        <w:t>verfügt über angemessene berufliche und wissenschaftliche Erfahrungen, um eine zugelassene Stelle mit der erforderlichen Kompetenz leiten zu können.</w:t>
      </w:r>
    </w:p>
    <w:p w14:paraId="20D5B7A3" w14:textId="77777777" w:rsidR="002E3184" w:rsidRPr="008E0F64" w:rsidRDefault="002E3184" w:rsidP="00445351">
      <w:pPr>
        <w:pStyle w:val="FOD-normal"/>
        <w:numPr>
          <w:ilvl w:val="0"/>
          <w:numId w:val="83"/>
        </w:numPr>
      </w:pPr>
      <w:r w:rsidRPr="008E0F64">
        <w:lastRenderedPageBreak/>
        <w:t>Der technische Leiter und die Prüfer müssen durch einen unbefristeten Arbeitsvertrag an die zugelassene Stelle gebunden sein.</w:t>
      </w:r>
    </w:p>
    <w:p w14:paraId="41F2A0F0" w14:textId="77777777" w:rsidR="002E3184" w:rsidRPr="008E0F64" w:rsidRDefault="002E3184" w:rsidP="00962ACD">
      <w:pPr>
        <w:pStyle w:val="FOD-niv4"/>
      </w:pPr>
      <w:bookmarkStart w:id="2231" w:name="_Toc167268423"/>
      <w:bookmarkStart w:id="2232" w:name="_Toc167269586"/>
      <w:bookmarkStart w:id="2233" w:name="_Toc167270746"/>
      <w:bookmarkStart w:id="2234" w:name="_Toc196734760"/>
      <w:r w:rsidRPr="008E0F64">
        <w:t>Unterabschnitt 6.3.3.2 - Sonderfall</w:t>
      </w:r>
      <w:bookmarkEnd w:id="2230"/>
      <w:bookmarkEnd w:id="2231"/>
      <w:bookmarkEnd w:id="2232"/>
      <w:bookmarkEnd w:id="2233"/>
      <w:bookmarkEnd w:id="2234"/>
    </w:p>
    <w:p w14:paraId="1414DDEC" w14:textId="77777777" w:rsidR="002E3184" w:rsidRPr="008E0F64" w:rsidRDefault="002E3184" w:rsidP="00F1261E">
      <w:pPr>
        <w:pStyle w:val="FOD-normal"/>
        <w:numPr>
          <w:ilvl w:val="0"/>
          <w:numId w:val="58"/>
        </w:numPr>
      </w:pPr>
      <w:r w:rsidRPr="008E0F64">
        <w:t xml:space="preserve">Kontrolldienste, die Teil eines öffentlichen Dienstes oder einer juristischen Person des öffentlichen Rechts sind und nicht in Form einer Vereinigung ohne Gewinnerzielungsabsicht gegründet worden sind, müssen die Zulassungsbedingungen in </w:t>
      </w:r>
      <w:r w:rsidRPr="008E0F64">
        <w:rPr>
          <w:i/>
        </w:rPr>
        <w:t>Unterabschnitt 6.3.3.1</w:t>
      </w:r>
      <w:r w:rsidRPr="008E0F64">
        <w:t xml:space="preserve"> </w:t>
      </w:r>
      <w:r w:rsidRPr="008E0F64">
        <w:rPr>
          <w:i/>
        </w:rPr>
        <w:t>Buchstabe a</w:t>
      </w:r>
      <w:r w:rsidRPr="008E0F64">
        <w:t xml:space="preserve"> zweiter Gedankenstrich und </w:t>
      </w:r>
      <w:r w:rsidRPr="008E0F64">
        <w:rPr>
          <w:i/>
        </w:rPr>
        <w:t>b</w:t>
      </w:r>
      <w:r w:rsidRPr="008E0F64">
        <w:t xml:space="preserve"> bis </w:t>
      </w:r>
      <w:r w:rsidRPr="008E0F64">
        <w:rPr>
          <w:i/>
        </w:rPr>
        <w:t>c</w:t>
      </w:r>
      <w:r w:rsidRPr="008E0F64">
        <w:t xml:space="preserve"> erfüllen.</w:t>
      </w:r>
    </w:p>
    <w:p w14:paraId="7F926C30" w14:textId="77777777" w:rsidR="002E3184" w:rsidRPr="008E0F64" w:rsidRDefault="002E3184" w:rsidP="00F1261E">
      <w:pPr>
        <w:pStyle w:val="FOD-normal"/>
        <w:numPr>
          <w:ilvl w:val="0"/>
          <w:numId w:val="58"/>
        </w:numPr>
      </w:pPr>
      <w:r w:rsidRPr="008E0F64">
        <w:t xml:space="preserve">Für Kontrolldienste, die Teil eines öffentlichen Dienstes sind, ist die Zulassungsbedingung in </w:t>
      </w:r>
      <w:r w:rsidRPr="008E0F64">
        <w:rPr>
          <w:i/>
        </w:rPr>
        <w:t>Unterabschnitt 6.3.3.1</w:t>
      </w:r>
      <w:r w:rsidRPr="008E0F64">
        <w:t xml:space="preserve"> </w:t>
      </w:r>
      <w:r w:rsidRPr="008E0F64">
        <w:rPr>
          <w:i/>
        </w:rPr>
        <w:t>Buchstabe c</w:t>
      </w:r>
      <w:r w:rsidRPr="008E0F64">
        <w:t xml:space="preserve"> nicht anwendbar.</w:t>
      </w:r>
    </w:p>
    <w:p w14:paraId="2F4D7C41" w14:textId="77777777" w:rsidR="002E3184" w:rsidRPr="008E0F64" w:rsidRDefault="002E3184" w:rsidP="002E3184">
      <w:pPr>
        <w:pStyle w:val="FOD-niv3"/>
      </w:pPr>
      <w:bookmarkStart w:id="2235" w:name="_Toc390687882"/>
      <w:bookmarkStart w:id="2236" w:name="_Toc167268424"/>
      <w:bookmarkStart w:id="2237" w:name="_Toc167269587"/>
      <w:bookmarkStart w:id="2238" w:name="_Toc167270747"/>
      <w:r w:rsidRPr="008E0F64">
        <w:rPr>
          <w:iCs/>
        </w:rPr>
        <w:t>Abschnitt 6.3.4 </w:t>
      </w:r>
      <w:r w:rsidRPr="008E0F64">
        <w:t>- Zulassungsverfahren</w:t>
      </w:r>
      <w:bookmarkEnd w:id="2235"/>
      <w:bookmarkEnd w:id="2236"/>
      <w:bookmarkEnd w:id="2237"/>
      <w:bookmarkEnd w:id="2238"/>
    </w:p>
    <w:p w14:paraId="4AA4852E" w14:textId="77777777" w:rsidR="002E3184" w:rsidRPr="008E0F64" w:rsidRDefault="002E3184" w:rsidP="00445351">
      <w:pPr>
        <w:pStyle w:val="FOD-opsommingabc"/>
        <w:numPr>
          <w:ilvl w:val="0"/>
          <w:numId w:val="505"/>
        </w:numPr>
      </w:pPr>
      <w:r w:rsidRPr="008E0F64">
        <w:t>Zulassungsanträge werden per Einschreibesendung an die Verwaltung gerichtet. Sie beziehen sich auf einen oder mehrere der nachstehend aufgeführten Tätigkeitsbereiche:</w:t>
      </w:r>
    </w:p>
    <w:p w14:paraId="24961F10" w14:textId="77777777" w:rsidR="002E3184" w:rsidRPr="008E0F64" w:rsidRDefault="002E3184" w:rsidP="00445351">
      <w:pPr>
        <w:pStyle w:val="FOD-opsomming1"/>
        <w:numPr>
          <w:ilvl w:val="0"/>
          <w:numId w:val="256"/>
        </w:numPr>
      </w:pPr>
      <w:r w:rsidRPr="008E0F64">
        <w:t>hauswirtschaftliche Niederspannungs- und Kleinspannungsanlagen, erwähnt in Buch 1,</w:t>
      </w:r>
    </w:p>
    <w:p w14:paraId="2E326B20" w14:textId="77777777" w:rsidR="002E3184" w:rsidRPr="008E0F64" w:rsidRDefault="002E3184" w:rsidP="00445351">
      <w:pPr>
        <w:pStyle w:val="FOD-opsomming1"/>
        <w:numPr>
          <w:ilvl w:val="0"/>
          <w:numId w:val="256"/>
        </w:numPr>
      </w:pPr>
      <w:r w:rsidRPr="008E0F64">
        <w:t>Anlagen in explosionsgefährdeten Bereichen, erwähnt in den Büchern 1, 2 und 3,</w:t>
      </w:r>
    </w:p>
    <w:p w14:paraId="5F447AF2" w14:textId="77777777" w:rsidR="002E3184" w:rsidRPr="008E0F64" w:rsidRDefault="002E3184" w:rsidP="00445351">
      <w:pPr>
        <w:pStyle w:val="FOD-opsomming1"/>
        <w:numPr>
          <w:ilvl w:val="0"/>
          <w:numId w:val="256"/>
        </w:numPr>
      </w:pPr>
      <w:r w:rsidRPr="008E0F64">
        <w:t>Niederspannungs- und Kleinspannungsanlagen, die in den vorerwähnten Bereichen nicht bestimmt sind, erwähnt in den Büchern 1 und 3,</w:t>
      </w:r>
    </w:p>
    <w:p w14:paraId="612D8B53" w14:textId="77777777" w:rsidR="002E3184" w:rsidRPr="008E0F64" w:rsidRDefault="002E3184" w:rsidP="00445351">
      <w:pPr>
        <w:pStyle w:val="FOD-opsomming1"/>
        <w:numPr>
          <w:ilvl w:val="0"/>
          <w:numId w:val="256"/>
        </w:numPr>
      </w:pPr>
      <w:r w:rsidRPr="008E0F64">
        <w:t>Hochspannungsanlagen (mit Ausnahme von Hochspannungsfreileitungen), erwähnt in den Büchern 2 und 3,</w:t>
      </w:r>
    </w:p>
    <w:p w14:paraId="2B46E132" w14:textId="77777777" w:rsidR="002E3184" w:rsidRPr="008E0F64" w:rsidRDefault="002E3184" w:rsidP="00445351">
      <w:pPr>
        <w:pStyle w:val="FOD-opsomming1"/>
        <w:numPr>
          <w:ilvl w:val="0"/>
          <w:numId w:val="256"/>
        </w:numPr>
      </w:pPr>
      <w:r w:rsidRPr="008E0F64">
        <w:t>Hochspannungsfreileitungen (mit Ausnahme der in Buch 3 erwähnten thermografischen Prüfung), erwähnt in Buch 3,</w:t>
      </w:r>
    </w:p>
    <w:p w14:paraId="593A002C" w14:textId="77777777" w:rsidR="002E3184" w:rsidRPr="008E0F64" w:rsidRDefault="002E3184" w:rsidP="00445351">
      <w:pPr>
        <w:pStyle w:val="FOD-opsomming1"/>
        <w:numPr>
          <w:ilvl w:val="0"/>
          <w:numId w:val="256"/>
        </w:numPr>
      </w:pPr>
      <w:r w:rsidRPr="008E0F64">
        <w:t xml:space="preserve">thermografische Prüfung von Hochspannungsfreileitungen, erwähnt in Buch 3. </w:t>
      </w:r>
    </w:p>
    <w:p w14:paraId="21257CFD" w14:textId="77777777" w:rsidR="002E3184" w:rsidRPr="008E0F64" w:rsidRDefault="002E3184" w:rsidP="002E3184">
      <w:pPr>
        <w:pStyle w:val="FOD-opsommingabc"/>
      </w:pPr>
      <w:r w:rsidRPr="008E0F64">
        <w:t>Anträgen müssen folgende Unterlagen beigefügt werden:</w:t>
      </w:r>
    </w:p>
    <w:p w14:paraId="3638CA0E" w14:textId="77777777" w:rsidR="002E3184" w:rsidRPr="008E0F64" w:rsidRDefault="002E3184" w:rsidP="00445351">
      <w:pPr>
        <w:pStyle w:val="FOD-opsomming1"/>
        <w:numPr>
          <w:ilvl w:val="0"/>
          <w:numId w:val="78"/>
        </w:numPr>
        <w:ind w:left="709"/>
      </w:pPr>
      <w:r w:rsidRPr="008E0F64">
        <w:t>Kopie des Diploms des technischen Leiters,</w:t>
      </w:r>
    </w:p>
    <w:p w14:paraId="3BAC5440" w14:textId="77777777" w:rsidR="002E3184" w:rsidRPr="008E0F64" w:rsidRDefault="002E3184" w:rsidP="00445351">
      <w:pPr>
        <w:pStyle w:val="FOD-opsomming1"/>
        <w:numPr>
          <w:ilvl w:val="0"/>
          <w:numId w:val="78"/>
        </w:numPr>
        <w:ind w:left="709"/>
      </w:pPr>
      <w:r w:rsidRPr="008E0F64">
        <w:t>Lebenslauf des technischen Leiters,</w:t>
      </w:r>
    </w:p>
    <w:p w14:paraId="5D28FAEF" w14:textId="77777777" w:rsidR="002E3184" w:rsidRPr="008E0F64" w:rsidRDefault="002E3184" w:rsidP="00445351">
      <w:pPr>
        <w:pStyle w:val="FOD-opsomming1"/>
        <w:numPr>
          <w:ilvl w:val="0"/>
          <w:numId w:val="78"/>
        </w:numPr>
        <w:ind w:left="709"/>
      </w:pPr>
      <w:r w:rsidRPr="008E0F64">
        <w:t>Kopie der Satzung der Stelle,</w:t>
      </w:r>
    </w:p>
    <w:p w14:paraId="082F7AF2" w14:textId="77777777" w:rsidR="002E3184" w:rsidRPr="008E0F64" w:rsidRDefault="002E3184" w:rsidP="00445351">
      <w:pPr>
        <w:pStyle w:val="FOD-opsomming1"/>
        <w:numPr>
          <w:ilvl w:val="0"/>
          <w:numId w:val="78"/>
        </w:numPr>
        <w:ind w:left="709"/>
      </w:pPr>
      <w:r w:rsidRPr="008E0F64">
        <w:t>Kopie der Akkreditierungsbescheinigung und Geltungsbereich der Akkreditierung,</w:t>
      </w:r>
    </w:p>
    <w:p w14:paraId="208C3A68" w14:textId="2ED3DC55" w:rsidR="002E3184" w:rsidRPr="008E0F64" w:rsidRDefault="002E3184" w:rsidP="00445351">
      <w:pPr>
        <w:pStyle w:val="FOD-opsomming1"/>
        <w:numPr>
          <w:ilvl w:val="0"/>
          <w:numId w:val="78"/>
        </w:numPr>
        <w:ind w:left="709"/>
      </w:pPr>
      <w:r w:rsidRPr="008E0F64">
        <w:t>Erklärung, dass die zivilrechtliche Haftung der Stelle durch eine</w:t>
      </w:r>
      <w:r w:rsidR="00DC3301" w:rsidRPr="008E0F64">
        <w:t>n</w:t>
      </w:r>
      <w:r w:rsidRPr="008E0F64">
        <w:t xml:space="preserve"> Versicherungsvertrag gedeckt sein wird. Nach Erteilung der Zulassung und vor Beginn von Prüftätigkeiten muss der entsprechende Deckungsbeleg </w:t>
      </w:r>
      <w:r w:rsidR="00682BAC" w:rsidRPr="008E0F64">
        <w:t>der Verwaltung vorgelegt werden,</w:t>
      </w:r>
    </w:p>
    <w:p w14:paraId="3EA96CDE" w14:textId="77777777" w:rsidR="002E3184" w:rsidRPr="008E0F64" w:rsidRDefault="002E3184" w:rsidP="00445351">
      <w:pPr>
        <w:pStyle w:val="FOD-opsomming1"/>
        <w:numPr>
          <w:ilvl w:val="0"/>
          <w:numId w:val="78"/>
        </w:numPr>
        <w:ind w:left="709"/>
      </w:pPr>
      <w:r w:rsidRPr="008E0F64">
        <w:t xml:space="preserve">Liste der Prüfer mit Angabe ihrer unter </w:t>
      </w:r>
      <w:r w:rsidRPr="008E0F64">
        <w:rPr>
          <w:i/>
        </w:rPr>
        <w:t>Buchstabe</w:t>
      </w:r>
      <w:r w:rsidRPr="008E0F64">
        <w:t> </w:t>
      </w:r>
      <w:r w:rsidRPr="008E0F64">
        <w:rPr>
          <w:i/>
        </w:rPr>
        <w:t>a</w:t>
      </w:r>
      <w:r w:rsidRPr="008E0F64">
        <w:t xml:space="preserve"> aufgeführten Tätigkeitsbereiche.</w:t>
      </w:r>
    </w:p>
    <w:p w14:paraId="04C24643" w14:textId="77777777" w:rsidR="002E3184" w:rsidRPr="008E0F64" w:rsidRDefault="002E3184" w:rsidP="002E3184">
      <w:pPr>
        <w:pStyle w:val="FOD-opsommingabc"/>
      </w:pPr>
      <w:r w:rsidRPr="008E0F64">
        <w:t xml:space="preserve">Um zu beurteilen, ob die Stelle über die erforderliche Kompetenz zur Durchführung der Prüfungen verfügt, für die eine Zulassung beantragt wird, kann die Verwaltung von ihren Sachverständigen Audits durchführen lassen. </w:t>
      </w:r>
    </w:p>
    <w:p w14:paraId="2C0E2200" w14:textId="77777777" w:rsidR="002E3184" w:rsidRPr="008E0F64" w:rsidRDefault="002E3184" w:rsidP="002E3184">
      <w:pPr>
        <w:pStyle w:val="FOD-opsommingabc"/>
      </w:pPr>
      <w:r w:rsidRPr="008E0F64">
        <w:t>Zulassungsanträge werden von der Verwaltung geprüft, die innerhalb sechzig Tagen eine Stellungnahme abgibt:</w:t>
      </w:r>
    </w:p>
    <w:p w14:paraId="353B338A" w14:textId="77777777" w:rsidR="002E3184" w:rsidRPr="008E0F64" w:rsidRDefault="002E3184" w:rsidP="00445351">
      <w:pPr>
        <w:pStyle w:val="FOD-opsomming1"/>
        <w:numPr>
          <w:ilvl w:val="0"/>
          <w:numId w:val="257"/>
        </w:numPr>
      </w:pPr>
      <w:r w:rsidRPr="008E0F64">
        <w:t>Bei günstiger Stellungnahme wird der Antragsteller davon in Kenntnis gesetzt und wird die Akte an den Ausschuss weitergeleitet.</w:t>
      </w:r>
    </w:p>
    <w:p w14:paraId="3B35114C" w14:textId="77777777" w:rsidR="002E3184" w:rsidRPr="008E0F64" w:rsidRDefault="002E3184" w:rsidP="00445351">
      <w:pPr>
        <w:pStyle w:val="FOD-opsomming1"/>
        <w:numPr>
          <w:ilvl w:val="0"/>
          <w:numId w:val="257"/>
        </w:numPr>
        <w:rPr>
          <w:spacing w:val="-2"/>
        </w:rPr>
      </w:pPr>
      <w:r w:rsidRPr="008E0F64">
        <w:rPr>
          <w:spacing w:val="-2"/>
        </w:rPr>
        <w:t>Bei ungünstiger Stellungnahme wird der Antragsteller per Einschreibebrief anhand einer mit Gründen versehenen Notifizierung davon in Kenntnis gesetzt; er verfügt über eine Frist von dreißig Tagen, um per Einschreibebrief einen mit Gründen versehenen Antrag auf Neuüberprüfung bei der Verwaltung einzureichen. Wenn innerhalb dieser Frist keine Neuüberprüfung beantragt worden ist, gilt die Akte als abgeschlossen. Andernfalls wird die Akte an den Ausschuss weitergeleitet.</w:t>
      </w:r>
    </w:p>
    <w:p w14:paraId="7DE5541E" w14:textId="77777777" w:rsidR="002E3184" w:rsidRPr="008E0F64" w:rsidRDefault="002E3184" w:rsidP="002E3184">
      <w:pPr>
        <w:pStyle w:val="FOD-normal"/>
        <w:keepNext/>
        <w:spacing w:before="0"/>
        <w:ind w:left="352"/>
      </w:pPr>
      <w:r w:rsidRPr="008E0F64">
        <w:t>Der Ausschuss gibt seine Stellungnahme innerhalb sechzig Tagen nach Erhalt der Akte ab. Nach Ablauf dieser Frist wird davon ausgegangen, dass der Ausschuss sich der Stellungnahme der Verwaltung angeschlossen hat.</w:t>
      </w:r>
    </w:p>
    <w:p w14:paraId="60FA3A87" w14:textId="77777777" w:rsidR="00F669B9" w:rsidRPr="008E0F64" w:rsidRDefault="002E3184" w:rsidP="00F669B9">
      <w:pPr>
        <w:pStyle w:val="FOD-opsommingabc"/>
      </w:pPr>
      <w:r w:rsidRPr="008E0F64">
        <w:t>Bei günstiger Stellungnahme des Ausschusses legt die Verwaltung den Zulassungsvorschlag innerhalb dreißig Tagen dem Minister zur Entscheidung vor.</w:t>
      </w:r>
    </w:p>
    <w:p w14:paraId="01712B3B" w14:textId="77777777" w:rsidR="00F669B9" w:rsidRPr="008E0F64" w:rsidRDefault="002E3184" w:rsidP="00F669B9">
      <w:pPr>
        <w:pStyle w:val="FOD-opsommingabc"/>
      </w:pPr>
      <w:r w:rsidRPr="008E0F64">
        <w:t>Bei ungünstiger Stellungnahme des Ausschusses wird der Antragsteller innerhalb dreißig Tagen per Einschreibebrief anhand einer mit Gründen versehenen Notifizierung davon in Kenntnis gesetzt; er verfügt über eine Frist von dreißig Tagen, um per Einschreibebrief einen mit Gründen versehenen Antrag auf Neuüberprüfung beim Minister einzureichen.</w:t>
      </w:r>
    </w:p>
    <w:p w14:paraId="413BBD34" w14:textId="77777777" w:rsidR="00F669B9" w:rsidRPr="008E0F64" w:rsidRDefault="002E3184" w:rsidP="00F669B9">
      <w:pPr>
        <w:pStyle w:val="FOD-opsommingabc"/>
        <w:numPr>
          <w:ilvl w:val="0"/>
          <w:numId w:val="0"/>
        </w:numPr>
        <w:ind w:left="360"/>
      </w:pPr>
      <w:r w:rsidRPr="008E0F64">
        <w:t>Die Verwaltung gibt ihre Stellungnahme zu betreffendem Widerspruch ab und übermittelt die Akte zwecks Entscheidung innerhalb sechzig Tagen an den Minister.</w:t>
      </w:r>
    </w:p>
    <w:p w14:paraId="4F19C7A0" w14:textId="10705A0F" w:rsidR="002E3184" w:rsidRPr="008E0F64" w:rsidRDefault="002E3184" w:rsidP="00F669B9">
      <w:pPr>
        <w:pStyle w:val="FOD-opsommingabc"/>
      </w:pPr>
      <w:r w:rsidRPr="008E0F64">
        <w:t xml:space="preserve">Die Dauer der Zulassung ist auf fünf Jahre begrenzt. Die Zulassung ist gemäß </w:t>
      </w:r>
      <w:r w:rsidRPr="008E0F64">
        <w:rPr>
          <w:i/>
        </w:rPr>
        <w:t>Abschnitt 6.3.5</w:t>
      </w:r>
      <w:r w:rsidRPr="008E0F64">
        <w:t xml:space="preserve"> erneuerbar.</w:t>
      </w:r>
    </w:p>
    <w:p w14:paraId="2B0C135A" w14:textId="77777777" w:rsidR="002E3184" w:rsidRPr="008E0F64" w:rsidRDefault="002E3184" w:rsidP="002E3184">
      <w:pPr>
        <w:pStyle w:val="FOD-niv3"/>
      </w:pPr>
      <w:bookmarkStart w:id="2239" w:name="_Toc390687884"/>
      <w:bookmarkStart w:id="2240" w:name="_Toc167268425"/>
      <w:bookmarkStart w:id="2241" w:name="_Toc167269588"/>
      <w:bookmarkStart w:id="2242" w:name="_Toc167270748"/>
      <w:r w:rsidRPr="008E0F64">
        <w:lastRenderedPageBreak/>
        <w:t>Abschnitt 6.3.5 - Erneuerung einer Zulassung</w:t>
      </w:r>
      <w:bookmarkEnd w:id="2239"/>
      <w:bookmarkEnd w:id="2240"/>
      <w:bookmarkEnd w:id="2241"/>
      <w:bookmarkEnd w:id="2242"/>
    </w:p>
    <w:p w14:paraId="094F2F74" w14:textId="77777777" w:rsidR="002E3184" w:rsidRPr="008E0F64" w:rsidRDefault="002E3184" w:rsidP="002E3184">
      <w:pPr>
        <w:pStyle w:val="FOD-normal"/>
      </w:pPr>
      <w:r w:rsidRPr="008E0F64">
        <w:t>Anträge auf Erneuerung einer Zulassung werden mindestens sechs Monate vor Ablauf der Gültigkeitsdauer der Zulassung per Einschreibesendung an die Verwaltung gerichtet. In den Anträgen wird der Tätigkeitsbereich angegeben und ihnen wird eine Liste der ermächtigten Prüfer beigefügt.</w:t>
      </w:r>
    </w:p>
    <w:p w14:paraId="3DDC1AC1" w14:textId="77777777" w:rsidR="002E3184" w:rsidRPr="008E0F64" w:rsidRDefault="002E3184" w:rsidP="002E3184">
      <w:pPr>
        <w:pStyle w:val="FOD-normal"/>
      </w:pPr>
      <w:r w:rsidRPr="008E0F64">
        <w:t xml:space="preserve">Das in </w:t>
      </w:r>
      <w:r w:rsidRPr="008E0F64">
        <w:rPr>
          <w:i/>
        </w:rPr>
        <w:t>Abschnitt 6.3.4</w:t>
      </w:r>
      <w:r w:rsidRPr="008E0F64">
        <w:t xml:space="preserve"> </w:t>
      </w:r>
      <w:r w:rsidRPr="008E0F64">
        <w:rPr>
          <w:i/>
        </w:rPr>
        <w:t>Buchstabe c</w:t>
      </w:r>
      <w:r w:rsidRPr="008E0F64">
        <w:t xml:space="preserve">, </w:t>
      </w:r>
      <w:r w:rsidRPr="008E0F64">
        <w:rPr>
          <w:i/>
        </w:rPr>
        <w:t>d</w:t>
      </w:r>
      <w:r w:rsidRPr="008E0F64">
        <w:t xml:space="preserve">, </w:t>
      </w:r>
      <w:r w:rsidRPr="008E0F64">
        <w:rPr>
          <w:i/>
        </w:rPr>
        <w:t>e</w:t>
      </w:r>
      <w:r w:rsidRPr="008E0F64">
        <w:t xml:space="preserve">, </w:t>
      </w:r>
      <w:r w:rsidRPr="008E0F64">
        <w:rPr>
          <w:i/>
        </w:rPr>
        <w:t>f</w:t>
      </w:r>
      <w:r w:rsidRPr="008E0F64">
        <w:t xml:space="preserve"> und </w:t>
      </w:r>
      <w:r w:rsidRPr="008E0F64">
        <w:rPr>
          <w:i/>
        </w:rPr>
        <w:t>g</w:t>
      </w:r>
      <w:r w:rsidRPr="008E0F64">
        <w:t xml:space="preserve"> aufgeführte Verfahren ist auf diese Anträge anwendbar.</w:t>
      </w:r>
    </w:p>
    <w:p w14:paraId="3FFB3EFF" w14:textId="77777777" w:rsidR="002E3184" w:rsidRPr="008E0F64" w:rsidRDefault="002E3184" w:rsidP="002E3184">
      <w:pPr>
        <w:pStyle w:val="FOD-niv3"/>
      </w:pPr>
      <w:bookmarkStart w:id="2243" w:name="_Toc390687885"/>
      <w:bookmarkStart w:id="2244" w:name="_Toc167268426"/>
      <w:bookmarkStart w:id="2245" w:name="_Toc167269589"/>
      <w:bookmarkStart w:id="2246" w:name="_Toc167270749"/>
      <w:r w:rsidRPr="008E0F64">
        <w:t>Abschnitt 6.3.6 - Ermächtigungserklärung von Prüfern</w:t>
      </w:r>
      <w:bookmarkEnd w:id="2243"/>
      <w:bookmarkEnd w:id="2244"/>
      <w:bookmarkEnd w:id="2245"/>
      <w:bookmarkEnd w:id="2246"/>
    </w:p>
    <w:p w14:paraId="24AC9128" w14:textId="77777777" w:rsidR="002E3184" w:rsidRPr="008E0F64" w:rsidRDefault="002E3184" w:rsidP="00F1261E">
      <w:pPr>
        <w:pStyle w:val="FOD-normal"/>
        <w:numPr>
          <w:ilvl w:val="0"/>
          <w:numId w:val="59"/>
        </w:numPr>
        <w:spacing w:before="0"/>
        <w:ind w:left="357"/>
      </w:pPr>
      <w:r w:rsidRPr="008E0F64">
        <w:t>Zugelassene Stellen übermitteln der Verwaltung die Ermächtigungserklärung jedes neuen Prüfers und jedes bereits tätigen Prüfers, wenn sich dessen Tätigkeitsbereich erweitert.</w:t>
      </w:r>
    </w:p>
    <w:p w14:paraId="0B49812E" w14:textId="77777777" w:rsidR="002E3184" w:rsidRPr="008E0F64" w:rsidRDefault="002E3184" w:rsidP="00F1261E">
      <w:pPr>
        <w:pStyle w:val="FOD-normal"/>
        <w:numPr>
          <w:ilvl w:val="0"/>
          <w:numId w:val="59"/>
        </w:numPr>
        <w:spacing w:before="0"/>
        <w:ind w:left="357"/>
      </w:pPr>
      <w:r w:rsidRPr="008E0F64">
        <w:t>Für neue Prüfer werden der Erklärung folgende Unterlagen beigefügt:</w:t>
      </w:r>
    </w:p>
    <w:p w14:paraId="1DED666E" w14:textId="77777777" w:rsidR="002E3184" w:rsidRPr="008E0F64" w:rsidRDefault="002E3184" w:rsidP="00445351">
      <w:pPr>
        <w:pStyle w:val="FOD-opsomming1"/>
        <w:numPr>
          <w:ilvl w:val="0"/>
          <w:numId w:val="258"/>
        </w:numPr>
      </w:pPr>
      <w:r w:rsidRPr="008E0F64">
        <w:t>Kopie des Abschlussdiploms,</w:t>
      </w:r>
    </w:p>
    <w:p w14:paraId="377F3D96" w14:textId="77777777" w:rsidR="002E3184" w:rsidRPr="008E0F64" w:rsidRDefault="002E3184" w:rsidP="00445351">
      <w:pPr>
        <w:pStyle w:val="FOD-opsomming1"/>
        <w:numPr>
          <w:ilvl w:val="0"/>
          <w:numId w:val="258"/>
        </w:numPr>
      </w:pPr>
      <w:r w:rsidRPr="008E0F64">
        <w:t>Lebenslauf,</w:t>
      </w:r>
    </w:p>
    <w:p w14:paraId="276A831A" w14:textId="77777777" w:rsidR="002E3184" w:rsidRPr="008E0F64" w:rsidRDefault="002E3184" w:rsidP="00445351">
      <w:pPr>
        <w:pStyle w:val="FOD-opsomming1"/>
        <w:numPr>
          <w:ilvl w:val="0"/>
          <w:numId w:val="258"/>
        </w:numPr>
      </w:pPr>
      <w:r w:rsidRPr="008E0F64">
        <w:t>Kopie des Einstellungsvertrags (außer bei Kontrolldiensten, die Teil eines öffentlichen Dienstes sind).</w:t>
      </w:r>
    </w:p>
    <w:p w14:paraId="3C344D98" w14:textId="77777777" w:rsidR="002E3184" w:rsidRPr="008E0F64" w:rsidRDefault="002E3184" w:rsidP="00F1261E">
      <w:pPr>
        <w:pStyle w:val="FOD-normal"/>
        <w:numPr>
          <w:ilvl w:val="0"/>
          <w:numId w:val="59"/>
        </w:numPr>
        <w:spacing w:before="0"/>
        <w:ind w:left="357"/>
      </w:pPr>
      <w:r w:rsidRPr="008E0F64">
        <w:t>Die Verwaltung kann verlangen, dass ein Prüfer den Nachweis erbringt, dass er die Verordnungsvorschriften in dem/den Tätigkeitsbereich(en) kennt, für den/die eine Ermächtigungs</w:t>
      </w:r>
      <w:r w:rsidRPr="008E0F64">
        <w:softHyphen/>
        <w:t>erklärung eingereicht worden ist. Die Verwaltung behält sich das Recht vor, den Prüfer einer schriftlichen oder mündlichen Bewertung zu unterziehen, um festzustellen, ob er die Verordnungsvorschriften in dem/den Tätigkeitsbereich(en) kennt, für den/die eine Ermächtigungs</w:t>
      </w:r>
      <w:r w:rsidRPr="008E0F64">
        <w:softHyphen/>
        <w:t>erklärung eingereicht worden ist.</w:t>
      </w:r>
    </w:p>
    <w:p w14:paraId="3D918F32" w14:textId="77777777" w:rsidR="002E3184" w:rsidRPr="008E0F64" w:rsidRDefault="002E3184" w:rsidP="00F1261E">
      <w:pPr>
        <w:pStyle w:val="FOD-normal"/>
        <w:numPr>
          <w:ilvl w:val="0"/>
          <w:numId w:val="59"/>
        </w:numPr>
        <w:spacing w:before="0"/>
        <w:ind w:left="357"/>
      </w:pPr>
      <w:r w:rsidRPr="008E0F64">
        <w:t xml:space="preserve">Bei ungünstiger Beurteilung des unter </w:t>
      </w:r>
      <w:r w:rsidRPr="008E0F64">
        <w:rPr>
          <w:i/>
        </w:rPr>
        <w:t>Buchstabe</w:t>
      </w:r>
      <w:r w:rsidRPr="008E0F64">
        <w:t> </w:t>
      </w:r>
      <w:r w:rsidRPr="008E0F64">
        <w:rPr>
          <w:i/>
        </w:rPr>
        <w:t>c</w:t>
      </w:r>
      <w:r w:rsidRPr="008E0F64">
        <w:t xml:space="preserve"> erwähnten Prüfers teilt die Verwaltung der betreffenden zugelassenen Stelle innerhalb dreißig Tagen mit, dass die Erklärung ausgesetzt worden ist. Die zugelassene Stelle darf für diesen Anwärter erst nach einer Frist von neunzig Tagen eine neue Ermächtigungserklärung einreichen.</w:t>
      </w:r>
    </w:p>
    <w:p w14:paraId="142F35E0" w14:textId="77777777" w:rsidR="002E3184" w:rsidRPr="008E0F64" w:rsidRDefault="002E3184" w:rsidP="00F1261E">
      <w:pPr>
        <w:pStyle w:val="FOD-normal"/>
        <w:numPr>
          <w:ilvl w:val="0"/>
          <w:numId w:val="59"/>
        </w:numPr>
        <w:spacing w:before="0"/>
        <w:ind w:left="357"/>
      </w:pPr>
      <w:r w:rsidRPr="008E0F64">
        <w:t>Wenn die mit der Überwachung beauftragten Beamten und Bediensteten feststellen, dass ein Prüfer Prüfungen nicht gemäß den Vorschriften des vorliegenden Buches durchführt, kann die Verwaltung bei der betreffenden zugelassenen Stelle intervenieren, damit erforderliche Korrekturmaßnahmen ergriffen werden.</w:t>
      </w:r>
    </w:p>
    <w:p w14:paraId="72329B81" w14:textId="77777777" w:rsidR="002E3184" w:rsidRPr="008E0F64" w:rsidRDefault="002E3184" w:rsidP="002E3184">
      <w:pPr>
        <w:pStyle w:val="FOD-niv3"/>
      </w:pPr>
      <w:bookmarkStart w:id="2247" w:name="_Toc390687886"/>
      <w:bookmarkStart w:id="2248" w:name="_Toc167268427"/>
      <w:bookmarkStart w:id="2249" w:name="_Toc167269590"/>
      <w:bookmarkStart w:id="2250" w:name="_Toc167270750"/>
      <w:r w:rsidRPr="008E0F64">
        <w:t>Abschnitt 6.3.7 - Arbeitskriterien</w:t>
      </w:r>
      <w:bookmarkEnd w:id="2247"/>
      <w:bookmarkEnd w:id="2248"/>
      <w:bookmarkEnd w:id="2249"/>
      <w:bookmarkEnd w:id="2250"/>
    </w:p>
    <w:p w14:paraId="1A84887F" w14:textId="77777777" w:rsidR="002E3184" w:rsidRPr="008E0F64" w:rsidRDefault="002E3184" w:rsidP="00F1261E">
      <w:pPr>
        <w:pStyle w:val="FOD-normal"/>
        <w:numPr>
          <w:ilvl w:val="0"/>
          <w:numId w:val="60"/>
        </w:numPr>
      </w:pPr>
      <w:r w:rsidRPr="008E0F64">
        <w:t>Zugelassene Stellen müssen der Verwaltung folgende Informationen übermitteln:</w:t>
      </w:r>
    </w:p>
    <w:p w14:paraId="69752183" w14:textId="77777777" w:rsidR="002E3184" w:rsidRPr="008E0F64" w:rsidRDefault="002E3184" w:rsidP="00445351">
      <w:pPr>
        <w:pStyle w:val="FOD-opsomming123"/>
        <w:numPr>
          <w:ilvl w:val="0"/>
          <w:numId w:val="455"/>
        </w:numPr>
      </w:pPr>
      <w:r w:rsidRPr="008E0F64">
        <w:t>Änderungen der Satzung (außer bei Kontrolldiensten, die Teil eines öffentlichen Dienstes sind),</w:t>
      </w:r>
    </w:p>
    <w:p w14:paraId="4D939354" w14:textId="77777777" w:rsidR="002E3184" w:rsidRPr="008E0F64" w:rsidRDefault="002E3184" w:rsidP="00445351">
      <w:pPr>
        <w:pStyle w:val="FOD-opsomming123"/>
        <w:numPr>
          <w:ilvl w:val="0"/>
          <w:numId w:val="455"/>
        </w:numPr>
        <w:tabs>
          <w:tab w:val="clear" w:pos="480"/>
          <w:tab w:val="left" w:pos="720"/>
        </w:tabs>
      </w:pPr>
      <w:r w:rsidRPr="008E0F64">
        <w:t xml:space="preserve">Ersetzung des technischen Leiters; die in </w:t>
      </w:r>
      <w:r w:rsidRPr="008E0F64">
        <w:rPr>
          <w:i/>
        </w:rPr>
        <w:t>Abschnitt 6.3.4</w:t>
      </w:r>
      <w:r w:rsidRPr="008E0F64">
        <w:t xml:space="preserve"> </w:t>
      </w:r>
      <w:r w:rsidRPr="008E0F64">
        <w:rPr>
          <w:i/>
        </w:rPr>
        <w:t>Buchstabe</w:t>
      </w:r>
      <w:r w:rsidRPr="008E0F64">
        <w:t> </w:t>
      </w:r>
      <w:r w:rsidRPr="008E0F64">
        <w:rPr>
          <w:i/>
        </w:rPr>
        <w:t>b</w:t>
      </w:r>
      <w:r w:rsidRPr="008E0F64">
        <w:t xml:space="preserve"> Nr. 1 und 2 erwähnten Unterlagen werden beigefügt,</w:t>
      </w:r>
    </w:p>
    <w:p w14:paraId="3187D735" w14:textId="77777777" w:rsidR="002E3184" w:rsidRPr="008E0F64" w:rsidRDefault="002E3184" w:rsidP="00445351">
      <w:pPr>
        <w:pStyle w:val="FOD-opsomming123"/>
        <w:numPr>
          <w:ilvl w:val="0"/>
          <w:numId w:val="455"/>
        </w:numPr>
        <w:tabs>
          <w:tab w:val="clear" w:pos="480"/>
          <w:tab w:val="left" w:pos="720"/>
        </w:tabs>
        <w:spacing w:after="0"/>
      </w:pPr>
      <w:r w:rsidRPr="008E0F64">
        <w:t>Änderungen oder Entzug der Akkreditierungsbescheinigung.</w:t>
      </w:r>
    </w:p>
    <w:p w14:paraId="4357CFFD" w14:textId="77777777" w:rsidR="002E3184" w:rsidRPr="008E0F64" w:rsidRDefault="002E3184" w:rsidP="002E3184">
      <w:pPr>
        <w:pStyle w:val="FOD-normal"/>
        <w:spacing w:before="0"/>
        <w:ind w:left="357"/>
      </w:pPr>
      <w:r w:rsidRPr="008E0F64">
        <w:t>Diese Angaben müssen innerhalb sieben Tagen nach ihrem Eintritt übermittelt werden.</w:t>
      </w:r>
    </w:p>
    <w:p w14:paraId="1AD2FE8B" w14:textId="77777777" w:rsidR="002E3184" w:rsidRPr="008E0F64" w:rsidRDefault="002E3184" w:rsidP="00F1261E">
      <w:pPr>
        <w:pStyle w:val="FOD-normal"/>
        <w:keepNext/>
        <w:numPr>
          <w:ilvl w:val="0"/>
          <w:numId w:val="60"/>
        </w:numPr>
        <w:spacing w:before="0"/>
        <w:ind w:left="357" w:hanging="357"/>
      </w:pPr>
      <w:r w:rsidRPr="008E0F64">
        <w:t xml:space="preserve">Zugelassene Stellen müssen dem Ausschuss spätestens am 1. April jeden Jahres eine Liste ihrer Prüfer mit Angabe ihrer Qualifikationen in den in </w:t>
      </w:r>
      <w:r w:rsidRPr="008E0F64">
        <w:rPr>
          <w:i/>
        </w:rPr>
        <w:t>Abschnitt 6.3.4</w:t>
      </w:r>
      <w:r w:rsidRPr="008E0F64">
        <w:t xml:space="preserve"> </w:t>
      </w:r>
      <w:r w:rsidRPr="008E0F64">
        <w:rPr>
          <w:i/>
        </w:rPr>
        <w:t>Buchstabe</w:t>
      </w:r>
      <w:r w:rsidRPr="008E0F64">
        <w:t> </w:t>
      </w:r>
      <w:r w:rsidRPr="008E0F64">
        <w:rPr>
          <w:i/>
        </w:rPr>
        <w:t>a</w:t>
      </w:r>
      <w:r w:rsidRPr="008E0F64">
        <w:t xml:space="preserve"> aufgeführten Tätigkeitsbereichen vorlegen und einen ausführlichen Bericht über:</w:t>
      </w:r>
    </w:p>
    <w:p w14:paraId="2B7BE7F9" w14:textId="77777777" w:rsidR="002E3184" w:rsidRPr="008E0F64" w:rsidRDefault="002E3184" w:rsidP="00445351">
      <w:pPr>
        <w:pStyle w:val="FOD-opsomming1"/>
        <w:keepNext/>
        <w:widowControl/>
        <w:numPr>
          <w:ilvl w:val="0"/>
          <w:numId w:val="259"/>
        </w:numPr>
        <w:tabs>
          <w:tab w:val="clear" w:pos="880"/>
          <w:tab w:val="left" w:pos="900"/>
        </w:tabs>
      </w:pPr>
      <w:r w:rsidRPr="008E0F64">
        <w:t>ihre Prüftätigkeiten, einschließlich der Gesamtzahl durchgeführter Prüfungen pro Tätigkeitsbereich,</w:t>
      </w:r>
    </w:p>
    <w:p w14:paraId="4B7F0E41" w14:textId="77777777" w:rsidR="002E3184" w:rsidRPr="008E0F64" w:rsidRDefault="002E3184" w:rsidP="00445351">
      <w:pPr>
        <w:pStyle w:val="FOD-opsomming1"/>
        <w:keepNext/>
        <w:widowControl/>
        <w:numPr>
          <w:ilvl w:val="0"/>
          <w:numId w:val="259"/>
        </w:numPr>
        <w:tabs>
          <w:tab w:val="clear" w:pos="880"/>
          <w:tab w:val="left" w:pos="900"/>
        </w:tabs>
      </w:pPr>
      <w:r w:rsidRPr="008E0F64">
        <w:t>ihre Tätigkeiten in Zusammenhang mit Ausbildung und Information,</w:t>
      </w:r>
    </w:p>
    <w:p w14:paraId="6452A270" w14:textId="77777777" w:rsidR="002E3184" w:rsidRPr="008E0F64" w:rsidRDefault="002E3184" w:rsidP="00445351">
      <w:pPr>
        <w:pStyle w:val="FOD-opsomming1"/>
        <w:keepNext/>
        <w:widowControl/>
        <w:numPr>
          <w:ilvl w:val="0"/>
          <w:numId w:val="259"/>
        </w:numPr>
        <w:tabs>
          <w:tab w:val="clear" w:pos="880"/>
          <w:tab w:val="left" w:pos="900"/>
        </w:tabs>
      </w:pPr>
      <w:r w:rsidRPr="008E0F64">
        <w:t>Änderungen der internen Organisation und der Tätigkeiten nach außen hin der Stelle,</w:t>
      </w:r>
    </w:p>
    <w:p w14:paraId="512E7FD3" w14:textId="77777777" w:rsidR="002E3184" w:rsidRPr="008E0F64" w:rsidRDefault="002E3184" w:rsidP="00445351">
      <w:pPr>
        <w:pStyle w:val="FOD-opsomming1"/>
        <w:numPr>
          <w:ilvl w:val="0"/>
          <w:numId w:val="259"/>
        </w:numPr>
        <w:tabs>
          <w:tab w:val="clear" w:pos="880"/>
          <w:tab w:val="left" w:pos="900"/>
        </w:tabs>
      </w:pPr>
      <w:r w:rsidRPr="008E0F64">
        <w:t>registrierte Beschwerden im technischen Bereich,</w:t>
      </w:r>
    </w:p>
    <w:p w14:paraId="7FEA9305" w14:textId="77777777" w:rsidR="002E3184" w:rsidRPr="008E0F64" w:rsidRDefault="002E3184" w:rsidP="00445351">
      <w:pPr>
        <w:pStyle w:val="FOD-opsomming1"/>
        <w:numPr>
          <w:ilvl w:val="0"/>
          <w:numId w:val="259"/>
        </w:numPr>
        <w:tabs>
          <w:tab w:val="clear" w:pos="880"/>
          <w:tab w:val="left" w:pos="900"/>
        </w:tabs>
      </w:pPr>
      <w:r w:rsidRPr="008E0F64">
        <w:t>Arbeitsweise und Zusammensetzung der Leitungs- und Verwaltungsorgane der Stelle, in diesen Organen im abgelaufenen Jahr getroffene Entscheidungen im Bereich Wohlbefinden bei der Arbeit und Folgemaßnahmen zu den vom Ausschuss bei der Ausführung seines Auftrags abgegebenen Stellungnahmen und Empfehlungen.</w:t>
      </w:r>
    </w:p>
    <w:p w14:paraId="6517310F" w14:textId="77777777" w:rsidR="002E3184" w:rsidRPr="008E0F64" w:rsidRDefault="002E3184" w:rsidP="00F1261E">
      <w:pPr>
        <w:pStyle w:val="FOD-normal"/>
        <w:numPr>
          <w:ilvl w:val="0"/>
          <w:numId w:val="60"/>
        </w:numPr>
        <w:spacing w:before="0"/>
        <w:ind w:left="357" w:hanging="357"/>
      </w:pPr>
      <w:r w:rsidRPr="008E0F64">
        <w:t>Zugelassene Stellen müssen:</w:t>
      </w:r>
    </w:p>
    <w:p w14:paraId="45C1EB3C" w14:textId="77777777" w:rsidR="002E3184" w:rsidRPr="008E0F64" w:rsidRDefault="002E3184" w:rsidP="00445351">
      <w:pPr>
        <w:pStyle w:val="FOD-opsomming1"/>
        <w:numPr>
          <w:ilvl w:val="0"/>
          <w:numId w:val="260"/>
        </w:numPr>
        <w:tabs>
          <w:tab w:val="clear" w:pos="880"/>
          <w:tab w:val="left" w:pos="900"/>
        </w:tabs>
      </w:pPr>
      <w:r w:rsidRPr="008E0F64">
        <w:t>Beamten und Bediensteten der Aufsichtsbehörden freien Zugang gewähren,</w:t>
      </w:r>
    </w:p>
    <w:p w14:paraId="3B6A2E05" w14:textId="77777777" w:rsidR="002E3184" w:rsidRPr="008E0F64" w:rsidRDefault="002E3184" w:rsidP="00445351">
      <w:pPr>
        <w:pStyle w:val="FOD-opsomming1"/>
        <w:numPr>
          <w:ilvl w:val="0"/>
          <w:numId w:val="260"/>
        </w:numPr>
        <w:tabs>
          <w:tab w:val="clear" w:pos="880"/>
          <w:tab w:val="left" w:pos="900"/>
        </w:tabs>
      </w:pPr>
      <w:r w:rsidRPr="008E0F64">
        <w:t>diesen Beamten und Bediensteten jegliche Unterlagen und Daten zur Verfügung stellen, die es ihnen ermöglichen, die Arbeitsweise einer Stelle zu beurteilen,</w:t>
      </w:r>
    </w:p>
    <w:p w14:paraId="73744BC2" w14:textId="77777777" w:rsidR="002E3184" w:rsidRPr="008E0F64" w:rsidRDefault="002E3184" w:rsidP="00445351">
      <w:pPr>
        <w:pStyle w:val="FOD-opsomming1"/>
        <w:numPr>
          <w:ilvl w:val="0"/>
          <w:numId w:val="260"/>
        </w:numPr>
        <w:tabs>
          <w:tab w:val="clear" w:pos="880"/>
          <w:tab w:val="left" w:pos="900"/>
        </w:tabs>
      </w:pPr>
      <w:r w:rsidRPr="008E0F64">
        <w:t>diesen Beamten und Bediensteten auf Verlangen diese Unterlagen oder eine Kopie davon aushändigen,</w:t>
      </w:r>
    </w:p>
    <w:p w14:paraId="4F8B386D" w14:textId="77777777" w:rsidR="002E3184" w:rsidRPr="008E0F64" w:rsidRDefault="002E3184" w:rsidP="00445351">
      <w:pPr>
        <w:pStyle w:val="FOD-opsomming1"/>
        <w:numPr>
          <w:ilvl w:val="0"/>
          <w:numId w:val="260"/>
        </w:numPr>
        <w:tabs>
          <w:tab w:val="clear" w:pos="880"/>
          <w:tab w:val="left" w:pos="900"/>
        </w:tabs>
      </w:pPr>
      <w:r w:rsidRPr="008E0F64">
        <w:t>für die Prüfung der von ihnen geprüften hauswirtschaftlichen Niederspannungs- und Kleinspannungsanlagen, die als den Vorschriften des vorliegenden Buches entsprechend erklärt werden, eine Datenbank mit folgenden Angaben führen:</w:t>
      </w:r>
    </w:p>
    <w:p w14:paraId="2B009D9E" w14:textId="56F57DE2" w:rsidR="002E3184" w:rsidRPr="008E0F64" w:rsidRDefault="002E3184" w:rsidP="00445351">
      <w:pPr>
        <w:pStyle w:val="FOD-opsomming123"/>
        <w:numPr>
          <w:ilvl w:val="0"/>
          <w:numId w:val="351"/>
        </w:numPr>
        <w:tabs>
          <w:tab w:val="clear" w:pos="480"/>
          <w:tab w:val="left" w:pos="1260"/>
        </w:tabs>
        <w:spacing w:after="200"/>
        <w:ind w:right="-20"/>
        <w:rPr>
          <w:rFonts w:eastAsiaTheme="minorEastAsia"/>
        </w:rPr>
      </w:pPr>
      <w:r w:rsidRPr="008E0F64">
        <w:t>Adresse der besuchten Anlage und Art der von ihr versorgten Räumlichkeiten</w:t>
      </w:r>
      <w:r w:rsidR="00EB11B3" w:rsidRPr="008E0F64">
        <w:t xml:space="preserve"> [...]</w:t>
      </w:r>
      <w:r w:rsidRPr="008E0F64">
        <w:t>,</w:t>
      </w:r>
    </w:p>
    <w:p w14:paraId="51AB7F14" w14:textId="77777777" w:rsidR="002E3184" w:rsidRPr="008E0F64" w:rsidRDefault="002E3184" w:rsidP="00445351">
      <w:pPr>
        <w:pStyle w:val="FOD-opsomming123"/>
        <w:numPr>
          <w:ilvl w:val="0"/>
          <w:numId w:val="351"/>
        </w:numPr>
        <w:tabs>
          <w:tab w:val="clear" w:pos="480"/>
          <w:tab w:val="left" w:pos="1260"/>
        </w:tabs>
        <w:spacing w:after="200"/>
        <w:rPr>
          <w:rFonts w:eastAsiaTheme="minorEastAsia"/>
        </w:rPr>
      </w:pPr>
      <w:r w:rsidRPr="008E0F64">
        <w:t>Namen, Vornamen und Adresse des Eigentümers der geprüften elektrischen Anlage,</w:t>
      </w:r>
    </w:p>
    <w:p w14:paraId="3B370373" w14:textId="77777777" w:rsidR="002E3184" w:rsidRPr="008E0F64" w:rsidRDefault="002E3184" w:rsidP="00445351">
      <w:pPr>
        <w:pStyle w:val="FOD-opsomming123"/>
        <w:widowControl/>
        <w:numPr>
          <w:ilvl w:val="0"/>
          <w:numId w:val="351"/>
        </w:numPr>
        <w:tabs>
          <w:tab w:val="clear" w:pos="480"/>
          <w:tab w:val="left" w:pos="1260"/>
        </w:tabs>
        <w:spacing w:after="200"/>
        <w:rPr>
          <w:rFonts w:eastAsiaTheme="minorEastAsia"/>
        </w:rPr>
      </w:pPr>
      <w:r w:rsidRPr="008E0F64">
        <w:lastRenderedPageBreak/>
        <w:t xml:space="preserve">Datum und Art der durchgeführten Prüfung (Konformitätsprüfung </w:t>
      </w:r>
      <w:r w:rsidRPr="008E0F64">
        <w:rPr>
          <w:i/>
        </w:rPr>
        <w:t>(Kapitel 6.4)</w:t>
      </w:r>
      <w:r w:rsidRPr="008E0F64">
        <w:t xml:space="preserve"> oder Kontrollbesuch </w:t>
      </w:r>
      <w:r w:rsidRPr="008E0F64">
        <w:rPr>
          <w:i/>
        </w:rPr>
        <w:t>(Kapitel 6.5 und 8.4)</w:t>
      </w:r>
      <w:r w:rsidRPr="008E0F64">
        <w:t>),</w:t>
      </w:r>
    </w:p>
    <w:p w14:paraId="488C1CCE" w14:textId="77777777" w:rsidR="002E3184" w:rsidRPr="008E0F64" w:rsidRDefault="002E3184" w:rsidP="00445351">
      <w:pPr>
        <w:pStyle w:val="FOD-opsomming123"/>
        <w:numPr>
          <w:ilvl w:val="0"/>
          <w:numId w:val="351"/>
        </w:numPr>
        <w:tabs>
          <w:tab w:val="clear" w:pos="480"/>
          <w:tab w:val="left" w:pos="1260"/>
        </w:tabs>
        <w:spacing w:after="0"/>
        <w:rPr>
          <w:rFonts w:eastAsiaTheme="minorEastAsia"/>
        </w:rPr>
      </w:pPr>
      <w:r w:rsidRPr="008E0F64">
        <w:t>EAN-Code zur eindeutigen Identifizierung jeder Anlage.</w:t>
      </w:r>
    </w:p>
    <w:p w14:paraId="4239F65C" w14:textId="77777777" w:rsidR="002E3184" w:rsidRPr="008E0F64" w:rsidRDefault="002E3184" w:rsidP="002E3184">
      <w:pPr>
        <w:pStyle w:val="FOD-normal"/>
        <w:spacing w:before="0"/>
        <w:ind w:left="357"/>
      </w:pPr>
      <w:r w:rsidRPr="008E0F64">
        <w:t>Diese Daten müssen während eines Zeitraums von mindestens dreißig Jahren aufbewahrt werden.</w:t>
      </w:r>
    </w:p>
    <w:p w14:paraId="44ACF400" w14:textId="77777777" w:rsidR="002E3184" w:rsidRPr="008E0F64" w:rsidRDefault="002E3184" w:rsidP="00F1261E">
      <w:pPr>
        <w:pStyle w:val="FOD-normal"/>
        <w:numPr>
          <w:ilvl w:val="0"/>
          <w:numId w:val="60"/>
        </w:numPr>
        <w:spacing w:before="0"/>
        <w:ind w:left="357" w:hanging="357"/>
      </w:pPr>
      <w:r w:rsidRPr="008E0F64">
        <w:t>Aufsichtsbehörden dürfen Verträge zwischen Stellen und ihren Kunden sowie etwaigen Subunternehmern einsehen.</w:t>
      </w:r>
    </w:p>
    <w:p w14:paraId="3A196FE7" w14:textId="77777777" w:rsidR="002E3184" w:rsidRPr="008E0F64" w:rsidRDefault="002E3184" w:rsidP="00F1261E">
      <w:pPr>
        <w:pStyle w:val="FOD-normal"/>
        <w:numPr>
          <w:ilvl w:val="0"/>
          <w:numId w:val="60"/>
        </w:numPr>
        <w:spacing w:before="0"/>
        <w:ind w:left="357" w:hanging="357"/>
      </w:pPr>
      <w:r w:rsidRPr="008E0F64">
        <w:t>Zugelassene Stellen müssen bei Konformitätsprüfungen vor Ingebrauchnahme und bei Kontrollbesuchen schriftliche Anweisungen des für Energie zuständigen föderalen öffentlichen Dienstes und des für das Wohlbefinden der Arbeitnehmer bei der Ausführung ihrer Arbeit zuständigen föderalen öffentlichen Dienstes, jeweils für ihren Bereich, befolgen.</w:t>
      </w:r>
    </w:p>
    <w:p w14:paraId="7CE6CAD4" w14:textId="77777777" w:rsidR="002E3184" w:rsidRPr="008E0F64" w:rsidRDefault="002E3184" w:rsidP="002E3184">
      <w:pPr>
        <w:pStyle w:val="FOD-niv3"/>
      </w:pPr>
      <w:bookmarkStart w:id="2251" w:name="_Toc390687887"/>
      <w:bookmarkStart w:id="2252" w:name="_Toc167268428"/>
      <w:bookmarkStart w:id="2253" w:name="_Toc167269591"/>
      <w:bookmarkStart w:id="2254" w:name="_Toc167270751"/>
      <w:r w:rsidRPr="008E0F64">
        <w:t>Abschnitt 6.3.8 - Beratungs- und Überwachungsausschuss</w:t>
      </w:r>
      <w:bookmarkEnd w:id="2251"/>
      <w:bookmarkEnd w:id="2252"/>
      <w:bookmarkEnd w:id="2253"/>
      <w:bookmarkEnd w:id="2254"/>
    </w:p>
    <w:p w14:paraId="3D002605" w14:textId="77777777" w:rsidR="002E3184" w:rsidRPr="008E0F64" w:rsidRDefault="002E3184" w:rsidP="00F1261E">
      <w:pPr>
        <w:pStyle w:val="FOD-normal"/>
        <w:numPr>
          <w:ilvl w:val="0"/>
          <w:numId w:val="61"/>
        </w:numPr>
        <w:spacing w:before="0"/>
      </w:pPr>
      <w:r w:rsidRPr="008E0F64">
        <w:t>Bei dem für Energie zuständigen föderalen öffentlichen Dienst wird ein Beratungs- und Überwachungsausschuss eingesetzt mit folgendem Auftrag:</w:t>
      </w:r>
    </w:p>
    <w:p w14:paraId="49BF6329" w14:textId="77777777" w:rsidR="002E3184" w:rsidRPr="008E0F64" w:rsidRDefault="002E3184" w:rsidP="00445351">
      <w:pPr>
        <w:pStyle w:val="FOD-opsomming1"/>
        <w:numPr>
          <w:ilvl w:val="0"/>
          <w:numId w:val="261"/>
        </w:numPr>
        <w:tabs>
          <w:tab w:val="clear" w:pos="880"/>
          <w:tab w:val="left" w:pos="900"/>
        </w:tabs>
      </w:pPr>
      <w:r w:rsidRPr="008E0F64">
        <w:t xml:space="preserve">Abgabe von Stellungnahmen gemäß den Bestimmungen von </w:t>
      </w:r>
      <w:r w:rsidRPr="008E0F64">
        <w:rPr>
          <w:i/>
        </w:rPr>
        <w:t>Abschnitt 6.3.4</w:t>
      </w:r>
      <w:r w:rsidRPr="008E0F64">
        <w:t xml:space="preserve"> </w:t>
      </w:r>
      <w:r w:rsidRPr="008E0F64">
        <w:rPr>
          <w:i/>
        </w:rPr>
        <w:t>Buchstabe d</w:t>
      </w:r>
      <w:r w:rsidRPr="008E0F64">
        <w:t xml:space="preserve"> und </w:t>
      </w:r>
      <w:r w:rsidRPr="008E0F64">
        <w:rPr>
          <w:i/>
        </w:rPr>
        <w:t>Abschnitt 6.3.9</w:t>
      </w:r>
      <w:r w:rsidRPr="008E0F64">
        <w:t xml:space="preserve"> </w:t>
      </w:r>
      <w:r w:rsidRPr="008E0F64">
        <w:rPr>
          <w:i/>
        </w:rPr>
        <w:t>Buchstabe d</w:t>
      </w:r>
      <w:r w:rsidRPr="008E0F64">
        <w:t>,</w:t>
      </w:r>
    </w:p>
    <w:p w14:paraId="4E4BF176" w14:textId="77777777" w:rsidR="002E3184" w:rsidRPr="008E0F64" w:rsidRDefault="002E3184" w:rsidP="00445351">
      <w:pPr>
        <w:pStyle w:val="FOD-opsomming1"/>
        <w:numPr>
          <w:ilvl w:val="0"/>
          <w:numId w:val="261"/>
        </w:numPr>
        <w:tabs>
          <w:tab w:val="clear" w:pos="880"/>
          <w:tab w:val="left" w:pos="900"/>
        </w:tabs>
      </w:pPr>
      <w:r w:rsidRPr="008E0F64">
        <w:t>Abgabe von Stellungnahmen und Vorschlägen in Bezug auf die Arbeitsweise zugelassener Stellen,</w:t>
      </w:r>
    </w:p>
    <w:p w14:paraId="527B2657" w14:textId="77777777" w:rsidR="002E3184" w:rsidRPr="008E0F64" w:rsidRDefault="002E3184" w:rsidP="00445351">
      <w:pPr>
        <w:pStyle w:val="FOD-opsomming1"/>
        <w:numPr>
          <w:ilvl w:val="0"/>
          <w:numId w:val="261"/>
        </w:numPr>
        <w:tabs>
          <w:tab w:val="clear" w:pos="880"/>
          <w:tab w:val="left" w:pos="900"/>
        </w:tabs>
      </w:pPr>
      <w:r w:rsidRPr="008E0F64">
        <w:t>Überwachung der Aktivitäten zugelassener Stellen im Rahmen des vorliegenden Kapitels.</w:t>
      </w:r>
    </w:p>
    <w:p w14:paraId="597AB5B7" w14:textId="77777777" w:rsidR="002E3184" w:rsidRPr="008E0F64" w:rsidRDefault="002E3184" w:rsidP="00F1261E">
      <w:pPr>
        <w:pStyle w:val="FOD-normal"/>
        <w:numPr>
          <w:ilvl w:val="0"/>
          <w:numId w:val="61"/>
        </w:numPr>
        <w:spacing w:before="0"/>
      </w:pPr>
      <w:r w:rsidRPr="008E0F64">
        <w:t>Der Ausschuss besteht aus neun Mitgliedern und ebenso vielen stellvertretenden Mitgliedern und setzt sich wie folgt zusammen:</w:t>
      </w:r>
    </w:p>
    <w:p w14:paraId="539A0CB7" w14:textId="77777777" w:rsidR="002E3184" w:rsidRPr="008E0F64" w:rsidRDefault="002E3184" w:rsidP="00445351">
      <w:pPr>
        <w:pStyle w:val="FOD-opsomming1"/>
        <w:numPr>
          <w:ilvl w:val="0"/>
          <w:numId w:val="262"/>
        </w:numPr>
        <w:tabs>
          <w:tab w:val="clear" w:pos="880"/>
          <w:tab w:val="left" w:pos="900"/>
        </w:tabs>
      </w:pPr>
      <w:r w:rsidRPr="008E0F64">
        <w:t>drei Vertreter der repräsentativsten Arbeitgeberorganisationen im Hohen Rat für Gefahrenverhütung und Schutz am Arbeitsplatz,</w:t>
      </w:r>
    </w:p>
    <w:p w14:paraId="57E69D26" w14:textId="77777777" w:rsidR="002E3184" w:rsidRPr="008E0F64" w:rsidRDefault="002E3184" w:rsidP="00445351">
      <w:pPr>
        <w:pStyle w:val="FOD-opsomming1"/>
        <w:keepNext/>
        <w:numPr>
          <w:ilvl w:val="0"/>
          <w:numId w:val="262"/>
        </w:numPr>
        <w:tabs>
          <w:tab w:val="clear" w:pos="880"/>
          <w:tab w:val="left" w:pos="900"/>
        </w:tabs>
      </w:pPr>
      <w:r w:rsidRPr="008E0F64">
        <w:t>drei Vertreter der repräsentativsten Arbeitnehmerorganisationen im Hohen Rat für Gefahrenverhütung und Schutz am Arbeitsplatz,</w:t>
      </w:r>
    </w:p>
    <w:p w14:paraId="45279E62" w14:textId="77777777" w:rsidR="002E3184" w:rsidRPr="008E0F64" w:rsidRDefault="002E3184" w:rsidP="00445351">
      <w:pPr>
        <w:pStyle w:val="FOD-opsomming1"/>
        <w:numPr>
          <w:ilvl w:val="0"/>
          <w:numId w:val="262"/>
        </w:numPr>
      </w:pPr>
      <w:r w:rsidRPr="008E0F64">
        <w:t>drei Vertreter der Aufsichtsbehörden, davon zwei Vertreter des für Energie zuständigen föderalen öffentlichen Dienstes und ein Vertreter des für das Wohlbefinden der Arbeitnehmer bei der Ausführung ihrer Arbeit zuständigen föderalen öffentlichen Dienstes.</w:t>
      </w:r>
    </w:p>
    <w:p w14:paraId="1BF3FECE" w14:textId="77777777" w:rsidR="002E3184" w:rsidRPr="008E0F64" w:rsidRDefault="002E3184" w:rsidP="00F1261E">
      <w:pPr>
        <w:pStyle w:val="FOD-normal"/>
        <w:numPr>
          <w:ilvl w:val="0"/>
          <w:numId w:val="61"/>
        </w:numPr>
        <w:spacing w:before="0"/>
      </w:pPr>
      <w:r w:rsidRPr="008E0F64">
        <w:t>Vertreter der Aufsichtsbehörden und ihre Stellvertreter werden von den betreffenden Ministern ernannt; Vertreter der im Hohen Rat für Gefahrenverhütung und Schutz am Arbeitsplatz vertretenen Organisationen und ihre Stellvertreter werden von dem für das Wohlbefinden der Arbeitnehmer bei der Ausführung ihrer Arbeit zuständigen Minister ernannt.</w:t>
      </w:r>
    </w:p>
    <w:p w14:paraId="7A82D935" w14:textId="77777777" w:rsidR="002E3184" w:rsidRPr="008E0F64" w:rsidRDefault="002E3184" w:rsidP="00F1261E">
      <w:pPr>
        <w:pStyle w:val="FOD-normal"/>
        <w:keepNext/>
        <w:numPr>
          <w:ilvl w:val="0"/>
          <w:numId w:val="61"/>
        </w:numPr>
        <w:spacing w:before="0"/>
        <w:ind w:left="357" w:hanging="357"/>
      </w:pPr>
      <w:r w:rsidRPr="008E0F64">
        <w:t>Vorsitz und Sekretariatsgeschäfte des Ausschusses werden von der Verwaltung wahrgenommen.</w:t>
      </w:r>
    </w:p>
    <w:p w14:paraId="08D3C530" w14:textId="77777777" w:rsidR="002E3184" w:rsidRPr="008E0F64" w:rsidRDefault="002E3184" w:rsidP="002E3184">
      <w:pPr>
        <w:pStyle w:val="FOD-niv3"/>
      </w:pPr>
      <w:bookmarkStart w:id="2255" w:name="_Toc390687888"/>
      <w:bookmarkStart w:id="2256" w:name="_Toc167268429"/>
      <w:bookmarkStart w:id="2257" w:name="_Toc167269592"/>
      <w:bookmarkStart w:id="2258" w:name="_Toc167270752"/>
      <w:r w:rsidRPr="008E0F64">
        <w:t>Abschnitt 6.3.9 - Überwachung und Sanktionen</w:t>
      </w:r>
      <w:bookmarkEnd w:id="2255"/>
      <w:bookmarkEnd w:id="2256"/>
      <w:bookmarkEnd w:id="2257"/>
      <w:bookmarkEnd w:id="2258"/>
    </w:p>
    <w:p w14:paraId="3F406A86" w14:textId="77777777" w:rsidR="002E3184" w:rsidRPr="008E0F64" w:rsidRDefault="002E3184" w:rsidP="00F1261E">
      <w:pPr>
        <w:pStyle w:val="FOD-normal"/>
        <w:keepLines/>
        <w:numPr>
          <w:ilvl w:val="0"/>
          <w:numId w:val="62"/>
        </w:numPr>
        <w:spacing w:before="0"/>
        <w:ind w:left="357" w:hanging="357"/>
      </w:pPr>
      <w:r w:rsidRPr="008E0F64">
        <w:t>Die Überwachung zugelassener Stellen in Bezug auf die Einhaltung der Vorschriften des vorliegenden Kapitels wird durch Beamte und Bedienstete der Verwaltung ausgeübt.</w:t>
      </w:r>
    </w:p>
    <w:p w14:paraId="25437757" w14:textId="77777777" w:rsidR="002E3184" w:rsidRPr="008E0F64" w:rsidRDefault="002E3184" w:rsidP="002E3184">
      <w:pPr>
        <w:pStyle w:val="FOD-normal"/>
        <w:keepLines/>
        <w:spacing w:before="0"/>
        <w:ind w:left="357"/>
      </w:pPr>
      <w:r w:rsidRPr="008E0F64">
        <w:t>Feststellungen in Bezug auf die Einhaltung der Vorschriften des vorliegenden Kapitels, die von Beamten und Bediensteten des für das Wohlbefinden der Arbeitnehmer bei der Ausführung ihrer Arbeit zuständigen föderalen öffentlichen Dienstes während der im Rahmen des Wohlbefinden der Arbeitnehmer bei der Ausführung ihrer Arbeit ausgeübten Überwachung gemacht werden, werden der Verwaltung übermittelt.</w:t>
      </w:r>
    </w:p>
    <w:p w14:paraId="28460439" w14:textId="77777777" w:rsidR="002E3184" w:rsidRPr="008E0F64" w:rsidRDefault="002E3184" w:rsidP="00F1261E">
      <w:pPr>
        <w:pStyle w:val="FOD-normal"/>
        <w:numPr>
          <w:ilvl w:val="0"/>
          <w:numId w:val="62"/>
        </w:numPr>
        <w:spacing w:before="0"/>
      </w:pPr>
      <w:r w:rsidRPr="008E0F64">
        <w:t xml:space="preserve">Wenn die Verwaltung feststellt, dass eine zugelassene Stelle eine der Bedingungen in </w:t>
      </w:r>
      <w:r w:rsidRPr="008E0F64">
        <w:rPr>
          <w:i/>
        </w:rPr>
        <w:t>Unterabschnitt 6.3.3.1</w:t>
      </w:r>
      <w:r w:rsidRPr="008E0F64">
        <w:t xml:space="preserve"> nicht mehr erfüllt oder eine der Verpflichtungen in </w:t>
      </w:r>
      <w:r w:rsidRPr="008E0F64">
        <w:rPr>
          <w:i/>
        </w:rPr>
        <w:t>Abschnitt 6.3.7</w:t>
      </w:r>
      <w:r w:rsidRPr="008E0F64">
        <w:t xml:space="preserve"> nicht einhält, oder wenn im Wiederholungsfall festgestellt wird, dass Prüfer Prüfungen nicht gemäß den Vorschriften des vorliegenden Buches durchführen, setzt sie eine Frist, die nicht mehr als drei Monate betragen darf, binnen der sich die Stelle den Vorschriften anpassen muss. Der Ausschuss wird davon in Kenntnis gesetzt.</w:t>
      </w:r>
    </w:p>
    <w:p w14:paraId="211CBA5A" w14:textId="77777777" w:rsidR="002E3184" w:rsidRPr="008E0F64" w:rsidRDefault="002E3184" w:rsidP="00F1261E">
      <w:pPr>
        <w:pStyle w:val="FOD-normal"/>
        <w:numPr>
          <w:ilvl w:val="0"/>
          <w:numId w:val="62"/>
        </w:numPr>
        <w:spacing w:before="0"/>
      </w:pPr>
      <w:r w:rsidRPr="008E0F64">
        <w:t xml:space="preserve">Wenn sich die Stelle bis zum Ende der in </w:t>
      </w:r>
      <w:r w:rsidRPr="008E0F64">
        <w:rPr>
          <w:i/>
        </w:rPr>
        <w:t>Buchstabe b</w:t>
      </w:r>
      <w:r w:rsidRPr="008E0F64">
        <w:t xml:space="preserve"> erwähnten Frist nicht den Vorschriften angepasst hat, setzt die Verwaltung eine neue Frist, die nicht mehr als sechs Monate betragen darf, während der die Zulassung der Stelle vorübergehend ausgesetzt wird und die Stelle noch die Möglichkeit hat, sich den Vorschriften anzupassen. Der Ausschuss wird davon in Kenntnis gesetzt (Aussetzung und Anpassung an die Vorschriften).</w:t>
      </w:r>
    </w:p>
    <w:p w14:paraId="6625D8A6" w14:textId="77777777" w:rsidR="002E3184" w:rsidRPr="008E0F64" w:rsidRDefault="002E3184" w:rsidP="00F1261E">
      <w:pPr>
        <w:pStyle w:val="FOD-normal"/>
        <w:numPr>
          <w:ilvl w:val="0"/>
          <w:numId w:val="62"/>
        </w:numPr>
        <w:spacing w:before="0"/>
      </w:pPr>
      <w:r w:rsidRPr="008E0F64">
        <w:t xml:space="preserve">Wenn die Stelle sich nach Ablauf der in </w:t>
      </w:r>
      <w:r w:rsidRPr="008E0F64">
        <w:rPr>
          <w:i/>
        </w:rPr>
        <w:t>Buchstabe c</w:t>
      </w:r>
      <w:r w:rsidRPr="008E0F64">
        <w:t xml:space="preserve"> erwähnten Frist nicht den Vorschriften angepasst hat, wird der Ausschuss davon in Kenntnis gesetzt; der Ausschuss gibt dem Minister eine Stellungnahme ab. Der Minister kann auf Vorschlag des Ausschusses die Zulassung der Stelle entziehen. Nach Entscheidung des Ministers wird die Stelle davon in Kenntnis gesetzt.</w:t>
      </w:r>
    </w:p>
    <w:p w14:paraId="54F53CDC" w14:textId="77777777" w:rsidR="002E3184" w:rsidRPr="008E0F64" w:rsidRDefault="002E3184" w:rsidP="00F1261E">
      <w:pPr>
        <w:pStyle w:val="FOD-normal"/>
        <w:numPr>
          <w:ilvl w:val="0"/>
          <w:numId w:val="62"/>
        </w:numPr>
        <w:spacing w:before="0"/>
      </w:pPr>
      <w:r w:rsidRPr="008E0F64">
        <w:t>Die Zulassung wird von Amts wegen entzogen, wenn die zugelassene Stelle ihre Tätigkeiten einstellt oder überträgt.</w:t>
      </w:r>
    </w:p>
    <w:p w14:paraId="5F2C949E" w14:textId="77777777" w:rsidR="002E3184" w:rsidRPr="008E0F64" w:rsidRDefault="002E3184" w:rsidP="002E3184">
      <w:pPr>
        <w:pStyle w:val="FOD-niv3"/>
      </w:pPr>
      <w:bookmarkStart w:id="2259" w:name="_Toc390687889"/>
      <w:bookmarkStart w:id="2260" w:name="_Toc167268430"/>
      <w:bookmarkStart w:id="2261" w:name="_Toc167269593"/>
      <w:bookmarkStart w:id="2262" w:name="_Toc167270753"/>
      <w:r w:rsidRPr="008E0F64">
        <w:lastRenderedPageBreak/>
        <w:t>Abschnitt 6.3.10 - Elektrische Anlagen öffentlicher Dienste</w:t>
      </w:r>
      <w:bookmarkEnd w:id="2259"/>
      <w:bookmarkEnd w:id="2260"/>
      <w:bookmarkEnd w:id="2261"/>
      <w:bookmarkEnd w:id="2262"/>
    </w:p>
    <w:p w14:paraId="4C4E634A" w14:textId="77777777" w:rsidR="002E3184" w:rsidRPr="008E0F64" w:rsidRDefault="002E3184" w:rsidP="00F1261E">
      <w:pPr>
        <w:pStyle w:val="FOD-normal"/>
        <w:numPr>
          <w:ilvl w:val="0"/>
          <w:numId w:val="63"/>
        </w:numPr>
        <w:spacing w:before="0"/>
      </w:pPr>
      <w:r w:rsidRPr="008E0F64">
        <w:t>Föderale Behörden können elektrische Anlagen, deren Eigentümer, Verwalter oder Mieter sie sind, durch den Kontrolldienst des für die Gebäuderegie zuständigen föderalen öffentlichen Dienstes prüfen lassen.</w:t>
      </w:r>
    </w:p>
    <w:p w14:paraId="7643EB51" w14:textId="77777777" w:rsidR="002E3184" w:rsidRPr="008E0F64" w:rsidRDefault="002E3184" w:rsidP="00F1261E">
      <w:pPr>
        <w:pStyle w:val="FOD-normal"/>
        <w:numPr>
          <w:ilvl w:val="0"/>
          <w:numId w:val="63"/>
        </w:numPr>
        <w:spacing w:before="0"/>
      </w:pPr>
      <w:r w:rsidRPr="008E0F64">
        <w:t>Regionalbehörden können elektrische Anlagen, deren Eigentümer, Verwalter oder Mieter sie sind, durch eigene Kontrolldienste oder durch den Kontrolldienst des für die Gebäuderegie zuständigen föderalen öffentlichen Dienstes prüfen lassen.</w:t>
      </w:r>
    </w:p>
    <w:p w14:paraId="26A76FAC" w14:textId="77777777" w:rsidR="002E3184" w:rsidRPr="008E0F64" w:rsidRDefault="002E3184" w:rsidP="00F1261E">
      <w:pPr>
        <w:pStyle w:val="FOD-normal"/>
        <w:numPr>
          <w:ilvl w:val="0"/>
          <w:numId w:val="63"/>
        </w:numPr>
        <w:spacing w:before="0"/>
      </w:pPr>
      <w:r w:rsidRPr="008E0F64">
        <w:t>Das Ministerium der Landesverteidigung kann elektrische Anlagen, deren Eigentümer, Verwalter oder Mieter es ist, durch seinen eigenen Kontrolldienst prüfen lassen.</w:t>
      </w:r>
    </w:p>
    <w:p w14:paraId="0073ED09" w14:textId="77777777" w:rsidR="002E3184" w:rsidRPr="008E0F64" w:rsidRDefault="002E3184" w:rsidP="00F1261E">
      <w:pPr>
        <w:pStyle w:val="FOD-normal"/>
        <w:numPr>
          <w:ilvl w:val="0"/>
          <w:numId w:val="63"/>
        </w:numPr>
        <w:spacing w:before="0"/>
      </w:pPr>
      <w:r w:rsidRPr="008E0F64">
        <w:t>Die Belgischen Eisenbahnen können elektrische Anlagen, deren Eigentümer oder Verwalter sie sind, durch ihren eigenen Kontrolldienst prüfen lassen.</w:t>
      </w:r>
    </w:p>
    <w:p w14:paraId="4AE88ECD" w14:textId="77777777" w:rsidR="002E3184" w:rsidRPr="008E0F64" w:rsidRDefault="002E3184" w:rsidP="002E3184">
      <w:pPr>
        <w:pStyle w:val="FOD-niv2"/>
      </w:pPr>
      <w:bookmarkStart w:id="2263" w:name="_Toc390687890"/>
      <w:bookmarkStart w:id="2264" w:name="_Toc86914653"/>
      <w:bookmarkStart w:id="2265" w:name="_Toc167268431"/>
      <w:bookmarkStart w:id="2266" w:name="_Toc167269594"/>
      <w:bookmarkStart w:id="2267" w:name="_Toc167269871"/>
      <w:bookmarkStart w:id="2268" w:name="_Toc167270754"/>
      <w:bookmarkStart w:id="2269" w:name="_Toc196465637"/>
      <w:bookmarkStart w:id="2270" w:name="_Toc202779194"/>
      <w:r w:rsidRPr="008E0F64">
        <w:t>KAPITEL 6.4 - Konformitätsprüfung vor Ingebrauchnahme</w:t>
      </w:r>
      <w:bookmarkEnd w:id="2263"/>
      <w:bookmarkEnd w:id="2264"/>
      <w:bookmarkEnd w:id="2265"/>
      <w:bookmarkEnd w:id="2266"/>
      <w:bookmarkEnd w:id="2267"/>
      <w:bookmarkEnd w:id="2268"/>
      <w:bookmarkEnd w:id="2269"/>
      <w:bookmarkEnd w:id="2270"/>
    </w:p>
    <w:p w14:paraId="56BB3B6B" w14:textId="77777777" w:rsidR="002E3184" w:rsidRPr="008E0F64" w:rsidRDefault="002E3184" w:rsidP="002E3184">
      <w:pPr>
        <w:pStyle w:val="FOD-niv3"/>
      </w:pPr>
      <w:bookmarkStart w:id="2271" w:name="_Toc390687891"/>
      <w:bookmarkStart w:id="2272" w:name="_Toc167268432"/>
      <w:bookmarkStart w:id="2273" w:name="_Toc167269595"/>
      <w:bookmarkStart w:id="2274" w:name="_Toc167270755"/>
      <w:r w:rsidRPr="008E0F64">
        <w:t>Abschnitt 6.4.1 - Allgemeines</w:t>
      </w:r>
      <w:bookmarkEnd w:id="2271"/>
      <w:bookmarkEnd w:id="2272"/>
      <w:bookmarkEnd w:id="2273"/>
      <w:bookmarkEnd w:id="2274"/>
    </w:p>
    <w:p w14:paraId="67E355C1" w14:textId="77777777" w:rsidR="002E3184" w:rsidRPr="008E0F64" w:rsidRDefault="002E3184" w:rsidP="002E3184">
      <w:pPr>
        <w:pStyle w:val="FOD-normal"/>
      </w:pPr>
      <w:r w:rsidRPr="008E0F64">
        <w:t xml:space="preserve">Niederspannungs- oder Kleinspannungsanlagen, so wie sie in den </w:t>
      </w:r>
      <w:r w:rsidRPr="008E0F64">
        <w:rPr>
          <w:i/>
        </w:rPr>
        <w:t>Teilen 1</w:t>
      </w:r>
      <w:r w:rsidRPr="008E0F64">
        <w:t xml:space="preserve"> und </w:t>
      </w:r>
      <w:r w:rsidRPr="008E0F64">
        <w:rPr>
          <w:i/>
        </w:rPr>
        <w:t>2</w:t>
      </w:r>
      <w:r w:rsidRPr="008E0F64">
        <w:t xml:space="preserve"> des vorliegenden Buches bestimmt sind, auch solche, die durch private Anlagen wie ortsfeste, transportable oder mobile Generatoren versorgt werden, jedoch mit Ausnahme von Kleinspannungsanlagen mit Gleichstrom, die ausschließlich durch Zellen, Akkumulatoren, nicht unter </w:t>
      </w:r>
      <w:r w:rsidRPr="008E0F64">
        <w:rPr>
          <w:i/>
        </w:rPr>
        <w:t>Kapitel 7.103</w:t>
      </w:r>
      <w:r w:rsidRPr="008E0F64">
        <w:t xml:space="preserve"> fallende Akkumulatorenbatterien, photovoltaische Zellen oder andere ähnlichen Quellen versorgt werden, werden vor Ingebrauchnahme der Anlagen einer Prüfung der Konformität mit den Vorschriften des vorliegenden Buches unterzogen. </w:t>
      </w:r>
    </w:p>
    <w:p w14:paraId="175DBDCF" w14:textId="77777777" w:rsidR="002E3184" w:rsidRPr="008E0F64" w:rsidRDefault="002E3184" w:rsidP="002E3184">
      <w:pPr>
        <w:pStyle w:val="FOD-normal"/>
      </w:pPr>
      <w:r w:rsidRPr="008E0F64">
        <w:t xml:space="preserve">Diese Konformitätsprüfung wird vor Ort entweder durch eine zugelassene Stelle oder durch eine gemäß den Vorschriften von </w:t>
      </w:r>
      <w:r w:rsidRPr="008E0F64">
        <w:rPr>
          <w:i/>
        </w:rPr>
        <w:t>Kapitel 6.3</w:t>
      </w:r>
      <w:r w:rsidRPr="008E0F64">
        <w:t xml:space="preserve"> ermächtigte bzw. beauftragte Behörde durchgeführt.</w:t>
      </w:r>
    </w:p>
    <w:p w14:paraId="024768DF" w14:textId="77777777" w:rsidR="002E3184" w:rsidRPr="008E0F64" w:rsidRDefault="002E3184" w:rsidP="002E3184">
      <w:pPr>
        <w:pStyle w:val="FOD-normal"/>
      </w:pPr>
      <w:r w:rsidRPr="008E0F64">
        <w:t>Die Prüfung der Konformität von elektrischen Anlagen muss im spannungsfreien Zustand durchgeführt werden und umfasst:</w:t>
      </w:r>
    </w:p>
    <w:p w14:paraId="088EEF1C" w14:textId="77777777" w:rsidR="002E3184" w:rsidRPr="008E0F64" w:rsidRDefault="002E3184" w:rsidP="00445351">
      <w:pPr>
        <w:pStyle w:val="FOD-opsomming1"/>
        <w:numPr>
          <w:ilvl w:val="0"/>
          <w:numId w:val="263"/>
        </w:numPr>
      </w:pPr>
      <w:r w:rsidRPr="008E0F64">
        <w:t>verwaltungstechnische Kontrollen,</w:t>
      </w:r>
    </w:p>
    <w:p w14:paraId="6E77AC36" w14:textId="77777777" w:rsidR="002E3184" w:rsidRPr="008E0F64" w:rsidRDefault="002E3184" w:rsidP="00445351">
      <w:pPr>
        <w:pStyle w:val="FOD-opsomming1"/>
        <w:numPr>
          <w:ilvl w:val="0"/>
          <w:numId w:val="263"/>
        </w:numPr>
      </w:pPr>
      <w:r w:rsidRPr="008E0F64">
        <w:t>Sichtkontrollen,</w:t>
      </w:r>
    </w:p>
    <w:p w14:paraId="00167671" w14:textId="77777777" w:rsidR="002E3184" w:rsidRPr="008E0F64" w:rsidRDefault="002E3184" w:rsidP="00445351">
      <w:pPr>
        <w:pStyle w:val="FOD-opsomming1"/>
        <w:numPr>
          <w:ilvl w:val="0"/>
          <w:numId w:val="263"/>
        </w:numPr>
      </w:pPr>
      <w:r w:rsidRPr="008E0F64">
        <w:t>Kontrollen durch Prüfungen,</w:t>
      </w:r>
    </w:p>
    <w:p w14:paraId="78CA87B7" w14:textId="77777777" w:rsidR="002E3184" w:rsidRPr="008E0F64" w:rsidRDefault="002E3184" w:rsidP="00445351">
      <w:pPr>
        <w:pStyle w:val="FOD-opsomming1"/>
        <w:numPr>
          <w:ilvl w:val="0"/>
          <w:numId w:val="263"/>
        </w:numPr>
      </w:pPr>
      <w:r w:rsidRPr="008E0F64">
        <w:t>Kontrollen durch Messungen.</w:t>
      </w:r>
    </w:p>
    <w:p w14:paraId="0CC5804E" w14:textId="77777777" w:rsidR="002E3184" w:rsidRPr="008E0F64" w:rsidRDefault="002E3184" w:rsidP="002E3184">
      <w:pPr>
        <w:pStyle w:val="FOD-niv3"/>
      </w:pPr>
      <w:bookmarkStart w:id="2275" w:name="_Toc390687892"/>
      <w:bookmarkStart w:id="2276" w:name="_Toc167268433"/>
      <w:bookmarkStart w:id="2277" w:name="_Toc167269596"/>
      <w:bookmarkStart w:id="2278" w:name="_Toc167270756"/>
      <w:r w:rsidRPr="008E0F64">
        <w:t>Abschnitt 6.4.2 - Verwaltungstechnische Kontrollen</w:t>
      </w:r>
      <w:bookmarkEnd w:id="2275"/>
      <w:bookmarkEnd w:id="2276"/>
      <w:bookmarkEnd w:id="2277"/>
      <w:bookmarkEnd w:id="2278"/>
    </w:p>
    <w:p w14:paraId="0FD7E52A" w14:textId="77777777" w:rsidR="002E3184" w:rsidRPr="008E0F64" w:rsidRDefault="002E3184" w:rsidP="002E3184">
      <w:pPr>
        <w:pStyle w:val="FOD-normal"/>
        <w:keepNext/>
      </w:pPr>
      <w:r w:rsidRPr="008E0F64">
        <w:t>Die für Energie bzw. für das Wohlbefinden der Arbeitnehmer bei der Ausführung ihrer Arbeit zuständigen Minister können, jeweils für ihren Bereich, durch Erlass nähere Regeln für die Ausführung verwaltungstechnischer Kontrollen festlegen.</w:t>
      </w:r>
    </w:p>
    <w:p w14:paraId="687F31E8" w14:textId="77777777" w:rsidR="002E3184" w:rsidRPr="008E0F64" w:rsidRDefault="002E3184" w:rsidP="002E3184">
      <w:pPr>
        <w:pStyle w:val="FOD-niv3"/>
      </w:pPr>
      <w:bookmarkStart w:id="2279" w:name="_Toc390687893"/>
      <w:bookmarkStart w:id="2280" w:name="_Toc167268434"/>
      <w:bookmarkStart w:id="2281" w:name="_Toc167269597"/>
      <w:bookmarkStart w:id="2282" w:name="_Toc167270757"/>
      <w:r w:rsidRPr="008E0F64">
        <w:t>Abschnitt 6.4.3 - Sichtkontrollen</w:t>
      </w:r>
      <w:bookmarkEnd w:id="2279"/>
      <w:bookmarkEnd w:id="2280"/>
      <w:bookmarkEnd w:id="2281"/>
      <w:bookmarkEnd w:id="2282"/>
    </w:p>
    <w:p w14:paraId="72AA6D37" w14:textId="77777777" w:rsidR="002E3184" w:rsidRPr="008E0F64" w:rsidRDefault="002E3184" w:rsidP="002E3184">
      <w:pPr>
        <w:pStyle w:val="FOD-normal"/>
      </w:pPr>
      <w:r w:rsidRPr="008E0F64">
        <w:t>Die für Energie bzw. für das Wohlbefinden der Arbeitnehmer bei der Ausführung ihrer Arbeit zuständigen Minister können, jeweils für ihren Bereich, durch Erlass nähere Regeln für die Ausführung von Sichtkontrollen festlegen.</w:t>
      </w:r>
    </w:p>
    <w:p w14:paraId="0F2CD251" w14:textId="77777777" w:rsidR="002E3184" w:rsidRPr="008E0F64" w:rsidRDefault="002E3184" w:rsidP="002E3184">
      <w:pPr>
        <w:pStyle w:val="FOD-niv3"/>
      </w:pPr>
      <w:bookmarkStart w:id="2283" w:name="_Toc390687894"/>
      <w:bookmarkStart w:id="2284" w:name="_Toc167268435"/>
      <w:bookmarkStart w:id="2285" w:name="_Toc167269598"/>
      <w:bookmarkStart w:id="2286" w:name="_Toc167270758"/>
      <w:r w:rsidRPr="008E0F64">
        <w:t>Abschnitt 6.4.4 - Kontrollen durch Prüfungen</w:t>
      </w:r>
      <w:bookmarkEnd w:id="2283"/>
      <w:bookmarkEnd w:id="2284"/>
      <w:bookmarkEnd w:id="2285"/>
      <w:bookmarkEnd w:id="2286"/>
    </w:p>
    <w:p w14:paraId="458D204D" w14:textId="77777777" w:rsidR="002E3184" w:rsidRPr="008E0F64" w:rsidRDefault="002E3184" w:rsidP="002E3184">
      <w:pPr>
        <w:pStyle w:val="FOD-normal"/>
      </w:pPr>
      <w:r w:rsidRPr="008E0F64">
        <w:t>Die für Energie bzw. für das Wohlbefinden der Arbeitnehmer bei der Ausführung ihrer Arbeit zuständigen Minister können, jeweils für ihren Bereich, durch Erlass nähere Regeln für die Ausführung von Kontrollen durch Prüfungen festlegen.</w:t>
      </w:r>
    </w:p>
    <w:p w14:paraId="521D10A0" w14:textId="77777777" w:rsidR="002E3184" w:rsidRPr="008E0F64" w:rsidRDefault="002E3184" w:rsidP="002E3184">
      <w:pPr>
        <w:pStyle w:val="FOD-niv3"/>
      </w:pPr>
      <w:bookmarkStart w:id="2287" w:name="_Toc390687895"/>
      <w:bookmarkStart w:id="2288" w:name="_Toc167268436"/>
      <w:bookmarkStart w:id="2289" w:name="_Toc167269599"/>
      <w:bookmarkStart w:id="2290" w:name="_Toc167270759"/>
      <w:r w:rsidRPr="008E0F64">
        <w:t>Abschnitt 6.4.5 - Kontrollen durch Messungen</w:t>
      </w:r>
      <w:bookmarkEnd w:id="2287"/>
      <w:bookmarkEnd w:id="2288"/>
      <w:bookmarkEnd w:id="2289"/>
      <w:bookmarkEnd w:id="2290"/>
    </w:p>
    <w:p w14:paraId="40139E1F" w14:textId="77777777" w:rsidR="002E3184" w:rsidRPr="008E0F64" w:rsidRDefault="002E3184" w:rsidP="00962ACD">
      <w:pPr>
        <w:pStyle w:val="FOD-niv4"/>
      </w:pPr>
      <w:bookmarkStart w:id="2291" w:name="_Toc390687896"/>
      <w:bookmarkStart w:id="2292" w:name="_Toc167268437"/>
      <w:bookmarkStart w:id="2293" w:name="_Toc167269600"/>
      <w:bookmarkStart w:id="2294" w:name="_Toc167270760"/>
      <w:bookmarkStart w:id="2295" w:name="_Toc196734761"/>
      <w:r w:rsidRPr="008E0F64">
        <w:t>Unterabschnitt 6.4.5.1 - Isolationsmessung</w:t>
      </w:r>
      <w:bookmarkEnd w:id="2291"/>
      <w:bookmarkEnd w:id="2292"/>
      <w:bookmarkEnd w:id="2293"/>
      <w:bookmarkEnd w:id="2294"/>
      <w:bookmarkEnd w:id="2295"/>
    </w:p>
    <w:p w14:paraId="4BA5D67D" w14:textId="77777777" w:rsidR="002E3184" w:rsidRPr="008E0F64" w:rsidRDefault="002E3184" w:rsidP="002E3184">
      <w:pPr>
        <w:pStyle w:val="FOD-normal"/>
      </w:pPr>
      <w:r w:rsidRPr="008E0F64">
        <w:t xml:space="preserve">Der Wert des Isolierungswiderstandes in Ohm zwischen aktiven Teilen, paarweise betrachtet, und zwischen aktiven Teilen und Erde, gemessen bei der in </w:t>
      </w:r>
      <w:r w:rsidRPr="008E0F64">
        <w:rPr>
          <w:i/>
        </w:rPr>
        <w:t>Tabelle 6.1</w:t>
      </w:r>
      <w:r w:rsidRPr="008E0F64">
        <w:t xml:space="preserve"> angegebenen Prüfspannung, entspricht für jeden Stromkreis bei ausgeschalteten Verbrauchsgeräten mindestens dem tausendfachen Wert in Volt der oben erwähnten Prüfspannung.</w:t>
      </w:r>
    </w:p>
    <w:p w14:paraId="34226156" w14:textId="77777777" w:rsidR="002E3184" w:rsidRPr="008E0F64" w:rsidRDefault="002E3184" w:rsidP="002E3184">
      <w:pPr>
        <w:pStyle w:val="FOD-normal"/>
      </w:pPr>
      <w:r w:rsidRPr="008E0F64">
        <w:t>Messungen erfolgen bei Gleichstrom und Prüfgeräte müssen in der Lage sein, die in nachstehender Tabelle angegebene Prüfspannung bei einem Strom von 1 bis 5 mA zu liefern.</w:t>
      </w:r>
    </w:p>
    <w:p w14:paraId="3307DA2A" w14:textId="77777777" w:rsidR="00227EAF" w:rsidRPr="008E0F64" w:rsidRDefault="00227EAF">
      <w:pPr>
        <w:rPr>
          <w:rFonts w:ascii="Trebuchet MS" w:hAnsi="Trebuchet MS" w:cs="Arial"/>
          <w:sz w:val="19"/>
          <w:szCs w:val="19"/>
        </w:rPr>
      </w:pPr>
      <w:r w:rsidRPr="008E0F64">
        <w:br w:type="page"/>
      </w:r>
    </w:p>
    <w:p w14:paraId="25FCF79C" w14:textId="017650D6" w:rsidR="002E3184" w:rsidRPr="008E0F64" w:rsidRDefault="002E3184" w:rsidP="002E3184">
      <w:pPr>
        <w:pStyle w:val="FOD-normal"/>
      </w:pPr>
      <w:r w:rsidRPr="008E0F64">
        <w:lastRenderedPageBreak/>
        <w:t xml:space="preserve">Messungen werden von einer gemäß </w:t>
      </w:r>
      <w:r w:rsidRPr="008E0F64">
        <w:rPr>
          <w:i/>
        </w:rPr>
        <w:t>Kapitel 6.3</w:t>
      </w:r>
      <w:r w:rsidRPr="008E0F64">
        <w:t xml:space="preserve"> zugelassenen Stelle durchgeführt und betreffen den Isolierungswiderstand zwischen jedem der aktiven Teile und der Erde. Es ist erlaubt, keine Messungen durchzuführen:</w:t>
      </w:r>
    </w:p>
    <w:p w14:paraId="74B3ED91" w14:textId="77777777" w:rsidR="002E3184" w:rsidRPr="008E0F64" w:rsidRDefault="002E3184" w:rsidP="00445351">
      <w:pPr>
        <w:pStyle w:val="FOD-normal"/>
        <w:numPr>
          <w:ilvl w:val="0"/>
          <w:numId w:val="377"/>
        </w:numPr>
      </w:pPr>
      <w:r w:rsidRPr="008E0F64">
        <w:t>an Messanlagen und regeltechnischen Anlagen,</w:t>
      </w:r>
    </w:p>
    <w:p w14:paraId="35ADC1F9" w14:textId="77777777" w:rsidR="002E3184" w:rsidRPr="008E0F64" w:rsidRDefault="002E3184" w:rsidP="00445351">
      <w:pPr>
        <w:pStyle w:val="FOD-normal"/>
        <w:numPr>
          <w:ilvl w:val="0"/>
          <w:numId w:val="377"/>
        </w:numPr>
        <w:spacing w:before="0"/>
      </w:pPr>
      <w:r w:rsidRPr="008E0F64">
        <w:t>an Kleinspannungsanlagen.</w:t>
      </w:r>
    </w:p>
    <w:p w14:paraId="65F72F51" w14:textId="77777777" w:rsidR="002E3184" w:rsidRPr="008E0F64" w:rsidRDefault="002E3184" w:rsidP="002E3184">
      <w:pPr>
        <w:pStyle w:val="FOD-tab-titel"/>
      </w:pPr>
      <w:bookmarkStart w:id="2296" w:name="_Toc86914699"/>
      <w:bookmarkStart w:id="2297" w:name="_Toc167267976"/>
      <w:bookmarkStart w:id="2298" w:name="_Toc167269139"/>
      <w:bookmarkStart w:id="2299" w:name="_Toc167270299"/>
      <w:bookmarkStart w:id="2300" w:name="_Toc202794587"/>
      <w:r w:rsidRPr="008E0F64">
        <w:t>Tabelle 6.1 - Mindestwerte Isolierungswiderstand</w:t>
      </w:r>
      <w:bookmarkEnd w:id="2296"/>
      <w:bookmarkEnd w:id="2297"/>
      <w:bookmarkEnd w:id="2298"/>
      <w:bookmarkEnd w:id="2299"/>
      <w:bookmarkEnd w:id="2300"/>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52"/>
        <w:gridCol w:w="2268"/>
        <w:gridCol w:w="2186"/>
      </w:tblGrid>
      <w:tr w:rsidR="002E3184" w:rsidRPr="008E0F64" w14:paraId="4357E1AB" w14:textId="77777777" w:rsidTr="006759AA">
        <w:trPr>
          <w:jc w:val="center"/>
        </w:trPr>
        <w:tc>
          <w:tcPr>
            <w:tcW w:w="2552" w:type="dxa"/>
          </w:tcPr>
          <w:p w14:paraId="56DF29AA" w14:textId="77777777" w:rsidR="002E3184" w:rsidRPr="008E0F64" w:rsidRDefault="002E3184" w:rsidP="006759AA">
            <w:pPr>
              <w:widowControl w:val="0"/>
              <w:autoSpaceDE w:val="0"/>
              <w:autoSpaceDN w:val="0"/>
              <w:adjustRightInd w:val="0"/>
              <w:spacing w:before="40" w:after="40" w:line="240" w:lineRule="auto"/>
              <w:ind w:right="-51"/>
              <w:jc w:val="center"/>
              <w:rPr>
                <w:rFonts w:ascii="Trebuchet MS" w:eastAsia="Times New Roman" w:hAnsi="Trebuchet MS" w:cs="Arial"/>
                <w:b/>
                <w:sz w:val="17"/>
                <w:szCs w:val="17"/>
              </w:rPr>
            </w:pPr>
            <w:bookmarkStart w:id="2301" w:name="TABEL_002_FR"/>
            <w:r w:rsidRPr="008E0F64">
              <w:rPr>
                <w:rFonts w:ascii="Trebuchet MS" w:hAnsi="Trebuchet MS"/>
                <w:b/>
                <w:sz w:val="17"/>
              </w:rPr>
              <w:t xml:space="preserve">Nennspannung Stromkreis </w:t>
            </w:r>
            <w:r w:rsidRPr="008E0F64">
              <w:rPr>
                <w:rFonts w:ascii="Trebuchet MS" w:hAnsi="Trebuchet MS"/>
                <w:b/>
                <w:sz w:val="17"/>
              </w:rPr>
              <w:br/>
              <w:t>(V)</w:t>
            </w:r>
          </w:p>
        </w:tc>
        <w:tc>
          <w:tcPr>
            <w:tcW w:w="2268" w:type="dxa"/>
          </w:tcPr>
          <w:p w14:paraId="4A4E4688" w14:textId="77777777" w:rsidR="002E3184" w:rsidRPr="008E0F64" w:rsidRDefault="002E3184" w:rsidP="006759AA">
            <w:pPr>
              <w:widowControl w:val="0"/>
              <w:autoSpaceDE w:val="0"/>
              <w:autoSpaceDN w:val="0"/>
              <w:adjustRightInd w:val="0"/>
              <w:spacing w:before="40" w:after="40" w:line="240" w:lineRule="auto"/>
              <w:ind w:right="-51"/>
              <w:jc w:val="center"/>
              <w:rPr>
                <w:rFonts w:ascii="Trebuchet MS" w:eastAsia="Times New Roman" w:hAnsi="Trebuchet MS" w:cs="Arial"/>
                <w:b/>
                <w:sz w:val="17"/>
                <w:szCs w:val="17"/>
              </w:rPr>
            </w:pPr>
            <w:r w:rsidRPr="008E0F64">
              <w:rPr>
                <w:rFonts w:ascii="Trebuchet MS" w:hAnsi="Trebuchet MS"/>
                <w:b/>
                <w:sz w:val="17"/>
              </w:rPr>
              <w:t xml:space="preserve">Prüfspannung Gleichstrom </w:t>
            </w:r>
            <w:r w:rsidRPr="008E0F64">
              <w:rPr>
                <w:rFonts w:ascii="Trebuchet MS" w:hAnsi="Trebuchet MS"/>
                <w:b/>
                <w:sz w:val="17"/>
              </w:rPr>
              <w:br/>
              <w:t>(V)</w:t>
            </w:r>
          </w:p>
        </w:tc>
        <w:tc>
          <w:tcPr>
            <w:tcW w:w="2186" w:type="dxa"/>
          </w:tcPr>
          <w:p w14:paraId="37F4BF33" w14:textId="77777777" w:rsidR="002E3184" w:rsidRPr="008E0F64" w:rsidRDefault="002E3184" w:rsidP="006759AA">
            <w:pPr>
              <w:widowControl w:val="0"/>
              <w:autoSpaceDE w:val="0"/>
              <w:autoSpaceDN w:val="0"/>
              <w:adjustRightInd w:val="0"/>
              <w:spacing w:before="40" w:after="40" w:line="240" w:lineRule="auto"/>
              <w:ind w:right="-51"/>
              <w:jc w:val="center"/>
              <w:rPr>
                <w:rFonts w:ascii="Trebuchet MS" w:eastAsia="Times New Roman" w:hAnsi="Trebuchet MS" w:cs="Arial"/>
                <w:b/>
                <w:sz w:val="17"/>
                <w:szCs w:val="17"/>
              </w:rPr>
            </w:pPr>
            <w:r w:rsidRPr="008E0F64">
              <w:rPr>
                <w:rFonts w:ascii="Trebuchet MS" w:hAnsi="Trebuchet MS"/>
                <w:b/>
                <w:sz w:val="17"/>
              </w:rPr>
              <w:t xml:space="preserve">Isolierungswiderstand </w:t>
            </w:r>
            <w:r w:rsidRPr="008E0F64">
              <w:rPr>
                <w:rFonts w:ascii="Trebuchet MS" w:hAnsi="Trebuchet MS"/>
                <w:b/>
                <w:sz w:val="17"/>
              </w:rPr>
              <w:br/>
              <w:t>k</w:t>
            </w:r>
            <w:r w:rsidRPr="008E0F64">
              <w:rPr>
                <w:rFonts w:ascii="Trebuchet MS" w:hAnsi="Trebuchet MS"/>
                <w:b/>
                <w:sz w:val="17"/>
              </w:rPr>
              <w:sym w:font="Symbol" w:char="F057"/>
            </w:r>
          </w:p>
        </w:tc>
      </w:tr>
      <w:tr w:rsidR="002E3184" w:rsidRPr="008E0F64" w14:paraId="3C037BEB" w14:textId="77777777" w:rsidTr="006759AA">
        <w:trPr>
          <w:jc w:val="center"/>
        </w:trPr>
        <w:tc>
          <w:tcPr>
            <w:tcW w:w="2552" w:type="dxa"/>
            <w:vAlign w:val="center"/>
          </w:tcPr>
          <w:p w14:paraId="1D79244E" w14:textId="77777777" w:rsidR="002E3184" w:rsidRPr="008E0F64" w:rsidRDefault="002E3184" w:rsidP="006759AA">
            <w:pPr>
              <w:widowControl w:val="0"/>
              <w:autoSpaceDE w:val="0"/>
              <w:autoSpaceDN w:val="0"/>
              <w:adjustRightInd w:val="0"/>
              <w:spacing w:beforeLines="20" w:before="48" w:after="20" w:line="240" w:lineRule="auto"/>
              <w:ind w:right="-51"/>
              <w:jc w:val="center"/>
              <w:rPr>
                <w:rFonts w:ascii="Trebuchet MS" w:eastAsia="Times New Roman" w:hAnsi="Trebuchet MS" w:cs="Arial"/>
                <w:sz w:val="17"/>
                <w:szCs w:val="17"/>
              </w:rPr>
            </w:pPr>
            <w:r w:rsidRPr="008E0F64">
              <w:rPr>
                <w:rFonts w:ascii="Trebuchet MS" w:hAnsi="Trebuchet MS"/>
                <w:sz w:val="17"/>
              </w:rPr>
              <w:t>Kleinspannung, wenn der Stromkreis über einen Sicherheitstransformator versorgt wird</w:t>
            </w:r>
          </w:p>
        </w:tc>
        <w:tc>
          <w:tcPr>
            <w:tcW w:w="2268" w:type="dxa"/>
            <w:vAlign w:val="center"/>
          </w:tcPr>
          <w:p w14:paraId="4B728D3E" w14:textId="77777777" w:rsidR="002E3184" w:rsidRPr="008E0F64" w:rsidRDefault="002E3184" w:rsidP="006759AA">
            <w:pPr>
              <w:widowControl w:val="0"/>
              <w:autoSpaceDE w:val="0"/>
              <w:autoSpaceDN w:val="0"/>
              <w:adjustRightInd w:val="0"/>
              <w:spacing w:beforeLines="20" w:before="48" w:after="20" w:line="240" w:lineRule="auto"/>
              <w:ind w:right="-20"/>
              <w:jc w:val="center"/>
              <w:rPr>
                <w:rFonts w:ascii="Trebuchet MS" w:eastAsia="Times New Roman" w:hAnsi="Trebuchet MS" w:cs="Arial"/>
                <w:sz w:val="17"/>
                <w:szCs w:val="17"/>
              </w:rPr>
            </w:pPr>
            <w:r w:rsidRPr="008E0F64">
              <w:rPr>
                <w:rFonts w:ascii="Trebuchet MS" w:hAnsi="Trebuchet MS"/>
                <w:sz w:val="17"/>
              </w:rPr>
              <w:t>250</w:t>
            </w:r>
          </w:p>
        </w:tc>
        <w:tc>
          <w:tcPr>
            <w:tcW w:w="2186" w:type="dxa"/>
            <w:vAlign w:val="center"/>
          </w:tcPr>
          <w:p w14:paraId="04A15340" w14:textId="77777777" w:rsidR="002E3184" w:rsidRPr="008E0F64" w:rsidRDefault="002E3184" w:rsidP="006759AA">
            <w:pPr>
              <w:widowControl w:val="0"/>
              <w:autoSpaceDE w:val="0"/>
              <w:autoSpaceDN w:val="0"/>
              <w:adjustRightInd w:val="0"/>
              <w:spacing w:beforeLines="20" w:before="48" w:after="20" w:line="240" w:lineRule="auto"/>
              <w:ind w:right="-20"/>
              <w:jc w:val="center"/>
              <w:rPr>
                <w:rFonts w:ascii="Trebuchet MS" w:eastAsia="Times New Roman" w:hAnsi="Trebuchet MS" w:cs="Arial"/>
                <w:sz w:val="17"/>
                <w:szCs w:val="17"/>
              </w:rPr>
            </w:pPr>
            <w:r w:rsidRPr="008E0F64">
              <w:rPr>
                <w:rFonts w:ascii="Trebuchet MS" w:hAnsi="Trebuchet MS"/>
                <w:sz w:val="17"/>
              </w:rPr>
              <w:t>250</w:t>
            </w:r>
          </w:p>
        </w:tc>
      </w:tr>
      <w:tr w:rsidR="002E3184" w:rsidRPr="008E0F64" w14:paraId="0B9B479B" w14:textId="77777777" w:rsidTr="006759AA">
        <w:trPr>
          <w:jc w:val="center"/>
        </w:trPr>
        <w:tc>
          <w:tcPr>
            <w:tcW w:w="2552" w:type="dxa"/>
            <w:vAlign w:val="center"/>
          </w:tcPr>
          <w:p w14:paraId="6CB5ACA7" w14:textId="77777777" w:rsidR="002E3184" w:rsidRPr="008E0F64" w:rsidRDefault="002E3184" w:rsidP="006759AA">
            <w:pPr>
              <w:widowControl w:val="0"/>
              <w:autoSpaceDE w:val="0"/>
              <w:autoSpaceDN w:val="0"/>
              <w:adjustRightInd w:val="0"/>
              <w:spacing w:beforeLines="20" w:before="48" w:after="20" w:line="240" w:lineRule="auto"/>
              <w:ind w:right="-11"/>
              <w:jc w:val="center"/>
              <w:rPr>
                <w:rFonts w:ascii="Trebuchet MS" w:eastAsia="Times New Roman" w:hAnsi="Trebuchet MS" w:cs="Arial"/>
                <w:sz w:val="17"/>
                <w:szCs w:val="17"/>
              </w:rPr>
            </w:pPr>
            <w:r w:rsidRPr="008E0F64">
              <w:rPr>
                <w:rFonts w:ascii="Trebuchet MS" w:hAnsi="Trebuchet MS"/>
                <w:sz w:val="17"/>
              </w:rPr>
              <w:t>Spannung ≤ 500 V, außer in oben erwähntem Fall</w:t>
            </w:r>
          </w:p>
        </w:tc>
        <w:tc>
          <w:tcPr>
            <w:tcW w:w="2268" w:type="dxa"/>
            <w:vAlign w:val="center"/>
          </w:tcPr>
          <w:p w14:paraId="10AD6B0C" w14:textId="77777777" w:rsidR="002E3184" w:rsidRPr="008E0F64" w:rsidRDefault="002E3184" w:rsidP="006759AA">
            <w:pPr>
              <w:widowControl w:val="0"/>
              <w:autoSpaceDE w:val="0"/>
              <w:autoSpaceDN w:val="0"/>
              <w:adjustRightInd w:val="0"/>
              <w:spacing w:beforeLines="20" w:before="48" w:after="20" w:line="240" w:lineRule="auto"/>
              <w:ind w:right="-11"/>
              <w:jc w:val="center"/>
              <w:rPr>
                <w:rFonts w:ascii="Trebuchet MS" w:eastAsia="Times New Roman" w:hAnsi="Trebuchet MS" w:cs="Arial"/>
                <w:sz w:val="17"/>
                <w:szCs w:val="17"/>
              </w:rPr>
            </w:pPr>
            <w:r w:rsidRPr="008E0F64">
              <w:rPr>
                <w:rFonts w:ascii="Trebuchet MS" w:hAnsi="Trebuchet MS"/>
                <w:sz w:val="17"/>
              </w:rPr>
              <w:t>500</w:t>
            </w:r>
          </w:p>
        </w:tc>
        <w:tc>
          <w:tcPr>
            <w:tcW w:w="2186" w:type="dxa"/>
            <w:vAlign w:val="center"/>
          </w:tcPr>
          <w:p w14:paraId="67F05FE2" w14:textId="77777777" w:rsidR="002E3184" w:rsidRPr="008E0F64" w:rsidRDefault="002E3184" w:rsidP="006759AA">
            <w:pPr>
              <w:widowControl w:val="0"/>
              <w:autoSpaceDE w:val="0"/>
              <w:autoSpaceDN w:val="0"/>
              <w:adjustRightInd w:val="0"/>
              <w:spacing w:beforeLines="20" w:before="48" w:after="20" w:line="240" w:lineRule="auto"/>
              <w:ind w:right="-11"/>
              <w:jc w:val="center"/>
              <w:rPr>
                <w:rFonts w:ascii="Trebuchet MS" w:eastAsia="Times New Roman" w:hAnsi="Trebuchet MS" w:cs="Arial"/>
                <w:sz w:val="17"/>
                <w:szCs w:val="17"/>
              </w:rPr>
            </w:pPr>
            <w:r w:rsidRPr="008E0F64">
              <w:rPr>
                <w:rFonts w:ascii="Trebuchet MS" w:hAnsi="Trebuchet MS"/>
                <w:sz w:val="17"/>
              </w:rPr>
              <w:t>500</w:t>
            </w:r>
          </w:p>
        </w:tc>
      </w:tr>
      <w:tr w:rsidR="002E3184" w:rsidRPr="008E0F64" w14:paraId="5D9491CF" w14:textId="77777777" w:rsidTr="006759AA">
        <w:trPr>
          <w:trHeight w:val="252"/>
          <w:jc w:val="center"/>
        </w:trPr>
        <w:tc>
          <w:tcPr>
            <w:tcW w:w="2552" w:type="dxa"/>
            <w:noWrap/>
            <w:vAlign w:val="center"/>
          </w:tcPr>
          <w:p w14:paraId="5F16CB5D" w14:textId="77777777" w:rsidR="002E3184" w:rsidRPr="008E0F64" w:rsidRDefault="002E3184" w:rsidP="006759AA">
            <w:pPr>
              <w:widowControl w:val="0"/>
              <w:autoSpaceDE w:val="0"/>
              <w:autoSpaceDN w:val="0"/>
              <w:adjustRightInd w:val="0"/>
              <w:spacing w:beforeLines="20" w:before="48" w:after="20" w:line="240" w:lineRule="auto"/>
              <w:jc w:val="center"/>
              <w:rPr>
                <w:rFonts w:ascii="Trebuchet MS" w:eastAsia="Times New Roman" w:hAnsi="Trebuchet MS" w:cs="Arial"/>
                <w:sz w:val="17"/>
                <w:szCs w:val="17"/>
              </w:rPr>
            </w:pPr>
            <w:r w:rsidRPr="008E0F64">
              <w:rPr>
                <w:rFonts w:ascii="Trebuchet MS" w:hAnsi="Trebuchet MS"/>
                <w:sz w:val="17"/>
              </w:rPr>
              <w:t>500 V &lt; Spannung ≤ 1000 V</w:t>
            </w:r>
          </w:p>
        </w:tc>
        <w:tc>
          <w:tcPr>
            <w:tcW w:w="2268" w:type="dxa"/>
            <w:vAlign w:val="center"/>
          </w:tcPr>
          <w:p w14:paraId="0884A89F" w14:textId="77777777" w:rsidR="002E3184" w:rsidRPr="008E0F64" w:rsidRDefault="002E3184" w:rsidP="006759AA">
            <w:pPr>
              <w:widowControl w:val="0"/>
              <w:autoSpaceDE w:val="0"/>
              <w:autoSpaceDN w:val="0"/>
              <w:adjustRightInd w:val="0"/>
              <w:spacing w:beforeLines="20" w:before="48" w:after="20" w:line="240" w:lineRule="auto"/>
              <w:ind w:right="-20"/>
              <w:jc w:val="center"/>
              <w:rPr>
                <w:rFonts w:ascii="Trebuchet MS" w:eastAsia="Times New Roman" w:hAnsi="Trebuchet MS" w:cs="Arial"/>
                <w:sz w:val="17"/>
                <w:szCs w:val="17"/>
              </w:rPr>
            </w:pPr>
            <w:r w:rsidRPr="008E0F64">
              <w:rPr>
                <w:rFonts w:ascii="Trebuchet MS" w:hAnsi="Trebuchet MS"/>
                <w:sz w:val="17"/>
              </w:rPr>
              <w:t>1000</w:t>
            </w:r>
          </w:p>
        </w:tc>
        <w:tc>
          <w:tcPr>
            <w:tcW w:w="2186" w:type="dxa"/>
            <w:vAlign w:val="center"/>
          </w:tcPr>
          <w:p w14:paraId="64459C93" w14:textId="77777777" w:rsidR="002E3184" w:rsidRPr="008E0F64" w:rsidRDefault="002E3184" w:rsidP="006759AA">
            <w:pPr>
              <w:widowControl w:val="0"/>
              <w:autoSpaceDE w:val="0"/>
              <w:autoSpaceDN w:val="0"/>
              <w:adjustRightInd w:val="0"/>
              <w:spacing w:beforeLines="20" w:before="48" w:after="20" w:line="240" w:lineRule="auto"/>
              <w:ind w:right="-20"/>
              <w:jc w:val="center"/>
              <w:rPr>
                <w:rFonts w:ascii="Trebuchet MS" w:eastAsia="Times New Roman" w:hAnsi="Trebuchet MS" w:cs="Arial"/>
                <w:sz w:val="17"/>
                <w:szCs w:val="17"/>
              </w:rPr>
            </w:pPr>
            <w:r w:rsidRPr="008E0F64">
              <w:rPr>
                <w:rFonts w:ascii="Trebuchet MS" w:hAnsi="Trebuchet MS"/>
                <w:sz w:val="17"/>
              </w:rPr>
              <w:t>1000</w:t>
            </w:r>
          </w:p>
        </w:tc>
      </w:tr>
    </w:tbl>
    <w:p w14:paraId="27AAAD4F" w14:textId="77777777" w:rsidR="002E3184" w:rsidRPr="008E0F64" w:rsidRDefault="002E3184" w:rsidP="00962ACD">
      <w:pPr>
        <w:pStyle w:val="FOD-niv4"/>
      </w:pPr>
      <w:bookmarkStart w:id="2302" w:name="_Toc390687897"/>
      <w:bookmarkStart w:id="2303" w:name="_Toc167268438"/>
      <w:bookmarkStart w:id="2304" w:name="_Toc167269601"/>
      <w:bookmarkStart w:id="2305" w:name="_Toc167270761"/>
      <w:bookmarkStart w:id="2306" w:name="_Toc196734762"/>
      <w:bookmarkEnd w:id="2301"/>
      <w:r w:rsidRPr="008E0F64">
        <w:t>Unterabschnitt 6.4.5.2 - Messung des Erdungswiderstandes von Erdern</w:t>
      </w:r>
      <w:bookmarkEnd w:id="2302"/>
      <w:bookmarkEnd w:id="2303"/>
      <w:bookmarkEnd w:id="2304"/>
      <w:bookmarkEnd w:id="2305"/>
      <w:bookmarkEnd w:id="2306"/>
    </w:p>
    <w:p w14:paraId="59C773E2" w14:textId="77777777" w:rsidR="002E3184" w:rsidRPr="008E0F64" w:rsidRDefault="002E3184" w:rsidP="002E3184">
      <w:pPr>
        <w:pStyle w:val="FOD-normal"/>
      </w:pPr>
      <w:r w:rsidRPr="008E0F64">
        <w:t>Bei Konformitätsprüfungen vor Ingebrauchnahme wird der Erdungswiderstand der Erder der betreffenden elektrischen Anlage gemessen.</w:t>
      </w:r>
    </w:p>
    <w:p w14:paraId="53B58A2E" w14:textId="77777777" w:rsidR="002E3184" w:rsidRPr="008E0F64" w:rsidRDefault="002E3184" w:rsidP="002E3184">
      <w:pPr>
        <w:pStyle w:val="FOD-niv3"/>
      </w:pPr>
      <w:bookmarkStart w:id="2307" w:name="_Toc390687898"/>
      <w:bookmarkStart w:id="2308" w:name="_Toc167268439"/>
      <w:bookmarkStart w:id="2309" w:name="_Toc167269602"/>
      <w:bookmarkStart w:id="2310" w:name="_Toc167270762"/>
      <w:r w:rsidRPr="008E0F64">
        <w:t>Abschnitt 6.4.6 - Berichte</w:t>
      </w:r>
      <w:bookmarkEnd w:id="2307"/>
      <w:bookmarkEnd w:id="2308"/>
      <w:bookmarkEnd w:id="2309"/>
      <w:bookmarkEnd w:id="2310"/>
    </w:p>
    <w:p w14:paraId="7682E1D2" w14:textId="77777777" w:rsidR="002E3184" w:rsidRPr="008E0F64" w:rsidRDefault="002E3184" w:rsidP="00962ACD">
      <w:pPr>
        <w:pStyle w:val="FOD-niv4"/>
      </w:pPr>
      <w:bookmarkStart w:id="2311" w:name="_Toc390687899"/>
      <w:bookmarkStart w:id="2312" w:name="_Toc167268440"/>
      <w:bookmarkStart w:id="2313" w:name="_Toc167269603"/>
      <w:bookmarkStart w:id="2314" w:name="_Toc167270763"/>
      <w:bookmarkStart w:id="2315" w:name="_Toc196734763"/>
      <w:r w:rsidRPr="008E0F64">
        <w:t>Unterabschnitt 6.4.6.1 - Allgemeines</w:t>
      </w:r>
      <w:bookmarkEnd w:id="2311"/>
      <w:bookmarkEnd w:id="2312"/>
      <w:bookmarkEnd w:id="2313"/>
      <w:bookmarkEnd w:id="2314"/>
      <w:bookmarkEnd w:id="2315"/>
    </w:p>
    <w:p w14:paraId="161E30B3" w14:textId="77777777" w:rsidR="002E3184" w:rsidRPr="008E0F64" w:rsidRDefault="002E3184" w:rsidP="002E3184">
      <w:pPr>
        <w:pStyle w:val="FOD-normal"/>
      </w:pPr>
      <w:r w:rsidRPr="008E0F64">
        <w:t xml:space="preserve">Nach einer Konformitätsprüfung wird ein Bericht erstellt, entweder gemäß </w:t>
      </w:r>
      <w:r w:rsidRPr="008E0F64">
        <w:rPr>
          <w:i/>
        </w:rPr>
        <w:t>Unterabschnitt 6.4.6.4</w:t>
      </w:r>
      <w:r w:rsidRPr="008E0F64">
        <w:t xml:space="preserve"> für hauswirtschaftliche Anlagen oder gemäß </w:t>
      </w:r>
      <w:r w:rsidRPr="008E0F64">
        <w:rPr>
          <w:i/>
        </w:rPr>
        <w:t>Unterabschnitt 6.4.6.5</w:t>
      </w:r>
      <w:r w:rsidRPr="008E0F64">
        <w:t xml:space="preserve"> für nicht hauswirtschaftliche Anlagen. Dieser Bericht über die Konformitätsprüfung, auch Kontrollbericht genannt, wird in die Akte der elektrischen Anlage eingefügt.</w:t>
      </w:r>
    </w:p>
    <w:p w14:paraId="1F3EFCCD" w14:textId="77777777" w:rsidR="002E3184" w:rsidRPr="008E0F64" w:rsidRDefault="002E3184" w:rsidP="002E3184">
      <w:pPr>
        <w:pStyle w:val="FOD-normal"/>
        <w:keepLines/>
      </w:pPr>
      <w:r w:rsidRPr="008E0F64">
        <w:t>Die zugelassene Stelle oder die befugte Behörde, die diese Konformitätsprüfung durchgeführt hat, bewahrt mindestens fünf Jahre lang eine Kopie dieses Berichts auf.</w:t>
      </w:r>
      <w:r w:rsidRPr="008E0F64">
        <w:rPr>
          <w:i/>
        </w:rPr>
        <w:t xml:space="preserve"> </w:t>
      </w:r>
      <w:r w:rsidRPr="008E0F64">
        <w:t>Bei hauswirtschaftlichen Anlagen werden dieser Kopie außerdem Einstrich-Schemata und Lagepläne der elektrischen Anlage beigefügt.</w:t>
      </w:r>
    </w:p>
    <w:p w14:paraId="4E74F9AC" w14:textId="77777777" w:rsidR="002E3184" w:rsidRPr="008E0F64" w:rsidRDefault="002E3184" w:rsidP="002E3184">
      <w:pPr>
        <w:pStyle w:val="FOD-normal"/>
        <w:keepLines/>
      </w:pPr>
      <w:r w:rsidRPr="008E0F64">
        <w:t xml:space="preserve">Der Bericht über die Konformitätsprüfung muss dem Eigentümer, Verwalter oder Betreiber schriftlich oder in elektronischer Form übermittelt werden. </w:t>
      </w:r>
    </w:p>
    <w:p w14:paraId="789B13F9" w14:textId="77777777" w:rsidR="002E3184" w:rsidRPr="008E0F64" w:rsidRDefault="002E3184" w:rsidP="002E3184">
      <w:pPr>
        <w:pStyle w:val="FOD-normal"/>
        <w:keepLines/>
      </w:pPr>
      <w:r w:rsidRPr="008E0F64">
        <w:t>Der Eigentümer, Verwalter, Betreiber oder die zugelassene Stelle legt den Bericht über die Konformitätsprüfung auf Ersuchen des mit der Überwachung beauftragten Beamten vor. Auf Verlangen des mit der Überwachung beauftragten Beamten muss der Eigentümer, Verwalter, Betreiber oder die zugelassene Stelle der Verwaltung ebenfalls eine Kopie dieser Unterlage zukommen lassen.</w:t>
      </w:r>
    </w:p>
    <w:p w14:paraId="705A2526" w14:textId="77777777" w:rsidR="002E3184" w:rsidRPr="008E0F64" w:rsidRDefault="002E3184" w:rsidP="00962ACD">
      <w:pPr>
        <w:pStyle w:val="FOD-niv4"/>
      </w:pPr>
      <w:bookmarkStart w:id="2316" w:name="_Toc167268441"/>
      <w:bookmarkStart w:id="2317" w:name="_Toc167269604"/>
      <w:bookmarkStart w:id="2318" w:name="_Toc167270764"/>
      <w:bookmarkStart w:id="2319" w:name="_Toc196734764"/>
      <w:r w:rsidRPr="008E0F64">
        <w:t xml:space="preserve">Unterabschnitt 6.4.6.2 - </w:t>
      </w:r>
      <w:bookmarkStart w:id="2320" w:name="_Toc390687901"/>
      <w:r w:rsidRPr="008E0F64">
        <w:t>Spezifische Bestimmungen für Berichte über neue elektrische Anlagen</w:t>
      </w:r>
      <w:bookmarkEnd w:id="2316"/>
      <w:bookmarkEnd w:id="2317"/>
      <w:bookmarkEnd w:id="2318"/>
      <w:bookmarkEnd w:id="2319"/>
    </w:p>
    <w:p w14:paraId="4D502002" w14:textId="77777777" w:rsidR="002E3184" w:rsidRPr="008E0F64" w:rsidRDefault="002E3184" w:rsidP="002E3184">
      <w:pPr>
        <w:pStyle w:val="FOD-normal"/>
        <w:keepLines/>
        <w:spacing w:after="120"/>
      </w:pPr>
      <w:r w:rsidRPr="008E0F64">
        <w:t>Vor Bereitstellung der Leistung einer neuen elektrischen Niederspannungs- oder Kleinspannungsanlage mit Wechsel- oder Gleichstrom vergewissert sich die Person, die die Leistung bereitstellt, dass der Bericht vorliegt, in dem die Konformität mit den Vorschriften des vorliegenden Buches bestätigt wird.</w:t>
      </w:r>
    </w:p>
    <w:p w14:paraId="15E8DAA6" w14:textId="77777777" w:rsidR="002E3184" w:rsidRPr="008E0F64" w:rsidRDefault="002E3184" w:rsidP="00962ACD">
      <w:pPr>
        <w:pStyle w:val="FOD-niv4"/>
      </w:pPr>
      <w:bookmarkStart w:id="2321" w:name="_Toc167268442"/>
      <w:bookmarkStart w:id="2322" w:name="_Toc167269605"/>
      <w:bookmarkStart w:id="2323" w:name="_Toc167270765"/>
      <w:bookmarkStart w:id="2324" w:name="_Toc196734765"/>
      <w:r w:rsidRPr="008E0F64">
        <w:t>Unterabschnitt 6.4.6.3 - Spezifische Bestimmungen für Berichte über Anlagen in explosionsgefährdeten Bereichen</w:t>
      </w:r>
      <w:bookmarkEnd w:id="2320"/>
      <w:bookmarkEnd w:id="2321"/>
      <w:bookmarkEnd w:id="2322"/>
      <w:bookmarkEnd w:id="2323"/>
      <w:bookmarkEnd w:id="2324"/>
    </w:p>
    <w:p w14:paraId="2118D7B1" w14:textId="77777777" w:rsidR="002E3184" w:rsidRPr="008E0F64" w:rsidRDefault="002E3184" w:rsidP="002E3184">
      <w:pPr>
        <w:pStyle w:val="FOD-normal"/>
      </w:pPr>
      <w:r w:rsidRPr="008E0F64">
        <w:t xml:space="preserve">Spezifische Bestimmungen für Berichte über Anlagen in explosionsgefährdeten Bereichen werden in </w:t>
      </w:r>
      <w:r w:rsidRPr="008E0F64">
        <w:rPr>
          <w:i/>
        </w:rPr>
        <w:t>Kapitel 7.102</w:t>
      </w:r>
      <w:r w:rsidRPr="008E0F64">
        <w:t xml:space="preserve"> festgelegt.</w:t>
      </w:r>
    </w:p>
    <w:p w14:paraId="51175C6B" w14:textId="77777777" w:rsidR="002E3184" w:rsidRPr="008E0F64" w:rsidRDefault="002E3184" w:rsidP="00962ACD">
      <w:pPr>
        <w:pStyle w:val="FOD-niv4"/>
      </w:pPr>
      <w:bookmarkStart w:id="2325" w:name="_Toc167268443"/>
      <w:bookmarkStart w:id="2326" w:name="_Toc167269606"/>
      <w:bookmarkStart w:id="2327" w:name="_Toc167270766"/>
      <w:bookmarkStart w:id="2328" w:name="_Toc196734766"/>
      <w:r w:rsidRPr="008E0F64">
        <w:t>Unterabschnitt 6.4.6.4 - Inhalt des Berichts über die Konformitätsprüfung für hauswirtschaftliche Anlagen</w:t>
      </w:r>
      <w:bookmarkEnd w:id="2325"/>
      <w:bookmarkEnd w:id="2326"/>
      <w:bookmarkEnd w:id="2327"/>
      <w:bookmarkEnd w:id="2328"/>
    </w:p>
    <w:p w14:paraId="08415AC7" w14:textId="77777777" w:rsidR="002E3184" w:rsidRPr="008E0F64" w:rsidRDefault="002E3184" w:rsidP="00445351">
      <w:pPr>
        <w:pStyle w:val="Paragraphedeliste"/>
        <w:numPr>
          <w:ilvl w:val="0"/>
          <w:numId w:val="366"/>
        </w:numPr>
        <w:autoSpaceDE w:val="0"/>
        <w:autoSpaceDN w:val="0"/>
        <w:adjustRightInd w:val="0"/>
        <w:spacing w:after="120" w:line="240" w:lineRule="auto"/>
        <w:ind w:left="357" w:hanging="357"/>
        <w:contextualSpacing w:val="0"/>
        <w:jc w:val="both"/>
        <w:rPr>
          <w:rFonts w:ascii="Trebuchet MS" w:hAnsi="Trebuchet MS" w:cs="Arial"/>
          <w:b/>
          <w:sz w:val="19"/>
          <w:szCs w:val="19"/>
        </w:rPr>
      </w:pPr>
      <w:r w:rsidRPr="008E0F64">
        <w:rPr>
          <w:rFonts w:ascii="Trebuchet MS" w:hAnsi="Trebuchet MS"/>
          <w:b/>
          <w:sz w:val="19"/>
        </w:rPr>
        <w:t>Angaben im Bericht über die Konformitätsprüfung</w:t>
      </w:r>
    </w:p>
    <w:p w14:paraId="5C3857E3" w14:textId="791640A9" w:rsidR="00227EAF" w:rsidRPr="008E0F64" w:rsidRDefault="002E3184" w:rsidP="0063196F">
      <w:pPr>
        <w:autoSpaceDE w:val="0"/>
        <w:autoSpaceDN w:val="0"/>
        <w:adjustRightInd w:val="0"/>
        <w:spacing w:line="240" w:lineRule="auto"/>
        <w:jc w:val="both"/>
        <w:rPr>
          <w:rFonts w:ascii="Trebuchet MS" w:hAnsi="Trebuchet MS"/>
          <w:sz w:val="19"/>
        </w:rPr>
      </w:pPr>
      <w:r w:rsidRPr="008E0F64">
        <w:rPr>
          <w:rFonts w:ascii="Trebuchet MS" w:hAnsi="Trebuchet MS"/>
          <w:sz w:val="19"/>
        </w:rPr>
        <w:t xml:space="preserve">Der in </w:t>
      </w:r>
      <w:r w:rsidRPr="008E0F64">
        <w:rPr>
          <w:rFonts w:ascii="Trebuchet MS" w:hAnsi="Trebuchet MS"/>
          <w:i/>
          <w:sz w:val="19"/>
        </w:rPr>
        <w:t>Unterabschnitt 6.4.6.1</w:t>
      </w:r>
      <w:r w:rsidRPr="008E0F64">
        <w:rPr>
          <w:rFonts w:ascii="Trebuchet MS" w:hAnsi="Trebuchet MS"/>
          <w:sz w:val="19"/>
        </w:rPr>
        <w:t xml:space="preserve"> erwähnte Bericht im Anschluss an die Konformitätsprüfung einer hauswirtschaftlichen elektrischen Niederspannungs- und Kleinspannungsanlage enthält mindestens die Identifizierungsangaben, eine allgemeine Beschreibung des Anschlusses bzw. der Anschlüsse, des Erders, das Ergebnis der Prüfung der Konformität mit vorliegendem Buch und etwaige Verstöße gegen vorliegendes Buch. Außerdem wird an bestimmte Vorschriften des vorliegenden Buches erinnert.</w:t>
      </w:r>
    </w:p>
    <w:p w14:paraId="65BB8788" w14:textId="77777777" w:rsidR="00227EAF" w:rsidRPr="008E0F64" w:rsidRDefault="00227EAF">
      <w:pPr>
        <w:rPr>
          <w:rFonts w:ascii="Trebuchet MS" w:hAnsi="Trebuchet MS"/>
          <w:sz w:val="19"/>
        </w:rPr>
      </w:pPr>
      <w:r w:rsidRPr="008E0F64">
        <w:rPr>
          <w:rFonts w:ascii="Trebuchet MS" w:hAnsi="Trebuchet MS"/>
          <w:sz w:val="19"/>
        </w:rPr>
        <w:br w:type="page"/>
      </w:r>
    </w:p>
    <w:p w14:paraId="7FF265CC" w14:textId="1D7CEA61" w:rsidR="002E3184" w:rsidRPr="008E0F64" w:rsidRDefault="002E3184" w:rsidP="00445351">
      <w:pPr>
        <w:pStyle w:val="Paragraphedeliste"/>
        <w:numPr>
          <w:ilvl w:val="0"/>
          <w:numId w:val="506"/>
        </w:numPr>
        <w:autoSpaceDE w:val="0"/>
        <w:autoSpaceDN w:val="0"/>
        <w:adjustRightInd w:val="0"/>
        <w:spacing w:line="240" w:lineRule="auto"/>
        <w:jc w:val="both"/>
        <w:rPr>
          <w:rFonts w:ascii="Trebuchet MS" w:hAnsi="Trebuchet MS" w:cs="Arial"/>
          <w:b/>
          <w:sz w:val="19"/>
          <w:szCs w:val="19"/>
        </w:rPr>
      </w:pPr>
      <w:r w:rsidRPr="008E0F64">
        <w:rPr>
          <w:rFonts w:ascii="Trebuchet MS" w:hAnsi="Trebuchet MS"/>
          <w:b/>
          <w:sz w:val="19"/>
        </w:rPr>
        <w:lastRenderedPageBreak/>
        <w:t>Inhalt des Berichts über die Konformitätsprüfung</w:t>
      </w:r>
    </w:p>
    <w:p w14:paraId="11383DB2"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b.1 - Identifizierungsangaben</w:t>
      </w:r>
    </w:p>
    <w:p w14:paraId="35A38F6F"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Folgende Identifizierungsangaben sind im Bericht und etwaigen Anlagen enthalten:</w:t>
      </w:r>
    </w:p>
    <w:p w14:paraId="5EC270E3" w14:textId="77777777" w:rsidR="002E3184" w:rsidRPr="008E0F64" w:rsidRDefault="002E3184" w:rsidP="00445351">
      <w:pPr>
        <w:pStyle w:val="Paragraphedeliste"/>
        <w:numPr>
          <w:ilvl w:val="0"/>
          <w:numId w:val="472"/>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 xml:space="preserve">erforderliche Angaben zur Identifizierung der in </w:t>
      </w:r>
      <w:r w:rsidRPr="008E0F64">
        <w:rPr>
          <w:rFonts w:ascii="Trebuchet MS" w:hAnsi="Trebuchet MS"/>
          <w:i/>
          <w:sz w:val="19"/>
        </w:rPr>
        <w:t>Kapitel 6.3</w:t>
      </w:r>
      <w:r w:rsidRPr="008E0F64">
        <w:rPr>
          <w:rFonts w:ascii="Trebuchet MS" w:hAnsi="Trebuchet MS"/>
          <w:sz w:val="19"/>
        </w:rPr>
        <w:t xml:space="preserve"> erwähnten zugelassenen Stelle,</w:t>
      </w:r>
    </w:p>
    <w:p w14:paraId="64718CF4" w14:textId="77777777" w:rsidR="002E3184" w:rsidRPr="008E0F64" w:rsidRDefault="002E3184" w:rsidP="00445351">
      <w:pPr>
        <w:pStyle w:val="Paragraphedeliste"/>
        <w:numPr>
          <w:ilvl w:val="0"/>
          <w:numId w:val="472"/>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Angaben zur Identifizierung des Prüfers, der der zugelassenen Stelle angehört,</w:t>
      </w:r>
    </w:p>
    <w:p w14:paraId="73395A55" w14:textId="77777777" w:rsidR="002E3184" w:rsidRPr="008E0F64" w:rsidRDefault="002E3184" w:rsidP="00445351">
      <w:pPr>
        <w:pStyle w:val="Paragraphedeliste"/>
        <w:numPr>
          <w:ilvl w:val="0"/>
          <w:numId w:val="472"/>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Name, Vorname und Adresse des Eigentümers, Verwalters oder Betreibers und EAN-Code (falls verfügbar) der Anlage, für die die Konformitätsprüfung beantragt worden ist,</w:t>
      </w:r>
    </w:p>
    <w:p w14:paraId="7A4B6C15" w14:textId="77777777" w:rsidR="002E3184" w:rsidRPr="008E0F64" w:rsidRDefault="002E3184" w:rsidP="00445351">
      <w:pPr>
        <w:pStyle w:val="Paragraphedeliste"/>
        <w:numPr>
          <w:ilvl w:val="0"/>
          <w:numId w:val="472"/>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Name, Vorname und Mehrwertsteuernummer (falls anwendbar) der für die Ausführung der Arbeit verantwortlichen Person(en),</w:t>
      </w:r>
    </w:p>
    <w:p w14:paraId="3A7E4F8D" w14:textId="77777777" w:rsidR="002E3184" w:rsidRPr="008E0F64" w:rsidRDefault="002E3184" w:rsidP="00445351">
      <w:pPr>
        <w:pStyle w:val="Paragraphedeliste"/>
        <w:numPr>
          <w:ilvl w:val="0"/>
          <w:numId w:val="472"/>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Name des Stromversorgers,</w:t>
      </w:r>
    </w:p>
    <w:p w14:paraId="1ABE99AF" w14:textId="67800EF2" w:rsidR="002E3184" w:rsidRPr="008E0F64" w:rsidRDefault="002E3184" w:rsidP="00445351">
      <w:pPr>
        <w:pStyle w:val="Paragraphedeliste"/>
        <w:numPr>
          <w:ilvl w:val="0"/>
          <w:numId w:val="472"/>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Adresse der geprüften Anlage und Art der von ihr versorgten Räumlichkeiten</w:t>
      </w:r>
      <w:r w:rsidR="00EB11B3" w:rsidRPr="008E0F64">
        <w:rPr>
          <w:rFonts w:ascii="Trebuchet MS" w:hAnsi="Trebuchet MS"/>
          <w:sz w:val="19"/>
        </w:rPr>
        <w:t xml:space="preserve"> [...]</w:t>
      </w:r>
      <w:r w:rsidRPr="008E0F64">
        <w:rPr>
          <w:rFonts w:ascii="Trebuchet MS" w:hAnsi="Trebuchet MS"/>
          <w:sz w:val="19"/>
        </w:rPr>
        <w:t>.</w:t>
      </w:r>
    </w:p>
    <w:p w14:paraId="1D1A90AA" w14:textId="77777777" w:rsidR="002E3184" w:rsidRPr="008E0F64" w:rsidRDefault="002E3184" w:rsidP="002E3184">
      <w:pPr>
        <w:autoSpaceDE w:val="0"/>
        <w:autoSpaceDN w:val="0"/>
        <w:adjustRightInd w:val="0"/>
        <w:spacing w:before="120" w:after="120" w:line="240" w:lineRule="auto"/>
        <w:ind w:left="357"/>
        <w:jc w:val="both"/>
        <w:rPr>
          <w:rFonts w:ascii="Trebuchet MS" w:hAnsi="Trebuchet MS" w:cs="Arial"/>
          <w:b/>
          <w:iCs/>
          <w:sz w:val="19"/>
          <w:szCs w:val="19"/>
        </w:rPr>
      </w:pPr>
      <w:r w:rsidRPr="008E0F64">
        <w:rPr>
          <w:rFonts w:ascii="Trebuchet MS" w:hAnsi="Trebuchet MS"/>
          <w:b/>
          <w:sz w:val="19"/>
        </w:rPr>
        <w:t>b.2 - Allgemeine Beschreibung der Anschlüsse</w:t>
      </w:r>
    </w:p>
    <w:p w14:paraId="1F2C852E"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Die allgemeine Beschreibung der Anschlüsse umfasst pro Anschluss folgende Angaben:</w:t>
      </w:r>
    </w:p>
    <w:p w14:paraId="09FDEAC4" w14:textId="77777777" w:rsidR="002E3184" w:rsidRPr="008E0F64" w:rsidRDefault="002E3184" w:rsidP="00445351">
      <w:pPr>
        <w:pStyle w:val="Paragraphedeliste"/>
        <w:numPr>
          <w:ilvl w:val="0"/>
          <w:numId w:val="473"/>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Nennspannung der Anlage und Stromart,</w:t>
      </w:r>
    </w:p>
    <w:p w14:paraId="6D240564" w14:textId="77777777" w:rsidR="002E3184" w:rsidRPr="008E0F64" w:rsidRDefault="002E3184" w:rsidP="00445351">
      <w:pPr>
        <w:pStyle w:val="Paragraphedeliste"/>
        <w:numPr>
          <w:ilvl w:val="0"/>
          <w:numId w:val="473"/>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Querschnitt des Versorgungskabels der Haupt-Verteiler- und Schaltgerätekombination,</w:t>
      </w:r>
    </w:p>
    <w:p w14:paraId="19EFC345" w14:textId="77777777" w:rsidR="002E3184" w:rsidRPr="008E0F64" w:rsidRDefault="002E3184" w:rsidP="00445351">
      <w:pPr>
        <w:pStyle w:val="Paragraphedeliste"/>
        <w:numPr>
          <w:ilvl w:val="0"/>
          <w:numId w:val="473"/>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Nennwert des Anschlussschutzes,</w:t>
      </w:r>
    </w:p>
    <w:p w14:paraId="1E22DDF3" w14:textId="77777777" w:rsidR="002E3184" w:rsidRPr="008E0F64" w:rsidRDefault="002E3184" w:rsidP="00445351">
      <w:pPr>
        <w:pStyle w:val="Paragraphedeliste"/>
        <w:numPr>
          <w:ilvl w:val="0"/>
          <w:numId w:val="473"/>
        </w:numPr>
        <w:autoSpaceDE w:val="0"/>
        <w:autoSpaceDN w:val="0"/>
        <w:adjustRightInd w:val="0"/>
        <w:spacing w:after="120" w:line="240" w:lineRule="auto"/>
        <w:ind w:left="717"/>
        <w:jc w:val="both"/>
        <w:rPr>
          <w:rFonts w:ascii="Trebuchet MS" w:hAnsi="Trebuchet MS" w:cs="Arial"/>
          <w:iCs/>
          <w:sz w:val="19"/>
          <w:szCs w:val="19"/>
        </w:rPr>
      </w:pPr>
      <w:r w:rsidRPr="008E0F64">
        <w:rPr>
          <w:rFonts w:ascii="Trebuchet MS" w:hAnsi="Trebuchet MS"/>
          <w:sz w:val="19"/>
        </w:rPr>
        <w:t>Art des Haupt-Lasttrennschalters.</w:t>
      </w:r>
    </w:p>
    <w:p w14:paraId="3AA96960"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b.3 - Beschreibung des Erders, der Stromkreise und deren Schutz</w:t>
      </w:r>
    </w:p>
    <w:p w14:paraId="103C6743"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Diese Beschreibung umfasst folgende Angaben:</w:t>
      </w:r>
    </w:p>
    <w:p w14:paraId="78523194" w14:textId="77777777" w:rsidR="002E3184" w:rsidRPr="008E0F64" w:rsidRDefault="002E3184" w:rsidP="00445351">
      <w:pPr>
        <w:pStyle w:val="Paragraphedeliste"/>
        <w:numPr>
          <w:ilvl w:val="0"/>
          <w:numId w:val="474"/>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Art des installierten Erders,</w:t>
      </w:r>
    </w:p>
    <w:p w14:paraId="0444FC78" w14:textId="77777777" w:rsidR="002E3184" w:rsidRPr="008E0F64" w:rsidRDefault="002E3184" w:rsidP="00445351">
      <w:pPr>
        <w:pStyle w:val="Paragraphedeliste"/>
        <w:numPr>
          <w:ilvl w:val="0"/>
          <w:numId w:val="474"/>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Anzahl Verteiler- und Schaltgerätekombinationen,</w:t>
      </w:r>
    </w:p>
    <w:p w14:paraId="65964B41" w14:textId="77777777" w:rsidR="002E3184" w:rsidRPr="008E0F64" w:rsidRDefault="002E3184" w:rsidP="00445351">
      <w:pPr>
        <w:pStyle w:val="Paragraphedeliste"/>
        <w:numPr>
          <w:ilvl w:val="0"/>
          <w:numId w:val="474"/>
        </w:numPr>
        <w:autoSpaceDE w:val="0"/>
        <w:autoSpaceDN w:val="0"/>
        <w:adjustRightInd w:val="0"/>
        <w:spacing w:after="120" w:line="240" w:lineRule="auto"/>
        <w:ind w:left="717"/>
        <w:jc w:val="both"/>
        <w:rPr>
          <w:rFonts w:ascii="Trebuchet MS" w:hAnsi="Trebuchet MS" w:cs="Arial"/>
          <w:iCs/>
          <w:sz w:val="19"/>
          <w:szCs w:val="19"/>
        </w:rPr>
      </w:pPr>
      <w:r w:rsidRPr="008E0F64">
        <w:rPr>
          <w:rFonts w:ascii="Trebuchet MS" w:hAnsi="Trebuchet MS"/>
          <w:sz w:val="19"/>
        </w:rPr>
        <w:t>Anzahl Endstromkreise.</w:t>
      </w:r>
    </w:p>
    <w:p w14:paraId="51D1D747"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b.4 - Prüfung</w:t>
      </w:r>
    </w:p>
    <w:p w14:paraId="7A3C9063" w14:textId="77777777" w:rsidR="002E3184" w:rsidRPr="008E0F64" w:rsidRDefault="002E3184" w:rsidP="002E3184">
      <w:pPr>
        <w:autoSpaceDE w:val="0"/>
        <w:autoSpaceDN w:val="0"/>
        <w:adjustRightInd w:val="0"/>
        <w:spacing w:after="0" w:line="240" w:lineRule="auto"/>
        <w:ind w:left="357"/>
        <w:jc w:val="both"/>
        <w:rPr>
          <w:rFonts w:ascii="Trebuchet MS" w:hAnsi="Trebuchet MS" w:cs="Arial"/>
          <w:sz w:val="19"/>
          <w:szCs w:val="19"/>
        </w:rPr>
      </w:pPr>
      <w:r w:rsidRPr="008E0F64">
        <w:rPr>
          <w:rFonts w:ascii="Trebuchet MS" w:hAnsi="Trebuchet MS"/>
          <w:sz w:val="19"/>
        </w:rPr>
        <w:t>Der Bericht über die Konformitätsprüfung enthält den Wert des Erdungswiderstandes des Erders und den Wert des allgemeinen Isolationspegels. Im Bericht wird bescheinigt:</w:t>
      </w:r>
    </w:p>
    <w:p w14:paraId="007C1EC1" w14:textId="77777777" w:rsidR="002E3184" w:rsidRPr="008E0F64" w:rsidRDefault="002E3184" w:rsidP="00445351">
      <w:pPr>
        <w:pStyle w:val="Paragraphedeliste"/>
        <w:numPr>
          <w:ilvl w:val="0"/>
          <w:numId w:val="47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dass installierte Differenzstrom-Schutzeinrichtungen und Wert des Erdungswiderstandes aufeinander abgestimmt sind,</w:t>
      </w:r>
    </w:p>
    <w:p w14:paraId="34B47E19" w14:textId="77777777" w:rsidR="002E3184" w:rsidRPr="008E0F64" w:rsidRDefault="002E3184" w:rsidP="00445351">
      <w:pPr>
        <w:pStyle w:val="Paragraphedeliste"/>
        <w:numPr>
          <w:ilvl w:val="0"/>
          <w:numId w:val="47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dass installierte Überstrom-Schutzeinrichtungen und die jeweiligen Stromkreisabschnitte, die sie schützen, aufeinander abgestimmt sind,</w:t>
      </w:r>
    </w:p>
    <w:p w14:paraId="0B565077" w14:textId="77777777" w:rsidR="002E3184" w:rsidRPr="008E0F64" w:rsidRDefault="002E3184" w:rsidP="00445351">
      <w:pPr>
        <w:pStyle w:val="Paragraphedeliste"/>
        <w:numPr>
          <w:ilvl w:val="0"/>
          <w:numId w:val="475"/>
        </w:numPr>
        <w:autoSpaceDE w:val="0"/>
        <w:autoSpaceDN w:val="0"/>
        <w:adjustRightInd w:val="0"/>
        <w:spacing w:after="120" w:line="240" w:lineRule="auto"/>
        <w:ind w:left="714" w:hanging="357"/>
        <w:jc w:val="both"/>
        <w:rPr>
          <w:rFonts w:ascii="Trebuchet MS" w:hAnsi="Trebuchet MS" w:cs="Arial"/>
          <w:sz w:val="19"/>
          <w:szCs w:val="19"/>
        </w:rPr>
      </w:pPr>
      <w:r w:rsidRPr="008E0F64">
        <w:rPr>
          <w:rFonts w:ascii="Trebuchet MS" w:hAnsi="Trebuchet MS"/>
          <w:sz w:val="19"/>
        </w:rPr>
        <w:t>dass die elektrische Anlage gemäß den Einstrich-Schemata und Lageplänen ausgeführt worden ist.</w:t>
      </w:r>
    </w:p>
    <w:p w14:paraId="095999DF"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Der Bericht über die Konformitätsprüfung umfasst zudem die Prüfung der ortsfesten Betriebsmittel bzw. der Betriebsmittel mit festem Standplatz (korrekte Wahl, Montage und Installation vor Ort) und die Prüfung der Durchgängigkeit der Potentialausgleichsverbindungen (Haupt- und Zusatzverbindungen) und der Schutzleiter von Steckdosen und ortsfesten Geräten bzw. mobilen Geräten mit festem Standplatz der Klasse I.</w:t>
      </w:r>
    </w:p>
    <w:p w14:paraId="4D70B76C"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b.5 - Verstöße</w:t>
      </w:r>
    </w:p>
    <w:p w14:paraId="78397D4A"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Im Bericht über die Konformitätsprüfung werden eventuelle Verstöße gegen Buch 1 und eventuelle Stromkreise mit unzureichendem Isolationspegel vermerkt.</w:t>
      </w:r>
    </w:p>
    <w:p w14:paraId="50887A51"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b.6 - Schlussfolgerungen</w:t>
      </w:r>
    </w:p>
    <w:p w14:paraId="1EC947C6"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 xml:space="preserve">Wenn die Anlage den Vorschriften entspricht, wird durch den Bericht über die Konformitätsprüfung bescheinigt, dass der Prüfer die am Speisepunkt der elektrischen Anlage befindliche Differenzstrom-Schutzeinrichtung versiegelt hat und dass er Einstrich-Schemata und Lagepläne visiert hat. Außerdem wird im Bericht das Datum angegeben, bis zu dem der in Buch 1 </w:t>
      </w:r>
      <w:r w:rsidRPr="008E0F64">
        <w:rPr>
          <w:rFonts w:ascii="Trebuchet MS" w:hAnsi="Trebuchet MS"/>
          <w:i/>
          <w:sz w:val="19"/>
        </w:rPr>
        <w:t>Kapitel 6.5.</w:t>
      </w:r>
      <w:r w:rsidRPr="008E0F64">
        <w:rPr>
          <w:rFonts w:ascii="Trebuchet MS" w:hAnsi="Trebuchet MS"/>
          <w:sz w:val="19"/>
        </w:rPr>
        <w:t xml:space="preserve"> vorgesehene Kontrollbesuch spätestens durchgeführt werden muss.</w:t>
      </w:r>
    </w:p>
    <w:p w14:paraId="2AD3424F"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b.7 - Ratschläge</w:t>
      </w:r>
    </w:p>
    <w:p w14:paraId="05A3A034"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Im Bericht über die Konformitätsprüfung wird an folgende Vorschriften von Buch 1 erinnert:</w:t>
      </w:r>
    </w:p>
    <w:p w14:paraId="714593A6" w14:textId="77777777" w:rsidR="002E3184" w:rsidRPr="008E0F64" w:rsidRDefault="002E3184" w:rsidP="00445351">
      <w:pPr>
        <w:pStyle w:val="Paragraphedeliste"/>
        <w:numPr>
          <w:ilvl w:val="0"/>
          <w:numId w:val="476"/>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Verpflichtung, den Bericht in der Akte der elektrischen Anlage aufzubewahren,</w:t>
      </w:r>
    </w:p>
    <w:p w14:paraId="153E4051" w14:textId="77777777" w:rsidR="002E3184" w:rsidRPr="008E0F64" w:rsidRDefault="002E3184" w:rsidP="00445351">
      <w:pPr>
        <w:pStyle w:val="Paragraphedeliste"/>
        <w:numPr>
          <w:ilvl w:val="0"/>
          <w:numId w:val="476"/>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Verpflichtung, jede Änderung an der elektrischen Anlage in der Akte anzugeben,</w:t>
      </w:r>
    </w:p>
    <w:p w14:paraId="10362464" w14:textId="77777777" w:rsidR="002E3184" w:rsidRPr="008E0F64" w:rsidRDefault="002E3184" w:rsidP="00445351">
      <w:pPr>
        <w:pStyle w:val="Paragraphedeliste"/>
        <w:numPr>
          <w:ilvl w:val="0"/>
          <w:numId w:val="476"/>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Verpflichtung, den mit der Aufsicht beauftragten Beamten des für Energie zuständigen Föderalen Öffentlichen Dienstes unverzüglich über alle Unfälle mit Personen informieren, die direkt oder indirekt auf das Vorhandensein von elektrischen Anlagen zurückzuführen sind.</w:t>
      </w:r>
    </w:p>
    <w:p w14:paraId="081ED651" w14:textId="77777777" w:rsidR="002E3184" w:rsidRPr="008E0F64" w:rsidRDefault="002E3184" w:rsidP="00962ACD">
      <w:pPr>
        <w:pStyle w:val="FOD-niv4"/>
      </w:pPr>
      <w:bookmarkStart w:id="2329" w:name="_Toc167268444"/>
      <w:bookmarkStart w:id="2330" w:name="_Toc167269607"/>
      <w:bookmarkStart w:id="2331" w:name="_Toc167270767"/>
      <w:bookmarkStart w:id="2332" w:name="_Toc196734767"/>
      <w:r w:rsidRPr="008E0F64">
        <w:lastRenderedPageBreak/>
        <w:t>Unterabschnitt 6.4.6.5 - Inhalt des Berichts über die Konformitätsprüfung für nicht hauswirtschaftliche Anlagen</w:t>
      </w:r>
      <w:bookmarkEnd w:id="2329"/>
      <w:bookmarkEnd w:id="2330"/>
      <w:bookmarkEnd w:id="2331"/>
      <w:bookmarkEnd w:id="2332"/>
    </w:p>
    <w:p w14:paraId="22108791" w14:textId="77777777" w:rsidR="002E3184" w:rsidRPr="008E0F64" w:rsidRDefault="002E3184" w:rsidP="002E3184">
      <w:pPr>
        <w:pStyle w:val="FOD-normal"/>
        <w:rPr>
          <w:color w:val="000000" w:themeColor="text1"/>
        </w:rPr>
      </w:pPr>
      <w:bookmarkStart w:id="2333" w:name="_Toc390687902"/>
      <w:r w:rsidRPr="008E0F64">
        <w:rPr>
          <w:color w:val="000000" w:themeColor="text1"/>
        </w:rPr>
        <w:t>Die für Energie bzw. für das Wohlbefinden der Arbeitnehmer bei der Ausführung ihrer Arbeit zuständigen Minister können, jeweils für ihren Bereich, durch Erlass nähere Regeln in Bezug auf Form und Inhalt des Berichts festlegen.</w:t>
      </w:r>
    </w:p>
    <w:p w14:paraId="6F2D8A9B" w14:textId="77777777" w:rsidR="002E3184" w:rsidRPr="008E0F64" w:rsidRDefault="002E3184" w:rsidP="002E3184">
      <w:pPr>
        <w:pStyle w:val="FOD-niv3"/>
      </w:pPr>
      <w:bookmarkStart w:id="2334" w:name="_Toc167268445"/>
      <w:bookmarkStart w:id="2335" w:name="_Toc167269608"/>
      <w:bookmarkStart w:id="2336" w:name="_Toc167270768"/>
      <w:r w:rsidRPr="008E0F64">
        <w:t>Abschnitt 6.4.7 - Sonderfälle von Konformitätsprüfungen vor Ingebrauchnahme</w:t>
      </w:r>
      <w:bookmarkEnd w:id="2334"/>
      <w:bookmarkEnd w:id="2335"/>
      <w:bookmarkEnd w:id="2336"/>
    </w:p>
    <w:p w14:paraId="412B60B5" w14:textId="77777777" w:rsidR="002E3184" w:rsidRPr="008E0F64" w:rsidRDefault="002E3184" w:rsidP="00962ACD">
      <w:pPr>
        <w:pStyle w:val="FOD-niv4"/>
      </w:pPr>
      <w:bookmarkStart w:id="2337" w:name="_Toc167268446"/>
      <w:bookmarkStart w:id="2338" w:name="_Toc167269609"/>
      <w:bookmarkStart w:id="2339" w:name="_Toc167270769"/>
      <w:bookmarkStart w:id="2340" w:name="_Toc196734768"/>
      <w:r w:rsidRPr="008E0F64">
        <w:t>Unterabschnitt 6.4.7.1 - Elektrische Maschinen und Geräte</w:t>
      </w:r>
      <w:bookmarkEnd w:id="2337"/>
      <w:bookmarkEnd w:id="2338"/>
      <w:bookmarkEnd w:id="2339"/>
      <w:bookmarkEnd w:id="2340"/>
    </w:p>
    <w:p w14:paraId="3829D818" w14:textId="77777777" w:rsidR="002E3184" w:rsidRPr="008E0F64" w:rsidRDefault="002E3184" w:rsidP="002E3184">
      <w:pPr>
        <w:pStyle w:val="FOD-normal"/>
        <w:spacing w:after="120"/>
      </w:pPr>
      <w:r w:rsidRPr="008E0F64">
        <w:t>Bei nicht hauswirtschaftlichen Anlagen werden ortsfeste Maschinen und Geräte vor Ingebrauchnahme einer Konformitätsprüfung unterzogen, die sich nur auf die korrekte Wahl, Montage und Installation vor Ort bezieht.</w:t>
      </w:r>
    </w:p>
    <w:p w14:paraId="073D5768" w14:textId="77777777" w:rsidR="002E3184" w:rsidRPr="008E0F64" w:rsidRDefault="002E3184" w:rsidP="00962ACD">
      <w:pPr>
        <w:pStyle w:val="FOD-niv4"/>
      </w:pPr>
      <w:bookmarkStart w:id="2341" w:name="_Toc167268447"/>
      <w:bookmarkStart w:id="2342" w:name="_Toc167269610"/>
      <w:bookmarkStart w:id="2343" w:name="_Toc167270770"/>
      <w:bookmarkStart w:id="2344" w:name="_Toc196734769"/>
      <w:r w:rsidRPr="008E0F64">
        <w:t>Unterabschnitt 6.4.7.2 - Transportable, mobile oder zeitlich begrenzte Anlagen</w:t>
      </w:r>
      <w:bookmarkEnd w:id="2341"/>
      <w:bookmarkEnd w:id="2342"/>
      <w:bookmarkEnd w:id="2343"/>
      <w:bookmarkEnd w:id="2344"/>
    </w:p>
    <w:p w14:paraId="574EF783" w14:textId="77777777" w:rsidR="002E3184" w:rsidRPr="008E0F64" w:rsidRDefault="002E3184" w:rsidP="002E3184">
      <w:pPr>
        <w:pStyle w:val="FOD-normal"/>
        <w:spacing w:after="120"/>
      </w:pPr>
      <w:r w:rsidRPr="008E0F64">
        <w:t>Es gibt zwei Kategorien von transportablen, mobilen oder zeitlich begrenzte Anlagen:</w:t>
      </w:r>
    </w:p>
    <w:p w14:paraId="0B7A486A" w14:textId="77777777" w:rsidR="002E3184" w:rsidRPr="008E0F64" w:rsidRDefault="002E3184" w:rsidP="00445351">
      <w:pPr>
        <w:pStyle w:val="FOD-normal"/>
        <w:numPr>
          <w:ilvl w:val="0"/>
          <w:numId w:val="477"/>
        </w:numPr>
        <w:spacing w:before="0"/>
      </w:pPr>
      <w:r w:rsidRPr="008E0F64">
        <w:t>transportable, mobile oder zeitlich begrenzte Anlagen mit veränderlicher Zusammensetzung, d.h. aus einzelnen Bauteilen (Generatoren, Verteiler- und Schaltgerätekombinationen, Kabel, ...) zusammengesetzt.</w:t>
      </w:r>
    </w:p>
    <w:p w14:paraId="6D38CC98" w14:textId="77777777" w:rsidR="002E3184" w:rsidRPr="008E0F64" w:rsidRDefault="002E3184" w:rsidP="002E3184">
      <w:pPr>
        <w:pStyle w:val="FOD-normal"/>
        <w:spacing w:before="0"/>
        <w:ind w:left="360"/>
      </w:pPr>
      <w:r w:rsidRPr="008E0F64">
        <w:t>Sie werden vor jeder Ingebrauchnahme einer Prüfung der Konformität mit den Vorschriften des vorliegenden Buches unterzogen. Diese Prüfung umfasst auch eventuelle Netzanschlussteile. Bei elektrischen Maschinen und Geräten (Generatoren, ...), die Teil von transportablen, mobilen oder zeitlich begrenzten Anlagen sind, bezieht sich die Konformitätsprüfung vor jeder Ingebrauchnahme nur auf die korrekte Wahl, Montage und Installation vor Ort. Aus zwingenden betrieblichen Gründen ist es bei nicht hauswirtschaftlichen Anlagen erlaubt, keine Konformitätsprüfung vor Ingebrauchnahme durchzuführen, sofern:</w:t>
      </w:r>
    </w:p>
    <w:p w14:paraId="370DC500" w14:textId="77777777" w:rsidR="002E3184" w:rsidRPr="008E0F64" w:rsidRDefault="002E3184" w:rsidP="00445351">
      <w:pPr>
        <w:pStyle w:val="FOD-normal"/>
        <w:numPr>
          <w:ilvl w:val="0"/>
          <w:numId w:val="478"/>
        </w:numPr>
        <w:spacing w:before="0"/>
      </w:pPr>
      <w:r w:rsidRPr="008E0F64">
        <w:t>Eigentümer, Verwalter oder Betreiber der elektrischen Anlagen alle Maßnahmen getroffen haben, um Gefahren für Personen und Güter zu vermeiden und</w:t>
      </w:r>
    </w:p>
    <w:p w14:paraId="264B6C7D" w14:textId="77777777" w:rsidR="002E3184" w:rsidRPr="008E0F64" w:rsidRDefault="002E3184" w:rsidP="00445351">
      <w:pPr>
        <w:pStyle w:val="FOD-normal"/>
        <w:numPr>
          <w:ilvl w:val="0"/>
          <w:numId w:val="478"/>
        </w:numPr>
        <w:spacing w:before="0"/>
      </w:pPr>
      <w:r w:rsidRPr="008E0F64">
        <w:t>Ingebrauchnahme und Benutzung unter der vollen Verantwortung der Eigentümer, Verwalter oder Betreiber erfolgen und</w:t>
      </w:r>
    </w:p>
    <w:p w14:paraId="368DC8EF" w14:textId="77777777" w:rsidR="002E3184" w:rsidRPr="008E0F64" w:rsidRDefault="002E3184" w:rsidP="00445351">
      <w:pPr>
        <w:pStyle w:val="FOD-normal"/>
        <w:numPr>
          <w:ilvl w:val="0"/>
          <w:numId w:val="478"/>
        </w:numPr>
        <w:spacing w:before="0" w:after="120"/>
      </w:pPr>
      <w:r w:rsidRPr="008E0F64">
        <w:t>die Betriebszeit der elektrischen Anlagen achtundvierzig Stunden (höchstens zwei Tage) nicht überschreitet,</w:t>
      </w:r>
    </w:p>
    <w:p w14:paraId="78624446" w14:textId="77777777" w:rsidR="002E3184" w:rsidRPr="008E0F64" w:rsidRDefault="002E3184" w:rsidP="00445351">
      <w:pPr>
        <w:pStyle w:val="FOD-normal"/>
        <w:numPr>
          <w:ilvl w:val="0"/>
          <w:numId w:val="477"/>
        </w:numPr>
        <w:spacing w:before="0" w:after="120"/>
        <w:ind w:left="357" w:hanging="357"/>
      </w:pPr>
      <w:r w:rsidRPr="008E0F64">
        <w:t>transportable, mobile oder zeitlich begrenzte Anlagen mit fester Zusammensetzung, d.h. einzelne autonome Einheiten (kleine handhabbare Generatoren mit Steckdosen, in Fahrzeugen eingebaute Generatoren, Bauhütten, ...). Sie werden nur vor Ingebrauchnahme bei der ersten Benutzung der Anlagen einer Prüfung der Konformität mit den Vorschriften des vorliegenden Buches unterzogen.</w:t>
      </w:r>
    </w:p>
    <w:p w14:paraId="6CE22E42" w14:textId="25372A8C" w:rsidR="002E3184" w:rsidRPr="008E0F64" w:rsidRDefault="002E3184" w:rsidP="002E3184">
      <w:pPr>
        <w:pStyle w:val="FOD-opsomming1"/>
        <w:numPr>
          <w:ilvl w:val="0"/>
          <w:numId w:val="0"/>
        </w:numPr>
      </w:pPr>
      <w:r w:rsidRPr="008E0F64">
        <w:t>Bei Generatoren oder wenn der Netzanschlusspunkt transportabler, mobiler oder zeitlich begrenzter Anlagen nicht mit einem Erdungsanschluss versehen ist, werden gegebenenfalls vor Ort zum Schutz gegen elektrischen Schlag durch indirektes Berühren vorzusehende Erder einer Konformitätsprüfung unterzogen.</w:t>
      </w:r>
    </w:p>
    <w:p w14:paraId="164C6596" w14:textId="77777777" w:rsidR="00A11FC7" w:rsidRPr="008E0F64" w:rsidRDefault="00A11FC7" w:rsidP="00962ACD">
      <w:pPr>
        <w:pStyle w:val="FOD-niv4"/>
      </w:pPr>
      <w:bookmarkStart w:id="2345" w:name="_Toc167268448"/>
      <w:bookmarkStart w:id="2346" w:name="_Toc167269611"/>
      <w:bookmarkStart w:id="2347" w:name="_Toc167270771"/>
      <w:bookmarkStart w:id="2348" w:name="_Toc196734770"/>
      <w:r w:rsidRPr="008E0F64">
        <w:t>Unterabschnitt 6.4.7.3 - Änderung oder Erweiterung</w:t>
      </w:r>
      <w:bookmarkEnd w:id="2345"/>
      <w:bookmarkEnd w:id="2346"/>
      <w:bookmarkEnd w:id="2347"/>
      <w:bookmarkEnd w:id="2348"/>
      <w:r w:rsidRPr="008E0F64">
        <w:t xml:space="preserve"> </w:t>
      </w:r>
    </w:p>
    <w:p w14:paraId="0BE1DD53" w14:textId="77777777" w:rsidR="00A11FC7" w:rsidRPr="008E0F64" w:rsidRDefault="00A11FC7" w:rsidP="00A11FC7">
      <w:pPr>
        <w:pStyle w:val="FOD-normal"/>
        <w:keepNext/>
      </w:pPr>
      <w:r w:rsidRPr="008E0F64">
        <w:t xml:space="preserve">Wesentliche Änderungen oder Erweiterungen von elektrischen Niederspannungs- oder Kleinspannungsanlagen mit Wechsel- oder Gleichstrom werden vor Ingebrauchnahme der Änderungen oder Erweiterungen einer Prüfung der Konformität mit den Vorschriften des vorliegenden Buches unterzogen. Diese Prüfung der Konformität ist auf hinzugefügte oder geänderte Teile der Anlagen beschränkt. </w:t>
      </w:r>
    </w:p>
    <w:p w14:paraId="760A5E4A" w14:textId="69C64962" w:rsidR="002E3184" w:rsidRPr="008E0F64" w:rsidRDefault="002E3184" w:rsidP="002E3184">
      <w:pPr>
        <w:pStyle w:val="FOD-normal"/>
        <w:keepNext/>
      </w:pPr>
      <w:r w:rsidRPr="008E0F64">
        <w:t xml:space="preserve">Bei unwesentlichen Änderungen oder Erweiterungen von nicht hauswirtschaftlichen Anlagen, die keine Konformitätsprüfung vor Ingebrauchnahme erfordern, ergänzt der Anlagenverantwortliche die Schemata, Pläne und Unterlagen wie in </w:t>
      </w:r>
      <w:r w:rsidRPr="008E0F64">
        <w:rPr>
          <w:i/>
        </w:rPr>
        <w:t>Abschnitt 9.1.1</w:t>
      </w:r>
      <w:r w:rsidRPr="008E0F64">
        <w:t xml:space="preserve"> </w:t>
      </w:r>
      <w:r w:rsidRPr="008E0F64">
        <w:rPr>
          <w:i/>
        </w:rPr>
        <w:t>Nr. 4 Buchstabe b</w:t>
      </w:r>
      <w:r w:rsidRPr="008E0F64">
        <w:t xml:space="preserve"> und </w:t>
      </w:r>
      <w:r w:rsidRPr="008E0F64">
        <w:rPr>
          <w:i/>
        </w:rPr>
        <w:t>5 Buchstabe a Punkt 7</w:t>
      </w:r>
      <w:r w:rsidRPr="008E0F64">
        <w:t xml:space="preserve"> bestimmt, wodurch die zugelassene Stelle deren Konformität beim nächsten Kontrollbesuch überprüfen kann. </w:t>
      </w:r>
    </w:p>
    <w:p w14:paraId="06D030A7" w14:textId="77777777" w:rsidR="002E3184" w:rsidRPr="008E0F64" w:rsidRDefault="002E3184" w:rsidP="002E3184">
      <w:pPr>
        <w:pStyle w:val="FOD-normal"/>
        <w:keepNext/>
      </w:pPr>
      <w:r w:rsidRPr="008E0F64">
        <w:t xml:space="preserve">Änderungen oder Erweiterungen, die Auswirkungen auf einen unveränderten Teil haben, müssen im Bericht über die Konformitätsprüfung erwähnt werden. Dieser unveränderte Teil muss einer Konformitätsprüfung unterzogen werden, was geänderte Eigenschaften betrifft. </w:t>
      </w:r>
    </w:p>
    <w:p w14:paraId="7BE71C34" w14:textId="77777777" w:rsidR="002E3184" w:rsidRPr="008E0F64" w:rsidRDefault="002E3184" w:rsidP="002E3184">
      <w:pPr>
        <w:pStyle w:val="FOD-normal"/>
        <w:keepNext/>
      </w:pPr>
      <w:r w:rsidRPr="008E0F64">
        <w:t xml:space="preserve">Bei wesentlichen Änderungen oder Erweiterungen aus zwingenden betrieblichen Gründen wird bei nicht hauswirtschaftlichen Anlagen akzeptiert, dass die Konformitätsprüfung nach Ingebrauchnahme durchgeführt wird, sofern Eigentümer, Verwalter oder Betreiber der elektrischen Anlagen alle Maßnahmen getroffen haben, um Gefahren für Personen und Güter zu vermeiden. Diese Ingebrauchnahme erfolgt unter der vollen Verantwortung der Eigentümer, Verwalter oder Betreiber. Sie müssen dafür sorgen, dass die </w:t>
      </w:r>
      <w:r w:rsidRPr="008E0F64">
        <w:lastRenderedPageBreak/>
        <w:t xml:space="preserve">Konformitätsprüfung binnen einer Frist von dreißig Tagen nach Ingebrauchnahme hinzugefügter oder geänderter Teile durchgeführt wird. </w:t>
      </w:r>
    </w:p>
    <w:p w14:paraId="6C31F72A" w14:textId="77777777" w:rsidR="002E3184" w:rsidRPr="008E0F64" w:rsidRDefault="002E3184" w:rsidP="002E3184">
      <w:pPr>
        <w:pStyle w:val="FOD-niv2"/>
      </w:pPr>
      <w:bookmarkStart w:id="2349" w:name="_Toc86914654"/>
      <w:bookmarkStart w:id="2350" w:name="_Toc167268449"/>
      <w:bookmarkStart w:id="2351" w:name="_Toc167269612"/>
      <w:bookmarkStart w:id="2352" w:name="_Toc167269872"/>
      <w:bookmarkStart w:id="2353" w:name="_Toc167270772"/>
      <w:bookmarkStart w:id="2354" w:name="_Toc196465638"/>
      <w:bookmarkStart w:id="2355" w:name="_Toc202779195"/>
      <w:r w:rsidRPr="008E0F64">
        <w:t>KAPITEL 6.5 - Kontrollbesuche</w:t>
      </w:r>
      <w:bookmarkEnd w:id="2333"/>
      <w:bookmarkEnd w:id="2349"/>
      <w:bookmarkEnd w:id="2350"/>
      <w:bookmarkEnd w:id="2351"/>
      <w:bookmarkEnd w:id="2352"/>
      <w:bookmarkEnd w:id="2353"/>
      <w:bookmarkEnd w:id="2354"/>
      <w:bookmarkEnd w:id="2355"/>
    </w:p>
    <w:p w14:paraId="53E40543" w14:textId="77777777" w:rsidR="002E3184" w:rsidRPr="008E0F64" w:rsidRDefault="002E3184" w:rsidP="002E3184">
      <w:pPr>
        <w:pStyle w:val="FOD-niv3"/>
      </w:pPr>
      <w:bookmarkStart w:id="2356" w:name="_Toc390687903"/>
      <w:bookmarkStart w:id="2357" w:name="_Toc167268450"/>
      <w:bookmarkStart w:id="2358" w:name="_Toc167269613"/>
      <w:bookmarkStart w:id="2359" w:name="_Toc167270773"/>
      <w:r w:rsidRPr="008E0F64">
        <w:t>Abschnitt 6.5.1 - Allgemeines</w:t>
      </w:r>
      <w:bookmarkEnd w:id="2356"/>
      <w:bookmarkEnd w:id="2357"/>
      <w:bookmarkEnd w:id="2358"/>
      <w:bookmarkEnd w:id="2359"/>
    </w:p>
    <w:p w14:paraId="6DAAB0AE" w14:textId="77777777" w:rsidR="002E3184" w:rsidRPr="008E0F64" w:rsidRDefault="002E3184" w:rsidP="002E3184">
      <w:pPr>
        <w:pStyle w:val="FOD-normal"/>
      </w:pPr>
      <w:r w:rsidRPr="008E0F64">
        <w:t xml:space="preserve">Niederspannungs- oder Kleinspannungsanlagen, so wie sie in </w:t>
      </w:r>
      <w:r w:rsidRPr="008E0F64">
        <w:rPr>
          <w:i/>
        </w:rPr>
        <w:t>Kapitel 6.4</w:t>
      </w:r>
      <w:r w:rsidRPr="008E0F64">
        <w:t xml:space="preserve"> bestimmt sind, werden einem Kontrollbesuch vor Ort entweder durch eine zugelassene Stelle oder durch eine gemäß den Vorschriften von </w:t>
      </w:r>
      <w:r w:rsidRPr="008E0F64">
        <w:rPr>
          <w:i/>
        </w:rPr>
        <w:t>Kapitel 6.3</w:t>
      </w:r>
      <w:r w:rsidRPr="008E0F64">
        <w:t xml:space="preserve"> dazu befugte bzw. damit beauftragte Behörde unterzogen.</w:t>
      </w:r>
    </w:p>
    <w:p w14:paraId="4848FF24" w14:textId="77777777" w:rsidR="002E3184" w:rsidRPr="008E0F64" w:rsidRDefault="002E3184" w:rsidP="002E3184">
      <w:pPr>
        <w:pStyle w:val="FOD-normal"/>
      </w:pPr>
      <w:r w:rsidRPr="008E0F64">
        <w:t>Der Kontrollbesuch bezieht sich auf die Aufrechterhaltung der Konformität mit den Vorschriften des vorliegenden Buches.</w:t>
      </w:r>
      <w:bookmarkStart w:id="2360" w:name="_Toc390687904"/>
      <w:r w:rsidRPr="008E0F64">
        <w:t xml:space="preserve"> Elektrische Anlagen müssen während des Kontrollbesuchs spannungsfrei geschaltet werden können. </w:t>
      </w:r>
    </w:p>
    <w:p w14:paraId="3370F2B4" w14:textId="77777777" w:rsidR="002E3184" w:rsidRPr="008E0F64" w:rsidRDefault="002E3184" w:rsidP="002E3184">
      <w:pPr>
        <w:pStyle w:val="FOD-normal"/>
      </w:pPr>
      <w:r w:rsidRPr="008E0F64">
        <w:t>Der Kontrollbesuch umfasst:</w:t>
      </w:r>
    </w:p>
    <w:p w14:paraId="0F1BA914" w14:textId="77777777" w:rsidR="002E3184" w:rsidRPr="008E0F64" w:rsidRDefault="002E3184" w:rsidP="00445351">
      <w:pPr>
        <w:pStyle w:val="FOD-opsomming1"/>
        <w:numPr>
          <w:ilvl w:val="0"/>
          <w:numId w:val="264"/>
        </w:numPr>
      </w:pPr>
      <w:r w:rsidRPr="008E0F64">
        <w:t>verwaltungstechnische Kontrollen,</w:t>
      </w:r>
    </w:p>
    <w:p w14:paraId="333214E5" w14:textId="77777777" w:rsidR="002E3184" w:rsidRPr="008E0F64" w:rsidRDefault="002E3184" w:rsidP="00445351">
      <w:pPr>
        <w:pStyle w:val="FOD-opsomming1"/>
        <w:numPr>
          <w:ilvl w:val="0"/>
          <w:numId w:val="264"/>
        </w:numPr>
      </w:pPr>
      <w:r w:rsidRPr="008E0F64">
        <w:t>Sichtkontrollen,</w:t>
      </w:r>
    </w:p>
    <w:p w14:paraId="23586A9D" w14:textId="77777777" w:rsidR="002E3184" w:rsidRPr="008E0F64" w:rsidRDefault="002E3184" w:rsidP="00445351">
      <w:pPr>
        <w:pStyle w:val="FOD-opsomming1"/>
        <w:numPr>
          <w:ilvl w:val="0"/>
          <w:numId w:val="264"/>
        </w:numPr>
      </w:pPr>
      <w:r w:rsidRPr="008E0F64">
        <w:t>Kontrollen durch Prüfungen,</w:t>
      </w:r>
    </w:p>
    <w:p w14:paraId="11FEBF36" w14:textId="77777777" w:rsidR="002E3184" w:rsidRPr="008E0F64" w:rsidRDefault="002E3184" w:rsidP="00445351">
      <w:pPr>
        <w:pStyle w:val="FOD-opsomming1"/>
        <w:numPr>
          <w:ilvl w:val="0"/>
          <w:numId w:val="264"/>
        </w:numPr>
      </w:pPr>
      <w:r w:rsidRPr="008E0F64">
        <w:t>Kontrollen durch Messungen.</w:t>
      </w:r>
    </w:p>
    <w:p w14:paraId="74FA3A9A" w14:textId="77777777" w:rsidR="002E3184" w:rsidRPr="008E0F64" w:rsidRDefault="002E3184" w:rsidP="002E3184">
      <w:pPr>
        <w:pStyle w:val="FOD-niv3"/>
      </w:pPr>
      <w:bookmarkStart w:id="2361" w:name="_Toc167268451"/>
      <w:bookmarkStart w:id="2362" w:name="_Toc167269614"/>
      <w:bookmarkStart w:id="2363" w:name="_Toc167270774"/>
      <w:r w:rsidRPr="008E0F64">
        <w:t>Abschnitt 6.5.2 - Häufigkeit von Kontrollbesuchen</w:t>
      </w:r>
      <w:bookmarkEnd w:id="2360"/>
      <w:bookmarkEnd w:id="2361"/>
      <w:bookmarkEnd w:id="2362"/>
      <w:bookmarkEnd w:id="2363"/>
    </w:p>
    <w:p w14:paraId="3EA72ACB" w14:textId="77777777" w:rsidR="002E3184" w:rsidRPr="008E0F64" w:rsidRDefault="002E3184" w:rsidP="002E3184">
      <w:pPr>
        <w:pStyle w:val="FOD-normal"/>
      </w:pPr>
      <w:r w:rsidRPr="008E0F64">
        <w:t>Nach der Konformitätsprüfung werden elektrischen Anlagen mindestens in folgenden Zeitabständen überprüft:</w:t>
      </w:r>
    </w:p>
    <w:p w14:paraId="2E218989" w14:textId="77777777" w:rsidR="002E3184" w:rsidRPr="008E0F64" w:rsidRDefault="002E3184" w:rsidP="00445351">
      <w:pPr>
        <w:pStyle w:val="FOD-opsomming1"/>
        <w:numPr>
          <w:ilvl w:val="0"/>
          <w:numId w:val="265"/>
        </w:numPr>
      </w:pPr>
      <w:r w:rsidRPr="008E0F64">
        <w:t>alle fünfundzwanzig Jahre für hauswirtschaftliche elektrische Anlagen,</w:t>
      </w:r>
    </w:p>
    <w:p w14:paraId="57A613CD" w14:textId="77777777" w:rsidR="002E3184" w:rsidRPr="008E0F64" w:rsidRDefault="002E3184" w:rsidP="00445351">
      <w:pPr>
        <w:pStyle w:val="FOD-opsomming1"/>
        <w:numPr>
          <w:ilvl w:val="0"/>
          <w:numId w:val="265"/>
        </w:numPr>
      </w:pPr>
      <w:r w:rsidRPr="008E0F64">
        <w:t xml:space="preserve">jährlich für transportable, mobile oder zeitlich begrenzte elektrische Anlagen wie in </w:t>
      </w:r>
      <w:r w:rsidRPr="008E0F64">
        <w:rPr>
          <w:i/>
        </w:rPr>
        <w:t>Unterabschnitt 2.2.1.1</w:t>
      </w:r>
      <w:r w:rsidRPr="008E0F64">
        <w:t xml:space="preserve"> bestimmt,</w:t>
      </w:r>
    </w:p>
    <w:p w14:paraId="195280CF" w14:textId="77777777" w:rsidR="002E3184" w:rsidRPr="008E0F64" w:rsidRDefault="002E3184" w:rsidP="00445351">
      <w:pPr>
        <w:pStyle w:val="FOD-opsomming1"/>
        <w:numPr>
          <w:ilvl w:val="0"/>
          <w:numId w:val="265"/>
        </w:numPr>
      </w:pPr>
      <w:r w:rsidRPr="008E0F64">
        <w:t xml:space="preserve">jährlich für elektrische Anlagen in explosionsgefährdeten Bereichen wie in </w:t>
      </w:r>
      <w:r w:rsidRPr="008E0F64">
        <w:rPr>
          <w:i/>
        </w:rPr>
        <w:t>Kapitel 7.102</w:t>
      </w:r>
      <w:r w:rsidRPr="008E0F64">
        <w:t xml:space="preserve"> bestimmt,</w:t>
      </w:r>
    </w:p>
    <w:p w14:paraId="0D2436CE" w14:textId="77777777" w:rsidR="002E3184" w:rsidRPr="008E0F64" w:rsidRDefault="002E3184" w:rsidP="00445351">
      <w:pPr>
        <w:pStyle w:val="FOD-opsomming1"/>
        <w:numPr>
          <w:ilvl w:val="0"/>
          <w:numId w:val="266"/>
        </w:numPr>
      </w:pPr>
      <w:r w:rsidRPr="008E0F64">
        <w:t>alle fünf Jahre für andere elektrische Anlagen.</w:t>
      </w:r>
    </w:p>
    <w:p w14:paraId="415739C1" w14:textId="77777777" w:rsidR="002E3184" w:rsidRPr="008E0F64" w:rsidRDefault="002E3184" w:rsidP="002E3184">
      <w:pPr>
        <w:pStyle w:val="FOD-niv3"/>
      </w:pPr>
      <w:bookmarkStart w:id="2364" w:name="_Toc167268452"/>
      <w:bookmarkStart w:id="2365" w:name="_Toc167269615"/>
      <w:bookmarkStart w:id="2366" w:name="_Toc167270775"/>
      <w:r w:rsidRPr="008E0F64">
        <w:t>Abschnitt 6.5.3 - Verwaltungstechnische Kontrollen</w:t>
      </w:r>
      <w:bookmarkEnd w:id="2364"/>
      <w:bookmarkEnd w:id="2365"/>
      <w:bookmarkEnd w:id="2366"/>
    </w:p>
    <w:p w14:paraId="4A4F6E70" w14:textId="77777777" w:rsidR="002E3184" w:rsidRPr="008E0F64" w:rsidRDefault="002E3184" w:rsidP="002E3184">
      <w:pPr>
        <w:pStyle w:val="FOD-opsomming1"/>
        <w:numPr>
          <w:ilvl w:val="0"/>
          <w:numId w:val="0"/>
        </w:numPr>
      </w:pPr>
      <w:r w:rsidRPr="008E0F64">
        <w:t>Die für Energie bzw. für das Wohlbefinden der Arbeitnehmer bei der Ausführung ihrer Arbeit zuständigen Minister können, jeweils für ihren Bereich, durch Erlass nähere Regeln für die Ausführung verwaltungstechnischer Kontrollen festlegen.</w:t>
      </w:r>
    </w:p>
    <w:p w14:paraId="644CA9E8" w14:textId="77777777" w:rsidR="002E3184" w:rsidRPr="008E0F64" w:rsidRDefault="002E3184" w:rsidP="002E3184">
      <w:pPr>
        <w:pStyle w:val="FOD-niv3"/>
      </w:pPr>
      <w:bookmarkStart w:id="2367" w:name="_Toc167268453"/>
      <w:bookmarkStart w:id="2368" w:name="_Toc167269616"/>
      <w:bookmarkStart w:id="2369" w:name="_Toc167270776"/>
      <w:r w:rsidRPr="008E0F64">
        <w:t>Abschnitt 6.5.4 - Sichtkontrollen</w:t>
      </w:r>
      <w:bookmarkEnd w:id="2367"/>
      <w:bookmarkEnd w:id="2368"/>
      <w:bookmarkEnd w:id="2369"/>
    </w:p>
    <w:p w14:paraId="6C1F26B5" w14:textId="2F852058" w:rsidR="002E3184" w:rsidRPr="008E0F64" w:rsidRDefault="002E3184" w:rsidP="002E3184">
      <w:pPr>
        <w:pStyle w:val="FOD-opsomming1"/>
        <w:numPr>
          <w:ilvl w:val="0"/>
          <w:numId w:val="0"/>
        </w:numPr>
      </w:pPr>
      <w:r w:rsidRPr="008E0F64">
        <w:t>Die für Energie bzw. für das Wohlbefinden der Arbeitnehmer bei der Ausführung ihrer Arbeit zuständigen Minister können, jeweils für ihren Bereich, durch Erlass nähere Regeln für die Ausführung von Sichtkontrollen festlegen.</w:t>
      </w:r>
    </w:p>
    <w:p w14:paraId="021CF082" w14:textId="07D06653" w:rsidR="002E3184" w:rsidRPr="008E0F64" w:rsidRDefault="002E3184" w:rsidP="002E3184">
      <w:pPr>
        <w:pStyle w:val="FOD-niv3"/>
      </w:pPr>
      <w:bookmarkStart w:id="2370" w:name="_Toc167268454"/>
      <w:bookmarkStart w:id="2371" w:name="_Toc167269617"/>
      <w:bookmarkStart w:id="2372" w:name="_Toc167270777"/>
      <w:r w:rsidRPr="008E0F64">
        <w:t>Abschnitt 6.5.5 - Kontrollen durch Prüfungen</w:t>
      </w:r>
      <w:bookmarkEnd w:id="2370"/>
      <w:bookmarkEnd w:id="2371"/>
      <w:bookmarkEnd w:id="2372"/>
    </w:p>
    <w:p w14:paraId="2B435D5B" w14:textId="77777777" w:rsidR="002E3184" w:rsidRPr="008E0F64" w:rsidRDefault="002E3184" w:rsidP="002E3184">
      <w:pPr>
        <w:pStyle w:val="FOD-opsomming1"/>
        <w:keepNext/>
        <w:numPr>
          <w:ilvl w:val="0"/>
          <w:numId w:val="0"/>
        </w:numPr>
      </w:pPr>
      <w:r w:rsidRPr="008E0F64">
        <w:t>Die für Energie bzw. für das Wohlbefinden der Arbeitnehmer bei der Ausführung ihrer Arbeit zuständigen Minister können, jeweils für ihren Bereich, durch Erlass nähere Regeln für die Ausführung von Kontrollen durch Prüfungen festlegen.</w:t>
      </w:r>
    </w:p>
    <w:p w14:paraId="52613364" w14:textId="77777777" w:rsidR="002E3184" w:rsidRPr="008E0F64" w:rsidRDefault="002E3184" w:rsidP="002E3184">
      <w:pPr>
        <w:pStyle w:val="FOD-niv3"/>
      </w:pPr>
      <w:bookmarkStart w:id="2373" w:name="_Toc167268455"/>
      <w:bookmarkStart w:id="2374" w:name="_Toc167269618"/>
      <w:bookmarkStart w:id="2375" w:name="_Toc167270778"/>
      <w:r w:rsidRPr="008E0F64">
        <w:t>Abschnitt 6.5.6 - Kontrollen durch Messungen</w:t>
      </w:r>
      <w:bookmarkEnd w:id="2373"/>
      <w:bookmarkEnd w:id="2374"/>
      <w:bookmarkEnd w:id="2375"/>
    </w:p>
    <w:p w14:paraId="75FD712C" w14:textId="77777777" w:rsidR="002E3184" w:rsidRPr="008E0F64" w:rsidRDefault="002E3184" w:rsidP="002E3184">
      <w:pPr>
        <w:spacing w:after="0" w:line="240" w:lineRule="auto"/>
        <w:jc w:val="both"/>
        <w:rPr>
          <w:rFonts w:ascii="Trebuchet MS" w:hAnsi="Trebuchet MS" w:cs="Arial"/>
          <w:sz w:val="19"/>
          <w:szCs w:val="19"/>
        </w:rPr>
      </w:pPr>
      <w:r w:rsidRPr="008E0F64">
        <w:rPr>
          <w:rFonts w:ascii="Trebuchet MS" w:hAnsi="Trebuchet MS"/>
          <w:sz w:val="19"/>
        </w:rPr>
        <w:t>Die für Energie bzw. für das Wohlbefinden der Arbeitnehmer bei der Ausführung ihrer Arbeit zuständigen Minister können, jeweils für ihren Bereich, durch Erlass nähere Regeln für die Ausführung von Kontrollen durch Messungen festlegen.</w:t>
      </w:r>
    </w:p>
    <w:p w14:paraId="16EB89C4" w14:textId="77777777" w:rsidR="002E3184" w:rsidRPr="008E0F64" w:rsidRDefault="002E3184" w:rsidP="002E3184">
      <w:pPr>
        <w:spacing w:before="120" w:after="0" w:line="240" w:lineRule="auto"/>
        <w:jc w:val="both"/>
        <w:rPr>
          <w:i/>
        </w:rPr>
      </w:pPr>
      <w:r w:rsidRPr="008E0F64">
        <w:rPr>
          <w:rFonts w:ascii="Trebuchet MS" w:hAnsi="Trebuchet MS"/>
          <w:sz w:val="19"/>
        </w:rPr>
        <w:t xml:space="preserve">Kontrollbesuche umfassen mindestens die in </w:t>
      </w:r>
      <w:r w:rsidRPr="008E0F64">
        <w:rPr>
          <w:rFonts w:ascii="Trebuchet MS" w:hAnsi="Trebuchet MS"/>
          <w:i/>
          <w:sz w:val="19"/>
        </w:rPr>
        <w:t>Abschnitt 6.4.5</w:t>
      </w:r>
      <w:r w:rsidRPr="008E0F64">
        <w:rPr>
          <w:rFonts w:ascii="Trebuchet MS" w:hAnsi="Trebuchet MS"/>
          <w:sz w:val="19"/>
        </w:rPr>
        <w:t xml:space="preserve"> bestimmten Messungen. Bei Anlagen in explosionsgefährdeten Bereichen ist es erlaubt, die Messung des Isolierungswiderstands alle fünf Jahre durchzuführen.</w:t>
      </w:r>
    </w:p>
    <w:p w14:paraId="6510E384" w14:textId="77777777" w:rsidR="002E3184" w:rsidRPr="008E0F64" w:rsidRDefault="002E3184" w:rsidP="002E3184">
      <w:pPr>
        <w:pStyle w:val="FOD-niv3"/>
      </w:pPr>
      <w:bookmarkStart w:id="2376" w:name="_Toc390687913"/>
      <w:bookmarkStart w:id="2377" w:name="_Toc167268456"/>
      <w:bookmarkStart w:id="2378" w:name="_Toc167269619"/>
      <w:bookmarkStart w:id="2379" w:name="_Toc167270779"/>
      <w:r w:rsidRPr="008E0F64">
        <w:t>Abschnitt 6.5.7 - Berichte</w:t>
      </w:r>
      <w:bookmarkEnd w:id="2376"/>
      <w:bookmarkEnd w:id="2377"/>
      <w:bookmarkEnd w:id="2378"/>
      <w:bookmarkEnd w:id="2379"/>
    </w:p>
    <w:p w14:paraId="53F52B73" w14:textId="77777777" w:rsidR="002E3184" w:rsidRPr="008E0F64" w:rsidRDefault="002E3184" w:rsidP="00962ACD">
      <w:pPr>
        <w:pStyle w:val="FOD-niv4"/>
      </w:pPr>
      <w:bookmarkStart w:id="2380" w:name="_Toc167268457"/>
      <w:bookmarkStart w:id="2381" w:name="_Toc167269620"/>
      <w:bookmarkStart w:id="2382" w:name="_Toc167270780"/>
      <w:bookmarkStart w:id="2383" w:name="_Toc196734771"/>
      <w:r w:rsidRPr="008E0F64">
        <w:t>Unterabschnitt 6.5.7.1 - Allgemeines</w:t>
      </w:r>
      <w:bookmarkEnd w:id="2380"/>
      <w:bookmarkEnd w:id="2381"/>
      <w:bookmarkEnd w:id="2382"/>
      <w:bookmarkEnd w:id="2383"/>
    </w:p>
    <w:p w14:paraId="7F90B536" w14:textId="77777777" w:rsidR="002E3184" w:rsidRPr="008E0F64" w:rsidRDefault="002E3184" w:rsidP="002E3184">
      <w:pPr>
        <w:pStyle w:val="FOD-normal"/>
      </w:pPr>
      <w:r w:rsidRPr="008E0F64">
        <w:t xml:space="preserve">Nach einem Kontrollbesuch wird ein Bericht erstellt, entweder gemäß </w:t>
      </w:r>
      <w:r w:rsidRPr="008E0F64">
        <w:rPr>
          <w:i/>
        </w:rPr>
        <w:t>Unterabschnitt 6.5.7.2</w:t>
      </w:r>
      <w:r w:rsidRPr="008E0F64">
        <w:t xml:space="preserve"> für hauswirtschaftliche Anlagen oder gemäß </w:t>
      </w:r>
      <w:r w:rsidRPr="008E0F64">
        <w:rPr>
          <w:i/>
        </w:rPr>
        <w:t>Unterabschnitt 6.5.7.3</w:t>
      </w:r>
      <w:r w:rsidRPr="008E0F64">
        <w:t xml:space="preserve"> für nicht hauswirtschaftliche Anlagen. Dieser Bericht über den Kontrollbesuch wird in die Akte der elektrischen Anlage eingefügt.</w:t>
      </w:r>
    </w:p>
    <w:p w14:paraId="6D84E209" w14:textId="77777777" w:rsidR="002E3184" w:rsidRPr="008E0F64" w:rsidRDefault="002E3184" w:rsidP="002E3184">
      <w:pPr>
        <w:pStyle w:val="FOD-normal"/>
        <w:rPr>
          <w:b/>
          <w:sz w:val="28"/>
        </w:rPr>
      </w:pPr>
      <w:r w:rsidRPr="008E0F64">
        <w:lastRenderedPageBreak/>
        <w:t>Die zugelassene Stelle oder die befugte Behörde, die diesen Kontrollbesuch durchgeführt hat, bewahrt mindestens fünf Jahre lang eine Kopie dieses Berichts auf.</w:t>
      </w:r>
    </w:p>
    <w:p w14:paraId="1DE05235" w14:textId="77777777" w:rsidR="002E3184" w:rsidRPr="008E0F64" w:rsidRDefault="002E3184" w:rsidP="002E3184">
      <w:pPr>
        <w:pStyle w:val="FOD-normal"/>
      </w:pPr>
      <w:r w:rsidRPr="008E0F64">
        <w:t xml:space="preserve">Der Bericht über den Kontrollbesuch muss dem Eigentümer, Verwalter oder Betreiber schriftlich oder in elektronischer Form übermittelt werden. </w:t>
      </w:r>
    </w:p>
    <w:p w14:paraId="41BE7420" w14:textId="77777777" w:rsidR="002E3184" w:rsidRPr="008E0F64" w:rsidRDefault="002E3184" w:rsidP="002E3184">
      <w:pPr>
        <w:pStyle w:val="FOD-normal"/>
        <w:keepLines/>
      </w:pPr>
      <w:r w:rsidRPr="008E0F64">
        <w:t>Der Eigentümer, Verwalter, Betreiber oder die zugelassene Stelle legt den Bericht über den Kontrollbesuch auf Ersuchen des mit der Überwachung beauftragten Beamten vor. Auf Antrag des mit der Überwachung beauftragten Beamten muss der Eigentümer, Verwalter, Betreiber oder die zugelassene Stelle der Verwaltung ebenfalls eine Kopie dieser Unterlage zukommen lassen.</w:t>
      </w:r>
    </w:p>
    <w:p w14:paraId="4279C44B" w14:textId="77777777" w:rsidR="002E3184" w:rsidRPr="008E0F64" w:rsidRDefault="002E3184" w:rsidP="00962ACD">
      <w:pPr>
        <w:pStyle w:val="FOD-niv4"/>
      </w:pPr>
      <w:bookmarkStart w:id="2384" w:name="_Toc167268458"/>
      <w:bookmarkStart w:id="2385" w:name="_Toc167269621"/>
      <w:bookmarkStart w:id="2386" w:name="_Toc167270781"/>
      <w:bookmarkStart w:id="2387" w:name="_Toc196734772"/>
      <w:r w:rsidRPr="008E0F64">
        <w:t>Unterabschnitt 6.5.7.2 - Inhalt des Berichts über den Kontrollbesuch für hauswirtschaftliche Anlagen</w:t>
      </w:r>
      <w:bookmarkEnd w:id="2384"/>
      <w:bookmarkEnd w:id="2385"/>
      <w:bookmarkEnd w:id="2386"/>
      <w:bookmarkEnd w:id="2387"/>
    </w:p>
    <w:p w14:paraId="546C54D3" w14:textId="77777777" w:rsidR="002E3184" w:rsidRPr="008E0F64" w:rsidRDefault="002E3184" w:rsidP="00445351">
      <w:pPr>
        <w:pStyle w:val="Paragraphedeliste"/>
        <w:numPr>
          <w:ilvl w:val="0"/>
          <w:numId w:val="367"/>
        </w:numPr>
        <w:autoSpaceDE w:val="0"/>
        <w:autoSpaceDN w:val="0"/>
        <w:adjustRightInd w:val="0"/>
        <w:spacing w:after="120" w:line="240" w:lineRule="auto"/>
        <w:ind w:left="357" w:hanging="357"/>
        <w:contextualSpacing w:val="0"/>
        <w:jc w:val="both"/>
        <w:rPr>
          <w:rFonts w:ascii="Trebuchet MS" w:hAnsi="Trebuchet MS" w:cs="Arial"/>
          <w:b/>
          <w:sz w:val="19"/>
          <w:szCs w:val="19"/>
        </w:rPr>
      </w:pPr>
      <w:r w:rsidRPr="008E0F64">
        <w:rPr>
          <w:rFonts w:ascii="Trebuchet MS" w:hAnsi="Trebuchet MS"/>
          <w:b/>
          <w:sz w:val="19"/>
        </w:rPr>
        <w:t>Angaben im Bericht über den Kontrollbesuch</w:t>
      </w:r>
    </w:p>
    <w:p w14:paraId="5AFF0BDA" w14:textId="77777777" w:rsidR="002E3184" w:rsidRPr="008E0F64" w:rsidRDefault="002E3184" w:rsidP="002E3184">
      <w:pPr>
        <w:autoSpaceDE w:val="0"/>
        <w:autoSpaceDN w:val="0"/>
        <w:adjustRightInd w:val="0"/>
        <w:spacing w:after="120" w:line="240" w:lineRule="auto"/>
        <w:jc w:val="both"/>
        <w:rPr>
          <w:rFonts w:ascii="Trebuchet MS" w:hAnsi="Trebuchet MS" w:cs="Arial"/>
          <w:sz w:val="19"/>
          <w:szCs w:val="19"/>
        </w:rPr>
      </w:pPr>
      <w:r w:rsidRPr="008E0F64">
        <w:rPr>
          <w:rFonts w:ascii="Trebuchet MS" w:hAnsi="Trebuchet MS"/>
          <w:sz w:val="19"/>
        </w:rPr>
        <w:t xml:space="preserve">Der in </w:t>
      </w:r>
      <w:r w:rsidRPr="008E0F64">
        <w:rPr>
          <w:rFonts w:ascii="Trebuchet MS" w:hAnsi="Trebuchet MS"/>
          <w:i/>
          <w:sz w:val="19"/>
        </w:rPr>
        <w:t>Unterabschnitt 6.5.7.1</w:t>
      </w:r>
      <w:r w:rsidRPr="008E0F64">
        <w:rPr>
          <w:rFonts w:ascii="Trebuchet MS" w:hAnsi="Trebuchet MS"/>
          <w:sz w:val="19"/>
        </w:rPr>
        <w:t xml:space="preserve"> erwähnte Bericht über den Kontrollbesuch im Anschluss an den Kontrollbesuch einer hauswirtschaftlichen elektrischen Niederspannungs- und Kleinspannungsanlage enthält mindestens die Identifizierungsangaben, eine allgemeine Beschreibung des Anschlusses bzw. der Anschlüsse, die Anzahl der Verteiler- und Schaltgerätekombinationen und Endstromkreise, das Ergebnis des Kontrollbesuchs hinsichtlich der Konformität mit vorliegendem Buch und etwaige Verstöße gegen vorliegendes Buch. Außerdem wird an bestimmte Vorschriften des vorliegenden Buches erinnert.</w:t>
      </w:r>
    </w:p>
    <w:p w14:paraId="057684F0" w14:textId="77777777" w:rsidR="002E3184" w:rsidRPr="008E0F64" w:rsidRDefault="002E3184" w:rsidP="00445351">
      <w:pPr>
        <w:pStyle w:val="Paragraphedeliste"/>
        <w:numPr>
          <w:ilvl w:val="0"/>
          <w:numId w:val="367"/>
        </w:numPr>
        <w:autoSpaceDE w:val="0"/>
        <w:autoSpaceDN w:val="0"/>
        <w:adjustRightInd w:val="0"/>
        <w:spacing w:after="120" w:line="240" w:lineRule="auto"/>
        <w:rPr>
          <w:rFonts w:ascii="Trebuchet MS" w:hAnsi="Trebuchet MS" w:cs="Arial"/>
          <w:b/>
          <w:sz w:val="19"/>
          <w:szCs w:val="19"/>
        </w:rPr>
      </w:pPr>
      <w:r w:rsidRPr="008E0F64">
        <w:rPr>
          <w:rFonts w:ascii="Trebuchet MS" w:hAnsi="Trebuchet MS"/>
          <w:b/>
          <w:sz w:val="19"/>
        </w:rPr>
        <w:t>Inhalt</w:t>
      </w:r>
    </w:p>
    <w:p w14:paraId="2ED69D64"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iCs/>
          <w:sz w:val="19"/>
          <w:szCs w:val="19"/>
        </w:rPr>
      </w:pPr>
      <w:r w:rsidRPr="008E0F64">
        <w:rPr>
          <w:rFonts w:ascii="Trebuchet MS" w:hAnsi="Trebuchet MS"/>
          <w:b/>
          <w:sz w:val="19"/>
        </w:rPr>
        <w:t>b.1 - Identifizierungsangaben</w:t>
      </w:r>
    </w:p>
    <w:p w14:paraId="7A60D3A0"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Folgende Identifizierungsangaben sind im Bericht und etwaigen Anlagen enthalten:</w:t>
      </w:r>
    </w:p>
    <w:p w14:paraId="6FA39A35" w14:textId="77777777" w:rsidR="002E3184" w:rsidRPr="008E0F64" w:rsidRDefault="002E3184" w:rsidP="00445351">
      <w:pPr>
        <w:pStyle w:val="Paragraphedeliste"/>
        <w:numPr>
          <w:ilvl w:val="0"/>
          <w:numId w:val="479"/>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 xml:space="preserve">erforderliche Angaben zur Identifizierung der in </w:t>
      </w:r>
      <w:r w:rsidRPr="008E0F64">
        <w:rPr>
          <w:rFonts w:ascii="Trebuchet MS" w:hAnsi="Trebuchet MS"/>
          <w:i/>
          <w:sz w:val="19"/>
        </w:rPr>
        <w:t>Kapitel 6.3</w:t>
      </w:r>
      <w:r w:rsidRPr="008E0F64">
        <w:rPr>
          <w:rFonts w:ascii="Trebuchet MS" w:hAnsi="Trebuchet MS"/>
          <w:sz w:val="19"/>
        </w:rPr>
        <w:t xml:space="preserve"> erwähnten zugelassenen Stelle,</w:t>
      </w:r>
    </w:p>
    <w:p w14:paraId="725FD178" w14:textId="77777777" w:rsidR="002E3184" w:rsidRPr="008E0F64" w:rsidRDefault="002E3184" w:rsidP="00445351">
      <w:pPr>
        <w:pStyle w:val="Paragraphedeliste"/>
        <w:numPr>
          <w:ilvl w:val="0"/>
          <w:numId w:val="479"/>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Angaben zur Identifizierung des Prüfers, der der zugelassenen Stelle angehört,</w:t>
      </w:r>
    </w:p>
    <w:p w14:paraId="60F3F04A" w14:textId="77777777" w:rsidR="002E3184" w:rsidRPr="008E0F64" w:rsidRDefault="002E3184" w:rsidP="00445351">
      <w:pPr>
        <w:pStyle w:val="Paragraphedeliste"/>
        <w:numPr>
          <w:ilvl w:val="0"/>
          <w:numId w:val="479"/>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Name, Vorname und Adresse des Eigentümers, Verwalters oder Betreibers und EAN-Code (falls verfügbar) der Anlage, für die der Kontrollbesuch beantragt worden ist,</w:t>
      </w:r>
    </w:p>
    <w:p w14:paraId="09561EED" w14:textId="0A72A60B" w:rsidR="002E3184" w:rsidRPr="008E0F64" w:rsidRDefault="002E3184" w:rsidP="00445351">
      <w:pPr>
        <w:pStyle w:val="Paragraphedeliste"/>
        <w:numPr>
          <w:ilvl w:val="0"/>
          <w:numId w:val="479"/>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Adresse der kontrollierten Anlage und Art der von ihr versorgten Räumlichkeiten</w:t>
      </w:r>
      <w:r w:rsidR="00EB11B3" w:rsidRPr="008E0F64">
        <w:rPr>
          <w:rFonts w:ascii="Trebuchet MS" w:hAnsi="Trebuchet MS"/>
          <w:sz w:val="19"/>
        </w:rPr>
        <w:t xml:space="preserve"> [...]</w:t>
      </w:r>
      <w:r w:rsidRPr="008E0F64">
        <w:rPr>
          <w:rFonts w:ascii="Trebuchet MS" w:hAnsi="Trebuchet MS"/>
          <w:sz w:val="19"/>
        </w:rPr>
        <w:t>.</w:t>
      </w:r>
    </w:p>
    <w:p w14:paraId="47ED2DFC" w14:textId="77777777" w:rsidR="002E3184" w:rsidRPr="008E0F64" w:rsidRDefault="002E3184" w:rsidP="002E3184">
      <w:pPr>
        <w:autoSpaceDE w:val="0"/>
        <w:autoSpaceDN w:val="0"/>
        <w:adjustRightInd w:val="0"/>
        <w:spacing w:before="120" w:after="120" w:line="240" w:lineRule="auto"/>
        <w:ind w:left="357"/>
        <w:jc w:val="both"/>
        <w:rPr>
          <w:rFonts w:ascii="Trebuchet MS" w:hAnsi="Trebuchet MS" w:cs="Arial"/>
          <w:b/>
          <w:iCs/>
          <w:sz w:val="19"/>
          <w:szCs w:val="19"/>
        </w:rPr>
      </w:pPr>
      <w:r w:rsidRPr="008E0F64">
        <w:rPr>
          <w:rFonts w:ascii="Trebuchet MS" w:hAnsi="Trebuchet MS"/>
          <w:b/>
          <w:sz w:val="19"/>
        </w:rPr>
        <w:t>b.2 - Allgemeine Beschreibung der Anschlüsse</w:t>
      </w:r>
    </w:p>
    <w:p w14:paraId="7109E5C0"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Die allgemeine Beschreibung der Anschlüsse umfasst pro Anschluss folgende Angaben:</w:t>
      </w:r>
    </w:p>
    <w:p w14:paraId="23BFE259" w14:textId="77777777" w:rsidR="002E3184" w:rsidRPr="008E0F64" w:rsidRDefault="002E3184" w:rsidP="00445351">
      <w:pPr>
        <w:pStyle w:val="Paragraphedeliste"/>
        <w:numPr>
          <w:ilvl w:val="0"/>
          <w:numId w:val="480"/>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Nennspannung der Anlage und Stromart,</w:t>
      </w:r>
    </w:p>
    <w:p w14:paraId="135B43E1" w14:textId="77777777" w:rsidR="002E3184" w:rsidRPr="008E0F64" w:rsidRDefault="002E3184" w:rsidP="00445351">
      <w:pPr>
        <w:pStyle w:val="Paragraphedeliste"/>
        <w:numPr>
          <w:ilvl w:val="0"/>
          <w:numId w:val="480"/>
        </w:numPr>
        <w:autoSpaceDE w:val="0"/>
        <w:autoSpaceDN w:val="0"/>
        <w:adjustRightInd w:val="0"/>
        <w:spacing w:after="120" w:line="240" w:lineRule="auto"/>
        <w:ind w:left="720"/>
        <w:jc w:val="both"/>
        <w:rPr>
          <w:rFonts w:ascii="Trebuchet MS" w:hAnsi="Trebuchet MS" w:cs="Arial"/>
          <w:iCs/>
          <w:sz w:val="19"/>
          <w:szCs w:val="19"/>
        </w:rPr>
      </w:pPr>
      <w:r w:rsidRPr="008E0F64">
        <w:rPr>
          <w:rFonts w:ascii="Trebuchet MS" w:hAnsi="Trebuchet MS"/>
          <w:sz w:val="19"/>
        </w:rPr>
        <w:t>Nennwert des Anschlussschutzes.</w:t>
      </w:r>
    </w:p>
    <w:p w14:paraId="2F47D685" w14:textId="77777777" w:rsidR="002E3184" w:rsidRPr="008E0F64" w:rsidRDefault="002E3184" w:rsidP="002E3184">
      <w:pPr>
        <w:spacing w:after="120" w:line="240" w:lineRule="auto"/>
        <w:ind w:left="360"/>
        <w:jc w:val="both"/>
        <w:rPr>
          <w:rFonts w:ascii="Trebuchet MS" w:hAnsi="Trebuchet MS" w:cs="Arial"/>
          <w:sz w:val="19"/>
          <w:szCs w:val="19"/>
        </w:rPr>
      </w:pPr>
      <w:r w:rsidRPr="008E0F64">
        <w:rPr>
          <w:rFonts w:ascii="Trebuchet MS" w:hAnsi="Trebuchet MS"/>
          <w:b/>
          <w:sz w:val="19"/>
        </w:rPr>
        <w:t>b.3 - Anzahl Verteiler- und Schaltgerätekombinationen und Endstromkreise</w:t>
      </w:r>
    </w:p>
    <w:p w14:paraId="71FD869A" w14:textId="77777777" w:rsidR="002E3184" w:rsidRPr="008E0F64" w:rsidRDefault="002E3184" w:rsidP="00445351">
      <w:pPr>
        <w:pStyle w:val="Paragraphedeliste"/>
        <w:numPr>
          <w:ilvl w:val="0"/>
          <w:numId w:val="481"/>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Anzahl Verteiler- und Schaltgerätekombinationen,</w:t>
      </w:r>
    </w:p>
    <w:p w14:paraId="2621BD6E" w14:textId="77777777" w:rsidR="002E3184" w:rsidRPr="008E0F64" w:rsidRDefault="002E3184" w:rsidP="00445351">
      <w:pPr>
        <w:pStyle w:val="Paragraphedeliste"/>
        <w:numPr>
          <w:ilvl w:val="0"/>
          <w:numId w:val="481"/>
        </w:numPr>
        <w:spacing w:after="120" w:line="240" w:lineRule="auto"/>
        <w:ind w:left="720"/>
        <w:jc w:val="both"/>
        <w:rPr>
          <w:rFonts w:ascii="Trebuchet MS" w:hAnsi="Trebuchet MS" w:cs="Arial"/>
          <w:sz w:val="19"/>
          <w:szCs w:val="19"/>
        </w:rPr>
      </w:pPr>
      <w:r w:rsidRPr="008E0F64">
        <w:rPr>
          <w:rFonts w:ascii="Trebuchet MS" w:hAnsi="Trebuchet MS"/>
          <w:sz w:val="19"/>
        </w:rPr>
        <w:t>Anzahl Endstromkreise.</w:t>
      </w:r>
    </w:p>
    <w:p w14:paraId="776CE59F"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b/>
          <w:iCs/>
          <w:sz w:val="19"/>
          <w:szCs w:val="19"/>
        </w:rPr>
      </w:pPr>
      <w:r w:rsidRPr="008E0F64">
        <w:rPr>
          <w:rFonts w:ascii="Trebuchet MS" w:hAnsi="Trebuchet MS"/>
          <w:b/>
          <w:sz w:val="19"/>
        </w:rPr>
        <w:t>b.4 - Kontrolle</w:t>
      </w:r>
    </w:p>
    <w:p w14:paraId="27B1FB9A"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Der Bericht über den Kontrollbesuch enthält:</w:t>
      </w:r>
    </w:p>
    <w:p w14:paraId="720DF9B7" w14:textId="77777777" w:rsidR="002E3184" w:rsidRPr="008E0F64" w:rsidRDefault="002E3184" w:rsidP="00445351">
      <w:pPr>
        <w:pStyle w:val="Paragraphedeliste"/>
        <w:numPr>
          <w:ilvl w:val="0"/>
          <w:numId w:val="482"/>
        </w:numPr>
        <w:autoSpaceDE w:val="0"/>
        <w:autoSpaceDN w:val="0"/>
        <w:adjustRightInd w:val="0"/>
        <w:spacing w:after="0" w:line="240" w:lineRule="auto"/>
        <w:ind w:left="1080"/>
        <w:jc w:val="both"/>
        <w:rPr>
          <w:rFonts w:ascii="Trebuchet MS" w:hAnsi="Trebuchet MS" w:cs="Arial"/>
          <w:sz w:val="19"/>
          <w:szCs w:val="19"/>
        </w:rPr>
      </w:pPr>
      <w:r w:rsidRPr="008E0F64">
        <w:rPr>
          <w:rFonts w:ascii="Trebuchet MS" w:hAnsi="Trebuchet MS"/>
          <w:sz w:val="19"/>
        </w:rPr>
        <w:t>Wert des Erdungswiderstandes des Erders,</w:t>
      </w:r>
    </w:p>
    <w:p w14:paraId="1D31D938" w14:textId="77777777" w:rsidR="002E3184" w:rsidRPr="008E0F64" w:rsidRDefault="002E3184" w:rsidP="00445351">
      <w:pPr>
        <w:pStyle w:val="Paragraphedeliste"/>
        <w:numPr>
          <w:ilvl w:val="0"/>
          <w:numId w:val="482"/>
        </w:numPr>
        <w:autoSpaceDE w:val="0"/>
        <w:autoSpaceDN w:val="0"/>
        <w:adjustRightInd w:val="0"/>
        <w:spacing w:after="120" w:line="240" w:lineRule="auto"/>
        <w:ind w:left="1080"/>
        <w:jc w:val="both"/>
        <w:rPr>
          <w:rFonts w:ascii="Trebuchet MS" w:hAnsi="Trebuchet MS" w:cs="Arial"/>
          <w:sz w:val="19"/>
          <w:szCs w:val="19"/>
        </w:rPr>
      </w:pPr>
      <w:r w:rsidRPr="008E0F64">
        <w:rPr>
          <w:rFonts w:ascii="Trebuchet MS" w:hAnsi="Trebuchet MS"/>
          <w:sz w:val="19"/>
        </w:rPr>
        <w:t>Wert des allgemeinen Isolationspegels.</w:t>
      </w:r>
    </w:p>
    <w:p w14:paraId="1C66F703" w14:textId="77777777" w:rsidR="002E3184" w:rsidRPr="008E0F64" w:rsidRDefault="002E3184" w:rsidP="002E3184">
      <w:pPr>
        <w:autoSpaceDE w:val="0"/>
        <w:autoSpaceDN w:val="0"/>
        <w:adjustRightInd w:val="0"/>
        <w:spacing w:after="120" w:line="240" w:lineRule="auto"/>
        <w:ind w:left="360"/>
        <w:jc w:val="both"/>
        <w:rPr>
          <w:rFonts w:ascii="Trebuchet MS" w:hAnsi="Trebuchet MS" w:cs="Arial"/>
          <w:sz w:val="19"/>
          <w:szCs w:val="19"/>
        </w:rPr>
      </w:pPr>
      <w:r w:rsidRPr="008E0F64">
        <w:rPr>
          <w:rFonts w:ascii="Trebuchet MS" w:hAnsi="Trebuchet MS"/>
          <w:sz w:val="19"/>
        </w:rPr>
        <w:t>Im Bericht wird vermerkt, dass folgende Kontrollen durchgeführt worden sind:</w:t>
      </w:r>
    </w:p>
    <w:p w14:paraId="351EF460" w14:textId="405EE166"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pacing w:val="-2"/>
          <w:sz w:val="19"/>
          <w:szCs w:val="19"/>
        </w:rPr>
      </w:pPr>
      <w:r w:rsidRPr="008E0F64">
        <w:rPr>
          <w:rFonts w:ascii="Trebuchet MS" w:hAnsi="Trebuchet MS"/>
          <w:spacing w:val="-2"/>
          <w:sz w:val="19"/>
        </w:rPr>
        <w:t>Kontrolle der Ausführung der elektrische</w:t>
      </w:r>
      <w:r w:rsidR="00DC3301" w:rsidRPr="008E0F64">
        <w:rPr>
          <w:rFonts w:ascii="Trebuchet MS" w:hAnsi="Trebuchet MS"/>
          <w:spacing w:val="-2"/>
          <w:sz w:val="19"/>
        </w:rPr>
        <w:t>n</w:t>
      </w:r>
      <w:r w:rsidRPr="008E0F64">
        <w:rPr>
          <w:rFonts w:ascii="Trebuchet MS" w:hAnsi="Trebuchet MS"/>
          <w:spacing w:val="-2"/>
          <w:sz w:val="19"/>
        </w:rPr>
        <w:t xml:space="preserve"> Anlage gemäß den Einstrich-Schemata und Lageplänen,</w:t>
      </w:r>
    </w:p>
    <w:p w14:paraId="7F91C8E2" w14:textId="77777777"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Kontrolle des Zustands (Befestigungen, Beschädigungen, ...) ortsfester elektrischen Betriebsmittel, insbesondere von Schaltern, Steckdosen, Anschlüssen in Verteiler- und Schaltgerätekombinationen, ...</w:t>
      </w:r>
    </w:p>
    <w:p w14:paraId="16D48748" w14:textId="77777777"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Kontrolle der Schutzmaßnahmen gegen elektrischen Schlag durch direktes und indirektes Berühren,</w:t>
      </w:r>
    </w:p>
    <w:p w14:paraId="72568E53" w14:textId="77777777"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Prüfung des Betriebs der Differenzstrom-Schutzeinrichtungen anhand des eigenen Prüftasters,</w:t>
      </w:r>
    </w:p>
    <w:p w14:paraId="7D9EF6B1" w14:textId="77777777"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Prüfung der Fehlerschleifen und des korrekten Anschlusses der Differenzstrom-Schutzeinrichtungen durch Erzeugung eines Fehlerstroms, der 2,5 bis 2,75 Mal der Empfindlichkeit des Geräts entspricht,</w:t>
      </w:r>
    </w:p>
    <w:p w14:paraId="566ADDE9" w14:textId="77777777"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Prüfung der Durchgängigkeit von Potentialausgleichsverbindungen (Haupt- und Zusatzverbindungen) und der Schutzleiter von Steckdosen und ortsfesten Betriebsmitteln bzw. mobilen Betriebsmitteln mit festem Standplatz der Klasse I,</w:t>
      </w:r>
    </w:p>
    <w:p w14:paraId="5CD005FD" w14:textId="77777777" w:rsidR="002E3184" w:rsidRPr="008E0F64" w:rsidRDefault="002E3184" w:rsidP="00445351">
      <w:pPr>
        <w:pStyle w:val="Paragraphedeliste"/>
        <w:numPr>
          <w:ilvl w:val="0"/>
          <w:numId w:val="483"/>
        </w:numPr>
        <w:autoSpaceDE w:val="0"/>
        <w:autoSpaceDN w:val="0"/>
        <w:adjustRightInd w:val="0"/>
        <w:spacing w:after="0" w:line="240" w:lineRule="auto"/>
        <w:ind w:left="720"/>
        <w:jc w:val="both"/>
        <w:rPr>
          <w:rFonts w:ascii="Trebuchet MS" w:hAnsi="Trebuchet MS" w:cs="Arial"/>
          <w:sz w:val="19"/>
          <w:szCs w:val="19"/>
        </w:rPr>
      </w:pPr>
      <w:r w:rsidRPr="008E0F64">
        <w:rPr>
          <w:rFonts w:ascii="Trebuchet MS" w:hAnsi="Trebuchet MS"/>
          <w:sz w:val="19"/>
        </w:rPr>
        <w:t>Sichtkontrolle von ortsfesten Betriebsmitteln bzw. Betriebsmitteln mit festem Standplatz, die eine Gefahr für Personen und Güter darstellen können,</w:t>
      </w:r>
    </w:p>
    <w:p w14:paraId="3382ACA7" w14:textId="77777777" w:rsidR="002E3184" w:rsidRPr="008E0F64" w:rsidRDefault="002E3184" w:rsidP="00445351">
      <w:pPr>
        <w:pStyle w:val="Paragraphedeliste"/>
        <w:numPr>
          <w:ilvl w:val="0"/>
          <w:numId w:val="483"/>
        </w:numPr>
        <w:autoSpaceDE w:val="0"/>
        <w:autoSpaceDN w:val="0"/>
        <w:adjustRightInd w:val="0"/>
        <w:spacing w:after="120" w:line="240" w:lineRule="auto"/>
        <w:ind w:left="714" w:hanging="357"/>
        <w:contextualSpacing w:val="0"/>
        <w:jc w:val="both"/>
        <w:rPr>
          <w:rFonts w:ascii="Trebuchet MS" w:hAnsi="Trebuchet MS" w:cs="Arial"/>
          <w:sz w:val="19"/>
          <w:szCs w:val="19"/>
        </w:rPr>
      </w:pPr>
      <w:r w:rsidRPr="008E0F64">
        <w:rPr>
          <w:rFonts w:ascii="Trebuchet MS" w:hAnsi="Trebuchet MS"/>
          <w:sz w:val="19"/>
        </w:rPr>
        <w:lastRenderedPageBreak/>
        <w:t>Sichtkontrolle von mobilen Betriebsmitteln, die eine Gefahr für Personen und Güter darstellen können.</w:t>
      </w:r>
    </w:p>
    <w:p w14:paraId="3726522B" w14:textId="77777777" w:rsidR="002E3184" w:rsidRPr="008E0F64" w:rsidRDefault="002E3184" w:rsidP="002E3184">
      <w:pPr>
        <w:pStyle w:val="Paragraphedeliste"/>
        <w:autoSpaceDE w:val="0"/>
        <w:autoSpaceDN w:val="0"/>
        <w:adjustRightInd w:val="0"/>
        <w:spacing w:before="120" w:after="0" w:line="240" w:lineRule="auto"/>
        <w:ind w:left="357"/>
        <w:jc w:val="both"/>
        <w:rPr>
          <w:rFonts w:ascii="Trebuchet MS" w:hAnsi="Trebuchet MS" w:cs="Arial"/>
          <w:sz w:val="19"/>
          <w:szCs w:val="19"/>
        </w:rPr>
      </w:pPr>
      <w:r w:rsidRPr="008E0F64">
        <w:rPr>
          <w:rFonts w:ascii="Trebuchet MS" w:hAnsi="Trebuchet MS"/>
          <w:sz w:val="19"/>
        </w:rPr>
        <w:t>Im Bericht wird bescheinigt, dass installierte Überstrom-Schutzeinrichtungen und die jeweiligen Stromkreisabschnitte, die sie schützen, aufeinander abgestimmt sind.</w:t>
      </w:r>
    </w:p>
    <w:p w14:paraId="542B0ABF" w14:textId="77777777" w:rsidR="002E3184" w:rsidRPr="008E0F64" w:rsidRDefault="002E3184" w:rsidP="002E3184">
      <w:pPr>
        <w:autoSpaceDE w:val="0"/>
        <w:autoSpaceDN w:val="0"/>
        <w:adjustRightInd w:val="0"/>
        <w:spacing w:before="120" w:after="120" w:line="240" w:lineRule="auto"/>
        <w:ind w:left="357"/>
        <w:jc w:val="both"/>
        <w:rPr>
          <w:rFonts w:ascii="Trebuchet MS" w:hAnsi="Trebuchet MS" w:cs="Arial"/>
          <w:b/>
          <w:iCs/>
          <w:sz w:val="19"/>
          <w:szCs w:val="19"/>
        </w:rPr>
      </w:pPr>
      <w:r w:rsidRPr="008E0F64">
        <w:rPr>
          <w:rFonts w:ascii="Trebuchet MS" w:hAnsi="Trebuchet MS"/>
          <w:b/>
          <w:sz w:val="19"/>
        </w:rPr>
        <w:t>b.5 - Verstöße - Bemerkungen - Abweichungen</w:t>
      </w:r>
    </w:p>
    <w:p w14:paraId="12481409" w14:textId="22BC269C"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 xml:space="preserve">Im Bericht über den Kontrollbesuch werden eventuelle Verstöße gegen Buch 1 und eventuelle Stromkreise mit unzureichendem Isolationspegel vermerkt. Eventuelle Feststellungen, die keine Verstöße sind, werden im Bericht über den Kontrollbesuch unter der Rubrik Bemerkungen vermerkt. Dies betrifft insbesondere </w:t>
      </w:r>
      <w:r w:rsidRPr="008E0F64">
        <w:rPr>
          <w:rFonts w:ascii="Trebuchet MS" w:hAnsi="Trebuchet MS"/>
          <w:i/>
          <w:sz w:val="19"/>
        </w:rPr>
        <w:t>Punkt b.4 Buchstabe h</w:t>
      </w:r>
      <w:r w:rsidRPr="008E0F64">
        <w:rPr>
          <w:rFonts w:ascii="Trebuchet MS" w:hAnsi="Trebuchet MS"/>
          <w:sz w:val="19"/>
        </w:rPr>
        <w:t>.</w:t>
      </w:r>
      <w:r w:rsidRPr="008E0F64">
        <w:rPr>
          <w:rFonts w:ascii="Trebuchet MS" w:hAnsi="Trebuchet MS"/>
          <w:i/>
          <w:sz w:val="19"/>
        </w:rPr>
        <w:t xml:space="preserve"> </w:t>
      </w:r>
      <w:r w:rsidRPr="008E0F64">
        <w:rPr>
          <w:rFonts w:ascii="Trebuchet MS" w:hAnsi="Trebuchet MS"/>
          <w:sz w:val="19"/>
        </w:rPr>
        <w:t xml:space="preserve">Eventuelle Abweichungen </w:t>
      </w:r>
      <w:r w:rsidR="0000617D" w:rsidRPr="008E0F64">
        <w:rPr>
          <w:rFonts w:ascii="Trebuchet MS" w:hAnsi="Trebuchet MS"/>
          <w:sz w:val="19"/>
        </w:rPr>
        <w:t>[</w:t>
      </w:r>
      <w:r w:rsidRPr="008E0F64">
        <w:rPr>
          <w:rFonts w:ascii="Trebuchet MS" w:hAnsi="Trebuchet MS"/>
          <w:i/>
          <w:sz w:val="19"/>
        </w:rPr>
        <w:t>(Abschnitte </w:t>
      </w:r>
      <w:r w:rsidR="0000617D" w:rsidRPr="008E0F64">
        <w:rPr>
          <w:rFonts w:ascii="Trebuchet MS" w:hAnsi="Trebuchet MS"/>
          <w:i/>
          <w:sz w:val="19"/>
        </w:rPr>
        <w:t xml:space="preserve">6.5.8, </w:t>
      </w:r>
      <w:r w:rsidRPr="008E0F64">
        <w:rPr>
          <w:rFonts w:ascii="Trebuchet MS" w:hAnsi="Trebuchet MS"/>
          <w:i/>
          <w:sz w:val="19"/>
        </w:rPr>
        <w:t>8.2.1</w:t>
      </w:r>
      <w:r w:rsidRPr="008E0F64">
        <w:rPr>
          <w:rFonts w:ascii="Trebuchet MS" w:hAnsi="Trebuchet MS"/>
          <w:sz w:val="19"/>
        </w:rPr>
        <w:t xml:space="preserve"> und </w:t>
      </w:r>
      <w:r w:rsidRPr="008E0F64">
        <w:rPr>
          <w:rFonts w:ascii="Trebuchet MS" w:hAnsi="Trebuchet MS"/>
          <w:i/>
          <w:sz w:val="19"/>
        </w:rPr>
        <w:t>8.2.2</w:t>
      </w:r>
      <w:r w:rsidRPr="008E0F64">
        <w:rPr>
          <w:rFonts w:ascii="Trebuchet MS" w:hAnsi="Trebuchet MS"/>
          <w:sz w:val="19"/>
        </w:rPr>
        <w:t>)</w:t>
      </w:r>
      <w:r w:rsidR="0000617D" w:rsidRPr="008E0F64">
        <w:rPr>
          <w:rFonts w:ascii="Trebuchet MS" w:hAnsi="Trebuchet MS"/>
          <w:sz w:val="19"/>
        </w:rPr>
        <w:t>]</w:t>
      </w:r>
      <w:r w:rsidRPr="008E0F64">
        <w:rPr>
          <w:rFonts w:ascii="Trebuchet MS" w:hAnsi="Trebuchet MS"/>
          <w:sz w:val="19"/>
        </w:rPr>
        <w:t>, die für die elektrische Anlage gelten, werden ebenfalls im Bericht über den Kontrollbesuch vermerkt.</w:t>
      </w:r>
    </w:p>
    <w:p w14:paraId="72355E28"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b.6 - Schlussfolgerungen</w:t>
      </w:r>
    </w:p>
    <w:p w14:paraId="046A09EA"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Jeder Bericht über einen Kontrollbesuch enthält als Schlussfolgerung eine der folgenden Formeln:</w:t>
      </w:r>
    </w:p>
    <w:p w14:paraId="730B0057" w14:textId="77777777" w:rsidR="002E3184" w:rsidRPr="008E0F64" w:rsidRDefault="002E3184" w:rsidP="00445351">
      <w:pPr>
        <w:pStyle w:val="Paragraphedeliste"/>
        <w:numPr>
          <w:ilvl w:val="0"/>
          <w:numId w:val="484"/>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Die elektrische Anlage entspricht den Vorschriften von Buch 1 über elektrische Niederspannungs- und Kleinspannungsanlagen. Der nächste Kontrollbesuch muss binnen der durch Buch 1 vorgeschriebenen Frist durchgeführt werden.</w:t>
      </w:r>
    </w:p>
    <w:p w14:paraId="0818FB80" w14:textId="77777777" w:rsidR="002E3184" w:rsidRPr="008E0F64" w:rsidRDefault="002E3184" w:rsidP="00445351">
      <w:pPr>
        <w:pStyle w:val="Paragraphedeliste"/>
        <w:numPr>
          <w:ilvl w:val="0"/>
          <w:numId w:val="484"/>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Die elektrische Anlage entspricht nicht den Vorschriften von Buch 1 über elektrische Niederspannungs- und Kleinspannungsanlagen. Ein zusätzlicher Besuch muss durch dieselbe Stelle vor (Angabe Datum) durchgeführt werden. Arbeiten, die zur Behebung der im Rahmen des Kontrollbesuchs festgestellten Verstöße erforderlich sind, müssen unverzüglich ausgeführt werden und alle angemessenen Maßnahmen müssen getroffen werden, damit diese Verstöße keine Gefahr für Personen und Güter darstellen, wenn die Anlage in Betrieb bleibt.</w:t>
      </w:r>
    </w:p>
    <w:p w14:paraId="41751493" w14:textId="77777777" w:rsidR="002E3184" w:rsidRPr="008E0F64" w:rsidRDefault="002E3184" w:rsidP="002E3184">
      <w:pPr>
        <w:autoSpaceDE w:val="0"/>
        <w:autoSpaceDN w:val="0"/>
        <w:adjustRightInd w:val="0"/>
        <w:spacing w:before="120" w:after="120" w:line="240" w:lineRule="auto"/>
        <w:ind w:left="357"/>
        <w:jc w:val="both"/>
        <w:rPr>
          <w:rFonts w:ascii="Trebuchet MS" w:hAnsi="Trebuchet MS" w:cs="Arial"/>
          <w:sz w:val="19"/>
          <w:szCs w:val="19"/>
        </w:rPr>
      </w:pPr>
      <w:r w:rsidRPr="008E0F64">
        <w:rPr>
          <w:rFonts w:ascii="Trebuchet MS" w:hAnsi="Trebuchet MS"/>
          <w:sz w:val="19"/>
        </w:rPr>
        <w:t>Wenn die Anlage den Vorschriften entspricht, wird im Bericht über den Kontrollbesuch zudem vermerkt:</w:t>
      </w:r>
    </w:p>
    <w:p w14:paraId="43A31249" w14:textId="77777777" w:rsidR="002E3184" w:rsidRPr="008E0F64" w:rsidRDefault="002E3184" w:rsidP="00445351">
      <w:pPr>
        <w:pStyle w:val="Paragraphedeliste"/>
        <w:numPr>
          <w:ilvl w:val="0"/>
          <w:numId w:val="48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dass die zugelassene Stelle gegebenenfalls geeignete Maßnahmen getroffen hat, damit die Eingangspole der am Speisepunkt der elektrischen Anlage befindlichen Differenzstrom-Schutzeinrichtung durch Versiegelung unzugänglich gemacht worden sind,</w:t>
      </w:r>
    </w:p>
    <w:p w14:paraId="62014DEA" w14:textId="77777777" w:rsidR="002E3184" w:rsidRPr="008E0F64" w:rsidRDefault="002E3184" w:rsidP="00445351">
      <w:pPr>
        <w:pStyle w:val="Paragraphedeliste"/>
        <w:numPr>
          <w:ilvl w:val="0"/>
          <w:numId w:val="485"/>
        </w:numPr>
        <w:autoSpaceDE w:val="0"/>
        <w:autoSpaceDN w:val="0"/>
        <w:adjustRightInd w:val="0"/>
        <w:spacing w:after="120" w:line="240" w:lineRule="auto"/>
        <w:ind w:left="714" w:hanging="357"/>
        <w:jc w:val="both"/>
        <w:rPr>
          <w:rFonts w:ascii="Trebuchet MS" w:hAnsi="Trebuchet MS" w:cs="Arial"/>
          <w:sz w:val="19"/>
          <w:szCs w:val="19"/>
        </w:rPr>
      </w:pPr>
      <w:r w:rsidRPr="008E0F64">
        <w:rPr>
          <w:rFonts w:ascii="Trebuchet MS" w:hAnsi="Trebuchet MS"/>
          <w:sz w:val="19"/>
        </w:rPr>
        <w:t>dass die zugelassene Stelle Einstrich-Schemata und Lagepläne erneut visiert hat.</w:t>
      </w:r>
    </w:p>
    <w:p w14:paraId="6716EA37"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b/>
          <w:iCs/>
          <w:sz w:val="19"/>
          <w:szCs w:val="19"/>
        </w:rPr>
      </w:pPr>
      <w:r w:rsidRPr="008E0F64">
        <w:rPr>
          <w:rFonts w:ascii="Trebuchet MS" w:hAnsi="Trebuchet MS"/>
          <w:b/>
          <w:sz w:val="19"/>
        </w:rPr>
        <w:t>b.7 - Ratschläge</w:t>
      </w:r>
    </w:p>
    <w:p w14:paraId="75242282" w14:textId="77777777" w:rsidR="002E3184" w:rsidRPr="008E0F64" w:rsidRDefault="002E3184" w:rsidP="002E3184">
      <w:pPr>
        <w:autoSpaceDE w:val="0"/>
        <w:autoSpaceDN w:val="0"/>
        <w:adjustRightInd w:val="0"/>
        <w:spacing w:after="120" w:line="240" w:lineRule="auto"/>
        <w:ind w:left="357"/>
        <w:jc w:val="both"/>
        <w:rPr>
          <w:rFonts w:ascii="Trebuchet MS" w:hAnsi="Trebuchet MS" w:cs="Arial"/>
          <w:sz w:val="19"/>
          <w:szCs w:val="19"/>
        </w:rPr>
      </w:pPr>
      <w:r w:rsidRPr="008E0F64">
        <w:rPr>
          <w:rFonts w:ascii="Trebuchet MS" w:hAnsi="Trebuchet MS"/>
          <w:sz w:val="19"/>
        </w:rPr>
        <w:t>Im Bericht über den Kontrollbesuch wird an folgende Vorschriften von Buch 1 erinnert:</w:t>
      </w:r>
    </w:p>
    <w:p w14:paraId="064CCFF7" w14:textId="77777777" w:rsidR="002E3184" w:rsidRPr="008E0F64" w:rsidRDefault="002E3184" w:rsidP="00445351">
      <w:pPr>
        <w:pStyle w:val="Paragraphedeliste"/>
        <w:numPr>
          <w:ilvl w:val="0"/>
          <w:numId w:val="486"/>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Verpflichtung, den Bericht über den Kontrollbesuch in der Akte der elektrischen Anlage aufzubewahren,</w:t>
      </w:r>
    </w:p>
    <w:p w14:paraId="4BD2D839" w14:textId="77777777" w:rsidR="002E3184" w:rsidRPr="008E0F64" w:rsidRDefault="002E3184" w:rsidP="00445351">
      <w:pPr>
        <w:pStyle w:val="Paragraphedeliste"/>
        <w:numPr>
          <w:ilvl w:val="0"/>
          <w:numId w:val="486"/>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Verpflichtung, jede Änderung an der elektrischen Anlage in der Akte anzugeben,</w:t>
      </w:r>
    </w:p>
    <w:p w14:paraId="72BDE3F6" w14:textId="77777777" w:rsidR="002E3184" w:rsidRPr="008E0F64" w:rsidRDefault="002E3184" w:rsidP="00445351">
      <w:pPr>
        <w:pStyle w:val="Paragraphedeliste"/>
        <w:numPr>
          <w:ilvl w:val="0"/>
          <w:numId w:val="486"/>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Verpflichtung, den mit der Aufsicht beauftragten Beamten des für Energie zuständigen Föderalen Öffentlichen Dienstes unverzüglich über alle Unfälle mit Personen informieren, die direkt oder indirekt auf das Vorhandensein von elektrischen Anlagen zurückzuführen sind.</w:t>
      </w:r>
    </w:p>
    <w:p w14:paraId="79DF4BBA" w14:textId="77777777" w:rsidR="002E3184" w:rsidRPr="008E0F64" w:rsidRDefault="002E3184" w:rsidP="00445351">
      <w:pPr>
        <w:pStyle w:val="Paragraphedeliste"/>
        <w:numPr>
          <w:ilvl w:val="0"/>
          <w:numId w:val="486"/>
        </w:numPr>
        <w:autoSpaceDE w:val="0"/>
        <w:autoSpaceDN w:val="0"/>
        <w:adjustRightInd w:val="0"/>
        <w:spacing w:after="0" w:line="240" w:lineRule="auto"/>
        <w:ind w:left="717"/>
        <w:jc w:val="both"/>
        <w:rPr>
          <w:rFonts w:ascii="Trebuchet MS" w:hAnsi="Trebuchet MS" w:cs="Arial"/>
          <w:sz w:val="19"/>
          <w:szCs w:val="19"/>
        </w:rPr>
      </w:pPr>
      <w:r w:rsidRPr="008E0F64">
        <w:rPr>
          <w:rFonts w:ascii="Trebuchet MS" w:hAnsi="Trebuchet MS"/>
          <w:sz w:val="19"/>
        </w:rPr>
        <w:t>Verpflichtung, wenn beim Kontrollbesuch Verstöße festgestellt worden sind, einen erneuten Kontrollbesuch durch dieselbe zugelassene Stelle durchführen zu lassen, um zu überprüfen, ob die Verstöße bei Ablauf einer Frist von einem Jahr behoben worden sind. Falls bei diesem zweiten Besuch weiterhin Verstöße bestehen, muss die zugelassene Stelle eine Kopie des Berichts über den Kontrollbesuch an die Generaldirektion Energie, die mit der allgemeinen Überwachung hauswirtschaftlicher elektrischer Anlagen beauftragt ist, senden.</w:t>
      </w:r>
    </w:p>
    <w:p w14:paraId="0669060D" w14:textId="77777777" w:rsidR="002E3184" w:rsidRPr="008E0F64" w:rsidRDefault="002E3184" w:rsidP="00962ACD">
      <w:pPr>
        <w:pStyle w:val="FOD-niv4"/>
      </w:pPr>
      <w:bookmarkStart w:id="2388" w:name="_Toc167268459"/>
      <w:bookmarkStart w:id="2389" w:name="_Toc167269622"/>
      <w:bookmarkStart w:id="2390" w:name="_Toc167270782"/>
      <w:bookmarkStart w:id="2391" w:name="_Toc196734773"/>
      <w:r w:rsidRPr="008E0F64">
        <w:t>Unterabschnitt 6.5.7.3 - Inhalt des Berichts über den Kontrollbesuch für nicht hauswirtschaftliche Anlagen</w:t>
      </w:r>
      <w:bookmarkEnd w:id="2388"/>
      <w:bookmarkEnd w:id="2389"/>
      <w:bookmarkEnd w:id="2390"/>
      <w:bookmarkEnd w:id="2391"/>
    </w:p>
    <w:p w14:paraId="2018BBBE" w14:textId="49F60188" w:rsidR="004D6D08" w:rsidRPr="008E0F64" w:rsidRDefault="002E3184" w:rsidP="007B0FD5">
      <w:pPr>
        <w:pStyle w:val="FOD-normal"/>
        <w:rPr>
          <w:color w:val="000000" w:themeColor="text1"/>
        </w:rPr>
      </w:pPr>
      <w:r w:rsidRPr="008E0F64">
        <w:rPr>
          <w:color w:val="000000" w:themeColor="text1"/>
        </w:rPr>
        <w:t>Die für Energie bzw. für das Wohlbefinden der Arbeitnehmer bei der Ausführung ihrer Arbeit zuständigen Minister können, jeweils für ihren Bereich, durch Erlass nähere Regeln in Bezug auf Form und Inhalt des Berichts festlegen</w:t>
      </w:r>
      <w:bookmarkEnd w:id="2189"/>
      <w:r w:rsidR="004D6D08" w:rsidRPr="008E0F64">
        <w:rPr>
          <w:color w:val="000000" w:themeColor="text1"/>
        </w:rPr>
        <w:t>.</w:t>
      </w:r>
    </w:p>
    <w:p w14:paraId="5E854895" w14:textId="77777777" w:rsidR="0000617D" w:rsidRPr="008E0F64" w:rsidRDefault="0000617D" w:rsidP="007B0FD5">
      <w:pPr>
        <w:pStyle w:val="FOD-normal"/>
        <w:rPr>
          <w:color w:val="000000" w:themeColor="text1"/>
        </w:rPr>
      </w:pPr>
    </w:p>
    <w:p w14:paraId="6D2E12EC" w14:textId="5FED8C6B" w:rsidR="0000617D" w:rsidRPr="00D945F4" w:rsidRDefault="0000617D" w:rsidP="00D945F4">
      <w:pPr>
        <w:pStyle w:val="FOD-niv3"/>
        <w:outlineLvl w:val="1"/>
      </w:pPr>
      <w:bookmarkStart w:id="2392" w:name="_Toc196734774"/>
      <w:r w:rsidRPr="00D945F4">
        <w:lastRenderedPageBreak/>
        <w:t>[Abschnitt 6.5.8 - Abweichungsbestimmungen für elektrische Anlagen, die ab dem 1. Juni 2020 errichtet werden</w:t>
      </w:r>
      <w:bookmarkEnd w:id="2392"/>
    </w:p>
    <w:p w14:paraId="1B98DD60" w14:textId="3730C647" w:rsidR="0000617D" w:rsidRPr="00D945F4" w:rsidRDefault="0000617D" w:rsidP="00962ACD">
      <w:pPr>
        <w:pStyle w:val="FOD-niv4"/>
      </w:pPr>
      <w:bookmarkStart w:id="2393" w:name="_Toc196734775"/>
      <w:r w:rsidRPr="00D945F4">
        <w:t>Unterabschnitt 6.5.8.1 - Bestehende Teile von hauswirtschaftlichen Anlagen, die ab dem 1. Juni 2020 errichtet werden</w:t>
      </w:r>
      <w:bookmarkEnd w:id="2393"/>
    </w:p>
    <w:p w14:paraId="636C4578" w14:textId="6D2D90B7" w:rsidR="0000617D" w:rsidRPr="008E0F64" w:rsidRDefault="0000617D" w:rsidP="0000617D">
      <w:pPr>
        <w:pStyle w:val="FOD-normal"/>
        <w:rPr>
          <w:color w:val="000000" w:themeColor="text1"/>
        </w:rPr>
      </w:pPr>
      <w:r w:rsidRPr="008E0F64">
        <w:rPr>
          <w:color w:val="000000" w:themeColor="text1"/>
        </w:rPr>
        <w:t>Folgende Abweichungsbestimmungen gelten für bestehende Teile von hauswirtschaft</w:t>
      </w:r>
      <w:r w:rsidRPr="008E0F64">
        <w:rPr>
          <w:color w:val="000000" w:themeColor="text1"/>
        </w:rPr>
        <w:softHyphen/>
        <w:t>lichen Anlagen, mit deren Errichtung vor Ort ab dem 1. Juni 2020 begonnen wurde und die einer Konformitätsprüfung vor Ingebrauchnahme gemäß Kapitel 6.4 unterzogen wurden. Bestimmte Abweichungsbestimmungen gelten nur bis zu dem in den betreffenden Abweichungsbestimmungen für die Errichtung vor Ort bestimmten äußersten Datum:</w:t>
      </w:r>
    </w:p>
    <w:p w14:paraId="037D3B04" w14:textId="3D2CBC02" w:rsidR="0000617D" w:rsidRPr="008E0F64" w:rsidRDefault="0000617D" w:rsidP="0000617D">
      <w:pPr>
        <w:pStyle w:val="FOD-normal"/>
        <w:tabs>
          <w:tab w:val="left" w:pos="284"/>
        </w:tabs>
        <w:rPr>
          <w:color w:val="000000" w:themeColor="text1"/>
        </w:rPr>
      </w:pPr>
      <w:r w:rsidRPr="008E0F64">
        <w:rPr>
          <w:b/>
          <w:color w:val="000000" w:themeColor="text1"/>
        </w:rPr>
        <w:t>1.</w:t>
      </w:r>
      <w:r w:rsidRPr="008E0F64">
        <w:rPr>
          <w:b/>
          <w:color w:val="000000" w:themeColor="text1"/>
        </w:rPr>
        <w:tab/>
        <w:t>Schutz gegen elektrischen Schlag durch indirektes Berühren</w:t>
      </w:r>
    </w:p>
    <w:p w14:paraId="20435EB8" w14:textId="4541F3E7" w:rsidR="0000617D" w:rsidRPr="008E0F64" w:rsidRDefault="0000617D" w:rsidP="0000617D">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Unterabschnitt 4.2.4.3 Buchstabe b</w:t>
      </w:r>
      <w:r w:rsidRPr="008E0F64">
        <w:rPr>
          <w:color w:val="000000" w:themeColor="text1"/>
        </w:rPr>
        <w:t xml:space="preserve"> Absatz 5 ist es erlaubt, in elektrischen Anlagen, mit deren Errichtung vor Ort vor Inkrafttreten des vorliegenden Unterabschnitts begonnen wurde, die in den Nummern 1 und 2 erwähnten Stromkreise nicht durch eine Differenzstrom-Schutzeinrichtung mit hoher oder sehr hoher Empfindlichkeit zu schützen. Diese Abweichung gilt auch für alle unwesentlichen Änderungen oder Erweiterungen, die an diesen Stromkreisen vorgenommen werden.</w:t>
      </w:r>
    </w:p>
    <w:p w14:paraId="2A51AA75" w14:textId="0E36D012" w:rsidR="0000617D" w:rsidRPr="008E0F64" w:rsidRDefault="0000617D" w:rsidP="0000617D">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Unterabschnitt 4.2.4.3 Buchstabe b</w:t>
      </w:r>
      <w:r w:rsidRPr="008E0F64">
        <w:rPr>
          <w:color w:val="000000" w:themeColor="text1"/>
        </w:rPr>
        <w:t xml:space="preserve"> Absatz 6 ist es erlaubt, in elektrischen Anlagen, mit deren Errichtung vor Ort vor Inkrafttreten des vorliegenden Unterabschnitts begonnen wurde, mehr als acht Endstromkreise pro Differenzstrom-Schutzeinrichtung mit hoher oder sehr hoher Empfindlichkeit in Betrieb zu lassen.</w:t>
      </w:r>
    </w:p>
    <w:p w14:paraId="500B6FC4" w14:textId="7835721D" w:rsidR="0000617D" w:rsidRDefault="0000617D" w:rsidP="0000617D">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Unterabschnitt 4.2.4.3 Buchstabe b</w:t>
      </w:r>
      <w:r w:rsidRPr="008E0F64">
        <w:rPr>
          <w:color w:val="000000" w:themeColor="text1"/>
        </w:rPr>
        <w:t xml:space="preserve"> Absatz 10 ist es erlaubt, in elektrischen Anlagen, mit deren Errichtung vor Ort vor Inkrafttreten des vorliegenden Unterabschnitts begonnen wurde, eine Differenzstrom-Schutzeinrichtung mit hoher oder sehr hoher Empfindlichkeit für die gesamten Beleuchtungsstromkreise und eine Differenzstrom-Schutzeinrichtung mit hoher oder sehr hoher Empfindlichkeit für jeden anderen Stromkreis bzw. jede andere Gruppe von Stromkreisen mit höchstens sechzehn Einzel- oder Mehrfachsteckdosen in Betrieb zu lassen.</w:t>
      </w:r>
    </w:p>
    <w:p w14:paraId="5CBDB983" w14:textId="1D4E2A51" w:rsidR="007156C3" w:rsidRPr="007156C3" w:rsidRDefault="0007401D" w:rsidP="007156C3">
      <w:pPr>
        <w:pStyle w:val="FOD-normal"/>
        <w:tabs>
          <w:tab w:val="left" w:pos="284"/>
        </w:tabs>
        <w:rPr>
          <w:b/>
          <w:color w:val="000000" w:themeColor="text1"/>
        </w:rPr>
      </w:pPr>
      <w:r w:rsidRPr="007156C3">
        <w:rPr>
          <w:b/>
          <w:color w:val="000000" w:themeColor="text1"/>
        </w:rPr>
        <w:t>[</w:t>
      </w:r>
      <w:r w:rsidR="007156C3" w:rsidRPr="007156C3">
        <w:rPr>
          <w:b/>
          <w:color w:val="000000" w:themeColor="text1"/>
        </w:rPr>
        <w:t>2.</w:t>
      </w:r>
      <w:r w:rsidR="007156C3">
        <w:rPr>
          <w:b/>
          <w:color w:val="000000" w:themeColor="text1"/>
        </w:rPr>
        <w:tab/>
      </w:r>
      <w:r w:rsidR="007156C3" w:rsidRPr="007156C3">
        <w:rPr>
          <w:b/>
          <w:color w:val="000000" w:themeColor="text1"/>
        </w:rPr>
        <w:t>Steckdosen</w:t>
      </w:r>
    </w:p>
    <w:p w14:paraId="3301CEC3" w14:textId="3022244A" w:rsidR="007156C3" w:rsidRPr="007156C3" w:rsidRDefault="007156C3" w:rsidP="007156C3">
      <w:pPr>
        <w:pStyle w:val="FOD-normal"/>
        <w:rPr>
          <w:color w:val="000000" w:themeColor="text1"/>
        </w:rPr>
      </w:pPr>
      <w:r w:rsidRPr="007156C3">
        <w:rPr>
          <w:color w:val="000000" w:themeColor="text1"/>
        </w:rPr>
        <w:t xml:space="preserve">In Abweichung von den Vorschriften von </w:t>
      </w:r>
      <w:r w:rsidRPr="007156C3">
        <w:rPr>
          <w:i/>
          <w:iCs/>
          <w:color w:val="000000" w:themeColor="text1"/>
        </w:rPr>
        <w:t>Unterabschnitt 5.1.3.1</w:t>
      </w:r>
      <w:r w:rsidRPr="007156C3">
        <w:rPr>
          <w:color w:val="000000" w:themeColor="text1"/>
        </w:rPr>
        <w:t xml:space="preserve"> und </w:t>
      </w:r>
      <w:r w:rsidRPr="007156C3">
        <w:rPr>
          <w:i/>
          <w:iCs/>
          <w:color w:val="000000" w:themeColor="text1"/>
        </w:rPr>
        <w:t>Unterabschnitt 5.3.5.2 Buchstabe a</w:t>
      </w:r>
      <w:r w:rsidRPr="007156C3">
        <w:rPr>
          <w:color w:val="000000" w:themeColor="text1"/>
        </w:rPr>
        <w:t xml:space="preserve"> dürfen Steckdosen, die vor Inkrafttreten von </w:t>
      </w:r>
      <w:r w:rsidRPr="007156C3">
        <w:rPr>
          <w:i/>
          <w:iCs/>
          <w:color w:val="000000" w:themeColor="text1"/>
        </w:rPr>
        <w:t>Unterabschnitt 6.5.8.1 Nr. 2</w:t>
      </w:r>
      <w:r w:rsidRPr="007156C3">
        <w:rPr>
          <w:color w:val="000000" w:themeColor="text1"/>
        </w:rPr>
        <w:t xml:space="preserve"> gemäß Buch 1 installiert wurden, in Betrieb bleiben.</w:t>
      </w:r>
    </w:p>
    <w:p w14:paraId="498584F0" w14:textId="3EA862CF" w:rsidR="007156C3" w:rsidRPr="007156C3" w:rsidRDefault="007156C3" w:rsidP="007156C3">
      <w:pPr>
        <w:pStyle w:val="FOD-normal"/>
        <w:tabs>
          <w:tab w:val="left" w:pos="284"/>
        </w:tabs>
        <w:rPr>
          <w:b/>
          <w:bCs/>
          <w:color w:val="000000" w:themeColor="text1"/>
        </w:rPr>
      </w:pPr>
      <w:r w:rsidRPr="007156C3">
        <w:rPr>
          <w:b/>
          <w:color w:val="000000" w:themeColor="text1"/>
        </w:rPr>
        <w:t>3.</w:t>
      </w:r>
      <w:r>
        <w:rPr>
          <w:b/>
          <w:color w:val="000000" w:themeColor="text1"/>
        </w:rPr>
        <w:tab/>
      </w:r>
      <w:r w:rsidRPr="007156C3">
        <w:rPr>
          <w:b/>
          <w:color w:val="000000" w:themeColor="text1"/>
        </w:rPr>
        <w:t>Schutz von Räumlichkeiten mit Badewanne und/oder Dusche</w:t>
      </w:r>
    </w:p>
    <w:p w14:paraId="02EA714A" w14:textId="5ABA251D" w:rsidR="007156C3" w:rsidRPr="007156C3" w:rsidRDefault="007156C3" w:rsidP="007156C3">
      <w:pPr>
        <w:pStyle w:val="FOD-normal"/>
        <w:rPr>
          <w:color w:val="000000" w:themeColor="text1"/>
        </w:rPr>
      </w:pPr>
      <w:r w:rsidRPr="007156C3">
        <w:rPr>
          <w:color w:val="000000" w:themeColor="text1"/>
        </w:rPr>
        <w:t>Vorliegende Abweichung ist anwendbar auf:</w:t>
      </w:r>
    </w:p>
    <w:p w14:paraId="278B897F" w14:textId="3097BF74" w:rsidR="007156C3" w:rsidRPr="007156C3" w:rsidRDefault="007156C3" w:rsidP="007A52EA">
      <w:pPr>
        <w:pStyle w:val="FOD-normal"/>
        <w:ind w:left="284"/>
        <w:rPr>
          <w:color w:val="000000" w:themeColor="text1"/>
        </w:rPr>
      </w:pPr>
      <w:r w:rsidRPr="007156C3">
        <w:rPr>
          <w:color w:val="000000" w:themeColor="text1"/>
        </w:rPr>
        <w:t xml:space="preserve">1. bestehende elektrische Anlagen von Räumlichkeiten mit Badewanne und/oder Dusche und bestehende hauswirtschaftliche Anlagen mit privatem Schwimmbad, mit deren Errichtung vor Ort vor Inkrafttreten von </w:t>
      </w:r>
      <w:r w:rsidRPr="007156C3">
        <w:rPr>
          <w:i/>
          <w:iCs/>
          <w:color w:val="000000" w:themeColor="text1"/>
        </w:rPr>
        <w:t>Unterabschnitt 6.5.8.1 Nr. 3</w:t>
      </w:r>
      <w:r w:rsidRPr="007156C3">
        <w:rPr>
          <w:color w:val="000000" w:themeColor="text1"/>
        </w:rPr>
        <w:t xml:space="preserve"> begonnen wurde,</w:t>
      </w:r>
    </w:p>
    <w:p w14:paraId="772BAA26" w14:textId="48988222" w:rsidR="007156C3" w:rsidRPr="007156C3" w:rsidRDefault="007156C3" w:rsidP="007A52EA">
      <w:pPr>
        <w:pStyle w:val="FOD-normal"/>
        <w:ind w:left="284"/>
        <w:rPr>
          <w:color w:val="000000" w:themeColor="text1"/>
        </w:rPr>
      </w:pPr>
      <w:r w:rsidRPr="007156C3">
        <w:rPr>
          <w:color w:val="000000" w:themeColor="text1"/>
        </w:rPr>
        <w:t xml:space="preserve">2. Räumlichkeiten mit Badewanne und/oder Dusche und bestehende hauswirtschaftliche Anlagen mit privatem Schwimmbad, mit deren Errichtung vor Ort vor Inkrafttreten von </w:t>
      </w:r>
      <w:r w:rsidRPr="007156C3">
        <w:rPr>
          <w:i/>
          <w:iCs/>
          <w:color w:val="000000" w:themeColor="text1"/>
        </w:rPr>
        <w:t>Unterabschnitt 6.5.8.1 Nr. 3</w:t>
      </w:r>
      <w:r w:rsidRPr="007156C3">
        <w:rPr>
          <w:color w:val="000000" w:themeColor="text1"/>
        </w:rPr>
        <w:t xml:space="preserve"> begonnen wurde und für die:</w:t>
      </w:r>
    </w:p>
    <w:p w14:paraId="57202FBC" w14:textId="77777777" w:rsidR="007156C3" w:rsidRPr="007156C3" w:rsidRDefault="007156C3" w:rsidP="00445351">
      <w:pPr>
        <w:pStyle w:val="FOD-normal"/>
        <w:numPr>
          <w:ilvl w:val="0"/>
          <w:numId w:val="833"/>
        </w:numPr>
        <w:spacing w:before="0"/>
        <w:ind w:left="714" w:hanging="357"/>
        <w:rPr>
          <w:color w:val="000000" w:themeColor="text1"/>
        </w:rPr>
      </w:pPr>
      <w:r w:rsidRPr="007156C3">
        <w:rPr>
          <w:color w:val="000000" w:themeColor="text1"/>
        </w:rPr>
        <w:t>an der elektrischen Anlage unwesentliche Änderungen oder Erweiterungen vorgenommen werden oder</w:t>
      </w:r>
    </w:p>
    <w:p w14:paraId="503ED290" w14:textId="77777777" w:rsidR="007156C3" w:rsidRPr="007156C3" w:rsidRDefault="007156C3" w:rsidP="00445351">
      <w:pPr>
        <w:pStyle w:val="FOD-normal"/>
        <w:numPr>
          <w:ilvl w:val="0"/>
          <w:numId w:val="833"/>
        </w:numPr>
        <w:spacing w:before="0"/>
        <w:ind w:left="714" w:hanging="357"/>
        <w:rPr>
          <w:color w:val="000000" w:themeColor="text1"/>
        </w:rPr>
      </w:pPr>
      <w:r w:rsidRPr="007156C3">
        <w:rPr>
          <w:color w:val="000000" w:themeColor="text1"/>
        </w:rPr>
        <w:t>Änderungen auf die in Nr. 3.2 bestimmten Bereiche oder die elektrische Anlage keine Auswirkungen haben.</w:t>
      </w:r>
    </w:p>
    <w:p w14:paraId="21F530F9" w14:textId="1DC526A6" w:rsidR="007156C3" w:rsidRPr="002666B1" w:rsidRDefault="007156C3" w:rsidP="002666B1">
      <w:pPr>
        <w:autoSpaceDE w:val="0"/>
        <w:autoSpaceDN w:val="0"/>
        <w:adjustRightInd w:val="0"/>
        <w:spacing w:before="120" w:after="120" w:line="240" w:lineRule="auto"/>
        <w:jc w:val="both"/>
        <w:rPr>
          <w:rFonts w:ascii="Trebuchet MS" w:hAnsi="Trebuchet MS"/>
          <w:bCs/>
          <w:sz w:val="19"/>
        </w:rPr>
      </w:pPr>
      <w:r w:rsidRPr="002666B1">
        <w:rPr>
          <w:rFonts w:ascii="Trebuchet MS" w:hAnsi="Trebuchet MS"/>
          <w:b/>
          <w:sz w:val="19"/>
        </w:rPr>
        <w:t>3.1 </w:t>
      </w:r>
      <w:r w:rsidRPr="002666B1">
        <w:rPr>
          <w:rFonts w:ascii="Trebuchet MS" w:hAnsi="Trebuchet MS"/>
          <w:bCs/>
          <w:sz w:val="19"/>
        </w:rPr>
        <w:t>In Abweichung von Unterabschnitt 7.1.1.1 Absatz 5 dürfen Räumlichkeiten mit Badewanne und/oder Dusche auf Räumlichkeiten beschränkt werden, die durch die in Nr. 3.2 bestimmten Bereiche begrenzt sind.</w:t>
      </w:r>
    </w:p>
    <w:p w14:paraId="69F3A4A3" w14:textId="2F686F0B" w:rsidR="007156C3" w:rsidRPr="002666B1" w:rsidRDefault="007156C3" w:rsidP="002666B1">
      <w:pPr>
        <w:autoSpaceDE w:val="0"/>
        <w:autoSpaceDN w:val="0"/>
        <w:adjustRightInd w:val="0"/>
        <w:spacing w:before="120" w:after="120" w:line="240" w:lineRule="auto"/>
        <w:jc w:val="both"/>
        <w:rPr>
          <w:rFonts w:ascii="Trebuchet MS" w:hAnsi="Trebuchet MS"/>
          <w:bCs/>
          <w:sz w:val="19"/>
        </w:rPr>
      </w:pPr>
      <w:r w:rsidRPr="002666B1">
        <w:rPr>
          <w:rFonts w:ascii="Trebuchet MS" w:hAnsi="Trebuchet MS"/>
          <w:b/>
          <w:sz w:val="19"/>
        </w:rPr>
        <w:t>3.2 </w:t>
      </w:r>
      <w:r w:rsidRPr="002666B1">
        <w:rPr>
          <w:rFonts w:ascii="Trebuchet MS" w:hAnsi="Trebuchet MS"/>
          <w:bCs/>
          <w:sz w:val="19"/>
        </w:rPr>
        <w:t>In Abweichung von Abschnitt 7.1.3 dürfen nachstehende Bereiche und das Vorhandensein von festen Wänden oder beweglichen Wandelementen für die Begrenzung von Räumlichkeiten mit Badewanne und/oder Dusche berücksichtigt werden:</w:t>
      </w:r>
    </w:p>
    <w:p w14:paraId="6EA8810E" w14:textId="5478D070" w:rsidR="007156C3" w:rsidRPr="007156C3" w:rsidRDefault="007156C3" w:rsidP="002666B1">
      <w:pPr>
        <w:pStyle w:val="FOD-normal"/>
        <w:ind w:left="284"/>
        <w:rPr>
          <w:color w:val="000000" w:themeColor="text1"/>
        </w:rPr>
      </w:pPr>
      <w:r w:rsidRPr="007156C3">
        <w:rPr>
          <w:b/>
          <w:color w:val="000000" w:themeColor="text1"/>
        </w:rPr>
        <w:t>a) Bereich 0</w:t>
      </w:r>
      <w:r w:rsidRPr="007156C3">
        <w:rPr>
          <w:color w:val="000000" w:themeColor="text1"/>
        </w:rPr>
        <w:t>: Innenraum der Bade- oder Duschwanne.</w:t>
      </w:r>
    </w:p>
    <w:p w14:paraId="32C9499A" w14:textId="39E1318E" w:rsidR="007156C3" w:rsidRPr="007156C3" w:rsidRDefault="007156C3" w:rsidP="002666B1">
      <w:pPr>
        <w:pStyle w:val="FOD-normal"/>
        <w:ind w:left="284"/>
        <w:rPr>
          <w:color w:val="000000" w:themeColor="text1"/>
        </w:rPr>
      </w:pPr>
      <w:r w:rsidRPr="007156C3">
        <w:rPr>
          <w:color w:val="000000" w:themeColor="text1"/>
        </w:rPr>
        <w:t>Für Räumlichkeiten mit mehreren gemeinschaftlichen Duschen ohne Zwischenwände entspricht Bereich 0 dem Bereich wie weiter oben beschrieben, wobei die Duschwanne oder das, was als solche dient, durch den Abflussbereich des Duschwassers bestimmt wird.</w:t>
      </w:r>
    </w:p>
    <w:p w14:paraId="6F19769A" w14:textId="77777777" w:rsidR="007156C3" w:rsidRPr="007156C3" w:rsidRDefault="007156C3" w:rsidP="002666B1">
      <w:pPr>
        <w:pStyle w:val="FOD-normal"/>
        <w:ind w:left="284"/>
        <w:rPr>
          <w:color w:val="000000" w:themeColor="text1"/>
        </w:rPr>
      </w:pPr>
    </w:p>
    <w:p w14:paraId="3EE7F419" w14:textId="0F36D866" w:rsidR="007156C3" w:rsidRPr="007156C3" w:rsidRDefault="007156C3" w:rsidP="002666B1">
      <w:pPr>
        <w:pStyle w:val="FOD-normal"/>
        <w:ind w:left="284"/>
        <w:rPr>
          <w:color w:val="000000" w:themeColor="text1"/>
        </w:rPr>
      </w:pPr>
      <w:r w:rsidRPr="007156C3">
        <w:rPr>
          <w:b/>
          <w:bCs/>
          <w:color w:val="000000" w:themeColor="text1"/>
        </w:rPr>
        <w:lastRenderedPageBreak/>
        <w:t>b) Bereich 1</w:t>
      </w:r>
      <w:r w:rsidRPr="007156C3">
        <w:rPr>
          <w:color w:val="000000" w:themeColor="text1"/>
        </w:rPr>
        <w:t>: Bereich nach Abzug von Bereich 0 wie weiter oben beschrieben und gegebenenfalls Bereich 1</w:t>
      </w:r>
      <w:r w:rsidRPr="007156C3">
        <w:rPr>
          <w:i/>
          <w:iCs/>
          <w:color w:val="000000" w:themeColor="text1"/>
        </w:rPr>
        <w:t>bis</w:t>
      </w:r>
      <w:r w:rsidRPr="007156C3">
        <w:rPr>
          <w:color w:val="000000" w:themeColor="text1"/>
        </w:rPr>
        <w:t xml:space="preserve"> wie weiter unten beschrieben, der begrenzt ist durch die senkrechte Oberfläche am Rand der Bade- bzw. Duschwanne, unten durch die waagerechte Fläche des die Bade- bzw. Duschwanne umgebenden Fußbodens und oben durch die waagerechte Fläche, die sich 2,25 m über der vorerwähnten waagerechten Fläche befindet. Befindet sich der Boden der Bade- bzw. Duschwanne allerdings mehr als 0,15 m über dem Fußboden, wird die Höhe der oberen waagerechten Fläche vom Boden der Bade- bzw. Duschwanne aus gemessen. Im Falle einer Dusche ohne Wanne wird Letztere durch einen Kreis am Boden mit einem Durchmesser von 0,60 m ersetzt, dessen Mitte sich in einer Linie mit dem Duschkopf befindet, wenn dieser an seiner Halterung befestigt ist.</w:t>
      </w:r>
    </w:p>
    <w:p w14:paraId="133B5BBE" w14:textId="4618834B" w:rsidR="007156C3" w:rsidRPr="007156C3" w:rsidRDefault="007156C3" w:rsidP="002666B1">
      <w:pPr>
        <w:pStyle w:val="FOD-normal"/>
        <w:ind w:left="284"/>
        <w:rPr>
          <w:color w:val="000000" w:themeColor="text1"/>
        </w:rPr>
      </w:pPr>
      <w:r w:rsidRPr="007156C3">
        <w:rPr>
          <w:color w:val="000000" w:themeColor="text1"/>
        </w:rPr>
        <w:t>Für Räumlichkeiten mit mehreren gemeinschaftlichen Duschen ohne Zwischenwände entspricht Bereich 1 dem Bereich wie weiter oben beschrieben, wobei die Duschwanne oder das, was als solche dient, durch den Abflussbereich des Duschwassers bestimmt wird.</w:t>
      </w:r>
    </w:p>
    <w:p w14:paraId="65807984" w14:textId="35719D9A" w:rsidR="007156C3" w:rsidRPr="007156C3" w:rsidRDefault="007156C3" w:rsidP="002666B1">
      <w:pPr>
        <w:pStyle w:val="FOD-normal"/>
        <w:ind w:left="284"/>
        <w:rPr>
          <w:color w:val="000000" w:themeColor="text1"/>
        </w:rPr>
      </w:pPr>
      <w:r w:rsidRPr="007156C3">
        <w:rPr>
          <w:b/>
          <w:bCs/>
          <w:color w:val="000000" w:themeColor="text1"/>
        </w:rPr>
        <w:t>c) Bereich 1</w:t>
      </w:r>
      <w:r w:rsidRPr="007156C3">
        <w:rPr>
          <w:b/>
          <w:bCs/>
          <w:i/>
          <w:iCs/>
          <w:color w:val="000000" w:themeColor="text1"/>
        </w:rPr>
        <w:t>bis</w:t>
      </w:r>
      <w:r w:rsidRPr="007156C3">
        <w:rPr>
          <w:color w:val="000000" w:themeColor="text1"/>
        </w:rPr>
        <w:t>: Bereich, der begrenzt ist durch die Außenwand der Badewanne und eine feste Struktur, die an den Badewannenrand anschließt und bis zum Boden reicht.</w:t>
      </w:r>
    </w:p>
    <w:p w14:paraId="237854E2" w14:textId="62B7F01D" w:rsidR="007156C3" w:rsidRPr="007156C3" w:rsidRDefault="007156C3" w:rsidP="002666B1">
      <w:pPr>
        <w:pStyle w:val="FOD-normal"/>
        <w:ind w:left="284"/>
        <w:rPr>
          <w:color w:val="000000" w:themeColor="text1"/>
        </w:rPr>
      </w:pPr>
      <w:r w:rsidRPr="007156C3">
        <w:rPr>
          <w:b/>
          <w:bCs/>
          <w:color w:val="000000" w:themeColor="text1"/>
        </w:rPr>
        <w:t>d) </w:t>
      </w:r>
      <w:r w:rsidRPr="007156C3">
        <w:rPr>
          <w:b/>
          <w:color w:val="000000" w:themeColor="text1"/>
        </w:rPr>
        <w:t>Bereich 2</w:t>
      </w:r>
      <w:r w:rsidRPr="007156C3">
        <w:rPr>
          <w:color w:val="000000" w:themeColor="text1"/>
        </w:rPr>
        <w:t>: Bereich außerhalb von Bereich 1 und gegebenenfalls Bereich 1</w:t>
      </w:r>
      <w:r w:rsidRPr="007156C3">
        <w:rPr>
          <w:i/>
          <w:iCs/>
          <w:color w:val="000000" w:themeColor="text1"/>
        </w:rPr>
        <w:t>bis</w:t>
      </w:r>
      <w:r w:rsidRPr="007156C3">
        <w:rPr>
          <w:color w:val="000000" w:themeColor="text1"/>
        </w:rPr>
        <w:t>, der begrenzt ist durch die senkrechte Fläche in einem Abstand von 0,60 m zur Grenze von Bereich 1 und durch dieselben waagerechten Flächen wie für Bereich 1 bestimmt.</w:t>
      </w:r>
    </w:p>
    <w:p w14:paraId="3FEF21FD" w14:textId="45837A34" w:rsidR="007156C3" w:rsidRPr="007156C3" w:rsidRDefault="007156C3" w:rsidP="002666B1">
      <w:pPr>
        <w:pStyle w:val="FOD-normal"/>
        <w:ind w:left="284"/>
        <w:rPr>
          <w:color w:val="000000" w:themeColor="text1"/>
        </w:rPr>
      </w:pPr>
      <w:r w:rsidRPr="007156C3">
        <w:rPr>
          <w:color w:val="000000" w:themeColor="text1"/>
        </w:rPr>
        <w:t>Für Räumlichkeiten mit einzelnen Duschen ohne individuellen Umkleidebereich entspricht Bereich 2 dem Bereich außerhalb von Bereich 0 und Bereich 1, der begrenzt ist durch die senkrechte Fläche in einem Abstand von 3 m zur Grenze von Bereich 0 und Bereich 1 und durch dieselben waagerechten Flächen wie für Bereich 1 bestimmt.</w:t>
      </w:r>
    </w:p>
    <w:p w14:paraId="6442850E" w14:textId="5FF3E56B" w:rsidR="007156C3" w:rsidRPr="007156C3" w:rsidRDefault="007156C3" w:rsidP="002666B1">
      <w:pPr>
        <w:pStyle w:val="FOD-normal"/>
        <w:ind w:left="284"/>
        <w:rPr>
          <w:color w:val="000000" w:themeColor="text1"/>
        </w:rPr>
      </w:pPr>
      <w:r w:rsidRPr="007156C3">
        <w:rPr>
          <w:color w:val="000000" w:themeColor="text1"/>
        </w:rPr>
        <w:t>Für Räumlichkeiten mit mehreren gemeinschaftlichen Duschen ohne Zwischenwände entspricht Bereich 2 dem Bereich außerhalb von Bereich 0 und Bereich 1, der begrenzt ist durch die senkrechte Fläche in einem Abstand von 3 m zur Grenze von Bereich 0 und Bereich 1 und durch dieselben waagerechten Flächen wie für Bereich 1 bestimmt.</w:t>
      </w:r>
    </w:p>
    <w:p w14:paraId="3B2E7C25" w14:textId="2AB5337B" w:rsidR="007156C3" w:rsidRPr="007156C3" w:rsidRDefault="007156C3" w:rsidP="002666B1">
      <w:pPr>
        <w:pStyle w:val="FOD-normal"/>
        <w:ind w:left="284"/>
        <w:rPr>
          <w:color w:val="000000" w:themeColor="text1"/>
        </w:rPr>
      </w:pPr>
      <w:r w:rsidRPr="007156C3">
        <w:rPr>
          <w:b/>
          <w:bCs/>
          <w:color w:val="000000" w:themeColor="text1"/>
        </w:rPr>
        <w:t>e) </w:t>
      </w:r>
      <w:r w:rsidRPr="007156C3">
        <w:rPr>
          <w:b/>
          <w:color w:val="000000" w:themeColor="text1"/>
        </w:rPr>
        <w:t>Bereich 3</w:t>
      </w:r>
      <w:r w:rsidRPr="007156C3">
        <w:rPr>
          <w:color w:val="000000" w:themeColor="text1"/>
        </w:rPr>
        <w:t>: Bereich außerhalb von Bereich 2, beschränkt auf die Räumlichkeit, in der sich die Badewanne oder Dusche befindet, der begrenzt ist durch die senkrechte Fläche in einem Abstand von 2,40 m zu Bereich 2 und durch dieselben waagerechten Flächen wie für Bereich 1 bestimmt.</w:t>
      </w:r>
    </w:p>
    <w:p w14:paraId="767F8377" w14:textId="0484C7F5" w:rsidR="007156C3" w:rsidRPr="007156C3" w:rsidRDefault="007156C3" w:rsidP="002666B1">
      <w:pPr>
        <w:pStyle w:val="FOD-normal"/>
        <w:ind w:left="284"/>
        <w:rPr>
          <w:color w:val="000000" w:themeColor="text1"/>
        </w:rPr>
      </w:pPr>
      <w:r w:rsidRPr="007156C3">
        <w:rPr>
          <w:color w:val="000000" w:themeColor="text1"/>
        </w:rPr>
        <w:t>Für Räumlichkeiten mit mehreren einzelnen Duschen, die die eigentliche Dusche und gegebenenfalls einen angrenzenden, teilweise abgetrennten individuellen Umkleidebereich umfassen, entspricht Bereich 3 dem Bereich außerhalb von Bereich 2, der begrenzt ist durch die senkrechte Fläche, die durch die Wände der Räumlichkeit gebildet wird, und durch dieselben waagerechten Flächen wie für Bereich 1 bestimmt.</w:t>
      </w:r>
    </w:p>
    <w:p w14:paraId="747033D9" w14:textId="74F7C669" w:rsidR="007156C3" w:rsidRPr="007156C3" w:rsidRDefault="007156C3" w:rsidP="002666B1">
      <w:pPr>
        <w:pStyle w:val="FOD-normal"/>
        <w:ind w:left="284"/>
        <w:rPr>
          <w:color w:val="000000" w:themeColor="text1"/>
        </w:rPr>
      </w:pPr>
      <w:r w:rsidRPr="007156C3">
        <w:rPr>
          <w:color w:val="000000" w:themeColor="text1"/>
        </w:rPr>
        <w:t>Für Räumlichkeiten mit mehreren gemeinschaftlichen Duschen ohne Zwischenwände entspricht Bereich 3 dem Bereich außerhalb von Bereich 2, der begrenzt ist durch die senkrechte Fläche, die durch die Wände der Räumlichkeit gebildet wird, und durch dieselben waagerechten Flächen wie für Bereich 1 bestimmt.</w:t>
      </w:r>
    </w:p>
    <w:p w14:paraId="0956FAFE" w14:textId="6083A420" w:rsidR="007156C3" w:rsidRPr="007156C3" w:rsidRDefault="007156C3" w:rsidP="007156C3">
      <w:pPr>
        <w:pStyle w:val="FOD-normal"/>
        <w:rPr>
          <w:color w:val="000000" w:themeColor="text1"/>
        </w:rPr>
      </w:pPr>
      <w:r w:rsidRPr="007156C3">
        <w:rPr>
          <w:b/>
          <w:bCs/>
          <w:color w:val="000000" w:themeColor="text1"/>
        </w:rPr>
        <w:t>3.3</w:t>
      </w:r>
      <w:r w:rsidRPr="007156C3">
        <w:rPr>
          <w:color w:val="000000" w:themeColor="text1"/>
        </w:rPr>
        <w:t xml:space="preserve"> In Abweichung von </w:t>
      </w:r>
      <w:r w:rsidRPr="007156C3">
        <w:rPr>
          <w:i/>
          <w:iCs/>
          <w:color w:val="000000" w:themeColor="text1"/>
        </w:rPr>
        <w:t>Unterabschnitt 7.1.4.2 Buchstabe b</w:t>
      </w:r>
      <w:r w:rsidRPr="007156C3">
        <w:rPr>
          <w:color w:val="000000" w:themeColor="text1"/>
        </w:rPr>
        <w:t xml:space="preserve"> dürfen Endstromkreise, die mehrere Verbrauchsgeräte versorgen und durch elektrische Schutztrennung der Stromkreise geschützt werden, in Betrieb bleiben.</w:t>
      </w:r>
    </w:p>
    <w:p w14:paraId="1554F05A" w14:textId="353C54BD" w:rsidR="007156C3" w:rsidRPr="007156C3" w:rsidRDefault="007156C3" w:rsidP="007156C3">
      <w:pPr>
        <w:pStyle w:val="FOD-normal"/>
        <w:rPr>
          <w:color w:val="000000" w:themeColor="text1"/>
        </w:rPr>
      </w:pPr>
      <w:r w:rsidRPr="007156C3">
        <w:rPr>
          <w:b/>
          <w:bCs/>
          <w:color w:val="000000" w:themeColor="text1"/>
        </w:rPr>
        <w:t>3.4</w:t>
      </w:r>
      <w:r w:rsidRPr="007156C3">
        <w:rPr>
          <w:color w:val="000000" w:themeColor="text1"/>
        </w:rPr>
        <w:t xml:space="preserve"> In Abweichung von </w:t>
      </w:r>
      <w:r w:rsidRPr="007156C3">
        <w:rPr>
          <w:i/>
          <w:iCs/>
          <w:color w:val="000000" w:themeColor="text1"/>
        </w:rPr>
        <w:t>Unterabschnitt 7.1.4.4</w:t>
      </w:r>
      <w:r w:rsidRPr="007156C3">
        <w:rPr>
          <w:color w:val="000000" w:themeColor="text1"/>
        </w:rPr>
        <w:t xml:space="preserve"> darf eine zusätzliche Potentialausgleichsverbindung, die nicht alle Körper der elektrischen Betriebsmittel mit den gleichzeitig berührbaren fremden leitfähigen Teilen, die sich in den Bereichen 0, 1, 1</w:t>
      </w:r>
      <w:r w:rsidRPr="007156C3">
        <w:rPr>
          <w:i/>
          <w:iCs/>
          <w:color w:val="000000" w:themeColor="text1"/>
        </w:rPr>
        <w:t>bis</w:t>
      </w:r>
      <w:r w:rsidRPr="007156C3">
        <w:rPr>
          <w:color w:val="000000" w:themeColor="text1"/>
        </w:rPr>
        <w:t xml:space="preserve">, 2 und 3 wie in </w:t>
      </w:r>
      <w:r w:rsidRPr="007156C3">
        <w:rPr>
          <w:i/>
          <w:iCs/>
          <w:color w:val="000000" w:themeColor="text1"/>
        </w:rPr>
        <w:t>Nr. 3.2</w:t>
      </w:r>
      <w:r w:rsidRPr="007156C3">
        <w:rPr>
          <w:color w:val="000000" w:themeColor="text1"/>
        </w:rPr>
        <w:t xml:space="preserve"> bestimmt befinden, örtlich verbindet, in Betrieb bleiben.</w:t>
      </w:r>
    </w:p>
    <w:p w14:paraId="5ACB32D6" w14:textId="7B88C8D4" w:rsidR="007156C3" w:rsidRPr="007156C3" w:rsidRDefault="007156C3" w:rsidP="007156C3">
      <w:pPr>
        <w:pStyle w:val="FOD-normal"/>
        <w:rPr>
          <w:color w:val="000000" w:themeColor="text1"/>
        </w:rPr>
      </w:pPr>
      <w:r w:rsidRPr="007156C3">
        <w:rPr>
          <w:b/>
          <w:bCs/>
          <w:color w:val="000000" w:themeColor="text1"/>
        </w:rPr>
        <w:t>3.5</w:t>
      </w:r>
      <w:r w:rsidRPr="007156C3">
        <w:rPr>
          <w:color w:val="000000" w:themeColor="text1"/>
        </w:rPr>
        <w:t xml:space="preserve"> In Abweichung von </w:t>
      </w:r>
      <w:r w:rsidRPr="007156C3">
        <w:rPr>
          <w:i/>
          <w:iCs/>
          <w:color w:val="000000" w:themeColor="text1"/>
        </w:rPr>
        <w:t>Unterabschnitt 7.1.5.2</w:t>
      </w:r>
      <w:r w:rsidRPr="007156C3">
        <w:rPr>
          <w:color w:val="000000" w:themeColor="text1"/>
        </w:rPr>
        <w:t xml:space="preserve"> dürfen in Betrieb bleiben:</w:t>
      </w:r>
    </w:p>
    <w:p w14:paraId="44571DEF" w14:textId="4FA4261C" w:rsidR="007156C3" w:rsidRPr="007156C3" w:rsidRDefault="007A52EA" w:rsidP="00445351">
      <w:pPr>
        <w:pStyle w:val="FOD-normal"/>
        <w:numPr>
          <w:ilvl w:val="0"/>
          <w:numId w:val="833"/>
        </w:numPr>
        <w:spacing w:before="0"/>
        <w:ind w:left="714" w:hanging="357"/>
        <w:rPr>
          <w:color w:val="000000" w:themeColor="text1"/>
        </w:rPr>
      </w:pPr>
      <w:r>
        <w:rPr>
          <w:color w:val="000000" w:themeColor="text1"/>
        </w:rPr>
        <w:t>i</w:t>
      </w:r>
      <w:r w:rsidR="007156C3" w:rsidRPr="007156C3">
        <w:rPr>
          <w:color w:val="000000" w:themeColor="text1"/>
        </w:rPr>
        <w:t xml:space="preserve">m Bereich 0 wie in </w:t>
      </w:r>
      <w:r w:rsidR="007156C3" w:rsidRPr="007156C3">
        <w:rPr>
          <w:i/>
          <w:iCs/>
          <w:color w:val="000000" w:themeColor="text1"/>
        </w:rPr>
        <w:t>Nr. 3.2</w:t>
      </w:r>
      <w:r w:rsidR="007156C3" w:rsidRPr="007156C3">
        <w:rPr>
          <w:color w:val="000000" w:themeColor="text1"/>
        </w:rPr>
        <w:t xml:space="preserve"> bestimmt: elektrische Betriebsmittel wie in </w:t>
      </w:r>
      <w:r w:rsidR="007156C3" w:rsidRPr="007156C3">
        <w:rPr>
          <w:i/>
          <w:iCs/>
          <w:color w:val="000000" w:themeColor="text1"/>
        </w:rPr>
        <w:t>Unterabschnitt 7.1.5.2 Buchstabe b</w:t>
      </w:r>
      <w:r w:rsidR="007156C3" w:rsidRPr="007156C3">
        <w:rPr>
          <w:color w:val="000000" w:themeColor="text1"/>
        </w:rPr>
        <w:t xml:space="preserve"> erwähnt und Steuerungseinrichtungen und Beleuchtungsgeräte, die über SELV versorgt werden (IPX7: 12 V Wechselstrom, 18 V Gleichstrom mit Welligkeit und 30 V Gleichstrom ohne Welligkeit und IP00: 6 V Wechselstrom, 12 V Gleichstrom mit Welligkeit und 20 V Gleichstrom ohne Welligkeit),</w:t>
      </w:r>
    </w:p>
    <w:p w14:paraId="511E0F95" w14:textId="0BA2C37F" w:rsidR="007156C3" w:rsidRPr="007156C3" w:rsidRDefault="007156C3" w:rsidP="00445351">
      <w:pPr>
        <w:pStyle w:val="FOD-normal"/>
        <w:numPr>
          <w:ilvl w:val="0"/>
          <w:numId w:val="833"/>
        </w:numPr>
        <w:spacing w:before="0"/>
        <w:ind w:left="714" w:hanging="357"/>
        <w:rPr>
          <w:color w:val="000000" w:themeColor="text1"/>
        </w:rPr>
      </w:pPr>
      <w:r w:rsidRPr="007156C3">
        <w:rPr>
          <w:color w:val="000000" w:themeColor="text1"/>
        </w:rPr>
        <w:t>im B</w:t>
      </w:r>
      <w:r w:rsidR="007A52EA">
        <w:rPr>
          <w:color w:val="000000" w:themeColor="text1"/>
        </w:rPr>
        <w:t>e</w:t>
      </w:r>
      <w:r w:rsidRPr="007156C3">
        <w:rPr>
          <w:color w:val="000000" w:themeColor="text1"/>
        </w:rPr>
        <w:t xml:space="preserve">reich 1 wie in </w:t>
      </w:r>
      <w:r w:rsidRPr="007156C3">
        <w:rPr>
          <w:i/>
          <w:iCs/>
          <w:color w:val="000000" w:themeColor="text1"/>
        </w:rPr>
        <w:t>Nr. 3.2</w:t>
      </w:r>
      <w:r w:rsidRPr="007156C3">
        <w:rPr>
          <w:color w:val="000000" w:themeColor="text1"/>
        </w:rPr>
        <w:t xml:space="preserve"> bestimmt: elektrische Betriebsmittel wie in </w:t>
      </w:r>
      <w:r w:rsidRPr="007156C3">
        <w:rPr>
          <w:i/>
          <w:iCs/>
          <w:color w:val="000000" w:themeColor="text1"/>
        </w:rPr>
        <w:t>Unterabschnitt 7.1.5.2 Buchstabe c</w:t>
      </w:r>
      <w:r w:rsidRPr="007156C3">
        <w:rPr>
          <w:color w:val="000000" w:themeColor="text1"/>
        </w:rPr>
        <w:t xml:space="preserve"> erwähnt und Warmwasserbereiter mit festem Standplatz, die mit Niederspannung versorgt werden,</w:t>
      </w:r>
    </w:p>
    <w:p w14:paraId="45EBF262" w14:textId="77777777" w:rsidR="007156C3" w:rsidRPr="007156C3" w:rsidRDefault="007156C3" w:rsidP="00445351">
      <w:pPr>
        <w:pStyle w:val="FOD-normal"/>
        <w:numPr>
          <w:ilvl w:val="0"/>
          <w:numId w:val="833"/>
        </w:numPr>
        <w:spacing w:before="0"/>
        <w:ind w:left="714" w:hanging="357"/>
        <w:rPr>
          <w:color w:val="000000" w:themeColor="text1"/>
        </w:rPr>
      </w:pPr>
      <w:r w:rsidRPr="007156C3">
        <w:rPr>
          <w:color w:val="000000" w:themeColor="text1"/>
        </w:rPr>
        <w:t xml:space="preserve">im Bereich 2 wie in </w:t>
      </w:r>
      <w:r w:rsidRPr="007156C3">
        <w:rPr>
          <w:i/>
          <w:iCs/>
          <w:color w:val="000000" w:themeColor="text1"/>
        </w:rPr>
        <w:t>Nr. 3.2</w:t>
      </w:r>
      <w:r w:rsidRPr="007156C3">
        <w:rPr>
          <w:color w:val="000000" w:themeColor="text1"/>
        </w:rPr>
        <w:t xml:space="preserve"> bestimmt: elektrische Betriebsmittel wie in </w:t>
      </w:r>
      <w:r w:rsidRPr="007156C3">
        <w:rPr>
          <w:i/>
          <w:iCs/>
          <w:color w:val="000000" w:themeColor="text1"/>
        </w:rPr>
        <w:t>Unterabschnitt 7.1.5.2 Buchstabe d</w:t>
      </w:r>
      <w:r w:rsidRPr="007156C3">
        <w:rPr>
          <w:color w:val="000000" w:themeColor="text1"/>
        </w:rPr>
        <w:t xml:space="preserve"> erwähnt,</w:t>
      </w:r>
    </w:p>
    <w:p w14:paraId="1AFEE70A" w14:textId="77777777" w:rsidR="002666B1" w:rsidRDefault="002666B1">
      <w:pPr>
        <w:rPr>
          <w:rFonts w:ascii="Trebuchet MS" w:hAnsi="Trebuchet MS" w:cs="Arial"/>
          <w:color w:val="000000" w:themeColor="text1"/>
          <w:sz w:val="19"/>
          <w:szCs w:val="19"/>
        </w:rPr>
      </w:pPr>
      <w:r>
        <w:rPr>
          <w:color w:val="000000" w:themeColor="text1"/>
        </w:rPr>
        <w:br w:type="page"/>
      </w:r>
    </w:p>
    <w:p w14:paraId="2E266155" w14:textId="1D67323C" w:rsidR="007156C3" w:rsidRPr="007156C3" w:rsidRDefault="007156C3" w:rsidP="00445351">
      <w:pPr>
        <w:pStyle w:val="FOD-normal"/>
        <w:numPr>
          <w:ilvl w:val="0"/>
          <w:numId w:val="833"/>
        </w:numPr>
        <w:spacing w:before="0"/>
        <w:ind w:left="714" w:hanging="357"/>
        <w:rPr>
          <w:color w:val="000000" w:themeColor="text1"/>
        </w:rPr>
      </w:pPr>
      <w:r w:rsidRPr="007156C3">
        <w:rPr>
          <w:color w:val="000000" w:themeColor="text1"/>
        </w:rPr>
        <w:lastRenderedPageBreak/>
        <w:t>im Bereich 1</w:t>
      </w:r>
      <w:r w:rsidRPr="007156C3">
        <w:rPr>
          <w:i/>
          <w:iCs/>
          <w:color w:val="000000" w:themeColor="text1"/>
        </w:rPr>
        <w:t>bis</w:t>
      </w:r>
      <w:r w:rsidRPr="007156C3">
        <w:rPr>
          <w:color w:val="000000" w:themeColor="text1"/>
        </w:rPr>
        <w:t xml:space="preserve"> wie in </w:t>
      </w:r>
      <w:r w:rsidRPr="007156C3">
        <w:rPr>
          <w:i/>
          <w:iCs/>
          <w:color w:val="000000" w:themeColor="text1"/>
        </w:rPr>
        <w:t>Nr. 3.2</w:t>
      </w:r>
      <w:r w:rsidRPr="007156C3">
        <w:rPr>
          <w:color w:val="000000" w:themeColor="text1"/>
        </w:rPr>
        <w:t xml:space="preserve"> bestimmt:</w:t>
      </w:r>
    </w:p>
    <w:p w14:paraId="2C32BCA9" w14:textId="77777777" w:rsidR="007156C3" w:rsidRPr="007156C3" w:rsidRDefault="007156C3" w:rsidP="00445351">
      <w:pPr>
        <w:pStyle w:val="FOD-normal"/>
        <w:numPr>
          <w:ilvl w:val="0"/>
          <w:numId w:val="834"/>
        </w:numPr>
        <w:spacing w:before="0"/>
        <w:ind w:left="1134" w:hanging="352"/>
        <w:rPr>
          <w:color w:val="000000" w:themeColor="text1"/>
        </w:rPr>
      </w:pPr>
      <w:r w:rsidRPr="007156C3">
        <w:rPr>
          <w:color w:val="000000" w:themeColor="text1"/>
        </w:rPr>
        <w:t>elektrische Betriebsmittel, die für den Betrieb einer Whirlpool-Badewanne erforderlich sind, einschließlich des Speisepunkts. Diese Betriebsmittel weisen eine Schutzart von IPX4 auf. Ist der Speisepunkt eine Steckdose, die über Niederspannung versorgt wird, weist diese Steckdose eine Schutzart von IPXX auf,</w:t>
      </w:r>
    </w:p>
    <w:p w14:paraId="0E2A1125" w14:textId="77777777" w:rsidR="007156C3" w:rsidRPr="007156C3" w:rsidRDefault="007156C3" w:rsidP="00445351">
      <w:pPr>
        <w:pStyle w:val="FOD-normal"/>
        <w:numPr>
          <w:ilvl w:val="0"/>
          <w:numId w:val="834"/>
        </w:numPr>
        <w:spacing w:before="0"/>
        <w:ind w:left="1134" w:hanging="352"/>
        <w:rPr>
          <w:color w:val="000000" w:themeColor="text1"/>
        </w:rPr>
      </w:pPr>
      <w:r w:rsidRPr="007156C3">
        <w:rPr>
          <w:color w:val="000000" w:themeColor="text1"/>
        </w:rPr>
        <w:t>elektrische Betriebsmittel, die über SELV versorgt werden (IPX4: 25 V Wechselstrom, 36 V Gleichstrom mit Welligkeit und 60 V Gleichstrom ohne Welligkeit und IP00: 12 V Wechselstrom, 18 V Gleichstrom mit Welligkeit und 30 V Gleichstrom ohne Welligkeit).</w:t>
      </w:r>
    </w:p>
    <w:p w14:paraId="5DD0208F" w14:textId="7E3291EF" w:rsidR="0007401D" w:rsidRPr="008E0F64" w:rsidRDefault="007156C3" w:rsidP="007156C3">
      <w:pPr>
        <w:pStyle w:val="FOD-normal"/>
        <w:rPr>
          <w:color w:val="000000" w:themeColor="text1"/>
        </w:rPr>
      </w:pPr>
      <w:r w:rsidRPr="007156C3">
        <w:rPr>
          <w:b/>
          <w:bCs/>
          <w:color w:val="000000" w:themeColor="text1"/>
        </w:rPr>
        <w:t>3.6</w:t>
      </w:r>
      <w:r w:rsidRPr="007156C3">
        <w:rPr>
          <w:color w:val="000000" w:themeColor="text1"/>
        </w:rPr>
        <w:t xml:space="preserve"> In Abweichung von </w:t>
      </w:r>
      <w:r w:rsidRPr="007156C3">
        <w:rPr>
          <w:i/>
          <w:iCs/>
          <w:color w:val="000000" w:themeColor="text1"/>
        </w:rPr>
        <w:t>Unterabschnitt 7.1.5.2</w:t>
      </w:r>
      <w:r w:rsidRPr="007156C3">
        <w:rPr>
          <w:color w:val="000000" w:themeColor="text1"/>
        </w:rPr>
        <w:t xml:space="preserve"> darf in einer bestehenden Verteiler- und Schaltgerätekombination, die sich im Bereich 3 wie in </w:t>
      </w:r>
      <w:r w:rsidRPr="007156C3">
        <w:rPr>
          <w:i/>
          <w:iCs/>
          <w:color w:val="000000" w:themeColor="text1"/>
        </w:rPr>
        <w:t>Nr. 3.2</w:t>
      </w:r>
      <w:r w:rsidRPr="007156C3">
        <w:rPr>
          <w:color w:val="000000" w:themeColor="text1"/>
        </w:rPr>
        <w:t xml:space="preserve"> bestimmt befindet, ein neuer Stromkreis hinzugefügt werden.</w:t>
      </w:r>
      <w:r>
        <w:rPr>
          <w:color w:val="000000" w:themeColor="text1"/>
        </w:rPr>
        <w:t>]</w:t>
      </w:r>
    </w:p>
    <w:p w14:paraId="56FC685C" w14:textId="4C2D48A7" w:rsidR="0000617D" w:rsidRPr="00D945F4" w:rsidRDefault="0000617D" w:rsidP="00962ACD">
      <w:pPr>
        <w:pStyle w:val="FOD-niv4"/>
      </w:pPr>
      <w:bookmarkStart w:id="2394" w:name="_Toc196734776"/>
      <w:r w:rsidRPr="00D945F4">
        <w:t>Unterabschnitt 6.5.8.2 - Bestehende Teile von nicht hauswirtschaftlichen Anlagen, die ab dem 1. Juni 2020 errichtet werden</w:t>
      </w:r>
      <w:bookmarkEnd w:id="2394"/>
    </w:p>
    <w:p w14:paraId="25EE6F60" w14:textId="004901B1" w:rsidR="0000617D" w:rsidRPr="008E0F64" w:rsidRDefault="0000617D" w:rsidP="0000617D">
      <w:pPr>
        <w:pStyle w:val="FOD-normal"/>
        <w:rPr>
          <w:color w:val="000000" w:themeColor="text1"/>
        </w:rPr>
      </w:pPr>
      <w:r w:rsidRPr="008E0F64">
        <w:rPr>
          <w:color w:val="000000" w:themeColor="text1"/>
        </w:rPr>
        <w:t xml:space="preserve">Folgende Abweichungsbestimmungen gelten für bestehende Teile von nicht hauswirtschaftlichen Anlagen, mit deren Errichtung vor Ort ab dem 1. Juni 2020 begonnen wurde und die einer Konformitätsprüfung vor Ingebrauchnahme gemäß </w:t>
      </w:r>
      <w:r w:rsidRPr="008E0F64">
        <w:rPr>
          <w:i/>
          <w:iCs/>
          <w:color w:val="000000" w:themeColor="text1"/>
        </w:rPr>
        <w:t>Kapitel 6.4</w:t>
      </w:r>
      <w:r w:rsidRPr="008E0F64">
        <w:rPr>
          <w:color w:val="000000" w:themeColor="text1"/>
        </w:rPr>
        <w:t xml:space="preserve"> unterzogen wurden. Bestimmte Abweichungsbestimmungen gelten nur bis zu dem in den betreffenden Abweichungsbestimmungen für die Errichtung vor Ort bestimmten äußersten Datum:</w:t>
      </w:r>
    </w:p>
    <w:p w14:paraId="1C34DE29" w14:textId="6BD9EF55" w:rsidR="0000617D" w:rsidRPr="008E0F64" w:rsidRDefault="0000617D" w:rsidP="0000617D">
      <w:pPr>
        <w:pStyle w:val="FOD-normal"/>
        <w:tabs>
          <w:tab w:val="left" w:pos="284"/>
        </w:tabs>
        <w:rPr>
          <w:b/>
          <w:color w:val="000000" w:themeColor="text1"/>
        </w:rPr>
      </w:pPr>
      <w:r w:rsidRPr="008E0F64">
        <w:rPr>
          <w:b/>
          <w:color w:val="000000" w:themeColor="text1"/>
        </w:rPr>
        <w:t>1.</w:t>
      </w:r>
      <w:r w:rsidRPr="008E0F64">
        <w:rPr>
          <w:b/>
          <w:color w:val="000000" w:themeColor="text1"/>
        </w:rPr>
        <w:tab/>
        <w:t>Akte der elektrischen Anlage von gemeinschaftlichen Teilen einer Wohnanlage</w:t>
      </w:r>
    </w:p>
    <w:p w14:paraId="0E8DFB9D" w14:textId="22BF6F44" w:rsidR="0000617D" w:rsidRPr="008E0F64" w:rsidRDefault="0000617D" w:rsidP="0000617D">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Abschnitt 9.1.1</w:t>
      </w:r>
      <w:r w:rsidRPr="008E0F64">
        <w:rPr>
          <w:color w:val="000000" w:themeColor="text1"/>
        </w:rPr>
        <w:t xml:space="preserve"> darf sich auf den Inhalt der Akte der hauswirtschaftlichen elektrischen Anlage (</w:t>
      </w:r>
      <w:r w:rsidRPr="008E0F64">
        <w:rPr>
          <w:i/>
          <w:iCs/>
          <w:color w:val="000000" w:themeColor="text1"/>
        </w:rPr>
        <w:t>Abschnitt 9.1.2</w:t>
      </w:r>
      <w:r w:rsidRPr="008E0F64">
        <w:rPr>
          <w:color w:val="000000" w:themeColor="text1"/>
        </w:rPr>
        <w:t>) begrenzt werden.</w:t>
      </w:r>
    </w:p>
    <w:p w14:paraId="600171FB" w14:textId="337FA517" w:rsidR="0000617D" w:rsidRPr="008E0F64" w:rsidRDefault="0000617D" w:rsidP="0000617D">
      <w:pPr>
        <w:pStyle w:val="FOD-normal"/>
        <w:tabs>
          <w:tab w:val="left" w:pos="284"/>
        </w:tabs>
        <w:rPr>
          <w:color w:val="000000" w:themeColor="text1"/>
        </w:rPr>
      </w:pPr>
      <w:r w:rsidRPr="008E0F64">
        <w:rPr>
          <w:b/>
          <w:color w:val="000000" w:themeColor="text1"/>
        </w:rPr>
        <w:t>2.</w:t>
      </w:r>
      <w:r w:rsidRPr="008E0F64">
        <w:rPr>
          <w:b/>
          <w:color w:val="000000" w:themeColor="text1"/>
        </w:rPr>
        <w:tab/>
        <w:t>Schutz gegen elektrischen Schlag durch indirektes Berühren von gemeinschaftlichen Teilen einer Wohnanlage</w:t>
      </w:r>
    </w:p>
    <w:p w14:paraId="3BBB1EEB" w14:textId="42ED376D" w:rsidR="0000617D" w:rsidRPr="008E0F64" w:rsidRDefault="0000617D" w:rsidP="0000617D">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Unterabschnitt 4.2.4.3 Buchstabe b</w:t>
      </w:r>
      <w:r w:rsidRPr="008E0F64">
        <w:rPr>
          <w:color w:val="000000" w:themeColor="text1"/>
        </w:rPr>
        <w:t xml:space="preserve"> Absatz 5 ist es erlaubt, in elektrischen Anlagen, mit deren Errichtung vor Ort vor Inkrafttreten des vorliegenden Unterabschnitts begonnen wurde, die in den Nummern 1 und 2 erwähnten Stromkreise nicht durch eine Differenzstrom-Schutzeinrichtung mit hoher oder sehr hoher Empfindlichkeit zu schützen. Diese Abweichung gilt auch für alle unwesentlichen Änderungen oder Erweiterungen, die an diesen Stromkreisen vorgenommen werden.</w:t>
      </w:r>
    </w:p>
    <w:p w14:paraId="0C8BD3FF" w14:textId="28819B2F" w:rsidR="0000617D" w:rsidRPr="008E0F64" w:rsidRDefault="0000617D" w:rsidP="0000617D">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Unterabschnitt 4.2.4.3 Buchstabe b</w:t>
      </w:r>
      <w:r w:rsidRPr="008E0F64">
        <w:rPr>
          <w:color w:val="000000" w:themeColor="text1"/>
        </w:rPr>
        <w:t xml:space="preserve"> Absatz 6 ist es erlaubt, in elektrischen Anlagen, mit deren Errichtung vor Ort vor Inkrafttreten des vorliegenden Unterabschnitts begonnen wurde, mehr als acht Endstromkreise pro Differenzstrom-Schutzeinrichtung mit hoher oder sehr hoher Empfindlichkeit in Betrieb zu lassen.</w:t>
      </w:r>
    </w:p>
    <w:p w14:paraId="6B36EF1F" w14:textId="77777777" w:rsidR="002666B1" w:rsidRDefault="0000617D" w:rsidP="007B0FD5">
      <w:pPr>
        <w:pStyle w:val="FOD-normal"/>
        <w:rPr>
          <w:color w:val="000000" w:themeColor="text1"/>
        </w:rPr>
      </w:pPr>
      <w:r w:rsidRPr="008E0F64">
        <w:rPr>
          <w:color w:val="000000" w:themeColor="text1"/>
        </w:rPr>
        <w:t xml:space="preserve">In Abweichung von den Vorschriften von </w:t>
      </w:r>
      <w:r w:rsidRPr="008E0F64">
        <w:rPr>
          <w:i/>
          <w:iCs/>
          <w:color w:val="000000" w:themeColor="text1"/>
        </w:rPr>
        <w:t>Unterabschnitt 4.2.4.3 Buchstabe b</w:t>
      </w:r>
      <w:r w:rsidRPr="008E0F64">
        <w:rPr>
          <w:color w:val="000000" w:themeColor="text1"/>
        </w:rPr>
        <w:t xml:space="preserve"> Absatz 10 ist es erlaubt, in elektrischen Anlagen, mit deren Errichtung vor Ort vor Inkrafttreten des vorliegenden Unterabschnitts begonnen wurde, eine Differenzstrom-Schutzeinrichtung mit hoher oder sehr hoher Empfindlichkeit für die gesamten Beleuchtungsstromkreise und eine Differenzstrom-Schutzeinrichtung mit hoher oder sehr hoher Empfindlichkeit für jeden anderen Stromkreis bzw. jede andere Gruppe von Stromkreisen mit höchstens sechzehn Einzel- oder Mehrfachsteckdosen in Betrieb zu lassen.]</w:t>
      </w:r>
    </w:p>
    <w:p w14:paraId="6FEA431A" w14:textId="77777777" w:rsidR="002666B1" w:rsidRPr="002666B1" w:rsidRDefault="002666B1" w:rsidP="002666B1">
      <w:pPr>
        <w:pStyle w:val="FOD-normal"/>
        <w:rPr>
          <w:b/>
          <w:bCs/>
          <w:color w:val="000000" w:themeColor="text1"/>
        </w:rPr>
      </w:pPr>
      <w:r>
        <w:rPr>
          <w:color w:val="000000" w:themeColor="text1"/>
        </w:rPr>
        <w:t>[</w:t>
      </w:r>
      <w:r w:rsidRPr="002666B1">
        <w:rPr>
          <w:b/>
          <w:bCs/>
          <w:color w:val="000000" w:themeColor="text1"/>
        </w:rPr>
        <w:t>3. Steckdosen</w:t>
      </w:r>
    </w:p>
    <w:p w14:paraId="420E39A8" w14:textId="75A4B1CD" w:rsidR="002666B1" w:rsidRPr="002666B1" w:rsidRDefault="002666B1" w:rsidP="002666B1">
      <w:pPr>
        <w:pStyle w:val="FOD-normal"/>
        <w:rPr>
          <w:color w:val="000000" w:themeColor="text1"/>
        </w:rPr>
      </w:pPr>
      <w:r w:rsidRPr="002666B1">
        <w:rPr>
          <w:color w:val="000000" w:themeColor="text1"/>
        </w:rPr>
        <w:t xml:space="preserve">In Abweichung von den Vorschriften von </w:t>
      </w:r>
      <w:r w:rsidRPr="002666B1">
        <w:rPr>
          <w:i/>
          <w:iCs/>
          <w:color w:val="000000" w:themeColor="text1"/>
        </w:rPr>
        <w:t>Unterabschnitt 5.1.3.1</w:t>
      </w:r>
      <w:r w:rsidRPr="002666B1">
        <w:rPr>
          <w:color w:val="000000" w:themeColor="text1"/>
        </w:rPr>
        <w:t xml:space="preserve"> und </w:t>
      </w:r>
      <w:r w:rsidRPr="002666B1">
        <w:rPr>
          <w:i/>
          <w:iCs/>
          <w:color w:val="000000" w:themeColor="text1"/>
        </w:rPr>
        <w:t>Unterabschnitt 5.3.5.2 Buchstabe a</w:t>
      </w:r>
      <w:r w:rsidRPr="002666B1">
        <w:rPr>
          <w:color w:val="000000" w:themeColor="text1"/>
        </w:rPr>
        <w:t xml:space="preserve"> dürfen Steckdosen, die vor Inkrafttreten von </w:t>
      </w:r>
      <w:r w:rsidRPr="002666B1">
        <w:rPr>
          <w:i/>
          <w:iCs/>
          <w:color w:val="000000" w:themeColor="text1"/>
        </w:rPr>
        <w:t>Unterabschnitt 6.5.8.2 Nr. 3</w:t>
      </w:r>
      <w:r w:rsidRPr="002666B1">
        <w:rPr>
          <w:color w:val="000000" w:themeColor="text1"/>
        </w:rPr>
        <w:t xml:space="preserve"> gemäß Buch 1 installiert wurden, in Betrieb bleiben.</w:t>
      </w:r>
    </w:p>
    <w:p w14:paraId="7E5C2BA0" w14:textId="4A45EF32" w:rsidR="002666B1" w:rsidRPr="002666B1" w:rsidRDefault="002666B1" w:rsidP="002666B1">
      <w:pPr>
        <w:pStyle w:val="FOD-normal"/>
        <w:rPr>
          <w:b/>
          <w:bCs/>
          <w:color w:val="000000" w:themeColor="text1"/>
        </w:rPr>
      </w:pPr>
      <w:r w:rsidRPr="002666B1">
        <w:rPr>
          <w:b/>
          <w:color w:val="000000" w:themeColor="text1"/>
        </w:rPr>
        <w:t>4. Schutz von Räumlichkeiten mit Badewanne und/oder Dusche</w:t>
      </w:r>
    </w:p>
    <w:p w14:paraId="4900BD06" w14:textId="77F63664" w:rsidR="002666B1" w:rsidRPr="002666B1" w:rsidRDefault="002666B1" w:rsidP="002666B1">
      <w:pPr>
        <w:pStyle w:val="FOD-normal"/>
        <w:rPr>
          <w:color w:val="000000" w:themeColor="text1"/>
        </w:rPr>
      </w:pPr>
      <w:r w:rsidRPr="002666B1">
        <w:rPr>
          <w:b/>
          <w:color w:val="000000" w:themeColor="text1"/>
        </w:rPr>
        <w:t>4.1</w:t>
      </w:r>
      <w:r w:rsidRPr="002666B1">
        <w:rPr>
          <w:color w:val="000000" w:themeColor="text1"/>
        </w:rPr>
        <w:t xml:space="preserve"> Die in </w:t>
      </w:r>
      <w:r w:rsidRPr="002666B1">
        <w:rPr>
          <w:i/>
          <w:iCs/>
          <w:color w:val="000000" w:themeColor="text1"/>
        </w:rPr>
        <w:t>Unterabschnitt 6.5.8.1 Nr. 3</w:t>
      </w:r>
      <w:r w:rsidRPr="002666B1">
        <w:rPr>
          <w:color w:val="000000" w:themeColor="text1"/>
        </w:rPr>
        <w:t xml:space="preserve"> erwähnten Abweichungen sind anwendbar.</w:t>
      </w:r>
    </w:p>
    <w:p w14:paraId="7DA5A19C" w14:textId="5869ED30" w:rsidR="002666B1" w:rsidRPr="008E0F64" w:rsidRDefault="002666B1" w:rsidP="002666B1">
      <w:pPr>
        <w:pStyle w:val="FOD-normal"/>
        <w:rPr>
          <w:color w:val="000000" w:themeColor="text1"/>
        </w:rPr>
        <w:sectPr w:rsidR="002666B1" w:rsidRPr="008E0F64" w:rsidSect="00A24B30">
          <w:footerReference w:type="default" r:id="rId234"/>
          <w:type w:val="evenPage"/>
          <w:pgSz w:w="11907" w:h="16839" w:code="9"/>
          <w:pgMar w:top="1440" w:right="1440" w:bottom="1440" w:left="1440" w:header="709" w:footer="709" w:gutter="0"/>
          <w:cols w:space="708"/>
          <w:docGrid w:linePitch="360"/>
        </w:sectPr>
      </w:pPr>
      <w:r w:rsidRPr="002666B1">
        <w:rPr>
          <w:b/>
          <w:bCs/>
          <w:color w:val="000000" w:themeColor="text1"/>
        </w:rPr>
        <w:t>4.2</w:t>
      </w:r>
      <w:r w:rsidRPr="002666B1">
        <w:rPr>
          <w:color w:val="000000" w:themeColor="text1"/>
        </w:rPr>
        <w:t xml:space="preserve"> In Abweichung von </w:t>
      </w:r>
      <w:r w:rsidRPr="002666B1">
        <w:rPr>
          <w:i/>
          <w:iCs/>
          <w:color w:val="000000" w:themeColor="text1"/>
        </w:rPr>
        <w:t>Unterabschnitt 7.1.5.2 Buchstabe e</w:t>
      </w:r>
      <w:r w:rsidRPr="002666B1">
        <w:rPr>
          <w:color w:val="000000" w:themeColor="text1"/>
        </w:rPr>
        <w:t xml:space="preserve"> dürfen elektrische Leitungen, die durch diese Räumlichkeiten führen und nicht für die Stromversorgung dieser Räumlichkeiten bestimmt sind, in Betrieb bleiben. Wenn diese elektrischen Leitungen bewehrt sind, sind sie auf ihrem gesamten Weg mit Isolierstoff abgedeckt.</w:t>
      </w:r>
      <w:r>
        <w:rPr>
          <w:color w:val="000000" w:themeColor="text1"/>
        </w:rPr>
        <w:t>]</w:t>
      </w:r>
    </w:p>
    <w:p w14:paraId="205B36F6" w14:textId="77777777" w:rsidR="00A24B30" w:rsidRPr="008E0F64" w:rsidRDefault="00A24B30" w:rsidP="00A24B30">
      <w:pPr>
        <w:pStyle w:val="FOD-niv1"/>
      </w:pPr>
      <w:bookmarkStart w:id="2395" w:name="_Toc16234748"/>
      <w:bookmarkStart w:id="2396" w:name="_Toc167269873"/>
      <w:bookmarkStart w:id="2397" w:name="_Toc196465639"/>
      <w:bookmarkStart w:id="2398" w:name="_Toc202779196"/>
      <w:r w:rsidRPr="008E0F64">
        <w:lastRenderedPageBreak/>
        <w:t>Teil 7 - Vorschriften für Anlagen und Orte besonderer Art</w:t>
      </w:r>
      <w:bookmarkEnd w:id="2395"/>
      <w:bookmarkEnd w:id="2396"/>
      <w:bookmarkEnd w:id="2397"/>
      <w:bookmarkEnd w:id="2398"/>
    </w:p>
    <w:p w14:paraId="42A96585" w14:textId="6A2C2B43" w:rsidR="00410DE2" w:rsidRPr="006C4637" w:rsidRDefault="00A24B30">
      <w:pPr>
        <w:pStyle w:val="TM1"/>
        <w:rPr>
          <w:rFonts w:asciiTheme="minorHAnsi" w:eastAsiaTheme="minorEastAsia" w:hAnsiTheme="minorHAnsi"/>
          <w:b w:val="0"/>
          <w:caps w:val="0"/>
          <w:kern w:val="2"/>
          <w:sz w:val="24"/>
          <w:szCs w:val="24"/>
          <w:lang w:eastAsia="fr-BE"/>
          <w14:ligatures w14:val="standardContextual"/>
        </w:rPr>
      </w:pPr>
      <w:r w:rsidRPr="008E0F64">
        <w:rPr>
          <w:i/>
        </w:rPr>
        <w:fldChar w:fldCharType="begin"/>
      </w:r>
      <w:r w:rsidRPr="008E0F64">
        <w:rPr>
          <w:i/>
        </w:rPr>
        <w:instrText xml:space="preserve"> TOC \t "FOD-niv2;1;FOD-niv3;2;FOD-niv4;3;FOD-niv5;4" \b Partie_7 </w:instrText>
      </w:r>
      <w:r w:rsidRPr="008E0F64">
        <w:rPr>
          <w:i/>
        </w:rPr>
        <w:fldChar w:fldCharType="separate"/>
      </w:r>
      <w:r w:rsidR="00410DE2">
        <w:t xml:space="preserve">Kapitel 7.1 - </w:t>
      </w:r>
      <w:r w:rsidR="00410DE2" w:rsidRPr="00410E56">
        <w:rPr>
          <w:b w:val="0"/>
          <w:bCs/>
        </w:rPr>
        <w:t>[</w:t>
      </w:r>
      <w:r w:rsidR="00410DE2">
        <w:t>Räumlichkeiten mit Badewanne und/oder Dusche</w:t>
      </w:r>
      <w:r w:rsidR="00410DE2">
        <w:tab/>
      </w:r>
      <w:r w:rsidR="00410DE2">
        <w:fldChar w:fldCharType="begin"/>
      </w:r>
      <w:r w:rsidR="00410DE2">
        <w:instrText xml:space="preserve"> PAGEREF _Toc196399120 \h </w:instrText>
      </w:r>
      <w:r w:rsidR="00410DE2">
        <w:fldChar w:fldCharType="separate"/>
      </w:r>
      <w:r w:rsidR="00727CDC">
        <w:t>206</w:t>
      </w:r>
      <w:r w:rsidR="00410DE2">
        <w:fldChar w:fldCharType="end"/>
      </w:r>
    </w:p>
    <w:p w14:paraId="77A865E5" w14:textId="685E0E37" w:rsidR="00410DE2" w:rsidRPr="006C4637" w:rsidRDefault="00410DE2">
      <w:pPr>
        <w:pStyle w:val="TM2"/>
        <w:rPr>
          <w:rFonts w:asciiTheme="minorHAnsi" w:hAnsiTheme="minorHAnsi"/>
          <w:b w:val="0"/>
          <w:kern w:val="2"/>
          <w:sz w:val="24"/>
          <w:szCs w:val="24"/>
          <w:lang w:eastAsia="fr-BE"/>
          <w14:ligatures w14:val="standardContextual"/>
        </w:rPr>
      </w:pPr>
      <w:r>
        <w:t>Abschnitt 7.1.1 - Anwendungsbereich</w:t>
      </w:r>
      <w:r>
        <w:tab/>
      </w:r>
      <w:r>
        <w:fldChar w:fldCharType="begin"/>
      </w:r>
      <w:r>
        <w:instrText xml:space="preserve"> PAGEREF _Toc196399121 \h </w:instrText>
      </w:r>
      <w:r>
        <w:fldChar w:fldCharType="separate"/>
      </w:r>
      <w:r w:rsidR="00727CDC">
        <w:t>206</w:t>
      </w:r>
      <w:r>
        <w:fldChar w:fldCharType="end"/>
      </w:r>
    </w:p>
    <w:p w14:paraId="125A0671" w14:textId="68013C5D"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7.1.1.1 - Allgemeines</w:t>
      </w:r>
      <w:r>
        <w:rPr>
          <w:noProof/>
        </w:rPr>
        <w:tab/>
      </w:r>
      <w:r>
        <w:rPr>
          <w:noProof/>
        </w:rPr>
        <w:fldChar w:fldCharType="begin"/>
      </w:r>
      <w:r>
        <w:rPr>
          <w:noProof/>
        </w:rPr>
        <w:instrText xml:space="preserve"> PAGEREF _Toc196399122 \h </w:instrText>
      </w:r>
      <w:r>
        <w:rPr>
          <w:noProof/>
        </w:rPr>
      </w:r>
      <w:r>
        <w:rPr>
          <w:noProof/>
        </w:rPr>
        <w:fldChar w:fldCharType="separate"/>
      </w:r>
      <w:r w:rsidR="00727CDC">
        <w:rPr>
          <w:noProof/>
        </w:rPr>
        <w:t>206</w:t>
      </w:r>
      <w:r>
        <w:rPr>
          <w:noProof/>
        </w:rPr>
        <w:fldChar w:fldCharType="end"/>
      </w:r>
    </w:p>
    <w:p w14:paraId="22B5E775" w14:textId="46EB0AEA"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7.1.1.2 - Übergangsbestimmungen</w:t>
      </w:r>
      <w:r>
        <w:rPr>
          <w:noProof/>
        </w:rPr>
        <w:tab/>
      </w:r>
      <w:r>
        <w:rPr>
          <w:noProof/>
        </w:rPr>
        <w:fldChar w:fldCharType="begin"/>
      </w:r>
      <w:r>
        <w:rPr>
          <w:noProof/>
        </w:rPr>
        <w:instrText xml:space="preserve"> PAGEREF _Toc196399123 \h </w:instrText>
      </w:r>
      <w:r>
        <w:rPr>
          <w:noProof/>
        </w:rPr>
      </w:r>
      <w:r>
        <w:rPr>
          <w:noProof/>
        </w:rPr>
        <w:fldChar w:fldCharType="separate"/>
      </w:r>
      <w:r w:rsidR="00727CDC">
        <w:rPr>
          <w:noProof/>
        </w:rPr>
        <w:t>206</w:t>
      </w:r>
      <w:r>
        <w:rPr>
          <w:noProof/>
        </w:rPr>
        <w:fldChar w:fldCharType="end"/>
      </w:r>
    </w:p>
    <w:p w14:paraId="377D3524" w14:textId="42583CDA" w:rsidR="00410DE2" w:rsidRPr="006C4637" w:rsidRDefault="00410DE2">
      <w:pPr>
        <w:pStyle w:val="TM2"/>
        <w:rPr>
          <w:rFonts w:asciiTheme="minorHAnsi" w:hAnsiTheme="minorHAnsi"/>
          <w:b w:val="0"/>
          <w:kern w:val="2"/>
          <w:sz w:val="24"/>
          <w:szCs w:val="24"/>
          <w:lang w:eastAsia="fr-BE"/>
          <w14:ligatures w14:val="standardContextual"/>
        </w:rPr>
      </w:pPr>
      <w:r>
        <w:t>Abschnitt 7.1.2 - Begriffe und Begriffsbestimmungen</w:t>
      </w:r>
      <w:r>
        <w:tab/>
      </w:r>
      <w:r>
        <w:fldChar w:fldCharType="begin"/>
      </w:r>
      <w:r>
        <w:instrText xml:space="preserve"> PAGEREF _Toc196399124 \h </w:instrText>
      </w:r>
      <w:r>
        <w:fldChar w:fldCharType="separate"/>
      </w:r>
      <w:r w:rsidR="00727CDC">
        <w:t>207</w:t>
      </w:r>
      <w:r>
        <w:fldChar w:fldCharType="end"/>
      </w:r>
    </w:p>
    <w:p w14:paraId="596C8469" w14:textId="3981739E" w:rsidR="00410DE2" w:rsidRPr="006C4637" w:rsidRDefault="00410DE2">
      <w:pPr>
        <w:pStyle w:val="TM2"/>
        <w:rPr>
          <w:rFonts w:asciiTheme="minorHAnsi" w:hAnsiTheme="minorHAnsi"/>
          <w:b w:val="0"/>
          <w:kern w:val="2"/>
          <w:sz w:val="24"/>
          <w:szCs w:val="24"/>
          <w:lang w:eastAsia="fr-BE"/>
          <w14:ligatures w14:val="standardContextual"/>
        </w:rPr>
      </w:pPr>
      <w:r>
        <w:t>Abschnitt 7.1.3 - Bestimmung der allgemeinen Eigenschaften</w:t>
      </w:r>
      <w:r>
        <w:tab/>
      </w:r>
      <w:r>
        <w:fldChar w:fldCharType="begin"/>
      </w:r>
      <w:r>
        <w:instrText xml:space="preserve"> PAGEREF _Toc196399125 \h </w:instrText>
      </w:r>
      <w:r>
        <w:fldChar w:fldCharType="separate"/>
      </w:r>
      <w:r w:rsidR="00727CDC">
        <w:t>207</w:t>
      </w:r>
      <w:r>
        <w:fldChar w:fldCharType="end"/>
      </w:r>
    </w:p>
    <w:p w14:paraId="3320A449" w14:textId="68CCCD62"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7.1.3.1 - Allgemeines</w:t>
      </w:r>
      <w:r>
        <w:rPr>
          <w:noProof/>
        </w:rPr>
        <w:tab/>
      </w:r>
      <w:r>
        <w:rPr>
          <w:noProof/>
        </w:rPr>
        <w:fldChar w:fldCharType="begin"/>
      </w:r>
      <w:r>
        <w:rPr>
          <w:noProof/>
        </w:rPr>
        <w:instrText xml:space="preserve"> PAGEREF _Toc196399126 \h </w:instrText>
      </w:r>
      <w:r>
        <w:rPr>
          <w:noProof/>
        </w:rPr>
      </w:r>
      <w:r>
        <w:rPr>
          <w:noProof/>
        </w:rPr>
        <w:fldChar w:fldCharType="separate"/>
      </w:r>
      <w:r w:rsidR="00727CDC">
        <w:rPr>
          <w:noProof/>
        </w:rPr>
        <w:t>207</w:t>
      </w:r>
      <w:r>
        <w:rPr>
          <w:noProof/>
        </w:rPr>
        <w:fldChar w:fldCharType="end"/>
      </w:r>
    </w:p>
    <w:p w14:paraId="064B4CD4" w14:textId="7B32A85B"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7.1.3.2 - Bestimmung der Bereiche</w:t>
      </w:r>
      <w:r>
        <w:rPr>
          <w:noProof/>
        </w:rPr>
        <w:tab/>
      </w:r>
      <w:r>
        <w:rPr>
          <w:noProof/>
        </w:rPr>
        <w:fldChar w:fldCharType="begin"/>
      </w:r>
      <w:r>
        <w:rPr>
          <w:noProof/>
        </w:rPr>
        <w:instrText xml:space="preserve"> PAGEREF _Toc196399127 \h </w:instrText>
      </w:r>
      <w:r>
        <w:rPr>
          <w:noProof/>
        </w:rPr>
      </w:r>
      <w:r>
        <w:rPr>
          <w:noProof/>
        </w:rPr>
        <w:fldChar w:fldCharType="separate"/>
      </w:r>
      <w:r w:rsidR="00727CDC">
        <w:rPr>
          <w:noProof/>
        </w:rPr>
        <w:t>208</w:t>
      </w:r>
      <w:r>
        <w:rPr>
          <w:noProof/>
        </w:rPr>
        <w:fldChar w:fldCharType="end"/>
      </w:r>
    </w:p>
    <w:p w14:paraId="11CF1F5C" w14:textId="5F3D0CAC"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7.1.3.3 - Abmessungen der Bereiche und der Räumlichkeit - Draufsicht</w:t>
      </w:r>
      <w:r>
        <w:rPr>
          <w:noProof/>
        </w:rPr>
        <w:tab/>
      </w:r>
      <w:r>
        <w:rPr>
          <w:noProof/>
        </w:rPr>
        <w:fldChar w:fldCharType="begin"/>
      </w:r>
      <w:r>
        <w:rPr>
          <w:noProof/>
        </w:rPr>
        <w:instrText xml:space="preserve"> PAGEREF _Toc196399128 \h </w:instrText>
      </w:r>
      <w:r>
        <w:rPr>
          <w:noProof/>
        </w:rPr>
      </w:r>
      <w:r>
        <w:rPr>
          <w:noProof/>
        </w:rPr>
        <w:fldChar w:fldCharType="separate"/>
      </w:r>
      <w:r w:rsidR="00727CDC">
        <w:rPr>
          <w:noProof/>
        </w:rPr>
        <w:t>209</w:t>
      </w:r>
      <w:r>
        <w:rPr>
          <w:noProof/>
        </w:rPr>
        <w:fldChar w:fldCharType="end"/>
      </w:r>
    </w:p>
    <w:p w14:paraId="51F2C4B1" w14:textId="0526BA3A"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7.1.3.4 - Abmessungen der Bereiche - Vorderansicht</w:t>
      </w:r>
      <w:r>
        <w:rPr>
          <w:noProof/>
        </w:rPr>
        <w:tab/>
      </w:r>
      <w:r>
        <w:rPr>
          <w:noProof/>
        </w:rPr>
        <w:fldChar w:fldCharType="begin"/>
      </w:r>
      <w:r>
        <w:rPr>
          <w:noProof/>
        </w:rPr>
        <w:instrText xml:space="preserve"> PAGEREF _Toc196399129 \h </w:instrText>
      </w:r>
      <w:r>
        <w:rPr>
          <w:noProof/>
        </w:rPr>
      </w:r>
      <w:r>
        <w:rPr>
          <w:noProof/>
        </w:rPr>
        <w:fldChar w:fldCharType="separate"/>
      </w:r>
      <w:r w:rsidR="00727CDC">
        <w:rPr>
          <w:noProof/>
        </w:rPr>
        <w:t>216</w:t>
      </w:r>
      <w:r>
        <w:rPr>
          <w:noProof/>
        </w:rPr>
        <w:fldChar w:fldCharType="end"/>
      </w:r>
    </w:p>
    <w:p w14:paraId="6970A3F3" w14:textId="08340221" w:rsidR="00410DE2" w:rsidRPr="006C4637" w:rsidRDefault="00410DE2">
      <w:pPr>
        <w:pStyle w:val="TM2"/>
        <w:rPr>
          <w:rFonts w:asciiTheme="minorHAnsi" w:hAnsiTheme="minorHAnsi"/>
          <w:b w:val="0"/>
          <w:kern w:val="2"/>
          <w:sz w:val="24"/>
          <w:szCs w:val="24"/>
          <w:lang w:eastAsia="fr-BE"/>
          <w14:ligatures w14:val="standardContextual"/>
        </w:rPr>
      </w:pPr>
      <w:r>
        <w:t>Abschnitt 7.1.4 - Schutz gegen elektrischen Schlag</w:t>
      </w:r>
      <w:r>
        <w:tab/>
      </w:r>
      <w:r>
        <w:fldChar w:fldCharType="begin"/>
      </w:r>
      <w:r>
        <w:instrText xml:space="preserve"> PAGEREF _Toc196399130 \h </w:instrText>
      </w:r>
      <w:r>
        <w:fldChar w:fldCharType="separate"/>
      </w:r>
      <w:r w:rsidR="00727CDC">
        <w:t>223</w:t>
      </w:r>
      <w:r>
        <w:fldChar w:fldCharType="end"/>
      </w:r>
    </w:p>
    <w:p w14:paraId="214E7F77" w14:textId="635DC983"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7.1.4.1 - Schutz gegen elektrischen Schlag bei direktem Berühren</w:t>
      </w:r>
      <w:r>
        <w:rPr>
          <w:noProof/>
        </w:rPr>
        <w:tab/>
      </w:r>
      <w:r>
        <w:rPr>
          <w:noProof/>
        </w:rPr>
        <w:fldChar w:fldCharType="begin"/>
      </w:r>
      <w:r>
        <w:rPr>
          <w:noProof/>
        </w:rPr>
        <w:instrText xml:space="preserve"> PAGEREF _Toc196399131 \h </w:instrText>
      </w:r>
      <w:r>
        <w:rPr>
          <w:noProof/>
        </w:rPr>
      </w:r>
      <w:r>
        <w:rPr>
          <w:noProof/>
        </w:rPr>
        <w:fldChar w:fldCharType="separate"/>
      </w:r>
      <w:r w:rsidR="00727CDC">
        <w:rPr>
          <w:noProof/>
        </w:rPr>
        <w:t>223</w:t>
      </w:r>
      <w:r>
        <w:rPr>
          <w:noProof/>
        </w:rPr>
        <w:fldChar w:fldCharType="end"/>
      </w:r>
    </w:p>
    <w:p w14:paraId="5B7CB811" w14:textId="05080189"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7.1.4.2 - Schutz gegen elektrischen Schlag bei indirektem Berühren ohne automatische Abschaltung der Stromversorgung</w:t>
      </w:r>
      <w:r>
        <w:rPr>
          <w:noProof/>
        </w:rPr>
        <w:tab/>
      </w:r>
      <w:r>
        <w:rPr>
          <w:noProof/>
        </w:rPr>
        <w:fldChar w:fldCharType="begin"/>
      </w:r>
      <w:r>
        <w:rPr>
          <w:noProof/>
        </w:rPr>
        <w:instrText xml:space="preserve"> PAGEREF _Toc196399132 \h </w:instrText>
      </w:r>
      <w:r>
        <w:rPr>
          <w:noProof/>
        </w:rPr>
      </w:r>
      <w:r>
        <w:rPr>
          <w:noProof/>
        </w:rPr>
        <w:fldChar w:fldCharType="separate"/>
      </w:r>
      <w:r w:rsidR="00727CDC">
        <w:rPr>
          <w:noProof/>
        </w:rPr>
        <w:t>223</w:t>
      </w:r>
      <w:r>
        <w:rPr>
          <w:noProof/>
        </w:rPr>
        <w:fldChar w:fldCharType="end"/>
      </w:r>
    </w:p>
    <w:p w14:paraId="5AAE5B16" w14:textId="01FE82E5"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7.1.4.3 - Schutz gegen elektrischen Schlag bei indirektem Berühren mit automatischer Abschaltung der Stromversorgung</w:t>
      </w:r>
      <w:r>
        <w:rPr>
          <w:noProof/>
        </w:rPr>
        <w:tab/>
      </w:r>
      <w:r>
        <w:rPr>
          <w:noProof/>
        </w:rPr>
        <w:fldChar w:fldCharType="begin"/>
      </w:r>
      <w:r>
        <w:rPr>
          <w:noProof/>
        </w:rPr>
        <w:instrText xml:space="preserve"> PAGEREF _Toc196399133 \h </w:instrText>
      </w:r>
      <w:r>
        <w:rPr>
          <w:noProof/>
        </w:rPr>
      </w:r>
      <w:r>
        <w:rPr>
          <w:noProof/>
        </w:rPr>
        <w:fldChar w:fldCharType="separate"/>
      </w:r>
      <w:r w:rsidR="00727CDC">
        <w:rPr>
          <w:noProof/>
        </w:rPr>
        <w:t>224</w:t>
      </w:r>
      <w:r>
        <w:rPr>
          <w:noProof/>
        </w:rPr>
        <w:fldChar w:fldCharType="end"/>
      </w:r>
    </w:p>
    <w:p w14:paraId="6DE93EF2" w14:textId="6C86C1F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7.1.4.4 - Zusätzliche Potentialausgleichsverbindung</w:t>
      </w:r>
      <w:r>
        <w:rPr>
          <w:noProof/>
        </w:rPr>
        <w:tab/>
      </w:r>
      <w:r>
        <w:rPr>
          <w:noProof/>
        </w:rPr>
        <w:fldChar w:fldCharType="begin"/>
      </w:r>
      <w:r>
        <w:rPr>
          <w:noProof/>
        </w:rPr>
        <w:instrText xml:space="preserve"> PAGEREF _Toc196399134 \h </w:instrText>
      </w:r>
      <w:r>
        <w:rPr>
          <w:noProof/>
        </w:rPr>
      </w:r>
      <w:r>
        <w:rPr>
          <w:noProof/>
        </w:rPr>
        <w:fldChar w:fldCharType="separate"/>
      </w:r>
      <w:r w:rsidR="00727CDC">
        <w:rPr>
          <w:noProof/>
        </w:rPr>
        <w:t>224</w:t>
      </w:r>
      <w:r>
        <w:rPr>
          <w:noProof/>
        </w:rPr>
        <w:fldChar w:fldCharType="end"/>
      </w:r>
    </w:p>
    <w:p w14:paraId="2820AF98" w14:textId="6E987794"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7.1.4.5 - In festen Wänden eingebaute elektrische Heizelemente</w:t>
      </w:r>
      <w:r>
        <w:rPr>
          <w:noProof/>
        </w:rPr>
        <w:tab/>
      </w:r>
      <w:r>
        <w:rPr>
          <w:noProof/>
        </w:rPr>
        <w:fldChar w:fldCharType="begin"/>
      </w:r>
      <w:r>
        <w:rPr>
          <w:noProof/>
        </w:rPr>
        <w:instrText xml:space="preserve"> PAGEREF _Toc196399135 \h </w:instrText>
      </w:r>
      <w:r>
        <w:rPr>
          <w:noProof/>
        </w:rPr>
      </w:r>
      <w:r>
        <w:rPr>
          <w:noProof/>
        </w:rPr>
        <w:fldChar w:fldCharType="separate"/>
      </w:r>
      <w:r w:rsidR="00727CDC">
        <w:rPr>
          <w:noProof/>
        </w:rPr>
        <w:t>225</w:t>
      </w:r>
      <w:r>
        <w:rPr>
          <w:noProof/>
        </w:rPr>
        <w:fldChar w:fldCharType="end"/>
      </w:r>
    </w:p>
    <w:p w14:paraId="08FD206E" w14:textId="5A5250A4" w:rsidR="00410DE2" w:rsidRPr="006C4637" w:rsidRDefault="00410DE2">
      <w:pPr>
        <w:pStyle w:val="TM2"/>
        <w:rPr>
          <w:rFonts w:asciiTheme="minorHAnsi" w:hAnsiTheme="minorHAnsi"/>
          <w:b w:val="0"/>
          <w:kern w:val="2"/>
          <w:sz w:val="24"/>
          <w:szCs w:val="24"/>
          <w:lang w:eastAsia="fr-BE"/>
          <w14:ligatures w14:val="standardContextual"/>
        </w:rPr>
      </w:pPr>
      <w:r>
        <w:t>Abschnitt 7.1.5 - Wahl und Einsatz elektrischer Betriebsmittel</w:t>
      </w:r>
      <w:r>
        <w:tab/>
      </w:r>
      <w:r>
        <w:fldChar w:fldCharType="begin"/>
      </w:r>
      <w:r>
        <w:instrText xml:space="preserve"> PAGEREF _Toc196399136 \h </w:instrText>
      </w:r>
      <w:r>
        <w:fldChar w:fldCharType="separate"/>
      </w:r>
      <w:r w:rsidR="00727CDC">
        <w:t>226</w:t>
      </w:r>
      <w:r>
        <w:fldChar w:fldCharType="end"/>
      </w:r>
    </w:p>
    <w:p w14:paraId="71D1D700" w14:textId="67185215"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7.1.5.1 - Gemeinsame Vorschriften - Äußere Einflüsse</w:t>
      </w:r>
      <w:r>
        <w:rPr>
          <w:noProof/>
        </w:rPr>
        <w:tab/>
      </w:r>
      <w:r>
        <w:rPr>
          <w:noProof/>
        </w:rPr>
        <w:fldChar w:fldCharType="begin"/>
      </w:r>
      <w:r>
        <w:rPr>
          <w:noProof/>
        </w:rPr>
        <w:instrText xml:space="preserve"> PAGEREF _Toc196399137 \h </w:instrText>
      </w:r>
      <w:r>
        <w:rPr>
          <w:noProof/>
        </w:rPr>
      </w:r>
      <w:r>
        <w:rPr>
          <w:noProof/>
        </w:rPr>
        <w:fldChar w:fldCharType="separate"/>
      </w:r>
      <w:r w:rsidR="00727CDC">
        <w:rPr>
          <w:noProof/>
        </w:rPr>
        <w:t>226</w:t>
      </w:r>
      <w:r>
        <w:rPr>
          <w:noProof/>
        </w:rPr>
        <w:fldChar w:fldCharType="end"/>
      </w:r>
    </w:p>
    <w:p w14:paraId="1A32204D" w14:textId="6736921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7.1.5.2 - Elektrische Betriebsmittel</w:t>
      </w:r>
      <w:r>
        <w:rPr>
          <w:noProof/>
        </w:rPr>
        <w:tab/>
      </w:r>
      <w:r>
        <w:rPr>
          <w:noProof/>
        </w:rPr>
        <w:fldChar w:fldCharType="begin"/>
      </w:r>
      <w:r>
        <w:rPr>
          <w:noProof/>
        </w:rPr>
        <w:instrText xml:space="preserve"> PAGEREF _Toc196399138 \h </w:instrText>
      </w:r>
      <w:r>
        <w:rPr>
          <w:noProof/>
        </w:rPr>
      </w:r>
      <w:r>
        <w:rPr>
          <w:noProof/>
        </w:rPr>
        <w:fldChar w:fldCharType="separate"/>
      </w:r>
      <w:r w:rsidR="00727CDC">
        <w:rPr>
          <w:noProof/>
        </w:rPr>
        <w:t>226</w:t>
      </w:r>
      <w:r>
        <w:rPr>
          <w:noProof/>
        </w:rPr>
        <w:fldChar w:fldCharType="end"/>
      </w:r>
    </w:p>
    <w:p w14:paraId="100DE2D9" w14:textId="760DED6E"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7.2 - Schwimmbäder</w:t>
      </w:r>
      <w:r>
        <w:tab/>
      </w:r>
      <w:r>
        <w:fldChar w:fldCharType="begin"/>
      </w:r>
      <w:r>
        <w:instrText xml:space="preserve"> PAGEREF _Toc196399139 \h </w:instrText>
      </w:r>
      <w:r>
        <w:fldChar w:fldCharType="separate"/>
      </w:r>
      <w:r w:rsidR="00727CDC">
        <w:t>228</w:t>
      </w:r>
      <w:r>
        <w:fldChar w:fldCharType="end"/>
      </w:r>
    </w:p>
    <w:p w14:paraId="7FC44D22" w14:textId="1FCEACCE" w:rsidR="00410DE2" w:rsidRPr="006C4637" w:rsidRDefault="00410DE2">
      <w:pPr>
        <w:pStyle w:val="TM2"/>
        <w:rPr>
          <w:rFonts w:asciiTheme="minorHAnsi" w:hAnsiTheme="minorHAnsi"/>
          <w:b w:val="0"/>
          <w:kern w:val="2"/>
          <w:sz w:val="24"/>
          <w:szCs w:val="24"/>
          <w:lang w:eastAsia="fr-BE"/>
          <w14:ligatures w14:val="standardContextual"/>
        </w:rPr>
      </w:pPr>
      <w:r>
        <w:t>Abschnitt 7.2.1 - Anwendungsbereich</w:t>
      </w:r>
      <w:r>
        <w:tab/>
      </w:r>
      <w:r>
        <w:fldChar w:fldCharType="begin"/>
      </w:r>
      <w:r>
        <w:instrText xml:space="preserve"> PAGEREF _Toc196399140 \h </w:instrText>
      </w:r>
      <w:r>
        <w:fldChar w:fldCharType="separate"/>
      </w:r>
      <w:r w:rsidR="00727CDC">
        <w:t>228</w:t>
      </w:r>
      <w:r>
        <w:fldChar w:fldCharType="end"/>
      </w:r>
    </w:p>
    <w:p w14:paraId="28D01B4C" w14:textId="55D0EE1A" w:rsidR="00410DE2" w:rsidRPr="006C4637" w:rsidRDefault="00410DE2">
      <w:pPr>
        <w:pStyle w:val="TM2"/>
        <w:rPr>
          <w:rFonts w:asciiTheme="minorHAnsi" w:hAnsiTheme="minorHAnsi"/>
          <w:b w:val="0"/>
          <w:kern w:val="2"/>
          <w:sz w:val="24"/>
          <w:szCs w:val="24"/>
          <w:lang w:eastAsia="fr-BE"/>
          <w14:ligatures w14:val="standardContextual"/>
        </w:rPr>
      </w:pPr>
      <w:r>
        <w:t>Abschnitt 7.2.2 - Bestimmung der allgemeinen Eigenschaften - Einteilung der Bereiche</w:t>
      </w:r>
      <w:r>
        <w:tab/>
      </w:r>
      <w:r>
        <w:fldChar w:fldCharType="begin"/>
      </w:r>
      <w:r>
        <w:instrText xml:space="preserve"> PAGEREF _Toc196399141 \h </w:instrText>
      </w:r>
      <w:r>
        <w:fldChar w:fldCharType="separate"/>
      </w:r>
      <w:r w:rsidR="00727CDC">
        <w:t>228</w:t>
      </w:r>
      <w:r>
        <w:fldChar w:fldCharType="end"/>
      </w:r>
    </w:p>
    <w:p w14:paraId="52B3F585" w14:textId="205ED6A6" w:rsidR="00410DE2" w:rsidRPr="006C4637" w:rsidRDefault="00410DE2">
      <w:pPr>
        <w:pStyle w:val="TM2"/>
        <w:rPr>
          <w:rFonts w:asciiTheme="minorHAnsi" w:hAnsiTheme="minorHAnsi"/>
          <w:b w:val="0"/>
          <w:kern w:val="2"/>
          <w:sz w:val="24"/>
          <w:szCs w:val="24"/>
          <w:lang w:eastAsia="fr-BE"/>
          <w14:ligatures w14:val="standardContextual"/>
        </w:rPr>
      </w:pPr>
      <w:r>
        <w:t>Abschnitt 7.2.3 - Schutz gegen elektrischen Schlag</w:t>
      </w:r>
      <w:r>
        <w:tab/>
      </w:r>
      <w:r>
        <w:fldChar w:fldCharType="begin"/>
      </w:r>
      <w:r>
        <w:instrText xml:space="preserve"> PAGEREF _Toc196399142 \h </w:instrText>
      </w:r>
      <w:r>
        <w:fldChar w:fldCharType="separate"/>
      </w:r>
      <w:r w:rsidR="00727CDC">
        <w:t>230</w:t>
      </w:r>
      <w:r>
        <w:fldChar w:fldCharType="end"/>
      </w:r>
    </w:p>
    <w:p w14:paraId="5CDED105" w14:textId="275BB1B2"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7.2.3.1 - Schutz gegen indirektes Berühren durch Benutzung von Sicherheitskleinspannung</w:t>
      </w:r>
      <w:r>
        <w:rPr>
          <w:noProof/>
        </w:rPr>
        <w:tab/>
      </w:r>
      <w:r>
        <w:rPr>
          <w:noProof/>
        </w:rPr>
        <w:fldChar w:fldCharType="begin"/>
      </w:r>
      <w:r>
        <w:rPr>
          <w:noProof/>
        </w:rPr>
        <w:instrText xml:space="preserve"> PAGEREF _Toc196399143 \h </w:instrText>
      </w:r>
      <w:r>
        <w:rPr>
          <w:noProof/>
        </w:rPr>
      </w:r>
      <w:r>
        <w:rPr>
          <w:noProof/>
        </w:rPr>
        <w:fldChar w:fldCharType="separate"/>
      </w:r>
      <w:r w:rsidR="00727CDC">
        <w:rPr>
          <w:noProof/>
        </w:rPr>
        <w:t>230</w:t>
      </w:r>
      <w:r>
        <w:rPr>
          <w:noProof/>
        </w:rPr>
        <w:fldChar w:fldCharType="end"/>
      </w:r>
    </w:p>
    <w:p w14:paraId="6B05A79F" w14:textId="7C7E1F61"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7.2.3.2 - Schutz gegen direktes Berühren - Schutzart der elektrischen Betriebsmittel</w:t>
      </w:r>
      <w:r>
        <w:rPr>
          <w:noProof/>
        </w:rPr>
        <w:tab/>
      </w:r>
      <w:r>
        <w:rPr>
          <w:noProof/>
        </w:rPr>
        <w:fldChar w:fldCharType="begin"/>
      </w:r>
      <w:r>
        <w:rPr>
          <w:noProof/>
        </w:rPr>
        <w:instrText xml:space="preserve"> PAGEREF _Toc196399144 \h </w:instrText>
      </w:r>
      <w:r>
        <w:rPr>
          <w:noProof/>
        </w:rPr>
      </w:r>
      <w:r>
        <w:rPr>
          <w:noProof/>
        </w:rPr>
        <w:fldChar w:fldCharType="separate"/>
      </w:r>
      <w:r w:rsidR="00727CDC">
        <w:rPr>
          <w:noProof/>
        </w:rPr>
        <w:t>230</w:t>
      </w:r>
      <w:r>
        <w:rPr>
          <w:noProof/>
        </w:rPr>
        <w:fldChar w:fldCharType="end"/>
      </w:r>
    </w:p>
    <w:p w14:paraId="52FC73CD" w14:textId="0649E937"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7.2.3.3 - Elektrische Schutztrennung der Stromkreise</w:t>
      </w:r>
      <w:r>
        <w:rPr>
          <w:noProof/>
        </w:rPr>
        <w:tab/>
      </w:r>
      <w:r>
        <w:rPr>
          <w:noProof/>
        </w:rPr>
        <w:fldChar w:fldCharType="begin"/>
      </w:r>
      <w:r>
        <w:rPr>
          <w:noProof/>
        </w:rPr>
        <w:instrText xml:space="preserve"> PAGEREF _Toc196399145 \h </w:instrText>
      </w:r>
      <w:r>
        <w:rPr>
          <w:noProof/>
        </w:rPr>
      </w:r>
      <w:r>
        <w:rPr>
          <w:noProof/>
        </w:rPr>
        <w:fldChar w:fldCharType="separate"/>
      </w:r>
      <w:r w:rsidR="00727CDC">
        <w:rPr>
          <w:noProof/>
        </w:rPr>
        <w:t>231</w:t>
      </w:r>
      <w:r>
        <w:rPr>
          <w:noProof/>
        </w:rPr>
        <w:fldChar w:fldCharType="end"/>
      </w:r>
    </w:p>
    <w:p w14:paraId="39F34ED3" w14:textId="6852D83B"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7.2.3.4 - Zusätzliche Potentialausgleichsverbindungen</w:t>
      </w:r>
      <w:r>
        <w:rPr>
          <w:noProof/>
        </w:rPr>
        <w:tab/>
      </w:r>
      <w:r>
        <w:rPr>
          <w:noProof/>
        </w:rPr>
        <w:fldChar w:fldCharType="begin"/>
      </w:r>
      <w:r>
        <w:rPr>
          <w:noProof/>
        </w:rPr>
        <w:instrText xml:space="preserve"> PAGEREF _Toc196399146 \h </w:instrText>
      </w:r>
      <w:r>
        <w:rPr>
          <w:noProof/>
        </w:rPr>
      </w:r>
      <w:r>
        <w:rPr>
          <w:noProof/>
        </w:rPr>
        <w:fldChar w:fldCharType="separate"/>
      </w:r>
      <w:r w:rsidR="00727CDC">
        <w:rPr>
          <w:noProof/>
        </w:rPr>
        <w:t>231</w:t>
      </w:r>
      <w:r>
        <w:rPr>
          <w:noProof/>
        </w:rPr>
        <w:fldChar w:fldCharType="end"/>
      </w:r>
    </w:p>
    <w:p w14:paraId="4623B5D7" w14:textId="675FF5F7" w:rsidR="00410DE2" w:rsidRPr="006C4637" w:rsidRDefault="00410DE2">
      <w:pPr>
        <w:pStyle w:val="TM2"/>
        <w:rPr>
          <w:rFonts w:asciiTheme="minorHAnsi" w:hAnsiTheme="minorHAnsi"/>
          <w:b w:val="0"/>
          <w:kern w:val="2"/>
          <w:sz w:val="24"/>
          <w:szCs w:val="24"/>
          <w:lang w:eastAsia="fr-BE"/>
          <w14:ligatures w14:val="standardContextual"/>
        </w:rPr>
      </w:pPr>
      <w:r>
        <w:t>Abschnitt 7.2.4 - Wahl und Einsatz elektrischer Betriebsmittel</w:t>
      </w:r>
      <w:r>
        <w:tab/>
      </w:r>
      <w:r>
        <w:fldChar w:fldCharType="begin"/>
      </w:r>
      <w:r>
        <w:instrText xml:space="preserve"> PAGEREF _Toc196399147 \h </w:instrText>
      </w:r>
      <w:r>
        <w:fldChar w:fldCharType="separate"/>
      </w:r>
      <w:r w:rsidR="00727CDC">
        <w:t>231</w:t>
      </w:r>
      <w:r>
        <w:fldChar w:fldCharType="end"/>
      </w:r>
    </w:p>
    <w:p w14:paraId="6303D3FE" w14:textId="35C9B936"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7.2.4.1 - Äußere Einflüsse</w:t>
      </w:r>
      <w:r>
        <w:rPr>
          <w:noProof/>
        </w:rPr>
        <w:tab/>
      </w:r>
      <w:r>
        <w:rPr>
          <w:noProof/>
        </w:rPr>
        <w:fldChar w:fldCharType="begin"/>
      </w:r>
      <w:r>
        <w:rPr>
          <w:noProof/>
        </w:rPr>
        <w:instrText xml:space="preserve"> PAGEREF _Toc196399148 \h </w:instrText>
      </w:r>
      <w:r>
        <w:rPr>
          <w:noProof/>
        </w:rPr>
      </w:r>
      <w:r>
        <w:rPr>
          <w:noProof/>
        </w:rPr>
        <w:fldChar w:fldCharType="separate"/>
      </w:r>
      <w:r w:rsidR="00727CDC">
        <w:rPr>
          <w:noProof/>
        </w:rPr>
        <w:t>231</w:t>
      </w:r>
      <w:r>
        <w:rPr>
          <w:noProof/>
        </w:rPr>
        <w:fldChar w:fldCharType="end"/>
      </w:r>
    </w:p>
    <w:p w14:paraId="24E89DC7" w14:textId="3EDE7803"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7.2.4.2 - Elektrische Leitungen</w:t>
      </w:r>
      <w:r>
        <w:rPr>
          <w:noProof/>
        </w:rPr>
        <w:tab/>
      </w:r>
      <w:r>
        <w:rPr>
          <w:noProof/>
        </w:rPr>
        <w:fldChar w:fldCharType="begin"/>
      </w:r>
      <w:r>
        <w:rPr>
          <w:noProof/>
        </w:rPr>
        <w:instrText xml:space="preserve"> PAGEREF _Toc196399149 \h </w:instrText>
      </w:r>
      <w:r>
        <w:rPr>
          <w:noProof/>
        </w:rPr>
      </w:r>
      <w:r>
        <w:rPr>
          <w:noProof/>
        </w:rPr>
        <w:fldChar w:fldCharType="separate"/>
      </w:r>
      <w:r w:rsidR="00727CDC">
        <w:rPr>
          <w:noProof/>
        </w:rPr>
        <w:t>231</w:t>
      </w:r>
      <w:r>
        <w:rPr>
          <w:noProof/>
        </w:rPr>
        <w:fldChar w:fldCharType="end"/>
      </w:r>
    </w:p>
    <w:p w14:paraId="0AF9A15B" w14:textId="090A8D3C"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7.2.4.3 - Elektrische Betriebsmittel</w:t>
      </w:r>
      <w:r>
        <w:rPr>
          <w:noProof/>
        </w:rPr>
        <w:tab/>
      </w:r>
      <w:r>
        <w:rPr>
          <w:noProof/>
        </w:rPr>
        <w:fldChar w:fldCharType="begin"/>
      </w:r>
      <w:r>
        <w:rPr>
          <w:noProof/>
        </w:rPr>
        <w:instrText xml:space="preserve"> PAGEREF _Toc196399150 \h </w:instrText>
      </w:r>
      <w:r>
        <w:rPr>
          <w:noProof/>
        </w:rPr>
      </w:r>
      <w:r>
        <w:rPr>
          <w:noProof/>
        </w:rPr>
        <w:fldChar w:fldCharType="separate"/>
      </w:r>
      <w:r w:rsidR="00727CDC">
        <w:rPr>
          <w:noProof/>
        </w:rPr>
        <w:t>231</w:t>
      </w:r>
      <w:r>
        <w:rPr>
          <w:noProof/>
        </w:rPr>
        <w:fldChar w:fldCharType="end"/>
      </w:r>
    </w:p>
    <w:p w14:paraId="25AFCD2B" w14:textId="418C067F" w:rsidR="00410DE2" w:rsidRPr="006C4637" w:rsidRDefault="00410DE2">
      <w:pPr>
        <w:pStyle w:val="TM2"/>
        <w:rPr>
          <w:rFonts w:asciiTheme="minorHAnsi" w:hAnsiTheme="minorHAnsi"/>
          <w:b w:val="0"/>
          <w:kern w:val="2"/>
          <w:sz w:val="24"/>
          <w:szCs w:val="24"/>
          <w:lang w:eastAsia="fr-BE"/>
          <w14:ligatures w14:val="standardContextual"/>
        </w:rPr>
      </w:pPr>
      <w:r>
        <w:t xml:space="preserve">Abschnitt 7.2.5 - </w:t>
      </w:r>
      <w:r w:rsidRPr="00410E56">
        <w:rPr>
          <w:b w:val="0"/>
          <w:bCs/>
          <w:iCs/>
        </w:rPr>
        <w:t>[...]</w:t>
      </w:r>
      <w:r>
        <w:tab/>
      </w:r>
      <w:r>
        <w:fldChar w:fldCharType="begin"/>
      </w:r>
      <w:r>
        <w:instrText xml:space="preserve"> PAGEREF _Toc196399151 \h </w:instrText>
      </w:r>
      <w:r>
        <w:fldChar w:fldCharType="separate"/>
      </w:r>
      <w:r w:rsidR="00727CDC">
        <w:t>232</w:t>
      </w:r>
      <w:r>
        <w:fldChar w:fldCharType="end"/>
      </w:r>
    </w:p>
    <w:p w14:paraId="645EAB6F" w14:textId="03942F99" w:rsidR="00410DE2" w:rsidRPr="006C4637" w:rsidRDefault="00410DE2">
      <w:pPr>
        <w:pStyle w:val="TM3"/>
        <w:rPr>
          <w:rFonts w:asciiTheme="minorHAnsi" w:hAnsiTheme="minorHAnsi"/>
          <w:noProof/>
          <w:kern w:val="2"/>
          <w:sz w:val="24"/>
          <w:szCs w:val="24"/>
          <w:lang w:eastAsia="fr-BE"/>
          <w14:ligatures w14:val="standardContextual"/>
        </w:rPr>
      </w:pPr>
      <w:r>
        <w:rPr>
          <w:noProof/>
        </w:rPr>
        <w:t xml:space="preserve">Unterabschnitt 7.2.5.1 - </w:t>
      </w:r>
      <w:r w:rsidRPr="00410E56">
        <w:rPr>
          <w:bCs/>
          <w:noProof/>
        </w:rPr>
        <w:t>[...]</w:t>
      </w:r>
      <w:r>
        <w:rPr>
          <w:noProof/>
        </w:rPr>
        <w:tab/>
      </w:r>
      <w:r>
        <w:rPr>
          <w:noProof/>
        </w:rPr>
        <w:fldChar w:fldCharType="begin"/>
      </w:r>
      <w:r>
        <w:rPr>
          <w:noProof/>
        </w:rPr>
        <w:instrText xml:space="preserve"> PAGEREF _Toc196399152 \h </w:instrText>
      </w:r>
      <w:r>
        <w:rPr>
          <w:noProof/>
        </w:rPr>
      </w:r>
      <w:r>
        <w:rPr>
          <w:noProof/>
        </w:rPr>
        <w:fldChar w:fldCharType="separate"/>
      </w:r>
      <w:r w:rsidR="00727CDC">
        <w:rPr>
          <w:noProof/>
        </w:rPr>
        <w:t>232</w:t>
      </w:r>
      <w:r>
        <w:rPr>
          <w:noProof/>
        </w:rPr>
        <w:fldChar w:fldCharType="end"/>
      </w:r>
    </w:p>
    <w:p w14:paraId="1EE39FBC" w14:textId="088DAE24" w:rsidR="00410DE2" w:rsidRPr="006C4637" w:rsidRDefault="00410DE2">
      <w:pPr>
        <w:pStyle w:val="TM3"/>
        <w:rPr>
          <w:rFonts w:asciiTheme="minorHAnsi" w:hAnsiTheme="minorHAnsi"/>
          <w:noProof/>
          <w:kern w:val="2"/>
          <w:sz w:val="24"/>
          <w:szCs w:val="24"/>
          <w:lang w:eastAsia="fr-BE"/>
          <w14:ligatures w14:val="standardContextual"/>
        </w:rPr>
      </w:pPr>
      <w:r>
        <w:rPr>
          <w:noProof/>
        </w:rPr>
        <w:t xml:space="preserve">Unterabschnitt 7.2.5.2 - </w:t>
      </w:r>
      <w:r w:rsidRPr="00410E56">
        <w:rPr>
          <w:bCs/>
          <w:noProof/>
        </w:rPr>
        <w:t>[...]</w:t>
      </w:r>
      <w:r>
        <w:rPr>
          <w:noProof/>
        </w:rPr>
        <w:tab/>
      </w:r>
      <w:r>
        <w:rPr>
          <w:noProof/>
        </w:rPr>
        <w:fldChar w:fldCharType="begin"/>
      </w:r>
      <w:r>
        <w:rPr>
          <w:noProof/>
        </w:rPr>
        <w:instrText xml:space="preserve"> PAGEREF _Toc196399153 \h </w:instrText>
      </w:r>
      <w:r>
        <w:rPr>
          <w:noProof/>
        </w:rPr>
      </w:r>
      <w:r>
        <w:rPr>
          <w:noProof/>
        </w:rPr>
        <w:fldChar w:fldCharType="separate"/>
      </w:r>
      <w:r w:rsidR="00727CDC">
        <w:rPr>
          <w:noProof/>
        </w:rPr>
        <w:t>232</w:t>
      </w:r>
      <w:r>
        <w:rPr>
          <w:noProof/>
        </w:rPr>
        <w:fldChar w:fldCharType="end"/>
      </w:r>
    </w:p>
    <w:p w14:paraId="1D73C40B" w14:textId="440C62D8"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7.3 - Saunen</w:t>
      </w:r>
      <w:r>
        <w:tab/>
      </w:r>
      <w:r>
        <w:fldChar w:fldCharType="begin"/>
      </w:r>
      <w:r>
        <w:instrText xml:space="preserve"> PAGEREF _Toc196399154 \h </w:instrText>
      </w:r>
      <w:r>
        <w:fldChar w:fldCharType="separate"/>
      </w:r>
      <w:r w:rsidR="00727CDC">
        <w:t>232</w:t>
      </w:r>
      <w:r>
        <w:fldChar w:fldCharType="end"/>
      </w:r>
    </w:p>
    <w:p w14:paraId="7D349E2D" w14:textId="5F0BC7D6" w:rsidR="00410DE2" w:rsidRPr="006C4637" w:rsidRDefault="00410DE2">
      <w:pPr>
        <w:pStyle w:val="TM2"/>
        <w:rPr>
          <w:rFonts w:asciiTheme="minorHAnsi" w:hAnsiTheme="minorHAnsi"/>
          <w:b w:val="0"/>
          <w:kern w:val="2"/>
          <w:sz w:val="24"/>
          <w:szCs w:val="24"/>
          <w:lang w:eastAsia="fr-BE"/>
          <w14:ligatures w14:val="standardContextual"/>
        </w:rPr>
      </w:pPr>
      <w:r>
        <w:t>Abschnitt 7.3.1 - Anwendungsbereich</w:t>
      </w:r>
      <w:r>
        <w:tab/>
      </w:r>
      <w:r>
        <w:fldChar w:fldCharType="begin"/>
      </w:r>
      <w:r>
        <w:instrText xml:space="preserve"> PAGEREF _Toc196399155 \h </w:instrText>
      </w:r>
      <w:r>
        <w:fldChar w:fldCharType="separate"/>
      </w:r>
      <w:r w:rsidR="00727CDC">
        <w:t>232</w:t>
      </w:r>
      <w:r>
        <w:fldChar w:fldCharType="end"/>
      </w:r>
    </w:p>
    <w:p w14:paraId="66A52FCA" w14:textId="75380D7B" w:rsidR="00410DE2" w:rsidRPr="006C4637" w:rsidRDefault="00410DE2">
      <w:pPr>
        <w:pStyle w:val="TM2"/>
        <w:rPr>
          <w:rFonts w:asciiTheme="minorHAnsi" w:hAnsiTheme="minorHAnsi"/>
          <w:b w:val="0"/>
          <w:kern w:val="2"/>
          <w:sz w:val="24"/>
          <w:szCs w:val="24"/>
          <w:lang w:eastAsia="fr-BE"/>
          <w14:ligatures w14:val="standardContextual"/>
        </w:rPr>
      </w:pPr>
      <w:r>
        <w:t>Abschnitt 7.3.2 - Bestimmung der allgemeinen Eigenschaften</w:t>
      </w:r>
      <w:r>
        <w:tab/>
      </w:r>
      <w:r>
        <w:fldChar w:fldCharType="begin"/>
      </w:r>
      <w:r>
        <w:instrText xml:space="preserve"> PAGEREF _Toc196399156 \h </w:instrText>
      </w:r>
      <w:r>
        <w:fldChar w:fldCharType="separate"/>
      </w:r>
      <w:r w:rsidR="00727CDC">
        <w:t>233</w:t>
      </w:r>
      <w:r>
        <w:fldChar w:fldCharType="end"/>
      </w:r>
    </w:p>
    <w:p w14:paraId="6A273391" w14:textId="3CCB49BF"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7.3.2.1 - Bereiche</w:t>
      </w:r>
      <w:r>
        <w:rPr>
          <w:noProof/>
        </w:rPr>
        <w:tab/>
      </w:r>
      <w:r>
        <w:rPr>
          <w:noProof/>
        </w:rPr>
        <w:fldChar w:fldCharType="begin"/>
      </w:r>
      <w:r>
        <w:rPr>
          <w:noProof/>
        </w:rPr>
        <w:instrText xml:space="preserve"> PAGEREF _Toc196399157 \h </w:instrText>
      </w:r>
      <w:r>
        <w:rPr>
          <w:noProof/>
        </w:rPr>
      </w:r>
      <w:r>
        <w:rPr>
          <w:noProof/>
        </w:rPr>
        <w:fldChar w:fldCharType="separate"/>
      </w:r>
      <w:r w:rsidR="00727CDC">
        <w:rPr>
          <w:noProof/>
        </w:rPr>
        <w:t>233</w:t>
      </w:r>
      <w:r>
        <w:rPr>
          <w:noProof/>
        </w:rPr>
        <w:fldChar w:fldCharType="end"/>
      </w:r>
    </w:p>
    <w:p w14:paraId="7CF2440C" w14:textId="6A1C2E8B"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7.3.2.2 - Äußere Einflüsse</w:t>
      </w:r>
      <w:r>
        <w:rPr>
          <w:noProof/>
        </w:rPr>
        <w:tab/>
      </w:r>
      <w:r>
        <w:rPr>
          <w:noProof/>
        </w:rPr>
        <w:fldChar w:fldCharType="begin"/>
      </w:r>
      <w:r>
        <w:rPr>
          <w:noProof/>
        </w:rPr>
        <w:instrText xml:space="preserve"> PAGEREF _Toc196399158 \h </w:instrText>
      </w:r>
      <w:r>
        <w:rPr>
          <w:noProof/>
        </w:rPr>
      </w:r>
      <w:r>
        <w:rPr>
          <w:noProof/>
        </w:rPr>
        <w:fldChar w:fldCharType="separate"/>
      </w:r>
      <w:r w:rsidR="00727CDC">
        <w:rPr>
          <w:noProof/>
        </w:rPr>
        <w:t>233</w:t>
      </w:r>
      <w:r>
        <w:rPr>
          <w:noProof/>
        </w:rPr>
        <w:fldChar w:fldCharType="end"/>
      </w:r>
    </w:p>
    <w:p w14:paraId="752982A8" w14:textId="68EC2A22" w:rsidR="00410DE2" w:rsidRPr="006C4637" w:rsidRDefault="00410DE2">
      <w:pPr>
        <w:pStyle w:val="TM2"/>
        <w:rPr>
          <w:rFonts w:asciiTheme="minorHAnsi" w:hAnsiTheme="minorHAnsi"/>
          <w:b w:val="0"/>
          <w:kern w:val="2"/>
          <w:sz w:val="24"/>
          <w:szCs w:val="24"/>
          <w:lang w:eastAsia="fr-BE"/>
          <w14:ligatures w14:val="standardContextual"/>
        </w:rPr>
      </w:pPr>
      <w:r>
        <w:t>Abschnitt 7.3.3 - Schutz gegen elektrischen Schlag</w:t>
      </w:r>
      <w:r>
        <w:tab/>
      </w:r>
      <w:r>
        <w:fldChar w:fldCharType="begin"/>
      </w:r>
      <w:r>
        <w:instrText xml:space="preserve"> PAGEREF _Toc196399159 \h </w:instrText>
      </w:r>
      <w:r>
        <w:fldChar w:fldCharType="separate"/>
      </w:r>
      <w:r w:rsidR="00727CDC">
        <w:t>233</w:t>
      </w:r>
      <w:r>
        <w:fldChar w:fldCharType="end"/>
      </w:r>
    </w:p>
    <w:p w14:paraId="54866270" w14:textId="2F60F18A" w:rsidR="00410DE2" w:rsidRPr="006C4637" w:rsidRDefault="00410DE2">
      <w:pPr>
        <w:pStyle w:val="TM2"/>
        <w:rPr>
          <w:rFonts w:asciiTheme="minorHAnsi" w:hAnsiTheme="minorHAnsi"/>
          <w:b w:val="0"/>
          <w:kern w:val="2"/>
          <w:sz w:val="24"/>
          <w:szCs w:val="24"/>
          <w:lang w:eastAsia="fr-BE"/>
          <w14:ligatures w14:val="standardContextual"/>
        </w:rPr>
      </w:pPr>
      <w:r>
        <w:t>Abschnitt 7.3.4 - Wahl und Einsatz elektrischer Betriebsmittel</w:t>
      </w:r>
      <w:r>
        <w:tab/>
      </w:r>
      <w:r>
        <w:fldChar w:fldCharType="begin"/>
      </w:r>
      <w:r>
        <w:instrText xml:space="preserve"> PAGEREF _Toc196399160 \h </w:instrText>
      </w:r>
      <w:r>
        <w:fldChar w:fldCharType="separate"/>
      </w:r>
      <w:r w:rsidR="00727CDC">
        <w:t>234</w:t>
      </w:r>
      <w:r>
        <w:fldChar w:fldCharType="end"/>
      </w:r>
    </w:p>
    <w:p w14:paraId="427B42D2" w14:textId="0338345C"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7.3.4.1 - Schutzart der elektrischen Betriebsmittel</w:t>
      </w:r>
      <w:r>
        <w:rPr>
          <w:noProof/>
        </w:rPr>
        <w:tab/>
      </w:r>
      <w:r>
        <w:rPr>
          <w:noProof/>
        </w:rPr>
        <w:fldChar w:fldCharType="begin"/>
      </w:r>
      <w:r>
        <w:rPr>
          <w:noProof/>
        </w:rPr>
        <w:instrText xml:space="preserve"> PAGEREF _Toc196399161 \h </w:instrText>
      </w:r>
      <w:r>
        <w:rPr>
          <w:noProof/>
        </w:rPr>
      </w:r>
      <w:r>
        <w:rPr>
          <w:noProof/>
        </w:rPr>
        <w:fldChar w:fldCharType="separate"/>
      </w:r>
      <w:r w:rsidR="00727CDC">
        <w:rPr>
          <w:noProof/>
        </w:rPr>
        <w:t>234</w:t>
      </w:r>
      <w:r>
        <w:rPr>
          <w:noProof/>
        </w:rPr>
        <w:fldChar w:fldCharType="end"/>
      </w:r>
    </w:p>
    <w:p w14:paraId="0DBF4DDB" w14:textId="329BB62A"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7.3.4.2 - Elektrische Leitungen</w:t>
      </w:r>
      <w:r>
        <w:rPr>
          <w:noProof/>
        </w:rPr>
        <w:tab/>
      </w:r>
      <w:r>
        <w:rPr>
          <w:noProof/>
        </w:rPr>
        <w:fldChar w:fldCharType="begin"/>
      </w:r>
      <w:r>
        <w:rPr>
          <w:noProof/>
        </w:rPr>
        <w:instrText xml:space="preserve"> PAGEREF _Toc196399162 \h </w:instrText>
      </w:r>
      <w:r>
        <w:rPr>
          <w:noProof/>
        </w:rPr>
      </w:r>
      <w:r>
        <w:rPr>
          <w:noProof/>
        </w:rPr>
        <w:fldChar w:fldCharType="separate"/>
      </w:r>
      <w:r w:rsidR="00727CDC">
        <w:rPr>
          <w:noProof/>
        </w:rPr>
        <w:t>234</w:t>
      </w:r>
      <w:r>
        <w:rPr>
          <w:noProof/>
        </w:rPr>
        <w:fldChar w:fldCharType="end"/>
      </w:r>
    </w:p>
    <w:p w14:paraId="7F1A7CAF" w14:textId="4048F41D"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7.3.4.3 - Elektrische Betriebsmittel</w:t>
      </w:r>
      <w:r>
        <w:rPr>
          <w:noProof/>
        </w:rPr>
        <w:tab/>
      </w:r>
      <w:r>
        <w:rPr>
          <w:noProof/>
        </w:rPr>
        <w:fldChar w:fldCharType="begin"/>
      </w:r>
      <w:r>
        <w:rPr>
          <w:noProof/>
        </w:rPr>
        <w:instrText xml:space="preserve"> PAGEREF _Toc196399163 \h </w:instrText>
      </w:r>
      <w:r>
        <w:rPr>
          <w:noProof/>
        </w:rPr>
      </w:r>
      <w:r>
        <w:rPr>
          <w:noProof/>
        </w:rPr>
        <w:fldChar w:fldCharType="separate"/>
      </w:r>
      <w:r w:rsidR="00727CDC">
        <w:rPr>
          <w:noProof/>
        </w:rPr>
        <w:t>234</w:t>
      </w:r>
      <w:r>
        <w:rPr>
          <w:noProof/>
        </w:rPr>
        <w:fldChar w:fldCharType="end"/>
      </w:r>
    </w:p>
    <w:p w14:paraId="362E3345" w14:textId="5E3D9D8A"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lastRenderedPageBreak/>
        <w:t>Kapitel 7.4 - Elektrische Anlagen auf Baustellen und im Außenbereich</w:t>
      </w:r>
      <w:r>
        <w:tab/>
      </w:r>
      <w:r>
        <w:fldChar w:fldCharType="begin"/>
      </w:r>
      <w:r>
        <w:instrText xml:space="preserve"> PAGEREF _Toc196399164 \h </w:instrText>
      </w:r>
      <w:r>
        <w:fldChar w:fldCharType="separate"/>
      </w:r>
      <w:r w:rsidR="00727CDC">
        <w:t>234</w:t>
      </w:r>
      <w:r>
        <w:fldChar w:fldCharType="end"/>
      </w:r>
    </w:p>
    <w:p w14:paraId="2571B4E9" w14:textId="0F62CA3E" w:rsidR="00410DE2" w:rsidRPr="006C4637" w:rsidRDefault="00410DE2">
      <w:pPr>
        <w:pStyle w:val="TM2"/>
        <w:rPr>
          <w:rFonts w:asciiTheme="minorHAnsi" w:hAnsiTheme="minorHAnsi"/>
          <w:b w:val="0"/>
          <w:kern w:val="2"/>
          <w:sz w:val="24"/>
          <w:szCs w:val="24"/>
          <w:lang w:eastAsia="fr-BE"/>
          <w14:ligatures w14:val="standardContextual"/>
        </w:rPr>
      </w:pPr>
      <w:r>
        <w:t>Abschnitt 7.4.1 - Anwendungsbereich</w:t>
      </w:r>
      <w:r>
        <w:tab/>
      </w:r>
      <w:r>
        <w:fldChar w:fldCharType="begin"/>
      </w:r>
      <w:r>
        <w:instrText xml:space="preserve"> PAGEREF _Toc196399165 \h </w:instrText>
      </w:r>
      <w:r>
        <w:fldChar w:fldCharType="separate"/>
      </w:r>
      <w:r w:rsidR="00727CDC">
        <w:t>234</w:t>
      </w:r>
      <w:r>
        <w:fldChar w:fldCharType="end"/>
      </w:r>
    </w:p>
    <w:p w14:paraId="16361621" w14:textId="71F494B3" w:rsidR="00410DE2" w:rsidRPr="006C4637" w:rsidRDefault="00410DE2">
      <w:pPr>
        <w:pStyle w:val="TM2"/>
        <w:rPr>
          <w:rFonts w:asciiTheme="minorHAnsi" w:hAnsiTheme="minorHAnsi"/>
          <w:b w:val="0"/>
          <w:kern w:val="2"/>
          <w:sz w:val="24"/>
          <w:szCs w:val="24"/>
          <w:lang w:eastAsia="fr-BE"/>
          <w14:ligatures w14:val="standardContextual"/>
        </w:rPr>
      </w:pPr>
      <w:r>
        <w:t>Abschnitt 7.4.2 - Schutz gegen elektrischen Schlag</w:t>
      </w:r>
      <w:r>
        <w:tab/>
      </w:r>
      <w:r>
        <w:fldChar w:fldCharType="begin"/>
      </w:r>
      <w:r>
        <w:instrText xml:space="preserve"> PAGEREF _Toc196399166 \h </w:instrText>
      </w:r>
      <w:r>
        <w:fldChar w:fldCharType="separate"/>
      </w:r>
      <w:r w:rsidR="00727CDC">
        <w:t>234</w:t>
      </w:r>
      <w:r>
        <w:fldChar w:fldCharType="end"/>
      </w:r>
    </w:p>
    <w:p w14:paraId="33FBAE68" w14:textId="57BE491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7.4.2.1 - Schutz gegen elektrischen Schlag bei indirektem Berühren durch automatische Abschaltung der Stromversorgung</w:t>
      </w:r>
      <w:r>
        <w:rPr>
          <w:noProof/>
        </w:rPr>
        <w:tab/>
      </w:r>
      <w:r>
        <w:rPr>
          <w:noProof/>
        </w:rPr>
        <w:fldChar w:fldCharType="begin"/>
      </w:r>
      <w:r>
        <w:rPr>
          <w:noProof/>
        </w:rPr>
        <w:instrText xml:space="preserve"> PAGEREF _Toc196399167 \h </w:instrText>
      </w:r>
      <w:r>
        <w:rPr>
          <w:noProof/>
        </w:rPr>
      </w:r>
      <w:r>
        <w:rPr>
          <w:noProof/>
        </w:rPr>
        <w:fldChar w:fldCharType="separate"/>
      </w:r>
      <w:r w:rsidR="00727CDC">
        <w:rPr>
          <w:noProof/>
        </w:rPr>
        <w:t>234</w:t>
      </w:r>
      <w:r>
        <w:rPr>
          <w:noProof/>
        </w:rPr>
        <w:fldChar w:fldCharType="end"/>
      </w:r>
    </w:p>
    <w:p w14:paraId="595E8B05" w14:textId="39C6C9F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7.4.2.2 - Schutz gegen elektrischen Schlag bei indirektem Berühren durch Benutzung von Sicherheitskleinspannung</w:t>
      </w:r>
      <w:r>
        <w:rPr>
          <w:noProof/>
        </w:rPr>
        <w:tab/>
      </w:r>
      <w:r>
        <w:rPr>
          <w:noProof/>
        </w:rPr>
        <w:fldChar w:fldCharType="begin"/>
      </w:r>
      <w:r>
        <w:rPr>
          <w:noProof/>
        </w:rPr>
        <w:instrText xml:space="preserve"> PAGEREF _Toc196399168 \h </w:instrText>
      </w:r>
      <w:r>
        <w:rPr>
          <w:noProof/>
        </w:rPr>
      </w:r>
      <w:r>
        <w:rPr>
          <w:noProof/>
        </w:rPr>
        <w:fldChar w:fldCharType="separate"/>
      </w:r>
      <w:r w:rsidR="00727CDC">
        <w:rPr>
          <w:noProof/>
        </w:rPr>
        <w:t>234</w:t>
      </w:r>
      <w:r>
        <w:rPr>
          <w:noProof/>
        </w:rPr>
        <w:fldChar w:fldCharType="end"/>
      </w:r>
    </w:p>
    <w:p w14:paraId="1B082459" w14:textId="5209338D" w:rsidR="00410DE2" w:rsidRPr="006C4637" w:rsidRDefault="00410DE2">
      <w:pPr>
        <w:pStyle w:val="TM2"/>
        <w:rPr>
          <w:rFonts w:asciiTheme="minorHAnsi" w:hAnsiTheme="minorHAnsi"/>
          <w:b w:val="0"/>
          <w:kern w:val="2"/>
          <w:sz w:val="24"/>
          <w:szCs w:val="24"/>
          <w:lang w:eastAsia="fr-BE"/>
          <w14:ligatures w14:val="standardContextual"/>
        </w:rPr>
      </w:pPr>
      <w:r>
        <w:t>Abschnitt 7.4.3 - Wahl und Einsatz elektrischer Betriebsmittel</w:t>
      </w:r>
      <w:r>
        <w:tab/>
      </w:r>
      <w:r>
        <w:fldChar w:fldCharType="begin"/>
      </w:r>
      <w:r>
        <w:instrText xml:space="preserve"> PAGEREF _Toc196399169 \h </w:instrText>
      </w:r>
      <w:r>
        <w:fldChar w:fldCharType="separate"/>
      </w:r>
      <w:r w:rsidR="00727CDC">
        <w:t>234</w:t>
      </w:r>
      <w:r>
        <w:fldChar w:fldCharType="end"/>
      </w:r>
    </w:p>
    <w:p w14:paraId="22672288" w14:textId="4155DF53"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7.4.3.1 - Bedingungen der äußeren Einflüsse</w:t>
      </w:r>
      <w:r>
        <w:rPr>
          <w:noProof/>
        </w:rPr>
        <w:tab/>
      </w:r>
      <w:r>
        <w:rPr>
          <w:noProof/>
        </w:rPr>
        <w:fldChar w:fldCharType="begin"/>
      </w:r>
      <w:r>
        <w:rPr>
          <w:noProof/>
        </w:rPr>
        <w:instrText xml:space="preserve"> PAGEREF _Toc196399170 \h </w:instrText>
      </w:r>
      <w:r>
        <w:rPr>
          <w:noProof/>
        </w:rPr>
      </w:r>
      <w:r>
        <w:rPr>
          <w:noProof/>
        </w:rPr>
        <w:fldChar w:fldCharType="separate"/>
      </w:r>
      <w:r w:rsidR="00727CDC">
        <w:rPr>
          <w:noProof/>
        </w:rPr>
        <w:t>234</w:t>
      </w:r>
      <w:r>
        <w:rPr>
          <w:noProof/>
        </w:rPr>
        <w:fldChar w:fldCharType="end"/>
      </w:r>
    </w:p>
    <w:p w14:paraId="69A477B9" w14:textId="444DC037"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7.4.3.2 - Elektrische Leitungen</w:t>
      </w:r>
      <w:r>
        <w:rPr>
          <w:noProof/>
        </w:rPr>
        <w:tab/>
      </w:r>
      <w:r>
        <w:rPr>
          <w:noProof/>
        </w:rPr>
        <w:fldChar w:fldCharType="begin"/>
      </w:r>
      <w:r>
        <w:rPr>
          <w:noProof/>
        </w:rPr>
        <w:instrText xml:space="preserve"> PAGEREF _Toc196399171 \h </w:instrText>
      </w:r>
      <w:r>
        <w:rPr>
          <w:noProof/>
        </w:rPr>
      </w:r>
      <w:r>
        <w:rPr>
          <w:noProof/>
        </w:rPr>
        <w:fldChar w:fldCharType="separate"/>
      </w:r>
      <w:r w:rsidR="00727CDC">
        <w:rPr>
          <w:noProof/>
        </w:rPr>
        <w:t>235</w:t>
      </w:r>
      <w:r>
        <w:rPr>
          <w:noProof/>
        </w:rPr>
        <w:fldChar w:fldCharType="end"/>
      </w:r>
    </w:p>
    <w:p w14:paraId="6591D683" w14:textId="5DA926D4"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7.4.3.3 - Elektrische Betriebsmittel</w:t>
      </w:r>
      <w:r>
        <w:rPr>
          <w:noProof/>
        </w:rPr>
        <w:tab/>
      </w:r>
      <w:r>
        <w:rPr>
          <w:noProof/>
        </w:rPr>
        <w:fldChar w:fldCharType="begin"/>
      </w:r>
      <w:r>
        <w:rPr>
          <w:noProof/>
        </w:rPr>
        <w:instrText xml:space="preserve"> PAGEREF _Toc196399172 \h </w:instrText>
      </w:r>
      <w:r>
        <w:rPr>
          <w:noProof/>
        </w:rPr>
      </w:r>
      <w:r>
        <w:rPr>
          <w:noProof/>
        </w:rPr>
        <w:fldChar w:fldCharType="separate"/>
      </w:r>
      <w:r w:rsidR="00727CDC">
        <w:rPr>
          <w:noProof/>
        </w:rPr>
        <w:t>235</w:t>
      </w:r>
      <w:r>
        <w:rPr>
          <w:noProof/>
        </w:rPr>
        <w:fldChar w:fldCharType="end"/>
      </w:r>
    </w:p>
    <w:p w14:paraId="26DF456B" w14:textId="5E7A61D1"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7.6 - [Enge leitfähige Umschließungen]</w:t>
      </w:r>
      <w:r>
        <w:tab/>
      </w:r>
      <w:r>
        <w:fldChar w:fldCharType="begin"/>
      </w:r>
      <w:r>
        <w:instrText xml:space="preserve"> PAGEREF _Toc196399173 \h </w:instrText>
      </w:r>
      <w:r>
        <w:fldChar w:fldCharType="separate"/>
      </w:r>
      <w:r w:rsidR="00727CDC">
        <w:t>235</w:t>
      </w:r>
      <w:r>
        <w:fldChar w:fldCharType="end"/>
      </w:r>
    </w:p>
    <w:p w14:paraId="5E76EDF0" w14:textId="70142FD2" w:rsidR="00410DE2" w:rsidRPr="006C4637" w:rsidRDefault="00410DE2">
      <w:pPr>
        <w:pStyle w:val="TM2"/>
        <w:rPr>
          <w:rFonts w:asciiTheme="minorHAnsi" w:hAnsiTheme="minorHAnsi"/>
          <w:b w:val="0"/>
          <w:kern w:val="2"/>
          <w:sz w:val="24"/>
          <w:szCs w:val="24"/>
          <w:lang w:eastAsia="fr-BE"/>
          <w14:ligatures w14:val="standardContextual"/>
        </w:rPr>
      </w:pPr>
      <w:r>
        <w:t>Abschnitt 7.6.1 - Anwendungsbereich</w:t>
      </w:r>
      <w:r>
        <w:tab/>
      </w:r>
      <w:r>
        <w:fldChar w:fldCharType="begin"/>
      </w:r>
      <w:r>
        <w:instrText xml:space="preserve"> PAGEREF _Toc196399174 \h </w:instrText>
      </w:r>
      <w:r>
        <w:fldChar w:fldCharType="separate"/>
      </w:r>
      <w:r w:rsidR="00727CDC">
        <w:t>235</w:t>
      </w:r>
      <w:r>
        <w:fldChar w:fldCharType="end"/>
      </w:r>
    </w:p>
    <w:p w14:paraId="139308C0" w14:textId="089555B3" w:rsidR="00410DE2" w:rsidRPr="006C4637" w:rsidRDefault="00410DE2">
      <w:pPr>
        <w:pStyle w:val="TM2"/>
        <w:rPr>
          <w:rFonts w:asciiTheme="minorHAnsi" w:hAnsiTheme="minorHAnsi"/>
          <w:b w:val="0"/>
          <w:kern w:val="2"/>
          <w:sz w:val="24"/>
          <w:szCs w:val="24"/>
          <w:lang w:eastAsia="fr-BE"/>
          <w14:ligatures w14:val="standardContextual"/>
        </w:rPr>
      </w:pPr>
      <w:r>
        <w:t>Abschnitt 7.6.2 - Begriffe und Begriffsbestimmungen</w:t>
      </w:r>
      <w:r>
        <w:tab/>
      </w:r>
      <w:r>
        <w:fldChar w:fldCharType="begin"/>
      </w:r>
      <w:r>
        <w:instrText xml:space="preserve"> PAGEREF _Toc196399175 \h </w:instrText>
      </w:r>
      <w:r>
        <w:fldChar w:fldCharType="separate"/>
      </w:r>
      <w:r w:rsidR="00727CDC">
        <w:t>235</w:t>
      </w:r>
      <w:r>
        <w:fldChar w:fldCharType="end"/>
      </w:r>
    </w:p>
    <w:p w14:paraId="0AC36B32" w14:textId="409C97CD" w:rsidR="00410DE2" w:rsidRPr="006C4637" w:rsidRDefault="00410DE2">
      <w:pPr>
        <w:pStyle w:val="TM2"/>
        <w:rPr>
          <w:rFonts w:asciiTheme="minorHAnsi" w:hAnsiTheme="minorHAnsi"/>
          <w:b w:val="0"/>
          <w:kern w:val="2"/>
          <w:sz w:val="24"/>
          <w:szCs w:val="24"/>
          <w:lang w:eastAsia="fr-BE"/>
          <w14:ligatures w14:val="standardContextual"/>
        </w:rPr>
      </w:pPr>
      <w:r>
        <w:t>Abschnitt 7.6.3 - Schutz gegen elektrischen Schlag</w:t>
      </w:r>
      <w:r>
        <w:tab/>
      </w:r>
      <w:r>
        <w:fldChar w:fldCharType="begin"/>
      </w:r>
      <w:r>
        <w:instrText xml:space="preserve"> PAGEREF _Toc196399176 \h </w:instrText>
      </w:r>
      <w:r>
        <w:fldChar w:fldCharType="separate"/>
      </w:r>
      <w:r w:rsidR="00727CDC">
        <w:t>235</w:t>
      </w:r>
      <w:r>
        <w:fldChar w:fldCharType="end"/>
      </w:r>
    </w:p>
    <w:p w14:paraId="05F40E8C" w14:textId="6ECA6178" w:rsidR="00410DE2" w:rsidRPr="006C4637" w:rsidRDefault="00410DE2">
      <w:pPr>
        <w:pStyle w:val="TM2"/>
        <w:rPr>
          <w:rFonts w:asciiTheme="minorHAnsi" w:hAnsiTheme="minorHAnsi"/>
          <w:b w:val="0"/>
          <w:kern w:val="2"/>
          <w:sz w:val="24"/>
          <w:szCs w:val="24"/>
          <w:lang w:eastAsia="fr-BE"/>
          <w14:ligatures w14:val="standardContextual"/>
        </w:rPr>
      </w:pPr>
      <w:r>
        <w:t>Abschnitt 7.6.4 - Wahl und Einsatz elektrischer Betriebsmittel</w:t>
      </w:r>
      <w:r>
        <w:tab/>
      </w:r>
      <w:r>
        <w:fldChar w:fldCharType="begin"/>
      </w:r>
      <w:r>
        <w:instrText xml:space="preserve"> PAGEREF _Toc196399177 \h </w:instrText>
      </w:r>
      <w:r>
        <w:fldChar w:fldCharType="separate"/>
      </w:r>
      <w:r w:rsidR="00727CDC">
        <w:t>236</w:t>
      </w:r>
      <w:r>
        <w:fldChar w:fldCharType="end"/>
      </w:r>
    </w:p>
    <w:p w14:paraId="7EDEB8DE" w14:textId="508B85F6"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7.6.4.1 - Äußere Einflüsse</w:t>
      </w:r>
      <w:r>
        <w:rPr>
          <w:noProof/>
        </w:rPr>
        <w:tab/>
      </w:r>
      <w:r>
        <w:rPr>
          <w:noProof/>
        </w:rPr>
        <w:fldChar w:fldCharType="begin"/>
      </w:r>
      <w:r>
        <w:rPr>
          <w:noProof/>
        </w:rPr>
        <w:instrText xml:space="preserve"> PAGEREF _Toc196399178 \h </w:instrText>
      </w:r>
      <w:r>
        <w:rPr>
          <w:noProof/>
        </w:rPr>
      </w:r>
      <w:r>
        <w:rPr>
          <w:noProof/>
        </w:rPr>
        <w:fldChar w:fldCharType="separate"/>
      </w:r>
      <w:r w:rsidR="00727CDC">
        <w:rPr>
          <w:noProof/>
        </w:rPr>
        <w:t>236</w:t>
      </w:r>
      <w:r>
        <w:rPr>
          <w:noProof/>
        </w:rPr>
        <w:fldChar w:fldCharType="end"/>
      </w:r>
    </w:p>
    <w:p w14:paraId="41671CB3" w14:textId="588EB977"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7.6.4.2 - Elektrische Leitungen</w:t>
      </w:r>
      <w:r>
        <w:rPr>
          <w:noProof/>
        </w:rPr>
        <w:tab/>
      </w:r>
      <w:r>
        <w:rPr>
          <w:noProof/>
        </w:rPr>
        <w:fldChar w:fldCharType="begin"/>
      </w:r>
      <w:r>
        <w:rPr>
          <w:noProof/>
        </w:rPr>
        <w:instrText xml:space="preserve"> PAGEREF _Toc196399179 \h </w:instrText>
      </w:r>
      <w:r>
        <w:rPr>
          <w:noProof/>
        </w:rPr>
      </w:r>
      <w:r>
        <w:rPr>
          <w:noProof/>
        </w:rPr>
        <w:fldChar w:fldCharType="separate"/>
      </w:r>
      <w:r w:rsidR="00727CDC">
        <w:rPr>
          <w:noProof/>
        </w:rPr>
        <w:t>236</w:t>
      </w:r>
      <w:r>
        <w:rPr>
          <w:noProof/>
        </w:rPr>
        <w:fldChar w:fldCharType="end"/>
      </w:r>
    </w:p>
    <w:p w14:paraId="2BC4E934" w14:textId="739F1802"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7.8 - Campingplätze</w:t>
      </w:r>
      <w:r>
        <w:tab/>
      </w:r>
      <w:r>
        <w:fldChar w:fldCharType="begin"/>
      </w:r>
      <w:r>
        <w:instrText xml:space="preserve"> PAGEREF _Toc196399180 \h </w:instrText>
      </w:r>
      <w:r>
        <w:fldChar w:fldCharType="separate"/>
      </w:r>
      <w:r w:rsidR="00727CDC">
        <w:t>236</w:t>
      </w:r>
      <w:r>
        <w:fldChar w:fldCharType="end"/>
      </w:r>
    </w:p>
    <w:p w14:paraId="3C333221" w14:textId="0893A264" w:rsidR="00410DE2" w:rsidRPr="006C4637" w:rsidRDefault="00410DE2">
      <w:pPr>
        <w:pStyle w:val="TM2"/>
        <w:rPr>
          <w:rFonts w:asciiTheme="minorHAnsi" w:hAnsiTheme="minorHAnsi"/>
          <w:b w:val="0"/>
          <w:kern w:val="2"/>
          <w:sz w:val="24"/>
          <w:szCs w:val="24"/>
          <w:lang w:eastAsia="fr-BE"/>
          <w14:ligatures w14:val="standardContextual"/>
        </w:rPr>
      </w:pPr>
      <w:r>
        <w:t>Abschnitt 7.8.1 - Anwendungsbereich</w:t>
      </w:r>
      <w:r>
        <w:tab/>
      </w:r>
      <w:r>
        <w:fldChar w:fldCharType="begin"/>
      </w:r>
      <w:r>
        <w:instrText xml:space="preserve"> PAGEREF _Toc196399181 \h </w:instrText>
      </w:r>
      <w:r>
        <w:fldChar w:fldCharType="separate"/>
      </w:r>
      <w:r w:rsidR="00727CDC">
        <w:t>236</w:t>
      </w:r>
      <w:r>
        <w:fldChar w:fldCharType="end"/>
      </w:r>
    </w:p>
    <w:p w14:paraId="1316E559" w14:textId="27DB1F78" w:rsidR="00410DE2" w:rsidRPr="006C4637" w:rsidRDefault="00410DE2">
      <w:pPr>
        <w:pStyle w:val="TM2"/>
        <w:rPr>
          <w:rFonts w:asciiTheme="minorHAnsi" w:hAnsiTheme="minorHAnsi"/>
          <w:b w:val="0"/>
          <w:kern w:val="2"/>
          <w:sz w:val="24"/>
          <w:szCs w:val="24"/>
          <w:lang w:eastAsia="fr-BE"/>
          <w14:ligatures w14:val="standardContextual"/>
        </w:rPr>
      </w:pPr>
      <w:r>
        <w:t>Abschnitt 7.8.2 - Anschlusspunkt</w:t>
      </w:r>
      <w:r>
        <w:tab/>
      </w:r>
      <w:r>
        <w:fldChar w:fldCharType="begin"/>
      </w:r>
      <w:r>
        <w:instrText xml:space="preserve"> PAGEREF _Toc196399182 \h </w:instrText>
      </w:r>
      <w:r>
        <w:fldChar w:fldCharType="separate"/>
      </w:r>
      <w:r w:rsidR="00727CDC">
        <w:t>236</w:t>
      </w:r>
      <w:r>
        <w:fldChar w:fldCharType="end"/>
      </w:r>
    </w:p>
    <w:p w14:paraId="70693423" w14:textId="369BBD03" w:rsidR="00410DE2" w:rsidRPr="006C4637" w:rsidRDefault="00410DE2">
      <w:pPr>
        <w:pStyle w:val="TM2"/>
        <w:rPr>
          <w:rFonts w:asciiTheme="minorHAnsi" w:hAnsiTheme="minorHAnsi"/>
          <w:b w:val="0"/>
          <w:kern w:val="2"/>
          <w:sz w:val="24"/>
          <w:szCs w:val="24"/>
          <w:lang w:eastAsia="fr-BE"/>
          <w14:ligatures w14:val="standardContextual"/>
        </w:rPr>
      </w:pPr>
      <w:r>
        <w:t>Abschnitt 7.8.3 - Schutz gegen elektrischen Schlag</w:t>
      </w:r>
      <w:r>
        <w:tab/>
      </w:r>
      <w:r>
        <w:fldChar w:fldCharType="begin"/>
      </w:r>
      <w:r>
        <w:instrText xml:space="preserve"> PAGEREF _Toc196399183 \h </w:instrText>
      </w:r>
      <w:r>
        <w:fldChar w:fldCharType="separate"/>
      </w:r>
      <w:r w:rsidR="00727CDC">
        <w:t>236</w:t>
      </w:r>
      <w:r>
        <w:fldChar w:fldCharType="end"/>
      </w:r>
    </w:p>
    <w:p w14:paraId="0F021462" w14:textId="4465B0EB" w:rsidR="00410DE2" w:rsidRPr="006C4637" w:rsidRDefault="00410DE2">
      <w:pPr>
        <w:pStyle w:val="TM2"/>
        <w:rPr>
          <w:rFonts w:asciiTheme="minorHAnsi" w:hAnsiTheme="minorHAnsi"/>
          <w:b w:val="0"/>
          <w:kern w:val="2"/>
          <w:sz w:val="24"/>
          <w:szCs w:val="24"/>
          <w:lang w:eastAsia="fr-BE"/>
          <w14:ligatures w14:val="standardContextual"/>
        </w:rPr>
      </w:pPr>
      <w:r>
        <w:t>Abschnitt 7.8.4 - Wahl und Einsatz elektrischer Betriebsmittel</w:t>
      </w:r>
      <w:r>
        <w:tab/>
      </w:r>
      <w:r>
        <w:fldChar w:fldCharType="begin"/>
      </w:r>
      <w:r>
        <w:instrText xml:space="preserve"> PAGEREF _Toc196399184 \h </w:instrText>
      </w:r>
      <w:r>
        <w:fldChar w:fldCharType="separate"/>
      </w:r>
      <w:r w:rsidR="00727CDC">
        <w:t>236</w:t>
      </w:r>
      <w:r>
        <w:fldChar w:fldCharType="end"/>
      </w:r>
    </w:p>
    <w:p w14:paraId="5DD4BC35" w14:textId="37480A3A"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7.8.4.1 - Äußere Einflüsse</w:t>
      </w:r>
      <w:r>
        <w:rPr>
          <w:noProof/>
        </w:rPr>
        <w:tab/>
      </w:r>
      <w:r>
        <w:rPr>
          <w:noProof/>
        </w:rPr>
        <w:fldChar w:fldCharType="begin"/>
      </w:r>
      <w:r>
        <w:rPr>
          <w:noProof/>
        </w:rPr>
        <w:instrText xml:space="preserve"> PAGEREF _Toc196399185 \h </w:instrText>
      </w:r>
      <w:r>
        <w:rPr>
          <w:noProof/>
        </w:rPr>
      </w:r>
      <w:r>
        <w:rPr>
          <w:noProof/>
        </w:rPr>
        <w:fldChar w:fldCharType="separate"/>
      </w:r>
      <w:r w:rsidR="00727CDC">
        <w:rPr>
          <w:noProof/>
        </w:rPr>
        <w:t>236</w:t>
      </w:r>
      <w:r>
        <w:rPr>
          <w:noProof/>
        </w:rPr>
        <w:fldChar w:fldCharType="end"/>
      </w:r>
    </w:p>
    <w:p w14:paraId="45451778" w14:textId="2F966DA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7.8.4.2 - Elektrische Betriebsmittel</w:t>
      </w:r>
      <w:r>
        <w:rPr>
          <w:noProof/>
        </w:rPr>
        <w:tab/>
      </w:r>
      <w:r>
        <w:rPr>
          <w:noProof/>
        </w:rPr>
        <w:fldChar w:fldCharType="begin"/>
      </w:r>
      <w:r>
        <w:rPr>
          <w:noProof/>
        </w:rPr>
        <w:instrText xml:space="preserve"> PAGEREF _Toc196399186 \h </w:instrText>
      </w:r>
      <w:r>
        <w:rPr>
          <w:noProof/>
        </w:rPr>
      </w:r>
      <w:r>
        <w:rPr>
          <w:noProof/>
        </w:rPr>
        <w:fldChar w:fldCharType="separate"/>
      </w:r>
      <w:r w:rsidR="00727CDC">
        <w:rPr>
          <w:noProof/>
        </w:rPr>
        <w:t>237</w:t>
      </w:r>
      <w:r>
        <w:rPr>
          <w:noProof/>
        </w:rPr>
        <w:fldChar w:fldCharType="end"/>
      </w:r>
    </w:p>
    <w:p w14:paraId="06A224BF" w14:textId="59D072B1"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7.9 - Jachthäfen</w:t>
      </w:r>
      <w:r>
        <w:tab/>
      </w:r>
      <w:r>
        <w:fldChar w:fldCharType="begin"/>
      </w:r>
      <w:r>
        <w:instrText xml:space="preserve"> PAGEREF _Toc196399187 \h </w:instrText>
      </w:r>
      <w:r>
        <w:fldChar w:fldCharType="separate"/>
      </w:r>
      <w:r w:rsidR="00727CDC">
        <w:t>237</w:t>
      </w:r>
      <w:r>
        <w:fldChar w:fldCharType="end"/>
      </w:r>
    </w:p>
    <w:p w14:paraId="1568782C" w14:textId="4BEE8526" w:rsidR="00410DE2" w:rsidRPr="006C4637" w:rsidRDefault="00410DE2">
      <w:pPr>
        <w:pStyle w:val="TM2"/>
        <w:rPr>
          <w:rFonts w:asciiTheme="minorHAnsi" w:hAnsiTheme="minorHAnsi"/>
          <w:b w:val="0"/>
          <w:kern w:val="2"/>
          <w:sz w:val="24"/>
          <w:szCs w:val="24"/>
          <w:lang w:eastAsia="fr-BE"/>
          <w14:ligatures w14:val="standardContextual"/>
        </w:rPr>
      </w:pPr>
      <w:r>
        <w:t>Abschnitt 7.9.1 - Anwendungsbereich</w:t>
      </w:r>
      <w:r>
        <w:tab/>
      </w:r>
      <w:r>
        <w:fldChar w:fldCharType="begin"/>
      </w:r>
      <w:r>
        <w:instrText xml:space="preserve"> PAGEREF _Toc196399188 \h </w:instrText>
      </w:r>
      <w:r>
        <w:fldChar w:fldCharType="separate"/>
      </w:r>
      <w:r w:rsidR="00727CDC">
        <w:t>237</w:t>
      </w:r>
      <w:r>
        <w:fldChar w:fldCharType="end"/>
      </w:r>
    </w:p>
    <w:p w14:paraId="63D70015" w14:textId="23B64F36" w:rsidR="00410DE2" w:rsidRPr="006C4637" w:rsidRDefault="00410DE2">
      <w:pPr>
        <w:pStyle w:val="TM2"/>
        <w:rPr>
          <w:rFonts w:asciiTheme="minorHAnsi" w:hAnsiTheme="minorHAnsi"/>
          <w:b w:val="0"/>
          <w:kern w:val="2"/>
          <w:sz w:val="24"/>
          <w:szCs w:val="24"/>
          <w:lang w:eastAsia="fr-BE"/>
          <w14:ligatures w14:val="standardContextual"/>
        </w:rPr>
      </w:pPr>
      <w:r>
        <w:t>Abschnitt 7.9.2 - Schutz gegen elektrischen Schlag</w:t>
      </w:r>
      <w:r>
        <w:tab/>
      </w:r>
      <w:r>
        <w:fldChar w:fldCharType="begin"/>
      </w:r>
      <w:r>
        <w:instrText xml:space="preserve"> PAGEREF _Toc196399189 \h </w:instrText>
      </w:r>
      <w:r>
        <w:fldChar w:fldCharType="separate"/>
      </w:r>
      <w:r w:rsidR="00727CDC">
        <w:t>237</w:t>
      </w:r>
      <w:r>
        <w:fldChar w:fldCharType="end"/>
      </w:r>
    </w:p>
    <w:p w14:paraId="4A2B0623" w14:textId="1B3FD001" w:rsidR="00410DE2" w:rsidRPr="006C4637" w:rsidRDefault="00410DE2">
      <w:pPr>
        <w:pStyle w:val="TM2"/>
        <w:rPr>
          <w:rFonts w:asciiTheme="minorHAnsi" w:hAnsiTheme="minorHAnsi"/>
          <w:b w:val="0"/>
          <w:kern w:val="2"/>
          <w:sz w:val="24"/>
          <w:szCs w:val="24"/>
          <w:lang w:eastAsia="fr-BE"/>
          <w14:ligatures w14:val="standardContextual"/>
        </w:rPr>
      </w:pPr>
      <w:r>
        <w:t>Abschnitt 7.9.3 - Wahl und Einsatz elektrischer Betriebsmittel</w:t>
      </w:r>
      <w:r>
        <w:tab/>
      </w:r>
      <w:r>
        <w:fldChar w:fldCharType="begin"/>
      </w:r>
      <w:r>
        <w:instrText xml:space="preserve"> PAGEREF _Toc196399190 \h </w:instrText>
      </w:r>
      <w:r>
        <w:fldChar w:fldCharType="separate"/>
      </w:r>
      <w:r w:rsidR="00727CDC">
        <w:t>237</w:t>
      </w:r>
      <w:r>
        <w:fldChar w:fldCharType="end"/>
      </w:r>
    </w:p>
    <w:p w14:paraId="6F9744C1" w14:textId="0C8C62AE"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7.9.3.1 - Äußere Einflüsse</w:t>
      </w:r>
      <w:r>
        <w:rPr>
          <w:noProof/>
        </w:rPr>
        <w:tab/>
      </w:r>
      <w:r>
        <w:rPr>
          <w:noProof/>
        </w:rPr>
        <w:fldChar w:fldCharType="begin"/>
      </w:r>
      <w:r>
        <w:rPr>
          <w:noProof/>
        </w:rPr>
        <w:instrText xml:space="preserve"> PAGEREF _Toc196399191 \h </w:instrText>
      </w:r>
      <w:r>
        <w:rPr>
          <w:noProof/>
        </w:rPr>
      </w:r>
      <w:r>
        <w:rPr>
          <w:noProof/>
        </w:rPr>
        <w:fldChar w:fldCharType="separate"/>
      </w:r>
      <w:r w:rsidR="00727CDC">
        <w:rPr>
          <w:noProof/>
        </w:rPr>
        <w:t>237</w:t>
      </w:r>
      <w:r>
        <w:rPr>
          <w:noProof/>
        </w:rPr>
        <w:fldChar w:fldCharType="end"/>
      </w:r>
    </w:p>
    <w:p w14:paraId="19358A5D" w14:textId="5844F9D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7.9.3.2 - Elektrische Betriebsmittel</w:t>
      </w:r>
      <w:r>
        <w:rPr>
          <w:noProof/>
        </w:rPr>
        <w:tab/>
      </w:r>
      <w:r>
        <w:rPr>
          <w:noProof/>
        </w:rPr>
        <w:fldChar w:fldCharType="begin"/>
      </w:r>
      <w:r>
        <w:rPr>
          <w:noProof/>
        </w:rPr>
        <w:instrText xml:space="preserve"> PAGEREF _Toc196399192 \h </w:instrText>
      </w:r>
      <w:r>
        <w:rPr>
          <w:noProof/>
        </w:rPr>
      </w:r>
      <w:r>
        <w:rPr>
          <w:noProof/>
        </w:rPr>
        <w:fldChar w:fldCharType="separate"/>
      </w:r>
      <w:r w:rsidR="00727CDC">
        <w:rPr>
          <w:noProof/>
        </w:rPr>
        <w:t>237</w:t>
      </w:r>
      <w:r>
        <w:rPr>
          <w:noProof/>
        </w:rPr>
        <w:fldChar w:fldCharType="end"/>
      </w:r>
    </w:p>
    <w:p w14:paraId="3609DB24" w14:textId="051C4FD1"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7.11 - Jahrmarktsanlagen</w:t>
      </w:r>
      <w:r>
        <w:tab/>
      </w:r>
      <w:r>
        <w:fldChar w:fldCharType="begin"/>
      </w:r>
      <w:r>
        <w:instrText xml:space="preserve"> PAGEREF _Toc196399193 \h </w:instrText>
      </w:r>
      <w:r>
        <w:fldChar w:fldCharType="separate"/>
      </w:r>
      <w:r w:rsidR="00727CDC">
        <w:t>237</w:t>
      </w:r>
      <w:r>
        <w:fldChar w:fldCharType="end"/>
      </w:r>
    </w:p>
    <w:p w14:paraId="3328C740" w14:textId="5AB617FF" w:rsidR="00410DE2" w:rsidRPr="006C4637" w:rsidRDefault="00410DE2">
      <w:pPr>
        <w:pStyle w:val="TM2"/>
        <w:rPr>
          <w:rFonts w:asciiTheme="minorHAnsi" w:hAnsiTheme="minorHAnsi"/>
          <w:b w:val="0"/>
          <w:kern w:val="2"/>
          <w:sz w:val="24"/>
          <w:szCs w:val="24"/>
          <w:lang w:eastAsia="fr-BE"/>
          <w14:ligatures w14:val="standardContextual"/>
        </w:rPr>
      </w:pPr>
      <w:r>
        <w:t>Abschnitt 7.11.1 - Anwendungsbereich</w:t>
      </w:r>
      <w:r>
        <w:tab/>
      </w:r>
      <w:r>
        <w:fldChar w:fldCharType="begin"/>
      </w:r>
      <w:r>
        <w:instrText xml:space="preserve"> PAGEREF _Toc196399194 \h </w:instrText>
      </w:r>
      <w:r>
        <w:fldChar w:fldCharType="separate"/>
      </w:r>
      <w:r w:rsidR="00727CDC">
        <w:t>237</w:t>
      </w:r>
      <w:r>
        <w:fldChar w:fldCharType="end"/>
      </w:r>
    </w:p>
    <w:p w14:paraId="3E70AD8E" w14:textId="65CD6D26" w:rsidR="00410DE2" w:rsidRPr="006C4637" w:rsidRDefault="00410DE2">
      <w:pPr>
        <w:pStyle w:val="TM2"/>
        <w:rPr>
          <w:rFonts w:asciiTheme="minorHAnsi" w:hAnsiTheme="minorHAnsi"/>
          <w:b w:val="0"/>
          <w:kern w:val="2"/>
          <w:sz w:val="24"/>
          <w:szCs w:val="24"/>
          <w:lang w:eastAsia="fr-BE"/>
          <w14:ligatures w14:val="standardContextual"/>
        </w:rPr>
      </w:pPr>
      <w:r>
        <w:t>Abschnitt 7.11.2 - Schutz gegen elektrischen Schlag</w:t>
      </w:r>
      <w:r>
        <w:tab/>
      </w:r>
      <w:r>
        <w:fldChar w:fldCharType="begin"/>
      </w:r>
      <w:r>
        <w:instrText xml:space="preserve"> PAGEREF _Toc196399195 \h </w:instrText>
      </w:r>
      <w:r>
        <w:fldChar w:fldCharType="separate"/>
      </w:r>
      <w:r w:rsidR="00727CDC">
        <w:t>237</w:t>
      </w:r>
      <w:r>
        <w:fldChar w:fldCharType="end"/>
      </w:r>
    </w:p>
    <w:p w14:paraId="03BEE91F" w14:textId="1F91D9B9"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7.22 - Stromversorgung von Elektrostraßenfahrzeugen</w:t>
      </w:r>
      <w:r>
        <w:tab/>
      </w:r>
      <w:r>
        <w:fldChar w:fldCharType="begin"/>
      </w:r>
      <w:r>
        <w:instrText xml:space="preserve"> PAGEREF _Toc196399196 \h </w:instrText>
      </w:r>
      <w:r>
        <w:fldChar w:fldCharType="separate"/>
      </w:r>
      <w:r w:rsidR="00727CDC">
        <w:t>238</w:t>
      </w:r>
      <w:r>
        <w:fldChar w:fldCharType="end"/>
      </w:r>
    </w:p>
    <w:p w14:paraId="4E01F725" w14:textId="598AA63B" w:rsidR="00410DE2" w:rsidRPr="006C4637" w:rsidRDefault="00410DE2">
      <w:pPr>
        <w:pStyle w:val="TM2"/>
        <w:rPr>
          <w:rFonts w:asciiTheme="minorHAnsi" w:hAnsiTheme="minorHAnsi"/>
          <w:b w:val="0"/>
          <w:kern w:val="2"/>
          <w:sz w:val="24"/>
          <w:szCs w:val="24"/>
          <w:lang w:eastAsia="fr-BE"/>
          <w14:ligatures w14:val="standardContextual"/>
        </w:rPr>
      </w:pPr>
      <w:r>
        <w:t>Abschnitt 7.22.1 - Anwendungsbereich</w:t>
      </w:r>
      <w:r>
        <w:tab/>
      </w:r>
      <w:r>
        <w:fldChar w:fldCharType="begin"/>
      </w:r>
      <w:r>
        <w:instrText xml:space="preserve"> PAGEREF _Toc196399197 \h </w:instrText>
      </w:r>
      <w:r>
        <w:fldChar w:fldCharType="separate"/>
      </w:r>
      <w:r w:rsidR="00727CDC">
        <w:t>238</w:t>
      </w:r>
      <w:r>
        <w:fldChar w:fldCharType="end"/>
      </w:r>
    </w:p>
    <w:p w14:paraId="3C7318B7" w14:textId="32E4A159" w:rsidR="00410DE2" w:rsidRPr="006C4637" w:rsidRDefault="00410DE2">
      <w:pPr>
        <w:pStyle w:val="TM2"/>
        <w:rPr>
          <w:rFonts w:asciiTheme="minorHAnsi" w:hAnsiTheme="minorHAnsi"/>
          <w:b w:val="0"/>
          <w:kern w:val="2"/>
          <w:sz w:val="24"/>
          <w:szCs w:val="24"/>
          <w:lang w:eastAsia="fr-BE"/>
          <w14:ligatures w14:val="standardContextual"/>
        </w:rPr>
      </w:pPr>
      <w:r>
        <w:t>Abschnitt 7.22.2 - Begriffe und Begriffsbestimmungen</w:t>
      </w:r>
      <w:r>
        <w:tab/>
      </w:r>
      <w:r>
        <w:fldChar w:fldCharType="begin"/>
      </w:r>
      <w:r>
        <w:instrText xml:space="preserve"> PAGEREF _Toc196399198 \h </w:instrText>
      </w:r>
      <w:r>
        <w:fldChar w:fldCharType="separate"/>
      </w:r>
      <w:r w:rsidR="00727CDC">
        <w:t>238</w:t>
      </w:r>
      <w:r>
        <w:fldChar w:fldCharType="end"/>
      </w:r>
    </w:p>
    <w:p w14:paraId="2687E8E4" w14:textId="33280469" w:rsidR="00410DE2" w:rsidRPr="006C4637" w:rsidRDefault="00410DE2">
      <w:pPr>
        <w:pStyle w:val="TM2"/>
        <w:rPr>
          <w:rFonts w:asciiTheme="minorHAnsi" w:hAnsiTheme="minorHAnsi"/>
          <w:b w:val="0"/>
          <w:kern w:val="2"/>
          <w:sz w:val="24"/>
          <w:szCs w:val="24"/>
          <w:lang w:eastAsia="fr-BE"/>
          <w14:ligatures w14:val="standardContextual"/>
        </w:rPr>
      </w:pPr>
      <w:r>
        <w:t>Abschnitt 7.22.3 - Bestimmung der allgemeinen Eigenschaften - Unterteilung von Anlagen</w:t>
      </w:r>
      <w:r>
        <w:tab/>
      </w:r>
      <w:r>
        <w:fldChar w:fldCharType="begin"/>
      </w:r>
      <w:r>
        <w:instrText xml:space="preserve"> PAGEREF _Toc196399199 \h </w:instrText>
      </w:r>
      <w:r>
        <w:fldChar w:fldCharType="separate"/>
      </w:r>
      <w:r w:rsidR="00727CDC">
        <w:t>238</w:t>
      </w:r>
      <w:r>
        <w:fldChar w:fldCharType="end"/>
      </w:r>
    </w:p>
    <w:p w14:paraId="46FE4673" w14:textId="64373889" w:rsidR="00410DE2" w:rsidRPr="006C4637" w:rsidRDefault="00410DE2">
      <w:pPr>
        <w:pStyle w:val="TM2"/>
        <w:rPr>
          <w:rFonts w:asciiTheme="minorHAnsi" w:hAnsiTheme="minorHAnsi"/>
          <w:b w:val="0"/>
          <w:kern w:val="2"/>
          <w:sz w:val="24"/>
          <w:szCs w:val="24"/>
          <w:lang w:eastAsia="fr-BE"/>
          <w14:ligatures w14:val="standardContextual"/>
        </w:rPr>
      </w:pPr>
      <w:r>
        <w:t>Abschnitt 7.22.4 - Schutzmaßnahmen</w:t>
      </w:r>
      <w:r>
        <w:tab/>
      </w:r>
      <w:r>
        <w:fldChar w:fldCharType="begin"/>
      </w:r>
      <w:r>
        <w:instrText xml:space="preserve"> PAGEREF _Toc196399200 \h </w:instrText>
      </w:r>
      <w:r>
        <w:fldChar w:fldCharType="separate"/>
      </w:r>
      <w:r w:rsidR="00727CDC">
        <w:t>241</w:t>
      </w:r>
      <w:r>
        <w:fldChar w:fldCharType="end"/>
      </w:r>
    </w:p>
    <w:p w14:paraId="23E17887" w14:textId="29C46029"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7.22.4.1 - Schutz gegen indirektes Berühren</w:t>
      </w:r>
      <w:r>
        <w:rPr>
          <w:noProof/>
        </w:rPr>
        <w:tab/>
      </w:r>
      <w:r>
        <w:rPr>
          <w:noProof/>
        </w:rPr>
        <w:fldChar w:fldCharType="begin"/>
      </w:r>
      <w:r>
        <w:rPr>
          <w:noProof/>
        </w:rPr>
        <w:instrText xml:space="preserve"> PAGEREF _Toc196399201 \h </w:instrText>
      </w:r>
      <w:r>
        <w:rPr>
          <w:noProof/>
        </w:rPr>
      </w:r>
      <w:r>
        <w:rPr>
          <w:noProof/>
        </w:rPr>
        <w:fldChar w:fldCharType="separate"/>
      </w:r>
      <w:r w:rsidR="00727CDC">
        <w:rPr>
          <w:noProof/>
        </w:rPr>
        <w:t>241</w:t>
      </w:r>
      <w:r>
        <w:rPr>
          <w:noProof/>
        </w:rPr>
        <w:fldChar w:fldCharType="end"/>
      </w:r>
    </w:p>
    <w:p w14:paraId="1BD9A937" w14:textId="2599A916"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7.22.4.2 - Elektrischer Überstromschutz</w:t>
      </w:r>
      <w:r>
        <w:rPr>
          <w:noProof/>
        </w:rPr>
        <w:tab/>
      </w:r>
      <w:r>
        <w:rPr>
          <w:noProof/>
        </w:rPr>
        <w:fldChar w:fldCharType="begin"/>
      </w:r>
      <w:r>
        <w:rPr>
          <w:noProof/>
        </w:rPr>
        <w:instrText xml:space="preserve"> PAGEREF _Toc196399202 \h </w:instrText>
      </w:r>
      <w:r>
        <w:rPr>
          <w:noProof/>
        </w:rPr>
      </w:r>
      <w:r>
        <w:rPr>
          <w:noProof/>
        </w:rPr>
        <w:fldChar w:fldCharType="separate"/>
      </w:r>
      <w:r w:rsidR="00727CDC">
        <w:rPr>
          <w:noProof/>
        </w:rPr>
        <w:t>241</w:t>
      </w:r>
      <w:r>
        <w:rPr>
          <w:noProof/>
        </w:rPr>
        <w:fldChar w:fldCharType="end"/>
      </w:r>
    </w:p>
    <w:p w14:paraId="083D521D" w14:textId="62EA6AF2" w:rsidR="00410DE2" w:rsidRPr="006C4637" w:rsidRDefault="00410DE2">
      <w:pPr>
        <w:pStyle w:val="TM2"/>
        <w:rPr>
          <w:rFonts w:asciiTheme="minorHAnsi" w:hAnsiTheme="minorHAnsi"/>
          <w:b w:val="0"/>
          <w:kern w:val="2"/>
          <w:sz w:val="24"/>
          <w:szCs w:val="24"/>
          <w:lang w:eastAsia="fr-BE"/>
          <w14:ligatures w14:val="standardContextual"/>
        </w:rPr>
      </w:pPr>
      <w:r>
        <w:t>Abschnitt 7.22.5 - Wahl und Einsatz elektrischer Betriebsmittel</w:t>
      </w:r>
      <w:r>
        <w:tab/>
      </w:r>
      <w:r>
        <w:fldChar w:fldCharType="begin"/>
      </w:r>
      <w:r>
        <w:instrText xml:space="preserve"> PAGEREF _Toc196399203 \h </w:instrText>
      </w:r>
      <w:r>
        <w:fldChar w:fldCharType="separate"/>
      </w:r>
      <w:r w:rsidR="00727CDC">
        <w:t>242</w:t>
      </w:r>
      <w:r>
        <w:fldChar w:fldCharType="end"/>
      </w:r>
    </w:p>
    <w:p w14:paraId="3383DFAD" w14:textId="1BA0871C"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7.22.5.1 - Äußere Einflüsse</w:t>
      </w:r>
      <w:r>
        <w:rPr>
          <w:noProof/>
        </w:rPr>
        <w:tab/>
      </w:r>
      <w:r>
        <w:rPr>
          <w:noProof/>
        </w:rPr>
        <w:fldChar w:fldCharType="begin"/>
      </w:r>
      <w:r>
        <w:rPr>
          <w:noProof/>
        </w:rPr>
        <w:instrText xml:space="preserve"> PAGEREF _Toc196399204 \h </w:instrText>
      </w:r>
      <w:r>
        <w:rPr>
          <w:noProof/>
        </w:rPr>
      </w:r>
      <w:r>
        <w:rPr>
          <w:noProof/>
        </w:rPr>
        <w:fldChar w:fldCharType="separate"/>
      </w:r>
      <w:r w:rsidR="00727CDC">
        <w:rPr>
          <w:noProof/>
        </w:rPr>
        <w:t>242</w:t>
      </w:r>
      <w:r>
        <w:rPr>
          <w:noProof/>
        </w:rPr>
        <w:fldChar w:fldCharType="end"/>
      </w:r>
    </w:p>
    <w:p w14:paraId="6528D214" w14:textId="606EDCCD"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7.22.5.2 - Not-Ausschaltung</w:t>
      </w:r>
      <w:r>
        <w:rPr>
          <w:noProof/>
        </w:rPr>
        <w:tab/>
      </w:r>
      <w:r>
        <w:rPr>
          <w:noProof/>
        </w:rPr>
        <w:fldChar w:fldCharType="begin"/>
      </w:r>
      <w:r>
        <w:rPr>
          <w:noProof/>
        </w:rPr>
        <w:instrText xml:space="preserve"> PAGEREF _Toc196399205 \h </w:instrText>
      </w:r>
      <w:r>
        <w:rPr>
          <w:noProof/>
        </w:rPr>
      </w:r>
      <w:r>
        <w:rPr>
          <w:noProof/>
        </w:rPr>
        <w:fldChar w:fldCharType="separate"/>
      </w:r>
      <w:r w:rsidR="00727CDC">
        <w:rPr>
          <w:noProof/>
        </w:rPr>
        <w:t>242</w:t>
      </w:r>
      <w:r>
        <w:rPr>
          <w:noProof/>
        </w:rPr>
        <w:fldChar w:fldCharType="end"/>
      </w:r>
    </w:p>
    <w:p w14:paraId="6A10281F" w14:textId="290EE6B2"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7.22.5.3 - Anschlusspunkt</w:t>
      </w:r>
      <w:r>
        <w:rPr>
          <w:noProof/>
        </w:rPr>
        <w:tab/>
      </w:r>
      <w:r>
        <w:rPr>
          <w:noProof/>
        </w:rPr>
        <w:fldChar w:fldCharType="begin"/>
      </w:r>
      <w:r>
        <w:rPr>
          <w:noProof/>
        </w:rPr>
        <w:instrText xml:space="preserve"> PAGEREF _Toc196399206 \h </w:instrText>
      </w:r>
      <w:r>
        <w:rPr>
          <w:noProof/>
        </w:rPr>
      </w:r>
      <w:r>
        <w:rPr>
          <w:noProof/>
        </w:rPr>
        <w:fldChar w:fldCharType="separate"/>
      </w:r>
      <w:r w:rsidR="00727CDC">
        <w:rPr>
          <w:noProof/>
        </w:rPr>
        <w:t>242</w:t>
      </w:r>
      <w:r>
        <w:rPr>
          <w:noProof/>
        </w:rPr>
        <w:fldChar w:fldCharType="end"/>
      </w:r>
    </w:p>
    <w:p w14:paraId="08E02BD2" w14:textId="2B6ABB59"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7.22.5.4 - Dezentrale Niederspannung-Erzeugungseinheiten</w:t>
      </w:r>
      <w:r>
        <w:rPr>
          <w:noProof/>
        </w:rPr>
        <w:tab/>
      </w:r>
      <w:r>
        <w:rPr>
          <w:noProof/>
        </w:rPr>
        <w:fldChar w:fldCharType="begin"/>
      </w:r>
      <w:r>
        <w:rPr>
          <w:noProof/>
        </w:rPr>
        <w:instrText xml:space="preserve"> PAGEREF _Toc196399207 \h </w:instrText>
      </w:r>
      <w:r>
        <w:rPr>
          <w:noProof/>
        </w:rPr>
      </w:r>
      <w:r>
        <w:rPr>
          <w:noProof/>
        </w:rPr>
        <w:fldChar w:fldCharType="separate"/>
      </w:r>
      <w:r w:rsidR="00727CDC">
        <w:rPr>
          <w:noProof/>
        </w:rPr>
        <w:t>242</w:t>
      </w:r>
      <w:r>
        <w:rPr>
          <w:noProof/>
        </w:rPr>
        <w:fldChar w:fldCharType="end"/>
      </w:r>
    </w:p>
    <w:p w14:paraId="1AFDC2C0" w14:textId="3E4DAFC3"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7.22.5.5 - Lage von Ladestationen und ihrer angrenzenden Parkplätze</w:t>
      </w:r>
      <w:r>
        <w:rPr>
          <w:noProof/>
        </w:rPr>
        <w:tab/>
      </w:r>
      <w:r>
        <w:rPr>
          <w:noProof/>
        </w:rPr>
        <w:fldChar w:fldCharType="begin"/>
      </w:r>
      <w:r>
        <w:rPr>
          <w:noProof/>
        </w:rPr>
        <w:instrText xml:space="preserve"> PAGEREF _Toc196399208 \h </w:instrText>
      </w:r>
      <w:r>
        <w:rPr>
          <w:noProof/>
        </w:rPr>
      </w:r>
      <w:r>
        <w:rPr>
          <w:noProof/>
        </w:rPr>
        <w:fldChar w:fldCharType="separate"/>
      </w:r>
      <w:r w:rsidR="00727CDC">
        <w:rPr>
          <w:noProof/>
        </w:rPr>
        <w:t>242</w:t>
      </w:r>
      <w:r>
        <w:rPr>
          <w:noProof/>
        </w:rPr>
        <w:fldChar w:fldCharType="end"/>
      </w:r>
    </w:p>
    <w:p w14:paraId="142500B7" w14:textId="0BCEB299"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lastRenderedPageBreak/>
        <w:t>Kapitel 7.100 - Springbrunnen und andere Wasserbecken</w:t>
      </w:r>
      <w:r>
        <w:tab/>
      </w:r>
      <w:r>
        <w:fldChar w:fldCharType="begin"/>
      </w:r>
      <w:r>
        <w:instrText xml:space="preserve"> PAGEREF _Toc196399209 \h </w:instrText>
      </w:r>
      <w:r>
        <w:fldChar w:fldCharType="separate"/>
      </w:r>
      <w:r w:rsidR="00727CDC">
        <w:t>242</w:t>
      </w:r>
      <w:r>
        <w:fldChar w:fldCharType="end"/>
      </w:r>
    </w:p>
    <w:p w14:paraId="6A993276" w14:textId="6CA8DAFB" w:rsidR="00410DE2" w:rsidRPr="006C4637" w:rsidRDefault="00410DE2">
      <w:pPr>
        <w:pStyle w:val="TM2"/>
        <w:rPr>
          <w:rFonts w:asciiTheme="minorHAnsi" w:hAnsiTheme="minorHAnsi"/>
          <w:b w:val="0"/>
          <w:kern w:val="2"/>
          <w:sz w:val="24"/>
          <w:szCs w:val="24"/>
          <w:lang w:eastAsia="fr-BE"/>
          <w14:ligatures w14:val="standardContextual"/>
        </w:rPr>
      </w:pPr>
      <w:r>
        <w:t>Abschnitt 7.100.1 - Anwendungsbereich</w:t>
      </w:r>
      <w:r>
        <w:tab/>
      </w:r>
      <w:r>
        <w:fldChar w:fldCharType="begin"/>
      </w:r>
      <w:r>
        <w:instrText xml:space="preserve"> PAGEREF _Toc196399210 \h </w:instrText>
      </w:r>
      <w:r>
        <w:fldChar w:fldCharType="separate"/>
      </w:r>
      <w:r w:rsidR="00727CDC">
        <w:t>242</w:t>
      </w:r>
      <w:r>
        <w:fldChar w:fldCharType="end"/>
      </w:r>
    </w:p>
    <w:p w14:paraId="1231CBBC" w14:textId="1F6319F0" w:rsidR="00410DE2" w:rsidRPr="006C4637" w:rsidRDefault="00410DE2">
      <w:pPr>
        <w:pStyle w:val="TM2"/>
        <w:rPr>
          <w:rFonts w:asciiTheme="minorHAnsi" w:hAnsiTheme="minorHAnsi"/>
          <w:b w:val="0"/>
          <w:kern w:val="2"/>
          <w:sz w:val="24"/>
          <w:szCs w:val="24"/>
          <w:lang w:eastAsia="fr-BE"/>
          <w14:ligatures w14:val="standardContextual"/>
        </w:rPr>
      </w:pPr>
      <w:r>
        <w:t>Abschnitt 7.100.2 - Bestimmung der allgemeinen Eigenschaften - Einteilung der Bereiche</w:t>
      </w:r>
      <w:r>
        <w:tab/>
      </w:r>
      <w:r>
        <w:fldChar w:fldCharType="begin"/>
      </w:r>
      <w:r>
        <w:instrText xml:space="preserve"> PAGEREF _Toc196399211 \h </w:instrText>
      </w:r>
      <w:r>
        <w:fldChar w:fldCharType="separate"/>
      </w:r>
      <w:r w:rsidR="00727CDC">
        <w:t>243</w:t>
      </w:r>
      <w:r>
        <w:fldChar w:fldCharType="end"/>
      </w:r>
    </w:p>
    <w:p w14:paraId="1B61B03C" w14:textId="2D58EBA4" w:rsidR="00410DE2" w:rsidRPr="006C4637" w:rsidRDefault="00410DE2">
      <w:pPr>
        <w:pStyle w:val="TM2"/>
        <w:rPr>
          <w:rFonts w:asciiTheme="minorHAnsi" w:hAnsiTheme="minorHAnsi"/>
          <w:b w:val="0"/>
          <w:kern w:val="2"/>
          <w:sz w:val="24"/>
          <w:szCs w:val="24"/>
          <w:lang w:eastAsia="fr-BE"/>
          <w14:ligatures w14:val="standardContextual"/>
        </w:rPr>
      </w:pPr>
      <w:r>
        <w:t>Abschnitt 7.100.3 - Schutz gegen elektrischen Schlag</w:t>
      </w:r>
      <w:r>
        <w:tab/>
      </w:r>
      <w:r>
        <w:fldChar w:fldCharType="begin"/>
      </w:r>
      <w:r>
        <w:instrText xml:space="preserve"> PAGEREF _Toc196399212 \h </w:instrText>
      </w:r>
      <w:r>
        <w:fldChar w:fldCharType="separate"/>
      </w:r>
      <w:r w:rsidR="00727CDC">
        <w:t>243</w:t>
      </w:r>
      <w:r>
        <w:fldChar w:fldCharType="end"/>
      </w:r>
    </w:p>
    <w:p w14:paraId="0DB2A579" w14:textId="1BBA107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7.100.3.1 - Schutz gegen indirektes Berühren durch Benutzung von Sicherheitskleinspannung</w:t>
      </w:r>
      <w:r>
        <w:rPr>
          <w:noProof/>
        </w:rPr>
        <w:tab/>
      </w:r>
      <w:r>
        <w:rPr>
          <w:noProof/>
        </w:rPr>
        <w:fldChar w:fldCharType="begin"/>
      </w:r>
      <w:r>
        <w:rPr>
          <w:noProof/>
        </w:rPr>
        <w:instrText xml:space="preserve"> PAGEREF _Toc196399213 \h </w:instrText>
      </w:r>
      <w:r>
        <w:rPr>
          <w:noProof/>
        </w:rPr>
      </w:r>
      <w:r>
        <w:rPr>
          <w:noProof/>
        </w:rPr>
        <w:fldChar w:fldCharType="separate"/>
      </w:r>
      <w:r w:rsidR="00727CDC">
        <w:rPr>
          <w:noProof/>
        </w:rPr>
        <w:t>243</w:t>
      </w:r>
      <w:r>
        <w:rPr>
          <w:noProof/>
        </w:rPr>
        <w:fldChar w:fldCharType="end"/>
      </w:r>
    </w:p>
    <w:p w14:paraId="1982C4DD" w14:textId="15BC8B39"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7.100.3.2 - Schutz gegen direktes Berühren - Schutzart der elektrischen Betriebsmittel</w:t>
      </w:r>
      <w:r>
        <w:rPr>
          <w:noProof/>
        </w:rPr>
        <w:tab/>
      </w:r>
      <w:r>
        <w:rPr>
          <w:noProof/>
        </w:rPr>
        <w:fldChar w:fldCharType="begin"/>
      </w:r>
      <w:r>
        <w:rPr>
          <w:noProof/>
        </w:rPr>
        <w:instrText xml:space="preserve"> PAGEREF _Toc196399214 \h </w:instrText>
      </w:r>
      <w:r>
        <w:rPr>
          <w:noProof/>
        </w:rPr>
      </w:r>
      <w:r>
        <w:rPr>
          <w:noProof/>
        </w:rPr>
        <w:fldChar w:fldCharType="separate"/>
      </w:r>
      <w:r w:rsidR="00727CDC">
        <w:rPr>
          <w:noProof/>
        </w:rPr>
        <w:t>243</w:t>
      </w:r>
      <w:r>
        <w:rPr>
          <w:noProof/>
        </w:rPr>
        <w:fldChar w:fldCharType="end"/>
      </w:r>
    </w:p>
    <w:p w14:paraId="48C704B6" w14:textId="137C10AB"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7.100.3.3 - Elektrische Schutztrennung der Stromkreise</w:t>
      </w:r>
      <w:r>
        <w:rPr>
          <w:noProof/>
        </w:rPr>
        <w:tab/>
      </w:r>
      <w:r>
        <w:rPr>
          <w:noProof/>
        </w:rPr>
        <w:fldChar w:fldCharType="begin"/>
      </w:r>
      <w:r>
        <w:rPr>
          <w:noProof/>
        </w:rPr>
        <w:instrText xml:space="preserve"> PAGEREF _Toc196399215 \h </w:instrText>
      </w:r>
      <w:r>
        <w:rPr>
          <w:noProof/>
        </w:rPr>
      </w:r>
      <w:r>
        <w:rPr>
          <w:noProof/>
        </w:rPr>
        <w:fldChar w:fldCharType="separate"/>
      </w:r>
      <w:r w:rsidR="00727CDC">
        <w:rPr>
          <w:noProof/>
        </w:rPr>
        <w:t>243</w:t>
      </w:r>
      <w:r>
        <w:rPr>
          <w:noProof/>
        </w:rPr>
        <w:fldChar w:fldCharType="end"/>
      </w:r>
    </w:p>
    <w:p w14:paraId="160C9D53" w14:textId="7F5D967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7.100.3.4 - Zusätzliche Potentialausgleichsverbindungen</w:t>
      </w:r>
      <w:r>
        <w:rPr>
          <w:noProof/>
        </w:rPr>
        <w:tab/>
      </w:r>
      <w:r>
        <w:rPr>
          <w:noProof/>
        </w:rPr>
        <w:fldChar w:fldCharType="begin"/>
      </w:r>
      <w:r>
        <w:rPr>
          <w:noProof/>
        </w:rPr>
        <w:instrText xml:space="preserve"> PAGEREF _Toc196399216 \h </w:instrText>
      </w:r>
      <w:r>
        <w:rPr>
          <w:noProof/>
        </w:rPr>
      </w:r>
      <w:r>
        <w:rPr>
          <w:noProof/>
        </w:rPr>
        <w:fldChar w:fldCharType="separate"/>
      </w:r>
      <w:r w:rsidR="00727CDC">
        <w:rPr>
          <w:noProof/>
        </w:rPr>
        <w:t>243</w:t>
      </w:r>
      <w:r>
        <w:rPr>
          <w:noProof/>
        </w:rPr>
        <w:fldChar w:fldCharType="end"/>
      </w:r>
    </w:p>
    <w:p w14:paraId="7CFC3F82" w14:textId="6065878B" w:rsidR="00410DE2" w:rsidRPr="006C4637" w:rsidRDefault="00410DE2">
      <w:pPr>
        <w:pStyle w:val="TM2"/>
        <w:rPr>
          <w:rFonts w:asciiTheme="minorHAnsi" w:hAnsiTheme="minorHAnsi"/>
          <w:b w:val="0"/>
          <w:kern w:val="2"/>
          <w:sz w:val="24"/>
          <w:szCs w:val="24"/>
          <w:lang w:eastAsia="fr-BE"/>
          <w14:ligatures w14:val="standardContextual"/>
        </w:rPr>
      </w:pPr>
      <w:r>
        <w:t>Abschnitt 7.100.4 - Wahl und Einsatz elektrischer Betriebsmittel</w:t>
      </w:r>
      <w:r>
        <w:tab/>
      </w:r>
      <w:r>
        <w:fldChar w:fldCharType="begin"/>
      </w:r>
      <w:r>
        <w:instrText xml:space="preserve"> PAGEREF _Toc196399217 \h </w:instrText>
      </w:r>
      <w:r>
        <w:fldChar w:fldCharType="separate"/>
      </w:r>
      <w:r w:rsidR="00727CDC">
        <w:t>243</w:t>
      </w:r>
      <w:r>
        <w:fldChar w:fldCharType="end"/>
      </w:r>
    </w:p>
    <w:p w14:paraId="741D4D91" w14:textId="54E1FA86"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7.100.4.1 - Elektrische Leitungen</w:t>
      </w:r>
      <w:r>
        <w:rPr>
          <w:noProof/>
        </w:rPr>
        <w:tab/>
      </w:r>
      <w:r>
        <w:rPr>
          <w:noProof/>
        </w:rPr>
        <w:fldChar w:fldCharType="begin"/>
      </w:r>
      <w:r>
        <w:rPr>
          <w:noProof/>
        </w:rPr>
        <w:instrText xml:space="preserve"> PAGEREF _Toc196399218 \h </w:instrText>
      </w:r>
      <w:r>
        <w:rPr>
          <w:noProof/>
        </w:rPr>
      </w:r>
      <w:r>
        <w:rPr>
          <w:noProof/>
        </w:rPr>
        <w:fldChar w:fldCharType="separate"/>
      </w:r>
      <w:r w:rsidR="00727CDC">
        <w:rPr>
          <w:noProof/>
        </w:rPr>
        <w:t>243</w:t>
      </w:r>
      <w:r>
        <w:rPr>
          <w:noProof/>
        </w:rPr>
        <w:fldChar w:fldCharType="end"/>
      </w:r>
    </w:p>
    <w:p w14:paraId="2335B0E2" w14:textId="5B98526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7.100.4.2 - Elektrische Betriebsmittel</w:t>
      </w:r>
      <w:r>
        <w:rPr>
          <w:noProof/>
        </w:rPr>
        <w:tab/>
      </w:r>
      <w:r>
        <w:rPr>
          <w:noProof/>
        </w:rPr>
        <w:fldChar w:fldCharType="begin"/>
      </w:r>
      <w:r>
        <w:rPr>
          <w:noProof/>
        </w:rPr>
        <w:instrText xml:space="preserve"> PAGEREF _Toc196399219 \h </w:instrText>
      </w:r>
      <w:r>
        <w:rPr>
          <w:noProof/>
        </w:rPr>
      </w:r>
      <w:r>
        <w:rPr>
          <w:noProof/>
        </w:rPr>
        <w:fldChar w:fldCharType="separate"/>
      </w:r>
      <w:r w:rsidR="00727CDC">
        <w:rPr>
          <w:noProof/>
        </w:rPr>
        <w:t>244</w:t>
      </w:r>
      <w:r>
        <w:rPr>
          <w:noProof/>
        </w:rPr>
        <w:fldChar w:fldCharType="end"/>
      </w:r>
    </w:p>
    <w:p w14:paraId="5DCF95A8" w14:textId="3E2BAB5C"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7.101 - Abgestellte Fahrzeuge oder Straßenanhänger</w:t>
      </w:r>
      <w:r>
        <w:tab/>
      </w:r>
      <w:r>
        <w:fldChar w:fldCharType="begin"/>
      </w:r>
      <w:r>
        <w:instrText xml:space="preserve"> PAGEREF _Toc196399220 \h </w:instrText>
      </w:r>
      <w:r>
        <w:fldChar w:fldCharType="separate"/>
      </w:r>
      <w:r w:rsidR="00727CDC">
        <w:t>244</w:t>
      </w:r>
      <w:r>
        <w:fldChar w:fldCharType="end"/>
      </w:r>
    </w:p>
    <w:p w14:paraId="7FAD39C6" w14:textId="09DD5D42" w:rsidR="00410DE2" w:rsidRPr="006C4637" w:rsidRDefault="00410DE2">
      <w:pPr>
        <w:pStyle w:val="TM2"/>
        <w:rPr>
          <w:rFonts w:asciiTheme="minorHAnsi" w:hAnsiTheme="minorHAnsi"/>
          <w:b w:val="0"/>
          <w:kern w:val="2"/>
          <w:sz w:val="24"/>
          <w:szCs w:val="24"/>
          <w:lang w:eastAsia="fr-BE"/>
          <w14:ligatures w14:val="standardContextual"/>
        </w:rPr>
      </w:pPr>
      <w:r>
        <w:t>Abschnitt 7.101.1 - Anwendungsbereich</w:t>
      </w:r>
      <w:r>
        <w:tab/>
      </w:r>
      <w:r>
        <w:fldChar w:fldCharType="begin"/>
      </w:r>
      <w:r>
        <w:instrText xml:space="preserve"> PAGEREF _Toc196399221 \h </w:instrText>
      </w:r>
      <w:r>
        <w:fldChar w:fldCharType="separate"/>
      </w:r>
      <w:r w:rsidR="00727CDC">
        <w:t>244</w:t>
      </w:r>
      <w:r>
        <w:fldChar w:fldCharType="end"/>
      </w:r>
    </w:p>
    <w:p w14:paraId="338E68C7" w14:textId="5C39D38D" w:rsidR="00410DE2" w:rsidRPr="006C4637" w:rsidRDefault="00410DE2">
      <w:pPr>
        <w:pStyle w:val="TM2"/>
        <w:rPr>
          <w:rFonts w:asciiTheme="minorHAnsi" w:hAnsiTheme="minorHAnsi"/>
          <w:b w:val="0"/>
          <w:kern w:val="2"/>
          <w:sz w:val="24"/>
          <w:szCs w:val="24"/>
          <w:lang w:eastAsia="fr-BE"/>
          <w14:ligatures w14:val="standardContextual"/>
        </w:rPr>
      </w:pPr>
      <w:r>
        <w:t>Abschnitt 7.101.2 - Schutz gegen elektrischen Schlag</w:t>
      </w:r>
      <w:r>
        <w:tab/>
      </w:r>
      <w:r>
        <w:fldChar w:fldCharType="begin"/>
      </w:r>
      <w:r>
        <w:instrText xml:space="preserve"> PAGEREF _Toc196399222 \h </w:instrText>
      </w:r>
      <w:r>
        <w:fldChar w:fldCharType="separate"/>
      </w:r>
      <w:r w:rsidR="00727CDC">
        <w:t>244</w:t>
      </w:r>
      <w:r>
        <w:fldChar w:fldCharType="end"/>
      </w:r>
    </w:p>
    <w:p w14:paraId="795659E7" w14:textId="0D495E46"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7.102 - Explosionsschutz in explosionsfähiger Atmosphäre</w:t>
      </w:r>
      <w:r>
        <w:tab/>
      </w:r>
      <w:r>
        <w:fldChar w:fldCharType="begin"/>
      </w:r>
      <w:r>
        <w:instrText xml:space="preserve"> PAGEREF _Toc196399223 \h </w:instrText>
      </w:r>
      <w:r>
        <w:fldChar w:fldCharType="separate"/>
      </w:r>
      <w:r w:rsidR="00727CDC">
        <w:t>245</w:t>
      </w:r>
      <w:r>
        <w:fldChar w:fldCharType="end"/>
      </w:r>
    </w:p>
    <w:p w14:paraId="00C3FB4B" w14:textId="2151F636" w:rsidR="00410DE2" w:rsidRPr="006C4637" w:rsidRDefault="00410DE2">
      <w:pPr>
        <w:pStyle w:val="TM2"/>
        <w:rPr>
          <w:rFonts w:asciiTheme="minorHAnsi" w:hAnsiTheme="minorHAnsi"/>
          <w:b w:val="0"/>
          <w:kern w:val="2"/>
          <w:sz w:val="24"/>
          <w:szCs w:val="24"/>
          <w:lang w:eastAsia="fr-BE"/>
          <w14:ligatures w14:val="standardContextual"/>
        </w:rPr>
      </w:pPr>
      <w:r>
        <w:t>Abschnitt 7.102.1 - Anwendungsbereich</w:t>
      </w:r>
      <w:r>
        <w:tab/>
      </w:r>
      <w:r>
        <w:fldChar w:fldCharType="begin"/>
      </w:r>
      <w:r>
        <w:instrText xml:space="preserve"> PAGEREF _Toc196399224 \h </w:instrText>
      </w:r>
      <w:r>
        <w:fldChar w:fldCharType="separate"/>
      </w:r>
      <w:r w:rsidR="00727CDC">
        <w:t>245</w:t>
      </w:r>
      <w:r>
        <w:fldChar w:fldCharType="end"/>
      </w:r>
    </w:p>
    <w:p w14:paraId="798C0FD5" w14:textId="3F563CC5" w:rsidR="00410DE2" w:rsidRPr="006C4637" w:rsidRDefault="00410DE2">
      <w:pPr>
        <w:pStyle w:val="TM2"/>
        <w:rPr>
          <w:rFonts w:asciiTheme="minorHAnsi" w:hAnsiTheme="minorHAnsi"/>
          <w:b w:val="0"/>
          <w:kern w:val="2"/>
          <w:sz w:val="24"/>
          <w:szCs w:val="24"/>
          <w:lang w:eastAsia="fr-BE"/>
          <w14:ligatures w14:val="standardContextual"/>
        </w:rPr>
      </w:pPr>
      <w:r>
        <w:t>Abschnitt 7.102.2 - Begriffe und Begriffsbestimmungen</w:t>
      </w:r>
      <w:r>
        <w:tab/>
      </w:r>
      <w:r>
        <w:fldChar w:fldCharType="begin"/>
      </w:r>
      <w:r>
        <w:instrText xml:space="preserve"> PAGEREF _Toc196399225 \h </w:instrText>
      </w:r>
      <w:r>
        <w:fldChar w:fldCharType="separate"/>
      </w:r>
      <w:r w:rsidR="00727CDC">
        <w:t>245</w:t>
      </w:r>
      <w:r>
        <w:fldChar w:fldCharType="end"/>
      </w:r>
    </w:p>
    <w:p w14:paraId="0D48694D" w14:textId="69D8E644" w:rsidR="00410DE2" w:rsidRPr="006C4637" w:rsidRDefault="00410DE2">
      <w:pPr>
        <w:pStyle w:val="TM2"/>
        <w:rPr>
          <w:rFonts w:asciiTheme="minorHAnsi" w:hAnsiTheme="minorHAnsi"/>
          <w:b w:val="0"/>
          <w:kern w:val="2"/>
          <w:sz w:val="24"/>
          <w:szCs w:val="24"/>
          <w:lang w:eastAsia="fr-BE"/>
          <w14:ligatures w14:val="standardContextual"/>
        </w:rPr>
      </w:pPr>
      <w:r>
        <w:t>Abschnitt 7.102.3 - Allgemeine Gefahrenverhütungsmaßnahmen</w:t>
      </w:r>
      <w:r>
        <w:tab/>
      </w:r>
      <w:r>
        <w:fldChar w:fldCharType="begin"/>
      </w:r>
      <w:r>
        <w:instrText xml:space="preserve"> PAGEREF _Toc196399226 \h </w:instrText>
      </w:r>
      <w:r>
        <w:fldChar w:fldCharType="separate"/>
      </w:r>
      <w:r w:rsidR="00727CDC">
        <w:t>245</w:t>
      </w:r>
      <w:r>
        <w:fldChar w:fldCharType="end"/>
      </w:r>
    </w:p>
    <w:p w14:paraId="2DFC64D9" w14:textId="377842C0" w:rsidR="00410DE2" w:rsidRPr="006C4637" w:rsidRDefault="00410DE2">
      <w:pPr>
        <w:pStyle w:val="TM2"/>
        <w:rPr>
          <w:rFonts w:asciiTheme="minorHAnsi" w:hAnsiTheme="minorHAnsi"/>
          <w:b w:val="0"/>
          <w:kern w:val="2"/>
          <w:sz w:val="24"/>
          <w:szCs w:val="24"/>
          <w:lang w:eastAsia="fr-BE"/>
          <w14:ligatures w14:val="standardContextual"/>
        </w:rPr>
      </w:pPr>
      <w:r>
        <w:t>Abschnitt 7.102.4 - Einteilung der explosionsgefährdeten Bereiche</w:t>
      </w:r>
      <w:r>
        <w:tab/>
      </w:r>
      <w:r>
        <w:fldChar w:fldCharType="begin"/>
      </w:r>
      <w:r>
        <w:instrText xml:space="preserve"> PAGEREF _Toc196399227 \h </w:instrText>
      </w:r>
      <w:r>
        <w:fldChar w:fldCharType="separate"/>
      </w:r>
      <w:r w:rsidR="00727CDC">
        <w:t>245</w:t>
      </w:r>
      <w:r>
        <w:fldChar w:fldCharType="end"/>
      </w:r>
    </w:p>
    <w:p w14:paraId="46B5A350" w14:textId="3C3E394D" w:rsidR="00410DE2" w:rsidRPr="006C4637" w:rsidRDefault="00410DE2">
      <w:pPr>
        <w:pStyle w:val="TM2"/>
        <w:rPr>
          <w:rFonts w:asciiTheme="minorHAnsi" w:hAnsiTheme="minorHAnsi"/>
          <w:b w:val="0"/>
          <w:kern w:val="2"/>
          <w:sz w:val="24"/>
          <w:szCs w:val="24"/>
          <w:lang w:eastAsia="fr-BE"/>
          <w14:ligatures w14:val="standardContextual"/>
        </w:rPr>
      </w:pPr>
      <w:r>
        <w:t>Abschnitt 7.102.5 - Bestimmung der Zonen</w:t>
      </w:r>
      <w:r>
        <w:tab/>
      </w:r>
      <w:r>
        <w:fldChar w:fldCharType="begin"/>
      </w:r>
      <w:r>
        <w:instrText xml:space="preserve"> PAGEREF _Toc196399228 \h </w:instrText>
      </w:r>
      <w:r>
        <w:fldChar w:fldCharType="separate"/>
      </w:r>
      <w:r w:rsidR="00727CDC">
        <w:t>246</w:t>
      </w:r>
      <w:r>
        <w:fldChar w:fldCharType="end"/>
      </w:r>
    </w:p>
    <w:p w14:paraId="4146FCAB" w14:textId="56A6A9DA" w:rsidR="00410DE2" w:rsidRPr="006C4637" w:rsidRDefault="00410DE2">
      <w:pPr>
        <w:pStyle w:val="TM2"/>
        <w:rPr>
          <w:rFonts w:asciiTheme="minorHAnsi" w:hAnsiTheme="minorHAnsi"/>
          <w:b w:val="0"/>
          <w:kern w:val="2"/>
          <w:sz w:val="24"/>
          <w:szCs w:val="24"/>
          <w:lang w:eastAsia="fr-BE"/>
          <w14:ligatures w14:val="standardContextual"/>
        </w:rPr>
      </w:pPr>
      <w:r>
        <w:t>Abschnitt 7.102.6 - Unterlagen</w:t>
      </w:r>
      <w:r>
        <w:tab/>
      </w:r>
      <w:r>
        <w:fldChar w:fldCharType="begin"/>
      </w:r>
      <w:r>
        <w:instrText xml:space="preserve"> PAGEREF _Toc196399229 \h </w:instrText>
      </w:r>
      <w:r>
        <w:fldChar w:fldCharType="separate"/>
      </w:r>
      <w:r w:rsidR="00727CDC">
        <w:t>246</w:t>
      </w:r>
      <w:r>
        <w:fldChar w:fldCharType="end"/>
      </w:r>
    </w:p>
    <w:p w14:paraId="5B580655" w14:textId="6A08C981" w:rsidR="00410DE2" w:rsidRPr="006C4637" w:rsidRDefault="00410DE2">
      <w:pPr>
        <w:pStyle w:val="TM2"/>
        <w:rPr>
          <w:rFonts w:asciiTheme="minorHAnsi" w:hAnsiTheme="minorHAnsi"/>
          <w:b w:val="0"/>
          <w:kern w:val="2"/>
          <w:sz w:val="24"/>
          <w:szCs w:val="24"/>
          <w:lang w:eastAsia="fr-BE"/>
          <w14:ligatures w14:val="standardContextual"/>
        </w:rPr>
      </w:pPr>
      <w:r>
        <w:t>Abschnitt 7.102.7 - Wahl und Benutzung von elektrischen Maschinen und Geräten und ihre Schutzsysteme</w:t>
      </w:r>
      <w:r>
        <w:tab/>
      </w:r>
      <w:r>
        <w:fldChar w:fldCharType="begin"/>
      </w:r>
      <w:r>
        <w:instrText xml:space="preserve"> PAGEREF _Toc196399230 \h </w:instrText>
      </w:r>
      <w:r>
        <w:fldChar w:fldCharType="separate"/>
      </w:r>
      <w:r w:rsidR="00727CDC">
        <w:t>247</w:t>
      </w:r>
      <w:r>
        <w:fldChar w:fldCharType="end"/>
      </w:r>
    </w:p>
    <w:p w14:paraId="5AF7DF64" w14:textId="7427AD55" w:rsidR="00410DE2" w:rsidRPr="006C4637" w:rsidRDefault="00410DE2">
      <w:pPr>
        <w:pStyle w:val="TM2"/>
        <w:rPr>
          <w:rFonts w:asciiTheme="minorHAnsi" w:hAnsiTheme="minorHAnsi"/>
          <w:b w:val="0"/>
          <w:kern w:val="2"/>
          <w:sz w:val="24"/>
          <w:szCs w:val="24"/>
          <w:lang w:eastAsia="fr-BE"/>
          <w14:ligatures w14:val="standardContextual"/>
        </w:rPr>
      </w:pPr>
      <w:r>
        <w:t>Abschnitt 7.102.8 - Installation elektrischer Betriebsmittel</w:t>
      </w:r>
      <w:r>
        <w:tab/>
      </w:r>
      <w:r>
        <w:fldChar w:fldCharType="begin"/>
      </w:r>
      <w:r>
        <w:instrText xml:space="preserve"> PAGEREF _Toc196399231 \h </w:instrText>
      </w:r>
      <w:r>
        <w:fldChar w:fldCharType="separate"/>
      </w:r>
      <w:r w:rsidR="00727CDC">
        <w:t>248</w:t>
      </w:r>
      <w:r>
        <w:fldChar w:fldCharType="end"/>
      </w:r>
    </w:p>
    <w:p w14:paraId="7241EA79" w14:textId="53609784"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7.102.8.1 - Allgemeines</w:t>
      </w:r>
      <w:r>
        <w:rPr>
          <w:noProof/>
        </w:rPr>
        <w:tab/>
      </w:r>
      <w:r>
        <w:rPr>
          <w:noProof/>
        </w:rPr>
        <w:fldChar w:fldCharType="begin"/>
      </w:r>
      <w:r>
        <w:rPr>
          <w:noProof/>
        </w:rPr>
        <w:instrText xml:space="preserve"> PAGEREF _Toc196399232 \h </w:instrText>
      </w:r>
      <w:r>
        <w:rPr>
          <w:noProof/>
        </w:rPr>
      </w:r>
      <w:r>
        <w:rPr>
          <w:noProof/>
        </w:rPr>
        <w:fldChar w:fldCharType="separate"/>
      </w:r>
      <w:r w:rsidR="00727CDC">
        <w:rPr>
          <w:noProof/>
        </w:rPr>
        <w:t>248</w:t>
      </w:r>
      <w:r>
        <w:rPr>
          <w:noProof/>
        </w:rPr>
        <w:fldChar w:fldCharType="end"/>
      </w:r>
    </w:p>
    <w:p w14:paraId="65CD1A6B" w14:textId="4048465F"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7.102.8.2 - Installation und Instandhaltung elektrischer Maschinen und Geräte</w:t>
      </w:r>
      <w:r>
        <w:rPr>
          <w:noProof/>
        </w:rPr>
        <w:tab/>
      </w:r>
      <w:r>
        <w:rPr>
          <w:noProof/>
        </w:rPr>
        <w:fldChar w:fldCharType="begin"/>
      </w:r>
      <w:r>
        <w:rPr>
          <w:noProof/>
        </w:rPr>
        <w:instrText xml:space="preserve"> PAGEREF _Toc196399233 \h </w:instrText>
      </w:r>
      <w:r>
        <w:rPr>
          <w:noProof/>
        </w:rPr>
      </w:r>
      <w:r>
        <w:rPr>
          <w:noProof/>
        </w:rPr>
        <w:fldChar w:fldCharType="separate"/>
      </w:r>
      <w:r w:rsidR="00727CDC">
        <w:rPr>
          <w:noProof/>
        </w:rPr>
        <w:t>248</w:t>
      </w:r>
      <w:r>
        <w:rPr>
          <w:noProof/>
        </w:rPr>
        <w:fldChar w:fldCharType="end"/>
      </w:r>
    </w:p>
    <w:p w14:paraId="087B5B75" w14:textId="06ED2A85"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7.102.8.3 - Reparatur elektrischer Maschinen und Geräten</w:t>
      </w:r>
      <w:r>
        <w:rPr>
          <w:noProof/>
        </w:rPr>
        <w:tab/>
      </w:r>
      <w:r>
        <w:rPr>
          <w:noProof/>
        </w:rPr>
        <w:fldChar w:fldCharType="begin"/>
      </w:r>
      <w:r>
        <w:rPr>
          <w:noProof/>
        </w:rPr>
        <w:instrText xml:space="preserve"> PAGEREF _Toc196399234 \h </w:instrText>
      </w:r>
      <w:r>
        <w:rPr>
          <w:noProof/>
        </w:rPr>
      </w:r>
      <w:r>
        <w:rPr>
          <w:noProof/>
        </w:rPr>
        <w:fldChar w:fldCharType="separate"/>
      </w:r>
      <w:r w:rsidR="00727CDC">
        <w:rPr>
          <w:noProof/>
        </w:rPr>
        <w:t>249</w:t>
      </w:r>
      <w:r>
        <w:rPr>
          <w:noProof/>
        </w:rPr>
        <w:fldChar w:fldCharType="end"/>
      </w:r>
    </w:p>
    <w:p w14:paraId="7F705025" w14:textId="2ABC6496"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7.102.8.4 - Verlegung elektrischer Leitungen</w:t>
      </w:r>
      <w:r>
        <w:rPr>
          <w:noProof/>
        </w:rPr>
        <w:tab/>
      </w:r>
      <w:r>
        <w:rPr>
          <w:noProof/>
        </w:rPr>
        <w:fldChar w:fldCharType="begin"/>
      </w:r>
      <w:r>
        <w:rPr>
          <w:noProof/>
        </w:rPr>
        <w:instrText xml:space="preserve"> PAGEREF _Toc196399235 \h </w:instrText>
      </w:r>
      <w:r>
        <w:rPr>
          <w:noProof/>
        </w:rPr>
      </w:r>
      <w:r>
        <w:rPr>
          <w:noProof/>
        </w:rPr>
        <w:fldChar w:fldCharType="separate"/>
      </w:r>
      <w:r w:rsidR="00727CDC">
        <w:rPr>
          <w:noProof/>
        </w:rPr>
        <w:t>250</w:t>
      </w:r>
      <w:r>
        <w:rPr>
          <w:noProof/>
        </w:rPr>
        <w:fldChar w:fldCharType="end"/>
      </w:r>
    </w:p>
    <w:p w14:paraId="12BFA7EF" w14:textId="71CA1D37"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7.102.8.5 - Fehlerstrom-Schutzeinrichtungen</w:t>
      </w:r>
      <w:r>
        <w:rPr>
          <w:noProof/>
        </w:rPr>
        <w:tab/>
      </w:r>
      <w:r>
        <w:rPr>
          <w:noProof/>
        </w:rPr>
        <w:fldChar w:fldCharType="begin"/>
      </w:r>
      <w:r>
        <w:rPr>
          <w:noProof/>
        </w:rPr>
        <w:instrText xml:space="preserve"> PAGEREF _Toc196399236 \h </w:instrText>
      </w:r>
      <w:r>
        <w:rPr>
          <w:noProof/>
        </w:rPr>
      </w:r>
      <w:r>
        <w:rPr>
          <w:noProof/>
        </w:rPr>
        <w:fldChar w:fldCharType="separate"/>
      </w:r>
      <w:r w:rsidR="00727CDC">
        <w:rPr>
          <w:noProof/>
        </w:rPr>
        <w:t>252</w:t>
      </w:r>
      <w:r>
        <w:rPr>
          <w:noProof/>
        </w:rPr>
        <w:fldChar w:fldCharType="end"/>
      </w:r>
    </w:p>
    <w:p w14:paraId="5D9A457A" w14:textId="4BB740C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7.102.8.6 - Not-Ausschaltung</w:t>
      </w:r>
      <w:r>
        <w:rPr>
          <w:noProof/>
        </w:rPr>
        <w:tab/>
      </w:r>
      <w:r>
        <w:rPr>
          <w:noProof/>
        </w:rPr>
        <w:fldChar w:fldCharType="begin"/>
      </w:r>
      <w:r>
        <w:rPr>
          <w:noProof/>
        </w:rPr>
        <w:instrText xml:space="preserve"> PAGEREF _Toc196399237 \h </w:instrText>
      </w:r>
      <w:r>
        <w:rPr>
          <w:noProof/>
        </w:rPr>
      </w:r>
      <w:r>
        <w:rPr>
          <w:noProof/>
        </w:rPr>
        <w:fldChar w:fldCharType="separate"/>
      </w:r>
      <w:r w:rsidR="00727CDC">
        <w:rPr>
          <w:noProof/>
        </w:rPr>
        <w:t>252</w:t>
      </w:r>
      <w:r>
        <w:rPr>
          <w:noProof/>
        </w:rPr>
        <w:fldChar w:fldCharType="end"/>
      </w:r>
    </w:p>
    <w:p w14:paraId="0268485E" w14:textId="548AC652" w:rsidR="00410DE2" w:rsidRPr="006C4637" w:rsidRDefault="00410DE2">
      <w:pPr>
        <w:pStyle w:val="TM2"/>
        <w:rPr>
          <w:rFonts w:asciiTheme="minorHAnsi" w:hAnsiTheme="minorHAnsi"/>
          <w:b w:val="0"/>
          <w:kern w:val="2"/>
          <w:sz w:val="24"/>
          <w:szCs w:val="24"/>
          <w:lang w:eastAsia="fr-BE"/>
          <w14:ligatures w14:val="standardContextual"/>
        </w:rPr>
      </w:pPr>
      <w:r>
        <w:t>Abschnitt 7.102.9 - Schutz gegen Temperaturanstieg und Funkenbildung</w:t>
      </w:r>
      <w:r>
        <w:tab/>
      </w:r>
      <w:r>
        <w:fldChar w:fldCharType="begin"/>
      </w:r>
      <w:r>
        <w:instrText xml:space="preserve"> PAGEREF _Toc196399238 \h </w:instrText>
      </w:r>
      <w:r>
        <w:fldChar w:fldCharType="separate"/>
      </w:r>
      <w:r w:rsidR="00727CDC">
        <w:t>252</w:t>
      </w:r>
      <w:r>
        <w:fldChar w:fldCharType="end"/>
      </w:r>
    </w:p>
    <w:p w14:paraId="75ACF8F7" w14:textId="40763E5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7.102.9.1 - Allgemeines</w:t>
      </w:r>
      <w:r>
        <w:rPr>
          <w:noProof/>
        </w:rPr>
        <w:tab/>
      </w:r>
      <w:r>
        <w:rPr>
          <w:noProof/>
        </w:rPr>
        <w:fldChar w:fldCharType="begin"/>
      </w:r>
      <w:r>
        <w:rPr>
          <w:noProof/>
        </w:rPr>
        <w:instrText xml:space="preserve"> PAGEREF _Toc196399239 \h </w:instrText>
      </w:r>
      <w:r>
        <w:rPr>
          <w:noProof/>
        </w:rPr>
      </w:r>
      <w:r>
        <w:rPr>
          <w:noProof/>
        </w:rPr>
        <w:fldChar w:fldCharType="separate"/>
      </w:r>
      <w:r w:rsidR="00727CDC">
        <w:rPr>
          <w:noProof/>
        </w:rPr>
        <w:t>252</w:t>
      </w:r>
      <w:r>
        <w:rPr>
          <w:noProof/>
        </w:rPr>
        <w:fldChar w:fldCharType="end"/>
      </w:r>
    </w:p>
    <w:p w14:paraId="07D80C21" w14:textId="4BE0EF3F"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7.102.9.2 - Ableit- oder Fehlerströme</w:t>
      </w:r>
      <w:r>
        <w:rPr>
          <w:noProof/>
        </w:rPr>
        <w:tab/>
      </w:r>
      <w:r>
        <w:rPr>
          <w:noProof/>
        </w:rPr>
        <w:fldChar w:fldCharType="begin"/>
      </w:r>
      <w:r>
        <w:rPr>
          <w:noProof/>
        </w:rPr>
        <w:instrText xml:space="preserve"> PAGEREF _Toc196399240 \h </w:instrText>
      </w:r>
      <w:r>
        <w:rPr>
          <w:noProof/>
        </w:rPr>
      </w:r>
      <w:r>
        <w:rPr>
          <w:noProof/>
        </w:rPr>
        <w:fldChar w:fldCharType="separate"/>
      </w:r>
      <w:r w:rsidR="00727CDC">
        <w:rPr>
          <w:noProof/>
        </w:rPr>
        <w:t>252</w:t>
      </w:r>
      <w:r>
        <w:rPr>
          <w:noProof/>
        </w:rPr>
        <w:fldChar w:fldCharType="end"/>
      </w:r>
    </w:p>
    <w:p w14:paraId="065603DE" w14:textId="381DE54B"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7.102.9.3 - Potentialausgleich</w:t>
      </w:r>
      <w:r>
        <w:rPr>
          <w:noProof/>
        </w:rPr>
        <w:tab/>
      </w:r>
      <w:r>
        <w:rPr>
          <w:noProof/>
        </w:rPr>
        <w:fldChar w:fldCharType="begin"/>
      </w:r>
      <w:r>
        <w:rPr>
          <w:noProof/>
        </w:rPr>
        <w:instrText xml:space="preserve"> PAGEREF _Toc196399241 \h </w:instrText>
      </w:r>
      <w:r>
        <w:rPr>
          <w:noProof/>
        </w:rPr>
      </w:r>
      <w:r>
        <w:rPr>
          <w:noProof/>
        </w:rPr>
        <w:fldChar w:fldCharType="separate"/>
      </w:r>
      <w:r w:rsidR="00727CDC">
        <w:rPr>
          <w:noProof/>
        </w:rPr>
        <w:t>253</w:t>
      </w:r>
      <w:r>
        <w:rPr>
          <w:noProof/>
        </w:rPr>
        <w:fldChar w:fldCharType="end"/>
      </w:r>
    </w:p>
    <w:p w14:paraId="2CDEFFC4" w14:textId="0062E116"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7.102.9.4 - Galvanischer Kontakt</w:t>
      </w:r>
      <w:r>
        <w:rPr>
          <w:noProof/>
        </w:rPr>
        <w:tab/>
      </w:r>
      <w:r>
        <w:rPr>
          <w:noProof/>
        </w:rPr>
        <w:fldChar w:fldCharType="begin"/>
      </w:r>
      <w:r>
        <w:rPr>
          <w:noProof/>
        </w:rPr>
        <w:instrText xml:space="preserve"> PAGEREF _Toc196399242 \h </w:instrText>
      </w:r>
      <w:r>
        <w:rPr>
          <w:noProof/>
        </w:rPr>
      </w:r>
      <w:r>
        <w:rPr>
          <w:noProof/>
        </w:rPr>
        <w:fldChar w:fldCharType="separate"/>
      </w:r>
      <w:r w:rsidR="00727CDC">
        <w:rPr>
          <w:noProof/>
        </w:rPr>
        <w:t>253</w:t>
      </w:r>
      <w:r>
        <w:rPr>
          <w:noProof/>
        </w:rPr>
        <w:fldChar w:fldCharType="end"/>
      </w:r>
    </w:p>
    <w:p w14:paraId="0206CAD0" w14:textId="7B2F28C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7.102.9.5 - Elektrostatische Entladungen</w:t>
      </w:r>
      <w:r>
        <w:rPr>
          <w:noProof/>
        </w:rPr>
        <w:tab/>
      </w:r>
      <w:r>
        <w:rPr>
          <w:noProof/>
        </w:rPr>
        <w:fldChar w:fldCharType="begin"/>
      </w:r>
      <w:r>
        <w:rPr>
          <w:noProof/>
        </w:rPr>
        <w:instrText xml:space="preserve"> PAGEREF _Toc196399243 \h </w:instrText>
      </w:r>
      <w:r>
        <w:rPr>
          <w:noProof/>
        </w:rPr>
      </w:r>
      <w:r>
        <w:rPr>
          <w:noProof/>
        </w:rPr>
        <w:fldChar w:fldCharType="separate"/>
      </w:r>
      <w:r w:rsidR="00727CDC">
        <w:rPr>
          <w:noProof/>
        </w:rPr>
        <w:t>253</w:t>
      </w:r>
      <w:r>
        <w:rPr>
          <w:noProof/>
        </w:rPr>
        <w:fldChar w:fldCharType="end"/>
      </w:r>
    </w:p>
    <w:p w14:paraId="599F4169" w14:textId="3C9DF8DB"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7.102.9.6 - Kathodischer Schutz</w:t>
      </w:r>
      <w:r>
        <w:rPr>
          <w:noProof/>
        </w:rPr>
        <w:tab/>
      </w:r>
      <w:r>
        <w:rPr>
          <w:noProof/>
        </w:rPr>
        <w:fldChar w:fldCharType="begin"/>
      </w:r>
      <w:r>
        <w:rPr>
          <w:noProof/>
        </w:rPr>
        <w:instrText xml:space="preserve"> PAGEREF _Toc196399244 \h </w:instrText>
      </w:r>
      <w:r>
        <w:rPr>
          <w:noProof/>
        </w:rPr>
      </w:r>
      <w:r>
        <w:rPr>
          <w:noProof/>
        </w:rPr>
        <w:fldChar w:fldCharType="separate"/>
      </w:r>
      <w:r w:rsidR="00727CDC">
        <w:rPr>
          <w:noProof/>
        </w:rPr>
        <w:t>253</w:t>
      </w:r>
      <w:r>
        <w:rPr>
          <w:noProof/>
        </w:rPr>
        <w:fldChar w:fldCharType="end"/>
      </w:r>
    </w:p>
    <w:p w14:paraId="4D9D4DA9" w14:textId="0362C427" w:rsidR="00410DE2" w:rsidRPr="006C4637" w:rsidRDefault="00410DE2">
      <w:pPr>
        <w:pStyle w:val="TM2"/>
        <w:rPr>
          <w:rFonts w:asciiTheme="minorHAnsi" w:hAnsiTheme="minorHAnsi"/>
          <w:b w:val="0"/>
          <w:kern w:val="2"/>
          <w:sz w:val="24"/>
          <w:szCs w:val="24"/>
          <w:lang w:eastAsia="fr-BE"/>
          <w14:ligatures w14:val="standardContextual"/>
        </w:rPr>
      </w:pPr>
      <w:r>
        <w:t>Abschnitt 7.102.10 - Ausnahmen bei der Wahl der Betriebsmittel</w:t>
      </w:r>
      <w:r>
        <w:tab/>
      </w:r>
      <w:r>
        <w:fldChar w:fldCharType="begin"/>
      </w:r>
      <w:r>
        <w:instrText xml:space="preserve"> PAGEREF _Toc196399245 \h </w:instrText>
      </w:r>
      <w:r>
        <w:fldChar w:fldCharType="separate"/>
      </w:r>
      <w:r w:rsidR="00727CDC">
        <w:t>253</w:t>
      </w:r>
      <w:r>
        <w:fldChar w:fldCharType="end"/>
      </w:r>
    </w:p>
    <w:p w14:paraId="26B9282F" w14:textId="7F17A1E1"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7.103 - Industrielle Akkumulatorenbatterien</w:t>
      </w:r>
      <w:r>
        <w:tab/>
      </w:r>
      <w:r>
        <w:fldChar w:fldCharType="begin"/>
      </w:r>
      <w:r>
        <w:instrText xml:space="preserve"> PAGEREF _Toc196399246 \h </w:instrText>
      </w:r>
      <w:r>
        <w:fldChar w:fldCharType="separate"/>
      </w:r>
      <w:r w:rsidR="00727CDC">
        <w:t>254</w:t>
      </w:r>
      <w:r>
        <w:fldChar w:fldCharType="end"/>
      </w:r>
    </w:p>
    <w:p w14:paraId="28475A1C" w14:textId="44B8138E" w:rsidR="00410DE2" w:rsidRPr="006C4637" w:rsidRDefault="00410DE2">
      <w:pPr>
        <w:pStyle w:val="TM2"/>
        <w:rPr>
          <w:rFonts w:asciiTheme="minorHAnsi" w:hAnsiTheme="minorHAnsi"/>
          <w:b w:val="0"/>
          <w:kern w:val="2"/>
          <w:sz w:val="24"/>
          <w:szCs w:val="24"/>
          <w:lang w:eastAsia="fr-BE"/>
          <w14:ligatures w14:val="standardContextual"/>
        </w:rPr>
      </w:pPr>
      <w:r>
        <w:t>Abschnitt 7.103.1 - Anwendungsbereich</w:t>
      </w:r>
      <w:r>
        <w:tab/>
      </w:r>
      <w:r>
        <w:fldChar w:fldCharType="begin"/>
      </w:r>
      <w:r>
        <w:instrText xml:space="preserve"> PAGEREF _Toc196399247 \h </w:instrText>
      </w:r>
      <w:r>
        <w:fldChar w:fldCharType="separate"/>
      </w:r>
      <w:r w:rsidR="00727CDC">
        <w:t>254</w:t>
      </w:r>
      <w:r>
        <w:fldChar w:fldCharType="end"/>
      </w:r>
    </w:p>
    <w:p w14:paraId="54589F24" w14:textId="112D55CC" w:rsidR="00410DE2" w:rsidRPr="006C4637" w:rsidRDefault="00410DE2">
      <w:pPr>
        <w:pStyle w:val="TM2"/>
        <w:rPr>
          <w:rFonts w:asciiTheme="minorHAnsi" w:hAnsiTheme="minorHAnsi"/>
          <w:b w:val="0"/>
          <w:kern w:val="2"/>
          <w:sz w:val="24"/>
          <w:szCs w:val="24"/>
          <w:lang w:eastAsia="fr-BE"/>
          <w14:ligatures w14:val="standardContextual"/>
        </w:rPr>
      </w:pPr>
      <w:r>
        <w:t>Abschnitt 7.103.2 - Begriffe und Begriffsbestimmungen</w:t>
      </w:r>
      <w:r>
        <w:tab/>
      </w:r>
      <w:r>
        <w:fldChar w:fldCharType="begin"/>
      </w:r>
      <w:r>
        <w:instrText xml:space="preserve"> PAGEREF _Toc196399248 \h </w:instrText>
      </w:r>
      <w:r>
        <w:fldChar w:fldCharType="separate"/>
      </w:r>
      <w:r w:rsidR="00727CDC">
        <w:t>254</w:t>
      </w:r>
      <w:r>
        <w:fldChar w:fldCharType="end"/>
      </w:r>
    </w:p>
    <w:p w14:paraId="66DE000B" w14:textId="447245AD" w:rsidR="00410DE2" w:rsidRPr="006C4637" w:rsidRDefault="00410DE2">
      <w:pPr>
        <w:pStyle w:val="TM2"/>
        <w:rPr>
          <w:rFonts w:asciiTheme="minorHAnsi" w:hAnsiTheme="minorHAnsi"/>
          <w:b w:val="0"/>
          <w:kern w:val="2"/>
          <w:sz w:val="24"/>
          <w:szCs w:val="24"/>
          <w:lang w:eastAsia="fr-BE"/>
          <w14:ligatures w14:val="standardContextual"/>
        </w:rPr>
      </w:pPr>
      <w:r>
        <w:t>Abschnitt 7.103.3 - Schutz gegen elektrischen Schlag</w:t>
      </w:r>
      <w:r>
        <w:tab/>
      </w:r>
      <w:r>
        <w:fldChar w:fldCharType="begin"/>
      </w:r>
      <w:r>
        <w:instrText xml:space="preserve"> PAGEREF _Toc196399249 \h </w:instrText>
      </w:r>
      <w:r>
        <w:fldChar w:fldCharType="separate"/>
      </w:r>
      <w:r w:rsidR="00727CDC">
        <w:t>255</w:t>
      </w:r>
      <w:r>
        <w:fldChar w:fldCharType="end"/>
      </w:r>
    </w:p>
    <w:p w14:paraId="6DB48946" w14:textId="4CB24A7C"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7.103.3.1 - Allgemeines</w:t>
      </w:r>
      <w:r>
        <w:rPr>
          <w:noProof/>
        </w:rPr>
        <w:tab/>
      </w:r>
      <w:r>
        <w:rPr>
          <w:noProof/>
        </w:rPr>
        <w:fldChar w:fldCharType="begin"/>
      </w:r>
      <w:r>
        <w:rPr>
          <w:noProof/>
        </w:rPr>
        <w:instrText xml:space="preserve"> PAGEREF _Toc196399250 \h </w:instrText>
      </w:r>
      <w:r>
        <w:rPr>
          <w:noProof/>
        </w:rPr>
      </w:r>
      <w:r>
        <w:rPr>
          <w:noProof/>
        </w:rPr>
        <w:fldChar w:fldCharType="separate"/>
      </w:r>
      <w:r w:rsidR="00727CDC">
        <w:rPr>
          <w:noProof/>
        </w:rPr>
        <w:t>255</w:t>
      </w:r>
      <w:r>
        <w:rPr>
          <w:noProof/>
        </w:rPr>
        <w:fldChar w:fldCharType="end"/>
      </w:r>
    </w:p>
    <w:p w14:paraId="4203361F" w14:textId="2D6C7312"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7.103.3.2 - Besondere Vorschriften für Gleichstromerzeugungseinheiten mit einer Nennspannung von höchstens 60 V</w:t>
      </w:r>
      <w:r>
        <w:rPr>
          <w:noProof/>
        </w:rPr>
        <w:tab/>
      </w:r>
      <w:r>
        <w:rPr>
          <w:noProof/>
        </w:rPr>
        <w:fldChar w:fldCharType="begin"/>
      </w:r>
      <w:r>
        <w:rPr>
          <w:noProof/>
        </w:rPr>
        <w:instrText xml:space="preserve"> PAGEREF _Toc196399251 \h </w:instrText>
      </w:r>
      <w:r>
        <w:rPr>
          <w:noProof/>
        </w:rPr>
      </w:r>
      <w:r>
        <w:rPr>
          <w:noProof/>
        </w:rPr>
        <w:fldChar w:fldCharType="separate"/>
      </w:r>
      <w:r w:rsidR="00727CDC">
        <w:rPr>
          <w:noProof/>
        </w:rPr>
        <w:t>256</w:t>
      </w:r>
      <w:r>
        <w:rPr>
          <w:noProof/>
        </w:rPr>
        <w:fldChar w:fldCharType="end"/>
      </w:r>
    </w:p>
    <w:p w14:paraId="10400820" w14:textId="450F9380"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7.103.3.3 - Besondere Vorschriften für Gleichstromerzeugungseinheiten mit einer Nennspannung von mehr als 60 V und höchstens 120 V</w:t>
      </w:r>
      <w:r>
        <w:rPr>
          <w:noProof/>
        </w:rPr>
        <w:tab/>
      </w:r>
      <w:r>
        <w:rPr>
          <w:noProof/>
        </w:rPr>
        <w:fldChar w:fldCharType="begin"/>
      </w:r>
      <w:r>
        <w:rPr>
          <w:noProof/>
        </w:rPr>
        <w:instrText xml:space="preserve"> PAGEREF _Toc196399252 \h </w:instrText>
      </w:r>
      <w:r>
        <w:rPr>
          <w:noProof/>
        </w:rPr>
      </w:r>
      <w:r>
        <w:rPr>
          <w:noProof/>
        </w:rPr>
        <w:fldChar w:fldCharType="separate"/>
      </w:r>
      <w:r w:rsidR="00727CDC">
        <w:rPr>
          <w:noProof/>
        </w:rPr>
        <w:t>256</w:t>
      </w:r>
      <w:r>
        <w:rPr>
          <w:noProof/>
        </w:rPr>
        <w:fldChar w:fldCharType="end"/>
      </w:r>
    </w:p>
    <w:p w14:paraId="03846455" w14:textId="1A5E08EC" w:rsidR="00410DE2" w:rsidRPr="006C4637" w:rsidRDefault="00410DE2">
      <w:pPr>
        <w:pStyle w:val="TM3"/>
        <w:rPr>
          <w:rFonts w:asciiTheme="minorHAnsi" w:hAnsiTheme="minorHAnsi"/>
          <w:noProof/>
          <w:kern w:val="2"/>
          <w:sz w:val="24"/>
          <w:szCs w:val="24"/>
          <w:lang w:eastAsia="fr-BE"/>
          <w14:ligatures w14:val="standardContextual"/>
        </w:rPr>
      </w:pPr>
      <w:r>
        <w:rPr>
          <w:noProof/>
        </w:rPr>
        <w:lastRenderedPageBreak/>
        <w:t>Unterabschnitt 7.103.3.4 - Besondere Vorschriften für Gleichstromerzeugungseinheiten mit einer Nennspannung von mehr als 120 V und höchstens 750 V</w:t>
      </w:r>
      <w:r>
        <w:rPr>
          <w:noProof/>
        </w:rPr>
        <w:tab/>
      </w:r>
      <w:r>
        <w:rPr>
          <w:noProof/>
        </w:rPr>
        <w:fldChar w:fldCharType="begin"/>
      </w:r>
      <w:r>
        <w:rPr>
          <w:noProof/>
        </w:rPr>
        <w:instrText xml:space="preserve"> PAGEREF _Toc196399253 \h </w:instrText>
      </w:r>
      <w:r>
        <w:rPr>
          <w:noProof/>
        </w:rPr>
      </w:r>
      <w:r>
        <w:rPr>
          <w:noProof/>
        </w:rPr>
        <w:fldChar w:fldCharType="separate"/>
      </w:r>
      <w:r w:rsidR="00727CDC">
        <w:rPr>
          <w:noProof/>
        </w:rPr>
        <w:t>256</w:t>
      </w:r>
      <w:r>
        <w:rPr>
          <w:noProof/>
        </w:rPr>
        <w:fldChar w:fldCharType="end"/>
      </w:r>
    </w:p>
    <w:p w14:paraId="0909C6E8" w14:textId="3679E208"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7.103.3.5 - Besondere Vorschriften für Gleichstromerzeugungseinheiten mit einer Nennspannung von mehr als 750 V</w:t>
      </w:r>
      <w:r>
        <w:rPr>
          <w:noProof/>
        </w:rPr>
        <w:tab/>
      </w:r>
      <w:r>
        <w:rPr>
          <w:noProof/>
        </w:rPr>
        <w:fldChar w:fldCharType="begin"/>
      </w:r>
      <w:r>
        <w:rPr>
          <w:noProof/>
        </w:rPr>
        <w:instrText xml:space="preserve"> PAGEREF _Toc196399254 \h </w:instrText>
      </w:r>
      <w:r>
        <w:rPr>
          <w:noProof/>
        </w:rPr>
      </w:r>
      <w:r>
        <w:rPr>
          <w:noProof/>
        </w:rPr>
        <w:fldChar w:fldCharType="separate"/>
      </w:r>
      <w:r w:rsidR="00727CDC">
        <w:rPr>
          <w:noProof/>
        </w:rPr>
        <w:t>256</w:t>
      </w:r>
      <w:r>
        <w:rPr>
          <w:noProof/>
        </w:rPr>
        <w:fldChar w:fldCharType="end"/>
      </w:r>
    </w:p>
    <w:p w14:paraId="57206455" w14:textId="64299413"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7.103.3.6 - Zusätzliche Vorschriften</w:t>
      </w:r>
      <w:r>
        <w:rPr>
          <w:noProof/>
        </w:rPr>
        <w:tab/>
      </w:r>
      <w:r>
        <w:rPr>
          <w:noProof/>
        </w:rPr>
        <w:fldChar w:fldCharType="begin"/>
      </w:r>
      <w:r>
        <w:rPr>
          <w:noProof/>
        </w:rPr>
        <w:instrText xml:space="preserve"> PAGEREF _Toc196399255 \h </w:instrText>
      </w:r>
      <w:r>
        <w:rPr>
          <w:noProof/>
        </w:rPr>
      </w:r>
      <w:r>
        <w:rPr>
          <w:noProof/>
        </w:rPr>
        <w:fldChar w:fldCharType="separate"/>
      </w:r>
      <w:r w:rsidR="00727CDC">
        <w:rPr>
          <w:noProof/>
        </w:rPr>
        <w:t>257</w:t>
      </w:r>
      <w:r>
        <w:rPr>
          <w:noProof/>
        </w:rPr>
        <w:fldChar w:fldCharType="end"/>
      </w:r>
    </w:p>
    <w:p w14:paraId="10B5F79C" w14:textId="08741A37" w:rsidR="00410DE2" w:rsidRPr="006C4637" w:rsidRDefault="00410DE2">
      <w:pPr>
        <w:pStyle w:val="TM2"/>
        <w:rPr>
          <w:rFonts w:asciiTheme="minorHAnsi" w:hAnsiTheme="minorHAnsi"/>
          <w:b w:val="0"/>
          <w:kern w:val="2"/>
          <w:sz w:val="24"/>
          <w:szCs w:val="24"/>
          <w:lang w:eastAsia="fr-BE"/>
          <w14:ligatures w14:val="standardContextual"/>
        </w:rPr>
      </w:pPr>
      <w:r>
        <w:t>Abschnitt 7.103.4 - Explosionsschutz</w:t>
      </w:r>
      <w:r>
        <w:tab/>
      </w:r>
      <w:r>
        <w:fldChar w:fldCharType="begin"/>
      </w:r>
      <w:r>
        <w:instrText xml:space="preserve"> PAGEREF _Toc196399256 \h </w:instrText>
      </w:r>
      <w:r>
        <w:fldChar w:fldCharType="separate"/>
      </w:r>
      <w:r w:rsidR="00727CDC">
        <w:t>257</w:t>
      </w:r>
      <w:r>
        <w:fldChar w:fldCharType="end"/>
      </w:r>
    </w:p>
    <w:p w14:paraId="2FE8D046" w14:textId="4D9B1405"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7.103.4.1 - Allgemeines</w:t>
      </w:r>
      <w:r>
        <w:rPr>
          <w:noProof/>
        </w:rPr>
        <w:tab/>
      </w:r>
      <w:r>
        <w:rPr>
          <w:noProof/>
        </w:rPr>
        <w:fldChar w:fldCharType="begin"/>
      </w:r>
      <w:r>
        <w:rPr>
          <w:noProof/>
        </w:rPr>
        <w:instrText xml:space="preserve"> PAGEREF _Toc196399257 \h </w:instrText>
      </w:r>
      <w:r>
        <w:rPr>
          <w:noProof/>
        </w:rPr>
      </w:r>
      <w:r>
        <w:rPr>
          <w:noProof/>
        </w:rPr>
        <w:fldChar w:fldCharType="separate"/>
      </w:r>
      <w:r w:rsidR="00727CDC">
        <w:rPr>
          <w:noProof/>
        </w:rPr>
        <w:t>257</w:t>
      </w:r>
      <w:r>
        <w:rPr>
          <w:noProof/>
        </w:rPr>
        <w:fldChar w:fldCharType="end"/>
      </w:r>
    </w:p>
    <w:p w14:paraId="118AD48A" w14:textId="4E58B06D"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7.103.4.2 - Bereiche für ortsfeste Akkumulatorenbatterien</w:t>
      </w:r>
      <w:r>
        <w:rPr>
          <w:noProof/>
        </w:rPr>
        <w:tab/>
      </w:r>
      <w:r>
        <w:rPr>
          <w:noProof/>
        </w:rPr>
        <w:fldChar w:fldCharType="begin"/>
      </w:r>
      <w:r>
        <w:rPr>
          <w:noProof/>
        </w:rPr>
        <w:instrText xml:space="preserve"> PAGEREF _Toc196399258 \h </w:instrText>
      </w:r>
      <w:r>
        <w:rPr>
          <w:noProof/>
        </w:rPr>
      </w:r>
      <w:r>
        <w:rPr>
          <w:noProof/>
        </w:rPr>
        <w:fldChar w:fldCharType="separate"/>
      </w:r>
      <w:r w:rsidR="00727CDC">
        <w:rPr>
          <w:noProof/>
        </w:rPr>
        <w:t>257</w:t>
      </w:r>
      <w:r>
        <w:rPr>
          <w:noProof/>
        </w:rPr>
        <w:fldChar w:fldCharType="end"/>
      </w:r>
    </w:p>
    <w:p w14:paraId="16087413" w14:textId="15443462" w:rsidR="00410DE2" w:rsidRPr="006C4637" w:rsidRDefault="00410DE2">
      <w:pPr>
        <w:pStyle w:val="TM3"/>
        <w:rPr>
          <w:rFonts w:asciiTheme="minorHAnsi" w:hAnsiTheme="minorHAnsi"/>
          <w:noProof/>
          <w:kern w:val="2"/>
          <w:sz w:val="24"/>
          <w:szCs w:val="24"/>
          <w:lang w:eastAsia="fr-BE"/>
          <w14:ligatures w14:val="standardContextual"/>
        </w:rPr>
      </w:pPr>
      <w:r>
        <w:rPr>
          <w:noProof/>
        </w:rPr>
        <w:t>Unterabschnitt 7.103.4.3 - Vorschriften für Batterieschränke, Batterietröge oder ähnliche Umschließungen, in denen sich Akkumulatorenbatterien befinden</w:t>
      </w:r>
      <w:r>
        <w:rPr>
          <w:noProof/>
        </w:rPr>
        <w:tab/>
      </w:r>
      <w:r>
        <w:rPr>
          <w:noProof/>
        </w:rPr>
        <w:fldChar w:fldCharType="begin"/>
      </w:r>
      <w:r>
        <w:rPr>
          <w:noProof/>
        </w:rPr>
        <w:instrText xml:space="preserve"> PAGEREF _Toc196399259 \h </w:instrText>
      </w:r>
      <w:r>
        <w:rPr>
          <w:noProof/>
        </w:rPr>
      </w:r>
      <w:r>
        <w:rPr>
          <w:noProof/>
        </w:rPr>
        <w:fldChar w:fldCharType="separate"/>
      </w:r>
      <w:r w:rsidR="00727CDC">
        <w:rPr>
          <w:noProof/>
        </w:rPr>
        <w:t>258</w:t>
      </w:r>
      <w:r>
        <w:rPr>
          <w:noProof/>
        </w:rPr>
        <w:fldChar w:fldCharType="end"/>
      </w:r>
    </w:p>
    <w:p w14:paraId="5D59AA62" w14:textId="5E4694B2" w:rsidR="00410DE2" w:rsidRPr="006C4637" w:rsidRDefault="00410DE2">
      <w:pPr>
        <w:pStyle w:val="TM1"/>
        <w:rPr>
          <w:rFonts w:asciiTheme="minorHAnsi" w:eastAsiaTheme="minorEastAsia" w:hAnsiTheme="minorHAnsi"/>
          <w:b w:val="0"/>
          <w:caps w:val="0"/>
          <w:kern w:val="2"/>
          <w:sz w:val="24"/>
          <w:szCs w:val="24"/>
          <w:lang w:eastAsia="fr-BE"/>
          <w14:ligatures w14:val="standardContextual"/>
        </w:rPr>
      </w:pPr>
      <w:r>
        <w:t>Kapitel 7.112 - Hauswirtschaftliche Niederspannung-Photovoltaikanlagen (≤ 10 kVA)</w:t>
      </w:r>
      <w:r>
        <w:tab/>
      </w:r>
      <w:r>
        <w:fldChar w:fldCharType="begin"/>
      </w:r>
      <w:r>
        <w:instrText xml:space="preserve"> PAGEREF _Toc196399260 \h </w:instrText>
      </w:r>
      <w:r>
        <w:fldChar w:fldCharType="separate"/>
      </w:r>
      <w:r w:rsidR="00727CDC">
        <w:t>258</w:t>
      </w:r>
      <w:r>
        <w:fldChar w:fldCharType="end"/>
      </w:r>
    </w:p>
    <w:p w14:paraId="53EA5541" w14:textId="62EB8A16" w:rsidR="00410DE2" w:rsidRPr="006C4637" w:rsidRDefault="00410DE2">
      <w:pPr>
        <w:pStyle w:val="TM2"/>
        <w:rPr>
          <w:rFonts w:asciiTheme="minorHAnsi" w:hAnsiTheme="minorHAnsi"/>
          <w:b w:val="0"/>
          <w:kern w:val="2"/>
          <w:sz w:val="24"/>
          <w:szCs w:val="24"/>
          <w:lang w:eastAsia="fr-BE"/>
          <w14:ligatures w14:val="standardContextual"/>
        </w:rPr>
      </w:pPr>
      <w:r>
        <w:t>Abschnitt 7.112.1 - Anwendungsbereich</w:t>
      </w:r>
      <w:r>
        <w:tab/>
      </w:r>
      <w:r>
        <w:fldChar w:fldCharType="begin"/>
      </w:r>
      <w:r>
        <w:instrText xml:space="preserve"> PAGEREF _Toc196399261 \h </w:instrText>
      </w:r>
      <w:r>
        <w:fldChar w:fldCharType="separate"/>
      </w:r>
      <w:r w:rsidR="00727CDC">
        <w:t>258</w:t>
      </w:r>
      <w:r>
        <w:fldChar w:fldCharType="end"/>
      </w:r>
    </w:p>
    <w:p w14:paraId="5FD58EC8" w14:textId="5CF1B5AF" w:rsidR="00410DE2" w:rsidRPr="006C4637" w:rsidRDefault="00410DE2">
      <w:pPr>
        <w:pStyle w:val="TM2"/>
        <w:rPr>
          <w:rFonts w:asciiTheme="minorHAnsi" w:hAnsiTheme="minorHAnsi"/>
          <w:b w:val="0"/>
          <w:kern w:val="2"/>
          <w:sz w:val="24"/>
          <w:szCs w:val="24"/>
          <w:lang w:eastAsia="fr-BE"/>
          <w14:ligatures w14:val="standardContextual"/>
        </w:rPr>
      </w:pPr>
      <w:r>
        <w:t>Abschnitt 7.112.2 - Besondere Maßnahmen</w:t>
      </w:r>
      <w:r>
        <w:tab/>
      </w:r>
      <w:r>
        <w:fldChar w:fldCharType="begin"/>
      </w:r>
      <w:r>
        <w:instrText xml:space="preserve"> PAGEREF _Toc196399262 \h </w:instrText>
      </w:r>
      <w:r>
        <w:fldChar w:fldCharType="separate"/>
      </w:r>
      <w:r w:rsidR="00727CDC">
        <w:t>258</w:t>
      </w:r>
      <w:r>
        <w:fldChar w:fldCharType="end"/>
      </w:r>
    </w:p>
    <w:p w14:paraId="1ED36547" w14:textId="40C19304" w:rsidR="00410DE2" w:rsidRPr="006C4637" w:rsidRDefault="00410DE2">
      <w:pPr>
        <w:pStyle w:val="TM2"/>
        <w:rPr>
          <w:rFonts w:asciiTheme="minorHAnsi" w:hAnsiTheme="minorHAnsi"/>
          <w:b w:val="0"/>
          <w:kern w:val="2"/>
          <w:sz w:val="24"/>
          <w:szCs w:val="24"/>
          <w:lang w:eastAsia="fr-BE"/>
          <w14:ligatures w14:val="standardContextual"/>
        </w:rPr>
      </w:pPr>
      <w:r>
        <w:t>Abschnitt 7.112.3 - Tests und Messungen</w:t>
      </w:r>
      <w:r>
        <w:tab/>
      </w:r>
      <w:r>
        <w:fldChar w:fldCharType="begin"/>
      </w:r>
      <w:r>
        <w:instrText xml:space="preserve"> PAGEREF _Toc196399263 \h </w:instrText>
      </w:r>
      <w:r>
        <w:fldChar w:fldCharType="separate"/>
      </w:r>
      <w:r w:rsidR="00727CDC">
        <w:t>258</w:t>
      </w:r>
      <w:r>
        <w:fldChar w:fldCharType="end"/>
      </w:r>
    </w:p>
    <w:p w14:paraId="2EE1075F" w14:textId="5ECC472E" w:rsidR="00410DE2" w:rsidRPr="006C4637" w:rsidRDefault="00410DE2">
      <w:pPr>
        <w:pStyle w:val="TM2"/>
        <w:rPr>
          <w:rFonts w:asciiTheme="minorHAnsi" w:hAnsiTheme="minorHAnsi"/>
          <w:b w:val="0"/>
          <w:kern w:val="2"/>
          <w:sz w:val="24"/>
          <w:szCs w:val="24"/>
          <w:lang w:eastAsia="fr-BE"/>
          <w14:ligatures w14:val="standardContextual"/>
        </w:rPr>
      </w:pPr>
      <w:r>
        <w:t>Abschnitt 7.112.4 - Berichte</w:t>
      </w:r>
      <w:r>
        <w:tab/>
      </w:r>
      <w:r>
        <w:fldChar w:fldCharType="begin"/>
      </w:r>
      <w:r>
        <w:instrText xml:space="preserve"> PAGEREF _Toc196399264 \h </w:instrText>
      </w:r>
      <w:r>
        <w:fldChar w:fldCharType="separate"/>
      </w:r>
      <w:r w:rsidR="00727CDC">
        <w:t>258</w:t>
      </w:r>
      <w:r>
        <w:fldChar w:fldCharType="end"/>
      </w:r>
    </w:p>
    <w:p w14:paraId="40131C85" w14:textId="09E4924B" w:rsidR="00C26CE1" w:rsidRPr="008E0F64" w:rsidRDefault="00A24B30" w:rsidP="00C26CE1">
      <w:pPr>
        <w:keepNext/>
        <w:tabs>
          <w:tab w:val="right" w:leader="dot" w:pos="9923"/>
        </w:tabs>
        <w:rPr>
          <w:sz w:val="2"/>
        </w:rPr>
        <w:sectPr w:rsidR="00C26CE1" w:rsidRPr="008E0F64" w:rsidSect="0042604E">
          <w:footerReference w:type="default" r:id="rId235"/>
          <w:type w:val="oddPage"/>
          <w:pgSz w:w="11907" w:h="16839" w:code="9"/>
          <w:pgMar w:top="1440" w:right="1440" w:bottom="1440" w:left="1440" w:header="708" w:footer="708" w:gutter="0"/>
          <w:pgNumType w:start="200"/>
          <w:cols w:space="708"/>
          <w:docGrid w:linePitch="360"/>
        </w:sectPr>
      </w:pPr>
      <w:r w:rsidRPr="008E0F64">
        <w:rPr>
          <w:rFonts w:ascii="Trebuchet MS" w:hAnsi="Trebuchet MS"/>
          <w:b/>
          <w:i/>
          <w:caps/>
          <w:sz w:val="21"/>
        </w:rPr>
        <w:fldChar w:fldCharType="end"/>
      </w:r>
      <w:bookmarkStart w:id="2399" w:name="partie_7"/>
      <w:r w:rsidRPr="008E0F64">
        <w:rPr>
          <w:sz w:val="2"/>
        </w:rPr>
        <w:t xml:space="preserve"> </w:t>
      </w:r>
      <w:bookmarkStart w:id="2400" w:name="_Toc16234749"/>
    </w:p>
    <w:p w14:paraId="059409BA" w14:textId="60A606A1" w:rsidR="00A24B30" w:rsidRPr="008E0F64" w:rsidRDefault="00A24B30" w:rsidP="00C26CE1">
      <w:pPr>
        <w:pStyle w:val="FOD-niv2"/>
      </w:pPr>
      <w:bookmarkStart w:id="2401" w:name="_Toc167269623"/>
      <w:bookmarkStart w:id="2402" w:name="_Toc167269874"/>
      <w:bookmarkStart w:id="2403" w:name="_Toc167270783"/>
      <w:bookmarkStart w:id="2404" w:name="_Toc196399120"/>
      <w:bookmarkStart w:id="2405" w:name="_Toc196465640"/>
      <w:bookmarkStart w:id="2406" w:name="_Toc202779197"/>
      <w:r w:rsidRPr="008E0F64">
        <w:lastRenderedPageBreak/>
        <w:t xml:space="preserve">Kapitel 7.1 - </w:t>
      </w:r>
      <w:r w:rsidR="00D945F4" w:rsidRPr="00D945F4">
        <w:rPr>
          <w:b w:val="0"/>
          <w:bCs/>
        </w:rPr>
        <w:t>[</w:t>
      </w:r>
      <w:r w:rsidRPr="008E0F64">
        <w:t xml:space="preserve">Räumlichkeiten mit Badewanne </w:t>
      </w:r>
      <w:r w:rsidR="00D945F4">
        <w:t>und/</w:t>
      </w:r>
      <w:r w:rsidRPr="008E0F64">
        <w:t>oder Dusche</w:t>
      </w:r>
      <w:bookmarkEnd w:id="2400"/>
      <w:bookmarkEnd w:id="2401"/>
      <w:bookmarkEnd w:id="2402"/>
      <w:bookmarkEnd w:id="2403"/>
      <w:bookmarkEnd w:id="2404"/>
      <w:bookmarkEnd w:id="2405"/>
      <w:bookmarkEnd w:id="2406"/>
    </w:p>
    <w:p w14:paraId="1B45DA85" w14:textId="77777777" w:rsidR="00A24B30" w:rsidRPr="008E0F64" w:rsidRDefault="00A24B30" w:rsidP="00A24B30">
      <w:pPr>
        <w:pStyle w:val="FOD-niv3"/>
      </w:pPr>
      <w:bookmarkStart w:id="2407" w:name="_Toc167269624"/>
      <w:bookmarkStart w:id="2408" w:name="_Toc167270784"/>
      <w:bookmarkStart w:id="2409" w:name="_Toc196399121"/>
      <w:r w:rsidRPr="008E0F64">
        <w:t>Abschnitt 7.1.1 - Anwendungsbereich</w:t>
      </w:r>
      <w:bookmarkEnd w:id="2407"/>
      <w:bookmarkEnd w:id="2408"/>
      <w:bookmarkEnd w:id="2409"/>
    </w:p>
    <w:p w14:paraId="7C811CE0" w14:textId="77777777" w:rsidR="00645776" w:rsidRPr="00645776" w:rsidRDefault="00645776" w:rsidP="00962ACD">
      <w:pPr>
        <w:pStyle w:val="FOD-niv4"/>
      </w:pPr>
      <w:bookmarkStart w:id="2410" w:name="_Toc196399122"/>
      <w:bookmarkStart w:id="2411" w:name="_Toc196734777"/>
      <w:bookmarkStart w:id="2412" w:name="_Toc167269625"/>
      <w:bookmarkStart w:id="2413" w:name="_Toc167270785"/>
      <w:r w:rsidRPr="00645776">
        <w:t>Unterabschnitt 7.1.1.1 - Allgemeines</w:t>
      </w:r>
      <w:bookmarkEnd w:id="2410"/>
      <w:bookmarkEnd w:id="2411"/>
    </w:p>
    <w:p w14:paraId="775BB640" w14:textId="77777777" w:rsidR="00645776" w:rsidRPr="00645776" w:rsidRDefault="00645776" w:rsidP="00645776">
      <w:pPr>
        <w:pStyle w:val="FOD-normal"/>
        <w:spacing w:before="0" w:after="120"/>
        <w:rPr>
          <w:rFonts w:cs="Times New Roman"/>
        </w:rPr>
      </w:pPr>
      <w:r w:rsidRPr="00645776">
        <w:t xml:space="preserve">Die allgemeinen Vorschriften der anderen Teile des vorliegenden Buches gelten für die in vorliegendem </w:t>
      </w:r>
      <w:r w:rsidRPr="00645776">
        <w:rPr>
          <w:i/>
          <w:iCs/>
        </w:rPr>
        <w:t>Kapitel 7.1</w:t>
      </w:r>
      <w:r w:rsidRPr="00645776">
        <w:t xml:space="preserve"> behandelten Anlagen und Orte besonderer Art.</w:t>
      </w:r>
      <w:r w:rsidRPr="00645776">
        <w:rPr>
          <w:i/>
        </w:rPr>
        <w:t xml:space="preserve"> </w:t>
      </w:r>
      <w:r w:rsidRPr="00645776">
        <w:t>Diese allgemeinen Vorschriften werden durch die Vorschriften des vorliegenden Kapitels ergänzt.</w:t>
      </w:r>
    </w:p>
    <w:p w14:paraId="7F0F43A5" w14:textId="77777777" w:rsidR="00645776" w:rsidRPr="00645776" w:rsidRDefault="00645776" w:rsidP="00645776">
      <w:pPr>
        <w:pStyle w:val="FOD-normal"/>
        <w:spacing w:before="0"/>
        <w:rPr>
          <w:rFonts w:cs="Times New Roman"/>
        </w:rPr>
      </w:pPr>
      <w:r w:rsidRPr="00645776">
        <w:t>Die besonderen Vorschriften des vorliegenden Kapitels gelten für:</w:t>
      </w:r>
    </w:p>
    <w:p w14:paraId="1696219A" w14:textId="77777777" w:rsidR="00645776" w:rsidRPr="00645776" w:rsidRDefault="00645776" w:rsidP="00645776">
      <w:pPr>
        <w:pStyle w:val="FOD-normal"/>
        <w:spacing w:before="0"/>
        <w:rPr>
          <w:rFonts w:cs="Times New Roman"/>
        </w:rPr>
      </w:pPr>
      <w:r w:rsidRPr="00645776">
        <w:t>1. Räumlichkeiten mit fest errichteter Badewanne und/oder Dusche,</w:t>
      </w:r>
    </w:p>
    <w:p w14:paraId="78C64AB0" w14:textId="77777777" w:rsidR="00645776" w:rsidRPr="00645776" w:rsidRDefault="00645776" w:rsidP="00645776">
      <w:pPr>
        <w:pStyle w:val="FOD-normal"/>
        <w:spacing w:before="0"/>
        <w:rPr>
          <w:rFonts w:cs="Times New Roman"/>
        </w:rPr>
      </w:pPr>
      <w:r w:rsidRPr="00645776">
        <w:t>2. Orte, an denen mobile Einrichtungen installiert werden (zum Beispiel mobile Duschen für Baustellen),</w:t>
      </w:r>
    </w:p>
    <w:p w14:paraId="3C1531BB" w14:textId="77777777" w:rsidR="00645776" w:rsidRPr="00645776" w:rsidRDefault="00645776" w:rsidP="00645776">
      <w:pPr>
        <w:pStyle w:val="FOD-normal"/>
        <w:spacing w:before="0" w:after="120"/>
        <w:rPr>
          <w:rFonts w:cs="Times New Roman"/>
        </w:rPr>
      </w:pPr>
      <w:r w:rsidRPr="00645776">
        <w:t>3. Änderungen oder Erweiterungen, die an diesen Räumlichkeiten und Orten vorgenommen werden.</w:t>
      </w:r>
    </w:p>
    <w:p w14:paraId="675EC299" w14:textId="77777777" w:rsidR="00645776" w:rsidRPr="00645776" w:rsidRDefault="00645776" w:rsidP="00645776">
      <w:pPr>
        <w:pStyle w:val="FOD-normal"/>
        <w:spacing w:before="0"/>
        <w:rPr>
          <w:rFonts w:cs="Times New Roman"/>
        </w:rPr>
      </w:pPr>
      <w:r w:rsidRPr="00645776">
        <w:t>Als Badewanne oder Dusche gelten nicht:</w:t>
      </w:r>
    </w:p>
    <w:p w14:paraId="2382FB31" w14:textId="77777777" w:rsidR="00645776" w:rsidRPr="00645776" w:rsidRDefault="00645776" w:rsidP="00645776">
      <w:pPr>
        <w:pStyle w:val="FOD-normal"/>
        <w:spacing w:before="0"/>
        <w:rPr>
          <w:rFonts w:cs="Times New Roman"/>
        </w:rPr>
      </w:pPr>
      <w:r w:rsidRPr="00645776">
        <w:t>1. Ausrüstungen von Noteinrichtungen, zum Beispiel Notduschen, die in industriellen Anlagen oder Laboren benutzt werden,</w:t>
      </w:r>
    </w:p>
    <w:p w14:paraId="495D76F8" w14:textId="77777777" w:rsidR="00645776" w:rsidRPr="00645776" w:rsidRDefault="00645776" w:rsidP="00645776">
      <w:pPr>
        <w:pStyle w:val="FOD-normal"/>
        <w:spacing w:before="0"/>
        <w:rPr>
          <w:rFonts w:cs="Times New Roman"/>
        </w:rPr>
      </w:pPr>
      <w:r w:rsidRPr="00645776">
        <w:t>2. Baby-Badetische,</w:t>
      </w:r>
    </w:p>
    <w:p w14:paraId="552F2584" w14:textId="77777777" w:rsidR="00645776" w:rsidRDefault="00645776" w:rsidP="00645776">
      <w:pPr>
        <w:spacing w:after="0"/>
        <w:jc w:val="both"/>
        <w:rPr>
          <w:rFonts w:ascii="Trebuchet MS" w:hAnsi="Trebuchet MS"/>
          <w:sz w:val="19"/>
          <w:szCs w:val="19"/>
        </w:rPr>
      </w:pPr>
      <w:r w:rsidRPr="00645776">
        <w:rPr>
          <w:rFonts w:ascii="Trebuchet MS" w:hAnsi="Trebuchet MS"/>
          <w:sz w:val="19"/>
          <w:szCs w:val="19"/>
        </w:rPr>
        <w:t>3. höhenverstellbare Badewannen und Duschen für medizinische Behandlungen, die gegebenenfalls bewegt werd</w:t>
      </w:r>
      <w:r>
        <w:rPr>
          <w:rFonts w:ascii="Trebuchet MS" w:hAnsi="Trebuchet MS"/>
          <w:sz w:val="19"/>
          <w:szCs w:val="19"/>
        </w:rPr>
        <w:t>e</w:t>
      </w:r>
      <w:r w:rsidRPr="00645776">
        <w:rPr>
          <w:rFonts w:ascii="Trebuchet MS" w:hAnsi="Trebuchet MS"/>
          <w:sz w:val="19"/>
          <w:szCs w:val="19"/>
        </w:rPr>
        <w:t>n können,</w:t>
      </w:r>
    </w:p>
    <w:p w14:paraId="310EBA79" w14:textId="0CBF20BB" w:rsidR="00645776" w:rsidRPr="00645776" w:rsidRDefault="00645776" w:rsidP="00645776">
      <w:pPr>
        <w:spacing w:after="0"/>
        <w:jc w:val="both"/>
        <w:rPr>
          <w:rFonts w:ascii="Trebuchet MS" w:hAnsi="Trebuchet MS" w:cs="Times New Roman"/>
          <w:sz w:val="19"/>
          <w:szCs w:val="19"/>
        </w:rPr>
      </w:pPr>
      <w:r w:rsidRPr="00645776">
        <w:rPr>
          <w:rFonts w:ascii="Trebuchet MS" w:hAnsi="Trebuchet MS"/>
          <w:sz w:val="19"/>
          <w:szCs w:val="19"/>
        </w:rPr>
        <w:t>4. Badewannen und Duschen für Tiere,</w:t>
      </w:r>
    </w:p>
    <w:p w14:paraId="1D146F4D" w14:textId="77777777" w:rsidR="00645776" w:rsidRPr="00645776" w:rsidRDefault="00645776" w:rsidP="00645776">
      <w:pPr>
        <w:pStyle w:val="FOD-normal"/>
        <w:spacing w:before="0"/>
        <w:rPr>
          <w:rFonts w:cs="Times New Roman"/>
        </w:rPr>
      </w:pPr>
      <w:r w:rsidRPr="00645776">
        <w:t>5. Duschen und Badewannen, die sich in transportablen, mobilen oder zeitlich begrenzten Anlagen befinden und bei denen:</w:t>
      </w:r>
    </w:p>
    <w:p w14:paraId="33FEB16B" w14:textId="77777777" w:rsidR="00645776" w:rsidRPr="00645776" w:rsidRDefault="00645776" w:rsidP="00445351">
      <w:pPr>
        <w:pStyle w:val="FOD-normal"/>
        <w:numPr>
          <w:ilvl w:val="0"/>
          <w:numId w:val="837"/>
        </w:numPr>
        <w:spacing w:before="0"/>
        <w:ind w:left="709"/>
        <w:rPr>
          <w:rFonts w:cs="Times New Roman"/>
        </w:rPr>
      </w:pPr>
      <w:r w:rsidRPr="00645776">
        <w:t>für die gesamte transportable, mobile oder zeitlich begrenzte Anlage, in der sich eine Badewanne und/oder Dusche befindet, eine passende vom König bestätigte oder vom NBN registrierte Norm vorliegt und</w:t>
      </w:r>
    </w:p>
    <w:p w14:paraId="272BDE0F" w14:textId="6D709A29" w:rsidR="00645776" w:rsidRPr="00645776" w:rsidRDefault="00645776" w:rsidP="00445351">
      <w:pPr>
        <w:pStyle w:val="FOD-normal"/>
        <w:numPr>
          <w:ilvl w:val="0"/>
          <w:numId w:val="837"/>
        </w:numPr>
        <w:spacing w:before="0" w:after="120"/>
        <w:ind w:left="709" w:hanging="357"/>
        <w:rPr>
          <w:rFonts w:cs="Times New Roman"/>
        </w:rPr>
      </w:pPr>
      <w:r w:rsidRPr="00645776">
        <w:t>die Badewanne und/oder Dusche ebenfalls die Anforderungen der vorerwähnten Norm erfüllt.</w:t>
      </w:r>
    </w:p>
    <w:p w14:paraId="7398ABF1" w14:textId="13D71680" w:rsidR="00645776" w:rsidRPr="00645776" w:rsidRDefault="00645776" w:rsidP="00645776">
      <w:pPr>
        <w:pStyle w:val="FOD-normal"/>
        <w:spacing w:before="0"/>
        <w:rPr>
          <w:rFonts w:cs="Times New Roman"/>
        </w:rPr>
      </w:pPr>
      <w:r w:rsidRPr="00645776">
        <w:rPr>
          <w:shd w:val="clear" w:color="auto" w:fill="FFFFFF" w:themeFill="background1"/>
        </w:rPr>
        <w:t>An Orten, die zu medizinischen Zwecken genutzt werden und an denen sich eine Badewanne und/oder Dusche für medizinische Behandlungen befindet,</w:t>
      </w:r>
      <w:r w:rsidRPr="00645776">
        <w:t xml:space="preserve"> können Abweichungsvorschriften anwendbar sein.</w:t>
      </w:r>
    </w:p>
    <w:p w14:paraId="5075D796" w14:textId="3D86ECDD" w:rsidR="00645776" w:rsidRPr="00645776" w:rsidRDefault="00645776" w:rsidP="00645776">
      <w:pPr>
        <w:pStyle w:val="FOD-normal"/>
        <w:spacing w:before="0"/>
        <w:rPr>
          <w:rFonts w:cs="Times New Roman"/>
        </w:rPr>
      </w:pPr>
      <w:r w:rsidRPr="00645776">
        <w:t>Räumlichkeiten mit Badewanne und/oder Dusche sind begrenzt durch:</w:t>
      </w:r>
    </w:p>
    <w:p w14:paraId="4C376F93" w14:textId="7C39B53F" w:rsidR="00645776" w:rsidRPr="00645776" w:rsidRDefault="00645776" w:rsidP="00645776">
      <w:pPr>
        <w:pStyle w:val="FOD-normal"/>
        <w:spacing w:before="0"/>
        <w:rPr>
          <w:rFonts w:cs="Times New Roman"/>
        </w:rPr>
      </w:pPr>
      <w:r w:rsidRPr="00645776">
        <w:t>1. den fertigen Boden und</w:t>
      </w:r>
    </w:p>
    <w:p w14:paraId="39F45C72" w14:textId="4CEB1F5B" w:rsidR="00645776" w:rsidRPr="00645776" w:rsidRDefault="00645776" w:rsidP="00645776">
      <w:pPr>
        <w:pStyle w:val="FOD-normal"/>
        <w:spacing w:before="0"/>
        <w:rPr>
          <w:rFonts w:cs="Times New Roman"/>
        </w:rPr>
      </w:pPr>
      <w:r w:rsidRPr="00645776">
        <w:t>2. die waagerechte Fläche, die sich 3 m über dem fertigen Boden befindet, und gegebenenfalls eine Decke oder, falls vorhanden, eine Zwischendecke, die nicht durchbrochen ist bzw. nicht ohne Werkzeug abmontiert werden kann, wenn sie sich tiefer als 3 m über dem fertigen Boden befindet, und</w:t>
      </w:r>
    </w:p>
    <w:p w14:paraId="727DC6B0" w14:textId="731ECE6E" w:rsidR="00645776" w:rsidRPr="00645776" w:rsidRDefault="00645776" w:rsidP="00645776">
      <w:pPr>
        <w:pStyle w:val="FOD-normal"/>
        <w:spacing w:before="0"/>
        <w:rPr>
          <w:rFonts w:cs="Times New Roman"/>
        </w:rPr>
      </w:pPr>
      <w:r w:rsidRPr="00645776">
        <w:t>3. die senkrechte Fläche:</w:t>
      </w:r>
    </w:p>
    <w:p w14:paraId="5E3C4D17" w14:textId="77777777" w:rsidR="00645776" w:rsidRPr="00645776" w:rsidRDefault="00645776" w:rsidP="00445351">
      <w:pPr>
        <w:pStyle w:val="FOD-normal"/>
        <w:numPr>
          <w:ilvl w:val="0"/>
          <w:numId w:val="835"/>
        </w:numPr>
        <w:spacing w:before="0"/>
        <w:rPr>
          <w:rFonts w:cs="Times New Roman"/>
        </w:rPr>
      </w:pPr>
      <w:r w:rsidRPr="00645776">
        <w:t>die sich in einem Abstand von 4 m ab den fest angebrachten Wasserauslässen befindet und</w:t>
      </w:r>
    </w:p>
    <w:p w14:paraId="4A664EA3" w14:textId="77777777" w:rsidR="00645776" w:rsidRPr="00645776" w:rsidRDefault="00645776" w:rsidP="00445351">
      <w:pPr>
        <w:pStyle w:val="FOD-normal"/>
        <w:numPr>
          <w:ilvl w:val="0"/>
          <w:numId w:val="835"/>
        </w:numPr>
        <w:spacing w:before="0"/>
        <w:rPr>
          <w:rFonts w:cs="Times New Roman"/>
        </w:rPr>
      </w:pPr>
      <w:r w:rsidRPr="00645776">
        <w:t xml:space="preserve">die auf horizontaler Ebene gemessen wird durch die fest angebrachten Wasserauslässe der Badewanne oder Dusche: </w:t>
      </w:r>
    </w:p>
    <w:p w14:paraId="51E3908A" w14:textId="77777777" w:rsidR="00645776" w:rsidRPr="00645776" w:rsidRDefault="00645776" w:rsidP="00445351">
      <w:pPr>
        <w:pStyle w:val="FOD-normal"/>
        <w:numPr>
          <w:ilvl w:val="0"/>
          <w:numId w:val="836"/>
        </w:numPr>
        <w:spacing w:before="0"/>
        <w:rPr>
          <w:rFonts w:cs="Times New Roman"/>
        </w:rPr>
      </w:pPr>
      <w:r w:rsidRPr="00645776">
        <w:t xml:space="preserve">entweder am Ausgang des Wasserhahns der Badewanne </w:t>
      </w:r>
    </w:p>
    <w:p w14:paraId="222CE95B" w14:textId="77777777" w:rsidR="00645776" w:rsidRPr="00645776" w:rsidRDefault="00645776" w:rsidP="00445351">
      <w:pPr>
        <w:pStyle w:val="FOD-normal"/>
        <w:numPr>
          <w:ilvl w:val="0"/>
          <w:numId w:val="836"/>
        </w:numPr>
        <w:spacing w:before="0"/>
        <w:rPr>
          <w:rFonts w:cs="Times New Roman"/>
        </w:rPr>
      </w:pPr>
      <w:r w:rsidRPr="00645776">
        <w:t xml:space="preserve">oder am Ausgang der fest angebrachten Kopfbrause </w:t>
      </w:r>
    </w:p>
    <w:p w14:paraId="30011F20" w14:textId="77777777" w:rsidR="00645776" w:rsidRPr="00645776" w:rsidRDefault="00645776" w:rsidP="00445351">
      <w:pPr>
        <w:pStyle w:val="FOD-normal"/>
        <w:numPr>
          <w:ilvl w:val="0"/>
          <w:numId w:val="836"/>
        </w:numPr>
        <w:spacing w:before="0"/>
        <w:rPr>
          <w:rFonts w:cs="Times New Roman"/>
        </w:rPr>
      </w:pPr>
      <w:r w:rsidRPr="00645776">
        <w:t>oder am Ausgang der Mischbatterie oder des Wasserhahns, an den der Schlauch der Handbrause angeschlossen ist, und</w:t>
      </w:r>
    </w:p>
    <w:p w14:paraId="352BAA82" w14:textId="7A2FD339" w:rsidR="00645776" w:rsidRPr="00645776" w:rsidRDefault="00645776" w:rsidP="00445351">
      <w:pPr>
        <w:pStyle w:val="FOD-normal"/>
        <w:numPr>
          <w:ilvl w:val="0"/>
          <w:numId w:val="835"/>
        </w:numPr>
        <w:spacing w:before="0" w:after="120"/>
        <w:ind w:hanging="357"/>
        <w:rPr>
          <w:rFonts w:cs="Times New Roman"/>
        </w:rPr>
      </w:pPr>
      <w:r w:rsidRPr="00645776">
        <w:t>die begrenzt ist durch feste senkrechte Wände, die mindestens 2,25 m hoch sind oder bis zu einer Decke oder, falls vorhanden, einer Zwischendecke reichen, die nicht durchbrochen ist bzw. nicht ohne Werkzeug abmontiert werden kann.</w:t>
      </w:r>
    </w:p>
    <w:p w14:paraId="106564D2" w14:textId="26EA26DB" w:rsidR="00645776" w:rsidRPr="00645776" w:rsidRDefault="00645776" w:rsidP="00645776">
      <w:pPr>
        <w:pStyle w:val="FOD-normal"/>
        <w:spacing w:before="0"/>
        <w:rPr>
          <w:rFonts w:cs="Times New Roman"/>
        </w:rPr>
      </w:pPr>
      <w:r w:rsidRPr="00645776">
        <w:t xml:space="preserve">(Siehe </w:t>
      </w:r>
      <w:r w:rsidRPr="00645776">
        <w:rPr>
          <w:i/>
          <w:iCs/>
        </w:rPr>
        <w:t>Unterabschnitte 7.1.3.3 Buchstabe g</w:t>
      </w:r>
      <w:r w:rsidRPr="00645776">
        <w:t xml:space="preserve"> und </w:t>
      </w:r>
      <w:r w:rsidRPr="00645776">
        <w:rPr>
          <w:i/>
          <w:iCs/>
        </w:rPr>
        <w:t>7.1.3.4 Buchstabe c</w:t>
      </w:r>
      <w:r w:rsidRPr="00645776">
        <w:t>).</w:t>
      </w:r>
    </w:p>
    <w:p w14:paraId="1CD99366" w14:textId="77777777" w:rsidR="00645776" w:rsidRPr="004F4CCA" w:rsidRDefault="00645776" w:rsidP="00962ACD">
      <w:pPr>
        <w:pStyle w:val="FOD-niv4"/>
      </w:pPr>
      <w:bookmarkStart w:id="2414" w:name="_Toc196399123"/>
      <w:bookmarkStart w:id="2415" w:name="_Toc196734778"/>
      <w:r w:rsidRPr="004F4CCA">
        <w:t>Unterabschnitt 7.1.1.2 - Übergangsbestimmungen</w:t>
      </w:r>
      <w:bookmarkEnd w:id="2414"/>
      <w:bookmarkEnd w:id="2415"/>
    </w:p>
    <w:p w14:paraId="1339F11F" w14:textId="14E07E35" w:rsidR="00645776" w:rsidRPr="004F4CCA" w:rsidRDefault="00645776" w:rsidP="004F4CCA">
      <w:pPr>
        <w:pStyle w:val="FOD-normal"/>
        <w:spacing w:before="0"/>
        <w:rPr>
          <w:shd w:val="clear" w:color="auto" w:fill="FFFFFF" w:themeFill="background1"/>
        </w:rPr>
      </w:pPr>
      <w:r w:rsidRPr="004F4CCA">
        <w:rPr>
          <w:shd w:val="clear" w:color="auto" w:fill="FFFFFF" w:themeFill="background1"/>
        </w:rPr>
        <w:t>In Abweichung von Unterabschnitt 7.1.1.1 können Unterabschnitt 6.5.8.1 Nr. 3 und Unterabschnitt 6.5.8.2 Nr. 4 auf Projekte oder Arbeiten angewendet werden, deren Ausführung vor Ort vor Inkrafttreten von Unterabschnitt 6.5.8.1 Nr. 3 und Unterabschnitt 6.5.8.2 Nr. 4 begonnen hat, vorausgesetzt, dass die Konformitätsprüfung vor Ingebrauchnahme ab Inkrafttreten von Unterabschnitt 6.5.8.1 Nr. 3 und Unterabschnitt 6.5.8.2 Nr. 4 erfolgt. Die mit der Konformitätsprüfung vor Ingebrauchnahme beauftragte zugelassene Stelle wird vom Beantrager der Prüfung von der Anwendung von Unterabschnitt 6.5.8.1 Nr. 3 bzw. Unterabschnitt 6.5.8.2 Nr. 4 in Kenntnis gesetzt. Die zugelassene Stelle vermerkt die Anwendung von Unterabschnitt 6.5.8.1 Nr. 3 bzw. Unterabschnitt 6.5.8.2 Nr. 4 im Kontrollbericht.</w:t>
      </w:r>
    </w:p>
    <w:p w14:paraId="654FDA75" w14:textId="77777777" w:rsidR="00D945F4" w:rsidRPr="00D945F4" w:rsidRDefault="00D945F4" w:rsidP="00A24B30">
      <w:pPr>
        <w:pStyle w:val="FOD-niv3"/>
        <w:rPr>
          <w:b w:val="0"/>
          <w:bCs/>
          <w:i w:val="0"/>
          <w:iCs/>
          <w:sz w:val="18"/>
          <w:szCs w:val="18"/>
        </w:rPr>
      </w:pPr>
    </w:p>
    <w:p w14:paraId="7E0E2A86" w14:textId="5C5934EA" w:rsidR="00A24B30" w:rsidRPr="008E0F64" w:rsidRDefault="00A24B30" w:rsidP="00A24B30">
      <w:pPr>
        <w:pStyle w:val="FOD-niv3"/>
      </w:pPr>
      <w:bookmarkStart w:id="2416" w:name="_Toc196399124"/>
      <w:r w:rsidRPr="008E0F64">
        <w:t>Abschnitt 7.1.2 - Begriffe und Begriffsbestimmungen</w:t>
      </w:r>
      <w:bookmarkEnd w:id="2412"/>
      <w:bookmarkEnd w:id="2413"/>
      <w:bookmarkEnd w:id="2416"/>
    </w:p>
    <w:p w14:paraId="0EEF9B75" w14:textId="77777777" w:rsidR="004F4CCA" w:rsidRPr="004F4CCA" w:rsidRDefault="004F4CCA" w:rsidP="004F4CCA">
      <w:pPr>
        <w:pStyle w:val="FOD-normal"/>
        <w:rPr>
          <w:bCs/>
        </w:rPr>
      </w:pPr>
      <w:r w:rsidRPr="004F4CCA">
        <w:rPr>
          <w:b/>
        </w:rPr>
        <w:t>Badewanne</w:t>
      </w:r>
      <w:r w:rsidRPr="004F4CCA">
        <w:rPr>
          <w:bCs/>
        </w:rPr>
        <w:t>: Wanne mit absichtlicher Wasserrückhaltung, die für das Waschen eines menschlichen Körpers bestimmt ist, wobei der Körper ganz oder teilweise ins Wasser eingetaucht wird, und die nach Benutzung entleert wird.</w:t>
      </w:r>
    </w:p>
    <w:p w14:paraId="360C9608" w14:textId="77777777" w:rsidR="004F4CCA" w:rsidRPr="004F4CCA" w:rsidRDefault="004F4CCA" w:rsidP="004F4CCA">
      <w:pPr>
        <w:pStyle w:val="FOD-normal"/>
        <w:rPr>
          <w:bCs/>
        </w:rPr>
      </w:pPr>
      <w:r w:rsidRPr="004F4CCA">
        <w:rPr>
          <w:b/>
        </w:rPr>
        <w:t>Dusche</w:t>
      </w:r>
      <w:r w:rsidRPr="004F4CCA">
        <w:rPr>
          <w:bCs/>
        </w:rPr>
        <w:t>: begrenzter Bereich mit oder ohne Duschwanne, der für das Waschen eines menschlichen Körpers unter einem Wasserstrahl ohne absichtliche Wasserrückhaltung bestimmt ist.</w:t>
      </w:r>
    </w:p>
    <w:p w14:paraId="258F8265" w14:textId="77777777" w:rsidR="004F4CCA" w:rsidRPr="004F4CCA" w:rsidRDefault="004F4CCA" w:rsidP="004F4CCA">
      <w:pPr>
        <w:pStyle w:val="FOD-normal"/>
        <w:rPr>
          <w:bCs/>
        </w:rPr>
      </w:pPr>
      <w:r w:rsidRPr="004F4CCA">
        <w:rPr>
          <w:b/>
        </w:rPr>
        <w:t>Duschwanne</w:t>
      </w:r>
      <w:r w:rsidRPr="004F4CCA">
        <w:rPr>
          <w:bCs/>
        </w:rPr>
        <w:t>: unterer Teil einer Dusche, der zum Auffangen und Ableiten von Wasser dient.</w:t>
      </w:r>
    </w:p>
    <w:p w14:paraId="065B7F1F" w14:textId="77777777" w:rsidR="004F4CCA" w:rsidRPr="004F4CCA" w:rsidRDefault="004F4CCA" w:rsidP="004F4CCA">
      <w:pPr>
        <w:pStyle w:val="FOD-normal"/>
        <w:rPr>
          <w:bCs/>
        </w:rPr>
      </w:pPr>
      <w:r w:rsidRPr="004F4CCA">
        <w:rPr>
          <w:bCs/>
        </w:rPr>
        <w:t>Die Duschwanne wird auf dem Boden aufgestellt oder im Boden eingebaut.</w:t>
      </w:r>
    </w:p>
    <w:p w14:paraId="50730412" w14:textId="77777777" w:rsidR="004F4CCA" w:rsidRPr="004F4CCA" w:rsidRDefault="004F4CCA" w:rsidP="004F4CCA">
      <w:pPr>
        <w:pStyle w:val="FOD-normal"/>
        <w:rPr>
          <w:bCs/>
        </w:rPr>
      </w:pPr>
      <w:r w:rsidRPr="004F4CCA">
        <w:rPr>
          <w:b/>
        </w:rPr>
        <w:t>Elektrische multifunktionale Duschkabine</w:t>
      </w:r>
      <w:r w:rsidRPr="004F4CCA">
        <w:rPr>
          <w:bCs/>
        </w:rPr>
        <w:t>: vorgefertigte Duschkabine, die zusätzlich zur Duschfunktion mindestens eine elektrische Funktion umfasst.</w:t>
      </w:r>
    </w:p>
    <w:p w14:paraId="50974638" w14:textId="77777777" w:rsidR="004F4CCA" w:rsidRPr="004F4CCA" w:rsidRDefault="004F4CCA" w:rsidP="004F4CCA">
      <w:pPr>
        <w:pStyle w:val="FOD-normal"/>
        <w:rPr>
          <w:bCs/>
        </w:rPr>
      </w:pPr>
      <w:r w:rsidRPr="004F4CCA">
        <w:rPr>
          <w:b/>
        </w:rPr>
        <w:t>Elektrische multifunktionale Duschsäule</w:t>
      </w:r>
      <w:r w:rsidRPr="004F4CCA">
        <w:rPr>
          <w:bCs/>
        </w:rPr>
        <w:t>: elektrische multifunktionale Duschsäule ohne vorgefertigte Duschkabine, die zusätzlich zur Duschfunktion mindestens eine elektrische Funktion umfasst.</w:t>
      </w:r>
    </w:p>
    <w:p w14:paraId="474E25F0" w14:textId="77777777" w:rsidR="004F4CCA" w:rsidRPr="004F4CCA" w:rsidRDefault="004F4CCA" w:rsidP="004F4CCA">
      <w:pPr>
        <w:pStyle w:val="FOD-normal"/>
        <w:rPr>
          <w:bCs/>
        </w:rPr>
      </w:pPr>
      <w:r w:rsidRPr="004F4CCA">
        <w:rPr>
          <w:b/>
        </w:rPr>
        <w:t>Duschfunktion</w:t>
      </w:r>
      <w:r w:rsidRPr="004F4CCA">
        <w:rPr>
          <w:bCs/>
        </w:rPr>
        <w:t>: Waschen eines menschlichen Körpers unter einem Wasserstrahl.</w:t>
      </w:r>
    </w:p>
    <w:p w14:paraId="032B5BD7" w14:textId="77777777" w:rsidR="004F4CCA" w:rsidRPr="004F4CCA" w:rsidRDefault="004F4CCA" w:rsidP="004F4CCA">
      <w:pPr>
        <w:pStyle w:val="FOD-normal"/>
        <w:rPr>
          <w:bCs/>
        </w:rPr>
      </w:pPr>
      <w:r w:rsidRPr="004F4CCA">
        <w:rPr>
          <w:b/>
        </w:rPr>
        <w:t>Feste Wand</w:t>
      </w:r>
      <w:r w:rsidRPr="004F4CCA">
        <w:rPr>
          <w:bCs/>
        </w:rPr>
        <w:t>: festes, dauerhaftes Bauteil, gegebenenfalls mit Türen und Fenstern, das auf seine Oberfläche gerichtetes Wasser umlenkt, zum Beispiel Boden, Decke oder Mauer.</w:t>
      </w:r>
    </w:p>
    <w:p w14:paraId="098A3811" w14:textId="77777777" w:rsidR="004F4CCA" w:rsidRPr="004F4CCA" w:rsidRDefault="004F4CCA" w:rsidP="004F4CCA">
      <w:pPr>
        <w:pStyle w:val="FOD-normal"/>
        <w:rPr>
          <w:bCs/>
        </w:rPr>
      </w:pPr>
      <w:r w:rsidRPr="004F4CCA">
        <w:rPr>
          <w:bCs/>
        </w:rPr>
        <w:t>Man versteht unter dem Begriff:</w:t>
      </w:r>
    </w:p>
    <w:p w14:paraId="02C56068" w14:textId="77777777" w:rsidR="004F4CCA" w:rsidRPr="004F4CCA" w:rsidRDefault="004F4CCA" w:rsidP="004F4CCA">
      <w:pPr>
        <w:pStyle w:val="FOD-normal"/>
        <w:spacing w:before="0"/>
        <w:rPr>
          <w:bCs/>
        </w:rPr>
      </w:pPr>
      <w:r w:rsidRPr="004F4CCA">
        <w:rPr>
          <w:bCs/>
        </w:rPr>
        <w:t>1. "Decke": Bauelement, das direkt am Strukturelement des Gebäudes befestigt ist und die Unterseite einer waagerechten Wand, die zwei Stockwerke voneinander trennt, oder die Unterseite des Daches abdeckt,</w:t>
      </w:r>
    </w:p>
    <w:p w14:paraId="2B1D0563" w14:textId="77777777" w:rsidR="004F4CCA" w:rsidRPr="004F4CCA" w:rsidRDefault="004F4CCA" w:rsidP="004F4CCA">
      <w:pPr>
        <w:pStyle w:val="FOD-normal"/>
        <w:spacing w:before="0"/>
        <w:rPr>
          <w:bCs/>
        </w:rPr>
      </w:pPr>
      <w:r w:rsidRPr="004F4CCA">
        <w:rPr>
          <w:bCs/>
        </w:rPr>
        <w:t>2. "Zwischendecke": abgehängtes oder selbsttragendes Bauelement, das in senkrechtem Abstand an einem Strukturelement des Gebäudes befestigt ist und die Unterseite einer waagerechten Wand, die zwei Stockwerke voneinander trennt, oder die Unterseite des Daches abdeckt.</w:t>
      </w:r>
    </w:p>
    <w:p w14:paraId="0ED4115C" w14:textId="77777777" w:rsidR="004F4CCA" w:rsidRPr="004F4CCA" w:rsidRDefault="004F4CCA" w:rsidP="004F4CCA">
      <w:pPr>
        <w:pStyle w:val="FOD-normal"/>
        <w:rPr>
          <w:bCs/>
        </w:rPr>
      </w:pPr>
      <w:r w:rsidRPr="004F4CCA">
        <w:rPr>
          <w:bCs/>
        </w:rPr>
        <w:t>In festen Wänden eingebaute Türen und Fenster verhindern geschlossen das Entweichen von Wasser durch diese geschlossenen Türen und Fenster.</w:t>
      </w:r>
    </w:p>
    <w:p w14:paraId="47D71C1F" w14:textId="77777777" w:rsidR="004F4CCA" w:rsidRPr="004F4CCA" w:rsidRDefault="004F4CCA" w:rsidP="004F4CCA">
      <w:pPr>
        <w:pStyle w:val="FOD-normal"/>
        <w:rPr>
          <w:bCs/>
        </w:rPr>
      </w:pPr>
      <w:r w:rsidRPr="004F4CCA">
        <w:rPr>
          <w:bCs/>
        </w:rPr>
        <w:t xml:space="preserve">Der Spalt unter geschlossenen Türen und festen senkrechten Wänden beträgt höchstens 0,10 m. </w:t>
      </w:r>
    </w:p>
    <w:p w14:paraId="2491D939" w14:textId="77777777" w:rsidR="004F4CCA" w:rsidRPr="004F4CCA" w:rsidRDefault="004F4CCA" w:rsidP="004F4CCA">
      <w:pPr>
        <w:pStyle w:val="FOD-normal"/>
        <w:rPr>
          <w:bCs/>
        </w:rPr>
      </w:pPr>
      <w:r w:rsidRPr="004F4CCA">
        <w:rPr>
          <w:bCs/>
        </w:rPr>
        <w:t>Als feste Wände gelten nicht:</w:t>
      </w:r>
    </w:p>
    <w:p w14:paraId="66F95E3D" w14:textId="77777777" w:rsidR="004F4CCA" w:rsidRPr="004F4CCA" w:rsidRDefault="004F4CCA" w:rsidP="004F4CCA">
      <w:pPr>
        <w:pStyle w:val="FOD-normal"/>
        <w:spacing w:before="0"/>
        <w:rPr>
          <w:bCs/>
        </w:rPr>
      </w:pPr>
      <w:r w:rsidRPr="004F4CCA">
        <w:rPr>
          <w:bCs/>
        </w:rPr>
        <w:t>1. Vorhänge,</w:t>
      </w:r>
    </w:p>
    <w:p w14:paraId="50BD2E52" w14:textId="77777777" w:rsidR="004F4CCA" w:rsidRPr="004F4CCA" w:rsidRDefault="004F4CCA" w:rsidP="004F4CCA">
      <w:pPr>
        <w:pStyle w:val="FOD-normal"/>
        <w:spacing w:before="0"/>
        <w:rPr>
          <w:bCs/>
        </w:rPr>
      </w:pPr>
      <w:r w:rsidRPr="004F4CCA">
        <w:rPr>
          <w:bCs/>
        </w:rPr>
        <w:t>2. feste Wände, die durchbrochen sind bzw. ohne Werkzeug abmontiert werden können,</w:t>
      </w:r>
    </w:p>
    <w:p w14:paraId="10090663" w14:textId="77777777" w:rsidR="004F4CCA" w:rsidRPr="004F4CCA" w:rsidRDefault="004F4CCA" w:rsidP="004F4CCA">
      <w:pPr>
        <w:pStyle w:val="FOD-normal"/>
        <w:spacing w:before="0"/>
        <w:rPr>
          <w:bCs/>
        </w:rPr>
      </w:pPr>
      <w:r w:rsidRPr="004F4CCA">
        <w:rPr>
          <w:bCs/>
        </w:rPr>
        <w:t>3. mobile Wände, zum Beispiel Schiebewände.</w:t>
      </w:r>
    </w:p>
    <w:p w14:paraId="34EEAA73" w14:textId="0702EADA" w:rsidR="00A24B30" w:rsidRPr="008E0F64" w:rsidRDefault="00A24B30" w:rsidP="00A24B30">
      <w:pPr>
        <w:pStyle w:val="FOD-niv3"/>
      </w:pPr>
      <w:bookmarkStart w:id="2417" w:name="_Toc196399125"/>
      <w:bookmarkStart w:id="2418" w:name="_Toc167269626"/>
      <w:bookmarkStart w:id="2419" w:name="_Toc167270786"/>
      <w:r w:rsidRPr="008E0F64">
        <w:t>Abschnitt 7.1.3 - Bestimmung der allgemeinen Eigenschaften</w:t>
      </w:r>
      <w:bookmarkEnd w:id="2417"/>
      <w:r w:rsidRPr="008E0F64">
        <w:t xml:space="preserve"> </w:t>
      </w:r>
      <w:bookmarkEnd w:id="2418"/>
      <w:bookmarkEnd w:id="2419"/>
    </w:p>
    <w:p w14:paraId="430DC705" w14:textId="269E8CC7" w:rsidR="00A24B30" w:rsidRPr="008E0F64" w:rsidRDefault="00A24B30" w:rsidP="00962ACD">
      <w:pPr>
        <w:pStyle w:val="FOD-niv4"/>
      </w:pPr>
      <w:bookmarkStart w:id="2420" w:name="_Toc167269627"/>
      <w:bookmarkStart w:id="2421" w:name="_Toc167270787"/>
      <w:bookmarkStart w:id="2422" w:name="_Toc196399126"/>
      <w:bookmarkStart w:id="2423" w:name="_Toc196734779"/>
      <w:r w:rsidRPr="008E0F64">
        <w:t xml:space="preserve">Unterabschnitt 7.1.3.1 - </w:t>
      </w:r>
      <w:bookmarkEnd w:id="2420"/>
      <w:bookmarkEnd w:id="2421"/>
      <w:r w:rsidR="00B87C44">
        <w:t>Allgemeines</w:t>
      </w:r>
      <w:bookmarkEnd w:id="2422"/>
      <w:bookmarkEnd w:id="2423"/>
    </w:p>
    <w:p w14:paraId="63B2A0A1" w14:textId="77777777" w:rsidR="00B87C44" w:rsidRPr="00B87C44" w:rsidRDefault="00B87C44" w:rsidP="00B87C44">
      <w:pPr>
        <w:pStyle w:val="FOD-normal"/>
        <w:rPr>
          <w:bCs/>
        </w:rPr>
      </w:pPr>
      <w:r w:rsidRPr="00B87C44">
        <w:rPr>
          <w:bCs/>
        </w:rPr>
        <w:t xml:space="preserve">Das Vorhandensein von festen Wänden, Türen und Fenstern kann die Abmessungen von Räumlichkeiten mit Badewanne und/oder Dusche wie in </w:t>
      </w:r>
      <w:r w:rsidRPr="00B87C44">
        <w:rPr>
          <w:bCs/>
          <w:i/>
          <w:iCs/>
        </w:rPr>
        <w:t>Unterabschnitt 7.1.1.1</w:t>
      </w:r>
      <w:r w:rsidRPr="00B87C44">
        <w:rPr>
          <w:bCs/>
        </w:rPr>
        <w:t xml:space="preserve"> bestimmt und die Abmessungen der Bereiche wie in </w:t>
      </w:r>
      <w:r w:rsidRPr="00B87C44">
        <w:rPr>
          <w:bCs/>
          <w:i/>
          <w:iCs/>
        </w:rPr>
        <w:t>Unterabschnitt 7.1.3.2</w:t>
      </w:r>
      <w:r w:rsidRPr="00B87C44">
        <w:rPr>
          <w:bCs/>
        </w:rPr>
        <w:t xml:space="preserve"> bestimmt beeinflussen:</w:t>
      </w:r>
    </w:p>
    <w:p w14:paraId="7C151968" w14:textId="77777777" w:rsidR="00B87C44" w:rsidRPr="00B87C44" w:rsidRDefault="00B87C44" w:rsidP="00B87C44">
      <w:pPr>
        <w:pStyle w:val="FOD-normal"/>
        <w:rPr>
          <w:bCs/>
        </w:rPr>
      </w:pPr>
      <w:r w:rsidRPr="00B87C44">
        <w:rPr>
          <w:bCs/>
        </w:rPr>
        <w:t xml:space="preserve">1. Bei der Festlegung der Abmessungen von Räumlichkeiten mit Badewanne und/oder Dusche wie in </w:t>
      </w:r>
      <w:r w:rsidRPr="00B87C44">
        <w:rPr>
          <w:bCs/>
          <w:i/>
          <w:iCs/>
        </w:rPr>
        <w:t>Unterabschnitt 7.1.1.1</w:t>
      </w:r>
      <w:r w:rsidRPr="00B87C44">
        <w:rPr>
          <w:bCs/>
        </w:rPr>
        <w:t xml:space="preserve"> bestimmt wird Folgendes berücksichtigt:</w:t>
      </w:r>
    </w:p>
    <w:p w14:paraId="52215919" w14:textId="77777777" w:rsidR="00F55A4D" w:rsidRDefault="00B87C44" w:rsidP="00445351">
      <w:pPr>
        <w:pStyle w:val="FOD-normal"/>
        <w:numPr>
          <w:ilvl w:val="0"/>
          <w:numId w:val="838"/>
        </w:numPr>
        <w:rPr>
          <w:bCs/>
        </w:rPr>
      </w:pPr>
      <w:r w:rsidRPr="00B87C44">
        <w:rPr>
          <w:bCs/>
        </w:rPr>
        <w:t>Feste senkrechte Wände, die:</w:t>
      </w:r>
      <w:r w:rsidR="00F55A4D">
        <w:rPr>
          <w:bCs/>
        </w:rPr>
        <w:t xml:space="preserve"> </w:t>
      </w:r>
    </w:p>
    <w:p w14:paraId="16461B1E" w14:textId="77777777" w:rsidR="00F55A4D" w:rsidRDefault="00B87C44" w:rsidP="00445351">
      <w:pPr>
        <w:pStyle w:val="FOD-normal"/>
        <w:numPr>
          <w:ilvl w:val="1"/>
          <w:numId w:val="838"/>
        </w:numPr>
        <w:spacing w:before="0"/>
        <w:ind w:left="1134" w:hanging="357"/>
        <w:rPr>
          <w:bCs/>
        </w:rPr>
      </w:pPr>
      <w:r w:rsidRPr="00B87C44">
        <w:rPr>
          <w:bCs/>
        </w:rPr>
        <w:t>mindestens 2,25 m hoch sind</w:t>
      </w:r>
      <w:r w:rsidR="00F55A4D">
        <w:rPr>
          <w:bCs/>
        </w:rPr>
        <w:t xml:space="preserve"> </w:t>
      </w:r>
      <w:r w:rsidRPr="00B87C44">
        <w:rPr>
          <w:bCs/>
        </w:rPr>
        <w:t>oder</w:t>
      </w:r>
      <w:r w:rsidR="00F55A4D">
        <w:rPr>
          <w:bCs/>
        </w:rPr>
        <w:t xml:space="preserve"> </w:t>
      </w:r>
    </w:p>
    <w:p w14:paraId="63615ECB" w14:textId="77777777" w:rsidR="00F55A4D" w:rsidRDefault="00B87C44" w:rsidP="00445351">
      <w:pPr>
        <w:pStyle w:val="FOD-normal"/>
        <w:numPr>
          <w:ilvl w:val="1"/>
          <w:numId w:val="838"/>
        </w:numPr>
        <w:spacing w:before="0"/>
        <w:ind w:left="1134" w:hanging="357"/>
        <w:rPr>
          <w:bCs/>
        </w:rPr>
      </w:pPr>
      <w:r w:rsidRPr="00B87C44">
        <w:rPr>
          <w:bCs/>
        </w:rPr>
        <w:t>eine geringere Höhe aufweisen und bis zu einer Decke oder, falls vorhanden, einer Zwischendecke</w:t>
      </w:r>
      <w:r w:rsidRPr="00F55A4D">
        <w:rPr>
          <w:bCs/>
        </w:rPr>
        <w:t xml:space="preserve"> </w:t>
      </w:r>
      <w:r w:rsidRPr="00B87C44">
        <w:rPr>
          <w:bCs/>
        </w:rPr>
        <w:t>reichen, die nicht durchbrochen ist bzw. nicht ohne Werkzeug abmontiert werden kann,</w:t>
      </w:r>
    </w:p>
    <w:p w14:paraId="4159CA77" w14:textId="1A8B0C3E" w:rsidR="00F55A4D" w:rsidRDefault="00B87C44" w:rsidP="00F55A4D">
      <w:pPr>
        <w:pStyle w:val="FOD-normal"/>
        <w:ind w:left="709"/>
        <w:rPr>
          <w:bCs/>
        </w:rPr>
      </w:pPr>
      <w:r w:rsidRPr="00B87C44">
        <w:rPr>
          <w:bCs/>
        </w:rPr>
        <w:t>werden berücksichtigt.</w:t>
      </w:r>
    </w:p>
    <w:p w14:paraId="6E8E2734" w14:textId="07D995F0" w:rsidR="00B87C44" w:rsidRPr="00B87C44" w:rsidRDefault="00B87C44" w:rsidP="00445351">
      <w:pPr>
        <w:pStyle w:val="FOD-normal"/>
        <w:numPr>
          <w:ilvl w:val="0"/>
          <w:numId w:val="838"/>
        </w:numPr>
        <w:rPr>
          <w:bCs/>
        </w:rPr>
      </w:pPr>
      <w:r w:rsidRPr="00B87C44">
        <w:rPr>
          <w:bCs/>
        </w:rPr>
        <w:t>Türen und Fenster, die in den festen Wänden einer solchen Räumlichkeit eingebaut sind, gelten als geschlossen. Duschtüren, die Teil der Dusche sind, werden nicht berücksichtigt.</w:t>
      </w:r>
    </w:p>
    <w:p w14:paraId="591520DA" w14:textId="77777777" w:rsidR="00F55A4D" w:rsidRDefault="00B87C44" w:rsidP="00F55A4D">
      <w:pPr>
        <w:pStyle w:val="FOD-normal"/>
        <w:rPr>
          <w:bCs/>
        </w:rPr>
      </w:pPr>
      <w:r w:rsidRPr="00B87C44">
        <w:rPr>
          <w:bCs/>
        </w:rPr>
        <w:t xml:space="preserve">2. Bei der Festlegung der Abmessungen der Bereiche wie in </w:t>
      </w:r>
      <w:r w:rsidRPr="00B87C44">
        <w:rPr>
          <w:bCs/>
          <w:i/>
          <w:iCs/>
        </w:rPr>
        <w:t>Unterabschnitt 7.1.3.2</w:t>
      </w:r>
      <w:r w:rsidRPr="00B87C44">
        <w:rPr>
          <w:bCs/>
        </w:rPr>
        <w:t xml:space="preserve"> bestimmt wird Folgendes berücksichtigt:</w:t>
      </w:r>
    </w:p>
    <w:p w14:paraId="42F5AC2E" w14:textId="77777777" w:rsidR="00794F95" w:rsidRDefault="00B87C44" w:rsidP="00445351">
      <w:pPr>
        <w:pStyle w:val="FOD-normal"/>
        <w:numPr>
          <w:ilvl w:val="0"/>
          <w:numId w:val="839"/>
        </w:numPr>
        <w:rPr>
          <w:bCs/>
        </w:rPr>
      </w:pPr>
      <w:r w:rsidRPr="00B87C44">
        <w:rPr>
          <w:bCs/>
        </w:rPr>
        <w:t>Sind die durch feste Wände bestimmten Abmessungen kleiner als die Abmessungen der Bereiche, wird die Reichweite um diese Wände herum berücksichtigt.</w:t>
      </w:r>
    </w:p>
    <w:p w14:paraId="2681A379" w14:textId="77777777" w:rsidR="00794F95" w:rsidRDefault="00794F95">
      <w:pPr>
        <w:rPr>
          <w:rFonts w:ascii="Trebuchet MS" w:hAnsi="Trebuchet MS" w:cs="Arial"/>
          <w:bCs/>
          <w:sz w:val="19"/>
          <w:szCs w:val="19"/>
        </w:rPr>
      </w:pPr>
      <w:r>
        <w:rPr>
          <w:bCs/>
        </w:rPr>
        <w:br w:type="page"/>
      </w:r>
    </w:p>
    <w:p w14:paraId="2B78B248" w14:textId="77777777" w:rsidR="00794F95" w:rsidRDefault="00B87C44" w:rsidP="00445351">
      <w:pPr>
        <w:pStyle w:val="FOD-normal"/>
        <w:numPr>
          <w:ilvl w:val="0"/>
          <w:numId w:val="839"/>
        </w:numPr>
        <w:rPr>
          <w:bCs/>
        </w:rPr>
      </w:pPr>
      <w:r w:rsidRPr="00B87C44">
        <w:rPr>
          <w:bCs/>
        </w:rPr>
        <w:lastRenderedPageBreak/>
        <w:t>Türen und Fenster, die in festen Wänden eingebaut sind und sich ganz oder teilweise in den Bereichen der Räumlichkeit mit Badewanne und/oder Dusche befinden, werden betrachtet:</w:t>
      </w:r>
    </w:p>
    <w:p w14:paraId="5B96405F" w14:textId="77777777" w:rsidR="00794F95" w:rsidRDefault="00B87C44" w:rsidP="00445351">
      <w:pPr>
        <w:pStyle w:val="FOD-normal"/>
        <w:numPr>
          <w:ilvl w:val="1"/>
          <w:numId w:val="839"/>
        </w:numPr>
        <w:spacing w:before="0"/>
        <w:ind w:left="1134"/>
        <w:rPr>
          <w:bCs/>
        </w:rPr>
      </w:pPr>
      <w:r w:rsidRPr="00B87C44">
        <w:rPr>
          <w:bCs/>
        </w:rPr>
        <w:t>als vollständig offen und</w:t>
      </w:r>
    </w:p>
    <w:p w14:paraId="534D1A64" w14:textId="4302C040" w:rsidR="00B87C44" w:rsidRPr="00B87C44" w:rsidRDefault="00B87C44" w:rsidP="00445351">
      <w:pPr>
        <w:pStyle w:val="FOD-normal"/>
        <w:numPr>
          <w:ilvl w:val="1"/>
          <w:numId w:val="839"/>
        </w:numPr>
        <w:spacing w:before="0"/>
        <w:ind w:left="1134"/>
        <w:rPr>
          <w:bCs/>
        </w:rPr>
      </w:pPr>
      <w:r w:rsidRPr="00B87C44">
        <w:rPr>
          <w:bCs/>
        </w:rPr>
        <w:t>als feste Wände, die die Abmessungen der Bereiche beeinflussen können.</w:t>
      </w:r>
    </w:p>
    <w:p w14:paraId="53A33DC5" w14:textId="77777777" w:rsidR="00B87C44" w:rsidRPr="00B87C44" w:rsidRDefault="00B87C44" w:rsidP="00B87C44">
      <w:pPr>
        <w:pStyle w:val="FOD-normal"/>
        <w:rPr>
          <w:bCs/>
        </w:rPr>
      </w:pPr>
      <w:r w:rsidRPr="00B87C44">
        <w:rPr>
          <w:bCs/>
        </w:rPr>
        <w:t xml:space="preserve">In Abweichung von Nr. 2 Buchstabe b) gelten Duschtüren, die Teil der Dusche sind, als geschlossen, sofern der untere Teil dieser Türen zum unteren Teil von Bereich 1 wie in </w:t>
      </w:r>
      <w:r w:rsidRPr="00B87C44">
        <w:rPr>
          <w:bCs/>
          <w:i/>
          <w:iCs/>
        </w:rPr>
        <w:t>Unterabschnitt 7.1.3.2 Nr. 2</w:t>
      </w:r>
      <w:r w:rsidRPr="00B87C44">
        <w:rPr>
          <w:bCs/>
        </w:rPr>
        <w:t xml:space="preserve"> erwähnt reicht. </w:t>
      </w:r>
    </w:p>
    <w:p w14:paraId="76D183D0" w14:textId="77777777" w:rsidR="00B87C44" w:rsidRPr="00B87C44" w:rsidRDefault="00B87C44" w:rsidP="00B87C44">
      <w:pPr>
        <w:pStyle w:val="FOD-normal"/>
        <w:rPr>
          <w:bCs/>
        </w:rPr>
      </w:pPr>
      <w:r w:rsidRPr="00B87C44">
        <w:rPr>
          <w:bCs/>
        </w:rPr>
        <w:t xml:space="preserve">Befindet sich eine Dusche in Bereich 1 einer Badewanne wie in </w:t>
      </w:r>
      <w:r w:rsidRPr="00B87C44">
        <w:rPr>
          <w:bCs/>
          <w:i/>
          <w:iCs/>
        </w:rPr>
        <w:t>Unterabschnitt 7.1.3.2 Nr. 2</w:t>
      </w:r>
      <w:r w:rsidRPr="00B87C44">
        <w:rPr>
          <w:bCs/>
        </w:rPr>
        <w:t xml:space="preserve"> erwähnt, gelten die für diese Badewanne festgelegten Bereiche.</w:t>
      </w:r>
    </w:p>
    <w:p w14:paraId="39E657F5" w14:textId="6F4FCBB6" w:rsidR="00B87C44" w:rsidRPr="00B87C44" w:rsidRDefault="00B87C44" w:rsidP="00B87C44">
      <w:pPr>
        <w:pStyle w:val="FOD-normal"/>
        <w:rPr>
          <w:bCs/>
        </w:rPr>
      </w:pPr>
      <w:r w:rsidRPr="00B87C44">
        <w:rPr>
          <w:bCs/>
        </w:rPr>
        <w:t xml:space="preserve"> Weist eine Dusche mehr als einen fest angebrachten Wasserauslass auf, sind die Grenzen der zu berücksichtigenden Bereiche die Grenzen, die durch die ungünstigste Kombination der Bereiche bestimmt werden, die sich ergeben, wenn jeder Wasserauslass einzeln betrachtet wird.</w:t>
      </w:r>
    </w:p>
    <w:p w14:paraId="42118CC2" w14:textId="77777777" w:rsidR="00B87C44" w:rsidRPr="00B87C44" w:rsidRDefault="00B87C44" w:rsidP="00B87C44">
      <w:pPr>
        <w:pStyle w:val="FOD-normal"/>
        <w:rPr>
          <w:bCs/>
        </w:rPr>
      </w:pPr>
      <w:r w:rsidRPr="00B87C44">
        <w:rPr>
          <w:bCs/>
        </w:rPr>
        <w:t xml:space="preserve">In den </w:t>
      </w:r>
      <w:r w:rsidRPr="00B87C44">
        <w:rPr>
          <w:bCs/>
          <w:i/>
          <w:iCs/>
        </w:rPr>
        <w:t>Unterabschnitten 7.1.3.3 und 7.1.3.4</w:t>
      </w:r>
      <w:r w:rsidRPr="00B87C44">
        <w:rPr>
          <w:bCs/>
        </w:rPr>
        <w:t xml:space="preserve"> werden mögliche Konfigurationen dargestellt. Diese sind nicht erschöpfend.</w:t>
      </w:r>
    </w:p>
    <w:p w14:paraId="0A66F794" w14:textId="11004A06" w:rsidR="00A24B30" w:rsidRPr="006B5CEE" w:rsidRDefault="00A24B30" w:rsidP="00962ACD">
      <w:pPr>
        <w:pStyle w:val="FOD-niv4"/>
      </w:pPr>
      <w:bookmarkStart w:id="2424" w:name="_Toc167269628"/>
      <w:bookmarkStart w:id="2425" w:name="_Toc167270788"/>
      <w:bookmarkStart w:id="2426" w:name="_Toc196399127"/>
      <w:bookmarkStart w:id="2427" w:name="_Toc196734780"/>
      <w:r w:rsidRPr="006B5CEE">
        <w:t xml:space="preserve">Unterabschnitt 7.1.3.2 - </w:t>
      </w:r>
      <w:r w:rsidR="00794F95" w:rsidRPr="006B5CEE">
        <w:t>Bestimmung</w:t>
      </w:r>
      <w:r w:rsidRPr="006B5CEE">
        <w:t xml:space="preserve"> der Bereiche</w:t>
      </w:r>
      <w:bookmarkEnd w:id="2424"/>
      <w:bookmarkEnd w:id="2425"/>
      <w:bookmarkEnd w:id="2426"/>
      <w:bookmarkEnd w:id="2427"/>
    </w:p>
    <w:p w14:paraId="730D42A3" w14:textId="77777777" w:rsidR="006B5CEE" w:rsidRPr="006B5CEE" w:rsidRDefault="006B5CEE" w:rsidP="00445351">
      <w:pPr>
        <w:pStyle w:val="FOD-normal"/>
        <w:numPr>
          <w:ilvl w:val="0"/>
          <w:numId w:val="840"/>
        </w:numPr>
        <w:spacing w:before="0" w:after="120"/>
        <w:rPr>
          <w:b/>
          <w:bCs/>
          <w:lang w:eastAsia="nl-NL"/>
        </w:rPr>
      </w:pPr>
      <w:r w:rsidRPr="006B5CEE">
        <w:rPr>
          <w:b/>
          <w:lang w:eastAsia="nl-NL"/>
        </w:rPr>
        <w:t>Bereich 0</w:t>
      </w:r>
    </w:p>
    <w:p w14:paraId="5F23B25D" w14:textId="77777777" w:rsidR="006B5CEE" w:rsidRPr="006B5CEE" w:rsidRDefault="006B5CEE" w:rsidP="006B5CEE">
      <w:pPr>
        <w:pStyle w:val="FOD-normal"/>
        <w:spacing w:before="0" w:after="120"/>
        <w:rPr>
          <w:lang w:eastAsia="nl-NL"/>
        </w:rPr>
      </w:pPr>
      <w:r w:rsidRPr="006B5CEE">
        <w:rPr>
          <w:lang w:eastAsia="nl-NL"/>
        </w:rPr>
        <w:t>Bereich 0 ist begrenzt:</w:t>
      </w:r>
    </w:p>
    <w:p w14:paraId="4B17DC6C" w14:textId="77777777" w:rsidR="006B5CEE" w:rsidRPr="006B5CEE" w:rsidRDefault="006B5CEE" w:rsidP="006B5CEE">
      <w:pPr>
        <w:pStyle w:val="FOD-normal"/>
        <w:spacing w:before="0" w:after="120"/>
        <w:rPr>
          <w:lang w:eastAsia="nl-NL"/>
        </w:rPr>
      </w:pPr>
      <w:r w:rsidRPr="006B5CEE">
        <w:rPr>
          <w:b/>
          <w:lang w:eastAsia="nl-NL"/>
        </w:rPr>
        <w:t>a)</w:t>
      </w:r>
      <w:r w:rsidRPr="006B5CEE">
        <w:rPr>
          <w:lang w:eastAsia="nl-NL"/>
        </w:rPr>
        <w:t xml:space="preserve"> für eine Badewanne durch den Innenraum der Badewanne wie in </w:t>
      </w:r>
      <w:r w:rsidRPr="006B5CEE">
        <w:rPr>
          <w:i/>
          <w:iCs/>
          <w:lang w:eastAsia="nl-NL"/>
        </w:rPr>
        <w:t>Unterabschnitt 7.1.3.3 Buchstabe a</w:t>
      </w:r>
      <w:r w:rsidRPr="006B5CEE">
        <w:rPr>
          <w:lang w:eastAsia="nl-NL"/>
        </w:rPr>
        <w:t xml:space="preserve"> und </w:t>
      </w:r>
      <w:r w:rsidRPr="006B5CEE">
        <w:rPr>
          <w:i/>
          <w:iCs/>
          <w:lang w:eastAsia="nl-NL"/>
        </w:rPr>
        <w:t>g</w:t>
      </w:r>
      <w:r w:rsidRPr="006B5CEE">
        <w:rPr>
          <w:lang w:eastAsia="nl-NL"/>
        </w:rPr>
        <w:t xml:space="preserve"> und </w:t>
      </w:r>
      <w:r w:rsidRPr="006B5CEE">
        <w:rPr>
          <w:i/>
          <w:iCs/>
          <w:lang w:eastAsia="nl-NL"/>
        </w:rPr>
        <w:t>Unterabschnitt 7.1.3.4</w:t>
      </w:r>
      <w:r w:rsidRPr="006B5CEE">
        <w:rPr>
          <w:lang w:eastAsia="nl-NL"/>
        </w:rPr>
        <w:t xml:space="preserve"> </w:t>
      </w:r>
      <w:r w:rsidRPr="006B5CEE">
        <w:rPr>
          <w:i/>
          <w:iCs/>
          <w:lang w:eastAsia="nl-NL"/>
        </w:rPr>
        <w:t>Buchstabe a, b</w:t>
      </w:r>
      <w:r w:rsidRPr="006B5CEE">
        <w:rPr>
          <w:lang w:eastAsia="nl-NL"/>
        </w:rPr>
        <w:t xml:space="preserve"> und </w:t>
      </w:r>
      <w:r w:rsidRPr="006B5CEE">
        <w:rPr>
          <w:i/>
          <w:iCs/>
          <w:lang w:eastAsia="nl-NL"/>
        </w:rPr>
        <w:t>c</w:t>
      </w:r>
      <w:r w:rsidRPr="006B5CEE">
        <w:rPr>
          <w:lang w:eastAsia="nl-NL"/>
        </w:rPr>
        <w:t xml:space="preserve"> dargestellt,</w:t>
      </w:r>
    </w:p>
    <w:p w14:paraId="7D6F90AC" w14:textId="77777777" w:rsidR="006B5CEE" w:rsidRPr="006B5CEE" w:rsidRDefault="006B5CEE" w:rsidP="006B5CEE">
      <w:pPr>
        <w:pStyle w:val="FOD-normal"/>
        <w:spacing w:before="0" w:after="120"/>
        <w:rPr>
          <w:lang w:eastAsia="nl-NL"/>
        </w:rPr>
      </w:pPr>
      <w:r w:rsidRPr="006B5CEE">
        <w:rPr>
          <w:b/>
          <w:lang w:eastAsia="nl-NL"/>
        </w:rPr>
        <w:t>b)</w:t>
      </w:r>
      <w:r w:rsidRPr="006B5CEE">
        <w:rPr>
          <w:lang w:eastAsia="nl-NL"/>
        </w:rPr>
        <w:t> für eine Dusche:</w:t>
      </w:r>
    </w:p>
    <w:p w14:paraId="0183C6F8" w14:textId="159FF596" w:rsidR="006B5CEE" w:rsidRPr="006B5CEE" w:rsidRDefault="006B5CEE" w:rsidP="006B5CEE">
      <w:pPr>
        <w:pStyle w:val="FOD-normal"/>
        <w:spacing w:before="0" w:after="120"/>
        <w:rPr>
          <w:lang w:eastAsia="nl-NL"/>
        </w:rPr>
      </w:pPr>
      <w:r w:rsidRPr="006B5CEE">
        <w:rPr>
          <w:b/>
          <w:lang w:eastAsia="nl-NL"/>
        </w:rPr>
        <w:t>b.1)</w:t>
      </w:r>
      <w:r w:rsidRPr="006B5CEE">
        <w:rPr>
          <w:lang w:eastAsia="nl-NL"/>
        </w:rPr>
        <w:t> mit einer Duschwanne, die mindestens 0,10 m tief ist, durch den Innenraum der Duschwanne bis zu einer waagerechten Fläche, die sich 0,10 m über der höchsten begehbaren Ebene der Duschwanne bef</w:t>
      </w:r>
      <w:r>
        <w:rPr>
          <w:lang w:eastAsia="nl-NL"/>
        </w:rPr>
        <w:t>i</w:t>
      </w:r>
      <w:r w:rsidRPr="006B5CEE">
        <w:rPr>
          <w:lang w:eastAsia="nl-NL"/>
        </w:rPr>
        <w:t>ndet,</w:t>
      </w:r>
    </w:p>
    <w:p w14:paraId="13DB326F" w14:textId="77777777" w:rsidR="006B5CEE" w:rsidRPr="006B5CEE" w:rsidRDefault="006B5CEE" w:rsidP="006B5CEE">
      <w:pPr>
        <w:pStyle w:val="FOD-normal"/>
        <w:spacing w:before="0" w:after="120"/>
        <w:rPr>
          <w:lang w:eastAsia="nl-NL"/>
        </w:rPr>
      </w:pPr>
      <w:r w:rsidRPr="006B5CEE">
        <w:rPr>
          <w:b/>
          <w:lang w:eastAsia="nl-NL"/>
        </w:rPr>
        <w:t>b.2)</w:t>
      </w:r>
      <w:r w:rsidRPr="006B5CEE">
        <w:rPr>
          <w:lang w:eastAsia="nl-NL"/>
        </w:rPr>
        <w:t> ohne Duschwanne oder mit einer Duschwanne, die weniger als 0,10 m tief ist, durch:</w:t>
      </w:r>
    </w:p>
    <w:p w14:paraId="0B21CE5E" w14:textId="77777777" w:rsidR="006B5CEE" w:rsidRPr="006B5CEE" w:rsidRDefault="006B5CEE" w:rsidP="006B5CEE">
      <w:pPr>
        <w:pStyle w:val="FOD-normal"/>
        <w:spacing w:before="0" w:after="120"/>
        <w:rPr>
          <w:lang w:eastAsia="nl-NL"/>
        </w:rPr>
      </w:pPr>
      <w:r w:rsidRPr="006B5CEE">
        <w:rPr>
          <w:b/>
          <w:lang w:eastAsia="nl-NL"/>
        </w:rPr>
        <w:t>b.2.1)</w:t>
      </w:r>
      <w:r w:rsidRPr="006B5CEE">
        <w:rPr>
          <w:lang w:eastAsia="nl-NL"/>
        </w:rPr>
        <w:t> den Bereich, der von der niedrigsten begehbaren Ebene des fertigen Bodens oder der Duschwanne bis zu einer waagerechten Fläche reicht, die sich 0,10 m über der höchsten begehbaren Ebene des fertigen Bodens oder der Duschwanne befindet, und</w:t>
      </w:r>
    </w:p>
    <w:p w14:paraId="54C372DD" w14:textId="77777777" w:rsidR="006B5CEE" w:rsidRPr="006B5CEE" w:rsidRDefault="006B5CEE" w:rsidP="006B5CEE">
      <w:pPr>
        <w:pStyle w:val="FOD-normal"/>
        <w:spacing w:before="0"/>
        <w:rPr>
          <w:lang w:eastAsia="nl-NL"/>
        </w:rPr>
      </w:pPr>
      <w:r w:rsidRPr="006B5CEE">
        <w:rPr>
          <w:b/>
          <w:lang w:eastAsia="nl-NL"/>
        </w:rPr>
        <w:t>b.2.2)</w:t>
      </w:r>
      <w:r w:rsidRPr="006B5CEE">
        <w:rPr>
          <w:lang w:eastAsia="nl-NL"/>
        </w:rPr>
        <w:t> die senkrechte Fläche:</w:t>
      </w:r>
    </w:p>
    <w:p w14:paraId="6E95A280" w14:textId="77777777" w:rsidR="006B5CEE" w:rsidRDefault="006B5CEE" w:rsidP="00445351">
      <w:pPr>
        <w:pStyle w:val="FOD-normal"/>
        <w:numPr>
          <w:ilvl w:val="0"/>
          <w:numId w:val="841"/>
        </w:numPr>
        <w:spacing w:before="0"/>
        <w:ind w:left="714" w:hanging="357"/>
        <w:rPr>
          <w:lang w:eastAsia="nl-NL"/>
        </w:rPr>
      </w:pPr>
      <w:r w:rsidRPr="006B5CEE">
        <w:rPr>
          <w:lang w:eastAsia="nl-NL"/>
        </w:rPr>
        <w:t>die sich in einem Abstand von 1,20 m zur Mitte jedes fest angebrachten Wasserauslasses befindet und</w:t>
      </w:r>
    </w:p>
    <w:p w14:paraId="32F70586" w14:textId="16419FA1" w:rsidR="006B5CEE" w:rsidRPr="006B5CEE" w:rsidRDefault="006B5CEE" w:rsidP="00445351">
      <w:pPr>
        <w:pStyle w:val="FOD-normal"/>
        <w:numPr>
          <w:ilvl w:val="0"/>
          <w:numId w:val="841"/>
        </w:numPr>
        <w:spacing w:before="0"/>
        <w:ind w:left="714" w:hanging="357"/>
        <w:rPr>
          <w:lang w:eastAsia="nl-NL"/>
        </w:rPr>
      </w:pPr>
      <w:r w:rsidRPr="006B5CEE">
        <w:rPr>
          <w:lang w:eastAsia="nl-NL"/>
        </w:rPr>
        <w:t>die gegebenenfalls durch feste Wände begrenzt ist, die das Eindringen von Wasser in die Zone auf der anderen Seite der Wände verhindern.</w:t>
      </w:r>
    </w:p>
    <w:p w14:paraId="75EFAFEB" w14:textId="77777777" w:rsidR="006B5CEE" w:rsidRPr="006B5CEE" w:rsidRDefault="006B5CEE" w:rsidP="006B5CEE">
      <w:pPr>
        <w:pStyle w:val="FOD-normal"/>
        <w:spacing w:before="0" w:after="120"/>
        <w:rPr>
          <w:lang w:eastAsia="nl-NL"/>
        </w:rPr>
      </w:pPr>
      <w:r w:rsidRPr="006B5CEE">
        <w:rPr>
          <w:lang w:eastAsia="nl-NL"/>
        </w:rPr>
        <w:t xml:space="preserve">(Siehe </w:t>
      </w:r>
      <w:r w:rsidRPr="006B5CEE">
        <w:rPr>
          <w:i/>
          <w:iCs/>
          <w:lang w:eastAsia="nl-NL"/>
        </w:rPr>
        <w:t>Unterabschnitte 7.1.3.3 Buchstabe b, c, d, e, f</w:t>
      </w:r>
      <w:r w:rsidRPr="006B5CEE">
        <w:rPr>
          <w:lang w:eastAsia="nl-NL"/>
        </w:rPr>
        <w:t xml:space="preserve"> und </w:t>
      </w:r>
      <w:r w:rsidRPr="006B5CEE">
        <w:rPr>
          <w:i/>
          <w:iCs/>
          <w:lang w:eastAsia="nl-NL"/>
        </w:rPr>
        <w:t>g</w:t>
      </w:r>
      <w:r w:rsidRPr="006B5CEE">
        <w:rPr>
          <w:lang w:eastAsia="nl-NL"/>
        </w:rPr>
        <w:t xml:space="preserve"> und </w:t>
      </w:r>
      <w:r w:rsidRPr="006B5CEE">
        <w:rPr>
          <w:i/>
          <w:iCs/>
          <w:lang w:eastAsia="nl-NL"/>
        </w:rPr>
        <w:t>7.1.3.4 Buchstabe d, e, f</w:t>
      </w:r>
      <w:r w:rsidRPr="006B5CEE">
        <w:rPr>
          <w:lang w:eastAsia="nl-NL"/>
        </w:rPr>
        <w:t xml:space="preserve"> und </w:t>
      </w:r>
      <w:r w:rsidRPr="006B5CEE">
        <w:rPr>
          <w:i/>
          <w:iCs/>
          <w:lang w:eastAsia="nl-NL"/>
        </w:rPr>
        <w:t>g</w:t>
      </w:r>
      <w:r w:rsidRPr="006B5CEE">
        <w:rPr>
          <w:lang w:eastAsia="nl-NL"/>
        </w:rPr>
        <w:t>).</w:t>
      </w:r>
    </w:p>
    <w:p w14:paraId="40A78CFF" w14:textId="77777777" w:rsidR="006B5CEE" w:rsidRPr="006B5CEE" w:rsidRDefault="006B5CEE" w:rsidP="00445351">
      <w:pPr>
        <w:pStyle w:val="FOD-normal"/>
        <w:numPr>
          <w:ilvl w:val="0"/>
          <w:numId w:val="840"/>
        </w:numPr>
        <w:spacing w:before="0" w:after="120"/>
        <w:rPr>
          <w:b/>
          <w:bCs/>
          <w:lang w:eastAsia="nl-NL"/>
        </w:rPr>
      </w:pPr>
      <w:r w:rsidRPr="006B5CEE">
        <w:rPr>
          <w:b/>
          <w:lang w:eastAsia="nl-NL"/>
        </w:rPr>
        <w:t>Bereich 1</w:t>
      </w:r>
    </w:p>
    <w:p w14:paraId="7AEC3660" w14:textId="77777777" w:rsidR="006B5CEE" w:rsidRPr="006B5CEE" w:rsidRDefault="006B5CEE" w:rsidP="006B5CEE">
      <w:pPr>
        <w:pStyle w:val="FOD-normal"/>
        <w:spacing w:before="0" w:after="120"/>
        <w:rPr>
          <w:lang w:eastAsia="nl-NL"/>
        </w:rPr>
      </w:pPr>
      <w:r w:rsidRPr="006B5CEE">
        <w:rPr>
          <w:lang w:eastAsia="nl-NL"/>
        </w:rPr>
        <w:t>Bereich 1 ist begrenzt:</w:t>
      </w:r>
    </w:p>
    <w:p w14:paraId="37D51952" w14:textId="77777777" w:rsidR="006B5CEE" w:rsidRPr="006B5CEE" w:rsidRDefault="006B5CEE" w:rsidP="006B5CEE">
      <w:pPr>
        <w:pStyle w:val="FOD-normal"/>
        <w:spacing w:before="0" w:after="120"/>
        <w:rPr>
          <w:lang w:eastAsia="nl-NL"/>
        </w:rPr>
      </w:pPr>
      <w:r w:rsidRPr="006B5CEE">
        <w:rPr>
          <w:b/>
          <w:lang w:eastAsia="nl-NL"/>
        </w:rPr>
        <w:t>a)</w:t>
      </w:r>
      <w:r w:rsidRPr="006B5CEE">
        <w:rPr>
          <w:lang w:eastAsia="nl-NL"/>
        </w:rPr>
        <w:t> für eine Badewanne durch:</w:t>
      </w:r>
    </w:p>
    <w:p w14:paraId="5A8765B9" w14:textId="77777777" w:rsidR="006B5CEE" w:rsidRDefault="006B5CEE" w:rsidP="006B5CEE">
      <w:pPr>
        <w:pStyle w:val="FOD-normal"/>
        <w:spacing w:before="0"/>
        <w:rPr>
          <w:lang w:eastAsia="nl-NL"/>
        </w:rPr>
      </w:pPr>
      <w:r w:rsidRPr="006B5CEE">
        <w:rPr>
          <w:b/>
          <w:lang w:eastAsia="nl-NL"/>
        </w:rPr>
        <w:t>a.1)</w:t>
      </w:r>
      <w:r w:rsidRPr="006B5CEE">
        <w:rPr>
          <w:lang w:eastAsia="nl-NL"/>
        </w:rPr>
        <w:t> die höchste waagerechte Fläche, die folgender Fläche entspricht:</w:t>
      </w:r>
    </w:p>
    <w:p w14:paraId="7EA79B04" w14:textId="77777777" w:rsidR="006B5CEE" w:rsidRDefault="006B5CEE" w:rsidP="00445351">
      <w:pPr>
        <w:pStyle w:val="FOD-normal"/>
        <w:numPr>
          <w:ilvl w:val="0"/>
          <w:numId w:val="842"/>
        </w:numPr>
        <w:spacing w:before="0"/>
        <w:ind w:left="714" w:hanging="357"/>
        <w:rPr>
          <w:lang w:eastAsia="nl-NL"/>
        </w:rPr>
      </w:pPr>
      <w:r w:rsidRPr="006B5CEE">
        <w:rPr>
          <w:lang w:eastAsia="nl-NL"/>
        </w:rPr>
        <w:t>entweder der Fläche, die sich 2,25 m über der höchsten begehbaren Ebene des Bodens der Badewanne befindet,</w:t>
      </w:r>
      <w:r>
        <w:rPr>
          <w:lang w:eastAsia="nl-NL"/>
        </w:rPr>
        <w:t xml:space="preserve"> </w:t>
      </w:r>
    </w:p>
    <w:p w14:paraId="476CCB6F" w14:textId="77777777" w:rsidR="006B5CEE" w:rsidRDefault="006B5CEE" w:rsidP="00445351">
      <w:pPr>
        <w:pStyle w:val="FOD-normal"/>
        <w:numPr>
          <w:ilvl w:val="0"/>
          <w:numId w:val="842"/>
        </w:numPr>
        <w:spacing w:before="0"/>
        <w:ind w:left="714" w:hanging="357"/>
        <w:rPr>
          <w:lang w:eastAsia="nl-NL"/>
        </w:rPr>
      </w:pPr>
      <w:r>
        <w:rPr>
          <w:lang w:eastAsia="nl-NL"/>
        </w:rPr>
        <w:t>o</w:t>
      </w:r>
      <w:r w:rsidRPr="006B5CEE">
        <w:rPr>
          <w:lang w:eastAsia="nl-NL"/>
        </w:rPr>
        <w:t>der der Fläche, die dem höchsten fest angebrachten Wasserauslass entspricht, wenn sich die Wasserauslässe über 2,25 m über der höchsten begehbaren Ebene des Bodens der Badewanne befinden,</w:t>
      </w:r>
    </w:p>
    <w:p w14:paraId="2ACCBED2" w14:textId="7EF2E5F4" w:rsidR="006B5CEE" w:rsidRPr="006B5CEE" w:rsidRDefault="006B5CEE" w:rsidP="00445351">
      <w:pPr>
        <w:pStyle w:val="FOD-normal"/>
        <w:numPr>
          <w:ilvl w:val="0"/>
          <w:numId w:val="842"/>
        </w:numPr>
        <w:spacing w:before="0"/>
        <w:ind w:left="714" w:hanging="357"/>
        <w:rPr>
          <w:lang w:eastAsia="nl-NL"/>
        </w:rPr>
      </w:pPr>
      <w:r>
        <w:rPr>
          <w:lang w:eastAsia="nl-NL"/>
        </w:rPr>
        <w:t xml:space="preserve"> </w:t>
      </w:r>
      <w:r w:rsidRPr="006B5CEE">
        <w:rPr>
          <w:lang w:eastAsia="nl-NL"/>
        </w:rPr>
        <w:t>oder der Fläche, die sich 2,25 m über der höchsten begehbaren Ebene zwischen der senkrechten Fläche an der Grenze von Bereich 1 und der dazu parallelen senkrechten Fläche in 0,60 m Abstand von der Grenze von Bereich 1 befindet, und</w:t>
      </w:r>
    </w:p>
    <w:p w14:paraId="10569E95" w14:textId="77777777" w:rsidR="006B5CEE" w:rsidRPr="006B5CEE" w:rsidRDefault="006B5CEE" w:rsidP="006B5CEE">
      <w:pPr>
        <w:pStyle w:val="FOD-normal"/>
        <w:spacing w:before="0" w:after="120"/>
        <w:rPr>
          <w:lang w:eastAsia="nl-NL"/>
        </w:rPr>
      </w:pPr>
      <w:r w:rsidRPr="006B5CEE">
        <w:rPr>
          <w:b/>
          <w:lang w:eastAsia="nl-NL"/>
        </w:rPr>
        <w:t>a.2)</w:t>
      </w:r>
      <w:r w:rsidRPr="006B5CEE">
        <w:rPr>
          <w:lang w:eastAsia="nl-NL"/>
        </w:rPr>
        <w:t> die senkrechte begrenzte Fläche am Außenrand der Badewanne.</w:t>
      </w:r>
    </w:p>
    <w:p w14:paraId="5284257F" w14:textId="77777777" w:rsidR="006B5CEE" w:rsidRPr="006B5CEE" w:rsidRDefault="006B5CEE" w:rsidP="006B5CEE">
      <w:pPr>
        <w:pStyle w:val="FOD-normal"/>
        <w:spacing w:before="0" w:after="120"/>
        <w:rPr>
          <w:lang w:eastAsia="nl-NL"/>
        </w:rPr>
      </w:pPr>
      <w:r w:rsidRPr="006B5CEE">
        <w:rPr>
          <w:lang w:eastAsia="nl-NL"/>
        </w:rPr>
        <w:t>Bereich 1 umfasst den Bereich unter der Badewanne und schließt Bereich 0 aus.</w:t>
      </w:r>
    </w:p>
    <w:p w14:paraId="27A636D1" w14:textId="77777777" w:rsidR="006B5CEE" w:rsidRPr="006B5CEE" w:rsidRDefault="006B5CEE" w:rsidP="006B5CEE">
      <w:pPr>
        <w:pStyle w:val="FOD-normal"/>
        <w:spacing w:before="0" w:after="120"/>
        <w:rPr>
          <w:lang w:eastAsia="nl-NL"/>
        </w:rPr>
      </w:pPr>
      <w:r w:rsidRPr="006B5CEE">
        <w:rPr>
          <w:lang w:eastAsia="nl-NL"/>
        </w:rPr>
        <w:t xml:space="preserve">(Siehe </w:t>
      </w:r>
      <w:r w:rsidRPr="006B5CEE">
        <w:rPr>
          <w:i/>
          <w:iCs/>
          <w:lang w:eastAsia="nl-NL"/>
        </w:rPr>
        <w:t>Unterabschnitte 7.1.3.3 Buchstabe a</w:t>
      </w:r>
      <w:r w:rsidRPr="006B5CEE">
        <w:rPr>
          <w:lang w:eastAsia="nl-NL"/>
        </w:rPr>
        <w:t xml:space="preserve"> und </w:t>
      </w:r>
      <w:r w:rsidRPr="006B5CEE">
        <w:rPr>
          <w:i/>
          <w:iCs/>
          <w:lang w:eastAsia="nl-NL"/>
        </w:rPr>
        <w:t>g</w:t>
      </w:r>
      <w:r w:rsidRPr="006B5CEE">
        <w:rPr>
          <w:lang w:eastAsia="nl-NL"/>
        </w:rPr>
        <w:t xml:space="preserve"> und </w:t>
      </w:r>
      <w:r w:rsidRPr="006B5CEE">
        <w:rPr>
          <w:i/>
          <w:iCs/>
          <w:lang w:eastAsia="nl-NL"/>
        </w:rPr>
        <w:t>7.1.3.4 Buchstabe a, b</w:t>
      </w:r>
      <w:r w:rsidRPr="006B5CEE">
        <w:rPr>
          <w:lang w:eastAsia="nl-NL"/>
        </w:rPr>
        <w:t xml:space="preserve"> und </w:t>
      </w:r>
      <w:r w:rsidRPr="006B5CEE">
        <w:rPr>
          <w:i/>
          <w:iCs/>
          <w:lang w:eastAsia="nl-NL"/>
        </w:rPr>
        <w:t>c</w:t>
      </w:r>
      <w:r w:rsidRPr="006B5CEE">
        <w:rPr>
          <w:lang w:eastAsia="nl-NL"/>
        </w:rPr>
        <w:t xml:space="preserve">), </w:t>
      </w:r>
    </w:p>
    <w:p w14:paraId="29F635E0" w14:textId="77777777" w:rsidR="006B5CEE" w:rsidRPr="006B5CEE" w:rsidRDefault="006B5CEE" w:rsidP="006B5CEE">
      <w:pPr>
        <w:pStyle w:val="FOD-normal"/>
        <w:spacing w:before="0" w:after="120"/>
        <w:rPr>
          <w:lang w:eastAsia="nl-NL"/>
        </w:rPr>
      </w:pPr>
      <w:r w:rsidRPr="006B5CEE">
        <w:rPr>
          <w:b/>
          <w:lang w:eastAsia="nl-NL"/>
        </w:rPr>
        <w:t>b)</w:t>
      </w:r>
      <w:r w:rsidRPr="006B5CEE">
        <w:rPr>
          <w:lang w:eastAsia="nl-NL"/>
        </w:rPr>
        <w:t> für eine Dusche durch:</w:t>
      </w:r>
    </w:p>
    <w:p w14:paraId="21334C6E" w14:textId="77777777" w:rsidR="006B5CEE" w:rsidRPr="006B5CEE" w:rsidRDefault="006B5CEE" w:rsidP="006B5CEE">
      <w:pPr>
        <w:pStyle w:val="FOD-normal"/>
        <w:spacing w:before="0" w:after="120"/>
        <w:rPr>
          <w:lang w:eastAsia="nl-NL"/>
        </w:rPr>
      </w:pPr>
      <w:r w:rsidRPr="006B5CEE">
        <w:rPr>
          <w:b/>
          <w:lang w:eastAsia="nl-NL"/>
        </w:rPr>
        <w:t>b.1)</w:t>
      </w:r>
      <w:r w:rsidRPr="006B5CEE">
        <w:rPr>
          <w:lang w:eastAsia="nl-NL"/>
        </w:rPr>
        <w:t> die niedrigste begehbare Ebene des fertigen Bodens oder des Bodens der Duschwanne und</w:t>
      </w:r>
    </w:p>
    <w:p w14:paraId="4458E651" w14:textId="77777777" w:rsidR="006B5CEE" w:rsidRDefault="006B5CEE" w:rsidP="006B5CEE">
      <w:pPr>
        <w:pStyle w:val="FOD-normal"/>
        <w:spacing w:before="0"/>
        <w:rPr>
          <w:lang w:eastAsia="nl-NL"/>
        </w:rPr>
      </w:pPr>
      <w:r w:rsidRPr="006B5CEE">
        <w:rPr>
          <w:b/>
          <w:lang w:eastAsia="nl-NL"/>
        </w:rPr>
        <w:lastRenderedPageBreak/>
        <w:t>b.2)</w:t>
      </w:r>
      <w:r w:rsidRPr="006B5CEE">
        <w:rPr>
          <w:lang w:eastAsia="nl-NL"/>
        </w:rPr>
        <w:t> die höchste waagerechte Fläche, die folgender Fläche entspricht:</w:t>
      </w:r>
      <w:r>
        <w:rPr>
          <w:lang w:eastAsia="nl-NL"/>
        </w:rPr>
        <w:t xml:space="preserve"> </w:t>
      </w:r>
    </w:p>
    <w:p w14:paraId="1A515689" w14:textId="77777777" w:rsidR="006B5CEE" w:rsidRDefault="006B5CEE" w:rsidP="00445351">
      <w:pPr>
        <w:pStyle w:val="FOD-normal"/>
        <w:numPr>
          <w:ilvl w:val="0"/>
          <w:numId w:val="843"/>
        </w:numPr>
        <w:spacing w:before="0"/>
        <w:rPr>
          <w:lang w:eastAsia="nl-NL"/>
        </w:rPr>
      </w:pPr>
      <w:r w:rsidRPr="006B5CEE">
        <w:rPr>
          <w:lang w:eastAsia="nl-NL"/>
        </w:rPr>
        <w:t>entweder der Fläche, die dem höchsten Punkt entspricht, an dem die fest angebrachten Wasserauslässe befestigt sind,</w:t>
      </w:r>
      <w:r>
        <w:rPr>
          <w:lang w:eastAsia="nl-NL"/>
        </w:rPr>
        <w:t xml:space="preserve"> </w:t>
      </w:r>
    </w:p>
    <w:p w14:paraId="6F29368E" w14:textId="681C2200" w:rsidR="006B5CEE" w:rsidRPr="006B5CEE" w:rsidRDefault="006B5CEE" w:rsidP="00445351">
      <w:pPr>
        <w:pStyle w:val="FOD-normal"/>
        <w:numPr>
          <w:ilvl w:val="0"/>
          <w:numId w:val="843"/>
        </w:numPr>
        <w:spacing w:before="0" w:after="120"/>
        <w:ind w:left="714" w:hanging="357"/>
        <w:rPr>
          <w:lang w:eastAsia="nl-NL"/>
        </w:rPr>
      </w:pPr>
      <w:r w:rsidRPr="006B5CEE">
        <w:rPr>
          <w:lang w:eastAsia="nl-NL"/>
        </w:rPr>
        <w:t>oder der Fläche, die sich 2,25 m über der höchsten begehbaren Ebene des fertigen Bodens oder des Bodens der Duschwanne befindet, und</w:t>
      </w:r>
    </w:p>
    <w:p w14:paraId="0BCCA346" w14:textId="77777777" w:rsidR="006B5CEE" w:rsidRPr="006B5CEE" w:rsidRDefault="006B5CEE" w:rsidP="006B5CEE">
      <w:pPr>
        <w:pStyle w:val="FOD-normal"/>
        <w:spacing w:before="0"/>
        <w:rPr>
          <w:lang w:eastAsia="nl-NL"/>
        </w:rPr>
      </w:pPr>
      <w:r w:rsidRPr="006B5CEE">
        <w:rPr>
          <w:b/>
          <w:lang w:eastAsia="nl-NL"/>
        </w:rPr>
        <w:t>b.3)</w:t>
      </w:r>
      <w:r w:rsidRPr="006B5CEE">
        <w:rPr>
          <w:lang w:eastAsia="nl-NL"/>
        </w:rPr>
        <w:t> die senkrechte Fläche:</w:t>
      </w:r>
    </w:p>
    <w:p w14:paraId="7F283855" w14:textId="77777777" w:rsidR="006B5CEE" w:rsidRDefault="006B5CEE" w:rsidP="00445351">
      <w:pPr>
        <w:pStyle w:val="FOD-normal"/>
        <w:numPr>
          <w:ilvl w:val="0"/>
          <w:numId w:val="844"/>
        </w:numPr>
        <w:spacing w:before="0"/>
        <w:rPr>
          <w:lang w:eastAsia="nl-NL"/>
        </w:rPr>
      </w:pPr>
      <w:r w:rsidRPr="006B5CEE">
        <w:rPr>
          <w:lang w:eastAsia="nl-NL"/>
        </w:rPr>
        <w:t>die sich in einem Abstand von 1,20 m zur Mitte jedes fest angebrachten Wasserauslasses befindet und</w:t>
      </w:r>
      <w:r>
        <w:rPr>
          <w:lang w:eastAsia="nl-NL"/>
        </w:rPr>
        <w:t xml:space="preserve"> </w:t>
      </w:r>
    </w:p>
    <w:p w14:paraId="58D3200C" w14:textId="04B06BE7" w:rsidR="006B5CEE" w:rsidRPr="006B5CEE" w:rsidRDefault="006B5CEE" w:rsidP="00445351">
      <w:pPr>
        <w:pStyle w:val="FOD-normal"/>
        <w:numPr>
          <w:ilvl w:val="0"/>
          <w:numId w:val="844"/>
        </w:numPr>
        <w:spacing w:before="0" w:after="120"/>
        <w:ind w:left="714" w:hanging="357"/>
        <w:rPr>
          <w:lang w:eastAsia="nl-NL"/>
        </w:rPr>
      </w:pPr>
      <w:r w:rsidRPr="006B5CEE">
        <w:rPr>
          <w:lang w:eastAsia="nl-NL"/>
        </w:rPr>
        <w:t>die gegebenenfalls durch feste Wände begrenzt ist, die das Eindringen von Wasser in die Zone auf der anderen Seite der Wände verhindern.</w:t>
      </w:r>
    </w:p>
    <w:p w14:paraId="19CAB48E" w14:textId="77777777" w:rsidR="006B5CEE" w:rsidRPr="006B5CEE" w:rsidRDefault="006B5CEE" w:rsidP="006B5CEE">
      <w:pPr>
        <w:pStyle w:val="FOD-normal"/>
        <w:spacing w:before="0" w:after="120"/>
        <w:rPr>
          <w:lang w:eastAsia="nl-NL"/>
        </w:rPr>
      </w:pPr>
      <w:r w:rsidRPr="006B5CEE">
        <w:rPr>
          <w:lang w:eastAsia="nl-NL"/>
        </w:rPr>
        <w:t xml:space="preserve">Weist die Duschwanne eine Tiefe von mindestens 0,10 m und einen oder mehrere Außenränder mit einem Abstand von der Mitte der fest angebrachten Wasserauslässe von mindestens 1,20 m auf, erstreckt sich die in </w:t>
      </w:r>
      <w:r w:rsidRPr="006B5CEE">
        <w:rPr>
          <w:i/>
          <w:iCs/>
          <w:lang w:eastAsia="nl-NL"/>
        </w:rPr>
        <w:t>Punkt b.3)</w:t>
      </w:r>
      <w:r w:rsidRPr="006B5CEE">
        <w:rPr>
          <w:lang w:eastAsia="nl-NL"/>
        </w:rPr>
        <w:t xml:space="preserve"> erwähnte senkrechte Fläche auch bis zu diesem Außenrand bzw. diesen Außenrändern der Duschwanne.</w:t>
      </w:r>
    </w:p>
    <w:p w14:paraId="34A65B22" w14:textId="77777777" w:rsidR="006B5CEE" w:rsidRPr="006B5CEE" w:rsidRDefault="006B5CEE" w:rsidP="006B5CEE">
      <w:pPr>
        <w:pStyle w:val="FOD-normal"/>
        <w:spacing w:before="0" w:after="120"/>
        <w:rPr>
          <w:lang w:eastAsia="nl-NL"/>
        </w:rPr>
      </w:pPr>
      <w:r w:rsidRPr="006B5CEE">
        <w:rPr>
          <w:lang w:eastAsia="nl-NL"/>
        </w:rPr>
        <w:t>Bereich 1 umfasst den Bereich unter der Duschwanne und schließt Bereich 0 aus.</w:t>
      </w:r>
    </w:p>
    <w:p w14:paraId="249705E7" w14:textId="77777777" w:rsidR="006B5CEE" w:rsidRPr="006B5CEE" w:rsidRDefault="006B5CEE" w:rsidP="006B5CEE">
      <w:pPr>
        <w:pStyle w:val="FOD-normal"/>
        <w:spacing w:before="0" w:after="120"/>
        <w:rPr>
          <w:lang w:eastAsia="nl-NL"/>
        </w:rPr>
      </w:pPr>
      <w:r w:rsidRPr="006B5CEE">
        <w:rPr>
          <w:lang w:eastAsia="nl-NL"/>
        </w:rPr>
        <w:t xml:space="preserve">(Siehe </w:t>
      </w:r>
      <w:r w:rsidRPr="006B5CEE">
        <w:rPr>
          <w:i/>
          <w:iCs/>
          <w:lang w:eastAsia="nl-NL"/>
        </w:rPr>
        <w:t>Unterabschnitte 7.1.3.3 Buchstabe b, c, d, e, f</w:t>
      </w:r>
      <w:r w:rsidRPr="006B5CEE">
        <w:rPr>
          <w:lang w:eastAsia="nl-NL"/>
        </w:rPr>
        <w:t xml:space="preserve"> und </w:t>
      </w:r>
      <w:r w:rsidRPr="006B5CEE">
        <w:rPr>
          <w:i/>
          <w:iCs/>
          <w:lang w:eastAsia="nl-NL"/>
        </w:rPr>
        <w:t>g</w:t>
      </w:r>
      <w:r w:rsidRPr="006B5CEE">
        <w:rPr>
          <w:lang w:eastAsia="nl-NL"/>
        </w:rPr>
        <w:t xml:space="preserve"> und </w:t>
      </w:r>
      <w:r w:rsidRPr="006B5CEE">
        <w:rPr>
          <w:i/>
          <w:iCs/>
          <w:lang w:eastAsia="nl-NL"/>
        </w:rPr>
        <w:t>7.1.3.4 Buchstabe d, e, f</w:t>
      </w:r>
      <w:r w:rsidRPr="006B5CEE">
        <w:rPr>
          <w:lang w:eastAsia="nl-NL"/>
        </w:rPr>
        <w:t xml:space="preserve"> und </w:t>
      </w:r>
      <w:r w:rsidRPr="006B5CEE">
        <w:rPr>
          <w:i/>
          <w:iCs/>
          <w:lang w:eastAsia="nl-NL"/>
        </w:rPr>
        <w:t>g</w:t>
      </w:r>
      <w:r w:rsidRPr="006B5CEE">
        <w:rPr>
          <w:lang w:eastAsia="nl-NL"/>
        </w:rPr>
        <w:t>).</w:t>
      </w:r>
    </w:p>
    <w:p w14:paraId="76204827" w14:textId="77777777" w:rsidR="006B5CEE" w:rsidRPr="006B5CEE" w:rsidRDefault="006B5CEE" w:rsidP="00445351">
      <w:pPr>
        <w:pStyle w:val="FOD-normal"/>
        <w:numPr>
          <w:ilvl w:val="0"/>
          <w:numId w:val="840"/>
        </w:numPr>
        <w:spacing w:before="0" w:after="120"/>
        <w:rPr>
          <w:b/>
          <w:bCs/>
          <w:lang w:eastAsia="nl-NL"/>
        </w:rPr>
      </w:pPr>
      <w:r w:rsidRPr="006B5CEE">
        <w:rPr>
          <w:b/>
          <w:lang w:eastAsia="nl-NL"/>
        </w:rPr>
        <w:t>Bereich 2</w:t>
      </w:r>
    </w:p>
    <w:p w14:paraId="088CD962" w14:textId="77777777" w:rsidR="006B5CEE" w:rsidRPr="006B5CEE" w:rsidRDefault="006B5CEE" w:rsidP="006B5CEE">
      <w:pPr>
        <w:pStyle w:val="FOD-normal"/>
        <w:spacing w:before="0" w:after="120"/>
        <w:rPr>
          <w:lang w:eastAsia="nl-NL"/>
        </w:rPr>
      </w:pPr>
      <w:r w:rsidRPr="006B5CEE">
        <w:rPr>
          <w:lang w:eastAsia="nl-NL"/>
        </w:rPr>
        <w:t>Bereich 2 ist begrenzt:</w:t>
      </w:r>
    </w:p>
    <w:p w14:paraId="20D8EDE9" w14:textId="77777777" w:rsidR="006B5CEE" w:rsidRPr="006B5CEE" w:rsidRDefault="006B5CEE" w:rsidP="006B5CEE">
      <w:pPr>
        <w:pStyle w:val="FOD-normal"/>
        <w:spacing w:before="0" w:after="120"/>
        <w:rPr>
          <w:lang w:eastAsia="nl-NL"/>
        </w:rPr>
      </w:pPr>
      <w:r w:rsidRPr="006B5CEE">
        <w:rPr>
          <w:b/>
          <w:lang w:eastAsia="nl-NL"/>
        </w:rPr>
        <w:t>a)</w:t>
      </w:r>
      <w:r w:rsidRPr="006B5CEE">
        <w:rPr>
          <w:lang w:eastAsia="nl-NL"/>
        </w:rPr>
        <w:t> für eine Badewanne durch:</w:t>
      </w:r>
    </w:p>
    <w:p w14:paraId="54336E5E" w14:textId="77777777" w:rsidR="006B5CEE" w:rsidRPr="006B5CEE" w:rsidRDefault="006B5CEE" w:rsidP="006B5CEE">
      <w:pPr>
        <w:pStyle w:val="FOD-normal"/>
        <w:spacing w:before="0" w:after="120"/>
        <w:rPr>
          <w:lang w:eastAsia="nl-NL"/>
        </w:rPr>
      </w:pPr>
      <w:r w:rsidRPr="006B5CEE">
        <w:rPr>
          <w:b/>
          <w:lang w:eastAsia="nl-NL"/>
        </w:rPr>
        <w:t>a.1)</w:t>
      </w:r>
      <w:r w:rsidRPr="006B5CEE">
        <w:rPr>
          <w:lang w:eastAsia="nl-NL"/>
        </w:rPr>
        <w:t> die waagerechte Fläche, die der niedrigsten begehbaren Ebene zwischen der senkrechten Fläche von Bereich 1 und der senkrechten Fläche in 0,60 m Abstand von Bereich 1 entspricht, und</w:t>
      </w:r>
    </w:p>
    <w:p w14:paraId="1C9F2EF8" w14:textId="77777777" w:rsidR="006B5CEE" w:rsidRPr="006B5CEE" w:rsidRDefault="006B5CEE" w:rsidP="006B5CEE">
      <w:pPr>
        <w:pStyle w:val="FOD-normal"/>
        <w:spacing w:before="0" w:after="120"/>
        <w:rPr>
          <w:lang w:eastAsia="nl-NL"/>
        </w:rPr>
      </w:pPr>
      <w:r w:rsidRPr="006B5CEE">
        <w:rPr>
          <w:b/>
          <w:lang w:eastAsia="nl-NL"/>
        </w:rPr>
        <w:t>a.2)</w:t>
      </w:r>
      <w:r w:rsidRPr="006B5CEE">
        <w:rPr>
          <w:lang w:eastAsia="nl-NL"/>
        </w:rPr>
        <w:t> die höchste waagerechte Fläche, die der waagerechten Fläche von Bereich 1 entspricht, und</w:t>
      </w:r>
    </w:p>
    <w:p w14:paraId="353B1FFA" w14:textId="77777777" w:rsidR="006B5CEE" w:rsidRPr="006B5CEE" w:rsidRDefault="006B5CEE" w:rsidP="006B5CEE">
      <w:pPr>
        <w:pStyle w:val="FOD-normal"/>
        <w:spacing w:before="0" w:after="120"/>
        <w:rPr>
          <w:lang w:eastAsia="nl-NL"/>
        </w:rPr>
      </w:pPr>
      <w:r w:rsidRPr="006B5CEE">
        <w:rPr>
          <w:b/>
          <w:lang w:eastAsia="nl-NL"/>
        </w:rPr>
        <w:t>a.3)</w:t>
      </w:r>
      <w:r w:rsidRPr="006B5CEE">
        <w:rPr>
          <w:lang w:eastAsia="nl-NL"/>
        </w:rPr>
        <w:t> die senkrechte Fläche an der Grenze von Bereich 1 und die dazu parallele senkrechte Fläche in 0,60 m Abstand von der Grenze von Bereich 1.</w:t>
      </w:r>
    </w:p>
    <w:p w14:paraId="045F85CE" w14:textId="77777777" w:rsidR="006B5CEE" w:rsidRPr="006B5CEE" w:rsidRDefault="006B5CEE" w:rsidP="006B5CEE">
      <w:pPr>
        <w:pStyle w:val="FOD-normal"/>
        <w:spacing w:before="0" w:after="120"/>
        <w:rPr>
          <w:lang w:eastAsia="nl-NL"/>
        </w:rPr>
      </w:pPr>
      <w:r w:rsidRPr="006B5CEE">
        <w:rPr>
          <w:lang w:eastAsia="nl-NL"/>
        </w:rPr>
        <w:t xml:space="preserve">(Siehe </w:t>
      </w:r>
      <w:r w:rsidRPr="006B5CEE">
        <w:rPr>
          <w:i/>
          <w:iCs/>
          <w:lang w:eastAsia="nl-NL"/>
        </w:rPr>
        <w:t>Unterabschnitte 7.1.3.3 Buchstabe a</w:t>
      </w:r>
      <w:r w:rsidRPr="006B5CEE">
        <w:rPr>
          <w:lang w:eastAsia="nl-NL"/>
        </w:rPr>
        <w:t xml:space="preserve"> und </w:t>
      </w:r>
      <w:r w:rsidRPr="006B5CEE">
        <w:rPr>
          <w:i/>
          <w:iCs/>
          <w:lang w:eastAsia="nl-NL"/>
        </w:rPr>
        <w:t>g</w:t>
      </w:r>
      <w:r w:rsidRPr="006B5CEE">
        <w:rPr>
          <w:lang w:eastAsia="nl-NL"/>
        </w:rPr>
        <w:t xml:space="preserve"> und </w:t>
      </w:r>
      <w:r w:rsidRPr="006B5CEE">
        <w:rPr>
          <w:i/>
          <w:iCs/>
          <w:lang w:eastAsia="nl-NL"/>
        </w:rPr>
        <w:t>7.1.3.4 Buchstabe a, b</w:t>
      </w:r>
      <w:r w:rsidRPr="006B5CEE">
        <w:rPr>
          <w:lang w:eastAsia="nl-NL"/>
        </w:rPr>
        <w:t xml:space="preserve"> und </w:t>
      </w:r>
      <w:r w:rsidRPr="006B5CEE">
        <w:rPr>
          <w:i/>
          <w:iCs/>
          <w:lang w:eastAsia="nl-NL"/>
        </w:rPr>
        <w:t>c</w:t>
      </w:r>
      <w:r w:rsidRPr="006B5CEE">
        <w:rPr>
          <w:lang w:eastAsia="nl-NL"/>
        </w:rPr>
        <w:t>).</w:t>
      </w:r>
    </w:p>
    <w:p w14:paraId="22E2CD8D" w14:textId="77777777" w:rsidR="006B5CEE" w:rsidRPr="006B5CEE" w:rsidRDefault="006B5CEE" w:rsidP="006B5CEE">
      <w:pPr>
        <w:pStyle w:val="FOD-normal"/>
        <w:spacing w:before="0" w:after="120"/>
        <w:rPr>
          <w:lang w:eastAsia="nl-NL"/>
        </w:rPr>
      </w:pPr>
      <w:r w:rsidRPr="006B5CEE">
        <w:rPr>
          <w:b/>
          <w:lang w:eastAsia="nl-NL"/>
        </w:rPr>
        <w:t>b)</w:t>
      </w:r>
      <w:r w:rsidRPr="006B5CEE">
        <w:rPr>
          <w:lang w:eastAsia="nl-NL"/>
        </w:rPr>
        <w:t> Bereich 2 ist für eine Dusche nicht festgelegt.</w:t>
      </w:r>
    </w:p>
    <w:p w14:paraId="4982C214" w14:textId="77777777" w:rsidR="006B5CEE" w:rsidRPr="006B5CEE" w:rsidRDefault="006B5CEE" w:rsidP="006B5CEE">
      <w:pPr>
        <w:pStyle w:val="FOD-normal"/>
        <w:spacing w:before="0" w:after="120"/>
        <w:rPr>
          <w:lang w:eastAsia="nl-NL"/>
        </w:rPr>
      </w:pPr>
      <w:r w:rsidRPr="006B5CEE">
        <w:rPr>
          <w:lang w:eastAsia="nl-NL"/>
        </w:rPr>
        <w:t xml:space="preserve">(Siehe </w:t>
      </w:r>
      <w:r w:rsidRPr="006B5CEE">
        <w:rPr>
          <w:i/>
          <w:iCs/>
          <w:lang w:eastAsia="nl-NL"/>
        </w:rPr>
        <w:t>Unterabschnitte 7.1.3.3 Buchstabe b, c, d, e, f</w:t>
      </w:r>
      <w:r w:rsidRPr="006B5CEE">
        <w:rPr>
          <w:lang w:eastAsia="nl-NL"/>
        </w:rPr>
        <w:t xml:space="preserve"> und </w:t>
      </w:r>
      <w:r w:rsidRPr="006B5CEE">
        <w:rPr>
          <w:i/>
          <w:iCs/>
          <w:lang w:eastAsia="nl-NL"/>
        </w:rPr>
        <w:t>g</w:t>
      </w:r>
      <w:r w:rsidRPr="006B5CEE">
        <w:rPr>
          <w:lang w:eastAsia="nl-NL"/>
        </w:rPr>
        <w:t xml:space="preserve"> und </w:t>
      </w:r>
      <w:r w:rsidRPr="006B5CEE">
        <w:rPr>
          <w:i/>
          <w:iCs/>
          <w:lang w:eastAsia="nl-NL"/>
        </w:rPr>
        <w:t>7.1.3.4 Buchstabe d, e, f</w:t>
      </w:r>
      <w:r w:rsidRPr="006B5CEE">
        <w:rPr>
          <w:lang w:eastAsia="nl-NL"/>
        </w:rPr>
        <w:t xml:space="preserve"> und </w:t>
      </w:r>
      <w:r w:rsidRPr="006B5CEE">
        <w:rPr>
          <w:i/>
          <w:iCs/>
          <w:lang w:eastAsia="nl-NL"/>
        </w:rPr>
        <w:t>g</w:t>
      </w:r>
      <w:r w:rsidRPr="006B5CEE">
        <w:rPr>
          <w:lang w:eastAsia="nl-NL"/>
        </w:rPr>
        <w:t>).</w:t>
      </w:r>
    </w:p>
    <w:p w14:paraId="2C797CBB" w14:textId="77777777" w:rsidR="00051F0C" w:rsidRPr="00051F0C" w:rsidRDefault="00051F0C" w:rsidP="00962ACD">
      <w:pPr>
        <w:pStyle w:val="FOD-niv4"/>
      </w:pPr>
      <w:bookmarkStart w:id="2428" w:name="_Toc2871813"/>
      <w:bookmarkStart w:id="2429" w:name="_Toc196399128"/>
      <w:bookmarkStart w:id="2430" w:name="_Toc196734781"/>
      <w:r w:rsidRPr="00051F0C">
        <w:t>Unterabschnitt 7.1.3.3 - Abmessungen der Bereiche und der Räumlichkeit - Draufsicht</w:t>
      </w:r>
      <w:bookmarkEnd w:id="2428"/>
      <w:bookmarkEnd w:id="2429"/>
      <w:bookmarkEnd w:id="2430"/>
    </w:p>
    <w:p w14:paraId="2A5F445B" w14:textId="77777777" w:rsidR="00051F0C" w:rsidRDefault="00051F0C" w:rsidP="00051F0C">
      <w:pPr>
        <w:pStyle w:val="FOD-normal"/>
        <w:rPr>
          <w:b/>
          <w:lang w:eastAsia="nl-NL"/>
        </w:rPr>
      </w:pPr>
      <w:r w:rsidRPr="00051F0C">
        <w:rPr>
          <w:b/>
          <w:lang w:eastAsia="nl-NL"/>
        </w:rPr>
        <w:t>a. Badewannen mit festen Wänden, die die Bereiche begrenzen</w:t>
      </w:r>
    </w:p>
    <w:p w14:paraId="3B5797E9" w14:textId="395B6F56" w:rsidR="00051F0C" w:rsidRPr="00051F0C" w:rsidRDefault="00051F0C" w:rsidP="00051F0C">
      <w:pPr>
        <w:pStyle w:val="FOD-normal"/>
        <w:rPr>
          <w:bCs/>
          <w:lang w:eastAsia="nl-NL"/>
        </w:rPr>
      </w:pPr>
      <w:r w:rsidRPr="00761585">
        <w:rPr>
          <w:b/>
          <w:iCs/>
          <w:noProof/>
        </w:rPr>
        <w:drawing>
          <wp:inline distT="0" distB="0" distL="0" distR="0" wp14:anchorId="03CB0046" wp14:editId="1DD64297">
            <wp:extent cx="2145323" cy="2703220"/>
            <wp:effectExtent l="0" t="0" r="7620" b="1905"/>
            <wp:docPr id="321659419" name="Image 1" descr="Une image contenant texte, diagramme, ligne, capture d’écran&#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659419" name="Image 1" descr="Une image contenant texte, diagramme, ligne, capture d’écran&#10;&#10;Le contenu généré par l’IA peut être incorrect."/>
                    <pic:cNvPicPr/>
                  </pic:nvPicPr>
                  <pic:blipFill>
                    <a:blip r:embed="rId236">
                      <a:extLst>
                        <a:ext uri="{28A0092B-C50C-407E-A947-70E740481C1C}">
                          <a14:useLocalDpi xmlns:a14="http://schemas.microsoft.com/office/drawing/2010/main" val="0"/>
                        </a:ext>
                      </a:extLst>
                    </a:blip>
                    <a:stretch>
                      <a:fillRect/>
                    </a:stretch>
                  </pic:blipFill>
                  <pic:spPr>
                    <a:xfrm>
                      <a:off x="0" y="0"/>
                      <a:ext cx="2155821" cy="2716449"/>
                    </a:xfrm>
                    <a:prstGeom prst="rect">
                      <a:avLst/>
                    </a:prstGeom>
                  </pic:spPr>
                </pic:pic>
              </a:graphicData>
            </a:graphic>
          </wp:inline>
        </w:drawing>
      </w:r>
    </w:p>
    <w:p w14:paraId="3C718DA1" w14:textId="77777777" w:rsidR="00794F95" w:rsidRDefault="00794F95" w:rsidP="006B5CEE">
      <w:pPr>
        <w:pStyle w:val="FOD-normal"/>
        <w:spacing w:before="0" w:after="120"/>
        <w:rPr>
          <w:lang w:eastAsia="nl-NL"/>
        </w:rPr>
      </w:pPr>
    </w:p>
    <w:p w14:paraId="73E4982A" w14:textId="00436045" w:rsidR="00794F95" w:rsidRDefault="00051F0C" w:rsidP="00794F95">
      <w:pPr>
        <w:pStyle w:val="FOD-normal"/>
        <w:rPr>
          <w:lang w:eastAsia="nl-NL"/>
        </w:rPr>
      </w:pPr>
      <w:r w:rsidRPr="00761585">
        <w:rPr>
          <w:noProof/>
        </w:rPr>
        <w:lastRenderedPageBreak/>
        <w:drawing>
          <wp:inline distT="0" distB="0" distL="0" distR="0" wp14:anchorId="33D0E4A0" wp14:editId="6FDF9262">
            <wp:extent cx="2191104" cy="2736000"/>
            <wp:effectExtent l="0" t="0" r="0" b="7620"/>
            <wp:docPr id="303368849" name="Image 1" descr="Une image contenant texte, diagramme, ligne, capture d’écran&#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368849" name="Image 1" descr="Une image contenant texte, diagramme, ligne, capture d’écran&#10;&#10;Le contenu généré par l’IA peut être incorrect."/>
                    <pic:cNvPicPr>
                      <a:picLocks noChangeAspect="1" noChangeArrowheads="1"/>
                    </pic:cNvPicPr>
                  </pic:nvPicPr>
                  <pic:blipFill>
                    <a:blip r:embed="rId237">
                      <a:extLst>
                        <a:ext uri="{28A0092B-C50C-407E-A947-70E740481C1C}">
                          <a14:useLocalDpi xmlns:a14="http://schemas.microsoft.com/office/drawing/2010/main" val="0"/>
                        </a:ext>
                      </a:extLst>
                    </a:blip>
                    <a:srcRect/>
                    <a:stretch>
                      <a:fillRect/>
                    </a:stretch>
                  </pic:blipFill>
                  <pic:spPr bwMode="auto">
                    <a:xfrm>
                      <a:off x="0" y="0"/>
                      <a:ext cx="2191104" cy="2736000"/>
                    </a:xfrm>
                    <a:prstGeom prst="rect">
                      <a:avLst/>
                    </a:prstGeom>
                    <a:noFill/>
                    <a:ln>
                      <a:noFill/>
                    </a:ln>
                  </pic:spPr>
                </pic:pic>
              </a:graphicData>
            </a:graphic>
          </wp:inline>
        </w:drawing>
      </w:r>
    </w:p>
    <w:p w14:paraId="06E5CC57" w14:textId="77777777" w:rsidR="00051F0C" w:rsidRDefault="00051F0C" w:rsidP="00794F95">
      <w:pPr>
        <w:pStyle w:val="FOD-normal"/>
        <w:rPr>
          <w:lang w:eastAsia="nl-NL"/>
        </w:rPr>
      </w:pPr>
    </w:p>
    <w:p w14:paraId="10B4F9F3" w14:textId="77777777" w:rsidR="00051F0C" w:rsidRPr="00051F0C" w:rsidRDefault="00051F0C" w:rsidP="00051F0C">
      <w:pPr>
        <w:pStyle w:val="FOD-normal"/>
        <w:rPr>
          <w:b/>
          <w:iCs/>
          <w:lang w:eastAsia="nl-NL"/>
        </w:rPr>
      </w:pPr>
      <w:r w:rsidRPr="00051F0C">
        <w:rPr>
          <w:b/>
          <w:lang w:eastAsia="nl-NL"/>
        </w:rPr>
        <w:t>b. Duschen ohne Duschwanne oder mit Duschwanne mit einer Tiefe von weniger als 0,10 m, mit festen Wänden, die die Bereiche begrenzen, und mit einem fest angebrachten Wasserauslass in der Nähe einer Ecke</w:t>
      </w:r>
    </w:p>
    <w:p w14:paraId="0B726CF3" w14:textId="2077EB1D"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3383853D" wp14:editId="579B367F">
            <wp:extent cx="1799492" cy="1727512"/>
            <wp:effectExtent l="0" t="0" r="0" b="6350"/>
            <wp:docPr id="1439711619" name="Image 3" descr="Une image contenant texte, Police, lign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9711619" name="Image 3" descr="Une image contenant texte, Police, ligne, diagramme&#10;&#10;Description générée automatiquement"/>
                    <pic:cNvPicPr/>
                  </pic:nvPicPr>
                  <pic:blipFill>
                    <a:blip r:embed="rId238">
                      <a:extLst>
                        <a:ext uri="{28A0092B-C50C-407E-A947-70E740481C1C}">
                          <a14:useLocalDpi xmlns:a14="http://schemas.microsoft.com/office/drawing/2010/main" val="0"/>
                        </a:ext>
                      </a:extLst>
                    </a:blip>
                    <a:stretch>
                      <a:fillRect/>
                    </a:stretch>
                  </pic:blipFill>
                  <pic:spPr>
                    <a:xfrm>
                      <a:off x="0" y="0"/>
                      <a:ext cx="1805584" cy="1733360"/>
                    </a:xfrm>
                    <a:prstGeom prst="rect">
                      <a:avLst/>
                    </a:prstGeom>
                  </pic:spPr>
                </pic:pic>
              </a:graphicData>
            </a:graphic>
          </wp:inline>
        </w:drawing>
      </w:r>
    </w:p>
    <w:p w14:paraId="163733E8" w14:textId="3BFA1C4B"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051C409E" wp14:editId="27E798EF">
            <wp:extent cx="1770185" cy="1667451"/>
            <wp:effectExtent l="0" t="0" r="1905" b="9525"/>
            <wp:docPr id="888092976" name="Image 4" descr="Une image contenant texte, ligne, diagramm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092976" name="Image 4" descr="Une image contenant texte, ligne, diagramme, Police&#10;&#10;Description générée automatiquement"/>
                    <pic:cNvPicPr/>
                  </pic:nvPicPr>
                  <pic:blipFill>
                    <a:blip r:embed="rId239">
                      <a:extLst>
                        <a:ext uri="{28A0092B-C50C-407E-A947-70E740481C1C}">
                          <a14:useLocalDpi xmlns:a14="http://schemas.microsoft.com/office/drawing/2010/main" val="0"/>
                        </a:ext>
                      </a:extLst>
                    </a:blip>
                    <a:stretch>
                      <a:fillRect/>
                    </a:stretch>
                  </pic:blipFill>
                  <pic:spPr>
                    <a:xfrm>
                      <a:off x="0" y="0"/>
                      <a:ext cx="1773612" cy="1670679"/>
                    </a:xfrm>
                    <a:prstGeom prst="rect">
                      <a:avLst/>
                    </a:prstGeom>
                  </pic:spPr>
                </pic:pic>
              </a:graphicData>
            </a:graphic>
          </wp:inline>
        </w:drawing>
      </w:r>
    </w:p>
    <w:p w14:paraId="139EA0D5" w14:textId="77777777" w:rsidR="00051F0C" w:rsidRDefault="00051F0C">
      <w:pPr>
        <w:rPr>
          <w:rFonts w:ascii="Trebuchet MS" w:hAnsi="Trebuchet MS" w:cs="Arial"/>
          <w:b/>
          <w:sz w:val="19"/>
          <w:szCs w:val="19"/>
          <w:lang w:eastAsia="nl-NL"/>
        </w:rPr>
      </w:pPr>
      <w:r>
        <w:rPr>
          <w:b/>
          <w:lang w:eastAsia="nl-NL"/>
        </w:rPr>
        <w:br w:type="page"/>
      </w:r>
    </w:p>
    <w:p w14:paraId="57F33142" w14:textId="0B173025" w:rsidR="00051F0C" w:rsidRPr="00051F0C" w:rsidRDefault="00051F0C" w:rsidP="00051F0C">
      <w:pPr>
        <w:pStyle w:val="FOD-normal"/>
        <w:rPr>
          <w:b/>
          <w:iCs/>
          <w:lang w:eastAsia="nl-NL"/>
        </w:rPr>
      </w:pPr>
      <w:r w:rsidRPr="00051F0C">
        <w:rPr>
          <w:b/>
          <w:lang w:eastAsia="nl-NL"/>
        </w:rPr>
        <w:lastRenderedPageBreak/>
        <w:t>c. Duschen ohne Duschwanne oder mit Duschwanne mit einer Tiefe von weniger als 0,10 m, mit festen Wänden, die die Bereiche begrenzen, und mit einem fest angebrachten Wasserauslass, der von einer Ecke entfernt ist</w:t>
      </w:r>
    </w:p>
    <w:p w14:paraId="56F12CD0" w14:textId="3A4029A9"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4A8B098B" wp14:editId="2B6AA0A6">
            <wp:extent cx="2269559" cy="2228850"/>
            <wp:effectExtent l="0" t="0" r="0" b="0"/>
            <wp:docPr id="181204383" name="Image 5" descr="Une image contenant texte, Police, lign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204383" name="Image 5" descr="Une image contenant texte, Police, ligne, diagramme&#10;&#10;Description générée automatiquement"/>
                    <pic:cNvPicPr/>
                  </pic:nvPicPr>
                  <pic:blipFill>
                    <a:blip r:embed="rId240">
                      <a:extLst>
                        <a:ext uri="{28A0092B-C50C-407E-A947-70E740481C1C}">
                          <a14:useLocalDpi xmlns:a14="http://schemas.microsoft.com/office/drawing/2010/main" val="0"/>
                        </a:ext>
                      </a:extLst>
                    </a:blip>
                    <a:stretch>
                      <a:fillRect/>
                    </a:stretch>
                  </pic:blipFill>
                  <pic:spPr>
                    <a:xfrm>
                      <a:off x="0" y="0"/>
                      <a:ext cx="2280801" cy="2239891"/>
                    </a:xfrm>
                    <a:prstGeom prst="rect">
                      <a:avLst/>
                    </a:prstGeom>
                  </pic:spPr>
                </pic:pic>
              </a:graphicData>
            </a:graphic>
          </wp:inline>
        </w:drawing>
      </w:r>
    </w:p>
    <w:p w14:paraId="3CE3F5BC" w14:textId="5B105F20"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1E1E2A7D" wp14:editId="44F60B9F">
            <wp:extent cx="1997633" cy="2295525"/>
            <wp:effectExtent l="0" t="0" r="3175" b="0"/>
            <wp:docPr id="237808085" name="Image 6" descr="Une image contenant texte, ligne, diagramm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7808085" name="Image 6" descr="Une image contenant texte, ligne, diagramme, Police&#10;&#10;Description générée automatiquement"/>
                    <pic:cNvPicPr/>
                  </pic:nvPicPr>
                  <pic:blipFill>
                    <a:blip r:embed="rId241">
                      <a:extLst>
                        <a:ext uri="{28A0092B-C50C-407E-A947-70E740481C1C}">
                          <a14:useLocalDpi xmlns:a14="http://schemas.microsoft.com/office/drawing/2010/main" val="0"/>
                        </a:ext>
                      </a:extLst>
                    </a:blip>
                    <a:stretch>
                      <a:fillRect/>
                    </a:stretch>
                  </pic:blipFill>
                  <pic:spPr>
                    <a:xfrm>
                      <a:off x="0" y="0"/>
                      <a:ext cx="2013193" cy="2313406"/>
                    </a:xfrm>
                    <a:prstGeom prst="rect">
                      <a:avLst/>
                    </a:prstGeom>
                  </pic:spPr>
                </pic:pic>
              </a:graphicData>
            </a:graphic>
          </wp:inline>
        </w:drawing>
      </w:r>
    </w:p>
    <w:p w14:paraId="699F379C" w14:textId="77777777" w:rsidR="00051F0C" w:rsidRDefault="00051F0C" w:rsidP="00051F0C">
      <w:pPr>
        <w:pStyle w:val="FOD-normal"/>
        <w:rPr>
          <w:b/>
          <w:lang w:eastAsia="nl-NL"/>
        </w:rPr>
      </w:pPr>
    </w:p>
    <w:p w14:paraId="2E524F0E" w14:textId="682835A7" w:rsidR="00051F0C" w:rsidRPr="00051F0C" w:rsidRDefault="00051F0C" w:rsidP="00051F0C">
      <w:pPr>
        <w:pStyle w:val="FOD-normal"/>
        <w:rPr>
          <w:b/>
          <w:iCs/>
          <w:lang w:eastAsia="nl-NL"/>
        </w:rPr>
      </w:pPr>
      <w:r w:rsidRPr="00051F0C">
        <w:rPr>
          <w:b/>
          <w:lang w:eastAsia="nl-NL"/>
        </w:rPr>
        <w:t>d. Duschen mit Duschwanne mit einer Tiefe von mindestens 0,10 m, mit festen Wänden, die die Bereiche begrenzen, und mit einem fest angebrachten Wasserauslass, der von einer Ecke entfernt ist</w:t>
      </w:r>
    </w:p>
    <w:p w14:paraId="2D7F963F" w14:textId="63B9EE42"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6EF636CF" wp14:editId="11401EAD">
            <wp:extent cx="2143125" cy="2340399"/>
            <wp:effectExtent l="0" t="0" r="0" b="3175"/>
            <wp:docPr id="1233982441" name="Image 7" descr="Une image contenant texte, ligne, diagramm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982441" name="Image 7" descr="Une image contenant texte, ligne, diagramme, Police&#10;&#10;Description générée automatiquement"/>
                    <pic:cNvPicPr/>
                  </pic:nvPicPr>
                  <pic:blipFill>
                    <a:blip r:embed="rId242">
                      <a:extLst>
                        <a:ext uri="{28A0092B-C50C-407E-A947-70E740481C1C}">
                          <a14:useLocalDpi xmlns:a14="http://schemas.microsoft.com/office/drawing/2010/main" val="0"/>
                        </a:ext>
                      </a:extLst>
                    </a:blip>
                    <a:stretch>
                      <a:fillRect/>
                    </a:stretch>
                  </pic:blipFill>
                  <pic:spPr>
                    <a:xfrm>
                      <a:off x="0" y="0"/>
                      <a:ext cx="2157141" cy="2355705"/>
                    </a:xfrm>
                    <a:prstGeom prst="rect">
                      <a:avLst/>
                    </a:prstGeom>
                  </pic:spPr>
                </pic:pic>
              </a:graphicData>
            </a:graphic>
          </wp:inline>
        </w:drawing>
      </w:r>
    </w:p>
    <w:p w14:paraId="03A29EAD" w14:textId="110A400F" w:rsidR="00051F0C" w:rsidRDefault="00051F0C" w:rsidP="00794F95">
      <w:pPr>
        <w:pStyle w:val="FOD-normal"/>
        <w:rPr>
          <w:lang w:eastAsia="nl-NL"/>
        </w:rPr>
      </w:pPr>
      <w:r w:rsidRPr="00761585">
        <w:rPr>
          <w:rFonts w:ascii="Times New Roman" w:hAnsi="Times New Roman" w:cs="Times New Roman"/>
          <w:noProof/>
          <w:sz w:val="24"/>
          <w:szCs w:val="24"/>
        </w:rPr>
        <w:lastRenderedPageBreak/>
        <w:drawing>
          <wp:inline distT="0" distB="0" distL="0" distR="0" wp14:anchorId="514827C3" wp14:editId="5BF41B91">
            <wp:extent cx="2575636" cy="2524125"/>
            <wp:effectExtent l="0" t="0" r="0" b="0"/>
            <wp:docPr id="2043378688" name="Image 8" descr="Une image contenant texte, capture d’écran, diagramm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3378688" name="Image 8" descr="Une image contenant texte, capture d’écran, diagramme, ligne&#10;&#10;Description générée automatiquement"/>
                    <pic:cNvPicPr/>
                  </pic:nvPicPr>
                  <pic:blipFill>
                    <a:blip r:embed="rId243">
                      <a:extLst>
                        <a:ext uri="{28A0092B-C50C-407E-A947-70E740481C1C}">
                          <a14:useLocalDpi xmlns:a14="http://schemas.microsoft.com/office/drawing/2010/main" val="0"/>
                        </a:ext>
                      </a:extLst>
                    </a:blip>
                    <a:stretch>
                      <a:fillRect/>
                    </a:stretch>
                  </pic:blipFill>
                  <pic:spPr>
                    <a:xfrm>
                      <a:off x="0" y="0"/>
                      <a:ext cx="2612095" cy="2559855"/>
                    </a:xfrm>
                    <a:prstGeom prst="rect">
                      <a:avLst/>
                    </a:prstGeom>
                  </pic:spPr>
                </pic:pic>
              </a:graphicData>
            </a:graphic>
          </wp:inline>
        </w:drawing>
      </w:r>
    </w:p>
    <w:p w14:paraId="1667AD67" w14:textId="77777777" w:rsidR="00051F0C" w:rsidRDefault="00051F0C" w:rsidP="00794F95">
      <w:pPr>
        <w:pStyle w:val="FOD-normal"/>
        <w:rPr>
          <w:lang w:eastAsia="nl-NL"/>
        </w:rPr>
      </w:pPr>
    </w:p>
    <w:p w14:paraId="3C998C48" w14:textId="77777777" w:rsidR="00051F0C" w:rsidRPr="00051F0C" w:rsidRDefault="00051F0C" w:rsidP="00051F0C">
      <w:pPr>
        <w:pStyle w:val="FOD-normal"/>
        <w:rPr>
          <w:b/>
          <w:iCs/>
          <w:lang w:eastAsia="nl-NL"/>
        </w:rPr>
      </w:pPr>
      <w:r w:rsidRPr="00051F0C">
        <w:rPr>
          <w:b/>
          <w:lang w:eastAsia="nl-NL"/>
        </w:rPr>
        <w:t>e. Dusche ohne Duschwanne oder mit Duschwanne mit einer Tiefe von weniger als 0,10 m und mit festen Wänden, die die Bereiche begrenzen</w:t>
      </w:r>
    </w:p>
    <w:p w14:paraId="53E74FFF" w14:textId="4D5F8248" w:rsidR="00051F0C" w:rsidRDefault="00051F0C" w:rsidP="00794F95">
      <w:pPr>
        <w:pStyle w:val="FOD-normal"/>
        <w:rPr>
          <w:lang w:eastAsia="nl-NL"/>
        </w:rPr>
      </w:pPr>
      <w:r w:rsidRPr="00761585">
        <w:rPr>
          <w:noProof/>
        </w:rPr>
        <w:drawing>
          <wp:inline distT="0" distB="0" distL="0" distR="0" wp14:anchorId="6415EDBA" wp14:editId="53B1AB5F">
            <wp:extent cx="2714625" cy="2582931"/>
            <wp:effectExtent l="0" t="0" r="0" b="8255"/>
            <wp:docPr id="1109140456" name="Image 2" descr="Une image contenant texte, diagramme, ligne, Parallèl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9140456" name="Image 2" descr="Une image contenant texte, diagramme, ligne, Parallèle&#10;&#10;Le contenu généré par l’IA peut être incorrect."/>
                    <pic:cNvPicPr>
                      <a:picLocks noChangeAspect="1" noChangeArrowheads="1"/>
                    </pic:cNvPicPr>
                  </pic:nvPicPr>
                  <pic:blipFill>
                    <a:blip r:embed="rId244">
                      <a:extLst>
                        <a:ext uri="{28A0092B-C50C-407E-A947-70E740481C1C}">
                          <a14:useLocalDpi xmlns:a14="http://schemas.microsoft.com/office/drawing/2010/main" val="0"/>
                        </a:ext>
                      </a:extLst>
                    </a:blip>
                    <a:srcRect/>
                    <a:stretch>
                      <a:fillRect/>
                    </a:stretch>
                  </pic:blipFill>
                  <pic:spPr bwMode="auto">
                    <a:xfrm>
                      <a:off x="0" y="0"/>
                      <a:ext cx="2723806" cy="2591666"/>
                    </a:xfrm>
                    <a:prstGeom prst="rect">
                      <a:avLst/>
                    </a:prstGeom>
                    <a:noFill/>
                    <a:ln>
                      <a:noFill/>
                    </a:ln>
                  </pic:spPr>
                </pic:pic>
              </a:graphicData>
            </a:graphic>
          </wp:inline>
        </w:drawing>
      </w:r>
    </w:p>
    <w:p w14:paraId="6DF50A72" w14:textId="77777777" w:rsidR="00051F0C" w:rsidRDefault="00051F0C" w:rsidP="00051F0C">
      <w:pPr>
        <w:pStyle w:val="FOD-normal"/>
        <w:rPr>
          <w:b/>
          <w:lang w:eastAsia="nl-NL"/>
        </w:rPr>
      </w:pPr>
    </w:p>
    <w:p w14:paraId="2C00A56F" w14:textId="77777777" w:rsidR="00051F0C" w:rsidRDefault="00051F0C">
      <w:pPr>
        <w:rPr>
          <w:rFonts w:ascii="Trebuchet MS" w:hAnsi="Trebuchet MS" w:cs="Arial"/>
          <w:b/>
          <w:sz w:val="19"/>
          <w:szCs w:val="19"/>
          <w:lang w:eastAsia="nl-NL"/>
        </w:rPr>
      </w:pPr>
      <w:r>
        <w:rPr>
          <w:b/>
          <w:lang w:eastAsia="nl-NL"/>
        </w:rPr>
        <w:br w:type="page"/>
      </w:r>
    </w:p>
    <w:p w14:paraId="21809DDF" w14:textId="3ED27C8B" w:rsidR="00051F0C" w:rsidRPr="00051F0C" w:rsidRDefault="00051F0C" w:rsidP="00051F0C">
      <w:pPr>
        <w:pStyle w:val="FOD-normal"/>
        <w:rPr>
          <w:b/>
          <w:iCs/>
          <w:lang w:eastAsia="nl-NL"/>
        </w:rPr>
      </w:pPr>
      <w:r w:rsidRPr="00051F0C">
        <w:rPr>
          <w:b/>
          <w:lang w:eastAsia="nl-NL"/>
        </w:rPr>
        <w:lastRenderedPageBreak/>
        <w:t>f. Dusche ohne Duschwanne mit festen Wänden und Drehtüren, die die Bereiche begrenzen</w:t>
      </w:r>
    </w:p>
    <w:p w14:paraId="4AE228C3" w14:textId="3011DC88"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3846212D" wp14:editId="2D21E172">
            <wp:extent cx="2857727" cy="3105150"/>
            <wp:effectExtent l="0" t="0" r="0" b="0"/>
            <wp:docPr id="1756391490" name="Image 10" descr="Une image contenant texte, diagramme, capture d’écran, cerc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6391490" name="Image 10" descr="Une image contenant texte, diagramme, capture d’écran, cercle&#10;&#10;Description générée automatiquement"/>
                    <pic:cNvPicPr/>
                  </pic:nvPicPr>
                  <pic:blipFill>
                    <a:blip r:embed="rId245">
                      <a:extLst>
                        <a:ext uri="{28A0092B-C50C-407E-A947-70E740481C1C}">
                          <a14:useLocalDpi xmlns:a14="http://schemas.microsoft.com/office/drawing/2010/main" val="0"/>
                        </a:ext>
                      </a:extLst>
                    </a:blip>
                    <a:stretch>
                      <a:fillRect/>
                    </a:stretch>
                  </pic:blipFill>
                  <pic:spPr>
                    <a:xfrm>
                      <a:off x="0" y="0"/>
                      <a:ext cx="2871780" cy="3120420"/>
                    </a:xfrm>
                    <a:prstGeom prst="rect">
                      <a:avLst/>
                    </a:prstGeom>
                  </pic:spPr>
                </pic:pic>
              </a:graphicData>
            </a:graphic>
          </wp:inline>
        </w:drawing>
      </w:r>
    </w:p>
    <w:p w14:paraId="28830AEA" w14:textId="77777777" w:rsidR="00051F0C" w:rsidRDefault="00051F0C" w:rsidP="00794F95">
      <w:pPr>
        <w:pStyle w:val="FOD-normal"/>
        <w:rPr>
          <w:lang w:eastAsia="nl-NL"/>
        </w:rPr>
      </w:pPr>
    </w:p>
    <w:p w14:paraId="66462E06" w14:textId="77777777" w:rsidR="00051F0C" w:rsidRPr="00051F0C" w:rsidRDefault="00051F0C" w:rsidP="00051F0C">
      <w:pPr>
        <w:pStyle w:val="FOD-normal"/>
        <w:rPr>
          <w:b/>
          <w:bCs/>
          <w:lang w:eastAsia="nl-NL"/>
        </w:rPr>
      </w:pPr>
      <w:r w:rsidRPr="00051F0C">
        <w:rPr>
          <w:b/>
          <w:lang w:eastAsia="nl-NL"/>
        </w:rPr>
        <w:t>g. Begrenzung der Bereiche und der Räumlichkeit durch feste Wände, Türen und Fenster</w:t>
      </w:r>
    </w:p>
    <w:p w14:paraId="2D60818F" w14:textId="77777777" w:rsidR="00051F0C" w:rsidRPr="00051F0C" w:rsidRDefault="00051F0C" w:rsidP="00051F0C">
      <w:pPr>
        <w:pStyle w:val="FOD-normal"/>
        <w:rPr>
          <w:b/>
          <w:lang w:eastAsia="nl-NL"/>
        </w:rPr>
      </w:pPr>
      <w:r w:rsidRPr="00051F0C">
        <w:rPr>
          <w:b/>
          <w:lang w:eastAsia="nl-NL"/>
        </w:rPr>
        <w:t>g.1 Räumlichkeit mit Badewanne</w:t>
      </w:r>
    </w:p>
    <w:p w14:paraId="33811DC2" w14:textId="1BF82D08" w:rsidR="00051F0C" w:rsidRDefault="00051F0C" w:rsidP="00794F95">
      <w:pPr>
        <w:pStyle w:val="FOD-normal"/>
        <w:rPr>
          <w:lang w:eastAsia="nl-NL"/>
        </w:rPr>
      </w:pPr>
      <w:r w:rsidRPr="00761585">
        <w:rPr>
          <w:rFonts w:ascii="Times New Roman" w:hAnsi="Times New Roman" w:cs="Times New Roman"/>
          <w:noProof/>
          <w:sz w:val="24"/>
          <w:szCs w:val="24"/>
        </w:rPr>
        <w:drawing>
          <wp:inline distT="0" distB="0" distL="0" distR="0" wp14:anchorId="1AE45FAE" wp14:editId="07101779">
            <wp:extent cx="3790121" cy="3057525"/>
            <wp:effectExtent l="0" t="0" r="1270" b="0"/>
            <wp:docPr id="657304012" name="Image 11" descr="Une image contenant texte, diagramme, Plan, Dessin techn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7304012" name="Image 11" descr="Une image contenant texte, diagramme, Plan, Dessin technique&#10;&#10;Description générée automatiquement"/>
                    <pic:cNvPicPr/>
                  </pic:nvPicPr>
                  <pic:blipFill>
                    <a:blip r:embed="rId246">
                      <a:extLst>
                        <a:ext uri="{28A0092B-C50C-407E-A947-70E740481C1C}">
                          <a14:useLocalDpi xmlns:a14="http://schemas.microsoft.com/office/drawing/2010/main" val="0"/>
                        </a:ext>
                      </a:extLst>
                    </a:blip>
                    <a:stretch>
                      <a:fillRect/>
                    </a:stretch>
                  </pic:blipFill>
                  <pic:spPr>
                    <a:xfrm>
                      <a:off x="0" y="0"/>
                      <a:ext cx="3810500" cy="3073965"/>
                    </a:xfrm>
                    <a:prstGeom prst="rect">
                      <a:avLst/>
                    </a:prstGeom>
                  </pic:spPr>
                </pic:pic>
              </a:graphicData>
            </a:graphic>
          </wp:inline>
        </w:drawing>
      </w:r>
    </w:p>
    <w:p w14:paraId="17E6668B" w14:textId="7CF893B8" w:rsidR="00BA58F7" w:rsidRDefault="00BA58F7">
      <w:pPr>
        <w:rPr>
          <w:rFonts w:ascii="Trebuchet MS" w:hAnsi="Trebuchet MS" w:cs="Arial"/>
          <w:sz w:val="19"/>
          <w:szCs w:val="19"/>
          <w:lang w:eastAsia="nl-NL"/>
        </w:rPr>
      </w:pPr>
      <w:r>
        <w:rPr>
          <w:lang w:eastAsia="nl-NL"/>
        </w:rPr>
        <w:br w:type="page"/>
      </w:r>
    </w:p>
    <w:p w14:paraId="67480702" w14:textId="4B99529A" w:rsidR="00BA58F7" w:rsidRDefault="00BA58F7" w:rsidP="00794F95">
      <w:pPr>
        <w:pStyle w:val="FOD-normal"/>
        <w:rPr>
          <w:lang w:eastAsia="nl-NL"/>
        </w:rPr>
      </w:pPr>
      <w:r w:rsidRPr="00761585">
        <w:rPr>
          <w:rFonts w:ascii="Times New Roman" w:hAnsi="Times New Roman" w:cs="Times New Roman"/>
          <w:noProof/>
          <w:sz w:val="24"/>
          <w:szCs w:val="24"/>
        </w:rPr>
        <w:lastRenderedPageBreak/>
        <w:drawing>
          <wp:inline distT="0" distB="0" distL="0" distR="0" wp14:anchorId="5402B383" wp14:editId="55107FDC">
            <wp:extent cx="3095625" cy="3086979"/>
            <wp:effectExtent l="0" t="0" r="0" b="0"/>
            <wp:docPr id="1790361200" name="Image 12" descr="Une image contenant texte, diagramme, Plan,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0361200" name="Image 12" descr="Une image contenant texte, diagramme, Plan, ligne&#10;&#10;Description générée automatiquement"/>
                    <pic:cNvPicPr/>
                  </pic:nvPicPr>
                  <pic:blipFill>
                    <a:blip r:embed="rId247">
                      <a:extLst>
                        <a:ext uri="{28A0092B-C50C-407E-A947-70E740481C1C}">
                          <a14:useLocalDpi xmlns:a14="http://schemas.microsoft.com/office/drawing/2010/main" val="0"/>
                        </a:ext>
                      </a:extLst>
                    </a:blip>
                    <a:stretch>
                      <a:fillRect/>
                    </a:stretch>
                  </pic:blipFill>
                  <pic:spPr>
                    <a:xfrm>
                      <a:off x="0" y="0"/>
                      <a:ext cx="3110426" cy="3101738"/>
                    </a:xfrm>
                    <a:prstGeom prst="rect">
                      <a:avLst/>
                    </a:prstGeom>
                  </pic:spPr>
                </pic:pic>
              </a:graphicData>
            </a:graphic>
          </wp:inline>
        </w:drawing>
      </w:r>
    </w:p>
    <w:p w14:paraId="0D80C341" w14:textId="77777777" w:rsidR="00D20CA7" w:rsidRPr="00D20CA7" w:rsidRDefault="00D20CA7" w:rsidP="00D20CA7">
      <w:pPr>
        <w:pStyle w:val="FOD-normal"/>
        <w:rPr>
          <w:b/>
          <w:bCs/>
          <w:lang w:eastAsia="nl-NL"/>
        </w:rPr>
      </w:pPr>
      <w:r w:rsidRPr="00D20CA7">
        <w:rPr>
          <w:b/>
          <w:lang w:eastAsia="nl-NL"/>
        </w:rPr>
        <w:t>g.2 Räumlichkeit mit Dusche mit festen senkrechten Wänden, die alle mindestens 2,25 m hoch sind, oder mit festen senkrechten Wänden, die alle bis zu einer Decke oder, falls vorhanden, einer Zwischendecke reichen, die nicht durchbrochen ist bzw. nicht ohne Werkzeug abmontiert werden kann</w:t>
      </w:r>
    </w:p>
    <w:p w14:paraId="5BA34FA0" w14:textId="1DCE4C46" w:rsidR="00BA58F7" w:rsidRDefault="00D20CA7" w:rsidP="00794F95">
      <w:pPr>
        <w:pStyle w:val="FOD-normal"/>
        <w:rPr>
          <w:lang w:eastAsia="nl-NL"/>
        </w:rPr>
      </w:pPr>
      <w:r w:rsidRPr="00761585">
        <w:rPr>
          <w:rFonts w:ascii="Times New Roman" w:hAnsi="Times New Roman" w:cs="Times New Roman"/>
          <w:b/>
          <w:bCs/>
          <w:noProof/>
          <w:sz w:val="24"/>
          <w:szCs w:val="24"/>
        </w:rPr>
        <w:drawing>
          <wp:inline distT="0" distB="0" distL="0" distR="0" wp14:anchorId="0E50E6E9" wp14:editId="29660573">
            <wp:extent cx="2676525" cy="2778683"/>
            <wp:effectExtent l="0" t="0" r="0" b="3175"/>
            <wp:docPr id="419311912" name="Image 13" descr="Une image contenant texte, diagramme, ligne, car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311912" name="Image 13" descr="Une image contenant texte, diagramme, ligne, carte&#10;&#10;Description générée automatiquement"/>
                    <pic:cNvPicPr/>
                  </pic:nvPicPr>
                  <pic:blipFill>
                    <a:blip r:embed="rId248">
                      <a:extLst>
                        <a:ext uri="{28A0092B-C50C-407E-A947-70E740481C1C}">
                          <a14:useLocalDpi xmlns:a14="http://schemas.microsoft.com/office/drawing/2010/main" val="0"/>
                        </a:ext>
                      </a:extLst>
                    </a:blip>
                    <a:stretch>
                      <a:fillRect/>
                    </a:stretch>
                  </pic:blipFill>
                  <pic:spPr>
                    <a:xfrm>
                      <a:off x="0" y="0"/>
                      <a:ext cx="2678999" cy="2781252"/>
                    </a:xfrm>
                    <a:prstGeom prst="rect">
                      <a:avLst/>
                    </a:prstGeom>
                  </pic:spPr>
                </pic:pic>
              </a:graphicData>
            </a:graphic>
          </wp:inline>
        </w:drawing>
      </w:r>
    </w:p>
    <w:p w14:paraId="2AD3943D" w14:textId="11EAA9BA" w:rsidR="00D20CA7" w:rsidRDefault="00D20CA7" w:rsidP="00794F95">
      <w:pPr>
        <w:pStyle w:val="FOD-normal"/>
        <w:rPr>
          <w:lang w:eastAsia="nl-NL"/>
        </w:rPr>
      </w:pPr>
      <w:r w:rsidRPr="00761585">
        <w:rPr>
          <w:rFonts w:ascii="Times New Roman" w:hAnsi="Times New Roman" w:cs="Times New Roman"/>
          <w:noProof/>
          <w:sz w:val="24"/>
          <w:szCs w:val="24"/>
        </w:rPr>
        <w:drawing>
          <wp:inline distT="0" distB="0" distL="0" distR="0" wp14:anchorId="727DF592" wp14:editId="6505E9FE">
            <wp:extent cx="2649794" cy="800100"/>
            <wp:effectExtent l="0" t="0" r="0" b="0"/>
            <wp:docPr id="1551025677" name="Image 14" descr="Une image contenant texte, Police, capture d’écran,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1025677" name="Image 14" descr="Une image contenant texte, Police, capture d’écran, blanc&#10;&#10;Description générée automatiquement"/>
                    <pic:cNvPicPr/>
                  </pic:nvPicPr>
                  <pic:blipFill>
                    <a:blip r:embed="rId249">
                      <a:extLst>
                        <a:ext uri="{28A0092B-C50C-407E-A947-70E740481C1C}">
                          <a14:useLocalDpi xmlns:a14="http://schemas.microsoft.com/office/drawing/2010/main" val="0"/>
                        </a:ext>
                      </a:extLst>
                    </a:blip>
                    <a:stretch>
                      <a:fillRect/>
                    </a:stretch>
                  </pic:blipFill>
                  <pic:spPr>
                    <a:xfrm>
                      <a:off x="0" y="0"/>
                      <a:ext cx="2654873" cy="801634"/>
                    </a:xfrm>
                    <a:prstGeom prst="rect">
                      <a:avLst/>
                    </a:prstGeom>
                  </pic:spPr>
                </pic:pic>
              </a:graphicData>
            </a:graphic>
          </wp:inline>
        </w:drawing>
      </w:r>
    </w:p>
    <w:p w14:paraId="14A39E73" w14:textId="77777777" w:rsidR="00051F0C" w:rsidRDefault="00051F0C" w:rsidP="00794F95">
      <w:pPr>
        <w:pStyle w:val="FOD-normal"/>
        <w:rPr>
          <w:lang w:eastAsia="nl-NL"/>
        </w:rPr>
      </w:pPr>
    </w:p>
    <w:p w14:paraId="4B78CEA9" w14:textId="77777777" w:rsidR="00051F0C" w:rsidRDefault="00051F0C" w:rsidP="00794F95">
      <w:pPr>
        <w:pStyle w:val="FOD-normal"/>
        <w:rPr>
          <w:lang w:eastAsia="nl-NL"/>
        </w:rPr>
      </w:pPr>
    </w:p>
    <w:p w14:paraId="46E82297" w14:textId="2EEEABBD" w:rsidR="00D20CA7" w:rsidRDefault="00D20CA7">
      <w:pPr>
        <w:rPr>
          <w:rFonts w:ascii="Trebuchet MS" w:hAnsi="Trebuchet MS" w:cs="Arial"/>
          <w:sz w:val="19"/>
          <w:szCs w:val="19"/>
          <w:lang w:eastAsia="nl-NL"/>
        </w:rPr>
      </w:pPr>
      <w:r>
        <w:rPr>
          <w:lang w:eastAsia="nl-NL"/>
        </w:rPr>
        <w:br w:type="page"/>
      </w:r>
    </w:p>
    <w:p w14:paraId="153F2BCF" w14:textId="089C1203" w:rsidR="00051F0C" w:rsidRDefault="00D20CA7" w:rsidP="00794F95">
      <w:pPr>
        <w:pStyle w:val="FOD-normal"/>
        <w:rPr>
          <w:lang w:eastAsia="nl-NL"/>
        </w:rPr>
      </w:pPr>
      <w:r w:rsidRPr="00761585">
        <w:rPr>
          <w:rFonts w:ascii="Times New Roman" w:hAnsi="Times New Roman" w:cs="Times New Roman"/>
          <w:noProof/>
          <w:sz w:val="24"/>
          <w:szCs w:val="24"/>
        </w:rPr>
        <w:lastRenderedPageBreak/>
        <w:drawing>
          <wp:inline distT="0" distB="0" distL="0" distR="0" wp14:anchorId="666BA865" wp14:editId="29F24382">
            <wp:extent cx="2790825" cy="2886328"/>
            <wp:effectExtent l="0" t="0" r="0" b="9525"/>
            <wp:docPr id="251163934" name="Image 15" descr="Une image contenant diagramme, texte, ligne, Parallè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1163934" name="Image 15" descr="Une image contenant diagramme, texte, ligne, Parallèle&#10;&#10;Description générée automatiquement"/>
                    <pic:cNvPicPr/>
                  </pic:nvPicPr>
                  <pic:blipFill>
                    <a:blip r:embed="rId250">
                      <a:extLst>
                        <a:ext uri="{28A0092B-C50C-407E-A947-70E740481C1C}">
                          <a14:useLocalDpi xmlns:a14="http://schemas.microsoft.com/office/drawing/2010/main" val="0"/>
                        </a:ext>
                      </a:extLst>
                    </a:blip>
                    <a:stretch>
                      <a:fillRect/>
                    </a:stretch>
                  </pic:blipFill>
                  <pic:spPr>
                    <a:xfrm>
                      <a:off x="0" y="0"/>
                      <a:ext cx="2812216" cy="2908451"/>
                    </a:xfrm>
                    <a:prstGeom prst="rect">
                      <a:avLst/>
                    </a:prstGeom>
                  </pic:spPr>
                </pic:pic>
              </a:graphicData>
            </a:graphic>
          </wp:inline>
        </w:drawing>
      </w:r>
    </w:p>
    <w:p w14:paraId="07F1F2AF" w14:textId="15F3F916" w:rsidR="00D20CA7" w:rsidRDefault="00D20CA7" w:rsidP="00794F95">
      <w:pPr>
        <w:pStyle w:val="FOD-normal"/>
        <w:rPr>
          <w:lang w:eastAsia="nl-NL"/>
        </w:rPr>
      </w:pPr>
      <w:r w:rsidRPr="00761585">
        <w:rPr>
          <w:rFonts w:ascii="Times New Roman" w:hAnsi="Times New Roman" w:cs="Times New Roman"/>
          <w:b/>
          <w:bCs/>
          <w:noProof/>
          <w:sz w:val="24"/>
          <w:szCs w:val="24"/>
        </w:rPr>
        <w:drawing>
          <wp:inline distT="0" distB="0" distL="0" distR="0" wp14:anchorId="4BA78028" wp14:editId="666AC404">
            <wp:extent cx="2977331" cy="904875"/>
            <wp:effectExtent l="0" t="0" r="0" b="0"/>
            <wp:docPr id="581484455" name="Image 16" descr="Une image contenant texte, Police, capture d’écran,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1484455" name="Image 16" descr="Une image contenant texte, Police, capture d’écran, blanc&#10;&#10;Description générée automatiquement"/>
                    <pic:cNvPicPr/>
                  </pic:nvPicPr>
                  <pic:blipFill>
                    <a:blip r:embed="rId251">
                      <a:extLst>
                        <a:ext uri="{28A0092B-C50C-407E-A947-70E740481C1C}">
                          <a14:useLocalDpi xmlns:a14="http://schemas.microsoft.com/office/drawing/2010/main" val="0"/>
                        </a:ext>
                      </a:extLst>
                    </a:blip>
                    <a:stretch>
                      <a:fillRect/>
                    </a:stretch>
                  </pic:blipFill>
                  <pic:spPr>
                    <a:xfrm>
                      <a:off x="0" y="0"/>
                      <a:ext cx="2996734" cy="910772"/>
                    </a:xfrm>
                    <a:prstGeom prst="rect">
                      <a:avLst/>
                    </a:prstGeom>
                  </pic:spPr>
                </pic:pic>
              </a:graphicData>
            </a:graphic>
          </wp:inline>
        </w:drawing>
      </w:r>
    </w:p>
    <w:p w14:paraId="70C675AE" w14:textId="77777777" w:rsidR="00D20CA7" w:rsidRDefault="00D20CA7" w:rsidP="00D20CA7">
      <w:pPr>
        <w:pStyle w:val="FOD-normal"/>
        <w:rPr>
          <w:b/>
          <w:lang w:eastAsia="nl-NL"/>
        </w:rPr>
      </w:pPr>
    </w:p>
    <w:p w14:paraId="53293B8B" w14:textId="68250F3D" w:rsidR="00D20CA7" w:rsidRPr="00D20CA7" w:rsidRDefault="00D20CA7" w:rsidP="00A76B4F">
      <w:pPr>
        <w:pStyle w:val="FOD-normal"/>
        <w:rPr>
          <w:b/>
          <w:bCs/>
          <w:lang w:eastAsia="nl-NL"/>
        </w:rPr>
      </w:pPr>
      <w:r w:rsidRPr="00D20CA7">
        <w:rPr>
          <w:b/>
          <w:lang w:eastAsia="nl-NL"/>
        </w:rPr>
        <w:t>g.3</w:t>
      </w:r>
      <w:r w:rsidRPr="00D20CA7">
        <w:rPr>
          <w:lang w:eastAsia="nl-NL"/>
        </w:rPr>
        <w:t xml:space="preserve"> </w:t>
      </w:r>
      <w:r w:rsidRPr="00D20CA7">
        <w:rPr>
          <w:b/>
          <w:lang w:eastAsia="nl-NL"/>
        </w:rPr>
        <w:t>Räumlichkeit mit Dusche mit mehreren festen senkrechten Wänden, die mindestens 2,25 m hoch sind oder bis zu einer Decke oder, falls vorhanden, einer Zwischendecke reichen, die nicht durchbrochen ist bzw. nicht ohne Werkzeug abmontiert werden kann, und mit einer festen senkrechten Wand, die weniger als 2,25 m hoch ist und nicht bis zur Decke oder, falls vorhanden, zur Zwischendecke reicht</w:t>
      </w:r>
    </w:p>
    <w:p w14:paraId="252A91DB" w14:textId="7E81B1B9" w:rsidR="00051F0C" w:rsidRDefault="00D20CA7" w:rsidP="00794F95">
      <w:pPr>
        <w:pStyle w:val="FOD-normal"/>
        <w:rPr>
          <w:lang w:eastAsia="nl-NL"/>
        </w:rPr>
      </w:pPr>
      <w:r w:rsidRPr="00761585">
        <w:rPr>
          <w:rFonts w:ascii="Times New Roman" w:hAnsi="Times New Roman" w:cs="Times New Roman"/>
          <w:noProof/>
          <w:sz w:val="24"/>
          <w:szCs w:val="24"/>
        </w:rPr>
        <w:drawing>
          <wp:inline distT="0" distB="0" distL="0" distR="0" wp14:anchorId="508C1458" wp14:editId="4911CF7F">
            <wp:extent cx="2647950" cy="2770164"/>
            <wp:effectExtent l="0" t="0" r="0" b="0"/>
            <wp:docPr id="522164431" name="Image 17" descr="Une image contenant texte, diagramme, ligne, cerc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2164431" name="Image 17" descr="Une image contenant texte, diagramme, ligne, cercle&#10;&#10;Description générée automatiquement"/>
                    <pic:cNvPicPr/>
                  </pic:nvPicPr>
                  <pic:blipFill>
                    <a:blip r:embed="rId252">
                      <a:extLst>
                        <a:ext uri="{28A0092B-C50C-407E-A947-70E740481C1C}">
                          <a14:useLocalDpi xmlns:a14="http://schemas.microsoft.com/office/drawing/2010/main" val="0"/>
                        </a:ext>
                      </a:extLst>
                    </a:blip>
                    <a:stretch>
                      <a:fillRect/>
                    </a:stretch>
                  </pic:blipFill>
                  <pic:spPr>
                    <a:xfrm>
                      <a:off x="0" y="0"/>
                      <a:ext cx="2650881" cy="2773230"/>
                    </a:xfrm>
                    <a:prstGeom prst="rect">
                      <a:avLst/>
                    </a:prstGeom>
                  </pic:spPr>
                </pic:pic>
              </a:graphicData>
            </a:graphic>
          </wp:inline>
        </w:drawing>
      </w:r>
    </w:p>
    <w:p w14:paraId="24E4E48C" w14:textId="3B7FBE70" w:rsidR="00D20CA7" w:rsidRDefault="00D20CA7" w:rsidP="00794F95">
      <w:pPr>
        <w:pStyle w:val="FOD-normal"/>
        <w:rPr>
          <w:lang w:eastAsia="nl-NL"/>
        </w:rPr>
      </w:pPr>
      <w:r w:rsidRPr="00761585">
        <w:rPr>
          <w:rFonts w:ascii="Times New Roman" w:hAnsi="Times New Roman" w:cs="Times New Roman"/>
          <w:noProof/>
          <w:sz w:val="24"/>
          <w:szCs w:val="24"/>
        </w:rPr>
        <w:drawing>
          <wp:inline distT="0" distB="0" distL="0" distR="0" wp14:anchorId="2EB99B1E" wp14:editId="3ED0FEF7">
            <wp:extent cx="2646892" cy="781050"/>
            <wp:effectExtent l="0" t="0" r="1270" b="0"/>
            <wp:docPr id="584893998" name="Image 18" descr="Une image contenant texte, Police, capture d’écran,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4893998" name="Image 18" descr="Une image contenant texte, Police, capture d’écran, ligne&#10;&#10;Description générée automatiquement"/>
                    <pic:cNvPicPr/>
                  </pic:nvPicPr>
                  <pic:blipFill>
                    <a:blip r:embed="rId253">
                      <a:extLst>
                        <a:ext uri="{28A0092B-C50C-407E-A947-70E740481C1C}">
                          <a14:useLocalDpi xmlns:a14="http://schemas.microsoft.com/office/drawing/2010/main" val="0"/>
                        </a:ext>
                      </a:extLst>
                    </a:blip>
                    <a:stretch>
                      <a:fillRect/>
                    </a:stretch>
                  </pic:blipFill>
                  <pic:spPr>
                    <a:xfrm>
                      <a:off x="0" y="0"/>
                      <a:ext cx="2663492" cy="785948"/>
                    </a:xfrm>
                    <a:prstGeom prst="rect">
                      <a:avLst/>
                    </a:prstGeom>
                  </pic:spPr>
                </pic:pic>
              </a:graphicData>
            </a:graphic>
          </wp:inline>
        </w:drawing>
      </w:r>
    </w:p>
    <w:p w14:paraId="01247B4E" w14:textId="6F9B0386" w:rsidR="00D20CA7" w:rsidRDefault="00D20CA7">
      <w:pPr>
        <w:rPr>
          <w:rFonts w:ascii="Trebuchet MS" w:hAnsi="Trebuchet MS" w:cs="Arial"/>
          <w:sz w:val="19"/>
          <w:szCs w:val="19"/>
          <w:lang w:eastAsia="nl-NL"/>
        </w:rPr>
      </w:pPr>
      <w:r>
        <w:rPr>
          <w:lang w:eastAsia="nl-NL"/>
        </w:rPr>
        <w:br w:type="page"/>
      </w:r>
    </w:p>
    <w:p w14:paraId="28E3219F" w14:textId="08EA50B5" w:rsidR="00D20CA7" w:rsidRDefault="00D20CA7" w:rsidP="00794F95">
      <w:pPr>
        <w:pStyle w:val="FOD-normal"/>
        <w:rPr>
          <w:lang w:eastAsia="nl-NL"/>
        </w:rPr>
      </w:pPr>
      <w:r w:rsidRPr="00761585">
        <w:rPr>
          <w:rFonts w:ascii="Times New Roman" w:hAnsi="Times New Roman" w:cs="Times New Roman"/>
          <w:noProof/>
          <w:sz w:val="24"/>
          <w:szCs w:val="24"/>
        </w:rPr>
        <w:lastRenderedPageBreak/>
        <w:drawing>
          <wp:inline distT="0" distB="0" distL="0" distR="0" wp14:anchorId="2026DE83" wp14:editId="0E330842">
            <wp:extent cx="2538046" cy="2597070"/>
            <wp:effectExtent l="0" t="0" r="0" b="0"/>
            <wp:docPr id="249593936" name="Image 19" descr="Une image contenant texte, diagramme, lign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9593936" name="Image 19" descr="Une image contenant texte, diagramme, ligne, Police&#10;&#10;Description générée automatiquement"/>
                    <pic:cNvPicPr/>
                  </pic:nvPicPr>
                  <pic:blipFill>
                    <a:blip r:embed="rId254">
                      <a:extLst>
                        <a:ext uri="{28A0092B-C50C-407E-A947-70E740481C1C}">
                          <a14:useLocalDpi xmlns:a14="http://schemas.microsoft.com/office/drawing/2010/main" val="0"/>
                        </a:ext>
                      </a:extLst>
                    </a:blip>
                    <a:stretch>
                      <a:fillRect/>
                    </a:stretch>
                  </pic:blipFill>
                  <pic:spPr>
                    <a:xfrm>
                      <a:off x="0" y="0"/>
                      <a:ext cx="2540814" cy="2599902"/>
                    </a:xfrm>
                    <a:prstGeom prst="rect">
                      <a:avLst/>
                    </a:prstGeom>
                  </pic:spPr>
                </pic:pic>
              </a:graphicData>
            </a:graphic>
          </wp:inline>
        </w:drawing>
      </w:r>
    </w:p>
    <w:p w14:paraId="6B443CF9" w14:textId="4C0E0C54" w:rsidR="00D20CA7" w:rsidRDefault="00D20CA7" w:rsidP="00794F95">
      <w:pPr>
        <w:pStyle w:val="FOD-normal"/>
        <w:rPr>
          <w:lang w:eastAsia="nl-NL"/>
        </w:rPr>
      </w:pPr>
      <w:r w:rsidRPr="00761585">
        <w:rPr>
          <w:rFonts w:ascii="Times New Roman" w:hAnsi="Times New Roman" w:cs="Times New Roman"/>
          <w:noProof/>
          <w:sz w:val="24"/>
          <w:szCs w:val="24"/>
        </w:rPr>
        <w:drawing>
          <wp:inline distT="0" distB="0" distL="0" distR="0" wp14:anchorId="51FBCDED" wp14:editId="0C4703C2">
            <wp:extent cx="2723541" cy="847725"/>
            <wp:effectExtent l="0" t="0" r="635" b="0"/>
            <wp:docPr id="1864920131" name="Image 20" descr="Une image contenant texte, Police, capture d’écran, blanc&#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920131" name="Image 20" descr="Une image contenant texte, Police, capture d’écran, blanc&#10;&#10;Description générée automatiquement"/>
                    <pic:cNvPicPr/>
                  </pic:nvPicPr>
                  <pic:blipFill>
                    <a:blip r:embed="rId255">
                      <a:extLst>
                        <a:ext uri="{28A0092B-C50C-407E-A947-70E740481C1C}">
                          <a14:useLocalDpi xmlns:a14="http://schemas.microsoft.com/office/drawing/2010/main" val="0"/>
                        </a:ext>
                      </a:extLst>
                    </a:blip>
                    <a:stretch>
                      <a:fillRect/>
                    </a:stretch>
                  </pic:blipFill>
                  <pic:spPr>
                    <a:xfrm>
                      <a:off x="0" y="0"/>
                      <a:ext cx="2733367" cy="850783"/>
                    </a:xfrm>
                    <a:prstGeom prst="rect">
                      <a:avLst/>
                    </a:prstGeom>
                  </pic:spPr>
                </pic:pic>
              </a:graphicData>
            </a:graphic>
          </wp:inline>
        </w:drawing>
      </w:r>
    </w:p>
    <w:p w14:paraId="798BDA35" w14:textId="77777777" w:rsidR="00D20CA7" w:rsidRDefault="00D20CA7" w:rsidP="00794F95">
      <w:pPr>
        <w:pStyle w:val="FOD-normal"/>
        <w:rPr>
          <w:lang w:eastAsia="nl-NL"/>
        </w:rPr>
      </w:pPr>
    </w:p>
    <w:p w14:paraId="50AD042C" w14:textId="3F191E11" w:rsidR="00A24B30" w:rsidRPr="008E0F64" w:rsidRDefault="00A24B30" w:rsidP="00962ACD">
      <w:pPr>
        <w:pStyle w:val="FOD-niv4"/>
      </w:pPr>
      <w:bookmarkStart w:id="2431" w:name="_Toc167269629"/>
      <w:bookmarkStart w:id="2432" w:name="_Toc167270789"/>
      <w:bookmarkStart w:id="2433" w:name="_Toc196399129"/>
      <w:bookmarkStart w:id="2434" w:name="_Toc196734782"/>
      <w:r w:rsidRPr="008E0F64">
        <w:t>Unterabschnitt 7.1.3.</w:t>
      </w:r>
      <w:r w:rsidR="00D20CA7">
        <w:t>4</w:t>
      </w:r>
      <w:r w:rsidRPr="008E0F64">
        <w:t> - Abmessungen der Bereiche - Vorderansicht</w:t>
      </w:r>
      <w:bookmarkEnd w:id="2431"/>
      <w:bookmarkEnd w:id="2432"/>
      <w:bookmarkEnd w:id="2433"/>
      <w:bookmarkEnd w:id="2434"/>
    </w:p>
    <w:p w14:paraId="6B60919B" w14:textId="77777777" w:rsidR="00847735" w:rsidRPr="00847735" w:rsidRDefault="00847735" w:rsidP="00847735">
      <w:pPr>
        <w:rPr>
          <w:rFonts w:ascii="Trebuchet MS" w:hAnsi="Trebuchet MS"/>
          <w:b/>
          <w:iCs/>
          <w:sz w:val="19"/>
        </w:rPr>
      </w:pPr>
      <w:r w:rsidRPr="00847735">
        <w:rPr>
          <w:rFonts w:ascii="Trebuchet MS" w:hAnsi="Trebuchet MS"/>
          <w:b/>
          <w:sz w:val="19"/>
        </w:rPr>
        <w:t>a. Badewanne auf Bodenhöhe von Bereich 2</w:t>
      </w:r>
    </w:p>
    <w:p w14:paraId="5A074CE9" w14:textId="77777777" w:rsidR="00847735" w:rsidRDefault="00847735">
      <w:pPr>
        <w:rPr>
          <w:rFonts w:ascii="Trebuchet MS" w:hAnsi="Trebuchet MS"/>
          <w:b/>
          <w:sz w:val="19"/>
        </w:rPr>
      </w:pPr>
      <w:r w:rsidRPr="00761585">
        <w:rPr>
          <w:rFonts w:ascii="Times New Roman" w:hAnsi="Times New Roman" w:cs="Times New Roman"/>
          <w:noProof/>
          <w:sz w:val="24"/>
          <w:szCs w:val="24"/>
        </w:rPr>
        <w:drawing>
          <wp:inline distT="0" distB="0" distL="0" distR="0" wp14:anchorId="2DEEDE6F" wp14:editId="57EECBD2">
            <wp:extent cx="2171700" cy="4107914"/>
            <wp:effectExtent l="0" t="0" r="0" b="6985"/>
            <wp:docPr id="293141895" name="Image 21" descr="Une image contenant texte, capture d’écran, diagramm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141895" name="Image 21" descr="Une image contenant texte, capture d’écran, diagramme, ligne&#10;&#10;Description générée automatiquement"/>
                    <pic:cNvPicPr/>
                  </pic:nvPicPr>
                  <pic:blipFill>
                    <a:blip r:embed="rId256">
                      <a:extLst>
                        <a:ext uri="{28A0092B-C50C-407E-A947-70E740481C1C}">
                          <a14:useLocalDpi xmlns:a14="http://schemas.microsoft.com/office/drawing/2010/main" val="0"/>
                        </a:ext>
                      </a:extLst>
                    </a:blip>
                    <a:stretch>
                      <a:fillRect/>
                    </a:stretch>
                  </pic:blipFill>
                  <pic:spPr>
                    <a:xfrm>
                      <a:off x="0" y="0"/>
                      <a:ext cx="2176732" cy="4117433"/>
                    </a:xfrm>
                    <a:prstGeom prst="rect">
                      <a:avLst/>
                    </a:prstGeom>
                  </pic:spPr>
                </pic:pic>
              </a:graphicData>
            </a:graphic>
          </wp:inline>
        </w:drawing>
      </w:r>
    </w:p>
    <w:p w14:paraId="58B04EFF" w14:textId="77777777" w:rsidR="00847735" w:rsidRDefault="00847735">
      <w:pPr>
        <w:rPr>
          <w:rFonts w:ascii="Trebuchet MS" w:hAnsi="Trebuchet MS"/>
          <w:b/>
          <w:sz w:val="19"/>
        </w:rPr>
      </w:pPr>
      <w:r>
        <w:rPr>
          <w:rFonts w:ascii="Trebuchet MS" w:hAnsi="Trebuchet MS"/>
          <w:b/>
          <w:sz w:val="19"/>
        </w:rPr>
        <w:br w:type="page"/>
      </w:r>
    </w:p>
    <w:p w14:paraId="328F3B13" w14:textId="77777777" w:rsidR="00847735" w:rsidRPr="00847735" w:rsidRDefault="00847735" w:rsidP="00847735">
      <w:pPr>
        <w:rPr>
          <w:rFonts w:ascii="Trebuchet MS" w:hAnsi="Trebuchet MS"/>
          <w:b/>
          <w:sz w:val="19"/>
        </w:rPr>
      </w:pPr>
      <w:r w:rsidRPr="00847735">
        <w:rPr>
          <w:rFonts w:ascii="Trebuchet MS" w:hAnsi="Trebuchet MS"/>
          <w:b/>
          <w:sz w:val="19"/>
        </w:rPr>
        <w:lastRenderedPageBreak/>
        <w:t>b. Badewannen, deren Boden nicht der höchsten begehbaren Ebene von Bereich 2 entspricht</w:t>
      </w:r>
    </w:p>
    <w:p w14:paraId="53535D26" w14:textId="77777777" w:rsidR="00847735" w:rsidRDefault="00847735">
      <w:pPr>
        <w:rPr>
          <w:rFonts w:ascii="Trebuchet MS" w:hAnsi="Trebuchet MS"/>
          <w:b/>
          <w:sz w:val="19"/>
        </w:rPr>
      </w:pPr>
      <w:r w:rsidRPr="00761585">
        <w:rPr>
          <w:rFonts w:ascii="Times New Roman" w:hAnsi="Times New Roman" w:cs="Times New Roman"/>
          <w:noProof/>
          <w:sz w:val="24"/>
          <w:szCs w:val="24"/>
        </w:rPr>
        <w:drawing>
          <wp:inline distT="0" distB="0" distL="0" distR="0" wp14:anchorId="5E02124A" wp14:editId="23246D10">
            <wp:extent cx="2085975" cy="4081969"/>
            <wp:effectExtent l="0" t="0" r="0" b="0"/>
            <wp:docPr id="1221504982" name="Image 22" descr="Une image contenant texte, diagramme, ligne, Parallèl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1504982" name="Image 22" descr="Une image contenant texte, diagramme, ligne, Parallèle&#10;&#10;Description générée automatiquement"/>
                    <pic:cNvPicPr/>
                  </pic:nvPicPr>
                  <pic:blipFill>
                    <a:blip r:embed="rId257">
                      <a:extLst>
                        <a:ext uri="{28A0092B-C50C-407E-A947-70E740481C1C}">
                          <a14:useLocalDpi xmlns:a14="http://schemas.microsoft.com/office/drawing/2010/main" val="0"/>
                        </a:ext>
                      </a:extLst>
                    </a:blip>
                    <a:stretch>
                      <a:fillRect/>
                    </a:stretch>
                  </pic:blipFill>
                  <pic:spPr>
                    <a:xfrm>
                      <a:off x="0" y="0"/>
                      <a:ext cx="2089916" cy="4089680"/>
                    </a:xfrm>
                    <a:prstGeom prst="rect">
                      <a:avLst/>
                    </a:prstGeom>
                  </pic:spPr>
                </pic:pic>
              </a:graphicData>
            </a:graphic>
          </wp:inline>
        </w:drawing>
      </w:r>
    </w:p>
    <w:p w14:paraId="0E45F10C" w14:textId="7788EA0D" w:rsidR="00847735" w:rsidRDefault="00847735">
      <w:pPr>
        <w:rPr>
          <w:rFonts w:ascii="Trebuchet MS" w:hAnsi="Trebuchet MS"/>
          <w:b/>
          <w:sz w:val="19"/>
        </w:rPr>
      </w:pPr>
      <w:r w:rsidRPr="00761585">
        <w:rPr>
          <w:rFonts w:ascii="Times New Roman" w:hAnsi="Times New Roman" w:cs="Times New Roman"/>
          <w:noProof/>
          <w:sz w:val="24"/>
          <w:szCs w:val="24"/>
        </w:rPr>
        <w:drawing>
          <wp:inline distT="0" distB="0" distL="0" distR="0" wp14:anchorId="5A87F79F" wp14:editId="19FD29E1">
            <wp:extent cx="2181225" cy="4034002"/>
            <wp:effectExtent l="0" t="0" r="0" b="5080"/>
            <wp:docPr id="354258852" name="Image 23" descr="Une image contenant texte, diagramme, ligne, capture d’écra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4258852" name="Image 23" descr="Une image contenant texte, diagramme, ligne, capture d’écran&#10;&#10;Description générée automatiquement"/>
                    <pic:cNvPicPr/>
                  </pic:nvPicPr>
                  <pic:blipFill>
                    <a:blip r:embed="rId258">
                      <a:extLst>
                        <a:ext uri="{28A0092B-C50C-407E-A947-70E740481C1C}">
                          <a14:useLocalDpi xmlns:a14="http://schemas.microsoft.com/office/drawing/2010/main" val="0"/>
                        </a:ext>
                      </a:extLst>
                    </a:blip>
                    <a:stretch>
                      <a:fillRect/>
                    </a:stretch>
                  </pic:blipFill>
                  <pic:spPr>
                    <a:xfrm>
                      <a:off x="0" y="0"/>
                      <a:ext cx="2184047" cy="4039221"/>
                    </a:xfrm>
                    <a:prstGeom prst="rect">
                      <a:avLst/>
                    </a:prstGeom>
                  </pic:spPr>
                </pic:pic>
              </a:graphicData>
            </a:graphic>
          </wp:inline>
        </w:drawing>
      </w:r>
      <w:r>
        <w:rPr>
          <w:rFonts w:ascii="Trebuchet MS" w:hAnsi="Trebuchet MS"/>
          <w:b/>
          <w:sz w:val="19"/>
        </w:rPr>
        <w:br w:type="page"/>
      </w:r>
    </w:p>
    <w:p w14:paraId="73B694A8" w14:textId="77777777" w:rsidR="00847735" w:rsidRDefault="00847735">
      <w:pPr>
        <w:rPr>
          <w:rFonts w:ascii="Trebuchet MS" w:hAnsi="Trebuchet MS"/>
          <w:b/>
          <w:sz w:val="19"/>
        </w:rPr>
      </w:pPr>
      <w:r w:rsidRPr="00761585">
        <w:rPr>
          <w:rFonts w:ascii="Times New Roman" w:hAnsi="Times New Roman" w:cs="Times New Roman"/>
          <w:noProof/>
          <w:sz w:val="24"/>
          <w:szCs w:val="24"/>
        </w:rPr>
        <w:lastRenderedPageBreak/>
        <w:drawing>
          <wp:inline distT="0" distB="0" distL="0" distR="0" wp14:anchorId="36BB0F9C" wp14:editId="79979A3A">
            <wp:extent cx="2152650" cy="4174042"/>
            <wp:effectExtent l="0" t="0" r="0" b="0"/>
            <wp:docPr id="108342412" name="Image 24" descr="Une image contenant texte, diagramme, capture d’écran,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342412" name="Image 24" descr="Une image contenant texte, diagramme, capture d’écran, ligne&#10;&#10;Description générée automatiquement"/>
                    <pic:cNvPicPr/>
                  </pic:nvPicPr>
                  <pic:blipFill>
                    <a:blip r:embed="rId259">
                      <a:extLst>
                        <a:ext uri="{28A0092B-C50C-407E-A947-70E740481C1C}">
                          <a14:useLocalDpi xmlns:a14="http://schemas.microsoft.com/office/drawing/2010/main" val="0"/>
                        </a:ext>
                      </a:extLst>
                    </a:blip>
                    <a:stretch>
                      <a:fillRect/>
                    </a:stretch>
                  </pic:blipFill>
                  <pic:spPr>
                    <a:xfrm>
                      <a:off x="0" y="0"/>
                      <a:ext cx="2159745" cy="4187800"/>
                    </a:xfrm>
                    <a:prstGeom prst="rect">
                      <a:avLst/>
                    </a:prstGeom>
                  </pic:spPr>
                </pic:pic>
              </a:graphicData>
            </a:graphic>
          </wp:inline>
        </w:drawing>
      </w:r>
    </w:p>
    <w:p w14:paraId="08130188" w14:textId="77777777" w:rsidR="00847735" w:rsidRPr="00847735" w:rsidRDefault="00847735" w:rsidP="00847735">
      <w:pPr>
        <w:rPr>
          <w:rFonts w:ascii="Trebuchet MS" w:hAnsi="Trebuchet MS"/>
          <w:b/>
          <w:iCs/>
          <w:sz w:val="19"/>
        </w:rPr>
      </w:pPr>
      <w:r w:rsidRPr="00847735">
        <w:rPr>
          <w:rFonts w:ascii="Trebuchet MS" w:hAnsi="Trebuchet MS"/>
          <w:b/>
          <w:sz w:val="19"/>
        </w:rPr>
        <w:t>c. Begrenzung der Bereiche und der Räumlichkeit durch eine Zwischendecke (Beispiel einer Räumlichkeit mit Badewanne)</w:t>
      </w:r>
    </w:p>
    <w:p w14:paraId="5F564263" w14:textId="77777777" w:rsidR="00847735" w:rsidRDefault="00847735">
      <w:pPr>
        <w:rPr>
          <w:rFonts w:ascii="Trebuchet MS" w:hAnsi="Trebuchet MS"/>
          <w:b/>
          <w:sz w:val="19"/>
        </w:rPr>
      </w:pPr>
      <w:r w:rsidRPr="00761585">
        <w:rPr>
          <w:rFonts w:ascii="Times New Roman" w:hAnsi="Times New Roman" w:cs="Times New Roman"/>
          <w:noProof/>
          <w:sz w:val="24"/>
          <w:szCs w:val="24"/>
        </w:rPr>
        <w:drawing>
          <wp:inline distT="0" distB="0" distL="0" distR="0" wp14:anchorId="4289B98B" wp14:editId="109ACC9D">
            <wp:extent cx="2933700" cy="3503812"/>
            <wp:effectExtent l="0" t="0" r="0" b="1905"/>
            <wp:docPr id="644870474" name="Image 25" descr="Une image contenant texte, diagramme, capture d’écran,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4870474" name="Image 25" descr="Une image contenant texte, diagramme, capture d’écran, ligne&#10;&#10;Description générée automatiquement"/>
                    <pic:cNvPicPr/>
                  </pic:nvPicPr>
                  <pic:blipFill>
                    <a:blip r:embed="rId260">
                      <a:extLst>
                        <a:ext uri="{28A0092B-C50C-407E-A947-70E740481C1C}">
                          <a14:useLocalDpi xmlns:a14="http://schemas.microsoft.com/office/drawing/2010/main" val="0"/>
                        </a:ext>
                      </a:extLst>
                    </a:blip>
                    <a:stretch>
                      <a:fillRect/>
                    </a:stretch>
                  </pic:blipFill>
                  <pic:spPr>
                    <a:xfrm>
                      <a:off x="0" y="0"/>
                      <a:ext cx="2954129" cy="3528212"/>
                    </a:xfrm>
                    <a:prstGeom prst="rect">
                      <a:avLst/>
                    </a:prstGeom>
                  </pic:spPr>
                </pic:pic>
              </a:graphicData>
            </a:graphic>
          </wp:inline>
        </w:drawing>
      </w:r>
    </w:p>
    <w:p w14:paraId="4B02A14F" w14:textId="77777777" w:rsidR="00847735" w:rsidRPr="00847735" w:rsidRDefault="00847735" w:rsidP="00847735">
      <w:pPr>
        <w:spacing w:after="120" w:line="240" w:lineRule="auto"/>
        <w:rPr>
          <w:rFonts w:ascii="Trebuchet MS" w:hAnsi="Trebuchet MS"/>
          <w:bCs/>
          <w:sz w:val="19"/>
        </w:rPr>
      </w:pPr>
      <w:r w:rsidRPr="00847735">
        <w:rPr>
          <w:rFonts w:ascii="Trebuchet MS" w:hAnsi="Trebuchet MS"/>
          <w:bCs/>
          <w:sz w:val="19"/>
        </w:rPr>
        <w:t>Keine Begrenzung der Räumlichkeit mit Badewanne und der Bereiche durch eine Zwischendecke, die durchbrochen ist bzw. ohne Werkzeug abmontiert werden kann.</w:t>
      </w:r>
    </w:p>
    <w:p w14:paraId="5B4E4B7A" w14:textId="4730B7C9" w:rsidR="00847735" w:rsidRDefault="00847735">
      <w:pPr>
        <w:rPr>
          <w:rFonts w:ascii="Trebuchet MS" w:hAnsi="Trebuchet MS"/>
          <w:b/>
          <w:sz w:val="19"/>
        </w:rPr>
      </w:pPr>
      <w:r w:rsidRPr="00761585">
        <w:rPr>
          <w:rFonts w:ascii="Times New Roman" w:hAnsi="Times New Roman" w:cs="Times New Roman"/>
          <w:noProof/>
          <w:sz w:val="24"/>
          <w:szCs w:val="24"/>
        </w:rPr>
        <w:lastRenderedPageBreak/>
        <w:drawing>
          <wp:inline distT="0" distB="0" distL="0" distR="0" wp14:anchorId="33077416" wp14:editId="7E47CBE3">
            <wp:extent cx="2752725" cy="3501846"/>
            <wp:effectExtent l="0" t="0" r="0" b="3810"/>
            <wp:docPr id="451850143" name="Image 26" descr="Une image contenant texte, diagramme, capture d’écran,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850143" name="Image 26" descr="Une image contenant texte, diagramme, capture d’écran, ligne&#10;&#10;Description générée automatiquement"/>
                    <pic:cNvPicPr/>
                  </pic:nvPicPr>
                  <pic:blipFill>
                    <a:blip r:embed="rId261">
                      <a:extLst>
                        <a:ext uri="{28A0092B-C50C-407E-A947-70E740481C1C}">
                          <a14:useLocalDpi xmlns:a14="http://schemas.microsoft.com/office/drawing/2010/main" val="0"/>
                        </a:ext>
                      </a:extLst>
                    </a:blip>
                    <a:stretch>
                      <a:fillRect/>
                    </a:stretch>
                  </pic:blipFill>
                  <pic:spPr>
                    <a:xfrm>
                      <a:off x="0" y="0"/>
                      <a:ext cx="2773908" cy="3528794"/>
                    </a:xfrm>
                    <a:prstGeom prst="rect">
                      <a:avLst/>
                    </a:prstGeom>
                  </pic:spPr>
                </pic:pic>
              </a:graphicData>
            </a:graphic>
          </wp:inline>
        </w:drawing>
      </w:r>
    </w:p>
    <w:p w14:paraId="59BE7E75" w14:textId="77777777" w:rsidR="00847735" w:rsidRPr="00847735" w:rsidRDefault="00847735" w:rsidP="00847735">
      <w:pPr>
        <w:spacing w:after="120" w:line="240" w:lineRule="auto"/>
        <w:rPr>
          <w:rFonts w:ascii="Trebuchet MS" w:hAnsi="Trebuchet MS"/>
          <w:bCs/>
          <w:iCs/>
          <w:sz w:val="19"/>
        </w:rPr>
      </w:pPr>
      <w:r w:rsidRPr="00847735">
        <w:rPr>
          <w:rFonts w:ascii="Trebuchet MS" w:hAnsi="Trebuchet MS"/>
          <w:bCs/>
          <w:sz w:val="19"/>
        </w:rPr>
        <w:t>Begrenzung der Räumlichkeit mit Badewanne und der Bereiche durch eine Zwischendecke, die nicht durchbrochen ist bzw. nur mit Werkzeug abmontiert werden kann.</w:t>
      </w:r>
    </w:p>
    <w:p w14:paraId="7C06451D" w14:textId="77777777" w:rsidR="00847735" w:rsidRPr="00847735" w:rsidRDefault="00847735" w:rsidP="00847735">
      <w:pPr>
        <w:spacing w:after="120" w:line="240" w:lineRule="auto"/>
        <w:rPr>
          <w:rFonts w:ascii="Trebuchet MS" w:hAnsi="Trebuchet MS"/>
          <w:b/>
          <w:iCs/>
          <w:sz w:val="19"/>
        </w:rPr>
      </w:pPr>
      <w:r w:rsidRPr="00847735">
        <w:rPr>
          <w:rFonts w:ascii="Trebuchet MS" w:hAnsi="Trebuchet MS"/>
          <w:b/>
          <w:sz w:val="19"/>
        </w:rPr>
        <w:t>d. Duschen ohne Duschwanne oder mit Duschwanne mit einer Tiefe von weniger als 0,10 m und mit festen Wänden, die die Bereiche begrenzen</w:t>
      </w:r>
    </w:p>
    <w:p w14:paraId="139A1714" w14:textId="0ABC4978" w:rsidR="00847735" w:rsidRDefault="00847735">
      <w:pPr>
        <w:rPr>
          <w:rFonts w:ascii="Trebuchet MS" w:hAnsi="Trebuchet MS"/>
          <w:b/>
          <w:sz w:val="19"/>
        </w:rPr>
      </w:pPr>
      <w:r w:rsidRPr="00761585">
        <w:rPr>
          <w:b/>
          <w:iCs/>
          <w:noProof/>
        </w:rPr>
        <w:drawing>
          <wp:inline distT="0" distB="0" distL="0" distR="0" wp14:anchorId="745B460D" wp14:editId="042DC78E">
            <wp:extent cx="3008116" cy="4219575"/>
            <wp:effectExtent l="0" t="0" r="1905" b="0"/>
            <wp:docPr id="1418982234" name="Image 27" descr="Une image contenant texte, capture d’écran, lign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8982234" name="Image 27" descr="Une image contenant texte, capture d’écran, ligne, diagramme&#10;&#10;Description générée automatiquement"/>
                    <pic:cNvPicPr/>
                  </pic:nvPicPr>
                  <pic:blipFill>
                    <a:blip r:embed="rId262">
                      <a:extLst>
                        <a:ext uri="{28A0092B-C50C-407E-A947-70E740481C1C}">
                          <a14:useLocalDpi xmlns:a14="http://schemas.microsoft.com/office/drawing/2010/main" val="0"/>
                        </a:ext>
                      </a:extLst>
                    </a:blip>
                    <a:stretch>
                      <a:fillRect/>
                    </a:stretch>
                  </pic:blipFill>
                  <pic:spPr>
                    <a:xfrm>
                      <a:off x="0" y="0"/>
                      <a:ext cx="3020348" cy="4236734"/>
                    </a:xfrm>
                    <a:prstGeom prst="rect">
                      <a:avLst/>
                    </a:prstGeom>
                  </pic:spPr>
                </pic:pic>
              </a:graphicData>
            </a:graphic>
          </wp:inline>
        </w:drawing>
      </w:r>
    </w:p>
    <w:p w14:paraId="732064EF" w14:textId="009CF626" w:rsidR="00847735" w:rsidRDefault="00A76B4F">
      <w:pPr>
        <w:rPr>
          <w:rFonts w:ascii="Trebuchet MS" w:hAnsi="Trebuchet MS"/>
          <w:b/>
          <w:sz w:val="19"/>
        </w:rPr>
      </w:pPr>
      <w:r w:rsidRPr="00761585">
        <w:rPr>
          <w:rFonts w:ascii="Times New Roman" w:hAnsi="Times New Roman" w:cs="Times New Roman"/>
          <w:noProof/>
          <w:sz w:val="24"/>
          <w:szCs w:val="24"/>
        </w:rPr>
        <w:lastRenderedPageBreak/>
        <w:drawing>
          <wp:inline distT="0" distB="0" distL="0" distR="0" wp14:anchorId="209BBEB6" wp14:editId="7872A1F9">
            <wp:extent cx="2495550" cy="3687966"/>
            <wp:effectExtent l="0" t="0" r="0" b="8255"/>
            <wp:docPr id="1702894018" name="Image 28" descr="Une image contenant texte, capture d’écran, diagramm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2894018" name="Image 28" descr="Une image contenant texte, capture d’écran, diagramme, ligne&#10;&#10;Description générée automatiquement"/>
                    <pic:cNvPicPr/>
                  </pic:nvPicPr>
                  <pic:blipFill>
                    <a:blip r:embed="rId263">
                      <a:extLst>
                        <a:ext uri="{28A0092B-C50C-407E-A947-70E740481C1C}">
                          <a14:useLocalDpi xmlns:a14="http://schemas.microsoft.com/office/drawing/2010/main" val="0"/>
                        </a:ext>
                      </a:extLst>
                    </a:blip>
                    <a:stretch>
                      <a:fillRect/>
                    </a:stretch>
                  </pic:blipFill>
                  <pic:spPr>
                    <a:xfrm>
                      <a:off x="0" y="0"/>
                      <a:ext cx="2501777" cy="3697168"/>
                    </a:xfrm>
                    <a:prstGeom prst="rect">
                      <a:avLst/>
                    </a:prstGeom>
                  </pic:spPr>
                </pic:pic>
              </a:graphicData>
            </a:graphic>
          </wp:inline>
        </w:drawing>
      </w:r>
    </w:p>
    <w:p w14:paraId="452AC9BA" w14:textId="77777777" w:rsidR="00A76B4F" w:rsidRDefault="00A76B4F">
      <w:pPr>
        <w:rPr>
          <w:rFonts w:ascii="Trebuchet MS" w:hAnsi="Trebuchet MS"/>
          <w:b/>
          <w:sz w:val="19"/>
        </w:rPr>
      </w:pPr>
    </w:p>
    <w:p w14:paraId="4342239F" w14:textId="77777777" w:rsidR="00A76B4F" w:rsidRPr="00A76B4F" w:rsidRDefault="00A76B4F" w:rsidP="00A76B4F">
      <w:pPr>
        <w:spacing w:after="120" w:line="240" w:lineRule="auto"/>
        <w:rPr>
          <w:rFonts w:ascii="Trebuchet MS" w:hAnsi="Trebuchet MS"/>
          <w:b/>
          <w:bCs/>
          <w:sz w:val="19"/>
        </w:rPr>
      </w:pPr>
      <w:r w:rsidRPr="00A76B4F">
        <w:rPr>
          <w:rFonts w:ascii="Trebuchet MS" w:hAnsi="Trebuchet MS"/>
          <w:b/>
          <w:sz w:val="19"/>
        </w:rPr>
        <w:t>e. Duschen mit Duschwanne mit einer Tiefe von mindestens 0,10 m und mit festen Wänden, die die Bereiche begrenzen</w:t>
      </w:r>
    </w:p>
    <w:p w14:paraId="5FD939A2" w14:textId="3AFA256C" w:rsidR="00A76B4F" w:rsidRDefault="00A76B4F">
      <w:pPr>
        <w:rPr>
          <w:rFonts w:ascii="Trebuchet MS" w:hAnsi="Trebuchet MS"/>
          <w:b/>
          <w:sz w:val="19"/>
        </w:rPr>
      </w:pPr>
      <w:r w:rsidRPr="00761585">
        <w:rPr>
          <w:rFonts w:ascii="Times New Roman" w:hAnsi="Times New Roman" w:cs="Times New Roman"/>
          <w:noProof/>
          <w:sz w:val="24"/>
          <w:szCs w:val="24"/>
        </w:rPr>
        <w:drawing>
          <wp:inline distT="0" distB="0" distL="0" distR="0" wp14:anchorId="297A6A6A" wp14:editId="272322CC">
            <wp:extent cx="2600325" cy="3714750"/>
            <wp:effectExtent l="0" t="0" r="9525" b="0"/>
            <wp:docPr id="1652128627" name="Image 29" descr="Une image contenant texte, capture d’écran, diagramme,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2128627" name="Image 29" descr="Une image contenant texte, capture d’écran, diagramme, ligne&#10;&#10;Description générée automatiquement"/>
                    <pic:cNvPicPr/>
                  </pic:nvPicPr>
                  <pic:blipFill>
                    <a:blip r:embed="rId264">
                      <a:extLst>
                        <a:ext uri="{28A0092B-C50C-407E-A947-70E740481C1C}">
                          <a14:useLocalDpi xmlns:a14="http://schemas.microsoft.com/office/drawing/2010/main" val="0"/>
                        </a:ext>
                      </a:extLst>
                    </a:blip>
                    <a:stretch>
                      <a:fillRect/>
                    </a:stretch>
                  </pic:blipFill>
                  <pic:spPr>
                    <a:xfrm>
                      <a:off x="0" y="0"/>
                      <a:ext cx="2605481" cy="3722115"/>
                    </a:xfrm>
                    <a:prstGeom prst="rect">
                      <a:avLst/>
                    </a:prstGeom>
                  </pic:spPr>
                </pic:pic>
              </a:graphicData>
            </a:graphic>
          </wp:inline>
        </w:drawing>
      </w:r>
    </w:p>
    <w:p w14:paraId="7010C06B" w14:textId="12DA638B" w:rsidR="00A76B4F" w:rsidRDefault="00A76B4F">
      <w:pPr>
        <w:rPr>
          <w:rFonts w:ascii="Trebuchet MS" w:hAnsi="Trebuchet MS"/>
          <w:b/>
          <w:sz w:val="19"/>
        </w:rPr>
      </w:pPr>
      <w:r w:rsidRPr="00761585">
        <w:rPr>
          <w:rFonts w:ascii="Times New Roman" w:hAnsi="Times New Roman" w:cs="Times New Roman"/>
          <w:noProof/>
          <w:sz w:val="24"/>
          <w:szCs w:val="24"/>
        </w:rPr>
        <w:lastRenderedPageBreak/>
        <w:drawing>
          <wp:inline distT="0" distB="0" distL="0" distR="0" wp14:anchorId="5F2974E4" wp14:editId="1C38C304">
            <wp:extent cx="2543175" cy="3723624"/>
            <wp:effectExtent l="0" t="0" r="0" b="0"/>
            <wp:docPr id="953217899" name="Image 30" descr="Une image contenant texte, diagramme, ligne, capture d’écra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3217899" name="Image 30" descr="Une image contenant texte, diagramme, ligne, capture d’écran&#10;&#10;Description générée automatiquement"/>
                    <pic:cNvPicPr/>
                  </pic:nvPicPr>
                  <pic:blipFill>
                    <a:blip r:embed="rId265">
                      <a:extLst>
                        <a:ext uri="{28A0092B-C50C-407E-A947-70E740481C1C}">
                          <a14:useLocalDpi xmlns:a14="http://schemas.microsoft.com/office/drawing/2010/main" val="0"/>
                        </a:ext>
                      </a:extLst>
                    </a:blip>
                    <a:stretch>
                      <a:fillRect/>
                    </a:stretch>
                  </pic:blipFill>
                  <pic:spPr>
                    <a:xfrm>
                      <a:off x="0" y="0"/>
                      <a:ext cx="2549059" cy="3732238"/>
                    </a:xfrm>
                    <a:prstGeom prst="rect">
                      <a:avLst/>
                    </a:prstGeom>
                  </pic:spPr>
                </pic:pic>
              </a:graphicData>
            </a:graphic>
          </wp:inline>
        </w:drawing>
      </w:r>
    </w:p>
    <w:p w14:paraId="3BFA3936" w14:textId="77777777" w:rsidR="00A76B4F" w:rsidRDefault="00A76B4F" w:rsidP="00A76B4F">
      <w:pPr>
        <w:spacing w:after="120" w:line="240" w:lineRule="auto"/>
        <w:rPr>
          <w:rFonts w:ascii="Trebuchet MS" w:hAnsi="Trebuchet MS"/>
          <w:b/>
          <w:sz w:val="19"/>
        </w:rPr>
      </w:pPr>
      <w:r w:rsidRPr="00A76B4F">
        <w:rPr>
          <w:rFonts w:ascii="Trebuchet MS" w:hAnsi="Trebuchet MS"/>
          <w:b/>
          <w:sz w:val="19"/>
        </w:rPr>
        <w:t>f. Dusche ohne Duschwanne oder mit Duschwanne mit einer Tiefe von weniger als 0,10 m und mit festen Wänden, die die Bereiche begrenzen</w:t>
      </w:r>
    </w:p>
    <w:p w14:paraId="225400CE" w14:textId="77777777" w:rsidR="00A76B4F" w:rsidRPr="00A76B4F" w:rsidRDefault="00A76B4F" w:rsidP="00A76B4F">
      <w:pPr>
        <w:spacing w:after="120" w:line="240" w:lineRule="auto"/>
        <w:rPr>
          <w:rFonts w:ascii="Trebuchet MS" w:hAnsi="Trebuchet MS"/>
          <w:b/>
          <w:sz w:val="19"/>
        </w:rPr>
      </w:pPr>
    </w:p>
    <w:p w14:paraId="7A6FBE1B" w14:textId="006C18DC" w:rsidR="00A76B4F" w:rsidRDefault="00A76B4F">
      <w:pPr>
        <w:rPr>
          <w:rFonts w:ascii="Trebuchet MS" w:hAnsi="Trebuchet MS"/>
          <w:b/>
          <w:sz w:val="19"/>
        </w:rPr>
      </w:pPr>
      <w:r w:rsidRPr="00761585">
        <w:rPr>
          <w:noProof/>
        </w:rPr>
        <w:drawing>
          <wp:inline distT="0" distB="0" distL="0" distR="0" wp14:anchorId="4E0257A2" wp14:editId="423BDF79">
            <wp:extent cx="3980903" cy="4029075"/>
            <wp:effectExtent l="0" t="0" r="635" b="0"/>
            <wp:docPr id="1345569241" name="Image 3" descr="Une image contenant texte, diagramme, ligne, capture d’écran&#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5569241" name="Image 3" descr="Une image contenant texte, diagramme, ligne, capture d’écran&#10;&#10;Le contenu généré par l’IA peut être incorrect."/>
                    <pic:cNvPicPr>
                      <a:picLocks noChangeAspect="1" noChangeArrowheads="1"/>
                    </pic:cNvPicPr>
                  </pic:nvPicPr>
                  <pic:blipFill>
                    <a:blip r:embed="rId266">
                      <a:extLst>
                        <a:ext uri="{28A0092B-C50C-407E-A947-70E740481C1C}">
                          <a14:useLocalDpi xmlns:a14="http://schemas.microsoft.com/office/drawing/2010/main" val="0"/>
                        </a:ext>
                      </a:extLst>
                    </a:blip>
                    <a:srcRect/>
                    <a:stretch>
                      <a:fillRect/>
                    </a:stretch>
                  </pic:blipFill>
                  <pic:spPr bwMode="auto">
                    <a:xfrm>
                      <a:off x="0" y="0"/>
                      <a:ext cx="3983804" cy="4032011"/>
                    </a:xfrm>
                    <a:prstGeom prst="rect">
                      <a:avLst/>
                    </a:prstGeom>
                    <a:noFill/>
                    <a:ln>
                      <a:noFill/>
                    </a:ln>
                  </pic:spPr>
                </pic:pic>
              </a:graphicData>
            </a:graphic>
          </wp:inline>
        </w:drawing>
      </w:r>
    </w:p>
    <w:p w14:paraId="07B64E87" w14:textId="77777777" w:rsidR="00847735" w:rsidRDefault="00847735">
      <w:pPr>
        <w:rPr>
          <w:rFonts w:ascii="Trebuchet MS" w:hAnsi="Trebuchet MS"/>
          <w:b/>
          <w:sz w:val="19"/>
        </w:rPr>
      </w:pPr>
    </w:p>
    <w:p w14:paraId="4B389C25" w14:textId="77777777" w:rsidR="00A76B4F" w:rsidRPr="00A76B4F" w:rsidRDefault="00A76B4F" w:rsidP="00A76B4F">
      <w:pPr>
        <w:spacing w:after="120" w:line="240" w:lineRule="auto"/>
        <w:rPr>
          <w:rFonts w:ascii="Trebuchet MS" w:hAnsi="Trebuchet MS"/>
          <w:b/>
          <w:sz w:val="19"/>
        </w:rPr>
      </w:pPr>
      <w:r w:rsidRPr="00A76B4F">
        <w:rPr>
          <w:rFonts w:ascii="Trebuchet MS" w:hAnsi="Trebuchet MS"/>
          <w:b/>
          <w:sz w:val="19"/>
        </w:rPr>
        <w:lastRenderedPageBreak/>
        <w:t>g. Begrenzung der Bereiche durch eine feste Wand mit einer Öffnung unter der festen Wand von weniger oder von mehr als 0,10 m (Beispiel einer Räumlichkeit mit Dusche)</w:t>
      </w:r>
    </w:p>
    <w:p w14:paraId="03CD9B9B" w14:textId="77777777" w:rsidR="00A76B4F" w:rsidRDefault="00A76B4F">
      <w:pPr>
        <w:rPr>
          <w:rFonts w:ascii="Trebuchet MS" w:hAnsi="Trebuchet MS"/>
          <w:b/>
          <w:sz w:val="19"/>
        </w:rPr>
      </w:pPr>
      <w:r w:rsidRPr="00761585">
        <w:rPr>
          <w:noProof/>
        </w:rPr>
        <w:drawing>
          <wp:inline distT="0" distB="0" distL="0" distR="0" wp14:anchorId="6F6B3312" wp14:editId="3A922E14">
            <wp:extent cx="3419475" cy="3980753"/>
            <wp:effectExtent l="0" t="0" r="0" b="1270"/>
            <wp:docPr id="359683911" name="Image 4" descr="Une image contenant texte, diagramme, ligne, Parallèl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9683911" name="Image 4" descr="Une image contenant texte, diagramme, ligne, Parallèle&#10;&#10;Le contenu généré par l’IA peut être incorrect."/>
                    <pic:cNvPicPr>
                      <a:picLocks noChangeAspect="1" noChangeArrowheads="1"/>
                    </pic:cNvPicPr>
                  </pic:nvPicPr>
                  <pic:blipFill>
                    <a:blip r:embed="rId267">
                      <a:extLst>
                        <a:ext uri="{28A0092B-C50C-407E-A947-70E740481C1C}">
                          <a14:useLocalDpi xmlns:a14="http://schemas.microsoft.com/office/drawing/2010/main" val="0"/>
                        </a:ext>
                      </a:extLst>
                    </a:blip>
                    <a:srcRect/>
                    <a:stretch>
                      <a:fillRect/>
                    </a:stretch>
                  </pic:blipFill>
                  <pic:spPr bwMode="auto">
                    <a:xfrm>
                      <a:off x="0" y="0"/>
                      <a:ext cx="3422592" cy="3984382"/>
                    </a:xfrm>
                    <a:prstGeom prst="rect">
                      <a:avLst/>
                    </a:prstGeom>
                    <a:noFill/>
                    <a:ln>
                      <a:noFill/>
                    </a:ln>
                  </pic:spPr>
                </pic:pic>
              </a:graphicData>
            </a:graphic>
          </wp:inline>
        </w:drawing>
      </w:r>
    </w:p>
    <w:p w14:paraId="7E066CCD" w14:textId="77777777" w:rsidR="00A76B4F" w:rsidRDefault="00A76B4F">
      <w:pPr>
        <w:rPr>
          <w:rFonts w:ascii="Trebuchet MS" w:hAnsi="Trebuchet MS"/>
          <w:b/>
          <w:sz w:val="19"/>
        </w:rPr>
      </w:pPr>
      <w:r w:rsidRPr="00761585">
        <w:rPr>
          <w:noProof/>
        </w:rPr>
        <w:drawing>
          <wp:inline distT="0" distB="0" distL="0" distR="0" wp14:anchorId="7F53412F" wp14:editId="7E20F0FF">
            <wp:extent cx="3419475" cy="3970722"/>
            <wp:effectExtent l="0" t="0" r="0" b="0"/>
            <wp:docPr id="1219720216" name="Image 5" descr="Une image contenant texte, diagramme, ligne, Parallèl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9720216" name="Image 5" descr="Une image contenant texte, diagramme, ligne, Parallèle&#10;&#10;Le contenu généré par l’IA peut être incorrect."/>
                    <pic:cNvPicPr>
                      <a:picLocks noChangeAspect="1" noChangeArrowheads="1"/>
                    </pic:cNvPicPr>
                  </pic:nvPicPr>
                  <pic:blipFill>
                    <a:blip r:embed="rId268">
                      <a:extLst>
                        <a:ext uri="{28A0092B-C50C-407E-A947-70E740481C1C}">
                          <a14:useLocalDpi xmlns:a14="http://schemas.microsoft.com/office/drawing/2010/main" val="0"/>
                        </a:ext>
                      </a:extLst>
                    </a:blip>
                    <a:srcRect/>
                    <a:stretch>
                      <a:fillRect/>
                    </a:stretch>
                  </pic:blipFill>
                  <pic:spPr bwMode="auto">
                    <a:xfrm>
                      <a:off x="0" y="0"/>
                      <a:ext cx="3424350" cy="3976383"/>
                    </a:xfrm>
                    <a:prstGeom prst="rect">
                      <a:avLst/>
                    </a:prstGeom>
                    <a:noFill/>
                    <a:ln>
                      <a:noFill/>
                    </a:ln>
                  </pic:spPr>
                </pic:pic>
              </a:graphicData>
            </a:graphic>
          </wp:inline>
        </w:drawing>
      </w:r>
    </w:p>
    <w:p w14:paraId="39A9DED8" w14:textId="77777777" w:rsidR="00A76B4F" w:rsidRDefault="00A76B4F">
      <w:pPr>
        <w:rPr>
          <w:rFonts w:ascii="Trebuchet MS" w:hAnsi="Trebuchet MS"/>
          <w:b/>
          <w:sz w:val="19"/>
        </w:rPr>
      </w:pPr>
    </w:p>
    <w:p w14:paraId="1227B46E" w14:textId="77777777" w:rsidR="00A76B4F" w:rsidRPr="00A76B4F" w:rsidRDefault="00A76B4F" w:rsidP="003E1027">
      <w:pPr>
        <w:pStyle w:val="FOD-niv3"/>
        <w:outlineLvl w:val="1"/>
      </w:pPr>
      <w:bookmarkStart w:id="2435" w:name="_Toc196399130"/>
      <w:bookmarkStart w:id="2436" w:name="_Toc196734783"/>
      <w:r w:rsidRPr="00A76B4F">
        <w:lastRenderedPageBreak/>
        <w:t>Abschnitt 7.1.4 - Schutz gegen elektrischen Schlag</w:t>
      </w:r>
      <w:bookmarkEnd w:id="2435"/>
      <w:bookmarkEnd w:id="2436"/>
    </w:p>
    <w:p w14:paraId="255AB187" w14:textId="77777777" w:rsidR="00A76B4F" w:rsidRPr="00A76B4F" w:rsidRDefault="00A76B4F" w:rsidP="00962ACD">
      <w:pPr>
        <w:pStyle w:val="FOD-niv4"/>
      </w:pPr>
      <w:bookmarkStart w:id="2437" w:name="_Toc2871816"/>
      <w:bookmarkStart w:id="2438" w:name="_Toc196399131"/>
      <w:bookmarkStart w:id="2439" w:name="_Toc196734784"/>
      <w:r w:rsidRPr="00A76B4F">
        <w:t xml:space="preserve">Unterabschnitt 7.1.4.1 - </w:t>
      </w:r>
      <w:bookmarkEnd w:id="2437"/>
      <w:r w:rsidRPr="00A76B4F">
        <w:t>Schutz gegen elektrischen Schlag bei direktem Berühren</w:t>
      </w:r>
      <w:bookmarkEnd w:id="2438"/>
      <w:bookmarkEnd w:id="2439"/>
    </w:p>
    <w:p w14:paraId="33B17371" w14:textId="77777777" w:rsidR="00A76B4F" w:rsidRPr="00A76B4F" w:rsidRDefault="00A76B4F" w:rsidP="00B57DAE">
      <w:pPr>
        <w:spacing w:after="120" w:line="240" w:lineRule="auto"/>
        <w:jc w:val="both"/>
        <w:rPr>
          <w:rFonts w:ascii="Trebuchet MS" w:hAnsi="Trebuchet MS"/>
          <w:b/>
          <w:sz w:val="19"/>
        </w:rPr>
      </w:pPr>
      <w:r w:rsidRPr="00A76B4F">
        <w:rPr>
          <w:rFonts w:ascii="Trebuchet MS" w:hAnsi="Trebuchet MS"/>
          <w:b/>
          <w:sz w:val="19"/>
        </w:rPr>
        <w:t>a. Schutzart der elektrischen Betriebsmittel</w:t>
      </w:r>
    </w:p>
    <w:p w14:paraId="46890863" w14:textId="77777777" w:rsidR="00A76B4F" w:rsidRPr="00A76B4F" w:rsidRDefault="00A76B4F" w:rsidP="00B57DAE">
      <w:pPr>
        <w:spacing w:after="120" w:line="240" w:lineRule="auto"/>
        <w:jc w:val="both"/>
        <w:rPr>
          <w:rFonts w:ascii="Trebuchet MS" w:hAnsi="Trebuchet MS"/>
          <w:bCs/>
          <w:sz w:val="19"/>
        </w:rPr>
      </w:pPr>
      <w:r w:rsidRPr="00A76B4F">
        <w:rPr>
          <w:rFonts w:ascii="Trebuchet MS" w:hAnsi="Trebuchet MS"/>
          <w:bCs/>
          <w:sz w:val="19"/>
        </w:rPr>
        <w:t xml:space="preserve">Wird durch die Benutzung von SELV Schutz gegen elektrischen Schlag bei direktem Berühren geboten, entspricht die maximale Spannung dem entsprechenden Wert in </w:t>
      </w:r>
      <w:r w:rsidRPr="00A76B4F">
        <w:rPr>
          <w:rFonts w:ascii="Trebuchet MS" w:hAnsi="Trebuchet MS"/>
          <w:bCs/>
          <w:i/>
          <w:iCs/>
          <w:sz w:val="19"/>
        </w:rPr>
        <w:t>Tabelle 7.2</w:t>
      </w:r>
      <w:r w:rsidRPr="00A76B4F">
        <w:rPr>
          <w:rFonts w:ascii="Trebuchet MS" w:hAnsi="Trebuchet MS"/>
          <w:bCs/>
          <w:sz w:val="19"/>
        </w:rPr>
        <w:t>.</w:t>
      </w:r>
    </w:p>
    <w:p w14:paraId="15296635" w14:textId="77777777" w:rsidR="00A76B4F" w:rsidRPr="00A76B4F" w:rsidRDefault="00A76B4F" w:rsidP="00B57DAE">
      <w:pPr>
        <w:spacing w:after="120" w:line="240" w:lineRule="auto"/>
        <w:jc w:val="both"/>
        <w:rPr>
          <w:rFonts w:ascii="Trebuchet MS" w:hAnsi="Trebuchet MS"/>
          <w:bCs/>
          <w:sz w:val="19"/>
        </w:rPr>
      </w:pPr>
      <w:r w:rsidRPr="00A76B4F">
        <w:rPr>
          <w:rFonts w:ascii="Trebuchet MS" w:hAnsi="Trebuchet MS"/>
          <w:bCs/>
          <w:sz w:val="19"/>
        </w:rPr>
        <w:t xml:space="preserve">Die Schutzart der in Räumlichkeiten mit Badewanne und/oder Dusche zugelassenen elektrischen Betriebsmittel wird entsprechend dem in </w:t>
      </w:r>
      <w:r w:rsidRPr="00A76B4F">
        <w:rPr>
          <w:rFonts w:ascii="Trebuchet MS" w:hAnsi="Trebuchet MS"/>
          <w:bCs/>
          <w:i/>
          <w:iCs/>
          <w:sz w:val="19"/>
        </w:rPr>
        <w:t>Tabelle 7.3</w:t>
      </w:r>
      <w:r w:rsidRPr="00A76B4F">
        <w:rPr>
          <w:rFonts w:ascii="Trebuchet MS" w:hAnsi="Trebuchet MS"/>
          <w:bCs/>
          <w:sz w:val="19"/>
        </w:rPr>
        <w:t xml:space="preserve"> angegebenen äußeren Einfluss AD gewählt.</w:t>
      </w:r>
    </w:p>
    <w:p w14:paraId="4D2AFAF0" w14:textId="77777777" w:rsidR="00A76B4F" w:rsidRPr="00A76B4F" w:rsidRDefault="00A76B4F" w:rsidP="00B57DAE">
      <w:pPr>
        <w:spacing w:after="120" w:line="240" w:lineRule="auto"/>
        <w:jc w:val="both"/>
        <w:rPr>
          <w:rFonts w:ascii="Trebuchet MS" w:hAnsi="Trebuchet MS"/>
          <w:bCs/>
          <w:sz w:val="19"/>
        </w:rPr>
      </w:pPr>
      <w:r w:rsidRPr="00A76B4F">
        <w:rPr>
          <w:rFonts w:ascii="Trebuchet MS" w:hAnsi="Trebuchet MS"/>
          <w:bCs/>
          <w:sz w:val="19"/>
        </w:rPr>
        <w:t xml:space="preserve">Bei Benutzung von SELV als Schutz gegen elektrischen Schlag bei direktem Berühren ist die Schutzart IP00 zugelassen, wenn die maximale Spannung dem entsprechenden Wert in </w:t>
      </w:r>
      <w:r w:rsidRPr="00A76B4F">
        <w:rPr>
          <w:rFonts w:ascii="Trebuchet MS" w:hAnsi="Trebuchet MS"/>
          <w:bCs/>
          <w:i/>
          <w:iCs/>
          <w:sz w:val="19"/>
        </w:rPr>
        <w:t>Tabelle 7.1</w:t>
      </w:r>
      <w:r w:rsidRPr="00A76B4F">
        <w:rPr>
          <w:rFonts w:ascii="Trebuchet MS" w:hAnsi="Trebuchet MS"/>
          <w:bCs/>
          <w:sz w:val="19"/>
        </w:rPr>
        <w:t xml:space="preserve"> entspricht.</w:t>
      </w:r>
    </w:p>
    <w:p w14:paraId="11625DC1" w14:textId="77777777" w:rsidR="00A76B4F" w:rsidRPr="00A854F7" w:rsidRDefault="00A76B4F" w:rsidP="00A854F7">
      <w:pPr>
        <w:pStyle w:val="FOD-tab-titel"/>
      </w:pPr>
      <w:bookmarkStart w:id="2440" w:name="_Toc202794588"/>
      <w:r w:rsidRPr="00A854F7">
        <w:t>Tabelle 7.1 - Schutz gegen elektrischen Schlag bei direktem Berühren: maximale Spannung von SELV bei Benutzung von elektrischen Betriebsmitteln mit der Schutzart IP00</w:t>
      </w:r>
      <w:bookmarkEnd w:id="2440"/>
    </w:p>
    <w:tbl>
      <w:tblPr>
        <w:tblStyle w:val="Grilledutableau"/>
        <w:tblW w:w="0" w:type="auto"/>
        <w:tblLook w:val="04A0" w:firstRow="1" w:lastRow="0" w:firstColumn="1" w:lastColumn="0" w:noHBand="0" w:noVBand="1"/>
      </w:tblPr>
      <w:tblGrid>
        <w:gridCol w:w="2405"/>
        <w:gridCol w:w="2103"/>
        <w:gridCol w:w="2254"/>
        <w:gridCol w:w="2254"/>
      </w:tblGrid>
      <w:tr w:rsidR="00A76B4F" w:rsidRPr="00A76B4F" w14:paraId="523F6ADD" w14:textId="77777777" w:rsidTr="003E1027">
        <w:tc>
          <w:tcPr>
            <w:tcW w:w="2405" w:type="dxa"/>
            <w:vAlign w:val="center"/>
          </w:tcPr>
          <w:p w14:paraId="6C050E85" w14:textId="77777777" w:rsidR="003E1027" w:rsidRDefault="00B57DAE" w:rsidP="00285B44">
            <w:pPr>
              <w:ind w:left="164"/>
              <w:rPr>
                <w:rFonts w:eastAsiaTheme="minorEastAsia" w:cstheme="minorBidi"/>
                <w:b/>
                <w:szCs w:val="22"/>
              </w:rPr>
            </w:pPr>
            <w:r>
              <w:rPr>
                <w:rFonts w:eastAsiaTheme="minorEastAsia" w:cstheme="minorBidi"/>
                <w:b/>
                <w:szCs w:val="22"/>
              </w:rPr>
              <w:t>M</w:t>
            </w:r>
            <w:r w:rsidR="00A76B4F" w:rsidRPr="00A76B4F">
              <w:rPr>
                <w:rFonts w:eastAsiaTheme="minorEastAsia" w:cstheme="minorBidi"/>
                <w:b/>
                <w:szCs w:val="22"/>
              </w:rPr>
              <w:t xml:space="preserve">aximale Spannung </w:t>
            </w:r>
          </w:p>
          <w:p w14:paraId="4F33355B" w14:textId="5699F97D" w:rsidR="00A76B4F" w:rsidRPr="00A76B4F" w:rsidRDefault="00A76B4F" w:rsidP="00285B44">
            <w:pPr>
              <w:ind w:left="164"/>
              <w:rPr>
                <w:rFonts w:eastAsiaTheme="minorEastAsia" w:cstheme="minorBidi"/>
                <w:b/>
                <w:szCs w:val="22"/>
              </w:rPr>
            </w:pPr>
            <w:r w:rsidRPr="00A76B4F">
              <w:rPr>
                <w:rFonts w:eastAsiaTheme="minorEastAsia" w:cstheme="minorBidi"/>
                <w:b/>
                <w:szCs w:val="22"/>
              </w:rPr>
              <w:t>in V</w:t>
            </w:r>
          </w:p>
        </w:tc>
        <w:tc>
          <w:tcPr>
            <w:tcW w:w="2103" w:type="dxa"/>
          </w:tcPr>
          <w:p w14:paraId="7A92B20E"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w:t>
            </w:r>
          </w:p>
          <w:p w14:paraId="68C5C6A8"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max.</w:t>
            </w:r>
          </w:p>
          <w:p w14:paraId="066319BD"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V</w:t>
            </w:r>
          </w:p>
        </w:tc>
        <w:tc>
          <w:tcPr>
            <w:tcW w:w="2254" w:type="dxa"/>
          </w:tcPr>
          <w:p w14:paraId="22DF210F"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sym w:font="Symbol" w:char="F040"/>
            </w:r>
          </w:p>
          <w:p w14:paraId="6503F52B"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max.</w:t>
            </w:r>
          </w:p>
          <w:p w14:paraId="63E15FB7"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V</w:t>
            </w:r>
          </w:p>
        </w:tc>
        <w:tc>
          <w:tcPr>
            <w:tcW w:w="2254" w:type="dxa"/>
          </w:tcPr>
          <w:p w14:paraId="5821DB4D"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w:t>
            </w:r>
          </w:p>
          <w:p w14:paraId="25E7016D"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max.</w:t>
            </w:r>
          </w:p>
          <w:p w14:paraId="2A2E6E04"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V</w:t>
            </w:r>
          </w:p>
        </w:tc>
      </w:tr>
      <w:tr w:rsidR="00A76B4F" w:rsidRPr="00A76B4F" w14:paraId="1FC1007A" w14:textId="77777777" w:rsidTr="003E1027">
        <w:tc>
          <w:tcPr>
            <w:tcW w:w="2405" w:type="dxa"/>
            <w:vAlign w:val="center"/>
          </w:tcPr>
          <w:p w14:paraId="65F39133" w14:textId="77777777" w:rsidR="00A76B4F" w:rsidRPr="00A76B4F" w:rsidRDefault="00A76B4F" w:rsidP="00B57DAE">
            <w:pPr>
              <w:spacing w:after="120"/>
              <w:ind w:left="164"/>
              <w:rPr>
                <w:rFonts w:eastAsiaTheme="minorEastAsia" w:cstheme="minorBidi"/>
                <w:bCs/>
                <w:szCs w:val="22"/>
              </w:rPr>
            </w:pPr>
            <w:r w:rsidRPr="00A76B4F">
              <w:rPr>
                <w:rFonts w:eastAsiaTheme="minorEastAsia" w:cstheme="minorBidi"/>
                <w:bCs/>
                <w:szCs w:val="22"/>
              </w:rPr>
              <w:t>Bereich 0</w:t>
            </w:r>
          </w:p>
        </w:tc>
        <w:tc>
          <w:tcPr>
            <w:tcW w:w="2103" w:type="dxa"/>
          </w:tcPr>
          <w:p w14:paraId="4C164777"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6</w:t>
            </w:r>
          </w:p>
        </w:tc>
        <w:tc>
          <w:tcPr>
            <w:tcW w:w="2254" w:type="dxa"/>
          </w:tcPr>
          <w:p w14:paraId="0DC07654"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12</w:t>
            </w:r>
          </w:p>
        </w:tc>
        <w:tc>
          <w:tcPr>
            <w:tcW w:w="2254" w:type="dxa"/>
          </w:tcPr>
          <w:p w14:paraId="2B881CAE"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20</w:t>
            </w:r>
          </w:p>
        </w:tc>
      </w:tr>
      <w:tr w:rsidR="00A76B4F" w:rsidRPr="00A76B4F" w14:paraId="2255F8BB" w14:textId="77777777" w:rsidTr="003E1027">
        <w:tc>
          <w:tcPr>
            <w:tcW w:w="2405" w:type="dxa"/>
            <w:vAlign w:val="center"/>
          </w:tcPr>
          <w:p w14:paraId="4A3C03D0" w14:textId="77777777" w:rsidR="00A76B4F" w:rsidRPr="00A76B4F" w:rsidRDefault="00A76B4F" w:rsidP="00B57DAE">
            <w:pPr>
              <w:spacing w:after="120"/>
              <w:ind w:left="164"/>
              <w:rPr>
                <w:rFonts w:eastAsiaTheme="minorEastAsia" w:cstheme="minorBidi"/>
                <w:bCs/>
                <w:szCs w:val="22"/>
              </w:rPr>
            </w:pPr>
            <w:r w:rsidRPr="00A76B4F">
              <w:rPr>
                <w:rFonts w:eastAsiaTheme="minorEastAsia" w:cstheme="minorBidi"/>
                <w:bCs/>
                <w:szCs w:val="22"/>
              </w:rPr>
              <w:t>Bereich 1</w:t>
            </w:r>
          </w:p>
        </w:tc>
        <w:tc>
          <w:tcPr>
            <w:tcW w:w="2103" w:type="dxa"/>
          </w:tcPr>
          <w:p w14:paraId="7B6B24F1"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6</w:t>
            </w:r>
          </w:p>
        </w:tc>
        <w:tc>
          <w:tcPr>
            <w:tcW w:w="2254" w:type="dxa"/>
          </w:tcPr>
          <w:p w14:paraId="58751E58"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12</w:t>
            </w:r>
          </w:p>
        </w:tc>
        <w:tc>
          <w:tcPr>
            <w:tcW w:w="2254" w:type="dxa"/>
          </w:tcPr>
          <w:p w14:paraId="201A0C48"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20</w:t>
            </w:r>
          </w:p>
        </w:tc>
      </w:tr>
      <w:tr w:rsidR="00A76B4F" w:rsidRPr="00A76B4F" w14:paraId="1E8EBE07" w14:textId="77777777" w:rsidTr="003E1027">
        <w:tc>
          <w:tcPr>
            <w:tcW w:w="2405" w:type="dxa"/>
            <w:vAlign w:val="center"/>
          </w:tcPr>
          <w:p w14:paraId="5733D7DA" w14:textId="77777777" w:rsidR="00A76B4F" w:rsidRPr="00A76B4F" w:rsidRDefault="00A76B4F" w:rsidP="00B57DAE">
            <w:pPr>
              <w:spacing w:after="120"/>
              <w:ind w:left="164"/>
              <w:rPr>
                <w:rFonts w:eastAsiaTheme="minorEastAsia" w:cstheme="minorBidi"/>
                <w:bCs/>
                <w:szCs w:val="22"/>
              </w:rPr>
            </w:pPr>
            <w:r w:rsidRPr="00A76B4F">
              <w:rPr>
                <w:rFonts w:eastAsiaTheme="minorEastAsia" w:cstheme="minorBidi"/>
                <w:bCs/>
                <w:szCs w:val="22"/>
              </w:rPr>
              <w:t>Bereich 2</w:t>
            </w:r>
          </w:p>
        </w:tc>
        <w:tc>
          <w:tcPr>
            <w:tcW w:w="2103" w:type="dxa"/>
          </w:tcPr>
          <w:p w14:paraId="7AECAFB1"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12</w:t>
            </w:r>
          </w:p>
        </w:tc>
        <w:tc>
          <w:tcPr>
            <w:tcW w:w="2254" w:type="dxa"/>
          </w:tcPr>
          <w:p w14:paraId="651D0FE9"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18</w:t>
            </w:r>
          </w:p>
        </w:tc>
        <w:tc>
          <w:tcPr>
            <w:tcW w:w="2254" w:type="dxa"/>
          </w:tcPr>
          <w:p w14:paraId="26F84C2A"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30</w:t>
            </w:r>
          </w:p>
        </w:tc>
      </w:tr>
      <w:tr w:rsidR="00A76B4F" w:rsidRPr="00A76B4F" w14:paraId="7CF05DFB" w14:textId="77777777" w:rsidTr="003E1027">
        <w:tc>
          <w:tcPr>
            <w:tcW w:w="2405" w:type="dxa"/>
            <w:vAlign w:val="center"/>
          </w:tcPr>
          <w:p w14:paraId="651CD30E" w14:textId="77777777" w:rsidR="00A76B4F" w:rsidRPr="00A76B4F" w:rsidRDefault="00A76B4F" w:rsidP="00B57DAE">
            <w:pPr>
              <w:spacing w:after="120"/>
              <w:ind w:left="164"/>
              <w:rPr>
                <w:rFonts w:eastAsiaTheme="minorEastAsia" w:cstheme="minorBidi"/>
                <w:bCs/>
                <w:iCs/>
                <w:szCs w:val="22"/>
              </w:rPr>
            </w:pPr>
            <w:r w:rsidRPr="00A76B4F">
              <w:rPr>
                <w:rFonts w:eastAsiaTheme="minorEastAsia" w:cstheme="minorBidi"/>
                <w:bCs/>
                <w:szCs w:val="22"/>
              </w:rPr>
              <w:t>Räumlichkeit mit Badewanne und/oder Dusche (außerhalb der Bereiche)</w:t>
            </w:r>
          </w:p>
        </w:tc>
        <w:tc>
          <w:tcPr>
            <w:tcW w:w="2103" w:type="dxa"/>
          </w:tcPr>
          <w:p w14:paraId="1DD9A8FD"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12</w:t>
            </w:r>
          </w:p>
        </w:tc>
        <w:tc>
          <w:tcPr>
            <w:tcW w:w="2254" w:type="dxa"/>
          </w:tcPr>
          <w:p w14:paraId="4234B0C6"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18</w:t>
            </w:r>
          </w:p>
        </w:tc>
        <w:tc>
          <w:tcPr>
            <w:tcW w:w="2254" w:type="dxa"/>
          </w:tcPr>
          <w:p w14:paraId="7A6E84FA"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30</w:t>
            </w:r>
          </w:p>
        </w:tc>
      </w:tr>
    </w:tbl>
    <w:p w14:paraId="2C526D6E" w14:textId="77777777" w:rsidR="00A76B4F" w:rsidRPr="00A76B4F" w:rsidRDefault="00A76B4F" w:rsidP="00B57DAE">
      <w:pPr>
        <w:spacing w:after="120" w:line="240" w:lineRule="auto"/>
        <w:rPr>
          <w:rFonts w:ascii="Trebuchet MS" w:hAnsi="Trebuchet MS"/>
          <w:b/>
          <w:sz w:val="19"/>
        </w:rPr>
      </w:pPr>
    </w:p>
    <w:p w14:paraId="713CE98D" w14:textId="77777777" w:rsidR="00A76B4F" w:rsidRPr="00A76B4F" w:rsidRDefault="00A76B4F" w:rsidP="00B57DAE">
      <w:pPr>
        <w:spacing w:after="120" w:line="240" w:lineRule="auto"/>
        <w:jc w:val="both"/>
        <w:rPr>
          <w:rFonts w:ascii="Trebuchet MS" w:hAnsi="Trebuchet MS"/>
          <w:b/>
          <w:sz w:val="19"/>
        </w:rPr>
      </w:pPr>
      <w:r w:rsidRPr="00A76B4F">
        <w:rPr>
          <w:rFonts w:ascii="Trebuchet MS" w:hAnsi="Trebuchet MS"/>
          <w:b/>
          <w:sz w:val="19"/>
        </w:rPr>
        <w:t>b. Schutz durch Entfernung und anhand von Hindernissen</w:t>
      </w:r>
    </w:p>
    <w:p w14:paraId="3FAB707C" w14:textId="77777777" w:rsidR="00A76B4F" w:rsidRPr="00A76B4F" w:rsidRDefault="00A76B4F" w:rsidP="00B57DAE">
      <w:pPr>
        <w:spacing w:after="120" w:line="240" w:lineRule="auto"/>
        <w:jc w:val="both"/>
        <w:rPr>
          <w:rFonts w:ascii="Trebuchet MS" w:hAnsi="Trebuchet MS"/>
          <w:bCs/>
          <w:sz w:val="19"/>
        </w:rPr>
      </w:pPr>
      <w:r w:rsidRPr="00A76B4F">
        <w:rPr>
          <w:rFonts w:ascii="Trebuchet MS" w:hAnsi="Trebuchet MS"/>
          <w:bCs/>
          <w:sz w:val="19"/>
        </w:rPr>
        <w:t xml:space="preserve">Schutz durch Entfernung wie in </w:t>
      </w:r>
      <w:r w:rsidRPr="00A76B4F">
        <w:rPr>
          <w:rFonts w:ascii="Trebuchet MS" w:hAnsi="Trebuchet MS"/>
          <w:bCs/>
          <w:i/>
          <w:iCs/>
          <w:sz w:val="19"/>
        </w:rPr>
        <w:t>Unterabschnitt 4.2.2.1 Buchstabe d</w:t>
      </w:r>
      <w:r w:rsidRPr="00A76B4F">
        <w:rPr>
          <w:rFonts w:ascii="Trebuchet MS" w:hAnsi="Trebuchet MS"/>
          <w:bCs/>
          <w:sz w:val="19"/>
        </w:rPr>
        <w:t xml:space="preserve"> beschrieben und Schutz anhand von Hindernissen wie in </w:t>
      </w:r>
      <w:r w:rsidRPr="00A76B4F">
        <w:rPr>
          <w:rFonts w:ascii="Trebuchet MS" w:hAnsi="Trebuchet MS"/>
          <w:bCs/>
          <w:i/>
          <w:iCs/>
          <w:sz w:val="19"/>
        </w:rPr>
        <w:t>Unterabschnitt 4.2.2.1 Buchstabe e</w:t>
      </w:r>
      <w:r w:rsidRPr="00A76B4F">
        <w:rPr>
          <w:rFonts w:ascii="Trebuchet MS" w:hAnsi="Trebuchet MS"/>
          <w:bCs/>
          <w:sz w:val="19"/>
        </w:rPr>
        <w:t xml:space="preserve"> beschrieben sind nicht zugelassen.</w:t>
      </w:r>
    </w:p>
    <w:p w14:paraId="3F4CDB3B" w14:textId="77777777" w:rsidR="00A76B4F" w:rsidRPr="00A76B4F" w:rsidRDefault="00A76B4F" w:rsidP="00962ACD">
      <w:pPr>
        <w:pStyle w:val="FOD-niv4"/>
      </w:pPr>
      <w:bookmarkStart w:id="2441" w:name="_Toc196399132"/>
      <w:bookmarkStart w:id="2442" w:name="_Toc196734785"/>
      <w:r w:rsidRPr="00A76B4F">
        <w:t>Unterabschnitt 7.1.4.2 - Schutz gegen elektrischen Schlag bei indirektem Berühren ohne automatische Abschaltung der Stromversorgung</w:t>
      </w:r>
      <w:bookmarkEnd w:id="2441"/>
      <w:bookmarkEnd w:id="2442"/>
      <w:r w:rsidRPr="00A76B4F">
        <w:t xml:space="preserve"> </w:t>
      </w:r>
    </w:p>
    <w:p w14:paraId="01A15F75" w14:textId="77777777" w:rsidR="00A76B4F" w:rsidRPr="00A76B4F" w:rsidRDefault="00A76B4F" w:rsidP="00B57DAE">
      <w:pPr>
        <w:spacing w:after="120" w:line="240" w:lineRule="auto"/>
        <w:jc w:val="both"/>
        <w:rPr>
          <w:rFonts w:ascii="Trebuchet MS" w:hAnsi="Trebuchet MS"/>
          <w:b/>
          <w:sz w:val="19"/>
        </w:rPr>
      </w:pPr>
      <w:r w:rsidRPr="00A76B4F">
        <w:rPr>
          <w:rFonts w:ascii="Trebuchet MS" w:hAnsi="Trebuchet MS"/>
          <w:b/>
          <w:sz w:val="19"/>
        </w:rPr>
        <w:t>a. </w:t>
      </w:r>
      <w:bookmarkStart w:id="2443" w:name="_Toc2871817"/>
      <w:r w:rsidRPr="00A76B4F">
        <w:rPr>
          <w:rFonts w:ascii="Trebuchet MS" w:hAnsi="Trebuchet MS"/>
          <w:b/>
          <w:sz w:val="19"/>
        </w:rPr>
        <w:t>Schutz gegen elektrischen Schlag bei indirektem Berühren durch Benutzung von SELV</w:t>
      </w:r>
      <w:bookmarkEnd w:id="2443"/>
    </w:p>
    <w:p w14:paraId="3DB82C80" w14:textId="77777777" w:rsidR="00A76B4F" w:rsidRPr="00A76B4F" w:rsidRDefault="00A76B4F" w:rsidP="00B57DAE">
      <w:pPr>
        <w:spacing w:after="120" w:line="240" w:lineRule="auto"/>
        <w:jc w:val="both"/>
        <w:rPr>
          <w:rFonts w:ascii="Trebuchet MS" w:hAnsi="Trebuchet MS"/>
          <w:bCs/>
          <w:iCs/>
          <w:sz w:val="19"/>
        </w:rPr>
      </w:pPr>
      <w:r w:rsidRPr="00A76B4F">
        <w:rPr>
          <w:rFonts w:ascii="Trebuchet MS" w:hAnsi="Trebuchet MS"/>
          <w:bCs/>
          <w:sz w:val="19"/>
        </w:rPr>
        <w:t xml:space="preserve">Wird durch die Benutzung von SELV Schutz gegen elektrischen Schlag bei indirektem Berühren geboten, entspricht die maximale Spannung dem entsprechenden Wert in </w:t>
      </w:r>
      <w:r w:rsidRPr="00A76B4F">
        <w:rPr>
          <w:rFonts w:ascii="Trebuchet MS" w:hAnsi="Trebuchet MS"/>
          <w:bCs/>
          <w:i/>
          <w:iCs/>
          <w:sz w:val="19"/>
        </w:rPr>
        <w:t>Tabelle 7.2</w:t>
      </w:r>
      <w:r w:rsidRPr="00A76B4F">
        <w:rPr>
          <w:rFonts w:ascii="Trebuchet MS" w:hAnsi="Trebuchet MS"/>
          <w:bCs/>
          <w:sz w:val="19"/>
        </w:rPr>
        <w:t>.</w:t>
      </w:r>
    </w:p>
    <w:p w14:paraId="77CE4D24" w14:textId="2285DD21" w:rsidR="00A76B4F" w:rsidRPr="00A76B4F" w:rsidRDefault="00A76B4F" w:rsidP="00B57DAE">
      <w:pPr>
        <w:spacing w:after="120" w:line="240" w:lineRule="auto"/>
        <w:rPr>
          <w:rFonts w:ascii="Trebuchet MS" w:hAnsi="Trebuchet MS"/>
          <w:b/>
          <w:i/>
          <w:iCs/>
          <w:sz w:val="19"/>
        </w:rPr>
      </w:pPr>
      <w:bookmarkStart w:id="2444" w:name="_Toc2871423"/>
    </w:p>
    <w:p w14:paraId="65344FC4" w14:textId="77777777" w:rsidR="003E1027" w:rsidRPr="00A854F7" w:rsidRDefault="00A76B4F" w:rsidP="00A854F7">
      <w:pPr>
        <w:pStyle w:val="FOD-tab-titel"/>
        <w:spacing w:before="0"/>
      </w:pPr>
      <w:bookmarkStart w:id="2445" w:name="_Toc202794589"/>
      <w:r w:rsidRPr="00A854F7">
        <w:t>Tabelle 7.2 - Schutz gegen elektrischen Schlag bei indirektem Berühren: maximale Spannung</w:t>
      </w:r>
      <w:bookmarkEnd w:id="2445"/>
      <w:r w:rsidRPr="00A854F7">
        <w:t xml:space="preserve"> </w:t>
      </w:r>
    </w:p>
    <w:p w14:paraId="40724900" w14:textId="0481089E" w:rsidR="00A76B4F" w:rsidRPr="00A854F7" w:rsidRDefault="00A76B4F" w:rsidP="00A854F7">
      <w:pPr>
        <w:pStyle w:val="FOD-tab-titel"/>
        <w:spacing w:before="0"/>
      </w:pPr>
      <w:bookmarkStart w:id="2446" w:name="_Toc202794590"/>
      <w:r w:rsidRPr="00A854F7">
        <w:t>bei Benutzung von SELV</w:t>
      </w:r>
      <w:bookmarkEnd w:id="2444"/>
      <w:bookmarkEnd w:id="2446"/>
    </w:p>
    <w:tbl>
      <w:tblPr>
        <w:tblStyle w:val="Grilledutableau"/>
        <w:tblW w:w="0" w:type="auto"/>
        <w:tblLook w:val="04A0" w:firstRow="1" w:lastRow="0" w:firstColumn="1" w:lastColumn="0" w:noHBand="0" w:noVBand="1"/>
      </w:tblPr>
      <w:tblGrid>
        <w:gridCol w:w="2405"/>
        <w:gridCol w:w="2103"/>
        <w:gridCol w:w="2254"/>
        <w:gridCol w:w="2254"/>
      </w:tblGrid>
      <w:tr w:rsidR="00A76B4F" w:rsidRPr="00A76B4F" w14:paraId="75F6F4F3" w14:textId="77777777" w:rsidTr="003E1027">
        <w:tc>
          <w:tcPr>
            <w:tcW w:w="2405" w:type="dxa"/>
            <w:vAlign w:val="center"/>
          </w:tcPr>
          <w:p w14:paraId="154EAF92" w14:textId="77777777" w:rsidR="003E1027" w:rsidRDefault="00A76B4F" w:rsidP="003E1027">
            <w:pPr>
              <w:ind w:left="164"/>
              <w:rPr>
                <w:rFonts w:eastAsiaTheme="minorEastAsia" w:cstheme="minorBidi"/>
                <w:b/>
                <w:szCs w:val="22"/>
              </w:rPr>
            </w:pPr>
            <w:r w:rsidRPr="00A76B4F">
              <w:rPr>
                <w:rFonts w:eastAsiaTheme="minorEastAsia" w:cstheme="minorBidi"/>
                <w:b/>
                <w:szCs w:val="22"/>
              </w:rPr>
              <w:t xml:space="preserve">Maximale Spannung </w:t>
            </w:r>
          </w:p>
          <w:p w14:paraId="4D06C376" w14:textId="3F3792CE" w:rsidR="00A76B4F" w:rsidRPr="00A76B4F" w:rsidRDefault="00A76B4F" w:rsidP="00285B44">
            <w:pPr>
              <w:ind w:left="164"/>
              <w:rPr>
                <w:rFonts w:eastAsiaTheme="minorEastAsia" w:cstheme="minorBidi"/>
                <w:b/>
                <w:szCs w:val="22"/>
              </w:rPr>
            </w:pPr>
            <w:r w:rsidRPr="00A76B4F">
              <w:rPr>
                <w:rFonts w:eastAsiaTheme="minorEastAsia" w:cstheme="minorBidi"/>
                <w:b/>
                <w:szCs w:val="22"/>
              </w:rPr>
              <w:t>in V</w:t>
            </w:r>
          </w:p>
        </w:tc>
        <w:tc>
          <w:tcPr>
            <w:tcW w:w="2103" w:type="dxa"/>
          </w:tcPr>
          <w:p w14:paraId="178562A2"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w:t>
            </w:r>
          </w:p>
          <w:p w14:paraId="73258F61"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max.</w:t>
            </w:r>
          </w:p>
          <w:p w14:paraId="02FA74BA"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V</w:t>
            </w:r>
          </w:p>
        </w:tc>
        <w:tc>
          <w:tcPr>
            <w:tcW w:w="2254" w:type="dxa"/>
          </w:tcPr>
          <w:p w14:paraId="5D5CBA0B"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sym w:font="Symbol" w:char="F040"/>
            </w:r>
          </w:p>
          <w:p w14:paraId="495A13DC"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max.</w:t>
            </w:r>
          </w:p>
          <w:p w14:paraId="1FB8C3ED"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V</w:t>
            </w:r>
          </w:p>
        </w:tc>
        <w:tc>
          <w:tcPr>
            <w:tcW w:w="2254" w:type="dxa"/>
          </w:tcPr>
          <w:p w14:paraId="0E412F3F"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w:t>
            </w:r>
          </w:p>
          <w:p w14:paraId="75BE36AF"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max.</w:t>
            </w:r>
          </w:p>
          <w:p w14:paraId="1D44DDA0" w14:textId="77777777" w:rsidR="00A76B4F" w:rsidRPr="00A76B4F" w:rsidRDefault="00A76B4F" w:rsidP="00285B44">
            <w:pPr>
              <w:jc w:val="center"/>
              <w:rPr>
                <w:rFonts w:eastAsiaTheme="minorEastAsia" w:cstheme="minorBidi"/>
                <w:b/>
                <w:szCs w:val="22"/>
              </w:rPr>
            </w:pPr>
            <w:r w:rsidRPr="00A76B4F">
              <w:rPr>
                <w:rFonts w:eastAsiaTheme="minorEastAsia" w:cstheme="minorBidi"/>
                <w:b/>
                <w:szCs w:val="22"/>
              </w:rPr>
              <w:t>V</w:t>
            </w:r>
          </w:p>
        </w:tc>
      </w:tr>
      <w:tr w:rsidR="00A76B4F" w:rsidRPr="00A76B4F" w14:paraId="6DF999A1" w14:textId="77777777" w:rsidTr="003E1027">
        <w:tc>
          <w:tcPr>
            <w:tcW w:w="2405" w:type="dxa"/>
            <w:vAlign w:val="center"/>
          </w:tcPr>
          <w:p w14:paraId="1E200677" w14:textId="77777777" w:rsidR="00A76B4F" w:rsidRPr="00A76B4F" w:rsidRDefault="00A76B4F" w:rsidP="003E1027">
            <w:pPr>
              <w:spacing w:after="120"/>
              <w:ind w:left="164"/>
              <w:rPr>
                <w:rFonts w:eastAsiaTheme="minorEastAsia" w:cstheme="minorBidi"/>
                <w:bCs/>
                <w:szCs w:val="22"/>
              </w:rPr>
            </w:pPr>
            <w:r w:rsidRPr="00A76B4F">
              <w:rPr>
                <w:rFonts w:eastAsiaTheme="minorEastAsia" w:cstheme="minorBidi"/>
                <w:bCs/>
                <w:szCs w:val="22"/>
              </w:rPr>
              <w:t>Bereich 0</w:t>
            </w:r>
          </w:p>
        </w:tc>
        <w:tc>
          <w:tcPr>
            <w:tcW w:w="2103" w:type="dxa"/>
          </w:tcPr>
          <w:p w14:paraId="4DA4C431"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12</w:t>
            </w:r>
          </w:p>
        </w:tc>
        <w:tc>
          <w:tcPr>
            <w:tcW w:w="2254" w:type="dxa"/>
          </w:tcPr>
          <w:p w14:paraId="45077826"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18</w:t>
            </w:r>
          </w:p>
        </w:tc>
        <w:tc>
          <w:tcPr>
            <w:tcW w:w="2254" w:type="dxa"/>
          </w:tcPr>
          <w:p w14:paraId="4A99164E"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30</w:t>
            </w:r>
          </w:p>
        </w:tc>
      </w:tr>
      <w:tr w:rsidR="00A76B4F" w:rsidRPr="00A76B4F" w14:paraId="51554811" w14:textId="77777777" w:rsidTr="003E1027">
        <w:tc>
          <w:tcPr>
            <w:tcW w:w="2405" w:type="dxa"/>
            <w:vAlign w:val="center"/>
          </w:tcPr>
          <w:p w14:paraId="1B87B9E4" w14:textId="77777777" w:rsidR="00A76B4F" w:rsidRPr="00A76B4F" w:rsidRDefault="00A76B4F" w:rsidP="003E1027">
            <w:pPr>
              <w:spacing w:after="120"/>
              <w:ind w:left="164"/>
              <w:rPr>
                <w:rFonts w:eastAsiaTheme="minorEastAsia" w:cstheme="minorBidi"/>
                <w:bCs/>
                <w:szCs w:val="22"/>
              </w:rPr>
            </w:pPr>
            <w:r w:rsidRPr="00A76B4F">
              <w:rPr>
                <w:rFonts w:eastAsiaTheme="minorEastAsia" w:cstheme="minorBidi"/>
                <w:bCs/>
                <w:szCs w:val="22"/>
              </w:rPr>
              <w:t>Bereich 1</w:t>
            </w:r>
          </w:p>
        </w:tc>
        <w:tc>
          <w:tcPr>
            <w:tcW w:w="2103" w:type="dxa"/>
          </w:tcPr>
          <w:p w14:paraId="40F311CE"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12</w:t>
            </w:r>
          </w:p>
        </w:tc>
        <w:tc>
          <w:tcPr>
            <w:tcW w:w="2254" w:type="dxa"/>
          </w:tcPr>
          <w:p w14:paraId="47FEEB98"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18</w:t>
            </w:r>
          </w:p>
        </w:tc>
        <w:tc>
          <w:tcPr>
            <w:tcW w:w="2254" w:type="dxa"/>
          </w:tcPr>
          <w:p w14:paraId="19A1054E"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30</w:t>
            </w:r>
          </w:p>
        </w:tc>
      </w:tr>
      <w:tr w:rsidR="00A76B4F" w:rsidRPr="00A76B4F" w14:paraId="200FC486" w14:textId="77777777" w:rsidTr="003E1027">
        <w:tc>
          <w:tcPr>
            <w:tcW w:w="2405" w:type="dxa"/>
            <w:vAlign w:val="center"/>
          </w:tcPr>
          <w:p w14:paraId="4FBA9FFF" w14:textId="77777777" w:rsidR="00A76B4F" w:rsidRPr="00A76B4F" w:rsidRDefault="00A76B4F" w:rsidP="003E1027">
            <w:pPr>
              <w:spacing w:after="120"/>
              <w:ind w:left="164"/>
              <w:rPr>
                <w:rFonts w:eastAsiaTheme="minorEastAsia" w:cstheme="minorBidi"/>
                <w:bCs/>
                <w:szCs w:val="22"/>
              </w:rPr>
            </w:pPr>
            <w:r w:rsidRPr="00A76B4F">
              <w:rPr>
                <w:rFonts w:eastAsiaTheme="minorEastAsia" w:cstheme="minorBidi"/>
                <w:bCs/>
                <w:szCs w:val="22"/>
              </w:rPr>
              <w:t>Bereich 2</w:t>
            </w:r>
          </w:p>
        </w:tc>
        <w:tc>
          <w:tcPr>
            <w:tcW w:w="2103" w:type="dxa"/>
          </w:tcPr>
          <w:p w14:paraId="4598E216"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25</w:t>
            </w:r>
          </w:p>
        </w:tc>
        <w:tc>
          <w:tcPr>
            <w:tcW w:w="2254" w:type="dxa"/>
          </w:tcPr>
          <w:p w14:paraId="152647C7"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36</w:t>
            </w:r>
          </w:p>
        </w:tc>
        <w:tc>
          <w:tcPr>
            <w:tcW w:w="2254" w:type="dxa"/>
          </w:tcPr>
          <w:p w14:paraId="789C5257"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60</w:t>
            </w:r>
          </w:p>
        </w:tc>
      </w:tr>
      <w:tr w:rsidR="00A76B4F" w:rsidRPr="00A76B4F" w14:paraId="5BDF0ADB" w14:textId="77777777" w:rsidTr="003E1027">
        <w:tc>
          <w:tcPr>
            <w:tcW w:w="2405" w:type="dxa"/>
            <w:vAlign w:val="center"/>
          </w:tcPr>
          <w:p w14:paraId="17F31855" w14:textId="58591787" w:rsidR="00A76B4F" w:rsidRPr="00A76B4F" w:rsidRDefault="00A76B4F" w:rsidP="003E1027">
            <w:pPr>
              <w:spacing w:after="120"/>
              <w:ind w:left="164"/>
              <w:rPr>
                <w:rFonts w:eastAsiaTheme="minorEastAsia" w:cstheme="minorBidi"/>
                <w:bCs/>
                <w:iCs/>
                <w:szCs w:val="22"/>
              </w:rPr>
            </w:pPr>
            <w:r w:rsidRPr="00A76B4F">
              <w:rPr>
                <w:rFonts w:eastAsiaTheme="minorEastAsia" w:cstheme="minorBidi"/>
                <w:bCs/>
                <w:szCs w:val="22"/>
              </w:rPr>
              <w:t>Räumlichkeit mit Bade</w:t>
            </w:r>
            <w:r w:rsidR="003E1027">
              <w:rPr>
                <w:rFonts w:eastAsiaTheme="minorEastAsia" w:cstheme="minorBidi"/>
                <w:bCs/>
                <w:szCs w:val="22"/>
              </w:rPr>
              <w:softHyphen/>
            </w:r>
            <w:r w:rsidRPr="00A76B4F">
              <w:rPr>
                <w:rFonts w:eastAsiaTheme="minorEastAsia" w:cstheme="minorBidi"/>
                <w:bCs/>
                <w:szCs w:val="22"/>
              </w:rPr>
              <w:t>wanne und/oder Dusche</w:t>
            </w:r>
          </w:p>
          <w:p w14:paraId="63F92B93" w14:textId="77777777" w:rsidR="00A76B4F" w:rsidRPr="00A76B4F" w:rsidRDefault="00A76B4F" w:rsidP="003E1027">
            <w:pPr>
              <w:spacing w:after="120"/>
              <w:ind w:left="164"/>
              <w:rPr>
                <w:rFonts w:eastAsiaTheme="minorEastAsia" w:cstheme="minorBidi"/>
                <w:bCs/>
                <w:iCs/>
                <w:szCs w:val="22"/>
              </w:rPr>
            </w:pPr>
            <w:r w:rsidRPr="00A76B4F">
              <w:rPr>
                <w:rFonts w:eastAsiaTheme="minorEastAsia" w:cstheme="minorBidi"/>
                <w:bCs/>
                <w:szCs w:val="22"/>
              </w:rPr>
              <w:t>(außerhalb der Bereiche)</w:t>
            </w:r>
          </w:p>
        </w:tc>
        <w:tc>
          <w:tcPr>
            <w:tcW w:w="2103" w:type="dxa"/>
          </w:tcPr>
          <w:p w14:paraId="6909972B"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25</w:t>
            </w:r>
          </w:p>
        </w:tc>
        <w:tc>
          <w:tcPr>
            <w:tcW w:w="2254" w:type="dxa"/>
          </w:tcPr>
          <w:p w14:paraId="2FF9349F"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36</w:t>
            </w:r>
          </w:p>
        </w:tc>
        <w:tc>
          <w:tcPr>
            <w:tcW w:w="2254" w:type="dxa"/>
          </w:tcPr>
          <w:p w14:paraId="0664961A" w14:textId="77777777" w:rsidR="00A76B4F" w:rsidRPr="00A76B4F" w:rsidRDefault="00A76B4F" w:rsidP="00285B44">
            <w:pPr>
              <w:spacing w:after="120"/>
              <w:jc w:val="center"/>
              <w:rPr>
                <w:rFonts w:eastAsiaTheme="minorEastAsia" w:cstheme="minorBidi"/>
                <w:bCs/>
                <w:szCs w:val="22"/>
              </w:rPr>
            </w:pPr>
            <w:r w:rsidRPr="00A76B4F">
              <w:rPr>
                <w:rFonts w:eastAsiaTheme="minorEastAsia" w:cstheme="minorBidi"/>
                <w:bCs/>
                <w:szCs w:val="22"/>
              </w:rPr>
              <w:t>60</w:t>
            </w:r>
          </w:p>
        </w:tc>
      </w:tr>
    </w:tbl>
    <w:p w14:paraId="16B0623B" w14:textId="77777777" w:rsidR="00A76B4F" w:rsidRPr="00A76B4F" w:rsidRDefault="00A76B4F" w:rsidP="00B57DAE">
      <w:pPr>
        <w:spacing w:after="120" w:line="240" w:lineRule="auto"/>
        <w:rPr>
          <w:rFonts w:ascii="Trebuchet MS" w:hAnsi="Trebuchet MS"/>
          <w:b/>
          <w:sz w:val="19"/>
        </w:rPr>
      </w:pPr>
      <w:bookmarkStart w:id="2447" w:name="_Toc2871818"/>
    </w:p>
    <w:p w14:paraId="120B5480" w14:textId="77777777" w:rsidR="003E1027" w:rsidRDefault="003E1027">
      <w:pPr>
        <w:rPr>
          <w:rFonts w:ascii="Trebuchet MS" w:hAnsi="Trebuchet MS"/>
          <w:b/>
          <w:sz w:val="19"/>
        </w:rPr>
      </w:pPr>
      <w:r>
        <w:rPr>
          <w:rFonts w:ascii="Trebuchet MS" w:hAnsi="Trebuchet MS"/>
          <w:b/>
          <w:sz w:val="19"/>
        </w:rPr>
        <w:br w:type="page"/>
      </w:r>
    </w:p>
    <w:p w14:paraId="07B52FC7" w14:textId="462EF21E"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lastRenderedPageBreak/>
        <w:t>b. Schutz durch elektrische Schutztrennung der Stromkreise</w:t>
      </w:r>
    </w:p>
    <w:p w14:paraId="2C0786F7"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 xml:space="preserve">Schutz durch elektrische Schutztrennung der Stromkreise wie in </w:t>
      </w:r>
      <w:r w:rsidRPr="00A76B4F">
        <w:rPr>
          <w:rFonts w:ascii="Trebuchet MS" w:hAnsi="Trebuchet MS"/>
          <w:bCs/>
          <w:i/>
          <w:iCs/>
          <w:sz w:val="19"/>
        </w:rPr>
        <w:t>Unterabschnitt 4.2.3.3 Buchstabe c</w:t>
      </w:r>
      <w:r w:rsidRPr="00A76B4F">
        <w:rPr>
          <w:rFonts w:ascii="Trebuchet MS" w:hAnsi="Trebuchet MS"/>
          <w:bCs/>
          <w:sz w:val="19"/>
        </w:rPr>
        <w:t xml:space="preserve"> beschrieben wird nur eingesetzt für:</w:t>
      </w:r>
    </w:p>
    <w:p w14:paraId="77CB2C6C"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1. Endstromkreise, die ein einziges Verbrauchsgerät versorgen, oder</w:t>
      </w:r>
    </w:p>
    <w:p w14:paraId="2A4EC979"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2. eine einzige Steckdose.</w:t>
      </w:r>
    </w:p>
    <w:p w14:paraId="65012589"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Schutz durch elektrische Schutztrennung der Stromkreise ist bei eingebauten elektrischen Heizkabeln und Heizungsanlagen nicht zugelassen.</w:t>
      </w:r>
    </w:p>
    <w:p w14:paraId="2C06DAAA" w14:textId="57B55FAE"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t xml:space="preserve">c. Zusätzlicher Schutz gegen elektrischen Schlag bei indirektem Berühren ohne automatische Abschaltung der Stromversorgung </w:t>
      </w:r>
    </w:p>
    <w:p w14:paraId="6C5F2B27"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Als zusätzlicher Schutz ist es erlaubt, die Bestimmungen von </w:t>
      </w:r>
      <w:r w:rsidRPr="00A76B4F">
        <w:rPr>
          <w:rFonts w:ascii="Trebuchet MS" w:hAnsi="Trebuchet MS"/>
          <w:bCs/>
          <w:i/>
          <w:iCs/>
          <w:sz w:val="19"/>
        </w:rPr>
        <w:t>Unterabschnitt 4.2.3.3 Buchstabe d</w:t>
      </w:r>
      <w:r w:rsidRPr="00A76B4F">
        <w:rPr>
          <w:rFonts w:ascii="Trebuchet MS" w:hAnsi="Trebuchet MS"/>
          <w:bCs/>
          <w:sz w:val="19"/>
        </w:rPr>
        <w:t xml:space="preserve"> anzuwenden.</w:t>
      </w:r>
    </w:p>
    <w:p w14:paraId="27A4357D" w14:textId="77777777" w:rsidR="00A76B4F" w:rsidRPr="00A76B4F" w:rsidRDefault="00A76B4F" w:rsidP="00962ACD">
      <w:pPr>
        <w:pStyle w:val="FOD-niv4"/>
      </w:pPr>
      <w:bookmarkStart w:id="2448" w:name="_Toc196399133"/>
      <w:bookmarkStart w:id="2449" w:name="_Toc196734786"/>
      <w:r w:rsidRPr="00A76B4F">
        <w:t>Unterabschnitt 7.1.4.3 - Schutz gegen elektrischen Schlag bei indirektem Berühren mit automatischer Abschaltung der Stromversorgung</w:t>
      </w:r>
      <w:bookmarkEnd w:id="2448"/>
      <w:bookmarkEnd w:id="2449"/>
    </w:p>
    <w:p w14:paraId="0B350D01"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Mit Ausnahme von Endstromkreisen, die durch SELV oder elektrische Schutztrennung der Stromkreise geschützt werden oder Teil einer Sicherheitsanlage sind, müssen Stromkreise, die Räumlichkeiten mit Badewanne und/oder Dusche versorgen, durch eine oder mehrere Differenzstrom-Schutzeinrichtungen mit hoher oder sehr hoher Empfindlichkeit geschützt werden.</w:t>
      </w:r>
    </w:p>
    <w:p w14:paraId="0184B153"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Diese Einrichtungen dürfen zum Schutz von Stromkreisen in anderen Räumlichkeiten oder Bereichen eingesetzt werden. In hauswirtschaftlichen Anlagen und gemeinschaftlichen Teilen einer Wohnanlage werden diese Einrichtungen gemäß </w:t>
      </w:r>
      <w:r w:rsidRPr="00A76B4F">
        <w:rPr>
          <w:rFonts w:ascii="Trebuchet MS" w:hAnsi="Trebuchet MS"/>
          <w:bCs/>
          <w:i/>
          <w:iCs/>
          <w:sz w:val="19"/>
        </w:rPr>
        <w:t>Unterabschnitt 4.2.4.3</w:t>
      </w:r>
      <w:r w:rsidRPr="00A76B4F">
        <w:rPr>
          <w:rFonts w:ascii="Trebuchet MS" w:hAnsi="Trebuchet MS"/>
          <w:bCs/>
          <w:sz w:val="19"/>
        </w:rPr>
        <w:t xml:space="preserve"> den am Speisepunkt der elektrischen Anlage befindlichen Einrichtungen nachgeschaltet.</w:t>
      </w:r>
    </w:p>
    <w:p w14:paraId="650705A7"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Diese Einrichtungen werden außerhalb der Räumlichkeit mit Badewanne und/oder Dusche installiert.</w:t>
      </w:r>
    </w:p>
    <w:p w14:paraId="546A8D7B" w14:textId="77777777" w:rsidR="00A76B4F" w:rsidRPr="00A76B4F" w:rsidRDefault="00A76B4F" w:rsidP="00962ACD">
      <w:pPr>
        <w:pStyle w:val="FOD-niv4"/>
      </w:pPr>
      <w:bookmarkStart w:id="2450" w:name="_Toc196399134"/>
      <w:bookmarkStart w:id="2451" w:name="_Toc196734787"/>
      <w:r w:rsidRPr="00A76B4F">
        <w:t>Unterabschnitt 7.1.4.4 - Zusätzliche Potentialausgleichsverbindung</w:t>
      </w:r>
      <w:bookmarkEnd w:id="2450"/>
      <w:bookmarkEnd w:id="2451"/>
    </w:p>
    <w:p w14:paraId="42D2569B"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 xml:space="preserve">Eine zusätzliche Potentialausgleichsverbindung wie in </w:t>
      </w:r>
      <w:r w:rsidRPr="00A76B4F">
        <w:rPr>
          <w:rFonts w:ascii="Trebuchet MS" w:hAnsi="Trebuchet MS"/>
          <w:bCs/>
          <w:i/>
          <w:iCs/>
          <w:sz w:val="19"/>
        </w:rPr>
        <w:t>Unterabschnitt 4.2.3.2</w:t>
      </w:r>
      <w:r w:rsidRPr="00A76B4F">
        <w:rPr>
          <w:rFonts w:ascii="Trebuchet MS" w:hAnsi="Trebuchet MS"/>
          <w:bCs/>
          <w:sz w:val="19"/>
        </w:rPr>
        <w:t xml:space="preserve"> bestimmt, die gemäß den Bestimmungen von </w:t>
      </w:r>
      <w:r w:rsidRPr="00A76B4F">
        <w:rPr>
          <w:rFonts w:ascii="Trebuchet MS" w:hAnsi="Trebuchet MS"/>
          <w:bCs/>
          <w:i/>
          <w:iCs/>
          <w:sz w:val="19"/>
        </w:rPr>
        <w:t>Unterabschnitt 5.4.4.2</w:t>
      </w:r>
      <w:r w:rsidRPr="00A76B4F">
        <w:rPr>
          <w:rFonts w:ascii="Trebuchet MS" w:hAnsi="Trebuchet MS"/>
          <w:bCs/>
          <w:sz w:val="19"/>
        </w:rPr>
        <w:t xml:space="preserve"> hergestellt wird, verbindet örtlich alle Körper der elektrischen Betriebsmittel mit den gleichzeitig berührbaren fremden leitfähigen Teilen, die sich in der Räumlichkeit mit Badewanne und/oder Dusche befinden, mit folgenden Ausnahmen:</w:t>
      </w:r>
    </w:p>
    <w:p w14:paraId="3BC0D960"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1. Körper der elektrischen Betriebsmittel, die über SELV versorgt werden,</w:t>
      </w:r>
    </w:p>
    <w:p w14:paraId="2FD6B3B0"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2. nicht elektrisch leitfähige Leitungen wie Kunststoff,</w:t>
      </w:r>
    </w:p>
    <w:p w14:paraId="6A0CDECA"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 xml:space="preserve">3. Heizkörper oder Konvektoren, die über Leitungen wie in </w:t>
      </w:r>
      <w:r w:rsidRPr="00A76B4F">
        <w:rPr>
          <w:rFonts w:ascii="Trebuchet MS" w:hAnsi="Trebuchet MS"/>
          <w:bCs/>
          <w:i/>
          <w:iCs/>
          <w:sz w:val="19"/>
        </w:rPr>
        <w:t>Nr. 2</w:t>
      </w:r>
      <w:r w:rsidRPr="00A76B4F">
        <w:rPr>
          <w:rFonts w:ascii="Trebuchet MS" w:hAnsi="Trebuchet MS"/>
          <w:bCs/>
          <w:sz w:val="19"/>
        </w:rPr>
        <w:t xml:space="preserve"> erwähnt versorgt werden,</w:t>
      </w:r>
    </w:p>
    <w:p w14:paraId="4A537F99" w14:textId="77777777" w:rsidR="00A76B4F" w:rsidRPr="00A76B4F" w:rsidRDefault="00A76B4F" w:rsidP="003E1027">
      <w:pPr>
        <w:spacing w:after="0" w:line="240" w:lineRule="auto"/>
        <w:jc w:val="both"/>
        <w:rPr>
          <w:rFonts w:ascii="Trebuchet MS" w:hAnsi="Trebuchet MS"/>
          <w:bCs/>
          <w:sz w:val="19"/>
        </w:rPr>
      </w:pPr>
      <w:r w:rsidRPr="00A76B4F">
        <w:rPr>
          <w:rFonts w:ascii="Trebuchet MS" w:hAnsi="Trebuchet MS"/>
          <w:bCs/>
          <w:sz w:val="19"/>
        </w:rPr>
        <w:t>4. metallische Umhüllungen von elektrischen Betriebsmitteln der Klasse II oder einer Klasse, die der von elektrischen Geräten der Klasse II gleichwertig ist.</w:t>
      </w:r>
    </w:p>
    <w:p w14:paraId="0052E8ED" w14:textId="77777777" w:rsidR="00A76B4F" w:rsidRPr="00A76B4F" w:rsidRDefault="00A76B4F" w:rsidP="003E1027">
      <w:pPr>
        <w:spacing w:after="120" w:line="240" w:lineRule="auto"/>
        <w:jc w:val="both"/>
        <w:rPr>
          <w:rFonts w:ascii="Trebuchet MS" w:hAnsi="Trebuchet MS"/>
          <w:bCs/>
          <w:sz w:val="19"/>
        </w:rPr>
      </w:pPr>
    </w:p>
    <w:p w14:paraId="23A397C3" w14:textId="77777777" w:rsidR="003E1027" w:rsidRDefault="003E1027">
      <w:pPr>
        <w:rPr>
          <w:rFonts w:ascii="Trebuchet MS" w:hAnsi="Trebuchet MS"/>
          <w:bCs/>
          <w:i/>
          <w:iCs/>
          <w:sz w:val="19"/>
        </w:rPr>
      </w:pPr>
      <w:r>
        <w:rPr>
          <w:rFonts w:ascii="Trebuchet MS" w:hAnsi="Trebuchet MS"/>
          <w:bCs/>
          <w:i/>
          <w:iCs/>
          <w:sz w:val="19"/>
        </w:rPr>
        <w:br w:type="page"/>
      </w:r>
    </w:p>
    <w:p w14:paraId="07BE857F" w14:textId="3439ACB6" w:rsidR="00A76B4F" w:rsidRPr="00A854F7" w:rsidRDefault="00A76B4F" w:rsidP="00A854F7">
      <w:pPr>
        <w:pStyle w:val="FOD-fig-tab-titel"/>
      </w:pPr>
      <w:bookmarkStart w:id="2452" w:name="_Toc202794531"/>
      <w:r w:rsidRPr="00A854F7">
        <w:lastRenderedPageBreak/>
        <w:t xml:space="preserve">Abbildung 7.1 - Beispiel für das Anlegen der zusätzlichen Potentialausgleichsverbindung in </w:t>
      </w:r>
      <w:bookmarkEnd w:id="2447"/>
      <w:r w:rsidRPr="00A854F7">
        <w:t>einer Räumlichkeit mit Badewanne</w:t>
      </w:r>
      <w:bookmarkEnd w:id="2452"/>
    </w:p>
    <w:p w14:paraId="331411DC"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noProof/>
          <w:sz w:val="19"/>
        </w:rPr>
        <w:drawing>
          <wp:inline distT="0" distB="0" distL="0" distR="0" wp14:anchorId="02D44CD1" wp14:editId="25939E08">
            <wp:extent cx="5731510" cy="3561080"/>
            <wp:effectExtent l="0" t="0" r="2540" b="1270"/>
            <wp:docPr id="44961289" name="Image 1" descr="Une image contenant diagramme, Rectangle, Plan, Dessin techniqu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961289" name="Image 1" descr="Une image contenant diagramme, Rectangle, Plan, Dessin technique&#10;&#10;Description générée automatiquement"/>
                    <pic:cNvPicPr/>
                  </pic:nvPicPr>
                  <pic:blipFill>
                    <a:blip r:embed="rId269">
                      <a:extLst>
                        <a:ext uri="{28A0092B-C50C-407E-A947-70E740481C1C}">
                          <a14:useLocalDpi xmlns:a14="http://schemas.microsoft.com/office/drawing/2010/main" val="0"/>
                        </a:ext>
                      </a:extLst>
                    </a:blip>
                    <a:stretch>
                      <a:fillRect/>
                    </a:stretch>
                  </pic:blipFill>
                  <pic:spPr>
                    <a:xfrm>
                      <a:off x="0" y="0"/>
                      <a:ext cx="5731510" cy="3561080"/>
                    </a:xfrm>
                    <a:prstGeom prst="rect">
                      <a:avLst/>
                    </a:prstGeom>
                  </pic:spPr>
                </pic:pic>
              </a:graphicData>
            </a:graphic>
          </wp:inline>
        </w:drawing>
      </w:r>
    </w:p>
    <w:p w14:paraId="23FDFA08"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(1) Metallentladung</w:t>
      </w:r>
    </w:p>
    <w:p w14:paraId="616DDCAF"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(2) Metallische Wasserleitungen </w:t>
      </w:r>
    </w:p>
    <w:p w14:paraId="4EB80A9D"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(3) Metallische Leitungen der Zentralheizung</w:t>
      </w:r>
    </w:p>
    <w:p w14:paraId="057C13E3"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(4) Metallische Badewanne</w:t>
      </w:r>
    </w:p>
    <w:p w14:paraId="04139FB2"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(5) Metallische Türeinfassungen</w:t>
      </w:r>
    </w:p>
    <w:p w14:paraId="7FE213ED"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(6) Waschbecken</w:t>
      </w:r>
    </w:p>
    <w:p w14:paraId="1F236801"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(7) Metallischer Heizkörper</w:t>
      </w:r>
    </w:p>
    <w:p w14:paraId="2C59C069"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(8) Verteiler- und Schaltgerätekombination der elektrischen Anlage</w:t>
      </w:r>
    </w:p>
    <w:p w14:paraId="0A375204"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(9) Steckdose, die über Niederspannung versorgt wird</w:t>
      </w:r>
    </w:p>
    <w:p w14:paraId="07521D14"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(10) Beleuchtungsgerät der Klasse I, das über Niederspannung versorgt wird</w:t>
      </w:r>
    </w:p>
    <w:p w14:paraId="74322F86"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(11) Zusätzliche Potentialausgleichsverbindung</w:t>
      </w:r>
    </w:p>
    <w:p w14:paraId="44562EC7"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(12) Schutzleiter des Endstromkreises der Räumlichkeit mit Badewanne</w:t>
      </w:r>
    </w:p>
    <w:p w14:paraId="003CF184" w14:textId="77777777" w:rsidR="00285B44" w:rsidRDefault="00285B44" w:rsidP="00962ACD">
      <w:pPr>
        <w:pStyle w:val="FOD-niv4"/>
      </w:pPr>
    </w:p>
    <w:p w14:paraId="65DAA521" w14:textId="5DE6F474" w:rsidR="00A76B4F" w:rsidRPr="00A76B4F" w:rsidRDefault="00A76B4F" w:rsidP="00962ACD">
      <w:pPr>
        <w:pStyle w:val="FOD-niv4"/>
      </w:pPr>
      <w:bookmarkStart w:id="2453" w:name="_Toc196399135"/>
      <w:bookmarkStart w:id="2454" w:name="_Toc196734788"/>
      <w:r w:rsidRPr="00A76B4F">
        <w:t>Unterabschnitt 7.1.4.5 - In festen Wänden eingebaute elektrische Heizelemente</w:t>
      </w:r>
      <w:bookmarkEnd w:id="2453"/>
      <w:bookmarkEnd w:id="2454"/>
    </w:p>
    <w:p w14:paraId="1710825C" w14:textId="77777777" w:rsidR="00A76B4F" w:rsidRPr="00A76B4F" w:rsidRDefault="00A76B4F" w:rsidP="00420F8E">
      <w:pPr>
        <w:spacing w:after="0" w:line="240" w:lineRule="auto"/>
        <w:jc w:val="both"/>
        <w:rPr>
          <w:rFonts w:ascii="Trebuchet MS" w:hAnsi="Trebuchet MS"/>
          <w:bCs/>
          <w:sz w:val="19"/>
        </w:rPr>
      </w:pPr>
      <w:r w:rsidRPr="00A76B4F">
        <w:rPr>
          <w:rFonts w:ascii="Trebuchet MS" w:hAnsi="Trebuchet MS"/>
          <w:bCs/>
          <w:sz w:val="19"/>
        </w:rPr>
        <w:t xml:space="preserve">In festen Wänden eingebaute elektrische Heizelemente, die den Vorschriften von </w:t>
      </w:r>
      <w:r w:rsidRPr="00A76B4F">
        <w:rPr>
          <w:rFonts w:ascii="Trebuchet MS" w:hAnsi="Trebuchet MS"/>
          <w:bCs/>
          <w:i/>
          <w:iCs/>
          <w:sz w:val="19"/>
        </w:rPr>
        <w:t>Unterabschnitt 4.2.2.5 Buchstabe c</w:t>
      </w:r>
      <w:r w:rsidRPr="00A76B4F">
        <w:rPr>
          <w:rFonts w:ascii="Trebuchet MS" w:hAnsi="Trebuchet MS"/>
          <w:bCs/>
          <w:sz w:val="19"/>
        </w:rPr>
        <w:t xml:space="preserve"> und </w:t>
      </w:r>
      <w:r w:rsidRPr="00A76B4F">
        <w:rPr>
          <w:rFonts w:ascii="Trebuchet MS" w:hAnsi="Trebuchet MS"/>
          <w:bCs/>
          <w:i/>
          <w:iCs/>
          <w:sz w:val="19"/>
        </w:rPr>
        <w:t>Unterabschnitt 5.2.9.13</w:t>
      </w:r>
      <w:r w:rsidRPr="00A76B4F">
        <w:rPr>
          <w:rFonts w:ascii="Trebuchet MS" w:hAnsi="Trebuchet MS"/>
          <w:bCs/>
          <w:sz w:val="19"/>
        </w:rPr>
        <w:t xml:space="preserve"> entsprechen, sind in Räumlichkeiten mit Badewanne und/oder Dusche zugelassen, sofern:</w:t>
      </w:r>
    </w:p>
    <w:p w14:paraId="2CE9DE6F" w14:textId="77777777" w:rsidR="00A76B4F" w:rsidRPr="00A76B4F" w:rsidRDefault="00A76B4F" w:rsidP="00420F8E">
      <w:pPr>
        <w:spacing w:after="0" w:line="240" w:lineRule="auto"/>
        <w:jc w:val="both"/>
        <w:rPr>
          <w:rFonts w:ascii="Trebuchet MS" w:hAnsi="Trebuchet MS"/>
          <w:bCs/>
          <w:sz w:val="19"/>
        </w:rPr>
      </w:pPr>
      <w:r w:rsidRPr="00A76B4F">
        <w:rPr>
          <w:rFonts w:ascii="Trebuchet MS" w:hAnsi="Trebuchet MS"/>
          <w:bCs/>
          <w:sz w:val="19"/>
        </w:rPr>
        <w:t>1. sie sich nicht in Bereich 0 befinden,</w:t>
      </w:r>
    </w:p>
    <w:p w14:paraId="61EA8B9F" w14:textId="77777777" w:rsidR="00A76B4F" w:rsidRPr="00A76B4F" w:rsidRDefault="00A76B4F" w:rsidP="00420F8E">
      <w:pPr>
        <w:spacing w:after="0" w:line="240" w:lineRule="auto"/>
        <w:jc w:val="both"/>
        <w:rPr>
          <w:rFonts w:ascii="Trebuchet MS" w:hAnsi="Trebuchet MS"/>
          <w:bCs/>
          <w:iCs/>
          <w:sz w:val="19"/>
        </w:rPr>
      </w:pPr>
      <w:r w:rsidRPr="00A76B4F">
        <w:rPr>
          <w:rFonts w:ascii="Trebuchet MS" w:hAnsi="Trebuchet MS"/>
          <w:bCs/>
          <w:sz w:val="19"/>
        </w:rPr>
        <w:t>2. sie mit einem Metallgitter abgedeckt sind, das an eine zusätzliche Potentialausgleichsverbindung angeschlossen ist.</w:t>
      </w:r>
    </w:p>
    <w:p w14:paraId="0A42DDD5" w14:textId="77777777" w:rsidR="00420F8E" w:rsidRDefault="00420F8E" w:rsidP="003E1027">
      <w:pPr>
        <w:spacing w:after="120" w:line="240" w:lineRule="auto"/>
        <w:jc w:val="both"/>
        <w:rPr>
          <w:rFonts w:ascii="Trebuchet MS" w:hAnsi="Trebuchet MS"/>
          <w:bCs/>
          <w:i/>
          <w:iCs/>
          <w:sz w:val="19"/>
        </w:rPr>
      </w:pPr>
    </w:p>
    <w:p w14:paraId="669CA3F5" w14:textId="77777777" w:rsidR="00420F8E" w:rsidRDefault="00420F8E">
      <w:pPr>
        <w:rPr>
          <w:rFonts w:ascii="Trebuchet MS" w:hAnsi="Trebuchet MS"/>
          <w:bCs/>
          <w:i/>
          <w:iCs/>
          <w:sz w:val="19"/>
        </w:rPr>
      </w:pPr>
      <w:r>
        <w:rPr>
          <w:rFonts w:ascii="Trebuchet MS" w:hAnsi="Trebuchet MS"/>
          <w:bCs/>
          <w:i/>
          <w:iCs/>
          <w:sz w:val="19"/>
        </w:rPr>
        <w:br w:type="page"/>
      </w:r>
    </w:p>
    <w:p w14:paraId="28ED95FB" w14:textId="4244DB44" w:rsidR="00A76B4F" w:rsidRPr="00A76B4F" w:rsidRDefault="00A76B4F" w:rsidP="00420F8E">
      <w:pPr>
        <w:pStyle w:val="FOD-niv3"/>
        <w:outlineLvl w:val="1"/>
      </w:pPr>
      <w:bookmarkStart w:id="2455" w:name="_Toc196399136"/>
      <w:bookmarkStart w:id="2456" w:name="_Toc196734789"/>
      <w:r w:rsidRPr="00A76B4F">
        <w:lastRenderedPageBreak/>
        <w:t>Abschnitt 7.1.5 - Wahl und Einsatz elektrischer Betriebsmittel</w:t>
      </w:r>
      <w:bookmarkStart w:id="2457" w:name="_Toc2871822"/>
      <w:bookmarkEnd w:id="2455"/>
      <w:bookmarkEnd w:id="2456"/>
    </w:p>
    <w:p w14:paraId="2AAF9CDC" w14:textId="77777777" w:rsidR="00A76B4F" w:rsidRPr="00A76B4F" w:rsidRDefault="00A76B4F" w:rsidP="00962ACD">
      <w:pPr>
        <w:pStyle w:val="FOD-niv4"/>
      </w:pPr>
      <w:bookmarkStart w:id="2458" w:name="_Toc196399137"/>
      <w:bookmarkStart w:id="2459" w:name="_Toc196734790"/>
      <w:r w:rsidRPr="00A76B4F">
        <w:t>Unterabschnitt 7.1.5.1 - Gemeinsame Vorschriften - Äußere Einflüsse</w:t>
      </w:r>
      <w:bookmarkEnd w:id="2457"/>
      <w:bookmarkEnd w:id="2458"/>
      <w:bookmarkEnd w:id="2459"/>
    </w:p>
    <w:p w14:paraId="5244DD27" w14:textId="77777777"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t>a. Einsatz elektrischer Betriebsmittel je nach äußeren Einflüssen</w:t>
      </w:r>
    </w:p>
    <w:p w14:paraId="0CD1271F"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In </w:t>
      </w:r>
      <w:r w:rsidRPr="00A76B4F">
        <w:rPr>
          <w:rFonts w:ascii="Trebuchet MS" w:hAnsi="Trebuchet MS"/>
          <w:bCs/>
          <w:i/>
          <w:iCs/>
          <w:sz w:val="19"/>
        </w:rPr>
        <w:t>Tabelle 7.3</w:t>
      </w:r>
      <w:r w:rsidRPr="00A76B4F">
        <w:rPr>
          <w:rFonts w:ascii="Trebuchet MS" w:hAnsi="Trebuchet MS"/>
          <w:bCs/>
          <w:sz w:val="19"/>
        </w:rPr>
        <w:t xml:space="preserve"> werden die Kombinationen der äußeren Einflüsse "Auftreten von Wasser", "Elektrischer Widerstand des menschlichen Körpers" und "Kontakt von Personen mit Erdpotential" in Räumlichkeiten mit Badewanne und/oder Dusche angegeben.</w:t>
      </w:r>
    </w:p>
    <w:p w14:paraId="17A26EA9" w14:textId="77777777" w:rsidR="00A76B4F" w:rsidRPr="00A854F7" w:rsidRDefault="00A76B4F" w:rsidP="00A854F7">
      <w:pPr>
        <w:pStyle w:val="FOD-tab-titel"/>
      </w:pPr>
      <w:bookmarkStart w:id="2460" w:name="_Toc2871425"/>
      <w:bookmarkStart w:id="2461" w:name="_Toc202794591"/>
      <w:bookmarkStart w:id="2462" w:name="_Toc2871383"/>
      <w:r w:rsidRPr="00A854F7">
        <w:t>Tabelle 7.3 - Räumlichkeiten mit Badewanne und/oder Dusche: Kombinationen der äußeren Einflüsse AD, BB und BC</w:t>
      </w:r>
      <w:bookmarkEnd w:id="2460"/>
      <w:bookmarkEnd w:id="2461"/>
    </w:p>
    <w:tbl>
      <w:tblPr>
        <w:tblStyle w:val="Grilledutableau"/>
        <w:tblW w:w="0" w:type="auto"/>
        <w:tblLook w:val="04A0" w:firstRow="1" w:lastRow="0" w:firstColumn="1" w:lastColumn="0" w:noHBand="0" w:noVBand="1"/>
      </w:tblPr>
      <w:tblGrid>
        <w:gridCol w:w="2254"/>
        <w:gridCol w:w="2254"/>
        <w:gridCol w:w="2254"/>
        <w:gridCol w:w="2254"/>
      </w:tblGrid>
      <w:tr w:rsidR="00A76B4F" w:rsidRPr="00A76B4F" w14:paraId="63B0815F" w14:textId="77777777" w:rsidTr="00F678E3">
        <w:tc>
          <w:tcPr>
            <w:tcW w:w="2254" w:type="dxa"/>
          </w:tcPr>
          <w:p w14:paraId="2B472A2A"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i/>
                <w:szCs w:val="22"/>
              </w:rPr>
              <w:t>Äußere Einflüsse</w:t>
            </w:r>
          </w:p>
        </w:tc>
        <w:tc>
          <w:tcPr>
            <w:tcW w:w="2254" w:type="dxa"/>
          </w:tcPr>
          <w:p w14:paraId="64295929"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Auftreten von Wasser</w:t>
            </w:r>
          </w:p>
        </w:tc>
        <w:tc>
          <w:tcPr>
            <w:tcW w:w="2254" w:type="dxa"/>
          </w:tcPr>
          <w:p w14:paraId="214E53D0"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Elektrischer Widerstand des menschlichen Körpers</w:t>
            </w:r>
          </w:p>
        </w:tc>
        <w:tc>
          <w:tcPr>
            <w:tcW w:w="2254" w:type="dxa"/>
          </w:tcPr>
          <w:p w14:paraId="54F204D7"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Kontakt von Personen mit Erdpotential</w:t>
            </w:r>
          </w:p>
        </w:tc>
      </w:tr>
      <w:tr w:rsidR="00A76B4F" w:rsidRPr="00A76B4F" w14:paraId="0643BCC1" w14:textId="77777777" w:rsidTr="00F678E3">
        <w:tc>
          <w:tcPr>
            <w:tcW w:w="2254" w:type="dxa"/>
          </w:tcPr>
          <w:p w14:paraId="05600E7B" w14:textId="77777777" w:rsidR="00A76B4F" w:rsidRPr="00A76B4F" w:rsidRDefault="00A76B4F" w:rsidP="00285B44">
            <w:pPr>
              <w:spacing w:after="120"/>
              <w:ind w:left="142"/>
              <w:jc w:val="both"/>
              <w:rPr>
                <w:rFonts w:eastAsiaTheme="minorEastAsia" w:cstheme="minorBidi"/>
                <w:bCs/>
                <w:szCs w:val="22"/>
              </w:rPr>
            </w:pPr>
            <w:r w:rsidRPr="00A76B4F">
              <w:rPr>
                <w:rFonts w:eastAsiaTheme="minorEastAsia" w:cstheme="minorBidi"/>
                <w:bCs/>
                <w:szCs w:val="22"/>
              </w:rPr>
              <w:t>Bereich 0</w:t>
            </w:r>
          </w:p>
        </w:tc>
        <w:tc>
          <w:tcPr>
            <w:tcW w:w="2254" w:type="dxa"/>
          </w:tcPr>
          <w:p w14:paraId="5118268D" w14:textId="77777777" w:rsidR="00A76B4F" w:rsidRPr="00A76B4F" w:rsidRDefault="00A76B4F" w:rsidP="00285B44">
            <w:pPr>
              <w:spacing w:after="120"/>
              <w:ind w:left="41"/>
              <w:jc w:val="center"/>
              <w:rPr>
                <w:rFonts w:eastAsiaTheme="minorEastAsia" w:cstheme="minorBidi"/>
                <w:bCs/>
                <w:szCs w:val="22"/>
              </w:rPr>
            </w:pPr>
            <w:r w:rsidRPr="00A76B4F">
              <w:rPr>
                <w:rFonts w:eastAsiaTheme="minorEastAsia" w:cstheme="minorBidi"/>
                <w:bCs/>
                <w:szCs w:val="22"/>
              </w:rPr>
              <w:t>AD7</w:t>
            </w:r>
          </w:p>
        </w:tc>
        <w:tc>
          <w:tcPr>
            <w:tcW w:w="2254" w:type="dxa"/>
          </w:tcPr>
          <w:p w14:paraId="268BCCF6"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BB3</w:t>
            </w:r>
          </w:p>
        </w:tc>
        <w:tc>
          <w:tcPr>
            <w:tcW w:w="2254" w:type="dxa"/>
          </w:tcPr>
          <w:p w14:paraId="5C42B5C2"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BC4**</w:t>
            </w:r>
          </w:p>
        </w:tc>
      </w:tr>
      <w:tr w:rsidR="00A76B4F" w:rsidRPr="00A76B4F" w14:paraId="6BE9259C" w14:textId="77777777" w:rsidTr="00F678E3">
        <w:tc>
          <w:tcPr>
            <w:tcW w:w="2254" w:type="dxa"/>
          </w:tcPr>
          <w:p w14:paraId="6FACF374" w14:textId="77777777" w:rsidR="00A76B4F" w:rsidRPr="00A76B4F" w:rsidRDefault="00A76B4F" w:rsidP="00285B44">
            <w:pPr>
              <w:spacing w:after="120"/>
              <w:ind w:left="142"/>
              <w:jc w:val="both"/>
              <w:rPr>
                <w:rFonts w:eastAsiaTheme="minorEastAsia" w:cstheme="minorBidi"/>
                <w:bCs/>
                <w:szCs w:val="22"/>
              </w:rPr>
            </w:pPr>
            <w:r w:rsidRPr="00A76B4F">
              <w:rPr>
                <w:rFonts w:eastAsiaTheme="minorEastAsia" w:cstheme="minorBidi"/>
                <w:bCs/>
                <w:szCs w:val="22"/>
              </w:rPr>
              <w:t>Bereich 1</w:t>
            </w:r>
          </w:p>
        </w:tc>
        <w:tc>
          <w:tcPr>
            <w:tcW w:w="2254" w:type="dxa"/>
          </w:tcPr>
          <w:p w14:paraId="5904A3F2" w14:textId="77777777" w:rsidR="00A76B4F" w:rsidRPr="00A76B4F" w:rsidRDefault="00A76B4F" w:rsidP="00285B44">
            <w:pPr>
              <w:spacing w:after="120"/>
              <w:ind w:left="41"/>
              <w:jc w:val="center"/>
              <w:rPr>
                <w:rFonts w:eastAsiaTheme="minorEastAsia" w:cstheme="minorBidi"/>
                <w:bCs/>
                <w:szCs w:val="22"/>
              </w:rPr>
            </w:pPr>
            <w:r w:rsidRPr="00A76B4F">
              <w:rPr>
                <w:rFonts w:eastAsiaTheme="minorEastAsia" w:cstheme="minorBidi"/>
                <w:bCs/>
                <w:szCs w:val="22"/>
              </w:rPr>
              <w:t>AD4*</w:t>
            </w:r>
          </w:p>
        </w:tc>
        <w:tc>
          <w:tcPr>
            <w:tcW w:w="2254" w:type="dxa"/>
          </w:tcPr>
          <w:p w14:paraId="22127007"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BB3</w:t>
            </w:r>
          </w:p>
        </w:tc>
        <w:tc>
          <w:tcPr>
            <w:tcW w:w="2254" w:type="dxa"/>
          </w:tcPr>
          <w:p w14:paraId="386092B6"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BC3**</w:t>
            </w:r>
          </w:p>
        </w:tc>
      </w:tr>
      <w:tr w:rsidR="00A76B4F" w:rsidRPr="00A76B4F" w14:paraId="51629052" w14:textId="77777777" w:rsidTr="00F678E3">
        <w:tc>
          <w:tcPr>
            <w:tcW w:w="2254" w:type="dxa"/>
          </w:tcPr>
          <w:p w14:paraId="6A54B52D" w14:textId="77777777" w:rsidR="00A76B4F" w:rsidRPr="00A76B4F" w:rsidRDefault="00A76B4F" w:rsidP="00285B44">
            <w:pPr>
              <w:spacing w:after="120"/>
              <w:ind w:left="142"/>
              <w:jc w:val="both"/>
              <w:rPr>
                <w:rFonts w:eastAsiaTheme="minorEastAsia" w:cstheme="minorBidi"/>
                <w:bCs/>
                <w:szCs w:val="22"/>
              </w:rPr>
            </w:pPr>
            <w:r w:rsidRPr="00A76B4F">
              <w:rPr>
                <w:rFonts w:eastAsiaTheme="minorEastAsia" w:cstheme="minorBidi"/>
                <w:bCs/>
                <w:szCs w:val="22"/>
              </w:rPr>
              <w:t>Bereich 2</w:t>
            </w:r>
          </w:p>
        </w:tc>
        <w:tc>
          <w:tcPr>
            <w:tcW w:w="2254" w:type="dxa"/>
          </w:tcPr>
          <w:p w14:paraId="4EB76194" w14:textId="77777777" w:rsidR="00A76B4F" w:rsidRPr="00A76B4F" w:rsidRDefault="00A76B4F" w:rsidP="00285B44">
            <w:pPr>
              <w:spacing w:after="120"/>
              <w:ind w:left="41"/>
              <w:jc w:val="center"/>
              <w:rPr>
                <w:rFonts w:eastAsiaTheme="minorEastAsia" w:cstheme="minorBidi"/>
                <w:bCs/>
                <w:szCs w:val="22"/>
              </w:rPr>
            </w:pPr>
            <w:r w:rsidRPr="00A76B4F">
              <w:rPr>
                <w:rFonts w:eastAsiaTheme="minorEastAsia" w:cstheme="minorBidi"/>
                <w:bCs/>
                <w:szCs w:val="22"/>
              </w:rPr>
              <w:t>AD4***</w:t>
            </w:r>
          </w:p>
        </w:tc>
        <w:tc>
          <w:tcPr>
            <w:tcW w:w="2254" w:type="dxa"/>
          </w:tcPr>
          <w:p w14:paraId="6C27499F"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BB2</w:t>
            </w:r>
          </w:p>
        </w:tc>
        <w:tc>
          <w:tcPr>
            <w:tcW w:w="2254" w:type="dxa"/>
          </w:tcPr>
          <w:p w14:paraId="3A405751"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BC3**</w:t>
            </w:r>
          </w:p>
        </w:tc>
      </w:tr>
      <w:tr w:rsidR="00A76B4F" w:rsidRPr="00A76B4F" w14:paraId="62B2C09E" w14:textId="77777777" w:rsidTr="00F678E3">
        <w:tc>
          <w:tcPr>
            <w:tcW w:w="2254" w:type="dxa"/>
          </w:tcPr>
          <w:p w14:paraId="4D478815" w14:textId="77777777" w:rsidR="00A76B4F" w:rsidRPr="00A76B4F" w:rsidRDefault="00A76B4F" w:rsidP="00285B44">
            <w:pPr>
              <w:spacing w:after="120"/>
              <w:ind w:left="142"/>
              <w:jc w:val="both"/>
              <w:rPr>
                <w:rFonts w:eastAsiaTheme="minorEastAsia" w:cstheme="minorBidi"/>
                <w:bCs/>
                <w:iCs/>
                <w:szCs w:val="22"/>
              </w:rPr>
            </w:pPr>
            <w:r w:rsidRPr="00A76B4F">
              <w:rPr>
                <w:rFonts w:eastAsiaTheme="minorEastAsia" w:cstheme="minorBidi"/>
                <w:bCs/>
                <w:szCs w:val="22"/>
              </w:rPr>
              <w:t>Räumlichkeit mit Badewanne und/oder Dusche (außerhalb der Bereiche)</w:t>
            </w:r>
          </w:p>
        </w:tc>
        <w:tc>
          <w:tcPr>
            <w:tcW w:w="2254" w:type="dxa"/>
          </w:tcPr>
          <w:p w14:paraId="4C3C75DB" w14:textId="77777777" w:rsidR="00A76B4F" w:rsidRPr="00A76B4F" w:rsidRDefault="00A76B4F" w:rsidP="00285B44">
            <w:pPr>
              <w:spacing w:after="120"/>
              <w:ind w:left="41"/>
              <w:jc w:val="center"/>
              <w:rPr>
                <w:rFonts w:eastAsiaTheme="minorEastAsia" w:cstheme="minorBidi"/>
                <w:bCs/>
                <w:szCs w:val="22"/>
              </w:rPr>
            </w:pPr>
            <w:r w:rsidRPr="00A76B4F">
              <w:rPr>
                <w:rFonts w:eastAsiaTheme="minorEastAsia" w:cstheme="minorBidi"/>
                <w:bCs/>
                <w:szCs w:val="22"/>
              </w:rPr>
              <w:t>AD2***</w:t>
            </w:r>
          </w:p>
          <w:p w14:paraId="46821F6F" w14:textId="77777777" w:rsidR="00A76B4F" w:rsidRPr="00A76B4F" w:rsidRDefault="00A76B4F" w:rsidP="00285B44">
            <w:pPr>
              <w:spacing w:after="120"/>
              <w:ind w:left="41"/>
              <w:jc w:val="center"/>
              <w:rPr>
                <w:rFonts w:eastAsiaTheme="minorEastAsia" w:cstheme="minorBidi"/>
                <w:bCs/>
                <w:szCs w:val="22"/>
              </w:rPr>
            </w:pPr>
          </w:p>
        </w:tc>
        <w:tc>
          <w:tcPr>
            <w:tcW w:w="2254" w:type="dxa"/>
          </w:tcPr>
          <w:p w14:paraId="08FCCD1B"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BB2</w:t>
            </w:r>
          </w:p>
          <w:p w14:paraId="655527E0" w14:textId="77777777" w:rsidR="00A76B4F" w:rsidRPr="00A76B4F" w:rsidRDefault="00A76B4F" w:rsidP="00285B44">
            <w:pPr>
              <w:spacing w:after="120"/>
              <w:ind w:left="142"/>
              <w:jc w:val="center"/>
              <w:rPr>
                <w:rFonts w:eastAsiaTheme="minorEastAsia" w:cstheme="minorBidi"/>
                <w:bCs/>
                <w:szCs w:val="22"/>
              </w:rPr>
            </w:pPr>
          </w:p>
        </w:tc>
        <w:tc>
          <w:tcPr>
            <w:tcW w:w="2254" w:type="dxa"/>
          </w:tcPr>
          <w:p w14:paraId="0EE79684" w14:textId="77777777" w:rsidR="00A76B4F" w:rsidRPr="00A76B4F" w:rsidRDefault="00A76B4F" w:rsidP="00285B44">
            <w:pPr>
              <w:spacing w:after="120"/>
              <w:ind w:left="142"/>
              <w:jc w:val="center"/>
              <w:rPr>
                <w:rFonts w:eastAsiaTheme="minorEastAsia" w:cstheme="minorBidi"/>
                <w:bCs/>
                <w:szCs w:val="22"/>
              </w:rPr>
            </w:pPr>
            <w:r w:rsidRPr="00A76B4F">
              <w:rPr>
                <w:rFonts w:eastAsiaTheme="minorEastAsia" w:cstheme="minorBidi"/>
                <w:bCs/>
                <w:szCs w:val="22"/>
              </w:rPr>
              <w:t>BC2**</w:t>
            </w:r>
          </w:p>
          <w:p w14:paraId="65860D22" w14:textId="77777777" w:rsidR="00A76B4F" w:rsidRPr="00A76B4F" w:rsidRDefault="00A76B4F" w:rsidP="00285B44">
            <w:pPr>
              <w:spacing w:after="120"/>
              <w:ind w:left="142"/>
              <w:jc w:val="center"/>
              <w:rPr>
                <w:rFonts w:eastAsiaTheme="minorEastAsia" w:cstheme="minorBidi"/>
                <w:bCs/>
                <w:szCs w:val="22"/>
              </w:rPr>
            </w:pPr>
          </w:p>
        </w:tc>
      </w:tr>
    </w:tbl>
    <w:p w14:paraId="7E94637B" w14:textId="77777777" w:rsidR="00A76B4F" w:rsidRPr="00A76B4F" w:rsidRDefault="00A76B4F" w:rsidP="00285B44">
      <w:pPr>
        <w:spacing w:after="120" w:line="240" w:lineRule="auto"/>
        <w:ind w:left="142"/>
        <w:jc w:val="both"/>
        <w:rPr>
          <w:rFonts w:ascii="Trebuchet MS" w:hAnsi="Trebuchet MS"/>
          <w:bCs/>
          <w:i/>
          <w:sz w:val="19"/>
        </w:rPr>
      </w:pPr>
      <w:r w:rsidRPr="00A76B4F">
        <w:rPr>
          <w:rFonts w:ascii="Trebuchet MS" w:hAnsi="Trebuchet MS"/>
          <w:bCs/>
          <w:sz w:val="19"/>
        </w:rPr>
        <w:t>* </w:t>
      </w:r>
      <w:r w:rsidRPr="00A76B4F">
        <w:rPr>
          <w:rFonts w:ascii="Trebuchet MS" w:hAnsi="Trebuchet MS"/>
          <w:bCs/>
          <w:i/>
          <w:sz w:val="19"/>
        </w:rPr>
        <w:t>Mindestwert; je nach vorhandenen äußeren Einflüssen zu bestimmen.</w:t>
      </w:r>
    </w:p>
    <w:p w14:paraId="1DB97014" w14:textId="77777777" w:rsidR="00A76B4F" w:rsidRPr="00A76B4F" w:rsidRDefault="00A76B4F" w:rsidP="003E1027">
      <w:pPr>
        <w:spacing w:after="120" w:line="240" w:lineRule="auto"/>
        <w:jc w:val="both"/>
        <w:rPr>
          <w:rFonts w:ascii="Trebuchet MS" w:hAnsi="Trebuchet MS"/>
          <w:bCs/>
          <w:i/>
          <w:sz w:val="19"/>
        </w:rPr>
      </w:pPr>
      <w:r w:rsidRPr="00A76B4F">
        <w:rPr>
          <w:rFonts w:ascii="Trebuchet MS" w:hAnsi="Trebuchet MS"/>
          <w:bCs/>
          <w:i/>
          <w:sz w:val="19"/>
        </w:rPr>
        <w:t>** Äußerer Einfluss BC, der in hauswirtschaftlichen Anlagen zu beachten ist. In nicht hauswirtschaftlichen Anlagen ist der äußere Einfluss BC je nach Beschaffenheit der Räumlichkeit mit Badewanne und/oder Dusche zu bestimmen.</w:t>
      </w:r>
    </w:p>
    <w:p w14:paraId="6E0D759F" w14:textId="77777777" w:rsidR="00A76B4F" w:rsidRPr="00A76B4F" w:rsidRDefault="00A76B4F" w:rsidP="003E1027">
      <w:pPr>
        <w:spacing w:after="120" w:line="240" w:lineRule="auto"/>
        <w:jc w:val="both"/>
        <w:rPr>
          <w:rFonts w:ascii="Trebuchet MS" w:hAnsi="Trebuchet MS"/>
          <w:bCs/>
          <w:i/>
          <w:sz w:val="19"/>
        </w:rPr>
      </w:pPr>
      <w:r w:rsidRPr="00A76B4F">
        <w:rPr>
          <w:rFonts w:ascii="Trebuchet MS" w:hAnsi="Trebuchet MS"/>
          <w:bCs/>
          <w:i/>
          <w:sz w:val="19"/>
        </w:rPr>
        <w:t>*** Zugelassene Schutzart von Steckdosen, die über Niederspannung versorgt werden: IPXX.</w:t>
      </w:r>
    </w:p>
    <w:bookmarkEnd w:id="2462"/>
    <w:p w14:paraId="0F4F96A7"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Erstrecken sich elektrische Betriebsmittel über mehrere Bereiche in einer Räumlichkeit mit Badewanne und/oder Dusche, sind die strengsten Vorschriften von </w:t>
      </w:r>
      <w:r w:rsidRPr="00A76B4F">
        <w:rPr>
          <w:rFonts w:ascii="Trebuchet MS" w:hAnsi="Trebuchet MS"/>
          <w:bCs/>
          <w:i/>
          <w:iCs/>
          <w:sz w:val="19"/>
        </w:rPr>
        <w:t>Tabelle 7.3</w:t>
      </w:r>
      <w:r w:rsidRPr="00A76B4F">
        <w:rPr>
          <w:rFonts w:ascii="Trebuchet MS" w:hAnsi="Trebuchet MS"/>
          <w:bCs/>
          <w:sz w:val="19"/>
        </w:rPr>
        <w:t xml:space="preserve"> anwendbar.</w:t>
      </w:r>
    </w:p>
    <w:p w14:paraId="3AAA63CF" w14:textId="77777777" w:rsidR="00A76B4F" w:rsidRPr="00A76B4F" w:rsidRDefault="00A76B4F" w:rsidP="00962ACD">
      <w:pPr>
        <w:pStyle w:val="FOD-niv4"/>
      </w:pPr>
      <w:bookmarkStart w:id="2463" w:name="_Toc196399138"/>
      <w:bookmarkStart w:id="2464" w:name="_Toc196734791"/>
      <w:r w:rsidRPr="00A76B4F">
        <w:t>Unterabschnitt 7.1.5.2 - Elektrische Betriebsmittel</w:t>
      </w:r>
      <w:bookmarkEnd w:id="2463"/>
      <w:bookmarkEnd w:id="2464"/>
    </w:p>
    <w:p w14:paraId="32031152" w14:textId="77777777"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t>a. Allgemeines</w:t>
      </w:r>
    </w:p>
    <w:p w14:paraId="610FD477" w14:textId="77777777" w:rsidR="00A76B4F" w:rsidRPr="00A76B4F" w:rsidRDefault="00A76B4F" w:rsidP="00410DE2">
      <w:pPr>
        <w:spacing w:before="120" w:after="0" w:line="240" w:lineRule="auto"/>
        <w:jc w:val="both"/>
        <w:rPr>
          <w:rFonts w:ascii="Trebuchet MS" w:hAnsi="Trebuchet MS"/>
          <w:bCs/>
          <w:sz w:val="19"/>
        </w:rPr>
      </w:pPr>
      <w:r w:rsidRPr="00A76B4F">
        <w:rPr>
          <w:rFonts w:ascii="Trebuchet MS" w:hAnsi="Trebuchet MS"/>
          <w:bCs/>
          <w:sz w:val="19"/>
        </w:rPr>
        <w:t xml:space="preserve">Die spezifischen Bestimmungen von </w:t>
      </w:r>
      <w:r w:rsidRPr="00A76B4F">
        <w:rPr>
          <w:rFonts w:ascii="Trebuchet MS" w:hAnsi="Trebuchet MS"/>
          <w:bCs/>
          <w:i/>
          <w:iCs/>
          <w:sz w:val="19"/>
        </w:rPr>
        <w:t>Unterabschnitt 7.1.5.2</w:t>
      </w:r>
      <w:r w:rsidRPr="00A76B4F">
        <w:rPr>
          <w:rFonts w:ascii="Trebuchet MS" w:hAnsi="Trebuchet MS"/>
          <w:bCs/>
          <w:sz w:val="19"/>
        </w:rPr>
        <w:t xml:space="preserve"> sind nicht anwendbar auf:</w:t>
      </w:r>
    </w:p>
    <w:p w14:paraId="1895B7DF" w14:textId="77777777" w:rsidR="00A76B4F" w:rsidRPr="00A76B4F" w:rsidRDefault="00A76B4F" w:rsidP="00410DE2">
      <w:pPr>
        <w:spacing w:before="120" w:after="0" w:line="240" w:lineRule="auto"/>
        <w:jc w:val="both"/>
        <w:rPr>
          <w:rFonts w:ascii="Trebuchet MS" w:hAnsi="Trebuchet MS"/>
          <w:bCs/>
          <w:sz w:val="19"/>
        </w:rPr>
      </w:pPr>
      <w:r w:rsidRPr="00A76B4F">
        <w:rPr>
          <w:rFonts w:ascii="Trebuchet MS" w:hAnsi="Trebuchet MS"/>
          <w:bCs/>
          <w:sz w:val="19"/>
        </w:rPr>
        <w:t>1. elektrische multifunktionale Duschkabinen,</w:t>
      </w:r>
    </w:p>
    <w:p w14:paraId="33F32B73" w14:textId="77777777" w:rsidR="00A76B4F" w:rsidRPr="00A76B4F" w:rsidRDefault="00A76B4F" w:rsidP="00410DE2">
      <w:pPr>
        <w:spacing w:before="120" w:after="0" w:line="240" w:lineRule="auto"/>
        <w:jc w:val="both"/>
        <w:rPr>
          <w:rFonts w:ascii="Trebuchet MS" w:hAnsi="Trebuchet MS"/>
          <w:bCs/>
          <w:sz w:val="19"/>
        </w:rPr>
      </w:pPr>
      <w:r w:rsidRPr="00A76B4F">
        <w:rPr>
          <w:rFonts w:ascii="Trebuchet MS" w:hAnsi="Trebuchet MS"/>
          <w:bCs/>
          <w:sz w:val="19"/>
        </w:rPr>
        <w:t>2. elektrische multifunktionale Duschsäulen,</w:t>
      </w:r>
    </w:p>
    <w:p w14:paraId="52F2B686" w14:textId="77777777" w:rsidR="00A76B4F" w:rsidRPr="00A76B4F" w:rsidRDefault="00A76B4F" w:rsidP="00410DE2">
      <w:pPr>
        <w:spacing w:before="120" w:after="0" w:line="240" w:lineRule="auto"/>
        <w:jc w:val="both"/>
        <w:rPr>
          <w:rFonts w:ascii="Trebuchet MS" w:hAnsi="Trebuchet MS"/>
          <w:bCs/>
          <w:sz w:val="19"/>
        </w:rPr>
      </w:pPr>
      <w:r w:rsidRPr="00A76B4F">
        <w:rPr>
          <w:rFonts w:ascii="Trebuchet MS" w:hAnsi="Trebuchet MS"/>
          <w:bCs/>
          <w:sz w:val="19"/>
        </w:rPr>
        <w:t>3. Badewannen bzw. Duschen mit elektrischen Funktionen,</w:t>
      </w:r>
    </w:p>
    <w:p w14:paraId="779E965A"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sofern für die weiter oben erwähnten Betriebsmittel eine EU-Konformitätserklärung vorliegt.</w:t>
      </w:r>
    </w:p>
    <w:p w14:paraId="4AE88D34"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Jedoch sind die durch weiter oben erwähnte Betriebsmittel gebildeten Bereiche zu berücksichtigen.</w:t>
      </w:r>
    </w:p>
    <w:p w14:paraId="353A45E9"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Abzweig-, Anschluss- und Verbindungsdosen sind in Bereich 0 verboten.</w:t>
      </w:r>
    </w:p>
    <w:p w14:paraId="59C4CFF0"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Es ist verboten, in den Bereichen 0, 1 und 2 elektrische Betriebsmittel zu installieren, die zur Versorgung oder zum Schutz elektrischer Betriebsmittel in anderen Räumlichkeiten dienen.</w:t>
      </w:r>
    </w:p>
    <w:p w14:paraId="7670D7F5"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Verteiler- und Schaltgerätekombinationen sind in den Bereichen 0, 1 und 2 verboten.</w:t>
      </w:r>
    </w:p>
    <w:p w14:paraId="14B040D9"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Stromkreise von Räumlichkeiten mit Badewanne und/oder Dusche dürfen auch elektrische Betriebsmittel, die sich in anderen Räumlichkeiten oder Bereichen befinden, versorgen.</w:t>
      </w:r>
    </w:p>
    <w:p w14:paraId="4EE29B96" w14:textId="77777777"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t>b. Bereich 0</w:t>
      </w:r>
    </w:p>
    <w:p w14:paraId="16D5E4A6" w14:textId="77777777" w:rsidR="00A76B4F" w:rsidRPr="00A76B4F" w:rsidRDefault="00A76B4F" w:rsidP="00285B44">
      <w:pPr>
        <w:spacing w:after="0" w:line="240" w:lineRule="auto"/>
        <w:jc w:val="both"/>
        <w:rPr>
          <w:rFonts w:ascii="Trebuchet MS" w:hAnsi="Trebuchet MS"/>
          <w:bCs/>
          <w:sz w:val="19"/>
        </w:rPr>
      </w:pPr>
      <w:r w:rsidRPr="00A76B4F">
        <w:rPr>
          <w:rFonts w:ascii="Trebuchet MS" w:hAnsi="Trebuchet MS"/>
          <w:bCs/>
          <w:sz w:val="19"/>
        </w:rPr>
        <w:t>Es werden nur ortsfeste elektrische Maschinen oder Geräte eingesetzt, sofern sie:</w:t>
      </w:r>
    </w:p>
    <w:p w14:paraId="7DA4EC92" w14:textId="77777777" w:rsidR="00285B44" w:rsidRDefault="00A76B4F" w:rsidP="00445351">
      <w:pPr>
        <w:pStyle w:val="Paragraphedeliste"/>
        <w:numPr>
          <w:ilvl w:val="0"/>
          <w:numId w:val="845"/>
        </w:numPr>
        <w:spacing w:after="120" w:line="240" w:lineRule="auto"/>
        <w:jc w:val="both"/>
        <w:rPr>
          <w:rFonts w:ascii="Trebuchet MS" w:hAnsi="Trebuchet MS"/>
          <w:bCs/>
          <w:sz w:val="19"/>
        </w:rPr>
      </w:pPr>
      <w:r w:rsidRPr="00285B44">
        <w:rPr>
          <w:rFonts w:ascii="Trebuchet MS" w:hAnsi="Trebuchet MS"/>
          <w:bCs/>
          <w:sz w:val="19"/>
        </w:rPr>
        <w:t xml:space="preserve">den für Bereich 0 geltenden Vorschriften entsprechen und für die Verwendung gemäß den Gebrauchs- und Montageanweisungen des Herstellers in diesem Bereich geeignet sind </w:t>
      </w:r>
    </w:p>
    <w:p w14:paraId="2214B782" w14:textId="77777777" w:rsidR="00285B44" w:rsidRDefault="00A76B4F" w:rsidP="00445351">
      <w:pPr>
        <w:pStyle w:val="Paragraphedeliste"/>
        <w:numPr>
          <w:ilvl w:val="0"/>
          <w:numId w:val="845"/>
        </w:numPr>
        <w:spacing w:after="120" w:line="240" w:lineRule="auto"/>
        <w:jc w:val="both"/>
        <w:rPr>
          <w:rFonts w:ascii="Trebuchet MS" w:hAnsi="Trebuchet MS"/>
          <w:bCs/>
          <w:sz w:val="19"/>
        </w:rPr>
      </w:pPr>
      <w:r w:rsidRPr="00285B44">
        <w:rPr>
          <w:rFonts w:ascii="Trebuchet MS" w:hAnsi="Trebuchet MS"/>
          <w:bCs/>
          <w:sz w:val="19"/>
        </w:rPr>
        <w:t>und</w:t>
      </w:r>
      <w:r w:rsidR="00285B44" w:rsidRPr="00285B44">
        <w:rPr>
          <w:rFonts w:ascii="Trebuchet MS" w:hAnsi="Trebuchet MS"/>
          <w:bCs/>
          <w:sz w:val="19"/>
        </w:rPr>
        <w:t xml:space="preserve"> </w:t>
      </w:r>
      <w:r w:rsidRPr="00285B44">
        <w:rPr>
          <w:rFonts w:ascii="Trebuchet MS" w:hAnsi="Trebuchet MS"/>
          <w:bCs/>
          <w:sz w:val="19"/>
        </w:rPr>
        <w:t>dauerhaft angeschlossen sind und</w:t>
      </w:r>
      <w:r w:rsidR="00285B44" w:rsidRPr="00285B44">
        <w:rPr>
          <w:rFonts w:ascii="Trebuchet MS" w:hAnsi="Trebuchet MS"/>
          <w:bCs/>
          <w:sz w:val="19"/>
        </w:rPr>
        <w:t xml:space="preserve"> </w:t>
      </w:r>
    </w:p>
    <w:p w14:paraId="263DBDAD" w14:textId="3B14A542" w:rsidR="00A76B4F" w:rsidRPr="00285B44" w:rsidRDefault="00A76B4F" w:rsidP="00445351">
      <w:pPr>
        <w:pStyle w:val="Paragraphedeliste"/>
        <w:numPr>
          <w:ilvl w:val="0"/>
          <w:numId w:val="845"/>
        </w:numPr>
        <w:spacing w:after="120" w:line="240" w:lineRule="auto"/>
        <w:jc w:val="both"/>
        <w:rPr>
          <w:rFonts w:ascii="Trebuchet MS" w:hAnsi="Trebuchet MS"/>
          <w:bCs/>
          <w:sz w:val="19"/>
        </w:rPr>
      </w:pPr>
      <w:r w:rsidRPr="00285B44">
        <w:rPr>
          <w:rFonts w:ascii="Trebuchet MS" w:hAnsi="Trebuchet MS"/>
          <w:bCs/>
          <w:sz w:val="19"/>
        </w:rPr>
        <w:t>über SELV versorgt werden mit SELV-Energieversorgungsquelle außerhalb der Bereiche 0 und 1.</w:t>
      </w:r>
    </w:p>
    <w:p w14:paraId="56F15B03" w14:textId="4E62AD5F"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In Ber</w:t>
      </w:r>
      <w:r w:rsidR="00285B44">
        <w:rPr>
          <w:rFonts w:ascii="Trebuchet MS" w:hAnsi="Trebuchet MS"/>
          <w:bCs/>
          <w:sz w:val="19"/>
        </w:rPr>
        <w:t>e</w:t>
      </w:r>
      <w:r w:rsidRPr="00A76B4F">
        <w:rPr>
          <w:rFonts w:ascii="Trebuchet MS" w:hAnsi="Trebuchet MS"/>
          <w:bCs/>
          <w:sz w:val="19"/>
        </w:rPr>
        <w:t xml:space="preserve">ich 0 sind Steckdosen und Steuerungseinrichtungen nicht zugelassen, mit Ausnahme von Steuerungseinrichtungen, die Teil der in vorhergehendem Absatz erwähnten ortsfesten elektrischen </w:t>
      </w:r>
      <w:r w:rsidRPr="00A76B4F">
        <w:rPr>
          <w:rFonts w:ascii="Trebuchet MS" w:hAnsi="Trebuchet MS"/>
          <w:bCs/>
          <w:sz w:val="19"/>
        </w:rPr>
        <w:lastRenderedPageBreak/>
        <w:t>Maschinen oder Geräte sind, sofern diese Steuerungseinrichtungen über SELV versorgt werden mit SELV-E</w:t>
      </w:r>
      <w:r w:rsidR="00285B44">
        <w:rPr>
          <w:rFonts w:ascii="Trebuchet MS" w:hAnsi="Trebuchet MS"/>
          <w:bCs/>
          <w:sz w:val="19"/>
        </w:rPr>
        <w:t>n</w:t>
      </w:r>
      <w:r w:rsidRPr="00A76B4F">
        <w:rPr>
          <w:rFonts w:ascii="Trebuchet MS" w:hAnsi="Trebuchet MS"/>
          <w:bCs/>
          <w:sz w:val="19"/>
        </w:rPr>
        <w:t>ergieversorgungsquelle außerhalb der Bereiche 0 und 1.</w:t>
      </w:r>
    </w:p>
    <w:p w14:paraId="43FEE879" w14:textId="77777777"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t>c. Bereich 1</w:t>
      </w:r>
    </w:p>
    <w:p w14:paraId="3C3FED97" w14:textId="77777777" w:rsidR="00A76B4F" w:rsidRPr="00A76B4F" w:rsidRDefault="00A76B4F" w:rsidP="00285B44">
      <w:pPr>
        <w:spacing w:after="0" w:line="240" w:lineRule="auto"/>
        <w:jc w:val="both"/>
        <w:rPr>
          <w:rFonts w:ascii="Trebuchet MS" w:hAnsi="Trebuchet MS"/>
          <w:bCs/>
          <w:sz w:val="19"/>
        </w:rPr>
      </w:pPr>
      <w:r w:rsidRPr="00A76B4F">
        <w:rPr>
          <w:rFonts w:ascii="Trebuchet MS" w:hAnsi="Trebuchet MS"/>
          <w:bCs/>
          <w:sz w:val="19"/>
        </w:rPr>
        <w:t>Erlaubt sind ausschließlich folgende elektrische Betriebsmittel:</w:t>
      </w:r>
    </w:p>
    <w:p w14:paraId="0E7EE345" w14:textId="77777777" w:rsidR="00A76B4F" w:rsidRPr="00A76B4F" w:rsidRDefault="00A76B4F" w:rsidP="00410DE2">
      <w:pPr>
        <w:spacing w:before="120" w:after="120" w:line="240" w:lineRule="auto"/>
        <w:jc w:val="both"/>
        <w:rPr>
          <w:rFonts w:ascii="Trebuchet MS" w:hAnsi="Trebuchet MS"/>
          <w:bCs/>
          <w:sz w:val="19"/>
        </w:rPr>
      </w:pPr>
      <w:r w:rsidRPr="00A76B4F">
        <w:rPr>
          <w:rFonts w:ascii="Trebuchet MS" w:hAnsi="Trebuchet MS"/>
          <w:bCs/>
          <w:sz w:val="19"/>
        </w:rPr>
        <w:t>1. ortsfeste elektrische Maschinen oder Geräte, die über SELV versorgt werden mit SELV-Energieversorgungsquelle außerhalb der Bereiche 0 und 1,</w:t>
      </w:r>
    </w:p>
    <w:p w14:paraId="4BC5F110" w14:textId="77777777" w:rsidR="00A76B4F" w:rsidRPr="00A76B4F" w:rsidRDefault="00A76B4F" w:rsidP="00285B44">
      <w:pPr>
        <w:spacing w:after="0" w:line="240" w:lineRule="auto"/>
        <w:jc w:val="both"/>
        <w:rPr>
          <w:rFonts w:ascii="Trebuchet MS" w:hAnsi="Trebuchet MS"/>
          <w:bCs/>
          <w:sz w:val="19"/>
        </w:rPr>
      </w:pPr>
      <w:r w:rsidRPr="00A76B4F">
        <w:rPr>
          <w:rFonts w:ascii="Trebuchet MS" w:hAnsi="Trebuchet MS"/>
          <w:bCs/>
          <w:sz w:val="19"/>
        </w:rPr>
        <w:t>2. Steckdosen, die über SELV versorgt werden mit SELV-Energieversorgungsquelle außerhalb der Bereiche 0 und 1,</w:t>
      </w:r>
    </w:p>
    <w:p w14:paraId="231637B4" w14:textId="77777777" w:rsidR="00A76B4F" w:rsidRPr="00A76B4F" w:rsidRDefault="00A76B4F" w:rsidP="00285B44">
      <w:pPr>
        <w:spacing w:before="120" w:after="0" w:line="240" w:lineRule="auto"/>
        <w:jc w:val="both"/>
        <w:rPr>
          <w:rFonts w:ascii="Trebuchet MS" w:hAnsi="Trebuchet MS"/>
          <w:bCs/>
          <w:sz w:val="19"/>
        </w:rPr>
      </w:pPr>
      <w:r w:rsidRPr="00A76B4F">
        <w:rPr>
          <w:rFonts w:ascii="Trebuchet MS" w:hAnsi="Trebuchet MS"/>
          <w:bCs/>
          <w:sz w:val="19"/>
        </w:rPr>
        <w:t>3. ortsfeste elektrische Maschinen oder Geräte, die über Niederspannung versorgt werden, sofern sie:</w:t>
      </w:r>
    </w:p>
    <w:p w14:paraId="56DBF482" w14:textId="77777777" w:rsidR="00285B44" w:rsidRDefault="00A76B4F" w:rsidP="00445351">
      <w:pPr>
        <w:pStyle w:val="Paragraphedeliste"/>
        <w:numPr>
          <w:ilvl w:val="0"/>
          <w:numId w:val="846"/>
        </w:numPr>
        <w:spacing w:after="0" w:line="240" w:lineRule="auto"/>
        <w:jc w:val="both"/>
        <w:rPr>
          <w:rFonts w:ascii="Trebuchet MS" w:hAnsi="Trebuchet MS"/>
          <w:bCs/>
          <w:sz w:val="19"/>
        </w:rPr>
      </w:pPr>
      <w:r w:rsidRPr="00285B44">
        <w:rPr>
          <w:rFonts w:ascii="Trebuchet MS" w:hAnsi="Trebuchet MS"/>
          <w:bCs/>
          <w:sz w:val="19"/>
        </w:rPr>
        <w:t>den für Bereich 1 geltenden Vorschriften entsprechen und für die Verwendung gemäß den Gebrauchs- und Montageanweisungen des Herstellers in diesem Bereich geeignet sind und</w:t>
      </w:r>
      <w:r w:rsidR="00285B44" w:rsidRPr="00285B44">
        <w:rPr>
          <w:rFonts w:ascii="Trebuchet MS" w:hAnsi="Trebuchet MS"/>
          <w:bCs/>
          <w:sz w:val="19"/>
        </w:rPr>
        <w:t xml:space="preserve"> </w:t>
      </w:r>
    </w:p>
    <w:p w14:paraId="5CA98D97" w14:textId="125EB895" w:rsidR="00A76B4F" w:rsidRPr="00285B44" w:rsidRDefault="00A76B4F" w:rsidP="00445351">
      <w:pPr>
        <w:pStyle w:val="Paragraphedeliste"/>
        <w:numPr>
          <w:ilvl w:val="0"/>
          <w:numId w:val="846"/>
        </w:numPr>
        <w:spacing w:after="120" w:line="240" w:lineRule="auto"/>
        <w:ind w:left="357" w:hanging="357"/>
        <w:jc w:val="both"/>
        <w:rPr>
          <w:rFonts w:ascii="Trebuchet MS" w:hAnsi="Trebuchet MS"/>
          <w:bCs/>
          <w:sz w:val="19"/>
        </w:rPr>
      </w:pPr>
      <w:r w:rsidRPr="00285B44">
        <w:rPr>
          <w:rFonts w:ascii="Trebuchet MS" w:hAnsi="Trebuchet MS"/>
          <w:bCs/>
          <w:sz w:val="19"/>
        </w:rPr>
        <w:t>dauerhaft angeschlossen sind. Stromversorgung über eine Steckdose ist daher nicht zugelassen.</w:t>
      </w:r>
    </w:p>
    <w:p w14:paraId="5C7C440B" w14:textId="77777777" w:rsidR="00A76B4F" w:rsidRPr="00A76B4F" w:rsidRDefault="00A76B4F" w:rsidP="00285B44">
      <w:pPr>
        <w:spacing w:after="0" w:line="240" w:lineRule="auto"/>
        <w:jc w:val="both"/>
        <w:rPr>
          <w:rFonts w:ascii="Trebuchet MS" w:hAnsi="Trebuchet MS"/>
          <w:bCs/>
          <w:sz w:val="19"/>
        </w:rPr>
      </w:pPr>
      <w:r w:rsidRPr="00A76B4F">
        <w:rPr>
          <w:rFonts w:ascii="Trebuchet MS" w:hAnsi="Trebuchet MS"/>
          <w:bCs/>
          <w:sz w:val="19"/>
        </w:rPr>
        <w:t xml:space="preserve">Sowohl Steckdosen als auch Steuerungseinrichtungen, die Teil der in </w:t>
      </w:r>
      <w:r w:rsidRPr="00A76B4F">
        <w:rPr>
          <w:rFonts w:ascii="Trebuchet MS" w:hAnsi="Trebuchet MS"/>
          <w:bCs/>
          <w:i/>
          <w:iCs/>
          <w:sz w:val="19"/>
        </w:rPr>
        <w:t>Nr. 3</w:t>
      </w:r>
      <w:r w:rsidRPr="00A76B4F">
        <w:rPr>
          <w:rFonts w:ascii="Trebuchet MS" w:hAnsi="Trebuchet MS"/>
          <w:bCs/>
          <w:sz w:val="19"/>
        </w:rPr>
        <w:t xml:space="preserve"> erwähnten ortsfesten elektrischen Maschinen oder Geräte sind, sind zugelassen, sofern diese Steckdosen und Steuerungseinrichtungen über SELV versorgt werden mit SELV-Energieversorgungsquelle außerhalb der Bereiche 0 und 1,</w:t>
      </w:r>
    </w:p>
    <w:p w14:paraId="2D91F01B" w14:textId="77777777" w:rsidR="00A76B4F" w:rsidRPr="00A76B4F" w:rsidRDefault="00A76B4F" w:rsidP="00285B44">
      <w:pPr>
        <w:spacing w:before="120" w:after="120" w:line="240" w:lineRule="auto"/>
        <w:jc w:val="both"/>
        <w:rPr>
          <w:rFonts w:ascii="Trebuchet MS" w:hAnsi="Trebuchet MS"/>
          <w:bCs/>
          <w:sz w:val="19"/>
        </w:rPr>
      </w:pPr>
      <w:r w:rsidRPr="00A76B4F">
        <w:rPr>
          <w:rFonts w:ascii="Trebuchet MS" w:hAnsi="Trebuchet MS"/>
          <w:bCs/>
          <w:sz w:val="19"/>
        </w:rPr>
        <w:t>4. Steuerungseinrichtungen, die über SELV versorgt werden mit SELV-Energieversorgungsquelle außerhalb der Bereiche 0 und 1.</w:t>
      </w:r>
    </w:p>
    <w:p w14:paraId="0668A5DD" w14:textId="77777777" w:rsidR="00A76B4F" w:rsidRPr="00A76B4F" w:rsidRDefault="00A76B4F" w:rsidP="003E1027">
      <w:pPr>
        <w:spacing w:after="120" w:line="240" w:lineRule="auto"/>
        <w:jc w:val="both"/>
        <w:rPr>
          <w:rFonts w:ascii="Trebuchet MS" w:hAnsi="Trebuchet MS"/>
          <w:b/>
          <w:sz w:val="19"/>
        </w:rPr>
      </w:pPr>
      <w:r w:rsidRPr="00A76B4F">
        <w:rPr>
          <w:rFonts w:ascii="Trebuchet MS" w:hAnsi="Trebuchet MS"/>
          <w:b/>
          <w:sz w:val="19"/>
        </w:rPr>
        <w:t>d. Bereich 2</w:t>
      </w:r>
    </w:p>
    <w:p w14:paraId="2AEC9A3D"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Erlaubt sind ausschließlich folgende elektrische Betriebsmittel:</w:t>
      </w:r>
    </w:p>
    <w:p w14:paraId="7D6E7F15"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1. ortsfeste elektrische Maschinen oder Geräte einschließlich Steckdosen und Steuerungseinrichtungen, die Teil dieser Maschinen oder Geräte sind, die dauerhaft angeschlossen sind oder über eine Steckdose versorgt werden,</w:t>
      </w:r>
    </w:p>
    <w:p w14:paraId="25212FBB" w14:textId="77777777" w:rsidR="00A76B4F" w:rsidRPr="00A76B4F" w:rsidRDefault="00A76B4F" w:rsidP="00285B44">
      <w:pPr>
        <w:spacing w:after="120" w:line="240" w:lineRule="auto"/>
        <w:jc w:val="both"/>
        <w:rPr>
          <w:rFonts w:ascii="Trebuchet MS" w:hAnsi="Trebuchet MS"/>
          <w:bCs/>
          <w:sz w:val="19"/>
        </w:rPr>
      </w:pPr>
      <w:r w:rsidRPr="00A76B4F">
        <w:rPr>
          <w:rFonts w:ascii="Trebuchet MS" w:hAnsi="Trebuchet MS"/>
          <w:bCs/>
          <w:sz w:val="19"/>
        </w:rPr>
        <w:t>2. Steckdosen, die über Niederspannung versorgt werden und:</w:t>
      </w:r>
    </w:p>
    <w:p w14:paraId="55B0D735" w14:textId="77777777" w:rsidR="00410DE2" w:rsidRDefault="00A76B4F" w:rsidP="00445351">
      <w:pPr>
        <w:pStyle w:val="Paragraphedeliste"/>
        <w:numPr>
          <w:ilvl w:val="0"/>
          <w:numId w:val="847"/>
        </w:numPr>
        <w:spacing w:after="120" w:line="240" w:lineRule="auto"/>
        <w:jc w:val="both"/>
        <w:rPr>
          <w:rFonts w:ascii="Trebuchet MS" w:hAnsi="Trebuchet MS"/>
          <w:bCs/>
          <w:sz w:val="19"/>
        </w:rPr>
      </w:pPr>
      <w:r w:rsidRPr="00285B44">
        <w:rPr>
          <w:rFonts w:ascii="Trebuchet MS" w:hAnsi="Trebuchet MS"/>
          <w:bCs/>
          <w:sz w:val="19"/>
        </w:rPr>
        <w:t>entweder durch eine Differenzstrom-Schutzeinrichtung mit sehr hoher Empfindlichkeit geschützt sind</w:t>
      </w:r>
      <w:r w:rsidR="00285B44" w:rsidRPr="00285B44">
        <w:rPr>
          <w:rFonts w:ascii="Trebuchet MS" w:hAnsi="Trebuchet MS"/>
          <w:bCs/>
          <w:sz w:val="19"/>
        </w:rPr>
        <w:t xml:space="preserve"> </w:t>
      </w:r>
    </w:p>
    <w:p w14:paraId="41BEC906" w14:textId="518425F4" w:rsidR="00A76B4F" w:rsidRPr="00285B44" w:rsidRDefault="00A76B4F" w:rsidP="00445351">
      <w:pPr>
        <w:pStyle w:val="Paragraphedeliste"/>
        <w:numPr>
          <w:ilvl w:val="0"/>
          <w:numId w:val="847"/>
        </w:numPr>
        <w:spacing w:after="120" w:line="240" w:lineRule="auto"/>
        <w:jc w:val="both"/>
        <w:rPr>
          <w:rFonts w:ascii="Trebuchet MS" w:hAnsi="Trebuchet MS"/>
          <w:bCs/>
          <w:sz w:val="19"/>
        </w:rPr>
      </w:pPr>
      <w:r w:rsidRPr="00285B44">
        <w:rPr>
          <w:rFonts w:ascii="Trebuchet MS" w:hAnsi="Trebuchet MS"/>
          <w:bCs/>
          <w:sz w:val="19"/>
        </w:rPr>
        <w:t>oder jeweils einzeln durch einen Trenntransformator mit einer maximalen Leistung von 100 W geschützt sind,</w:t>
      </w:r>
    </w:p>
    <w:p w14:paraId="6AB7373C"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3. Steckdosen, die über SELV versorgt werden mit SELV-Energieversorgungsquelle außerhalb der Bereiche 0 und 1,</w:t>
      </w:r>
    </w:p>
    <w:p w14:paraId="4A253E57"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4. Steuerungseinrichtungen, die über SELV versorgt werden mit SELV-Energieversorgungsquelle außerhalb der Bereiche 0 und 1,</w:t>
      </w:r>
    </w:p>
    <w:p w14:paraId="4132C37E"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5. Steuerungseinrichtungen, die über Niederspannung versorgt werden.</w:t>
      </w:r>
    </w:p>
    <w:p w14:paraId="55BAA620" w14:textId="77777777" w:rsidR="00A76B4F" w:rsidRPr="004310A8" w:rsidRDefault="00A76B4F" w:rsidP="003E1027">
      <w:pPr>
        <w:spacing w:after="120" w:line="240" w:lineRule="auto"/>
        <w:jc w:val="both"/>
        <w:rPr>
          <w:rFonts w:ascii="Trebuchet MS" w:hAnsi="Trebuchet MS"/>
          <w:b/>
          <w:sz w:val="19"/>
        </w:rPr>
      </w:pPr>
      <w:r w:rsidRPr="004310A8">
        <w:rPr>
          <w:rFonts w:ascii="Trebuchet MS" w:hAnsi="Trebuchet MS"/>
          <w:b/>
          <w:sz w:val="19"/>
        </w:rPr>
        <w:t>e. Elektrische Leitungen</w:t>
      </w:r>
    </w:p>
    <w:p w14:paraId="068CFD7B"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Die nachstehenden Vorschriften gelten sowohl für elektrische Leitungen, die in Räumlichkeiten mit Badewanne und/oder Dusche verlegt worden sind, als auch für elektrische Leitungen, die bis zu einer Tiefe von 0,05 m in feste Wände dieser Räumlichkeiten eingebaut worden sind.</w:t>
      </w:r>
    </w:p>
    <w:p w14:paraId="14E99E8D"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Elektrische Leitungen umfassen, abgesehen von ihrer Seele, keine Metallelemente wie zum Beispiel Bewehrung, Elektroinstallationsrohre aus Stahl, ...</w:t>
      </w:r>
    </w:p>
    <w:p w14:paraId="42393F7E"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In Bereich 0 sind elektrische Leitungen auf diejenigen beschränkt, die Teil der in diesem Bereich zugelassenen elektrischen Betriebsmittel sind.</w:t>
      </w:r>
    </w:p>
    <w:p w14:paraId="7091EB4E"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In den Bereichen 1 und 2 sind elektrische Leitungen auf diejenigen beschränkt, die für die Versorgung der elektrischen Betriebsmittel in den Bereichen 0, 1 und 2 erforderlich sind.</w:t>
      </w:r>
    </w:p>
    <w:p w14:paraId="0E91FB29"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Für die Stromversorgung der in Bereich 0 zugelassenen elektrischen Betriebsmittel ist nur der Einbau mit oder ohne Elektroinstallationsrohre in die festen Wände von Bereich 0 gemäß den Vorschriften der </w:t>
      </w:r>
      <w:r w:rsidRPr="00A76B4F">
        <w:rPr>
          <w:rFonts w:ascii="Trebuchet MS" w:hAnsi="Trebuchet MS"/>
          <w:bCs/>
          <w:i/>
          <w:iCs/>
          <w:sz w:val="19"/>
        </w:rPr>
        <w:t>Unterabschnitte 5.2.9.3</w:t>
      </w:r>
      <w:r w:rsidRPr="00A76B4F">
        <w:rPr>
          <w:rFonts w:ascii="Trebuchet MS" w:hAnsi="Trebuchet MS"/>
          <w:bCs/>
          <w:sz w:val="19"/>
        </w:rPr>
        <w:t xml:space="preserve"> und </w:t>
      </w:r>
      <w:r w:rsidRPr="00A76B4F">
        <w:rPr>
          <w:rFonts w:ascii="Trebuchet MS" w:hAnsi="Trebuchet MS"/>
          <w:bCs/>
          <w:i/>
          <w:iCs/>
          <w:sz w:val="19"/>
        </w:rPr>
        <w:t>5.2.9.10</w:t>
      </w:r>
      <w:r w:rsidRPr="00A76B4F">
        <w:rPr>
          <w:rFonts w:ascii="Trebuchet MS" w:hAnsi="Trebuchet MS"/>
          <w:bCs/>
          <w:sz w:val="19"/>
        </w:rPr>
        <w:t xml:space="preserve"> zugelassen.</w:t>
      </w:r>
    </w:p>
    <w:p w14:paraId="3932B636"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In den Bereichen 1 und 2 sind ausschließlich folgende Verlegearten erlaubt:</w:t>
      </w:r>
    </w:p>
    <w:p w14:paraId="2DE8CD1F"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1. Verlegung in Elektroinstallationsrohren, die in feste Wände eingebaut werden, gemäß den Vorschriften von </w:t>
      </w:r>
      <w:r w:rsidRPr="00A76B4F">
        <w:rPr>
          <w:rFonts w:ascii="Trebuchet MS" w:hAnsi="Trebuchet MS"/>
          <w:bCs/>
          <w:i/>
          <w:iCs/>
          <w:sz w:val="19"/>
        </w:rPr>
        <w:t>Unterabschnitt 5.2.9.3</w:t>
      </w:r>
      <w:r w:rsidRPr="00A76B4F">
        <w:rPr>
          <w:rFonts w:ascii="Trebuchet MS" w:hAnsi="Trebuchet MS"/>
          <w:bCs/>
          <w:sz w:val="19"/>
        </w:rPr>
        <w:t>,</w:t>
      </w:r>
    </w:p>
    <w:p w14:paraId="64A78ECD"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2. Verlegung im Freien oder auf Putz gemäß den Vorschriften von </w:t>
      </w:r>
      <w:r w:rsidRPr="00A76B4F">
        <w:rPr>
          <w:rFonts w:ascii="Trebuchet MS" w:hAnsi="Trebuchet MS"/>
          <w:bCs/>
          <w:i/>
          <w:iCs/>
          <w:sz w:val="19"/>
        </w:rPr>
        <w:t>Unterabschnitt 5.2.9.5</w:t>
      </w:r>
      <w:r w:rsidRPr="00A76B4F">
        <w:rPr>
          <w:rFonts w:ascii="Trebuchet MS" w:hAnsi="Trebuchet MS"/>
          <w:bCs/>
          <w:sz w:val="19"/>
        </w:rPr>
        <w:t>,</w:t>
      </w:r>
    </w:p>
    <w:p w14:paraId="20C0A26F"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lastRenderedPageBreak/>
        <w:t xml:space="preserve">3. Verlegung in baulichen Hohlräumen gemäß den Vorschriften von </w:t>
      </w:r>
      <w:r w:rsidRPr="00A76B4F">
        <w:rPr>
          <w:rFonts w:ascii="Trebuchet MS" w:hAnsi="Trebuchet MS"/>
          <w:bCs/>
          <w:i/>
          <w:iCs/>
          <w:sz w:val="19"/>
        </w:rPr>
        <w:t>Unterabschnitt 5.2.9.9</w:t>
      </w:r>
      <w:r w:rsidRPr="00A76B4F">
        <w:rPr>
          <w:rFonts w:ascii="Trebuchet MS" w:hAnsi="Trebuchet MS"/>
          <w:bCs/>
          <w:sz w:val="19"/>
        </w:rPr>
        <w:t>,</w:t>
      </w:r>
    </w:p>
    <w:p w14:paraId="1CFFB500" w14:textId="77777777"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4. Einbau ohne Elektroinstallationsrohre gemäß den Vorschriften von </w:t>
      </w:r>
      <w:r w:rsidRPr="00A76B4F">
        <w:rPr>
          <w:rFonts w:ascii="Trebuchet MS" w:hAnsi="Trebuchet MS"/>
          <w:bCs/>
          <w:i/>
          <w:iCs/>
          <w:sz w:val="19"/>
        </w:rPr>
        <w:t>Unterabschnitt 5.2.9.10</w:t>
      </w:r>
      <w:r w:rsidRPr="00A76B4F">
        <w:rPr>
          <w:rFonts w:ascii="Trebuchet MS" w:hAnsi="Trebuchet MS"/>
          <w:bCs/>
          <w:sz w:val="19"/>
        </w:rPr>
        <w:t>.</w:t>
      </w:r>
    </w:p>
    <w:p w14:paraId="6AF90F60" w14:textId="2E645983" w:rsidR="00A76B4F" w:rsidRPr="00A76B4F" w:rsidRDefault="00A76B4F" w:rsidP="003E1027">
      <w:pPr>
        <w:spacing w:after="120" w:line="240" w:lineRule="auto"/>
        <w:jc w:val="both"/>
        <w:rPr>
          <w:rFonts w:ascii="Trebuchet MS" w:hAnsi="Trebuchet MS"/>
          <w:bCs/>
          <w:sz w:val="19"/>
        </w:rPr>
      </w:pPr>
      <w:r w:rsidRPr="00A76B4F">
        <w:rPr>
          <w:rFonts w:ascii="Trebuchet MS" w:hAnsi="Trebuchet MS"/>
          <w:bCs/>
          <w:sz w:val="19"/>
        </w:rPr>
        <w:t xml:space="preserve">Werden in den Bereichen 0, 1 und 2 elektrische Leitungen benutzt, die über SELV versorgt werden, muss unabhängig von der Verlegeart die in </w:t>
      </w:r>
      <w:r w:rsidRPr="00A76B4F">
        <w:rPr>
          <w:rFonts w:ascii="Trebuchet MS" w:hAnsi="Trebuchet MS"/>
          <w:bCs/>
          <w:i/>
          <w:iCs/>
          <w:sz w:val="19"/>
        </w:rPr>
        <w:t>Unterabschnitt 4.2.5.4 Buchstabe a</w:t>
      </w:r>
      <w:r w:rsidRPr="00A76B4F">
        <w:rPr>
          <w:rFonts w:ascii="Trebuchet MS" w:hAnsi="Trebuchet MS"/>
          <w:bCs/>
          <w:sz w:val="19"/>
        </w:rPr>
        <w:t xml:space="preserve"> bestimmte Schutzisolierung angebracht werden.</w:t>
      </w:r>
      <w:r w:rsidR="00410DE2">
        <w:rPr>
          <w:rFonts w:ascii="Trebuchet MS" w:hAnsi="Trebuchet MS"/>
          <w:bCs/>
          <w:sz w:val="19"/>
        </w:rPr>
        <w:t>]</w:t>
      </w:r>
    </w:p>
    <w:p w14:paraId="36AF3193" w14:textId="77777777" w:rsidR="00A24B30" w:rsidRPr="008E0F64" w:rsidRDefault="00A24B30" w:rsidP="00A24B30">
      <w:pPr>
        <w:pStyle w:val="FOD-niv2"/>
      </w:pPr>
      <w:bookmarkStart w:id="2465" w:name="_Toc16234750"/>
      <w:bookmarkStart w:id="2466" w:name="_Toc167269641"/>
      <w:bookmarkStart w:id="2467" w:name="_Toc167269875"/>
      <w:bookmarkStart w:id="2468" w:name="_Toc167270801"/>
      <w:bookmarkStart w:id="2469" w:name="_Toc196399139"/>
      <w:bookmarkStart w:id="2470" w:name="_Toc196465641"/>
      <w:bookmarkStart w:id="2471" w:name="_Toc202779198"/>
      <w:r w:rsidRPr="008E0F64">
        <w:t>Kapitel 7.2 - Schwimmbäder</w:t>
      </w:r>
      <w:bookmarkEnd w:id="2465"/>
      <w:bookmarkEnd w:id="2466"/>
      <w:bookmarkEnd w:id="2467"/>
      <w:bookmarkEnd w:id="2468"/>
      <w:bookmarkEnd w:id="2469"/>
      <w:bookmarkEnd w:id="2470"/>
      <w:bookmarkEnd w:id="2471"/>
    </w:p>
    <w:p w14:paraId="7A0D92AA" w14:textId="77777777" w:rsidR="00A24B30" w:rsidRPr="008E0F64" w:rsidRDefault="00A24B30" w:rsidP="00A24B30">
      <w:pPr>
        <w:pStyle w:val="FOD-niv3"/>
      </w:pPr>
      <w:bookmarkStart w:id="2472" w:name="_Toc167269642"/>
      <w:bookmarkStart w:id="2473" w:name="_Toc167270802"/>
      <w:bookmarkStart w:id="2474" w:name="_Toc196399140"/>
      <w:r w:rsidRPr="008E0F64">
        <w:t>Abschnitt 7.2.1 - Anwendungsbereich</w:t>
      </w:r>
      <w:bookmarkEnd w:id="2472"/>
      <w:bookmarkEnd w:id="2473"/>
      <w:bookmarkEnd w:id="2474"/>
    </w:p>
    <w:p w14:paraId="75C081C9"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7.2</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753FE9F0" w14:textId="77777777" w:rsidR="00A24B30" w:rsidRPr="008E0F64" w:rsidRDefault="00A24B30" w:rsidP="00A24B30">
      <w:pPr>
        <w:pStyle w:val="FOD-normal"/>
      </w:pPr>
      <w:r w:rsidRPr="008E0F64">
        <w:t>Die besonderen Vorschriften des vorliegenden Kapitels gelten für Schwimmbäder, Fußbecken, Springbrunnen und andere für Personen zugängliche Wasserbecken. Diese Vorschriften gelten zudem für die daran angrenzenden Bereiche. In diesen Bereichen besteht aufgrund der Verringerung des elektrischen Widerstands des menschlichen Körpers und seines Kontakts mit dem Erdpotential bei bestimmungsgemäßem Betrieb erhöhtes Risiko eines elektrischen Schlags.</w:t>
      </w:r>
    </w:p>
    <w:p w14:paraId="2FFE8803" w14:textId="77777777" w:rsidR="00A24B30" w:rsidRPr="008E0F64" w:rsidRDefault="00A24B30" w:rsidP="00A24B30">
      <w:pPr>
        <w:pStyle w:val="FOD-normal"/>
      </w:pPr>
      <w:r w:rsidRPr="008E0F64">
        <w:t xml:space="preserve">Für Springbrunnen und andere Wasserbecken, die anhand von sicheren und angemessenen Mitteln für Personen unzugänglich gemacht worden sind, gelten die Vorschriften von </w:t>
      </w:r>
      <w:r w:rsidRPr="008E0F64">
        <w:rPr>
          <w:i/>
          <w:iCs/>
        </w:rPr>
        <w:t>Kapitel 7.100</w:t>
      </w:r>
      <w:r w:rsidRPr="008E0F64">
        <w:t>.</w:t>
      </w:r>
    </w:p>
    <w:p w14:paraId="52B49D40" w14:textId="77777777" w:rsidR="00A24B30" w:rsidRPr="008E0F64" w:rsidRDefault="00A24B30" w:rsidP="00A24B30">
      <w:pPr>
        <w:pStyle w:val="FOD-niv3"/>
      </w:pPr>
      <w:bookmarkStart w:id="2475" w:name="_Toc167269643"/>
      <w:bookmarkStart w:id="2476" w:name="_Toc167270803"/>
      <w:bookmarkStart w:id="2477" w:name="_Toc196399141"/>
      <w:r w:rsidRPr="008E0F64">
        <w:t>Abschnitt 7.2.2 - Bestimmung der allgemeinen Eigenschaften - Einteilung der Bereiche</w:t>
      </w:r>
      <w:bookmarkEnd w:id="2475"/>
      <w:bookmarkEnd w:id="2476"/>
      <w:bookmarkEnd w:id="2477"/>
    </w:p>
    <w:p w14:paraId="760188FF" w14:textId="77777777" w:rsidR="00A24B30" w:rsidRPr="008E0F64" w:rsidRDefault="00A24B30" w:rsidP="00A24B30">
      <w:pPr>
        <w:pStyle w:val="FOD-normal"/>
      </w:pPr>
      <w:r w:rsidRPr="008E0F64">
        <w:rPr>
          <w:b/>
        </w:rPr>
        <w:t>Bereich 0</w:t>
      </w:r>
      <w:r w:rsidRPr="008E0F64">
        <w:t>: Innenraum des Beckens, seiner Öffnungen in den Wänden oder im Boden und der Fußbecken.</w:t>
      </w:r>
    </w:p>
    <w:p w14:paraId="33F19C4B" w14:textId="77777777" w:rsidR="00A24B30" w:rsidRPr="008E0F64" w:rsidRDefault="00A24B30" w:rsidP="00A24B30">
      <w:pPr>
        <w:pStyle w:val="FOD-normal"/>
      </w:pPr>
      <w:r w:rsidRPr="008E0F64">
        <w:rPr>
          <w:b/>
        </w:rPr>
        <w:t>Bereich 1</w:t>
      </w:r>
      <w:r w:rsidRPr="008E0F64">
        <w:t>: Bereich, der begrenzt ist durch:</w:t>
      </w:r>
    </w:p>
    <w:p w14:paraId="5705B440" w14:textId="77777777" w:rsidR="00A24B30" w:rsidRPr="008E0F64" w:rsidRDefault="00A24B30" w:rsidP="00445351">
      <w:pPr>
        <w:pStyle w:val="FOD-opsomming1"/>
        <w:numPr>
          <w:ilvl w:val="0"/>
          <w:numId w:val="267"/>
        </w:numPr>
      </w:pPr>
      <w:r w:rsidRPr="008E0F64">
        <w:t>den Bereich 0,</w:t>
      </w:r>
    </w:p>
    <w:p w14:paraId="10E0CE46" w14:textId="77777777" w:rsidR="00A24B30" w:rsidRPr="008E0F64" w:rsidRDefault="00A24B30" w:rsidP="00445351">
      <w:pPr>
        <w:pStyle w:val="FOD-opsomming1"/>
        <w:numPr>
          <w:ilvl w:val="0"/>
          <w:numId w:val="267"/>
        </w:numPr>
      </w:pPr>
      <w:r w:rsidRPr="008E0F64">
        <w:t>die senkrechte Oberfläche in einem Abstand von 2 m zum Beckenrand,</w:t>
      </w:r>
    </w:p>
    <w:p w14:paraId="1B5610CC" w14:textId="77777777" w:rsidR="00A24B30" w:rsidRPr="008E0F64" w:rsidRDefault="00A24B30" w:rsidP="00445351">
      <w:pPr>
        <w:pStyle w:val="FOD-opsomming1"/>
        <w:numPr>
          <w:ilvl w:val="0"/>
          <w:numId w:val="267"/>
        </w:numPr>
      </w:pPr>
      <w:r w:rsidRPr="008E0F64">
        <w:t>den Boden,</w:t>
      </w:r>
    </w:p>
    <w:p w14:paraId="4FCF32E2" w14:textId="77777777" w:rsidR="00A24B30" w:rsidRPr="008E0F64" w:rsidRDefault="00A24B30" w:rsidP="00445351">
      <w:pPr>
        <w:pStyle w:val="FOD-opsomming1"/>
        <w:numPr>
          <w:ilvl w:val="0"/>
          <w:numId w:val="267"/>
        </w:numPr>
      </w:pPr>
      <w:r w:rsidRPr="008E0F64">
        <w:t>die waagerechte Fläche, die sich 2,5 m über dem Boden oder der Oberfläche, auf der sich Personen aufhalten können, befindet.</w:t>
      </w:r>
    </w:p>
    <w:p w14:paraId="5ADFDA99" w14:textId="77777777" w:rsidR="00A24B30" w:rsidRPr="008E0F64" w:rsidRDefault="00A24B30" w:rsidP="00A24B30">
      <w:pPr>
        <w:pStyle w:val="FOD-normal"/>
      </w:pPr>
      <w:r w:rsidRPr="008E0F64">
        <w:t>Gibt es im Schwimmbad Taucherbecken, Sprungbretter, Startblöcke, Rutschen oder Strukturelemente, wo sich Personen aufhalten können, ist Bereich 1 begrenzt durch:</w:t>
      </w:r>
    </w:p>
    <w:p w14:paraId="58D1F8E5" w14:textId="77777777" w:rsidR="00A24B30" w:rsidRPr="008E0F64" w:rsidRDefault="00A24B30" w:rsidP="00445351">
      <w:pPr>
        <w:pStyle w:val="FOD-opsomming1"/>
        <w:numPr>
          <w:ilvl w:val="0"/>
          <w:numId w:val="268"/>
        </w:numPr>
      </w:pPr>
      <w:r w:rsidRPr="008E0F64">
        <w:t>eine senkrechte Oberfläche in einem Abstand von 1,5 m rund um die zugänglichen Taucherbecken, Sprungbretter, Startblöcke, Rutschen oder Strukturelemente,</w:t>
      </w:r>
    </w:p>
    <w:p w14:paraId="0A4656D1" w14:textId="77777777" w:rsidR="00A24B30" w:rsidRPr="008E0F64" w:rsidRDefault="00A24B30" w:rsidP="00445351">
      <w:pPr>
        <w:pStyle w:val="FOD-opsomming1"/>
        <w:numPr>
          <w:ilvl w:val="0"/>
          <w:numId w:val="268"/>
        </w:numPr>
      </w:pPr>
      <w:r w:rsidRPr="008E0F64">
        <w:t>die waagerechte Fläche, die sich 2,5 m über der höchsten Ebene, auf der sich Personen aufhalten können, befindet.</w:t>
      </w:r>
    </w:p>
    <w:p w14:paraId="477D3970" w14:textId="77777777" w:rsidR="00A24B30" w:rsidRPr="008E0F64" w:rsidRDefault="00A24B30" w:rsidP="00A24B30">
      <w:pPr>
        <w:pStyle w:val="FOD-normal"/>
      </w:pPr>
      <w:r w:rsidRPr="008E0F64">
        <w:rPr>
          <w:b/>
        </w:rPr>
        <w:t>Bereich 2</w:t>
      </w:r>
      <w:r w:rsidRPr="008E0F64">
        <w:t>: Bereich, der begrenzt ist durch:</w:t>
      </w:r>
    </w:p>
    <w:p w14:paraId="2A11494B" w14:textId="77777777" w:rsidR="00A24B30" w:rsidRPr="008E0F64" w:rsidRDefault="00A24B30" w:rsidP="00445351">
      <w:pPr>
        <w:pStyle w:val="FOD-opsomming1"/>
        <w:numPr>
          <w:ilvl w:val="0"/>
          <w:numId w:val="269"/>
        </w:numPr>
      </w:pPr>
      <w:r w:rsidRPr="008E0F64">
        <w:t>die äußere senkrechte Oberfläche von Bereich 1 und die in einem Abstand von 1,5 m parallel dazu verlaufende Fläche. Je nachdem, inwiefern die äußeren Einflüsse AD4/BC3 über diese parallele Fläche hinaus gegeben sind, muss diese Stelle als zu Bereich 2 gehörend angesehen werden,</w:t>
      </w:r>
    </w:p>
    <w:p w14:paraId="74358049" w14:textId="77777777" w:rsidR="00A24B30" w:rsidRPr="008E0F64" w:rsidRDefault="00A24B30" w:rsidP="00445351">
      <w:pPr>
        <w:pStyle w:val="FOD-opsomming1"/>
        <w:numPr>
          <w:ilvl w:val="0"/>
          <w:numId w:val="269"/>
        </w:numPr>
      </w:pPr>
      <w:r w:rsidRPr="008E0F64">
        <w:t>den Boden,</w:t>
      </w:r>
    </w:p>
    <w:p w14:paraId="438759A5" w14:textId="77777777" w:rsidR="00A24B30" w:rsidRPr="008E0F64" w:rsidRDefault="00A24B30" w:rsidP="00445351">
      <w:pPr>
        <w:pStyle w:val="FOD-opsomming1"/>
        <w:numPr>
          <w:ilvl w:val="0"/>
          <w:numId w:val="269"/>
        </w:numPr>
      </w:pPr>
      <w:r w:rsidRPr="008E0F64">
        <w:t>die waagerechte Fläche, die sich 2,5 m über dem Boden oder der Oberfläche, auf der sich Personen aufhalten können, befindet.</w:t>
      </w:r>
    </w:p>
    <w:p w14:paraId="3A86E2C9" w14:textId="77777777" w:rsidR="00A24B30" w:rsidRPr="008E0F64" w:rsidRDefault="00A24B30" w:rsidP="00A24B30">
      <w:pPr>
        <w:pStyle w:val="FOD-normal"/>
      </w:pPr>
      <w:r w:rsidRPr="008E0F64">
        <w:t>Das Vorhandensein von festen, mindestens 2,5 m hohen Wänden beeinflusst die Abmessungen der vorerwähnten Bereiche 1 und 2.</w:t>
      </w:r>
    </w:p>
    <w:p w14:paraId="3C101EC7" w14:textId="77777777" w:rsidR="00410DE2" w:rsidRDefault="00410DE2">
      <w:pPr>
        <w:rPr>
          <w:rFonts w:ascii="Trebuchet MS" w:hAnsi="Trebuchet MS" w:cs="Arial"/>
          <w:sz w:val="19"/>
          <w:szCs w:val="19"/>
        </w:rPr>
      </w:pPr>
      <w:r>
        <w:br w:type="page"/>
      </w:r>
    </w:p>
    <w:p w14:paraId="63B71CAC" w14:textId="2478743D" w:rsidR="00A24B30" w:rsidRPr="008E0F64" w:rsidRDefault="00A24B30" w:rsidP="00A24B30">
      <w:pPr>
        <w:pStyle w:val="FOD-normal"/>
      </w:pPr>
      <w:r w:rsidRPr="008E0F64">
        <w:lastRenderedPageBreak/>
        <w:t xml:space="preserve">Die </w:t>
      </w:r>
      <w:r w:rsidRPr="008E0F64">
        <w:rPr>
          <w:i/>
          <w:iCs/>
        </w:rPr>
        <w:t>Abbildungen 7.12</w:t>
      </w:r>
      <w:r w:rsidRPr="008E0F64">
        <w:t xml:space="preserve"> bis </w:t>
      </w:r>
      <w:r w:rsidRPr="008E0F64">
        <w:rPr>
          <w:i/>
          <w:iCs/>
        </w:rPr>
        <w:t>7.14</w:t>
      </w:r>
      <w:r w:rsidRPr="008E0F64">
        <w:t xml:space="preserve"> zeigen die unterschiedlichen Bereiche in einigen Situationen.</w:t>
      </w:r>
    </w:p>
    <w:p w14:paraId="02D3E2A8" w14:textId="77777777" w:rsidR="00A24B30" w:rsidRPr="002F3BC6" w:rsidRDefault="00A24B30" w:rsidP="002F3BC6">
      <w:pPr>
        <w:pStyle w:val="FOD-fig-tab-titel"/>
      </w:pPr>
      <w:bookmarkStart w:id="2478" w:name="_Toc16234855"/>
      <w:bookmarkStart w:id="2479" w:name="_Toc167267775"/>
      <w:bookmarkStart w:id="2480" w:name="_Toc167268938"/>
      <w:bookmarkStart w:id="2481" w:name="_Toc167270098"/>
      <w:bookmarkStart w:id="2482" w:name="_Toc202794532"/>
      <w:r w:rsidRPr="002F3BC6">
        <w:t>Abbildung 7.12 - Abmessungen der Bereiche für Schwimm- und Fußbecken</w:t>
      </w:r>
      <w:bookmarkEnd w:id="2478"/>
      <w:bookmarkEnd w:id="2479"/>
      <w:bookmarkEnd w:id="2480"/>
      <w:bookmarkEnd w:id="2481"/>
      <w:bookmarkEnd w:id="2482"/>
    </w:p>
    <w:p w14:paraId="15AAF74A" w14:textId="77777777" w:rsidR="00A24B30" w:rsidRPr="008E0F64" w:rsidRDefault="00A24B30" w:rsidP="00A24B30">
      <w:pPr>
        <w:pStyle w:val="FOD-afb"/>
      </w:pPr>
      <w:r w:rsidRPr="008E0F64">
        <w:rPr>
          <w:lang w:eastAsia="fr-BE"/>
        </w:rPr>
        <w:drawing>
          <wp:inline distT="0" distB="0" distL="0" distR="0" wp14:anchorId="3813036A" wp14:editId="4C76CBB4">
            <wp:extent cx="4990641" cy="2457450"/>
            <wp:effectExtent l="0" t="0" r="635" b="0"/>
            <wp:docPr id="1598" name="Image 1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0"/>
                    <a:stretch>
                      <a:fillRect/>
                    </a:stretch>
                  </pic:blipFill>
                  <pic:spPr>
                    <a:xfrm>
                      <a:off x="0" y="0"/>
                      <a:ext cx="5016132" cy="2470002"/>
                    </a:xfrm>
                    <a:prstGeom prst="rect">
                      <a:avLst/>
                    </a:prstGeom>
                  </pic:spPr>
                </pic:pic>
              </a:graphicData>
            </a:graphic>
          </wp:inline>
        </w:drawing>
      </w:r>
    </w:p>
    <w:p w14:paraId="5ADD8476" w14:textId="77777777" w:rsidR="00A24B30" w:rsidRPr="008E0F64" w:rsidRDefault="00A24B30" w:rsidP="00A24B30">
      <w:pPr>
        <w:pStyle w:val="FOD-fig-tab-titel"/>
      </w:pPr>
      <w:bookmarkStart w:id="2483" w:name="_Toc16234856"/>
      <w:bookmarkStart w:id="2484" w:name="_Toc167267776"/>
      <w:bookmarkStart w:id="2485" w:name="_Toc167268939"/>
      <w:bookmarkStart w:id="2486" w:name="_Toc167270099"/>
      <w:bookmarkStart w:id="2487" w:name="_Toc202794533"/>
      <w:r w:rsidRPr="008E0F64">
        <w:t>Abbildung 7.13 - Schwimmbäder: Abmessungen der Bereiche für Becken über dem Boden</w:t>
      </w:r>
      <w:bookmarkEnd w:id="2483"/>
      <w:bookmarkEnd w:id="2484"/>
      <w:bookmarkEnd w:id="2485"/>
      <w:bookmarkEnd w:id="2486"/>
      <w:bookmarkEnd w:id="2487"/>
    </w:p>
    <w:p w14:paraId="7F2F84A5" w14:textId="77777777" w:rsidR="00A24B30" w:rsidRPr="008E0F64" w:rsidRDefault="00A24B30" w:rsidP="00A24B30">
      <w:pPr>
        <w:pStyle w:val="FOD-afb"/>
      </w:pPr>
      <w:r w:rsidRPr="008E0F64">
        <w:rPr>
          <w:lang w:eastAsia="fr-BE"/>
        </w:rPr>
        <w:drawing>
          <wp:inline distT="0" distB="0" distL="0" distR="0" wp14:anchorId="04719C33" wp14:editId="158201E8">
            <wp:extent cx="4589622" cy="2387600"/>
            <wp:effectExtent l="0" t="0" r="1905" b="0"/>
            <wp:docPr id="1599" name="Image 1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1"/>
                    <a:stretch>
                      <a:fillRect/>
                    </a:stretch>
                  </pic:blipFill>
                  <pic:spPr>
                    <a:xfrm>
                      <a:off x="0" y="0"/>
                      <a:ext cx="4605074" cy="2395638"/>
                    </a:xfrm>
                    <a:prstGeom prst="rect">
                      <a:avLst/>
                    </a:prstGeom>
                  </pic:spPr>
                </pic:pic>
              </a:graphicData>
            </a:graphic>
          </wp:inline>
        </w:drawing>
      </w:r>
    </w:p>
    <w:p w14:paraId="5D00AFB7" w14:textId="77777777" w:rsidR="00A24B30" w:rsidRPr="008E0F64" w:rsidRDefault="00A24B30" w:rsidP="00A24B30">
      <w:pPr>
        <w:pStyle w:val="FOD-fig-tab-titel"/>
      </w:pPr>
      <w:bookmarkStart w:id="2488" w:name="_Toc16234857"/>
      <w:bookmarkStart w:id="2489" w:name="_Toc167267777"/>
      <w:bookmarkStart w:id="2490" w:name="_Toc167268940"/>
      <w:bookmarkStart w:id="2491" w:name="_Toc167270100"/>
      <w:bookmarkStart w:id="2492" w:name="_Toc202794534"/>
      <w:r w:rsidRPr="008E0F64">
        <w:lastRenderedPageBreak/>
        <w:t>Abbildung 7.14 - Schwimmbäder: Beispiel für Abmessungen der Bereiche mit festen, mindestens 2,5 m hohen Wänden (Draufsicht)</w:t>
      </w:r>
      <w:bookmarkEnd w:id="2488"/>
      <w:bookmarkEnd w:id="2489"/>
      <w:bookmarkEnd w:id="2490"/>
      <w:bookmarkEnd w:id="2491"/>
      <w:bookmarkEnd w:id="2492"/>
    </w:p>
    <w:p w14:paraId="7E61F065" w14:textId="77777777" w:rsidR="00A24B30" w:rsidRPr="008E0F64" w:rsidRDefault="00A24B30" w:rsidP="00A24B30">
      <w:pPr>
        <w:pStyle w:val="FOD-afb"/>
      </w:pPr>
      <w:r w:rsidRPr="008E0F64">
        <w:rPr>
          <w:lang w:eastAsia="fr-BE"/>
        </w:rPr>
        <w:drawing>
          <wp:inline distT="0" distB="0" distL="0" distR="0" wp14:anchorId="378FEFA8" wp14:editId="27E9D9B9">
            <wp:extent cx="4125595" cy="2911728"/>
            <wp:effectExtent l="0" t="0" r="8255" b="3175"/>
            <wp:docPr id="1600" name="Image 1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2"/>
                    <a:stretch>
                      <a:fillRect/>
                    </a:stretch>
                  </pic:blipFill>
                  <pic:spPr>
                    <a:xfrm>
                      <a:off x="0" y="0"/>
                      <a:ext cx="4138001" cy="2920484"/>
                    </a:xfrm>
                    <a:prstGeom prst="rect">
                      <a:avLst/>
                    </a:prstGeom>
                  </pic:spPr>
                </pic:pic>
              </a:graphicData>
            </a:graphic>
          </wp:inline>
        </w:drawing>
      </w:r>
    </w:p>
    <w:p w14:paraId="0E5048A2" w14:textId="77777777" w:rsidR="00A24B30" w:rsidRPr="00890376" w:rsidRDefault="00A24B30" w:rsidP="00A24B30">
      <w:pPr>
        <w:pStyle w:val="FOD-legende"/>
        <w:ind w:left="4320" w:hanging="720"/>
        <w:jc w:val="left"/>
        <w:rPr>
          <w:sz w:val="10"/>
          <w:szCs w:val="10"/>
          <w:lang w:val="pt-PT"/>
        </w:rPr>
      </w:pPr>
      <w:r w:rsidRPr="00890376">
        <w:rPr>
          <w:lang w:val="pt-PT"/>
        </w:rPr>
        <w:t>Abmessungen in Meter:</w:t>
      </w:r>
      <w:r w:rsidRPr="00890376">
        <w:rPr>
          <w:lang w:val="pt-PT"/>
        </w:rPr>
        <w:br/>
        <w:t>r</w:t>
      </w:r>
      <w:r w:rsidRPr="00890376">
        <w:rPr>
          <w:sz w:val="10"/>
          <w:lang w:val="pt-PT"/>
        </w:rPr>
        <w:t xml:space="preserve">1 </w:t>
      </w:r>
      <w:r w:rsidRPr="00890376">
        <w:rPr>
          <w:lang w:val="pt-PT"/>
        </w:rPr>
        <w:t>= 2</w:t>
      </w:r>
      <w:r w:rsidRPr="00890376">
        <w:rPr>
          <w:lang w:val="pt-PT"/>
        </w:rPr>
        <w:br/>
        <w:t>r</w:t>
      </w:r>
      <w:r w:rsidRPr="00890376">
        <w:rPr>
          <w:sz w:val="10"/>
          <w:lang w:val="pt-PT"/>
        </w:rPr>
        <w:t xml:space="preserve">2 </w:t>
      </w:r>
      <w:r w:rsidRPr="00890376">
        <w:rPr>
          <w:lang w:val="pt-PT"/>
        </w:rPr>
        <w:t>= r</w:t>
      </w:r>
      <w:r w:rsidRPr="00890376">
        <w:rPr>
          <w:sz w:val="10"/>
          <w:lang w:val="pt-PT"/>
        </w:rPr>
        <w:t xml:space="preserve">1 </w:t>
      </w:r>
      <w:r w:rsidRPr="00890376">
        <w:rPr>
          <w:lang w:val="pt-PT"/>
        </w:rPr>
        <w:t>- s</w:t>
      </w:r>
      <w:r w:rsidRPr="00890376">
        <w:rPr>
          <w:sz w:val="10"/>
          <w:lang w:val="pt-PT"/>
        </w:rPr>
        <w:t xml:space="preserve">1 </w:t>
      </w:r>
      <w:r w:rsidRPr="00890376">
        <w:rPr>
          <w:lang w:val="pt-PT"/>
        </w:rPr>
        <w:t>- s</w:t>
      </w:r>
      <w:r w:rsidRPr="00890376">
        <w:rPr>
          <w:sz w:val="10"/>
          <w:lang w:val="pt-PT"/>
        </w:rPr>
        <w:t>2</w:t>
      </w:r>
      <w:r w:rsidRPr="00890376">
        <w:rPr>
          <w:sz w:val="10"/>
          <w:lang w:val="pt-PT"/>
        </w:rPr>
        <w:br/>
      </w:r>
      <w:r w:rsidRPr="00890376">
        <w:rPr>
          <w:lang w:val="pt-PT"/>
        </w:rPr>
        <w:t>r</w:t>
      </w:r>
      <w:r w:rsidRPr="00890376">
        <w:rPr>
          <w:sz w:val="10"/>
          <w:lang w:val="pt-PT"/>
        </w:rPr>
        <w:t xml:space="preserve">3 </w:t>
      </w:r>
      <w:r w:rsidRPr="00890376">
        <w:rPr>
          <w:lang w:val="pt-PT"/>
        </w:rPr>
        <w:t>= 3,5</w:t>
      </w:r>
      <w:r w:rsidRPr="00890376">
        <w:rPr>
          <w:lang w:val="pt-PT"/>
        </w:rPr>
        <w:br/>
        <w:t>r</w:t>
      </w:r>
      <w:r w:rsidRPr="00890376">
        <w:rPr>
          <w:sz w:val="10"/>
          <w:lang w:val="pt-PT"/>
        </w:rPr>
        <w:t xml:space="preserve">4 </w:t>
      </w:r>
      <w:r w:rsidRPr="00890376">
        <w:rPr>
          <w:lang w:val="pt-PT"/>
        </w:rPr>
        <w:t>= r</w:t>
      </w:r>
      <w:r w:rsidRPr="00890376">
        <w:rPr>
          <w:sz w:val="10"/>
          <w:lang w:val="pt-PT"/>
        </w:rPr>
        <w:t xml:space="preserve">3 </w:t>
      </w:r>
      <w:r w:rsidRPr="00890376">
        <w:rPr>
          <w:lang w:val="pt-PT"/>
        </w:rPr>
        <w:t>- s</w:t>
      </w:r>
      <w:r w:rsidRPr="00890376">
        <w:rPr>
          <w:sz w:val="10"/>
          <w:lang w:val="pt-PT"/>
        </w:rPr>
        <w:t xml:space="preserve">1 </w:t>
      </w:r>
      <w:r w:rsidRPr="00890376">
        <w:rPr>
          <w:lang w:val="pt-PT"/>
        </w:rPr>
        <w:t>- s</w:t>
      </w:r>
      <w:r w:rsidRPr="00890376">
        <w:rPr>
          <w:sz w:val="10"/>
          <w:lang w:val="pt-PT"/>
        </w:rPr>
        <w:t>2</w:t>
      </w:r>
      <w:r w:rsidRPr="00890376">
        <w:rPr>
          <w:sz w:val="10"/>
          <w:lang w:val="pt-PT"/>
        </w:rPr>
        <w:br/>
      </w:r>
      <w:r w:rsidRPr="00890376">
        <w:rPr>
          <w:lang w:val="pt-PT"/>
        </w:rPr>
        <w:t>r</w:t>
      </w:r>
      <w:r w:rsidRPr="00890376">
        <w:rPr>
          <w:sz w:val="10"/>
          <w:lang w:val="pt-PT"/>
        </w:rPr>
        <w:t xml:space="preserve">5 </w:t>
      </w:r>
      <w:r w:rsidRPr="00890376">
        <w:rPr>
          <w:lang w:val="pt-PT"/>
        </w:rPr>
        <w:t>= r</w:t>
      </w:r>
      <w:r w:rsidRPr="00890376">
        <w:rPr>
          <w:sz w:val="10"/>
          <w:lang w:val="pt-PT"/>
        </w:rPr>
        <w:t xml:space="preserve">3 </w:t>
      </w:r>
      <w:r w:rsidRPr="00890376">
        <w:rPr>
          <w:lang w:val="pt-PT"/>
        </w:rPr>
        <w:t>- s</w:t>
      </w:r>
      <w:r w:rsidRPr="00890376">
        <w:rPr>
          <w:sz w:val="10"/>
          <w:lang w:val="pt-PT"/>
        </w:rPr>
        <w:t xml:space="preserve">3 </w:t>
      </w:r>
      <w:r w:rsidRPr="00890376">
        <w:rPr>
          <w:lang w:val="pt-PT"/>
        </w:rPr>
        <w:t>- s</w:t>
      </w:r>
      <w:r w:rsidRPr="00890376">
        <w:rPr>
          <w:sz w:val="10"/>
          <w:lang w:val="pt-PT"/>
        </w:rPr>
        <w:t>4</w:t>
      </w:r>
    </w:p>
    <w:p w14:paraId="38FF1EBB" w14:textId="77777777" w:rsidR="00A24B30" w:rsidRPr="008E0F64" w:rsidRDefault="00A24B30" w:rsidP="00A24B30">
      <w:pPr>
        <w:pStyle w:val="FOD-niv3"/>
      </w:pPr>
      <w:bookmarkStart w:id="2493" w:name="_Toc167269644"/>
      <w:bookmarkStart w:id="2494" w:name="_Toc167270804"/>
      <w:bookmarkStart w:id="2495" w:name="_Toc196399142"/>
      <w:r w:rsidRPr="008E0F64">
        <w:t>Abschnitt 7.2.3 - Schutz gegen elektrischen Schlag</w:t>
      </w:r>
      <w:bookmarkEnd w:id="2493"/>
      <w:bookmarkEnd w:id="2494"/>
      <w:bookmarkEnd w:id="2495"/>
    </w:p>
    <w:p w14:paraId="2E4AC866" w14:textId="77777777" w:rsidR="00A24B30" w:rsidRPr="008E0F64" w:rsidRDefault="00A24B30" w:rsidP="00962ACD">
      <w:pPr>
        <w:pStyle w:val="FOD-niv4"/>
      </w:pPr>
      <w:bookmarkStart w:id="2496" w:name="_Toc167269645"/>
      <w:bookmarkStart w:id="2497" w:name="_Toc167270805"/>
      <w:bookmarkStart w:id="2498" w:name="_Toc196399143"/>
      <w:bookmarkStart w:id="2499" w:name="_Toc196734792"/>
      <w:r w:rsidRPr="008E0F64">
        <w:t>Unterabschnitt 7.2.3.1 - Schutz gegen indirektes Berühren durch Benutzung von Sicherheitskleinspannung</w:t>
      </w:r>
      <w:bookmarkEnd w:id="2496"/>
      <w:bookmarkEnd w:id="2497"/>
      <w:bookmarkEnd w:id="2498"/>
      <w:bookmarkEnd w:id="2499"/>
    </w:p>
    <w:p w14:paraId="05F6AA14" w14:textId="77777777" w:rsidR="00A24B30" w:rsidRPr="008E0F64" w:rsidRDefault="00A24B30" w:rsidP="00A24B30">
      <w:pPr>
        <w:pStyle w:val="FOD-normal"/>
        <w:spacing w:after="120"/>
      </w:pPr>
      <w:r w:rsidRPr="008E0F64">
        <w:t xml:space="preserve">Wird durch die Benutzung von Sicherheitskleinspannung Schutz gegen indirektes Berühren geboten, entspricht die maximale Spannung dem entsprechenden Wert in </w:t>
      </w:r>
      <w:r w:rsidRPr="008E0F64">
        <w:rPr>
          <w:i/>
          <w:iCs/>
        </w:rPr>
        <w:t>Tabelle 7.4</w:t>
      </w:r>
      <w:r w:rsidRPr="008E0F64">
        <w:t>.</w:t>
      </w:r>
    </w:p>
    <w:p w14:paraId="62E77D82" w14:textId="77777777" w:rsidR="00A24B30" w:rsidRPr="00216D07" w:rsidRDefault="00A24B30" w:rsidP="00216D07">
      <w:pPr>
        <w:pStyle w:val="FOD-tab-titel"/>
      </w:pPr>
      <w:bookmarkStart w:id="2500" w:name="_Toc16234912"/>
      <w:bookmarkStart w:id="2501" w:name="_Toc167267980"/>
      <w:bookmarkStart w:id="2502" w:name="_Toc167269143"/>
      <w:bookmarkStart w:id="2503" w:name="_Toc167270303"/>
      <w:bookmarkStart w:id="2504" w:name="_Toc202794592"/>
      <w:r w:rsidRPr="00216D07">
        <w:t>Tabelle 7.4 - Schutz gegen indirektes Berühren: maximale Spannung</w:t>
      </w:r>
      <w:r w:rsidRPr="00216D07">
        <w:br/>
        <w:t>bei Benutzung von SELV in den verschiedenen Bereichen von Schwimmbädern</w:t>
      </w:r>
      <w:bookmarkEnd w:id="2500"/>
      <w:bookmarkEnd w:id="2501"/>
      <w:bookmarkEnd w:id="2502"/>
      <w:bookmarkEnd w:id="2503"/>
      <w:bookmarkEnd w:id="2504"/>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1E0" w:firstRow="1" w:lastRow="1" w:firstColumn="1" w:lastColumn="1" w:noHBand="0" w:noVBand="0"/>
      </w:tblPr>
      <w:tblGrid>
        <w:gridCol w:w="2548"/>
        <w:gridCol w:w="1080"/>
        <w:gridCol w:w="1080"/>
        <w:gridCol w:w="1080"/>
        <w:gridCol w:w="1080"/>
      </w:tblGrid>
      <w:tr w:rsidR="00A24B30" w:rsidRPr="008E0F64" w14:paraId="153F24F6" w14:textId="77777777" w:rsidTr="00A24B30">
        <w:trPr>
          <w:jc w:val="center"/>
        </w:trPr>
        <w:tc>
          <w:tcPr>
            <w:tcW w:w="2548" w:type="dxa"/>
            <w:vMerge w:val="restart"/>
            <w:vAlign w:val="center"/>
          </w:tcPr>
          <w:p w14:paraId="65C6BF90"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bookmarkStart w:id="2505" w:name="TABEL_017_FR"/>
            <w:r w:rsidRPr="008E0F64">
              <w:rPr>
                <w:rFonts w:ascii="Trebuchet MS" w:hAnsi="Trebuchet MS"/>
                <w:b/>
                <w:i/>
                <w:sz w:val="17"/>
              </w:rPr>
              <w:t>Maximale Spannung in V</w:t>
            </w:r>
          </w:p>
        </w:tc>
        <w:tc>
          <w:tcPr>
            <w:tcW w:w="1080" w:type="dxa"/>
            <w:vMerge w:val="restart"/>
            <w:vAlign w:val="center"/>
          </w:tcPr>
          <w:p w14:paraId="14AFE144"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Bereich 0</w:t>
            </w:r>
          </w:p>
        </w:tc>
        <w:tc>
          <w:tcPr>
            <w:tcW w:w="2160" w:type="dxa"/>
            <w:gridSpan w:val="2"/>
            <w:vAlign w:val="center"/>
          </w:tcPr>
          <w:p w14:paraId="3A619B09"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Bereich 1</w:t>
            </w:r>
          </w:p>
        </w:tc>
        <w:tc>
          <w:tcPr>
            <w:tcW w:w="1080" w:type="dxa"/>
            <w:vMerge w:val="restart"/>
            <w:vAlign w:val="center"/>
          </w:tcPr>
          <w:p w14:paraId="4D857DFD"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Bereich 2</w:t>
            </w:r>
          </w:p>
        </w:tc>
      </w:tr>
      <w:tr w:rsidR="00A24B30" w:rsidRPr="008E0F64" w14:paraId="52AC56EE" w14:textId="77777777" w:rsidTr="00A24B30">
        <w:trPr>
          <w:jc w:val="center"/>
        </w:trPr>
        <w:tc>
          <w:tcPr>
            <w:tcW w:w="2548" w:type="dxa"/>
            <w:vMerge/>
            <w:vAlign w:val="center"/>
          </w:tcPr>
          <w:p w14:paraId="3279A0DF"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p>
        </w:tc>
        <w:tc>
          <w:tcPr>
            <w:tcW w:w="1080" w:type="dxa"/>
            <w:vMerge/>
            <w:vAlign w:val="center"/>
          </w:tcPr>
          <w:p w14:paraId="7F1D6AFE"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p>
        </w:tc>
        <w:tc>
          <w:tcPr>
            <w:tcW w:w="1080" w:type="dxa"/>
            <w:vAlign w:val="center"/>
          </w:tcPr>
          <w:p w14:paraId="269E8644"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0 bis 1,25 m</w:t>
            </w:r>
          </w:p>
        </w:tc>
        <w:tc>
          <w:tcPr>
            <w:tcW w:w="1080" w:type="dxa"/>
            <w:vAlign w:val="center"/>
          </w:tcPr>
          <w:p w14:paraId="2A919913"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1,25 bis 2 m</w:t>
            </w:r>
          </w:p>
        </w:tc>
        <w:tc>
          <w:tcPr>
            <w:tcW w:w="1080" w:type="dxa"/>
            <w:vMerge/>
            <w:vAlign w:val="center"/>
          </w:tcPr>
          <w:p w14:paraId="2EAA347C" w14:textId="77777777" w:rsidR="00A24B30" w:rsidRPr="008E0F64" w:rsidRDefault="00A24B30" w:rsidP="00A24B30">
            <w:pPr>
              <w:keepNext/>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p>
        </w:tc>
      </w:tr>
      <w:tr w:rsidR="00A24B30" w:rsidRPr="008E0F64" w14:paraId="2E06E50B" w14:textId="77777777" w:rsidTr="00A24B30">
        <w:trPr>
          <w:jc w:val="center"/>
        </w:trPr>
        <w:tc>
          <w:tcPr>
            <w:tcW w:w="2548" w:type="dxa"/>
            <w:vAlign w:val="center"/>
          </w:tcPr>
          <w:p w14:paraId="388FD927"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Wechselstrom</w:t>
            </w:r>
          </w:p>
        </w:tc>
        <w:tc>
          <w:tcPr>
            <w:tcW w:w="1080" w:type="dxa"/>
            <w:vAlign w:val="center"/>
          </w:tcPr>
          <w:p w14:paraId="018A8E34"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12</w:t>
            </w:r>
          </w:p>
        </w:tc>
        <w:tc>
          <w:tcPr>
            <w:tcW w:w="1080" w:type="dxa"/>
            <w:vAlign w:val="center"/>
          </w:tcPr>
          <w:p w14:paraId="3B7E1CFC"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12</w:t>
            </w:r>
          </w:p>
        </w:tc>
        <w:tc>
          <w:tcPr>
            <w:tcW w:w="1080" w:type="dxa"/>
            <w:vAlign w:val="center"/>
          </w:tcPr>
          <w:p w14:paraId="702ABCF2"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25</w:t>
            </w:r>
          </w:p>
        </w:tc>
        <w:tc>
          <w:tcPr>
            <w:tcW w:w="1080" w:type="dxa"/>
            <w:vAlign w:val="center"/>
          </w:tcPr>
          <w:p w14:paraId="329F8D92"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25</w:t>
            </w:r>
          </w:p>
        </w:tc>
      </w:tr>
      <w:tr w:rsidR="00A24B30" w:rsidRPr="008E0F64" w14:paraId="1E800AA3" w14:textId="77777777" w:rsidTr="00A24B30">
        <w:trPr>
          <w:jc w:val="center"/>
        </w:trPr>
        <w:tc>
          <w:tcPr>
            <w:tcW w:w="2548" w:type="dxa"/>
            <w:vAlign w:val="center"/>
          </w:tcPr>
          <w:p w14:paraId="598DAA04"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Gleichstrom mit Welligkeit</w:t>
            </w:r>
          </w:p>
        </w:tc>
        <w:tc>
          <w:tcPr>
            <w:tcW w:w="1080" w:type="dxa"/>
            <w:vAlign w:val="center"/>
          </w:tcPr>
          <w:p w14:paraId="2AC03F2F"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18</w:t>
            </w:r>
          </w:p>
        </w:tc>
        <w:tc>
          <w:tcPr>
            <w:tcW w:w="1080" w:type="dxa"/>
            <w:vAlign w:val="center"/>
          </w:tcPr>
          <w:p w14:paraId="2C44BED9"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18</w:t>
            </w:r>
          </w:p>
        </w:tc>
        <w:tc>
          <w:tcPr>
            <w:tcW w:w="1080" w:type="dxa"/>
            <w:vAlign w:val="center"/>
          </w:tcPr>
          <w:p w14:paraId="645A5D54"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36</w:t>
            </w:r>
          </w:p>
        </w:tc>
        <w:tc>
          <w:tcPr>
            <w:tcW w:w="1080" w:type="dxa"/>
            <w:vAlign w:val="center"/>
          </w:tcPr>
          <w:p w14:paraId="79BB38D4" w14:textId="77777777" w:rsidR="00A24B30" w:rsidRPr="008E0F64" w:rsidRDefault="00A24B30" w:rsidP="00A24B30">
            <w:pPr>
              <w:keepNext/>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36</w:t>
            </w:r>
          </w:p>
        </w:tc>
      </w:tr>
      <w:tr w:rsidR="00A24B30" w:rsidRPr="008E0F64" w14:paraId="06C0C915" w14:textId="77777777" w:rsidTr="00A24B30">
        <w:trPr>
          <w:jc w:val="center"/>
        </w:trPr>
        <w:tc>
          <w:tcPr>
            <w:tcW w:w="2548" w:type="dxa"/>
            <w:vAlign w:val="center"/>
          </w:tcPr>
          <w:p w14:paraId="3124DF2A"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Gleichstrom ohne Welligkeit</w:t>
            </w:r>
          </w:p>
        </w:tc>
        <w:tc>
          <w:tcPr>
            <w:tcW w:w="1080" w:type="dxa"/>
            <w:vAlign w:val="center"/>
          </w:tcPr>
          <w:p w14:paraId="6E9220D4"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30</w:t>
            </w:r>
          </w:p>
        </w:tc>
        <w:tc>
          <w:tcPr>
            <w:tcW w:w="1080" w:type="dxa"/>
            <w:vAlign w:val="center"/>
          </w:tcPr>
          <w:p w14:paraId="7702454C"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30</w:t>
            </w:r>
          </w:p>
        </w:tc>
        <w:tc>
          <w:tcPr>
            <w:tcW w:w="1080" w:type="dxa"/>
            <w:vAlign w:val="center"/>
          </w:tcPr>
          <w:p w14:paraId="2D295E2F"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60</w:t>
            </w:r>
          </w:p>
        </w:tc>
        <w:tc>
          <w:tcPr>
            <w:tcW w:w="1080" w:type="dxa"/>
            <w:vAlign w:val="center"/>
          </w:tcPr>
          <w:p w14:paraId="270F085E"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60</w:t>
            </w:r>
          </w:p>
        </w:tc>
      </w:tr>
    </w:tbl>
    <w:p w14:paraId="2CEED052" w14:textId="77777777" w:rsidR="00A24B30" w:rsidRPr="008E0F64" w:rsidRDefault="00A24B30" w:rsidP="00962ACD">
      <w:pPr>
        <w:pStyle w:val="FOD-niv4"/>
      </w:pPr>
      <w:bookmarkStart w:id="2506" w:name="_Toc167269646"/>
      <w:bookmarkStart w:id="2507" w:name="_Toc167270806"/>
      <w:bookmarkStart w:id="2508" w:name="_Toc196399144"/>
      <w:bookmarkStart w:id="2509" w:name="_Toc196734793"/>
      <w:bookmarkEnd w:id="2505"/>
      <w:r w:rsidRPr="008E0F64">
        <w:t>Unterabschnitt 7.2.3.2 - Schutz gegen direktes Berühren - Schutzart der elektrischen Betriebsmittel</w:t>
      </w:r>
      <w:bookmarkEnd w:id="2506"/>
      <w:bookmarkEnd w:id="2507"/>
      <w:bookmarkEnd w:id="2508"/>
      <w:bookmarkEnd w:id="2509"/>
    </w:p>
    <w:p w14:paraId="60BA9B46" w14:textId="77777777" w:rsidR="00A24B30" w:rsidRPr="008E0F64" w:rsidRDefault="00A24B30" w:rsidP="00A24B30">
      <w:pPr>
        <w:pStyle w:val="FOD-normal"/>
      </w:pPr>
      <w:r w:rsidRPr="008E0F64">
        <w:t>Es wird anhand von Isolierungen, Hindernissen oder Umhüllungen Schutz gegen direktes Berühren geboten.</w:t>
      </w:r>
    </w:p>
    <w:p w14:paraId="71E3C330" w14:textId="5D410EF1" w:rsidR="00A24B30" w:rsidRPr="008E0F64" w:rsidRDefault="00A24B30" w:rsidP="00A24B30">
      <w:pPr>
        <w:pStyle w:val="FOD-normal"/>
        <w:spacing w:after="120"/>
      </w:pPr>
      <w:r w:rsidRPr="008E0F64">
        <w:t xml:space="preserve">Die Schutzart der elektrischen Betriebsmittel entspricht mindestens der in </w:t>
      </w:r>
      <w:r w:rsidRPr="008E0F64">
        <w:rPr>
          <w:i/>
          <w:iCs/>
        </w:rPr>
        <w:t>Tabelle 7.5</w:t>
      </w:r>
      <w:r w:rsidRPr="008E0F64">
        <w:t xml:space="preserve"> angegebenen Schutzart.</w:t>
      </w:r>
    </w:p>
    <w:p w14:paraId="2F8ABE35" w14:textId="77777777" w:rsidR="00424A85" w:rsidRPr="00216D07" w:rsidRDefault="00A24B30" w:rsidP="00216D07">
      <w:pPr>
        <w:pStyle w:val="FOD-tab-titel"/>
        <w:spacing w:before="0"/>
      </w:pPr>
      <w:bookmarkStart w:id="2510" w:name="_Toc167267981"/>
      <w:bookmarkStart w:id="2511" w:name="_Toc167269144"/>
      <w:bookmarkStart w:id="2512" w:name="_Toc167270304"/>
      <w:bookmarkStart w:id="2513" w:name="_Toc202794593"/>
      <w:bookmarkStart w:id="2514" w:name="_Toc16234913"/>
      <w:r w:rsidRPr="00216D07">
        <w:t>Tabelle 7.5 - Mindestschutzart der elektrischen Betriebsmittel</w:t>
      </w:r>
      <w:bookmarkEnd w:id="2510"/>
      <w:bookmarkEnd w:id="2511"/>
      <w:bookmarkEnd w:id="2512"/>
      <w:bookmarkEnd w:id="2513"/>
      <w:r w:rsidRPr="00216D07">
        <w:t xml:space="preserve"> </w:t>
      </w:r>
    </w:p>
    <w:p w14:paraId="49C404D1" w14:textId="7C825884" w:rsidR="00A24B30" w:rsidRPr="00216D07" w:rsidRDefault="00A24B30" w:rsidP="00216D07">
      <w:pPr>
        <w:pStyle w:val="FOD-tab-titel"/>
        <w:spacing w:before="0"/>
      </w:pPr>
      <w:bookmarkStart w:id="2515" w:name="_Toc167267982"/>
      <w:bookmarkStart w:id="2516" w:name="_Toc167269145"/>
      <w:bookmarkStart w:id="2517" w:name="_Toc167270305"/>
      <w:bookmarkStart w:id="2518" w:name="_Toc202794594"/>
      <w:r w:rsidRPr="00216D07">
        <w:t>in den unterschiedlichen Bereichen von Schwimmbädern</w:t>
      </w:r>
      <w:bookmarkEnd w:id="2514"/>
      <w:bookmarkEnd w:id="2515"/>
      <w:bookmarkEnd w:id="2516"/>
      <w:bookmarkEnd w:id="2517"/>
      <w:bookmarkEnd w:id="2518"/>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1E0" w:firstRow="1" w:lastRow="1" w:firstColumn="1" w:lastColumn="1" w:noHBand="0" w:noVBand="0"/>
      </w:tblPr>
      <w:tblGrid>
        <w:gridCol w:w="3061"/>
        <w:gridCol w:w="1156"/>
        <w:gridCol w:w="1064"/>
        <w:gridCol w:w="1126"/>
        <w:gridCol w:w="1103"/>
      </w:tblGrid>
      <w:tr w:rsidR="00A24B30" w:rsidRPr="008E0F64" w14:paraId="11D5E464" w14:textId="77777777" w:rsidTr="00A24B30">
        <w:trPr>
          <w:jc w:val="center"/>
        </w:trPr>
        <w:tc>
          <w:tcPr>
            <w:tcW w:w="3061" w:type="dxa"/>
            <w:vMerge w:val="restart"/>
            <w:tcBorders>
              <w:top w:val="nil"/>
              <w:left w:val="nil"/>
            </w:tcBorders>
            <w:vAlign w:val="center"/>
          </w:tcPr>
          <w:p w14:paraId="7FF9B3D8"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bookmarkStart w:id="2519" w:name="TABEL_018_FR"/>
          </w:p>
        </w:tc>
        <w:tc>
          <w:tcPr>
            <w:tcW w:w="1156" w:type="dxa"/>
            <w:vMerge w:val="restart"/>
            <w:vAlign w:val="center"/>
          </w:tcPr>
          <w:p w14:paraId="29755138"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Bereich 0</w:t>
            </w:r>
          </w:p>
        </w:tc>
        <w:tc>
          <w:tcPr>
            <w:tcW w:w="2190" w:type="dxa"/>
            <w:gridSpan w:val="2"/>
            <w:vAlign w:val="center"/>
          </w:tcPr>
          <w:p w14:paraId="14B98C9D"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Bereich 1</w:t>
            </w:r>
          </w:p>
        </w:tc>
        <w:tc>
          <w:tcPr>
            <w:tcW w:w="1103" w:type="dxa"/>
            <w:vMerge w:val="restart"/>
            <w:vAlign w:val="center"/>
          </w:tcPr>
          <w:p w14:paraId="2D543083"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Bereich 2</w:t>
            </w:r>
          </w:p>
        </w:tc>
      </w:tr>
      <w:tr w:rsidR="00A24B30" w:rsidRPr="008E0F64" w14:paraId="7F87D777" w14:textId="77777777" w:rsidTr="00A24B30">
        <w:trPr>
          <w:jc w:val="center"/>
        </w:trPr>
        <w:tc>
          <w:tcPr>
            <w:tcW w:w="3061" w:type="dxa"/>
            <w:vMerge/>
            <w:tcBorders>
              <w:left w:val="nil"/>
            </w:tcBorders>
            <w:vAlign w:val="center"/>
          </w:tcPr>
          <w:p w14:paraId="55A778CA"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p>
        </w:tc>
        <w:tc>
          <w:tcPr>
            <w:tcW w:w="1156" w:type="dxa"/>
            <w:vMerge/>
            <w:vAlign w:val="center"/>
          </w:tcPr>
          <w:p w14:paraId="14D1BA86"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p>
        </w:tc>
        <w:tc>
          <w:tcPr>
            <w:tcW w:w="1064" w:type="dxa"/>
            <w:vAlign w:val="center"/>
          </w:tcPr>
          <w:p w14:paraId="4CED51B0"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0 bis 1,25 m</w:t>
            </w:r>
          </w:p>
        </w:tc>
        <w:tc>
          <w:tcPr>
            <w:tcW w:w="1126" w:type="dxa"/>
            <w:vAlign w:val="center"/>
          </w:tcPr>
          <w:p w14:paraId="4763B0D1"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r w:rsidRPr="008E0F64">
              <w:rPr>
                <w:rFonts w:ascii="Trebuchet MS" w:hAnsi="Trebuchet MS"/>
                <w:b/>
                <w:i/>
                <w:sz w:val="17"/>
              </w:rPr>
              <w:t>1,25 bis 2 m</w:t>
            </w:r>
          </w:p>
        </w:tc>
        <w:tc>
          <w:tcPr>
            <w:tcW w:w="1103" w:type="dxa"/>
            <w:vMerge/>
            <w:vAlign w:val="center"/>
          </w:tcPr>
          <w:p w14:paraId="568320A2" w14:textId="77777777" w:rsidR="00A24B30" w:rsidRPr="008E0F64" w:rsidRDefault="00A24B30" w:rsidP="00A24B30">
            <w:pPr>
              <w:widowControl w:val="0"/>
              <w:autoSpaceDE w:val="0"/>
              <w:autoSpaceDN w:val="0"/>
              <w:adjustRightInd w:val="0"/>
              <w:spacing w:before="20" w:after="20" w:line="240" w:lineRule="auto"/>
              <w:ind w:right="57"/>
              <w:jc w:val="center"/>
              <w:rPr>
                <w:rFonts w:ascii="Trebuchet MS" w:eastAsia="Times New Roman" w:hAnsi="Trebuchet MS" w:cs="Arial"/>
                <w:b/>
                <w:i/>
                <w:iCs/>
                <w:sz w:val="17"/>
                <w:szCs w:val="17"/>
              </w:rPr>
            </w:pPr>
          </w:p>
        </w:tc>
      </w:tr>
      <w:tr w:rsidR="00A24B30" w:rsidRPr="008E0F64" w14:paraId="4A826718" w14:textId="77777777" w:rsidTr="00A24B30">
        <w:trPr>
          <w:jc w:val="center"/>
        </w:trPr>
        <w:tc>
          <w:tcPr>
            <w:tcW w:w="3061" w:type="dxa"/>
            <w:vAlign w:val="center"/>
          </w:tcPr>
          <w:p w14:paraId="1961F0A9"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Mindestschutzart</w:t>
            </w:r>
          </w:p>
        </w:tc>
        <w:tc>
          <w:tcPr>
            <w:tcW w:w="1156" w:type="dxa"/>
            <w:vAlign w:val="center"/>
          </w:tcPr>
          <w:p w14:paraId="5D5A43C2"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IPX7/IPX8</w:t>
            </w:r>
          </w:p>
        </w:tc>
        <w:tc>
          <w:tcPr>
            <w:tcW w:w="1064" w:type="dxa"/>
            <w:vAlign w:val="center"/>
          </w:tcPr>
          <w:p w14:paraId="6AE64470"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IPX5</w:t>
            </w:r>
          </w:p>
        </w:tc>
        <w:tc>
          <w:tcPr>
            <w:tcW w:w="1126" w:type="dxa"/>
            <w:vAlign w:val="center"/>
          </w:tcPr>
          <w:p w14:paraId="1EDC6A29"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IPX4 (*)</w:t>
            </w:r>
          </w:p>
        </w:tc>
        <w:tc>
          <w:tcPr>
            <w:tcW w:w="1103" w:type="dxa"/>
            <w:vAlign w:val="center"/>
          </w:tcPr>
          <w:p w14:paraId="08E168E9"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IPX4 (*)</w:t>
            </w:r>
          </w:p>
        </w:tc>
      </w:tr>
    </w:tbl>
    <w:bookmarkEnd w:id="2519"/>
    <w:p w14:paraId="07B9E342" w14:textId="77777777" w:rsidR="00A24B30" w:rsidRPr="008E0F64" w:rsidRDefault="00A24B30" w:rsidP="00A24B30">
      <w:pPr>
        <w:pStyle w:val="FOD-legende"/>
      </w:pPr>
      <w:r w:rsidRPr="008E0F64">
        <w:t>(*) Bei Benutzung von Sicherheitskleinspannung, die 12 V Wechselstrom, 18 V Gleichstrom mit Welligkeit und 30 V Gleichstrom ohne Welligkeit nicht überschreitet, ist keine Schutzart erforderlich.</w:t>
      </w:r>
    </w:p>
    <w:p w14:paraId="014FFECC" w14:textId="77777777" w:rsidR="00A24B30" w:rsidRPr="008E0F64" w:rsidRDefault="00A24B30" w:rsidP="00962ACD">
      <w:pPr>
        <w:pStyle w:val="FOD-niv4"/>
      </w:pPr>
      <w:bookmarkStart w:id="2520" w:name="_Toc167269647"/>
      <w:bookmarkStart w:id="2521" w:name="_Toc167270807"/>
      <w:bookmarkStart w:id="2522" w:name="_Toc196399145"/>
      <w:bookmarkStart w:id="2523" w:name="_Toc196734794"/>
      <w:r w:rsidRPr="008E0F64">
        <w:lastRenderedPageBreak/>
        <w:t>Unterabschnitt 7.2.3.3 - Elektrische Schutztrennung der Stromkreise</w:t>
      </w:r>
      <w:bookmarkEnd w:id="2520"/>
      <w:bookmarkEnd w:id="2521"/>
      <w:bookmarkEnd w:id="2522"/>
      <w:bookmarkEnd w:id="2523"/>
    </w:p>
    <w:p w14:paraId="74EE84D7" w14:textId="77777777" w:rsidR="00A24B30" w:rsidRPr="008E0F64" w:rsidRDefault="00A24B30" w:rsidP="00A24B30">
      <w:pPr>
        <w:pStyle w:val="FOD-normal"/>
      </w:pPr>
      <w:r w:rsidRPr="008E0F64">
        <w:t>Wird zum Schutz gegen elektrischen Schlag eine elektrische Schutztrennung der Stromkreise vorgenommen, darf an jeden Trenntransformator nur ein Gerät angeschlossen werden.</w:t>
      </w:r>
    </w:p>
    <w:p w14:paraId="7D6B16CD" w14:textId="77777777" w:rsidR="00A24B30" w:rsidRPr="008E0F64" w:rsidRDefault="00A24B30" w:rsidP="00962ACD">
      <w:pPr>
        <w:pStyle w:val="FOD-niv4"/>
      </w:pPr>
      <w:bookmarkStart w:id="2524" w:name="_Toc167269648"/>
      <w:bookmarkStart w:id="2525" w:name="_Toc167270808"/>
      <w:bookmarkStart w:id="2526" w:name="_Toc196399146"/>
      <w:bookmarkStart w:id="2527" w:name="_Toc196734795"/>
      <w:r w:rsidRPr="008E0F64">
        <w:t>Unterabschnitt 7.2.3.4 - Zusätzliche Potentialausgleichsverbindungen</w:t>
      </w:r>
      <w:bookmarkEnd w:id="2524"/>
      <w:bookmarkEnd w:id="2525"/>
      <w:bookmarkEnd w:id="2526"/>
      <w:bookmarkEnd w:id="2527"/>
    </w:p>
    <w:p w14:paraId="1056B508" w14:textId="77777777" w:rsidR="00A24B30" w:rsidRPr="008E0F64" w:rsidRDefault="00A24B30" w:rsidP="00A24B30">
      <w:pPr>
        <w:pStyle w:val="FOD-normal"/>
      </w:pPr>
      <w:r w:rsidRPr="008E0F64">
        <w:t xml:space="preserve">Eine zusätzliche Potentialausgleichsverbindung (siehe </w:t>
      </w:r>
      <w:r w:rsidRPr="008E0F64">
        <w:rPr>
          <w:i/>
          <w:iCs/>
        </w:rPr>
        <w:t>Unterabschnitt 4.2.3.2</w:t>
      </w:r>
      <w:r w:rsidRPr="008E0F64">
        <w:t xml:space="preserve">), die gemäß den Bestimmungen von </w:t>
      </w:r>
      <w:r w:rsidRPr="008E0F64">
        <w:rPr>
          <w:i/>
          <w:iCs/>
        </w:rPr>
        <w:t>Unterabschnitt 5.4.4.2</w:t>
      </w:r>
      <w:r w:rsidRPr="008E0F64">
        <w:t xml:space="preserve"> hergestellt wird, verbindet alle fremden leitfähigen Teile mit den gleichzeitig berührbaren leitfähigen Körpern der elektrischen Betriebsmittel, die sich in den Bereichen 0, 1 und 2 befinden, mit Ausnahme der Körper der elektrischen Betriebsmittel mit Sicherheitskleinspannung.</w:t>
      </w:r>
    </w:p>
    <w:p w14:paraId="696B9F70" w14:textId="77777777" w:rsidR="00A24B30" w:rsidRPr="008E0F64" w:rsidRDefault="00A24B30" w:rsidP="00A24B30">
      <w:pPr>
        <w:pStyle w:val="FOD-niv3"/>
      </w:pPr>
      <w:bookmarkStart w:id="2528" w:name="_Toc167269649"/>
      <w:bookmarkStart w:id="2529" w:name="_Toc167270809"/>
      <w:bookmarkStart w:id="2530" w:name="_Toc196399147"/>
      <w:r w:rsidRPr="008E0F64">
        <w:t>Abschnitt 7.2.4 - Wahl und Einsatz elektrischer Betriebsmittel</w:t>
      </w:r>
      <w:bookmarkEnd w:id="2528"/>
      <w:bookmarkEnd w:id="2529"/>
      <w:bookmarkEnd w:id="2530"/>
      <w:r w:rsidRPr="008E0F64">
        <w:t xml:space="preserve"> </w:t>
      </w:r>
    </w:p>
    <w:p w14:paraId="60D079FB" w14:textId="77777777" w:rsidR="00A24B30" w:rsidRPr="008E0F64" w:rsidRDefault="00A24B30" w:rsidP="00962ACD">
      <w:pPr>
        <w:pStyle w:val="FOD-niv4"/>
      </w:pPr>
      <w:bookmarkStart w:id="2531" w:name="_Toc167269650"/>
      <w:bookmarkStart w:id="2532" w:name="_Toc167270810"/>
      <w:bookmarkStart w:id="2533" w:name="_Toc196399148"/>
      <w:bookmarkStart w:id="2534" w:name="_Toc196734796"/>
      <w:r w:rsidRPr="008E0F64">
        <w:t>Unterabschnitt 7.2.4.1 - Äußere Einflüsse</w:t>
      </w:r>
      <w:bookmarkEnd w:id="2531"/>
      <w:bookmarkEnd w:id="2532"/>
      <w:bookmarkEnd w:id="2533"/>
      <w:bookmarkEnd w:id="2534"/>
    </w:p>
    <w:p w14:paraId="38E47A69" w14:textId="77777777" w:rsidR="00A24B30" w:rsidRPr="008E0F64" w:rsidRDefault="00A24B30" w:rsidP="00A24B30">
      <w:pPr>
        <w:pStyle w:val="FOD-normal"/>
      </w:pPr>
      <w:r w:rsidRPr="008E0F64">
        <w:t xml:space="preserve">In </w:t>
      </w:r>
      <w:r w:rsidRPr="008E0F64">
        <w:rPr>
          <w:i/>
          <w:iCs/>
        </w:rPr>
        <w:t>Tabelle 7.6</w:t>
      </w:r>
      <w:r w:rsidRPr="008E0F64">
        <w:t xml:space="preserve"> werden die Kombinationen der äußeren Einflüsse "Auftreten von Wasser", "Elektrischer Widerstand des menschlichen Körpers" und "Kontakt von Personen mit Erdpotential" aufgeführt.</w:t>
      </w:r>
    </w:p>
    <w:p w14:paraId="3038DB06" w14:textId="77777777" w:rsidR="00A24B30" w:rsidRPr="00216D07" w:rsidRDefault="00A24B30" w:rsidP="00216D07">
      <w:pPr>
        <w:pStyle w:val="FOD-tab-titel"/>
      </w:pPr>
      <w:bookmarkStart w:id="2535" w:name="_Toc16234914"/>
      <w:bookmarkStart w:id="2536" w:name="_Toc167267983"/>
      <w:bookmarkStart w:id="2537" w:name="_Toc167269146"/>
      <w:bookmarkStart w:id="2538" w:name="_Toc167270306"/>
      <w:bookmarkStart w:id="2539" w:name="_Toc202794595"/>
      <w:r w:rsidRPr="00216D07">
        <w:t>Tabelle 7.6 - Schwimmbäder: Kombinationen der äußeren Einflüsse AD, BB und BC</w:t>
      </w:r>
      <w:bookmarkEnd w:id="2535"/>
      <w:bookmarkEnd w:id="2536"/>
      <w:bookmarkEnd w:id="2537"/>
      <w:bookmarkEnd w:id="2538"/>
      <w:bookmarkEnd w:id="2539"/>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1E0" w:firstRow="1" w:lastRow="1" w:firstColumn="1" w:lastColumn="1" w:noHBand="0" w:noVBand="0"/>
      </w:tblPr>
      <w:tblGrid>
        <w:gridCol w:w="2838"/>
        <w:gridCol w:w="1260"/>
        <w:gridCol w:w="1263"/>
        <w:gridCol w:w="1077"/>
        <w:gridCol w:w="1080"/>
      </w:tblGrid>
      <w:tr w:rsidR="00A24B30" w:rsidRPr="008E0F64" w14:paraId="0894927E" w14:textId="77777777" w:rsidTr="00A24B30">
        <w:trPr>
          <w:jc w:val="center"/>
        </w:trPr>
        <w:tc>
          <w:tcPr>
            <w:tcW w:w="2838" w:type="dxa"/>
            <w:vMerge w:val="restart"/>
            <w:vAlign w:val="center"/>
          </w:tcPr>
          <w:p w14:paraId="10373698"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bookmarkStart w:id="2540" w:name="TABEL_016_FR"/>
            <w:r w:rsidRPr="008E0F64">
              <w:rPr>
                <w:rFonts w:ascii="Trebuchet MS" w:hAnsi="Trebuchet MS"/>
                <w:b/>
                <w:i/>
                <w:sz w:val="17"/>
              </w:rPr>
              <w:t>Äußere Einflüsse</w:t>
            </w:r>
          </w:p>
        </w:tc>
        <w:tc>
          <w:tcPr>
            <w:tcW w:w="1260" w:type="dxa"/>
            <w:vMerge w:val="restart"/>
            <w:vAlign w:val="center"/>
          </w:tcPr>
          <w:p w14:paraId="31362EA6"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r w:rsidRPr="008E0F64">
              <w:rPr>
                <w:rFonts w:ascii="Trebuchet MS" w:hAnsi="Trebuchet MS"/>
                <w:b/>
                <w:i/>
                <w:sz w:val="17"/>
              </w:rPr>
              <w:t>Bereich 0</w:t>
            </w:r>
          </w:p>
        </w:tc>
        <w:tc>
          <w:tcPr>
            <w:tcW w:w="2340" w:type="dxa"/>
            <w:gridSpan w:val="2"/>
            <w:vAlign w:val="center"/>
          </w:tcPr>
          <w:p w14:paraId="06A87072"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r w:rsidRPr="008E0F64">
              <w:rPr>
                <w:rFonts w:ascii="Trebuchet MS" w:hAnsi="Trebuchet MS"/>
                <w:b/>
                <w:i/>
                <w:sz w:val="17"/>
              </w:rPr>
              <w:t>Bereich 1</w:t>
            </w:r>
          </w:p>
        </w:tc>
        <w:tc>
          <w:tcPr>
            <w:tcW w:w="1080" w:type="dxa"/>
            <w:vMerge w:val="restart"/>
            <w:vAlign w:val="center"/>
          </w:tcPr>
          <w:p w14:paraId="06EE8C9A"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r w:rsidRPr="008E0F64">
              <w:rPr>
                <w:rFonts w:ascii="Trebuchet MS" w:hAnsi="Trebuchet MS"/>
                <w:b/>
                <w:i/>
                <w:sz w:val="17"/>
              </w:rPr>
              <w:t>Bereich 2</w:t>
            </w:r>
          </w:p>
        </w:tc>
      </w:tr>
      <w:tr w:rsidR="00A24B30" w:rsidRPr="008E0F64" w14:paraId="7278CE89" w14:textId="77777777" w:rsidTr="00A24B30">
        <w:trPr>
          <w:jc w:val="center"/>
        </w:trPr>
        <w:tc>
          <w:tcPr>
            <w:tcW w:w="2838" w:type="dxa"/>
            <w:vMerge/>
            <w:vAlign w:val="center"/>
          </w:tcPr>
          <w:p w14:paraId="46C49522"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p>
        </w:tc>
        <w:tc>
          <w:tcPr>
            <w:tcW w:w="1260" w:type="dxa"/>
            <w:vMerge/>
            <w:vAlign w:val="center"/>
          </w:tcPr>
          <w:p w14:paraId="7E9A1D61"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p>
        </w:tc>
        <w:tc>
          <w:tcPr>
            <w:tcW w:w="1263" w:type="dxa"/>
            <w:vAlign w:val="center"/>
          </w:tcPr>
          <w:p w14:paraId="7965FEE2"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r w:rsidRPr="008E0F64">
              <w:rPr>
                <w:rFonts w:ascii="Trebuchet MS" w:hAnsi="Trebuchet MS"/>
                <w:b/>
                <w:i/>
                <w:sz w:val="17"/>
              </w:rPr>
              <w:t>0 bis 1,25 m</w:t>
            </w:r>
          </w:p>
        </w:tc>
        <w:tc>
          <w:tcPr>
            <w:tcW w:w="1077" w:type="dxa"/>
            <w:vAlign w:val="center"/>
          </w:tcPr>
          <w:p w14:paraId="58F00CA0"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r w:rsidRPr="008E0F64">
              <w:rPr>
                <w:rFonts w:ascii="Trebuchet MS" w:hAnsi="Trebuchet MS"/>
                <w:b/>
                <w:i/>
                <w:sz w:val="17"/>
              </w:rPr>
              <w:t>1,25 bis 2 m</w:t>
            </w:r>
          </w:p>
        </w:tc>
        <w:tc>
          <w:tcPr>
            <w:tcW w:w="1080" w:type="dxa"/>
            <w:vMerge/>
            <w:vAlign w:val="center"/>
          </w:tcPr>
          <w:p w14:paraId="0C213EF4"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b/>
                <w:i/>
                <w:iCs/>
                <w:sz w:val="17"/>
                <w:szCs w:val="17"/>
              </w:rPr>
            </w:pPr>
          </w:p>
        </w:tc>
      </w:tr>
      <w:tr w:rsidR="00A24B30" w:rsidRPr="008E0F64" w14:paraId="4BD645A8" w14:textId="77777777" w:rsidTr="00A24B30">
        <w:trPr>
          <w:jc w:val="center"/>
        </w:trPr>
        <w:tc>
          <w:tcPr>
            <w:tcW w:w="2838" w:type="dxa"/>
            <w:vAlign w:val="center"/>
          </w:tcPr>
          <w:p w14:paraId="1F984AF1"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Auftreten von Wasser</w:t>
            </w:r>
          </w:p>
        </w:tc>
        <w:tc>
          <w:tcPr>
            <w:tcW w:w="1260" w:type="dxa"/>
            <w:vAlign w:val="center"/>
          </w:tcPr>
          <w:p w14:paraId="307FCC0E"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AD7/AD8</w:t>
            </w:r>
          </w:p>
        </w:tc>
        <w:tc>
          <w:tcPr>
            <w:tcW w:w="1263" w:type="dxa"/>
            <w:vAlign w:val="center"/>
          </w:tcPr>
          <w:p w14:paraId="31C3FA05"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AD5</w:t>
            </w:r>
          </w:p>
        </w:tc>
        <w:tc>
          <w:tcPr>
            <w:tcW w:w="1077" w:type="dxa"/>
            <w:vAlign w:val="center"/>
          </w:tcPr>
          <w:p w14:paraId="465B6FDA"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AD4</w:t>
            </w:r>
          </w:p>
        </w:tc>
        <w:tc>
          <w:tcPr>
            <w:tcW w:w="1080" w:type="dxa"/>
            <w:vAlign w:val="center"/>
          </w:tcPr>
          <w:p w14:paraId="3CDED676"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AD4</w:t>
            </w:r>
          </w:p>
        </w:tc>
      </w:tr>
      <w:tr w:rsidR="00A24B30" w:rsidRPr="008E0F64" w14:paraId="6D65CDF6" w14:textId="77777777" w:rsidTr="00A24B30">
        <w:trPr>
          <w:jc w:val="center"/>
        </w:trPr>
        <w:tc>
          <w:tcPr>
            <w:tcW w:w="2838" w:type="dxa"/>
            <w:vAlign w:val="center"/>
          </w:tcPr>
          <w:p w14:paraId="763B213C"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Elektrischer Widerstand des menschlichen Körpers</w:t>
            </w:r>
          </w:p>
        </w:tc>
        <w:tc>
          <w:tcPr>
            <w:tcW w:w="1260" w:type="dxa"/>
            <w:vAlign w:val="center"/>
          </w:tcPr>
          <w:p w14:paraId="5576E784"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BB3</w:t>
            </w:r>
          </w:p>
        </w:tc>
        <w:tc>
          <w:tcPr>
            <w:tcW w:w="1263" w:type="dxa"/>
            <w:vAlign w:val="center"/>
          </w:tcPr>
          <w:p w14:paraId="4D9CA25F"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BB3</w:t>
            </w:r>
          </w:p>
        </w:tc>
        <w:tc>
          <w:tcPr>
            <w:tcW w:w="1077" w:type="dxa"/>
            <w:vAlign w:val="center"/>
          </w:tcPr>
          <w:p w14:paraId="0D0DF42D"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BB2</w:t>
            </w:r>
          </w:p>
        </w:tc>
        <w:tc>
          <w:tcPr>
            <w:tcW w:w="1080" w:type="dxa"/>
            <w:vAlign w:val="center"/>
          </w:tcPr>
          <w:p w14:paraId="6B5D17C5"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BB2</w:t>
            </w:r>
          </w:p>
        </w:tc>
      </w:tr>
      <w:tr w:rsidR="00A24B30" w:rsidRPr="008E0F64" w14:paraId="4053CC4A" w14:textId="77777777" w:rsidTr="00A24B30">
        <w:trPr>
          <w:jc w:val="center"/>
        </w:trPr>
        <w:tc>
          <w:tcPr>
            <w:tcW w:w="2838" w:type="dxa"/>
            <w:vAlign w:val="center"/>
          </w:tcPr>
          <w:p w14:paraId="759B37B2"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Kontakt von Personen mit Erdpotential</w:t>
            </w:r>
          </w:p>
        </w:tc>
        <w:tc>
          <w:tcPr>
            <w:tcW w:w="1260" w:type="dxa"/>
            <w:vAlign w:val="center"/>
          </w:tcPr>
          <w:p w14:paraId="5EB4A611"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BC4</w:t>
            </w:r>
          </w:p>
        </w:tc>
        <w:tc>
          <w:tcPr>
            <w:tcW w:w="1263" w:type="dxa"/>
            <w:vAlign w:val="center"/>
          </w:tcPr>
          <w:p w14:paraId="5353C480"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BC3</w:t>
            </w:r>
          </w:p>
        </w:tc>
        <w:tc>
          <w:tcPr>
            <w:tcW w:w="1077" w:type="dxa"/>
            <w:vAlign w:val="center"/>
          </w:tcPr>
          <w:p w14:paraId="4FA632AC"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BC3</w:t>
            </w:r>
          </w:p>
        </w:tc>
        <w:tc>
          <w:tcPr>
            <w:tcW w:w="1080" w:type="dxa"/>
            <w:vAlign w:val="center"/>
          </w:tcPr>
          <w:p w14:paraId="35F2D7F6" w14:textId="77777777" w:rsidR="00A24B30" w:rsidRPr="008E0F64" w:rsidRDefault="00A24B30" w:rsidP="00A24B30">
            <w:pPr>
              <w:widowControl w:val="0"/>
              <w:autoSpaceDE w:val="0"/>
              <w:autoSpaceDN w:val="0"/>
              <w:adjustRightInd w:val="0"/>
              <w:spacing w:after="0" w:line="240" w:lineRule="auto"/>
              <w:ind w:right="59"/>
              <w:jc w:val="center"/>
              <w:rPr>
                <w:rFonts w:ascii="Trebuchet MS" w:eastAsia="Times New Roman" w:hAnsi="Trebuchet MS" w:cs="Arial"/>
                <w:iCs/>
                <w:sz w:val="17"/>
                <w:szCs w:val="17"/>
              </w:rPr>
            </w:pPr>
            <w:r w:rsidRPr="008E0F64">
              <w:rPr>
                <w:rFonts w:ascii="Trebuchet MS" w:hAnsi="Trebuchet MS"/>
                <w:sz w:val="17"/>
              </w:rPr>
              <w:t>BC3</w:t>
            </w:r>
          </w:p>
        </w:tc>
      </w:tr>
    </w:tbl>
    <w:p w14:paraId="69D0F724" w14:textId="77777777" w:rsidR="00A24B30" w:rsidRPr="008E0F64" w:rsidRDefault="00A24B30" w:rsidP="00962ACD">
      <w:pPr>
        <w:pStyle w:val="FOD-niv4"/>
      </w:pPr>
      <w:bookmarkStart w:id="2541" w:name="_Toc167269651"/>
      <w:bookmarkStart w:id="2542" w:name="_Toc167270811"/>
      <w:bookmarkStart w:id="2543" w:name="_Toc196399149"/>
      <w:bookmarkStart w:id="2544" w:name="_Toc196734797"/>
      <w:bookmarkEnd w:id="2540"/>
      <w:r w:rsidRPr="008E0F64">
        <w:t>Unterabschnitt 7.2.4.2 - Elektrische Leitungen</w:t>
      </w:r>
      <w:bookmarkEnd w:id="2541"/>
      <w:bookmarkEnd w:id="2542"/>
      <w:bookmarkEnd w:id="2543"/>
      <w:bookmarkEnd w:id="2544"/>
    </w:p>
    <w:p w14:paraId="10A60C21" w14:textId="77777777" w:rsidR="00A24B30" w:rsidRPr="008E0F64" w:rsidRDefault="00A24B30" w:rsidP="00A24B30">
      <w:pPr>
        <w:pStyle w:val="FOD-normal"/>
      </w:pPr>
      <w:r w:rsidRPr="008E0F64">
        <w:t>In Bereich 0 sind elektrische Leitungen auf diejenigen beschränkt, die Teil der in diesem Bereich zugelassenen elektrischen Betriebsmittel sind.</w:t>
      </w:r>
    </w:p>
    <w:p w14:paraId="4D2BFE9E" w14:textId="77777777" w:rsidR="00A24B30" w:rsidRPr="008E0F64" w:rsidRDefault="00A24B30" w:rsidP="00A24B30">
      <w:pPr>
        <w:pStyle w:val="FOD-normal"/>
        <w:rPr>
          <w:spacing w:val="-2"/>
        </w:rPr>
      </w:pPr>
      <w:r w:rsidRPr="008E0F64">
        <w:rPr>
          <w:spacing w:val="-2"/>
        </w:rPr>
        <w:t xml:space="preserve">In den Bereichen 1 und 2 verfügen sichtbare elektrische Leitungen oder Leitungen, die höchstens 5 cm tief eingebaut worden sind, über eine zusätzliche Isolierung und werden entweder als elektrische Leitungen der Klasse II oder als elektrische Leitungen mit einem Sicherheitsniveau, das dem von Klasse II gleichwertig ist, eingestuft (siehe </w:t>
      </w:r>
      <w:r w:rsidRPr="008E0F64">
        <w:rPr>
          <w:i/>
          <w:iCs/>
          <w:spacing w:val="-2"/>
        </w:rPr>
        <w:t>Abschnitt 2.7.1</w:t>
      </w:r>
      <w:r w:rsidRPr="008E0F64">
        <w:rPr>
          <w:spacing w:val="-2"/>
        </w:rPr>
        <w:t>). Sie verfügen nicht über eine metallische Außenbeschichtung.</w:t>
      </w:r>
    </w:p>
    <w:p w14:paraId="2BD3C8D1" w14:textId="77777777" w:rsidR="00A24B30" w:rsidRPr="008E0F64" w:rsidRDefault="00A24B30" w:rsidP="00A24B30">
      <w:pPr>
        <w:pStyle w:val="FOD-normal"/>
      </w:pPr>
      <w:r w:rsidRPr="008E0F64">
        <w:t>Unterputzleitungen werden senkrecht oder waagerecht verlegt. In letzterem Fall befinden sie sich in Deckennähe.</w:t>
      </w:r>
    </w:p>
    <w:p w14:paraId="76CBD676" w14:textId="77777777" w:rsidR="00A24B30" w:rsidRPr="008E0F64" w:rsidRDefault="00A24B30" w:rsidP="00A24B30">
      <w:pPr>
        <w:pStyle w:val="FOD-normal"/>
      </w:pPr>
      <w:r w:rsidRPr="008E0F64">
        <w:t>In den Bereichen 1 und 2 sind elektrische Leitungen auf diejenigen beschränkt, die für die Versorgung der elektrischen Betriebsmittel in diesen Bereichen erforderlich sind.</w:t>
      </w:r>
    </w:p>
    <w:p w14:paraId="04EF5339" w14:textId="77777777" w:rsidR="00A24B30" w:rsidRPr="008E0F64" w:rsidRDefault="00A24B30" w:rsidP="00A24B30">
      <w:pPr>
        <w:pStyle w:val="FOD-normal"/>
      </w:pPr>
      <w:r w:rsidRPr="008E0F64">
        <w:t>Verbindungsdosen von elektrischen Leitungen sind in den Bereichen 0 und 1 verboten. Im Falle von SELV-Stromkreisen sind sie jedoch in Bereich 1 zugelassen.</w:t>
      </w:r>
    </w:p>
    <w:p w14:paraId="6C5869FA" w14:textId="77777777" w:rsidR="00A24B30" w:rsidRPr="008E0F64" w:rsidRDefault="00A24B30" w:rsidP="00962ACD">
      <w:pPr>
        <w:pStyle w:val="FOD-niv4"/>
      </w:pPr>
      <w:bookmarkStart w:id="2545" w:name="_Toc167269652"/>
      <w:bookmarkStart w:id="2546" w:name="_Toc167270812"/>
      <w:bookmarkStart w:id="2547" w:name="_Toc196399150"/>
      <w:bookmarkStart w:id="2548" w:name="_Toc196734798"/>
      <w:r w:rsidRPr="008E0F64">
        <w:t>Unterabschnitt 7.2.4.3 - Elektrische Betriebsmittel</w:t>
      </w:r>
      <w:bookmarkEnd w:id="2545"/>
      <w:bookmarkEnd w:id="2546"/>
      <w:bookmarkEnd w:id="2547"/>
      <w:bookmarkEnd w:id="2548"/>
    </w:p>
    <w:p w14:paraId="16E68579" w14:textId="77777777" w:rsidR="00A24B30" w:rsidRPr="008E0F64" w:rsidRDefault="00A24B30" w:rsidP="00F1261E">
      <w:pPr>
        <w:keepNext/>
        <w:widowControl w:val="0"/>
        <w:numPr>
          <w:ilvl w:val="0"/>
          <w:numId w:val="64"/>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Steuerungseinrichtungen, Regelungseinrichtungen und Steckdosen</w:t>
      </w:r>
    </w:p>
    <w:p w14:paraId="249B2AEE" w14:textId="77777777" w:rsidR="00A24B30" w:rsidRPr="008E0F64" w:rsidRDefault="00A24B30" w:rsidP="00A24B30">
      <w:pPr>
        <w:pStyle w:val="FOD-normal"/>
      </w:pPr>
      <w:r w:rsidRPr="008E0F64">
        <w:t>In den Bereichen 0 und 1 sind mit Ausnahme von Berührungsdetektoren keine Steuerungseinrichtungen, Regelungseinrichtungen und Steckdosen zugelassen.</w:t>
      </w:r>
    </w:p>
    <w:p w14:paraId="6FCABA3C" w14:textId="77777777" w:rsidR="00A24B30" w:rsidRPr="008E0F64" w:rsidRDefault="00A24B30" w:rsidP="00A24B30">
      <w:pPr>
        <w:pStyle w:val="FOD-normal"/>
        <w:keepNext/>
      </w:pPr>
      <w:r w:rsidRPr="008E0F64">
        <w:t>Steuerungseinrichtungen, Regelungseinrichtungen und Steckdosen sind zugelassen:</w:t>
      </w:r>
    </w:p>
    <w:p w14:paraId="4F577E77" w14:textId="77777777" w:rsidR="00A24B30" w:rsidRPr="008E0F64" w:rsidRDefault="00A24B30" w:rsidP="00445351">
      <w:pPr>
        <w:pStyle w:val="FOD-opsomming1"/>
        <w:keepNext/>
        <w:numPr>
          <w:ilvl w:val="0"/>
          <w:numId w:val="270"/>
        </w:numPr>
      </w:pPr>
      <w:r w:rsidRPr="008E0F64">
        <w:t>in Bereich 1, wenn sie in einer isolierenden Umhüllung in einem Abstand von mehr als 1,25 m zur Grenze von Bereich 0 und mindestens 0,3 m über dem Boden installiert werden,</w:t>
      </w:r>
    </w:p>
    <w:p w14:paraId="6A9B8002" w14:textId="77777777" w:rsidR="00A24B30" w:rsidRPr="008E0F64" w:rsidRDefault="00A24B30" w:rsidP="00445351">
      <w:pPr>
        <w:pStyle w:val="FOD-opsomming1"/>
        <w:keepNext/>
        <w:numPr>
          <w:ilvl w:val="0"/>
          <w:numId w:val="270"/>
        </w:numPr>
      </w:pPr>
      <w:r w:rsidRPr="008E0F64">
        <w:t>in Bereich 2,</w:t>
      </w:r>
    </w:p>
    <w:p w14:paraId="6A8AB254" w14:textId="77777777" w:rsidR="00A24B30" w:rsidRPr="008E0F64" w:rsidRDefault="00A24B30" w:rsidP="00A24B30">
      <w:pPr>
        <w:pStyle w:val="FOD-normal"/>
        <w:spacing w:before="0"/>
      </w:pPr>
      <w:r w:rsidRPr="008E0F64">
        <w:t>sofern sie durch eine der folgenden Maßnahmen geschützt werden:</w:t>
      </w:r>
    </w:p>
    <w:p w14:paraId="65E8260B" w14:textId="77777777" w:rsidR="00A24B30" w:rsidRPr="008E0F64" w:rsidRDefault="00A24B30" w:rsidP="00445351">
      <w:pPr>
        <w:pStyle w:val="FOD-opsomming1"/>
        <w:numPr>
          <w:ilvl w:val="0"/>
          <w:numId w:val="271"/>
        </w:numPr>
      </w:pPr>
      <w:r w:rsidRPr="008E0F64">
        <w:t>Versorgung mit SELV, die 25 V Wechselstrom, 36 V Gleichstrom mit Welligkeit und 60 V Gleichstrom ohne Welligkeit nicht überschreitet. Das Gerät zur Versorgung mit SELV befindet sich außerhalb der Bereiche 0, 1 und 2. Dieses Gerät darf in Bereich 2 installiert werden, wenn sein Versorgungsstromkreis durch eine Differenzstrom-Schutzeinrichtung mit hoher oder sehr hoher Empfindlichkeit geschützt wird,</w:t>
      </w:r>
    </w:p>
    <w:p w14:paraId="1608528F" w14:textId="77777777" w:rsidR="00A24B30" w:rsidRPr="008E0F64" w:rsidRDefault="00A24B30" w:rsidP="00445351">
      <w:pPr>
        <w:pStyle w:val="FOD-opsomming1"/>
        <w:numPr>
          <w:ilvl w:val="0"/>
          <w:numId w:val="271"/>
        </w:numPr>
      </w:pPr>
      <w:r w:rsidRPr="008E0F64">
        <w:t>automatische Abschaltung der Stromversorgung durch eine Differenzstrom-Schutzeinrichtung mit hoher oder sehr hoher Empfindlichkeit,</w:t>
      </w:r>
    </w:p>
    <w:p w14:paraId="5853F444" w14:textId="77777777" w:rsidR="00A24B30" w:rsidRPr="008E0F64" w:rsidRDefault="00A24B30" w:rsidP="00A24B30">
      <w:pPr>
        <w:rPr>
          <w:rFonts w:ascii="Trebuchet MS" w:hAnsi="Trebuchet MS" w:cs="Arial"/>
          <w:sz w:val="19"/>
          <w:szCs w:val="19"/>
          <w:lang w:eastAsia="nl-NL"/>
        </w:rPr>
      </w:pPr>
      <w:r w:rsidRPr="008E0F64">
        <w:br w:type="page"/>
      </w:r>
    </w:p>
    <w:p w14:paraId="27CEB703" w14:textId="77777777" w:rsidR="00A24B30" w:rsidRPr="008E0F64" w:rsidRDefault="00A24B30" w:rsidP="00445351">
      <w:pPr>
        <w:pStyle w:val="FOD-opsomming1"/>
        <w:numPr>
          <w:ilvl w:val="0"/>
          <w:numId w:val="271"/>
        </w:numPr>
      </w:pPr>
      <w:r w:rsidRPr="008E0F64">
        <w:lastRenderedPageBreak/>
        <w:t xml:space="preserve">einzelne elektrische Schutztrennung pro Steuerungseinrichtung, Regelungseinrichtung und Steckdose gemäß den Vorschriften von </w:t>
      </w:r>
      <w:r w:rsidRPr="008E0F64">
        <w:rPr>
          <w:i/>
          <w:iCs/>
        </w:rPr>
        <w:t>Unterabschnitt 4.2.3.3 Buchstabe c</w:t>
      </w:r>
      <w:r w:rsidRPr="008E0F64">
        <w:t>. Das Versorgungsgerät befindet sich außerhalb der Bereiche 0, 1 und 2. Dieses Gerät darf in Bereich 2 installiert werden, wenn sein Versorgungsstromkreis durch eine Differenzstrom-Schutzeinrichtung mit hoher oder sehr hoher Empfindlichkeit geschützt wird.</w:t>
      </w:r>
    </w:p>
    <w:p w14:paraId="404FAD8E" w14:textId="77777777" w:rsidR="00A24B30" w:rsidRPr="008E0F64" w:rsidRDefault="00A24B30" w:rsidP="00F1261E">
      <w:pPr>
        <w:widowControl w:val="0"/>
        <w:numPr>
          <w:ilvl w:val="0"/>
          <w:numId w:val="64"/>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Leuchten</w:t>
      </w:r>
    </w:p>
    <w:p w14:paraId="4BC1F4A8" w14:textId="77777777" w:rsidR="00A24B30" w:rsidRPr="008E0F64" w:rsidRDefault="00A24B30" w:rsidP="00A24B30">
      <w:pPr>
        <w:pStyle w:val="FOD-normal"/>
      </w:pPr>
      <w:r w:rsidRPr="008E0F64">
        <w:t xml:space="preserve">Leuchten in Bereich 0 dürfen nur mit Sicherheitskleinspannung gemäß den in der Tabelle in </w:t>
      </w:r>
      <w:r w:rsidRPr="008E0F64">
        <w:rPr>
          <w:i/>
          <w:iCs/>
        </w:rPr>
        <w:t>Unterabschnitt 7.2.3.1</w:t>
      </w:r>
      <w:r w:rsidRPr="008E0F64">
        <w:t xml:space="preserve"> angegebenen Werten versorgt werden.</w:t>
      </w:r>
    </w:p>
    <w:p w14:paraId="6AD3A33A" w14:textId="77777777" w:rsidR="00A24B30" w:rsidRPr="008E0F64" w:rsidRDefault="00A24B30" w:rsidP="00A24B30">
      <w:pPr>
        <w:pStyle w:val="FOD-normal"/>
      </w:pPr>
      <w:r w:rsidRPr="008E0F64">
        <w:t>In den Bereichen 1 und 2 sind Leuchten zugelassen, sofern sie durch eine der folgenden Maßnahmen geschützt werden:</w:t>
      </w:r>
    </w:p>
    <w:p w14:paraId="5429CBE0" w14:textId="77777777" w:rsidR="00A24B30" w:rsidRPr="008E0F64" w:rsidRDefault="00A24B30" w:rsidP="00445351">
      <w:pPr>
        <w:pStyle w:val="FOD-opsomming1"/>
        <w:numPr>
          <w:ilvl w:val="0"/>
          <w:numId w:val="272"/>
        </w:numPr>
      </w:pPr>
      <w:r w:rsidRPr="008E0F64">
        <w:t xml:space="preserve">Versorgung mit Sicherheitskleinspannung gemäß den in der Tabelle in </w:t>
      </w:r>
      <w:r w:rsidRPr="008E0F64">
        <w:rPr>
          <w:i/>
          <w:iCs/>
        </w:rPr>
        <w:t>Unterabschnitt 7.2.3.1</w:t>
      </w:r>
      <w:r w:rsidRPr="008E0F64">
        <w:t xml:space="preserve"> angegebenen Werten,</w:t>
      </w:r>
    </w:p>
    <w:p w14:paraId="627F281D" w14:textId="77777777" w:rsidR="00A24B30" w:rsidRPr="008E0F64" w:rsidRDefault="00A24B30" w:rsidP="00445351">
      <w:pPr>
        <w:pStyle w:val="FOD-opsomming1"/>
        <w:numPr>
          <w:ilvl w:val="0"/>
          <w:numId w:val="272"/>
        </w:numPr>
      </w:pPr>
      <w:r w:rsidRPr="008E0F64">
        <w:t>mechanischer Schutz (äußerer Einfluss AG2), der sich nur mithilfe von Werkzeugen entfernen lässt und sich mindestens 2,25 m über der Oberfläche, auf der sich Personen aufhalten können, befindet.</w:t>
      </w:r>
    </w:p>
    <w:p w14:paraId="4332D546" w14:textId="77777777" w:rsidR="00A24B30" w:rsidRPr="008E0F64" w:rsidRDefault="00A24B30" w:rsidP="00F1261E">
      <w:pPr>
        <w:widowControl w:val="0"/>
        <w:numPr>
          <w:ilvl w:val="0"/>
          <w:numId w:val="64"/>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In Böden eingebaute Heizelemente</w:t>
      </w:r>
    </w:p>
    <w:p w14:paraId="102CB81F" w14:textId="77777777" w:rsidR="00A24B30" w:rsidRPr="008E0F64" w:rsidRDefault="00A24B30" w:rsidP="00A24B30">
      <w:pPr>
        <w:pStyle w:val="FOD-normal"/>
      </w:pPr>
      <w:r w:rsidRPr="008E0F64">
        <w:t>In Böden und Wände von Bereich 0 eingebaute Heizelemente sind verboten.</w:t>
      </w:r>
    </w:p>
    <w:p w14:paraId="1EA04100" w14:textId="77777777" w:rsidR="00A24B30" w:rsidRPr="008E0F64" w:rsidRDefault="00A24B30" w:rsidP="00A24B30">
      <w:pPr>
        <w:pStyle w:val="FOD-normal"/>
      </w:pPr>
      <w:r w:rsidRPr="008E0F64">
        <w:t xml:space="preserve">Heizelemente, die den Vorschriften von </w:t>
      </w:r>
      <w:r w:rsidRPr="008E0F64">
        <w:rPr>
          <w:i/>
          <w:iCs/>
        </w:rPr>
        <w:t>Unterabschnitt 5.2.9.13</w:t>
      </w:r>
      <w:r w:rsidRPr="008E0F64">
        <w:t xml:space="preserve"> und </w:t>
      </w:r>
      <w:r w:rsidRPr="008E0F64">
        <w:rPr>
          <w:i/>
          <w:iCs/>
        </w:rPr>
        <w:t>Unterabschnitt 4.2.2.5 Buchstabe c</w:t>
      </w:r>
      <w:r w:rsidRPr="008E0F64">
        <w:t xml:space="preserve"> entsprechen, sind in Böden der Bereiche 1 und 2 zugelassen, sofern sie mit einem Metallgitter abgedeckt sind, das an die zusätzliche Potentialausgleichsverbindung angeschlossen ist.</w:t>
      </w:r>
    </w:p>
    <w:p w14:paraId="04EA5846" w14:textId="77777777" w:rsidR="00A24B30" w:rsidRPr="008E0F64" w:rsidRDefault="00A24B30" w:rsidP="00F1261E">
      <w:pPr>
        <w:widowControl w:val="0"/>
        <w:numPr>
          <w:ilvl w:val="0"/>
          <w:numId w:val="64"/>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Andere Geräte</w:t>
      </w:r>
    </w:p>
    <w:p w14:paraId="2D491C8B" w14:textId="77777777" w:rsidR="00A24B30" w:rsidRPr="008E0F64" w:rsidRDefault="00A24B30" w:rsidP="00A24B30">
      <w:pPr>
        <w:pStyle w:val="FOD-normal"/>
      </w:pPr>
      <w:r w:rsidRPr="008E0F64">
        <w:t>In den Bereichen 0, 1 und 2 müssen elektrische Maschinen und Geräte, die nicht in den vorhergehenden Punkten erwähnt sind, folgenden Bedingungen entsprechen:</w:t>
      </w:r>
    </w:p>
    <w:p w14:paraId="68D8D34A" w14:textId="77777777" w:rsidR="00A24B30" w:rsidRPr="008E0F64" w:rsidRDefault="00A24B30" w:rsidP="00445351">
      <w:pPr>
        <w:pStyle w:val="FOD-opsomming2"/>
        <w:numPr>
          <w:ilvl w:val="0"/>
          <w:numId w:val="273"/>
        </w:numPr>
      </w:pPr>
      <w:r w:rsidRPr="008E0F64">
        <w:t>Sie sind für den Betrieb des Schwimmbades notwendig (Pumpen, ...).</w:t>
      </w:r>
    </w:p>
    <w:p w14:paraId="612EB312" w14:textId="77777777" w:rsidR="00A24B30" w:rsidRPr="008E0F64" w:rsidRDefault="00A24B30" w:rsidP="00445351">
      <w:pPr>
        <w:pStyle w:val="FOD-opsomming2"/>
        <w:numPr>
          <w:ilvl w:val="0"/>
          <w:numId w:val="273"/>
        </w:numPr>
      </w:pPr>
      <w:r w:rsidRPr="008E0F64">
        <w:t>Sie befinden sich in einer Umhüllung, deren Isolierung einem Gerät der Klasse II gleichwertig ist, und verfügen über einen mechanischen Schutz (äußerer Einfluss AG2).</w:t>
      </w:r>
    </w:p>
    <w:p w14:paraId="579896AC" w14:textId="77777777" w:rsidR="00A24B30" w:rsidRPr="008E0F64" w:rsidRDefault="00A24B30" w:rsidP="00445351">
      <w:pPr>
        <w:pStyle w:val="FOD-opsomming2"/>
        <w:numPr>
          <w:ilvl w:val="0"/>
          <w:numId w:val="273"/>
        </w:numPr>
      </w:pPr>
      <w:r w:rsidRPr="008E0F64">
        <w:t>Sie werden zusätzlich durch eine der folgenden Maßnahmen geschützt:</w:t>
      </w:r>
    </w:p>
    <w:p w14:paraId="13D93C39" w14:textId="77777777" w:rsidR="00A24B30" w:rsidRPr="008E0F64" w:rsidRDefault="00A24B30" w:rsidP="00A24B30">
      <w:pPr>
        <w:pStyle w:val="FOD-opsomming2"/>
        <w:tabs>
          <w:tab w:val="clear" w:pos="1134"/>
          <w:tab w:val="left" w:pos="720"/>
        </w:tabs>
        <w:ind w:left="720"/>
      </w:pPr>
      <w:r w:rsidRPr="008E0F64">
        <w:t xml:space="preserve">Versorgung mit Sicherheitskleinspannung gemäß den in der Tabelle in </w:t>
      </w:r>
      <w:r w:rsidRPr="008E0F64">
        <w:rPr>
          <w:i/>
          <w:iCs/>
        </w:rPr>
        <w:t>Unterabschnitt 7.2.3.1</w:t>
      </w:r>
      <w:r w:rsidRPr="008E0F64">
        <w:t xml:space="preserve"> angegebenen Werten oder</w:t>
      </w:r>
    </w:p>
    <w:p w14:paraId="0FE8143A" w14:textId="77777777" w:rsidR="00A24B30" w:rsidRPr="008E0F64" w:rsidRDefault="00A24B30" w:rsidP="00A24B30">
      <w:pPr>
        <w:pStyle w:val="FOD-opsomming2"/>
        <w:tabs>
          <w:tab w:val="clear" w:pos="1134"/>
          <w:tab w:val="left" w:pos="720"/>
        </w:tabs>
        <w:ind w:left="720"/>
      </w:pPr>
      <w:r w:rsidRPr="008E0F64">
        <w:t>automatische Abschaltung der Stromversorgung durch eine Differenzstrom-Schutzeinrichtung mit hoher oder sehr hoher Empfindlichkeit oder</w:t>
      </w:r>
    </w:p>
    <w:p w14:paraId="555CAD6A" w14:textId="77777777" w:rsidR="00A24B30" w:rsidRPr="008E0F64" w:rsidRDefault="00A24B30" w:rsidP="00A24B30">
      <w:pPr>
        <w:pStyle w:val="FOD-opsomming2"/>
        <w:tabs>
          <w:tab w:val="clear" w:pos="1134"/>
          <w:tab w:val="left" w:pos="720"/>
        </w:tabs>
        <w:ind w:left="720"/>
      </w:pPr>
      <w:r w:rsidRPr="008E0F64">
        <w:t xml:space="preserve">elektrische Schutztrennung der Stromkreise gemäß den Vorschriften von </w:t>
      </w:r>
      <w:r w:rsidRPr="008E0F64">
        <w:rPr>
          <w:i/>
          <w:iCs/>
        </w:rPr>
        <w:t>Unterabschnitt 4.2.3.3 Buchstabe c</w:t>
      </w:r>
      <w:r w:rsidRPr="008E0F64">
        <w:t>.</w:t>
      </w:r>
    </w:p>
    <w:p w14:paraId="5F75AC20" w14:textId="77777777" w:rsidR="00A24B30" w:rsidRPr="008E0F64" w:rsidRDefault="00A24B30" w:rsidP="00A24B30">
      <w:pPr>
        <w:pStyle w:val="FOD-normal"/>
      </w:pPr>
      <w:r w:rsidRPr="008E0F64">
        <w:t>Befinden sich elektrische Betriebsmittel in einem Kabelkanal bzw. Technikraum in Bereich 1 oder 2:</w:t>
      </w:r>
    </w:p>
    <w:p w14:paraId="405921B0" w14:textId="77777777" w:rsidR="00A24B30" w:rsidRPr="008E0F64" w:rsidRDefault="00A24B30" w:rsidP="00445351">
      <w:pPr>
        <w:pStyle w:val="FOD-opsomming1"/>
        <w:numPr>
          <w:ilvl w:val="0"/>
          <w:numId w:val="274"/>
        </w:numPr>
      </w:pPr>
      <w:r w:rsidRPr="008E0F64">
        <w:t>sind sie nur für das Service- und Instandhaltungspersonal zugänglich,</w:t>
      </w:r>
    </w:p>
    <w:p w14:paraId="366E4384" w14:textId="77777777" w:rsidR="00A24B30" w:rsidRPr="008E0F64" w:rsidRDefault="00A24B30" w:rsidP="00445351">
      <w:pPr>
        <w:pStyle w:val="FOD-opsomming1"/>
        <w:numPr>
          <w:ilvl w:val="0"/>
          <w:numId w:val="274"/>
        </w:numPr>
      </w:pPr>
      <w:r w:rsidRPr="008E0F64">
        <w:t>werden alle ungeschützten aktiven Teile, die bei Entfernen oder Öffnen der Umhüllungen versehentlich berührt werden könnten, automatisch spannungsfrei geschaltet,</w:t>
      </w:r>
    </w:p>
    <w:p w14:paraId="3F20EBFB" w14:textId="77777777" w:rsidR="00A24B30" w:rsidRPr="008E0F64" w:rsidRDefault="00A24B30" w:rsidP="00445351">
      <w:pPr>
        <w:pStyle w:val="FOD-opsomming1"/>
        <w:numPr>
          <w:ilvl w:val="0"/>
          <w:numId w:val="274"/>
        </w:numPr>
      </w:pPr>
      <w:r w:rsidRPr="008E0F64">
        <w:t>können dieser Kabelkanal bzw. Raum nicht überflutet werden.</w:t>
      </w:r>
    </w:p>
    <w:p w14:paraId="6D09CB88" w14:textId="1A20A2E5" w:rsidR="00A24B30" w:rsidRPr="008E0F64" w:rsidRDefault="00A24B30" w:rsidP="00A24B30">
      <w:pPr>
        <w:pStyle w:val="FOD-niv3"/>
      </w:pPr>
      <w:bookmarkStart w:id="2549" w:name="_Toc167269653"/>
      <w:bookmarkStart w:id="2550" w:name="_Toc167270813"/>
      <w:bookmarkStart w:id="2551" w:name="_Toc196399151"/>
      <w:r w:rsidRPr="008E0F64">
        <w:t xml:space="preserve">Abschnitt 7.2.5 - </w:t>
      </w:r>
      <w:bookmarkEnd w:id="2549"/>
      <w:bookmarkEnd w:id="2550"/>
      <w:r w:rsidR="00D945F4" w:rsidRPr="00D945F4">
        <w:rPr>
          <w:b w:val="0"/>
          <w:bCs/>
          <w:i w:val="0"/>
          <w:iCs/>
        </w:rPr>
        <w:t>[...]</w:t>
      </w:r>
      <w:bookmarkEnd w:id="2551"/>
    </w:p>
    <w:p w14:paraId="33881D0B" w14:textId="059ABB2C" w:rsidR="00A24B30" w:rsidRPr="008E0F64" w:rsidRDefault="00A24B30" w:rsidP="00962ACD">
      <w:pPr>
        <w:pStyle w:val="FOD-niv4"/>
      </w:pPr>
      <w:bookmarkStart w:id="2552" w:name="_Toc167269654"/>
      <w:bookmarkStart w:id="2553" w:name="_Toc167270814"/>
      <w:bookmarkStart w:id="2554" w:name="_Toc196399152"/>
      <w:bookmarkStart w:id="2555" w:name="_Toc196734799"/>
      <w:r w:rsidRPr="008E0F64">
        <w:t xml:space="preserve">Unterabschnitt 7.2.5.1 - </w:t>
      </w:r>
      <w:bookmarkEnd w:id="2552"/>
      <w:bookmarkEnd w:id="2553"/>
      <w:r w:rsidR="00D945F4" w:rsidRPr="00D945F4">
        <w:rPr>
          <w:bCs/>
        </w:rPr>
        <w:t>[...]</w:t>
      </w:r>
      <w:bookmarkEnd w:id="2554"/>
      <w:bookmarkEnd w:id="2555"/>
    </w:p>
    <w:p w14:paraId="75638A0F" w14:textId="22D9703B" w:rsidR="00A24B30" w:rsidRPr="008E0F64" w:rsidRDefault="00A24B30" w:rsidP="00962ACD">
      <w:pPr>
        <w:pStyle w:val="FOD-niv4"/>
      </w:pPr>
      <w:bookmarkStart w:id="2556" w:name="_Toc167269655"/>
      <w:bookmarkStart w:id="2557" w:name="_Toc167270815"/>
      <w:bookmarkStart w:id="2558" w:name="_Toc196399153"/>
      <w:bookmarkStart w:id="2559" w:name="_Toc196734800"/>
      <w:r w:rsidRPr="008E0F64">
        <w:t xml:space="preserve">Unterabschnitt 7.2.5.2 - </w:t>
      </w:r>
      <w:bookmarkEnd w:id="2556"/>
      <w:bookmarkEnd w:id="2557"/>
      <w:r w:rsidR="00D945F4" w:rsidRPr="00D945F4">
        <w:rPr>
          <w:bCs/>
        </w:rPr>
        <w:t>[...]</w:t>
      </w:r>
      <w:bookmarkEnd w:id="2558"/>
      <w:bookmarkEnd w:id="2559"/>
    </w:p>
    <w:p w14:paraId="06B467F3" w14:textId="77777777" w:rsidR="00A24B30" w:rsidRPr="008E0F64" w:rsidRDefault="00A24B30" w:rsidP="00A24B30">
      <w:pPr>
        <w:pStyle w:val="FOD-niv2"/>
      </w:pPr>
      <w:bookmarkStart w:id="2560" w:name="_Toc16234751"/>
      <w:bookmarkStart w:id="2561" w:name="_Toc167269656"/>
      <w:bookmarkStart w:id="2562" w:name="_Toc167269876"/>
      <w:bookmarkStart w:id="2563" w:name="_Toc167270816"/>
      <w:bookmarkStart w:id="2564" w:name="_Toc196399154"/>
      <w:bookmarkStart w:id="2565" w:name="_Toc196465642"/>
      <w:bookmarkStart w:id="2566" w:name="_Toc202779199"/>
      <w:r w:rsidRPr="008E0F64">
        <w:t>Kapitel 7.3 - Saunen</w:t>
      </w:r>
      <w:bookmarkEnd w:id="2560"/>
      <w:bookmarkEnd w:id="2561"/>
      <w:bookmarkEnd w:id="2562"/>
      <w:bookmarkEnd w:id="2563"/>
      <w:bookmarkEnd w:id="2564"/>
      <w:bookmarkEnd w:id="2565"/>
      <w:bookmarkEnd w:id="2566"/>
    </w:p>
    <w:p w14:paraId="52048A8D" w14:textId="77777777" w:rsidR="00A24B30" w:rsidRPr="008E0F64" w:rsidRDefault="00A24B30" w:rsidP="00A24B30">
      <w:pPr>
        <w:pStyle w:val="FOD-niv3"/>
      </w:pPr>
      <w:bookmarkStart w:id="2567" w:name="_Toc167269657"/>
      <w:bookmarkStart w:id="2568" w:name="_Toc167270817"/>
      <w:bookmarkStart w:id="2569" w:name="_Toc196399155"/>
      <w:r w:rsidRPr="008E0F64">
        <w:t>Abschnitt 7.3.1 - Anwendungsbereich</w:t>
      </w:r>
      <w:bookmarkEnd w:id="2567"/>
      <w:bookmarkEnd w:id="2568"/>
      <w:bookmarkEnd w:id="2569"/>
    </w:p>
    <w:p w14:paraId="134422AF"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7.3</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37F356C9" w14:textId="77777777" w:rsidR="00A24B30" w:rsidRPr="008E0F64" w:rsidRDefault="00A24B30" w:rsidP="00A24B30">
      <w:pPr>
        <w:pStyle w:val="FOD-normal"/>
      </w:pPr>
      <w:r w:rsidRPr="008E0F64">
        <w:t>Die besonderen Vorschriften des vorliegenden Kapitels gelten für Räumlichkeiten, in denen sich Bestandteile von Saunen befinden.</w:t>
      </w:r>
    </w:p>
    <w:p w14:paraId="0D55343D" w14:textId="77777777" w:rsidR="00A24B30" w:rsidRPr="008E0F64" w:rsidRDefault="00A24B30" w:rsidP="00A24B30">
      <w:pPr>
        <w:pStyle w:val="FOD-niv3"/>
      </w:pPr>
      <w:bookmarkStart w:id="2570" w:name="_Toc167269658"/>
      <w:bookmarkStart w:id="2571" w:name="_Toc167270818"/>
      <w:bookmarkStart w:id="2572" w:name="_Toc196399156"/>
      <w:r w:rsidRPr="008E0F64">
        <w:lastRenderedPageBreak/>
        <w:t>Abschnitt 7.3.2 - Bestimmung der allgemeinen Eigenschaften</w:t>
      </w:r>
      <w:bookmarkEnd w:id="2570"/>
      <w:bookmarkEnd w:id="2571"/>
      <w:bookmarkEnd w:id="2572"/>
    </w:p>
    <w:p w14:paraId="18C1CC1F" w14:textId="77777777" w:rsidR="00A24B30" w:rsidRPr="008E0F64" w:rsidRDefault="00A24B30" w:rsidP="00962ACD">
      <w:pPr>
        <w:pStyle w:val="FOD-niv4"/>
      </w:pPr>
      <w:bookmarkStart w:id="2573" w:name="_Toc167269659"/>
      <w:bookmarkStart w:id="2574" w:name="_Toc167270819"/>
      <w:bookmarkStart w:id="2575" w:name="_Toc196399157"/>
      <w:bookmarkStart w:id="2576" w:name="_Toc196734801"/>
      <w:r w:rsidRPr="008E0F64">
        <w:t>Unterabschnitt 7.3.2.1 - Bereiche</w:t>
      </w:r>
      <w:bookmarkEnd w:id="2573"/>
      <w:bookmarkEnd w:id="2574"/>
      <w:bookmarkEnd w:id="2575"/>
      <w:bookmarkEnd w:id="2576"/>
    </w:p>
    <w:p w14:paraId="5DC0916F" w14:textId="77777777" w:rsidR="00A24B30" w:rsidRPr="008E0F64" w:rsidRDefault="00A24B30" w:rsidP="00A24B30">
      <w:pPr>
        <w:pStyle w:val="FOD-normal"/>
      </w:pPr>
      <w:r w:rsidRPr="008E0F64">
        <w:t xml:space="preserve">Die </w:t>
      </w:r>
      <w:r w:rsidRPr="008E0F64">
        <w:rPr>
          <w:i/>
          <w:iCs/>
        </w:rPr>
        <w:t>Abbildungen 7.15</w:t>
      </w:r>
      <w:r w:rsidRPr="008E0F64">
        <w:t xml:space="preserve"> und </w:t>
      </w:r>
      <w:r w:rsidRPr="008E0F64">
        <w:rPr>
          <w:i/>
          <w:iCs/>
        </w:rPr>
        <w:t>7.16</w:t>
      </w:r>
      <w:r w:rsidRPr="008E0F64">
        <w:t xml:space="preserve"> zeigen die unterschiedlichen Bereiche von Saunen.</w:t>
      </w:r>
    </w:p>
    <w:p w14:paraId="3F9836CD" w14:textId="77777777" w:rsidR="00A24B30" w:rsidRPr="008E0F64" w:rsidRDefault="00A24B30" w:rsidP="00A24B30">
      <w:pPr>
        <w:pStyle w:val="FOD-fig-tab-titel"/>
      </w:pPr>
      <w:bookmarkStart w:id="2577" w:name="_Toc16234858"/>
      <w:bookmarkStart w:id="2578" w:name="_Toc167267778"/>
      <w:bookmarkStart w:id="2579" w:name="_Toc167268941"/>
      <w:bookmarkStart w:id="2580" w:name="_Toc167270101"/>
      <w:bookmarkStart w:id="2581" w:name="_Toc202794535"/>
      <w:r w:rsidRPr="008E0F64">
        <w:t>Abbildung 7.15 - Unterschiedliche Bereiche von Saunen - Vorderansicht</w:t>
      </w:r>
      <w:bookmarkEnd w:id="2577"/>
      <w:bookmarkEnd w:id="2578"/>
      <w:bookmarkEnd w:id="2579"/>
      <w:bookmarkEnd w:id="2580"/>
      <w:bookmarkEnd w:id="2581"/>
    </w:p>
    <w:p w14:paraId="4D7B2A64" w14:textId="77777777" w:rsidR="00A24B30" w:rsidRPr="008E0F64" w:rsidRDefault="00A24B30" w:rsidP="00A24B30">
      <w:pPr>
        <w:pStyle w:val="FOD-afb"/>
      </w:pPr>
      <w:r w:rsidRPr="008E0F64">
        <w:rPr>
          <w:lang w:eastAsia="fr-BE"/>
        </w:rPr>
        <w:drawing>
          <wp:inline distT="0" distB="0" distL="0" distR="0" wp14:anchorId="515251F1" wp14:editId="5E1E6C2E">
            <wp:extent cx="3333750" cy="2085975"/>
            <wp:effectExtent l="19050" t="0" r="0" b="0"/>
            <wp:docPr id="241" name="Picture 1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73" cstate="print"/>
                    <a:stretch>
                      <a:fillRect/>
                    </a:stretch>
                  </pic:blipFill>
                  <pic:spPr>
                    <a:xfrm>
                      <a:off x="0" y="0"/>
                      <a:ext cx="3333750" cy="2085975"/>
                    </a:xfrm>
                    <a:prstGeom prst="rect">
                      <a:avLst/>
                    </a:prstGeom>
                  </pic:spPr>
                </pic:pic>
              </a:graphicData>
            </a:graphic>
          </wp:inline>
        </w:drawing>
      </w:r>
    </w:p>
    <w:p w14:paraId="091628F4" w14:textId="77777777" w:rsidR="00A24B30" w:rsidRPr="008E0F64" w:rsidRDefault="00A24B30" w:rsidP="00A24B30">
      <w:pPr>
        <w:pStyle w:val="FOD-fig-tab-titel"/>
      </w:pPr>
      <w:bookmarkStart w:id="2582" w:name="_Toc16234859"/>
      <w:bookmarkStart w:id="2583" w:name="_Toc167267779"/>
      <w:bookmarkStart w:id="2584" w:name="_Toc167268942"/>
      <w:bookmarkStart w:id="2585" w:name="_Toc167270102"/>
      <w:bookmarkStart w:id="2586" w:name="_Toc202794536"/>
      <w:r w:rsidRPr="008E0F64">
        <w:t>Abbildung 7.16 - Unterschiedliche Bereiche von Saunen - Draufsicht</w:t>
      </w:r>
      <w:bookmarkEnd w:id="2582"/>
      <w:bookmarkEnd w:id="2583"/>
      <w:bookmarkEnd w:id="2584"/>
      <w:bookmarkEnd w:id="2585"/>
      <w:bookmarkEnd w:id="2586"/>
    </w:p>
    <w:p w14:paraId="322DDE53" w14:textId="77777777" w:rsidR="00A24B30" w:rsidRPr="008E0F64" w:rsidRDefault="00A24B30" w:rsidP="00A24B30">
      <w:pPr>
        <w:pStyle w:val="FOD-afb"/>
      </w:pPr>
      <w:r w:rsidRPr="008E0F64">
        <w:rPr>
          <w:lang w:eastAsia="fr-BE"/>
        </w:rPr>
        <w:drawing>
          <wp:inline distT="0" distB="0" distL="0" distR="0" wp14:anchorId="5029148D" wp14:editId="53063805">
            <wp:extent cx="3333750" cy="2076450"/>
            <wp:effectExtent l="0" t="0" r="0" b="0"/>
            <wp:docPr id="242" name="Picture 17"/>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74" cstate="print"/>
                    <a:stretch>
                      <a:fillRect/>
                    </a:stretch>
                  </pic:blipFill>
                  <pic:spPr>
                    <a:xfrm>
                      <a:off x="0" y="0"/>
                      <a:ext cx="3333750" cy="2076450"/>
                    </a:xfrm>
                    <a:prstGeom prst="rect">
                      <a:avLst/>
                    </a:prstGeom>
                  </pic:spPr>
                </pic:pic>
              </a:graphicData>
            </a:graphic>
          </wp:inline>
        </w:drawing>
      </w:r>
    </w:p>
    <w:p w14:paraId="24B6ED25" w14:textId="77777777" w:rsidR="00A24B30" w:rsidRPr="008E0F64" w:rsidRDefault="00A24B30" w:rsidP="00962ACD">
      <w:pPr>
        <w:pStyle w:val="FOD-niv4"/>
      </w:pPr>
      <w:bookmarkStart w:id="2587" w:name="_Toc167269660"/>
      <w:bookmarkStart w:id="2588" w:name="_Toc167270820"/>
      <w:bookmarkStart w:id="2589" w:name="_Toc196399158"/>
      <w:bookmarkStart w:id="2590" w:name="_Toc196734802"/>
      <w:r w:rsidRPr="008E0F64">
        <w:t>Unterabschnitt 7.3.2.2 - Äußere Einflüsse</w:t>
      </w:r>
      <w:bookmarkEnd w:id="2587"/>
      <w:bookmarkEnd w:id="2588"/>
      <w:bookmarkEnd w:id="2589"/>
      <w:bookmarkEnd w:id="2590"/>
    </w:p>
    <w:p w14:paraId="18B479DD" w14:textId="77777777" w:rsidR="00A24B30" w:rsidRPr="008E0F64" w:rsidRDefault="00A24B30" w:rsidP="00A24B30">
      <w:pPr>
        <w:pStyle w:val="FOD-normal"/>
      </w:pPr>
      <w:r w:rsidRPr="008E0F64">
        <w:t>Saunen sind Orte, die durch folgende äußere Einflüsse gekennzeichnet sind:</w:t>
      </w:r>
    </w:p>
    <w:p w14:paraId="5EB3C975" w14:textId="77777777" w:rsidR="00A24B30" w:rsidRPr="008E0F64" w:rsidRDefault="00A24B30" w:rsidP="00445351">
      <w:pPr>
        <w:pStyle w:val="FOD-opsomming1"/>
        <w:numPr>
          <w:ilvl w:val="0"/>
          <w:numId w:val="275"/>
        </w:numPr>
      </w:pPr>
      <w:r w:rsidRPr="008E0F64">
        <w:t>elektrischer Widerstand des menschlichen Körpers: BB2,</w:t>
      </w:r>
    </w:p>
    <w:p w14:paraId="324473DB" w14:textId="77777777" w:rsidR="00A24B30" w:rsidRPr="008E0F64" w:rsidRDefault="00A24B30" w:rsidP="00445351">
      <w:pPr>
        <w:pStyle w:val="FOD-opsomming1"/>
        <w:numPr>
          <w:ilvl w:val="0"/>
          <w:numId w:val="275"/>
        </w:numPr>
      </w:pPr>
      <w:r w:rsidRPr="008E0F64">
        <w:t>Auftreten von Wasser: AD4,</w:t>
      </w:r>
    </w:p>
    <w:p w14:paraId="071D770C" w14:textId="77777777" w:rsidR="00A24B30" w:rsidRPr="008E0F64" w:rsidRDefault="00A24B30" w:rsidP="00445351">
      <w:pPr>
        <w:pStyle w:val="FOD-opsomming1"/>
        <w:numPr>
          <w:ilvl w:val="0"/>
          <w:numId w:val="275"/>
        </w:numPr>
      </w:pPr>
      <w:r w:rsidRPr="008E0F64">
        <w:t>Kontakt von Personen mit Erdpotential: BC3,</w:t>
      </w:r>
    </w:p>
    <w:p w14:paraId="106CBCB6" w14:textId="77777777" w:rsidR="00A24B30" w:rsidRPr="008E0F64" w:rsidRDefault="00A24B30" w:rsidP="00445351">
      <w:pPr>
        <w:pStyle w:val="FOD-opsomming1"/>
        <w:numPr>
          <w:ilvl w:val="0"/>
          <w:numId w:val="275"/>
        </w:numPr>
      </w:pPr>
      <w:r w:rsidRPr="008E0F64">
        <w:t xml:space="preserve">was die Umgebungstemperatur betrifft, Unterscheidung zwischen den vier Bereichen (siehe </w:t>
      </w:r>
      <w:r w:rsidRPr="008E0F64">
        <w:rPr>
          <w:i/>
          <w:iCs/>
        </w:rPr>
        <w:t>Unterabschnitt 7.3.2.1</w:t>
      </w:r>
      <w:r w:rsidRPr="008E0F64">
        <w:t>):</w:t>
      </w:r>
    </w:p>
    <w:p w14:paraId="3690522F" w14:textId="77777777" w:rsidR="00A24B30" w:rsidRPr="008E0F64" w:rsidRDefault="00A24B30" w:rsidP="00A24B30">
      <w:pPr>
        <w:pStyle w:val="FOD-opsomming2"/>
        <w:tabs>
          <w:tab w:val="clear" w:pos="1134"/>
          <w:tab w:val="left" w:pos="720"/>
        </w:tabs>
        <w:ind w:left="720"/>
      </w:pPr>
      <w:r w:rsidRPr="008E0F64">
        <w:t>In Bereich 1 sind nur elektrische Betriebsmittel zugelassen, die zu Saunaöfen gehören.</w:t>
      </w:r>
    </w:p>
    <w:p w14:paraId="59AD942A" w14:textId="77777777" w:rsidR="00A24B30" w:rsidRPr="008E0F64" w:rsidRDefault="00A24B30" w:rsidP="00A24B30">
      <w:pPr>
        <w:pStyle w:val="FOD-opsomming2"/>
        <w:tabs>
          <w:tab w:val="clear" w:pos="1134"/>
          <w:tab w:val="left" w:pos="720"/>
        </w:tabs>
        <w:ind w:left="720"/>
      </w:pPr>
      <w:r w:rsidRPr="008E0F64">
        <w:t>Für Bereich 2 gibt es keine besonderen Vorschriften in Bezug auf die Wärmebeständigkeit der Betriebsmittel.</w:t>
      </w:r>
    </w:p>
    <w:p w14:paraId="7319E6D9" w14:textId="77777777" w:rsidR="00A24B30" w:rsidRPr="008E0F64" w:rsidRDefault="00A24B30" w:rsidP="00A24B30">
      <w:pPr>
        <w:pStyle w:val="FOD-opsomming2"/>
        <w:tabs>
          <w:tab w:val="clear" w:pos="1134"/>
          <w:tab w:val="left" w:pos="720"/>
        </w:tabs>
        <w:ind w:left="720"/>
      </w:pPr>
      <w:r w:rsidRPr="008E0F64">
        <w:t>In Bereich 3 müssen die elektrischen Betriebsmittel einer Temperatur von 125 °C standhalten können.</w:t>
      </w:r>
    </w:p>
    <w:p w14:paraId="43B9F9A2" w14:textId="77777777" w:rsidR="00A24B30" w:rsidRPr="008E0F64" w:rsidRDefault="00A24B30" w:rsidP="00A24B30">
      <w:pPr>
        <w:pStyle w:val="FOD-opsomming2"/>
        <w:tabs>
          <w:tab w:val="clear" w:pos="1134"/>
          <w:tab w:val="left" w:pos="720"/>
        </w:tabs>
        <w:ind w:left="720"/>
      </w:pPr>
      <w:r w:rsidRPr="008E0F64">
        <w:t>In Bereich 4 werden nur Leuchten, Steuerungs- und Regelungseinrichtungen für Saunaöfen und die daran angeschlossenen elektrischen Leitungen installiert; Temperaturfühler müssen sich in Bereich 4 befinden. Die Wärmebeständigkeit muss der für Bereich 3 vorgeschriebenen Wärmebeständigkeit entsprechen.</w:t>
      </w:r>
    </w:p>
    <w:p w14:paraId="50AA9DC8" w14:textId="77777777" w:rsidR="00A24B30" w:rsidRPr="008E0F64" w:rsidRDefault="00A24B30" w:rsidP="00A24B30">
      <w:pPr>
        <w:pStyle w:val="FOD-niv3"/>
      </w:pPr>
      <w:bookmarkStart w:id="2591" w:name="_Toc167269661"/>
      <w:bookmarkStart w:id="2592" w:name="_Toc167270821"/>
      <w:bookmarkStart w:id="2593" w:name="_Toc196399159"/>
      <w:r w:rsidRPr="008E0F64">
        <w:t>Abschnitt 7.3.3 - Schutz gegen elektrischen Schlag</w:t>
      </w:r>
      <w:bookmarkEnd w:id="2591"/>
      <w:bookmarkEnd w:id="2592"/>
      <w:bookmarkEnd w:id="2593"/>
    </w:p>
    <w:p w14:paraId="3C73EB02" w14:textId="77777777" w:rsidR="00A24B30" w:rsidRPr="008E0F64" w:rsidRDefault="00A24B30" w:rsidP="00A24B30">
      <w:pPr>
        <w:pStyle w:val="FOD-normal"/>
      </w:pPr>
      <w:r w:rsidRPr="008E0F64">
        <w:t>Wird Sicherheitskleinspannung benutzt, ist die maximale Spannung auf 25 V Wechselstrom, 36 V Gleichstrom mit Welligkeit bzw. 60 V Gleichstrom ohne Welligkeit begrenzt.</w:t>
      </w:r>
    </w:p>
    <w:p w14:paraId="460B6E0A" w14:textId="77777777" w:rsidR="00A24B30" w:rsidRPr="008E0F64" w:rsidRDefault="00A24B30" w:rsidP="00A24B30">
      <w:pPr>
        <w:pStyle w:val="FOD-niv3"/>
      </w:pPr>
      <w:bookmarkStart w:id="2594" w:name="_Toc167269662"/>
      <w:bookmarkStart w:id="2595" w:name="_Toc167270822"/>
      <w:bookmarkStart w:id="2596" w:name="_Toc196399160"/>
      <w:r w:rsidRPr="008E0F64">
        <w:lastRenderedPageBreak/>
        <w:t>Abschnitt 7.3.4 - Wahl und Einsatz elektrischer Betriebsmittel</w:t>
      </w:r>
      <w:bookmarkEnd w:id="2594"/>
      <w:bookmarkEnd w:id="2595"/>
      <w:bookmarkEnd w:id="2596"/>
    </w:p>
    <w:p w14:paraId="3F8945F5" w14:textId="77777777" w:rsidR="00A24B30" w:rsidRPr="008E0F64" w:rsidRDefault="00A24B30" w:rsidP="00962ACD">
      <w:pPr>
        <w:pStyle w:val="FOD-niv4"/>
      </w:pPr>
      <w:bookmarkStart w:id="2597" w:name="_Toc167269663"/>
      <w:bookmarkStart w:id="2598" w:name="_Toc167270823"/>
      <w:bookmarkStart w:id="2599" w:name="_Toc196399161"/>
      <w:bookmarkStart w:id="2600" w:name="_Toc196734803"/>
      <w:r w:rsidRPr="008E0F64">
        <w:t>Unterabschnitt 7.3.4.1 - Schutzart der elektrischen Betriebsmittel</w:t>
      </w:r>
      <w:bookmarkEnd w:id="2597"/>
      <w:bookmarkEnd w:id="2598"/>
      <w:bookmarkEnd w:id="2599"/>
      <w:bookmarkEnd w:id="2600"/>
    </w:p>
    <w:p w14:paraId="104D970E" w14:textId="77777777" w:rsidR="00A24B30" w:rsidRPr="008E0F64" w:rsidRDefault="00A24B30" w:rsidP="00A24B30">
      <w:pPr>
        <w:pStyle w:val="FOD-normal"/>
      </w:pPr>
      <w:r w:rsidRPr="008E0F64">
        <w:t>Die Schutzart der elektrischen Betriebsmittel entspricht mindestens IPX4.</w:t>
      </w:r>
    </w:p>
    <w:p w14:paraId="0BA8BFC4" w14:textId="77777777" w:rsidR="00A24B30" w:rsidRPr="008E0F64" w:rsidRDefault="00A24B30" w:rsidP="00962ACD">
      <w:pPr>
        <w:pStyle w:val="FOD-niv4"/>
      </w:pPr>
      <w:bookmarkStart w:id="2601" w:name="_Toc167269664"/>
      <w:bookmarkStart w:id="2602" w:name="_Toc167270824"/>
      <w:bookmarkStart w:id="2603" w:name="_Toc196399162"/>
      <w:bookmarkStart w:id="2604" w:name="_Toc196734804"/>
      <w:r w:rsidRPr="008E0F64">
        <w:t>Unterabschnitt 7.3.4.2 - Elektrische Leitungen</w:t>
      </w:r>
      <w:bookmarkEnd w:id="2601"/>
      <w:bookmarkEnd w:id="2602"/>
      <w:bookmarkEnd w:id="2603"/>
      <w:bookmarkEnd w:id="2604"/>
    </w:p>
    <w:p w14:paraId="63D18736" w14:textId="77777777" w:rsidR="00A24B30" w:rsidRPr="008E0F64" w:rsidRDefault="00A24B30" w:rsidP="00A24B30">
      <w:pPr>
        <w:pStyle w:val="FOD-normal"/>
      </w:pPr>
      <w:r w:rsidRPr="008E0F64">
        <w:t xml:space="preserve">Elektrische Leitungen verfügen über eine zusätzliche Isolierung und werden entweder als elektrische Leitungen der Klasse II oder als elektrische Leitungen mit einem Sicherheitsniveau, das dem von Klasse II gleichwertig ist, eingestuft (siehe </w:t>
      </w:r>
      <w:r w:rsidRPr="008E0F64">
        <w:rPr>
          <w:i/>
          <w:iCs/>
        </w:rPr>
        <w:t>Abschnitt 7.2.1</w:t>
      </w:r>
      <w:r w:rsidRPr="008E0F64">
        <w:t>). Sie verfügen nicht über eine metallische Außenbeschichtung.</w:t>
      </w:r>
    </w:p>
    <w:p w14:paraId="783D079E" w14:textId="77777777" w:rsidR="00A24B30" w:rsidRPr="008E0F64" w:rsidRDefault="00A24B30" w:rsidP="00962ACD">
      <w:pPr>
        <w:pStyle w:val="FOD-niv4"/>
      </w:pPr>
      <w:bookmarkStart w:id="2605" w:name="_Toc167269665"/>
      <w:bookmarkStart w:id="2606" w:name="_Toc167270825"/>
      <w:bookmarkStart w:id="2607" w:name="_Toc196399163"/>
      <w:bookmarkStart w:id="2608" w:name="_Toc196734805"/>
      <w:r w:rsidRPr="008E0F64">
        <w:t>Unterabschnitt 7.3.4.3 - Elektrische Betriebsmittel</w:t>
      </w:r>
      <w:bookmarkEnd w:id="2605"/>
      <w:bookmarkEnd w:id="2606"/>
      <w:bookmarkEnd w:id="2607"/>
      <w:bookmarkEnd w:id="2608"/>
    </w:p>
    <w:p w14:paraId="585A32E8" w14:textId="77777777" w:rsidR="00A24B30" w:rsidRPr="008E0F64" w:rsidRDefault="00A24B30" w:rsidP="00A24B30">
      <w:pPr>
        <w:pStyle w:val="FOD-normal"/>
      </w:pPr>
      <w:r w:rsidRPr="008E0F64">
        <w:t>In Saunen sind als elektrische Betriebsmittel nur Heizgeräte, einschließlich ihrer Steuerungs- und Regelungseinrichtungen, Leuchten, die daran angeschlossenen elektrischen Leitungen und Anschlussdosen zugelassen.</w:t>
      </w:r>
    </w:p>
    <w:p w14:paraId="175FC786" w14:textId="77777777" w:rsidR="00A24B30" w:rsidRPr="008E0F64" w:rsidRDefault="00A24B30" w:rsidP="00A24B30">
      <w:pPr>
        <w:pStyle w:val="FOD-normal"/>
      </w:pPr>
      <w:r w:rsidRPr="008E0F64">
        <w:t>Diese Geräte sind:</w:t>
      </w:r>
    </w:p>
    <w:p w14:paraId="50761FF8" w14:textId="77777777" w:rsidR="00A24B30" w:rsidRPr="008E0F64" w:rsidRDefault="00A24B30" w:rsidP="00445351">
      <w:pPr>
        <w:pStyle w:val="FOD-opsomming1"/>
        <w:numPr>
          <w:ilvl w:val="0"/>
          <w:numId w:val="276"/>
        </w:numPr>
      </w:pPr>
      <w:r w:rsidRPr="008E0F64">
        <w:t xml:space="preserve">entweder durch eine einzelne elektrische Schutztrennung der Stromkreise gemäß den Vorschriften von </w:t>
      </w:r>
      <w:r w:rsidRPr="008E0F64">
        <w:rPr>
          <w:i/>
          <w:iCs/>
        </w:rPr>
        <w:t>Unterabschnitt 4.2.3.3 Buchstabe c</w:t>
      </w:r>
      <w:r w:rsidRPr="008E0F64">
        <w:t xml:space="preserve"> geschützt</w:t>
      </w:r>
    </w:p>
    <w:p w14:paraId="5EB54116" w14:textId="77777777" w:rsidR="00A24B30" w:rsidRPr="008E0F64" w:rsidRDefault="00A24B30" w:rsidP="00445351">
      <w:pPr>
        <w:pStyle w:val="FOD-opsomming1"/>
        <w:numPr>
          <w:ilvl w:val="0"/>
          <w:numId w:val="276"/>
        </w:numPr>
      </w:pPr>
      <w:r w:rsidRPr="008E0F64">
        <w:t>oder Geräte der Klasse I, deren Versorgungsstromkreise durch Differenzstrom-Schutzeinrichtungen mit hoher oder sehr hoher Empfindlichkeit geschützt sind,</w:t>
      </w:r>
    </w:p>
    <w:p w14:paraId="6A8EDA95" w14:textId="77777777" w:rsidR="00A24B30" w:rsidRPr="008E0F64" w:rsidRDefault="00A24B30" w:rsidP="00445351">
      <w:pPr>
        <w:pStyle w:val="FOD-opsomming1"/>
        <w:numPr>
          <w:ilvl w:val="0"/>
          <w:numId w:val="276"/>
        </w:numPr>
      </w:pPr>
      <w:r w:rsidRPr="008E0F64">
        <w:t>oder Geräte der Klasse II oder Geräte mit Schutz gegen elektrischen Schlag, der dem der Klasse II gleichwertig ist,</w:t>
      </w:r>
    </w:p>
    <w:p w14:paraId="05646E0F" w14:textId="77777777" w:rsidR="00A24B30" w:rsidRPr="008E0F64" w:rsidRDefault="00A24B30" w:rsidP="00445351">
      <w:pPr>
        <w:pStyle w:val="FOD-opsomming1"/>
        <w:numPr>
          <w:ilvl w:val="0"/>
          <w:numId w:val="276"/>
        </w:numPr>
      </w:pPr>
      <w:r w:rsidRPr="008E0F64">
        <w:t xml:space="preserve">oder Geräte der Klasse III, die mit Sicherheitskleinspannung gemäß den in </w:t>
      </w:r>
      <w:r w:rsidRPr="008E0F64">
        <w:rPr>
          <w:i/>
          <w:iCs/>
        </w:rPr>
        <w:t>Abschnitt 7.3.3</w:t>
      </w:r>
      <w:r w:rsidRPr="008E0F64">
        <w:t xml:space="preserve"> angegebenen Werten versorgt werden.</w:t>
      </w:r>
    </w:p>
    <w:p w14:paraId="78DEE673" w14:textId="77777777" w:rsidR="00A24B30" w:rsidRPr="008E0F64" w:rsidRDefault="00A24B30" w:rsidP="00A24B30">
      <w:pPr>
        <w:pStyle w:val="FOD-normal"/>
      </w:pPr>
      <w:r w:rsidRPr="008E0F64">
        <w:t>Alle anderen elektrischen Geräte befinden sich außerhalb der Saunen.</w:t>
      </w:r>
    </w:p>
    <w:p w14:paraId="1A3BC20A" w14:textId="77777777" w:rsidR="00A24B30" w:rsidRPr="008E0F64" w:rsidRDefault="00A24B30" w:rsidP="00A24B30">
      <w:pPr>
        <w:pStyle w:val="FOD-niv2"/>
      </w:pPr>
      <w:bookmarkStart w:id="2609" w:name="_Toc16234752"/>
      <w:bookmarkStart w:id="2610" w:name="_Toc167269666"/>
      <w:bookmarkStart w:id="2611" w:name="_Toc167269877"/>
      <w:bookmarkStart w:id="2612" w:name="_Toc167270826"/>
      <w:bookmarkStart w:id="2613" w:name="_Toc196399164"/>
      <w:bookmarkStart w:id="2614" w:name="_Toc196465643"/>
      <w:bookmarkStart w:id="2615" w:name="_Toc202779200"/>
      <w:r w:rsidRPr="008E0F64">
        <w:t>Kapitel 7.4 - Elektrische Anlagen auf Baustellen und im Außenbereich</w:t>
      </w:r>
      <w:bookmarkEnd w:id="2609"/>
      <w:bookmarkEnd w:id="2610"/>
      <w:bookmarkEnd w:id="2611"/>
      <w:bookmarkEnd w:id="2612"/>
      <w:bookmarkEnd w:id="2613"/>
      <w:bookmarkEnd w:id="2614"/>
      <w:bookmarkEnd w:id="2615"/>
      <w:r w:rsidRPr="008E0F64">
        <w:t xml:space="preserve"> </w:t>
      </w:r>
    </w:p>
    <w:p w14:paraId="018FC1A5" w14:textId="77777777" w:rsidR="00A24B30" w:rsidRPr="008E0F64" w:rsidRDefault="00A24B30" w:rsidP="00A24B30">
      <w:pPr>
        <w:pStyle w:val="FOD-niv3"/>
      </w:pPr>
      <w:bookmarkStart w:id="2616" w:name="_Toc167269667"/>
      <w:bookmarkStart w:id="2617" w:name="_Toc167270827"/>
      <w:bookmarkStart w:id="2618" w:name="_Toc196399165"/>
      <w:r w:rsidRPr="008E0F64">
        <w:t>Abschnitt 7.4.1 - Anwendungsbereich</w:t>
      </w:r>
      <w:bookmarkEnd w:id="2616"/>
      <w:bookmarkEnd w:id="2617"/>
      <w:bookmarkEnd w:id="2618"/>
    </w:p>
    <w:p w14:paraId="0304796A"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7.4</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5DB279E6" w14:textId="77777777" w:rsidR="00A24B30" w:rsidRPr="008E0F64" w:rsidRDefault="00A24B30" w:rsidP="00A24B30">
      <w:pPr>
        <w:pStyle w:val="FOD-normal"/>
      </w:pPr>
      <w:r w:rsidRPr="008E0F64">
        <w:t>Die besonderen Vorschriften des vorliegenden Kapitels gelten für nicht hauswirtschaftliche Anlagen auf Baustellen und für hauswirtschaftliche und nicht hauswirtschaftliche Anlagen im Außenbereich.</w:t>
      </w:r>
    </w:p>
    <w:p w14:paraId="22FB6035" w14:textId="77777777" w:rsidR="00A24B30" w:rsidRPr="008E0F64" w:rsidRDefault="00A24B30" w:rsidP="00A24B30">
      <w:pPr>
        <w:pStyle w:val="FOD-niv3"/>
      </w:pPr>
      <w:bookmarkStart w:id="2619" w:name="_Toc167269668"/>
      <w:bookmarkStart w:id="2620" w:name="_Toc167270828"/>
      <w:bookmarkStart w:id="2621" w:name="_Toc196399166"/>
      <w:r w:rsidRPr="008E0F64">
        <w:t>Abschnitt 7.4.2 - Schutz gegen elektrischen Schlag</w:t>
      </w:r>
      <w:bookmarkEnd w:id="2619"/>
      <w:bookmarkEnd w:id="2620"/>
      <w:bookmarkEnd w:id="2621"/>
      <w:r w:rsidRPr="008E0F64">
        <w:t xml:space="preserve"> </w:t>
      </w:r>
    </w:p>
    <w:p w14:paraId="20A68ED9" w14:textId="77777777" w:rsidR="00A24B30" w:rsidRPr="008E0F64" w:rsidRDefault="00A24B30" w:rsidP="00962ACD">
      <w:pPr>
        <w:pStyle w:val="FOD-niv4"/>
      </w:pPr>
      <w:bookmarkStart w:id="2622" w:name="_Toc167269669"/>
      <w:bookmarkStart w:id="2623" w:name="_Toc167270829"/>
      <w:bookmarkStart w:id="2624" w:name="_Toc196399167"/>
      <w:bookmarkStart w:id="2625" w:name="_Toc196734806"/>
      <w:r w:rsidRPr="008E0F64">
        <w:t>Unterabschnitt 7.4.2.1 - Schutz gegen elektrischen Schlag bei indirektem Berühren durch automatische Abschaltung der Stromversorgung</w:t>
      </w:r>
      <w:bookmarkEnd w:id="2622"/>
      <w:bookmarkEnd w:id="2623"/>
      <w:bookmarkEnd w:id="2624"/>
      <w:bookmarkEnd w:id="2625"/>
    </w:p>
    <w:p w14:paraId="30C2DA26" w14:textId="77777777" w:rsidR="00A24B30" w:rsidRPr="008E0F64" w:rsidRDefault="00A24B30" w:rsidP="00A24B30">
      <w:pPr>
        <w:pStyle w:val="FOD-normal"/>
      </w:pPr>
      <w:r w:rsidRPr="008E0F64">
        <w:t xml:space="preserve">Wird durch die automatische Abschaltung der Stromversorgung Schutz gegen elektrischen Schlag bei indirektem Berühren geboten, wird der vereinbarte absolute Grenzwert der Berührungsspannung </w:t>
      </w:r>
      <w:r w:rsidRPr="008E0F64">
        <w:rPr>
          <w:i/>
        </w:rPr>
        <w:t>U</w:t>
      </w:r>
      <w:r w:rsidRPr="008E0F64">
        <w:rPr>
          <w:vertAlign w:val="subscript"/>
        </w:rPr>
        <w:t>L</w:t>
      </w:r>
      <w:r w:rsidRPr="008E0F64">
        <w:t xml:space="preserve"> auf 25 V Wechselstrom, 36 V Gleichstrom mit Welligkeit bzw. 60 V Gleichstrom ohne Welligkeit festgelegt.</w:t>
      </w:r>
    </w:p>
    <w:p w14:paraId="3E37A9F0" w14:textId="77777777" w:rsidR="00A24B30" w:rsidRPr="008E0F64" w:rsidRDefault="00A24B30" w:rsidP="00962ACD">
      <w:pPr>
        <w:pStyle w:val="FOD-niv4"/>
      </w:pPr>
      <w:bookmarkStart w:id="2626" w:name="_Toc167269670"/>
      <w:bookmarkStart w:id="2627" w:name="_Toc167270830"/>
      <w:bookmarkStart w:id="2628" w:name="_Toc196399168"/>
      <w:bookmarkStart w:id="2629" w:name="_Toc196734807"/>
      <w:r w:rsidRPr="008E0F64">
        <w:t>Unterabschnitt 7.4.2.2 - Schutz gegen elektrischen Schlag bei indirektem Berühren durch Benutzung von Sicherheitskleinspannung</w:t>
      </w:r>
      <w:bookmarkEnd w:id="2626"/>
      <w:bookmarkEnd w:id="2627"/>
      <w:bookmarkEnd w:id="2628"/>
      <w:bookmarkEnd w:id="2629"/>
    </w:p>
    <w:p w14:paraId="787F369F" w14:textId="77777777" w:rsidR="00A24B30" w:rsidRPr="008E0F64" w:rsidRDefault="00A24B30" w:rsidP="00A24B30">
      <w:pPr>
        <w:pStyle w:val="FOD-normal"/>
      </w:pPr>
      <w:r w:rsidRPr="008E0F64">
        <w:t>Wird durch die Benutzung von Sicherheitskleinspannung Schutz gegen elektrischen Schlag bei indirektem Berühren geboten, liegt der Höchstwert der Spannung bei 25 V Wechselstrom, 36 V Gleichstrom mit Welligkeit bzw. 60 V Gleichstrom ohne Welligkeit.</w:t>
      </w:r>
    </w:p>
    <w:p w14:paraId="435F7B2E" w14:textId="77777777" w:rsidR="00A24B30" w:rsidRPr="008E0F64" w:rsidRDefault="00A24B30" w:rsidP="00A24B30">
      <w:pPr>
        <w:pStyle w:val="FOD-niv3"/>
      </w:pPr>
      <w:bookmarkStart w:id="2630" w:name="_Toc167269671"/>
      <w:bookmarkStart w:id="2631" w:name="_Toc167270831"/>
      <w:bookmarkStart w:id="2632" w:name="_Toc196399169"/>
      <w:r w:rsidRPr="008E0F64">
        <w:t>Abschnitt 7.4.3 - Wahl und Einsatz elektrischer Betriebsmittel</w:t>
      </w:r>
      <w:bookmarkEnd w:id="2630"/>
      <w:bookmarkEnd w:id="2631"/>
      <w:bookmarkEnd w:id="2632"/>
    </w:p>
    <w:p w14:paraId="410572A5" w14:textId="77777777" w:rsidR="00A24B30" w:rsidRPr="008E0F64" w:rsidRDefault="00A24B30" w:rsidP="00962ACD">
      <w:pPr>
        <w:pStyle w:val="FOD-niv4"/>
      </w:pPr>
      <w:bookmarkStart w:id="2633" w:name="_Toc167269672"/>
      <w:bookmarkStart w:id="2634" w:name="_Toc167270832"/>
      <w:bookmarkStart w:id="2635" w:name="_Toc196399170"/>
      <w:bookmarkStart w:id="2636" w:name="_Toc196734808"/>
      <w:r w:rsidRPr="008E0F64">
        <w:t>Unterabschnitt 7.4.3.1 - Bedingungen der äußeren Einflüsse</w:t>
      </w:r>
      <w:bookmarkEnd w:id="2633"/>
      <w:bookmarkEnd w:id="2634"/>
      <w:bookmarkEnd w:id="2635"/>
      <w:bookmarkEnd w:id="2636"/>
    </w:p>
    <w:p w14:paraId="090C031B" w14:textId="77777777" w:rsidR="00A24B30" w:rsidRPr="008E0F64" w:rsidRDefault="00A24B30" w:rsidP="00A24B30">
      <w:pPr>
        <w:pStyle w:val="FOD-normal"/>
      </w:pPr>
      <w:r w:rsidRPr="008E0F64">
        <w:t>Elektrische Anlagen im Außenbereich und auf Baustellen, Anlagen an Anlegestellen und Molen ausgenommen, sind durch folgende äußere Einflüsse gekennzeichnet:</w:t>
      </w:r>
    </w:p>
    <w:p w14:paraId="2CDFCA26" w14:textId="77777777" w:rsidR="00A24B30" w:rsidRPr="008E0F64" w:rsidRDefault="00A24B30" w:rsidP="00445351">
      <w:pPr>
        <w:pStyle w:val="FOD-opsomming1"/>
        <w:numPr>
          <w:ilvl w:val="0"/>
          <w:numId w:val="277"/>
        </w:numPr>
      </w:pPr>
      <w:r w:rsidRPr="008E0F64">
        <w:t>elektrischer Widerstand des menschlichen Körpers: BB2,</w:t>
      </w:r>
    </w:p>
    <w:p w14:paraId="205AD525" w14:textId="77777777" w:rsidR="00A24B30" w:rsidRPr="008E0F64" w:rsidRDefault="00A24B30" w:rsidP="00445351">
      <w:pPr>
        <w:pStyle w:val="FOD-opsomming1"/>
        <w:numPr>
          <w:ilvl w:val="0"/>
          <w:numId w:val="277"/>
        </w:numPr>
      </w:pPr>
      <w:r w:rsidRPr="008E0F64">
        <w:t>Auftreten von Wasser: AD2 bis AD4,</w:t>
      </w:r>
    </w:p>
    <w:p w14:paraId="57AFAEE7" w14:textId="77777777" w:rsidR="00A24B30" w:rsidRPr="008E0F64" w:rsidRDefault="00A24B30" w:rsidP="00445351">
      <w:pPr>
        <w:pStyle w:val="FOD-opsomming1"/>
        <w:numPr>
          <w:ilvl w:val="0"/>
          <w:numId w:val="277"/>
        </w:numPr>
      </w:pPr>
      <w:r w:rsidRPr="008E0F64">
        <w:t>Kontakt von Personen mit Erdpotential: BC3.</w:t>
      </w:r>
    </w:p>
    <w:p w14:paraId="09D5B22E" w14:textId="77777777" w:rsidR="00A24B30" w:rsidRPr="008E0F64" w:rsidRDefault="00A24B30" w:rsidP="00962ACD">
      <w:pPr>
        <w:pStyle w:val="FOD-niv4"/>
      </w:pPr>
      <w:bookmarkStart w:id="2637" w:name="_Toc167269673"/>
      <w:bookmarkStart w:id="2638" w:name="_Toc167270833"/>
      <w:bookmarkStart w:id="2639" w:name="_Toc196399171"/>
      <w:bookmarkStart w:id="2640" w:name="_Toc196734809"/>
      <w:r w:rsidRPr="008E0F64">
        <w:lastRenderedPageBreak/>
        <w:t>Unterabschnitt 7.4.3.2 - Elektrische Leitungen</w:t>
      </w:r>
      <w:bookmarkEnd w:id="2637"/>
      <w:bookmarkEnd w:id="2638"/>
      <w:bookmarkEnd w:id="2639"/>
      <w:bookmarkEnd w:id="2640"/>
    </w:p>
    <w:p w14:paraId="66215584" w14:textId="77777777" w:rsidR="00A24B30" w:rsidRPr="008E0F64" w:rsidRDefault="00A24B30" w:rsidP="00A24B30">
      <w:pPr>
        <w:pStyle w:val="FOD-normal"/>
      </w:pPr>
      <w:r w:rsidRPr="008E0F64">
        <w:t xml:space="preserve">Flexible elektrische Leitungen verfügen über eine erhöhte mechanische Festigkeit und über eine zusätzliche Isolierung und werden entweder als elektrische Leitungen der Klasse II oder als elektrische Leitungen mit einem Sicherheitsniveau, das dem von Klasse II gleichwertig ist, eingestuft (siehe </w:t>
      </w:r>
      <w:r w:rsidRPr="008E0F64">
        <w:rPr>
          <w:i/>
          <w:iCs/>
        </w:rPr>
        <w:t>Abschnitt 2.7.1</w:t>
      </w:r>
      <w:r w:rsidRPr="008E0F64">
        <w:t>).</w:t>
      </w:r>
    </w:p>
    <w:p w14:paraId="27DA9BBF" w14:textId="77777777" w:rsidR="00A24B30" w:rsidRPr="008E0F64" w:rsidRDefault="00A24B30" w:rsidP="00962ACD">
      <w:pPr>
        <w:pStyle w:val="FOD-niv4"/>
      </w:pPr>
      <w:bookmarkStart w:id="2641" w:name="_Toc167269674"/>
      <w:bookmarkStart w:id="2642" w:name="_Toc167270834"/>
      <w:bookmarkStart w:id="2643" w:name="_Toc196399172"/>
      <w:bookmarkStart w:id="2644" w:name="_Toc196734810"/>
      <w:r w:rsidRPr="008E0F64">
        <w:t>Unterabschnitt 7.4.3.3 - Elektrische Betriebsmittel</w:t>
      </w:r>
      <w:bookmarkEnd w:id="2641"/>
      <w:bookmarkEnd w:id="2642"/>
      <w:bookmarkEnd w:id="2643"/>
      <w:bookmarkEnd w:id="2644"/>
    </w:p>
    <w:p w14:paraId="0895AC5B" w14:textId="77777777" w:rsidR="00A24B30" w:rsidRPr="008E0F64" w:rsidRDefault="00A24B30" w:rsidP="00F1261E">
      <w:pPr>
        <w:widowControl w:val="0"/>
        <w:numPr>
          <w:ilvl w:val="0"/>
          <w:numId w:val="65"/>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 xml:space="preserve">Verteiler- und Schaltgerätekombinationen für Baustellen </w:t>
      </w:r>
    </w:p>
    <w:p w14:paraId="7101DAD9" w14:textId="77777777" w:rsidR="00A24B30" w:rsidRPr="008E0F64" w:rsidRDefault="00A24B30" w:rsidP="00A24B30">
      <w:pPr>
        <w:pStyle w:val="FOD-normal"/>
      </w:pPr>
      <w:r w:rsidRPr="008E0F64">
        <w:t>Am Speisepunkt jeder Baustellenanlage befindet sich eine Schaltgerätekombination, die sich aus einer allgemeinen Steuerungseinrichtung und den Hauptschutzeinrichtungen zusammensetzt. Die Trenn- und Schutzeinrichtungen der Teilstromkreise befinden sich in derselben Verteiler- und Schaltgerätekombination oder in unterschiedlichen Verteiler- und Schaltgerätekombinationen.</w:t>
      </w:r>
    </w:p>
    <w:p w14:paraId="6F35B515" w14:textId="77777777" w:rsidR="00A24B30" w:rsidRPr="008E0F64" w:rsidRDefault="00A24B30" w:rsidP="00A24B30">
      <w:pPr>
        <w:pStyle w:val="FOD-normal"/>
      </w:pPr>
      <w:r w:rsidRPr="008E0F64">
        <w:t>Die Versorgung der Verbrauchsgeräte erfolgt über Verteiler- und Schaltgerätekombinationen, die je nach Erfordernissen Folgendes umfassen:</w:t>
      </w:r>
    </w:p>
    <w:p w14:paraId="7A70E960" w14:textId="77777777" w:rsidR="00A24B30" w:rsidRPr="008E0F64" w:rsidRDefault="00A24B30" w:rsidP="00445351">
      <w:pPr>
        <w:pStyle w:val="FOD-opsomming1"/>
        <w:numPr>
          <w:ilvl w:val="0"/>
          <w:numId w:val="278"/>
        </w:numPr>
      </w:pPr>
      <w:r w:rsidRPr="008E0F64">
        <w:t>Abschalteinrichtungen,</w:t>
      </w:r>
    </w:p>
    <w:p w14:paraId="58B606BA" w14:textId="77777777" w:rsidR="00A24B30" w:rsidRPr="008E0F64" w:rsidRDefault="00A24B30" w:rsidP="00445351">
      <w:pPr>
        <w:pStyle w:val="FOD-opsomming1"/>
        <w:numPr>
          <w:ilvl w:val="0"/>
          <w:numId w:val="278"/>
        </w:numPr>
      </w:pPr>
      <w:r w:rsidRPr="008E0F64">
        <w:t>Überstrom-Schutzeinrichtungen,</w:t>
      </w:r>
    </w:p>
    <w:p w14:paraId="5A2CFB57" w14:textId="77777777" w:rsidR="00A24B30" w:rsidRPr="008E0F64" w:rsidRDefault="00A24B30" w:rsidP="00445351">
      <w:pPr>
        <w:pStyle w:val="FOD-opsomming1"/>
        <w:numPr>
          <w:ilvl w:val="0"/>
          <w:numId w:val="278"/>
        </w:numPr>
      </w:pPr>
      <w:r w:rsidRPr="008E0F64">
        <w:t>Einrichtungen zum Schutz gegen indirektes Berühren,</w:t>
      </w:r>
    </w:p>
    <w:p w14:paraId="0AB3166B" w14:textId="77777777" w:rsidR="00A24B30" w:rsidRPr="008E0F64" w:rsidRDefault="00A24B30" w:rsidP="00445351">
      <w:pPr>
        <w:pStyle w:val="FOD-opsomming1"/>
        <w:numPr>
          <w:ilvl w:val="0"/>
          <w:numId w:val="278"/>
        </w:numPr>
      </w:pPr>
      <w:r w:rsidRPr="008E0F64">
        <w:t>Steckdosen.</w:t>
      </w:r>
    </w:p>
    <w:p w14:paraId="136FCA3C" w14:textId="77777777" w:rsidR="00A24B30" w:rsidRPr="008E0F64" w:rsidRDefault="00A24B30" w:rsidP="00A24B30">
      <w:pPr>
        <w:pStyle w:val="FOD-normal"/>
      </w:pPr>
      <w:r w:rsidRPr="008E0F64">
        <w:t xml:space="preserve">Die weiter oben vorgesehenen Verteiler- und Schaltgerätekombinationen entsprechen den Vorschriften der </w:t>
      </w:r>
      <w:r w:rsidRPr="008E0F64">
        <w:rPr>
          <w:i/>
        </w:rPr>
        <w:t>Unterabschnitte 5.3.6.1</w:t>
      </w:r>
      <w:r w:rsidRPr="008E0F64">
        <w:t xml:space="preserve"> und </w:t>
      </w:r>
      <w:r w:rsidRPr="008E0F64">
        <w:rPr>
          <w:i/>
        </w:rPr>
        <w:t>5.3.6.2</w:t>
      </w:r>
      <w:r w:rsidRPr="008E0F64">
        <w:t>.</w:t>
      </w:r>
    </w:p>
    <w:p w14:paraId="42AE1E96" w14:textId="77777777" w:rsidR="00A24B30" w:rsidRPr="008E0F64" w:rsidRDefault="00A24B30" w:rsidP="00A24B30">
      <w:pPr>
        <w:pStyle w:val="FOD-normal"/>
      </w:pPr>
      <w:r w:rsidRPr="008E0F64">
        <w:t>Die vorgesehenen Verteiler- und Schaltgerätekombinationen können gruppiert oder getrennt angebracht werden.</w:t>
      </w:r>
    </w:p>
    <w:p w14:paraId="2CD84293" w14:textId="77777777" w:rsidR="00A24B30" w:rsidRPr="008E0F64" w:rsidRDefault="00A24B30" w:rsidP="00A24B30">
      <w:pPr>
        <w:pStyle w:val="FOD-normal"/>
      </w:pPr>
      <w:r w:rsidRPr="008E0F64">
        <w:t>Die Verteiler- und Schaltgerätekombinationen sind stabil genug, damit sie nicht umkippen können.</w:t>
      </w:r>
    </w:p>
    <w:p w14:paraId="7F7ED252" w14:textId="77777777" w:rsidR="00A24B30" w:rsidRPr="008E0F64" w:rsidRDefault="00A24B30" w:rsidP="00A24B30">
      <w:pPr>
        <w:pStyle w:val="FOD-normal"/>
      </w:pPr>
      <w:r w:rsidRPr="008E0F64">
        <w:t>Sie sind transportabel. Wenn es aufgrund ihres Gewichts und ihrer Größe gerechtfertigt ist, verfügen sie über einen Handgriff oder eine Aufhängöse.</w:t>
      </w:r>
    </w:p>
    <w:p w14:paraId="3F579A96" w14:textId="77777777" w:rsidR="00A24B30" w:rsidRPr="008E0F64" w:rsidRDefault="00A24B30" w:rsidP="00F1261E">
      <w:pPr>
        <w:keepNext/>
        <w:widowControl w:val="0"/>
        <w:numPr>
          <w:ilvl w:val="0"/>
          <w:numId w:val="65"/>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Steckdosen für Baustellenanlagen</w:t>
      </w:r>
    </w:p>
    <w:p w14:paraId="1ED23DA4" w14:textId="77777777" w:rsidR="00A24B30" w:rsidRPr="008E0F64" w:rsidRDefault="00A24B30" w:rsidP="00A24B30">
      <w:pPr>
        <w:pStyle w:val="FOD-normal"/>
      </w:pPr>
      <w:r w:rsidRPr="008E0F64">
        <w:t>Die Steckdosen sind gegen mechanische Beschädigungen geschützt und befinden sich:</w:t>
      </w:r>
    </w:p>
    <w:p w14:paraId="02938B8E" w14:textId="77777777" w:rsidR="00A24B30" w:rsidRPr="008E0F64" w:rsidRDefault="00A24B30" w:rsidP="00445351">
      <w:pPr>
        <w:pStyle w:val="FOD-opsomming1"/>
        <w:numPr>
          <w:ilvl w:val="0"/>
          <w:numId w:val="279"/>
        </w:numPr>
      </w:pPr>
      <w:r w:rsidRPr="008E0F64">
        <w:t>entweder im Innern der Verteiler- und Schaltgerätekombinationen, die nicht umkippen können und gegebenenfalls transportabel sind,</w:t>
      </w:r>
    </w:p>
    <w:p w14:paraId="715D8B4B" w14:textId="77777777" w:rsidR="00A24B30" w:rsidRPr="008E0F64" w:rsidRDefault="00A24B30" w:rsidP="00445351">
      <w:pPr>
        <w:pStyle w:val="FOD-opsomming1"/>
        <w:numPr>
          <w:ilvl w:val="0"/>
          <w:numId w:val="279"/>
        </w:numPr>
      </w:pPr>
      <w:r w:rsidRPr="008E0F64">
        <w:t>oder, falls erforderlich, auf festen Stützen.</w:t>
      </w:r>
    </w:p>
    <w:p w14:paraId="2CB5ABBE" w14:textId="6145FA89" w:rsidR="00A24B30" w:rsidRPr="008E0F64" w:rsidRDefault="00A24B30" w:rsidP="00CE61E8">
      <w:pPr>
        <w:pStyle w:val="FOD-niv2"/>
      </w:pPr>
      <w:bookmarkStart w:id="2645" w:name="_Toc16234753"/>
      <w:bookmarkStart w:id="2646" w:name="_Toc167269675"/>
      <w:bookmarkStart w:id="2647" w:name="_Toc167269878"/>
      <w:bookmarkStart w:id="2648" w:name="_Toc167270835"/>
      <w:bookmarkStart w:id="2649" w:name="_Toc196399173"/>
      <w:bookmarkStart w:id="2650" w:name="_Toc196465644"/>
      <w:bookmarkStart w:id="2651" w:name="_Toc202779201"/>
      <w:r w:rsidRPr="008E0F64">
        <w:t xml:space="preserve">Kapitel 7.6 - </w:t>
      </w:r>
      <w:r w:rsidR="004F3366" w:rsidRPr="008E0F64">
        <w:t>[Enge l</w:t>
      </w:r>
      <w:r w:rsidRPr="008E0F64">
        <w:t>eitfähige Umschließungen</w:t>
      </w:r>
      <w:bookmarkEnd w:id="2645"/>
      <w:r w:rsidR="004F3366" w:rsidRPr="008E0F64">
        <w:t>]</w:t>
      </w:r>
      <w:bookmarkEnd w:id="2646"/>
      <w:bookmarkEnd w:id="2647"/>
      <w:bookmarkEnd w:id="2648"/>
      <w:bookmarkEnd w:id="2649"/>
      <w:bookmarkEnd w:id="2650"/>
      <w:bookmarkEnd w:id="2651"/>
    </w:p>
    <w:p w14:paraId="508A6D5E" w14:textId="77777777" w:rsidR="00A24B30" w:rsidRPr="008E0F64" w:rsidRDefault="00A24B30" w:rsidP="00A24B30">
      <w:pPr>
        <w:pStyle w:val="FOD-niv3"/>
      </w:pPr>
      <w:bookmarkStart w:id="2652" w:name="_Toc167269676"/>
      <w:bookmarkStart w:id="2653" w:name="_Toc167270836"/>
      <w:bookmarkStart w:id="2654" w:name="_Toc196399174"/>
      <w:r w:rsidRPr="008E0F64">
        <w:t>Abschnitt 7.6.1 - Anwendungsbereich</w:t>
      </w:r>
      <w:bookmarkEnd w:id="2652"/>
      <w:bookmarkEnd w:id="2653"/>
      <w:bookmarkEnd w:id="2654"/>
    </w:p>
    <w:p w14:paraId="699284B7"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7.6</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34FA4AF4" w14:textId="5088A87B" w:rsidR="00A24B30" w:rsidRPr="008E0F64" w:rsidRDefault="00A24B30" w:rsidP="00A24B30">
      <w:pPr>
        <w:pStyle w:val="FOD-normal"/>
      </w:pPr>
      <w:r w:rsidRPr="008E0F64">
        <w:t>Die besonderen Vorschriften des vorliegenden Kapitels gelten für Anlagen von</w:t>
      </w:r>
      <w:r w:rsidR="004F3366" w:rsidRPr="008E0F64">
        <w:t xml:space="preserve"> [engen</w:t>
      </w:r>
      <w:r w:rsidRPr="008E0F64">
        <w:t xml:space="preserve"> leitfähigen Umschließungen</w:t>
      </w:r>
      <w:r w:rsidR="004F3366" w:rsidRPr="008E0F64">
        <w:t>]</w:t>
      </w:r>
      <w:r w:rsidRPr="008E0F64">
        <w:t xml:space="preserve"> und für die Stromversorgung der Geräte in solchen Umschließungen.</w:t>
      </w:r>
    </w:p>
    <w:p w14:paraId="011A50C1" w14:textId="77777777" w:rsidR="00A24B30" w:rsidRPr="008E0F64" w:rsidRDefault="00A24B30" w:rsidP="00A24B30">
      <w:pPr>
        <w:pStyle w:val="FOD-niv3"/>
      </w:pPr>
      <w:bookmarkStart w:id="2655" w:name="_Toc167269677"/>
      <w:bookmarkStart w:id="2656" w:name="_Toc167270837"/>
      <w:bookmarkStart w:id="2657" w:name="_Toc196399175"/>
      <w:r w:rsidRPr="008E0F64">
        <w:t>Abschnitt 7.6.2 - Begriffe und Begriffsbestimmungen</w:t>
      </w:r>
      <w:bookmarkEnd w:id="2655"/>
      <w:bookmarkEnd w:id="2656"/>
      <w:bookmarkEnd w:id="2657"/>
    </w:p>
    <w:p w14:paraId="6998B4FB" w14:textId="2AA7F3DC" w:rsidR="00A24B30" w:rsidRPr="008E0F64" w:rsidRDefault="00A24B30" w:rsidP="0022051F">
      <w:pPr>
        <w:pStyle w:val="FOD-normal"/>
        <w:spacing w:after="120"/>
      </w:pPr>
      <w:r w:rsidRPr="008E0F64">
        <w:t>Bei</w:t>
      </w:r>
      <w:r w:rsidR="004F3366" w:rsidRPr="008E0F64">
        <w:t xml:space="preserve"> [engen</w:t>
      </w:r>
      <w:r w:rsidRPr="008E0F64">
        <w:t xml:space="preserve"> leitfähigen Umschließungen</w:t>
      </w:r>
      <w:r w:rsidR="004F3366" w:rsidRPr="008E0F64">
        <w:t>]</w:t>
      </w:r>
      <w:r w:rsidRPr="008E0F64">
        <w:t xml:space="preserve"> handelt es sich um enge Räume, deren Wände hauptsächlich aus Metallteilen oder sehr leitfähigen Teilen, die mit der Erde verbunden sind, bestehen. Es ist Personen nur begrenzt möglich, den Kontakt mit den Metallwänden zu unterbrechen.</w:t>
      </w:r>
    </w:p>
    <w:p w14:paraId="66A930BF" w14:textId="77777777" w:rsidR="00CE61E8" w:rsidRPr="008E0F64" w:rsidRDefault="00CE61E8" w:rsidP="0022051F">
      <w:pPr>
        <w:pStyle w:val="FOD-niv3"/>
        <w:sectPr w:rsidR="00CE61E8" w:rsidRPr="008E0F64" w:rsidSect="00E74A52">
          <w:type w:val="evenPage"/>
          <w:pgSz w:w="11907" w:h="16839" w:code="9"/>
          <w:pgMar w:top="1440" w:right="1440" w:bottom="1440" w:left="1440" w:header="708" w:footer="970" w:gutter="0"/>
          <w:cols w:space="708"/>
          <w:docGrid w:linePitch="360"/>
        </w:sectPr>
      </w:pPr>
      <w:bookmarkStart w:id="2658" w:name="_Toc167269678"/>
      <w:bookmarkStart w:id="2659" w:name="_Toc167270838"/>
    </w:p>
    <w:p w14:paraId="2263FC38" w14:textId="77777777" w:rsidR="00A24B30" w:rsidRPr="008E0F64" w:rsidRDefault="00A24B30" w:rsidP="0022051F">
      <w:pPr>
        <w:pStyle w:val="FOD-niv3"/>
      </w:pPr>
      <w:bookmarkStart w:id="2660" w:name="_Toc196399176"/>
      <w:r w:rsidRPr="008E0F64">
        <w:t>Abschnitt 7.6.3 - Schutz gegen elektrischen Schlag</w:t>
      </w:r>
      <w:bookmarkEnd w:id="2658"/>
      <w:bookmarkEnd w:id="2659"/>
      <w:bookmarkEnd w:id="2660"/>
    </w:p>
    <w:p w14:paraId="70CFB906" w14:textId="77777777" w:rsidR="00A24B30" w:rsidRPr="008E0F64" w:rsidRDefault="00A24B30" w:rsidP="00A24B30">
      <w:pPr>
        <w:pStyle w:val="FOD-normal"/>
      </w:pPr>
      <w:r w:rsidRPr="008E0F64">
        <w:t>Es sind nur folgende Schutzmaßnahmen zugelassen:</w:t>
      </w:r>
    </w:p>
    <w:p w14:paraId="6BF9FC5C" w14:textId="77777777" w:rsidR="00A24B30" w:rsidRPr="008E0F64" w:rsidRDefault="00A24B30" w:rsidP="00445351">
      <w:pPr>
        <w:pStyle w:val="FOD-opsomming123"/>
        <w:numPr>
          <w:ilvl w:val="0"/>
          <w:numId w:val="515"/>
        </w:numPr>
        <w:tabs>
          <w:tab w:val="clear" w:pos="480"/>
          <w:tab w:val="left" w:pos="284"/>
        </w:tabs>
        <w:spacing w:after="0"/>
        <w:ind w:left="426" w:hanging="426"/>
      </w:pPr>
      <w:r w:rsidRPr="008E0F64">
        <w:t>für handgehaltene Betriebsmittel, mit Ausnahme von handgehaltenen Beleuchtungsgeräten:</w:t>
      </w:r>
    </w:p>
    <w:p w14:paraId="705345E3" w14:textId="77777777" w:rsidR="00A24B30" w:rsidRPr="008E0F64" w:rsidRDefault="00A24B30" w:rsidP="00A24B30">
      <w:pPr>
        <w:pStyle w:val="FOD-opsomming2"/>
        <w:ind w:left="720"/>
      </w:pPr>
      <w:r w:rsidRPr="008E0F64">
        <w:t>entweder Versorgung mit Sicherheitskleinspannung mit einem Höchstwert U, der 25 oder 12 V Wechselstrom, 36 oder 18 V Gleichstrom mit Welligkeit bzw. 60 oder 30 V Gleichstrom ohne Welligkeit entspricht, je nachdem, ob der elektrische Widerstand des menschlichen Körpers durch die äußeren Einflüsse BB1 oder BB2/BB3 gekennzeichnet ist,</w:t>
      </w:r>
    </w:p>
    <w:p w14:paraId="45AD0808" w14:textId="77777777" w:rsidR="00A24B30" w:rsidRPr="008E0F64" w:rsidRDefault="00A24B30" w:rsidP="00A24B30">
      <w:pPr>
        <w:pStyle w:val="FOD-opsomming2"/>
        <w:ind w:left="720"/>
      </w:pPr>
      <w:r w:rsidRPr="008E0F64">
        <w:t>oder ein Gerät der Klasse II bzw. ein Gerät der Klasse I, wenn kein Gerät der Klasse II besteht, wobei jedes Gerät über einen separaten Trenntransformator versorgt wird,</w:t>
      </w:r>
    </w:p>
    <w:p w14:paraId="1A19EA68" w14:textId="241149A8" w:rsidR="00A24B30" w:rsidRPr="008E0F64" w:rsidRDefault="00A24B30" w:rsidP="00445351">
      <w:pPr>
        <w:pStyle w:val="FOD-opsomming2"/>
        <w:numPr>
          <w:ilvl w:val="0"/>
          <w:numId w:val="454"/>
        </w:numPr>
      </w:pPr>
      <w:r w:rsidRPr="008E0F64">
        <w:lastRenderedPageBreak/>
        <w:t xml:space="preserve">für handgehaltene Beleuchtungsgeräte und für ortsfeste Geräte, die nicht gegen mechanische Beanspruchung geschützt sind: Versorgung mit Sicherheitskleinspannung mit einem Höchstwert U wie in </w:t>
      </w:r>
      <w:r w:rsidRPr="008E0F64">
        <w:rPr>
          <w:i/>
          <w:iCs/>
        </w:rPr>
        <w:t>Nr. 1</w:t>
      </w:r>
      <w:r w:rsidRPr="008E0F64">
        <w:t xml:space="preserve"> bestimmt,</w:t>
      </w:r>
    </w:p>
    <w:p w14:paraId="6F4266E7" w14:textId="77777777" w:rsidR="00A24B30" w:rsidRPr="008E0F64" w:rsidRDefault="00A24B30" w:rsidP="00445351">
      <w:pPr>
        <w:pStyle w:val="FOD-opsomming2"/>
        <w:numPr>
          <w:ilvl w:val="0"/>
          <w:numId w:val="454"/>
        </w:numPr>
      </w:pPr>
      <w:r w:rsidRPr="008E0F64">
        <w:t>für ortsfeste Betriebsmittel, mit Ausnahme von Beleuchtungsgeräten, die nicht gegen mechanische Beanspruchung geschützt sind: aktive Maßnahmen der automatischen Abschaltung der Stromversorgung gemäß dem Erdungssystem (</w:t>
      </w:r>
      <w:r w:rsidRPr="008E0F64">
        <w:rPr>
          <w:i/>
          <w:iCs/>
        </w:rPr>
        <w:t>Unterabschnitt 4.2.3.4</w:t>
      </w:r>
      <w:r w:rsidRPr="008E0F64">
        <w:t>), sobald die Berührungsspannung den Wert der Sicherheitsspannung überschreitet, wobei der vereinbarte relative Grenzwert der Berührungsspannung der weiter oben bestimmten Spannung U entspricht.</w:t>
      </w:r>
    </w:p>
    <w:p w14:paraId="6172A4ED" w14:textId="6319DAAC" w:rsidR="00A24B30" w:rsidRPr="008E0F64" w:rsidRDefault="00A24B30" w:rsidP="00A24B30">
      <w:pPr>
        <w:pStyle w:val="FOD-normal"/>
      </w:pPr>
      <w:r w:rsidRPr="008E0F64">
        <w:t>Einrichtungen zur Versorgung mit Sicherheitskleinspannung oder Trenntransformatoren befinden sich außerhalb der</w:t>
      </w:r>
      <w:r w:rsidR="004F3366" w:rsidRPr="008E0F64">
        <w:t xml:space="preserve"> [engen</w:t>
      </w:r>
      <w:r w:rsidRPr="008E0F64">
        <w:t xml:space="preserve"> leitfähigen Umschließung</w:t>
      </w:r>
      <w:r w:rsidR="004F3366" w:rsidRPr="008E0F64">
        <w:t>]</w:t>
      </w:r>
      <w:r w:rsidRPr="008E0F64">
        <w:t>.</w:t>
      </w:r>
    </w:p>
    <w:p w14:paraId="062DFF6D" w14:textId="6EC129A5" w:rsidR="00A24B30" w:rsidRPr="008E0F64" w:rsidRDefault="00A24B30" w:rsidP="00A24B30">
      <w:pPr>
        <w:pStyle w:val="FOD-normal"/>
      </w:pPr>
      <w:r w:rsidRPr="008E0F64">
        <w:t>Wenn für bestimmte Betriebsmittel, wie zum Beispiel Mess- und Prüfgeräte, ein funktionaler Erder erforderlich ist, wird zwischen allen Körpern und allen fremden leitfähigen Teilen, die sich in der</w:t>
      </w:r>
      <w:r w:rsidR="004F3366" w:rsidRPr="008E0F64">
        <w:t xml:space="preserve"> [engen</w:t>
      </w:r>
      <w:r w:rsidRPr="008E0F64">
        <w:t xml:space="preserve"> leitfähigen Umschließung</w:t>
      </w:r>
      <w:r w:rsidR="004F3366" w:rsidRPr="008E0F64">
        <w:t>]</w:t>
      </w:r>
      <w:r w:rsidRPr="008E0F64">
        <w:t xml:space="preserve"> befinden, eine zusätzliche Potentialausgleichsverbindung (siehe </w:t>
      </w:r>
      <w:r w:rsidRPr="008E0F64">
        <w:rPr>
          <w:i/>
          <w:iCs/>
        </w:rPr>
        <w:t>Unterabschnitt 4.2.3.2</w:t>
      </w:r>
      <w:r w:rsidRPr="008E0F64">
        <w:t xml:space="preserve">) gemäß den Bestimmungen von </w:t>
      </w:r>
      <w:r w:rsidRPr="008E0F64">
        <w:rPr>
          <w:i/>
          <w:iCs/>
        </w:rPr>
        <w:t>Unterabschnitt 5.4.4.2</w:t>
      </w:r>
      <w:r w:rsidRPr="008E0F64">
        <w:t xml:space="preserve"> hergestellt.</w:t>
      </w:r>
    </w:p>
    <w:p w14:paraId="2DACBE95" w14:textId="0F9C054A" w:rsidR="00A24B30" w:rsidRPr="008E0F64" w:rsidRDefault="00A24B30" w:rsidP="00A24B30">
      <w:pPr>
        <w:pStyle w:val="FOD-normal"/>
      </w:pPr>
      <w:r w:rsidRPr="008E0F64">
        <w:t>Befindet sich der Antriebsmotor außerhalb der</w:t>
      </w:r>
      <w:r w:rsidR="004F3366" w:rsidRPr="008E0F64">
        <w:t xml:space="preserve"> [engen</w:t>
      </w:r>
      <w:r w:rsidRPr="008E0F64">
        <w:t xml:space="preserve"> leitfähigen Umschließung</w:t>
      </w:r>
      <w:r w:rsidR="004F3366" w:rsidRPr="008E0F64">
        <w:t>]</w:t>
      </w:r>
      <w:r w:rsidRPr="008E0F64">
        <w:t>, können andere Schutzmaßnahmen ergriffen werden, sofern das Gerät über eine biegsame Welle oder eine Kraftübertragungseinrichtung, die den Vorschriften in Bezug auf die zusätzliche Isolierung (</w:t>
      </w:r>
      <w:r w:rsidRPr="008E0F64">
        <w:rPr>
          <w:i/>
          <w:iCs/>
        </w:rPr>
        <w:t>Abschnitt 2.4.2</w:t>
      </w:r>
      <w:r w:rsidRPr="008E0F64">
        <w:t>) entspricht, angetrieben wird.</w:t>
      </w:r>
    </w:p>
    <w:p w14:paraId="571826A1" w14:textId="77777777" w:rsidR="00A24B30" w:rsidRPr="008E0F64" w:rsidRDefault="00A24B30" w:rsidP="00A24B30">
      <w:pPr>
        <w:pStyle w:val="FOD-niv3"/>
      </w:pPr>
      <w:bookmarkStart w:id="2661" w:name="_Toc167269679"/>
      <w:bookmarkStart w:id="2662" w:name="_Toc167270839"/>
      <w:bookmarkStart w:id="2663" w:name="_Toc196399177"/>
      <w:r w:rsidRPr="008E0F64">
        <w:t>Abschnitt 7.6.4 - Wahl und Einsatz elektrischer Betriebsmittel</w:t>
      </w:r>
      <w:bookmarkEnd w:id="2661"/>
      <w:bookmarkEnd w:id="2662"/>
      <w:bookmarkEnd w:id="2663"/>
    </w:p>
    <w:p w14:paraId="548ED9C9" w14:textId="77777777" w:rsidR="00A24B30" w:rsidRPr="008E0F64" w:rsidRDefault="00A24B30" w:rsidP="00962ACD">
      <w:pPr>
        <w:pStyle w:val="FOD-niv4"/>
      </w:pPr>
      <w:bookmarkStart w:id="2664" w:name="_Toc167269680"/>
      <w:bookmarkStart w:id="2665" w:name="_Toc167270840"/>
      <w:bookmarkStart w:id="2666" w:name="_Toc196399178"/>
      <w:bookmarkStart w:id="2667" w:name="_Toc196734811"/>
      <w:r w:rsidRPr="008E0F64">
        <w:t>Unterabschnitt 7.6.4.1 - Äußere Einflüsse</w:t>
      </w:r>
      <w:bookmarkEnd w:id="2664"/>
      <w:bookmarkEnd w:id="2665"/>
      <w:bookmarkEnd w:id="2666"/>
      <w:bookmarkEnd w:id="2667"/>
    </w:p>
    <w:p w14:paraId="0745D20F" w14:textId="09AB531E" w:rsidR="00A24B30" w:rsidRPr="008E0F64" w:rsidRDefault="004F3366" w:rsidP="00A24B30">
      <w:pPr>
        <w:pStyle w:val="FOD-normal"/>
      </w:pPr>
      <w:r w:rsidRPr="008E0F64">
        <w:t>[Enge l</w:t>
      </w:r>
      <w:r w:rsidR="00A24B30" w:rsidRPr="008E0F64">
        <w:t>eitfähige Umschließungen</w:t>
      </w:r>
      <w:r w:rsidRPr="008E0F64">
        <w:t>]</w:t>
      </w:r>
      <w:r w:rsidR="00A24B30" w:rsidRPr="008E0F64">
        <w:t xml:space="preserve"> sind durch folgende äußere Einflüsse gekennzeichnet:</w:t>
      </w:r>
    </w:p>
    <w:p w14:paraId="1C983B5B" w14:textId="77777777" w:rsidR="00A24B30" w:rsidRPr="008E0F64" w:rsidRDefault="00A24B30" w:rsidP="00445351">
      <w:pPr>
        <w:pStyle w:val="FOD-opsomming1"/>
        <w:numPr>
          <w:ilvl w:val="0"/>
          <w:numId w:val="280"/>
        </w:numPr>
      </w:pPr>
      <w:r w:rsidRPr="008E0F64">
        <w:t>Kontakt von Personen mit Erdpotential: BC4,</w:t>
      </w:r>
    </w:p>
    <w:p w14:paraId="1729C47D" w14:textId="77777777" w:rsidR="00A24B30" w:rsidRPr="008E0F64" w:rsidRDefault="00A24B30" w:rsidP="00445351">
      <w:pPr>
        <w:pStyle w:val="FOD-opsomming1"/>
        <w:numPr>
          <w:ilvl w:val="0"/>
          <w:numId w:val="280"/>
        </w:numPr>
      </w:pPr>
      <w:r w:rsidRPr="008E0F64">
        <w:t>Auftreten von Wasser: AD1 bis AD8,</w:t>
      </w:r>
    </w:p>
    <w:p w14:paraId="3863AC41" w14:textId="77777777" w:rsidR="00A24B30" w:rsidRPr="008E0F64" w:rsidRDefault="00A24B30" w:rsidP="00445351">
      <w:pPr>
        <w:pStyle w:val="FOD-opsomming1"/>
        <w:numPr>
          <w:ilvl w:val="0"/>
          <w:numId w:val="280"/>
        </w:numPr>
      </w:pPr>
      <w:r w:rsidRPr="008E0F64">
        <w:t>elektrischer Widerstand des menschlichen Körpers: BB1 bis BB3.</w:t>
      </w:r>
    </w:p>
    <w:p w14:paraId="62D3FFF8" w14:textId="77777777" w:rsidR="00A24B30" w:rsidRPr="008E0F64" w:rsidRDefault="00A24B30" w:rsidP="00962ACD">
      <w:pPr>
        <w:pStyle w:val="FOD-niv4"/>
      </w:pPr>
      <w:bookmarkStart w:id="2668" w:name="_Toc167269681"/>
      <w:bookmarkStart w:id="2669" w:name="_Toc167270841"/>
      <w:bookmarkStart w:id="2670" w:name="_Toc196399179"/>
      <w:bookmarkStart w:id="2671" w:name="_Toc196734812"/>
      <w:r w:rsidRPr="008E0F64">
        <w:t>Unterabschnitt 7.6.4.2 - Elektrische Leitungen</w:t>
      </w:r>
      <w:bookmarkEnd w:id="2668"/>
      <w:bookmarkEnd w:id="2669"/>
      <w:bookmarkEnd w:id="2670"/>
      <w:bookmarkEnd w:id="2671"/>
    </w:p>
    <w:p w14:paraId="7A0FBC6F" w14:textId="77777777" w:rsidR="00A24B30" w:rsidRPr="00410DE2" w:rsidRDefault="00A24B30" w:rsidP="00A24B30">
      <w:pPr>
        <w:pStyle w:val="FOD-normal"/>
        <w:rPr>
          <w:spacing w:val="-2"/>
        </w:rPr>
      </w:pPr>
      <w:r w:rsidRPr="00410DE2">
        <w:rPr>
          <w:spacing w:val="-2"/>
        </w:rPr>
        <w:t xml:space="preserve">Elektrische Leitungen verfügen über eine zusätzliche Isolierung und werden entweder als elektrische Leitungen der Klasse II oder als elektrische Leitungen mit einem Sicherheitsniveau, das dem von Klasse II gleichwertig ist, eingestuft (siehe </w:t>
      </w:r>
      <w:r w:rsidRPr="00410DE2">
        <w:rPr>
          <w:i/>
          <w:iCs/>
          <w:spacing w:val="-2"/>
        </w:rPr>
        <w:t>Abschnitt 2.7.1</w:t>
      </w:r>
      <w:r w:rsidRPr="00410DE2">
        <w:rPr>
          <w:spacing w:val="-2"/>
        </w:rPr>
        <w:t>). Sie verfügen nicht über eine metallische Außenbeschichtung.</w:t>
      </w:r>
    </w:p>
    <w:p w14:paraId="48BCEB61" w14:textId="77777777" w:rsidR="00A24B30" w:rsidRPr="008E0F64" w:rsidRDefault="00A24B30" w:rsidP="00A24B30">
      <w:pPr>
        <w:pStyle w:val="FOD-niv2"/>
      </w:pPr>
      <w:bookmarkStart w:id="2672" w:name="_Toc16234754"/>
      <w:bookmarkStart w:id="2673" w:name="_Toc167269682"/>
      <w:bookmarkStart w:id="2674" w:name="_Toc167269879"/>
      <w:bookmarkStart w:id="2675" w:name="_Toc167270842"/>
      <w:bookmarkStart w:id="2676" w:name="_Toc196399180"/>
      <w:bookmarkStart w:id="2677" w:name="_Toc196465645"/>
      <w:bookmarkStart w:id="2678" w:name="_Toc202779202"/>
      <w:r w:rsidRPr="008E0F64">
        <w:t>Kapitel 7.8 - Campingplätze</w:t>
      </w:r>
      <w:bookmarkEnd w:id="2672"/>
      <w:bookmarkEnd w:id="2673"/>
      <w:bookmarkEnd w:id="2674"/>
      <w:bookmarkEnd w:id="2675"/>
      <w:bookmarkEnd w:id="2676"/>
      <w:bookmarkEnd w:id="2677"/>
      <w:bookmarkEnd w:id="2678"/>
    </w:p>
    <w:p w14:paraId="129EC839" w14:textId="77777777" w:rsidR="00A24B30" w:rsidRPr="008E0F64" w:rsidRDefault="00A24B30" w:rsidP="00A24B30">
      <w:pPr>
        <w:pStyle w:val="FOD-niv3"/>
      </w:pPr>
      <w:bookmarkStart w:id="2679" w:name="_Toc167269683"/>
      <w:bookmarkStart w:id="2680" w:name="_Toc167270843"/>
      <w:bookmarkStart w:id="2681" w:name="_Toc196399181"/>
      <w:r w:rsidRPr="008E0F64">
        <w:t>Abschnitt 7.8.1 - Anwendungsbereich</w:t>
      </w:r>
      <w:bookmarkEnd w:id="2679"/>
      <w:bookmarkEnd w:id="2680"/>
      <w:bookmarkEnd w:id="2681"/>
    </w:p>
    <w:p w14:paraId="70740055"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7.8</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2D3D9D9D" w14:textId="77777777" w:rsidR="00A24B30" w:rsidRPr="008E0F64" w:rsidRDefault="00A24B30" w:rsidP="00A24B30">
      <w:pPr>
        <w:pStyle w:val="FOD-normal"/>
      </w:pPr>
      <w:r w:rsidRPr="008E0F64">
        <w:t>Die besonderen Vorschriften des vorliegenden Kapitels gelten für die Teile elektrischer Anlagen auf Campingplätzen, die für die Versorgung von Wohnwagen, Wohnmobilen, Zelten, ... bestimmt sind.</w:t>
      </w:r>
    </w:p>
    <w:p w14:paraId="2FD456B2" w14:textId="77777777" w:rsidR="00A24B30" w:rsidRPr="008E0F64" w:rsidRDefault="00A24B30" w:rsidP="00A24B30">
      <w:pPr>
        <w:pStyle w:val="FOD-niv3"/>
      </w:pPr>
      <w:bookmarkStart w:id="2682" w:name="_Toc167269684"/>
      <w:bookmarkStart w:id="2683" w:name="_Toc167270844"/>
      <w:bookmarkStart w:id="2684" w:name="_Toc196399182"/>
      <w:r w:rsidRPr="008E0F64">
        <w:t>Abschnitt 7.8.2 - Anschlusspunkt</w:t>
      </w:r>
      <w:bookmarkEnd w:id="2682"/>
      <w:bookmarkEnd w:id="2683"/>
      <w:bookmarkEnd w:id="2684"/>
    </w:p>
    <w:p w14:paraId="000EA929" w14:textId="77777777" w:rsidR="00A24B30" w:rsidRPr="008E0F64" w:rsidRDefault="00A24B30" w:rsidP="00A24B30">
      <w:pPr>
        <w:pStyle w:val="FOD-normal"/>
      </w:pPr>
      <w:r w:rsidRPr="008E0F64">
        <w:t>Der Anschlusspunkt für Wohnwagen, Wohnmobile, Zelte, ... wird über eine eigene Steckdose versorgt.</w:t>
      </w:r>
    </w:p>
    <w:p w14:paraId="4D7C29BD" w14:textId="77777777" w:rsidR="00A24B30" w:rsidRPr="008E0F64" w:rsidRDefault="00A24B30" w:rsidP="00A24B30">
      <w:pPr>
        <w:pStyle w:val="FOD-niv3"/>
      </w:pPr>
      <w:bookmarkStart w:id="2685" w:name="_Toc167269685"/>
      <w:bookmarkStart w:id="2686" w:name="_Toc167270845"/>
      <w:bookmarkStart w:id="2687" w:name="_Toc196399183"/>
      <w:r w:rsidRPr="008E0F64">
        <w:t>Abschnitt 7.8.3 - Schutz gegen elektrischen Schlag</w:t>
      </w:r>
      <w:bookmarkEnd w:id="2685"/>
      <w:bookmarkEnd w:id="2686"/>
      <w:bookmarkEnd w:id="2687"/>
    </w:p>
    <w:p w14:paraId="2F5A1912" w14:textId="77777777" w:rsidR="00A24B30" w:rsidRPr="008E0F64" w:rsidRDefault="00A24B30" w:rsidP="00A24B30">
      <w:pPr>
        <w:pStyle w:val="FOD-normal"/>
      </w:pPr>
      <w:r w:rsidRPr="008E0F64">
        <w:t>Jeder Anschlusspunkt für Wohnwagen, Wohnmobile, Zelte, ... ist einzeln durch eine Differenzstrom-Schutzeinrichtung mit sehr hoher Empfindlichkeit geschützt, wobei der vereinbarte Grenzwert der Berührungsspannung 25 V Wechselstrom, 36 V Gleichstrom mit Welligkeit bzw. 60 V Gleichstrom ohne Welligkeit entspricht.</w:t>
      </w:r>
    </w:p>
    <w:p w14:paraId="2E808DC0" w14:textId="77777777" w:rsidR="00A24B30" w:rsidRPr="008E0F64" w:rsidRDefault="00A24B30" w:rsidP="00A24B30">
      <w:pPr>
        <w:pStyle w:val="FOD-niv3"/>
      </w:pPr>
      <w:bookmarkStart w:id="2688" w:name="_Toc167269686"/>
      <w:bookmarkStart w:id="2689" w:name="_Toc167270846"/>
      <w:bookmarkStart w:id="2690" w:name="_Toc196399184"/>
      <w:r w:rsidRPr="008E0F64">
        <w:t>Abschnitt 7.8.4 - Wahl und Einsatz elektrischer Betriebsmittel</w:t>
      </w:r>
      <w:bookmarkEnd w:id="2688"/>
      <w:bookmarkEnd w:id="2689"/>
      <w:bookmarkEnd w:id="2690"/>
      <w:r w:rsidRPr="008E0F64">
        <w:t xml:space="preserve"> </w:t>
      </w:r>
    </w:p>
    <w:p w14:paraId="14CAB9CC" w14:textId="77777777" w:rsidR="00A24B30" w:rsidRPr="008E0F64" w:rsidRDefault="00A24B30" w:rsidP="00962ACD">
      <w:pPr>
        <w:pStyle w:val="FOD-niv4"/>
      </w:pPr>
      <w:bookmarkStart w:id="2691" w:name="_Toc167269687"/>
      <w:bookmarkStart w:id="2692" w:name="_Toc167270847"/>
      <w:bookmarkStart w:id="2693" w:name="_Toc196399185"/>
      <w:bookmarkStart w:id="2694" w:name="_Toc196734813"/>
      <w:r w:rsidRPr="008E0F64">
        <w:t>Unterabschnitt 7.8.4.1 - Äußere Einflüsse</w:t>
      </w:r>
      <w:bookmarkEnd w:id="2691"/>
      <w:bookmarkEnd w:id="2692"/>
      <w:bookmarkEnd w:id="2693"/>
      <w:bookmarkEnd w:id="2694"/>
    </w:p>
    <w:p w14:paraId="40467FAE" w14:textId="77777777" w:rsidR="00A24B30" w:rsidRPr="008E0F64" w:rsidRDefault="00A24B30" w:rsidP="00A24B30">
      <w:pPr>
        <w:pStyle w:val="FOD-normal"/>
      </w:pPr>
      <w:r w:rsidRPr="008E0F64">
        <w:t>Die elektrischen Betriebsmittel zur Versorgung von Wohnwagen, Wohnmobilen, Zelten, ... auf Campingplätzen sind durch folgende äußere Einflüsse gekennzeichnet:</w:t>
      </w:r>
    </w:p>
    <w:p w14:paraId="6B9D155E" w14:textId="77777777" w:rsidR="00A24B30" w:rsidRPr="008E0F64" w:rsidRDefault="00A24B30" w:rsidP="00445351">
      <w:pPr>
        <w:pStyle w:val="FOD-opsomming1"/>
        <w:numPr>
          <w:ilvl w:val="0"/>
          <w:numId w:val="281"/>
        </w:numPr>
      </w:pPr>
      <w:r w:rsidRPr="008E0F64">
        <w:t>elektrischer Widerstand des menschlichen Körpers: BB2,</w:t>
      </w:r>
    </w:p>
    <w:p w14:paraId="0449AB37" w14:textId="77777777" w:rsidR="00A24B30" w:rsidRPr="008E0F64" w:rsidRDefault="00A24B30" w:rsidP="00445351">
      <w:pPr>
        <w:pStyle w:val="FOD-opsomming1"/>
        <w:numPr>
          <w:ilvl w:val="0"/>
          <w:numId w:val="281"/>
        </w:numPr>
      </w:pPr>
      <w:r w:rsidRPr="008E0F64">
        <w:t>Auftreten von Wasser: AD4 und AD5,</w:t>
      </w:r>
    </w:p>
    <w:p w14:paraId="193A1E65" w14:textId="77777777" w:rsidR="00A24B30" w:rsidRPr="008E0F64" w:rsidRDefault="00A24B30" w:rsidP="00445351">
      <w:pPr>
        <w:pStyle w:val="FOD-opsomming1"/>
        <w:numPr>
          <w:ilvl w:val="0"/>
          <w:numId w:val="281"/>
        </w:numPr>
      </w:pPr>
      <w:r w:rsidRPr="008E0F64">
        <w:lastRenderedPageBreak/>
        <w:t>Kontakt von Personen mit Erdpotential: BC3.</w:t>
      </w:r>
    </w:p>
    <w:p w14:paraId="65ACD21F" w14:textId="77777777" w:rsidR="00A24B30" w:rsidRPr="008E0F64" w:rsidRDefault="00A24B30" w:rsidP="00962ACD">
      <w:pPr>
        <w:pStyle w:val="FOD-niv4"/>
      </w:pPr>
      <w:bookmarkStart w:id="2695" w:name="_Toc167269688"/>
      <w:bookmarkStart w:id="2696" w:name="_Toc167270848"/>
      <w:bookmarkStart w:id="2697" w:name="_Toc196399186"/>
      <w:bookmarkStart w:id="2698" w:name="_Toc196734814"/>
      <w:r w:rsidRPr="008E0F64">
        <w:t>Unterabschnitt 7.8.4.2 - Elektrische Betriebsmittel</w:t>
      </w:r>
      <w:bookmarkEnd w:id="2695"/>
      <w:bookmarkEnd w:id="2696"/>
      <w:bookmarkEnd w:id="2697"/>
      <w:bookmarkEnd w:id="2698"/>
    </w:p>
    <w:p w14:paraId="3205C967" w14:textId="77777777" w:rsidR="00A24B30" w:rsidRPr="008E0F64" w:rsidRDefault="00A24B30" w:rsidP="00A24B30">
      <w:pPr>
        <w:pStyle w:val="FOD-normal"/>
      </w:pPr>
      <w:r w:rsidRPr="008E0F64">
        <w:t>Der Erdungskontakt der Steckdosen ist mit dem Erder der Körper der Versorgungsanlage verbunden.</w:t>
      </w:r>
    </w:p>
    <w:p w14:paraId="230C3B9A" w14:textId="77777777" w:rsidR="00A24B30" w:rsidRPr="008E0F64" w:rsidRDefault="00A24B30" w:rsidP="00A24B30">
      <w:pPr>
        <w:pStyle w:val="FOD-niv2"/>
      </w:pPr>
      <w:bookmarkStart w:id="2699" w:name="_Toc16234755"/>
      <w:bookmarkStart w:id="2700" w:name="_Toc167269689"/>
      <w:bookmarkStart w:id="2701" w:name="_Toc167269880"/>
      <w:bookmarkStart w:id="2702" w:name="_Toc167270849"/>
      <w:bookmarkStart w:id="2703" w:name="_Toc196399187"/>
      <w:bookmarkStart w:id="2704" w:name="_Toc196465646"/>
      <w:bookmarkStart w:id="2705" w:name="_Toc202779203"/>
      <w:r w:rsidRPr="008E0F64">
        <w:t>Kapitel 7.9 - Jachthäfen</w:t>
      </w:r>
      <w:bookmarkEnd w:id="2699"/>
      <w:bookmarkEnd w:id="2700"/>
      <w:bookmarkEnd w:id="2701"/>
      <w:bookmarkEnd w:id="2702"/>
      <w:bookmarkEnd w:id="2703"/>
      <w:bookmarkEnd w:id="2704"/>
      <w:bookmarkEnd w:id="2705"/>
    </w:p>
    <w:p w14:paraId="27574BDA" w14:textId="77777777" w:rsidR="00A24B30" w:rsidRPr="008E0F64" w:rsidRDefault="00A24B30" w:rsidP="00A24B30">
      <w:pPr>
        <w:pStyle w:val="FOD-niv3"/>
      </w:pPr>
      <w:bookmarkStart w:id="2706" w:name="_Toc167269690"/>
      <w:bookmarkStart w:id="2707" w:name="_Toc167270850"/>
      <w:bookmarkStart w:id="2708" w:name="_Toc196399188"/>
      <w:r w:rsidRPr="008E0F64">
        <w:t>Abschnitt 7.9.1 - Anwendungsbereich</w:t>
      </w:r>
      <w:bookmarkEnd w:id="2706"/>
      <w:bookmarkEnd w:id="2707"/>
      <w:bookmarkEnd w:id="2708"/>
    </w:p>
    <w:p w14:paraId="5B05B9EB"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7.9</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05BA5067" w14:textId="77777777" w:rsidR="00A24B30" w:rsidRPr="008E0F64" w:rsidRDefault="00A24B30" w:rsidP="00A24B30">
      <w:pPr>
        <w:pStyle w:val="FOD-normal"/>
      </w:pPr>
      <w:r w:rsidRPr="008E0F64">
        <w:t>Die besonderen Vorschriften des vorliegenden Kapitels gelten für elektrische Anlagen zur Versorgung von Wassersportfahrzeugen.</w:t>
      </w:r>
    </w:p>
    <w:p w14:paraId="57AB45B3" w14:textId="77777777" w:rsidR="00A24B30" w:rsidRPr="008E0F64" w:rsidRDefault="00A24B30" w:rsidP="00A24B30">
      <w:pPr>
        <w:pStyle w:val="FOD-niv3"/>
      </w:pPr>
      <w:bookmarkStart w:id="2709" w:name="_Toc167269691"/>
      <w:bookmarkStart w:id="2710" w:name="_Toc167270851"/>
      <w:bookmarkStart w:id="2711" w:name="_Toc196399189"/>
      <w:r w:rsidRPr="008E0F64">
        <w:t>Abschnitt 7.9.2 - Schutz gegen elektrischen Schlag</w:t>
      </w:r>
      <w:bookmarkEnd w:id="2709"/>
      <w:bookmarkEnd w:id="2710"/>
      <w:bookmarkEnd w:id="2711"/>
    </w:p>
    <w:p w14:paraId="609DCC67" w14:textId="77777777" w:rsidR="00A24B30" w:rsidRPr="008E0F64" w:rsidRDefault="00A24B30" w:rsidP="00A24B30">
      <w:pPr>
        <w:pStyle w:val="FOD-normal"/>
      </w:pPr>
      <w:r w:rsidRPr="008E0F64">
        <w:t>Jeder Anschlusspunkt für Wassersportfahrzeuge ist einzeln durch eine Differenzstrom-Schutzeinrichtung mit sehr hoher Empfindlichkeit geschützt, wobei der vereinbarte Grenzwert der Berührungsspannung 25 V Wechselstrom, 36 V Gleichstrom mit Welligkeit bzw. 60 V Gleichstrom ohne Welligkeit entspricht.</w:t>
      </w:r>
    </w:p>
    <w:p w14:paraId="20B7663C" w14:textId="77777777" w:rsidR="00A24B30" w:rsidRPr="008E0F64" w:rsidRDefault="00A24B30" w:rsidP="00A24B30">
      <w:pPr>
        <w:pStyle w:val="FOD-niv3"/>
      </w:pPr>
      <w:bookmarkStart w:id="2712" w:name="_Toc167269692"/>
      <w:bookmarkStart w:id="2713" w:name="_Toc167270852"/>
      <w:bookmarkStart w:id="2714" w:name="_Toc196399190"/>
      <w:r w:rsidRPr="008E0F64">
        <w:t>Abschnitt 7.9.3 - Wahl und Einsatz elektrischer Betriebsmittel</w:t>
      </w:r>
      <w:bookmarkEnd w:id="2712"/>
      <w:bookmarkEnd w:id="2713"/>
      <w:bookmarkEnd w:id="2714"/>
      <w:r w:rsidRPr="008E0F64">
        <w:t xml:space="preserve"> </w:t>
      </w:r>
    </w:p>
    <w:p w14:paraId="36D9C4F8" w14:textId="77777777" w:rsidR="00A24B30" w:rsidRPr="008E0F64" w:rsidRDefault="00A24B30" w:rsidP="00962ACD">
      <w:pPr>
        <w:pStyle w:val="FOD-niv4"/>
      </w:pPr>
      <w:bookmarkStart w:id="2715" w:name="_Toc167269693"/>
      <w:bookmarkStart w:id="2716" w:name="_Toc167270853"/>
      <w:bookmarkStart w:id="2717" w:name="_Toc196399191"/>
      <w:bookmarkStart w:id="2718" w:name="_Toc196734815"/>
      <w:r w:rsidRPr="008E0F64">
        <w:t>Unterabschnitt 7.9.3.1 - Äußere Einflüsse</w:t>
      </w:r>
      <w:bookmarkEnd w:id="2715"/>
      <w:bookmarkEnd w:id="2716"/>
      <w:bookmarkEnd w:id="2717"/>
      <w:bookmarkEnd w:id="2718"/>
    </w:p>
    <w:p w14:paraId="5B662845" w14:textId="77777777" w:rsidR="00A24B30" w:rsidRPr="008E0F64" w:rsidRDefault="00A24B30" w:rsidP="00A24B30">
      <w:pPr>
        <w:pStyle w:val="FOD-normal"/>
      </w:pPr>
      <w:r w:rsidRPr="008E0F64">
        <w:t>Elektrische Betriebsmittel, die zur Versorgung von Wassersportfahrzeugen an Anlegestellen oder Molen dienen, sind durch folgende äußere Einflüsse gekennzeichnet:</w:t>
      </w:r>
    </w:p>
    <w:p w14:paraId="7923D886" w14:textId="77777777" w:rsidR="00A24B30" w:rsidRPr="008E0F64" w:rsidRDefault="00A24B30" w:rsidP="00445351">
      <w:pPr>
        <w:pStyle w:val="FOD-opsomming1"/>
        <w:numPr>
          <w:ilvl w:val="0"/>
          <w:numId w:val="282"/>
        </w:numPr>
      </w:pPr>
      <w:r w:rsidRPr="008E0F64">
        <w:t>elektrischer Widerstand des menschlichen Körpers: BB2,</w:t>
      </w:r>
    </w:p>
    <w:p w14:paraId="6F367760" w14:textId="77777777" w:rsidR="00A24B30" w:rsidRPr="008E0F64" w:rsidRDefault="00A24B30" w:rsidP="00445351">
      <w:pPr>
        <w:pStyle w:val="FOD-opsomming1"/>
        <w:numPr>
          <w:ilvl w:val="0"/>
          <w:numId w:val="282"/>
        </w:numPr>
      </w:pPr>
      <w:r w:rsidRPr="008E0F64">
        <w:t>Auftreten von Wasser: AD4 und AD5,</w:t>
      </w:r>
    </w:p>
    <w:p w14:paraId="178E90E5" w14:textId="71404603" w:rsidR="00A24B30" w:rsidRPr="008E0F64" w:rsidRDefault="00797763" w:rsidP="00445351">
      <w:pPr>
        <w:pStyle w:val="FOD-opsomming1"/>
        <w:numPr>
          <w:ilvl w:val="0"/>
          <w:numId w:val="282"/>
        </w:numPr>
      </w:pPr>
      <w:r w:rsidRPr="008E0F64">
        <w:t>Kontakt</w:t>
      </w:r>
      <w:r w:rsidR="00A24B30" w:rsidRPr="008E0F64">
        <w:t xml:space="preserve"> von Personen mit Erdpotential: BC3.</w:t>
      </w:r>
    </w:p>
    <w:p w14:paraId="53594DC6" w14:textId="77777777" w:rsidR="00A24B30" w:rsidRPr="008E0F64" w:rsidRDefault="00A24B30" w:rsidP="00962ACD">
      <w:pPr>
        <w:pStyle w:val="FOD-niv4"/>
      </w:pPr>
      <w:bookmarkStart w:id="2719" w:name="_Toc167269694"/>
      <w:bookmarkStart w:id="2720" w:name="_Toc167270854"/>
      <w:bookmarkStart w:id="2721" w:name="_Toc196399192"/>
      <w:bookmarkStart w:id="2722" w:name="_Toc196734816"/>
      <w:r w:rsidRPr="008E0F64">
        <w:t>Unterabschnitt 7.9.3.2 - Elektrische Betriebsmittel</w:t>
      </w:r>
      <w:bookmarkEnd w:id="2719"/>
      <w:bookmarkEnd w:id="2720"/>
      <w:bookmarkEnd w:id="2721"/>
      <w:bookmarkEnd w:id="2722"/>
      <w:r w:rsidRPr="008E0F64">
        <w:t xml:space="preserve"> </w:t>
      </w:r>
    </w:p>
    <w:p w14:paraId="240981B1" w14:textId="77777777" w:rsidR="00A24B30" w:rsidRPr="008E0F64" w:rsidRDefault="00A24B30" w:rsidP="00A24B30">
      <w:pPr>
        <w:pStyle w:val="FOD-normal"/>
      </w:pPr>
      <w:r w:rsidRPr="008E0F64">
        <w:t>Der Erdungskontakt der Steckdosen ist mit dem Erder der Körper der Versorgungsanlage verbunden.</w:t>
      </w:r>
    </w:p>
    <w:p w14:paraId="1BC13832" w14:textId="77777777" w:rsidR="00A24B30" w:rsidRPr="008E0F64" w:rsidRDefault="00A24B30" w:rsidP="00A24B30">
      <w:pPr>
        <w:pStyle w:val="FOD-niv2"/>
      </w:pPr>
      <w:bookmarkStart w:id="2723" w:name="_Toc16234756"/>
      <w:bookmarkStart w:id="2724" w:name="_Toc167269695"/>
      <w:bookmarkStart w:id="2725" w:name="_Toc167269881"/>
      <w:bookmarkStart w:id="2726" w:name="_Toc167270855"/>
      <w:bookmarkStart w:id="2727" w:name="_Toc196399193"/>
      <w:bookmarkStart w:id="2728" w:name="_Toc196465647"/>
      <w:bookmarkStart w:id="2729" w:name="_Toc202779204"/>
      <w:r w:rsidRPr="008E0F64">
        <w:t>Kapitel 7.11 - Jahrmarktsanlagen</w:t>
      </w:r>
      <w:bookmarkEnd w:id="2723"/>
      <w:bookmarkEnd w:id="2724"/>
      <w:bookmarkEnd w:id="2725"/>
      <w:bookmarkEnd w:id="2726"/>
      <w:bookmarkEnd w:id="2727"/>
      <w:bookmarkEnd w:id="2728"/>
      <w:bookmarkEnd w:id="2729"/>
    </w:p>
    <w:p w14:paraId="5E95A849" w14:textId="77777777" w:rsidR="00A24B30" w:rsidRPr="008E0F64" w:rsidRDefault="00A24B30" w:rsidP="00A24B30">
      <w:pPr>
        <w:pStyle w:val="FOD-niv3"/>
      </w:pPr>
      <w:bookmarkStart w:id="2730" w:name="_Toc167269696"/>
      <w:bookmarkStart w:id="2731" w:name="_Toc167270856"/>
      <w:bookmarkStart w:id="2732" w:name="_Toc196399194"/>
      <w:r w:rsidRPr="008E0F64">
        <w:t>Abschnitt 7.11.1 - Anwendungsbereich</w:t>
      </w:r>
      <w:bookmarkEnd w:id="2730"/>
      <w:bookmarkEnd w:id="2731"/>
      <w:bookmarkEnd w:id="2732"/>
    </w:p>
    <w:p w14:paraId="2E65D55B"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7.11</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13B6DFEC" w14:textId="77777777" w:rsidR="00A24B30" w:rsidRPr="008E0F64" w:rsidRDefault="00A24B30" w:rsidP="00A24B30">
      <w:pPr>
        <w:pStyle w:val="FOD-normal"/>
      </w:pPr>
      <w:r w:rsidRPr="008E0F64">
        <w:t>Die besonderen Vorschriften des vorliegenden Kapitels gelten für zeitlich begrenzte elektrische Anlagen von Zelten, Aufbauten, Ständen, ..., die an Orten wie Jahrmärkten, Märkten, Zirkussen, Ausstellungsgeländen, ... installiert werden.</w:t>
      </w:r>
    </w:p>
    <w:p w14:paraId="69B92EBC" w14:textId="77777777" w:rsidR="00A24B30" w:rsidRPr="008E0F64" w:rsidRDefault="00A24B30" w:rsidP="00A24B30">
      <w:pPr>
        <w:pStyle w:val="FOD-niv3"/>
      </w:pPr>
      <w:bookmarkStart w:id="2733" w:name="_Toc167269697"/>
      <w:bookmarkStart w:id="2734" w:name="_Toc167270857"/>
      <w:bookmarkStart w:id="2735" w:name="_Toc196399195"/>
      <w:r w:rsidRPr="008E0F64">
        <w:t>Abschnitt 7.11.2 - Schutz gegen elektrischen Schlag</w:t>
      </w:r>
      <w:bookmarkEnd w:id="2733"/>
      <w:bookmarkEnd w:id="2734"/>
      <w:bookmarkEnd w:id="2735"/>
    </w:p>
    <w:p w14:paraId="0042BF83" w14:textId="77777777" w:rsidR="00A24B30" w:rsidRPr="008E0F64" w:rsidRDefault="00A24B30" w:rsidP="00A24B30">
      <w:pPr>
        <w:pStyle w:val="FOD-normal"/>
      </w:pPr>
      <w:r w:rsidRPr="008E0F64">
        <w:t>Im Falle von Jahrmarktsanlagen sind die Schutzleiter, unabhängig von der Art der Versorgung mit Ausnahme von Sicherheitskleinspannung, mit einem Erder verbunden, dessen Erdungswiderstand 500 </w:t>
      </w:r>
      <w:r w:rsidRPr="008E0F64">
        <w:sym w:font="Symbol" w:char="F057"/>
      </w:r>
      <w:r w:rsidRPr="008E0F64">
        <w:t xml:space="preserve"> nicht überschreitet.</w:t>
      </w:r>
    </w:p>
    <w:p w14:paraId="1BB9B692" w14:textId="77777777" w:rsidR="00A24B30" w:rsidRPr="008E0F64" w:rsidRDefault="00A24B30" w:rsidP="00A24B30">
      <w:pPr>
        <w:pStyle w:val="FOD-normal"/>
      </w:pPr>
      <w:r w:rsidRPr="008E0F64">
        <w:t>Alle Stromkreise, die nicht mit Sicherheitskleinspannung versorgt werden, sind durch mindestens eine Differenzstrom-Schutzeinrichtung mit einem Ansprechstrom von höchstens 100 mA oder durch eine Einrichtung zum Schutz gegen elektrischen Schlag bei indirektem Berühren mit gleichwertigem Sicherheitsniveau geschützt.</w:t>
      </w:r>
    </w:p>
    <w:p w14:paraId="27FE575C" w14:textId="77777777" w:rsidR="00166B9D" w:rsidRPr="008E0F64" w:rsidRDefault="00166B9D" w:rsidP="00A24B30">
      <w:pPr>
        <w:pStyle w:val="FOD-normal"/>
      </w:pPr>
    </w:p>
    <w:p w14:paraId="0235FAA4" w14:textId="475D8E19" w:rsidR="00166B9D" w:rsidRPr="008E0F64" w:rsidRDefault="00166B9D" w:rsidP="00CE61E8">
      <w:pPr>
        <w:pStyle w:val="FOD-niv2"/>
      </w:pPr>
      <w:bookmarkStart w:id="2736" w:name="_Toc196399196"/>
      <w:bookmarkStart w:id="2737" w:name="_Toc196465648"/>
      <w:bookmarkStart w:id="2738" w:name="_Toc202779205"/>
      <w:r w:rsidRPr="008E0F64">
        <w:lastRenderedPageBreak/>
        <w:t>[KAPITEL 7.22 - Stromversorgung von Elektrostraßenfahrzeugen</w:t>
      </w:r>
      <w:bookmarkEnd w:id="2736"/>
      <w:bookmarkEnd w:id="2737"/>
      <w:bookmarkEnd w:id="2738"/>
    </w:p>
    <w:p w14:paraId="6EC9A269" w14:textId="06D8B63D" w:rsidR="00166B9D" w:rsidRPr="008E0F64" w:rsidRDefault="00166B9D" w:rsidP="00CE61E8">
      <w:pPr>
        <w:pStyle w:val="FOD-niv3"/>
      </w:pPr>
      <w:bookmarkStart w:id="2739" w:name="_Toc167269698"/>
      <w:bookmarkStart w:id="2740" w:name="_Toc167270858"/>
      <w:bookmarkStart w:id="2741" w:name="_Toc196399197"/>
      <w:r w:rsidRPr="008E0F64">
        <w:t>Abschnitt 7.22.1 - Anwendungsbereich</w:t>
      </w:r>
      <w:bookmarkEnd w:id="2739"/>
      <w:bookmarkEnd w:id="2740"/>
      <w:bookmarkEnd w:id="2741"/>
    </w:p>
    <w:p w14:paraId="045F9A67" w14:textId="636C0E1D" w:rsidR="00166B9D" w:rsidRPr="008E0F64" w:rsidRDefault="00166B9D" w:rsidP="00CE61E8">
      <w:pPr>
        <w:pStyle w:val="FOD-normal"/>
        <w:spacing w:after="120"/>
      </w:pPr>
      <w:r w:rsidRPr="008E0F64">
        <w:t xml:space="preserve">Die allgemeinen Vorschriften der anderen Teile des vorliegenden Buches gelten auch für die in vorliegendem </w:t>
      </w:r>
      <w:r w:rsidRPr="008E0F64">
        <w:rPr>
          <w:i/>
          <w:iCs/>
        </w:rPr>
        <w:t>Kapitel 7.22</w:t>
      </w:r>
      <w:r w:rsidRPr="008E0F64">
        <w:t xml:space="preserve"> behandelten Anlagen und Orte besonderer Art. Diese allgemeinen Vorschriften werden durch die Vorschriften des vorliegenden Kapitels ergänzt.</w:t>
      </w:r>
    </w:p>
    <w:p w14:paraId="0CE49378" w14:textId="0ACB56AB" w:rsidR="00166B9D" w:rsidRPr="008E0F64" w:rsidRDefault="00166B9D" w:rsidP="00CE61E8">
      <w:pPr>
        <w:pStyle w:val="FOD-normal"/>
        <w:spacing w:after="120"/>
      </w:pPr>
      <w:r w:rsidRPr="008E0F64">
        <w:t>Vorliegendes Kapitel ist anwendbar auf konduktive Ladestationen für Elektrostraßen</w:t>
      </w:r>
      <w:r w:rsidRPr="008E0F64">
        <w:softHyphen/>
        <w:t>fahrzeuge, mit deren Errichtung oder Austausch ab Inkrafttreten des vorliegenden Kapitels begonnen wird, und auf ihre S</w:t>
      </w:r>
      <w:r w:rsidR="00CE61E8" w:rsidRPr="008E0F64">
        <w:t>t</w:t>
      </w:r>
      <w:r w:rsidRPr="008E0F64">
        <w:t>romkreise, die:</w:t>
      </w:r>
    </w:p>
    <w:p w14:paraId="0F758A7E" w14:textId="45EABCEF" w:rsidR="00166B9D" w:rsidRPr="008E0F64" w:rsidRDefault="00166B9D" w:rsidP="00CE61E8">
      <w:pPr>
        <w:pStyle w:val="FOD-normal"/>
        <w:spacing w:after="120"/>
      </w:pPr>
      <w:r w:rsidRPr="008E0F64">
        <w:t>1. für die Stromversorgung von Elektrofahrzeugen und eventuell</w:t>
      </w:r>
    </w:p>
    <w:p w14:paraId="050FACFB" w14:textId="595F0293" w:rsidR="00166B9D" w:rsidRPr="008E0F64" w:rsidRDefault="00166B9D" w:rsidP="00CE61E8">
      <w:pPr>
        <w:pStyle w:val="FOD-normal"/>
        <w:spacing w:after="120"/>
      </w:pPr>
      <w:r w:rsidRPr="008E0F64">
        <w:t>2. für die Rückspeisung elektrischer Energie aus Batterien von Elektrofahrzeugen bestimmt sind.</w:t>
      </w:r>
    </w:p>
    <w:p w14:paraId="50C2E1A8" w14:textId="2CF2B4DE" w:rsidR="00166B9D" w:rsidRPr="008E0F64" w:rsidRDefault="00166B9D" w:rsidP="00CE61E8">
      <w:pPr>
        <w:pStyle w:val="FOD-normal"/>
        <w:spacing w:after="120"/>
      </w:pPr>
      <w:r w:rsidRPr="008E0F64">
        <w:t>Die in vorhergehendem Absatz erwähnten Stromkreise enden am Anschlusspunkt.</w:t>
      </w:r>
    </w:p>
    <w:p w14:paraId="45584FCE" w14:textId="76117EF6" w:rsidR="00166B9D" w:rsidRPr="008E0F64" w:rsidRDefault="00166B9D" w:rsidP="00CE61E8">
      <w:pPr>
        <w:pStyle w:val="FOD-normal"/>
        <w:spacing w:after="120"/>
      </w:pPr>
      <w:r w:rsidRPr="008E0F64">
        <w:t>Folglich bleiben die Bestimmungen von Buch 1, mit Ausnahme des vorliegenden Kapitels, anwendbar auf:</w:t>
      </w:r>
    </w:p>
    <w:p w14:paraId="0BA8AD0B" w14:textId="1840AD2A" w:rsidR="00166B9D" w:rsidRPr="008E0F64" w:rsidRDefault="00166B9D" w:rsidP="00CE61E8">
      <w:pPr>
        <w:pStyle w:val="FOD-normal"/>
        <w:spacing w:after="120"/>
      </w:pPr>
      <w:r w:rsidRPr="008E0F64">
        <w:t>1. bestehende konduktive Ladestationen für Elektrostraßenfahrzeuge, mit deren Errichtung vor Ort vor Inkrafttreten des vorliegenden Kapitels begonnen wurde,</w:t>
      </w:r>
    </w:p>
    <w:p w14:paraId="5201E5A5" w14:textId="043FD93C" w:rsidR="00166B9D" w:rsidRPr="008E0F64" w:rsidRDefault="00166B9D" w:rsidP="00CE61E8">
      <w:pPr>
        <w:pStyle w:val="FOD-normal"/>
        <w:spacing w:after="120"/>
      </w:pPr>
      <w:r w:rsidRPr="008E0F64">
        <w:t>2. konduktive Ladestationen für Elektrostraßenfahrzeuge, bei denen die Ausführung des Projekts oder der Installations- oder Austauscharbeiten vor Inkrafttreten des vorliegenden Kapitels begonnen hat, unbeschadet der Tatsache, dass die Konformitätsprüfung vor Ingebrauchnahme nach Inkrafttreten des vorliegenden Kapitels stattfinden wird.</w:t>
      </w:r>
    </w:p>
    <w:p w14:paraId="33EB5365" w14:textId="207D9662" w:rsidR="00166B9D" w:rsidRPr="008E0F64" w:rsidRDefault="00166B9D" w:rsidP="00CE61E8">
      <w:pPr>
        <w:pStyle w:val="FOD-normal"/>
        <w:spacing w:after="120"/>
      </w:pPr>
      <w:r w:rsidRPr="008E0F64">
        <w:t xml:space="preserve">Wird eine bestehende konduktive Ladestation wie in Absatz 4 Nr. 1 erwähnt den Bestimmungen von </w:t>
      </w:r>
      <w:r w:rsidRPr="008E0F64">
        <w:rPr>
          <w:i/>
          <w:iCs/>
        </w:rPr>
        <w:t>Kapitel 7.22</w:t>
      </w:r>
      <w:r w:rsidRPr="008E0F64">
        <w:t xml:space="preserve"> angepasst, wird sie gemäß den Bestimmungen von </w:t>
      </w:r>
      <w:r w:rsidRPr="008E0F64">
        <w:rPr>
          <w:i/>
          <w:iCs/>
        </w:rPr>
        <w:t>Kapitel 7.22</w:t>
      </w:r>
      <w:r w:rsidRPr="008E0F64">
        <w:t xml:space="preserve"> einer Konformitätsprüfung vor Ingebrauchnahme unterzogen.</w:t>
      </w:r>
    </w:p>
    <w:p w14:paraId="04DC56D4" w14:textId="0CFF014D" w:rsidR="00166B9D" w:rsidRPr="008E0F64" w:rsidRDefault="00166B9D" w:rsidP="00CE61E8">
      <w:pPr>
        <w:pStyle w:val="FOD-normal"/>
        <w:spacing w:after="120"/>
      </w:pPr>
      <w:r w:rsidRPr="008E0F64">
        <w:t xml:space="preserve">Wird eine konduktive Ladestation wie in Absatz 4 Nr. 2 erwähnt den Bestimmungen von </w:t>
      </w:r>
      <w:r w:rsidRPr="008E0F64">
        <w:rPr>
          <w:i/>
          <w:iCs/>
        </w:rPr>
        <w:t>Kapitel 7.22</w:t>
      </w:r>
      <w:r w:rsidRPr="008E0F64">
        <w:t xml:space="preserve"> angepasst, wird die mit der Konformitätsprüfung vor Ingebrauchnahme beauftragte zugelassene Stelle darüber informiert. Die zugelassene Stelle vermerkt dies im Kontrollbericht.</w:t>
      </w:r>
    </w:p>
    <w:p w14:paraId="3B7AC71A" w14:textId="2DE19654" w:rsidR="00166B9D" w:rsidRPr="008E0F64" w:rsidRDefault="00166B9D" w:rsidP="00CE61E8">
      <w:pPr>
        <w:pStyle w:val="FOD-normal"/>
        <w:spacing w:after="120"/>
      </w:pPr>
      <w:r w:rsidRPr="008E0F64">
        <w:t>Ortsfeste elektrische Anlagen, die für die Versorgung von Elektrofahrzeugen bestimmt sind, die mit einer Stromquelle ohne ortsfeste spezifische konduktive Ladestation für Elektrofahrzeuge verbunden sind, fallen unter die allgemeinen Vorschriften der anderen Teile des vorliegenden Buches.</w:t>
      </w:r>
    </w:p>
    <w:p w14:paraId="28444B16" w14:textId="4250E690" w:rsidR="00166B9D" w:rsidRPr="008E0F64" w:rsidRDefault="00166B9D" w:rsidP="00CE61E8">
      <w:pPr>
        <w:pStyle w:val="FOD-niv3"/>
      </w:pPr>
      <w:bookmarkStart w:id="2742" w:name="_Toc167269699"/>
      <w:bookmarkStart w:id="2743" w:name="_Toc167270859"/>
      <w:bookmarkStart w:id="2744" w:name="_Toc196399198"/>
      <w:r w:rsidRPr="008E0F64">
        <w:t>Abschnitt 7.22.2 - Begriffe und Begriffsbestimmungen</w:t>
      </w:r>
      <w:bookmarkEnd w:id="2742"/>
      <w:bookmarkEnd w:id="2743"/>
      <w:bookmarkEnd w:id="2744"/>
    </w:p>
    <w:p w14:paraId="0CCD1198" w14:textId="34A9F82E" w:rsidR="00166B9D" w:rsidRPr="008E0F64" w:rsidRDefault="00166B9D" w:rsidP="00CE61E8">
      <w:pPr>
        <w:pStyle w:val="FOD-normal"/>
        <w:spacing w:after="120"/>
      </w:pPr>
      <w:r w:rsidRPr="008E0F64">
        <w:rPr>
          <w:b/>
          <w:bCs/>
        </w:rPr>
        <w:t>Elektrostraß</w:t>
      </w:r>
      <w:r w:rsidRPr="008E0F64">
        <w:rPr>
          <w:b/>
        </w:rPr>
        <w:t>enfahrzeug (in vorliegendem Kapitel "Elektrofahrzeug" genannt)</w:t>
      </w:r>
      <w:r w:rsidRPr="008E0F64">
        <w:t>: Fahrzeug, das mit einem Elektromotor angetrieben wird, dessen elektrischer Strom von einem wiederaufladbaren Energiespeichersystem stammt, und das hauptsächlich für die Nutzung auf öffentlicher Straße bestimmt ist.</w:t>
      </w:r>
    </w:p>
    <w:p w14:paraId="5CFB263B" w14:textId="68F318AE" w:rsidR="00166B9D" w:rsidRPr="008E0F64" w:rsidRDefault="00166B9D" w:rsidP="00CE61E8">
      <w:pPr>
        <w:pStyle w:val="FOD-normal"/>
        <w:spacing w:after="120"/>
      </w:pPr>
      <w:r w:rsidRPr="008E0F64">
        <w:rPr>
          <w:b/>
        </w:rPr>
        <w:t>Ladestation für Elektrofahrzeuge (in vorliegendem Kapitel "Ladestation" genannt)</w:t>
      </w:r>
      <w:r w:rsidRPr="008E0F64">
        <w:t>: fest angeschlossene Ausrüstung bzw. Gruppe fest angeschlossener Ausrüstungen der ortsfesten Anlage, die die Übertragung elektrischer Energie zwischen einem Elektrofahrzeug und der Stromquelle gewährleistet.</w:t>
      </w:r>
    </w:p>
    <w:p w14:paraId="72D916F1" w14:textId="5106ADAA" w:rsidR="00166B9D" w:rsidRPr="008E0F64" w:rsidRDefault="00166B9D" w:rsidP="00CE61E8">
      <w:pPr>
        <w:pStyle w:val="FOD-normal"/>
        <w:spacing w:after="120"/>
      </w:pPr>
      <w:r w:rsidRPr="008E0F64">
        <w:rPr>
          <w:b/>
        </w:rPr>
        <w:t>Anschlusspunkt einer Ladestation für Elektrofahrzeuge (in vorliegendem Kapitel "Anschlusspunkt" genannt)</w:t>
      </w:r>
      <w:r w:rsidRPr="008E0F64">
        <w:t>: Endpunkt, der Teil der Ladestation ist und über den Energie zu oder von einem Elektrofahrzeug übertragen wird.</w:t>
      </w:r>
    </w:p>
    <w:p w14:paraId="1EB832A0" w14:textId="437E5C48" w:rsidR="00166B9D" w:rsidRPr="008E0F64" w:rsidRDefault="00166B9D" w:rsidP="00CE61E8">
      <w:pPr>
        <w:pStyle w:val="FOD-normal"/>
        <w:spacing w:after="120"/>
        <w:rPr>
          <w:i/>
        </w:rPr>
      </w:pPr>
      <w:r w:rsidRPr="008E0F64">
        <w:rPr>
          <w:i/>
        </w:rPr>
        <w:t>Beispiel: Ladestation-Steckdose oder Fahrzeugstecker.</w:t>
      </w:r>
    </w:p>
    <w:p w14:paraId="6DFE46B8" w14:textId="3D3FA42C" w:rsidR="00166B9D" w:rsidRPr="008E0F64" w:rsidRDefault="00166B9D" w:rsidP="00CE61E8">
      <w:pPr>
        <w:pStyle w:val="FOD-niv3"/>
      </w:pPr>
      <w:bookmarkStart w:id="2745" w:name="_Toc167269700"/>
      <w:bookmarkStart w:id="2746" w:name="_Toc167270860"/>
      <w:bookmarkStart w:id="2747" w:name="_Toc196399199"/>
      <w:r w:rsidRPr="008E0F64">
        <w:t>Abschnitt 7.22.3 - Bestimmung der allgemeinen Eigenschaften - Unterteilung von Anlagen</w:t>
      </w:r>
      <w:bookmarkEnd w:id="2745"/>
      <w:bookmarkEnd w:id="2746"/>
      <w:bookmarkEnd w:id="2747"/>
    </w:p>
    <w:p w14:paraId="6EF365B7" w14:textId="61A70847" w:rsidR="00166B9D" w:rsidRPr="008E0F64" w:rsidRDefault="00166B9D" w:rsidP="00CE61E8">
      <w:pPr>
        <w:pStyle w:val="FOD-normal"/>
        <w:spacing w:after="120"/>
      </w:pPr>
      <w:r w:rsidRPr="008E0F64">
        <w:t>Es ist verboten, eine Ladestation über eine Steckvorrichtung an eine ortsfeste elektrische Anlage anzuschließen.</w:t>
      </w:r>
    </w:p>
    <w:p w14:paraId="1FAF752C" w14:textId="5FF568A1" w:rsidR="00166B9D" w:rsidRPr="008E0F64" w:rsidRDefault="00166B9D" w:rsidP="00CE61E8">
      <w:pPr>
        <w:pStyle w:val="FOD-normal"/>
        <w:spacing w:after="120"/>
      </w:pPr>
      <w:r w:rsidRPr="008E0F64">
        <w:t>Ein getrennter Stromkreis ist für jeden Anschlusspunkt vorgesehen.</w:t>
      </w:r>
    </w:p>
    <w:p w14:paraId="06045E69" w14:textId="64BBC459" w:rsidR="00166B9D" w:rsidRPr="008E0F64" w:rsidRDefault="00166B9D" w:rsidP="00CE61E8">
      <w:pPr>
        <w:pStyle w:val="FOD-normal"/>
        <w:spacing w:after="120"/>
      </w:pPr>
      <w:r w:rsidRPr="008E0F64">
        <w:t>Die Anforderung des vorhergehenden Absatzes wird durch Einsatz geeigneter Schutzeinrichtungen entweder in der vorgeschalteten ortsfesten elektrischen Anlage oder in der Ladestation (oder einer Kombination dieser beiden Möglichkeiten) erfüllt.</w:t>
      </w:r>
    </w:p>
    <w:p w14:paraId="24287E97" w14:textId="77777777" w:rsidR="00410DE2" w:rsidRDefault="00166B9D" w:rsidP="00CE61E8">
      <w:pPr>
        <w:pStyle w:val="FOD-normal"/>
        <w:spacing w:after="120"/>
      </w:pPr>
      <w:r w:rsidRPr="008E0F64">
        <w:t xml:space="preserve">Auf den Abbildungen 7.17 bis 7.20 werden zur Verdeutlichung einige mögliche Konfigurationen dargestellt. </w:t>
      </w:r>
    </w:p>
    <w:p w14:paraId="418A6926" w14:textId="408D2113" w:rsidR="00166B9D" w:rsidRPr="008E0F64" w:rsidRDefault="00166B9D" w:rsidP="00CE61E8">
      <w:pPr>
        <w:pStyle w:val="FOD-normal"/>
        <w:spacing w:after="120"/>
      </w:pPr>
      <w:r w:rsidRPr="008E0F64">
        <w:lastRenderedPageBreak/>
        <w:t>Diese sind nicht erschöpfend:</w:t>
      </w:r>
    </w:p>
    <w:p w14:paraId="2F1FAB52" w14:textId="4DFF3AC1" w:rsidR="00166B9D" w:rsidRPr="008E0F64" w:rsidRDefault="00166B9D" w:rsidP="00166B9D">
      <w:pPr>
        <w:pStyle w:val="FOD-normal"/>
        <w:spacing w:before="0"/>
      </w:pPr>
      <w:r w:rsidRPr="008E0F64">
        <w:rPr>
          <w:noProof/>
        </w:rPr>
        <w:drawing>
          <wp:anchor distT="0" distB="0" distL="114300" distR="114300" simplePos="0" relativeHeight="251646464" behindDoc="1" locked="0" layoutInCell="1" allowOverlap="1" wp14:anchorId="324ABF22" wp14:editId="789358A2">
            <wp:simplePos x="0" y="0"/>
            <wp:positionH relativeFrom="column">
              <wp:posOffset>-4445</wp:posOffset>
            </wp:positionH>
            <wp:positionV relativeFrom="paragraph">
              <wp:posOffset>1270</wp:posOffset>
            </wp:positionV>
            <wp:extent cx="5650230" cy="1924050"/>
            <wp:effectExtent l="0" t="0" r="7620" b="0"/>
            <wp:wrapNone/>
            <wp:docPr id="1438208168" name="Image 1438208168" descr="Une image contenant diagramme, ligne, Plan,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208168" name="Image 1438208168" descr="Une image contenant diagramme, ligne, Plan, conception&#10;&#10;Description générée automatiquement"/>
                    <pic:cNvPicPr>
                      <a:picLocks noChangeAspect="1" noChangeArrowheads="1"/>
                    </pic:cNvPicPr>
                  </pic:nvPicPr>
                  <pic:blipFill>
                    <a:blip r:embed="rId275">
                      <a:extLst>
                        <a:ext uri="{28A0092B-C50C-407E-A947-70E740481C1C}">
                          <a14:useLocalDpi xmlns:a14="http://schemas.microsoft.com/office/drawing/2010/main" val="0"/>
                        </a:ext>
                      </a:extLst>
                    </a:blip>
                    <a:srcRect/>
                    <a:stretch>
                      <a:fillRect/>
                    </a:stretch>
                  </pic:blipFill>
                  <pic:spPr bwMode="auto">
                    <a:xfrm>
                      <a:off x="0" y="0"/>
                      <a:ext cx="5650230" cy="19240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CFC2DA5" w14:textId="77777777" w:rsidR="00166B9D" w:rsidRPr="008E0F64" w:rsidRDefault="00166B9D" w:rsidP="00166B9D">
      <w:pPr>
        <w:pStyle w:val="FOD-normal"/>
        <w:spacing w:before="0"/>
      </w:pPr>
    </w:p>
    <w:p w14:paraId="21701060" w14:textId="77777777" w:rsidR="00166B9D" w:rsidRPr="008E0F64" w:rsidRDefault="00166B9D" w:rsidP="00166B9D">
      <w:pPr>
        <w:pStyle w:val="FOD-normal"/>
        <w:spacing w:before="0"/>
      </w:pPr>
    </w:p>
    <w:p w14:paraId="6330E90C" w14:textId="213B2D92" w:rsidR="00166B9D" w:rsidRPr="008E0F64" w:rsidRDefault="00166B9D" w:rsidP="00166B9D">
      <w:pPr>
        <w:pStyle w:val="FOD-normal"/>
        <w:spacing w:before="0"/>
      </w:pPr>
      <w:r w:rsidRPr="008E0F64">
        <w:tab/>
      </w:r>
      <w:r w:rsidRPr="008E0F64">
        <w:tab/>
      </w:r>
      <w:r w:rsidR="003C0643" w:rsidRPr="008E0F64">
        <w:tab/>
      </w:r>
      <w:r w:rsidR="003C0643" w:rsidRPr="008E0F64">
        <w:tab/>
      </w:r>
      <w:r w:rsidR="003C0643" w:rsidRPr="008E0F64">
        <w:tab/>
      </w:r>
      <w:r w:rsidR="003C0643" w:rsidRPr="008E0F64">
        <w:tab/>
      </w:r>
      <w:r w:rsidR="003C0643" w:rsidRPr="008E0F64">
        <w:tab/>
      </w:r>
      <w:r w:rsidRPr="008E0F64">
        <w:t>Anschlusspunkt</w:t>
      </w:r>
    </w:p>
    <w:p w14:paraId="666957B6" w14:textId="77777777" w:rsidR="00166B9D" w:rsidRPr="008E0F64" w:rsidRDefault="00166B9D" w:rsidP="00166B9D">
      <w:pPr>
        <w:pStyle w:val="FOD-normal"/>
        <w:spacing w:before="0"/>
      </w:pPr>
    </w:p>
    <w:p w14:paraId="7256BF99" w14:textId="77777777" w:rsidR="00166B9D" w:rsidRPr="008E0F64" w:rsidRDefault="00166B9D" w:rsidP="00166B9D">
      <w:pPr>
        <w:pStyle w:val="FOD-normal"/>
        <w:spacing w:before="0"/>
      </w:pPr>
    </w:p>
    <w:p w14:paraId="050152A9" w14:textId="77777777" w:rsidR="00166B9D" w:rsidRPr="008E0F64" w:rsidRDefault="00166B9D" w:rsidP="00166B9D">
      <w:pPr>
        <w:pStyle w:val="FOD-normal"/>
        <w:spacing w:before="0"/>
      </w:pPr>
    </w:p>
    <w:p w14:paraId="1ECCDD76" w14:textId="77777777" w:rsidR="00166B9D" w:rsidRPr="008E0F64" w:rsidRDefault="00166B9D" w:rsidP="00166B9D">
      <w:pPr>
        <w:pStyle w:val="FOD-normal"/>
        <w:spacing w:before="0"/>
      </w:pPr>
    </w:p>
    <w:p w14:paraId="54A23E56" w14:textId="77777777" w:rsidR="003C0643" w:rsidRPr="008E0F64" w:rsidRDefault="003C0643" w:rsidP="00166B9D">
      <w:pPr>
        <w:pStyle w:val="FOD-normal"/>
        <w:spacing w:before="0"/>
      </w:pPr>
    </w:p>
    <w:p w14:paraId="7C52CAB8" w14:textId="77777777" w:rsidR="003C0643" w:rsidRPr="008E0F64" w:rsidRDefault="003C0643" w:rsidP="00166B9D">
      <w:pPr>
        <w:pStyle w:val="FOD-normal"/>
        <w:spacing w:before="0"/>
      </w:pPr>
      <w:r w:rsidRPr="008E0F64">
        <w:tab/>
      </w:r>
      <w:r w:rsidRPr="008E0F64">
        <w:tab/>
      </w:r>
      <w:r w:rsidRPr="008E0F64">
        <w:tab/>
      </w:r>
      <w:r w:rsidRPr="008E0F64">
        <w:tab/>
      </w:r>
      <w:r w:rsidRPr="008E0F64">
        <w:tab/>
      </w:r>
      <w:r w:rsidR="00166B9D" w:rsidRPr="008E0F64">
        <w:tab/>
      </w:r>
    </w:p>
    <w:p w14:paraId="3458B6F5" w14:textId="61D7B393" w:rsidR="00166B9D" w:rsidRPr="008E0F64" w:rsidRDefault="003C0643" w:rsidP="00166B9D">
      <w:pPr>
        <w:pStyle w:val="FOD-normal"/>
        <w:spacing w:before="0"/>
      </w:pPr>
      <w:r w:rsidRPr="008E0F64">
        <w:tab/>
      </w:r>
      <w:r w:rsidRPr="008E0F64">
        <w:tab/>
      </w:r>
      <w:r w:rsidRPr="008E0F64">
        <w:tab/>
      </w:r>
      <w:r w:rsidRPr="008E0F64">
        <w:tab/>
      </w:r>
      <w:r w:rsidRPr="008E0F64">
        <w:tab/>
      </w:r>
      <w:r w:rsidRPr="008E0F64">
        <w:tab/>
      </w:r>
      <w:r w:rsidRPr="008E0F64">
        <w:tab/>
      </w:r>
      <w:r w:rsidR="00166B9D" w:rsidRPr="008E0F64">
        <w:t>Bewegliches flexibles Kabel</w:t>
      </w:r>
    </w:p>
    <w:p w14:paraId="43A5E288" w14:textId="77777777" w:rsidR="003C0643" w:rsidRPr="008E0F64" w:rsidRDefault="003C0643" w:rsidP="00166B9D">
      <w:pPr>
        <w:pStyle w:val="FOD-normal"/>
        <w:spacing w:before="0"/>
      </w:pPr>
    </w:p>
    <w:p w14:paraId="393D2A05" w14:textId="2DB97E50" w:rsidR="00166B9D" w:rsidRPr="008E0F64" w:rsidRDefault="00166B9D" w:rsidP="00166B9D">
      <w:pPr>
        <w:pStyle w:val="FOD-normal"/>
        <w:spacing w:before="0"/>
      </w:pPr>
      <w:r w:rsidRPr="008E0F64">
        <w:t>Versorgung</w:t>
      </w:r>
      <w:r w:rsidRPr="008E0F64">
        <w:tab/>
        <w:t>Verteiler- und Schaltgerätekombination</w:t>
      </w:r>
      <w:r w:rsidRPr="008E0F64">
        <w:tab/>
      </w:r>
      <w:r w:rsidR="003C0643" w:rsidRPr="008E0F64">
        <w:tab/>
      </w:r>
      <w:r w:rsidR="003C0643" w:rsidRPr="008E0F64">
        <w:tab/>
      </w:r>
      <w:r w:rsidR="003C0643" w:rsidRPr="008E0F64">
        <w:tab/>
      </w:r>
      <w:r w:rsidRPr="008E0F64">
        <w:t>Elektrofahrzeug</w:t>
      </w:r>
    </w:p>
    <w:p w14:paraId="7A81E3BF" w14:textId="1E9D3D58" w:rsidR="00166B9D" w:rsidRPr="008E0F64" w:rsidRDefault="003C0643" w:rsidP="003C0643">
      <w:pPr>
        <w:pStyle w:val="FOD-normal"/>
        <w:tabs>
          <w:tab w:val="left" w:pos="2694"/>
        </w:tabs>
        <w:spacing w:before="0"/>
      </w:pPr>
      <w:r w:rsidRPr="008E0F64">
        <w:tab/>
      </w:r>
      <w:r w:rsidRPr="008E0F64">
        <w:rPr>
          <w:noProof/>
        </w:rPr>
        <w:drawing>
          <wp:inline distT="0" distB="0" distL="0" distR="0" wp14:anchorId="59196251" wp14:editId="3DDD93BE">
            <wp:extent cx="2447290" cy="293370"/>
            <wp:effectExtent l="0" t="0" r="0" b="0"/>
            <wp:docPr id="249515467" name="Image 2495154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76">
                      <a:extLst>
                        <a:ext uri="{28A0092B-C50C-407E-A947-70E740481C1C}">
                          <a14:useLocalDpi xmlns:a14="http://schemas.microsoft.com/office/drawing/2010/main" val="0"/>
                        </a:ext>
                      </a:extLst>
                    </a:blip>
                    <a:srcRect/>
                    <a:stretch>
                      <a:fillRect/>
                    </a:stretch>
                  </pic:blipFill>
                  <pic:spPr bwMode="auto">
                    <a:xfrm>
                      <a:off x="0" y="0"/>
                      <a:ext cx="2447290" cy="293370"/>
                    </a:xfrm>
                    <a:prstGeom prst="rect">
                      <a:avLst/>
                    </a:prstGeom>
                    <a:noFill/>
                    <a:ln>
                      <a:noFill/>
                    </a:ln>
                  </pic:spPr>
                </pic:pic>
              </a:graphicData>
            </a:graphic>
          </wp:inline>
        </w:drawing>
      </w:r>
    </w:p>
    <w:p w14:paraId="7E015B85" w14:textId="1343C470" w:rsidR="00166B9D" w:rsidRPr="008E0F64" w:rsidRDefault="003C0643" w:rsidP="00166B9D">
      <w:pPr>
        <w:pStyle w:val="FOD-normal"/>
        <w:spacing w:before="0"/>
      </w:pPr>
      <w:r w:rsidRPr="008E0F64">
        <w:tab/>
      </w:r>
      <w:r w:rsidRPr="008E0F64">
        <w:tab/>
      </w:r>
      <w:r w:rsidRPr="008E0F64">
        <w:tab/>
      </w:r>
      <w:r w:rsidRPr="008E0F64">
        <w:tab/>
      </w:r>
      <w:r w:rsidRPr="008E0F64">
        <w:tab/>
      </w:r>
      <w:r w:rsidRPr="008E0F64">
        <w:tab/>
      </w:r>
      <w:r w:rsidR="00166B9D" w:rsidRPr="008E0F64">
        <w:t>Ladestation</w:t>
      </w:r>
    </w:p>
    <w:p w14:paraId="2AD089EA" w14:textId="77777777" w:rsidR="00166B9D" w:rsidRPr="008E0F64" w:rsidRDefault="00166B9D" w:rsidP="003C0643">
      <w:pPr>
        <w:pStyle w:val="FOD-normal"/>
        <w:tabs>
          <w:tab w:val="left" w:pos="2552"/>
        </w:tabs>
        <w:spacing w:before="0"/>
      </w:pPr>
      <w:r w:rsidRPr="008E0F64">
        <w:rPr>
          <w:noProof/>
        </w:rPr>
        <w:drawing>
          <wp:inline distT="0" distB="0" distL="0" distR="0" wp14:anchorId="66B596E2" wp14:editId="5F6A45AD">
            <wp:extent cx="828675" cy="190500"/>
            <wp:effectExtent l="0" t="0" r="9525" b="0"/>
            <wp:docPr id="126378224" name="Image 126378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77">
                      <a:extLst>
                        <a:ext uri="{28A0092B-C50C-407E-A947-70E740481C1C}">
                          <a14:useLocalDpi xmlns:a14="http://schemas.microsoft.com/office/drawing/2010/main" val="0"/>
                        </a:ext>
                      </a:extLst>
                    </a:blip>
                    <a:srcRect/>
                    <a:stretch>
                      <a:fillRect/>
                    </a:stretch>
                  </pic:blipFill>
                  <pic:spPr bwMode="auto">
                    <a:xfrm>
                      <a:off x="0" y="0"/>
                      <a:ext cx="828675" cy="190500"/>
                    </a:xfrm>
                    <a:prstGeom prst="rect">
                      <a:avLst/>
                    </a:prstGeom>
                    <a:noFill/>
                    <a:ln>
                      <a:noFill/>
                    </a:ln>
                  </pic:spPr>
                </pic:pic>
              </a:graphicData>
            </a:graphic>
          </wp:inline>
        </w:drawing>
      </w:r>
      <w:r w:rsidRPr="008E0F64">
        <w:t> Getrennter Stromkreis</w:t>
      </w:r>
    </w:p>
    <w:p w14:paraId="1D479AF2" w14:textId="77777777" w:rsidR="00166B9D" w:rsidRPr="008E0F64" w:rsidRDefault="00166B9D" w:rsidP="00166B9D">
      <w:pPr>
        <w:pStyle w:val="FOD-normal"/>
        <w:spacing w:before="0"/>
      </w:pPr>
    </w:p>
    <w:p w14:paraId="54E83D8A" w14:textId="0F9A4F62" w:rsidR="00166B9D" w:rsidRPr="008E0F64" w:rsidRDefault="00166B9D" w:rsidP="002F3BC6">
      <w:pPr>
        <w:pStyle w:val="FOD-fig-tab-titel"/>
      </w:pPr>
      <w:bookmarkStart w:id="2748" w:name="_Toc202794537"/>
      <w:r w:rsidRPr="008E0F64">
        <w:t>Abbildung 7.17 - Ladestation mit einem Anschlusspunkt "Fahrzeugstecker", der Teil der Ladestation ist (in der Verteiler- und Schaltgerätekombination eingebaute Überstrom-Schutzeinrichtung des getrennten Stromkreises)</w:t>
      </w:r>
      <w:bookmarkEnd w:id="2748"/>
    </w:p>
    <w:p w14:paraId="17D94B2A" w14:textId="77777777" w:rsidR="000B3263" w:rsidRPr="008E0F64" w:rsidRDefault="000B3263" w:rsidP="000B3263">
      <w:pPr>
        <w:pStyle w:val="FOD-normal"/>
        <w:spacing w:before="0"/>
        <w:jc w:val="center"/>
        <w:rPr>
          <w:b/>
          <w:i/>
          <w:iCs/>
          <w:sz w:val="17"/>
          <w:szCs w:val="17"/>
        </w:rPr>
      </w:pPr>
    </w:p>
    <w:p w14:paraId="6C8DC56D" w14:textId="77777777" w:rsidR="00166B9D" w:rsidRPr="008E0F64" w:rsidRDefault="00166B9D" w:rsidP="00166B9D">
      <w:pPr>
        <w:pStyle w:val="FOD-normal"/>
        <w:spacing w:before="0"/>
      </w:pPr>
    </w:p>
    <w:p w14:paraId="15DBCED3" w14:textId="77777777" w:rsidR="00166B9D" w:rsidRPr="008E0F64" w:rsidRDefault="00166B9D" w:rsidP="00166B9D">
      <w:pPr>
        <w:pStyle w:val="FOD-normal"/>
        <w:spacing w:before="0"/>
      </w:pPr>
      <w:r w:rsidRPr="008E0F64">
        <w:rPr>
          <w:noProof/>
        </w:rPr>
        <w:drawing>
          <wp:anchor distT="0" distB="0" distL="114300" distR="114300" simplePos="0" relativeHeight="251647488" behindDoc="1" locked="0" layoutInCell="1" allowOverlap="1" wp14:anchorId="0AFFD511" wp14:editId="139DB124">
            <wp:simplePos x="0" y="0"/>
            <wp:positionH relativeFrom="column">
              <wp:posOffset>662305</wp:posOffset>
            </wp:positionH>
            <wp:positionV relativeFrom="paragraph">
              <wp:posOffset>-3810</wp:posOffset>
            </wp:positionV>
            <wp:extent cx="4442460" cy="1821815"/>
            <wp:effectExtent l="0" t="0" r="0" b="6985"/>
            <wp:wrapNone/>
            <wp:docPr id="425764310" name="Image 425764310" descr="Une image contenant diagramme, croquis, conceptio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5764310" name="Image 425764310" descr="Une image contenant diagramme, croquis, conception&#10;&#10;Description générée automatiquement"/>
                    <pic:cNvPicPr>
                      <a:picLocks noChangeAspect="1" noChangeArrowheads="1"/>
                    </pic:cNvPicPr>
                  </pic:nvPicPr>
                  <pic:blipFill>
                    <a:blip r:embed="rId278">
                      <a:extLst>
                        <a:ext uri="{28A0092B-C50C-407E-A947-70E740481C1C}">
                          <a14:useLocalDpi xmlns:a14="http://schemas.microsoft.com/office/drawing/2010/main" val="0"/>
                        </a:ext>
                      </a:extLst>
                    </a:blip>
                    <a:srcRect/>
                    <a:stretch>
                      <a:fillRect/>
                    </a:stretch>
                  </pic:blipFill>
                  <pic:spPr bwMode="auto">
                    <a:xfrm>
                      <a:off x="0" y="0"/>
                      <a:ext cx="4442460" cy="182181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C9A419B" w14:textId="77777777" w:rsidR="00166B9D" w:rsidRPr="008E0F64" w:rsidRDefault="00166B9D" w:rsidP="00166B9D">
      <w:pPr>
        <w:pStyle w:val="FOD-normal"/>
        <w:spacing w:before="0"/>
      </w:pPr>
    </w:p>
    <w:p w14:paraId="34D39FB1" w14:textId="7F1FEB29" w:rsidR="00166B9D" w:rsidRPr="008E0F64" w:rsidRDefault="003C0643" w:rsidP="00166B9D">
      <w:pPr>
        <w:pStyle w:val="FOD-normal"/>
        <w:spacing w:before="0"/>
      </w:pPr>
      <w:r w:rsidRPr="008E0F64">
        <w:tab/>
      </w:r>
      <w:r w:rsidRPr="008E0F64">
        <w:tab/>
      </w:r>
      <w:r w:rsidRPr="008E0F64">
        <w:tab/>
      </w:r>
      <w:r w:rsidR="00166B9D" w:rsidRPr="008E0F64">
        <w:tab/>
        <w:t>Anschlusspunkt</w:t>
      </w:r>
    </w:p>
    <w:p w14:paraId="35A20E9C" w14:textId="77777777" w:rsidR="00166B9D" w:rsidRPr="008E0F64" w:rsidRDefault="00166B9D" w:rsidP="00166B9D">
      <w:pPr>
        <w:pStyle w:val="FOD-normal"/>
        <w:spacing w:before="0"/>
      </w:pPr>
    </w:p>
    <w:p w14:paraId="25175130" w14:textId="77777777" w:rsidR="00166B9D" w:rsidRPr="008E0F64" w:rsidRDefault="00166B9D" w:rsidP="00166B9D">
      <w:pPr>
        <w:pStyle w:val="FOD-normal"/>
        <w:spacing w:before="0"/>
      </w:pPr>
    </w:p>
    <w:p w14:paraId="0A92621A" w14:textId="77777777" w:rsidR="00166B9D" w:rsidRPr="008E0F64" w:rsidRDefault="00166B9D" w:rsidP="00166B9D">
      <w:pPr>
        <w:pStyle w:val="FOD-normal"/>
        <w:spacing w:before="0"/>
      </w:pPr>
    </w:p>
    <w:p w14:paraId="2CCA33BF" w14:textId="77777777" w:rsidR="00166B9D" w:rsidRPr="008E0F64" w:rsidRDefault="00166B9D" w:rsidP="00166B9D">
      <w:pPr>
        <w:pStyle w:val="FOD-normal"/>
        <w:spacing w:before="0"/>
      </w:pPr>
      <w:r w:rsidRPr="008E0F64">
        <w:tab/>
      </w:r>
    </w:p>
    <w:p w14:paraId="7B0AD7D4" w14:textId="77777777" w:rsidR="003C0643" w:rsidRPr="008E0F64" w:rsidRDefault="00166B9D" w:rsidP="00166B9D">
      <w:pPr>
        <w:pStyle w:val="FOD-normal"/>
        <w:spacing w:before="0"/>
      </w:pPr>
      <w:r w:rsidRPr="008E0F64">
        <w:tab/>
      </w:r>
      <w:r w:rsidR="003C0643" w:rsidRPr="008E0F64">
        <w:tab/>
      </w:r>
      <w:r w:rsidR="003C0643" w:rsidRPr="008E0F64">
        <w:tab/>
      </w:r>
      <w:r w:rsidR="003C0643" w:rsidRPr="008E0F64">
        <w:tab/>
      </w:r>
      <w:r w:rsidR="003C0643" w:rsidRPr="008E0F64">
        <w:tab/>
      </w:r>
    </w:p>
    <w:p w14:paraId="642FF7FB" w14:textId="65FE581B" w:rsidR="00166B9D" w:rsidRPr="008E0F64" w:rsidRDefault="003C0643" w:rsidP="00166B9D">
      <w:pPr>
        <w:pStyle w:val="FOD-normal"/>
        <w:spacing w:before="0"/>
      </w:pPr>
      <w:r w:rsidRPr="008E0F64">
        <w:tab/>
      </w:r>
      <w:r w:rsidRPr="008E0F64">
        <w:tab/>
      </w:r>
      <w:r w:rsidRPr="008E0F64">
        <w:tab/>
      </w:r>
      <w:r w:rsidRPr="008E0F64">
        <w:tab/>
      </w:r>
      <w:r w:rsidRPr="008E0F64">
        <w:tab/>
      </w:r>
      <w:r w:rsidR="00166B9D" w:rsidRPr="008E0F64">
        <w:t>Bewegliches flexibles Kabel</w:t>
      </w:r>
    </w:p>
    <w:p w14:paraId="1F4950F8" w14:textId="77777777" w:rsidR="00166B9D" w:rsidRPr="008E0F64" w:rsidRDefault="00166B9D" w:rsidP="00166B9D">
      <w:pPr>
        <w:pStyle w:val="FOD-normal"/>
        <w:spacing w:before="0"/>
      </w:pPr>
    </w:p>
    <w:p w14:paraId="5AB40C70" w14:textId="77777777" w:rsidR="00166B9D" w:rsidRPr="008E0F64" w:rsidRDefault="00166B9D" w:rsidP="00166B9D">
      <w:pPr>
        <w:pStyle w:val="FOD-normal"/>
        <w:spacing w:before="0"/>
      </w:pPr>
      <w:r w:rsidRPr="008E0F64">
        <w:tab/>
      </w:r>
    </w:p>
    <w:p w14:paraId="1F924752" w14:textId="77777777" w:rsidR="003C0643" w:rsidRPr="008E0F64" w:rsidRDefault="003C0643" w:rsidP="00166B9D">
      <w:pPr>
        <w:pStyle w:val="FOD-normal"/>
        <w:spacing w:before="0"/>
      </w:pPr>
      <w:r w:rsidRPr="008E0F64">
        <w:tab/>
      </w:r>
      <w:r w:rsidRPr="008E0F64">
        <w:tab/>
      </w:r>
      <w:r w:rsidRPr="008E0F64">
        <w:tab/>
      </w:r>
    </w:p>
    <w:p w14:paraId="484E166E" w14:textId="34EAC9F2" w:rsidR="00166B9D" w:rsidRPr="008E0F64" w:rsidRDefault="003C0643" w:rsidP="00166B9D">
      <w:pPr>
        <w:pStyle w:val="FOD-normal"/>
        <w:spacing w:before="0"/>
      </w:pPr>
      <w:r w:rsidRPr="008E0F64">
        <w:tab/>
      </w:r>
      <w:r w:rsidRPr="008E0F64">
        <w:tab/>
      </w:r>
      <w:r w:rsidRPr="008E0F64">
        <w:tab/>
      </w:r>
      <w:r w:rsidRPr="008E0F64">
        <w:tab/>
      </w:r>
      <w:r w:rsidR="00166B9D" w:rsidRPr="008E0F64">
        <w:tab/>
        <w:t>Anschlusspunkt</w:t>
      </w:r>
    </w:p>
    <w:p w14:paraId="237202FE" w14:textId="7C7E1834" w:rsidR="00166B9D" w:rsidRPr="008E0F64" w:rsidRDefault="00166B9D" w:rsidP="00166B9D">
      <w:pPr>
        <w:pStyle w:val="FOD-normal"/>
        <w:spacing w:before="0"/>
      </w:pPr>
    </w:p>
    <w:p w14:paraId="67E99CEB" w14:textId="19235B9B" w:rsidR="00166B9D" w:rsidRPr="008E0F64" w:rsidRDefault="00166B9D" w:rsidP="00166B9D">
      <w:pPr>
        <w:pStyle w:val="FOD-normal"/>
        <w:spacing w:before="0"/>
      </w:pPr>
      <w:r w:rsidRPr="008E0F64">
        <w:tab/>
        <w:t>Versorgung</w:t>
      </w:r>
      <w:r w:rsidRPr="008E0F64">
        <w:tab/>
      </w:r>
      <w:r w:rsidRPr="008E0F64">
        <w:tab/>
        <w:t>Ladestation</w:t>
      </w:r>
      <w:r w:rsidRPr="008E0F64">
        <w:tab/>
      </w:r>
      <w:r w:rsidRPr="008E0F64">
        <w:tab/>
      </w:r>
      <w:r w:rsidRPr="008E0F64">
        <w:tab/>
        <w:t>Elektrofahrzeug</w:t>
      </w:r>
    </w:p>
    <w:p w14:paraId="0835CAA0" w14:textId="77777777" w:rsidR="00166B9D" w:rsidRPr="008E0F64" w:rsidRDefault="00166B9D" w:rsidP="00166B9D">
      <w:pPr>
        <w:pStyle w:val="FOD-normal"/>
        <w:spacing w:before="0"/>
      </w:pPr>
    </w:p>
    <w:p w14:paraId="12AB1B25" w14:textId="77777777" w:rsidR="00166B9D" w:rsidRPr="008E0F64" w:rsidRDefault="00166B9D" w:rsidP="00166B9D">
      <w:pPr>
        <w:pStyle w:val="FOD-normal"/>
        <w:spacing w:before="0"/>
      </w:pPr>
    </w:p>
    <w:p w14:paraId="44EA31F3" w14:textId="77777777" w:rsidR="00166B9D" w:rsidRPr="008E0F64" w:rsidRDefault="00166B9D" w:rsidP="00166B9D">
      <w:pPr>
        <w:pStyle w:val="FOD-normal"/>
        <w:spacing w:before="0"/>
      </w:pPr>
      <w:r w:rsidRPr="008E0F64">
        <w:tab/>
      </w:r>
      <w:r w:rsidRPr="008E0F64">
        <w:tab/>
      </w:r>
      <w:r w:rsidRPr="008E0F64">
        <w:tab/>
      </w:r>
      <w:r w:rsidRPr="008E0F64">
        <w:rPr>
          <w:noProof/>
        </w:rPr>
        <w:drawing>
          <wp:inline distT="0" distB="0" distL="0" distR="0" wp14:anchorId="23A15BE4" wp14:editId="004EFAF2">
            <wp:extent cx="828675" cy="190500"/>
            <wp:effectExtent l="0" t="0" r="9525" b="0"/>
            <wp:docPr id="760955955" name="Image 7609559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77">
                      <a:extLst>
                        <a:ext uri="{28A0092B-C50C-407E-A947-70E740481C1C}">
                          <a14:useLocalDpi xmlns:a14="http://schemas.microsoft.com/office/drawing/2010/main" val="0"/>
                        </a:ext>
                      </a:extLst>
                    </a:blip>
                    <a:srcRect/>
                    <a:stretch>
                      <a:fillRect/>
                    </a:stretch>
                  </pic:blipFill>
                  <pic:spPr bwMode="auto">
                    <a:xfrm>
                      <a:off x="0" y="0"/>
                      <a:ext cx="828675" cy="190500"/>
                    </a:xfrm>
                    <a:prstGeom prst="rect">
                      <a:avLst/>
                    </a:prstGeom>
                    <a:noFill/>
                    <a:ln>
                      <a:noFill/>
                    </a:ln>
                  </pic:spPr>
                </pic:pic>
              </a:graphicData>
            </a:graphic>
          </wp:inline>
        </w:drawing>
      </w:r>
      <w:r w:rsidRPr="008E0F64">
        <w:t> Getrennter Stromkreis</w:t>
      </w:r>
    </w:p>
    <w:p w14:paraId="63C4D352" w14:textId="77777777" w:rsidR="000B3263" w:rsidRPr="008E0F64" w:rsidRDefault="000B3263" w:rsidP="000B3263">
      <w:pPr>
        <w:pStyle w:val="FOD-normal"/>
        <w:spacing w:before="0"/>
        <w:jc w:val="center"/>
        <w:rPr>
          <w:b/>
          <w:i/>
          <w:iCs/>
          <w:sz w:val="17"/>
          <w:szCs w:val="17"/>
        </w:rPr>
      </w:pPr>
    </w:p>
    <w:p w14:paraId="4A370132" w14:textId="04F91C71" w:rsidR="00166B9D" w:rsidRPr="008E0F64" w:rsidRDefault="00166B9D" w:rsidP="002F3BC6">
      <w:pPr>
        <w:pStyle w:val="FOD-fig-tab-titel"/>
      </w:pPr>
      <w:bookmarkStart w:id="2749" w:name="_Toc202794538"/>
      <w:r w:rsidRPr="008E0F64">
        <w:t>Abbildung 7.18 - Ladestation mit zwei Anschlusspunkten "Ladestation-Steckdosen", die Teil der Ladestation sind (in der Ladestation eingebaute Überstrom-Schutzeinrichtungen der getrennten Stromkreise)</w:t>
      </w:r>
      <w:bookmarkEnd w:id="2749"/>
    </w:p>
    <w:p w14:paraId="4327D8DF" w14:textId="6AB7C936" w:rsidR="000B3263" w:rsidRPr="008E0F64" w:rsidRDefault="000B3263">
      <w:pPr>
        <w:rPr>
          <w:rFonts w:ascii="Trebuchet MS" w:hAnsi="Trebuchet MS" w:cs="Arial"/>
          <w:b/>
          <w:i/>
          <w:iCs/>
          <w:sz w:val="17"/>
          <w:szCs w:val="17"/>
        </w:rPr>
      </w:pPr>
      <w:r w:rsidRPr="008E0F64">
        <w:rPr>
          <w:b/>
          <w:i/>
          <w:iCs/>
          <w:sz w:val="17"/>
          <w:szCs w:val="17"/>
        </w:rPr>
        <w:br w:type="page"/>
      </w:r>
    </w:p>
    <w:p w14:paraId="27AF1388" w14:textId="77777777" w:rsidR="000B3263" w:rsidRPr="008E0F64" w:rsidRDefault="000B3263" w:rsidP="000B3263">
      <w:pPr>
        <w:pStyle w:val="FOD-normal"/>
        <w:spacing w:before="0"/>
        <w:jc w:val="center"/>
        <w:rPr>
          <w:b/>
          <w:sz w:val="17"/>
          <w:szCs w:val="17"/>
        </w:rPr>
      </w:pPr>
    </w:p>
    <w:p w14:paraId="75F6223D" w14:textId="77777777" w:rsidR="003C0643" w:rsidRPr="008E0F64" w:rsidRDefault="003C0643" w:rsidP="00166B9D">
      <w:pPr>
        <w:pStyle w:val="FOD-normal"/>
        <w:spacing w:before="0"/>
      </w:pPr>
    </w:p>
    <w:p w14:paraId="45C04D78" w14:textId="7385FADF" w:rsidR="00166B9D" w:rsidRPr="008E0F64" w:rsidRDefault="00166B9D" w:rsidP="00166B9D">
      <w:pPr>
        <w:pStyle w:val="FOD-normal"/>
        <w:spacing w:before="0"/>
      </w:pPr>
      <w:r w:rsidRPr="008E0F64">
        <w:rPr>
          <w:noProof/>
        </w:rPr>
        <w:drawing>
          <wp:anchor distT="0" distB="0" distL="114300" distR="114300" simplePos="0" relativeHeight="251648512" behindDoc="1" locked="0" layoutInCell="1" allowOverlap="1" wp14:anchorId="70FDC378" wp14:editId="5240BD38">
            <wp:simplePos x="0" y="0"/>
            <wp:positionH relativeFrom="column">
              <wp:posOffset>-3868</wp:posOffset>
            </wp:positionH>
            <wp:positionV relativeFrom="paragraph">
              <wp:posOffset>-3637</wp:posOffset>
            </wp:positionV>
            <wp:extent cx="5760720" cy="2834640"/>
            <wp:effectExtent l="0" t="0" r="0" b="3810"/>
            <wp:wrapNone/>
            <wp:docPr id="1719133422" name="Image 1719133422" descr="Une image contenant diagramme, ligne, Plan, car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133422" name="Image 1719133422" descr="Une image contenant diagramme, ligne, Plan, carte&#10;&#10;Description générée automatiquement"/>
                    <pic:cNvPicPr>
                      <a:picLocks noChangeAspect="1" noChangeArrowheads="1"/>
                    </pic:cNvPicPr>
                  </pic:nvPicPr>
                  <pic:blipFill>
                    <a:blip r:embed="rId279">
                      <a:extLst>
                        <a:ext uri="{28A0092B-C50C-407E-A947-70E740481C1C}">
                          <a14:useLocalDpi xmlns:a14="http://schemas.microsoft.com/office/drawing/2010/main" val="0"/>
                        </a:ext>
                      </a:extLst>
                    </a:blip>
                    <a:srcRect/>
                    <a:stretch>
                      <a:fillRect/>
                    </a:stretch>
                  </pic:blipFill>
                  <pic:spPr bwMode="auto">
                    <a:xfrm>
                      <a:off x="0" y="0"/>
                      <a:ext cx="5760720" cy="283464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85F1531" w14:textId="77777777" w:rsidR="003C0643" w:rsidRPr="008E0F64" w:rsidRDefault="00166B9D" w:rsidP="00166B9D">
      <w:pPr>
        <w:pStyle w:val="FOD-normal"/>
        <w:spacing w:before="0"/>
      </w:pPr>
      <w:r w:rsidRPr="008E0F64">
        <w:tab/>
      </w:r>
      <w:r w:rsidR="003C0643" w:rsidRPr="008E0F64">
        <w:tab/>
      </w:r>
      <w:r w:rsidR="003C0643" w:rsidRPr="008E0F64">
        <w:tab/>
      </w:r>
      <w:r w:rsidR="003C0643" w:rsidRPr="008E0F64">
        <w:tab/>
      </w:r>
      <w:r w:rsidR="003C0643" w:rsidRPr="008E0F64">
        <w:tab/>
      </w:r>
      <w:r w:rsidR="003C0643" w:rsidRPr="008E0F64">
        <w:tab/>
      </w:r>
      <w:r w:rsidR="003C0643" w:rsidRPr="008E0F64">
        <w:tab/>
      </w:r>
    </w:p>
    <w:p w14:paraId="74234989" w14:textId="77777777" w:rsidR="003C0643" w:rsidRPr="008E0F64" w:rsidRDefault="003C0643" w:rsidP="00166B9D">
      <w:pPr>
        <w:pStyle w:val="FOD-normal"/>
        <w:spacing w:before="0"/>
      </w:pPr>
      <w:r w:rsidRPr="008E0F64">
        <w:tab/>
      </w:r>
      <w:r w:rsidRPr="008E0F64">
        <w:tab/>
      </w:r>
      <w:r w:rsidRPr="008E0F64">
        <w:tab/>
      </w:r>
      <w:r w:rsidRPr="008E0F64">
        <w:tab/>
      </w:r>
      <w:r w:rsidRPr="008E0F64">
        <w:tab/>
      </w:r>
      <w:r w:rsidRPr="008E0F64">
        <w:tab/>
      </w:r>
      <w:r w:rsidRPr="008E0F64">
        <w:tab/>
      </w:r>
    </w:p>
    <w:p w14:paraId="7D68C54A" w14:textId="5BFCA2EC" w:rsidR="00166B9D" w:rsidRPr="008E0F64" w:rsidRDefault="003C0643" w:rsidP="00166B9D">
      <w:pPr>
        <w:pStyle w:val="FOD-normal"/>
        <w:spacing w:before="0"/>
      </w:pPr>
      <w:r w:rsidRPr="008E0F64">
        <w:tab/>
      </w:r>
      <w:r w:rsidRPr="008E0F64">
        <w:tab/>
      </w:r>
      <w:r w:rsidRPr="008E0F64">
        <w:tab/>
      </w:r>
      <w:r w:rsidRPr="008E0F64">
        <w:tab/>
      </w:r>
      <w:r w:rsidRPr="008E0F64">
        <w:tab/>
      </w:r>
      <w:r w:rsidRPr="008E0F64">
        <w:tab/>
      </w:r>
      <w:r w:rsidRPr="008E0F64">
        <w:tab/>
      </w:r>
      <w:r w:rsidR="00166B9D" w:rsidRPr="008E0F64">
        <w:t>Anschlusspunkt</w:t>
      </w:r>
    </w:p>
    <w:p w14:paraId="376599C6" w14:textId="77777777" w:rsidR="00166B9D" w:rsidRPr="008E0F64" w:rsidRDefault="00166B9D" w:rsidP="00166B9D">
      <w:pPr>
        <w:pStyle w:val="FOD-normal"/>
        <w:spacing w:before="0"/>
      </w:pPr>
      <w:r w:rsidRPr="008E0F64">
        <w:tab/>
      </w:r>
    </w:p>
    <w:p w14:paraId="4FC91E5D" w14:textId="77777777" w:rsidR="00166B9D" w:rsidRPr="008E0F64" w:rsidRDefault="00166B9D" w:rsidP="00166B9D">
      <w:pPr>
        <w:pStyle w:val="FOD-normal"/>
        <w:spacing w:before="0"/>
      </w:pPr>
    </w:p>
    <w:p w14:paraId="719EC307" w14:textId="77777777" w:rsidR="00166B9D" w:rsidRPr="008E0F64" w:rsidRDefault="00166B9D" w:rsidP="00166B9D">
      <w:pPr>
        <w:pStyle w:val="FOD-normal"/>
        <w:spacing w:before="0"/>
      </w:pPr>
    </w:p>
    <w:p w14:paraId="72ACDD4C" w14:textId="66C8B0D3" w:rsidR="00166B9D" w:rsidRPr="008E0F64" w:rsidRDefault="00166B9D" w:rsidP="00166B9D">
      <w:pPr>
        <w:pStyle w:val="FOD-normal"/>
        <w:spacing w:before="0"/>
      </w:pPr>
      <w:r w:rsidRPr="008E0F64">
        <w:tab/>
      </w:r>
      <w:r w:rsidR="003C0643" w:rsidRPr="008E0F64">
        <w:tab/>
      </w:r>
      <w:r w:rsidR="003C0643" w:rsidRPr="008E0F64">
        <w:tab/>
      </w:r>
      <w:r w:rsidR="003C0643" w:rsidRPr="008E0F64">
        <w:tab/>
      </w:r>
      <w:r w:rsidR="003C0643" w:rsidRPr="008E0F64">
        <w:tab/>
      </w:r>
      <w:r w:rsidR="003C0643" w:rsidRPr="008E0F64">
        <w:tab/>
      </w:r>
      <w:r w:rsidR="003C0643" w:rsidRPr="008E0F64">
        <w:tab/>
      </w:r>
      <w:r w:rsidRPr="008E0F64">
        <w:t>Bewegliches flexibles Kabel</w:t>
      </w:r>
    </w:p>
    <w:p w14:paraId="6CB2B341" w14:textId="77777777" w:rsidR="00166B9D" w:rsidRPr="008E0F64" w:rsidRDefault="00166B9D" w:rsidP="00166B9D">
      <w:pPr>
        <w:pStyle w:val="FOD-normal"/>
        <w:spacing w:before="0"/>
      </w:pPr>
    </w:p>
    <w:p w14:paraId="1E93AE31" w14:textId="77777777" w:rsidR="00166B9D" w:rsidRPr="008E0F64" w:rsidRDefault="00166B9D" w:rsidP="00166B9D">
      <w:pPr>
        <w:pStyle w:val="FOD-normal"/>
        <w:spacing w:before="0"/>
      </w:pPr>
    </w:p>
    <w:p w14:paraId="228E3EBB" w14:textId="77777777" w:rsidR="00166B9D" w:rsidRPr="008E0F64" w:rsidRDefault="00166B9D" w:rsidP="00166B9D">
      <w:pPr>
        <w:pStyle w:val="FOD-normal"/>
        <w:spacing w:before="0"/>
      </w:pPr>
    </w:p>
    <w:p w14:paraId="34C004FA" w14:textId="77777777" w:rsidR="003C0643" w:rsidRPr="008E0F64" w:rsidRDefault="003C0643" w:rsidP="00166B9D">
      <w:pPr>
        <w:pStyle w:val="FOD-normal"/>
        <w:spacing w:before="0"/>
      </w:pPr>
      <w:r w:rsidRPr="008E0F64">
        <w:tab/>
      </w:r>
      <w:r w:rsidRPr="008E0F64">
        <w:tab/>
      </w:r>
      <w:r w:rsidRPr="008E0F64">
        <w:tab/>
      </w:r>
      <w:r w:rsidRPr="008E0F64">
        <w:tab/>
      </w:r>
      <w:r w:rsidRPr="008E0F64">
        <w:tab/>
      </w:r>
      <w:r w:rsidRPr="008E0F64">
        <w:tab/>
      </w:r>
    </w:p>
    <w:p w14:paraId="460956DD" w14:textId="2E2D1963" w:rsidR="00166B9D" w:rsidRPr="008E0F64" w:rsidRDefault="003C0643" w:rsidP="00166B9D">
      <w:pPr>
        <w:pStyle w:val="FOD-normal"/>
        <w:spacing w:before="0"/>
      </w:pPr>
      <w:r w:rsidRPr="008E0F64">
        <w:tab/>
      </w:r>
      <w:r w:rsidRPr="008E0F64">
        <w:tab/>
      </w:r>
      <w:r w:rsidRPr="008E0F64">
        <w:tab/>
      </w:r>
      <w:r w:rsidRPr="008E0F64">
        <w:tab/>
      </w:r>
      <w:r w:rsidRPr="008E0F64">
        <w:tab/>
      </w:r>
      <w:r w:rsidRPr="008E0F64">
        <w:tab/>
      </w:r>
      <w:r w:rsidR="00166B9D" w:rsidRPr="008E0F64">
        <w:tab/>
        <w:t>Anschlusspunkt</w:t>
      </w:r>
    </w:p>
    <w:p w14:paraId="6F562856" w14:textId="1333A6E9" w:rsidR="00166B9D" w:rsidRPr="008E0F64" w:rsidRDefault="00166B9D" w:rsidP="00166B9D">
      <w:pPr>
        <w:pStyle w:val="FOD-normal"/>
        <w:spacing w:before="0"/>
      </w:pPr>
      <w:r w:rsidRPr="008E0F64">
        <w:t>Versorgung</w:t>
      </w:r>
      <w:r w:rsidRPr="008E0F64">
        <w:tab/>
        <w:t>Verteiler- und Schaltgerätekombination</w:t>
      </w:r>
      <w:r w:rsidRPr="008E0F64">
        <w:tab/>
      </w:r>
      <w:r w:rsidRPr="008E0F64">
        <w:tab/>
      </w:r>
      <w:r w:rsidRPr="008E0F64">
        <w:tab/>
      </w:r>
      <w:r w:rsidRPr="008E0F64">
        <w:tab/>
        <w:t>Elektrofahrzeug</w:t>
      </w:r>
    </w:p>
    <w:p w14:paraId="57565317" w14:textId="77777777" w:rsidR="00166B9D" w:rsidRPr="008E0F64" w:rsidRDefault="00166B9D" w:rsidP="00166B9D">
      <w:pPr>
        <w:pStyle w:val="FOD-normal"/>
        <w:spacing w:before="0"/>
      </w:pPr>
      <w:r w:rsidRPr="008E0F64">
        <w:tab/>
      </w:r>
    </w:p>
    <w:p w14:paraId="25BE9045" w14:textId="77777777" w:rsidR="00166B9D" w:rsidRPr="008E0F64" w:rsidRDefault="00166B9D" w:rsidP="00166B9D">
      <w:pPr>
        <w:pStyle w:val="FOD-normal"/>
        <w:spacing w:before="0"/>
      </w:pPr>
    </w:p>
    <w:p w14:paraId="2D7722BC" w14:textId="77777777" w:rsidR="003C0643" w:rsidRPr="008E0F64" w:rsidRDefault="003C0643" w:rsidP="00166B9D">
      <w:pPr>
        <w:pStyle w:val="FOD-normal"/>
        <w:spacing w:before="0"/>
      </w:pPr>
      <w:r w:rsidRPr="008E0F64">
        <w:tab/>
      </w:r>
      <w:r w:rsidRPr="008E0F64">
        <w:tab/>
      </w:r>
      <w:r w:rsidRPr="008E0F64">
        <w:tab/>
      </w:r>
      <w:r w:rsidRPr="008E0F64">
        <w:tab/>
      </w:r>
    </w:p>
    <w:p w14:paraId="226F66B6" w14:textId="154DD882" w:rsidR="00166B9D" w:rsidRPr="008E0F64" w:rsidRDefault="003C0643" w:rsidP="00166B9D">
      <w:pPr>
        <w:pStyle w:val="FOD-normal"/>
        <w:spacing w:before="0"/>
      </w:pPr>
      <w:r w:rsidRPr="008E0F64">
        <w:tab/>
      </w:r>
      <w:r w:rsidRPr="008E0F64">
        <w:tab/>
      </w:r>
      <w:r w:rsidRPr="008E0F64">
        <w:tab/>
      </w:r>
      <w:r w:rsidRPr="008E0F64">
        <w:tab/>
      </w:r>
      <w:r w:rsidRPr="008E0F64">
        <w:tab/>
        <w:t xml:space="preserve">      </w:t>
      </w:r>
      <w:r w:rsidR="00166B9D" w:rsidRPr="008E0F64">
        <w:t>Ladestation</w:t>
      </w:r>
    </w:p>
    <w:p w14:paraId="26C41A40" w14:textId="77777777" w:rsidR="00166B9D" w:rsidRPr="008E0F64" w:rsidRDefault="00166B9D" w:rsidP="00166B9D">
      <w:pPr>
        <w:pStyle w:val="FOD-normal"/>
        <w:spacing w:before="0"/>
      </w:pPr>
    </w:p>
    <w:p w14:paraId="4C2FE3B0" w14:textId="1B174CF7" w:rsidR="00166B9D" w:rsidRPr="008E0F64" w:rsidRDefault="003C0643" w:rsidP="00166B9D">
      <w:pPr>
        <w:pStyle w:val="FOD-normal"/>
        <w:spacing w:before="0"/>
      </w:pPr>
      <w:r w:rsidRPr="008E0F64">
        <w:tab/>
      </w:r>
      <w:r w:rsidRPr="008E0F64">
        <w:tab/>
      </w:r>
      <w:r w:rsidR="00166B9D" w:rsidRPr="008E0F64">
        <w:tab/>
        <w:t>Getrennter Stromkreis</w:t>
      </w:r>
    </w:p>
    <w:p w14:paraId="643EB9FE" w14:textId="77777777" w:rsidR="00166B9D" w:rsidRPr="008E0F64" w:rsidRDefault="00166B9D" w:rsidP="00166B9D">
      <w:pPr>
        <w:pStyle w:val="FOD-normal"/>
        <w:spacing w:before="0"/>
      </w:pPr>
    </w:p>
    <w:p w14:paraId="16DE24AD" w14:textId="77777777" w:rsidR="00166B9D" w:rsidRPr="008E0F64" w:rsidRDefault="00166B9D" w:rsidP="002F3BC6">
      <w:pPr>
        <w:pStyle w:val="FOD-fig-tab-titel"/>
      </w:pPr>
      <w:bookmarkStart w:id="2750" w:name="_Toc202794539"/>
      <w:r w:rsidRPr="008E0F64">
        <w:t>Abbildung 7.19 - Ladestation mit zwei Anschlusspunkten "Fahrzeugstecker", die Teil der Ladestation sind (in der Verteiler- und Schaltgerätekombination eingebaute Überstrom-Schutzeinrichtungen der getrennten Stromkreise)</w:t>
      </w:r>
      <w:bookmarkEnd w:id="2750"/>
    </w:p>
    <w:p w14:paraId="6331B06D" w14:textId="77777777" w:rsidR="00166B9D" w:rsidRPr="008E0F64" w:rsidRDefault="00166B9D" w:rsidP="00166B9D">
      <w:pPr>
        <w:pStyle w:val="FOD-normal"/>
        <w:spacing w:before="0"/>
      </w:pPr>
    </w:p>
    <w:p w14:paraId="772BED50" w14:textId="77777777" w:rsidR="000B3263" w:rsidRPr="008E0F64" w:rsidRDefault="000B3263" w:rsidP="00166B9D">
      <w:pPr>
        <w:pStyle w:val="FOD-normal"/>
        <w:spacing w:before="0"/>
      </w:pPr>
    </w:p>
    <w:p w14:paraId="044A2C8E" w14:textId="5C9065A7" w:rsidR="00166B9D" w:rsidRPr="008E0F64" w:rsidRDefault="003C0643" w:rsidP="00166B9D">
      <w:pPr>
        <w:pStyle w:val="FOD-normal"/>
        <w:spacing w:before="0"/>
      </w:pPr>
      <w:r w:rsidRPr="008E0F64">
        <w:rPr>
          <w:noProof/>
        </w:rPr>
        <w:drawing>
          <wp:anchor distT="0" distB="0" distL="114300" distR="114300" simplePos="0" relativeHeight="251651584" behindDoc="1" locked="0" layoutInCell="1" allowOverlap="1" wp14:anchorId="18A7E17E" wp14:editId="56E6DE7F">
            <wp:simplePos x="0" y="0"/>
            <wp:positionH relativeFrom="margin">
              <wp:posOffset>-85725</wp:posOffset>
            </wp:positionH>
            <wp:positionV relativeFrom="paragraph">
              <wp:posOffset>118745</wp:posOffset>
            </wp:positionV>
            <wp:extent cx="5754370" cy="3011170"/>
            <wp:effectExtent l="0" t="0" r="0" b="0"/>
            <wp:wrapNone/>
            <wp:docPr id="1487032375" name="Image 1487032375" descr="Une image contenant diagramme, Plan, dessin, croquis&#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7032375" name="Image 1487032375" descr="Une image contenant diagramme, Plan, dessin, croquis&#10;&#10;Description générée automatiquement"/>
                    <pic:cNvPicPr>
                      <a:picLocks noChangeAspect="1" noChangeArrowheads="1"/>
                    </pic:cNvPicPr>
                  </pic:nvPicPr>
                  <pic:blipFill>
                    <a:blip r:embed="rId280">
                      <a:extLst>
                        <a:ext uri="{28A0092B-C50C-407E-A947-70E740481C1C}">
                          <a14:useLocalDpi xmlns:a14="http://schemas.microsoft.com/office/drawing/2010/main" val="0"/>
                        </a:ext>
                      </a:extLst>
                    </a:blip>
                    <a:srcRect/>
                    <a:stretch>
                      <a:fillRect/>
                    </a:stretch>
                  </pic:blipFill>
                  <pic:spPr bwMode="auto">
                    <a:xfrm>
                      <a:off x="0" y="0"/>
                      <a:ext cx="5754370" cy="301117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C9BE6BB" w14:textId="3FB34CA6" w:rsidR="00166B9D" w:rsidRPr="008E0F64" w:rsidRDefault="00166B9D" w:rsidP="00166B9D">
      <w:pPr>
        <w:pStyle w:val="FOD-normal"/>
        <w:spacing w:before="0"/>
      </w:pPr>
    </w:p>
    <w:p w14:paraId="73EF4EAD" w14:textId="77777777" w:rsidR="00166B9D" w:rsidRPr="008E0F64" w:rsidRDefault="00166B9D" w:rsidP="00166B9D">
      <w:pPr>
        <w:pStyle w:val="FOD-normal"/>
        <w:spacing w:before="0"/>
      </w:pPr>
    </w:p>
    <w:p w14:paraId="3EAA2C46" w14:textId="631C847E" w:rsidR="00166B9D" w:rsidRPr="008E0F64" w:rsidRDefault="003C0643" w:rsidP="00166B9D">
      <w:pPr>
        <w:pStyle w:val="FOD-normal"/>
        <w:spacing w:before="0"/>
      </w:pPr>
      <w:r w:rsidRPr="008E0F64">
        <w:tab/>
      </w:r>
      <w:r w:rsidRPr="008E0F64">
        <w:tab/>
      </w:r>
      <w:r w:rsidRPr="008E0F64">
        <w:tab/>
      </w:r>
      <w:r w:rsidRPr="008E0F64">
        <w:tab/>
      </w:r>
      <w:r w:rsidRPr="008E0F64">
        <w:tab/>
      </w:r>
      <w:r w:rsidR="00166B9D" w:rsidRPr="008E0F64">
        <w:tab/>
        <w:t>Anschlusspunkt</w:t>
      </w:r>
    </w:p>
    <w:p w14:paraId="217142C9" w14:textId="77777777" w:rsidR="00166B9D" w:rsidRPr="008E0F64" w:rsidRDefault="00166B9D" w:rsidP="00166B9D">
      <w:pPr>
        <w:pStyle w:val="FOD-normal"/>
        <w:spacing w:before="0"/>
      </w:pPr>
    </w:p>
    <w:p w14:paraId="111BEC31" w14:textId="77777777" w:rsidR="00166B9D" w:rsidRPr="008E0F64" w:rsidRDefault="00166B9D" w:rsidP="00166B9D">
      <w:pPr>
        <w:pStyle w:val="FOD-normal"/>
        <w:spacing w:before="0"/>
      </w:pPr>
    </w:p>
    <w:p w14:paraId="7740DF1A" w14:textId="77777777" w:rsidR="00166B9D" w:rsidRPr="008E0F64" w:rsidRDefault="00166B9D" w:rsidP="00166B9D">
      <w:pPr>
        <w:pStyle w:val="FOD-normal"/>
        <w:spacing w:before="0"/>
      </w:pPr>
      <w:r w:rsidRPr="008E0F64">
        <w:tab/>
      </w:r>
    </w:p>
    <w:p w14:paraId="6D5D5AB2" w14:textId="77777777" w:rsidR="003C0643" w:rsidRPr="008E0F64" w:rsidRDefault="003C0643" w:rsidP="00166B9D">
      <w:pPr>
        <w:pStyle w:val="FOD-normal"/>
        <w:spacing w:before="0"/>
      </w:pPr>
      <w:r w:rsidRPr="008E0F64">
        <w:tab/>
      </w:r>
      <w:r w:rsidRPr="008E0F64">
        <w:tab/>
      </w:r>
      <w:r w:rsidRPr="008E0F64">
        <w:tab/>
      </w:r>
      <w:r w:rsidRPr="008E0F64">
        <w:tab/>
      </w:r>
    </w:p>
    <w:p w14:paraId="0EBBD758" w14:textId="05F66C17" w:rsidR="00166B9D" w:rsidRPr="008E0F64" w:rsidRDefault="003C0643" w:rsidP="00166B9D">
      <w:pPr>
        <w:pStyle w:val="FOD-normal"/>
        <w:spacing w:before="0"/>
      </w:pPr>
      <w:r w:rsidRPr="008E0F64">
        <w:tab/>
      </w:r>
      <w:r w:rsidRPr="008E0F64">
        <w:tab/>
      </w:r>
      <w:r w:rsidRPr="008E0F64">
        <w:tab/>
      </w:r>
      <w:r w:rsidRPr="008E0F64">
        <w:tab/>
      </w:r>
      <w:r w:rsidRPr="008E0F64">
        <w:tab/>
        <w:t xml:space="preserve">    </w:t>
      </w:r>
      <w:r w:rsidR="00166B9D" w:rsidRPr="008E0F64">
        <w:tab/>
      </w:r>
      <w:r w:rsidRPr="008E0F64">
        <w:t xml:space="preserve">     </w:t>
      </w:r>
      <w:r w:rsidR="00166B9D" w:rsidRPr="008E0F64">
        <w:t>Bewegliches flexibles Kabel</w:t>
      </w:r>
    </w:p>
    <w:p w14:paraId="5740F7DA" w14:textId="77777777" w:rsidR="00166B9D" w:rsidRPr="008E0F64" w:rsidRDefault="00166B9D" w:rsidP="00166B9D">
      <w:pPr>
        <w:pStyle w:val="FOD-normal"/>
        <w:spacing w:before="0"/>
      </w:pPr>
    </w:p>
    <w:p w14:paraId="72713877" w14:textId="77777777" w:rsidR="00166B9D" w:rsidRPr="008E0F64" w:rsidRDefault="00166B9D" w:rsidP="00166B9D">
      <w:pPr>
        <w:pStyle w:val="FOD-normal"/>
        <w:spacing w:before="0"/>
      </w:pPr>
      <w:r w:rsidRPr="008E0F64">
        <w:tab/>
      </w:r>
    </w:p>
    <w:p w14:paraId="045A8A17" w14:textId="77777777" w:rsidR="003C0643" w:rsidRPr="008E0F64" w:rsidRDefault="00166B9D" w:rsidP="00166B9D">
      <w:pPr>
        <w:pStyle w:val="FOD-normal"/>
        <w:spacing w:before="0"/>
      </w:pPr>
      <w:r w:rsidRPr="008E0F64">
        <w:tab/>
      </w:r>
      <w:r w:rsidRPr="008E0F64">
        <w:tab/>
      </w:r>
    </w:p>
    <w:p w14:paraId="7C901800" w14:textId="495D8D36" w:rsidR="00166B9D" w:rsidRPr="008E0F64" w:rsidRDefault="003C0643" w:rsidP="00166B9D">
      <w:pPr>
        <w:pStyle w:val="FOD-normal"/>
        <w:spacing w:before="0"/>
      </w:pPr>
      <w:r w:rsidRPr="008E0F64">
        <w:tab/>
      </w:r>
      <w:r w:rsidRPr="008E0F64">
        <w:tab/>
      </w:r>
      <w:r w:rsidRPr="008E0F64">
        <w:tab/>
      </w:r>
      <w:r w:rsidRPr="008E0F64">
        <w:tab/>
      </w:r>
      <w:r w:rsidRPr="008E0F64">
        <w:tab/>
      </w:r>
      <w:r w:rsidRPr="008E0F64">
        <w:tab/>
        <w:t xml:space="preserve">        </w:t>
      </w:r>
      <w:r w:rsidR="00166B9D" w:rsidRPr="008E0F64">
        <w:t>Anschlusspunkt</w:t>
      </w:r>
    </w:p>
    <w:p w14:paraId="72BCBF3D" w14:textId="69A857B8" w:rsidR="00166B9D" w:rsidRPr="008E0F64" w:rsidRDefault="00166B9D" w:rsidP="00166B9D">
      <w:pPr>
        <w:pStyle w:val="FOD-normal"/>
        <w:spacing w:before="0"/>
      </w:pPr>
      <w:r w:rsidRPr="008E0F64">
        <w:t>Versorgung</w:t>
      </w:r>
      <w:r w:rsidRPr="008E0F64">
        <w:tab/>
        <w:t>Verteiler- und Schaltgeräte-</w:t>
      </w:r>
    </w:p>
    <w:p w14:paraId="736FE231" w14:textId="77777777" w:rsidR="003C0643" w:rsidRPr="008E0F64" w:rsidRDefault="003C0643" w:rsidP="00166B9D">
      <w:pPr>
        <w:pStyle w:val="FOD-normal"/>
        <w:spacing w:before="0"/>
      </w:pPr>
      <w:r w:rsidRPr="008E0F64">
        <w:tab/>
      </w:r>
      <w:r w:rsidR="00166B9D" w:rsidRPr="008E0F64">
        <w:tab/>
        <w:t>kombination</w:t>
      </w:r>
      <w:r w:rsidR="00166B9D" w:rsidRPr="008E0F64">
        <w:tab/>
      </w:r>
      <w:r w:rsidRPr="008E0F64">
        <w:tab/>
        <w:t xml:space="preserve">   </w:t>
      </w:r>
      <w:r w:rsidR="00166B9D" w:rsidRPr="008E0F64">
        <w:t>Ladestation</w:t>
      </w:r>
      <w:r w:rsidR="00166B9D" w:rsidRPr="008E0F64">
        <w:tab/>
      </w:r>
      <w:r w:rsidRPr="008E0F64">
        <w:tab/>
      </w:r>
      <w:r w:rsidRPr="008E0F64">
        <w:tab/>
        <w:t xml:space="preserve">       E</w:t>
      </w:r>
      <w:r w:rsidR="00166B9D" w:rsidRPr="008E0F64">
        <w:t>lektrofahrzeug</w:t>
      </w:r>
      <w:r w:rsidR="00166B9D" w:rsidRPr="008E0F64">
        <w:tab/>
      </w:r>
    </w:p>
    <w:p w14:paraId="0E3BDADC" w14:textId="5AC11E12" w:rsidR="003C0643" w:rsidRPr="008E0F64" w:rsidRDefault="003C0643" w:rsidP="003C0643">
      <w:pPr>
        <w:pStyle w:val="FOD-normal"/>
        <w:tabs>
          <w:tab w:val="left" w:pos="2505"/>
          <w:tab w:val="left" w:pos="3705"/>
          <w:tab w:val="center" w:pos="4513"/>
        </w:tabs>
        <w:spacing w:before="0"/>
      </w:pPr>
      <w:r w:rsidRPr="008E0F64">
        <w:tab/>
      </w:r>
      <w:r w:rsidRPr="008E0F64">
        <w:tab/>
      </w:r>
    </w:p>
    <w:p w14:paraId="4FCAA24D" w14:textId="77777777" w:rsidR="003C0643" w:rsidRPr="008E0F64" w:rsidRDefault="003C0643" w:rsidP="00166B9D">
      <w:pPr>
        <w:pStyle w:val="FOD-normal"/>
        <w:spacing w:before="0"/>
      </w:pPr>
    </w:p>
    <w:p w14:paraId="5755162F" w14:textId="667E8E16" w:rsidR="00166B9D" w:rsidRPr="008E0F64" w:rsidRDefault="00166B9D" w:rsidP="00166B9D">
      <w:pPr>
        <w:pStyle w:val="FOD-normal"/>
        <w:spacing w:before="0"/>
      </w:pPr>
      <w:r w:rsidRPr="008E0F64">
        <w:tab/>
      </w:r>
    </w:p>
    <w:p w14:paraId="7640FB90" w14:textId="2B7D5151" w:rsidR="00166B9D" w:rsidRPr="008E0F64" w:rsidRDefault="003C0643" w:rsidP="00166B9D">
      <w:pPr>
        <w:pStyle w:val="FOD-normal"/>
        <w:spacing w:before="0"/>
      </w:pPr>
      <w:r w:rsidRPr="008E0F64">
        <w:tab/>
      </w:r>
      <w:r w:rsidRPr="008E0F64">
        <w:tab/>
      </w:r>
      <w:r w:rsidRPr="008E0F64">
        <w:tab/>
      </w:r>
      <w:r w:rsidR="00166B9D" w:rsidRPr="008E0F64">
        <w:tab/>
        <w:t>Ladestation</w:t>
      </w:r>
      <w:r w:rsidR="00166B9D" w:rsidRPr="008E0F64">
        <w:tab/>
      </w:r>
    </w:p>
    <w:p w14:paraId="35FFB222" w14:textId="77777777" w:rsidR="00166B9D" w:rsidRPr="008E0F64" w:rsidRDefault="00166B9D" w:rsidP="00166B9D">
      <w:pPr>
        <w:pStyle w:val="FOD-normal"/>
        <w:spacing w:before="0"/>
      </w:pPr>
    </w:p>
    <w:p w14:paraId="41356C86" w14:textId="77777777" w:rsidR="003C0643" w:rsidRPr="008E0F64" w:rsidRDefault="003C0643" w:rsidP="00166B9D">
      <w:pPr>
        <w:pStyle w:val="FOD-normal"/>
        <w:spacing w:before="0"/>
      </w:pPr>
    </w:p>
    <w:p w14:paraId="12AC6CC1" w14:textId="0FB1BD9F" w:rsidR="00166B9D" w:rsidRPr="008E0F64" w:rsidRDefault="003C0643" w:rsidP="00166B9D">
      <w:pPr>
        <w:pStyle w:val="FOD-normal"/>
        <w:spacing w:before="0"/>
      </w:pPr>
      <w:r w:rsidRPr="008E0F64">
        <w:tab/>
      </w:r>
      <w:r w:rsidRPr="008E0F64">
        <w:tab/>
      </w:r>
      <w:r w:rsidR="00166B9D" w:rsidRPr="008E0F64">
        <w:tab/>
        <w:t>Getrennter Stromkreis</w:t>
      </w:r>
    </w:p>
    <w:p w14:paraId="7BD4E806" w14:textId="77777777" w:rsidR="00166B9D" w:rsidRPr="008E0F64" w:rsidRDefault="00166B9D" w:rsidP="00166B9D">
      <w:pPr>
        <w:pStyle w:val="FOD-normal"/>
        <w:spacing w:before="0"/>
      </w:pPr>
    </w:p>
    <w:p w14:paraId="00651B49" w14:textId="77777777" w:rsidR="00166B9D" w:rsidRPr="008E0F64" w:rsidRDefault="00166B9D" w:rsidP="002F3BC6">
      <w:pPr>
        <w:pStyle w:val="FOD-fig-tab-titel"/>
      </w:pPr>
      <w:bookmarkStart w:id="2751" w:name="_Toc202794540"/>
      <w:r w:rsidRPr="008E0F64">
        <w:t>Abbildung 7.20 - Ladestation mit zwei Anschlusspunkten "Ladestation-Steckdosen", die Teil der Ladestation sind (in der Ladestation eingebaute Überstrom-Schutzeinrichtungen der getrennten Stromkreise)</w:t>
      </w:r>
      <w:bookmarkEnd w:id="2751"/>
    </w:p>
    <w:p w14:paraId="41D47F35" w14:textId="77777777" w:rsidR="00166B9D" w:rsidRPr="008E0F64" w:rsidRDefault="00166B9D" w:rsidP="00166B9D">
      <w:pPr>
        <w:pStyle w:val="FOD-normal"/>
        <w:spacing w:before="0"/>
      </w:pPr>
    </w:p>
    <w:p w14:paraId="1020FD3C" w14:textId="77777777" w:rsidR="00166B9D" w:rsidRPr="008E0F64" w:rsidRDefault="00166B9D" w:rsidP="00166B9D">
      <w:pPr>
        <w:pStyle w:val="FOD-normal"/>
        <w:spacing w:before="0"/>
      </w:pPr>
    </w:p>
    <w:p w14:paraId="72AC181F" w14:textId="77777777" w:rsidR="003C0643" w:rsidRPr="008E0F64" w:rsidRDefault="003C0643">
      <w:pPr>
        <w:rPr>
          <w:rFonts w:ascii="Trebuchet MS" w:hAnsi="Trebuchet MS"/>
          <w:b/>
          <w:i/>
          <w:sz w:val="24"/>
          <w:lang w:eastAsia="nl-NL"/>
        </w:rPr>
      </w:pPr>
      <w:r w:rsidRPr="008E0F64">
        <w:br w:type="page"/>
      </w:r>
    </w:p>
    <w:p w14:paraId="5C9F94A7" w14:textId="30C4382E" w:rsidR="00166B9D" w:rsidRPr="008E0F64" w:rsidRDefault="00166B9D" w:rsidP="00CE61E8">
      <w:pPr>
        <w:pStyle w:val="FOD-niv3"/>
      </w:pPr>
      <w:bookmarkStart w:id="2752" w:name="_Toc167269701"/>
      <w:bookmarkStart w:id="2753" w:name="_Toc167270861"/>
      <w:bookmarkStart w:id="2754" w:name="_Toc196399200"/>
      <w:r w:rsidRPr="008E0F64">
        <w:lastRenderedPageBreak/>
        <w:t>Abschnitt 7.22.4 - Schutzmaßnahmen</w:t>
      </w:r>
      <w:bookmarkEnd w:id="2752"/>
      <w:bookmarkEnd w:id="2753"/>
      <w:bookmarkEnd w:id="2754"/>
    </w:p>
    <w:p w14:paraId="4E286FE9" w14:textId="4F264E2E" w:rsidR="00166B9D" w:rsidRPr="008E0F64" w:rsidRDefault="00166B9D" w:rsidP="00962ACD">
      <w:pPr>
        <w:pStyle w:val="FOD-niv4"/>
      </w:pPr>
      <w:bookmarkStart w:id="2755" w:name="_Toc167269702"/>
      <w:bookmarkStart w:id="2756" w:name="_Toc167270862"/>
      <w:bookmarkStart w:id="2757" w:name="_Toc196399201"/>
      <w:bookmarkStart w:id="2758" w:name="_Toc196734817"/>
      <w:r w:rsidRPr="008E0F64">
        <w:t>Unterabschnitt 7.22.4.1 - Schutz gegen indirektes Berühren</w:t>
      </w:r>
      <w:bookmarkEnd w:id="2755"/>
      <w:bookmarkEnd w:id="2756"/>
      <w:bookmarkEnd w:id="2757"/>
      <w:bookmarkEnd w:id="2758"/>
    </w:p>
    <w:p w14:paraId="1A94699C" w14:textId="2E168E2D" w:rsidR="00166B9D" w:rsidRPr="008E0F64" w:rsidRDefault="00166B9D" w:rsidP="00CE61E8">
      <w:pPr>
        <w:pStyle w:val="FOD-normal"/>
        <w:spacing w:after="120"/>
      </w:pPr>
      <w:r w:rsidRPr="008E0F64">
        <w:t>Mindestens eine der folgenden Schutzmaßnahmen ist anwendbar:</w:t>
      </w:r>
    </w:p>
    <w:p w14:paraId="1C4D8306" w14:textId="32591889" w:rsidR="00166B9D" w:rsidRPr="008E0F64" w:rsidRDefault="00166B9D" w:rsidP="00CE61E8">
      <w:pPr>
        <w:pStyle w:val="FOD-normal"/>
        <w:spacing w:after="120"/>
        <w:rPr>
          <w:b/>
        </w:rPr>
      </w:pPr>
      <w:r w:rsidRPr="008E0F64">
        <w:rPr>
          <w:b/>
        </w:rPr>
        <w:t>a. Passiver Schutz ohne automatische Abschaltung der Stromversorgung</w:t>
      </w:r>
    </w:p>
    <w:p w14:paraId="252B5A03" w14:textId="1F0EFE7D" w:rsidR="00166B9D" w:rsidRPr="008E0F64" w:rsidRDefault="00166B9D" w:rsidP="00CE61E8">
      <w:pPr>
        <w:pStyle w:val="FOD-normal"/>
        <w:spacing w:after="120"/>
      </w:pPr>
      <w:r w:rsidRPr="008E0F64">
        <w:t xml:space="preserve">Der getrennte Stromkreis wird gemäß </w:t>
      </w:r>
      <w:r w:rsidRPr="008E0F64">
        <w:rPr>
          <w:i/>
          <w:iCs/>
        </w:rPr>
        <w:t>Unterabschnitt 4.2.3.3 Buchstabe c</w:t>
      </w:r>
      <w:r w:rsidRPr="008E0F64">
        <w:t xml:space="preserve"> durch elektrische Schutztrennung der Stromkreise und durch einen Trenntransformator geschützt.</w:t>
      </w:r>
    </w:p>
    <w:p w14:paraId="3DA38F53" w14:textId="1D45B62A" w:rsidR="00166B9D" w:rsidRPr="008E0F64" w:rsidRDefault="00166B9D" w:rsidP="00CE61E8">
      <w:pPr>
        <w:pStyle w:val="FOD-normal"/>
        <w:spacing w:after="120"/>
        <w:rPr>
          <w:b/>
        </w:rPr>
      </w:pPr>
      <w:r w:rsidRPr="008E0F64">
        <w:rPr>
          <w:b/>
        </w:rPr>
        <w:t>b. Aktiver Schutz mit automatischer Abschaltung der Stromversorgung</w:t>
      </w:r>
    </w:p>
    <w:p w14:paraId="0AE63192" w14:textId="166A17F1" w:rsidR="00166B9D" w:rsidRPr="008E0F64" w:rsidRDefault="00166B9D" w:rsidP="00CE61E8">
      <w:pPr>
        <w:pStyle w:val="FOD-normal"/>
        <w:spacing w:after="120"/>
      </w:pPr>
      <w:r w:rsidRPr="008E0F64">
        <w:t>Die Anwendung eines TN-C-Erdungssystems für getrennte Stromkreise ist verboten.</w:t>
      </w:r>
    </w:p>
    <w:p w14:paraId="288C16E3" w14:textId="7F25323E" w:rsidR="00166B9D" w:rsidRPr="008E0F64" w:rsidRDefault="00166B9D" w:rsidP="00CE61E8">
      <w:pPr>
        <w:pStyle w:val="FOD-normal"/>
        <w:spacing w:after="120"/>
      </w:pPr>
      <w:r w:rsidRPr="008E0F64">
        <w:t>Jeder getrennte Wechselstromkreis wird einzeln durch eine Differenzstrom-Schutzeinrichtung mit einem Ansprechstrom von höchstens 30 mA geschützt.</w:t>
      </w:r>
    </w:p>
    <w:p w14:paraId="17B9A2C7" w14:textId="51056F7B" w:rsidR="00166B9D" w:rsidRPr="008E0F64" w:rsidRDefault="00166B9D" w:rsidP="00CE61E8">
      <w:pPr>
        <w:pStyle w:val="FOD-normal"/>
        <w:spacing w:after="120"/>
      </w:pPr>
      <w:r w:rsidRPr="008E0F64">
        <w:t>Folglich wird der Anschlusspunkt geschützt:</w:t>
      </w:r>
    </w:p>
    <w:p w14:paraId="53A6A665" w14:textId="58929E5E" w:rsidR="00166B9D" w:rsidRPr="008E0F64" w:rsidRDefault="00166B9D" w:rsidP="00CE61E8">
      <w:pPr>
        <w:pStyle w:val="FOD-normal"/>
        <w:spacing w:after="120"/>
      </w:pPr>
      <w:r w:rsidRPr="008E0F64">
        <w:t>1. entweder durch eine Differenzstrom-Schutzeinrichtung, die so gebaut ist, dass ihr Betrieb bei Auftreten eines Isolationsfehlers mit störendem Gleichstromanteil gewährleistet bleibt,</w:t>
      </w:r>
    </w:p>
    <w:p w14:paraId="2C988F64" w14:textId="0BD27071" w:rsidR="00166B9D" w:rsidRPr="008E0F64" w:rsidRDefault="00166B9D" w:rsidP="00CE61E8">
      <w:pPr>
        <w:pStyle w:val="FOD-normal"/>
        <w:spacing w:after="120"/>
      </w:pPr>
      <w:r w:rsidRPr="008E0F64">
        <w:t>2. oder durch eine Differenzstrom-Schutzeinrichtung zusammen und in Koordination mit einer Fehlergleichstrom-Nachweiseinrichtung, mit der die Ladestation bei Auftreten eines Isolationsfehlers mit störendem Gleichstromanteil außer Betrieb gesetzt wird.</w:t>
      </w:r>
    </w:p>
    <w:p w14:paraId="6810B92D" w14:textId="23304EEF" w:rsidR="00166B9D" w:rsidRPr="008E0F64" w:rsidRDefault="00166B9D" w:rsidP="00CE61E8">
      <w:pPr>
        <w:pStyle w:val="FOD-normal"/>
        <w:spacing w:after="120"/>
      </w:pPr>
      <w:r w:rsidRPr="008E0F64">
        <w:t>Die in den Absätzen 2 und 3 erwähnte Anforderung wird durch Einsatz der weiter oben erwähnten Schutzeinrichtungen entweder in der vorgeschalteten ortsfesten elektrischen Anlage oder in der Ladestation (oder einer Kombination dieser beiden Möglichkeiten) erfüllt.</w:t>
      </w:r>
    </w:p>
    <w:p w14:paraId="71E254CB" w14:textId="0F50DCED" w:rsidR="00166B9D" w:rsidRPr="008E0F64" w:rsidRDefault="00166B9D" w:rsidP="00CE61E8">
      <w:pPr>
        <w:pStyle w:val="FOD-normal"/>
        <w:spacing w:after="120"/>
      </w:pPr>
      <w:r w:rsidRPr="008E0F64">
        <w:t>Bei IT-Erdungssystemen ist es erlaubt:</w:t>
      </w:r>
    </w:p>
    <w:p w14:paraId="16B9FB42" w14:textId="2C38291F" w:rsidR="00166B9D" w:rsidRPr="008E0F64" w:rsidRDefault="00166B9D" w:rsidP="00CE61E8">
      <w:pPr>
        <w:pStyle w:val="FOD-normal"/>
        <w:spacing w:after="120"/>
      </w:pPr>
      <w:r w:rsidRPr="008E0F64">
        <w:t>1. auf die in Absatz 2 erwähnte Differenzstrom-Schutzeinrichtung zu verzichten, unter der Bedingung, dass jeder getrennte Stromkreis separat über eine individuelle Stromquelle, wie zum Beispiel einen Transformator mit getrennten Wicklungen, versorgt wird,</w:t>
      </w:r>
    </w:p>
    <w:p w14:paraId="378B07E4" w14:textId="018E4682" w:rsidR="00166B9D" w:rsidRPr="008E0F64" w:rsidRDefault="00166B9D" w:rsidP="00CE61E8">
      <w:pPr>
        <w:pStyle w:val="FOD-normal"/>
        <w:spacing w:after="120"/>
      </w:pPr>
      <w:r w:rsidRPr="008E0F64">
        <w:t>2. einen permanenten Isolationswächter für mehr als einen getrennten Stromkreis vorzusehen, wenn diese Stromkreise über dieselbe Stromquelle, wie zum Beispiel einen Transformator, versorgt werden. Diese Anforderung wird durch Einsatz dieser Einrichtung entweder in der vorgeschalteten ortsfesten elektrischen Anlage oder in der Ladestation erfüllt. Sobald permanente Isolationswächter einen ersten Körper- oder Erdschluss melden, werden die erforderlichen Maßnahmen zur Suche und Beseitigung dieses Fehlers ergriffen.</w:t>
      </w:r>
    </w:p>
    <w:p w14:paraId="5771ED56" w14:textId="77777777" w:rsidR="00166B9D" w:rsidRPr="008E0F64" w:rsidRDefault="00166B9D" w:rsidP="00962ACD">
      <w:pPr>
        <w:pStyle w:val="FOD-niv4"/>
      </w:pPr>
      <w:bookmarkStart w:id="2759" w:name="_Toc167269703"/>
      <w:bookmarkStart w:id="2760" w:name="_Toc167270863"/>
      <w:bookmarkStart w:id="2761" w:name="_Toc196399202"/>
      <w:bookmarkStart w:id="2762" w:name="_Toc196734818"/>
      <w:r w:rsidRPr="008E0F64">
        <w:t>Unterabschnitt 7.22.4.2 - Elektrischer Überstromschutz</w:t>
      </w:r>
      <w:bookmarkEnd w:id="2759"/>
      <w:bookmarkEnd w:id="2760"/>
      <w:bookmarkEnd w:id="2761"/>
      <w:bookmarkEnd w:id="2762"/>
    </w:p>
    <w:p w14:paraId="5BCA01F9" w14:textId="3ED7CB7B" w:rsidR="00166B9D" w:rsidRPr="008E0F64" w:rsidRDefault="00166B9D" w:rsidP="00CE61E8">
      <w:pPr>
        <w:pStyle w:val="FOD-normal"/>
        <w:spacing w:after="120"/>
      </w:pPr>
      <w:r w:rsidRPr="008E0F64">
        <w:t>Jeder getrennte Stromkreis wird einzeln durch eine geeignete Überstrom-Schutzeinrichtung geschützt.</w:t>
      </w:r>
    </w:p>
    <w:p w14:paraId="64DC1E23" w14:textId="77A5FB62" w:rsidR="00166B9D" w:rsidRPr="008E0F64" w:rsidRDefault="00166B9D" w:rsidP="00CE61E8">
      <w:pPr>
        <w:pStyle w:val="FOD-normal"/>
        <w:spacing w:after="120"/>
      </w:pPr>
      <w:r w:rsidRPr="008E0F64">
        <w:t xml:space="preserve">Dies wird durch Einsatz einer geeigneten Überstrom-Schutzeinrichtung erfüllt, die den Vorschriften von </w:t>
      </w:r>
      <w:r w:rsidRPr="008E0F64">
        <w:rPr>
          <w:i/>
          <w:iCs/>
        </w:rPr>
        <w:t>Kapitel 4.4</w:t>
      </w:r>
      <w:r w:rsidRPr="008E0F64">
        <w:t xml:space="preserve"> entspricht und sich entweder in der vorgeschalteten ortsfesten elektrischen Anlage oder in der Ladestation (oder einer Kombination dieser beiden Möglichkeiten) befindet.</w:t>
      </w:r>
    </w:p>
    <w:p w14:paraId="38E1B55B" w14:textId="35A9C64E" w:rsidR="00166B9D" w:rsidRPr="008E0F64" w:rsidRDefault="00166B9D" w:rsidP="00CE61E8">
      <w:pPr>
        <w:pStyle w:val="FOD-normal"/>
        <w:spacing w:after="120"/>
      </w:pPr>
      <w:r w:rsidRPr="008E0F64">
        <w:t>Wenn die Ladestation über mehrere nicht gleichzeitig benutzte Anschlusspunkte verfügt, können diese Anschlusspunkte in Abweichung von Absatz 1 mit gemeinsamen Überstrom-Schutzeinrichtungen versehen sein, sofern diese Einrichtungen für jeden Anschlusspunkt den erforderlichen Schutz bieten (Beispiel: Der Bemessungsstrom der gemeinsamen Schutzeinrichtung überschreitet nicht den niedrigsten Bemessungsstrom der Anschlusspunkte).</w:t>
      </w:r>
    </w:p>
    <w:p w14:paraId="45F74517" w14:textId="77777777" w:rsidR="00166B9D" w:rsidRPr="008E0F64" w:rsidRDefault="00166B9D" w:rsidP="00166B9D">
      <w:pPr>
        <w:pStyle w:val="FOD-normal"/>
        <w:spacing w:before="0"/>
      </w:pPr>
    </w:p>
    <w:p w14:paraId="3A2265D0" w14:textId="77777777" w:rsidR="00166B9D" w:rsidRPr="008E0F64" w:rsidRDefault="00166B9D" w:rsidP="00166B9D">
      <w:pPr>
        <w:pStyle w:val="FOD-normal"/>
        <w:spacing w:before="0"/>
      </w:pPr>
    </w:p>
    <w:p w14:paraId="04C117A4" w14:textId="77777777" w:rsidR="003C0643" w:rsidRPr="008E0F64" w:rsidRDefault="003C0643">
      <w:pPr>
        <w:rPr>
          <w:rFonts w:ascii="Trebuchet MS" w:hAnsi="Trebuchet MS"/>
          <w:b/>
          <w:i/>
          <w:sz w:val="24"/>
          <w:lang w:eastAsia="nl-NL"/>
        </w:rPr>
      </w:pPr>
      <w:r w:rsidRPr="008E0F64">
        <w:br w:type="page"/>
      </w:r>
    </w:p>
    <w:p w14:paraId="54A8A9F6" w14:textId="1F5E6E7B" w:rsidR="00166B9D" w:rsidRPr="008E0F64" w:rsidRDefault="00166B9D" w:rsidP="008F4FB0">
      <w:pPr>
        <w:pStyle w:val="FOD-niv3"/>
      </w:pPr>
      <w:bookmarkStart w:id="2763" w:name="_Toc167269704"/>
      <w:bookmarkStart w:id="2764" w:name="_Toc167270864"/>
      <w:bookmarkStart w:id="2765" w:name="_Toc196399203"/>
      <w:r w:rsidRPr="008E0F64">
        <w:lastRenderedPageBreak/>
        <w:t>Abschnitt 7.22.5 - Wahl und Einsatz elektrischer Betriebsmittel</w:t>
      </w:r>
      <w:bookmarkEnd w:id="2763"/>
      <w:bookmarkEnd w:id="2764"/>
      <w:bookmarkEnd w:id="2765"/>
    </w:p>
    <w:p w14:paraId="536241F4" w14:textId="7EB48F78" w:rsidR="00166B9D" w:rsidRPr="008E0F64" w:rsidRDefault="00166B9D" w:rsidP="00962ACD">
      <w:pPr>
        <w:pStyle w:val="FOD-niv4"/>
      </w:pPr>
      <w:bookmarkStart w:id="2766" w:name="_Toc167269705"/>
      <w:bookmarkStart w:id="2767" w:name="_Toc167270865"/>
      <w:bookmarkStart w:id="2768" w:name="_Toc196399204"/>
      <w:bookmarkStart w:id="2769" w:name="_Toc196734819"/>
      <w:r w:rsidRPr="008E0F64">
        <w:t>Unterabschnitt 7.22.5.1 - Äußere Einflüsse</w:t>
      </w:r>
      <w:bookmarkEnd w:id="2766"/>
      <w:bookmarkEnd w:id="2767"/>
      <w:bookmarkEnd w:id="2768"/>
      <w:bookmarkEnd w:id="2769"/>
    </w:p>
    <w:p w14:paraId="5238D3A2" w14:textId="6FF0E4D4" w:rsidR="00166B9D" w:rsidRPr="008E0F64" w:rsidRDefault="00166B9D" w:rsidP="008F4FB0">
      <w:pPr>
        <w:pStyle w:val="FOD-normal"/>
        <w:spacing w:after="120"/>
      </w:pPr>
      <w:r w:rsidRPr="008E0F64">
        <w:t>Ladestationen sind gegen vorhersehbare äußere Einflüsse des Ortes geschützt, an dem sie sich befinden.</w:t>
      </w:r>
    </w:p>
    <w:p w14:paraId="69052BC4" w14:textId="07878B23" w:rsidR="00166B9D" w:rsidRPr="008E0F64" w:rsidRDefault="00166B9D" w:rsidP="008F4FB0">
      <w:pPr>
        <w:pStyle w:val="FOD-normal"/>
        <w:spacing w:after="120"/>
      </w:pPr>
      <w:r w:rsidRPr="008E0F64">
        <w:t>Wenn sich Ladestationen im Freien befinden, weisen Betriebsmittel eine Schutzart von mindestens IP44 auf.</w:t>
      </w:r>
    </w:p>
    <w:p w14:paraId="1A581C46" w14:textId="75F16367" w:rsidR="00166B9D" w:rsidRPr="008E0F64" w:rsidRDefault="00166B9D" w:rsidP="008F4FB0">
      <w:pPr>
        <w:pStyle w:val="FOD-normal"/>
        <w:spacing w:after="120"/>
      </w:pPr>
      <w:r w:rsidRPr="008E0F64">
        <w:t>Zusätzlich zu den Maßnahmen gegen vorhersehbare äußere Einflüsse werden weitere Maßnahmen zum Schutz gegen mechanische Beanspruchungen durch vernünftigerweise vorhersehbare Kollisionen ergriffen.</w:t>
      </w:r>
    </w:p>
    <w:p w14:paraId="02DE0A3C" w14:textId="487F4E45" w:rsidR="00166B9D" w:rsidRPr="008E0F64" w:rsidRDefault="00166B9D" w:rsidP="00962ACD">
      <w:pPr>
        <w:pStyle w:val="FOD-niv4"/>
      </w:pPr>
      <w:bookmarkStart w:id="2770" w:name="_Toc167269706"/>
      <w:bookmarkStart w:id="2771" w:name="_Toc167270866"/>
      <w:bookmarkStart w:id="2772" w:name="_Toc196399205"/>
      <w:bookmarkStart w:id="2773" w:name="_Toc196734820"/>
      <w:r w:rsidRPr="008E0F64">
        <w:t>Unterabschnitt 7.22.5.2 - Not-Ausschaltung</w:t>
      </w:r>
      <w:bookmarkEnd w:id="2770"/>
      <w:bookmarkEnd w:id="2771"/>
      <w:bookmarkEnd w:id="2772"/>
      <w:bookmarkEnd w:id="2773"/>
    </w:p>
    <w:p w14:paraId="4D2D3F28" w14:textId="56EA7D9D" w:rsidR="00166B9D" w:rsidRPr="008E0F64" w:rsidRDefault="00166B9D" w:rsidP="008F4FB0">
      <w:pPr>
        <w:pStyle w:val="FOD-normal"/>
        <w:spacing w:after="120"/>
      </w:pPr>
      <w:r w:rsidRPr="008E0F64">
        <w:t xml:space="preserve">Ladestationen, die sich in Gebäuden befinden, sind gemäß </w:t>
      </w:r>
      <w:r w:rsidRPr="008E0F64">
        <w:rPr>
          <w:i/>
          <w:iCs/>
        </w:rPr>
        <w:t>Unterabschnitt 5.3.3.1 Buchstabe c</w:t>
      </w:r>
      <w:r w:rsidRPr="008E0F64">
        <w:t xml:space="preserve"> mit einer Not-Ausschaltung versehen. Bedienungseinrichtungen von Not-Ausschaltungen sind sichtbar angebracht und deutlich gekennzeichnet sowie leicht zugänglich und schnell bedienbar. Sie sind an jeder Fahrzeugzufahrt zum gemeinsamen Parkplatz vorgesehen, es sei denn, der Bauherr bestimmt vor Konzipierung und Errichtung der Anlage in Absprache mit der Feuerwehr einen anderen Standort. Die Stellungnahme der Feuerwehr wird in der Akte der elektrischen Anlage aufbewahrt und vor Ort allen mit der Ausführung von Installations-, Instandhaltungs-, Überwachungs- und Prüfarbeiten beauftragten Personen zur Verfügung gehalten.</w:t>
      </w:r>
    </w:p>
    <w:p w14:paraId="3EAB1612" w14:textId="7CE1D3FC" w:rsidR="00166B9D" w:rsidRPr="008E0F64" w:rsidRDefault="00166B9D" w:rsidP="008F4FB0">
      <w:pPr>
        <w:pStyle w:val="FOD-normal"/>
        <w:spacing w:after="120"/>
      </w:pPr>
      <w:r w:rsidRPr="008E0F64">
        <w:t>Die Not-Ausschaltung gewährleistet eine Lasttrennfunktion.</w:t>
      </w:r>
    </w:p>
    <w:p w14:paraId="2C91579C" w14:textId="7E8E7696" w:rsidR="00166B9D" w:rsidRPr="008E0F64" w:rsidRDefault="00166B9D" w:rsidP="008F4FB0">
      <w:pPr>
        <w:pStyle w:val="FOD-normal"/>
        <w:spacing w:after="120"/>
      </w:pPr>
      <w:r w:rsidRPr="008E0F64">
        <w:t>Vorliegender Unterabschnitt ist nicht anwendbar auf Ladestationen, die Teil der elektrischen Anlage einer Wohneinheit sind.</w:t>
      </w:r>
    </w:p>
    <w:p w14:paraId="09D98FD0" w14:textId="3A684510" w:rsidR="00166B9D" w:rsidRPr="008E0F64" w:rsidRDefault="00166B9D" w:rsidP="00962ACD">
      <w:pPr>
        <w:pStyle w:val="FOD-niv4"/>
      </w:pPr>
      <w:bookmarkStart w:id="2774" w:name="_Toc167269707"/>
      <w:bookmarkStart w:id="2775" w:name="_Toc167270867"/>
      <w:bookmarkStart w:id="2776" w:name="_Toc196399206"/>
      <w:bookmarkStart w:id="2777" w:name="_Toc196734821"/>
      <w:r w:rsidRPr="008E0F64">
        <w:t>Unterabschnitt 7.22.5.3 - Anschlusspunkt</w:t>
      </w:r>
      <w:bookmarkEnd w:id="2774"/>
      <w:bookmarkEnd w:id="2775"/>
      <w:bookmarkEnd w:id="2776"/>
      <w:bookmarkEnd w:id="2777"/>
    </w:p>
    <w:p w14:paraId="07BC03F9" w14:textId="4D2E584B" w:rsidR="00166B9D" w:rsidRPr="008E0F64" w:rsidRDefault="00166B9D" w:rsidP="008F4FB0">
      <w:pPr>
        <w:pStyle w:val="FOD-normal"/>
        <w:spacing w:after="120"/>
      </w:pPr>
      <w:r w:rsidRPr="008E0F64">
        <w:t>Der Anschlusspunkt befindet sich möglichst nah am Parkplatz für das Aufladen des Elektrofahrzeugs.</w:t>
      </w:r>
    </w:p>
    <w:p w14:paraId="07B70816" w14:textId="05FE1B27" w:rsidR="00166B9D" w:rsidRPr="008E0F64" w:rsidRDefault="00166B9D" w:rsidP="008F4FB0">
      <w:pPr>
        <w:pStyle w:val="FOD-normal"/>
        <w:spacing w:after="120"/>
      </w:pPr>
      <w:r w:rsidRPr="008E0F64">
        <w:t>Anschlusspunkte sind jeweils nur mit einem einzigen Elektrofahrzeug elektrisch verbunden.</w:t>
      </w:r>
    </w:p>
    <w:p w14:paraId="75888DBB" w14:textId="00645BD9" w:rsidR="00166B9D" w:rsidRPr="008E0F64" w:rsidRDefault="00166B9D" w:rsidP="00962ACD">
      <w:pPr>
        <w:pStyle w:val="FOD-niv4"/>
      </w:pPr>
      <w:bookmarkStart w:id="2778" w:name="_Toc167269708"/>
      <w:bookmarkStart w:id="2779" w:name="_Toc167270868"/>
      <w:bookmarkStart w:id="2780" w:name="_Toc196399207"/>
      <w:bookmarkStart w:id="2781" w:name="_Toc196734822"/>
      <w:r w:rsidRPr="008E0F64">
        <w:t>Unterabschnitt 7.22.5.4 - Dezentrale Niederspannung-Erzeugungseinheiten</w:t>
      </w:r>
      <w:bookmarkEnd w:id="2778"/>
      <w:bookmarkEnd w:id="2779"/>
      <w:bookmarkEnd w:id="2780"/>
      <w:bookmarkEnd w:id="2781"/>
    </w:p>
    <w:p w14:paraId="5A247F5C" w14:textId="25243B8C" w:rsidR="00166B9D" w:rsidRPr="008E0F64" w:rsidRDefault="00166B9D" w:rsidP="008F4FB0">
      <w:pPr>
        <w:pStyle w:val="FOD-normal"/>
        <w:spacing w:after="120"/>
      </w:pPr>
      <w:r w:rsidRPr="008E0F64">
        <w:t>Wenn Ladestationen die Rückspeisung elektrischer Energie in die vorgeschaltete ortsfeste elektrische Anlage ermöglichen:</w:t>
      </w:r>
    </w:p>
    <w:p w14:paraId="61AE6685" w14:textId="65B7FA74" w:rsidR="00166B9D" w:rsidRPr="008E0F64" w:rsidRDefault="00166B9D" w:rsidP="008F4FB0">
      <w:pPr>
        <w:pStyle w:val="FOD-normal"/>
        <w:spacing w:after="120"/>
      </w:pPr>
      <w:r w:rsidRPr="008E0F64">
        <w:t>1. müssen die Vorschriften für dezentrale Erzeugungseinheiten erfüllt werden, insbesondere im Hinblick auf Schutz gegen elektrischen Schlag, Überstromschutz und Sicherheitsabschaltung,</w:t>
      </w:r>
    </w:p>
    <w:p w14:paraId="6168E862" w14:textId="292EA545" w:rsidR="00166B9D" w:rsidRPr="008E0F64" w:rsidRDefault="00166B9D" w:rsidP="008F4FB0">
      <w:pPr>
        <w:pStyle w:val="FOD-normal"/>
        <w:spacing w:after="120"/>
      </w:pPr>
      <w:r w:rsidRPr="008E0F64">
        <w:t>2. wird das Warnschild "Achtung: Mögliche Rückspeisung elektrischer Energie in die Anlage" an der/den Ladestation(en) und der/den Verteiler- und Schaltgerätekombination(en) angebracht, die dadurch versorgt werden.</w:t>
      </w:r>
    </w:p>
    <w:p w14:paraId="1200A361" w14:textId="7D871BC2" w:rsidR="00166B9D" w:rsidRPr="008E0F64" w:rsidRDefault="00166B9D" w:rsidP="00962ACD">
      <w:pPr>
        <w:pStyle w:val="FOD-niv4"/>
      </w:pPr>
      <w:bookmarkStart w:id="2782" w:name="_Toc167269709"/>
      <w:bookmarkStart w:id="2783" w:name="_Toc167270869"/>
      <w:bookmarkStart w:id="2784" w:name="_Toc196399208"/>
      <w:bookmarkStart w:id="2785" w:name="_Toc196734823"/>
      <w:r w:rsidRPr="008E0F64">
        <w:t>Unterabschnitt 7.22.5.5 - Lage von Ladestationen und ihrer angrenzenden Parkplätze</w:t>
      </w:r>
      <w:bookmarkEnd w:id="2782"/>
      <w:bookmarkEnd w:id="2783"/>
      <w:bookmarkEnd w:id="2784"/>
      <w:bookmarkEnd w:id="2785"/>
    </w:p>
    <w:p w14:paraId="3910AB07" w14:textId="4340DD8F" w:rsidR="00166B9D" w:rsidRPr="008E0F64" w:rsidRDefault="00166B9D" w:rsidP="00166B9D">
      <w:pPr>
        <w:pStyle w:val="FOD-normal"/>
        <w:spacing w:before="0"/>
      </w:pPr>
      <w:r w:rsidRPr="008E0F64">
        <w:t>Ladestationen und ihre angrenzenden Parkplätze befinden sich nicht an Orten, die durch den äußeren Einfluss BE3 gekennzeichnet sind.]</w:t>
      </w:r>
    </w:p>
    <w:p w14:paraId="7BAA3B9D" w14:textId="4F7E1079" w:rsidR="00166B9D" w:rsidRPr="008E0F64" w:rsidRDefault="00166B9D" w:rsidP="00166B9D">
      <w:pPr>
        <w:pStyle w:val="FOD-normal"/>
        <w:spacing w:before="0"/>
      </w:pPr>
    </w:p>
    <w:p w14:paraId="3E9DB870" w14:textId="77777777" w:rsidR="00A24B30" w:rsidRPr="008E0F64" w:rsidRDefault="00A24B30" w:rsidP="00A24B30">
      <w:pPr>
        <w:pStyle w:val="FOD-niv2"/>
      </w:pPr>
      <w:bookmarkStart w:id="2786" w:name="_Toc16234757"/>
      <w:bookmarkStart w:id="2787" w:name="_Toc167269710"/>
      <w:bookmarkStart w:id="2788" w:name="_Toc167269882"/>
      <w:bookmarkStart w:id="2789" w:name="_Toc167270870"/>
      <w:bookmarkStart w:id="2790" w:name="_Toc196399209"/>
      <w:bookmarkStart w:id="2791" w:name="_Toc196465649"/>
      <w:bookmarkStart w:id="2792" w:name="_Toc202779206"/>
      <w:r w:rsidRPr="008E0F64">
        <w:t>Kapitel 7.100 - Springbrunnen und andere Wasserbecken</w:t>
      </w:r>
      <w:bookmarkEnd w:id="2786"/>
      <w:bookmarkEnd w:id="2787"/>
      <w:bookmarkEnd w:id="2788"/>
      <w:bookmarkEnd w:id="2789"/>
      <w:bookmarkEnd w:id="2790"/>
      <w:bookmarkEnd w:id="2791"/>
      <w:bookmarkEnd w:id="2792"/>
    </w:p>
    <w:p w14:paraId="43B967CB" w14:textId="77777777" w:rsidR="00A24B30" w:rsidRPr="008E0F64" w:rsidRDefault="00A24B30" w:rsidP="00A24B30">
      <w:pPr>
        <w:pStyle w:val="FOD-niv3"/>
      </w:pPr>
      <w:bookmarkStart w:id="2793" w:name="_Toc167269711"/>
      <w:bookmarkStart w:id="2794" w:name="_Toc167270871"/>
      <w:bookmarkStart w:id="2795" w:name="_Toc196399210"/>
      <w:r w:rsidRPr="008E0F64">
        <w:t>Abschnitt 7.100.1 - Anwendungsbereich</w:t>
      </w:r>
      <w:bookmarkEnd w:id="2793"/>
      <w:bookmarkEnd w:id="2794"/>
      <w:bookmarkEnd w:id="2795"/>
    </w:p>
    <w:p w14:paraId="3ACFBF0C"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7.100</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4EE10334" w14:textId="77777777" w:rsidR="00A24B30" w:rsidRPr="008E0F64" w:rsidRDefault="00A24B30" w:rsidP="00A24B30">
      <w:pPr>
        <w:pStyle w:val="FOD-normal"/>
      </w:pPr>
      <w:r w:rsidRPr="008E0F64">
        <w:t>Die besonderen Vorschriften des vorliegenden Kapitels gelten für Springbrunnen und andere Wasserbecken, die anhand von sicheren und angemessenen Mitteln für Personen unzugänglich gemacht worden sind. Diese Vorschriften gelten ebenfalls für die daran angrenzenden Bereiche.</w:t>
      </w:r>
    </w:p>
    <w:p w14:paraId="2944C58C" w14:textId="77777777" w:rsidR="00A24B30" w:rsidRPr="008E0F64" w:rsidRDefault="00A24B30" w:rsidP="00A24B30">
      <w:pPr>
        <w:pStyle w:val="FOD-normal"/>
      </w:pPr>
      <w:r w:rsidRPr="008E0F64">
        <w:t>Für Springbrunnen und andere Wasserbecken, die für Personen zugänglich sind, gelten die Vorschriften in Bezug auf Schwimmbäder (</w:t>
      </w:r>
      <w:r w:rsidRPr="008E0F64">
        <w:rPr>
          <w:i/>
          <w:iCs/>
        </w:rPr>
        <w:t>Kapitel 7.2</w:t>
      </w:r>
      <w:r w:rsidRPr="008E0F64">
        <w:t>).</w:t>
      </w:r>
    </w:p>
    <w:p w14:paraId="4E5B55AA" w14:textId="77777777" w:rsidR="00A24B30" w:rsidRPr="008E0F64" w:rsidRDefault="00A24B30" w:rsidP="00A24B30">
      <w:pPr>
        <w:pStyle w:val="FOD-niv3"/>
      </w:pPr>
      <w:bookmarkStart w:id="2796" w:name="_Toc167269712"/>
      <w:bookmarkStart w:id="2797" w:name="_Toc167270872"/>
      <w:bookmarkStart w:id="2798" w:name="_Toc196399211"/>
      <w:r w:rsidRPr="008E0F64">
        <w:lastRenderedPageBreak/>
        <w:t>Abschnitt 7.100.2 - Bestimmung der allgemeinen Eigenschaften - Einteilung der Bereiche</w:t>
      </w:r>
      <w:bookmarkEnd w:id="2796"/>
      <w:bookmarkEnd w:id="2797"/>
      <w:bookmarkEnd w:id="2798"/>
    </w:p>
    <w:p w14:paraId="20F23161" w14:textId="77777777" w:rsidR="00A24B30" w:rsidRPr="008E0F64" w:rsidRDefault="00A24B30" w:rsidP="00A24B30">
      <w:pPr>
        <w:pStyle w:val="FOD-normal"/>
      </w:pPr>
      <w:r w:rsidRPr="008E0F64">
        <w:rPr>
          <w:b/>
        </w:rPr>
        <w:t>Bereich 0</w:t>
      </w:r>
      <w:r w:rsidRPr="008E0F64">
        <w:t>: Innenraum des Beckens, seiner Öffnungen in den Wänden oder im Boden, der Kaskaden und Springbrunnen.</w:t>
      </w:r>
    </w:p>
    <w:p w14:paraId="065D08D2" w14:textId="77777777" w:rsidR="00A24B30" w:rsidRPr="008E0F64" w:rsidRDefault="00A24B30" w:rsidP="00A24B30">
      <w:pPr>
        <w:pStyle w:val="FOD-normal"/>
      </w:pPr>
      <w:r w:rsidRPr="008E0F64">
        <w:rPr>
          <w:b/>
        </w:rPr>
        <w:t>Bereich 1</w:t>
      </w:r>
      <w:r w:rsidRPr="008E0F64">
        <w:t>: Bereich, der begrenzt ist durch:</w:t>
      </w:r>
    </w:p>
    <w:p w14:paraId="3A2804B4" w14:textId="77777777" w:rsidR="00A24B30" w:rsidRPr="008E0F64" w:rsidRDefault="00A24B30" w:rsidP="00445351">
      <w:pPr>
        <w:pStyle w:val="FOD-opsomming1"/>
        <w:numPr>
          <w:ilvl w:val="0"/>
          <w:numId w:val="283"/>
        </w:numPr>
      </w:pPr>
      <w:r w:rsidRPr="008E0F64">
        <w:t>den Bereich 0,</w:t>
      </w:r>
    </w:p>
    <w:p w14:paraId="2C4951DF" w14:textId="77777777" w:rsidR="00A24B30" w:rsidRPr="008E0F64" w:rsidRDefault="00A24B30" w:rsidP="00445351">
      <w:pPr>
        <w:pStyle w:val="FOD-opsomming1"/>
        <w:numPr>
          <w:ilvl w:val="0"/>
          <w:numId w:val="283"/>
        </w:numPr>
      </w:pPr>
      <w:r w:rsidRPr="008E0F64">
        <w:t>die senkrechte Oberfläche in einem Abstand von 2 m zum Beckenrand,</w:t>
      </w:r>
    </w:p>
    <w:p w14:paraId="13D6A1BF" w14:textId="77777777" w:rsidR="00A24B30" w:rsidRPr="008E0F64" w:rsidRDefault="00A24B30" w:rsidP="00445351">
      <w:pPr>
        <w:pStyle w:val="FOD-opsomming1"/>
        <w:numPr>
          <w:ilvl w:val="0"/>
          <w:numId w:val="283"/>
        </w:numPr>
      </w:pPr>
      <w:r w:rsidRPr="008E0F64">
        <w:t>den Boden,</w:t>
      </w:r>
    </w:p>
    <w:p w14:paraId="2C07C5AC" w14:textId="77777777" w:rsidR="00A24B30" w:rsidRPr="008E0F64" w:rsidRDefault="00A24B30" w:rsidP="00445351">
      <w:pPr>
        <w:pStyle w:val="FOD-opsomming1"/>
        <w:numPr>
          <w:ilvl w:val="0"/>
          <w:numId w:val="283"/>
        </w:numPr>
      </w:pPr>
      <w:r w:rsidRPr="008E0F64">
        <w:t>die waagerechte Fläche, die sich 2,5 m über dem Boden oder der Oberfläche, auf der sich Personen aufhalten können, befindet.</w:t>
      </w:r>
    </w:p>
    <w:p w14:paraId="4137348C" w14:textId="77777777" w:rsidR="00A24B30" w:rsidRPr="008E0F64" w:rsidRDefault="00A24B30" w:rsidP="00A24B30">
      <w:pPr>
        <w:pStyle w:val="FOD-normal"/>
      </w:pPr>
      <w:r w:rsidRPr="008E0F64">
        <w:t>Umfassen Springbrunnen oder andere Wasserbecken Strukturelemente, wo sich Personen aufhalten können, wird Bereich 1 begrenzt durch:</w:t>
      </w:r>
    </w:p>
    <w:p w14:paraId="7DE7A942" w14:textId="77777777" w:rsidR="00A24B30" w:rsidRPr="008E0F64" w:rsidRDefault="00A24B30" w:rsidP="00445351">
      <w:pPr>
        <w:pStyle w:val="FOD-opsomming1"/>
        <w:numPr>
          <w:ilvl w:val="0"/>
          <w:numId w:val="284"/>
        </w:numPr>
      </w:pPr>
      <w:r w:rsidRPr="008E0F64">
        <w:t>eine senkrechte Oberfläche in einem Abstand von 1,5 m rund um diese Strukturelemente,</w:t>
      </w:r>
    </w:p>
    <w:p w14:paraId="3B555757" w14:textId="77777777" w:rsidR="00A24B30" w:rsidRPr="008E0F64" w:rsidRDefault="00A24B30" w:rsidP="00445351">
      <w:pPr>
        <w:pStyle w:val="FOD-opsomming1"/>
        <w:numPr>
          <w:ilvl w:val="0"/>
          <w:numId w:val="284"/>
        </w:numPr>
      </w:pPr>
      <w:r w:rsidRPr="008E0F64">
        <w:t>die waagerechte Fläche, die sich 2,5 m über der höchsten Ebene, auf der sich Personen aufhalten können, befindet.</w:t>
      </w:r>
    </w:p>
    <w:p w14:paraId="540482F0" w14:textId="77777777" w:rsidR="00A24B30" w:rsidRPr="008E0F64" w:rsidRDefault="00A24B30" w:rsidP="00A24B30">
      <w:pPr>
        <w:pStyle w:val="FOD-normal"/>
      </w:pPr>
      <w:r w:rsidRPr="008E0F64">
        <w:t>Das Vorhandensein von festen, mindestens 2,5 m hohen Wänden beeinflusst die Abmessungen des vorerwähnten Bereichs 1.</w:t>
      </w:r>
    </w:p>
    <w:p w14:paraId="4C202553" w14:textId="77777777" w:rsidR="00A24B30" w:rsidRPr="008E0F64" w:rsidRDefault="00A24B30" w:rsidP="00A24B30">
      <w:pPr>
        <w:pStyle w:val="FOD-normal"/>
      </w:pPr>
      <w:r w:rsidRPr="008E0F64">
        <w:t>Es gibt keinen Bereich 2.</w:t>
      </w:r>
    </w:p>
    <w:p w14:paraId="0844CFD3" w14:textId="77777777" w:rsidR="00A24B30" w:rsidRPr="008E0F64" w:rsidRDefault="00A24B30" w:rsidP="00A24B30">
      <w:pPr>
        <w:pStyle w:val="FOD-niv3"/>
      </w:pPr>
      <w:bookmarkStart w:id="2799" w:name="_Toc167269713"/>
      <w:bookmarkStart w:id="2800" w:name="_Toc167270873"/>
      <w:bookmarkStart w:id="2801" w:name="_Toc196399212"/>
      <w:r w:rsidRPr="008E0F64">
        <w:t>Abschnitt 7.100.3 - Schutz gegen elektrischen Schlag</w:t>
      </w:r>
      <w:bookmarkEnd w:id="2799"/>
      <w:bookmarkEnd w:id="2800"/>
      <w:bookmarkEnd w:id="2801"/>
    </w:p>
    <w:p w14:paraId="52E58FFE" w14:textId="77777777" w:rsidR="00A24B30" w:rsidRPr="008E0F64" w:rsidRDefault="00A24B30" w:rsidP="00962ACD">
      <w:pPr>
        <w:pStyle w:val="FOD-niv4"/>
      </w:pPr>
      <w:bookmarkStart w:id="2802" w:name="_Toc167269714"/>
      <w:bookmarkStart w:id="2803" w:name="_Toc167270874"/>
      <w:bookmarkStart w:id="2804" w:name="_Toc196399213"/>
      <w:bookmarkStart w:id="2805" w:name="_Toc196734824"/>
      <w:r w:rsidRPr="008E0F64">
        <w:t>Unterabschnitt 7.100.3.1 - Schutz gegen indirektes Berühren durch Benutzung von Sicherheitskleinspannung</w:t>
      </w:r>
      <w:bookmarkEnd w:id="2802"/>
      <w:bookmarkEnd w:id="2803"/>
      <w:bookmarkEnd w:id="2804"/>
      <w:bookmarkEnd w:id="2805"/>
    </w:p>
    <w:p w14:paraId="4BD1E1E8" w14:textId="77777777" w:rsidR="00A24B30" w:rsidRPr="008E0F64" w:rsidRDefault="00A24B30" w:rsidP="00A24B30">
      <w:pPr>
        <w:pStyle w:val="FOD-normal"/>
      </w:pPr>
      <w:r w:rsidRPr="008E0F64">
        <w:t>Wird in den Bereichen 0 und 1 durch die Benutzung von Sicherheitskleinspannung Schutz gegen indirektes Berühren geboten, liegt die maximale Spannung bei 50 V Wechselstrom, 75 V Gleichstrom mit Welligkeit bzw. 120 V Gleichstrom ohne Welligkeit.</w:t>
      </w:r>
    </w:p>
    <w:p w14:paraId="4DD46AEE" w14:textId="77777777" w:rsidR="00A24B30" w:rsidRPr="008E0F64" w:rsidRDefault="00A24B30" w:rsidP="00962ACD">
      <w:pPr>
        <w:pStyle w:val="FOD-niv4"/>
      </w:pPr>
      <w:bookmarkStart w:id="2806" w:name="_Toc167269715"/>
      <w:bookmarkStart w:id="2807" w:name="_Toc167270875"/>
      <w:bookmarkStart w:id="2808" w:name="_Toc196399214"/>
      <w:bookmarkStart w:id="2809" w:name="_Toc196734825"/>
      <w:r w:rsidRPr="008E0F64">
        <w:t>Unterabschnitt 7.100.3.2 - Schutz gegen direktes Berühren - Schutzart der elektrischen Betriebsmittel</w:t>
      </w:r>
      <w:bookmarkEnd w:id="2806"/>
      <w:bookmarkEnd w:id="2807"/>
      <w:bookmarkEnd w:id="2808"/>
      <w:bookmarkEnd w:id="2809"/>
    </w:p>
    <w:p w14:paraId="69170AA5" w14:textId="77777777" w:rsidR="00A24B30" w:rsidRPr="008E0F64" w:rsidRDefault="00A24B30" w:rsidP="00A24B30">
      <w:pPr>
        <w:pStyle w:val="FOD-normal"/>
      </w:pPr>
      <w:r w:rsidRPr="008E0F64">
        <w:t>In den Bereichen 0 und 1 wird anhand von Isolierungen, Hindernissen oder Umhüllungen Schutz gegen direktes Berühren geboten.</w:t>
      </w:r>
    </w:p>
    <w:p w14:paraId="34004225" w14:textId="77777777" w:rsidR="00A24B30" w:rsidRPr="008E0F64" w:rsidRDefault="00A24B30" w:rsidP="00A24B30">
      <w:pPr>
        <w:pStyle w:val="FOD-normal"/>
        <w:keepNext/>
      </w:pPr>
      <w:r w:rsidRPr="008E0F64">
        <w:t>Die Schutzart der elektrischen Betriebsmittel entspricht:</w:t>
      </w:r>
    </w:p>
    <w:p w14:paraId="08F655FE" w14:textId="77777777" w:rsidR="00A24B30" w:rsidRPr="008E0F64" w:rsidRDefault="00A24B30" w:rsidP="00445351">
      <w:pPr>
        <w:pStyle w:val="FOD-opsomming1"/>
        <w:keepNext/>
        <w:numPr>
          <w:ilvl w:val="0"/>
          <w:numId w:val="285"/>
        </w:numPr>
      </w:pPr>
      <w:r w:rsidRPr="008E0F64">
        <w:t>in Bereich 0 mindestens IPX7/IPX8,</w:t>
      </w:r>
    </w:p>
    <w:p w14:paraId="6D4DAEDD" w14:textId="77777777" w:rsidR="00A24B30" w:rsidRPr="008E0F64" w:rsidRDefault="00A24B30" w:rsidP="00445351">
      <w:pPr>
        <w:pStyle w:val="FOD-opsomming1"/>
        <w:keepNext/>
        <w:numPr>
          <w:ilvl w:val="0"/>
          <w:numId w:val="285"/>
        </w:numPr>
      </w:pPr>
      <w:r w:rsidRPr="008E0F64">
        <w:t>in Bereich 1 mindestens IPX5.</w:t>
      </w:r>
    </w:p>
    <w:p w14:paraId="583A39F6" w14:textId="77777777" w:rsidR="00A24B30" w:rsidRPr="008E0F64" w:rsidRDefault="00A24B30" w:rsidP="00962ACD">
      <w:pPr>
        <w:pStyle w:val="FOD-niv4"/>
      </w:pPr>
      <w:bookmarkStart w:id="2810" w:name="_Toc167269716"/>
      <w:bookmarkStart w:id="2811" w:name="_Toc167270876"/>
      <w:bookmarkStart w:id="2812" w:name="_Toc196399215"/>
      <w:bookmarkStart w:id="2813" w:name="_Toc196734826"/>
      <w:r w:rsidRPr="008E0F64">
        <w:t>Unterabschnitt 7.100.3.3 - Elektrische Schutztrennung der Stromkreise</w:t>
      </w:r>
      <w:bookmarkEnd w:id="2810"/>
      <w:bookmarkEnd w:id="2811"/>
      <w:bookmarkEnd w:id="2812"/>
      <w:bookmarkEnd w:id="2813"/>
    </w:p>
    <w:p w14:paraId="4CCE7EF0" w14:textId="77777777" w:rsidR="00A24B30" w:rsidRPr="008E0F64" w:rsidRDefault="00A24B30" w:rsidP="00A24B30">
      <w:pPr>
        <w:pStyle w:val="FOD-normal"/>
      </w:pPr>
      <w:r w:rsidRPr="008E0F64">
        <w:t>Wird zum Schutz gegen elektrischen Schlag eine elektrische Schutztrennung der Stromkreise vorgenommen, darf an jeden Trenntransformator nur ein Gerät angeschlossen werden.</w:t>
      </w:r>
    </w:p>
    <w:p w14:paraId="28E89E99" w14:textId="77777777" w:rsidR="00A24B30" w:rsidRPr="008E0F64" w:rsidRDefault="00A24B30" w:rsidP="00962ACD">
      <w:pPr>
        <w:pStyle w:val="FOD-niv4"/>
      </w:pPr>
      <w:bookmarkStart w:id="2814" w:name="_Toc167269717"/>
      <w:bookmarkStart w:id="2815" w:name="_Toc167270877"/>
      <w:bookmarkStart w:id="2816" w:name="_Toc196399216"/>
      <w:bookmarkStart w:id="2817" w:name="_Toc196734827"/>
      <w:r w:rsidRPr="008E0F64">
        <w:t>Unterabschnitt 7.100.3.4 - Zusätzliche Potentialausgleichsverbindungen</w:t>
      </w:r>
      <w:bookmarkEnd w:id="2814"/>
      <w:bookmarkEnd w:id="2815"/>
      <w:bookmarkEnd w:id="2816"/>
      <w:bookmarkEnd w:id="2817"/>
    </w:p>
    <w:p w14:paraId="7F190C26" w14:textId="77777777" w:rsidR="00A24B30" w:rsidRPr="008E0F64" w:rsidRDefault="00A24B30" w:rsidP="00A24B30">
      <w:pPr>
        <w:pStyle w:val="FOD-normal"/>
      </w:pPr>
      <w:r w:rsidRPr="008E0F64">
        <w:t xml:space="preserve">Eine zusätzliche Potentialausgleichsverbindung (siehe </w:t>
      </w:r>
      <w:r w:rsidRPr="008E0F64">
        <w:rPr>
          <w:i/>
          <w:iCs/>
        </w:rPr>
        <w:t>Unterabschnitt 4.2.3.2</w:t>
      </w:r>
      <w:r w:rsidRPr="008E0F64">
        <w:t xml:space="preserve">), die gemäß den Bestimmungen von </w:t>
      </w:r>
      <w:r w:rsidRPr="008E0F64">
        <w:rPr>
          <w:i/>
          <w:iCs/>
        </w:rPr>
        <w:t>Unterabschnitt 5.4.4.2</w:t>
      </w:r>
      <w:r w:rsidRPr="008E0F64">
        <w:t xml:space="preserve"> hergestellt wird, verbindet alle fremden leitfähigen Teile mit den gleichzeitig berührbaren leitfähigen Körpern der elektrischen Betriebsmittel, die sich in den Bereichen 0 und 1 befinden, mit Ausnahme der Körper der elektrischen Betriebsmittel mit Sicherheitskleinspannung. </w:t>
      </w:r>
    </w:p>
    <w:p w14:paraId="7EF41353" w14:textId="77777777" w:rsidR="00A24B30" w:rsidRPr="008E0F64" w:rsidRDefault="00A24B30" w:rsidP="00A24B30">
      <w:pPr>
        <w:pStyle w:val="FOD-niv3"/>
      </w:pPr>
      <w:bookmarkStart w:id="2818" w:name="_Toc167269718"/>
      <w:bookmarkStart w:id="2819" w:name="_Toc167270878"/>
      <w:bookmarkStart w:id="2820" w:name="_Toc196399217"/>
      <w:r w:rsidRPr="008E0F64">
        <w:t>Abschnitt 7.100.4 - Wahl und Einsatz elektrischer Betriebsmittel</w:t>
      </w:r>
      <w:bookmarkEnd w:id="2818"/>
      <w:bookmarkEnd w:id="2819"/>
      <w:bookmarkEnd w:id="2820"/>
      <w:r w:rsidRPr="008E0F64">
        <w:t xml:space="preserve"> </w:t>
      </w:r>
    </w:p>
    <w:p w14:paraId="74964B5D" w14:textId="77777777" w:rsidR="00A24B30" w:rsidRPr="008E0F64" w:rsidRDefault="00A24B30" w:rsidP="00962ACD">
      <w:pPr>
        <w:pStyle w:val="FOD-niv4"/>
      </w:pPr>
      <w:bookmarkStart w:id="2821" w:name="_Toc167269719"/>
      <w:bookmarkStart w:id="2822" w:name="_Toc167270879"/>
      <w:bookmarkStart w:id="2823" w:name="_Toc196399218"/>
      <w:bookmarkStart w:id="2824" w:name="_Toc196734828"/>
      <w:r w:rsidRPr="008E0F64">
        <w:t>Unterabschnitt 7.100.4.1 - Elektrische Leitungen</w:t>
      </w:r>
      <w:bookmarkEnd w:id="2821"/>
      <w:bookmarkEnd w:id="2822"/>
      <w:bookmarkEnd w:id="2823"/>
      <w:bookmarkEnd w:id="2824"/>
    </w:p>
    <w:p w14:paraId="44D6247F" w14:textId="77777777" w:rsidR="00A24B30" w:rsidRPr="008E0F64" w:rsidRDefault="00A24B30" w:rsidP="00A24B30">
      <w:pPr>
        <w:pStyle w:val="FOD-normal"/>
      </w:pPr>
      <w:r w:rsidRPr="008E0F64">
        <w:t>In den Bereichen 0 und 1 sind elektrische Leitungen auf diejenigen beschränkt, die für die Versorgung der elektrischen Betriebsmittel in diesen Bereichen erforderlich sind.</w:t>
      </w:r>
    </w:p>
    <w:p w14:paraId="664303C3" w14:textId="77777777" w:rsidR="00A24B30" w:rsidRPr="008E0F64" w:rsidRDefault="00A24B30" w:rsidP="00A24B30">
      <w:pPr>
        <w:pStyle w:val="FOD-normal"/>
      </w:pPr>
      <w:r w:rsidRPr="008E0F64">
        <w:t>Verbindungsdosen von elektrischen Leitungen und Steckdosen sind in den Bereichen 0 und 1 verboten. Im Falle von SELV-Stromkreisen sind sie jedoch in Bereich 1 zugelassen.</w:t>
      </w:r>
    </w:p>
    <w:p w14:paraId="43CC23F9" w14:textId="77777777" w:rsidR="00736A76" w:rsidRPr="008E0F64" w:rsidRDefault="00736A76">
      <w:pPr>
        <w:rPr>
          <w:rFonts w:ascii="Trebuchet MS" w:eastAsiaTheme="minorHAnsi" w:hAnsi="Trebuchet MS"/>
          <w:b/>
          <w:sz w:val="21"/>
          <w:lang w:eastAsia="nl-NL"/>
        </w:rPr>
      </w:pPr>
      <w:r w:rsidRPr="008E0F64">
        <w:br w:type="page"/>
      </w:r>
    </w:p>
    <w:p w14:paraId="33F431B2" w14:textId="78893BE8" w:rsidR="00A24B30" w:rsidRPr="008E0F64" w:rsidRDefault="00A24B30" w:rsidP="00962ACD">
      <w:pPr>
        <w:pStyle w:val="FOD-niv4"/>
      </w:pPr>
      <w:bookmarkStart w:id="2825" w:name="_Toc167269720"/>
      <w:bookmarkStart w:id="2826" w:name="_Toc167270880"/>
      <w:bookmarkStart w:id="2827" w:name="_Toc196399219"/>
      <w:bookmarkStart w:id="2828" w:name="_Toc196734829"/>
      <w:r w:rsidRPr="008E0F64">
        <w:lastRenderedPageBreak/>
        <w:t>Unterabschnitt 7.100.4.2 - Elektrische Betriebsmittel</w:t>
      </w:r>
      <w:bookmarkEnd w:id="2825"/>
      <w:bookmarkEnd w:id="2826"/>
      <w:bookmarkEnd w:id="2827"/>
      <w:bookmarkEnd w:id="2828"/>
    </w:p>
    <w:p w14:paraId="3A235C0C" w14:textId="77777777" w:rsidR="00A24B30" w:rsidRPr="008E0F64" w:rsidRDefault="00A24B30" w:rsidP="00F1261E">
      <w:pPr>
        <w:widowControl w:val="0"/>
        <w:numPr>
          <w:ilvl w:val="0"/>
          <w:numId w:val="66"/>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Leuchten</w:t>
      </w:r>
    </w:p>
    <w:p w14:paraId="798EFECA" w14:textId="77777777" w:rsidR="00A24B30" w:rsidRPr="008E0F64" w:rsidRDefault="00A24B30" w:rsidP="00A24B30">
      <w:pPr>
        <w:pStyle w:val="FOD-normal"/>
      </w:pPr>
      <w:r w:rsidRPr="008E0F64">
        <w:t>In den Bereichen 0 und 1 sind Leuchten zugelassen, sofern sie durch eine der folgenden Maßnahmen geschützt werden:</w:t>
      </w:r>
    </w:p>
    <w:p w14:paraId="7DD181B1" w14:textId="77777777" w:rsidR="00A24B30" w:rsidRPr="008E0F64" w:rsidRDefault="00A24B30" w:rsidP="00445351">
      <w:pPr>
        <w:pStyle w:val="FOD-opsomming1"/>
        <w:numPr>
          <w:ilvl w:val="0"/>
          <w:numId w:val="286"/>
        </w:numPr>
      </w:pPr>
      <w:r w:rsidRPr="008E0F64">
        <w:t xml:space="preserve">Versorgung mit SELV gemäß den Werten in </w:t>
      </w:r>
      <w:r w:rsidRPr="008E0F64">
        <w:rPr>
          <w:i/>
          <w:iCs/>
        </w:rPr>
        <w:t>Unterabschnitt 7.100.3.1</w:t>
      </w:r>
      <w:r w:rsidRPr="008E0F64">
        <w:t>. Das Gerät zur Versorgung mit SELV befindet sich außerhalb der Bereiche 0 und 1,</w:t>
      </w:r>
    </w:p>
    <w:p w14:paraId="69695C4F" w14:textId="77777777" w:rsidR="00A24B30" w:rsidRPr="008E0F64" w:rsidRDefault="00A24B30" w:rsidP="00445351">
      <w:pPr>
        <w:pStyle w:val="FOD-opsomming1"/>
        <w:numPr>
          <w:ilvl w:val="0"/>
          <w:numId w:val="286"/>
        </w:numPr>
      </w:pPr>
      <w:r w:rsidRPr="008E0F64">
        <w:t>automatische Abschaltung der Stromversorgung durch eine Differenzstrom-Schutzeinrichtung mit hoher oder sehr hoher Empfindlichkeit,</w:t>
      </w:r>
    </w:p>
    <w:p w14:paraId="0A072A07" w14:textId="77777777" w:rsidR="00A24B30" w:rsidRPr="008E0F64" w:rsidRDefault="00A24B30" w:rsidP="00445351">
      <w:pPr>
        <w:pStyle w:val="FOD-opsomming1"/>
        <w:numPr>
          <w:ilvl w:val="0"/>
          <w:numId w:val="286"/>
        </w:numPr>
      </w:pPr>
      <w:r w:rsidRPr="008E0F64">
        <w:t xml:space="preserve">einzelne elektrische Schutztrennung der Stromkreise gemäß den Vorschriften von </w:t>
      </w:r>
      <w:r w:rsidRPr="008E0F64">
        <w:rPr>
          <w:i/>
          <w:iCs/>
        </w:rPr>
        <w:t>Unterabschnitt 4.2.3.3 Buchstabe c</w:t>
      </w:r>
      <w:r w:rsidRPr="008E0F64">
        <w:t>.</w:t>
      </w:r>
      <w:r w:rsidRPr="008E0F64">
        <w:rPr>
          <w:i/>
        </w:rPr>
        <w:t xml:space="preserve"> </w:t>
      </w:r>
      <w:r w:rsidRPr="008E0F64">
        <w:t>Das Versorgungsgerät befindet sich außerhalb der Bereiche 0 und 1.</w:t>
      </w:r>
    </w:p>
    <w:p w14:paraId="4FE41486" w14:textId="77777777" w:rsidR="00A24B30" w:rsidRPr="008E0F64" w:rsidRDefault="00A24B30" w:rsidP="00A24B30">
      <w:pPr>
        <w:pStyle w:val="FOD-normal"/>
      </w:pPr>
      <w:r w:rsidRPr="008E0F64">
        <w:t>Leuchten in den Bereichen 0 und 1 müssen befestigt und mit einem mechanischen Schutz (äußerer Einfluss AG2), der sich nur mithilfe von Werkzeugen entfernen lässt, versehen sein.</w:t>
      </w:r>
    </w:p>
    <w:p w14:paraId="7BF44B8B" w14:textId="77777777" w:rsidR="00A24B30" w:rsidRPr="008E0F64" w:rsidRDefault="00A24B30" w:rsidP="00A24B30">
      <w:pPr>
        <w:pStyle w:val="FOD-normal"/>
      </w:pPr>
      <w:r w:rsidRPr="008E0F64">
        <w:t>Leuchten in Bereich 0, die sich hinter festen Fenstern befinden und außerhalb von Bereich 0 versorgt werden, müssen so angebracht werden, dass es nicht zu einem galvanischen Kontakt zwischen dem Körper der Leuchten und leitfähigen Teilen der Fenster kommen kann.</w:t>
      </w:r>
    </w:p>
    <w:p w14:paraId="6602FECB" w14:textId="77777777" w:rsidR="00A24B30" w:rsidRPr="008E0F64" w:rsidRDefault="00A24B30" w:rsidP="00F1261E">
      <w:pPr>
        <w:widowControl w:val="0"/>
        <w:numPr>
          <w:ilvl w:val="0"/>
          <w:numId w:val="66"/>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Andere elektrische Geräte</w:t>
      </w:r>
    </w:p>
    <w:p w14:paraId="1BF58FC9" w14:textId="77777777" w:rsidR="00A24B30" w:rsidRPr="008E0F64" w:rsidRDefault="00A24B30" w:rsidP="00A24B30">
      <w:pPr>
        <w:pStyle w:val="FOD-normal"/>
      </w:pPr>
      <w:r w:rsidRPr="008E0F64">
        <w:t>In den Bereichen 0 und 1 sind nur die in den vorhergehenden Punkten erwähnten Pumpen und elektrischen Betriebsmittel zugelassen.</w:t>
      </w:r>
    </w:p>
    <w:p w14:paraId="3699C3EC" w14:textId="77777777" w:rsidR="00A24B30" w:rsidRPr="008E0F64" w:rsidRDefault="00A24B30" w:rsidP="00A24B30">
      <w:pPr>
        <w:pStyle w:val="FOD-normal"/>
      </w:pPr>
      <w:r w:rsidRPr="008E0F64">
        <w:t xml:space="preserve">Pumpen sind durch eine der unter </w:t>
      </w:r>
      <w:r w:rsidRPr="008E0F64">
        <w:rPr>
          <w:i/>
          <w:iCs/>
        </w:rPr>
        <w:t>Buchstabe a</w:t>
      </w:r>
      <w:r w:rsidRPr="008E0F64">
        <w:t xml:space="preserve"> erwähnten Maßnahmen geschützt.</w:t>
      </w:r>
    </w:p>
    <w:p w14:paraId="43FE0D86" w14:textId="77777777" w:rsidR="00A24B30" w:rsidRPr="008E0F64" w:rsidRDefault="00A24B30" w:rsidP="00A24B30">
      <w:pPr>
        <w:pStyle w:val="FOD-normal"/>
      </w:pPr>
      <w:r w:rsidRPr="008E0F64">
        <w:t>Befinden sich elektrische Betriebsmittel in einem Kabelkanal bzw. Technikraum in Bereich 1:</w:t>
      </w:r>
    </w:p>
    <w:p w14:paraId="0459B0E4" w14:textId="77777777" w:rsidR="00A24B30" w:rsidRPr="008E0F64" w:rsidRDefault="00A24B30" w:rsidP="00445351">
      <w:pPr>
        <w:pStyle w:val="FOD-opsomming1"/>
        <w:numPr>
          <w:ilvl w:val="0"/>
          <w:numId w:val="287"/>
        </w:numPr>
      </w:pPr>
      <w:r w:rsidRPr="008E0F64">
        <w:t>sind sie nur für das Service- und Instandhaltungspersonal zugänglich,</w:t>
      </w:r>
    </w:p>
    <w:p w14:paraId="7FE3BAD2" w14:textId="77777777" w:rsidR="00A24B30" w:rsidRPr="008E0F64" w:rsidRDefault="00A24B30" w:rsidP="00445351">
      <w:pPr>
        <w:pStyle w:val="FOD-opsomming1"/>
        <w:numPr>
          <w:ilvl w:val="0"/>
          <w:numId w:val="287"/>
        </w:numPr>
      </w:pPr>
      <w:r w:rsidRPr="008E0F64">
        <w:t>werden alle ungeschützten aktiven Teile, die bei Entfernen oder Öffnen der Umhüllungen versehentlich berührt werden könnten, automatisch spannungsfrei geschaltet,</w:t>
      </w:r>
    </w:p>
    <w:p w14:paraId="5E82F9A2" w14:textId="77777777" w:rsidR="00A24B30" w:rsidRPr="008E0F64" w:rsidRDefault="00A24B30" w:rsidP="00445351">
      <w:pPr>
        <w:pStyle w:val="FOD-opsomming1"/>
        <w:numPr>
          <w:ilvl w:val="0"/>
          <w:numId w:val="287"/>
        </w:numPr>
      </w:pPr>
      <w:r w:rsidRPr="008E0F64">
        <w:t>können dieser Kabelkanal bzw. Raum nicht überflutet werden.</w:t>
      </w:r>
    </w:p>
    <w:p w14:paraId="61AF92B1" w14:textId="77777777" w:rsidR="00A24B30" w:rsidRPr="008E0F64" w:rsidRDefault="00A24B30" w:rsidP="00A24B30">
      <w:pPr>
        <w:pStyle w:val="FOD-niv2"/>
      </w:pPr>
      <w:bookmarkStart w:id="2829" w:name="_Toc16234758"/>
      <w:bookmarkStart w:id="2830" w:name="_Toc167269721"/>
      <w:bookmarkStart w:id="2831" w:name="_Toc167269883"/>
      <w:bookmarkStart w:id="2832" w:name="_Toc167270881"/>
      <w:bookmarkStart w:id="2833" w:name="_Toc196399220"/>
      <w:bookmarkStart w:id="2834" w:name="_Toc196465650"/>
      <w:bookmarkStart w:id="2835" w:name="_Toc202779207"/>
      <w:r w:rsidRPr="008E0F64">
        <w:t>Kapitel 7.101 - Abgestellte Fahrzeuge oder Straßenanhänger</w:t>
      </w:r>
      <w:bookmarkEnd w:id="2829"/>
      <w:bookmarkEnd w:id="2830"/>
      <w:bookmarkEnd w:id="2831"/>
      <w:bookmarkEnd w:id="2832"/>
      <w:bookmarkEnd w:id="2833"/>
      <w:bookmarkEnd w:id="2834"/>
      <w:bookmarkEnd w:id="2835"/>
    </w:p>
    <w:p w14:paraId="279B7E26" w14:textId="77777777" w:rsidR="00A24B30" w:rsidRPr="008E0F64" w:rsidRDefault="00A24B30" w:rsidP="00A24B30">
      <w:pPr>
        <w:pStyle w:val="FOD-niv3"/>
      </w:pPr>
      <w:bookmarkStart w:id="2836" w:name="_Toc167269722"/>
      <w:bookmarkStart w:id="2837" w:name="_Toc167270882"/>
      <w:bookmarkStart w:id="2838" w:name="_Toc196399221"/>
      <w:r w:rsidRPr="008E0F64">
        <w:t>Abschnitt 7.101.1 - Anwendungsbereich</w:t>
      </w:r>
      <w:bookmarkEnd w:id="2836"/>
      <w:bookmarkEnd w:id="2837"/>
      <w:bookmarkEnd w:id="2838"/>
    </w:p>
    <w:p w14:paraId="13433639"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7.101</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1483E7F3" w14:textId="77777777" w:rsidR="00A24B30" w:rsidRPr="008E0F64" w:rsidRDefault="00A24B30" w:rsidP="00A24B30">
      <w:pPr>
        <w:pStyle w:val="FOD-normal"/>
      </w:pPr>
      <w:r w:rsidRPr="008E0F64">
        <w:t>Die besonderen Vorschriften des vorliegenden Kapitels gelten für die Stromversorgung elektrischer Betriebsmittel an Bord von abgestellten Kraftfahrzeugen oder Straßenanhängern.</w:t>
      </w:r>
    </w:p>
    <w:p w14:paraId="23661472" w14:textId="77777777" w:rsidR="00A24B30" w:rsidRPr="008E0F64" w:rsidRDefault="00A24B30" w:rsidP="00A24B30">
      <w:pPr>
        <w:pStyle w:val="FOD-niv3"/>
      </w:pPr>
      <w:bookmarkStart w:id="2839" w:name="_Toc167269723"/>
      <w:bookmarkStart w:id="2840" w:name="_Toc167270883"/>
      <w:bookmarkStart w:id="2841" w:name="_Toc196399222"/>
      <w:r w:rsidRPr="008E0F64">
        <w:t>Abschnitt 7.101.2 - Schutz gegen elektrischen Schlag</w:t>
      </w:r>
      <w:bookmarkEnd w:id="2839"/>
      <w:bookmarkEnd w:id="2840"/>
      <w:bookmarkEnd w:id="2841"/>
    </w:p>
    <w:p w14:paraId="1E2B119D" w14:textId="77777777" w:rsidR="00A24B30" w:rsidRPr="008E0F64" w:rsidRDefault="00A24B30" w:rsidP="00A24B30">
      <w:pPr>
        <w:pStyle w:val="FOD-normal"/>
      </w:pPr>
      <w:r w:rsidRPr="008E0F64">
        <w:t>Elektrische Betriebsmittel an Bord von abgestellten Kraftfahrzeugen oder Straßenanhängern werden auf eine der folgenden Arten versorgt:</w:t>
      </w:r>
    </w:p>
    <w:p w14:paraId="754F7059" w14:textId="77777777" w:rsidR="00A24B30" w:rsidRPr="008E0F64" w:rsidRDefault="00A24B30" w:rsidP="00445351">
      <w:pPr>
        <w:pStyle w:val="FOD-opsomming1"/>
        <w:numPr>
          <w:ilvl w:val="0"/>
          <w:numId w:val="288"/>
        </w:numPr>
      </w:pPr>
      <w:r w:rsidRPr="008E0F64">
        <w:t>durch einen Generator an Bord des Fahrzeugs bzw. Anhängers; alle Körper der elektrischen Maschinen und Geräte sind miteinander verbunden; das Bordnetz versorgt keine elektrischen Maschinen und Geräte außerhalb des Fahrzeugs, es sei denn, die Körper dieser Betriebsmittel sind elektrisch verbunden mit den Körpern des Fahrzeugs,</w:t>
      </w:r>
    </w:p>
    <w:p w14:paraId="03960F01" w14:textId="77777777" w:rsidR="00A24B30" w:rsidRPr="008E0F64" w:rsidRDefault="00A24B30" w:rsidP="00445351">
      <w:pPr>
        <w:pStyle w:val="FOD-opsomming1"/>
        <w:numPr>
          <w:ilvl w:val="0"/>
          <w:numId w:val="288"/>
        </w:numPr>
      </w:pPr>
      <w:r w:rsidRPr="008E0F64">
        <w:t>über ein öffentliches Verteilnetz durch einen Trenntransformator oder eine Motor-Generator-Einheit mit gleichwertigen Sicherheitsgarantien,</w:t>
      </w:r>
    </w:p>
    <w:p w14:paraId="2ECA58D4" w14:textId="77777777" w:rsidR="00A24B30" w:rsidRPr="008E0F64" w:rsidRDefault="00A24B30" w:rsidP="00445351">
      <w:pPr>
        <w:pStyle w:val="FOD-opsomming1"/>
        <w:numPr>
          <w:ilvl w:val="0"/>
          <w:numId w:val="288"/>
        </w:numPr>
      </w:pPr>
      <w:r w:rsidRPr="008E0F64">
        <w:t>unmittelbar über ein öffentliches Verteilnetz, sofern die elektrischen Betriebsmittel im Fahrzeug bzw. Anhänger durch eine Differenzstrom-Schutzeinrichtung mit hoher oder sehr hoher Empfindlichkeit geschützt werden; die Körper der elektrischen Betriebsmittel im Fahrzeug bzw. Anhänger sind mit einem Erder verbunden, dessen Erdungswiderstand 800 Ohm nicht überschreitet.</w:t>
      </w:r>
    </w:p>
    <w:p w14:paraId="23BE9116" w14:textId="77777777" w:rsidR="00A24B30" w:rsidRPr="008E0F64" w:rsidRDefault="00A24B30" w:rsidP="00A24B30">
      <w:pPr>
        <w:pStyle w:val="FOD-normal"/>
      </w:pPr>
      <w:r w:rsidRPr="008E0F64">
        <w:t>Bei Verwendung der weiter oben im zweiten und dritten Gedankenstrich aufgeführten Versorgungssysteme muss das flexible Speisekabel zum Beispiel durch eine Eintrittsstelle aus Isolierstoff, der das Kabel umschließt, oder anhand eines Gerätesteckers so in das Fahrzeug eingeführt werden, dass kein Isolationsfehler auftreten kann, der wiederum dazu führen könnte, dass die Metallmasse des Fahrzeugs unter Spannung gesetzt wird.</w:t>
      </w:r>
    </w:p>
    <w:p w14:paraId="60D0CB30" w14:textId="77777777" w:rsidR="00A24B30" w:rsidRPr="008E0F64" w:rsidRDefault="00A24B30" w:rsidP="00A24B30">
      <w:pPr>
        <w:pStyle w:val="FOD-niv2"/>
      </w:pPr>
      <w:bookmarkStart w:id="2842" w:name="_Toc16234759"/>
      <w:bookmarkStart w:id="2843" w:name="_Toc167269724"/>
      <w:bookmarkStart w:id="2844" w:name="_Toc167269884"/>
      <w:bookmarkStart w:id="2845" w:name="_Toc167270884"/>
      <w:bookmarkStart w:id="2846" w:name="_Toc196399223"/>
      <w:bookmarkStart w:id="2847" w:name="_Toc196465651"/>
      <w:bookmarkStart w:id="2848" w:name="_Toc202779208"/>
      <w:r w:rsidRPr="008E0F64">
        <w:lastRenderedPageBreak/>
        <w:t>Kapitel 7.102 - Explosionsschutz in explosionsfähiger Atmosphäre</w:t>
      </w:r>
      <w:bookmarkEnd w:id="2842"/>
      <w:bookmarkEnd w:id="2843"/>
      <w:bookmarkEnd w:id="2844"/>
      <w:bookmarkEnd w:id="2845"/>
      <w:bookmarkEnd w:id="2846"/>
      <w:bookmarkEnd w:id="2847"/>
      <w:bookmarkEnd w:id="2848"/>
    </w:p>
    <w:p w14:paraId="450FD43E" w14:textId="77777777" w:rsidR="00A24B30" w:rsidRPr="008E0F64" w:rsidRDefault="00A24B30" w:rsidP="00A24B30">
      <w:pPr>
        <w:pStyle w:val="FOD-niv3"/>
      </w:pPr>
      <w:bookmarkStart w:id="2849" w:name="_Toc167269725"/>
      <w:bookmarkStart w:id="2850" w:name="_Toc167270885"/>
      <w:bookmarkStart w:id="2851" w:name="_Toc196399224"/>
      <w:r w:rsidRPr="008E0F64">
        <w:t>Abschnitt 7.102.1 - Anwendungsbereich</w:t>
      </w:r>
      <w:bookmarkEnd w:id="2849"/>
      <w:bookmarkEnd w:id="2850"/>
      <w:bookmarkEnd w:id="2851"/>
    </w:p>
    <w:p w14:paraId="0B4E2645"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7.102</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501ECD14" w14:textId="77777777" w:rsidR="00A24B30" w:rsidRPr="008E0F64" w:rsidRDefault="00A24B30" w:rsidP="00A24B30">
      <w:pPr>
        <w:pStyle w:val="FOD-normal"/>
      </w:pPr>
      <w:r w:rsidRPr="008E0F64">
        <w:t>Die besonderen Vorschriften des vorliegenden Kapitels gelten für elektrische Anlagen in den nachfolgend bestimmten explosionsgefährdeten Bereichen.</w:t>
      </w:r>
    </w:p>
    <w:p w14:paraId="48AE51F4" w14:textId="13251A8F" w:rsidR="00A24B30" w:rsidRPr="008E0F64" w:rsidRDefault="0000617D" w:rsidP="00A24B30">
      <w:pPr>
        <w:pStyle w:val="FOD-normal"/>
      </w:pPr>
      <w:r w:rsidRPr="008E0F64">
        <w:t>[</w:t>
      </w:r>
      <w:r w:rsidR="00A24B30" w:rsidRPr="008E0F64">
        <w:t>Diese Bestimmungen</w:t>
      </w:r>
      <w:r w:rsidRPr="008E0F64">
        <w:t xml:space="preserve"> gelten nicht für die Benutzung von Gasverbrauchseinrichtungen, auf die die Bestimmungen der Verordnung (EU) 2016/426 des Europäischen Parlaments und des Rates vom 9. März 2016 über Geräte zur Verbrennung gasförmiger Brennstoffe und zur Aufhebung der Richtlinie 2009/142/EG anwendbar sind</w:t>
      </w:r>
      <w:r w:rsidR="00A24B30" w:rsidRPr="008E0F64">
        <w:t>.</w:t>
      </w:r>
      <w:r w:rsidRPr="008E0F64">
        <w:t>]</w:t>
      </w:r>
    </w:p>
    <w:p w14:paraId="628AE7BD" w14:textId="77777777" w:rsidR="00A24B30" w:rsidRPr="008E0F64" w:rsidRDefault="00A24B30" w:rsidP="00A24B30">
      <w:pPr>
        <w:pStyle w:val="FOD-niv3"/>
      </w:pPr>
      <w:bookmarkStart w:id="2852" w:name="_Toc167269726"/>
      <w:bookmarkStart w:id="2853" w:name="_Toc167270886"/>
      <w:bookmarkStart w:id="2854" w:name="_Toc196399225"/>
      <w:r w:rsidRPr="008E0F64">
        <w:t>Abschnitt 7.102.2 - Begriffe und Begriffsbestimmungen</w:t>
      </w:r>
      <w:bookmarkEnd w:id="2852"/>
      <w:bookmarkEnd w:id="2853"/>
      <w:bookmarkEnd w:id="2854"/>
    </w:p>
    <w:p w14:paraId="05E91F4C" w14:textId="77777777" w:rsidR="00A24B30" w:rsidRPr="008E0F64" w:rsidRDefault="00A24B30" w:rsidP="00A24B30">
      <w:pPr>
        <w:pStyle w:val="FOD-normal"/>
      </w:pPr>
      <w:r w:rsidRPr="008E0F64">
        <w:rPr>
          <w:b/>
        </w:rPr>
        <w:t>Atmosphärische Bedingungen</w:t>
      </w:r>
      <w:r w:rsidRPr="008E0F64">
        <w:t>: Umgebungsbedingungen, bei denen der Druck zwischen 80 kPa (0,8 bar) und 110 kPa (1,1 bar) und die Temperatur zwischen -20 °C und +40 °C (Gase) bzw. +60 °C (Staub) schwanken kann und bei denen der Sauerstoffgehalt 21 ± 1 Volumenprozent beträgt.</w:t>
      </w:r>
    </w:p>
    <w:p w14:paraId="5B624DB8" w14:textId="77777777" w:rsidR="00A24B30" w:rsidRPr="008E0F64" w:rsidRDefault="00A24B30" w:rsidP="00A24B30">
      <w:pPr>
        <w:pStyle w:val="FOD-normal"/>
      </w:pPr>
      <w:r w:rsidRPr="008E0F64">
        <w:rPr>
          <w:b/>
        </w:rPr>
        <w:t>Explosionsfähige Atmosphäre</w:t>
      </w:r>
      <w:r w:rsidRPr="008E0F64">
        <w:t>: Gemisch aus Luft und entflammbaren Stoffen in Form von Gasen, Dämpfen, Nebeln oder Staubpartikeln unter atmosphärischen Bedingungen, in dem sich der Verbrennungsvorgang nach erfolgter Entzündung auf das gesamte unverbrannte Gemisch überträgt.</w:t>
      </w:r>
    </w:p>
    <w:p w14:paraId="654C8500" w14:textId="77777777" w:rsidR="00A24B30" w:rsidRPr="008E0F64" w:rsidRDefault="00A24B30" w:rsidP="00A24B30">
      <w:pPr>
        <w:pStyle w:val="FOD-normal"/>
      </w:pPr>
      <w:r w:rsidRPr="008E0F64">
        <w:rPr>
          <w:b/>
        </w:rPr>
        <w:t>Explosionsgefährdeter Bereich</w:t>
      </w:r>
      <w:r w:rsidRPr="008E0F64">
        <w:t>: Bereich, in dem eine explosionsfähige Gasatmosphäre in solchen Mengen vorliegt oder erwartet werden kann, dass besondere Vorsichtsmaßnahmen hinsichtlich der Bauweise, der Installation und der Benutzung von elektrischen Betriebsmitteln erforderlich sind, um den Schutz von Personen und Gütern gegen die Gefahren explosionsfähiger Atmosphären zu gewährleisten.</w:t>
      </w:r>
    </w:p>
    <w:p w14:paraId="43974630" w14:textId="77777777" w:rsidR="00A24B30" w:rsidRPr="008E0F64" w:rsidRDefault="00A24B30" w:rsidP="00A24B30">
      <w:pPr>
        <w:pStyle w:val="FOD-normal"/>
      </w:pPr>
      <w:r w:rsidRPr="008E0F64">
        <w:rPr>
          <w:b/>
        </w:rPr>
        <w:t>Nichtexplosionsgefährdeter Bereich</w:t>
      </w:r>
      <w:r w:rsidRPr="008E0F64">
        <w:t>: Bereich, in dem eine explosionsfähige Atmosphäre nicht in solchen Mengen zu erwarten ist, dass besondere Vorsichtsmaßnahmen hinsichtlich der Bauweise, der Installation und der Benutzung von elektrischen Betriebsmitteln erforderlich sind.</w:t>
      </w:r>
    </w:p>
    <w:p w14:paraId="1D6C7C93" w14:textId="77777777" w:rsidR="00A24B30" w:rsidRPr="008E0F64" w:rsidRDefault="00A24B30" w:rsidP="00A24B30">
      <w:pPr>
        <w:pStyle w:val="FOD-normal"/>
        <w:rPr>
          <w:spacing w:val="-2"/>
        </w:rPr>
      </w:pPr>
      <w:r w:rsidRPr="008E0F64">
        <w:rPr>
          <w:b/>
          <w:spacing w:val="-2"/>
        </w:rPr>
        <w:t>Freisetzungsquelle</w:t>
      </w:r>
      <w:r w:rsidRPr="008E0F64">
        <w:rPr>
          <w:spacing w:val="-2"/>
        </w:rPr>
        <w:t>: Punkt oder Ort, an dem ein entflammbarer Stoff freigesetzt werden kann. Schichten, Ablagerungen und Haufen aus brennbarem Staub werden ebenfalls als Freisetzungsquellen betrachtet.</w:t>
      </w:r>
    </w:p>
    <w:p w14:paraId="65F3E4C6" w14:textId="77777777" w:rsidR="00A24B30" w:rsidRPr="008E0F64" w:rsidRDefault="00A24B30" w:rsidP="00A24B30">
      <w:pPr>
        <w:pStyle w:val="FOD-niv3"/>
      </w:pPr>
      <w:bookmarkStart w:id="2855" w:name="_Toc167269727"/>
      <w:bookmarkStart w:id="2856" w:name="_Toc167270887"/>
      <w:bookmarkStart w:id="2857" w:name="_Toc196399226"/>
      <w:r w:rsidRPr="008E0F64">
        <w:t>Abschnitt 7.102.3 - Allgemeine Gefahrenverhütungsmaßnahmen</w:t>
      </w:r>
      <w:bookmarkEnd w:id="2855"/>
      <w:bookmarkEnd w:id="2856"/>
      <w:bookmarkEnd w:id="2857"/>
    </w:p>
    <w:p w14:paraId="589C63CF" w14:textId="77777777" w:rsidR="00A24B30" w:rsidRPr="008E0F64" w:rsidRDefault="00A24B30" w:rsidP="00A24B30">
      <w:pPr>
        <w:pStyle w:val="FOD-normal"/>
      </w:pPr>
      <w:r w:rsidRPr="008E0F64">
        <w:t>In oder in der Nähe von explosionsgefährdeten Bereichen werden Maßnahmen ergriffen, um:</w:t>
      </w:r>
    </w:p>
    <w:p w14:paraId="02ADDAEA" w14:textId="77777777" w:rsidR="00A24B30" w:rsidRPr="008E0F64" w:rsidRDefault="00A24B30" w:rsidP="00445351">
      <w:pPr>
        <w:pStyle w:val="FOD-opsomming1"/>
        <w:numPr>
          <w:ilvl w:val="0"/>
          <w:numId w:val="289"/>
        </w:numPr>
      </w:pPr>
      <w:r w:rsidRPr="008E0F64">
        <w:t>explosionsgefährdete Bereiche und ihre Ausdehnung auf ein striktes Minimum zu reduzieren,</w:t>
      </w:r>
    </w:p>
    <w:p w14:paraId="62B3E6E6" w14:textId="77777777" w:rsidR="00A24B30" w:rsidRPr="008E0F64" w:rsidRDefault="00A24B30" w:rsidP="00445351">
      <w:pPr>
        <w:pStyle w:val="FOD-opsomming1"/>
        <w:numPr>
          <w:ilvl w:val="0"/>
          <w:numId w:val="289"/>
        </w:numPr>
      </w:pPr>
      <w:r w:rsidRPr="008E0F64">
        <w:t>die Benutzung von elektrischen Betriebsmitteln in diesen Bereichen möglichst einzuschränken,</w:t>
      </w:r>
    </w:p>
    <w:p w14:paraId="2AADDF9F" w14:textId="77777777" w:rsidR="00A24B30" w:rsidRPr="008E0F64" w:rsidRDefault="00A24B30" w:rsidP="00445351">
      <w:pPr>
        <w:pStyle w:val="FOD-opsomming1"/>
        <w:numPr>
          <w:ilvl w:val="0"/>
          <w:numId w:val="289"/>
        </w:numPr>
      </w:pPr>
      <w:r w:rsidRPr="008E0F64">
        <w:t>zu verhindern, dass elektrische Betriebsmittel eine explosionsfähige Atmosphäre entzünden,</w:t>
      </w:r>
    </w:p>
    <w:p w14:paraId="6B68ADFA" w14:textId="77777777" w:rsidR="00A24B30" w:rsidRPr="008E0F64" w:rsidRDefault="00A24B30" w:rsidP="00445351">
      <w:pPr>
        <w:pStyle w:val="FOD-opsomming1"/>
        <w:numPr>
          <w:ilvl w:val="0"/>
          <w:numId w:val="289"/>
        </w:numPr>
      </w:pPr>
      <w:r w:rsidRPr="008E0F64">
        <w:t>Ausfälle und Zwischenfälle, die eine explosionsfähigen Atmosphäre erzeugen können, zu begrenzen.</w:t>
      </w:r>
    </w:p>
    <w:p w14:paraId="29E73A25" w14:textId="77777777" w:rsidR="00A24B30" w:rsidRPr="008E0F64" w:rsidRDefault="00A24B30" w:rsidP="00A24B30">
      <w:pPr>
        <w:pStyle w:val="FOD-normal"/>
      </w:pPr>
      <w:r w:rsidRPr="008E0F64">
        <w:t>Ausfälle und Zwischenfälle, die eine explosionsfähige Atmosphäre erzeugen können, werden auf der Grundlage einer Risikoanalyse und -bewertung, insbesondere hinsichtlich ihrer Häufigkeit und der Dauer, für die jede explosionsfähige Atmosphäre bestehen bleiben kann, als zum bestimmungsgemäßen Betrieb gehörend oder als nicht zum bestimmungsgemäßen Betrieb gehörend eingestuft.</w:t>
      </w:r>
    </w:p>
    <w:p w14:paraId="26AE6DB1" w14:textId="77777777" w:rsidR="00A24B30" w:rsidRPr="008E0F64" w:rsidRDefault="00A24B30" w:rsidP="00A24B30">
      <w:pPr>
        <w:pStyle w:val="FOD-niv3"/>
      </w:pPr>
      <w:bookmarkStart w:id="2858" w:name="_Toc167269728"/>
      <w:bookmarkStart w:id="2859" w:name="_Toc167270888"/>
      <w:bookmarkStart w:id="2860" w:name="_Toc196399227"/>
      <w:r w:rsidRPr="008E0F64">
        <w:t>Abschnitt 7.102.4 - Einteilung der explosionsgefährdeten Bereiche</w:t>
      </w:r>
      <w:bookmarkEnd w:id="2858"/>
      <w:bookmarkEnd w:id="2859"/>
      <w:bookmarkEnd w:id="2860"/>
    </w:p>
    <w:p w14:paraId="0CB2E763" w14:textId="77777777" w:rsidR="00A24B30" w:rsidRPr="008E0F64" w:rsidRDefault="00A24B30" w:rsidP="00A24B30">
      <w:pPr>
        <w:pStyle w:val="FOD-normal"/>
      </w:pPr>
      <w:r w:rsidRPr="008E0F64">
        <w:t>Explosionsgefährdete Bereiche werden nach Häufigkeit und Dauer des Auftretens von explosionsfähigen Atmosphären wie folgt in Zonen eingeteilt:</w:t>
      </w:r>
    </w:p>
    <w:p w14:paraId="46636A66" w14:textId="77777777" w:rsidR="00A24B30" w:rsidRPr="008E0F64" w:rsidRDefault="00A24B30" w:rsidP="00A24B30">
      <w:pPr>
        <w:pStyle w:val="FOD-normal"/>
      </w:pPr>
      <w:r w:rsidRPr="008E0F64">
        <w:rPr>
          <w:b/>
        </w:rPr>
        <w:t>Zone 0</w:t>
      </w:r>
      <w:r w:rsidRPr="008E0F64">
        <w:t>: Bereich, in dem eine explosionsfähige Atmosphäre als Gemisch aus Luft und entflammbaren Gasen, Dämpfen oder Nebeln ständig, über lange Zeiträume oder häufig vorhanden ist.</w:t>
      </w:r>
    </w:p>
    <w:p w14:paraId="6EF5B60D" w14:textId="77777777" w:rsidR="00A24B30" w:rsidRPr="008E0F64" w:rsidRDefault="00A24B30" w:rsidP="00A24B30">
      <w:pPr>
        <w:pStyle w:val="FOD-normal"/>
      </w:pPr>
      <w:r w:rsidRPr="008E0F64">
        <w:rPr>
          <w:b/>
        </w:rPr>
        <w:t>Zone 1</w:t>
      </w:r>
      <w:r w:rsidRPr="008E0F64">
        <w:t>: Bereich, in dem sich bei bestimmungsgemäßem Betrieb gelegentlich eine explosionsfähige Atmosphäre als Gemisch aus Luft und entflammbaren Gasen, Dämpfen oder Nebeln bilden kann.</w:t>
      </w:r>
    </w:p>
    <w:p w14:paraId="6355F93F" w14:textId="77777777" w:rsidR="00A24B30" w:rsidRPr="008E0F64" w:rsidRDefault="00A24B30" w:rsidP="00A24B30">
      <w:pPr>
        <w:pStyle w:val="FOD-normal"/>
      </w:pPr>
      <w:r w:rsidRPr="008E0F64">
        <w:rPr>
          <w:b/>
        </w:rPr>
        <w:t>Zone 2</w:t>
      </w:r>
      <w:r w:rsidRPr="008E0F64">
        <w:t>: Bereich, in dem bei bestimmungsgemäßem Betrieb eine explosionsfähige Atmosphäre als Gemisch aus Luft und entflammbaren Gasen, Dämpfen oder Nebeln normalerweise nicht oder aber nur kurzzeitig auftritt.</w:t>
      </w:r>
    </w:p>
    <w:p w14:paraId="7447CEB5" w14:textId="77777777" w:rsidR="00A24B30" w:rsidRPr="008E0F64" w:rsidRDefault="00A24B30" w:rsidP="00A24B30">
      <w:pPr>
        <w:pStyle w:val="FOD-normal"/>
      </w:pPr>
      <w:r w:rsidRPr="008E0F64">
        <w:rPr>
          <w:b/>
        </w:rPr>
        <w:t>Zone 20</w:t>
      </w:r>
      <w:r w:rsidRPr="008E0F64">
        <w:t>: Bereich, in dem eine explosionsfähige Atmosphäre in Form einer Wolke aus in der Luft enthaltenem brennbaren Staub ständig, über lange Zeiträume oder häufig vorhanden ist.</w:t>
      </w:r>
    </w:p>
    <w:p w14:paraId="01D1FA62" w14:textId="77777777" w:rsidR="00A24B30" w:rsidRPr="008E0F64" w:rsidRDefault="00A24B30" w:rsidP="00A24B30">
      <w:pPr>
        <w:pStyle w:val="FOD-normal"/>
      </w:pPr>
      <w:r w:rsidRPr="008E0F64">
        <w:rPr>
          <w:b/>
        </w:rPr>
        <w:lastRenderedPageBreak/>
        <w:t>Zone 21</w:t>
      </w:r>
      <w:r w:rsidRPr="008E0F64">
        <w:t>: Bereich, in dem sich bei bestimmungsgemäßem Betrieb gelegentlich eine explosionsfähige Atmosphäre in Form einer Wolke aus in der Luft enthaltenem brennbaren Staub bilden kann.</w:t>
      </w:r>
    </w:p>
    <w:p w14:paraId="6F7F2231" w14:textId="77777777" w:rsidR="00A24B30" w:rsidRPr="008E0F64" w:rsidRDefault="00A24B30" w:rsidP="00A24B30">
      <w:pPr>
        <w:pStyle w:val="FOD-normal"/>
      </w:pPr>
      <w:r w:rsidRPr="008E0F64">
        <w:rPr>
          <w:b/>
        </w:rPr>
        <w:t>Zone 22</w:t>
      </w:r>
      <w:r w:rsidRPr="008E0F64">
        <w:t>: Bereich, in dem bei bestimmungsgemäßem Betrieb eine explosionsfähige Atmosphäre in Form einer Wolke aus in der Luft enthaltenem brennbaren Staub normalerweise nicht oder aber nur kurzzeitig auftritt.</w:t>
      </w:r>
    </w:p>
    <w:p w14:paraId="7B4FB287" w14:textId="77777777" w:rsidR="00A24B30" w:rsidRPr="008E0F64" w:rsidRDefault="00A24B30" w:rsidP="00A24B30">
      <w:pPr>
        <w:pStyle w:val="FOD-niv3"/>
      </w:pPr>
      <w:bookmarkStart w:id="2861" w:name="_Toc167269729"/>
      <w:bookmarkStart w:id="2862" w:name="_Toc167270889"/>
      <w:bookmarkStart w:id="2863" w:name="_Toc196399228"/>
      <w:r w:rsidRPr="008E0F64">
        <w:t>Abschnitt 7.102.5 - Bestimmung der Zonen</w:t>
      </w:r>
      <w:bookmarkEnd w:id="2861"/>
      <w:bookmarkEnd w:id="2862"/>
      <w:bookmarkEnd w:id="2863"/>
    </w:p>
    <w:p w14:paraId="3B80D835" w14:textId="77777777" w:rsidR="00A24B30" w:rsidRPr="008E0F64" w:rsidRDefault="00A24B30" w:rsidP="00A24B30">
      <w:pPr>
        <w:pStyle w:val="FOD-normal"/>
      </w:pPr>
      <w:r w:rsidRPr="008E0F64">
        <w:t xml:space="preserve">Bevor die Zonen und ihre Ausdehnung bestimmt werden, stellt der Betreiber sicher, dass die für ihre Bestimmung erforderlichen Daten gemäß den nachstehenden </w:t>
      </w:r>
      <w:r w:rsidRPr="008E0F64">
        <w:rPr>
          <w:i/>
        </w:rPr>
        <w:t>Buchstaben a</w:t>
      </w:r>
      <w:r w:rsidRPr="008E0F64">
        <w:t xml:space="preserve"> bis </w:t>
      </w:r>
      <w:r w:rsidRPr="008E0F64">
        <w:rPr>
          <w:i/>
        </w:rPr>
        <w:t>k</w:t>
      </w:r>
      <w:r w:rsidRPr="008E0F64">
        <w:t xml:space="preserve"> verfügbar sind.</w:t>
      </w:r>
    </w:p>
    <w:p w14:paraId="58F34A23" w14:textId="77777777" w:rsidR="00A24B30" w:rsidRPr="008E0F64" w:rsidRDefault="00A24B30" w:rsidP="00A24B30">
      <w:pPr>
        <w:pStyle w:val="FOD-normal"/>
      </w:pPr>
      <w:r w:rsidRPr="008E0F64">
        <w:t>Bei der Einteilung von explosionsgefährdeten Bereichen wird mindestens Folgendes berücksichtigt:</w:t>
      </w:r>
    </w:p>
    <w:p w14:paraId="086FF53D" w14:textId="77777777" w:rsidR="00A24B30" w:rsidRPr="008E0F64" w:rsidRDefault="00A24B30" w:rsidP="00445351">
      <w:pPr>
        <w:pStyle w:val="FOD-opsommingabc"/>
        <w:numPr>
          <w:ilvl w:val="0"/>
          <w:numId w:val="507"/>
        </w:numPr>
      </w:pPr>
      <w:r w:rsidRPr="008E0F64">
        <w:t>Art der Anlage, Art der Tätigkeit und angewendete Verfahren,</w:t>
      </w:r>
    </w:p>
    <w:p w14:paraId="4A1FD471" w14:textId="77777777" w:rsidR="00A24B30" w:rsidRPr="008E0F64" w:rsidRDefault="00A24B30" w:rsidP="00A24B30">
      <w:pPr>
        <w:pStyle w:val="FOD-opsommingabc"/>
      </w:pPr>
      <w:r w:rsidRPr="008E0F64">
        <w:t>Arbeitsbedingungen und benutzte Geräte,</w:t>
      </w:r>
    </w:p>
    <w:p w14:paraId="4225BE21" w14:textId="77777777" w:rsidR="00A24B30" w:rsidRPr="008E0F64" w:rsidRDefault="00A24B30" w:rsidP="00A24B30">
      <w:pPr>
        <w:pStyle w:val="FOD-opsommingabc"/>
      </w:pPr>
      <w:r w:rsidRPr="008E0F64">
        <w:t>Eigenschaften entflammbarer gasförmiger Stoffe, insbesondere Konzentration, relative Dichte, Mindestzündtemperatur, Mindestzündenergie, Dampfdruck, Explosionsgrenzen, ...,</w:t>
      </w:r>
    </w:p>
    <w:p w14:paraId="3CFBD1FA" w14:textId="77777777" w:rsidR="00A24B30" w:rsidRPr="008E0F64" w:rsidRDefault="00A24B30" w:rsidP="00A24B30">
      <w:pPr>
        <w:pStyle w:val="FOD-opsommingabc"/>
      </w:pPr>
      <w:r w:rsidRPr="008E0F64">
        <w:t>Eigenschaften entflammbarer staubförmiger Stoffe, insbesondere Partikelgröße und ihre Konzentration in der Luft, Feuchtigkeitsgehalt, Selbstentzündungstemperatur, Mindestzündtemperatur, Mindestzündenergie, Explosionsgrenzen, ...,</w:t>
      </w:r>
    </w:p>
    <w:p w14:paraId="23B3436E" w14:textId="77777777" w:rsidR="00A24B30" w:rsidRPr="008E0F64" w:rsidRDefault="00A24B30" w:rsidP="00A24B30">
      <w:pPr>
        <w:pStyle w:val="FOD-opsommingabc"/>
      </w:pPr>
      <w:r w:rsidRPr="008E0F64">
        <w:t>Lage und Eigenschaften (Durchflussmenge, Häufigkeit und Dauer der Freisetzung, ...) der Freisetzungsquellen und Menge der freigesetzten brennbaren Stoffe,</w:t>
      </w:r>
    </w:p>
    <w:p w14:paraId="2F2EA41C" w14:textId="77777777" w:rsidR="00A24B30" w:rsidRPr="008E0F64" w:rsidRDefault="00A24B30" w:rsidP="00A24B30">
      <w:pPr>
        <w:pStyle w:val="FOD-opsommingabc"/>
      </w:pPr>
      <w:r w:rsidRPr="008E0F64">
        <w:t>Vorhandensein von Hindernissen (Wände, Dächer, ...), die die Verdünnung und Verstreuung der brennbaren Stoffe beeinflussen können, und Vorhandensein von Räumen (Hohlräume, Elektroinstallationsrohre, ...), in denen sich brennbare Stoffe ansammeln oder leicht bewegen können,</w:t>
      </w:r>
    </w:p>
    <w:p w14:paraId="2B5A9526" w14:textId="77777777" w:rsidR="00A24B30" w:rsidRPr="008E0F64" w:rsidRDefault="00A24B30" w:rsidP="00A24B30">
      <w:pPr>
        <w:pStyle w:val="FOD-opsommingabc"/>
      </w:pPr>
      <w:r w:rsidRPr="008E0F64">
        <w:t xml:space="preserve">Öffnungen in den unter </w:t>
      </w:r>
      <w:r w:rsidRPr="008E0F64">
        <w:rPr>
          <w:i/>
          <w:iCs/>
        </w:rPr>
        <w:t>Buchstabe f</w:t>
      </w:r>
      <w:r w:rsidRPr="008E0F64">
        <w:t xml:space="preserve"> erwähnten Hindernissen,</w:t>
      </w:r>
    </w:p>
    <w:p w14:paraId="4D189783" w14:textId="77777777" w:rsidR="00A24B30" w:rsidRPr="008E0F64" w:rsidRDefault="00A24B30" w:rsidP="00A24B30">
      <w:pPr>
        <w:pStyle w:val="FOD-opsommingabc"/>
      </w:pPr>
      <w:r w:rsidRPr="008E0F64">
        <w:t>Wirksamkeit der Dichtungen,</w:t>
      </w:r>
    </w:p>
    <w:p w14:paraId="43796C15" w14:textId="77777777" w:rsidR="00A24B30" w:rsidRPr="008E0F64" w:rsidRDefault="00A24B30" w:rsidP="00A24B30">
      <w:pPr>
        <w:pStyle w:val="FOD-opsommingabc"/>
      </w:pPr>
      <w:r w:rsidRPr="008E0F64">
        <w:t>Druckunterschied zwischen:</w:t>
      </w:r>
    </w:p>
    <w:p w14:paraId="24344642" w14:textId="77777777" w:rsidR="00A24B30" w:rsidRPr="008E0F64" w:rsidRDefault="00A24B30" w:rsidP="00445351">
      <w:pPr>
        <w:pStyle w:val="FOD-opsomming1"/>
        <w:numPr>
          <w:ilvl w:val="0"/>
          <w:numId w:val="290"/>
        </w:numPr>
      </w:pPr>
      <w:r w:rsidRPr="008E0F64">
        <w:t>explosionsgefährdeten Bereichen,</w:t>
      </w:r>
    </w:p>
    <w:p w14:paraId="047829A6" w14:textId="77777777" w:rsidR="00A24B30" w:rsidRPr="008E0F64" w:rsidRDefault="00A24B30" w:rsidP="00445351">
      <w:pPr>
        <w:pStyle w:val="FOD-opsomming1"/>
        <w:numPr>
          <w:ilvl w:val="0"/>
          <w:numId w:val="290"/>
        </w:numPr>
      </w:pPr>
      <w:r w:rsidRPr="008E0F64">
        <w:t>explosionsgefährdeten und nichtexplosionsgefährdeten Bereichen,</w:t>
      </w:r>
    </w:p>
    <w:p w14:paraId="10E2665A" w14:textId="77777777" w:rsidR="00A24B30" w:rsidRPr="008E0F64" w:rsidRDefault="00A24B30" w:rsidP="00A24B30">
      <w:pPr>
        <w:pStyle w:val="FOD-opsommingabc"/>
      </w:pPr>
      <w:r w:rsidRPr="008E0F64">
        <w:t>Schichten, Ablagerungen aus brennbarem Staub und deren kumulative Wirkung,</w:t>
      </w:r>
    </w:p>
    <w:p w14:paraId="587D4224" w14:textId="77777777" w:rsidR="00A24B30" w:rsidRPr="008E0F64" w:rsidRDefault="00A24B30" w:rsidP="00A24B30">
      <w:pPr>
        <w:pStyle w:val="FOD-opsommingabc"/>
      </w:pPr>
      <w:r w:rsidRPr="008E0F64">
        <w:t>Eigenschaften von natürlicher und/oder künstlicher Belüftung und Luftströmungen, die zur Bildung von Staubwolken führen können.</w:t>
      </w:r>
    </w:p>
    <w:p w14:paraId="585F48CD" w14:textId="77777777" w:rsidR="00A24B30" w:rsidRPr="008E0F64" w:rsidRDefault="00A24B30" w:rsidP="00A24B30">
      <w:pPr>
        <w:pStyle w:val="FOD-normal"/>
        <w:spacing w:before="0"/>
        <w:ind w:left="360"/>
      </w:pPr>
      <w:r w:rsidRPr="008E0F64">
        <w:t>Beeinflusst die künstliche Belüftung die Bestimmung der Art der Zonen und/oder ihre Ausdehnung, muss die Zuverlässigkeit der künstlichen Belüftung berücksichtigt werden.</w:t>
      </w:r>
    </w:p>
    <w:p w14:paraId="5A78C5A0" w14:textId="77777777" w:rsidR="00A24B30" w:rsidRPr="008E0F64" w:rsidRDefault="00A24B30" w:rsidP="00A24B30">
      <w:pPr>
        <w:pStyle w:val="FOD-normal"/>
        <w:spacing w:before="0"/>
        <w:ind w:left="540" w:hanging="180"/>
      </w:pPr>
      <w:r w:rsidRPr="008E0F64">
        <w:t>Die Bestimmung der Zonen und ihre Abgrenzung beruht auf:</w:t>
      </w:r>
    </w:p>
    <w:p w14:paraId="66426D34" w14:textId="77777777" w:rsidR="00A24B30" w:rsidRPr="008E0F64" w:rsidRDefault="00A24B30" w:rsidP="00445351">
      <w:pPr>
        <w:pStyle w:val="FOD-opsomming1"/>
        <w:numPr>
          <w:ilvl w:val="0"/>
          <w:numId w:val="291"/>
        </w:numPr>
        <w:tabs>
          <w:tab w:val="clear" w:pos="880"/>
          <w:tab w:val="left" w:pos="900"/>
        </w:tabs>
      </w:pPr>
      <w:r w:rsidRPr="008E0F64">
        <w:t>Berechnungen,</w:t>
      </w:r>
    </w:p>
    <w:p w14:paraId="1D645B2E" w14:textId="77777777" w:rsidR="00A24B30" w:rsidRPr="008E0F64" w:rsidRDefault="00A24B30" w:rsidP="00445351">
      <w:pPr>
        <w:pStyle w:val="FOD-opsomming1"/>
        <w:numPr>
          <w:ilvl w:val="0"/>
          <w:numId w:val="291"/>
        </w:numPr>
        <w:tabs>
          <w:tab w:val="clear" w:pos="880"/>
          <w:tab w:val="left" w:pos="900"/>
        </w:tabs>
      </w:pPr>
      <w:r w:rsidRPr="008E0F64">
        <w:t>Messungen,</w:t>
      </w:r>
    </w:p>
    <w:p w14:paraId="2E0AADC8" w14:textId="77777777" w:rsidR="00A24B30" w:rsidRPr="008E0F64" w:rsidRDefault="00A24B30" w:rsidP="00445351">
      <w:pPr>
        <w:pStyle w:val="FOD-opsomming1"/>
        <w:numPr>
          <w:ilvl w:val="0"/>
          <w:numId w:val="291"/>
        </w:numPr>
        <w:tabs>
          <w:tab w:val="clear" w:pos="880"/>
          <w:tab w:val="left" w:pos="900"/>
        </w:tabs>
      </w:pPr>
      <w:r w:rsidRPr="008E0F64">
        <w:t>Erfahrung</w:t>
      </w:r>
    </w:p>
    <w:p w14:paraId="6AB9A2BA" w14:textId="77777777" w:rsidR="00A24B30" w:rsidRPr="008E0F64" w:rsidRDefault="00A24B30" w:rsidP="00445351">
      <w:pPr>
        <w:pStyle w:val="FOD-opsomming1"/>
        <w:numPr>
          <w:ilvl w:val="0"/>
          <w:numId w:val="291"/>
        </w:numPr>
        <w:tabs>
          <w:tab w:val="clear" w:pos="880"/>
          <w:tab w:val="left" w:pos="900"/>
        </w:tabs>
      </w:pPr>
      <w:r w:rsidRPr="008E0F64">
        <w:t>oder einer Kombination der vorerwähnten Kriterien.</w:t>
      </w:r>
    </w:p>
    <w:p w14:paraId="6EA4A7F0" w14:textId="77777777" w:rsidR="00A24B30" w:rsidRPr="008E0F64" w:rsidRDefault="00A24B30" w:rsidP="00A24B30">
      <w:pPr>
        <w:pStyle w:val="FOD-normal"/>
      </w:pPr>
      <w:r w:rsidRPr="008E0F64">
        <w:t>Wurden die explosionsgefährdeten Bereiche einer technischen Betriebseinheit bestimmt, dürfen ohne vorherige Rücksprache mit der für die Bestimmung dieser Bereiche verantwortlichen Person weder die Ausrüstung noch die Betriebsverfahren verändert werden.</w:t>
      </w:r>
    </w:p>
    <w:p w14:paraId="3DCB9162" w14:textId="77777777" w:rsidR="00A24B30" w:rsidRPr="008E0F64" w:rsidRDefault="00A24B30" w:rsidP="00A24B30">
      <w:pPr>
        <w:pStyle w:val="FOD-niv3"/>
      </w:pPr>
      <w:bookmarkStart w:id="2864" w:name="_Toc167269730"/>
      <w:bookmarkStart w:id="2865" w:name="_Toc167270890"/>
      <w:bookmarkStart w:id="2866" w:name="_Toc196399229"/>
      <w:r w:rsidRPr="008E0F64">
        <w:t>Abschnitt 7.102.6 - Unterlagen</w:t>
      </w:r>
      <w:bookmarkEnd w:id="2864"/>
      <w:bookmarkEnd w:id="2865"/>
      <w:bookmarkEnd w:id="2866"/>
    </w:p>
    <w:p w14:paraId="4595255B" w14:textId="77777777" w:rsidR="00A24B30" w:rsidRPr="008E0F64" w:rsidRDefault="00A24B30" w:rsidP="00A24B30">
      <w:pPr>
        <w:pStyle w:val="FOD-normal"/>
      </w:pPr>
      <w:r w:rsidRPr="008E0F64">
        <w:t xml:space="preserve">Die in </w:t>
      </w:r>
      <w:r w:rsidRPr="008E0F64">
        <w:rPr>
          <w:i/>
          <w:iCs/>
        </w:rPr>
        <w:t>Abschnitt 7.102.5</w:t>
      </w:r>
      <w:r w:rsidRPr="008E0F64">
        <w:t xml:space="preserve"> erwähnten Daten werden in einem ausführlichen Bericht genau angegeben; die geografischen Abmessungen der Zonen werden auf einem oder mehreren Zonenplänen, wie in </w:t>
      </w:r>
      <w:r w:rsidRPr="008E0F64">
        <w:rPr>
          <w:i/>
          <w:iCs/>
        </w:rPr>
        <w:t>Abschnitt 3.1.2</w:t>
      </w:r>
      <w:r w:rsidRPr="008E0F64">
        <w:t xml:space="preserve"> bestimmt, festgehalten.</w:t>
      </w:r>
    </w:p>
    <w:p w14:paraId="05C6FC36" w14:textId="77777777" w:rsidR="00A24B30" w:rsidRPr="008E0F64" w:rsidRDefault="00A24B30" w:rsidP="00A24B30">
      <w:pPr>
        <w:pStyle w:val="FOD-normal"/>
      </w:pPr>
      <w:r w:rsidRPr="008E0F64">
        <w:t>Dieser Zonenbericht enthält die Daten, auf denen die Bestimmung der Zonen und ihrer Ausdehnung beruht, die Schlussfolgerungen und ihre Rechtfertigung.</w:t>
      </w:r>
    </w:p>
    <w:p w14:paraId="3DC66987" w14:textId="77777777" w:rsidR="00A24B30" w:rsidRPr="008E0F64" w:rsidRDefault="00A24B30" w:rsidP="00A24B30">
      <w:pPr>
        <w:pStyle w:val="FOD-normal"/>
      </w:pPr>
      <w:r w:rsidRPr="008E0F64">
        <w:t>Der Zonenbericht und der Zonenplan können in Bezug auf die jeweils andere Unterlage identifiziert werden.</w:t>
      </w:r>
    </w:p>
    <w:p w14:paraId="7FCB2593" w14:textId="77777777" w:rsidR="00A24B30" w:rsidRPr="008E0F64" w:rsidRDefault="00A24B30" w:rsidP="00A24B30">
      <w:pPr>
        <w:pStyle w:val="FOD-normal"/>
      </w:pPr>
      <w:r w:rsidRPr="008E0F64">
        <w:t xml:space="preserve">Diese Unterlagen müssen vom Betreiber oder von seinem Beauftragten und vom Vertreter der in </w:t>
      </w:r>
      <w:r w:rsidRPr="008E0F64">
        <w:rPr>
          <w:i/>
          <w:iCs/>
        </w:rPr>
        <w:t>Kapitel 6.3</w:t>
      </w:r>
      <w:r w:rsidRPr="008E0F64">
        <w:t xml:space="preserve"> erwähnten zugelassenen Stelle gebilligt und paraphiert werden. Wird einer der Parameter, die für die Einteilung der Zonen ausschlaggebend waren, abgeändert, werden Zonenplan und -bericht aktualisiert und erneut vom Betreiber oder von seinem Beauftragten und vom Vertreter der zugelassenen Stelle gebilligt und paraphiert. </w:t>
      </w:r>
    </w:p>
    <w:p w14:paraId="2F6D67D2" w14:textId="77777777" w:rsidR="00A24B30" w:rsidRPr="008E0F64" w:rsidRDefault="00A24B30" w:rsidP="00A24B30">
      <w:pPr>
        <w:pStyle w:val="FOD-niv3"/>
      </w:pPr>
      <w:bookmarkStart w:id="2867" w:name="_Toc167269731"/>
      <w:bookmarkStart w:id="2868" w:name="_Toc167270891"/>
      <w:bookmarkStart w:id="2869" w:name="_Toc196399230"/>
      <w:r w:rsidRPr="008E0F64">
        <w:lastRenderedPageBreak/>
        <w:t>Abschnitt 7.102.7 - Wahl und Benutzung von elektrischen Maschinen und Geräten und ihre Schutzsysteme</w:t>
      </w:r>
      <w:bookmarkEnd w:id="2867"/>
      <w:bookmarkEnd w:id="2868"/>
      <w:bookmarkEnd w:id="2869"/>
    </w:p>
    <w:p w14:paraId="1334C107" w14:textId="77777777" w:rsidR="00A24B30" w:rsidRPr="008E0F64" w:rsidRDefault="00A24B30" w:rsidP="00A24B30">
      <w:pPr>
        <w:pStyle w:val="FOD-normal"/>
      </w:pPr>
      <w:r w:rsidRPr="008E0F64">
        <w:t>In explosionsgefährdeten Bereichen entsprechen elektrische Maschinen und Geräte und Schutzsysteme je nach Datum des Inverkehrbringens entweder den Bestimmungen des Königlichen Erlasses vom 22. Juni 1999 oder den Bestimmungen des Königlichen Erlasses vom 21. April 2016 über das Inverkehrbringen von Geräten und Schutzsystemen zur bestimmungsgemäßen Verwendung in explosionsgefährdeten Bereichen.</w:t>
      </w:r>
    </w:p>
    <w:p w14:paraId="69DDE5EF" w14:textId="77777777" w:rsidR="00A24B30" w:rsidRPr="008E0F64" w:rsidRDefault="00A24B30" w:rsidP="00A24B30">
      <w:pPr>
        <w:pStyle w:val="FOD-normal"/>
      </w:pPr>
      <w:r w:rsidRPr="008E0F64">
        <w:t>In den angegebenen Zonen werden insbesondere folgende Gerätekategorien benutzt, sofern sie sich für die betreffenden Gase, Dämpfe oder Nebel und/oder den betreffenden Staub eignen:</w:t>
      </w:r>
    </w:p>
    <w:p w14:paraId="00CAEB1A" w14:textId="77777777" w:rsidR="00A24B30" w:rsidRPr="008E0F64" w:rsidRDefault="00A24B30" w:rsidP="00445351">
      <w:pPr>
        <w:pStyle w:val="FOD-opsomming1"/>
        <w:numPr>
          <w:ilvl w:val="0"/>
          <w:numId w:val="292"/>
        </w:numPr>
      </w:pPr>
      <w:r w:rsidRPr="008E0F64">
        <w:t>in Zone 0 und Zone 20 Geräte der Kategorie 1,</w:t>
      </w:r>
    </w:p>
    <w:p w14:paraId="03A9FFCB" w14:textId="77777777" w:rsidR="00A24B30" w:rsidRPr="008E0F64" w:rsidRDefault="00A24B30" w:rsidP="00445351">
      <w:pPr>
        <w:pStyle w:val="FOD-opsomming1"/>
        <w:numPr>
          <w:ilvl w:val="0"/>
          <w:numId w:val="292"/>
        </w:numPr>
      </w:pPr>
      <w:r w:rsidRPr="008E0F64">
        <w:t>in Zone 1 und Zone 21 Geräte der Kategorie 1 oder 2,</w:t>
      </w:r>
    </w:p>
    <w:p w14:paraId="2BC6BCD4" w14:textId="77777777" w:rsidR="00A24B30" w:rsidRPr="008E0F64" w:rsidRDefault="00A24B30" w:rsidP="00445351">
      <w:pPr>
        <w:pStyle w:val="FOD-opsomming1"/>
        <w:numPr>
          <w:ilvl w:val="0"/>
          <w:numId w:val="292"/>
        </w:numPr>
      </w:pPr>
      <w:r w:rsidRPr="008E0F64">
        <w:t>in Zone 2 und Zone 22 Geräte der Kategorie 1, 2 oder 3.</w:t>
      </w:r>
    </w:p>
    <w:p w14:paraId="0246EB31" w14:textId="77777777" w:rsidR="00A24B30" w:rsidRPr="008E0F64" w:rsidRDefault="00A24B30" w:rsidP="00A24B30">
      <w:pPr>
        <w:pStyle w:val="FOD-normal"/>
      </w:pPr>
      <w:r w:rsidRPr="008E0F64">
        <w:t>In Abweichung von den Absätzen 1 und 2 müssen elektrische Maschinen und Geräte und Schutzsysteme, die bereits vor dem 30. Juni 2003 erstmals in der Europäischen Union in Verkehr gebracht wurden, nicht den Bestimmungen des Königlichen Erlasses vom 22. Juni 1999 entsprechen, wenn sie folgende drei Bedingungen erfüllen:</w:t>
      </w:r>
    </w:p>
    <w:p w14:paraId="75B966A4" w14:textId="1C50D5B3" w:rsidR="00A24B30" w:rsidRPr="008E0F64" w:rsidRDefault="00A24B30" w:rsidP="00445351">
      <w:pPr>
        <w:pStyle w:val="FOD-opsomming1"/>
        <w:numPr>
          <w:ilvl w:val="0"/>
          <w:numId w:val="293"/>
        </w:numPr>
      </w:pPr>
      <w:r w:rsidRPr="008E0F64">
        <w:t>Die installierten elektrischen Maschinen und Geräte und Schutzsysteme entsprechen den Vorschriften des Königlichen Erlasses vom 12. August 1981 zur Bestimmung der Sicherheitsgarantien, die elektrische Betriebsmittel zur bestimmungsgemäßen Verwendung in explosionsgefährdeten Bereichen, hauswirtschaftliche Steckvorrichtungen und Versorgungseinrichtung</w:t>
      </w:r>
      <w:r w:rsidR="002E1BCD" w:rsidRPr="008E0F64">
        <w:t>en</w:t>
      </w:r>
      <w:r w:rsidRPr="008E0F64">
        <w:t xml:space="preserve"> für Elektrozäune bieten müssen.</w:t>
      </w:r>
    </w:p>
    <w:p w14:paraId="64A38DBD" w14:textId="77777777" w:rsidR="00A24B30" w:rsidRPr="008E0F64" w:rsidRDefault="00A24B30" w:rsidP="00445351">
      <w:pPr>
        <w:pStyle w:val="FOD-opsomming1"/>
        <w:numPr>
          <w:ilvl w:val="0"/>
          <w:numId w:val="293"/>
        </w:numPr>
      </w:pPr>
      <w:r w:rsidRPr="008E0F64">
        <w:t>Die Risikobewertung belegt, dass sie sicher benutzt werden können.</w:t>
      </w:r>
    </w:p>
    <w:p w14:paraId="71817109" w14:textId="77777777" w:rsidR="00A24B30" w:rsidRPr="008E0F64" w:rsidRDefault="00A24B30" w:rsidP="00445351">
      <w:pPr>
        <w:pStyle w:val="FOD-opsomming1"/>
        <w:numPr>
          <w:ilvl w:val="0"/>
          <w:numId w:val="293"/>
        </w:numPr>
      </w:pPr>
      <w:r w:rsidRPr="008E0F64">
        <w:t>Die Risikobewertung wird durch eine zugelassene Stelle, die auch für die Prüfung von elektrischen Anlagen in explosionsgefährdeten Bereichen zugelassen ist, gebilligt.</w:t>
      </w:r>
    </w:p>
    <w:p w14:paraId="0DDA5D42" w14:textId="21F80AD4" w:rsidR="00A24B30" w:rsidRPr="008E0F64" w:rsidRDefault="00A24B30" w:rsidP="00A24B30">
      <w:pPr>
        <w:pStyle w:val="FOD-normal"/>
      </w:pPr>
      <w:r w:rsidRPr="008E0F64">
        <w:t>Elektrische Betriebsmittel müssen Eigenschaften aufweisen, die den vorhandenen äußeren Einflüsse</w:t>
      </w:r>
      <w:r w:rsidR="00DC3301" w:rsidRPr="008E0F64">
        <w:t>n</w:t>
      </w:r>
      <w:r w:rsidRPr="008E0F64">
        <w:t xml:space="preserve"> angepasst sind.</w:t>
      </w:r>
    </w:p>
    <w:p w14:paraId="0D38718A" w14:textId="77777777" w:rsidR="00A24B30" w:rsidRPr="008E0F64" w:rsidRDefault="00A24B30" w:rsidP="00A24B30">
      <w:pPr>
        <w:pStyle w:val="FOD-normal"/>
      </w:pPr>
      <w:r w:rsidRPr="008E0F64">
        <w:t>Elektrische Betriebsmittel werden so gewählt, dass die maximale Oberflächentemperatur ihrer Teile nicht zur Entzündung einer möglichen Staubschicht führen kann.</w:t>
      </w:r>
    </w:p>
    <w:p w14:paraId="49687653" w14:textId="77777777" w:rsidR="00A24B30" w:rsidRPr="008E0F64" w:rsidRDefault="00A24B30" w:rsidP="00A24B30">
      <w:pPr>
        <w:pStyle w:val="FOD-normal"/>
      </w:pPr>
      <w:r w:rsidRPr="008E0F64">
        <w:t>Besonders geachtet werden muss auf mögliche Reaktionen von elektrischen Betriebsmitteln mit vorhandenen Chemikalien.</w:t>
      </w:r>
    </w:p>
    <w:p w14:paraId="47903B06" w14:textId="77777777" w:rsidR="00A24B30" w:rsidRPr="008E0F64" w:rsidRDefault="00A24B30" w:rsidP="00A24B30">
      <w:pPr>
        <w:pStyle w:val="FOD-normal"/>
        <w:keepNext/>
      </w:pPr>
      <w:r w:rsidRPr="008E0F64">
        <w:t>Bei der Wahl von elektrischen Betriebsmitteln werden die Angaben auf dem Leistungsschild und die (je nach Datum des Inverkehrbringens) entweder im Königlichen Erlass vom 22. Juni 1999 oder im Königlichen Erlass vom 21. April 2016 vorgesehene Betriebsanleitung berücksichtigt, zum Beispiel die Buchstaben G (Gas) und D (Staub), Gasgruppen IIA-IIB-IIC, Temperaturklassen T1 bis T6.</w:t>
      </w:r>
    </w:p>
    <w:p w14:paraId="03352C1A" w14:textId="77777777" w:rsidR="00A24B30" w:rsidRPr="008E0F64" w:rsidRDefault="00A24B30" w:rsidP="00A24B30">
      <w:pPr>
        <w:pStyle w:val="FOD-normal"/>
      </w:pPr>
      <w:r w:rsidRPr="008E0F64">
        <w:t>Auf jeder elektrischen Maschine, jedem elektrischen Gerät und jedem Schutzsystem müssen lesbar und wischfest folgende Mindestangaben vermerkt werden:</w:t>
      </w:r>
    </w:p>
    <w:p w14:paraId="29E98989" w14:textId="77777777" w:rsidR="00A24B30" w:rsidRPr="008E0F64" w:rsidRDefault="00A24B30" w:rsidP="00445351">
      <w:pPr>
        <w:pStyle w:val="FOD-opsomming1"/>
        <w:numPr>
          <w:ilvl w:val="0"/>
          <w:numId w:val="294"/>
        </w:numPr>
      </w:pPr>
      <w:r w:rsidRPr="008E0F64">
        <w:t>Name des Herstellers,</w:t>
      </w:r>
    </w:p>
    <w:p w14:paraId="7F4E0710" w14:textId="77777777" w:rsidR="00A24B30" w:rsidRPr="008E0F64" w:rsidRDefault="00A24B30" w:rsidP="00445351">
      <w:pPr>
        <w:pStyle w:val="FOD-opsomming1"/>
        <w:numPr>
          <w:ilvl w:val="0"/>
          <w:numId w:val="294"/>
        </w:numPr>
      </w:pPr>
      <w:r w:rsidRPr="008E0F64">
        <w:t>CE-Kennzeichnung, gefolgt von den Kenndaten des Herstellers und gegebenenfalls der benannten Stelle,</w:t>
      </w:r>
    </w:p>
    <w:p w14:paraId="00BC5DB1" w14:textId="77777777" w:rsidR="00A24B30" w:rsidRPr="008E0F64" w:rsidRDefault="00A24B30" w:rsidP="00445351">
      <w:pPr>
        <w:pStyle w:val="FOD-opsomming1"/>
        <w:numPr>
          <w:ilvl w:val="0"/>
          <w:numId w:val="294"/>
        </w:numPr>
      </w:pPr>
      <w:r w:rsidRPr="008E0F64">
        <w:t>spezielles Explosionsschutzkennzeichen,</w:t>
      </w:r>
    </w:p>
    <w:p w14:paraId="5562F3CA" w14:textId="0B0F7408" w:rsidR="00A24B30" w:rsidRPr="008E0F64" w:rsidRDefault="005D7BE1" w:rsidP="00A24B30">
      <w:pPr>
        <w:pStyle w:val="FOD-opsomming1"/>
        <w:numPr>
          <w:ilvl w:val="0"/>
          <w:numId w:val="0"/>
        </w:numPr>
        <w:ind w:left="360"/>
      </w:pPr>
      <w:r w:rsidRPr="008E0F64">
        <w:rPr>
          <w:noProof/>
        </w:rPr>
        <mc:AlternateContent>
          <mc:Choice Requires="wpg">
            <w:drawing>
              <wp:inline distT="0" distB="0" distL="0" distR="0" wp14:anchorId="5AB2D8A6" wp14:editId="4C343CDB">
                <wp:extent cx="245745" cy="214630"/>
                <wp:effectExtent l="9525" t="0" r="11430" b="4445"/>
                <wp:docPr id="1796125238" name="Group 1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45745" cy="214630"/>
                          <a:chOff x="2652" y="1144"/>
                          <a:chExt cx="387" cy="338"/>
                        </a:xfrm>
                      </wpg:grpSpPr>
                      <wps:wsp>
                        <wps:cNvPr id="866960855" name="Freeform 14"/>
                        <wps:cNvSpPr>
                          <a:spLocks/>
                        </wps:cNvSpPr>
                        <wps:spPr bwMode="auto">
                          <a:xfrm>
                            <a:off x="2663" y="1155"/>
                            <a:ext cx="365" cy="316"/>
                          </a:xfrm>
                          <a:custGeom>
                            <a:avLst/>
                            <a:gdLst>
                              <a:gd name="T0" fmla="*/ 273 w 365"/>
                              <a:gd name="T1" fmla="*/ 0 h 316"/>
                              <a:gd name="T2" fmla="*/ 91 w 365"/>
                              <a:gd name="T3" fmla="*/ 0 h 316"/>
                              <a:gd name="T4" fmla="*/ 0 w 365"/>
                              <a:gd name="T5" fmla="*/ 158 h 316"/>
                              <a:gd name="T6" fmla="*/ 91 w 365"/>
                              <a:gd name="T7" fmla="*/ 316 h 316"/>
                              <a:gd name="T8" fmla="*/ 273 w 365"/>
                              <a:gd name="T9" fmla="*/ 316 h 316"/>
                              <a:gd name="T10" fmla="*/ 365 w 365"/>
                              <a:gd name="T11" fmla="*/ 158 h 316"/>
                              <a:gd name="T12" fmla="*/ 273 w 365"/>
                              <a:gd name="T13" fmla="*/ 0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5" h="316">
                                <a:moveTo>
                                  <a:pt x="273" y="0"/>
                                </a:moveTo>
                                <a:lnTo>
                                  <a:pt x="91" y="0"/>
                                </a:lnTo>
                                <a:lnTo>
                                  <a:pt x="0" y="158"/>
                                </a:lnTo>
                                <a:lnTo>
                                  <a:pt x="91" y="316"/>
                                </a:lnTo>
                                <a:lnTo>
                                  <a:pt x="273" y="316"/>
                                </a:lnTo>
                                <a:lnTo>
                                  <a:pt x="365" y="158"/>
                                </a:lnTo>
                                <a:lnTo>
                                  <a:pt x="273" y="0"/>
                                </a:lnTo>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8272533" name="Freeform 15"/>
                        <wps:cNvSpPr>
                          <a:spLocks/>
                        </wps:cNvSpPr>
                        <wps:spPr bwMode="auto">
                          <a:xfrm>
                            <a:off x="2663" y="1155"/>
                            <a:ext cx="365" cy="316"/>
                          </a:xfrm>
                          <a:custGeom>
                            <a:avLst/>
                            <a:gdLst>
                              <a:gd name="T0" fmla="*/ 91 w 365"/>
                              <a:gd name="T1" fmla="*/ 316 h 316"/>
                              <a:gd name="T2" fmla="*/ 0 w 365"/>
                              <a:gd name="T3" fmla="*/ 158 h 316"/>
                              <a:gd name="T4" fmla="*/ 91 w 365"/>
                              <a:gd name="T5" fmla="*/ 0 h 316"/>
                              <a:gd name="T6" fmla="*/ 273 w 365"/>
                              <a:gd name="T7" fmla="*/ 0 h 316"/>
                              <a:gd name="T8" fmla="*/ 365 w 365"/>
                              <a:gd name="T9" fmla="*/ 158 h 316"/>
                              <a:gd name="T10" fmla="*/ 273 w 365"/>
                              <a:gd name="T11" fmla="*/ 316 h 316"/>
                              <a:gd name="T12" fmla="*/ 91 w 365"/>
                              <a:gd name="T13" fmla="*/ 316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5" h="316">
                                <a:moveTo>
                                  <a:pt x="91" y="316"/>
                                </a:moveTo>
                                <a:lnTo>
                                  <a:pt x="0" y="158"/>
                                </a:lnTo>
                                <a:lnTo>
                                  <a:pt x="91" y="0"/>
                                </a:lnTo>
                                <a:lnTo>
                                  <a:pt x="273" y="0"/>
                                </a:lnTo>
                                <a:lnTo>
                                  <a:pt x="365" y="158"/>
                                </a:lnTo>
                                <a:lnTo>
                                  <a:pt x="273" y="316"/>
                                </a:lnTo>
                                <a:lnTo>
                                  <a:pt x="91" y="316"/>
                                </a:lnTo>
                                <a:close/>
                              </a:path>
                            </a:pathLst>
                          </a:custGeom>
                          <a:noFill/>
                          <a:ln w="1397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141262539" name="Freeform 16"/>
                        <wps:cNvSpPr>
                          <a:spLocks/>
                        </wps:cNvSpPr>
                        <wps:spPr bwMode="auto">
                          <a:xfrm>
                            <a:off x="2885" y="1309"/>
                            <a:ext cx="46" cy="92"/>
                          </a:xfrm>
                          <a:custGeom>
                            <a:avLst/>
                            <a:gdLst>
                              <a:gd name="T0" fmla="*/ 46 w 46"/>
                              <a:gd name="T1" fmla="*/ 91 h 92"/>
                              <a:gd name="T2" fmla="*/ 24 w 46"/>
                              <a:gd name="T3" fmla="*/ 86 h 92"/>
                              <a:gd name="T4" fmla="*/ 8 w 46"/>
                              <a:gd name="T5" fmla="*/ 72 h 92"/>
                              <a:gd name="T6" fmla="*/ 0 w 46"/>
                              <a:gd name="T7" fmla="*/ 52 h 92"/>
                              <a:gd name="T8" fmla="*/ 4 w 46"/>
                              <a:gd name="T9" fmla="*/ 27 h 92"/>
                              <a:gd name="T10" fmla="*/ 16 w 46"/>
                              <a:gd name="T11" fmla="*/ 9 h 92"/>
                              <a:gd name="T12" fmla="*/ 34 w 46"/>
                              <a:gd name="T13" fmla="*/ 0 h 9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6" h="92">
                                <a:moveTo>
                                  <a:pt x="46" y="91"/>
                                </a:moveTo>
                                <a:lnTo>
                                  <a:pt x="24" y="86"/>
                                </a:lnTo>
                                <a:lnTo>
                                  <a:pt x="8" y="72"/>
                                </a:lnTo>
                                <a:lnTo>
                                  <a:pt x="0" y="52"/>
                                </a:lnTo>
                                <a:lnTo>
                                  <a:pt x="4" y="27"/>
                                </a:lnTo>
                                <a:lnTo>
                                  <a:pt x="16" y="9"/>
                                </a:lnTo>
                                <a:lnTo>
                                  <a:pt x="34" y="0"/>
                                </a:lnTo>
                              </a:path>
                            </a:pathLst>
                          </a:custGeom>
                          <a:noFill/>
                          <a:ln w="1397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4001247" name="Freeform 17"/>
                        <wps:cNvSpPr>
                          <a:spLocks/>
                        </wps:cNvSpPr>
                        <wps:spPr bwMode="auto">
                          <a:xfrm>
                            <a:off x="2838" y="1308"/>
                            <a:ext cx="46" cy="91"/>
                          </a:xfrm>
                          <a:custGeom>
                            <a:avLst/>
                            <a:gdLst>
                              <a:gd name="T0" fmla="*/ 0 w 46"/>
                              <a:gd name="T1" fmla="*/ 0 h 91"/>
                              <a:gd name="T2" fmla="*/ 21 w 46"/>
                              <a:gd name="T3" fmla="*/ 5 h 91"/>
                              <a:gd name="T4" fmla="*/ 37 w 46"/>
                              <a:gd name="T5" fmla="*/ 19 h 91"/>
                              <a:gd name="T6" fmla="*/ 46 w 46"/>
                              <a:gd name="T7" fmla="*/ 39 h 91"/>
                              <a:gd name="T8" fmla="*/ 41 w 46"/>
                              <a:gd name="T9" fmla="*/ 64 h 91"/>
                              <a:gd name="T10" fmla="*/ 29 w 46"/>
                              <a:gd name="T11" fmla="*/ 82 h 91"/>
                              <a:gd name="T12" fmla="*/ 11 w 46"/>
                              <a:gd name="T13" fmla="*/ 91 h 9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6" h="91">
                                <a:moveTo>
                                  <a:pt x="0" y="0"/>
                                </a:moveTo>
                                <a:lnTo>
                                  <a:pt x="21" y="5"/>
                                </a:lnTo>
                                <a:lnTo>
                                  <a:pt x="37" y="19"/>
                                </a:lnTo>
                                <a:lnTo>
                                  <a:pt x="46" y="39"/>
                                </a:lnTo>
                                <a:lnTo>
                                  <a:pt x="41" y="64"/>
                                </a:lnTo>
                                <a:lnTo>
                                  <a:pt x="29" y="82"/>
                                </a:lnTo>
                                <a:lnTo>
                                  <a:pt x="11" y="91"/>
                                </a:lnTo>
                              </a:path>
                            </a:pathLst>
                          </a:custGeom>
                          <a:noFill/>
                          <a:ln w="13970">
                            <a:solidFill>
                              <a:srgbClr val="231F2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64919777" name="Freeform 18"/>
                        <wps:cNvSpPr>
                          <a:spLocks/>
                        </wps:cNvSpPr>
                        <wps:spPr bwMode="auto">
                          <a:xfrm>
                            <a:off x="2742" y="1310"/>
                            <a:ext cx="75" cy="92"/>
                          </a:xfrm>
                          <a:custGeom>
                            <a:avLst/>
                            <a:gdLst>
                              <a:gd name="T0" fmla="*/ 50 w 75"/>
                              <a:gd name="T1" fmla="*/ 0 h 92"/>
                              <a:gd name="T2" fmla="*/ 46 w 75"/>
                              <a:gd name="T3" fmla="*/ 0 h 92"/>
                              <a:gd name="T4" fmla="*/ 24 w 75"/>
                              <a:gd name="T5" fmla="*/ 5 h 92"/>
                              <a:gd name="T6" fmla="*/ 8 w 75"/>
                              <a:gd name="T7" fmla="*/ 19 h 92"/>
                              <a:gd name="T8" fmla="*/ 0 w 75"/>
                              <a:gd name="T9" fmla="*/ 39 h 92"/>
                              <a:gd name="T10" fmla="*/ 4 w 75"/>
                              <a:gd name="T11" fmla="*/ 64 h 92"/>
                              <a:gd name="T12" fmla="*/ 16 w 75"/>
                              <a:gd name="T13" fmla="*/ 81 h 92"/>
                              <a:gd name="T14" fmla="*/ 34 w 75"/>
                              <a:gd name="T15" fmla="*/ 91 h 92"/>
                              <a:gd name="T16" fmla="*/ 59 w 75"/>
                              <a:gd name="T17" fmla="*/ 90 h 92"/>
                              <a:gd name="T18" fmla="*/ 74 w 75"/>
                              <a:gd name="T19" fmla="*/ 83 h 92"/>
                              <a:gd name="T20" fmla="*/ 57 w 75"/>
                              <a:gd name="T21" fmla="*/ 1 h 92"/>
                              <a:gd name="T22" fmla="*/ 53 w 75"/>
                              <a:gd name="T23" fmla="*/ 0 h 92"/>
                              <a:gd name="T24" fmla="*/ 50 w 75"/>
                              <a:gd name="T25" fmla="*/ 0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5" h="92">
                                <a:moveTo>
                                  <a:pt x="50" y="0"/>
                                </a:moveTo>
                                <a:lnTo>
                                  <a:pt x="46" y="0"/>
                                </a:lnTo>
                                <a:lnTo>
                                  <a:pt x="24" y="5"/>
                                </a:lnTo>
                                <a:lnTo>
                                  <a:pt x="8" y="19"/>
                                </a:lnTo>
                                <a:lnTo>
                                  <a:pt x="0" y="39"/>
                                </a:lnTo>
                                <a:lnTo>
                                  <a:pt x="4" y="64"/>
                                </a:lnTo>
                                <a:lnTo>
                                  <a:pt x="16" y="81"/>
                                </a:lnTo>
                                <a:lnTo>
                                  <a:pt x="34" y="91"/>
                                </a:lnTo>
                                <a:lnTo>
                                  <a:pt x="59" y="90"/>
                                </a:lnTo>
                                <a:lnTo>
                                  <a:pt x="74" y="83"/>
                                </a:lnTo>
                                <a:lnTo>
                                  <a:pt x="57" y="1"/>
                                </a:lnTo>
                                <a:lnTo>
                                  <a:pt x="53" y="0"/>
                                </a:lnTo>
                                <a:lnTo>
                                  <a:pt x="50" y="0"/>
                                </a:lnTo>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728971049" name="Freeform 19"/>
                        <wps:cNvSpPr>
                          <a:spLocks/>
                        </wps:cNvSpPr>
                        <wps:spPr bwMode="auto">
                          <a:xfrm>
                            <a:off x="2742" y="1310"/>
                            <a:ext cx="75" cy="92"/>
                          </a:xfrm>
                          <a:custGeom>
                            <a:avLst/>
                            <a:gdLst>
                              <a:gd name="T0" fmla="*/ 57 w 75"/>
                              <a:gd name="T1" fmla="*/ 1 h 92"/>
                              <a:gd name="T2" fmla="*/ 53 w 75"/>
                              <a:gd name="T3" fmla="*/ 0 h 92"/>
                              <a:gd name="T4" fmla="*/ 50 w 75"/>
                              <a:gd name="T5" fmla="*/ 0 h 92"/>
                              <a:gd name="T6" fmla="*/ 46 w 75"/>
                              <a:gd name="T7" fmla="*/ 0 h 92"/>
                              <a:gd name="T8" fmla="*/ 24 w 75"/>
                              <a:gd name="T9" fmla="*/ 5 h 92"/>
                              <a:gd name="T10" fmla="*/ 8 w 75"/>
                              <a:gd name="T11" fmla="*/ 19 h 92"/>
                              <a:gd name="T12" fmla="*/ 0 w 75"/>
                              <a:gd name="T13" fmla="*/ 39 h 92"/>
                              <a:gd name="T14" fmla="*/ 4 w 75"/>
                              <a:gd name="T15" fmla="*/ 64 h 92"/>
                              <a:gd name="T16" fmla="*/ 16 w 75"/>
                              <a:gd name="T17" fmla="*/ 81 h 92"/>
                              <a:gd name="T18" fmla="*/ 34 w 75"/>
                              <a:gd name="T19" fmla="*/ 91 h 92"/>
                              <a:gd name="T20" fmla="*/ 59 w 75"/>
                              <a:gd name="T21" fmla="*/ 90 h 92"/>
                              <a:gd name="T22" fmla="*/ 74 w 75"/>
                              <a:gd name="T23" fmla="*/ 83 h 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5" h="92">
                                <a:moveTo>
                                  <a:pt x="57" y="1"/>
                                </a:moveTo>
                                <a:lnTo>
                                  <a:pt x="53" y="0"/>
                                </a:lnTo>
                                <a:lnTo>
                                  <a:pt x="50" y="0"/>
                                </a:lnTo>
                                <a:lnTo>
                                  <a:pt x="46" y="0"/>
                                </a:lnTo>
                                <a:lnTo>
                                  <a:pt x="24" y="5"/>
                                </a:lnTo>
                                <a:lnTo>
                                  <a:pt x="8" y="19"/>
                                </a:lnTo>
                                <a:lnTo>
                                  <a:pt x="0" y="39"/>
                                </a:lnTo>
                                <a:lnTo>
                                  <a:pt x="4" y="64"/>
                                </a:lnTo>
                                <a:lnTo>
                                  <a:pt x="16" y="81"/>
                                </a:lnTo>
                                <a:lnTo>
                                  <a:pt x="34" y="91"/>
                                </a:lnTo>
                                <a:lnTo>
                                  <a:pt x="59" y="90"/>
                                </a:lnTo>
                                <a:lnTo>
                                  <a:pt x="74" y="83"/>
                                </a:lnTo>
                              </a:path>
                            </a:pathLst>
                          </a:custGeom>
                          <a:noFill/>
                          <a:ln w="1397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18774675" name="Freeform 20"/>
                        <wps:cNvSpPr>
                          <a:spLocks/>
                        </wps:cNvSpPr>
                        <wps:spPr bwMode="auto">
                          <a:xfrm>
                            <a:off x="2742" y="1221"/>
                            <a:ext cx="75" cy="92"/>
                          </a:xfrm>
                          <a:custGeom>
                            <a:avLst/>
                            <a:gdLst>
                              <a:gd name="T0" fmla="*/ 34 w 75"/>
                              <a:gd name="T1" fmla="*/ 0 h 92"/>
                              <a:gd name="T2" fmla="*/ 16 w 75"/>
                              <a:gd name="T3" fmla="*/ 9 h 92"/>
                              <a:gd name="T4" fmla="*/ 4 w 75"/>
                              <a:gd name="T5" fmla="*/ 27 h 92"/>
                              <a:gd name="T6" fmla="*/ 0 w 75"/>
                              <a:gd name="T7" fmla="*/ 52 h 92"/>
                              <a:gd name="T8" fmla="*/ 8 w 75"/>
                              <a:gd name="T9" fmla="*/ 72 h 92"/>
                              <a:gd name="T10" fmla="*/ 24 w 75"/>
                              <a:gd name="T11" fmla="*/ 86 h 92"/>
                              <a:gd name="T12" fmla="*/ 46 w 75"/>
                              <a:gd name="T13" fmla="*/ 91 h 92"/>
                              <a:gd name="T14" fmla="*/ 50 w 75"/>
                              <a:gd name="T15" fmla="*/ 91 h 92"/>
                              <a:gd name="T16" fmla="*/ 53 w 75"/>
                              <a:gd name="T17" fmla="*/ 91 h 92"/>
                              <a:gd name="T18" fmla="*/ 57 w 75"/>
                              <a:gd name="T19" fmla="*/ 90 h 92"/>
                              <a:gd name="T20" fmla="*/ 74 w 75"/>
                              <a:gd name="T21" fmla="*/ 8 h 92"/>
                              <a:gd name="T22" fmla="*/ 59 w 75"/>
                              <a:gd name="T23" fmla="*/ 1 h 92"/>
                              <a:gd name="T24" fmla="*/ 34 w 75"/>
                              <a:gd name="T25" fmla="*/ 0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5" h="92">
                                <a:moveTo>
                                  <a:pt x="34" y="0"/>
                                </a:moveTo>
                                <a:lnTo>
                                  <a:pt x="16" y="9"/>
                                </a:lnTo>
                                <a:lnTo>
                                  <a:pt x="4" y="27"/>
                                </a:lnTo>
                                <a:lnTo>
                                  <a:pt x="0" y="52"/>
                                </a:lnTo>
                                <a:lnTo>
                                  <a:pt x="8" y="72"/>
                                </a:lnTo>
                                <a:lnTo>
                                  <a:pt x="24" y="86"/>
                                </a:lnTo>
                                <a:lnTo>
                                  <a:pt x="46" y="91"/>
                                </a:lnTo>
                                <a:lnTo>
                                  <a:pt x="50" y="91"/>
                                </a:lnTo>
                                <a:lnTo>
                                  <a:pt x="53" y="91"/>
                                </a:lnTo>
                                <a:lnTo>
                                  <a:pt x="57" y="90"/>
                                </a:lnTo>
                                <a:lnTo>
                                  <a:pt x="74" y="8"/>
                                </a:lnTo>
                                <a:lnTo>
                                  <a:pt x="59" y="1"/>
                                </a:lnTo>
                                <a:lnTo>
                                  <a:pt x="34" y="0"/>
                                </a:lnTo>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392049088" name="Freeform 21"/>
                        <wps:cNvSpPr>
                          <a:spLocks/>
                        </wps:cNvSpPr>
                        <wps:spPr bwMode="auto">
                          <a:xfrm>
                            <a:off x="2742" y="1221"/>
                            <a:ext cx="75" cy="92"/>
                          </a:xfrm>
                          <a:custGeom>
                            <a:avLst/>
                            <a:gdLst>
                              <a:gd name="T0" fmla="*/ 57 w 75"/>
                              <a:gd name="T1" fmla="*/ 90 h 92"/>
                              <a:gd name="T2" fmla="*/ 53 w 75"/>
                              <a:gd name="T3" fmla="*/ 91 h 92"/>
                              <a:gd name="T4" fmla="*/ 50 w 75"/>
                              <a:gd name="T5" fmla="*/ 91 h 92"/>
                              <a:gd name="T6" fmla="*/ 46 w 75"/>
                              <a:gd name="T7" fmla="*/ 91 h 92"/>
                              <a:gd name="T8" fmla="*/ 24 w 75"/>
                              <a:gd name="T9" fmla="*/ 86 h 92"/>
                              <a:gd name="T10" fmla="*/ 8 w 75"/>
                              <a:gd name="T11" fmla="*/ 72 h 92"/>
                              <a:gd name="T12" fmla="*/ 0 w 75"/>
                              <a:gd name="T13" fmla="*/ 52 h 92"/>
                              <a:gd name="T14" fmla="*/ 4 w 75"/>
                              <a:gd name="T15" fmla="*/ 27 h 92"/>
                              <a:gd name="T16" fmla="*/ 16 w 75"/>
                              <a:gd name="T17" fmla="*/ 9 h 92"/>
                              <a:gd name="T18" fmla="*/ 34 w 75"/>
                              <a:gd name="T19" fmla="*/ 0 h 92"/>
                              <a:gd name="T20" fmla="*/ 59 w 75"/>
                              <a:gd name="T21" fmla="*/ 1 h 92"/>
                              <a:gd name="T22" fmla="*/ 74 w 75"/>
                              <a:gd name="T23" fmla="*/ 8 h 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5" h="92">
                                <a:moveTo>
                                  <a:pt x="57" y="90"/>
                                </a:moveTo>
                                <a:lnTo>
                                  <a:pt x="53" y="91"/>
                                </a:lnTo>
                                <a:lnTo>
                                  <a:pt x="50" y="91"/>
                                </a:lnTo>
                                <a:lnTo>
                                  <a:pt x="46" y="91"/>
                                </a:lnTo>
                                <a:lnTo>
                                  <a:pt x="24" y="86"/>
                                </a:lnTo>
                                <a:lnTo>
                                  <a:pt x="8" y="72"/>
                                </a:lnTo>
                                <a:lnTo>
                                  <a:pt x="0" y="52"/>
                                </a:lnTo>
                                <a:lnTo>
                                  <a:pt x="4" y="27"/>
                                </a:lnTo>
                                <a:lnTo>
                                  <a:pt x="16" y="9"/>
                                </a:lnTo>
                                <a:lnTo>
                                  <a:pt x="34" y="0"/>
                                </a:lnTo>
                                <a:lnTo>
                                  <a:pt x="59" y="1"/>
                                </a:lnTo>
                                <a:lnTo>
                                  <a:pt x="74" y="8"/>
                                </a:lnTo>
                              </a:path>
                            </a:pathLst>
                          </a:custGeom>
                          <a:noFill/>
                          <a:ln w="13970">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664794292" name="Freeform 22"/>
                        <wps:cNvSpPr>
                          <a:spLocks/>
                        </wps:cNvSpPr>
                        <wps:spPr bwMode="auto">
                          <a:xfrm>
                            <a:off x="2776" y="1295"/>
                            <a:ext cx="33" cy="33"/>
                          </a:xfrm>
                          <a:custGeom>
                            <a:avLst/>
                            <a:gdLst>
                              <a:gd name="T0" fmla="*/ 0 w 33"/>
                              <a:gd name="T1" fmla="*/ 16 h 33"/>
                              <a:gd name="T2" fmla="*/ 32 w 33"/>
                              <a:gd name="T3" fmla="*/ 16 h 33"/>
                              <a:gd name="T4" fmla="*/ 0 60000 65536"/>
                              <a:gd name="T5" fmla="*/ 0 60000 65536"/>
                            </a:gdLst>
                            <a:ahLst/>
                            <a:cxnLst>
                              <a:cxn ang="T4">
                                <a:pos x="T0" y="T1"/>
                              </a:cxn>
                              <a:cxn ang="T5">
                                <a:pos x="T2" y="T3"/>
                              </a:cxn>
                            </a:cxnLst>
                            <a:rect l="0" t="0" r="r" b="b"/>
                            <a:pathLst>
                              <a:path w="33" h="33">
                                <a:moveTo>
                                  <a:pt x="0" y="16"/>
                                </a:moveTo>
                                <a:lnTo>
                                  <a:pt x="32" y="16"/>
                                </a:lnTo>
                              </a:path>
                            </a:pathLst>
                          </a:custGeom>
                          <a:noFill/>
                          <a:ln w="22224">
                            <a:solidFill>
                              <a:srgbClr val="CCCCCC"/>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309305049" name="Freeform 23"/>
                        <wps:cNvSpPr>
                          <a:spLocks/>
                        </wps:cNvSpPr>
                        <wps:spPr bwMode="auto">
                          <a:xfrm>
                            <a:off x="2757" y="1300"/>
                            <a:ext cx="40" cy="23"/>
                          </a:xfrm>
                          <a:custGeom>
                            <a:avLst/>
                            <a:gdLst>
                              <a:gd name="T0" fmla="*/ 0 w 40"/>
                              <a:gd name="T1" fmla="*/ 11 h 23"/>
                              <a:gd name="T2" fmla="*/ 40 w 40"/>
                              <a:gd name="T3" fmla="*/ 11 h 23"/>
                              <a:gd name="T4" fmla="*/ 0 60000 65536"/>
                              <a:gd name="T5" fmla="*/ 0 60000 65536"/>
                            </a:gdLst>
                            <a:ahLst/>
                            <a:cxnLst>
                              <a:cxn ang="T4">
                                <a:pos x="T0" y="T1"/>
                              </a:cxn>
                              <a:cxn ang="T5">
                                <a:pos x="T2" y="T3"/>
                              </a:cxn>
                            </a:cxnLst>
                            <a:rect l="0" t="0" r="r" b="b"/>
                            <a:pathLst>
                              <a:path w="40" h="23">
                                <a:moveTo>
                                  <a:pt x="0" y="11"/>
                                </a:moveTo>
                                <a:lnTo>
                                  <a:pt x="40" y="11"/>
                                </a:lnTo>
                              </a:path>
                            </a:pathLst>
                          </a:custGeom>
                          <a:noFill/>
                          <a:ln w="16033">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inline>
            </w:drawing>
          </mc:Choice>
          <mc:Fallback>
            <w:pict>
              <v:group w14:anchorId="1FB3DB98" id="Group 13" o:spid="_x0000_s1026" style="width:19.35pt;height:16.9pt;mso-position-horizontal-relative:char;mso-position-vertical-relative:line" coordorigin="2652,1144" coordsize="387,33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umAA0AANleAAAOAAAAZHJzL2Uyb0RvYy54bWzsXG1v28gR/l6g/4HQxwKNRVIiJSHOochd&#10;ggLX9oBzfwCtF0uoLKqkHCf99X1ml0vNkDskHTuHGJE/iJJ3NLs7u5x5ntkR3/70+X4ffFoX5S4/&#10;XI/CN+NRsD4s89XucHc9+vfNh7/ORkF5yg6rbJ8f1tejL+ty9NO7P//p7eNxsY7ybb5frYsASg7l&#10;4vF4PdqeTsfF1VW53K7vs/JNflwf0LjJi/vshI/F3dWqyB6h/X5/FY3HydVjXqyORb5clyX++7Nt&#10;HL0z+jeb9fL0r82mXJ+C/fUIYzuZ18K83tLr1bu32eKuyI7b3bIaRvYVo7jPdgd0Wqv6OTtlwUOx&#10;a6m63y2LvMw3pzfL/P4q32x2y7WZA2YTjhuz+VjkD0czl7vF492xNhNM27DTV6td/vPTx+L4+/G3&#10;wo4eb3/Nl/8pYZerx+PdgrfT5zsrHNw+/iNfYT2zh1NuJv55U9yTCkwp+Gzs+6W27/rzKVjin9Fk&#10;mk6mo2CJpiicJHFl/+UWi0TfipJpNArQGoaTiV2b5faX6tvxLLVfjeMZtV1lC9upGWg1MFp47KTy&#10;bKzyecb6fZsd12YNSjLGb0WwW12PZkkyT8azKSZzyO5hhw/Fek27NAjNuGkQkHZ2LblRWQuJlbB9&#10;rzmjJIkrw6BPs2mdUeOksmgcJsIs2WL5UJ4+rnOzLtmnX8uT3e0rvDOrvaoGf4M7Y3O/x8b/y1UQ&#10;pXHwGJDWStoJhUxoHGyDqj/s+VoPFq/WMw/9ajCPWkZRMxEi3sFgzrWWcDrzDydhQtpwsKdqRZiR&#10;XxGcWC2k2mfOhFRNITc1jOy3UchtrU4v5OZWhxUOMDg27XmC4yAZ4y9IptPY7Ci+wiE3fLckt363&#10;JF+Dbkm+EN2SfDU6JSO+Ii1JOJk7d79kW3cLLT8fqnsI74KMYt0NbEg31TEvyZPRLQU/dhNWtyTk&#10;qJWJT4W4dXs3sSqeCHGsF2k39yiG2NaeCnEsBYmnqvaZEIeVSXyuis+FOO1pM1d1srAxtw1tXPMF&#10;MV07j8quBSJ3M2YXowAx+5ZGBTtnJ1oO9zZ4vB4ZT7jFFY6Q/n+ff1rf5EbiZKJLan2oiTro7dy+&#10;P3C5Oe4+DM+JuUZ3PRplds64NysjuVZ3tVKVqspVok/X7K5WDDev6bJPzswQQ+vr1umTU0D3ZDUT&#10;OWvzkdVZmCjz/W71Ybffk9nK4u72/b4IPmVAT+/NXzVbIbY3W/uQ09ewNmaWBj7Y4GZD8m2++oJA&#10;V+QWggEy4s02L/43Ch4Bv65H5X8fsmI9CvZ/PyBkzwEAYOKT+QDYQHdpwVtueUt2WELV9eg0ws1I&#10;b9+fLMZ7OBa7uy16Cs2OOOR/A17Z7CgQAjWUCzuq6gNQwx8EH8LZLEqjaYxVb8IHc0u/YvigxVke&#10;0dToyAPa2B8aeTRTIyMPZ9qAZCDzwhkewdT4KoOXVw+PWmrM5wFLnZiAD+qQBHxQjS3gg2YlgR50&#10;VdzgrRh6wQ82Tl3wg4NKrxM/tIK5BiCehA1kjD4jBIkMuqWeigv6cEZrpg6uLPd5ubYxvhdK1ICA&#10;5kT4LIznqQWCAj4IlEHMY+wmK8SQCzms0HW22K6z1S/V+1O229v3F9jB8mD+rAWyKmGUAHcg1jRx&#10;h2F6L447ZjOEWQKs8diwiWzh0hYTBFfKA82jClK6BBJHo4OTFpMEaAEqzf445yM46ECE2wa2Nx6Q&#10;OOSIJl4tHHLMKEPQ1sLj38yrhMONNPIq4XCD0E97PhxrTP1KONbwT4cDjSj1jkTADCRFfGMRIGPu&#10;V8ONG/tHIwAG5YPaxr1kJ6rUXAtZweddshOtzMr3iS7I4SE5ge3ty01QK3lDl0LRoEUETwO5mUv1&#10;usDsrhY12ARO6lyra3RXK2RRChLuNp67Rne1Qra7yGWOXKO7WiHkW8zgOzXFVpWL7VYDNvC3wRFR&#10;HH5AzsBO7YIj2JHak46KFBwxn4zHYTRBOGrCCLNRXh5G4MSnghEm3+aBEe7GeRaM8EddjiJMhDJ9&#10;qSCCzj3aoZuDiCmFuZYSjiHi1KuEg4jQxNyWFg4iFFTEUUTs1yJQhH9CHEYkE++MBIyI5t4pCRgx&#10;M5imNSeRqQj9wxE4wmK9th5u4lYw5Qt6OeagIIVjhcsxR32i870cczggYVPaZ6DAo7qLfOdWGbEj&#10;e8Thzo9co7taVTEcBXE3dw7kWt21Qgg2+INTduII22FiTscNVbcnLlJXBKdC6KYbk5DL4FjJ6rhA&#10;CTojeW0nIdE4mczDeZp6sIQJ9S+OJdIJWClt6xg3tMkXuJREivD6cimJKYEJqDRd+FMSfrrLSbOJ&#10;4G0lHEz4lfBIFxHzbivhYMIgEnPX8SjIsQRlNdo6OJSwgKSlhEMJv0k4krB4pKVEIAn/dASQsICk&#10;rYbb1uQ12lMSQGLmTxqJjIRJbHj0cPsqySciTnVhyZQAkkcPt/Hcv9ohN3Kq2IebeRZ7My3kQc7j&#10;IQzaHg+FjlrGb56Im3lK5UQeNf17mLhu3ZNyO0Xcyn7jRNzInagPNPfcYbckN3i3JDd7pySq4Qb2&#10;HvMl6NbJV6JbUq5HRwkQEfl6Wbp1ysXp0jl4jQiUDOy9c42Gp86wfwgMDy3swSbi4lgABBu9sCeS&#10;pTewLYk7YNYq7AFC4tphNhJ36ZmWOPYUF4dFSNxBtba4xZRuqv2IN7bZrPoL1WzhQy0YbPcQiwGR&#10;I6URgW9pX5BlVVWq6SbUpywLq8g1mh70Scv1JR9IX4Cf04bUWOFq0pE+abnGVQ7vBr6L9YANCWs9&#10;o/wJPrYjwTi10+ojBlUe0ok5eO6uFvJXE3DDd43uaoWs3XvIgx1UH3cwC9JDHaqNMXOr5gbjrnZQ&#10;VRKyTrO6Vne1UlNLQ+bdVkjt3p25ZXc63LXSBX+F7dQ9rCmcL4S6+2usoO1mCOsR6U9x2nqp6ap+&#10;Z/ASSdE0ms3TcDzB5mlmRY3veb1Mxg8EOQhRcCAL1QoMlKjDd/rH0YYCAiXM8Cnh8ELhVBJX+JRw&#10;PBH5QTYHe35OJZiMn1QJJqOwKpES9dMqQWQ0XsWt65+SSIVqvIrbV+NV3MAar+Im1ngVt7HCqySP&#10;8fMqwWMUXiWIjMKrEPbPgFTjVdzMnZC5wWc6IPOF1min4jyFQSW2A+nC4DWKpb9prNETiIWEthXu&#10;dEihBZ2xNTiW7yUWEtZidoRqHWZra5egto9YNGhLBbJVjN2gLQOIhSQu/l8MGMRc1RSCE3PrDCAW&#10;DepSzbiDWDSoSzXnGuG2TAqwyYc0gFg0VthLLL41T5B4VTtA+HrE2qxwvDAO/FzoOYxjCAW41GIS&#10;BaO78Xv5CcgknKXpJCHS3mAL8BNIC3w7thDZzMa5hoLG8HLnHhpsE3HYB6/h7epIrWBIHsz9JYc8&#10;iPvxLA/ekb/8kaNZP7bmWHZAIaYf53Mgq5SECragcA5BF5T6VEEXFAIk+IICrMXBh8LGBGHQ9HAT&#10;K9QQkfi8ITQ9nDBMFZ7K7awBfYCvevNpQJ8TXvrFcbtSVfAF5TxH8AWFN/NdrNxPDaLgHQ03cjfr&#10;4KbuluQG75bkZu+UvBx8DGIyg9eIiuXqzdyy/BP4iWQQvfxEMohefiKT4r385HLwYQhcBz+R7OFy&#10;8GET8I26Y43QDKphtpu0pxra3ic9ddWWPPZUaA8r9q4IVN+Zhh1WnxQQFtIEfVJwRSTVfV7hzkeq&#10;Qy53LOKu1fEIogRUuaSHa3RX7xLaxiG053Ly8Uc8DCeeRzj1GM+wp5tUxqzrq6UyGqBk4VXDk0xE&#10;gbeCy/hxIIeBCtjmbEbByBwFKtCfQwtFC8cUChHhgE/jIRxn+1mRoDMaLeJc0c/QBJtRKJpgM362&#10;KMiMQhdFFZfCXCWZ8ZIHUcSloH4kGzm086J+bmKNg3Aq4997gspojIjvYYUR8T3cwqI8U98gNI2s&#10;upDkO7pbJ9/Y3ZJ8f3dLyiXoGOePxmuewCxkZtxCE/1ZSZeTD1RIuTKT9jHD5eQDlTMBHvhT9Dwg&#10;qqdCqoFqNaZQHX30YWS7qXukhmH3YTxgEKWwo+ohJ4NoziDC1CBfDta76xM4gJdNDOEAl6OP7+3o&#10;I0km6XwSIX3a4gumYv/l+UIKxEAsM5qb8+/z0QeVB9DRB662FPPZPx+1mjhcEVjLPGDSdMZFOJyN&#10;I9TLt7VwqAWMiedMtbQMhlqcNLSwzvAo/rQgLrNTmDHMLsui0TOC2zMqYGESqoDFhU76zv7buhnr&#10;+uC27Eqfm6U3Qkmz2StObni2oeVpIvxZI31NIuLywJsnPCpZ+aE6HjsTj6e+mkxbrf3yrmZqUQQe&#10;eGOyY2dXQ48zJFdTl4k/29VAI7Yy9yPC1RCvs51xEe5qJkSd21qEq/Fr+eFdDa0mXA3s2+FqXFZT&#10;czWkhMKSk3uGqwmTceX2dFfzoz5byzwfHM9PN48mrZ71Tg9o55/NI0DPT6R/938AAAD//wMAUEsD&#10;BBQABgAIAAAAIQBCYcRh2gAAAAMBAAAPAAAAZHJzL2Rvd25yZXYueG1sTI9BS8NAEIXvgv9hGcGb&#10;3cSghphNKUU9FcFWEG/TZJqEZmdDdpuk/97Ri73MY3jDe9/ky9l2aqTBt44NxIsIFHHpqpZrA5+7&#10;17sUlA/IFXaOycCZPCyL66scs8pN/EHjNtRKQthnaKAJoc+09mVDFv3C9cTiHdxgMcg61LoacJJw&#10;2+n7KHrUFluWhgZ7WjdUHrcna+BtwmmVxC/j5nhYn793D+9fm5iMub2ZV8+gAs3h/xh+8QUdCmHa&#10;uxNXXnUG5JHwN8VL0idQe9EkBV3k+pK9+AEAAP//AwBQSwECLQAUAAYACAAAACEAtoM4kv4AAADh&#10;AQAAEwAAAAAAAAAAAAAAAAAAAAAAW0NvbnRlbnRfVHlwZXNdLnhtbFBLAQItABQABgAIAAAAIQA4&#10;/SH/1gAAAJQBAAALAAAAAAAAAAAAAAAAAC8BAABfcmVscy8ucmVsc1BLAQItABQABgAIAAAAIQD/&#10;wTumAA0AANleAAAOAAAAAAAAAAAAAAAAAC4CAABkcnMvZTJvRG9jLnhtbFBLAQItABQABgAIAAAA&#10;IQBCYcRh2gAAAAMBAAAPAAAAAAAAAAAAAAAAAFoPAABkcnMvZG93bnJldi54bWxQSwUGAAAAAAQA&#10;BADzAAAAYRAAAAAA&#10;">
                <v:shape id="Freeform 14" o:spid="_x0000_s1027" style="position:absolute;left:2663;top:1155;width:365;height:316;visibility:visible;mso-wrap-style:square;v-text-anchor:top" coordsize="365,3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nQA6ygAAAOIAAAAPAAAAZHJzL2Rvd25yZXYueG1sRI9Ba8JA&#10;FITvQv/D8gpepG5aMMbUVaS0RempWvX6yD6T0OzbkF1j0l/fFQSPw8x8w8yXnalES40rLSt4Hkcg&#10;iDOrS84V/Ow+nhIQziNrrCyTgp4cLBcPgzmm2l74m9qtz0WAsEtRQeF9nUrpsoIMurGtiYN3so1B&#10;H2STS93gJcBNJV+iKJYGSw4LBdb0VlD2uz0bBe9fKNft/nNzwsPxr1/ZUo+mvVLDx271CsJT5+/h&#10;W3utFSRxPIujZDKB66VwB+TiHwAA//8DAFBLAQItABQABgAIAAAAIQDb4fbL7gAAAIUBAAATAAAA&#10;AAAAAAAAAAAAAAAAAABbQ29udGVudF9UeXBlc10ueG1sUEsBAi0AFAAGAAgAAAAhAFr0LFu/AAAA&#10;FQEAAAsAAAAAAAAAAAAAAAAAHwEAAF9yZWxzLy5yZWxzUEsBAi0AFAAGAAgAAAAhAAOdADrKAAAA&#10;4gAAAA8AAAAAAAAAAAAAAAAABwIAAGRycy9kb3ducmV2LnhtbFBLBQYAAAAAAwADALcAAAD+AgAA&#10;AAA=&#10;" path="m273,l91,,,158,91,316r182,l365,158,273,e" fillcolor="#ccc" stroked="f">
                  <v:path arrowok="t" o:connecttype="custom" o:connectlocs="273,0;91,0;0,158;91,316;273,316;365,158;273,0" o:connectangles="0,0,0,0,0,0,0"/>
                </v:shape>
                <v:shape id="Freeform 15" o:spid="_x0000_s1028" style="position:absolute;left:2663;top:1155;width:365;height:316;visibility:visible;mso-wrap-style:square;v-text-anchor:top" coordsize="365,3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VadNyAAAAOIAAAAPAAAAZHJzL2Rvd25yZXYueG1sRE/PS8Mw&#10;FL4L/g/hCd5cupZprcvGKEw86KF1Hrw9mmfbrXnpkrjV/94IA48f3+/lejKDOJHzvWUF81kCgrix&#10;uudWwe59e5eD8AFZ42CZFPyQh/Xq+mqJhbZnruhUh1bEEPYFKuhCGAspfdORQT+zI3HkvqwzGCJ0&#10;rdQOzzHcDDJNkntpsOfY0OFIZUfNof42Cj43z6+PH27KympRHd/4UO+TXanU7c20eQIRaAr/4ov7&#10;Rcf5eZ4+pIssg79LEYNc/QIAAP//AwBQSwECLQAUAAYACAAAACEA2+H2y+4AAACFAQAAEwAAAAAA&#10;AAAAAAAAAAAAAAAAW0NvbnRlbnRfVHlwZXNdLnhtbFBLAQItABQABgAIAAAAIQBa9CxbvwAAABUB&#10;AAALAAAAAAAAAAAAAAAAAB8BAABfcmVscy8ucmVsc1BLAQItABQABgAIAAAAIQCmVadNyAAAAOIA&#10;AAAPAAAAAAAAAAAAAAAAAAcCAABkcnMvZG93bnJldi54bWxQSwUGAAAAAAMAAwC3AAAA/AIAAAAA&#10;" path="m91,316l,158,91,,273,r92,158l273,316r-182,xe" filled="f" strokeweight="1.1pt">
                  <v:path arrowok="t" o:connecttype="custom" o:connectlocs="91,316;0,158;91,0;273,0;365,158;273,316;91,316" o:connectangles="0,0,0,0,0,0,0"/>
                </v:shape>
                <v:shape id="Freeform 16" o:spid="_x0000_s1029" style="position:absolute;left:2885;top:1309;width:46;height:92;visibility:visible;mso-wrap-style:square;v-text-anchor:top" coordsize="46,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wAP/ygAAAOMAAAAPAAAAZHJzL2Rvd25yZXYueG1sRE9fS8Mw&#10;EH8X9h3CDfYiLk11Y63LxhhTFEW07sHHoznbbs2lNHGr394Igo/3+3/L9WBbcaLeN441qGkCgrh0&#10;puFKw/797moBwgdkg61j0vBNHtar0cUSc+PO/EanIlQihrDPUUMdQpdL6cuaLPqp64gj9+l6iyGe&#10;fSVNj+cYbluZJslcWmw4NtTY0bam8lh8WQ33/LTPdofnmXr8KNTr4jJ7ITRaT8bD5hZEoCH8i//c&#10;DybOVzcqnaez6wx+f4oAyNUPAAAA//8DAFBLAQItABQABgAIAAAAIQDb4fbL7gAAAIUBAAATAAAA&#10;AAAAAAAAAAAAAAAAAABbQ29udGVudF9UeXBlc10ueG1sUEsBAi0AFAAGAAgAAAAhAFr0LFu/AAAA&#10;FQEAAAsAAAAAAAAAAAAAAAAAHwEAAF9yZWxzLy5yZWxzUEsBAi0AFAAGAAgAAAAhAMbAA//KAAAA&#10;4wAAAA8AAAAAAAAAAAAAAAAABwIAAGRycy9kb3ducmV2LnhtbFBLBQYAAAAAAwADALcAAAD+AgAA&#10;AAA=&#10;" path="m46,91l24,86,8,72,,52,4,27,16,9,34,e" filled="f" strokecolor="#231f20" strokeweight="1.1pt">
                  <v:path arrowok="t" o:connecttype="custom" o:connectlocs="46,91;24,86;8,72;0,52;4,27;16,9;34,0" o:connectangles="0,0,0,0,0,0,0"/>
                </v:shape>
                <v:shape id="Freeform 17" o:spid="_x0000_s1030" style="position:absolute;left:2838;top:1308;width:46;height:91;visibility:visible;mso-wrap-style:square;v-text-anchor:top" coordsize="46,9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6HkBxAAAAOIAAAAPAAAAZHJzL2Rvd25yZXYueG1sRE/Pa8Iw&#10;FL4P/B/CE3abiSJOq1FkIO7gYavV86N5tsXmpWtirf/9Mhh4/Ph+rza9rUVHra8caxiPFAji3JmK&#10;Cw3Zcfc2B+EDssHaMWl4kIfNevCywsS4O39Tl4ZCxBD2CWooQ2gSKX1ekkU/cg1x5C6utRgibAtp&#10;WrzHcFvLiVIzabHi2FBiQx8l5df0ZjUcv7z/kYd9tjulSN1ZZvmDMq1fh/12CSJQH57if/enifMX&#10;U6XGk+k7/F2KGOT6FwAA//8DAFBLAQItABQABgAIAAAAIQDb4fbL7gAAAIUBAAATAAAAAAAAAAAA&#10;AAAAAAAAAABbQ29udGVudF9UeXBlc10ueG1sUEsBAi0AFAAGAAgAAAAhAFr0LFu/AAAAFQEAAAsA&#10;AAAAAAAAAAAAAAAAHwEAAF9yZWxzLy5yZWxzUEsBAi0AFAAGAAgAAAAhAHToeQHEAAAA4gAAAA8A&#10;AAAAAAAAAAAAAAAABwIAAGRycy9kb3ducmV2LnhtbFBLBQYAAAAAAwADALcAAAD4AgAAAAA=&#10;" path="m,l21,5,37,19r9,20l41,64,29,82,11,91e" filled="f" strokecolor="#231f20" strokeweight="1.1pt">
                  <v:path arrowok="t" o:connecttype="custom" o:connectlocs="0,0;21,5;37,19;46,39;41,64;29,82;11,91" o:connectangles="0,0,0,0,0,0,0"/>
                </v:shape>
                <v:shape id="Freeform 18" o:spid="_x0000_s1031" style="position:absolute;left:2742;top:1310;width:75;height:92;visibility:visible;mso-wrap-style:square;v-text-anchor:top" coordsize="75,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9tNRzgAAAOMAAAAPAAAAZHJzL2Rvd25yZXYueG1sRI9Pa8JA&#10;FMTvBb/D8gq91Y0ipqauUiuS0j+HRrHXR/Y1iWbfhuw2Sf303UKhx2FmfsMs14OpRUetqywrmIwj&#10;EMS51RUXCg773e0dCOeRNdaWScE3OVivRldLTLTt+Z26zBciQNglqKD0vkmkdHlJBt3YNsTB+7St&#10;QR9kW0jdYh/gppbTKJpLgxWHhRIbeiwpP2dfRsFb9rzdXNKX1z49no+7TfeRXU6pUjfXw8M9CE+D&#10;/w//tZ+0gmk0ny0miziO4fdT+ANy9QMAAP//AwBQSwECLQAUAAYACAAAACEA2+H2y+4AAACFAQAA&#10;EwAAAAAAAAAAAAAAAAAAAAAAW0NvbnRlbnRfVHlwZXNdLnhtbFBLAQItABQABgAIAAAAIQBa9Cxb&#10;vwAAABUBAAALAAAAAAAAAAAAAAAAAB8BAABfcmVscy8ucmVsc1BLAQItABQABgAIAAAAIQDQ9tNR&#10;zgAAAOMAAAAPAAAAAAAAAAAAAAAAAAcCAABkcnMvZG93bnJldi54bWxQSwUGAAAAAAMAAwC3AAAA&#10;AgMAAAAA&#10;" path="m50,l46,,24,5,8,19,,39,4,64,16,81,34,91,59,90,74,83,57,1,53,,50,e" fillcolor="#ccc" stroked="f">
                  <v:path arrowok="t" o:connecttype="custom" o:connectlocs="50,0;46,0;24,5;8,19;0,39;4,64;16,81;34,91;59,90;74,83;57,1;53,0;50,0" o:connectangles="0,0,0,0,0,0,0,0,0,0,0,0,0"/>
                </v:shape>
                <v:shape id="Freeform 19" o:spid="_x0000_s1032" style="position:absolute;left:2742;top:1310;width:75;height:92;visibility:visible;mso-wrap-style:square;v-text-anchor:top" coordsize="75,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Q8UsyAAAAOMAAAAPAAAAZHJzL2Rvd25yZXYueG1sRE9fS8Mw&#10;EH8X/A7hBN9c2iGu7ZYNUZQyH8RV2B6P5paWNZfSZF399mYg+Hi//7faTLYTIw2+dawgnSUgiGun&#10;WzYKvqu3hwyED8gaO8ek4Ic8bNa3NysstLvwF427YEQMYV+ggiaEvpDS1w1Z9DPXE0fu6AaLIZ6D&#10;kXrASwy3nZwnyZO02HJsaLCnl4bq0+5sFby+V/50yE1rPtKzq7ZZ+TnuS6Xu76bnJYhAU/gX/7lL&#10;Hecv5lm+SJPHHK4/RQDk+hcAAP//AwBQSwECLQAUAAYACAAAACEA2+H2y+4AAACFAQAAEwAAAAAA&#10;AAAAAAAAAAAAAAAAW0NvbnRlbnRfVHlwZXNdLnhtbFBLAQItABQABgAIAAAAIQBa9CxbvwAAABUB&#10;AAALAAAAAAAAAAAAAAAAAB8BAABfcmVscy8ucmVsc1BLAQItABQABgAIAAAAIQDjQ8UsyAAAAOMA&#10;AAAPAAAAAAAAAAAAAAAAAAcCAABkcnMvZG93bnJldi54bWxQSwUGAAAAAAMAAwC3AAAA/AIAAAAA&#10;" path="m57,1l53,,50,,46,,24,5,8,19,,39,4,64,16,81,34,91,59,90,74,83e" filled="f" strokeweight="1.1pt">
                  <v:path arrowok="t" o:connecttype="custom" o:connectlocs="57,1;53,0;50,0;46,0;24,5;8,19;0,39;4,64;16,81;34,91;59,90;74,83" o:connectangles="0,0,0,0,0,0,0,0,0,0,0,0"/>
                </v:shape>
                <v:shape id="Freeform 20" o:spid="_x0000_s1033" style="position:absolute;left:2742;top:1221;width:75;height:92;visibility:visible;mso-wrap-style:square;v-text-anchor:top" coordsize="75,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u32nzgAAAOIAAAAPAAAAZHJzL2Rvd25yZXYueG1sRI9Pa8JA&#10;FMTvBb/D8gre6sZijaSuUlskpX8OjWKvj+xrEs2+Ddltkvrp3UKhx2FmfsMs14OpRUetqywrmE4i&#10;EMS51RUXCva77c0ChPPIGmvLpOCHHKxXo6slJtr2/EFd5gsRIOwSVFB63yRSurwkg25iG+LgfdnW&#10;oA+yLaRusQ9wU8vbKJpLgxWHhRIbeiwpP2XfRsF79vK0Oaevb316OB22m+4zOx9TpcbXw8M9CE+D&#10;/w//tZ+1gtl0EcezeXwHv5fCHZCrCwAAAP//AwBQSwECLQAUAAYACAAAACEA2+H2y+4AAACFAQAA&#10;EwAAAAAAAAAAAAAAAAAAAAAAW0NvbnRlbnRfVHlwZXNdLnhtbFBLAQItABQABgAIAAAAIQBa9Cxb&#10;vwAAABUBAAALAAAAAAAAAAAAAAAAAB8BAABfcmVscy8ucmVsc1BLAQItABQABgAIAAAAIQAtu32n&#10;zgAAAOIAAAAPAAAAAAAAAAAAAAAAAAcCAABkcnMvZG93bnJldi54bWxQSwUGAAAAAAMAAwC3AAAA&#10;AgMAAAAA&#10;" path="m34,l16,9,4,27,,52,8,72,24,86r22,5l50,91r3,l57,90,74,8,59,1,34,e" fillcolor="#ccc" stroked="f">
                  <v:path arrowok="t" o:connecttype="custom" o:connectlocs="34,0;16,9;4,27;0,52;8,72;24,86;46,91;50,91;53,91;57,90;74,8;59,1;34,0" o:connectangles="0,0,0,0,0,0,0,0,0,0,0,0,0"/>
                </v:shape>
                <v:shape id="Freeform 21" o:spid="_x0000_s1034" style="position:absolute;left:2742;top:1221;width:75;height:92;visibility:visible;mso-wrap-style:square;v-text-anchor:top" coordsize="75,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LmDKyAAAAOIAAAAPAAAAZHJzL2Rvd25yZXYueG1sRE/PS8Mw&#10;FL4L/g/hCd5csinSdsvGmChFD+IqbMdH85aWNS+lybr635uD4PHj+73aTK4TIw2h9axhPlMgiGtv&#10;WrYavqvXhwxEiMgGO8+k4YcCbNa3NyssjL/yF437aEUK4VCghibGvpAy1A05DDPfEyfu5AeHMcHB&#10;SjPgNYW7Ti6UepYOW04NDfa0a6g+7y9Ow8tbFc7H3Lb2Y37x1XtWfo6HUuv7u2m7BBFpiv/iP3dp&#10;NDzmC/WUqyxtTpfSHZDrXwAAAP//AwBQSwECLQAUAAYACAAAACEA2+H2y+4AAACFAQAAEwAAAAAA&#10;AAAAAAAAAAAAAAAAW0NvbnRlbnRfVHlwZXNdLnhtbFBLAQItABQABgAIAAAAIQBa9CxbvwAAABUB&#10;AAALAAAAAAAAAAAAAAAAAB8BAABfcmVscy8ucmVsc1BLAQItABQABgAIAAAAIQBfLmDKyAAAAOIA&#10;AAAPAAAAAAAAAAAAAAAAAAcCAABkcnMvZG93bnJldi54bWxQSwUGAAAAAAMAAwC3AAAA/AIAAAAA&#10;" path="m57,90r-4,1l50,91r-4,l24,86,8,72,,52,4,27,16,9,34,,59,1,74,8e" filled="f" strokeweight="1.1pt">
                  <v:path arrowok="t" o:connecttype="custom" o:connectlocs="57,90;53,91;50,91;46,91;24,86;8,72;0,52;4,27;16,9;34,0;59,1;74,8" o:connectangles="0,0,0,0,0,0,0,0,0,0,0,0"/>
                </v:shape>
                <v:shape id="Freeform 22" o:spid="_x0000_s1035" style="position:absolute;left:2776;top:1295;width:33;height:33;visibility:visible;mso-wrap-style:square;v-text-anchor:top" coordsize="33,3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8yqygAAAOIAAAAPAAAAZHJzL2Rvd25yZXYueG1sRI9BawIx&#10;FITvhf6H8ARvNesqq65GkYLUUi+1PfT43LwmSzcvyyZ113/fFAo9DjPzDbPZDa4RV+pC7VnBdJKB&#10;IK68rtkoeH87PCxBhIissfFMCm4UYLe9v9tgqX3Pr3Q9RyMShEOJCmyMbSllqCw5DBPfEifv03cO&#10;Y5KdkbrDPsFdI/MsK6TDmtOCxZYeLVVf52+nwMz6Zz/cPF9O9uO4ODyZF73cKzUeDfs1iEhD/A//&#10;tY9aQVHMF6t5vsrh91K6A3L7AwAA//8DAFBLAQItABQABgAIAAAAIQDb4fbL7gAAAIUBAAATAAAA&#10;AAAAAAAAAAAAAAAAAABbQ29udGVudF9UeXBlc10ueG1sUEsBAi0AFAAGAAgAAAAhAFr0LFu/AAAA&#10;FQEAAAsAAAAAAAAAAAAAAAAAHwEAAF9yZWxzLy5yZWxzUEsBAi0AFAAGAAgAAAAhAJHXzKrKAAAA&#10;4gAAAA8AAAAAAAAAAAAAAAAABwIAAGRycy9kb3ducmV2LnhtbFBLBQYAAAAAAwADALcAAAD+AgAA&#10;AAA=&#10;" path="m,16r32,e" filled="f" strokecolor="#ccc" strokeweight=".61733mm">
                  <v:path arrowok="t" o:connecttype="custom" o:connectlocs="0,16;32,16" o:connectangles="0,0"/>
                </v:shape>
                <v:shape id="Freeform 23" o:spid="_x0000_s1036" style="position:absolute;left:2757;top:1300;width:40;height:23;visibility:visible;mso-wrap-style:square;v-text-anchor:top" coordsize="40,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jkqBxwAAAOMAAAAPAAAAZHJzL2Rvd25yZXYueG1sRE9fS8Mw&#10;EH8X/A7hBN9cstWJrcuGE5Q9CU5h+HYkZ1tsLqW5bZ2ffhEEH+/3/xarMXTqQENqI1uYTgwoYhd9&#10;y7WFj/fnm3tQSZA9dpHJwokSrJaXFwusfDzyGx22UqscwqlCC41IX2mdXEMB0yT2xJn7ikNAyedQ&#10;az/gMYeHTs+MudMBW84NDfb01JD73u6DhfX8JDMdXz9T6ZyT6a74iS87a6+vxscHUEKj/Iv/3Buf&#10;5xemLMzc3Jbw+1MGQC/PAAAA//8DAFBLAQItABQABgAIAAAAIQDb4fbL7gAAAIUBAAATAAAAAAAA&#10;AAAAAAAAAAAAAABbQ29udGVudF9UeXBlc10ueG1sUEsBAi0AFAAGAAgAAAAhAFr0LFu/AAAAFQEA&#10;AAsAAAAAAAAAAAAAAAAAHwEAAF9yZWxzLy5yZWxzUEsBAi0AFAAGAAgAAAAhAPWOSoHHAAAA4wAA&#10;AA8AAAAAAAAAAAAAAAAABwIAAGRycy9kb3ducmV2LnhtbFBLBQYAAAAAAwADALcAAAD7AgAAAAA=&#10;" path="m,11r40,e" filled="f" strokeweight=".44536mm">
                  <v:path arrowok="t" o:connecttype="custom" o:connectlocs="0,11;40,11" o:connectangles="0,0"/>
                </v:shape>
                <w10:anchorlock/>
              </v:group>
            </w:pict>
          </mc:Fallback>
        </mc:AlternateContent>
      </w:r>
    </w:p>
    <w:p w14:paraId="502F77D5" w14:textId="77777777" w:rsidR="00A24B30" w:rsidRPr="008E0F64" w:rsidRDefault="00A24B30" w:rsidP="00A24B30">
      <w:pPr>
        <w:pStyle w:val="FOD-opsomming1"/>
        <w:numPr>
          <w:ilvl w:val="0"/>
          <w:numId w:val="0"/>
        </w:numPr>
        <w:ind w:left="360"/>
      </w:pPr>
      <w:r w:rsidRPr="008E0F64">
        <w:rPr>
          <w:spacing w:val="-2"/>
        </w:rPr>
        <w:t>gefolgt von dem Kennzeichen, das auf die Gerätegruppe und -kategorie verweist, bei der Gerätegruppe II gefolgt von dem Buchstaben G für Bereiche, in denen explosionsfähige Gas-, Dampf-,</w:t>
      </w:r>
      <w:r w:rsidRPr="008E0F64">
        <w:t xml:space="preserve"> Nebel-, Luft-Gemische vorhanden sind, und/oder von dem Buchstaben D für Bereiche, in denen Staub explosionsfähige Atmosphären bilden kann; Beispiele:</w:t>
      </w:r>
    </w:p>
    <w:p w14:paraId="4814F773" w14:textId="77777777" w:rsidR="00A24B30" w:rsidRPr="008E0F64" w:rsidRDefault="00A24B30" w:rsidP="00445351">
      <w:pPr>
        <w:pStyle w:val="FOD-opsomming1"/>
        <w:numPr>
          <w:ilvl w:val="0"/>
          <w:numId w:val="295"/>
        </w:numPr>
      </w:pPr>
      <w:r w:rsidRPr="008E0F64">
        <w:rPr>
          <w:noProof/>
          <w:lang w:eastAsia="fr-BE"/>
        </w:rPr>
        <w:drawing>
          <wp:anchor distT="0" distB="0" distL="114300" distR="114300" simplePos="0" relativeHeight="251645440" behindDoc="0" locked="0" layoutInCell="1" allowOverlap="1" wp14:anchorId="5ABB83DA" wp14:editId="66BE2613">
            <wp:simplePos x="0" y="0"/>
            <wp:positionH relativeFrom="column">
              <wp:posOffset>228600</wp:posOffset>
            </wp:positionH>
            <wp:positionV relativeFrom="paragraph">
              <wp:posOffset>2540</wp:posOffset>
            </wp:positionV>
            <wp:extent cx="704850" cy="457200"/>
            <wp:effectExtent l="19050" t="0" r="0" b="0"/>
            <wp:wrapTopAndBottom/>
            <wp:docPr id="243" name="Picture 7" descr="VB-art 106.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VB-art 106.gif"/>
                    <pic:cNvPicPr/>
                  </pic:nvPicPr>
                  <pic:blipFill>
                    <a:blip r:embed="rId281" cstate="print"/>
                    <a:stretch>
                      <a:fillRect/>
                    </a:stretch>
                  </pic:blipFill>
                  <pic:spPr>
                    <a:xfrm>
                      <a:off x="0" y="0"/>
                      <a:ext cx="704850" cy="457200"/>
                    </a:xfrm>
                    <a:prstGeom prst="rect">
                      <a:avLst/>
                    </a:prstGeom>
                  </pic:spPr>
                </pic:pic>
              </a:graphicData>
            </a:graphic>
          </wp:anchor>
        </w:drawing>
      </w:r>
      <w:r w:rsidRPr="008E0F64">
        <w:t>alle für die Sicherheit bei der Benutzung unabdingbaren Hinweise; Beispiele:</w:t>
      </w:r>
    </w:p>
    <w:p w14:paraId="6765E525" w14:textId="77777777" w:rsidR="00A24B30" w:rsidRPr="008E0F64" w:rsidRDefault="00A24B30" w:rsidP="00A24B30">
      <w:pPr>
        <w:pStyle w:val="FOD-opsomming2"/>
        <w:tabs>
          <w:tab w:val="clear" w:pos="1134"/>
          <w:tab w:val="left" w:pos="900"/>
        </w:tabs>
        <w:ind w:firstLine="0"/>
      </w:pPr>
      <w:r w:rsidRPr="008E0F64">
        <w:t>EEx de IIB, T4</w:t>
      </w:r>
    </w:p>
    <w:p w14:paraId="4B14ABA2" w14:textId="77777777" w:rsidR="00A24B30" w:rsidRPr="008E0F64" w:rsidRDefault="00A24B30" w:rsidP="00A24B30">
      <w:pPr>
        <w:pStyle w:val="FOD-opsomming2"/>
        <w:tabs>
          <w:tab w:val="clear" w:pos="1134"/>
          <w:tab w:val="left" w:pos="900"/>
        </w:tabs>
        <w:ind w:firstLine="0"/>
      </w:pPr>
      <w:r w:rsidRPr="008E0F64">
        <w:t>ExtD 22 T 135 °C</w:t>
      </w:r>
    </w:p>
    <w:p w14:paraId="730954F8" w14:textId="77777777" w:rsidR="00A24B30" w:rsidRPr="008E0F64" w:rsidRDefault="00A24B30" w:rsidP="00A24B30">
      <w:pPr>
        <w:pStyle w:val="FOD-opsomming2"/>
        <w:tabs>
          <w:tab w:val="clear" w:pos="1134"/>
          <w:tab w:val="left" w:pos="900"/>
        </w:tabs>
        <w:ind w:firstLine="0"/>
      </w:pPr>
      <w:r w:rsidRPr="008E0F64">
        <w:t>"</w:t>
      </w:r>
      <w:r w:rsidRPr="008E0F64">
        <w:rPr>
          <w:smallCaps/>
        </w:rPr>
        <w:t>Nicht unter Spannung öffnen</w:t>
      </w:r>
      <w:r w:rsidRPr="008E0F64">
        <w:t>"</w:t>
      </w:r>
    </w:p>
    <w:p w14:paraId="480D963E" w14:textId="77777777" w:rsidR="00A24B30" w:rsidRPr="008E0F64" w:rsidRDefault="00A24B30" w:rsidP="00A24B30">
      <w:pPr>
        <w:pStyle w:val="FOD-normal"/>
      </w:pPr>
      <w:r w:rsidRPr="008E0F64">
        <w:t>Werden am selben Ort oder im selben Bereich eines Ortes unterschiedliche entflammbare Produkte benutzt, wird für jeden Parameter vom schwersten Grad ausgegangen.</w:t>
      </w:r>
    </w:p>
    <w:p w14:paraId="4C49B4F2" w14:textId="77777777" w:rsidR="00A24B30" w:rsidRPr="008E0F64" w:rsidRDefault="00A24B30" w:rsidP="00A24B30">
      <w:pPr>
        <w:pStyle w:val="FOD-normal"/>
      </w:pPr>
      <w:r w:rsidRPr="008E0F64">
        <w:t xml:space="preserve">Im Falle einer explosionsfähigen Atmosphäre aufgrund von leitfähigem Staub (spezifischer elektrischer Widerstand </w:t>
      </w:r>
      <w:r w:rsidRPr="008E0F64">
        <w:sym w:font="Symbol" w:char="F0A3"/>
      </w:r>
      <w:r w:rsidRPr="008E0F64">
        <w:t xml:space="preserve"> 10</w:t>
      </w:r>
      <w:r w:rsidRPr="008E0F64">
        <w:rPr>
          <w:vertAlign w:val="superscript"/>
        </w:rPr>
        <w:t>3</w:t>
      </w:r>
      <w:r w:rsidRPr="008E0F64">
        <w:t xml:space="preserve"> </w:t>
      </w:r>
      <w:r w:rsidRPr="008E0F64">
        <w:sym w:font="Symbol" w:char="F057"/>
      </w:r>
      <w:r w:rsidRPr="008E0F64">
        <w:t>m) müssen die elektrischen Geräte mindestens der Kategorie 2D angehören.</w:t>
      </w:r>
    </w:p>
    <w:p w14:paraId="42AF7B62" w14:textId="77777777" w:rsidR="00A24B30" w:rsidRPr="008E0F64" w:rsidRDefault="00A24B30" w:rsidP="00A24B30">
      <w:pPr>
        <w:pStyle w:val="FOD-normal"/>
      </w:pPr>
      <w:r w:rsidRPr="008E0F64">
        <w:lastRenderedPageBreak/>
        <w:t>Der Betreiber muss den mit der Überwachung beauftragten Beamten und der mit der Konformitätsprüfung beauftragten zugelassenen Stelle vor der Ingebrauchnahme die erforderlichen Unterlagen zur Verfügung stellen können, damit überprüft werden kann, ob die elektrischen Betriebsmittel sich für die Betriebsbedingungen eignen und gefahrlos benutzt werden können.</w:t>
      </w:r>
    </w:p>
    <w:p w14:paraId="611D45C7" w14:textId="77777777" w:rsidR="00A24B30" w:rsidRPr="008E0F64" w:rsidRDefault="00A24B30" w:rsidP="00A24B30">
      <w:pPr>
        <w:pStyle w:val="FOD-normal"/>
      </w:pPr>
      <w:r w:rsidRPr="008E0F64">
        <w:t>Es handelt sich unter anderem:</w:t>
      </w:r>
    </w:p>
    <w:p w14:paraId="3B0AC1B4" w14:textId="77777777" w:rsidR="00A24B30" w:rsidRPr="008E0F64" w:rsidRDefault="00A24B30" w:rsidP="00445351">
      <w:pPr>
        <w:pStyle w:val="FOD-opsomming1"/>
        <w:numPr>
          <w:ilvl w:val="0"/>
          <w:numId w:val="296"/>
        </w:numPr>
      </w:pPr>
      <w:r w:rsidRPr="008E0F64">
        <w:t>bei elektrischen Betriebsmitteln, auf deren Bescheinigungsnummer das Suffix X folgt, um Unterlagen mit den Bedingungen für Betrieb und/oder spezifische Installation,</w:t>
      </w:r>
    </w:p>
    <w:p w14:paraId="26B5EB23" w14:textId="77777777" w:rsidR="00A24B30" w:rsidRPr="008E0F64" w:rsidRDefault="00A24B30" w:rsidP="00445351">
      <w:pPr>
        <w:pStyle w:val="FOD-opsomming1"/>
        <w:numPr>
          <w:ilvl w:val="0"/>
          <w:numId w:val="296"/>
        </w:numPr>
      </w:pPr>
      <w:r w:rsidRPr="008E0F64">
        <w:t>bei eigensicheren Systemen, für die es keine Bescheinigung über den gesamten Stromkreis gibt, um eine vom Entwickler erstellte Beschreibung des Systems,</w:t>
      </w:r>
    </w:p>
    <w:p w14:paraId="2C0A61E7" w14:textId="77777777" w:rsidR="00A24B30" w:rsidRPr="008E0F64" w:rsidRDefault="00A24B30" w:rsidP="00445351">
      <w:pPr>
        <w:pStyle w:val="FOD-opsomming1"/>
        <w:numPr>
          <w:ilvl w:val="0"/>
          <w:numId w:val="296"/>
        </w:numPr>
      </w:pPr>
      <w:r w:rsidRPr="008E0F64">
        <w:t>um die oben erwähnte Betriebsanleitung.</w:t>
      </w:r>
    </w:p>
    <w:p w14:paraId="255A99A3" w14:textId="77777777" w:rsidR="00A24B30" w:rsidRPr="008E0F64" w:rsidRDefault="00A24B30" w:rsidP="00A24B30">
      <w:pPr>
        <w:pStyle w:val="FOD-niv3"/>
      </w:pPr>
      <w:bookmarkStart w:id="2870" w:name="_Toc167269732"/>
      <w:bookmarkStart w:id="2871" w:name="_Toc167270892"/>
      <w:bookmarkStart w:id="2872" w:name="_Toc196399231"/>
      <w:r w:rsidRPr="008E0F64">
        <w:t>Abschnitt 7.102.8 - Installation elektrischer Betriebsmittel</w:t>
      </w:r>
      <w:bookmarkEnd w:id="2870"/>
      <w:bookmarkEnd w:id="2871"/>
      <w:bookmarkEnd w:id="2872"/>
    </w:p>
    <w:p w14:paraId="1FC4B6F7" w14:textId="77777777" w:rsidR="00A24B30" w:rsidRPr="008E0F64" w:rsidRDefault="00A24B30" w:rsidP="00962ACD">
      <w:pPr>
        <w:pStyle w:val="FOD-niv4"/>
      </w:pPr>
      <w:bookmarkStart w:id="2873" w:name="_Toc167269733"/>
      <w:bookmarkStart w:id="2874" w:name="_Toc167270893"/>
      <w:bookmarkStart w:id="2875" w:name="_Toc196399232"/>
      <w:bookmarkStart w:id="2876" w:name="_Toc196734830"/>
      <w:r w:rsidRPr="008E0F64">
        <w:t>Unterabschnitt 7.102.8.1 - Allgemeines</w:t>
      </w:r>
      <w:bookmarkEnd w:id="2873"/>
      <w:bookmarkEnd w:id="2874"/>
      <w:bookmarkEnd w:id="2875"/>
      <w:bookmarkEnd w:id="2876"/>
    </w:p>
    <w:p w14:paraId="58ABF6C6" w14:textId="77777777" w:rsidR="00A24B30" w:rsidRPr="008E0F64" w:rsidRDefault="00A24B30" w:rsidP="00A24B30">
      <w:pPr>
        <w:pStyle w:val="FOD-normal"/>
      </w:pPr>
      <w:r w:rsidRPr="008E0F64">
        <w:t xml:space="preserve">Um die Installation und Instandhaltung von elektrischen Maschinen und Geräten, die gemäß einer der in </w:t>
      </w:r>
      <w:r w:rsidRPr="008E0F64">
        <w:rPr>
          <w:i/>
          <w:iCs/>
        </w:rPr>
        <w:t>Abschnitt 7.102.7</w:t>
      </w:r>
      <w:r w:rsidRPr="008E0F64">
        <w:t xml:space="preserve"> erwähnten Kategorien gebaut wurden, kümmern sich elektrotechnisch unterwiesene Personen (BA4) oder Elektrofachkräfte (BA5), die die spezifischen Installations- und Instandhaltungsanforderungen für diese Art von Betriebsmitteln kennen.</w:t>
      </w:r>
    </w:p>
    <w:p w14:paraId="5826E9FD" w14:textId="77777777" w:rsidR="00A24B30" w:rsidRPr="008E0F64" w:rsidRDefault="00A24B30" w:rsidP="00A24B30">
      <w:pPr>
        <w:pStyle w:val="FOD-normal"/>
      </w:pPr>
      <w:r w:rsidRPr="008E0F64">
        <w:t>Elektrische Betriebsmittel müssen so installiert werden, dass die Ableitung der von den elektrischen Betriebsmitteln bei bestimmungsgemäßem Betrieb erzeugten Wärme nicht behindert wird.</w:t>
      </w:r>
    </w:p>
    <w:p w14:paraId="67EB6381" w14:textId="77777777" w:rsidR="00A24B30" w:rsidRPr="008E0F64" w:rsidRDefault="00A24B30" w:rsidP="00A24B30">
      <w:pPr>
        <w:pStyle w:val="FOD-normal"/>
      </w:pPr>
      <w:r w:rsidRPr="008E0F64">
        <w:t xml:space="preserve">Elektrische Betriebsmittel müssen gemäß der in </w:t>
      </w:r>
      <w:r w:rsidRPr="008E0F64">
        <w:rPr>
          <w:i/>
          <w:iCs/>
        </w:rPr>
        <w:t>Abschnitt 7.102.7</w:t>
      </w:r>
      <w:r w:rsidRPr="008E0F64">
        <w:t xml:space="preserve"> erwähnten Betriebsanleitung installiert werden.</w:t>
      </w:r>
    </w:p>
    <w:p w14:paraId="4C552879" w14:textId="77777777" w:rsidR="00A24B30" w:rsidRPr="008E0F64" w:rsidRDefault="00A24B30" w:rsidP="00A24B30">
      <w:pPr>
        <w:pStyle w:val="FOD-normal"/>
      </w:pPr>
      <w:r w:rsidRPr="008E0F64">
        <w:t>Besonders geachtet werden muss auf die Wärmeleistung, die von Betriebsmitteln wie Transformatoren, Widerständen, Verbindungsklemmen, Lampen, Sicherungen, ... abgegeben wird.</w:t>
      </w:r>
    </w:p>
    <w:p w14:paraId="79FE9746" w14:textId="77777777" w:rsidR="00A24B30" w:rsidRPr="008E0F64" w:rsidRDefault="00A24B30" w:rsidP="00A24B30">
      <w:pPr>
        <w:pStyle w:val="FOD-normal"/>
      </w:pPr>
      <w:r w:rsidRPr="008E0F64">
        <w:t>Reicht die natürliche Belüftung nicht aus, um eine gefährliche Wärmekonzentration zu verhindern, wird eine geeignete Kühleinrichtung vorgesehen. Bei Überschreitung der für die elektrischen Betriebsmittel zulässigen Temperaturen werden diese Betriebsmittel spannungsfrei geschaltet.</w:t>
      </w:r>
    </w:p>
    <w:p w14:paraId="36FE5928" w14:textId="77777777" w:rsidR="00A24B30" w:rsidRPr="008E0F64" w:rsidRDefault="00A24B30" w:rsidP="00A24B30">
      <w:pPr>
        <w:pStyle w:val="FOD-normal"/>
      </w:pPr>
      <w:r w:rsidRPr="008E0F64">
        <w:t>Motoren, die mit variabler Frequenz und Spannung versorgt werden, müssen eine der folgenden Anforderungen erfüllen:</w:t>
      </w:r>
    </w:p>
    <w:p w14:paraId="56AF2FC4" w14:textId="77777777" w:rsidR="00A24B30" w:rsidRPr="008E0F64" w:rsidRDefault="00A24B30" w:rsidP="00445351">
      <w:pPr>
        <w:pStyle w:val="FOD-opsomming1"/>
        <w:numPr>
          <w:ilvl w:val="0"/>
          <w:numId w:val="80"/>
        </w:numPr>
      </w:pPr>
      <w:r w:rsidRPr="008E0F64">
        <w:t>Entweder verfügt der Motor über:</w:t>
      </w:r>
    </w:p>
    <w:p w14:paraId="19C8630C" w14:textId="77777777" w:rsidR="00A24B30" w:rsidRPr="008E0F64" w:rsidRDefault="00A24B30" w:rsidP="00445351">
      <w:pPr>
        <w:pStyle w:val="FOD-opsomming1"/>
        <w:widowControl/>
        <w:numPr>
          <w:ilvl w:val="0"/>
          <w:numId w:val="297"/>
        </w:numPr>
        <w:tabs>
          <w:tab w:val="clear" w:pos="880"/>
          <w:tab w:val="left" w:pos="720"/>
        </w:tabs>
      </w:pPr>
      <w:r w:rsidRPr="008E0F64">
        <w:t>eine Schutzeinrichtung, die den Motor vor Überschreiten der zulässigen Oberflächentemperatur mithilfe von im Motor eingebauten und in den Motorunterlagen angegebenen Temperaturfühlern ausschaltet,</w:t>
      </w:r>
    </w:p>
    <w:p w14:paraId="378C8BF7" w14:textId="77777777" w:rsidR="00A24B30" w:rsidRPr="008E0F64" w:rsidRDefault="00A24B30" w:rsidP="00445351">
      <w:pPr>
        <w:pStyle w:val="FOD-opsomming1"/>
        <w:numPr>
          <w:ilvl w:val="0"/>
          <w:numId w:val="297"/>
        </w:numPr>
        <w:tabs>
          <w:tab w:val="clear" w:pos="880"/>
          <w:tab w:val="left" w:pos="720"/>
        </w:tabs>
      </w:pPr>
      <w:r w:rsidRPr="008E0F64">
        <w:t>oder andere wirksame Mittel zur Begrenzung seiner Oberflächentemperatur auf einen Wert, der die zulässige Oberflächentemperatur nicht überschreitet.</w:t>
      </w:r>
    </w:p>
    <w:p w14:paraId="25E25CF2" w14:textId="77777777" w:rsidR="00A24B30" w:rsidRPr="008E0F64" w:rsidRDefault="00A24B30" w:rsidP="00A24B30">
      <w:pPr>
        <w:pStyle w:val="FOD-normal"/>
        <w:spacing w:before="0"/>
        <w:ind w:left="357"/>
      </w:pPr>
      <w:r w:rsidRPr="008E0F64">
        <w:t>In diesen Fällen muss die Kombination aus Motor und Umformer nicht zusammen getestet werden.</w:t>
      </w:r>
    </w:p>
    <w:p w14:paraId="78147E10" w14:textId="77777777" w:rsidR="00A24B30" w:rsidRPr="008E0F64" w:rsidRDefault="00A24B30" w:rsidP="00445351">
      <w:pPr>
        <w:pStyle w:val="FOD-opsomming1"/>
        <w:numPr>
          <w:ilvl w:val="0"/>
          <w:numId w:val="80"/>
        </w:numPr>
      </w:pPr>
      <w:r w:rsidRPr="008E0F64">
        <w:t>Oder die Kombination aus Motor, Umformer und Schutzeinrichtung ist Gegenstand einer Konformitätserklärung.</w:t>
      </w:r>
    </w:p>
    <w:p w14:paraId="453516F6" w14:textId="77777777" w:rsidR="00A24B30" w:rsidRPr="008E0F64" w:rsidRDefault="00A24B30" w:rsidP="00962ACD">
      <w:pPr>
        <w:pStyle w:val="FOD-niv4"/>
      </w:pPr>
      <w:bookmarkStart w:id="2877" w:name="_Toc167269734"/>
      <w:bookmarkStart w:id="2878" w:name="_Toc167270894"/>
      <w:bookmarkStart w:id="2879" w:name="_Toc196399233"/>
      <w:bookmarkStart w:id="2880" w:name="_Toc196734831"/>
      <w:r w:rsidRPr="008E0F64">
        <w:t>Unterabschnitt 7.102.8.2 - Installation und Instandhaltung elektrischer Maschinen und Geräte</w:t>
      </w:r>
      <w:bookmarkEnd w:id="2877"/>
      <w:bookmarkEnd w:id="2878"/>
      <w:bookmarkEnd w:id="2879"/>
      <w:bookmarkEnd w:id="2880"/>
    </w:p>
    <w:p w14:paraId="20BEAB9E" w14:textId="77777777" w:rsidR="00A24B30" w:rsidRPr="008E0F64" w:rsidRDefault="00A24B30" w:rsidP="00A24B30">
      <w:pPr>
        <w:pStyle w:val="FOD-normal"/>
        <w:keepNext/>
      </w:pPr>
      <w:r w:rsidRPr="008E0F64">
        <w:t>Elektrische Maschinen und Geräte werden so angeordnet oder geschützt, dass sich darauf möglichst wenig Staub ablagert und sie sich leicht reinigen lassen.</w:t>
      </w:r>
    </w:p>
    <w:p w14:paraId="4DCA947B" w14:textId="77777777" w:rsidR="00A24B30" w:rsidRPr="008E0F64" w:rsidRDefault="00A24B30" w:rsidP="00A24B30">
      <w:pPr>
        <w:pStyle w:val="FOD-normal"/>
      </w:pPr>
      <w:r w:rsidRPr="008E0F64">
        <w:t>Installation und Instandhaltung erfolgen nach den Regeln des Fachs und unter Einhaltung der Bestimmungen der Betriebsanleitung des Herstellers. Auf nachfolgende Punkte wird besonders geachtet.</w:t>
      </w:r>
    </w:p>
    <w:p w14:paraId="6FAF027B" w14:textId="77777777" w:rsidR="00A24B30" w:rsidRPr="008E0F64" w:rsidRDefault="00A24B30" w:rsidP="00F1261E">
      <w:pPr>
        <w:widowControl w:val="0"/>
        <w:numPr>
          <w:ilvl w:val="0"/>
          <w:numId w:val="67"/>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Zündschutzart "d"</w:t>
      </w:r>
    </w:p>
    <w:p w14:paraId="27FF13AF" w14:textId="77777777" w:rsidR="00A24B30" w:rsidRPr="008E0F64" w:rsidRDefault="00A24B30" w:rsidP="00A24B30">
      <w:pPr>
        <w:pStyle w:val="FOD-normal"/>
      </w:pPr>
      <w:r w:rsidRPr="008E0F64">
        <w:t>Druckfeste Anschlüsse (Flansche) zwischen druckfesten Kapselungen (EExd) und ihren abnehmbaren Teilen (Deckel) müssen gegen Korrosion geschützt werden.</w:t>
      </w:r>
    </w:p>
    <w:p w14:paraId="7FA2E2BB" w14:textId="77777777" w:rsidR="00A24B30" w:rsidRPr="008E0F64" w:rsidRDefault="00A24B30" w:rsidP="00A24B30">
      <w:pPr>
        <w:pStyle w:val="FOD-normal"/>
      </w:pPr>
      <w:r w:rsidRPr="008E0F64">
        <w:t>Die Benutzung von Dichtungen ist nur zugelassen, wenn dies in den Unterlagen über das entsprechende Betriebsmittel vorgesehen ist.</w:t>
      </w:r>
    </w:p>
    <w:p w14:paraId="26E12F0C" w14:textId="77777777" w:rsidR="00A24B30" w:rsidRPr="008E0F64" w:rsidRDefault="00A24B30" w:rsidP="00A24B30">
      <w:pPr>
        <w:pStyle w:val="FOD-normal"/>
      </w:pPr>
      <w:r w:rsidRPr="008E0F64">
        <w:t>Ersatzteile (zum Beispiel Lampen, Bolzen, Kugellager, ...) dürfen nur durch Teile mit denselben Eigenschaften ersetzt werden.</w:t>
      </w:r>
    </w:p>
    <w:p w14:paraId="744E9367" w14:textId="77777777" w:rsidR="00ED21A0" w:rsidRPr="008E0F64" w:rsidRDefault="00ED21A0">
      <w:pPr>
        <w:rPr>
          <w:rFonts w:ascii="Trebuchet MS" w:hAnsi="Trebuchet MS"/>
          <w:b/>
          <w:sz w:val="19"/>
        </w:rPr>
      </w:pPr>
      <w:r w:rsidRPr="008E0F64">
        <w:rPr>
          <w:rFonts w:ascii="Trebuchet MS" w:hAnsi="Trebuchet MS"/>
          <w:b/>
          <w:sz w:val="19"/>
        </w:rPr>
        <w:br w:type="page"/>
      </w:r>
    </w:p>
    <w:p w14:paraId="27D6B6CD" w14:textId="03B93C65" w:rsidR="00A24B30" w:rsidRPr="008E0F64" w:rsidRDefault="00A24B30" w:rsidP="00F1261E">
      <w:pPr>
        <w:widowControl w:val="0"/>
        <w:numPr>
          <w:ilvl w:val="0"/>
          <w:numId w:val="67"/>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lastRenderedPageBreak/>
        <w:t>Zündschutzart "e"</w:t>
      </w:r>
    </w:p>
    <w:p w14:paraId="732FAF56" w14:textId="77777777" w:rsidR="00A24B30" w:rsidRPr="008E0F64" w:rsidRDefault="00A24B30" w:rsidP="00A24B30">
      <w:pPr>
        <w:pStyle w:val="FOD-normal"/>
      </w:pPr>
      <w:r w:rsidRPr="008E0F64">
        <w:t>Bei Kurzschlussläufermaschinen, einschließlich Synchronmaschinen, die nicht über einen Frequenzumrichter oder Starter gesteuert werden, muss die Schutzeinrichtung unter Berücksichtigung der maximalen Anwärmzeit "</w:t>
      </w:r>
      <w:r w:rsidRPr="008E0F64">
        <w:rPr>
          <w:i/>
        </w:rPr>
        <w:t>t</w:t>
      </w:r>
      <w:r w:rsidRPr="008E0F64">
        <w:rPr>
          <w:vertAlign w:val="subscript"/>
        </w:rPr>
        <w:t>E</w:t>
      </w:r>
      <w:r w:rsidRPr="008E0F64">
        <w:t>" und des auf dem Leistungsschild angegebenen Anzugstromverhältnisses </w:t>
      </w:r>
      <w:r w:rsidRPr="008E0F64">
        <w:rPr>
          <w:i/>
        </w:rPr>
        <w:t>I</w:t>
      </w:r>
      <w:r w:rsidRPr="008E0F64">
        <w:rPr>
          <w:vertAlign w:val="subscript"/>
        </w:rPr>
        <w:t>A</w:t>
      </w:r>
      <w:r w:rsidRPr="008E0F64">
        <w:t>/</w:t>
      </w:r>
      <w:r w:rsidRPr="008E0F64">
        <w:rPr>
          <w:i/>
        </w:rPr>
        <w:t>I</w:t>
      </w:r>
      <w:r w:rsidRPr="008E0F64">
        <w:rPr>
          <w:vertAlign w:val="subscript"/>
        </w:rPr>
        <w:t>N</w:t>
      </w:r>
      <w:r w:rsidRPr="008E0F64">
        <w:t xml:space="preserve"> gewählt und eingestellt werden.</w:t>
      </w:r>
    </w:p>
    <w:p w14:paraId="0766606B" w14:textId="77777777" w:rsidR="00A24B30" w:rsidRPr="008E0F64" w:rsidRDefault="00A24B30" w:rsidP="00A24B30">
      <w:pPr>
        <w:pStyle w:val="FOD-normal"/>
      </w:pPr>
      <w:r w:rsidRPr="008E0F64">
        <w:t>Kann die Zeit </w:t>
      </w:r>
      <w:r w:rsidRPr="008E0F64">
        <w:rPr>
          <w:i/>
        </w:rPr>
        <w:t>t</w:t>
      </w:r>
      <w:r w:rsidRPr="008E0F64">
        <w:rPr>
          <w:vertAlign w:val="subscript"/>
        </w:rPr>
        <w:t>E</w:t>
      </w:r>
      <w:r w:rsidRPr="008E0F64">
        <w:t xml:space="preserve"> nicht eingehalten werden, müssen angemessene alternative Schutzmittel eingesetzt werden.</w:t>
      </w:r>
    </w:p>
    <w:p w14:paraId="7D8DAB2E" w14:textId="77777777" w:rsidR="00A24B30" w:rsidRPr="008E0F64" w:rsidRDefault="00A24B30" w:rsidP="00F1261E">
      <w:pPr>
        <w:widowControl w:val="0"/>
        <w:numPr>
          <w:ilvl w:val="0"/>
          <w:numId w:val="67"/>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Zündschutzart "i"</w:t>
      </w:r>
    </w:p>
    <w:p w14:paraId="3EECFA66" w14:textId="77777777" w:rsidR="00A24B30" w:rsidRPr="008E0F64" w:rsidRDefault="00A24B30" w:rsidP="00A24B30">
      <w:pPr>
        <w:pStyle w:val="FOD-normal"/>
      </w:pPr>
      <w:r w:rsidRPr="008E0F64">
        <w:t>Eigensichere Stromkreise müssen so installiert werden, dass der im System gespeicherte Energiewert nicht zur Entzündung der umgebenden explosionsfähigen Atmosphäre führen kann. Es muss ein Schutz gegen das Eindringen von Energie aus der Umgebung gegeben sein.</w:t>
      </w:r>
    </w:p>
    <w:p w14:paraId="244EEA1B" w14:textId="77777777" w:rsidR="00A24B30" w:rsidRPr="008E0F64" w:rsidRDefault="00A24B30" w:rsidP="00A24B30">
      <w:pPr>
        <w:pStyle w:val="FOD-normal"/>
      </w:pPr>
      <w:r w:rsidRPr="008E0F64">
        <w:t>Die Parameter der Bestandteile von eigensicheren Stromkreisen (EExi) müssen übereinstimmen, damit die Zündschutzart gewährleistet ist. Die zulässigen Höchstwerte sind den Unterlagen über die Betriebsmittel zu entnehmen.</w:t>
      </w:r>
    </w:p>
    <w:p w14:paraId="0277D97E" w14:textId="77777777" w:rsidR="00A24B30" w:rsidRPr="008E0F64" w:rsidRDefault="00A24B30" w:rsidP="00A24B30">
      <w:pPr>
        <w:pStyle w:val="FOD-normal"/>
      </w:pPr>
      <w:r w:rsidRPr="008E0F64">
        <w:t>Sind mehrere eigensichere Stromkreise in einem System galvanisch miteinander verbunden, müssen alle elektrischen Parameter den Anforderungen der Eigensicherheit entsprechen.</w:t>
      </w:r>
    </w:p>
    <w:p w14:paraId="4ADF556B" w14:textId="77777777" w:rsidR="00A24B30" w:rsidRPr="008E0F64" w:rsidRDefault="00A24B30" w:rsidP="00A24B30">
      <w:pPr>
        <w:pStyle w:val="FOD-normal"/>
      </w:pPr>
      <w:r w:rsidRPr="008E0F64">
        <w:t>Der Entwickler erstellt eine Beschreibung des Systems, in der die Bestandteile der elektrischen Betriebsmittel und die elektrischen Parameter des Systems, einschließlich der Parameter der elektrischen Leitungen, genau aufgeführt sind.</w:t>
      </w:r>
    </w:p>
    <w:p w14:paraId="74DCCEE0" w14:textId="77777777" w:rsidR="00A24B30" w:rsidRPr="008E0F64" w:rsidRDefault="00A24B30" w:rsidP="00A24B30">
      <w:pPr>
        <w:pStyle w:val="FOD-normal"/>
      </w:pPr>
      <w:r w:rsidRPr="008E0F64">
        <w:t>Zu eigensicheren Stromkreisen gehörende Betriebsmittel sollten vorzugsweise außerhalb von explosionsgefährdeten Bereichen aufgestellt werden; andernfalls müssen sie mit einer anderen Zündschutzart versehen werden.</w:t>
      </w:r>
    </w:p>
    <w:p w14:paraId="55F95285" w14:textId="77777777" w:rsidR="00A24B30" w:rsidRPr="008E0F64" w:rsidRDefault="00A24B30" w:rsidP="00A24B30">
      <w:pPr>
        <w:pStyle w:val="FOD-normal"/>
      </w:pPr>
      <w:r w:rsidRPr="008E0F64">
        <w:t>Umhüllungen und eigensichere Stromkreise müssen nach den Regeln des Fachs geerdet werden.</w:t>
      </w:r>
    </w:p>
    <w:p w14:paraId="58DFAEED" w14:textId="77777777" w:rsidR="00A24B30" w:rsidRPr="008E0F64" w:rsidRDefault="00A24B30" w:rsidP="00F1261E">
      <w:pPr>
        <w:widowControl w:val="0"/>
        <w:numPr>
          <w:ilvl w:val="0"/>
          <w:numId w:val="67"/>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Zündschutzart "p"</w:t>
      </w:r>
    </w:p>
    <w:p w14:paraId="1846A88B" w14:textId="77777777" w:rsidR="00A24B30" w:rsidRPr="008E0F64" w:rsidRDefault="00A24B30" w:rsidP="00A24B30">
      <w:pPr>
        <w:pStyle w:val="FOD-normal"/>
      </w:pPr>
      <w:r w:rsidRPr="008E0F64">
        <w:t>Bei elektrischen Maschinen und Geräten mit der Schutzart "Überdruckkapselung" (EExp) sind die Leitungen für die Zu- und Abfuhr von Schutzgasen für einen Überdruck ausgelegt, der:</w:t>
      </w:r>
    </w:p>
    <w:p w14:paraId="69BCAC4B" w14:textId="77777777" w:rsidR="00A24B30" w:rsidRPr="008E0F64" w:rsidRDefault="00A24B30" w:rsidP="00445351">
      <w:pPr>
        <w:pStyle w:val="FOD-opsomming1"/>
        <w:keepNext/>
        <w:numPr>
          <w:ilvl w:val="0"/>
          <w:numId w:val="298"/>
        </w:numPr>
      </w:pPr>
      <w:r w:rsidRPr="008E0F64">
        <w:t>entweder dem Anderthalbfachen des vom Hersteller angegebenen maximalen Überdrucks bei bestimmungsgemäßem Betrieb entspricht</w:t>
      </w:r>
    </w:p>
    <w:p w14:paraId="062AA43F" w14:textId="77777777" w:rsidR="00A24B30" w:rsidRPr="008E0F64" w:rsidRDefault="00A24B30" w:rsidP="00445351">
      <w:pPr>
        <w:pStyle w:val="FOD-opsomming1"/>
        <w:keepNext/>
        <w:widowControl/>
        <w:numPr>
          <w:ilvl w:val="0"/>
          <w:numId w:val="298"/>
        </w:numPr>
      </w:pPr>
      <w:r w:rsidRPr="008E0F64">
        <w:t>oder dem maximalen Überdruck, den die Überdruckquelle erreichen kann, wenn alle Auslässe mit mindestens 200 Pa (2 mbar) geschlossen sind.</w:t>
      </w:r>
    </w:p>
    <w:p w14:paraId="2CEBC70D" w14:textId="77777777" w:rsidR="00A24B30" w:rsidRPr="008E0F64" w:rsidRDefault="00A24B30" w:rsidP="00A24B30">
      <w:pPr>
        <w:pStyle w:val="FOD-normal"/>
      </w:pPr>
      <w:r w:rsidRPr="008E0F64">
        <w:t>Für Leitungen verwendete Werkstoffe halten sowohl den Auswirkungen des verwendeten Schutzgases stand als auch den Auswirkungen der Gase oder Dämpfe in den betreffenden explosionsgefährdeten Bereichen.</w:t>
      </w:r>
    </w:p>
    <w:p w14:paraId="6C40001B" w14:textId="77777777" w:rsidR="00A24B30" w:rsidRPr="008E0F64" w:rsidRDefault="00A24B30" w:rsidP="00A24B30">
      <w:pPr>
        <w:pStyle w:val="FOD-normal"/>
      </w:pPr>
      <w:r w:rsidRPr="008E0F64">
        <w:t>Stellen, an denen das Schutzgas in die Zufuhrleitungen gesaugt wird, müssen sich außerhalb der explosionsgefährdeten Bereiche befinden.</w:t>
      </w:r>
    </w:p>
    <w:p w14:paraId="6E510976" w14:textId="77777777" w:rsidR="00A24B30" w:rsidRPr="008E0F64" w:rsidRDefault="00A24B30" w:rsidP="00A24B30">
      <w:pPr>
        <w:pStyle w:val="FOD-normal"/>
        <w:keepNext/>
      </w:pPr>
      <w:r w:rsidRPr="008E0F64">
        <w:t>Saugleitungen, in denen der Druck des Schutzgases niedriger ist als der Luftdruck, müssen luftdicht verschlossen sein.</w:t>
      </w:r>
    </w:p>
    <w:p w14:paraId="35E4E53C" w14:textId="77777777" w:rsidR="00A24B30" w:rsidRPr="008E0F64" w:rsidRDefault="00A24B30" w:rsidP="00A24B30">
      <w:pPr>
        <w:pStyle w:val="FOD-normal"/>
      </w:pPr>
      <w:r w:rsidRPr="008E0F64">
        <w:t>In Zone 1 endende Abfuhrleitungen müssen über einen Funkenschutz verfügen.</w:t>
      </w:r>
    </w:p>
    <w:p w14:paraId="293B01E5" w14:textId="77777777" w:rsidR="00A24B30" w:rsidRPr="008E0F64" w:rsidRDefault="00A24B30" w:rsidP="00A24B30">
      <w:pPr>
        <w:pStyle w:val="FOD-normal"/>
      </w:pPr>
      <w:r w:rsidRPr="008E0F64">
        <w:t>Dies gilt auch für Abfuhrleitungen in Zone 2, wenn bei bestimmungsgemäßem Betrieb in der Nähe der zu schützenden Betriebsmittel Funken auftreten können.</w:t>
      </w:r>
    </w:p>
    <w:p w14:paraId="57C47286" w14:textId="77777777" w:rsidR="00A24B30" w:rsidRPr="008E0F64" w:rsidRDefault="00A24B30" w:rsidP="00A24B30">
      <w:pPr>
        <w:pStyle w:val="FOD-normal"/>
      </w:pPr>
      <w:r w:rsidRPr="008E0F64">
        <w:t>Überdrucksysteme (EExp), die vor Ort zusammengebaut werden, müssen Sicherheitsgarantien bieten, die den besonderen Vorschriften der vom König bestätigten einschlägigen Normen gleichwertig sind, oder Bestimmungen entsprechen, die ein Sicherheitsniveau gewährleisten, das dem in diesen Normen festgelegten Niveau mindestens gleichwertig ist.</w:t>
      </w:r>
    </w:p>
    <w:p w14:paraId="266A71B2" w14:textId="77777777" w:rsidR="00A24B30" w:rsidRPr="008E0F64" w:rsidRDefault="00A24B30" w:rsidP="00F1261E">
      <w:pPr>
        <w:widowControl w:val="0"/>
        <w:numPr>
          <w:ilvl w:val="0"/>
          <w:numId w:val="67"/>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Zündschutzart "o "</w:t>
      </w:r>
    </w:p>
    <w:p w14:paraId="5C988C89" w14:textId="77777777" w:rsidR="00A24B30" w:rsidRPr="008E0F64" w:rsidRDefault="00A24B30" w:rsidP="00A24B30">
      <w:pPr>
        <w:pStyle w:val="FOD-normal"/>
      </w:pPr>
      <w:r w:rsidRPr="008E0F64">
        <w:t>Es werden Maßnahmen getroffen (Einrichtung, Sauberkeit), damit der Ölstand des Ölstandsanzeigers richtig und sicher abgelesen werden kann.</w:t>
      </w:r>
    </w:p>
    <w:p w14:paraId="63543990" w14:textId="77777777" w:rsidR="00A24B30" w:rsidRPr="008E0F64" w:rsidRDefault="00A24B30" w:rsidP="00962ACD">
      <w:pPr>
        <w:pStyle w:val="FOD-niv4"/>
      </w:pPr>
      <w:bookmarkStart w:id="2881" w:name="_Toc167269735"/>
      <w:bookmarkStart w:id="2882" w:name="_Toc167270895"/>
      <w:bookmarkStart w:id="2883" w:name="_Toc196399234"/>
      <w:bookmarkStart w:id="2884" w:name="_Toc196734832"/>
      <w:r w:rsidRPr="008E0F64">
        <w:t>Unterabschnitt 7.102.8.3 - Reparatur elektrischer Maschinen und Geräten</w:t>
      </w:r>
      <w:bookmarkEnd w:id="2881"/>
      <w:bookmarkEnd w:id="2882"/>
      <w:bookmarkEnd w:id="2883"/>
      <w:bookmarkEnd w:id="2884"/>
    </w:p>
    <w:p w14:paraId="31312254" w14:textId="77777777" w:rsidR="00A24B30" w:rsidRPr="008E0F64" w:rsidRDefault="00A24B30" w:rsidP="00A24B30">
      <w:pPr>
        <w:pStyle w:val="FOD-normal"/>
      </w:pPr>
      <w:r w:rsidRPr="008E0F64">
        <w:t>Reparaturen elektrischer Maschinen und Geräte werden:</w:t>
      </w:r>
    </w:p>
    <w:p w14:paraId="44FEC243" w14:textId="77777777" w:rsidR="00A24B30" w:rsidRPr="008E0F64" w:rsidRDefault="00A24B30" w:rsidP="00445351">
      <w:pPr>
        <w:pStyle w:val="FOD-opsomming1"/>
        <w:numPr>
          <w:ilvl w:val="0"/>
          <w:numId w:val="299"/>
        </w:numPr>
      </w:pPr>
      <w:r w:rsidRPr="008E0F64">
        <w:t>entweder vom Hersteller durchgeführt</w:t>
      </w:r>
    </w:p>
    <w:p w14:paraId="7C6F64B2" w14:textId="77777777" w:rsidR="00A24B30" w:rsidRPr="008E0F64" w:rsidRDefault="00A24B30" w:rsidP="00445351">
      <w:pPr>
        <w:pStyle w:val="FOD-opsomming1"/>
        <w:numPr>
          <w:ilvl w:val="0"/>
          <w:numId w:val="299"/>
        </w:numPr>
      </w:pPr>
      <w:r w:rsidRPr="008E0F64">
        <w:t xml:space="preserve">oder von einer Fachwerkstatt unter der Aufsicht des Herstellers oder der in </w:t>
      </w:r>
      <w:r w:rsidRPr="008E0F64">
        <w:rPr>
          <w:i/>
          <w:iCs/>
        </w:rPr>
        <w:t>Kapitel 6.3</w:t>
      </w:r>
      <w:r w:rsidRPr="008E0F64">
        <w:t xml:space="preserve"> erwähnten zugelassenen Stelle.</w:t>
      </w:r>
    </w:p>
    <w:p w14:paraId="5876F121" w14:textId="77777777" w:rsidR="00A24B30" w:rsidRPr="008E0F64" w:rsidRDefault="00A24B30" w:rsidP="00A24B30">
      <w:pPr>
        <w:pStyle w:val="FOD-normal"/>
      </w:pPr>
      <w:r w:rsidRPr="008E0F64">
        <w:lastRenderedPageBreak/>
        <w:t>Bringt die Reparatur keine Veränderung der Schutzeigenschaften der reparierten elektrischen Maschine bzw. des reparierten elektrischen Geräts mit sich, muss der Reparateur eine Unterlage zur Bestätigung dieser Nichtveränderung aushändigen.</w:t>
      </w:r>
    </w:p>
    <w:p w14:paraId="660D718D" w14:textId="77777777" w:rsidR="00A24B30" w:rsidRPr="008E0F64" w:rsidRDefault="00A24B30" w:rsidP="00A24B30">
      <w:pPr>
        <w:pStyle w:val="FOD-normal"/>
      </w:pPr>
      <w:r w:rsidRPr="008E0F64">
        <w:t>Hat die Reparatur eine Veränderung der Schutzeigenschaften zur Folge, muss die reparierte elektrische Maschine bzw. das reparierte elektrische Gerät einer neuen Konformitätsprüfung gemäß dem Verfahren unterzogen werden, das in Anlage 9 des Königlichen Erlasses vom 22. Juni 1999 oder des Königlichen Erlasses vom 21. April 2016 - Einzelprüfung festgelegt ist (je nach Datum des Inverkehrbringens).</w:t>
      </w:r>
    </w:p>
    <w:p w14:paraId="2CCA2403" w14:textId="77777777" w:rsidR="00A24B30" w:rsidRPr="008E0F64" w:rsidRDefault="00A24B30" w:rsidP="00962ACD">
      <w:pPr>
        <w:pStyle w:val="FOD-niv4"/>
      </w:pPr>
      <w:bookmarkStart w:id="2885" w:name="_Toc167269736"/>
      <w:bookmarkStart w:id="2886" w:name="_Toc167270896"/>
      <w:bookmarkStart w:id="2887" w:name="_Toc196399235"/>
      <w:bookmarkStart w:id="2888" w:name="_Toc196734833"/>
      <w:r w:rsidRPr="008E0F64">
        <w:t>Unterabschnitt 7.102.8.4 - Verlegung elektrischer Leitungen</w:t>
      </w:r>
      <w:bookmarkEnd w:id="2885"/>
      <w:bookmarkEnd w:id="2886"/>
      <w:bookmarkEnd w:id="2887"/>
      <w:bookmarkEnd w:id="2888"/>
    </w:p>
    <w:p w14:paraId="61D44F3E" w14:textId="77777777" w:rsidR="00A24B30" w:rsidRPr="008E0F64" w:rsidRDefault="00A24B30" w:rsidP="00A24B30">
      <w:pPr>
        <w:pStyle w:val="FOD-normal"/>
      </w:pPr>
      <w:r w:rsidRPr="008E0F64">
        <w:t>Nach Möglichkeit sollten elektrische Leitungen, die nicht mit Geräten in explosionsgefährdeten Bereichen verbunden sind, aus diesen Bereichen gebannt werden.</w:t>
      </w:r>
    </w:p>
    <w:p w14:paraId="28F0FAA8" w14:textId="77777777" w:rsidR="00A24B30" w:rsidRPr="008E0F64" w:rsidRDefault="00A24B30" w:rsidP="00A24B30">
      <w:pPr>
        <w:pStyle w:val="FOD-normal"/>
      </w:pPr>
      <w:r w:rsidRPr="008E0F64">
        <w:t>Im Falle von ortsfesten Anlagen müssen elektrische Leitungen und Zubehörteile so installiert werden, dass sie keinen mechanischen (Schläge, Schwingungen, ...), thermischen oder chemischen (Korrosion, ...) Einflüssen ausgesetzt sind.</w:t>
      </w:r>
    </w:p>
    <w:p w14:paraId="3FCCBF8B" w14:textId="77777777" w:rsidR="00A24B30" w:rsidRPr="008E0F64" w:rsidRDefault="00A24B30" w:rsidP="00A24B30">
      <w:pPr>
        <w:pStyle w:val="FOD-normal"/>
      </w:pPr>
      <w:r w:rsidRPr="008E0F64">
        <w:t>Für handgehaltene oder mobile Maschinen und Geräte werden folgende Kabel benutzt:</w:t>
      </w:r>
    </w:p>
    <w:p w14:paraId="2CDD2066" w14:textId="77777777" w:rsidR="00A24B30" w:rsidRPr="008E0F64" w:rsidRDefault="00A24B30" w:rsidP="00445351">
      <w:pPr>
        <w:pStyle w:val="FOD-opsomming1"/>
        <w:numPr>
          <w:ilvl w:val="0"/>
          <w:numId w:val="300"/>
        </w:numPr>
      </w:pPr>
      <w:r w:rsidRPr="008E0F64">
        <w:t>Kabel mit einem verstärkten Außenmantel aus Polychloropren,</w:t>
      </w:r>
    </w:p>
    <w:p w14:paraId="3A30A7EC" w14:textId="77777777" w:rsidR="00A24B30" w:rsidRPr="008E0F64" w:rsidRDefault="00A24B30" w:rsidP="00445351">
      <w:pPr>
        <w:pStyle w:val="FOD-opsomming1"/>
        <w:numPr>
          <w:ilvl w:val="0"/>
          <w:numId w:val="300"/>
        </w:numPr>
      </w:pPr>
      <w:r w:rsidRPr="008E0F64">
        <w:t>Kabel mit einem verstärkten Außenmantel aus Elastomeren,</w:t>
      </w:r>
    </w:p>
    <w:p w14:paraId="77A6CB6B" w14:textId="77777777" w:rsidR="00A24B30" w:rsidRPr="008E0F64" w:rsidRDefault="00A24B30" w:rsidP="00445351">
      <w:pPr>
        <w:pStyle w:val="FOD-opsomming1"/>
        <w:numPr>
          <w:ilvl w:val="0"/>
          <w:numId w:val="300"/>
        </w:numPr>
      </w:pPr>
      <w:r w:rsidRPr="008E0F64">
        <w:t>Kabel mit einem verstärkten Außenmantel aus Gummi,</w:t>
      </w:r>
    </w:p>
    <w:p w14:paraId="54D6BB09" w14:textId="77777777" w:rsidR="00A24B30" w:rsidRPr="008E0F64" w:rsidRDefault="00A24B30" w:rsidP="00445351">
      <w:pPr>
        <w:pStyle w:val="FOD-opsomming1"/>
        <w:numPr>
          <w:ilvl w:val="0"/>
          <w:numId w:val="300"/>
        </w:numPr>
      </w:pPr>
      <w:r w:rsidRPr="008E0F64">
        <w:t>Kabel mit gleichwertigem mechanischen Schutz.</w:t>
      </w:r>
    </w:p>
    <w:p w14:paraId="4CD22927" w14:textId="77777777" w:rsidR="00A24B30" w:rsidRPr="008E0F64" w:rsidRDefault="00A24B30" w:rsidP="00A24B30">
      <w:pPr>
        <w:pStyle w:val="FOD-normal"/>
      </w:pPr>
      <w:r w:rsidRPr="008E0F64">
        <w:t>In staubigen explosionsgefährdeten Bereichen werden die Verlegesysteme für elektrische Leitungen (Kabelschacht, Kabelkanal, ...) so angeordnet oder geschützt, dass sich darauf möglichst wenig Staub ablagert und sie sich leicht reinigen lassen.</w:t>
      </w:r>
    </w:p>
    <w:p w14:paraId="358191B0" w14:textId="77777777" w:rsidR="00A24B30" w:rsidRPr="008E0F64" w:rsidRDefault="00A24B30" w:rsidP="00A24B30">
      <w:pPr>
        <w:pStyle w:val="FOD-normal"/>
      </w:pPr>
      <w:r w:rsidRPr="008E0F64">
        <w:t>Es werden bauliche und/oder organisatorische Maßnahmen getroffen, um zu verhindern, dass sich Gase und/oder Staub ansammeln, sich explosionsgefährdete Bereiche über Durchgangsrohre (Elektroinstallationsrohre, Schornsteine, Kabelkanäle oder Kabelgräben) ausdehnen und sich explosionsgefährdete Gase und/oder explosionsfähiger Staub in Durchgangsrohren anhäufen bzw. solche Gase oder solcher Staub über solche Rohre Durchlass finden.</w:t>
      </w:r>
    </w:p>
    <w:p w14:paraId="46BEE295" w14:textId="77777777" w:rsidR="00A24B30" w:rsidRPr="008E0F64" w:rsidRDefault="00A24B30" w:rsidP="00A24B30">
      <w:pPr>
        <w:pStyle w:val="FOD-normal"/>
      </w:pPr>
      <w:r w:rsidRPr="008E0F64">
        <w:t>An Stellen, an denen diese Durchgangsrohre in einen explosionsgefährdeten Bereich ein- oder austreten, sind Verschlussvorrichtungen vorgesehen.</w:t>
      </w:r>
    </w:p>
    <w:p w14:paraId="24073936" w14:textId="77777777" w:rsidR="00A24B30" w:rsidRPr="008E0F64" w:rsidRDefault="00A24B30" w:rsidP="00A24B30">
      <w:pPr>
        <w:pStyle w:val="FOD-normal"/>
      </w:pPr>
      <w:r w:rsidRPr="008E0F64">
        <w:t xml:space="preserve">Mit Ausnahme von unabhängigen Schutzleitern (PE) dürfen isolierte Leiter nicht als aktive Leiter benutzt werden, es sei denn, sie sind gemäß den Vorschriften von </w:t>
      </w:r>
      <w:r w:rsidRPr="008E0F64">
        <w:rPr>
          <w:i/>
          <w:iCs/>
        </w:rPr>
        <w:t>Unterabschnitt 5.2.9.3 Buchstabe g</w:t>
      </w:r>
      <w:r w:rsidRPr="008E0F64">
        <w:t xml:space="preserve"> in Verteiler- und Schaltgerätekombinationen, Umhüllungen oder Systemen aus Elektroinstallationsrohren eingebaut.</w:t>
      </w:r>
    </w:p>
    <w:p w14:paraId="442A803E" w14:textId="77777777" w:rsidR="00A24B30" w:rsidRPr="008E0F64" w:rsidRDefault="00A24B30" w:rsidP="00A24B30">
      <w:pPr>
        <w:pStyle w:val="FOD-normal"/>
      </w:pPr>
      <w:r w:rsidRPr="008E0F64">
        <w:t xml:space="preserve">Wenn sich Staub in Schichten auf elektrischen Leitungen ablagern und die Wärmeabgabe der elektrischen Leitungen behindern kann, muss die für bestimmungsgemäßen Betrieb empfohlene maximal zulässige Stromstärke </w:t>
      </w:r>
      <w:r w:rsidRPr="008E0F64">
        <w:rPr>
          <w:i/>
        </w:rPr>
        <w:t>I</w:t>
      </w:r>
      <w:r w:rsidRPr="008E0F64">
        <w:rPr>
          <w:vertAlign w:val="subscript"/>
        </w:rPr>
        <w:t>z</w:t>
      </w:r>
      <w:r w:rsidRPr="008E0F64">
        <w:t xml:space="preserve"> auf 0,8</w:t>
      </w:r>
      <w:r w:rsidRPr="008E0F64">
        <w:sym w:font="Symbol" w:char="F0D7"/>
      </w:r>
      <w:r w:rsidRPr="008E0F64">
        <w:rPr>
          <w:i/>
        </w:rPr>
        <w:t>I</w:t>
      </w:r>
      <w:r w:rsidRPr="008E0F64">
        <w:rPr>
          <w:vertAlign w:val="subscript"/>
        </w:rPr>
        <w:t>z</w:t>
      </w:r>
      <w:r w:rsidRPr="008E0F64">
        <w:t xml:space="preserve"> verringert werden.</w:t>
      </w:r>
    </w:p>
    <w:p w14:paraId="2D86AA22" w14:textId="77777777" w:rsidR="00A24B30" w:rsidRPr="008E0F64" w:rsidRDefault="00A24B30" w:rsidP="00A24B30">
      <w:pPr>
        <w:pStyle w:val="FOD-normal"/>
        <w:spacing w:after="120"/>
      </w:pPr>
      <w:r w:rsidRPr="008E0F64">
        <w:t>Wenn bei handgehaltenen oder transportablen Betriebsmitteln eine metallische Bewehrung oder ein elektrischer Schutzschirm in das Speisekabel eingebaut ist, darf es sich dabei nicht um den einzigen Schutzleiter handeln.</w:t>
      </w:r>
    </w:p>
    <w:p w14:paraId="2239AB80" w14:textId="77777777" w:rsidR="00A24B30" w:rsidRPr="008E0F64" w:rsidRDefault="00A24B30" w:rsidP="00A24B30">
      <w:pPr>
        <w:pStyle w:val="FOD-opsomming1"/>
        <w:numPr>
          <w:ilvl w:val="0"/>
          <w:numId w:val="0"/>
        </w:numPr>
        <w:spacing w:after="120"/>
        <w:contextualSpacing w:val="0"/>
      </w:pPr>
      <w:r w:rsidRPr="008E0F64">
        <w:t xml:space="preserve">Isolierte Leiter und Kabel müssen den Anforderungen von </w:t>
      </w:r>
      <w:r w:rsidRPr="008E0F64">
        <w:rPr>
          <w:i/>
          <w:iCs/>
        </w:rPr>
        <w:t>Unterabschnitt 5.2.7.3</w:t>
      </w:r>
      <w:r w:rsidRPr="008E0F64">
        <w:t xml:space="preserve"> entsprechen, mit Ausnahme der in </w:t>
      </w:r>
      <w:r w:rsidRPr="008E0F64">
        <w:rPr>
          <w:i/>
          <w:iCs/>
        </w:rPr>
        <w:t>Unterabschnitt 5.2.7.1</w:t>
      </w:r>
      <w:r w:rsidRPr="008E0F64">
        <w:t xml:space="preserve"> erwähnten isolierten Leiter und Kabel.</w:t>
      </w:r>
    </w:p>
    <w:p w14:paraId="19751C7A" w14:textId="77777777" w:rsidR="00A24B30" w:rsidRPr="008E0F64" w:rsidRDefault="00A24B30" w:rsidP="00A24B30">
      <w:pPr>
        <w:pStyle w:val="FOD-opsomming1"/>
        <w:numPr>
          <w:ilvl w:val="0"/>
          <w:numId w:val="0"/>
        </w:numPr>
        <w:spacing w:after="120"/>
        <w:contextualSpacing w:val="0"/>
      </w:pPr>
      <w:r w:rsidRPr="008E0F64">
        <w:t>Anschlusstechniken und Zubehörteile für den Anschluss elektrischer Leitungen (Kabel und Elektroinstallationsrohre) an elektrische Maschinen und Geräte werden so gewählt, dass die jeweilige Zündschutzart und Schutzart der Umhüllung erhalten bleiben.</w:t>
      </w:r>
    </w:p>
    <w:p w14:paraId="3CD23908" w14:textId="77777777" w:rsidR="00A24B30" w:rsidRPr="008E0F64" w:rsidRDefault="00A24B30" w:rsidP="00A24B30">
      <w:pPr>
        <w:pStyle w:val="FOD-normal"/>
      </w:pPr>
      <w:r w:rsidRPr="008E0F64">
        <w:t>Öffnungen, die nicht für die Einführung von elektrischen Leitungen benutzt werden, müssen mit Mitteln verschlossen werden, die der jeweiligen Zündschutzart und Schutzart entsprechen.</w:t>
      </w:r>
    </w:p>
    <w:p w14:paraId="67E2B109" w14:textId="77777777" w:rsidR="00A24B30" w:rsidRPr="008E0F64" w:rsidRDefault="00A24B30" w:rsidP="00A24B30">
      <w:pPr>
        <w:pStyle w:val="FOD-normal"/>
      </w:pPr>
      <w:r w:rsidRPr="008E0F64">
        <w:t>Mit Ausnahme von eigensicheren elektrischen Betriebsmitteln dürfen sich Verschlussvorrichtungen nur mithilfe von Werkzeugen entfernen lassen.</w:t>
      </w:r>
    </w:p>
    <w:p w14:paraId="7EAE8AE5" w14:textId="77777777" w:rsidR="00A24B30" w:rsidRPr="008E0F64" w:rsidRDefault="00A24B30" w:rsidP="00A24B30">
      <w:pPr>
        <w:pStyle w:val="FOD-normal"/>
      </w:pPr>
      <w:r w:rsidRPr="008E0F64">
        <w:t>Eingänge in druckfesten Kapselungen (EExd) und Umhüllungen mit erhöhter Sicherheit (EExe) müssen zertifiziert sein.</w:t>
      </w:r>
    </w:p>
    <w:p w14:paraId="09137139" w14:textId="77777777" w:rsidR="00A24B30" w:rsidRPr="008E0F64" w:rsidRDefault="00A24B30" w:rsidP="00A24B30">
      <w:pPr>
        <w:pStyle w:val="FOD-normal"/>
      </w:pPr>
      <w:r w:rsidRPr="008E0F64">
        <w:t>Um die maximale Oberflächentemperatur von Heizwiderstandsleitungen zu begrenzen, müssen sie und ihre Temperaturbegrenzer gemäß den Anweisungen in den dazugehörigen Unterlagen installiert werden.</w:t>
      </w:r>
    </w:p>
    <w:p w14:paraId="3274E070" w14:textId="77777777" w:rsidR="002F3BC6" w:rsidRDefault="002F3BC6">
      <w:pPr>
        <w:rPr>
          <w:rFonts w:ascii="Trebuchet MS" w:hAnsi="Trebuchet MS"/>
          <w:b/>
          <w:sz w:val="19"/>
        </w:rPr>
      </w:pPr>
      <w:r>
        <w:rPr>
          <w:rFonts w:ascii="Trebuchet MS" w:hAnsi="Trebuchet MS"/>
          <w:b/>
          <w:sz w:val="19"/>
        </w:rPr>
        <w:br w:type="page"/>
      </w:r>
    </w:p>
    <w:p w14:paraId="49EB5F43" w14:textId="1D2BC016" w:rsidR="00A24B30" w:rsidRPr="008E0F64" w:rsidRDefault="00A24B30" w:rsidP="00F1261E">
      <w:pPr>
        <w:widowControl w:val="0"/>
        <w:numPr>
          <w:ilvl w:val="0"/>
          <w:numId w:val="68"/>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lastRenderedPageBreak/>
        <w:t>Zündschutzart "d"</w:t>
      </w:r>
    </w:p>
    <w:p w14:paraId="65B27916" w14:textId="77777777" w:rsidR="00A24B30" w:rsidRPr="008E0F64" w:rsidRDefault="00A24B30" w:rsidP="00A24B30">
      <w:pPr>
        <w:pStyle w:val="FOD-normal"/>
      </w:pPr>
      <w:r w:rsidRPr="008E0F64">
        <w:t>Nachdem Leiter und Kabel in Elektroinstallationsrohren verlegt wurden, müssen die Verschlüsse mit einer Dichtungsmasse gefüllt werden, die sich beim Aushärten nicht zusammenzieht oder gasdurchlässig wird.</w:t>
      </w:r>
      <w:r w:rsidRPr="008E0F64">
        <w:br/>
        <w:t>Diese Verschlüsse müssen in einem Abstand von höchstens 450 mm zu jeder druckfesten Kapselung angebracht werden.</w:t>
      </w:r>
    </w:p>
    <w:p w14:paraId="0ADC227A" w14:textId="77777777" w:rsidR="00A24B30" w:rsidRPr="008E0F64" w:rsidRDefault="00A24B30" w:rsidP="00A24B30">
      <w:pPr>
        <w:pStyle w:val="FOD-normal"/>
      </w:pPr>
      <w:r w:rsidRPr="008E0F64">
        <w:t>Wenn die Umhüllung speziell für den Anschluss an eine elektrische Leitung in einem Elektroinstallationsrohr konzipiert wurde, zur Herstellung der Verbindung aber Kabel erforderlich sind, kann an den für das Elektroinstallationsrohr bestimmten Umhüllungseingang ein druckfester Adapter mit einer Rohrlänge von höchstens 150 mm angeschlossen werden.</w:t>
      </w:r>
    </w:p>
    <w:p w14:paraId="3A2361DC" w14:textId="77777777" w:rsidR="00A24B30" w:rsidRPr="008E0F64" w:rsidRDefault="00A24B30" w:rsidP="00F1261E">
      <w:pPr>
        <w:widowControl w:val="0"/>
        <w:numPr>
          <w:ilvl w:val="0"/>
          <w:numId w:val="68"/>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Zündschutzart "e"</w:t>
      </w:r>
    </w:p>
    <w:p w14:paraId="7A6E0FF5" w14:textId="77777777" w:rsidR="00A24B30" w:rsidRPr="008E0F64" w:rsidRDefault="00A24B30" w:rsidP="00A24B30">
      <w:pPr>
        <w:pStyle w:val="FOD-normal"/>
      </w:pPr>
      <w:r w:rsidRPr="008E0F64">
        <w:t>Anschlussklemmen für Umhüllungen mit der Zündschutzart "Erhöhte Sicherheit" (EExe) müssen zertifiziert sein.</w:t>
      </w:r>
    </w:p>
    <w:p w14:paraId="6B671E71" w14:textId="77777777" w:rsidR="00A24B30" w:rsidRPr="008E0F64" w:rsidRDefault="00A24B30" w:rsidP="00A24B30">
      <w:pPr>
        <w:pStyle w:val="FOD-normal"/>
        <w:keepNext/>
        <w:spacing w:before="100"/>
      </w:pPr>
      <w:r w:rsidRPr="008E0F64">
        <w:t>Nicht benutzte Leiter müssen an freie Klemmen angeschlossen werden.</w:t>
      </w:r>
    </w:p>
    <w:p w14:paraId="6E07B961" w14:textId="77777777" w:rsidR="00A24B30" w:rsidRPr="008E0F64" w:rsidRDefault="00A24B30" w:rsidP="00A24B30">
      <w:pPr>
        <w:pStyle w:val="FOD-normal"/>
        <w:keepNext/>
        <w:spacing w:before="100"/>
      </w:pPr>
      <w:r w:rsidRPr="008E0F64">
        <w:t>Mehr als einen Leiter an eine Anschlussklemme anzuschließen ist nur erlaubt, wenn dies in den Unterlagen über die Betriebsmittel vorgesehen ist. Bei Anschluss von Leitern mit unterschiedlichen Querschnitten muss besonderes achtsam vorgegangen werden.</w:t>
      </w:r>
    </w:p>
    <w:p w14:paraId="395FA078" w14:textId="77777777" w:rsidR="00A24B30" w:rsidRPr="008E0F64" w:rsidRDefault="00A24B30" w:rsidP="00F1261E">
      <w:pPr>
        <w:widowControl w:val="0"/>
        <w:numPr>
          <w:ilvl w:val="0"/>
          <w:numId w:val="68"/>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Zündschutzart "i"</w:t>
      </w:r>
    </w:p>
    <w:p w14:paraId="249BFA88" w14:textId="77777777" w:rsidR="00A24B30" w:rsidRPr="008E0F64" w:rsidRDefault="00A24B30" w:rsidP="00A24B30">
      <w:pPr>
        <w:pStyle w:val="FOD-normal"/>
      </w:pPr>
      <w:r w:rsidRPr="008E0F64">
        <w:t>Um das Risiko eines Kurzschlusses zwischen angrenzenden Leitern zu minimieren, muss die Isolierung jedes Leiters bis zum Metall der Anschlussklemmen reichen.</w:t>
      </w:r>
    </w:p>
    <w:p w14:paraId="0EE6EC35" w14:textId="77777777" w:rsidR="00A24B30" w:rsidRPr="008E0F64" w:rsidRDefault="00A24B30" w:rsidP="00A24B30">
      <w:pPr>
        <w:pStyle w:val="FOD-normal"/>
        <w:keepNext/>
        <w:spacing w:before="100"/>
      </w:pPr>
      <w:r w:rsidRPr="008E0F64">
        <w:t>Anlagen mit eigensicheren Stromkreisen (EExi) müssen so installiert werden, dass ihre eigensicheren Eigenschaften nicht durch äußere elektrische oder magnetische Felder beeinträchtigt werden.</w:t>
      </w:r>
    </w:p>
    <w:p w14:paraId="4C005497" w14:textId="77777777" w:rsidR="00A24B30" w:rsidRPr="008E0F64" w:rsidRDefault="00A24B30" w:rsidP="00A24B30">
      <w:pPr>
        <w:pStyle w:val="FOD-normal"/>
        <w:keepNext/>
        <w:spacing w:before="100"/>
      </w:pPr>
      <w:r w:rsidRPr="008E0F64">
        <w:t>Bei der Verlegung werden eigensichere elektrische Leitungen räumlich von nicht eigensicheren elektrischen Leitungen getrennt.</w:t>
      </w:r>
    </w:p>
    <w:p w14:paraId="43BA0C8E" w14:textId="77777777" w:rsidR="00A24B30" w:rsidRPr="008E0F64" w:rsidRDefault="00A24B30" w:rsidP="00A24B30">
      <w:pPr>
        <w:pStyle w:val="FOD-normal"/>
        <w:keepNext/>
        <w:spacing w:before="100"/>
      </w:pPr>
      <w:r w:rsidRPr="008E0F64">
        <w:t>Diese Bestimmung gilt nicht, wenn:</w:t>
      </w:r>
    </w:p>
    <w:p w14:paraId="53808C69" w14:textId="77777777" w:rsidR="00A24B30" w:rsidRPr="008E0F64" w:rsidRDefault="00A24B30" w:rsidP="00445351">
      <w:pPr>
        <w:pStyle w:val="FOD-opsomming1"/>
        <w:keepNext/>
        <w:numPr>
          <w:ilvl w:val="0"/>
          <w:numId w:val="301"/>
        </w:numPr>
      </w:pPr>
      <w:r w:rsidRPr="008E0F64">
        <w:t>sich zwischen eigensicheren und nicht eigensicheren elektrischen Leitungen geerdete metallische Schirme befinden,</w:t>
      </w:r>
    </w:p>
    <w:p w14:paraId="05977669" w14:textId="77777777" w:rsidR="00A24B30" w:rsidRPr="008E0F64" w:rsidRDefault="00A24B30" w:rsidP="00445351">
      <w:pPr>
        <w:pStyle w:val="FOD-opsomming1"/>
        <w:keepNext/>
        <w:numPr>
          <w:ilvl w:val="0"/>
          <w:numId w:val="301"/>
        </w:numPr>
      </w:pPr>
      <w:r w:rsidRPr="008E0F64">
        <w:t>eigensichere und nicht eigensichere elektrische Leitungen durch eine geerdete Metallwand voneinander getrennt sind.</w:t>
      </w:r>
    </w:p>
    <w:p w14:paraId="1EA63A97" w14:textId="77777777" w:rsidR="00A24B30" w:rsidRPr="008E0F64" w:rsidRDefault="00A24B30" w:rsidP="00A24B30">
      <w:pPr>
        <w:pStyle w:val="FOD-normal"/>
        <w:keepNext/>
        <w:spacing w:before="100"/>
      </w:pPr>
      <w:r w:rsidRPr="008E0F64">
        <w:t>Leiter von eigensicheren und nicht eigensicheren Stromkreisen dürfen sich nicht zusammen im selben Kabel befinden.</w:t>
      </w:r>
    </w:p>
    <w:p w14:paraId="6A227F48" w14:textId="77777777" w:rsidR="00A24B30" w:rsidRPr="008E0F64" w:rsidRDefault="00A24B30" w:rsidP="00A24B30">
      <w:pPr>
        <w:pStyle w:val="FOD-normal"/>
        <w:keepNext/>
        <w:spacing w:before="100"/>
      </w:pPr>
      <w:r w:rsidRPr="008E0F64">
        <w:t>Wenn Schirme von eigensicheren Leitungen geerdet werden, dürfen sie nur an einem einzigen Punkt geerdet werden, der vorzugsweise im nichtexplosionsgefährdeten Bereich liegt.</w:t>
      </w:r>
    </w:p>
    <w:p w14:paraId="4879D17C" w14:textId="77777777" w:rsidR="00A24B30" w:rsidRPr="008E0F64" w:rsidRDefault="00A24B30" w:rsidP="00A24B30">
      <w:pPr>
        <w:pStyle w:val="FOD-normal"/>
        <w:keepNext/>
        <w:spacing w:before="100"/>
      </w:pPr>
      <w:r w:rsidRPr="008E0F64">
        <w:t>Es darf von dieser Regel abgewichen werden, wenn:</w:t>
      </w:r>
    </w:p>
    <w:p w14:paraId="04666435" w14:textId="77777777" w:rsidR="00A24B30" w:rsidRPr="008E0F64" w:rsidRDefault="00A24B30" w:rsidP="00445351">
      <w:pPr>
        <w:pStyle w:val="FOD-opsomming1"/>
        <w:numPr>
          <w:ilvl w:val="0"/>
          <w:numId w:val="302"/>
        </w:numPr>
      </w:pPr>
      <w:r w:rsidRPr="008E0F64">
        <w:t>es unter Berücksichtigung der Eigenschaften des Schirms besondere Gründe dafür gibt,</w:t>
      </w:r>
    </w:p>
    <w:p w14:paraId="671EF6C8" w14:textId="77777777" w:rsidR="00A24B30" w:rsidRPr="008E0F64" w:rsidRDefault="00A24B30" w:rsidP="00445351">
      <w:pPr>
        <w:pStyle w:val="FOD-opsomming1"/>
        <w:numPr>
          <w:ilvl w:val="0"/>
          <w:numId w:val="302"/>
        </w:numPr>
      </w:pPr>
      <w:r w:rsidRPr="008E0F64">
        <w:t>zwischen den Enden der Stromkreise eine galvanische Verbindung über den örtlich vorhandenen Schutzpotentialausgleichsleiter hergestellt wird,</w:t>
      </w:r>
    </w:p>
    <w:p w14:paraId="29EE32F8" w14:textId="77777777" w:rsidR="00A24B30" w:rsidRPr="008E0F64" w:rsidRDefault="00A24B30" w:rsidP="00445351">
      <w:pPr>
        <w:pStyle w:val="FOD-opsomming1"/>
        <w:numPr>
          <w:ilvl w:val="0"/>
          <w:numId w:val="302"/>
        </w:numPr>
      </w:pPr>
      <w:r w:rsidRPr="008E0F64">
        <w:t>die Erdung über kleine Kondensatoren mit einer Gesamtkapazität von maximal 10 nF erfolgt.</w:t>
      </w:r>
    </w:p>
    <w:p w14:paraId="3226258B" w14:textId="77777777" w:rsidR="00A24B30" w:rsidRPr="008E0F64" w:rsidRDefault="00A24B30" w:rsidP="00A24B30">
      <w:pPr>
        <w:pStyle w:val="FOD-normal"/>
        <w:keepNext/>
        <w:spacing w:before="100"/>
      </w:pPr>
      <w:r w:rsidRPr="008E0F64">
        <w:t>Die Bewehrung von Kabeln muss galvanisch geerdet sein. Hier muss auf die Vorbeugung von Ausgleichsströmen geachtet werden:</w:t>
      </w:r>
    </w:p>
    <w:p w14:paraId="7C7B09FA" w14:textId="77777777" w:rsidR="00A24B30" w:rsidRPr="008E0F64" w:rsidRDefault="00A24B30" w:rsidP="00445351">
      <w:pPr>
        <w:pStyle w:val="FOD-opsomming1"/>
        <w:numPr>
          <w:ilvl w:val="0"/>
          <w:numId w:val="303"/>
        </w:numPr>
      </w:pPr>
      <w:r w:rsidRPr="008E0F64">
        <w:t>die entweder einen gefährlichen Entzündungsgrad aufweisen</w:t>
      </w:r>
    </w:p>
    <w:p w14:paraId="173ABCC6" w14:textId="77777777" w:rsidR="00A24B30" w:rsidRPr="008E0F64" w:rsidRDefault="00A24B30" w:rsidP="00445351">
      <w:pPr>
        <w:pStyle w:val="FOD-opsomming1"/>
        <w:keepNext/>
        <w:numPr>
          <w:ilvl w:val="0"/>
          <w:numId w:val="303"/>
        </w:numPr>
        <w:spacing w:after="120"/>
        <w:contextualSpacing w:val="0"/>
      </w:pPr>
      <w:r w:rsidRPr="008E0F64">
        <w:t>oder auf Höhe des Systemeingangsumhüllung gefährliche Zündfunken hervorbringen können.</w:t>
      </w:r>
    </w:p>
    <w:p w14:paraId="4368C2A2" w14:textId="77777777" w:rsidR="00A24B30" w:rsidRPr="008E0F64" w:rsidRDefault="00A24B30" w:rsidP="00A24B30">
      <w:pPr>
        <w:pStyle w:val="FOD-opsomming1"/>
        <w:keepNext/>
        <w:numPr>
          <w:ilvl w:val="0"/>
          <w:numId w:val="0"/>
        </w:numPr>
        <w:contextualSpacing w:val="0"/>
      </w:pPr>
      <w:r w:rsidRPr="008E0F64">
        <w:t>Eigensichere Stromkreise sind so gekennzeichnet, dass sie eindeutig von nicht eigensicheren Stromkreisen unterschieden werden können.</w:t>
      </w:r>
    </w:p>
    <w:p w14:paraId="24FF9E5D" w14:textId="77777777" w:rsidR="00A24B30" w:rsidRPr="008E0F64" w:rsidRDefault="00A24B30" w:rsidP="00A24B30">
      <w:pPr>
        <w:pStyle w:val="FOD-opsomming1"/>
        <w:keepNext/>
        <w:numPr>
          <w:ilvl w:val="0"/>
          <w:numId w:val="0"/>
        </w:numPr>
        <w:spacing w:before="100"/>
        <w:contextualSpacing w:val="0"/>
      </w:pPr>
      <w:r w:rsidRPr="008E0F64">
        <w:t>Wird zur Kennzeichnung eine Farbe verwendet, muss es sich dabei um hellblau handeln.</w:t>
      </w:r>
    </w:p>
    <w:p w14:paraId="7D6B23A2" w14:textId="77777777" w:rsidR="00A24B30" w:rsidRPr="008E0F64" w:rsidRDefault="00A24B30" w:rsidP="00A24B30">
      <w:pPr>
        <w:pStyle w:val="FOD-normal"/>
        <w:keepNext/>
        <w:spacing w:before="100"/>
      </w:pPr>
      <w:r w:rsidRPr="008E0F64">
        <w:t>Wenn aufgrund des Vorhandenseins anderer blauer Leiter oder Kabel das Risiko einer Verwechslung zwischen eigensicheren und nicht eigensicheren Stromkreisen besteht, müssen alternative Maßnahmen zur Kennzeichnung getroffen werden.</w:t>
      </w:r>
    </w:p>
    <w:p w14:paraId="1242F37E" w14:textId="77777777" w:rsidR="00A24B30" w:rsidRPr="008E0F64" w:rsidRDefault="00A24B30" w:rsidP="00A24B30">
      <w:pPr>
        <w:pStyle w:val="FOD-normal"/>
        <w:keepNext/>
        <w:spacing w:before="100"/>
      </w:pPr>
      <w:r w:rsidRPr="008E0F64">
        <w:t>Anschlussklemmen von eigensicheren Stromkreisen müssen deutlich gekennzeichnet sein.</w:t>
      </w:r>
    </w:p>
    <w:p w14:paraId="2D83E325" w14:textId="77777777" w:rsidR="00A24B30" w:rsidRPr="008E0F64" w:rsidRDefault="00A24B30" w:rsidP="00A24B30">
      <w:pPr>
        <w:pStyle w:val="FOD-normal"/>
      </w:pPr>
      <w:r w:rsidRPr="008E0F64">
        <w:t>Klemmen eigensicherer Stromkreise sind durch einen Zwischenraum von mindestens 50 mm oder durch eine geerdete isolierende oder nicht isolierende Trennplatte von den Klemmen nicht eigensicherer Stromkreise getrennt.</w:t>
      </w:r>
    </w:p>
    <w:p w14:paraId="37ADC906" w14:textId="77777777" w:rsidR="00A24B30" w:rsidRPr="008E0F64" w:rsidRDefault="00A24B30" w:rsidP="00A24B30">
      <w:pPr>
        <w:pStyle w:val="FOD-normal"/>
        <w:keepNext/>
        <w:spacing w:before="100"/>
      </w:pPr>
      <w:r w:rsidRPr="008E0F64">
        <w:lastRenderedPageBreak/>
        <w:t>Die Abstände:</w:t>
      </w:r>
    </w:p>
    <w:p w14:paraId="2105C911" w14:textId="77777777" w:rsidR="00A24B30" w:rsidRPr="008E0F64" w:rsidRDefault="00A24B30" w:rsidP="00445351">
      <w:pPr>
        <w:pStyle w:val="FOD-opsomming1"/>
        <w:numPr>
          <w:ilvl w:val="0"/>
          <w:numId w:val="304"/>
        </w:numPr>
      </w:pPr>
      <w:r w:rsidRPr="008E0F64">
        <w:t>zwischen blanken leitfähigen Teilen von Anschlussklemmen eigensicherer Stromkreise,</w:t>
      </w:r>
    </w:p>
    <w:p w14:paraId="75FF5B80" w14:textId="77777777" w:rsidR="00A24B30" w:rsidRPr="008E0F64" w:rsidRDefault="00A24B30" w:rsidP="00445351">
      <w:pPr>
        <w:pStyle w:val="FOD-opsomming1"/>
        <w:numPr>
          <w:ilvl w:val="0"/>
          <w:numId w:val="304"/>
        </w:numPr>
      </w:pPr>
      <w:r w:rsidRPr="008E0F64">
        <w:t>zwischen blanken leitfähigen Teilen von Anschlussklemmen eigensicherer Stromkreise und blanken Teilen anderer Leiter,</w:t>
      </w:r>
    </w:p>
    <w:p w14:paraId="606644E5" w14:textId="77777777" w:rsidR="00A24B30" w:rsidRPr="008E0F64" w:rsidRDefault="00A24B30" w:rsidP="00445351">
      <w:pPr>
        <w:pStyle w:val="FOD-opsomming1"/>
        <w:numPr>
          <w:ilvl w:val="0"/>
          <w:numId w:val="304"/>
        </w:numPr>
      </w:pPr>
      <w:r w:rsidRPr="008E0F64">
        <w:t>zwischen blanken leitfähigen Teilen von Anschlussklemmen eigensicherer Stromkreise und geerdeten leitfähigen Metallteilen</w:t>
      </w:r>
    </w:p>
    <w:p w14:paraId="4E6DE7B9" w14:textId="77777777" w:rsidR="00A24B30" w:rsidRPr="008E0F64" w:rsidRDefault="00A24B30" w:rsidP="00A24B30">
      <w:pPr>
        <w:pStyle w:val="FOD-normal"/>
        <w:spacing w:before="0" w:after="120"/>
        <w:contextualSpacing/>
      </w:pPr>
      <w:r w:rsidRPr="008E0F64">
        <w:t>sind so vorgesehen, dass jegliche Berührung verhindert wird.</w:t>
      </w:r>
    </w:p>
    <w:p w14:paraId="695F7893" w14:textId="77777777" w:rsidR="00A24B30" w:rsidRPr="008E0F64" w:rsidRDefault="00A24B30" w:rsidP="00962ACD">
      <w:pPr>
        <w:pStyle w:val="FOD-niv4"/>
      </w:pPr>
      <w:bookmarkStart w:id="2889" w:name="_Toc167269737"/>
      <w:bookmarkStart w:id="2890" w:name="_Toc167270897"/>
      <w:bookmarkStart w:id="2891" w:name="_Toc196399236"/>
      <w:bookmarkStart w:id="2892" w:name="_Toc196734834"/>
      <w:r w:rsidRPr="008E0F64">
        <w:t>Unterabschnitt 7.102.8.5 - Fehlerstrom-Schutzeinrichtungen</w:t>
      </w:r>
      <w:bookmarkEnd w:id="2889"/>
      <w:bookmarkEnd w:id="2890"/>
      <w:bookmarkEnd w:id="2891"/>
      <w:bookmarkEnd w:id="2892"/>
    </w:p>
    <w:p w14:paraId="0EA18D7A" w14:textId="77777777" w:rsidR="00A24B30" w:rsidRPr="008E0F64" w:rsidRDefault="00A24B30" w:rsidP="00A24B30">
      <w:pPr>
        <w:pStyle w:val="FOD-normal"/>
      </w:pPr>
      <w:r w:rsidRPr="008E0F64">
        <w:t>Die Benutzung einer Einrichtung zum selbsttätigen Wiederschließen von Schutzeinrichtungen (Leitungsschutzschalter und Differenzstrom-Schutzeinrichtung) nach einem Fehler an der Anlage ist verboten. Dies gilt nicht für Einrichtungen zum selbsttätigen Wiederschließen, die an einen Leitungsschutzschalter gekoppelt sind:</w:t>
      </w:r>
    </w:p>
    <w:p w14:paraId="66BD2E46" w14:textId="77777777" w:rsidR="00A24B30" w:rsidRPr="008E0F64" w:rsidRDefault="00A24B30" w:rsidP="00445351">
      <w:pPr>
        <w:pStyle w:val="FOD-normal"/>
        <w:numPr>
          <w:ilvl w:val="0"/>
          <w:numId w:val="404"/>
        </w:numPr>
        <w:spacing w:before="0"/>
      </w:pPr>
      <w:r w:rsidRPr="008E0F64">
        <w:t>für Stromkreise innerhalb einer Zone 22 oder</w:t>
      </w:r>
    </w:p>
    <w:p w14:paraId="02A53309" w14:textId="77777777" w:rsidR="00A24B30" w:rsidRPr="008E0F64" w:rsidRDefault="00A24B30" w:rsidP="00445351">
      <w:pPr>
        <w:pStyle w:val="FOD-normal"/>
        <w:numPr>
          <w:ilvl w:val="0"/>
          <w:numId w:val="404"/>
        </w:numPr>
        <w:spacing w:before="0"/>
      </w:pPr>
      <w:r w:rsidRPr="008E0F64">
        <w:t>wenn bei der erforderlichen Verzögerung vor dem selbsttätigen Wiederschließen der Schutzeinrichtung die Sicherheitstemperatur der elektrischen Maschine oder des elektrischen Geräts berücksichtigt wird.</w:t>
      </w:r>
    </w:p>
    <w:p w14:paraId="16A3A090" w14:textId="77777777" w:rsidR="00A24B30" w:rsidRPr="008E0F64" w:rsidRDefault="00A24B30" w:rsidP="00A24B30">
      <w:pPr>
        <w:pStyle w:val="FOD-normal"/>
        <w:spacing w:before="60"/>
      </w:pPr>
      <w:r w:rsidRPr="008E0F64">
        <w:t>Wenn in einem IT-System mit der automatischen Ausschaltung der elektrischen Betriebsmittel ein Sicherheitsrisiko verbunden ist, das höher ist als die Entzündungsgefahr, muss ein Isolationswächter vorgesehen werden, der an eine wirksame Meldeeinrichtung angeschlossen ist. Organisatorische Maßnahmen werden ergriffen, um gemeldete gefährliche Situationen sofort zu beheben.</w:t>
      </w:r>
    </w:p>
    <w:p w14:paraId="1E5361F3" w14:textId="77777777" w:rsidR="00A24B30" w:rsidRPr="008E0F64" w:rsidRDefault="00A24B30" w:rsidP="00A24B30">
      <w:pPr>
        <w:pStyle w:val="FOD-normal"/>
        <w:spacing w:before="60"/>
      </w:pPr>
      <w:r w:rsidRPr="008E0F64">
        <w:t>Maßnahmen werden getroffen, die den Betrieb von Drehstrommotoren bei Ausfall einer Phase verhindern.</w:t>
      </w:r>
    </w:p>
    <w:p w14:paraId="7FE16324" w14:textId="77777777" w:rsidR="00A24B30" w:rsidRPr="008E0F64" w:rsidRDefault="00A24B30" w:rsidP="00962ACD">
      <w:pPr>
        <w:pStyle w:val="FOD-niv4"/>
      </w:pPr>
      <w:bookmarkStart w:id="2893" w:name="_Toc167269738"/>
      <w:bookmarkStart w:id="2894" w:name="_Toc167270898"/>
      <w:bookmarkStart w:id="2895" w:name="_Toc196399237"/>
      <w:bookmarkStart w:id="2896" w:name="_Toc196734835"/>
      <w:r w:rsidRPr="008E0F64">
        <w:t>Unterabschnitt 7.102.8.6 - Not-Ausschaltung</w:t>
      </w:r>
      <w:bookmarkEnd w:id="2893"/>
      <w:bookmarkEnd w:id="2894"/>
      <w:bookmarkEnd w:id="2895"/>
      <w:bookmarkEnd w:id="2896"/>
    </w:p>
    <w:p w14:paraId="04A5614E" w14:textId="77777777" w:rsidR="00A24B30" w:rsidRPr="008E0F64" w:rsidRDefault="00A24B30" w:rsidP="00A24B30">
      <w:pPr>
        <w:pStyle w:val="FOD-normal"/>
        <w:spacing w:before="0"/>
      </w:pPr>
      <w:r w:rsidRPr="008E0F64">
        <w:t xml:space="preserve">Außerhalb von explosionsgefährdeten Bereichen befinden sich an sorgfältig ausgewählten Stellen Not-Ausschalteinrichtungen, wie in </w:t>
      </w:r>
      <w:r w:rsidRPr="008E0F64">
        <w:rPr>
          <w:i/>
        </w:rPr>
        <w:t>Unterabschnitt 5.3.3.1 Buchstabe c</w:t>
      </w:r>
      <w:r w:rsidRPr="008E0F64">
        <w:t xml:space="preserve"> vorgesehen, die es ermöglichen, im Notfall die Stromversorgung des Bereichs zu unterbrechen.</w:t>
      </w:r>
    </w:p>
    <w:p w14:paraId="57929F50" w14:textId="77777777" w:rsidR="00A24B30" w:rsidRPr="008E0F64" w:rsidRDefault="00A24B30" w:rsidP="00A24B30">
      <w:pPr>
        <w:pStyle w:val="FOD-normal"/>
        <w:spacing w:before="0"/>
      </w:pPr>
      <w:r w:rsidRPr="008E0F64">
        <w:t>Elektrische Betriebsmittel, deren Betrieb gewährleistet werden muss, damit keine zusätzlichen Gefahren auftreten, dürfen nicht an Notschalter angeschlossen werden.</w:t>
      </w:r>
    </w:p>
    <w:p w14:paraId="2EF69FD2" w14:textId="77777777" w:rsidR="00A24B30" w:rsidRPr="008E0F64" w:rsidRDefault="00A24B30" w:rsidP="00A24B30">
      <w:pPr>
        <w:pStyle w:val="FOD-niv3"/>
      </w:pPr>
      <w:bookmarkStart w:id="2897" w:name="_Toc167269739"/>
      <w:bookmarkStart w:id="2898" w:name="_Toc167270899"/>
      <w:bookmarkStart w:id="2899" w:name="_Toc196399238"/>
      <w:r w:rsidRPr="008E0F64">
        <w:t>Abschnitt 7.102.9 - Schutz gegen Temperaturanstieg und Funkenbildung</w:t>
      </w:r>
      <w:bookmarkEnd w:id="2897"/>
      <w:bookmarkEnd w:id="2898"/>
      <w:bookmarkEnd w:id="2899"/>
    </w:p>
    <w:p w14:paraId="465E1A5F" w14:textId="77777777" w:rsidR="00A24B30" w:rsidRPr="008E0F64" w:rsidRDefault="00A24B30" w:rsidP="00962ACD">
      <w:pPr>
        <w:pStyle w:val="FOD-niv4"/>
      </w:pPr>
      <w:bookmarkStart w:id="2900" w:name="_Toc167269740"/>
      <w:bookmarkStart w:id="2901" w:name="_Toc167270900"/>
      <w:bookmarkStart w:id="2902" w:name="_Toc196399239"/>
      <w:bookmarkStart w:id="2903" w:name="_Toc196734836"/>
      <w:r w:rsidRPr="008E0F64">
        <w:t>Unterabschnitt 7.102.9.1 - Allgemeines</w:t>
      </w:r>
      <w:bookmarkEnd w:id="2900"/>
      <w:bookmarkEnd w:id="2901"/>
      <w:bookmarkEnd w:id="2902"/>
      <w:bookmarkEnd w:id="2903"/>
    </w:p>
    <w:p w14:paraId="23269B9C" w14:textId="77777777" w:rsidR="00A24B30" w:rsidRPr="008E0F64" w:rsidRDefault="00A24B30" w:rsidP="00A24B30">
      <w:pPr>
        <w:pStyle w:val="FOD-normal"/>
      </w:pPr>
      <w:r w:rsidRPr="008E0F64">
        <w:t>Bauliche Maßnahmen werden ergriffen, um zu verhindern, dass elektrische Anlagen in explosionsgefährdeten Bereichen die Bildung von Funken oder einen gefährlichen Anstieg der Temperatur verursachen, die zurückzuführen sind auf:</w:t>
      </w:r>
    </w:p>
    <w:p w14:paraId="1B2C7522" w14:textId="77777777" w:rsidR="00A24B30" w:rsidRPr="008E0F64" w:rsidRDefault="00A24B30" w:rsidP="00445351">
      <w:pPr>
        <w:pStyle w:val="FOD-opsomming1"/>
        <w:numPr>
          <w:ilvl w:val="0"/>
          <w:numId w:val="305"/>
        </w:numPr>
      </w:pPr>
      <w:r w:rsidRPr="008E0F64">
        <w:t>Ableit- oder Fehlerströme,</w:t>
      </w:r>
    </w:p>
    <w:p w14:paraId="13965B71" w14:textId="77777777" w:rsidR="00A24B30" w:rsidRPr="008E0F64" w:rsidRDefault="00A24B30" w:rsidP="00445351">
      <w:pPr>
        <w:pStyle w:val="FOD-opsomming1"/>
        <w:numPr>
          <w:ilvl w:val="0"/>
          <w:numId w:val="305"/>
        </w:numPr>
      </w:pPr>
      <w:r w:rsidRPr="008E0F64">
        <w:t>Streuströme,</w:t>
      </w:r>
    </w:p>
    <w:p w14:paraId="0A3EB979" w14:textId="77777777" w:rsidR="00A24B30" w:rsidRPr="008E0F64" w:rsidRDefault="00A24B30" w:rsidP="00445351">
      <w:pPr>
        <w:pStyle w:val="FOD-opsomming1"/>
        <w:numPr>
          <w:ilvl w:val="0"/>
          <w:numId w:val="305"/>
        </w:numPr>
      </w:pPr>
      <w:r w:rsidRPr="008E0F64">
        <w:t>galvanischen Kontakt mit aktiven Teilen,</w:t>
      </w:r>
    </w:p>
    <w:p w14:paraId="235E0C02" w14:textId="77777777" w:rsidR="00A24B30" w:rsidRPr="008E0F64" w:rsidRDefault="00A24B30" w:rsidP="00445351">
      <w:pPr>
        <w:pStyle w:val="FOD-opsomming1"/>
        <w:numPr>
          <w:ilvl w:val="0"/>
          <w:numId w:val="305"/>
        </w:numPr>
      </w:pPr>
      <w:r w:rsidRPr="008E0F64">
        <w:t>elektrostatische Entladungen,</w:t>
      </w:r>
    </w:p>
    <w:p w14:paraId="69FF7347" w14:textId="77777777" w:rsidR="00A24B30" w:rsidRPr="008E0F64" w:rsidRDefault="00A24B30" w:rsidP="00445351">
      <w:pPr>
        <w:pStyle w:val="FOD-opsomming1"/>
        <w:numPr>
          <w:ilvl w:val="0"/>
          <w:numId w:val="305"/>
        </w:numPr>
      </w:pPr>
      <w:r w:rsidRPr="008E0F64">
        <w:t>Entladungen, die durch kathodische Schutzanlagen verursacht werden.</w:t>
      </w:r>
    </w:p>
    <w:p w14:paraId="07F660BC" w14:textId="77777777" w:rsidR="00A24B30" w:rsidRPr="008E0F64" w:rsidRDefault="00A24B30" w:rsidP="00A24B30">
      <w:pPr>
        <w:pStyle w:val="FOD-normal"/>
        <w:spacing w:before="60" w:after="120"/>
      </w:pPr>
      <w:r w:rsidRPr="008E0F64">
        <w:t>Stecker müssen in staubigen explosionsgefährdeten Bereichen spannungsfrei eingesteckt oder entfernt werden.</w:t>
      </w:r>
    </w:p>
    <w:p w14:paraId="11E9BC08" w14:textId="77777777" w:rsidR="00A24B30" w:rsidRPr="008E0F64" w:rsidRDefault="00A24B30" w:rsidP="00962ACD">
      <w:pPr>
        <w:pStyle w:val="FOD-niv4"/>
      </w:pPr>
      <w:bookmarkStart w:id="2904" w:name="_Toc167269741"/>
      <w:bookmarkStart w:id="2905" w:name="_Toc167270901"/>
      <w:bookmarkStart w:id="2906" w:name="_Toc196399240"/>
      <w:bookmarkStart w:id="2907" w:name="_Toc196734837"/>
      <w:r w:rsidRPr="008E0F64">
        <w:t>Unterabschnitt 7.102.9.2 - Ableit- oder Fehlerströme</w:t>
      </w:r>
      <w:bookmarkEnd w:id="2904"/>
      <w:bookmarkEnd w:id="2905"/>
      <w:bookmarkEnd w:id="2906"/>
      <w:bookmarkEnd w:id="2907"/>
    </w:p>
    <w:p w14:paraId="4EDF2711" w14:textId="77777777" w:rsidR="00A24B30" w:rsidRPr="008E0F64" w:rsidRDefault="00A24B30" w:rsidP="00A24B30">
      <w:pPr>
        <w:pStyle w:val="FOD-normal"/>
      </w:pPr>
      <w:r w:rsidRPr="008E0F64">
        <w:t>In Bezug auf Fehler- oder Ableitströme werden folgende Maßnahmen ergriffen:</w:t>
      </w:r>
    </w:p>
    <w:p w14:paraId="61EA9ECD" w14:textId="77777777" w:rsidR="00A24B30" w:rsidRPr="008E0F64" w:rsidRDefault="00A24B30" w:rsidP="00445351">
      <w:pPr>
        <w:pStyle w:val="FOD-opsomming1"/>
        <w:numPr>
          <w:ilvl w:val="0"/>
          <w:numId w:val="79"/>
        </w:numPr>
      </w:pPr>
      <w:r w:rsidRPr="008E0F64">
        <w:t>Die Benutzung eines TN-C-Netzsystems ist in allen Bereichen verboten, in denen Explosionsgefahr besteht.</w:t>
      </w:r>
    </w:p>
    <w:p w14:paraId="00DB0055" w14:textId="77777777" w:rsidR="00A24B30" w:rsidRPr="008E0F64" w:rsidRDefault="00A24B30" w:rsidP="00445351">
      <w:pPr>
        <w:pStyle w:val="FOD-opsomming1"/>
        <w:numPr>
          <w:ilvl w:val="0"/>
          <w:numId w:val="79"/>
        </w:numPr>
      </w:pPr>
      <w:r w:rsidRPr="008E0F64">
        <w:t>Die Benutzung eines TT-Netzsystems ist in den Zonen 0 und 20 verboten und in den Zonen 1, 2, 21 und 22 erlaubt, sofern Differenzstrom-Schutzeinrichtungen eingesetzt werden. Der Ansprechstrom der Differenzstrom-Schutzeinrichtung wird nach den Regeln des Fachs festgelegt mit einem Höchstwert von 300 mA und einer nicht verzögerten Reaktionszeit.</w:t>
      </w:r>
    </w:p>
    <w:p w14:paraId="6CA878E5" w14:textId="77777777" w:rsidR="00A24B30" w:rsidRPr="008E0F64" w:rsidRDefault="00A24B30" w:rsidP="00445351">
      <w:pPr>
        <w:pStyle w:val="FOD-opsomming1"/>
        <w:numPr>
          <w:ilvl w:val="0"/>
          <w:numId w:val="79"/>
        </w:numPr>
      </w:pPr>
      <w:r w:rsidRPr="008E0F64">
        <w:t>Bei Benutzung eines TN-S-Netzsystems wird dieses System in jeder Zone durch eine Differenzstrom-Schutzeinrichtung geschützt. Der Ansprechstrom der Differenzstrom-Schutzeinrichtung wird nach den Regeln des Fachs festgelegt mit einem Höchstwert von 300 mA und einer nicht verzögerten Reaktionszeit.</w:t>
      </w:r>
    </w:p>
    <w:p w14:paraId="1632D5FE" w14:textId="77777777" w:rsidR="00A24B30" w:rsidRPr="008E0F64" w:rsidRDefault="00A24B30" w:rsidP="00A24B30">
      <w:pPr>
        <w:pStyle w:val="Corpsdetexte"/>
        <w:spacing w:after="0"/>
        <w:ind w:left="360"/>
        <w:jc w:val="both"/>
        <w:rPr>
          <w:rFonts w:ascii="Trebuchet MS" w:hAnsi="Trebuchet MS"/>
          <w:sz w:val="19"/>
          <w:szCs w:val="19"/>
        </w:rPr>
      </w:pPr>
      <w:r w:rsidRPr="008E0F64">
        <w:rPr>
          <w:rFonts w:ascii="Trebuchet MS" w:hAnsi="Trebuchet MS"/>
          <w:sz w:val="19"/>
        </w:rPr>
        <w:t>In TN-S-Systemen ist es erlaubt, für Niederspannungsstromkreise keine Differenzstrom-Schutzeinrichtungen vorzusehen, sofern:</w:t>
      </w:r>
    </w:p>
    <w:p w14:paraId="37482666" w14:textId="77777777" w:rsidR="00A24B30" w:rsidRPr="008E0F64" w:rsidRDefault="00A24B30" w:rsidP="00445351">
      <w:pPr>
        <w:pStyle w:val="FOD-opsomming1"/>
        <w:numPr>
          <w:ilvl w:val="0"/>
          <w:numId w:val="405"/>
        </w:numPr>
        <w:rPr>
          <w:rFonts w:cs="Times New Roman"/>
        </w:rPr>
      </w:pPr>
      <w:r w:rsidRPr="008E0F64">
        <w:t>eine zusätzliche Potentialausgleichsverbindung mit einem Mindestquerschnitt von 10 mm² angelegt wird und</w:t>
      </w:r>
    </w:p>
    <w:p w14:paraId="65F5E893" w14:textId="77777777" w:rsidR="00A24B30" w:rsidRPr="008E0F64" w:rsidRDefault="00A24B30" w:rsidP="00445351">
      <w:pPr>
        <w:pStyle w:val="FOD-opsomming1"/>
        <w:numPr>
          <w:ilvl w:val="0"/>
          <w:numId w:val="405"/>
        </w:numPr>
        <w:rPr>
          <w:rFonts w:cs="Times New Roman"/>
        </w:rPr>
      </w:pPr>
      <w:r w:rsidRPr="008E0F64">
        <w:t>die Punkte, an denen die zusätzliche Potentialausgleichsverbindung an einen Körper angeschlossen ist, von außen sichtbar sind.</w:t>
      </w:r>
    </w:p>
    <w:p w14:paraId="25E84138" w14:textId="77777777" w:rsidR="00A24B30" w:rsidRPr="008E0F64" w:rsidRDefault="00A24B30" w:rsidP="00445351">
      <w:pPr>
        <w:pStyle w:val="FOD-opsomming1"/>
        <w:numPr>
          <w:ilvl w:val="0"/>
          <w:numId w:val="79"/>
        </w:numPr>
      </w:pPr>
      <w:r w:rsidRPr="008E0F64">
        <w:lastRenderedPageBreak/>
        <w:t>Bei Benutzung eines IT-Netzsystems wird die elektrische Anlage in jeder Zone durch einen Isolationswächter überwacht, der beim ersten Isolationsfehler, durch den der Isolationspegel unter den zulässigen Wert sinkt:</w:t>
      </w:r>
    </w:p>
    <w:p w14:paraId="5A1AD7CF" w14:textId="77777777" w:rsidR="00A24B30" w:rsidRPr="008E0F64" w:rsidRDefault="00A24B30" w:rsidP="00445351">
      <w:pPr>
        <w:pStyle w:val="FOD-opsomming1"/>
        <w:numPr>
          <w:ilvl w:val="0"/>
          <w:numId w:val="306"/>
        </w:numPr>
        <w:tabs>
          <w:tab w:val="clear" w:pos="880"/>
          <w:tab w:val="left" w:pos="900"/>
        </w:tabs>
      </w:pPr>
      <w:r w:rsidRPr="008E0F64">
        <w:t>unmittelbar die Stromversorgung in den Zonen 0 und 20 abschaltet,</w:t>
      </w:r>
    </w:p>
    <w:p w14:paraId="52D61191" w14:textId="77777777" w:rsidR="00A24B30" w:rsidRPr="008E0F64" w:rsidRDefault="00A24B30" w:rsidP="00445351">
      <w:pPr>
        <w:pStyle w:val="FOD-opsomming1"/>
        <w:numPr>
          <w:ilvl w:val="0"/>
          <w:numId w:val="306"/>
        </w:numPr>
        <w:tabs>
          <w:tab w:val="clear" w:pos="880"/>
          <w:tab w:val="left" w:pos="900"/>
        </w:tabs>
      </w:pPr>
      <w:r w:rsidRPr="008E0F64">
        <w:t xml:space="preserve">unmittelbar den Fehler meldet, wenn der Isolationspegel bei der Bemessungsspannung in den Zonen 1, 2, 21 und 22 unter einen Isolierungswiderstand von 50 </w:t>
      </w:r>
      <w:r w:rsidRPr="008E0F64">
        <w:sym w:font="Symbol" w:char="F057"/>
      </w:r>
      <w:r w:rsidRPr="008E0F64">
        <w:t>/V fällt.</w:t>
      </w:r>
    </w:p>
    <w:p w14:paraId="796CBAB1" w14:textId="77777777" w:rsidR="00A24B30" w:rsidRPr="008E0F64" w:rsidRDefault="00A24B30" w:rsidP="00962ACD">
      <w:pPr>
        <w:pStyle w:val="FOD-niv4"/>
      </w:pPr>
      <w:bookmarkStart w:id="2908" w:name="_Toc167269742"/>
      <w:bookmarkStart w:id="2909" w:name="_Toc167270902"/>
      <w:bookmarkStart w:id="2910" w:name="_Toc196399241"/>
      <w:bookmarkStart w:id="2911" w:name="_Toc196734838"/>
      <w:r w:rsidRPr="008E0F64">
        <w:t>Unterabschnitt 7.102.9.3 - Potentialausgleich</w:t>
      </w:r>
      <w:bookmarkEnd w:id="2908"/>
      <w:bookmarkEnd w:id="2909"/>
      <w:bookmarkEnd w:id="2910"/>
      <w:bookmarkEnd w:id="2911"/>
    </w:p>
    <w:p w14:paraId="5B432264" w14:textId="77777777" w:rsidR="00A24B30" w:rsidRPr="008E0F64" w:rsidRDefault="00A24B30" w:rsidP="00A24B30">
      <w:pPr>
        <w:pStyle w:val="FOD-normal"/>
      </w:pPr>
      <w:r w:rsidRPr="008E0F64">
        <w:t>Körper und fremde leitfähige Teile in explosionsgefährdeten Bereichen müssen an eine zusätzliche Potentialausgleichsverbindung angeschlossen werden.</w:t>
      </w:r>
    </w:p>
    <w:p w14:paraId="398B4D8A" w14:textId="77777777" w:rsidR="00A24B30" w:rsidRPr="008E0F64" w:rsidRDefault="00A24B30" w:rsidP="00A24B30">
      <w:pPr>
        <w:pStyle w:val="FOD-normal"/>
        <w:rPr>
          <w:spacing w:val="-2"/>
        </w:rPr>
      </w:pPr>
      <w:r w:rsidRPr="008E0F64">
        <w:rPr>
          <w:spacing w:val="-2"/>
        </w:rPr>
        <w:t>Körper von eigensicheren Betriebsmitteln müssen nicht unbedingt an die Potentialausgleichsverbindung angeschlossen werden, es sei denn, die Vorschriften für die Installation der Betriebsmittel sehen dies vor.</w:t>
      </w:r>
    </w:p>
    <w:p w14:paraId="302A8099" w14:textId="77777777" w:rsidR="00A24B30" w:rsidRPr="008E0F64" w:rsidRDefault="00A24B30" w:rsidP="00A24B30">
      <w:pPr>
        <w:pStyle w:val="FOD-normal"/>
      </w:pPr>
      <w:r w:rsidRPr="008E0F64">
        <w:t xml:space="preserve">Die zusätzliche Potentialausgleichsverbindung (siehe </w:t>
      </w:r>
      <w:r w:rsidRPr="008E0F64">
        <w:rPr>
          <w:i/>
        </w:rPr>
        <w:t>Unterabschnitt 4.2.3.2</w:t>
      </w:r>
      <w:r w:rsidRPr="008E0F64">
        <w:t xml:space="preserve">) entspricht hinsichtlich ihrer Anlage den Anforderungen von </w:t>
      </w:r>
      <w:r w:rsidRPr="008E0F64">
        <w:rPr>
          <w:i/>
        </w:rPr>
        <w:t>Unterabschnitt 5.4.4.2.</w:t>
      </w:r>
    </w:p>
    <w:p w14:paraId="699442C6" w14:textId="77777777" w:rsidR="00A24B30" w:rsidRPr="008E0F64" w:rsidRDefault="00A24B30" w:rsidP="00962ACD">
      <w:pPr>
        <w:pStyle w:val="FOD-niv4"/>
      </w:pPr>
      <w:bookmarkStart w:id="2912" w:name="_Toc167269743"/>
      <w:bookmarkStart w:id="2913" w:name="_Toc167270903"/>
      <w:bookmarkStart w:id="2914" w:name="_Toc196399242"/>
      <w:bookmarkStart w:id="2915" w:name="_Toc196734839"/>
      <w:r w:rsidRPr="008E0F64">
        <w:t>Unterabschnitt 7.102.9.4 - Galvanischer Kontakt</w:t>
      </w:r>
      <w:bookmarkEnd w:id="2912"/>
      <w:bookmarkEnd w:id="2913"/>
      <w:bookmarkEnd w:id="2914"/>
      <w:bookmarkEnd w:id="2915"/>
    </w:p>
    <w:p w14:paraId="77D293EC" w14:textId="77777777" w:rsidR="00A24B30" w:rsidRPr="008E0F64" w:rsidRDefault="00A24B30" w:rsidP="00A24B30">
      <w:pPr>
        <w:pStyle w:val="FOD-normal"/>
      </w:pPr>
      <w:r w:rsidRPr="008E0F64">
        <w:t>Maßnahmen werden ergriffen, um jeglichen unerwünschten Kontakt mit nicht eigensicheren aktiven Teilen zu verhindern.</w:t>
      </w:r>
    </w:p>
    <w:p w14:paraId="6481B773" w14:textId="77777777" w:rsidR="00A24B30" w:rsidRPr="008E0F64" w:rsidRDefault="00A24B30" w:rsidP="00A24B30">
      <w:pPr>
        <w:pStyle w:val="FOD-normal"/>
      </w:pPr>
      <w:r w:rsidRPr="008E0F64">
        <w:t>Installations-, Einstell-, Instandhaltungs- und Reparaturarbeiten an oder in der Nähe von aktiven Teilen dürfen nur durchgeführt werden, wenn:</w:t>
      </w:r>
    </w:p>
    <w:p w14:paraId="5F679436" w14:textId="77777777" w:rsidR="00A24B30" w:rsidRPr="008E0F64" w:rsidRDefault="00A24B30" w:rsidP="00445351">
      <w:pPr>
        <w:pStyle w:val="FOD-opsomming1"/>
        <w:numPr>
          <w:ilvl w:val="0"/>
          <w:numId w:val="307"/>
        </w:numPr>
      </w:pPr>
      <w:r w:rsidRPr="008E0F64">
        <w:t>die Nennspannung der betreffenden Teile 1000 V Wechselstrom und 1500 V Gleichstrom nicht überschreitet,</w:t>
      </w:r>
    </w:p>
    <w:p w14:paraId="23ADC8DD" w14:textId="77777777" w:rsidR="00A24B30" w:rsidRPr="008E0F64" w:rsidRDefault="00A24B30" w:rsidP="00445351">
      <w:pPr>
        <w:pStyle w:val="FOD-opsomming1"/>
        <w:numPr>
          <w:ilvl w:val="0"/>
          <w:numId w:val="307"/>
        </w:numPr>
      </w:pPr>
      <w:r w:rsidRPr="008E0F64">
        <w:t>im Vorfeld angemessene Maßnahmen getroffen werden, damit die Arbeiten sicher durchgeführt werden können, und</w:t>
      </w:r>
    </w:p>
    <w:p w14:paraId="5CFF99AE" w14:textId="77777777" w:rsidR="00A24B30" w:rsidRPr="008E0F64" w:rsidRDefault="00A24B30" w:rsidP="00445351">
      <w:pPr>
        <w:pStyle w:val="FOD-opsomming1"/>
        <w:numPr>
          <w:ilvl w:val="0"/>
          <w:numId w:val="307"/>
        </w:numPr>
      </w:pPr>
      <w:r w:rsidRPr="008E0F64">
        <w:t>die Arbeiten dringend sind und sich auf Arbeiten in den Zonen 1, 2, 21 oder 22 beschränken.</w:t>
      </w:r>
    </w:p>
    <w:p w14:paraId="54B7886B" w14:textId="77777777" w:rsidR="00A24B30" w:rsidRPr="008E0F64" w:rsidRDefault="00A24B30" w:rsidP="00A24B30">
      <w:pPr>
        <w:pStyle w:val="FOD-normal"/>
      </w:pPr>
      <w:r w:rsidRPr="008E0F64">
        <w:t>Diese Bestimmungen gelten nicht für eigensichere Anlagen.</w:t>
      </w:r>
    </w:p>
    <w:p w14:paraId="1FF95367" w14:textId="77777777" w:rsidR="00A24B30" w:rsidRPr="008E0F64" w:rsidRDefault="00A24B30" w:rsidP="00962ACD">
      <w:pPr>
        <w:pStyle w:val="FOD-niv4"/>
      </w:pPr>
      <w:bookmarkStart w:id="2916" w:name="_Toc167269744"/>
      <w:bookmarkStart w:id="2917" w:name="_Toc167270904"/>
      <w:bookmarkStart w:id="2918" w:name="_Toc196399243"/>
      <w:bookmarkStart w:id="2919" w:name="_Toc196734840"/>
      <w:r w:rsidRPr="008E0F64">
        <w:t>Unterabschnitt 7.102.9.5 - Elektrostatische Entladungen</w:t>
      </w:r>
      <w:bookmarkEnd w:id="2916"/>
      <w:bookmarkEnd w:id="2917"/>
      <w:bookmarkEnd w:id="2918"/>
      <w:bookmarkEnd w:id="2919"/>
    </w:p>
    <w:p w14:paraId="3B016ACA" w14:textId="77777777" w:rsidR="00A24B30" w:rsidRPr="008E0F64" w:rsidRDefault="00A24B30" w:rsidP="00A24B30">
      <w:pPr>
        <w:pStyle w:val="FOD-normal"/>
      </w:pPr>
      <w:r w:rsidRPr="008E0F64">
        <w:t>Was elektrostatische Entladungen angeht, werden Maßnahmen getroffen, um die Ansammlung statischer Ladungen zu vermeiden.</w:t>
      </w:r>
    </w:p>
    <w:p w14:paraId="406A8F17" w14:textId="77777777" w:rsidR="00A24B30" w:rsidRPr="008E0F64" w:rsidRDefault="00A24B30" w:rsidP="00A24B30">
      <w:pPr>
        <w:pStyle w:val="FOD-normal"/>
      </w:pPr>
      <w:r w:rsidRPr="008E0F64">
        <w:t>In dieser Hinsicht:</w:t>
      </w:r>
    </w:p>
    <w:p w14:paraId="530038AD" w14:textId="77777777" w:rsidR="00A24B30" w:rsidRPr="008E0F64" w:rsidRDefault="00A24B30" w:rsidP="00445351">
      <w:pPr>
        <w:pStyle w:val="FOD-opsomming1"/>
        <w:numPr>
          <w:ilvl w:val="0"/>
          <w:numId w:val="308"/>
        </w:numPr>
      </w:pPr>
      <w:r w:rsidRPr="008E0F64">
        <w:t xml:space="preserve">wird der Oberflächenwiderstand der Umhüllungen von elektrischen Maschinen oder Geräten und von elektrischen Leitungen aus Kunststoff so gewählt, dass keine gefährliche elektrostatische Ladung zu befürchten ist (R </w:t>
      </w:r>
      <w:r w:rsidRPr="008E0F64">
        <w:sym w:font="Symbol" w:char="F0A3"/>
      </w:r>
      <w:r w:rsidRPr="008E0F64">
        <w:t xml:space="preserve"> 10</w:t>
      </w:r>
      <w:r w:rsidRPr="008E0F64">
        <w:rPr>
          <w:vertAlign w:val="superscript"/>
        </w:rPr>
        <w:t>9</w:t>
      </w:r>
      <w:r w:rsidRPr="008E0F64">
        <w:t xml:space="preserve"> </w:t>
      </w:r>
      <w:r w:rsidRPr="008E0F64">
        <w:sym w:font="Symbol" w:char="F057"/>
      </w:r>
      <w:r w:rsidRPr="008E0F64">
        <w:t>),</w:t>
      </w:r>
    </w:p>
    <w:p w14:paraId="4A8B1E16" w14:textId="77777777" w:rsidR="00A24B30" w:rsidRPr="008E0F64" w:rsidRDefault="00A24B30" w:rsidP="00445351">
      <w:pPr>
        <w:pStyle w:val="FOD-opsomming1"/>
        <w:numPr>
          <w:ilvl w:val="0"/>
          <w:numId w:val="308"/>
        </w:numPr>
      </w:pPr>
      <w:r w:rsidRPr="008E0F64">
        <w:t>ist der Wert des Widerstands zwischen metallischen Umhüllungen von elektrischen Maschinen oder Geräten und fremden leitfähigen Teilen kleiner oder gleich 10</w:t>
      </w:r>
      <w:r w:rsidRPr="008E0F64">
        <w:rPr>
          <w:vertAlign w:val="superscript"/>
        </w:rPr>
        <w:t>6</w:t>
      </w:r>
      <w:r w:rsidRPr="008E0F64">
        <w:t xml:space="preserve"> </w:t>
      </w:r>
      <w:r w:rsidRPr="008E0F64">
        <w:sym w:font="Symbol" w:char="F057"/>
      </w:r>
      <w:r w:rsidRPr="008E0F64">
        <w:t>.</w:t>
      </w:r>
    </w:p>
    <w:p w14:paraId="560E18A5" w14:textId="77777777" w:rsidR="00A24B30" w:rsidRPr="008E0F64" w:rsidRDefault="00A24B30" w:rsidP="00962ACD">
      <w:pPr>
        <w:pStyle w:val="FOD-niv4"/>
      </w:pPr>
      <w:bookmarkStart w:id="2920" w:name="_Toc167269745"/>
      <w:bookmarkStart w:id="2921" w:name="_Toc167270905"/>
      <w:bookmarkStart w:id="2922" w:name="_Toc196399244"/>
      <w:bookmarkStart w:id="2923" w:name="_Toc196734841"/>
      <w:r w:rsidRPr="008E0F64">
        <w:t>Unterabschnitt 7.102.9.6 - Kathodischer Schutz</w:t>
      </w:r>
      <w:bookmarkEnd w:id="2920"/>
      <w:bookmarkEnd w:id="2921"/>
      <w:bookmarkEnd w:id="2922"/>
      <w:bookmarkEnd w:id="2923"/>
    </w:p>
    <w:p w14:paraId="75D445EF" w14:textId="77777777" w:rsidR="00A24B30" w:rsidRPr="008E0F64" w:rsidRDefault="00A24B30" w:rsidP="00A24B30">
      <w:pPr>
        <w:pStyle w:val="FOD-normal"/>
      </w:pPr>
      <w:r w:rsidRPr="008E0F64">
        <w:t>Metallteile mit kathodischem Schutz in explosionsgefährdeten Bereichen gelten als leitfähige anlagenfremde Teile, die als potenziell gefährlich betrachtet werden müssen.</w:t>
      </w:r>
    </w:p>
    <w:p w14:paraId="6B8BD36A" w14:textId="77777777" w:rsidR="00A24B30" w:rsidRPr="008E0F64" w:rsidRDefault="00A24B30" w:rsidP="00A24B30">
      <w:pPr>
        <w:pStyle w:val="FOD-normal"/>
      </w:pPr>
      <w:r w:rsidRPr="008E0F64">
        <w:t>In Zone 0 benutzte Metallteile dürfen nicht über einen kathodischen Schutz verfügen, es sei denn, er ist speziell für diese Anwendung entwickelt.</w:t>
      </w:r>
    </w:p>
    <w:p w14:paraId="6E3A716E" w14:textId="77777777" w:rsidR="00A24B30" w:rsidRPr="008E0F64" w:rsidRDefault="00A24B30" w:rsidP="00A24B30">
      <w:pPr>
        <w:pStyle w:val="FOD-normal"/>
      </w:pPr>
      <w:r w:rsidRPr="008E0F64">
        <w:t>Für den kathodischen Schutz erforderliche isolierende Teile müssen sich außerhalb des explosionsgefährdeten Bereichs befinden. Ist dies nicht möglich, werden bauliche Maßnahmen ergriffen, um Funkenbildung aufgrund einer unbeabsichtigten Überbrückung zu verhindern.</w:t>
      </w:r>
    </w:p>
    <w:p w14:paraId="531E86C4" w14:textId="77777777" w:rsidR="00A24B30" w:rsidRPr="008E0F64" w:rsidRDefault="00A24B30" w:rsidP="00A24B30">
      <w:pPr>
        <w:pStyle w:val="FOD-normal"/>
      </w:pPr>
      <w:r w:rsidRPr="008E0F64">
        <w:t>Übergangsstellen zwischen Elektroinstallationsrohren mit kathodischem Schutz und Elektroinstallationsrohren ohne kathodischen Schutz, die Teil einer Verladeanlage für entflammbare Flüssigkeiten oder Gase sind, befinden sich im festen Teil der Verladeanlage.</w:t>
      </w:r>
    </w:p>
    <w:p w14:paraId="5524E624" w14:textId="77777777" w:rsidR="00A24B30" w:rsidRPr="008E0F64" w:rsidRDefault="00A24B30" w:rsidP="00A24B30">
      <w:pPr>
        <w:pStyle w:val="FOD-niv3"/>
      </w:pPr>
      <w:bookmarkStart w:id="2924" w:name="_Toc167269746"/>
      <w:bookmarkStart w:id="2925" w:name="_Toc167270906"/>
      <w:bookmarkStart w:id="2926" w:name="_Toc196399245"/>
      <w:r w:rsidRPr="008E0F64">
        <w:t>Abschnitt 7.102.10 - Ausnahmen bei der Wahl der Betriebsmittel</w:t>
      </w:r>
      <w:bookmarkEnd w:id="2924"/>
      <w:bookmarkEnd w:id="2925"/>
      <w:bookmarkEnd w:id="2926"/>
    </w:p>
    <w:p w14:paraId="039DE439" w14:textId="77777777" w:rsidR="00A24B30" w:rsidRPr="008E0F64" w:rsidRDefault="00A24B30" w:rsidP="00A24B30">
      <w:pPr>
        <w:pStyle w:val="FOD-normal"/>
      </w:pPr>
      <w:r w:rsidRPr="008E0F64">
        <w:t>Unter besonderen und vorübergehenden Umständen, wie bei der Instandhaltung, Reparatur, Änderung von Anlagen, dürfen elektrische Betriebsmittel benutzt werden, die nicht den vorerwähnten Vorschriften entsprechen, sofern der Betreiber oder sein Beauftragter die spezifischen Risiken, die sich aus diesen Umständen und aus der Benutzung dieser Betriebsmittel ergeben, ermittelt und bewertet.</w:t>
      </w:r>
    </w:p>
    <w:p w14:paraId="5B491CD2" w14:textId="77777777" w:rsidR="00A24B30" w:rsidRPr="008E0F64" w:rsidRDefault="00A24B30" w:rsidP="00A24B30">
      <w:pPr>
        <w:pStyle w:val="FOD-normal"/>
      </w:pPr>
      <w:r w:rsidRPr="008E0F64">
        <w:t>Damit die Arbeiten sicher durchgeführt werden können, werden auf der Grundlage der Risikobewertung die zu treffenden Vorsichtsmaßnahmen festgelegt.</w:t>
      </w:r>
    </w:p>
    <w:p w14:paraId="1EE39462" w14:textId="77777777" w:rsidR="00A24B30" w:rsidRPr="008E0F64" w:rsidRDefault="00A24B30" w:rsidP="00A24B30">
      <w:pPr>
        <w:pStyle w:val="FOD-normal"/>
      </w:pPr>
      <w:r w:rsidRPr="008E0F64">
        <w:lastRenderedPageBreak/>
        <w:t>Anhand dieser Maßnahmen wird sichergestellt, dass bei Benutzung dieser elektrischen Betriebsmittel keine explosionsfähige Atmosphäre entstehen kann.</w:t>
      </w:r>
    </w:p>
    <w:p w14:paraId="1BC04341" w14:textId="77777777" w:rsidR="00A24B30" w:rsidRPr="008E0F64" w:rsidRDefault="00A24B30" w:rsidP="00A24B30">
      <w:pPr>
        <w:pStyle w:val="FOD-normal"/>
      </w:pPr>
      <w:r w:rsidRPr="008E0F64">
        <w:t>Zu diesem Zweck werden gezielte Kontrollmessungen durchgeführt, sodass in allen Bereichen, in denen diese elektrischen Betriebsmittel benutzt werden, zuverlässig festgestellt werden kann, dass keine explosionsfähige Atmosphäre besteht.</w:t>
      </w:r>
    </w:p>
    <w:p w14:paraId="39E0CB50" w14:textId="77777777" w:rsidR="00A24B30" w:rsidRPr="008E0F64" w:rsidRDefault="00A24B30" w:rsidP="00A24B30">
      <w:pPr>
        <w:pStyle w:val="FOD-normal"/>
      </w:pPr>
      <w:r w:rsidRPr="008E0F64">
        <w:t>Kontrollmessungen werden mit kalibrierten Messgeräten durchgeführt, die unter Berücksichtigung der ursprünglichen Gefahrenzone und der Eigenschaften der explosionsfähigen Atmosphäre gewählt werden.</w:t>
      </w:r>
    </w:p>
    <w:p w14:paraId="7FE48676" w14:textId="77777777" w:rsidR="00A24B30" w:rsidRPr="008E0F64" w:rsidRDefault="00A24B30" w:rsidP="00A24B30">
      <w:pPr>
        <w:pStyle w:val="FOD-normal"/>
      </w:pPr>
      <w:r w:rsidRPr="008E0F64">
        <w:t>Diese Messungen werden vor Beginn der Arbeiten und, falls es laut Risikobewertung erforderlich ist, während der Arbeiten durchgeführt.</w:t>
      </w:r>
    </w:p>
    <w:p w14:paraId="7D076B3A" w14:textId="77777777" w:rsidR="00A24B30" w:rsidRPr="008E0F64" w:rsidRDefault="00A24B30" w:rsidP="00A24B30">
      <w:pPr>
        <w:pStyle w:val="FOD-normal"/>
        <w:rPr>
          <w:b/>
          <w:sz w:val="28"/>
        </w:rPr>
      </w:pPr>
      <w:r w:rsidRPr="008E0F64">
        <w:t>Ermittlung und Bewertung der Risiken, Festlegung der zu treffenden Sicherheitsmaßnahmen und Durchführung der weiter oben erwähnten Kontrollmessungen werden unter der Verantwortung des Anlagenverwalters von einer befugten Person vorgenommen.</w:t>
      </w:r>
    </w:p>
    <w:p w14:paraId="20A994C5" w14:textId="77777777" w:rsidR="00A24B30" w:rsidRPr="008E0F64" w:rsidRDefault="00A24B30" w:rsidP="00A24B30">
      <w:pPr>
        <w:pStyle w:val="FOD-niv2"/>
      </w:pPr>
      <w:bookmarkStart w:id="2927" w:name="_Toc16234760"/>
      <w:bookmarkStart w:id="2928" w:name="_Toc167269747"/>
      <w:bookmarkStart w:id="2929" w:name="_Toc167269885"/>
      <w:bookmarkStart w:id="2930" w:name="_Toc167270907"/>
      <w:bookmarkStart w:id="2931" w:name="_Toc196399246"/>
      <w:bookmarkStart w:id="2932" w:name="_Toc196465652"/>
      <w:bookmarkStart w:id="2933" w:name="_Toc202779209"/>
      <w:r w:rsidRPr="008E0F64">
        <w:t>Kapitel 7.103 - Industrielle Akkumulatorenbatterien</w:t>
      </w:r>
      <w:bookmarkEnd w:id="2927"/>
      <w:bookmarkEnd w:id="2928"/>
      <w:bookmarkEnd w:id="2929"/>
      <w:bookmarkEnd w:id="2930"/>
      <w:bookmarkEnd w:id="2931"/>
      <w:bookmarkEnd w:id="2932"/>
      <w:bookmarkEnd w:id="2933"/>
    </w:p>
    <w:p w14:paraId="24BD176B" w14:textId="77777777" w:rsidR="00A24B30" w:rsidRPr="008E0F64" w:rsidRDefault="00A24B30" w:rsidP="00A24B30">
      <w:pPr>
        <w:pStyle w:val="FOD-niv3"/>
      </w:pPr>
      <w:bookmarkStart w:id="2934" w:name="_Toc167269748"/>
      <w:bookmarkStart w:id="2935" w:name="_Toc167270908"/>
      <w:bookmarkStart w:id="2936" w:name="_Toc196399247"/>
      <w:r w:rsidRPr="008E0F64">
        <w:t>Abschnitt 7.103.1 - Anwendungsbereich</w:t>
      </w:r>
      <w:bookmarkEnd w:id="2934"/>
      <w:bookmarkEnd w:id="2935"/>
      <w:bookmarkEnd w:id="2936"/>
    </w:p>
    <w:p w14:paraId="05383326"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7.103</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580EF306" w14:textId="77777777" w:rsidR="00A24B30" w:rsidRPr="008E0F64" w:rsidRDefault="00A24B30" w:rsidP="00A24B30">
      <w:pPr>
        <w:pStyle w:val="FOD-normal"/>
        <w:spacing w:before="100"/>
      </w:pPr>
      <w:r w:rsidRPr="008E0F64">
        <w:t xml:space="preserve">Die besonderen Vorschriften des vorliegenden Kapitels gelten für: </w:t>
      </w:r>
    </w:p>
    <w:p w14:paraId="508E0C30" w14:textId="77777777" w:rsidR="00A24B30" w:rsidRPr="008E0F64" w:rsidRDefault="00A24B30" w:rsidP="00445351">
      <w:pPr>
        <w:pStyle w:val="FOD-opsomming1"/>
        <w:numPr>
          <w:ilvl w:val="0"/>
          <w:numId w:val="354"/>
        </w:numPr>
      </w:pPr>
      <w:r w:rsidRPr="008E0F64">
        <w:t>Akkumulatorenbatterien mit einer Nennkapazität von mindestens 300 Wh bei einer Entladezeit von 5 Stunden,</w:t>
      </w:r>
    </w:p>
    <w:p w14:paraId="74767390" w14:textId="77777777" w:rsidR="00A24B30" w:rsidRPr="008E0F64" w:rsidRDefault="00A24B30" w:rsidP="00445351">
      <w:pPr>
        <w:pStyle w:val="FOD-opsomming1"/>
        <w:numPr>
          <w:ilvl w:val="0"/>
          <w:numId w:val="354"/>
        </w:numPr>
      </w:pPr>
      <w:r w:rsidRPr="008E0F64">
        <w:t>Akkumulatorenbatterien mit einer Nennspannung von mehr als 120 V,</w:t>
      </w:r>
    </w:p>
    <w:p w14:paraId="7F3C4B40" w14:textId="77777777" w:rsidR="00A24B30" w:rsidRPr="008E0F64" w:rsidRDefault="00A24B30" w:rsidP="00445351">
      <w:pPr>
        <w:pStyle w:val="FOD-opsomming1"/>
        <w:numPr>
          <w:ilvl w:val="0"/>
          <w:numId w:val="354"/>
        </w:numPr>
      </w:pPr>
      <w:r w:rsidRPr="008E0F64">
        <w:t>Ladeeinrichtungen mit einer Nennleistung von mindestens 200 VA,</w:t>
      </w:r>
    </w:p>
    <w:p w14:paraId="471FE4D7" w14:textId="77777777" w:rsidR="00A24B30" w:rsidRPr="008E0F64" w:rsidRDefault="00A24B30" w:rsidP="00445351">
      <w:pPr>
        <w:pStyle w:val="FOD-opsomming1"/>
        <w:numPr>
          <w:ilvl w:val="0"/>
          <w:numId w:val="354"/>
        </w:numPr>
      </w:pPr>
      <w:r w:rsidRPr="008E0F64">
        <w:t>Einheiten, die eines dieser Elemente umfassen.</w:t>
      </w:r>
    </w:p>
    <w:p w14:paraId="2D9AD90F" w14:textId="77777777" w:rsidR="00A24B30" w:rsidRPr="008E0F64" w:rsidRDefault="00A24B30" w:rsidP="00A24B30">
      <w:pPr>
        <w:pStyle w:val="FOD-normal"/>
        <w:spacing w:before="100"/>
      </w:pPr>
      <w:r w:rsidRPr="008E0F64">
        <w:t>Vorliegendes Kapitel gilt jedoch nicht für Akkumulatorenbatterien und Ladeeinrichtungen, die in hauswirtschaftlichen Anlagen zum Einsatz kommen.</w:t>
      </w:r>
    </w:p>
    <w:p w14:paraId="2885DCD5" w14:textId="77777777" w:rsidR="00A24B30" w:rsidRPr="008E0F64" w:rsidRDefault="00A24B30" w:rsidP="00A24B30">
      <w:pPr>
        <w:pStyle w:val="FOD-niv3"/>
      </w:pPr>
      <w:bookmarkStart w:id="2937" w:name="_Toc167269749"/>
      <w:bookmarkStart w:id="2938" w:name="_Toc167270909"/>
      <w:bookmarkStart w:id="2939" w:name="_Toc196399248"/>
      <w:r w:rsidRPr="008E0F64">
        <w:t>Abschnitt 7.103.2 - Begriffe und Begriffsbestimmungen</w:t>
      </w:r>
      <w:bookmarkEnd w:id="2937"/>
      <w:bookmarkEnd w:id="2938"/>
      <w:bookmarkEnd w:id="2939"/>
    </w:p>
    <w:p w14:paraId="32759CB0" w14:textId="77777777" w:rsidR="00A24B30" w:rsidRPr="008E0F64" w:rsidRDefault="00A24B30" w:rsidP="00A24B30">
      <w:pPr>
        <w:pStyle w:val="FOD-normal"/>
        <w:spacing w:before="100"/>
      </w:pPr>
      <w:r w:rsidRPr="008E0F64">
        <w:rPr>
          <w:b/>
        </w:rPr>
        <w:t>Akkumulator</w:t>
      </w:r>
      <w:r w:rsidRPr="008E0F64">
        <w:t>: elektrochemisches System, das zugeführte elektrische Energie in chemischer Form speichern und durch Umkehrung wieder freisetzen kann.</w:t>
      </w:r>
    </w:p>
    <w:p w14:paraId="6508E673" w14:textId="77777777" w:rsidR="00A24B30" w:rsidRPr="008E0F64" w:rsidRDefault="00A24B30" w:rsidP="00A24B30">
      <w:pPr>
        <w:pStyle w:val="FOD-normal"/>
        <w:spacing w:before="100"/>
      </w:pPr>
      <w:r w:rsidRPr="008E0F64">
        <w:rPr>
          <w:b/>
        </w:rPr>
        <w:t>Zelle</w:t>
      </w:r>
      <w:r w:rsidRPr="008E0F64">
        <w:t>: Einheit aus Elektroden und einem Elektrolyt, die die Basiseinheit einer Akkumulatorenbatterie bildet.</w:t>
      </w:r>
    </w:p>
    <w:p w14:paraId="217DB3CE" w14:textId="77777777" w:rsidR="00A24B30" w:rsidRPr="008E0F64" w:rsidRDefault="00A24B30" w:rsidP="00A24B30">
      <w:pPr>
        <w:pStyle w:val="FOD-normal"/>
        <w:spacing w:before="100"/>
      </w:pPr>
      <w:r w:rsidRPr="008E0F64">
        <w:rPr>
          <w:b/>
          <w:bCs/>
        </w:rPr>
        <w:t>Akkumulatorenbatterie</w:t>
      </w:r>
      <w:r w:rsidRPr="008E0F64">
        <w:t>: zwei oder mehrere miteinander verbundene Zellen, die als Energiequelle benutzt werden.</w:t>
      </w:r>
    </w:p>
    <w:p w14:paraId="6E679A22" w14:textId="77777777" w:rsidR="00A24B30" w:rsidRPr="008E0F64" w:rsidRDefault="00A24B30" w:rsidP="00A24B30">
      <w:pPr>
        <w:pStyle w:val="FOD-normal"/>
        <w:spacing w:before="100"/>
      </w:pPr>
      <w:r w:rsidRPr="008E0F64">
        <w:rPr>
          <w:b/>
          <w:bCs/>
        </w:rPr>
        <w:t>Akkumulatorenbatterie mit offenen Zellen oder Zellen mit Entlüftungsvorrichtung</w:t>
      </w:r>
      <w:r w:rsidRPr="008E0F64">
        <w:t>: Akkumulatorenbatterie mit Zellen, deren Deckel eine Öffnung haben, durch die gasförmige Produkte entweichen können. Diese Öffnung kann mit einer Entlüftungsvorrichtung versehen sein.</w:t>
      </w:r>
    </w:p>
    <w:p w14:paraId="17910251" w14:textId="77777777" w:rsidR="00A24B30" w:rsidRPr="008E0F64" w:rsidRDefault="00A24B30" w:rsidP="00A24B30">
      <w:pPr>
        <w:pStyle w:val="FOD-normal"/>
        <w:spacing w:before="100"/>
      </w:pPr>
      <w:r w:rsidRPr="008E0F64">
        <w:rPr>
          <w:b/>
        </w:rPr>
        <w:t>Ventilgeregelte Akkumulatorenbatterie mit dichten Zellen mit Überdruckventil</w:t>
      </w:r>
      <w:r w:rsidRPr="008E0F64">
        <w:t>: Akkumulatorenbatterie mit unter normalen Umständen verschlossenen Zellen, die aber mit einer Vorrichtung versehen sind, die Gase entweichen lässt, wenn der Innendruck einen vorab bestimmten Wert überschreitet. Normalerweise darf in die Zellen kein Elektrolyt nachgefüllt werden.</w:t>
      </w:r>
    </w:p>
    <w:p w14:paraId="3112898F" w14:textId="77777777" w:rsidR="00A24B30" w:rsidRPr="008E0F64" w:rsidRDefault="00A24B30" w:rsidP="00A24B30">
      <w:pPr>
        <w:pStyle w:val="FOD-normal"/>
        <w:spacing w:before="100"/>
      </w:pPr>
      <w:r w:rsidRPr="008E0F64">
        <w:rPr>
          <w:b/>
        </w:rPr>
        <w:t>Akkumulatorenbatterie mit gasdichten Zellen</w:t>
      </w:r>
      <w:r w:rsidRPr="008E0F64">
        <w:t>: Akkumulatorenbatterie mit Zellen, die weder Gas noch Flüssigkeit entweichen lassen, wenn sie innerhalb der vom Hersteller festgelegten Temperatur- und Belastungsgrenzen betrieben werden.</w:t>
      </w:r>
    </w:p>
    <w:p w14:paraId="2F340C44" w14:textId="77777777" w:rsidR="00A24B30" w:rsidRPr="008E0F64" w:rsidRDefault="00A24B30" w:rsidP="00A24B30">
      <w:pPr>
        <w:pStyle w:val="FOD-normal"/>
        <w:spacing w:before="0"/>
      </w:pPr>
      <w:r w:rsidRPr="008E0F64">
        <w:t>Die Zellen können mit einer Sicherheitseinrichtung zur Vermeidung von gefährlich hohem Innendruck versehen sein.</w:t>
      </w:r>
    </w:p>
    <w:p w14:paraId="7AC753F5" w14:textId="77777777" w:rsidR="00A24B30" w:rsidRPr="008E0F64" w:rsidRDefault="00A24B30" w:rsidP="00A24B30">
      <w:pPr>
        <w:pStyle w:val="FOD-normal"/>
        <w:spacing w:before="0"/>
      </w:pPr>
      <w:r w:rsidRPr="008E0F64">
        <w:t xml:space="preserve">Die Zellen benötigen keine Zugabe von Elektrolyt und sind dazu vorgesehen, während ihrer gesamten Lebensdauer im ursprünglichen gasdichten Zustand zu arbeiten. </w:t>
      </w:r>
    </w:p>
    <w:p w14:paraId="4BECD43E" w14:textId="77777777" w:rsidR="00A24B30" w:rsidRPr="008E0F64" w:rsidRDefault="00A24B30" w:rsidP="00A24B30">
      <w:pPr>
        <w:pStyle w:val="FOD-normal"/>
        <w:spacing w:before="100"/>
      </w:pPr>
      <w:r w:rsidRPr="008E0F64">
        <w:rPr>
          <w:b/>
        </w:rPr>
        <w:t>Akkumulatorenbatterie mit hermetisch dichten Zellen</w:t>
      </w:r>
      <w:r w:rsidRPr="008E0F64">
        <w:t>: Akkumulatorenbatterie mit verschlossenen Zellen ohne Druckausgleichsvorrichtung.</w:t>
      </w:r>
    </w:p>
    <w:p w14:paraId="57971A46" w14:textId="77777777" w:rsidR="00A24B30" w:rsidRPr="008E0F64" w:rsidRDefault="00A24B30" w:rsidP="00A24B30">
      <w:pPr>
        <w:pStyle w:val="FOD-normal"/>
        <w:spacing w:before="100"/>
      </w:pPr>
      <w:r w:rsidRPr="008E0F64">
        <w:rPr>
          <w:b/>
        </w:rPr>
        <w:t>Ortsfeste Akkumulatorenbatterie</w:t>
      </w:r>
      <w:r w:rsidRPr="008E0F64">
        <w:t>: an einem dafür bestimmten, geeigneten Standort installierte Akkumulatorenbatterie, die ununterbrochen an eine Lade- und Entladeeinrichtung angeschlossen ist.</w:t>
      </w:r>
    </w:p>
    <w:p w14:paraId="5AD7E1C5" w14:textId="77777777" w:rsidR="00A24B30" w:rsidRPr="008E0F64" w:rsidRDefault="00A24B30" w:rsidP="00A24B30">
      <w:pPr>
        <w:pStyle w:val="FOD-normal"/>
        <w:spacing w:before="100"/>
      </w:pPr>
      <w:r w:rsidRPr="008E0F64">
        <w:rPr>
          <w:b/>
        </w:rPr>
        <w:lastRenderedPageBreak/>
        <w:t>Mobile Akkumulatorenbatterie</w:t>
      </w:r>
      <w:r w:rsidRPr="008E0F64">
        <w:t>: Akkumulatorenbatterie, bei der es sich nicht um eine ortsfeste Akkumulatorenbatterie handelt.</w:t>
      </w:r>
    </w:p>
    <w:p w14:paraId="26FD2373" w14:textId="77777777" w:rsidR="00A24B30" w:rsidRPr="008E0F64" w:rsidRDefault="00A24B30" w:rsidP="00A24B30">
      <w:pPr>
        <w:pStyle w:val="FOD-normal"/>
        <w:spacing w:before="100"/>
      </w:pPr>
      <w:r w:rsidRPr="008E0F64">
        <w:rPr>
          <w:b/>
        </w:rPr>
        <w:t>Bereich für ortsfeste Akkumulatorenbatterien</w:t>
      </w:r>
      <w:r w:rsidRPr="008E0F64">
        <w:t>: Bereich, der für den Betrieb (Laden und Entladen) von ortsfesten Akkumulatorenbatterien, gegebenenfalls mit ihrer Ladeeinrichtung, bestimmt ist.</w:t>
      </w:r>
    </w:p>
    <w:p w14:paraId="5845C74C" w14:textId="77777777" w:rsidR="00A24B30" w:rsidRPr="008E0F64" w:rsidRDefault="00A24B30" w:rsidP="00A24B30">
      <w:pPr>
        <w:pStyle w:val="FOD-normal"/>
        <w:spacing w:before="100"/>
      </w:pPr>
      <w:r w:rsidRPr="008E0F64">
        <w:rPr>
          <w:b/>
        </w:rPr>
        <w:t>Batterieschrank</w:t>
      </w:r>
      <w:r w:rsidRPr="008E0F64">
        <w:t>: Schrank, in dem sich eine oder mehrere ortsfeste Gleichstromerzeugungseinheiten, gegebenenfalls mit ihrer Ladeeinrichtung, befinden.</w:t>
      </w:r>
    </w:p>
    <w:p w14:paraId="07FB8442" w14:textId="77777777" w:rsidR="00A24B30" w:rsidRPr="008E0F64" w:rsidRDefault="00A24B30" w:rsidP="00A24B30">
      <w:pPr>
        <w:pStyle w:val="FOD-normal"/>
        <w:spacing w:before="100"/>
      </w:pPr>
      <w:r w:rsidRPr="008E0F64">
        <w:rPr>
          <w:b/>
        </w:rPr>
        <w:t>Batterietrog</w:t>
      </w:r>
      <w:r w:rsidRPr="008E0F64">
        <w:t>: vollwandiger Behälter, in dem sich mehrere Akkumulatorenbatterien befinden können.</w:t>
      </w:r>
    </w:p>
    <w:p w14:paraId="570D7CB1" w14:textId="77777777" w:rsidR="00A24B30" w:rsidRPr="008E0F64" w:rsidRDefault="00A24B30" w:rsidP="00A24B30">
      <w:pPr>
        <w:pStyle w:val="FOD-normal"/>
        <w:spacing w:before="100"/>
      </w:pPr>
      <w:r w:rsidRPr="008E0F64">
        <w:rPr>
          <w:b/>
        </w:rPr>
        <w:t>Bereich zum Laden mobiler Akkumulatorenbatterien</w:t>
      </w:r>
      <w:r w:rsidRPr="008E0F64">
        <w:t xml:space="preserve">: Bereich, der ausschließlich für das Laden von mobilen Akkumulatorenbatterien bestimmt ist. </w:t>
      </w:r>
    </w:p>
    <w:p w14:paraId="3B756C4A" w14:textId="77777777" w:rsidR="00A24B30" w:rsidRPr="008E0F64" w:rsidRDefault="00A24B30" w:rsidP="00A24B30">
      <w:pPr>
        <w:pStyle w:val="FOD-normal"/>
        <w:spacing w:before="100"/>
      </w:pPr>
      <w:r w:rsidRPr="008E0F64">
        <w:rPr>
          <w:b/>
        </w:rPr>
        <w:t>Gleichstromerzeugungseinheit</w:t>
      </w:r>
      <w:r w:rsidRPr="008E0F64">
        <w:t>: Im Sinne des vorliegenden Kapitels versteht man unter einer Gleichstromerzeugungseinheit eine Einheit aus dem Ladestromkreis der Akkumulatorenbatterien, den Akkumulatorenbatterien und den Gleichstromkreisen, die bis zu der/den allgemeinen Schutzeinrichtung(en) an diese Batterien angeschlossen sind.</w:t>
      </w:r>
    </w:p>
    <w:p w14:paraId="22C8327E" w14:textId="77777777" w:rsidR="00A24B30" w:rsidRPr="008E0F64" w:rsidRDefault="00A24B30" w:rsidP="00A24B30">
      <w:pPr>
        <w:pStyle w:val="FOD-normal"/>
      </w:pPr>
      <w:r w:rsidRPr="008E0F64">
        <w:rPr>
          <w:b/>
        </w:rPr>
        <w:t>Ladestromkreis</w:t>
      </w:r>
      <w:r w:rsidRPr="008E0F64">
        <w:t>: Der Ladestromkreis umfasst die mögliche Sekundärwicklung des Transformators, den möglichen Gleichrichter und deren Anschlüsse.</w:t>
      </w:r>
    </w:p>
    <w:p w14:paraId="7545DCEB" w14:textId="77777777" w:rsidR="00A24B30" w:rsidRPr="008E0F64" w:rsidRDefault="00A24B30" w:rsidP="00A24B30">
      <w:pPr>
        <w:pStyle w:val="FOD-niv3"/>
      </w:pPr>
      <w:bookmarkStart w:id="2940" w:name="_Toc167269750"/>
      <w:bookmarkStart w:id="2941" w:name="_Toc167270910"/>
      <w:bookmarkStart w:id="2942" w:name="_Toc196399249"/>
      <w:r w:rsidRPr="008E0F64">
        <w:t>Abschnitt 7.103.3 - Schutz gegen elektrischen Schlag</w:t>
      </w:r>
      <w:bookmarkEnd w:id="2940"/>
      <w:bookmarkEnd w:id="2941"/>
      <w:bookmarkEnd w:id="2942"/>
    </w:p>
    <w:p w14:paraId="143918B6" w14:textId="77777777" w:rsidR="00A24B30" w:rsidRPr="008E0F64" w:rsidRDefault="00A24B30" w:rsidP="00962ACD">
      <w:pPr>
        <w:pStyle w:val="FOD-niv4"/>
      </w:pPr>
      <w:bookmarkStart w:id="2943" w:name="_Toc167269751"/>
      <w:bookmarkStart w:id="2944" w:name="_Toc167270911"/>
      <w:bookmarkStart w:id="2945" w:name="_Toc196399250"/>
      <w:bookmarkStart w:id="2946" w:name="_Toc196734842"/>
      <w:r w:rsidRPr="008E0F64">
        <w:t>Unterabschnitt 7.103.3.1 - Allgemeines</w:t>
      </w:r>
      <w:bookmarkEnd w:id="2943"/>
      <w:bookmarkEnd w:id="2944"/>
      <w:bookmarkEnd w:id="2945"/>
      <w:bookmarkEnd w:id="2946"/>
    </w:p>
    <w:p w14:paraId="6D75C2F9" w14:textId="77777777" w:rsidR="00A24B30" w:rsidRPr="008E0F64" w:rsidRDefault="00A24B30" w:rsidP="00A24B30">
      <w:pPr>
        <w:pStyle w:val="FOD-normal"/>
      </w:pPr>
      <w:r w:rsidRPr="008E0F64">
        <w:t>Zu einem Ganzen zusammengefasste ortsfeste Gleichstromerzeugungseinheiten mit einem Gesamtenergieinhalt von mehr als 20000 VAh werden in Batterieschränken oder in ausschließlich für diesen Zweck bestimmten, spezifisch vorgesehenen elektrischen Betriebsstätten installiert.</w:t>
      </w:r>
    </w:p>
    <w:p w14:paraId="59C5C7E3" w14:textId="77777777" w:rsidR="00A24B30" w:rsidRPr="008E0F64" w:rsidRDefault="00A24B30" w:rsidP="00A24B30">
      <w:pPr>
        <w:pStyle w:val="FOD-normal"/>
      </w:pPr>
      <w:r w:rsidRPr="008E0F64">
        <w:t>Akkumulatorenbatterien sind elektrisch vom Boden und/oder von den Wänden des Ortes, an dem sie installiert sind, isoliert. Diese Isolierung hält auch der korrosiven Wirkung des Elektrolyten stand.</w:t>
      </w:r>
    </w:p>
    <w:p w14:paraId="13922C01" w14:textId="77777777" w:rsidR="00A24B30" w:rsidRPr="008E0F64" w:rsidRDefault="00A24B30" w:rsidP="00A24B30">
      <w:pPr>
        <w:pStyle w:val="FOD-normal"/>
      </w:pPr>
      <w:r w:rsidRPr="008E0F64">
        <w:t>Zum Laden mobiler Akkumulatorenbatterien verwendete Ladestromkreise werden:</w:t>
      </w:r>
    </w:p>
    <w:p w14:paraId="69AEE25A" w14:textId="77777777" w:rsidR="00A24B30" w:rsidRPr="008E0F64" w:rsidRDefault="00A24B30" w:rsidP="00445351">
      <w:pPr>
        <w:pStyle w:val="FOD-opsomming1"/>
        <w:numPr>
          <w:ilvl w:val="0"/>
          <w:numId w:val="309"/>
        </w:numPr>
      </w:pPr>
      <w:r w:rsidRPr="008E0F64">
        <w:t>entweder mit Sicherheitskleinspannung</w:t>
      </w:r>
    </w:p>
    <w:p w14:paraId="752E752D" w14:textId="77777777" w:rsidR="00A24B30" w:rsidRPr="008E0F64" w:rsidRDefault="00A24B30" w:rsidP="00445351">
      <w:pPr>
        <w:pStyle w:val="FOD-opsomming1"/>
        <w:numPr>
          <w:ilvl w:val="0"/>
          <w:numId w:val="309"/>
        </w:numPr>
      </w:pPr>
      <w:r w:rsidRPr="008E0F64">
        <w:t>oder unter Einhaltung der elektrischen Schutztrennung der Stromkreise versorgt.</w:t>
      </w:r>
    </w:p>
    <w:p w14:paraId="1252416D" w14:textId="77777777" w:rsidR="00A24B30" w:rsidRPr="008E0F64" w:rsidRDefault="00A24B30" w:rsidP="00A24B30">
      <w:pPr>
        <w:pStyle w:val="FOD-normal"/>
      </w:pPr>
      <w:r w:rsidRPr="008E0F64">
        <w:t>Steckverbinder in Gleichstromkreisen für mobile Akkumulatorenbatterien:</w:t>
      </w:r>
    </w:p>
    <w:p w14:paraId="78A4B2A9" w14:textId="77777777" w:rsidR="00A24B30" w:rsidRPr="008E0F64" w:rsidRDefault="00A24B30" w:rsidP="00445351">
      <w:pPr>
        <w:pStyle w:val="FOD-opsomming1"/>
        <w:numPr>
          <w:ilvl w:val="0"/>
          <w:numId w:val="310"/>
        </w:numPr>
      </w:pPr>
      <w:r w:rsidRPr="008E0F64">
        <w:t>dürfen nicht mit Schutzkontakten versehen sein,</w:t>
      </w:r>
    </w:p>
    <w:p w14:paraId="6166E2D9" w14:textId="77777777" w:rsidR="00A24B30" w:rsidRPr="008E0F64" w:rsidRDefault="00A24B30" w:rsidP="00445351">
      <w:pPr>
        <w:pStyle w:val="FOD-opsomming1"/>
        <w:numPr>
          <w:ilvl w:val="0"/>
          <w:numId w:val="310"/>
        </w:numPr>
      </w:pPr>
      <w:r w:rsidRPr="008E0F64">
        <w:t>verhindern eine Falschpolung und das Einstecken und Ziehen unter Last,</w:t>
      </w:r>
    </w:p>
    <w:p w14:paraId="43197693" w14:textId="77777777" w:rsidR="00A24B30" w:rsidRPr="008E0F64" w:rsidRDefault="00A24B30" w:rsidP="00445351">
      <w:pPr>
        <w:pStyle w:val="FOD-opsomming1"/>
        <w:numPr>
          <w:ilvl w:val="0"/>
          <w:numId w:val="310"/>
        </w:numPr>
      </w:pPr>
      <w:r w:rsidRPr="008E0F64">
        <w:t>verhindern eine Verwechslung der unterschiedlichen Nennspannungen.</w:t>
      </w:r>
    </w:p>
    <w:p w14:paraId="42E6B3C7" w14:textId="77777777" w:rsidR="00A24B30" w:rsidRPr="008E0F64" w:rsidRDefault="00A24B30" w:rsidP="00A24B30">
      <w:pPr>
        <w:pStyle w:val="FOD-normal"/>
      </w:pPr>
      <w:r w:rsidRPr="008E0F64">
        <w:t>In Bereichen für ortsfeste Akkumulatorenbatterien und Bereichen zum Laden mobiler Akkumulatorenbatterien dürfen sich nur Gegenstände befinden, die für Laden, Bedienung, Prüfung und Instandhaltung dieser Batterien erforderlich sind.</w:t>
      </w:r>
    </w:p>
    <w:p w14:paraId="278BB2FC" w14:textId="77777777" w:rsidR="00A24B30" w:rsidRPr="008E0F64" w:rsidRDefault="00A24B30" w:rsidP="00A24B30">
      <w:pPr>
        <w:pStyle w:val="FOD-normal"/>
      </w:pPr>
      <w:r w:rsidRPr="008E0F64">
        <w:t>Ortsfeste oder mobile Gleichstromerzeugungseinheiten werden so angeordnet, dass sie sicher überwacht, ausgetauscht, instand gehalten und repariert werden können.</w:t>
      </w:r>
    </w:p>
    <w:p w14:paraId="355E3148" w14:textId="77777777" w:rsidR="00A24B30" w:rsidRPr="008E0F64" w:rsidRDefault="00A24B30" w:rsidP="00A24B30">
      <w:pPr>
        <w:pStyle w:val="FOD-normal"/>
      </w:pPr>
      <w:r w:rsidRPr="008E0F64">
        <w:t>Befinden sich ortsfeste Akkumulatorenbatterien in Batteriebereichen oder einem Batterieschrank, werden an den Zugängen deutlich, sichtbar und wischfest folgende Angaben vermerkt:</w:t>
      </w:r>
    </w:p>
    <w:p w14:paraId="799578C9" w14:textId="77777777" w:rsidR="00A24B30" w:rsidRPr="008E0F64" w:rsidRDefault="00A24B30" w:rsidP="00445351">
      <w:pPr>
        <w:pStyle w:val="FOD-opsomming1"/>
        <w:numPr>
          <w:ilvl w:val="0"/>
          <w:numId w:val="311"/>
        </w:numPr>
      </w:pPr>
      <w:r w:rsidRPr="008E0F64">
        <w:t>Nennspannung der Akkumulatorenbatterien,</w:t>
      </w:r>
    </w:p>
    <w:p w14:paraId="7647AADB" w14:textId="77777777" w:rsidR="00A24B30" w:rsidRPr="008E0F64" w:rsidRDefault="00A24B30" w:rsidP="00445351">
      <w:pPr>
        <w:pStyle w:val="FOD-opsomming1"/>
        <w:numPr>
          <w:ilvl w:val="0"/>
          <w:numId w:val="311"/>
        </w:numPr>
      </w:pPr>
      <w:r w:rsidRPr="008E0F64">
        <w:t>Zugangsverbot für Unbefugte,</w:t>
      </w:r>
    </w:p>
    <w:p w14:paraId="36728CDE" w14:textId="77777777" w:rsidR="00A24B30" w:rsidRPr="008E0F64" w:rsidRDefault="00A24B30" w:rsidP="00445351">
      <w:pPr>
        <w:pStyle w:val="FOD-opsomming1"/>
        <w:numPr>
          <w:ilvl w:val="0"/>
          <w:numId w:val="311"/>
        </w:numPr>
      </w:pPr>
      <w:r w:rsidRPr="008E0F64">
        <w:t xml:space="preserve">elektrische Gefahren in Form eines Warnschildes wie in </w:t>
      </w:r>
      <w:r w:rsidRPr="008E0F64">
        <w:rPr>
          <w:i/>
        </w:rPr>
        <w:t>Abschnitt 9.4.1</w:t>
      </w:r>
      <w:r w:rsidRPr="008E0F64">
        <w:t xml:space="preserve"> festgelegt.</w:t>
      </w:r>
    </w:p>
    <w:p w14:paraId="6392FD7C" w14:textId="218428F0" w:rsidR="00A24B30" w:rsidRPr="008E0F64" w:rsidRDefault="00A24B30" w:rsidP="00A24B30">
      <w:pPr>
        <w:pStyle w:val="FOD-normal"/>
      </w:pPr>
      <w:r w:rsidRPr="008E0F64">
        <w:t xml:space="preserve">An </w:t>
      </w:r>
      <w:r w:rsidR="00D242F8">
        <w:t>[</w:t>
      </w:r>
      <w:r w:rsidRPr="008E0F64">
        <w:t>der Öffentlichkeit zugänglichen Orten</w:t>
      </w:r>
      <w:r w:rsidR="00D242F8">
        <w:t>]</w:t>
      </w:r>
      <w:r w:rsidRPr="008E0F64">
        <w:t xml:space="preserve"> werden ortsfeste Akkumulatorenbatterien in Umhüllungen mit einer Schutzart von mindestens IP2X untergebracht, die mit einem Sicherheitsschlüssel verschlossen werden.</w:t>
      </w:r>
    </w:p>
    <w:p w14:paraId="191359E9" w14:textId="77777777" w:rsidR="00A24B30" w:rsidRPr="008E0F64" w:rsidRDefault="00A24B30" w:rsidP="00A24B30">
      <w:pPr>
        <w:pStyle w:val="FOD-normal"/>
      </w:pPr>
      <w:r w:rsidRPr="008E0F64">
        <w:t>Der Bereich zum Laden mobiler Akkumulatorenbatterien ist deutlich abgegrenzt. Darüber hinaus wird Material mit einer angemessenen mechanischen Festigkeit (Schutzschienen, im Boden verankerte Klemmen, ...) verwendet, um mechanische Beschädigungen der Akkumulatorenbatterien und ihrer Ladeeinrichtungen zu verhindern.</w:t>
      </w:r>
    </w:p>
    <w:p w14:paraId="166D0DA6" w14:textId="77777777" w:rsidR="00A24B30" w:rsidRPr="008E0F64" w:rsidRDefault="00A24B30" w:rsidP="00A24B30">
      <w:pPr>
        <w:pStyle w:val="FOD-normal"/>
      </w:pPr>
      <w:r w:rsidRPr="008E0F64">
        <w:t>Das mit Bedienungs-, Prüf-, Instandhaltungs- und Reparaturarbeiten beauftragte Personal ist mit einer persönlichen Ausrüstung zum Schutz gegen elektrische Gefahren (Handschuhe, Gesichtsschutzschild, ...) gemäß den Verordnungsbestimmungen ausgestattet.</w:t>
      </w:r>
    </w:p>
    <w:p w14:paraId="70B15026" w14:textId="77777777" w:rsidR="00A24B30" w:rsidRPr="008E0F64" w:rsidRDefault="00A24B30" w:rsidP="00A24B30">
      <w:pPr>
        <w:pStyle w:val="FOD-normal"/>
      </w:pPr>
      <w:r w:rsidRPr="008E0F64">
        <w:t xml:space="preserve">Befinden sich in Bereichen für ortsfeste Akkumulatorenbatterien oder in Bereichen zum Laden mobiler Akkumulatorenbatterien Akkumulatorenbatterien mit unterschiedlichen Elektrolyten, werden </w:t>
      </w:r>
      <w:r w:rsidRPr="008E0F64">
        <w:lastRenderedPageBreak/>
        <w:t>Vorsichtsmaßnahmen getroffen, um eine Beschädigung der Batterien aufgrund dieses Unterschieds zu verhindern.</w:t>
      </w:r>
    </w:p>
    <w:p w14:paraId="5D5CC082" w14:textId="77777777" w:rsidR="00A24B30" w:rsidRPr="008E0F64" w:rsidRDefault="00A24B30" w:rsidP="00962ACD">
      <w:pPr>
        <w:pStyle w:val="FOD-niv4"/>
      </w:pPr>
      <w:bookmarkStart w:id="2947" w:name="_Toc167269752"/>
      <w:bookmarkStart w:id="2948" w:name="_Toc167270912"/>
      <w:bookmarkStart w:id="2949" w:name="_Toc196399251"/>
      <w:bookmarkStart w:id="2950" w:name="_Toc196734843"/>
      <w:r w:rsidRPr="008E0F64">
        <w:t>Unterabschnitt 7.103.3.2 - Besondere Vorschriften für Gleichstromerzeugungseinheiten mit einer Nennspannung von höchstens 60 V</w:t>
      </w:r>
      <w:bookmarkEnd w:id="2947"/>
      <w:bookmarkEnd w:id="2948"/>
      <w:bookmarkEnd w:id="2949"/>
      <w:bookmarkEnd w:id="2950"/>
    </w:p>
    <w:p w14:paraId="4A521B0F" w14:textId="77777777" w:rsidR="00A24B30" w:rsidRPr="008E0F64" w:rsidRDefault="00A24B30" w:rsidP="00A24B30">
      <w:pPr>
        <w:pStyle w:val="FOD-normal"/>
      </w:pPr>
      <w:r w:rsidRPr="008E0F64">
        <w:t>Klemmen und Anschlüsse von Gleichstromerzeugungseinheiten mit einer Nennspannung von höchstens 60 V dürfen blank bleiben, sofern:</w:t>
      </w:r>
    </w:p>
    <w:p w14:paraId="4AE4F480" w14:textId="77777777" w:rsidR="00A24B30" w:rsidRPr="008E0F64" w:rsidRDefault="00A24B30" w:rsidP="00445351">
      <w:pPr>
        <w:pStyle w:val="FOD-opsomming1"/>
        <w:numPr>
          <w:ilvl w:val="0"/>
          <w:numId w:val="312"/>
        </w:numPr>
      </w:pPr>
      <w:r w:rsidRPr="008E0F64">
        <w:t>entweder die Vorschriften in Bezug auf Sicherheitskleinspannung eingehalten werden</w:t>
      </w:r>
    </w:p>
    <w:p w14:paraId="4C84BB79" w14:textId="77777777" w:rsidR="00A24B30" w:rsidRPr="008E0F64" w:rsidRDefault="00A24B30" w:rsidP="00445351">
      <w:pPr>
        <w:pStyle w:val="FOD-opsomming1"/>
        <w:numPr>
          <w:ilvl w:val="0"/>
          <w:numId w:val="312"/>
        </w:numPr>
      </w:pPr>
      <w:r w:rsidRPr="008E0F64">
        <w:t>oder sie in einem abgegrenzten Bereich installiert sind, der ausschließlich für diesen Zweck bestimmt ist; diese Abgrenzung verläuft horizontal gemessen in einem Abstand von mindestens 0,50 m zum Rand dieser Einheiten.</w:t>
      </w:r>
    </w:p>
    <w:p w14:paraId="1B18FD28" w14:textId="77777777" w:rsidR="00A24B30" w:rsidRPr="008E0F64" w:rsidRDefault="00A24B30" w:rsidP="00A24B30">
      <w:pPr>
        <w:pStyle w:val="FOD-normal"/>
      </w:pPr>
      <w:r w:rsidRPr="008E0F64">
        <w:t>Es wird davon ausgegangen, dass durch die Umsetzung einer der vorerwähnten Vorschriften ebenfalls Schutz gegen elektrischen Schlag bei indirektem Berühren geboten wird.</w:t>
      </w:r>
    </w:p>
    <w:p w14:paraId="28B4A619" w14:textId="77777777" w:rsidR="00A24B30" w:rsidRPr="008E0F64" w:rsidRDefault="00A24B30" w:rsidP="00962ACD">
      <w:pPr>
        <w:pStyle w:val="FOD-niv4"/>
      </w:pPr>
      <w:bookmarkStart w:id="2951" w:name="_Toc167269753"/>
      <w:bookmarkStart w:id="2952" w:name="_Toc167270913"/>
      <w:bookmarkStart w:id="2953" w:name="_Toc196399252"/>
      <w:bookmarkStart w:id="2954" w:name="_Toc196734844"/>
      <w:r w:rsidRPr="008E0F64">
        <w:t>Unterabschnitt 7.103.3.3 - Besondere Vorschriften für Gleichstromerzeugungseinheiten mit einer Nennspannung von mehr als 60 V und höchstens 120 V</w:t>
      </w:r>
      <w:bookmarkEnd w:id="2951"/>
      <w:bookmarkEnd w:id="2952"/>
      <w:bookmarkEnd w:id="2953"/>
      <w:bookmarkEnd w:id="2954"/>
    </w:p>
    <w:p w14:paraId="3554DA42" w14:textId="77777777" w:rsidR="00A24B30" w:rsidRPr="008E0F64" w:rsidRDefault="00A24B30" w:rsidP="00A24B30">
      <w:pPr>
        <w:pStyle w:val="FOD-normal"/>
      </w:pPr>
      <w:r w:rsidRPr="008E0F64">
        <w:t>Gleichstromerzeugungseinheiten mit einer Nennspannung von mehr als 60 V und höchstens 120 V werden wie folgt gegen elektrischen Schlag bei direktem Berühren geschützt:</w:t>
      </w:r>
    </w:p>
    <w:p w14:paraId="1345F344" w14:textId="77777777" w:rsidR="00A24B30" w:rsidRPr="008E0F64" w:rsidRDefault="00A24B30" w:rsidP="00445351">
      <w:pPr>
        <w:pStyle w:val="FOD-opsomming1"/>
        <w:numPr>
          <w:ilvl w:val="0"/>
          <w:numId w:val="313"/>
        </w:numPr>
      </w:pPr>
      <w:r w:rsidRPr="008E0F64">
        <w:t>entweder durch Umhüllungen (</w:t>
      </w:r>
      <w:r w:rsidRPr="008E0F64">
        <w:rPr>
          <w:i/>
        </w:rPr>
        <w:t>4.2.2.1 b</w:t>
      </w:r>
      <w:r w:rsidRPr="008E0F64">
        <w:t>)</w:t>
      </w:r>
    </w:p>
    <w:p w14:paraId="7D9230A5" w14:textId="77777777" w:rsidR="00A24B30" w:rsidRPr="008E0F64" w:rsidRDefault="00A24B30" w:rsidP="00445351">
      <w:pPr>
        <w:pStyle w:val="FOD-opsomming1"/>
        <w:numPr>
          <w:ilvl w:val="0"/>
          <w:numId w:val="313"/>
        </w:numPr>
      </w:pPr>
      <w:r w:rsidRPr="008E0F64">
        <w:t>oder durch Isolierung (</w:t>
      </w:r>
      <w:r w:rsidRPr="008E0F64">
        <w:rPr>
          <w:i/>
        </w:rPr>
        <w:t>4.2.2.1 c</w:t>
      </w:r>
      <w:r w:rsidRPr="008E0F64">
        <w:t>)</w:t>
      </w:r>
    </w:p>
    <w:p w14:paraId="6C612BF1" w14:textId="77777777" w:rsidR="00A24B30" w:rsidRPr="008E0F64" w:rsidRDefault="00A24B30" w:rsidP="00445351">
      <w:pPr>
        <w:pStyle w:val="FOD-opsomming1"/>
        <w:numPr>
          <w:ilvl w:val="0"/>
          <w:numId w:val="313"/>
        </w:numPr>
      </w:pPr>
      <w:r w:rsidRPr="008E0F64">
        <w:t>oder durch Entfernung der aktiven Teile (</w:t>
      </w:r>
      <w:r w:rsidRPr="008E0F64">
        <w:rPr>
          <w:i/>
        </w:rPr>
        <w:t>4.2.2.1 d</w:t>
      </w:r>
      <w:r w:rsidRPr="008E0F64">
        <w:t>)</w:t>
      </w:r>
    </w:p>
    <w:p w14:paraId="66DF9C15" w14:textId="77777777" w:rsidR="00A24B30" w:rsidRPr="008E0F64" w:rsidRDefault="00A24B30" w:rsidP="00445351">
      <w:pPr>
        <w:pStyle w:val="FOD-opsomming1"/>
        <w:numPr>
          <w:ilvl w:val="0"/>
          <w:numId w:val="313"/>
        </w:numPr>
      </w:pPr>
      <w:r w:rsidRPr="008E0F64">
        <w:t>oder durch Schutz der aktiven Teile anhand von Hindernissen (</w:t>
      </w:r>
      <w:r w:rsidRPr="008E0F64">
        <w:rPr>
          <w:i/>
        </w:rPr>
        <w:t>4.2.2.1 e</w:t>
      </w:r>
      <w:r w:rsidRPr="008E0F64">
        <w:t>).</w:t>
      </w:r>
    </w:p>
    <w:p w14:paraId="2B73C23F" w14:textId="77777777" w:rsidR="00A24B30" w:rsidRPr="008E0F64" w:rsidRDefault="00A24B30" w:rsidP="00A24B30">
      <w:pPr>
        <w:pStyle w:val="FOD-normal"/>
      </w:pPr>
      <w:r w:rsidRPr="008E0F64">
        <w:t>Es wird davon ausgegangen, dass durch die Umsetzung einer der vorerwähnten Schutzmaßnahmen auch Schutz gegen elektrischen Schlag bei indirektem Berühren geboten wird.</w:t>
      </w:r>
    </w:p>
    <w:p w14:paraId="12EFC4F4" w14:textId="77777777" w:rsidR="00A24B30" w:rsidRPr="008E0F64" w:rsidRDefault="00A24B30" w:rsidP="00A24B30">
      <w:pPr>
        <w:pStyle w:val="FOD-normal"/>
      </w:pPr>
      <w:r w:rsidRPr="008E0F64">
        <w:t>Die Vorschriften des vorliegenden Unterabschnitts gelten nicht für Gleichstromerzeugungseinheiten in spezifisch vorgesehenen elektrischen Betriebsstätten (</w:t>
      </w:r>
      <w:r w:rsidRPr="008E0F64">
        <w:rPr>
          <w:i/>
          <w:iCs/>
        </w:rPr>
        <w:t>Unterabschnitt 4.2.2.4 Buchstabe c</w:t>
      </w:r>
      <w:r w:rsidRPr="008E0F64">
        <w:t>).</w:t>
      </w:r>
    </w:p>
    <w:p w14:paraId="136384DB" w14:textId="77777777" w:rsidR="00A24B30" w:rsidRPr="008E0F64" w:rsidRDefault="00A24B30" w:rsidP="00962ACD">
      <w:pPr>
        <w:pStyle w:val="FOD-niv4"/>
      </w:pPr>
      <w:bookmarkStart w:id="2955" w:name="_Toc167269754"/>
      <w:bookmarkStart w:id="2956" w:name="_Toc167270914"/>
      <w:bookmarkStart w:id="2957" w:name="_Toc196399253"/>
      <w:bookmarkStart w:id="2958" w:name="_Toc196734845"/>
      <w:r w:rsidRPr="008E0F64">
        <w:t>Unterabschnitt 7.103.3.4 - Besondere Vorschriften für Gleichstromerzeugungseinheiten mit einer Nennspannung von mehr als 120 V und höchstens 750 V</w:t>
      </w:r>
      <w:bookmarkEnd w:id="2955"/>
      <w:bookmarkEnd w:id="2956"/>
      <w:bookmarkEnd w:id="2957"/>
      <w:bookmarkEnd w:id="2958"/>
    </w:p>
    <w:p w14:paraId="6BEC9295" w14:textId="77777777" w:rsidR="00A24B30" w:rsidRPr="008E0F64" w:rsidRDefault="00A24B30" w:rsidP="00A24B30">
      <w:pPr>
        <w:pStyle w:val="FOD-normal"/>
      </w:pPr>
      <w:r w:rsidRPr="008E0F64">
        <w:t>Gleichstromerzeugungseinheiten mit einer Nennspannung von mehr als 120 V und höchstens 750 V werden wie folgt gegen elektrischen Schlag bei direktem Berühren geschützt:</w:t>
      </w:r>
    </w:p>
    <w:p w14:paraId="6DC053D7" w14:textId="77777777" w:rsidR="00A24B30" w:rsidRPr="008E0F64" w:rsidRDefault="00A24B30" w:rsidP="00445351">
      <w:pPr>
        <w:pStyle w:val="FOD-opsomming1"/>
        <w:numPr>
          <w:ilvl w:val="0"/>
          <w:numId w:val="314"/>
        </w:numPr>
      </w:pPr>
      <w:r w:rsidRPr="008E0F64">
        <w:t>entweder durch Umhüllungen(</w:t>
      </w:r>
      <w:r w:rsidRPr="008E0F64">
        <w:rPr>
          <w:i/>
        </w:rPr>
        <w:t>4.2.2.1 b</w:t>
      </w:r>
      <w:r w:rsidRPr="008E0F64">
        <w:t>)</w:t>
      </w:r>
    </w:p>
    <w:p w14:paraId="065D46BC" w14:textId="77777777" w:rsidR="00A24B30" w:rsidRPr="008E0F64" w:rsidRDefault="00A24B30" w:rsidP="00445351">
      <w:pPr>
        <w:pStyle w:val="FOD-opsomming1"/>
        <w:numPr>
          <w:ilvl w:val="0"/>
          <w:numId w:val="314"/>
        </w:numPr>
      </w:pPr>
      <w:r w:rsidRPr="008E0F64">
        <w:t>oder durch Isolierung (</w:t>
      </w:r>
      <w:r w:rsidRPr="008E0F64">
        <w:rPr>
          <w:i/>
        </w:rPr>
        <w:t>4.2.2.1 c</w:t>
      </w:r>
      <w:r w:rsidRPr="008E0F64">
        <w:t>)</w:t>
      </w:r>
    </w:p>
    <w:p w14:paraId="436F55DD" w14:textId="77777777" w:rsidR="00A24B30" w:rsidRPr="008E0F64" w:rsidRDefault="00A24B30" w:rsidP="00445351">
      <w:pPr>
        <w:pStyle w:val="FOD-opsomming1"/>
        <w:numPr>
          <w:ilvl w:val="0"/>
          <w:numId w:val="314"/>
        </w:numPr>
      </w:pPr>
      <w:r w:rsidRPr="008E0F64">
        <w:t>oder durch Entfernung der aktiven Teile (</w:t>
      </w:r>
      <w:r w:rsidRPr="008E0F64">
        <w:rPr>
          <w:i/>
        </w:rPr>
        <w:t>4.2.2.1 d</w:t>
      </w:r>
      <w:r w:rsidRPr="008E0F64">
        <w:t>)</w:t>
      </w:r>
    </w:p>
    <w:p w14:paraId="213DE8A3" w14:textId="77777777" w:rsidR="00A24B30" w:rsidRPr="008E0F64" w:rsidRDefault="00A24B30" w:rsidP="00445351">
      <w:pPr>
        <w:pStyle w:val="FOD-opsomming1"/>
        <w:numPr>
          <w:ilvl w:val="0"/>
          <w:numId w:val="314"/>
        </w:numPr>
      </w:pPr>
      <w:r w:rsidRPr="008E0F64">
        <w:t>oder durch Schutz der aktiven Teile anhand von Hindernissen (</w:t>
      </w:r>
      <w:r w:rsidRPr="008E0F64">
        <w:rPr>
          <w:i/>
        </w:rPr>
        <w:t>4.2.2.1 e</w:t>
      </w:r>
      <w:r w:rsidRPr="008E0F64">
        <w:t>).</w:t>
      </w:r>
    </w:p>
    <w:p w14:paraId="5F127786" w14:textId="77777777" w:rsidR="00A24B30" w:rsidRPr="008E0F64" w:rsidRDefault="00A24B30" w:rsidP="00A24B30">
      <w:pPr>
        <w:pStyle w:val="FOD-normal"/>
      </w:pPr>
      <w:r w:rsidRPr="008E0F64">
        <w:t>In spezifisch vorgesehenen elektrischen Betriebsstätten (</w:t>
      </w:r>
      <w:r w:rsidRPr="008E0F64">
        <w:rPr>
          <w:i/>
          <w:iCs/>
        </w:rPr>
        <w:t>Unterabschnitt 4.2.2.4 Buchstabe c</w:t>
      </w:r>
      <w:r w:rsidRPr="008E0F64">
        <w:t>) kann von den vorerwähnten Vorschriften abgewichen werden, sofern zwischen berührbaren blanken Teilen mit einer Potentialdifferenz von mindestens 120 V ein Abstand von mindestens 1,25 m besteht.</w:t>
      </w:r>
    </w:p>
    <w:p w14:paraId="6280465D" w14:textId="77777777" w:rsidR="00A24B30" w:rsidRPr="008E0F64" w:rsidRDefault="00A24B30" w:rsidP="00A24B30">
      <w:pPr>
        <w:pStyle w:val="FOD-normal"/>
      </w:pPr>
      <w:r w:rsidRPr="008E0F64">
        <w:t>Dieselben Gleichstromerzeugungseinheiten werden wie folgt gegen elektrischen Schlag bei indirektem Berühren geschützt:</w:t>
      </w:r>
    </w:p>
    <w:p w14:paraId="6E185332" w14:textId="77777777" w:rsidR="00A24B30" w:rsidRPr="008E0F64" w:rsidRDefault="00A24B30" w:rsidP="00445351">
      <w:pPr>
        <w:pStyle w:val="FOD-opsomming1"/>
        <w:numPr>
          <w:ilvl w:val="0"/>
          <w:numId w:val="315"/>
        </w:numPr>
      </w:pPr>
      <w:r w:rsidRPr="008E0F64">
        <w:t>entweder durch zusätzliche oder verstärkte Isolierung (</w:t>
      </w:r>
      <w:r w:rsidRPr="008E0F64">
        <w:rPr>
          <w:i/>
        </w:rPr>
        <w:t>4.2.3.3 b</w:t>
      </w:r>
      <w:r w:rsidRPr="008E0F64">
        <w:t>)</w:t>
      </w:r>
    </w:p>
    <w:p w14:paraId="363C9735" w14:textId="77777777" w:rsidR="00A24B30" w:rsidRPr="008E0F64" w:rsidRDefault="00A24B30" w:rsidP="00445351">
      <w:pPr>
        <w:pStyle w:val="FOD-opsomming1"/>
        <w:numPr>
          <w:ilvl w:val="0"/>
          <w:numId w:val="315"/>
        </w:numPr>
      </w:pPr>
      <w:r w:rsidRPr="008E0F64">
        <w:t>oder durch eine elektrische Schutztrennung der Stromkreise (</w:t>
      </w:r>
      <w:r w:rsidRPr="008E0F64">
        <w:rPr>
          <w:i/>
        </w:rPr>
        <w:t>4.2.3.3 c</w:t>
      </w:r>
      <w:r w:rsidRPr="008E0F64">
        <w:t>), wobei die Grenzspannung für vorliegende Anwendung allerdings auf 750 V angehoben wird,</w:t>
      </w:r>
    </w:p>
    <w:p w14:paraId="4D81916A" w14:textId="77777777" w:rsidR="00A24B30" w:rsidRPr="008E0F64" w:rsidRDefault="00A24B30" w:rsidP="00445351">
      <w:pPr>
        <w:pStyle w:val="FOD-opsomming1"/>
        <w:numPr>
          <w:ilvl w:val="0"/>
          <w:numId w:val="315"/>
        </w:numPr>
      </w:pPr>
      <w:r w:rsidRPr="008E0F64">
        <w:t>oder durch einen Arbeitsplatz auf schwebendem Potential (</w:t>
      </w:r>
      <w:r w:rsidRPr="008E0F64">
        <w:rPr>
          <w:i/>
        </w:rPr>
        <w:t>4.2.3.3. d</w:t>
      </w:r>
      <w:r w:rsidRPr="008E0F64">
        <w:t>)</w:t>
      </w:r>
    </w:p>
    <w:p w14:paraId="7EB45C15" w14:textId="77777777" w:rsidR="00A24B30" w:rsidRPr="008E0F64" w:rsidRDefault="00A24B30" w:rsidP="00445351">
      <w:pPr>
        <w:pStyle w:val="FOD-opsomming1"/>
        <w:numPr>
          <w:ilvl w:val="0"/>
          <w:numId w:val="315"/>
        </w:numPr>
      </w:pPr>
      <w:r w:rsidRPr="008E0F64">
        <w:t>oder durch automatische Warnung bei Isolationsfehlern (</w:t>
      </w:r>
      <w:r w:rsidRPr="008E0F64">
        <w:rPr>
          <w:i/>
        </w:rPr>
        <w:t>Abschnitt 3.2.2</w:t>
      </w:r>
      <w:r w:rsidRPr="008E0F64">
        <w:t xml:space="preserve"> und </w:t>
      </w:r>
      <w:r w:rsidRPr="008E0F64">
        <w:rPr>
          <w:i/>
        </w:rPr>
        <w:t>Unterabschnitt 4.2.3.4</w:t>
      </w:r>
      <w:r w:rsidRPr="008E0F64">
        <w:t>) und schnelle Behebung der Fehler.</w:t>
      </w:r>
    </w:p>
    <w:p w14:paraId="683D83E4" w14:textId="77777777" w:rsidR="00A24B30" w:rsidRPr="008E0F64" w:rsidRDefault="00A24B30" w:rsidP="00A24B30">
      <w:pPr>
        <w:pStyle w:val="FOD-normal"/>
      </w:pPr>
      <w:r w:rsidRPr="008E0F64">
        <w:t>Ortsfeste Gleichstromerzeugungseinheiten dürfen nur an gewöhnlichen Orten installiert werden, wenn sie in Umhüllungen mit einer Schutzart von IP2X untergebracht sind, die mit einem Sicherheitsschlüssel verschlossen werden.</w:t>
      </w:r>
    </w:p>
    <w:p w14:paraId="1AF9C22F" w14:textId="77777777" w:rsidR="00A24B30" w:rsidRPr="008E0F64" w:rsidRDefault="00A24B30" w:rsidP="00962ACD">
      <w:pPr>
        <w:pStyle w:val="FOD-niv4"/>
      </w:pPr>
      <w:bookmarkStart w:id="2959" w:name="_Toc167269755"/>
      <w:bookmarkStart w:id="2960" w:name="_Toc167270915"/>
      <w:bookmarkStart w:id="2961" w:name="_Toc196399254"/>
      <w:bookmarkStart w:id="2962" w:name="_Toc196734846"/>
      <w:r w:rsidRPr="008E0F64">
        <w:t>Unterabschnitt 7.103.3.5 - Besondere Vorschriften für Gleichstromerzeugungseinheiten mit einer Nennspannung von mehr als 750 V</w:t>
      </w:r>
      <w:bookmarkEnd w:id="2959"/>
      <w:bookmarkEnd w:id="2960"/>
      <w:bookmarkEnd w:id="2961"/>
      <w:bookmarkEnd w:id="2962"/>
    </w:p>
    <w:p w14:paraId="7A9B3E51" w14:textId="77777777" w:rsidR="00A24B30" w:rsidRPr="008E0F64" w:rsidRDefault="00A24B30" w:rsidP="00A24B30">
      <w:pPr>
        <w:pStyle w:val="FOD-normal"/>
      </w:pPr>
      <w:r w:rsidRPr="008E0F64">
        <w:t>Gleichstromerzeugungseinheiten mit einer Nennspannung von mehr als 750 V werden in spezifisch vorgesehenen elektrischen Betriebsstätten installiert.</w:t>
      </w:r>
    </w:p>
    <w:p w14:paraId="30B2A0F0" w14:textId="77777777" w:rsidR="00A24B30" w:rsidRPr="008E0F64" w:rsidRDefault="00A24B30" w:rsidP="00A24B30">
      <w:pPr>
        <w:pStyle w:val="FOD-normal"/>
      </w:pPr>
      <w:r w:rsidRPr="008E0F64">
        <w:t>Die Installationsbedingungen für Gleichstromerzeugungseinheiten mit einer Nennspannung von mehr als 750 V müssen den Regeln des Fachs entsprechen.</w:t>
      </w:r>
    </w:p>
    <w:p w14:paraId="4FD4E63C" w14:textId="77777777" w:rsidR="00A24B30" w:rsidRPr="008E0F64" w:rsidRDefault="00A24B30" w:rsidP="00962ACD">
      <w:pPr>
        <w:pStyle w:val="FOD-niv4"/>
      </w:pPr>
      <w:bookmarkStart w:id="2963" w:name="_Toc167269756"/>
      <w:bookmarkStart w:id="2964" w:name="_Toc167270916"/>
      <w:bookmarkStart w:id="2965" w:name="_Toc196399255"/>
      <w:bookmarkStart w:id="2966" w:name="_Toc196734847"/>
      <w:r w:rsidRPr="008E0F64">
        <w:lastRenderedPageBreak/>
        <w:t>Unterabschnitt 7.103.3.6 - Zusätzliche Vorschriften</w:t>
      </w:r>
      <w:bookmarkEnd w:id="2963"/>
      <w:bookmarkEnd w:id="2964"/>
      <w:bookmarkEnd w:id="2965"/>
      <w:bookmarkEnd w:id="2966"/>
    </w:p>
    <w:p w14:paraId="35917DD7" w14:textId="77777777" w:rsidR="00A24B30" w:rsidRPr="008E0F64" w:rsidRDefault="00A24B30" w:rsidP="00A24B30">
      <w:pPr>
        <w:pStyle w:val="FOD-normal"/>
      </w:pPr>
      <w:r w:rsidRPr="008E0F64">
        <w:t>Elektrische Anlagen zum Laden von Gleichstromerzeugungseinheiten für elektrische Straßenfahrzeuge müssen den Regeln des Fachs entsprechen.</w:t>
      </w:r>
    </w:p>
    <w:p w14:paraId="2995661E" w14:textId="77777777" w:rsidR="00A24B30" w:rsidRPr="008E0F64" w:rsidRDefault="00A24B30" w:rsidP="00A24B30">
      <w:pPr>
        <w:pStyle w:val="FOD-niv3"/>
      </w:pPr>
      <w:bookmarkStart w:id="2967" w:name="_Toc167269757"/>
      <w:bookmarkStart w:id="2968" w:name="_Toc167270917"/>
      <w:bookmarkStart w:id="2969" w:name="_Toc196399256"/>
      <w:r w:rsidRPr="008E0F64">
        <w:t>Abschnitt 7.103.4 - Explosionsschutz</w:t>
      </w:r>
      <w:bookmarkEnd w:id="2967"/>
      <w:bookmarkEnd w:id="2968"/>
      <w:bookmarkEnd w:id="2969"/>
    </w:p>
    <w:p w14:paraId="637B4B89" w14:textId="77777777" w:rsidR="00A24B30" w:rsidRPr="008E0F64" w:rsidRDefault="00A24B30" w:rsidP="00962ACD">
      <w:pPr>
        <w:pStyle w:val="FOD-niv4"/>
      </w:pPr>
      <w:bookmarkStart w:id="2970" w:name="_Toc167269758"/>
      <w:bookmarkStart w:id="2971" w:name="_Toc167270918"/>
      <w:bookmarkStart w:id="2972" w:name="_Toc196399257"/>
      <w:bookmarkStart w:id="2973" w:name="_Toc196734848"/>
      <w:r w:rsidRPr="008E0F64">
        <w:t>Unterabschnitt 7.103.4.1 - Allgemeines</w:t>
      </w:r>
      <w:bookmarkEnd w:id="2970"/>
      <w:bookmarkEnd w:id="2971"/>
      <w:bookmarkEnd w:id="2972"/>
      <w:bookmarkEnd w:id="2973"/>
    </w:p>
    <w:p w14:paraId="0C0DC148" w14:textId="77777777" w:rsidR="00A24B30" w:rsidRPr="008E0F64" w:rsidRDefault="00A24B30" w:rsidP="00A24B30">
      <w:pPr>
        <w:pStyle w:val="FOD-normal"/>
      </w:pPr>
      <w:r w:rsidRPr="008E0F64">
        <w:t>Ladeeinrichtungen für mobile Akkumulatorenbatterien stoppen den Ladevorgang automatisch, sobald die angeschlossene Akkumulatorenbatterie vollständig geladen ist.</w:t>
      </w:r>
    </w:p>
    <w:p w14:paraId="06BC99F6" w14:textId="77777777" w:rsidR="00A24B30" w:rsidRPr="008E0F64" w:rsidRDefault="00A24B30" w:rsidP="00A24B30">
      <w:pPr>
        <w:pStyle w:val="FOD-normal"/>
      </w:pPr>
      <w:r w:rsidRPr="008E0F64">
        <w:t>Die natürliche oder künstliche Belüftung von Bereichen für ortsfeste Akkumulatorenbatterien oder Bereichen zum Laden mobiler Akkumulatorenbatterien gewährleistet eine ausreichende Verdünnung der Elektrolyseprodukte, die aus diesen Batterien austreten. Aufgrund dieser Verdünnung bilden sich sehr geringe Mengen eines explosionsfähigen Wasserstoff-Luft-Gemischs und wird der Raum unmittelbar rund um die Batterien, in dem noch eine explosionsfähige Atmosphäre besteht, auf ein Minimum reduziert. Außerdem wird verhindert, dass in den nicht belüfteten Bereichen der Räumlichkeit eine solche Atmosphäre entsteht.</w:t>
      </w:r>
    </w:p>
    <w:p w14:paraId="0C6B2BB1" w14:textId="77777777" w:rsidR="00A24B30" w:rsidRPr="008E0F64" w:rsidRDefault="00A24B30" w:rsidP="00A24B30">
      <w:pPr>
        <w:pStyle w:val="FOD-normal"/>
      </w:pPr>
      <w:r w:rsidRPr="008E0F64">
        <w:t>Ortsfeste oder mobile Akkumulatorenbatterien an gewöhnlichen Orten müssen während des Ladevorgangs gemäß den im vorhergehenden Absatz erwähnten Eigenschaften belüftet werden.</w:t>
      </w:r>
    </w:p>
    <w:p w14:paraId="0677D70F" w14:textId="77777777" w:rsidR="00A24B30" w:rsidRPr="008E0F64" w:rsidRDefault="00A24B30" w:rsidP="00A24B30">
      <w:pPr>
        <w:pStyle w:val="FOD-normal"/>
      </w:pPr>
      <w:r w:rsidRPr="008E0F64">
        <w:t>Natürliche Belüftung wird bevorzugt.</w:t>
      </w:r>
    </w:p>
    <w:p w14:paraId="3E81FEF1" w14:textId="77777777" w:rsidR="00A24B30" w:rsidRPr="008E0F64" w:rsidRDefault="00A24B30" w:rsidP="00A24B30">
      <w:pPr>
        <w:pStyle w:val="FOD-normal"/>
      </w:pPr>
      <w:r w:rsidRPr="008E0F64">
        <w:t>Batterieschränke, Batterietröge oder ähnliche Umschließungen mit Akkumulatorenbatterien dürfen in die Richtung des Orts gelüftet werden, an dem sich diese Batterieschränke, Batterietröge oder ähnlichen Umschließungen befinden, sofern die Lüftungsprodukte nicht mehr explosionsfähig sind.</w:t>
      </w:r>
    </w:p>
    <w:p w14:paraId="1C1E28A3" w14:textId="77777777" w:rsidR="00A24B30" w:rsidRPr="008E0F64" w:rsidRDefault="00A24B30" w:rsidP="00A24B30">
      <w:pPr>
        <w:pStyle w:val="FOD-normal"/>
      </w:pPr>
      <w:r w:rsidRPr="008E0F64">
        <w:t>Elektrische Schaltgeräte, die ein explosionsfähiges Wasserstoff-Luft-Gemisch entzünden können (zum Beispiel Betriebsmittel, die Funken erzeugen können), befinden sich:</w:t>
      </w:r>
    </w:p>
    <w:p w14:paraId="4C09BAD3" w14:textId="77777777" w:rsidR="00A24B30" w:rsidRPr="008E0F64" w:rsidRDefault="00A24B30" w:rsidP="00445351">
      <w:pPr>
        <w:pStyle w:val="FOD-opsomming1"/>
        <w:numPr>
          <w:ilvl w:val="0"/>
          <w:numId w:val="76"/>
        </w:numPr>
      </w:pPr>
      <w:r w:rsidRPr="008E0F64">
        <w:t>außerhalb des Volumens, das einem senkrechten Zylinder entspricht, der in 0,50 m Entfernung vom Rand der Akkumulatorenbatterieneinheit verläuft und unten durch die horizontale Ebene über den Batterien und oben durch die horizontale Ebene, die sich 0,50 m über der vorhergehenden Ebene befindet, begrenzt ist.</w:t>
      </w:r>
    </w:p>
    <w:p w14:paraId="2C5100AD" w14:textId="77777777" w:rsidR="00A24B30" w:rsidRPr="008E0F64" w:rsidRDefault="00A24B30" w:rsidP="00445351">
      <w:pPr>
        <w:pStyle w:val="FOD-opsomming1"/>
        <w:numPr>
          <w:ilvl w:val="0"/>
          <w:numId w:val="76"/>
        </w:numPr>
      </w:pPr>
      <w:r w:rsidRPr="008E0F64">
        <w:t xml:space="preserve">Die Vorschriften von </w:t>
      </w:r>
      <w:r w:rsidRPr="008E0F64">
        <w:rPr>
          <w:i/>
        </w:rPr>
        <w:t>Buchstabe a</w:t>
      </w:r>
      <w:r w:rsidRPr="008E0F64">
        <w:t xml:space="preserve"> gelten nicht für ortsfeste Akkumulatorenbatterien in Batterieschränken, Batterietrögen oder ähnlichen Umschließungen, sofern:</w:t>
      </w:r>
    </w:p>
    <w:p w14:paraId="3A93C663" w14:textId="77777777" w:rsidR="00A24B30" w:rsidRPr="008E0F64" w:rsidRDefault="00A24B30" w:rsidP="00445351">
      <w:pPr>
        <w:pStyle w:val="FOD-opsomming1"/>
        <w:numPr>
          <w:ilvl w:val="0"/>
          <w:numId w:val="316"/>
        </w:numPr>
      </w:pPr>
      <w:r w:rsidRPr="008E0F64">
        <w:t>sie in einer ihnen vorbehaltenen Gehäusen untergebracht werden und</w:t>
      </w:r>
    </w:p>
    <w:p w14:paraId="522EA020" w14:textId="77777777" w:rsidR="00A24B30" w:rsidRPr="008E0F64" w:rsidRDefault="00A24B30" w:rsidP="00445351">
      <w:pPr>
        <w:pStyle w:val="FOD-opsomming1"/>
        <w:numPr>
          <w:ilvl w:val="0"/>
          <w:numId w:val="316"/>
        </w:numPr>
      </w:pPr>
      <w:r w:rsidRPr="008E0F64">
        <w:t>die Trennwand zwischen diesen Akkumulatorenbatterien und den elektrischen Schaltgeräten im selben Batterieschrank, Batterietrog oder in derselben ähnlichen Umschließung keine Öffnung aufweist, durch die das explosionsfähige Gemisch entweichen kann.</w:t>
      </w:r>
    </w:p>
    <w:p w14:paraId="61C1D57F" w14:textId="77777777" w:rsidR="00A24B30" w:rsidRPr="008E0F64" w:rsidRDefault="00A24B30" w:rsidP="00A24B30">
      <w:pPr>
        <w:pStyle w:val="FOD-normal"/>
      </w:pPr>
      <w:r w:rsidRPr="008E0F64">
        <w:t>Elektrische Anschlussleitungen zwischen Ladeeinrichtungen und den daran angeschlossenen Akkumulatorenbatterien werden so verlegt und/oder isoliert, dass es nicht zu Kurzschlüssen oder Erdungen kommen kann.</w:t>
      </w:r>
    </w:p>
    <w:p w14:paraId="64285C3A" w14:textId="77777777" w:rsidR="00A24B30" w:rsidRPr="008E0F64" w:rsidRDefault="00A24B30" w:rsidP="00A24B30">
      <w:pPr>
        <w:pStyle w:val="FOD-normal"/>
        <w:spacing w:before="0"/>
      </w:pPr>
      <w:r w:rsidRPr="008E0F64">
        <w:t>Werden mobile elektrische Anschlussleitungen verwendet, handelt es sich um flexible Kabel in einem halbschweren Außenmantel aus Polychloropen mit einer Isolierung aus Gummi (H07RN-F) oder um Leitungen, die ein gleichwertiges Sicherheitsniveau aufweisen.</w:t>
      </w:r>
    </w:p>
    <w:p w14:paraId="7B66F6E8" w14:textId="77777777" w:rsidR="00A24B30" w:rsidRPr="008E0F64" w:rsidRDefault="00A24B30" w:rsidP="00A24B30">
      <w:pPr>
        <w:pStyle w:val="FOD-normal"/>
      </w:pPr>
      <w:r w:rsidRPr="008E0F64">
        <w:t>An Zugängen zu Bereichen für ortsfeste Akkumulatorenbatterien, Bereichen zum Laden mobiler Akkumulatorenbatterien, Batterieschränken, Batterietrögen und ähnlichen Umschließungen, in denen sich Akkumulatorenbatterien befinden, werden deutlich, sichtbar und wischfest folgende Angaben vermerkt:</w:t>
      </w:r>
    </w:p>
    <w:p w14:paraId="381B1A51" w14:textId="77777777" w:rsidR="00A24B30" w:rsidRPr="008E0F64" w:rsidRDefault="00A24B30" w:rsidP="00445351">
      <w:pPr>
        <w:pStyle w:val="FOD-opsomming1"/>
        <w:keepNext/>
        <w:numPr>
          <w:ilvl w:val="0"/>
          <w:numId w:val="317"/>
        </w:numPr>
      </w:pPr>
      <w:r w:rsidRPr="008E0F64">
        <w:t>Rauchverbot,</w:t>
      </w:r>
    </w:p>
    <w:p w14:paraId="02CD6EF8" w14:textId="77777777" w:rsidR="00A24B30" w:rsidRPr="008E0F64" w:rsidRDefault="00A24B30" w:rsidP="00445351">
      <w:pPr>
        <w:pStyle w:val="FOD-opsomming1"/>
        <w:numPr>
          <w:ilvl w:val="0"/>
          <w:numId w:val="317"/>
        </w:numPr>
      </w:pPr>
      <w:r w:rsidRPr="008E0F64">
        <w:t>Verbot von offenen Flammen und/oder von Tätigkeiten mit möglicher Funkenbildung.</w:t>
      </w:r>
    </w:p>
    <w:p w14:paraId="1E26D5E5" w14:textId="77777777" w:rsidR="00A24B30" w:rsidRPr="008E0F64" w:rsidRDefault="00A24B30" w:rsidP="00A24B30">
      <w:pPr>
        <w:pStyle w:val="FOD-normal"/>
      </w:pPr>
      <w:r w:rsidRPr="008E0F64">
        <w:t>Bei Tätigkeiten mit offenen Flammen oder Funkenbildung werden angemessene Vorsichtsmaßnahmen getroffen, um die Gefahr einer Explosion zu bannen.</w:t>
      </w:r>
    </w:p>
    <w:p w14:paraId="52E875B4" w14:textId="77777777" w:rsidR="00A24B30" w:rsidRPr="008E0F64" w:rsidRDefault="00A24B30" w:rsidP="00962ACD">
      <w:pPr>
        <w:pStyle w:val="FOD-niv4"/>
      </w:pPr>
      <w:bookmarkStart w:id="2974" w:name="_Toc167269759"/>
      <w:bookmarkStart w:id="2975" w:name="_Toc167270919"/>
      <w:bookmarkStart w:id="2976" w:name="_Toc196399258"/>
      <w:bookmarkStart w:id="2977" w:name="_Toc196734849"/>
      <w:r w:rsidRPr="008E0F64">
        <w:t>Unterabschnitt 7.103.4.2 - Bereiche für ortsfeste Akkumulatorenbatterien</w:t>
      </w:r>
      <w:bookmarkEnd w:id="2974"/>
      <w:bookmarkEnd w:id="2975"/>
      <w:bookmarkEnd w:id="2976"/>
      <w:bookmarkEnd w:id="2977"/>
    </w:p>
    <w:p w14:paraId="3AF85E1F" w14:textId="77777777" w:rsidR="00A24B30" w:rsidRPr="008E0F64" w:rsidRDefault="00A24B30" w:rsidP="00F1261E">
      <w:pPr>
        <w:widowControl w:val="0"/>
        <w:numPr>
          <w:ilvl w:val="0"/>
          <w:numId w:val="69"/>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Räumung</w:t>
      </w:r>
    </w:p>
    <w:p w14:paraId="653F9C08" w14:textId="77777777" w:rsidR="00A24B30" w:rsidRPr="008E0F64" w:rsidRDefault="00A24B30" w:rsidP="00A24B30">
      <w:pPr>
        <w:pStyle w:val="FOD-normal"/>
      </w:pPr>
      <w:r w:rsidRPr="008E0F64">
        <w:t>Die Türen öffnen sich in Räumungsrichtung.</w:t>
      </w:r>
    </w:p>
    <w:p w14:paraId="2E312340" w14:textId="77777777" w:rsidR="00ED21A0" w:rsidRPr="008E0F64" w:rsidRDefault="00ED21A0">
      <w:pPr>
        <w:rPr>
          <w:rFonts w:ascii="Trebuchet MS" w:hAnsi="Trebuchet MS"/>
          <w:b/>
          <w:sz w:val="19"/>
        </w:rPr>
      </w:pPr>
      <w:r w:rsidRPr="008E0F64">
        <w:rPr>
          <w:rFonts w:ascii="Trebuchet MS" w:hAnsi="Trebuchet MS"/>
          <w:b/>
          <w:sz w:val="19"/>
        </w:rPr>
        <w:br w:type="page"/>
      </w:r>
    </w:p>
    <w:p w14:paraId="5451D7C4" w14:textId="0579D6C6" w:rsidR="00A24B30" w:rsidRPr="008E0F64" w:rsidRDefault="00A24B30" w:rsidP="00F1261E">
      <w:pPr>
        <w:widowControl w:val="0"/>
        <w:numPr>
          <w:ilvl w:val="0"/>
          <w:numId w:val="69"/>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lastRenderedPageBreak/>
        <w:t>Elektrostatische Ladungen</w:t>
      </w:r>
    </w:p>
    <w:p w14:paraId="62CF5384" w14:textId="77777777" w:rsidR="00A24B30" w:rsidRPr="008E0F64" w:rsidRDefault="00A24B30" w:rsidP="00A24B30">
      <w:pPr>
        <w:pStyle w:val="FOD-normal"/>
      </w:pPr>
      <w:r w:rsidRPr="008E0F64">
        <w:t>Der Erdungswiderstand von Böden in Bereichen für ortsfeste Akkumulatorenbatterien liegt bei höchstens 10</w:t>
      </w:r>
      <w:r w:rsidRPr="008E0F64">
        <w:rPr>
          <w:vertAlign w:val="superscript"/>
        </w:rPr>
        <w:t>8</w:t>
      </w:r>
      <w:r w:rsidRPr="008E0F64">
        <w:t> </w:t>
      </w:r>
      <w:r w:rsidRPr="008E0F64">
        <w:sym w:font="Symbol" w:char="F057"/>
      </w:r>
      <w:r w:rsidRPr="008E0F64">
        <w:t>.</w:t>
      </w:r>
    </w:p>
    <w:p w14:paraId="46C3DC93" w14:textId="77777777" w:rsidR="00A24B30" w:rsidRPr="008E0F64" w:rsidRDefault="00A24B30" w:rsidP="00962ACD">
      <w:pPr>
        <w:pStyle w:val="FOD-niv4"/>
      </w:pPr>
      <w:bookmarkStart w:id="2978" w:name="_Toc167269760"/>
      <w:bookmarkStart w:id="2979" w:name="_Toc167270920"/>
      <w:bookmarkStart w:id="2980" w:name="_Toc196399259"/>
      <w:bookmarkStart w:id="2981" w:name="_Toc196734850"/>
      <w:r w:rsidRPr="008E0F64">
        <w:t>Unterabschnitt 7.103.4.3 - Vorschriften für Batterieschränke, Batterietröge oder ähnliche Umschließungen, in denen sich Akkumulatorenbatterien befinden</w:t>
      </w:r>
      <w:bookmarkEnd w:id="2978"/>
      <w:bookmarkEnd w:id="2979"/>
      <w:bookmarkEnd w:id="2980"/>
      <w:bookmarkEnd w:id="2981"/>
    </w:p>
    <w:p w14:paraId="62F1C346" w14:textId="77777777" w:rsidR="00A24B30" w:rsidRPr="008E0F64" w:rsidRDefault="00A24B30" w:rsidP="00A24B30">
      <w:pPr>
        <w:pStyle w:val="FOD-normal"/>
      </w:pPr>
      <w:r w:rsidRPr="008E0F64">
        <w:t>Batteriebehälter in Batterieschränken, Batterietrögen oder ähnlichen Umschließungen, in denen sich Akkumulatorenbatterien befinden, haben Lüftungsöffnungen.</w:t>
      </w:r>
    </w:p>
    <w:p w14:paraId="6FDD4665" w14:textId="77777777" w:rsidR="00A24B30" w:rsidRPr="008E0F64" w:rsidRDefault="00A24B30" w:rsidP="00A24B30">
      <w:pPr>
        <w:pStyle w:val="FOD-normal"/>
      </w:pPr>
      <w:r w:rsidRPr="008E0F64">
        <w:t>Batterieschränke, Batterietröge oder ähnliche Umschließungen, in denen sich Akkumulatorenbatterien befinden, werden ebenso wie ihre Halterungen aus nicht brennbarem Material hergestellt.</w:t>
      </w:r>
    </w:p>
    <w:p w14:paraId="16E27519" w14:textId="553B37DF" w:rsidR="00A24B30" w:rsidRPr="008E0F64" w:rsidRDefault="00A24B30" w:rsidP="00A24B30">
      <w:pPr>
        <w:pStyle w:val="FOD-niv2"/>
      </w:pPr>
      <w:bookmarkStart w:id="2982" w:name="_Toc16234761"/>
      <w:bookmarkStart w:id="2983" w:name="_Toc167269761"/>
      <w:bookmarkStart w:id="2984" w:name="_Toc167269886"/>
      <w:bookmarkStart w:id="2985" w:name="_Toc167270921"/>
      <w:bookmarkStart w:id="2986" w:name="_Toc196399260"/>
      <w:bookmarkStart w:id="2987" w:name="_Toc196465653"/>
      <w:bookmarkStart w:id="2988" w:name="_Toc202779210"/>
      <w:r w:rsidRPr="008E0F64">
        <w:t>Kapitel 7.112 - Hauswirtschaftliche Niederspannung-Photovoltaik</w:t>
      </w:r>
      <w:r w:rsidR="00EE0500" w:rsidRPr="008E0F64">
        <w:softHyphen/>
      </w:r>
      <w:r w:rsidRPr="008E0F64">
        <w:t>anlagen (≤ 10 kVA)</w:t>
      </w:r>
      <w:bookmarkEnd w:id="2982"/>
      <w:bookmarkEnd w:id="2983"/>
      <w:bookmarkEnd w:id="2984"/>
      <w:bookmarkEnd w:id="2985"/>
      <w:bookmarkEnd w:id="2986"/>
      <w:bookmarkEnd w:id="2987"/>
      <w:bookmarkEnd w:id="2988"/>
    </w:p>
    <w:p w14:paraId="08B302D9" w14:textId="77777777" w:rsidR="00A24B30" w:rsidRPr="008E0F64" w:rsidRDefault="00A24B30" w:rsidP="00A24B30">
      <w:pPr>
        <w:pStyle w:val="FOD-niv3"/>
      </w:pPr>
      <w:bookmarkStart w:id="2989" w:name="_Toc167269762"/>
      <w:bookmarkStart w:id="2990" w:name="_Toc167270922"/>
      <w:bookmarkStart w:id="2991" w:name="_Toc196399261"/>
      <w:r w:rsidRPr="008E0F64">
        <w:t>Abschnitt 7.112.1 - Anwendungsbereich</w:t>
      </w:r>
      <w:bookmarkEnd w:id="2989"/>
      <w:bookmarkEnd w:id="2990"/>
      <w:bookmarkEnd w:id="2991"/>
    </w:p>
    <w:p w14:paraId="5680EC3D" w14:textId="77777777" w:rsidR="00A24B30" w:rsidRPr="008E0F64" w:rsidRDefault="00A24B30" w:rsidP="00A24B30">
      <w:pPr>
        <w:pStyle w:val="FOD-normal"/>
      </w:pPr>
      <w:r w:rsidRPr="008E0F64">
        <w:t xml:space="preserve">Die allgemeinen Vorschriften der anderen Teile des vorliegenden Buches gelten für die in vorliegendem </w:t>
      </w:r>
      <w:r w:rsidRPr="008E0F64">
        <w:rPr>
          <w:i/>
          <w:iCs/>
        </w:rPr>
        <w:t>Kapitel 7.112</w:t>
      </w:r>
      <w:r w:rsidRPr="008E0F64">
        <w:t xml:space="preserve"> behandelten Anlagen und Orte besonderer Art.</w:t>
      </w:r>
      <w:r w:rsidRPr="008E0F64">
        <w:rPr>
          <w:i/>
        </w:rPr>
        <w:t xml:space="preserve"> </w:t>
      </w:r>
      <w:r w:rsidRPr="008E0F64">
        <w:t>Diese allgemeinen Vorschriften werden durch die Vorschriften des vorliegenden Kapitels ergänzt.</w:t>
      </w:r>
    </w:p>
    <w:p w14:paraId="2AF3BCD9" w14:textId="7BD920F9" w:rsidR="00A24B30" w:rsidRPr="008E0F64" w:rsidRDefault="00A24B30" w:rsidP="00A24B30">
      <w:pPr>
        <w:pStyle w:val="FOD-normal"/>
      </w:pPr>
      <w:r w:rsidRPr="008E0F64">
        <w:t xml:space="preserve">Die besonderen Vorschriften des vorliegenden Kapitels gelten für hauswirtschaftliche Niederspannung-Photovoltaikanlagen (≤ 10 kVA). </w:t>
      </w:r>
    </w:p>
    <w:p w14:paraId="63A09EC1" w14:textId="77777777" w:rsidR="00A24B30" w:rsidRPr="008E0F64" w:rsidRDefault="00A24B30" w:rsidP="00A24B30">
      <w:pPr>
        <w:pStyle w:val="FOD-niv3"/>
      </w:pPr>
      <w:bookmarkStart w:id="2992" w:name="_Toc167269763"/>
      <w:bookmarkStart w:id="2993" w:name="_Toc167270923"/>
      <w:bookmarkStart w:id="2994" w:name="_Toc196399262"/>
      <w:r w:rsidRPr="008E0F64">
        <w:t>Abschnitt 7.112.2 - Besondere Maßnahmen</w:t>
      </w:r>
      <w:bookmarkEnd w:id="2992"/>
      <w:bookmarkEnd w:id="2993"/>
      <w:bookmarkEnd w:id="2994"/>
    </w:p>
    <w:p w14:paraId="23F74EB9" w14:textId="77777777" w:rsidR="00A24B30" w:rsidRPr="008E0F64" w:rsidRDefault="00A24B30" w:rsidP="00A24B30">
      <w:pPr>
        <w:pStyle w:val="FOD-normal"/>
      </w:pPr>
      <w:r w:rsidRPr="008E0F64">
        <w:t>Es gelten folgende besondere Maßnahmen:</w:t>
      </w:r>
    </w:p>
    <w:p w14:paraId="6193C54E" w14:textId="1C2CBF7D" w:rsidR="00A24B30" w:rsidRPr="008E0F64" w:rsidRDefault="00A24B30" w:rsidP="00445351">
      <w:pPr>
        <w:pStyle w:val="FOD-normal"/>
        <w:numPr>
          <w:ilvl w:val="0"/>
          <w:numId w:val="317"/>
        </w:numPr>
        <w:rPr>
          <w:i/>
        </w:rPr>
      </w:pPr>
      <w:r w:rsidRPr="008E0F64">
        <w:t xml:space="preserve">Zurverfügungstellung an die Betreffenden der in </w:t>
      </w:r>
      <w:r w:rsidRPr="008E0F64">
        <w:rPr>
          <w:i/>
        </w:rPr>
        <w:t>Abschnitt 9.1.2</w:t>
      </w:r>
      <w:r w:rsidRPr="008E0F64">
        <w:t xml:space="preserve"> erwähnten Elemente in Bezug auf hauswirtschaftliche Niederspannung-Photovoltaikanlagen zur Einsichtnahme,</w:t>
      </w:r>
    </w:p>
    <w:p w14:paraId="7D0520B7" w14:textId="77777777" w:rsidR="00A24B30" w:rsidRPr="008E0F64" w:rsidRDefault="00A24B30" w:rsidP="00445351">
      <w:pPr>
        <w:pStyle w:val="FOD-normal"/>
        <w:numPr>
          <w:ilvl w:val="0"/>
          <w:numId w:val="317"/>
        </w:numPr>
        <w:spacing w:before="0"/>
        <w:ind w:left="357" w:hanging="357"/>
      </w:pPr>
      <w:r w:rsidRPr="008E0F64">
        <w:t>Kennzeichnung von Gleichstromleitern und aktiven Wechselstromleitern,</w:t>
      </w:r>
    </w:p>
    <w:p w14:paraId="48C51573" w14:textId="77777777" w:rsidR="00A24B30" w:rsidRPr="008E0F64" w:rsidRDefault="00A24B30" w:rsidP="00445351">
      <w:pPr>
        <w:pStyle w:val="FOD-normal"/>
        <w:numPr>
          <w:ilvl w:val="0"/>
          <w:numId w:val="317"/>
        </w:numPr>
        <w:spacing w:before="0"/>
        <w:ind w:left="357" w:hanging="357"/>
      </w:pPr>
      <w:r w:rsidRPr="008E0F64">
        <w:t>Anbringung an sorgfältig ausgewählten Stellen von Schildern zur Warnung vor den mit Strom verbundenen Gefahren, mit folgenden Hinweisen: "</w:t>
      </w:r>
      <w:r w:rsidRPr="008E0F64">
        <w:rPr>
          <w:i/>
        </w:rPr>
        <w:t>Nicht unter Last ausschalten</w:t>
      </w:r>
      <w:r w:rsidRPr="008E0F64">
        <w:t>" und "</w:t>
      </w:r>
      <w:r w:rsidRPr="008E0F64">
        <w:rPr>
          <w:i/>
        </w:rPr>
        <w:t>Elektrische Anlage steht immer unter Spannung</w:t>
      </w:r>
      <w:r w:rsidRPr="008E0F64">
        <w:t>" oder Gleichwertiges,</w:t>
      </w:r>
    </w:p>
    <w:p w14:paraId="4BD4B81D" w14:textId="77777777" w:rsidR="00A24B30" w:rsidRPr="008E0F64" w:rsidRDefault="00A24B30" w:rsidP="00445351">
      <w:pPr>
        <w:pStyle w:val="FOD-normal"/>
        <w:numPr>
          <w:ilvl w:val="0"/>
          <w:numId w:val="317"/>
        </w:numPr>
        <w:spacing w:before="0"/>
        <w:ind w:left="357" w:hanging="357"/>
      </w:pPr>
      <w:r w:rsidRPr="008E0F64">
        <w:t>Erdung, außer wenn vom Hersteller verboten, von Metallrahmen der Module und ihrer Strukturen mit einem Schutzleiter, dessen Querschnitt mindestens dem Querschnitt des Schutzleiters für die Versorgung mit Wechselspannung entspricht, mit einem Mindestquerschnitt von:</w:t>
      </w:r>
    </w:p>
    <w:p w14:paraId="3AA81A7C" w14:textId="77777777" w:rsidR="00A24B30" w:rsidRPr="008E0F64" w:rsidRDefault="00A24B30" w:rsidP="00445351">
      <w:pPr>
        <w:pStyle w:val="FOD-normal"/>
        <w:numPr>
          <w:ilvl w:val="0"/>
          <w:numId w:val="370"/>
        </w:numPr>
        <w:spacing w:before="0"/>
      </w:pPr>
      <w:r w:rsidRPr="008E0F64">
        <w:t>2,5 mm², wenn der Leiter einen mechanischen Schutz hat,</w:t>
      </w:r>
    </w:p>
    <w:p w14:paraId="5E0CDABE" w14:textId="77777777" w:rsidR="00A24B30" w:rsidRPr="008E0F64" w:rsidRDefault="00A24B30" w:rsidP="00445351">
      <w:pPr>
        <w:pStyle w:val="FOD-normal"/>
        <w:numPr>
          <w:ilvl w:val="0"/>
          <w:numId w:val="370"/>
        </w:numPr>
        <w:spacing w:before="0"/>
      </w:pPr>
      <w:r w:rsidRPr="008E0F64">
        <w:t>4 mm², wenn der Leiter keinen mechanischen Schutz hat.</w:t>
      </w:r>
    </w:p>
    <w:p w14:paraId="2E3080BE" w14:textId="77777777" w:rsidR="00A24B30" w:rsidRPr="008E0F64" w:rsidRDefault="00A24B30" w:rsidP="00A24B30">
      <w:pPr>
        <w:pStyle w:val="FOD-niv3"/>
      </w:pPr>
      <w:bookmarkStart w:id="2995" w:name="_Toc167269764"/>
      <w:bookmarkStart w:id="2996" w:name="_Toc167270924"/>
      <w:bookmarkStart w:id="2997" w:name="_Toc196399263"/>
      <w:r w:rsidRPr="008E0F64">
        <w:t>Abschnitt 7.112.3 - Tests und Messungen</w:t>
      </w:r>
      <w:bookmarkEnd w:id="2995"/>
      <w:bookmarkEnd w:id="2996"/>
      <w:bookmarkEnd w:id="2997"/>
    </w:p>
    <w:p w14:paraId="15C7CB13" w14:textId="7B938131" w:rsidR="00A24B30" w:rsidRPr="008E0F64" w:rsidRDefault="00A24B30" w:rsidP="00A24B30">
      <w:pPr>
        <w:pStyle w:val="FOD-normal"/>
      </w:pPr>
      <w:r w:rsidRPr="008E0F64">
        <w:t>Bei einer hauswirtschaftlichen Niederspannung-Photovoltaikanlage betreffen die Messungen und Tests, die im Rahmen der Konformitätsprüfung (</w:t>
      </w:r>
      <w:r w:rsidRPr="008E0F64">
        <w:rPr>
          <w:i/>
        </w:rPr>
        <w:t>Kapitel 6.4</w:t>
      </w:r>
      <w:r w:rsidRPr="008E0F64">
        <w:t>) bzw. des Kontrollbesuchs (</w:t>
      </w:r>
      <w:r w:rsidRPr="008E0F64">
        <w:rPr>
          <w:i/>
        </w:rPr>
        <w:t>Kapitel 6.5</w:t>
      </w:r>
      <w:r w:rsidRPr="008E0F64">
        <w:t xml:space="preserve">) von der in </w:t>
      </w:r>
      <w:r w:rsidRPr="008E0F64">
        <w:rPr>
          <w:i/>
        </w:rPr>
        <w:t>Kapitel 6.3</w:t>
      </w:r>
      <w:r w:rsidRPr="008E0F64">
        <w:t xml:space="preserve"> erwähnten zugelassenen Stelle durchgeführt werden, ebenfalls:</w:t>
      </w:r>
    </w:p>
    <w:p w14:paraId="2CC64769" w14:textId="77777777" w:rsidR="00A24B30" w:rsidRPr="008E0F64" w:rsidRDefault="00A24B30" w:rsidP="00445351">
      <w:pPr>
        <w:pStyle w:val="FOD-normal"/>
        <w:numPr>
          <w:ilvl w:val="0"/>
          <w:numId w:val="317"/>
        </w:numPr>
      </w:pPr>
      <w:r w:rsidRPr="008E0F64">
        <w:t>Abschaltung des automatischen Trennsystems, wenn (weniger als 5 Sekunden) keine Verteilnetzspannung vorhanden ist, und Stopp der photovoltaischen Produktion im Verteilnetz, bis die Spannung im Verteilnetz wiederhergestellt ist,</w:t>
      </w:r>
    </w:p>
    <w:p w14:paraId="4DAE40C4" w14:textId="77777777" w:rsidR="00A24B30" w:rsidRPr="008E0F64" w:rsidRDefault="00A24B30" w:rsidP="00445351">
      <w:pPr>
        <w:pStyle w:val="FOD-normal"/>
        <w:numPr>
          <w:ilvl w:val="0"/>
          <w:numId w:val="317"/>
        </w:numPr>
        <w:spacing w:before="0"/>
        <w:ind w:left="357" w:hanging="357"/>
      </w:pPr>
      <w:r w:rsidRPr="008E0F64">
        <w:t>automatische Abschaltung der Stromversorgung zum Schutz gegen elektrischen Schlag durch indirektes Berühren:</w:t>
      </w:r>
    </w:p>
    <w:p w14:paraId="30F76CD5" w14:textId="77777777" w:rsidR="00A24B30" w:rsidRPr="008E0F64" w:rsidRDefault="00A24B30" w:rsidP="00445351">
      <w:pPr>
        <w:pStyle w:val="FOD-normal"/>
        <w:numPr>
          <w:ilvl w:val="0"/>
          <w:numId w:val="369"/>
        </w:numPr>
        <w:spacing w:before="0"/>
      </w:pPr>
      <w:r w:rsidRPr="008E0F64">
        <w:t>Prüfung des Betriebs der Differenzstrom-Schutzeinrichtungen anhand des eigenen Prüftasters,</w:t>
      </w:r>
    </w:p>
    <w:p w14:paraId="1F16E1C0" w14:textId="77777777" w:rsidR="00A24B30" w:rsidRPr="008E0F64" w:rsidRDefault="00A24B30" w:rsidP="00445351">
      <w:pPr>
        <w:pStyle w:val="FOD-normal"/>
        <w:numPr>
          <w:ilvl w:val="0"/>
          <w:numId w:val="369"/>
        </w:numPr>
        <w:spacing w:before="0"/>
      </w:pPr>
      <w:r w:rsidRPr="008E0F64">
        <w:t>Prüfung der Fehlerschleifen und des korrekten Anschlusses der Differenzstrom-Schutzeinrichtungen durch Erzeugung eines Fehlerstroms, der mindestens einmal der Nennempfindlichkeit des Geräts entspricht.</w:t>
      </w:r>
    </w:p>
    <w:p w14:paraId="4BDF4955" w14:textId="77777777" w:rsidR="00A24B30" w:rsidRPr="008E0F64" w:rsidRDefault="00A24B30" w:rsidP="00A24B30">
      <w:pPr>
        <w:pStyle w:val="FOD-niv3"/>
      </w:pPr>
      <w:bookmarkStart w:id="2998" w:name="_Toc167269765"/>
      <w:bookmarkStart w:id="2999" w:name="_Toc167270925"/>
      <w:bookmarkStart w:id="3000" w:name="_Toc196399264"/>
      <w:r w:rsidRPr="008E0F64">
        <w:t>Abschnitt 7.112.4 - Berichte</w:t>
      </w:r>
      <w:bookmarkEnd w:id="2998"/>
      <w:bookmarkEnd w:id="2999"/>
      <w:bookmarkEnd w:id="3000"/>
    </w:p>
    <w:p w14:paraId="500D1FC3" w14:textId="77777777" w:rsidR="00A24B30" w:rsidRPr="008E0F64" w:rsidRDefault="00A24B30" w:rsidP="00A24B30">
      <w:pPr>
        <w:pStyle w:val="FOD-normal"/>
      </w:pPr>
      <w:r w:rsidRPr="008E0F64">
        <w:t>Der Bericht über die Konformitätsprüfung (</w:t>
      </w:r>
      <w:r w:rsidRPr="008E0F64">
        <w:rPr>
          <w:i/>
        </w:rPr>
        <w:t>Unterabschnitt 6.4.6.4</w:t>
      </w:r>
      <w:r w:rsidRPr="008E0F64">
        <w:t>) bzw. den Kontrollbesuch (</w:t>
      </w:r>
      <w:r w:rsidRPr="008E0F64">
        <w:rPr>
          <w:i/>
        </w:rPr>
        <w:t>Unterabschnitt 6.5.7.2</w:t>
      </w:r>
      <w:r w:rsidRPr="008E0F64">
        <w:t>) enthält bei einer hauswirtschaftlichen Photovoltaikanlage ebenfalls folgende Daten:</w:t>
      </w:r>
    </w:p>
    <w:p w14:paraId="22886C89" w14:textId="77777777" w:rsidR="00A24B30" w:rsidRPr="008E0F64" w:rsidRDefault="00A24B30" w:rsidP="00445351">
      <w:pPr>
        <w:pStyle w:val="Paragraphedeliste"/>
        <w:numPr>
          <w:ilvl w:val="0"/>
          <w:numId w:val="378"/>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Anzahl und Nennleistung der installierten Photovoltaikmodule,</w:t>
      </w:r>
    </w:p>
    <w:p w14:paraId="4ED77125" w14:textId="2340B148" w:rsidR="00A24B30" w:rsidRPr="008E0F64" w:rsidRDefault="00A24B30" w:rsidP="00445351">
      <w:pPr>
        <w:pStyle w:val="Paragraphedeliste"/>
        <w:numPr>
          <w:ilvl w:val="0"/>
          <w:numId w:val="378"/>
        </w:numPr>
        <w:autoSpaceDE w:val="0"/>
        <w:autoSpaceDN w:val="0"/>
        <w:adjustRightInd w:val="0"/>
        <w:spacing w:after="0" w:line="240" w:lineRule="auto"/>
        <w:jc w:val="both"/>
      </w:pPr>
      <w:r w:rsidRPr="008E0F64">
        <w:rPr>
          <w:rFonts w:ascii="Trebuchet MS" w:hAnsi="Trebuchet MS"/>
          <w:sz w:val="19"/>
        </w:rPr>
        <w:t>Anzahl, Art, Seriennummer und maximale Wechselstromleistung des/der installierten Wechsel</w:t>
      </w:r>
      <w:r w:rsidR="00B772C7" w:rsidRPr="008E0F64">
        <w:rPr>
          <w:rFonts w:ascii="Trebuchet MS" w:hAnsi="Trebuchet MS"/>
          <w:sz w:val="19"/>
        </w:rPr>
        <w:softHyphen/>
      </w:r>
      <w:r w:rsidRPr="008E0F64">
        <w:rPr>
          <w:rFonts w:ascii="Trebuchet MS" w:hAnsi="Trebuchet MS"/>
          <w:sz w:val="19"/>
        </w:rPr>
        <w:t>richter(s).</w:t>
      </w:r>
    </w:p>
    <w:p w14:paraId="52AB11F0" w14:textId="77777777" w:rsidR="00DF7325" w:rsidRPr="008E0F64" w:rsidRDefault="00DF7325" w:rsidP="00A24B30">
      <w:pPr>
        <w:pStyle w:val="FOD-niv1"/>
        <w:sectPr w:rsidR="00DF7325" w:rsidRPr="008E0F64" w:rsidSect="00CE61E8">
          <w:type w:val="continuous"/>
          <w:pgSz w:w="11907" w:h="16839" w:code="9"/>
          <w:pgMar w:top="1440" w:right="1440" w:bottom="1440" w:left="1440" w:header="708" w:footer="970" w:gutter="0"/>
          <w:cols w:space="708"/>
          <w:docGrid w:linePitch="360"/>
        </w:sectPr>
      </w:pPr>
      <w:bookmarkStart w:id="3001" w:name="_Toc16234762"/>
      <w:bookmarkEnd w:id="2399"/>
    </w:p>
    <w:p w14:paraId="6E7BDB4B" w14:textId="3DFA9ECE" w:rsidR="00A24B30" w:rsidRPr="008E0F64" w:rsidRDefault="00A24B30" w:rsidP="00A24B30">
      <w:pPr>
        <w:pStyle w:val="FOD-niv1"/>
      </w:pPr>
      <w:bookmarkStart w:id="3002" w:name="_Toc167269887"/>
      <w:bookmarkStart w:id="3003" w:name="_Toc196465654"/>
      <w:bookmarkStart w:id="3004" w:name="_Toc202779211"/>
      <w:r w:rsidRPr="008E0F64">
        <w:lastRenderedPageBreak/>
        <w:t>Teil 8 - Besondere Vorschriften in Bezug auf bestehende elektrische Anlagen</w:t>
      </w:r>
      <w:bookmarkEnd w:id="3001"/>
      <w:bookmarkEnd w:id="3002"/>
      <w:bookmarkEnd w:id="3003"/>
      <w:bookmarkEnd w:id="3004"/>
    </w:p>
    <w:p w14:paraId="7F1BF4D2" w14:textId="12D0C234" w:rsidR="004146C6" w:rsidRPr="008E0F64" w:rsidRDefault="00A24B30">
      <w:pPr>
        <w:pStyle w:val="TM1"/>
        <w:rPr>
          <w:rFonts w:asciiTheme="minorHAnsi" w:eastAsiaTheme="minorEastAsia" w:hAnsiTheme="minorHAnsi"/>
          <w:b w:val="0"/>
          <w:caps w:val="0"/>
          <w:kern w:val="2"/>
          <w:sz w:val="24"/>
          <w:szCs w:val="24"/>
          <w:lang w:eastAsia="fr-BE"/>
          <w14:ligatures w14:val="standardContextual"/>
        </w:rPr>
      </w:pPr>
      <w:r w:rsidRPr="008E0F64">
        <w:rPr>
          <w:b w:val="0"/>
          <w:i/>
          <w:caps w:val="0"/>
        </w:rPr>
        <w:fldChar w:fldCharType="begin"/>
      </w:r>
      <w:r w:rsidRPr="008E0F64">
        <w:rPr>
          <w:b w:val="0"/>
          <w:i/>
          <w:caps w:val="0"/>
        </w:rPr>
        <w:instrText xml:space="preserve"> TOC \t "FOD-niv2;1;FOD-niv3;2;FOD-niv4;3;FOD-niv5;4;" \b Partie_8 </w:instrText>
      </w:r>
      <w:r w:rsidRPr="008E0F64">
        <w:rPr>
          <w:b w:val="0"/>
          <w:i/>
          <w:caps w:val="0"/>
        </w:rPr>
        <w:fldChar w:fldCharType="separate"/>
      </w:r>
      <w:r w:rsidR="004146C6" w:rsidRPr="008E0F64">
        <w:t>Kapitel 8.1 - Einleitung</w:t>
      </w:r>
      <w:r w:rsidR="004146C6" w:rsidRPr="008E0F64">
        <w:tab/>
      </w:r>
      <w:r w:rsidR="004146C6" w:rsidRPr="008E0F64">
        <w:fldChar w:fldCharType="begin"/>
      </w:r>
      <w:r w:rsidR="004146C6" w:rsidRPr="008E0F64">
        <w:instrText xml:space="preserve"> PAGEREF _Toc167268603 \h </w:instrText>
      </w:r>
      <w:r w:rsidR="004146C6" w:rsidRPr="008E0F64">
        <w:fldChar w:fldCharType="separate"/>
      </w:r>
      <w:r w:rsidR="00727CDC">
        <w:t>260</w:t>
      </w:r>
      <w:r w:rsidR="004146C6" w:rsidRPr="008E0F64">
        <w:fldChar w:fldCharType="end"/>
      </w:r>
    </w:p>
    <w:p w14:paraId="6E8C1525" w14:textId="1FD5FAA6" w:rsidR="004146C6" w:rsidRPr="008E0F64" w:rsidRDefault="004146C6">
      <w:pPr>
        <w:pStyle w:val="TM2"/>
        <w:rPr>
          <w:rFonts w:asciiTheme="minorHAnsi" w:hAnsiTheme="minorHAnsi"/>
          <w:b w:val="0"/>
          <w:kern w:val="2"/>
          <w:sz w:val="24"/>
          <w:szCs w:val="24"/>
          <w:lang w:eastAsia="fr-BE"/>
          <w14:ligatures w14:val="standardContextual"/>
        </w:rPr>
      </w:pPr>
      <w:r w:rsidRPr="008E0F64">
        <w:t>Abschnitt 8.1.1 - Begriffsbestimmungen</w:t>
      </w:r>
      <w:r w:rsidRPr="008E0F64">
        <w:tab/>
      </w:r>
      <w:r w:rsidRPr="008E0F64">
        <w:fldChar w:fldCharType="begin"/>
      </w:r>
      <w:r w:rsidRPr="008E0F64">
        <w:instrText xml:space="preserve"> PAGEREF _Toc167268604 \h </w:instrText>
      </w:r>
      <w:r w:rsidRPr="008E0F64">
        <w:fldChar w:fldCharType="separate"/>
      </w:r>
      <w:r w:rsidR="00727CDC">
        <w:t>260</w:t>
      </w:r>
      <w:r w:rsidRPr="008E0F64">
        <w:fldChar w:fldCharType="end"/>
      </w:r>
    </w:p>
    <w:p w14:paraId="0F142C33" w14:textId="0E35CD4B" w:rsidR="004146C6" w:rsidRPr="008E0F64" w:rsidRDefault="004146C6">
      <w:pPr>
        <w:pStyle w:val="TM2"/>
        <w:rPr>
          <w:rFonts w:asciiTheme="minorHAnsi" w:hAnsiTheme="minorHAnsi"/>
          <w:b w:val="0"/>
          <w:kern w:val="2"/>
          <w:sz w:val="24"/>
          <w:szCs w:val="24"/>
          <w:lang w:eastAsia="fr-BE"/>
          <w14:ligatures w14:val="standardContextual"/>
        </w:rPr>
      </w:pPr>
      <w:r w:rsidRPr="008E0F64">
        <w:t>Abschnitt 8.1.2 - Auf der Grundlage der früheren A.O.E.A. geprüfte bestehende elektrische Anlagen</w:t>
      </w:r>
      <w:r w:rsidRPr="008E0F64">
        <w:tab/>
      </w:r>
      <w:r w:rsidRPr="008E0F64">
        <w:fldChar w:fldCharType="begin"/>
      </w:r>
      <w:r w:rsidRPr="008E0F64">
        <w:instrText xml:space="preserve"> PAGEREF _Toc167268605 \h </w:instrText>
      </w:r>
      <w:r w:rsidRPr="008E0F64">
        <w:fldChar w:fldCharType="separate"/>
      </w:r>
      <w:r w:rsidR="00727CDC">
        <w:t>260</w:t>
      </w:r>
      <w:r w:rsidRPr="008E0F64">
        <w:fldChar w:fldCharType="end"/>
      </w:r>
    </w:p>
    <w:p w14:paraId="13F04878" w14:textId="52A1C06F"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 xml:space="preserve">Kapitel 8.2 - </w:t>
      </w:r>
      <w:r w:rsidRPr="008E0F64">
        <w:rPr>
          <w:b w:val="0"/>
          <w:bCs/>
        </w:rPr>
        <w:t>[</w:t>
      </w:r>
      <w:r w:rsidRPr="008E0F64">
        <w:t>Abweichungsbestimmungen für bestehende hauswirtschaftliche elektrische Anlagen</w:t>
      </w:r>
      <w:r w:rsidRPr="008E0F64">
        <w:tab/>
      </w:r>
      <w:r w:rsidRPr="008E0F64">
        <w:fldChar w:fldCharType="begin"/>
      </w:r>
      <w:r w:rsidRPr="008E0F64">
        <w:instrText xml:space="preserve"> PAGEREF _Toc167268606 \h </w:instrText>
      </w:r>
      <w:r w:rsidRPr="008E0F64">
        <w:fldChar w:fldCharType="separate"/>
      </w:r>
      <w:r w:rsidR="00727CDC">
        <w:t>261</w:t>
      </w:r>
      <w:r w:rsidRPr="008E0F64">
        <w:fldChar w:fldCharType="end"/>
      </w:r>
    </w:p>
    <w:p w14:paraId="0418CFF5" w14:textId="5F6FBA42" w:rsidR="004146C6" w:rsidRPr="008E0F64" w:rsidRDefault="004146C6">
      <w:pPr>
        <w:pStyle w:val="TM2"/>
        <w:rPr>
          <w:rFonts w:asciiTheme="minorHAnsi" w:hAnsiTheme="minorHAnsi"/>
          <w:b w:val="0"/>
          <w:kern w:val="2"/>
          <w:sz w:val="24"/>
          <w:szCs w:val="24"/>
          <w:lang w:eastAsia="fr-BE"/>
          <w14:ligatures w14:val="standardContextual"/>
        </w:rPr>
      </w:pPr>
      <w:r w:rsidRPr="008E0F64">
        <w:t>Abschnitt 8.2.1 - Bestehende Teile von alten hauswirtschaftlichen elektrischen Anlagen</w:t>
      </w:r>
      <w:r w:rsidRPr="008E0F64">
        <w:tab/>
      </w:r>
      <w:r w:rsidRPr="008E0F64">
        <w:fldChar w:fldCharType="begin"/>
      </w:r>
      <w:r w:rsidRPr="008E0F64">
        <w:instrText xml:space="preserve"> PAGEREF _Toc167268607 \h </w:instrText>
      </w:r>
      <w:r w:rsidRPr="008E0F64">
        <w:fldChar w:fldCharType="separate"/>
      </w:r>
      <w:r w:rsidR="00727CDC">
        <w:t>261</w:t>
      </w:r>
      <w:r w:rsidRPr="008E0F64">
        <w:fldChar w:fldCharType="end"/>
      </w:r>
    </w:p>
    <w:p w14:paraId="46EE8B7F" w14:textId="05BB3D41" w:rsidR="004146C6" w:rsidRPr="008E0F64" w:rsidRDefault="004146C6">
      <w:pPr>
        <w:pStyle w:val="TM2"/>
        <w:rPr>
          <w:rFonts w:asciiTheme="minorHAnsi" w:hAnsiTheme="minorHAnsi"/>
          <w:b w:val="0"/>
          <w:kern w:val="2"/>
          <w:sz w:val="24"/>
          <w:szCs w:val="24"/>
          <w:lang w:eastAsia="fr-BE"/>
          <w14:ligatures w14:val="standardContextual"/>
        </w:rPr>
      </w:pPr>
      <w:r w:rsidRPr="008E0F64">
        <w:t xml:space="preserve">Abschnitt 8.2.2 - </w:t>
      </w:r>
      <w:r w:rsidRPr="008E0F64">
        <w:rPr>
          <w:iCs/>
        </w:rPr>
        <w:t>Bestehende Teile von hauswirtschaftlichen elektrischen Anlagen nach früherer</w:t>
      </w:r>
      <w:r w:rsidRPr="008E0F64">
        <w:t xml:space="preserve"> A.O.E.A.</w:t>
      </w:r>
      <w:r w:rsidRPr="008E0F64">
        <w:tab/>
      </w:r>
      <w:r w:rsidRPr="008E0F64">
        <w:fldChar w:fldCharType="begin"/>
      </w:r>
      <w:r w:rsidRPr="008E0F64">
        <w:instrText xml:space="preserve"> PAGEREF _Toc167268608 \h </w:instrText>
      </w:r>
      <w:r w:rsidRPr="008E0F64">
        <w:fldChar w:fldCharType="separate"/>
      </w:r>
      <w:r w:rsidR="00727CDC">
        <w:t>265</w:t>
      </w:r>
      <w:r w:rsidRPr="008E0F64">
        <w:fldChar w:fldCharType="end"/>
      </w:r>
    </w:p>
    <w:p w14:paraId="486A6865" w14:textId="05A77A6E"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8.3 - Abweichungsbestimmungen für bestehende nicht hauswirtschaftliche elektrische Anlagen</w:t>
      </w:r>
      <w:r w:rsidRPr="008E0F64">
        <w:tab/>
      </w:r>
      <w:r w:rsidRPr="008E0F64">
        <w:fldChar w:fldCharType="begin"/>
      </w:r>
      <w:r w:rsidRPr="008E0F64">
        <w:instrText xml:space="preserve"> PAGEREF _Toc167268609 \h </w:instrText>
      </w:r>
      <w:r w:rsidRPr="008E0F64">
        <w:fldChar w:fldCharType="separate"/>
      </w:r>
      <w:r w:rsidR="00727CDC">
        <w:t>268</w:t>
      </w:r>
      <w:r w:rsidRPr="008E0F64">
        <w:fldChar w:fldCharType="end"/>
      </w:r>
    </w:p>
    <w:p w14:paraId="3533BBB1" w14:textId="63318F27" w:rsidR="004146C6" w:rsidRPr="008E0F64" w:rsidRDefault="004146C6">
      <w:pPr>
        <w:pStyle w:val="TM2"/>
        <w:rPr>
          <w:rFonts w:asciiTheme="minorHAnsi" w:hAnsiTheme="minorHAnsi"/>
          <w:b w:val="0"/>
          <w:kern w:val="2"/>
          <w:sz w:val="24"/>
          <w:szCs w:val="24"/>
          <w:lang w:eastAsia="fr-BE"/>
          <w14:ligatures w14:val="standardContextual"/>
        </w:rPr>
      </w:pPr>
      <w:r w:rsidRPr="008E0F64">
        <w:t>Abschnitt 8.3.1 - Alte nicht hauswirtschaftliche elektrische Anlagen</w:t>
      </w:r>
      <w:r w:rsidRPr="008E0F64">
        <w:tab/>
      </w:r>
      <w:r w:rsidRPr="008E0F64">
        <w:fldChar w:fldCharType="begin"/>
      </w:r>
      <w:r w:rsidRPr="008E0F64">
        <w:instrText xml:space="preserve"> PAGEREF _Toc167268610 \h </w:instrText>
      </w:r>
      <w:r w:rsidRPr="008E0F64">
        <w:fldChar w:fldCharType="separate"/>
      </w:r>
      <w:r w:rsidR="00727CDC">
        <w:t>268</w:t>
      </w:r>
      <w:r w:rsidRPr="008E0F64">
        <w:fldChar w:fldCharType="end"/>
      </w:r>
    </w:p>
    <w:p w14:paraId="1CB43657" w14:textId="65159D7A"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8.3.1.1 - Elektrische Anlagen an Orten, an denen keine in Artikel 2 des Gesetzes vom 4. August 1996 über das Wohlbefinden der Arbeitnehmer bei der Ausführung ihrer Arbeit erwähnten Personen beschäftigt sind</w:t>
      </w:r>
      <w:r w:rsidRPr="008E0F64">
        <w:rPr>
          <w:noProof/>
        </w:rPr>
        <w:tab/>
      </w:r>
      <w:r w:rsidRPr="008E0F64">
        <w:rPr>
          <w:noProof/>
        </w:rPr>
        <w:fldChar w:fldCharType="begin"/>
      </w:r>
      <w:r w:rsidRPr="008E0F64">
        <w:rPr>
          <w:noProof/>
        </w:rPr>
        <w:instrText xml:space="preserve"> PAGEREF _Toc167268611 \h </w:instrText>
      </w:r>
      <w:r w:rsidRPr="008E0F64">
        <w:rPr>
          <w:noProof/>
        </w:rPr>
      </w:r>
      <w:r w:rsidRPr="008E0F64">
        <w:rPr>
          <w:noProof/>
        </w:rPr>
        <w:fldChar w:fldCharType="separate"/>
      </w:r>
      <w:r w:rsidR="00727CDC">
        <w:rPr>
          <w:noProof/>
        </w:rPr>
        <w:t>268</w:t>
      </w:r>
      <w:r w:rsidRPr="008E0F64">
        <w:rPr>
          <w:noProof/>
        </w:rPr>
        <w:fldChar w:fldCharType="end"/>
      </w:r>
    </w:p>
    <w:p w14:paraId="4895748E" w14:textId="0D51F2E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8.3.1.2 - Elektrische Anlagen an Orten, an denen in Artikel 2 des Gesetzes vom 4. August 1996 über das Wohlbefinden der Arbeitnehmer bei der Ausführung ihrer Arbeit erwähnte Personen beschäftigt sind</w:t>
      </w:r>
      <w:r w:rsidRPr="008E0F64">
        <w:rPr>
          <w:noProof/>
        </w:rPr>
        <w:tab/>
      </w:r>
      <w:r w:rsidRPr="008E0F64">
        <w:rPr>
          <w:noProof/>
        </w:rPr>
        <w:fldChar w:fldCharType="begin"/>
      </w:r>
      <w:r w:rsidRPr="008E0F64">
        <w:rPr>
          <w:noProof/>
        </w:rPr>
        <w:instrText xml:space="preserve"> PAGEREF _Toc167268612 \h </w:instrText>
      </w:r>
      <w:r w:rsidRPr="008E0F64">
        <w:rPr>
          <w:noProof/>
        </w:rPr>
      </w:r>
      <w:r w:rsidRPr="008E0F64">
        <w:rPr>
          <w:noProof/>
        </w:rPr>
        <w:fldChar w:fldCharType="separate"/>
      </w:r>
      <w:r w:rsidR="00727CDC">
        <w:rPr>
          <w:noProof/>
        </w:rPr>
        <w:t>269</w:t>
      </w:r>
      <w:r w:rsidRPr="008E0F64">
        <w:rPr>
          <w:noProof/>
        </w:rPr>
        <w:fldChar w:fldCharType="end"/>
      </w:r>
    </w:p>
    <w:p w14:paraId="28A55A55" w14:textId="10F811BF" w:rsidR="004146C6" w:rsidRPr="008E0F64" w:rsidRDefault="004146C6">
      <w:pPr>
        <w:pStyle w:val="TM2"/>
        <w:rPr>
          <w:rFonts w:asciiTheme="minorHAnsi" w:hAnsiTheme="minorHAnsi"/>
          <w:b w:val="0"/>
          <w:kern w:val="2"/>
          <w:sz w:val="24"/>
          <w:szCs w:val="24"/>
          <w:lang w:eastAsia="fr-BE"/>
          <w14:ligatures w14:val="standardContextual"/>
        </w:rPr>
      </w:pPr>
      <w:r w:rsidRPr="008E0F64">
        <w:t>Abschnitt 8.3.2 - Nicht hauswirtschaftliche elektrische Anlagen nach früherer A.O.E.A.</w:t>
      </w:r>
      <w:r w:rsidRPr="008E0F64">
        <w:tab/>
      </w:r>
      <w:r w:rsidRPr="008E0F64">
        <w:fldChar w:fldCharType="begin"/>
      </w:r>
      <w:r w:rsidRPr="008E0F64">
        <w:instrText xml:space="preserve"> PAGEREF _Toc167268613 \h </w:instrText>
      </w:r>
      <w:r w:rsidRPr="008E0F64">
        <w:fldChar w:fldCharType="separate"/>
      </w:r>
      <w:r w:rsidR="00727CDC">
        <w:t>269</w:t>
      </w:r>
      <w:r w:rsidRPr="008E0F64">
        <w:fldChar w:fldCharType="end"/>
      </w:r>
    </w:p>
    <w:p w14:paraId="6A87342F" w14:textId="41DD10E3"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8.3.2.1 - Allgemeines</w:t>
      </w:r>
      <w:r w:rsidRPr="008E0F64">
        <w:rPr>
          <w:noProof/>
        </w:rPr>
        <w:tab/>
      </w:r>
      <w:r w:rsidRPr="008E0F64">
        <w:rPr>
          <w:noProof/>
        </w:rPr>
        <w:fldChar w:fldCharType="begin"/>
      </w:r>
      <w:r w:rsidRPr="008E0F64">
        <w:rPr>
          <w:noProof/>
        </w:rPr>
        <w:instrText xml:space="preserve"> PAGEREF _Toc167268614 \h </w:instrText>
      </w:r>
      <w:r w:rsidRPr="008E0F64">
        <w:rPr>
          <w:noProof/>
        </w:rPr>
      </w:r>
      <w:r w:rsidRPr="008E0F64">
        <w:rPr>
          <w:noProof/>
        </w:rPr>
        <w:fldChar w:fldCharType="separate"/>
      </w:r>
      <w:r w:rsidR="00727CDC">
        <w:rPr>
          <w:noProof/>
        </w:rPr>
        <w:t>269</w:t>
      </w:r>
      <w:r w:rsidRPr="008E0F64">
        <w:rPr>
          <w:noProof/>
        </w:rPr>
        <w:fldChar w:fldCharType="end"/>
      </w:r>
    </w:p>
    <w:p w14:paraId="5FE9EFF3" w14:textId="4D016629"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8.3.2.2 - Abweichungsbestimmungen</w:t>
      </w:r>
      <w:r w:rsidRPr="008E0F64">
        <w:rPr>
          <w:noProof/>
        </w:rPr>
        <w:tab/>
      </w:r>
      <w:r w:rsidRPr="008E0F64">
        <w:rPr>
          <w:noProof/>
        </w:rPr>
        <w:fldChar w:fldCharType="begin"/>
      </w:r>
      <w:r w:rsidRPr="008E0F64">
        <w:rPr>
          <w:noProof/>
        </w:rPr>
        <w:instrText xml:space="preserve"> PAGEREF _Toc167268615 \h </w:instrText>
      </w:r>
      <w:r w:rsidRPr="008E0F64">
        <w:rPr>
          <w:noProof/>
        </w:rPr>
      </w:r>
      <w:r w:rsidRPr="008E0F64">
        <w:rPr>
          <w:noProof/>
        </w:rPr>
        <w:fldChar w:fldCharType="separate"/>
      </w:r>
      <w:r w:rsidR="00727CDC">
        <w:rPr>
          <w:noProof/>
        </w:rPr>
        <w:t>269</w:t>
      </w:r>
      <w:r w:rsidRPr="008E0F64">
        <w:rPr>
          <w:noProof/>
        </w:rPr>
        <w:fldChar w:fldCharType="end"/>
      </w:r>
    </w:p>
    <w:p w14:paraId="2CA7274D" w14:textId="5C1BCF1B" w:rsidR="004146C6" w:rsidRPr="008E0F64" w:rsidRDefault="004146C6">
      <w:pPr>
        <w:pStyle w:val="TM1"/>
        <w:rPr>
          <w:rFonts w:asciiTheme="minorHAnsi" w:eastAsiaTheme="minorEastAsia" w:hAnsiTheme="minorHAnsi"/>
          <w:b w:val="0"/>
          <w:caps w:val="0"/>
          <w:kern w:val="2"/>
          <w:sz w:val="24"/>
          <w:szCs w:val="24"/>
          <w:lang w:eastAsia="fr-BE"/>
          <w14:ligatures w14:val="standardContextual"/>
        </w:rPr>
      </w:pPr>
      <w:r w:rsidRPr="008E0F64">
        <w:t>Kapitel 8.4 - Kontrollbesuche von bestimmten bestehenden alten elektrischen Anlagen, die keiner Konformitätsprüfung gemäß der früheren A.O.E.A. unterzogen wurden</w:t>
      </w:r>
      <w:r w:rsidRPr="008E0F64">
        <w:tab/>
      </w:r>
      <w:r w:rsidRPr="008E0F64">
        <w:fldChar w:fldCharType="begin"/>
      </w:r>
      <w:r w:rsidRPr="008E0F64">
        <w:instrText xml:space="preserve"> PAGEREF _Toc167268616 \h </w:instrText>
      </w:r>
      <w:r w:rsidRPr="008E0F64">
        <w:fldChar w:fldCharType="separate"/>
      </w:r>
      <w:r w:rsidR="00727CDC">
        <w:t>270</w:t>
      </w:r>
      <w:r w:rsidRPr="008E0F64">
        <w:fldChar w:fldCharType="end"/>
      </w:r>
    </w:p>
    <w:p w14:paraId="239B8FA3" w14:textId="3CBBAC4E" w:rsidR="004146C6" w:rsidRPr="008E0F64" w:rsidRDefault="004146C6">
      <w:pPr>
        <w:pStyle w:val="TM2"/>
        <w:rPr>
          <w:rFonts w:asciiTheme="minorHAnsi" w:hAnsiTheme="minorHAnsi"/>
          <w:b w:val="0"/>
          <w:kern w:val="2"/>
          <w:sz w:val="24"/>
          <w:szCs w:val="24"/>
          <w:lang w:eastAsia="fr-BE"/>
          <w14:ligatures w14:val="standardContextual"/>
        </w:rPr>
      </w:pPr>
      <w:r w:rsidRPr="008E0F64">
        <w:t>Abschnitt 8.4.1 - Kontrollbesuch einer alten hauswirtschaftlichen elektrischen Anlage in einer Wohneinheit vor Anhebung der Anschlussleistung an das öffentliche Verteilnetz</w:t>
      </w:r>
      <w:r w:rsidRPr="008E0F64">
        <w:tab/>
      </w:r>
      <w:r w:rsidRPr="008E0F64">
        <w:fldChar w:fldCharType="begin"/>
      </w:r>
      <w:r w:rsidRPr="008E0F64">
        <w:instrText xml:space="preserve"> PAGEREF _Toc167268617 \h </w:instrText>
      </w:r>
      <w:r w:rsidRPr="008E0F64">
        <w:fldChar w:fldCharType="separate"/>
      </w:r>
      <w:r w:rsidR="00727CDC">
        <w:t>270</w:t>
      </w:r>
      <w:r w:rsidRPr="008E0F64">
        <w:fldChar w:fldCharType="end"/>
      </w:r>
    </w:p>
    <w:p w14:paraId="21E231D0" w14:textId="285CC332" w:rsidR="004146C6" w:rsidRPr="008E0F64" w:rsidRDefault="004146C6">
      <w:pPr>
        <w:pStyle w:val="TM2"/>
        <w:rPr>
          <w:rFonts w:asciiTheme="minorHAnsi" w:hAnsiTheme="minorHAnsi"/>
          <w:b w:val="0"/>
          <w:kern w:val="2"/>
          <w:sz w:val="24"/>
          <w:szCs w:val="24"/>
          <w:lang w:eastAsia="fr-BE"/>
          <w14:ligatures w14:val="standardContextual"/>
        </w:rPr>
      </w:pPr>
      <w:r w:rsidRPr="008E0F64">
        <w:t>Abschnitt 8.4.2 - Kontrollbesuch einer alten hauswirtschaftlichen elektrischen Anlage in einer Wohneinheit zum Zeitpunkt des Verkaufs</w:t>
      </w:r>
      <w:r w:rsidRPr="008E0F64">
        <w:tab/>
      </w:r>
      <w:r w:rsidRPr="008E0F64">
        <w:fldChar w:fldCharType="begin"/>
      </w:r>
      <w:r w:rsidRPr="008E0F64">
        <w:instrText xml:space="preserve"> PAGEREF _Toc167268618 \h </w:instrText>
      </w:r>
      <w:r w:rsidRPr="008E0F64">
        <w:fldChar w:fldCharType="separate"/>
      </w:r>
      <w:r w:rsidR="00727CDC">
        <w:t>271</w:t>
      </w:r>
      <w:r w:rsidRPr="008E0F64">
        <w:fldChar w:fldCharType="end"/>
      </w:r>
    </w:p>
    <w:p w14:paraId="7D9DCAFB" w14:textId="1C30FA5F"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8.4.2.1 - Anwendungsbereich</w:t>
      </w:r>
      <w:r w:rsidRPr="008E0F64">
        <w:rPr>
          <w:noProof/>
        </w:rPr>
        <w:tab/>
      </w:r>
      <w:r w:rsidRPr="008E0F64">
        <w:rPr>
          <w:noProof/>
        </w:rPr>
        <w:fldChar w:fldCharType="begin"/>
      </w:r>
      <w:r w:rsidRPr="008E0F64">
        <w:rPr>
          <w:noProof/>
        </w:rPr>
        <w:instrText xml:space="preserve"> PAGEREF _Toc167268619 \h </w:instrText>
      </w:r>
      <w:r w:rsidRPr="008E0F64">
        <w:rPr>
          <w:noProof/>
        </w:rPr>
      </w:r>
      <w:r w:rsidRPr="008E0F64">
        <w:rPr>
          <w:noProof/>
        </w:rPr>
        <w:fldChar w:fldCharType="separate"/>
      </w:r>
      <w:r w:rsidR="00727CDC">
        <w:rPr>
          <w:noProof/>
        </w:rPr>
        <w:t>271</w:t>
      </w:r>
      <w:r w:rsidRPr="008E0F64">
        <w:rPr>
          <w:noProof/>
        </w:rPr>
        <w:fldChar w:fldCharType="end"/>
      </w:r>
    </w:p>
    <w:p w14:paraId="2980F7E5" w14:textId="463C4468"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8.4.2.2 - Modalitäten für Kontrollbesuche</w:t>
      </w:r>
      <w:r w:rsidRPr="008E0F64">
        <w:rPr>
          <w:noProof/>
        </w:rPr>
        <w:tab/>
      </w:r>
      <w:r w:rsidRPr="008E0F64">
        <w:rPr>
          <w:noProof/>
        </w:rPr>
        <w:fldChar w:fldCharType="begin"/>
      </w:r>
      <w:r w:rsidRPr="008E0F64">
        <w:rPr>
          <w:noProof/>
        </w:rPr>
        <w:instrText xml:space="preserve"> PAGEREF _Toc167268620 \h </w:instrText>
      </w:r>
      <w:r w:rsidRPr="008E0F64">
        <w:rPr>
          <w:noProof/>
        </w:rPr>
      </w:r>
      <w:r w:rsidRPr="008E0F64">
        <w:rPr>
          <w:noProof/>
        </w:rPr>
        <w:fldChar w:fldCharType="separate"/>
      </w:r>
      <w:r w:rsidR="00727CDC">
        <w:rPr>
          <w:noProof/>
        </w:rPr>
        <w:t>271</w:t>
      </w:r>
      <w:r w:rsidRPr="008E0F64">
        <w:rPr>
          <w:noProof/>
        </w:rPr>
        <w:fldChar w:fldCharType="end"/>
      </w:r>
    </w:p>
    <w:p w14:paraId="53B2D7A5" w14:textId="0DCB8D2D" w:rsidR="004146C6" w:rsidRPr="008E0F64" w:rsidRDefault="004146C6">
      <w:pPr>
        <w:pStyle w:val="TM3"/>
        <w:rPr>
          <w:rFonts w:asciiTheme="minorHAnsi" w:hAnsiTheme="minorHAnsi"/>
          <w:noProof/>
          <w:kern w:val="2"/>
          <w:sz w:val="24"/>
          <w:szCs w:val="24"/>
          <w:lang w:eastAsia="fr-BE"/>
          <w14:ligatures w14:val="standardContextual"/>
        </w:rPr>
      </w:pPr>
      <w:r w:rsidRPr="008E0F64">
        <w:rPr>
          <w:noProof/>
        </w:rPr>
        <w:t>Unterabschnitt 8.4.2.3 - Bericht, Verstöße und späterer Kontrollbesuch</w:t>
      </w:r>
      <w:r w:rsidRPr="008E0F64">
        <w:rPr>
          <w:noProof/>
        </w:rPr>
        <w:tab/>
      </w:r>
      <w:r w:rsidRPr="008E0F64">
        <w:rPr>
          <w:noProof/>
        </w:rPr>
        <w:fldChar w:fldCharType="begin"/>
      </w:r>
      <w:r w:rsidRPr="008E0F64">
        <w:rPr>
          <w:noProof/>
        </w:rPr>
        <w:instrText xml:space="preserve"> PAGEREF _Toc167268621 \h </w:instrText>
      </w:r>
      <w:r w:rsidRPr="008E0F64">
        <w:rPr>
          <w:noProof/>
        </w:rPr>
      </w:r>
      <w:r w:rsidRPr="008E0F64">
        <w:rPr>
          <w:noProof/>
        </w:rPr>
        <w:fldChar w:fldCharType="separate"/>
      </w:r>
      <w:r w:rsidR="00727CDC">
        <w:rPr>
          <w:noProof/>
        </w:rPr>
        <w:t>272</w:t>
      </w:r>
      <w:r w:rsidRPr="008E0F64">
        <w:rPr>
          <w:noProof/>
        </w:rPr>
        <w:fldChar w:fldCharType="end"/>
      </w:r>
    </w:p>
    <w:p w14:paraId="0F07AB69" w14:textId="24B91DA2" w:rsidR="004146C6" w:rsidRPr="008E0F64" w:rsidRDefault="004146C6">
      <w:pPr>
        <w:pStyle w:val="TM2"/>
        <w:rPr>
          <w:rFonts w:asciiTheme="minorHAnsi" w:hAnsiTheme="minorHAnsi"/>
          <w:b w:val="0"/>
          <w:kern w:val="2"/>
          <w:sz w:val="24"/>
          <w:szCs w:val="24"/>
          <w:lang w:eastAsia="fr-BE"/>
          <w14:ligatures w14:val="standardContextual"/>
        </w:rPr>
      </w:pPr>
      <w:r w:rsidRPr="008E0F64">
        <w:t>Abschnitt 8.4.3 - Kontrollbesuch einer alten hauswirtschaftlichen elektrischen Anlage, die den Kriterien der Abschnitte 8.4.1 und 8.4.2 nicht entspricht</w:t>
      </w:r>
      <w:r w:rsidRPr="008E0F64">
        <w:tab/>
      </w:r>
      <w:r w:rsidRPr="008E0F64">
        <w:fldChar w:fldCharType="begin"/>
      </w:r>
      <w:r w:rsidRPr="008E0F64">
        <w:instrText xml:space="preserve"> PAGEREF _Toc167268622 \h </w:instrText>
      </w:r>
      <w:r w:rsidRPr="008E0F64">
        <w:fldChar w:fldCharType="separate"/>
      </w:r>
      <w:r w:rsidR="00727CDC">
        <w:t>273</w:t>
      </w:r>
      <w:r w:rsidRPr="008E0F64">
        <w:fldChar w:fldCharType="end"/>
      </w:r>
    </w:p>
    <w:p w14:paraId="3447A626" w14:textId="1BFF8A2B" w:rsidR="004146C6" w:rsidRPr="008E0F64" w:rsidRDefault="004146C6">
      <w:pPr>
        <w:pStyle w:val="TM2"/>
        <w:rPr>
          <w:rFonts w:asciiTheme="minorHAnsi" w:hAnsiTheme="minorHAnsi"/>
          <w:b w:val="0"/>
          <w:kern w:val="2"/>
          <w:sz w:val="24"/>
          <w:szCs w:val="24"/>
          <w:lang w:eastAsia="fr-BE"/>
          <w14:ligatures w14:val="standardContextual"/>
        </w:rPr>
      </w:pPr>
      <w:r w:rsidRPr="008E0F64">
        <w:t>Abschnitt 8.4.4 - Kontrollbesuch einer alten nicht hauswirtschaftlichen elektrischen Anlage an Orten, an denen keine in Artikel 2 des Gesetzes vom 4. August 1996 über das Wohlbefinden der Arbeitnehmer bei der Ausführung ihrer Arbeit erwähnten Personen beschäftigt sind</w:t>
      </w:r>
      <w:r w:rsidRPr="008E0F64">
        <w:tab/>
      </w:r>
      <w:r w:rsidRPr="008E0F64">
        <w:fldChar w:fldCharType="begin"/>
      </w:r>
      <w:r w:rsidRPr="008E0F64">
        <w:instrText xml:space="preserve"> PAGEREF _Toc167268623 \h </w:instrText>
      </w:r>
      <w:r w:rsidRPr="008E0F64">
        <w:fldChar w:fldCharType="separate"/>
      </w:r>
      <w:r w:rsidR="00727CDC">
        <w:t>273</w:t>
      </w:r>
      <w:r w:rsidRPr="008E0F64">
        <w:fldChar w:fldCharType="end"/>
      </w:r>
    </w:p>
    <w:p w14:paraId="116A551E" w14:textId="77777777" w:rsidR="001C0471" w:rsidRDefault="00A24B30" w:rsidP="001703B9">
      <w:pPr>
        <w:pStyle w:val="TM1"/>
        <w:ind w:left="0" w:firstLine="0"/>
        <w:rPr>
          <w:b w:val="0"/>
          <w:i/>
          <w:caps w:val="0"/>
        </w:rPr>
        <w:sectPr w:rsidR="001C0471" w:rsidSect="006F2B28">
          <w:footerReference w:type="default" r:id="rId282"/>
          <w:type w:val="oddPage"/>
          <w:pgSz w:w="11907" w:h="16840" w:code="9"/>
          <w:pgMar w:top="1440" w:right="1440" w:bottom="1440" w:left="1440" w:header="708" w:footer="708" w:gutter="0"/>
          <w:cols w:space="708"/>
          <w:docGrid w:linePitch="360"/>
        </w:sectPr>
      </w:pPr>
      <w:r w:rsidRPr="008E0F64">
        <w:rPr>
          <w:b w:val="0"/>
          <w:i/>
          <w:caps w:val="0"/>
        </w:rPr>
        <w:fldChar w:fldCharType="end"/>
      </w:r>
      <w:bookmarkStart w:id="3005" w:name="_Toc486239227"/>
      <w:bookmarkStart w:id="3006" w:name="_Toc486239420"/>
      <w:bookmarkStart w:id="3007" w:name="_Toc486239468"/>
      <w:bookmarkStart w:id="3008" w:name="_Toc16234763"/>
      <w:bookmarkStart w:id="3009" w:name="partie_8"/>
    </w:p>
    <w:p w14:paraId="35716EB6" w14:textId="0FB01BCF" w:rsidR="00A24B30" w:rsidRPr="008E0F64" w:rsidRDefault="00A24B30" w:rsidP="001703B9">
      <w:pPr>
        <w:pStyle w:val="FOD-niv2"/>
      </w:pPr>
      <w:bookmarkStart w:id="3010" w:name="_Toc167268603"/>
      <w:bookmarkStart w:id="3011" w:name="_Toc167269766"/>
      <w:bookmarkStart w:id="3012" w:name="_Toc167269888"/>
      <w:bookmarkStart w:id="3013" w:name="_Toc167270926"/>
      <w:bookmarkStart w:id="3014" w:name="_Toc196465655"/>
      <w:bookmarkStart w:id="3015" w:name="_Toc202779212"/>
      <w:r w:rsidRPr="008E0F64">
        <w:lastRenderedPageBreak/>
        <w:t xml:space="preserve">Kapitel 8.1 - </w:t>
      </w:r>
      <w:bookmarkEnd w:id="3005"/>
      <w:bookmarkEnd w:id="3006"/>
      <w:bookmarkEnd w:id="3007"/>
      <w:r w:rsidRPr="008E0F64">
        <w:t>Einleitung</w:t>
      </w:r>
      <w:bookmarkEnd w:id="3008"/>
      <w:bookmarkEnd w:id="3010"/>
      <w:bookmarkEnd w:id="3011"/>
      <w:bookmarkEnd w:id="3012"/>
      <w:bookmarkEnd w:id="3013"/>
      <w:bookmarkEnd w:id="3014"/>
      <w:bookmarkEnd w:id="3015"/>
    </w:p>
    <w:p w14:paraId="5BB10313" w14:textId="77777777" w:rsidR="00A24B30" w:rsidRPr="008E0F64" w:rsidRDefault="00A24B30" w:rsidP="00A24B30">
      <w:pPr>
        <w:pStyle w:val="FOD-niv3"/>
      </w:pPr>
      <w:bookmarkStart w:id="3016" w:name="_Toc167268604"/>
      <w:bookmarkStart w:id="3017" w:name="_Toc167269767"/>
      <w:bookmarkStart w:id="3018" w:name="_Toc167270927"/>
      <w:r w:rsidRPr="008E0F64">
        <w:t>Abschnitt 8.1.1 - Begriffsbestimmungen</w:t>
      </w:r>
      <w:bookmarkEnd w:id="3016"/>
      <w:bookmarkEnd w:id="3017"/>
      <w:bookmarkEnd w:id="3018"/>
    </w:p>
    <w:p w14:paraId="30CFCA44" w14:textId="77777777" w:rsidR="00A24B30" w:rsidRPr="008E0F64" w:rsidRDefault="00A24B30" w:rsidP="00A24B30">
      <w:pPr>
        <w:spacing w:after="120" w:line="240" w:lineRule="auto"/>
        <w:jc w:val="both"/>
        <w:rPr>
          <w:rFonts w:ascii="Trebuchet MS" w:hAnsi="Trebuchet MS"/>
          <w:sz w:val="19"/>
          <w:szCs w:val="19"/>
        </w:rPr>
      </w:pPr>
      <w:bookmarkStart w:id="3019" w:name="_Toc486239228"/>
      <w:bookmarkStart w:id="3020" w:name="_Toc486239421"/>
      <w:bookmarkStart w:id="3021" w:name="_Toc486239469"/>
      <w:r w:rsidRPr="008E0F64">
        <w:rPr>
          <w:rFonts w:ascii="Trebuchet MS" w:hAnsi="Trebuchet MS"/>
          <w:sz w:val="19"/>
        </w:rPr>
        <w:t xml:space="preserve">Für die Anwendung von </w:t>
      </w:r>
      <w:r w:rsidRPr="008E0F64">
        <w:rPr>
          <w:rFonts w:ascii="Trebuchet MS" w:hAnsi="Trebuchet MS"/>
          <w:i/>
          <w:iCs/>
          <w:sz w:val="19"/>
        </w:rPr>
        <w:t>Teil 8</w:t>
      </w:r>
      <w:r w:rsidRPr="008E0F64">
        <w:rPr>
          <w:rFonts w:ascii="Trebuchet MS" w:hAnsi="Trebuchet MS"/>
          <w:sz w:val="19"/>
        </w:rPr>
        <w:t xml:space="preserve"> versteht man unter:</w:t>
      </w:r>
    </w:p>
    <w:p w14:paraId="2E8F6ECB" w14:textId="77777777" w:rsidR="00A24B30" w:rsidRPr="008E0F64" w:rsidRDefault="00A24B30" w:rsidP="00A24B30">
      <w:pPr>
        <w:spacing w:after="0" w:line="240" w:lineRule="auto"/>
        <w:ind w:left="1814" w:hanging="1814"/>
        <w:jc w:val="both"/>
        <w:rPr>
          <w:rFonts w:ascii="Trebuchet MS" w:hAnsi="Trebuchet MS"/>
          <w:sz w:val="19"/>
          <w:szCs w:val="19"/>
        </w:rPr>
      </w:pPr>
      <w:r w:rsidRPr="008E0F64">
        <w:rPr>
          <w:rFonts w:ascii="Trebuchet MS" w:hAnsi="Trebuchet MS"/>
          <w:b/>
          <w:sz w:val="19"/>
        </w:rPr>
        <w:t>früherer A.O.E.A.:</w:t>
      </w:r>
      <w:r w:rsidRPr="008E0F64">
        <w:rPr>
          <w:rFonts w:ascii="Trebuchet MS" w:hAnsi="Trebuchet MS"/>
          <w:sz w:val="19"/>
        </w:rPr>
        <w:t xml:space="preserve"> die Allgemeine Ordnung für elektrische Anlagen, gebilligt durch die Königlichen Erlasse vom 10. März 1981 und 2. September 1981, und ihre Abänderungen,</w:t>
      </w:r>
    </w:p>
    <w:p w14:paraId="4F9A1E4A" w14:textId="77777777" w:rsidR="00A24B30" w:rsidRPr="008E0F64" w:rsidRDefault="00A24B30" w:rsidP="00A24B30">
      <w:pPr>
        <w:spacing w:after="0" w:line="240" w:lineRule="auto"/>
        <w:ind w:left="3119" w:hanging="3119"/>
        <w:jc w:val="both"/>
        <w:rPr>
          <w:rFonts w:ascii="Trebuchet MS" w:hAnsi="Trebuchet MS"/>
          <w:sz w:val="19"/>
          <w:szCs w:val="19"/>
        </w:rPr>
      </w:pPr>
      <w:r w:rsidRPr="008E0F64">
        <w:rPr>
          <w:rFonts w:ascii="Trebuchet MS" w:hAnsi="Trebuchet MS"/>
          <w:b/>
          <w:sz w:val="19"/>
        </w:rPr>
        <w:t>bestehender elektrischer Anlage</w:t>
      </w:r>
      <w:r w:rsidRPr="008E0F64">
        <w:rPr>
          <w:rFonts w:ascii="Trebuchet MS" w:hAnsi="Trebuchet MS"/>
          <w:sz w:val="19"/>
        </w:rPr>
        <w:t xml:space="preserve">: elektrische Anlagen oder Teile von elektrischen Anlagen, mit deren  Errichtung vor Ort vor dem Datum des Inkrafttretens des vorliegenden Buches begonnen wurde und die keiner Konformitätsprüfung gemäß </w:t>
      </w:r>
      <w:r w:rsidRPr="008E0F64">
        <w:rPr>
          <w:rFonts w:ascii="Trebuchet MS" w:hAnsi="Trebuchet MS"/>
          <w:i/>
          <w:iCs/>
          <w:sz w:val="19"/>
        </w:rPr>
        <w:t>Kapitel 6.4</w:t>
      </w:r>
      <w:r w:rsidRPr="008E0F64">
        <w:rPr>
          <w:rFonts w:ascii="Trebuchet MS" w:hAnsi="Trebuchet MS"/>
          <w:sz w:val="19"/>
        </w:rPr>
        <w:t xml:space="preserve"> des vorliegenden Buches unterzogen wurden.</w:t>
      </w:r>
    </w:p>
    <w:p w14:paraId="6688CDBA" w14:textId="77777777" w:rsidR="00A24B30" w:rsidRPr="008E0F64" w:rsidRDefault="00A24B30" w:rsidP="00A24B30">
      <w:pPr>
        <w:spacing w:before="120" w:after="120" w:line="240" w:lineRule="auto"/>
        <w:jc w:val="both"/>
        <w:rPr>
          <w:rFonts w:ascii="Trebuchet MS" w:hAnsi="Trebuchet MS"/>
          <w:sz w:val="19"/>
          <w:szCs w:val="19"/>
        </w:rPr>
      </w:pPr>
      <w:r w:rsidRPr="008E0F64">
        <w:rPr>
          <w:rFonts w:ascii="Trebuchet MS" w:hAnsi="Trebuchet MS"/>
          <w:sz w:val="19"/>
        </w:rPr>
        <w:t>Als bestehende elektrische Anlagen betrachtet werden:</w:t>
      </w:r>
    </w:p>
    <w:p w14:paraId="29495866" w14:textId="77777777" w:rsidR="00A24B30" w:rsidRPr="008E0F64" w:rsidRDefault="00A24B30" w:rsidP="00445351">
      <w:pPr>
        <w:pStyle w:val="Paragraphedeliste"/>
        <w:numPr>
          <w:ilvl w:val="0"/>
          <w:numId w:val="380"/>
        </w:numPr>
        <w:spacing w:after="120" w:line="240" w:lineRule="auto"/>
        <w:ind w:left="357" w:hanging="357"/>
        <w:contextualSpacing w:val="0"/>
        <w:jc w:val="both"/>
        <w:rPr>
          <w:rFonts w:ascii="Trebuchet MS" w:hAnsi="Trebuchet MS"/>
          <w:sz w:val="19"/>
          <w:szCs w:val="19"/>
        </w:rPr>
      </w:pPr>
      <w:r w:rsidRPr="008E0F64">
        <w:rPr>
          <w:rFonts w:ascii="Trebuchet MS" w:hAnsi="Trebuchet MS"/>
          <w:sz w:val="19"/>
        </w:rPr>
        <w:t>alte hauswirtschaftliche elektrische Anlagen oder Teile von alten hauswirtschaftlichen elektrischen Anlagen, mit deren Errichtung vor Ort vor dem 1. Oktober 1981 begonnen wurde, ob sie einem Kontrollbesuch gemäß der früheren A.O.E.A. unterzogen wurden oder nicht (in vorliegendem Buch "alte hauswirtschaftliche elektrische Anlagen" genannt),</w:t>
      </w:r>
    </w:p>
    <w:p w14:paraId="7DD1163F" w14:textId="77777777" w:rsidR="00A24B30" w:rsidRPr="008E0F64" w:rsidRDefault="00A24B30" w:rsidP="00445351">
      <w:pPr>
        <w:pStyle w:val="Paragraphedeliste"/>
        <w:numPr>
          <w:ilvl w:val="0"/>
          <w:numId w:val="380"/>
        </w:numPr>
        <w:spacing w:after="0" w:line="240" w:lineRule="auto"/>
        <w:jc w:val="both"/>
        <w:rPr>
          <w:rFonts w:ascii="Trebuchet MS" w:hAnsi="Trebuchet MS"/>
          <w:sz w:val="19"/>
          <w:szCs w:val="19"/>
        </w:rPr>
      </w:pPr>
      <w:r w:rsidRPr="008E0F64">
        <w:rPr>
          <w:rFonts w:ascii="Trebuchet MS" w:hAnsi="Trebuchet MS"/>
          <w:sz w:val="19"/>
        </w:rPr>
        <w:t>alte nicht hauswirtschaftliche elektrische Anlagen oder Teile von alten nicht hauswirtschaftlichen elektrischen Anlagen, mit deren Errichtung vor Ort spätestens begonnen wurde:</w:t>
      </w:r>
    </w:p>
    <w:p w14:paraId="594F5CE1" w14:textId="77777777" w:rsidR="00A24B30" w:rsidRPr="008E0F64" w:rsidRDefault="00A24B30" w:rsidP="00445351">
      <w:pPr>
        <w:pStyle w:val="Paragraphedeliste"/>
        <w:numPr>
          <w:ilvl w:val="0"/>
          <w:numId w:val="381"/>
        </w:numPr>
        <w:spacing w:after="0" w:line="240" w:lineRule="auto"/>
        <w:jc w:val="both"/>
        <w:rPr>
          <w:rFonts w:ascii="Trebuchet MS" w:hAnsi="Trebuchet MS"/>
          <w:sz w:val="19"/>
          <w:szCs w:val="19"/>
        </w:rPr>
      </w:pPr>
      <w:r w:rsidRPr="008E0F64">
        <w:rPr>
          <w:rFonts w:ascii="Trebuchet MS" w:hAnsi="Trebuchet MS"/>
          <w:sz w:val="19"/>
        </w:rPr>
        <w:t>am 1. Oktober 1981 für elektrische Anlagen in Einrichtungen ohne Elektrizitätsdienst, der sich aus elektrotechnisch unterwiesenen Personen (BA4) oder Elektrofachkräften (BA5) zusammensetzt,</w:t>
      </w:r>
    </w:p>
    <w:p w14:paraId="54AB1674" w14:textId="77777777" w:rsidR="00A24B30" w:rsidRPr="008E0F64" w:rsidRDefault="00A24B30" w:rsidP="00445351">
      <w:pPr>
        <w:pStyle w:val="Paragraphedeliste"/>
        <w:numPr>
          <w:ilvl w:val="0"/>
          <w:numId w:val="381"/>
        </w:numPr>
        <w:spacing w:after="0" w:line="240" w:lineRule="auto"/>
        <w:ind w:left="714" w:hanging="357"/>
        <w:contextualSpacing w:val="0"/>
        <w:jc w:val="both"/>
        <w:rPr>
          <w:rFonts w:ascii="Trebuchet MS" w:hAnsi="Trebuchet MS"/>
          <w:sz w:val="19"/>
          <w:szCs w:val="19"/>
        </w:rPr>
      </w:pPr>
      <w:r w:rsidRPr="008E0F64">
        <w:rPr>
          <w:rFonts w:ascii="Trebuchet MS" w:hAnsi="Trebuchet MS"/>
          <w:sz w:val="19"/>
        </w:rPr>
        <w:t>am 1. Januar 1983 für andere Anlagen</w:t>
      </w:r>
    </w:p>
    <w:p w14:paraId="42893D80" w14:textId="77777777" w:rsidR="00A24B30" w:rsidRPr="008E0F64" w:rsidRDefault="00A24B30" w:rsidP="00A24B30">
      <w:pPr>
        <w:spacing w:after="120" w:line="240" w:lineRule="auto"/>
        <w:ind w:left="357"/>
        <w:jc w:val="both"/>
        <w:rPr>
          <w:rFonts w:ascii="Trebuchet MS" w:hAnsi="Trebuchet MS"/>
          <w:sz w:val="19"/>
          <w:szCs w:val="19"/>
        </w:rPr>
      </w:pPr>
      <w:r w:rsidRPr="008E0F64">
        <w:rPr>
          <w:rFonts w:ascii="Trebuchet MS" w:hAnsi="Trebuchet MS"/>
          <w:sz w:val="19"/>
        </w:rPr>
        <w:t>(in vorliegendem Buch "alte nicht hauswirtschaftliche elektrische Anlagen" genannt),</w:t>
      </w:r>
    </w:p>
    <w:p w14:paraId="26093DC7" w14:textId="77777777" w:rsidR="00A24B30" w:rsidRPr="008E0F64" w:rsidRDefault="00A24B30" w:rsidP="00445351">
      <w:pPr>
        <w:pStyle w:val="Paragraphedeliste"/>
        <w:numPr>
          <w:ilvl w:val="0"/>
          <w:numId w:val="380"/>
        </w:numPr>
        <w:spacing w:after="120" w:line="240" w:lineRule="auto"/>
        <w:ind w:left="357" w:hanging="357"/>
        <w:contextualSpacing w:val="0"/>
        <w:jc w:val="both"/>
        <w:rPr>
          <w:rFonts w:ascii="Trebuchet MS" w:hAnsi="Trebuchet MS"/>
          <w:sz w:val="19"/>
          <w:szCs w:val="19"/>
        </w:rPr>
      </w:pPr>
      <w:r w:rsidRPr="008E0F64">
        <w:rPr>
          <w:rFonts w:ascii="Trebuchet MS" w:hAnsi="Trebuchet MS"/>
          <w:sz w:val="19"/>
        </w:rPr>
        <w:t>hauswirtschaftliche elektrische Anlagen oder Teile von hauswirtschaftlichen elektrischen Anlagen, die einer Konformitätsprüfung gemäß der früheren A.O.E.A. unterzogen wurden (in vorliegendem Buch "hauswirtschaftliche elektrische Anlagen nach früherer A.O.E.A." genannt),</w:t>
      </w:r>
    </w:p>
    <w:p w14:paraId="4B93D2CF" w14:textId="77777777" w:rsidR="00A24B30" w:rsidRPr="008E0F64" w:rsidRDefault="00A24B30" w:rsidP="00445351">
      <w:pPr>
        <w:pStyle w:val="Paragraphedeliste"/>
        <w:numPr>
          <w:ilvl w:val="0"/>
          <w:numId w:val="380"/>
        </w:numPr>
        <w:spacing w:after="120" w:line="240" w:lineRule="auto"/>
        <w:ind w:left="357"/>
        <w:contextualSpacing w:val="0"/>
        <w:jc w:val="both"/>
        <w:rPr>
          <w:rFonts w:ascii="Trebuchet MS" w:hAnsi="Trebuchet MS"/>
          <w:sz w:val="19"/>
          <w:szCs w:val="19"/>
        </w:rPr>
      </w:pPr>
      <w:r w:rsidRPr="008E0F64">
        <w:rPr>
          <w:rFonts w:ascii="Trebuchet MS" w:hAnsi="Trebuchet MS"/>
          <w:sz w:val="19"/>
        </w:rPr>
        <w:t>nicht hauswirtschaftliche elektrische Anlagen oder Teile von nicht hauswirtschaftlichen elektrischen Anlagen, die einer Konformitätsprüfung gemäß der früheren A.O.E.A. unterzogen wurden (in vorliegendem Buch "nicht hauswirtschaftliche elektrische Anlagen nach früherer A.O.E.A." genannt).</w:t>
      </w:r>
    </w:p>
    <w:p w14:paraId="010B2F09" w14:textId="19F7B2A6" w:rsidR="00A24B30" w:rsidRPr="00F64597" w:rsidRDefault="00A24B30" w:rsidP="00F64597">
      <w:pPr>
        <w:spacing w:after="120" w:line="240" w:lineRule="auto"/>
        <w:jc w:val="both"/>
        <w:rPr>
          <w:rFonts w:ascii="Trebuchet MS" w:hAnsi="Trebuchet MS"/>
          <w:sz w:val="19"/>
        </w:rPr>
      </w:pPr>
      <w:r w:rsidRPr="008E0F64">
        <w:rPr>
          <w:rFonts w:ascii="Trebuchet MS" w:hAnsi="Trebuchet MS"/>
          <w:sz w:val="19"/>
        </w:rPr>
        <w:t xml:space="preserve">Bestehende elektrische Anlagen (alte Anlagen und Anlagen nach früherer A.O.E.A.) in Technikräumen </w:t>
      </w:r>
      <w:r w:rsidR="006A4562">
        <w:rPr>
          <w:rFonts w:ascii="Trebuchet MS" w:hAnsi="Trebuchet MS"/>
          <w:sz w:val="19"/>
        </w:rPr>
        <w:t>[</w:t>
      </w:r>
      <w:r w:rsidR="006A4562" w:rsidRPr="00F64597">
        <w:rPr>
          <w:rFonts w:ascii="Trebuchet MS" w:hAnsi="Trebuchet MS"/>
          <w:sz w:val="19"/>
        </w:rPr>
        <w:t>und gemeinschaftlichen Teilen</w:t>
      </w:r>
      <w:r w:rsidR="006A4562">
        <w:rPr>
          <w:rFonts w:ascii="Trebuchet MS" w:hAnsi="Trebuchet MS"/>
          <w:sz w:val="19"/>
        </w:rPr>
        <w:t xml:space="preserve">] </w:t>
      </w:r>
      <w:r w:rsidRPr="008E0F64">
        <w:rPr>
          <w:rFonts w:ascii="Trebuchet MS" w:hAnsi="Trebuchet MS"/>
          <w:sz w:val="19"/>
        </w:rPr>
        <w:t>einer Wohnanlage und in der Ausführung von Arbeiten vorbehaltenen Räumlichkeiten (in der früheren A.O.E.A. "hauswirtschaftliche Arbeitseinheit" genannt), in denen keine in Artikel 2 des Gesetzes vom 4. August 1996 über das Wohlbefinden der Arbeitnehmer bei der Ausführung ihrer Arbeit erwähnten Personen beschäftigt sind, werden in vorliegendem Buch als bestehende nicht hauswirtschaftliche elektrische Anlagen betrachtet.</w:t>
      </w:r>
    </w:p>
    <w:p w14:paraId="25182BF6" w14:textId="77777777" w:rsidR="00A24B30" w:rsidRPr="008E0F64" w:rsidRDefault="00A24B30" w:rsidP="00A24B30">
      <w:pPr>
        <w:pStyle w:val="FOD-niv3"/>
      </w:pPr>
      <w:bookmarkStart w:id="3022" w:name="_Toc167268605"/>
      <w:bookmarkStart w:id="3023" w:name="_Toc167269768"/>
      <w:bookmarkStart w:id="3024" w:name="_Toc167270928"/>
      <w:r w:rsidRPr="008E0F64">
        <w:t>Abschnitt 8.1.2 - Auf der Grundlage der früheren A.O.E.A. geprüfte bestehende elektrische Anlagen</w:t>
      </w:r>
      <w:bookmarkEnd w:id="3022"/>
      <w:bookmarkEnd w:id="3023"/>
      <w:bookmarkEnd w:id="3024"/>
    </w:p>
    <w:p w14:paraId="2B5B3EFB" w14:textId="77777777" w:rsidR="00A24B30" w:rsidRPr="008E0F64" w:rsidRDefault="00A24B30" w:rsidP="00A24B30">
      <w:pPr>
        <w:spacing w:after="120" w:line="240" w:lineRule="auto"/>
        <w:jc w:val="both"/>
        <w:rPr>
          <w:rFonts w:ascii="Trebuchet MS" w:hAnsi="Trebuchet MS"/>
          <w:sz w:val="19"/>
          <w:szCs w:val="19"/>
        </w:rPr>
      </w:pPr>
      <w:r w:rsidRPr="008E0F64">
        <w:rPr>
          <w:rFonts w:ascii="Trebuchet MS" w:hAnsi="Trebuchet MS"/>
          <w:sz w:val="19"/>
        </w:rPr>
        <w:t xml:space="preserve">Wenn eine bestehende elektrische Anlage, die auf der Grundlage der früheren A.O.E.A. von einer zugelassenen Stelle geprüft wurde, gegen die frühere A.O.E.A. verstößt, muss der Eigentümer, Verwalter oder Betreiber der elektrischen Anlage diese Verstöße beheben. Die Vorschriften von </w:t>
      </w:r>
      <w:r w:rsidRPr="008E0F64">
        <w:rPr>
          <w:rFonts w:ascii="Trebuchet MS" w:hAnsi="Trebuchet MS"/>
          <w:i/>
          <w:iCs/>
          <w:sz w:val="19"/>
        </w:rPr>
        <w:t>Unterabschnitt 9.1.3.2</w:t>
      </w:r>
      <w:r w:rsidRPr="008E0F64">
        <w:rPr>
          <w:rFonts w:ascii="Trebuchet MS" w:hAnsi="Trebuchet MS"/>
          <w:sz w:val="19"/>
        </w:rPr>
        <w:t xml:space="preserve"> sind anwendbar.</w:t>
      </w:r>
    </w:p>
    <w:p w14:paraId="668BF484" w14:textId="77777777" w:rsidR="00A24B30" w:rsidRPr="008E0F64" w:rsidRDefault="00A24B30" w:rsidP="00A24B30">
      <w:pPr>
        <w:spacing w:after="120" w:line="240" w:lineRule="auto"/>
        <w:jc w:val="both"/>
        <w:rPr>
          <w:rFonts w:ascii="Trebuchet MS" w:hAnsi="Trebuchet MS"/>
          <w:sz w:val="19"/>
          <w:szCs w:val="19"/>
        </w:rPr>
      </w:pPr>
      <w:r w:rsidRPr="008E0F64">
        <w:rPr>
          <w:rFonts w:ascii="Trebuchet MS" w:hAnsi="Trebuchet MS"/>
          <w:sz w:val="19"/>
        </w:rPr>
        <w:t xml:space="preserve">Bei einer bestehenden elektrischen Anlage, die auf der Grundlage der früheren A.O.E.A. von einer zugelassenen Stelle geprüft wurde, wird der erste Kontrollbesuch gemäß </w:t>
      </w:r>
      <w:r w:rsidRPr="008E0F64">
        <w:rPr>
          <w:rFonts w:ascii="Trebuchet MS" w:hAnsi="Trebuchet MS"/>
          <w:i/>
          <w:iCs/>
          <w:sz w:val="19"/>
        </w:rPr>
        <w:t>Abschnitt 6.5.2</w:t>
      </w:r>
      <w:r w:rsidRPr="008E0F64">
        <w:rPr>
          <w:rFonts w:ascii="Trebuchet MS" w:hAnsi="Trebuchet MS"/>
          <w:sz w:val="19"/>
        </w:rPr>
        <w:t xml:space="preserve"> binnen der Frist durchgeführt, die im letzten nach den Vorschriften der früheren A.O.E.A. erstellten Bericht vorgeschrieben ist.</w:t>
      </w:r>
    </w:p>
    <w:p w14:paraId="22305F88" w14:textId="77777777" w:rsidR="00A24B30" w:rsidRPr="008E0F64" w:rsidRDefault="00A24B30" w:rsidP="00A24B30">
      <w:pPr>
        <w:rPr>
          <w:rFonts w:ascii="Trebuchet MS" w:hAnsi="Trebuchet MS"/>
          <w:sz w:val="19"/>
          <w:szCs w:val="19"/>
        </w:rPr>
      </w:pPr>
    </w:p>
    <w:p w14:paraId="34CDB208" w14:textId="77777777" w:rsidR="00A24B30" w:rsidRPr="008E0F64" w:rsidRDefault="00A24B30" w:rsidP="00A24B30">
      <w:pPr>
        <w:rPr>
          <w:rFonts w:ascii="Trebuchet MS" w:hAnsi="Trebuchet MS"/>
          <w:sz w:val="19"/>
          <w:szCs w:val="19"/>
        </w:rPr>
      </w:pPr>
    </w:p>
    <w:p w14:paraId="5233BDA3" w14:textId="77777777" w:rsidR="00A24B30" w:rsidRPr="008E0F64" w:rsidRDefault="00A24B30" w:rsidP="00A24B30">
      <w:pPr>
        <w:rPr>
          <w:rFonts w:ascii="Trebuchet MS" w:hAnsi="Trebuchet MS"/>
          <w:sz w:val="19"/>
          <w:szCs w:val="19"/>
        </w:rPr>
      </w:pPr>
    </w:p>
    <w:p w14:paraId="25FF032A" w14:textId="0DD40945" w:rsidR="00A24B30" w:rsidRPr="008E0F64" w:rsidRDefault="00A24B30" w:rsidP="00012A01">
      <w:pPr>
        <w:pStyle w:val="FOD-niv2"/>
      </w:pPr>
      <w:bookmarkStart w:id="3025" w:name="_Toc16234764"/>
      <w:bookmarkStart w:id="3026" w:name="_Toc167268606"/>
      <w:bookmarkStart w:id="3027" w:name="_Toc167269769"/>
      <w:bookmarkStart w:id="3028" w:name="_Toc167269889"/>
      <w:bookmarkStart w:id="3029" w:name="_Toc167270929"/>
      <w:bookmarkStart w:id="3030" w:name="_Toc196465656"/>
      <w:bookmarkStart w:id="3031" w:name="_Toc202779213"/>
      <w:r w:rsidRPr="008E0F64">
        <w:lastRenderedPageBreak/>
        <w:t xml:space="preserve">Kapitel 8.2 - </w:t>
      </w:r>
      <w:bookmarkEnd w:id="3019"/>
      <w:bookmarkEnd w:id="3020"/>
      <w:bookmarkEnd w:id="3021"/>
      <w:r w:rsidR="002B3FF1" w:rsidRPr="008E0F64">
        <w:t>[</w:t>
      </w:r>
      <w:r w:rsidRPr="008E0F64">
        <w:t>Abweichungsbestimmungen für bestehende hauswirtschaftliche elektrische Anlagen</w:t>
      </w:r>
      <w:bookmarkEnd w:id="3025"/>
      <w:bookmarkEnd w:id="3026"/>
      <w:bookmarkEnd w:id="3027"/>
      <w:bookmarkEnd w:id="3028"/>
      <w:bookmarkEnd w:id="3029"/>
      <w:bookmarkEnd w:id="3030"/>
      <w:bookmarkEnd w:id="3031"/>
    </w:p>
    <w:p w14:paraId="432919C8" w14:textId="41199774" w:rsidR="00A24B30" w:rsidRPr="008E0F64" w:rsidRDefault="00A24B30" w:rsidP="00012A01">
      <w:pPr>
        <w:pStyle w:val="FOD-niv3"/>
      </w:pPr>
      <w:bookmarkStart w:id="3032" w:name="_Toc486239229"/>
      <w:bookmarkStart w:id="3033" w:name="_Toc486239422"/>
      <w:bookmarkStart w:id="3034" w:name="_Toc486239470"/>
      <w:bookmarkStart w:id="3035" w:name="_Toc167268607"/>
      <w:bookmarkStart w:id="3036" w:name="_Toc167269770"/>
      <w:bookmarkStart w:id="3037" w:name="_Toc167270930"/>
      <w:r w:rsidRPr="008E0F64">
        <w:t xml:space="preserve">Abschnitt 8.2.1 - </w:t>
      </w:r>
      <w:bookmarkEnd w:id="3032"/>
      <w:bookmarkEnd w:id="3033"/>
      <w:bookmarkEnd w:id="3034"/>
      <w:r w:rsidR="002B3FF1" w:rsidRPr="008E0F64">
        <w:t>Bestehende Teile von a</w:t>
      </w:r>
      <w:r w:rsidRPr="008E0F64">
        <w:t>lte</w:t>
      </w:r>
      <w:r w:rsidR="002B3FF1" w:rsidRPr="008E0F64">
        <w:t>n</w:t>
      </w:r>
      <w:r w:rsidRPr="008E0F64">
        <w:t xml:space="preserve"> hauswirtschaftliche</w:t>
      </w:r>
      <w:r w:rsidR="002B3FF1" w:rsidRPr="008E0F64">
        <w:t>n</w:t>
      </w:r>
      <w:r w:rsidRPr="008E0F64">
        <w:t xml:space="preserve"> elektrische</w:t>
      </w:r>
      <w:r w:rsidR="002B3FF1" w:rsidRPr="008E0F64">
        <w:t>n</w:t>
      </w:r>
      <w:r w:rsidRPr="008E0F64">
        <w:t xml:space="preserve"> Anlagen</w:t>
      </w:r>
      <w:bookmarkEnd w:id="3035"/>
      <w:bookmarkEnd w:id="3036"/>
      <w:bookmarkEnd w:id="3037"/>
    </w:p>
    <w:p w14:paraId="1ACED7FD" w14:textId="044A6925" w:rsidR="00A24B30" w:rsidRPr="008E0F64" w:rsidRDefault="00A24B30" w:rsidP="00A24B30">
      <w:pPr>
        <w:spacing w:after="120" w:line="240" w:lineRule="auto"/>
        <w:jc w:val="both"/>
        <w:rPr>
          <w:sz w:val="19"/>
          <w:szCs w:val="19"/>
        </w:rPr>
      </w:pPr>
      <w:r w:rsidRPr="008E0F64">
        <w:rPr>
          <w:rFonts w:ascii="Trebuchet MS" w:hAnsi="Trebuchet MS"/>
          <w:sz w:val="19"/>
        </w:rPr>
        <w:t>Folgende Abweichungsbestimmungen</w:t>
      </w:r>
      <w:r w:rsidR="002B3FF1" w:rsidRPr="008E0F64">
        <w:rPr>
          <w:rFonts w:ascii="Trebuchet MS" w:hAnsi="Trebuchet MS"/>
          <w:sz w:val="19"/>
        </w:rPr>
        <w:t xml:space="preserve"> gelten für bestehende Teile von alten hauswirtschaftlichen elektrischen Anlagen, mit deren Errichtung vor Ort vor dem 1. Oktober 1981 begonnen wurde und die einem Kontrollbesuch gemäß der früheren A.O.E.A. unterzogen wurden oder nicht</w:t>
      </w:r>
      <w:r w:rsidRPr="008E0F64">
        <w:rPr>
          <w:rFonts w:ascii="Trebuchet MS" w:hAnsi="Trebuchet MS"/>
          <w:sz w:val="19"/>
        </w:rPr>
        <w:t>:</w:t>
      </w:r>
    </w:p>
    <w:p w14:paraId="0C40BF95" w14:textId="05C8197A" w:rsidR="00A24B30" w:rsidRPr="008E0F64" w:rsidRDefault="00A24B30" w:rsidP="00A24B30">
      <w:pPr>
        <w:pStyle w:val="FOD-normal"/>
        <w:rPr>
          <w:b/>
          <w:i/>
        </w:rPr>
      </w:pPr>
      <w:r w:rsidRPr="008E0F64">
        <w:rPr>
          <w:b/>
          <w:i/>
        </w:rPr>
        <w:t xml:space="preserve">1. </w:t>
      </w:r>
      <w:r w:rsidR="002B3FF1" w:rsidRPr="008E0F64">
        <w:rPr>
          <w:b/>
          <w:i/>
        </w:rPr>
        <w:t>Konformität</w:t>
      </w:r>
      <w:r w:rsidR="002B3FF1" w:rsidRPr="008E0F64">
        <w:rPr>
          <w:rFonts w:ascii="Times New Roman" w:eastAsia="Times New Roman" w:hAnsi="Times New Roman" w:cs="Times New Roman"/>
          <w:b/>
          <w:sz w:val="24"/>
          <w:szCs w:val="24"/>
          <w:lang w:eastAsia="fr-FR"/>
        </w:rPr>
        <w:t xml:space="preserve"> </w:t>
      </w:r>
      <w:r w:rsidR="002B3FF1" w:rsidRPr="008E0F64">
        <w:rPr>
          <w:b/>
          <w:i/>
        </w:rPr>
        <w:t xml:space="preserve">der elektrischen Betriebsmittel in der elektrischen Anlage </w:t>
      </w:r>
    </w:p>
    <w:p w14:paraId="2B027339" w14:textId="22888D4F" w:rsidR="00A24B30" w:rsidRPr="008E0F64" w:rsidRDefault="002B3FF1" w:rsidP="00A24B30">
      <w:pPr>
        <w:pStyle w:val="FOD-normal"/>
      </w:pPr>
      <w:r w:rsidRPr="008E0F64">
        <w:t xml:space="preserve">In Abweichung von den Vorschriften von </w:t>
      </w:r>
      <w:r w:rsidRPr="008E0F64">
        <w:rPr>
          <w:i/>
          <w:iCs/>
        </w:rPr>
        <w:t>Unterabschnitt 5.1.3.1</w:t>
      </w:r>
      <w:r w:rsidRPr="008E0F64">
        <w:t xml:space="preserve"> dürfen elektrische Betriebsmittel wie Abzweig</w:t>
      </w:r>
      <w:r w:rsidRPr="008E0F64">
        <w:softHyphen/>
        <w:t>dosen, elektrische Leitungen, Schutzeinrichtungen, ..., die nach den zum Zeitpunkt ihrer Installation geltenden Regeln des Fachs gebaut wurden, in einer elektrischen Anlage in Betrieb bleiben, sofern die Eigenschaften der elektrischen Betriebsmittel vorbehaltlich der Anwendung der in vorliegendem Abschnitt erwähnten Abweichungen den in vorliegendem Buch aufgenommenen Vorschriften in Bezug auf hauswirtschaftliche Anlagen entsprechen. Bei ordnungsgemäßer Installation und Instandhaltung und bestimmungsgemäßer Benutzung gefährden elektrische Betriebsmittel nicht die Sicherheit von Personen. Sie sind entweder durch ihren Aufbau oder durch einen zusätzlichen Schutz an die vorhandenen oder vernünftigerweise vorhersehbaren äußeren Einflüsse und Betriebsbedingungen angepasst. Mögliche Anweisungen des Herstellers von elektrischen Betriebsmitteln in Bezug auf Installation, Instandhaltung und sichere Benutzung dieser Betriebsmittel werden berücksichtigt</w:t>
      </w:r>
      <w:r w:rsidR="00A24B30" w:rsidRPr="008E0F64">
        <w:t>.</w:t>
      </w:r>
    </w:p>
    <w:p w14:paraId="180B1F1C" w14:textId="77777777" w:rsidR="00A24B30" w:rsidRPr="008E0F64" w:rsidRDefault="00A24B30" w:rsidP="00A24B30">
      <w:pPr>
        <w:pStyle w:val="FOD-normal"/>
      </w:pPr>
      <w:r w:rsidRPr="008E0F64">
        <w:rPr>
          <w:b/>
          <w:i/>
        </w:rPr>
        <w:t>2. Wahl von Differenzstrom-Schutzeinrichtungen</w:t>
      </w:r>
    </w:p>
    <w:p w14:paraId="56A12C27" w14:textId="77777777" w:rsidR="002B3FF1" w:rsidRPr="008E0F64" w:rsidRDefault="002B3FF1" w:rsidP="002B3FF1">
      <w:pPr>
        <w:pStyle w:val="FOD-normal"/>
      </w:pPr>
      <w:r w:rsidRPr="008E0F64">
        <w:t>In Abweichung von den Vorschriften:</w:t>
      </w:r>
    </w:p>
    <w:p w14:paraId="1075EFEF" w14:textId="33D3594C" w:rsidR="002B3FF1" w:rsidRPr="008E0F64" w:rsidRDefault="002B3FF1"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 xml:space="preserve">von </w:t>
      </w:r>
      <w:r w:rsidRPr="008E0F64">
        <w:rPr>
          <w:rFonts w:ascii="Trebuchet MS" w:hAnsi="Trebuchet MS"/>
          <w:i/>
          <w:iCs/>
          <w:sz w:val="19"/>
        </w:rPr>
        <w:t>Unterabschnitt 5.3.3.1 Punkt a.3</w:t>
      </w:r>
      <w:r w:rsidRPr="008E0F64">
        <w:rPr>
          <w:rFonts w:ascii="Trebuchet MS" w:hAnsi="Trebuchet MS"/>
          <w:sz w:val="19"/>
        </w:rPr>
        <w:t xml:space="preserve"> darf am Speisepunkt von elektrischen Anlagen eine Differenzstrom-Schutzeinrichtung, deren Trennfunktion durch eine in der Hauptschalttafel installierte und der Differenzstrom-Schutzeinrichtung vorgeschaltete allgemeine Trenn</w:t>
      </w:r>
      <w:r w:rsidRPr="008E0F64">
        <w:rPr>
          <w:rFonts w:ascii="Trebuchet MS" w:hAnsi="Trebuchet MS"/>
          <w:sz w:val="19"/>
        </w:rPr>
        <w:softHyphen/>
        <w:t>einrichtung sichergestellt wird, in Betrieb bleiben,</w:t>
      </w:r>
    </w:p>
    <w:p w14:paraId="7C9B992F" w14:textId="29BD58B0" w:rsidR="002B3FF1" w:rsidRPr="008E0F64" w:rsidRDefault="002B3FF1"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 xml:space="preserve">von </w:t>
      </w:r>
      <w:r w:rsidRPr="008E0F64">
        <w:rPr>
          <w:rFonts w:ascii="Trebuchet MS" w:hAnsi="Trebuchet MS"/>
          <w:i/>
          <w:iCs/>
          <w:sz w:val="19"/>
        </w:rPr>
        <w:t>Unterabschnitt 5.3.5.3 Buchstabe a</w:t>
      </w:r>
      <w:r w:rsidRPr="008E0F64">
        <w:rPr>
          <w:rFonts w:ascii="Trebuchet MS" w:hAnsi="Trebuchet MS"/>
          <w:sz w:val="19"/>
        </w:rPr>
        <w:t xml:space="preserve"> dürfen Differenzstrom-Schutzeinrichtungen mit einer Nennstromstärke von weniger als 40 A in Betrieb bleiben,</w:t>
      </w:r>
    </w:p>
    <w:p w14:paraId="7DB540FF" w14:textId="002F6BBD" w:rsidR="00A24B30" w:rsidRPr="008E0F64" w:rsidRDefault="002B3FF1"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 xml:space="preserve">von </w:t>
      </w:r>
      <w:r w:rsidRPr="008E0F64">
        <w:rPr>
          <w:rFonts w:ascii="Trebuchet MS" w:hAnsi="Trebuchet MS"/>
          <w:i/>
          <w:iCs/>
          <w:sz w:val="19"/>
        </w:rPr>
        <w:t>Unterabschnitt 5.3.5.5 Buchstabe e</w:t>
      </w:r>
      <w:r w:rsidRPr="008E0F64">
        <w:rPr>
          <w:rFonts w:ascii="Trebuchet MS" w:hAnsi="Trebuchet MS"/>
          <w:sz w:val="19"/>
        </w:rPr>
        <w:t xml:space="preserve"> dürfen Differenzstrom-Schutzeinrichtungen mit einer Nennstromstärke von weniger als 40 A, die nicht mit der spezifischen Kennzeichnung "3000 A, 22,5 kA2s" versehen sind, in Betrieb bleiben</w:t>
      </w:r>
      <w:r w:rsidR="00A24B30" w:rsidRPr="008E0F64">
        <w:rPr>
          <w:rFonts w:ascii="Trebuchet MS" w:hAnsi="Trebuchet MS"/>
          <w:sz w:val="19"/>
        </w:rPr>
        <w:t>.</w:t>
      </w:r>
    </w:p>
    <w:p w14:paraId="2D8B6FF2" w14:textId="6E4E3E0F" w:rsidR="00A24B30" w:rsidRPr="008E0F64" w:rsidRDefault="00A24B30" w:rsidP="00A24B30">
      <w:pPr>
        <w:pStyle w:val="FOD-normal"/>
        <w:rPr>
          <w:b/>
          <w:i/>
        </w:rPr>
      </w:pPr>
      <w:r w:rsidRPr="008E0F64">
        <w:rPr>
          <w:b/>
          <w:i/>
        </w:rPr>
        <w:t xml:space="preserve">3. </w:t>
      </w:r>
      <w:r w:rsidR="002B3FF1" w:rsidRPr="008E0F64">
        <w:rPr>
          <w:b/>
          <w:i/>
        </w:rPr>
        <w:t>Wahl</w:t>
      </w:r>
      <w:r w:rsidR="002B3FF1" w:rsidRPr="008E0F64">
        <w:rPr>
          <w:rFonts w:ascii="Times New Roman" w:eastAsia="Times New Roman" w:hAnsi="Times New Roman" w:cs="Times New Roman"/>
          <w:b/>
          <w:sz w:val="24"/>
          <w:szCs w:val="24"/>
          <w:lang w:eastAsia="fr-FR"/>
        </w:rPr>
        <w:t xml:space="preserve"> </w:t>
      </w:r>
      <w:r w:rsidR="002B3FF1" w:rsidRPr="008E0F64">
        <w:rPr>
          <w:b/>
          <w:i/>
        </w:rPr>
        <w:t xml:space="preserve">von Überstrom-Schutzeinrichtungen </w:t>
      </w:r>
    </w:p>
    <w:p w14:paraId="63AF0218" w14:textId="6139C5BC" w:rsidR="002B3FF1" w:rsidRPr="008E0F64" w:rsidRDefault="002B3FF1" w:rsidP="002B3FF1">
      <w:pPr>
        <w:pStyle w:val="FOD-normal"/>
        <w:rPr>
          <w:spacing w:val="-4"/>
        </w:rPr>
      </w:pPr>
      <w:r w:rsidRPr="008E0F64">
        <w:rPr>
          <w:spacing w:val="-4"/>
        </w:rPr>
        <w:t xml:space="preserve">In Abweichung von den Vorschriften von </w:t>
      </w:r>
      <w:r w:rsidRPr="008E0F64">
        <w:rPr>
          <w:i/>
          <w:iCs/>
          <w:spacing w:val="-4"/>
        </w:rPr>
        <w:t>Unterabschnitt 5.3.5.5 Buchstabe e</w:t>
      </w:r>
      <w:r w:rsidRPr="008E0F64">
        <w:rPr>
          <w:spacing w:val="-4"/>
        </w:rPr>
        <w:t xml:space="preserve"> dürfen Überstrom-Schutz</w:t>
      </w:r>
      <w:r w:rsidRPr="008E0F64">
        <w:rPr>
          <w:spacing w:val="-4"/>
        </w:rPr>
        <w:softHyphen/>
        <w:t>ein</w:t>
      </w:r>
      <w:r w:rsidRPr="008E0F64">
        <w:rPr>
          <w:spacing w:val="-4"/>
        </w:rPr>
        <w:softHyphen/>
        <w:t>richtungen, die nicht mit der Kennzeichnung der Energiebegrenzungs</w:t>
      </w:r>
      <w:r w:rsidRPr="008E0F64">
        <w:rPr>
          <w:spacing w:val="-4"/>
        </w:rPr>
        <w:softHyphen/>
        <w:t>klasse 3 versehen sind, in Betrieb bleiben.</w:t>
      </w:r>
    </w:p>
    <w:p w14:paraId="5B11F747" w14:textId="0C5F07A9" w:rsidR="002B3FF1" w:rsidRPr="008E0F64" w:rsidRDefault="002B3FF1" w:rsidP="002B3FF1">
      <w:pPr>
        <w:pStyle w:val="FOD-normal"/>
      </w:pPr>
      <w:r w:rsidRPr="008E0F64">
        <w:t>Was die Normung von Überstrom-Schutzeinrichtungen betrifft, müssen Sicherungs</w:t>
      </w:r>
      <w:r w:rsidRPr="008E0F64">
        <w:softHyphen/>
        <w:t xml:space="preserve">unterteile, Kontaktstift-Sicherungen mit einer Nennstromstärke von 6 A, kleine Kontaktstift-Leitungsschutzschalter der Größe 12 bzw. mit einem Nennstrom von 10 A folgenden Bedingungen entsprechen, damit die in </w:t>
      </w:r>
      <w:r w:rsidRPr="008E0F64">
        <w:rPr>
          <w:i/>
          <w:iCs/>
        </w:rPr>
        <w:t>Unterabschnitt 5.3.5.5 Buchstabe a</w:t>
      </w:r>
      <w:r w:rsidRPr="008E0F64">
        <w:t xml:space="preserve"> vorgesehene Bedingung der Nichtaustauschbarkeit erfüllt ist:</w:t>
      </w:r>
    </w:p>
    <w:p w14:paraId="014EDB60" w14:textId="68274D26" w:rsidR="002B3FF1" w:rsidRPr="008E0F64" w:rsidRDefault="002B3FF1" w:rsidP="002B3FF1">
      <w:pPr>
        <w:pStyle w:val="FOD-normal"/>
        <w:tabs>
          <w:tab w:val="left" w:pos="426"/>
        </w:tabs>
        <w:rPr>
          <w:b/>
          <w:bCs/>
        </w:rPr>
      </w:pPr>
      <w:r w:rsidRPr="008E0F64">
        <w:rPr>
          <w:b/>
        </w:rPr>
        <w:t>-</w:t>
      </w:r>
      <w:r w:rsidRPr="008E0F64">
        <w:rPr>
          <w:b/>
        </w:rPr>
        <w:tab/>
        <w:t>Anforderungen an Unterteile für Sicherungen und kleine Leitungsschutzschalter mit einem Stiftabstand von 20 mm</w:t>
      </w:r>
    </w:p>
    <w:p w14:paraId="1BDFAA1B" w14:textId="0FD89143" w:rsidR="002B3FF1" w:rsidRPr="008E0F64" w:rsidRDefault="002B3FF1" w:rsidP="002B3FF1">
      <w:pPr>
        <w:pStyle w:val="FOD-normal"/>
      </w:pPr>
      <w:r w:rsidRPr="008E0F64">
        <w:t>Unterteile für Sicherungen und kleine Leitungsschutzschalter mit einem Stiftabstand von 20 mm, die der Norm NBN C 61-144.1:1982 entsprechen, entsprechen unter anderem:</w:t>
      </w:r>
    </w:p>
    <w:p w14:paraId="46D091BE" w14:textId="02D2A616" w:rsidR="002B3FF1" w:rsidRPr="008E0F64" w:rsidRDefault="002B3FF1" w:rsidP="00A212AF">
      <w:pPr>
        <w:pStyle w:val="FOD-normal"/>
        <w:ind w:left="284" w:hanging="284"/>
      </w:pPr>
      <w:r w:rsidRPr="008E0F64">
        <w:t>a)</w:t>
      </w:r>
      <w:r w:rsidR="00A212AF" w:rsidRPr="008E0F64">
        <w:tab/>
      </w:r>
      <w:r w:rsidRPr="008E0F64">
        <w:t xml:space="preserve">neben Tabelle 2 unter Punkt 6.2 dieser Norm, in der die Kalibrierung beschrieben wird, den Vorschriften von </w:t>
      </w:r>
      <w:r w:rsidRPr="008E0F64">
        <w:rPr>
          <w:i/>
        </w:rPr>
        <w:t>Tabelle 8.1</w:t>
      </w:r>
      <w:r w:rsidRPr="008E0F64">
        <w:t>:</w:t>
      </w:r>
    </w:p>
    <w:p w14:paraId="0C3BDF94" w14:textId="77777777" w:rsidR="00A212AF" w:rsidRPr="008E0F64" w:rsidRDefault="00A212AF">
      <w:pPr>
        <w:rPr>
          <w:rFonts w:ascii="Trebuchet MS" w:hAnsi="Trebuchet MS" w:cs="Arial"/>
          <w:i/>
          <w:iCs/>
          <w:sz w:val="19"/>
          <w:szCs w:val="19"/>
        </w:rPr>
      </w:pPr>
      <w:r w:rsidRPr="008E0F64">
        <w:rPr>
          <w:i/>
          <w:iCs/>
        </w:rPr>
        <w:br w:type="page"/>
      </w:r>
    </w:p>
    <w:p w14:paraId="5E231EDA" w14:textId="63AA02D7" w:rsidR="002B3FF1" w:rsidRPr="005F17BA" w:rsidRDefault="002B3FF1" w:rsidP="005F17BA">
      <w:pPr>
        <w:pStyle w:val="FOD-tab-titel"/>
      </w:pPr>
      <w:bookmarkStart w:id="3038" w:name="_Toc202794596"/>
      <w:r w:rsidRPr="005F17BA">
        <w:lastRenderedPageBreak/>
        <w:t>Tabelle 8.1 -</w:t>
      </w:r>
      <w:r w:rsidRPr="008E0F64">
        <w:t xml:space="preserve"> </w:t>
      </w:r>
      <w:r w:rsidRPr="005F17BA">
        <w:t>Unterteile für Sicherungen (6 A) und kleine Leitungsschutzschalter mit einem Stiftabstand von 20 mm (Größe 12 oder 10 A) - Mindestquerschnitt und Passeinsätze</w:t>
      </w:r>
      <w:bookmarkEnd w:id="3038"/>
    </w:p>
    <w:p w14:paraId="0E5F0BD1" w14:textId="77777777" w:rsidR="00A212AF" w:rsidRPr="008E0F64" w:rsidRDefault="00A212AF" w:rsidP="002B3FF1">
      <w:pPr>
        <w:pStyle w:val="FOD-normal"/>
        <w:jc w:val="center"/>
      </w:pPr>
    </w:p>
    <w:tbl>
      <w:tblPr>
        <w:tblStyle w:val="Grilledutableau"/>
        <w:tblW w:w="0" w:type="auto"/>
        <w:tblInd w:w="1838" w:type="dxa"/>
        <w:tblLook w:val="04A0" w:firstRow="1" w:lastRow="0" w:firstColumn="1" w:lastColumn="0" w:noHBand="0" w:noVBand="1"/>
      </w:tblPr>
      <w:tblGrid>
        <w:gridCol w:w="4961"/>
      </w:tblGrid>
      <w:tr w:rsidR="002B3FF1" w:rsidRPr="008E0F64" w14:paraId="7F69667C" w14:textId="77777777" w:rsidTr="00E34C69">
        <w:trPr>
          <w:trHeight w:val="567"/>
        </w:trPr>
        <w:tc>
          <w:tcPr>
            <w:tcW w:w="4961" w:type="dxa"/>
            <w:vAlign w:val="center"/>
          </w:tcPr>
          <w:p w14:paraId="7A101042" w14:textId="77777777" w:rsidR="002B3FF1" w:rsidRPr="008E0F64" w:rsidRDefault="002B3FF1" w:rsidP="002B3FF1">
            <w:pPr>
              <w:pStyle w:val="FOD-normal"/>
              <w:spacing w:before="0"/>
              <w:jc w:val="center"/>
              <w:rPr>
                <w:b/>
                <w:bCs/>
              </w:rPr>
            </w:pPr>
            <w:r w:rsidRPr="008E0F64">
              <w:rPr>
                <w:b/>
              </w:rPr>
              <w:t>Mindestquerschnitt der zu schützenden elektrischen Leitung in mm²</w:t>
            </w:r>
          </w:p>
          <w:p w14:paraId="629E9CCE" w14:textId="77777777" w:rsidR="002B3FF1" w:rsidRPr="008E0F64" w:rsidRDefault="002B3FF1" w:rsidP="002B3FF1">
            <w:pPr>
              <w:pStyle w:val="FOD-normal"/>
              <w:spacing w:before="0"/>
              <w:jc w:val="center"/>
              <w:rPr>
                <w:b/>
              </w:rPr>
            </w:pPr>
            <w:r w:rsidRPr="008E0F64">
              <w:rPr>
                <w:b/>
              </w:rPr>
              <w:t>-</w:t>
            </w:r>
          </w:p>
          <w:p w14:paraId="7B1C1548" w14:textId="15290B2E" w:rsidR="002B3FF1" w:rsidRPr="008E0F64" w:rsidRDefault="002B3FF1" w:rsidP="002B3FF1">
            <w:pPr>
              <w:pStyle w:val="FOD-normal"/>
              <w:spacing w:before="0"/>
              <w:jc w:val="center"/>
            </w:pPr>
            <w:r w:rsidRPr="008E0F64">
              <w:rPr>
                <w:b/>
              </w:rPr>
              <w:t>Farbe des Passeinsatzes</w:t>
            </w:r>
          </w:p>
        </w:tc>
      </w:tr>
      <w:tr w:rsidR="002B3FF1" w:rsidRPr="008E0F64" w14:paraId="19A5A109" w14:textId="77777777" w:rsidTr="00E34C69">
        <w:trPr>
          <w:trHeight w:val="567"/>
        </w:trPr>
        <w:tc>
          <w:tcPr>
            <w:tcW w:w="4961" w:type="dxa"/>
            <w:vAlign w:val="center"/>
          </w:tcPr>
          <w:p w14:paraId="098DA2A7" w14:textId="77777777" w:rsidR="002B3FF1" w:rsidRPr="008E0F64" w:rsidRDefault="002B3FF1" w:rsidP="002B3FF1">
            <w:pPr>
              <w:pStyle w:val="FOD-normal"/>
              <w:jc w:val="center"/>
            </w:pPr>
            <w:r w:rsidRPr="008E0F64">
              <w:t>1</w:t>
            </w:r>
          </w:p>
        </w:tc>
      </w:tr>
      <w:tr w:rsidR="002B3FF1" w:rsidRPr="008E0F64" w14:paraId="0F1F541F" w14:textId="77777777" w:rsidTr="00E34C69">
        <w:trPr>
          <w:trHeight w:val="567"/>
        </w:trPr>
        <w:tc>
          <w:tcPr>
            <w:tcW w:w="4961" w:type="dxa"/>
            <w:vAlign w:val="center"/>
          </w:tcPr>
          <w:p w14:paraId="021F8AE0" w14:textId="77777777" w:rsidR="002B3FF1" w:rsidRPr="008E0F64" w:rsidRDefault="002B3FF1" w:rsidP="002B3FF1">
            <w:pPr>
              <w:pStyle w:val="FOD-normal"/>
              <w:jc w:val="center"/>
            </w:pPr>
            <w:r w:rsidRPr="008E0F64">
              <w:t>Rot</w:t>
            </w:r>
          </w:p>
        </w:tc>
      </w:tr>
    </w:tbl>
    <w:p w14:paraId="324DEE60" w14:textId="0DF6FB8B" w:rsidR="002B3FF1" w:rsidRPr="008E0F64" w:rsidRDefault="002B3FF1" w:rsidP="00A212AF">
      <w:pPr>
        <w:pStyle w:val="FOD-normal"/>
        <w:ind w:left="284" w:hanging="284"/>
      </w:pPr>
      <w:r w:rsidRPr="008E0F64">
        <w:t>b)</w:t>
      </w:r>
      <w:r w:rsidR="00A212AF" w:rsidRPr="008E0F64">
        <w:tab/>
      </w:r>
      <w:r w:rsidRPr="008E0F64">
        <w:t>neben Tabelle 3 unter Punkt 7.1.1 dieser Norm, in der die normalen Abmessungen der unterschiedlichen Bestandteile beschrieben werden, den Vorschriften von Tabelle 8.2:</w:t>
      </w:r>
    </w:p>
    <w:p w14:paraId="17895B2D" w14:textId="77777777" w:rsidR="00ED21A0" w:rsidRPr="008E0F64" w:rsidRDefault="00ED21A0" w:rsidP="00A212AF">
      <w:pPr>
        <w:pStyle w:val="FOD-normal"/>
        <w:ind w:left="284" w:hanging="284"/>
      </w:pPr>
    </w:p>
    <w:p w14:paraId="18F7A6DD" w14:textId="53A77175" w:rsidR="002B3FF1" w:rsidRPr="00A854F7" w:rsidRDefault="002B3FF1" w:rsidP="00A854F7">
      <w:pPr>
        <w:pStyle w:val="FOD-tab-titel"/>
      </w:pPr>
      <w:bookmarkStart w:id="3039" w:name="_Toc202794597"/>
      <w:r w:rsidRPr="00A854F7">
        <w:t>Tabelle 8.2 -</w:t>
      </w:r>
      <w:r w:rsidRPr="008E0F64">
        <w:t xml:space="preserve"> </w:t>
      </w:r>
      <w:r w:rsidRPr="00A854F7">
        <w:t>Unterteile für Sicherungen (6 A) und kleine Leitungsschutzschalter mit einem Stiftabstand von 20 mm (Größe 12 oder 10 A) - Mindestquerschnitt und Standardblätter</w:t>
      </w:r>
      <w:bookmarkEnd w:id="3039"/>
    </w:p>
    <w:p w14:paraId="128900AC" w14:textId="77777777" w:rsidR="00ED21A0" w:rsidRPr="008E0F64" w:rsidRDefault="00ED21A0" w:rsidP="00A212AF">
      <w:pPr>
        <w:pStyle w:val="FOD-normal"/>
        <w:jc w:val="center"/>
      </w:pPr>
    </w:p>
    <w:tbl>
      <w:tblPr>
        <w:tblStyle w:val="Grilledutableau"/>
        <w:tblW w:w="0" w:type="auto"/>
        <w:tblInd w:w="1838" w:type="dxa"/>
        <w:tblLook w:val="04A0" w:firstRow="1" w:lastRow="0" w:firstColumn="1" w:lastColumn="0" w:noHBand="0" w:noVBand="1"/>
      </w:tblPr>
      <w:tblGrid>
        <w:gridCol w:w="4961"/>
      </w:tblGrid>
      <w:tr w:rsidR="002B3FF1" w:rsidRPr="008E0F64" w14:paraId="2A168172" w14:textId="77777777" w:rsidTr="00E34C69">
        <w:trPr>
          <w:trHeight w:val="567"/>
        </w:trPr>
        <w:tc>
          <w:tcPr>
            <w:tcW w:w="4961" w:type="dxa"/>
            <w:vAlign w:val="center"/>
          </w:tcPr>
          <w:p w14:paraId="1155D335" w14:textId="77777777" w:rsidR="002B3FF1" w:rsidRPr="008E0F64" w:rsidRDefault="002B3FF1" w:rsidP="00A212AF">
            <w:pPr>
              <w:pStyle w:val="FOD-normal"/>
              <w:spacing w:before="0"/>
              <w:jc w:val="center"/>
              <w:rPr>
                <w:b/>
                <w:bCs/>
              </w:rPr>
            </w:pPr>
            <w:r w:rsidRPr="008E0F64">
              <w:rPr>
                <w:b/>
              </w:rPr>
              <w:t>Mindestquerschnitt der zu schützenden elektrischen Leitung in mm²</w:t>
            </w:r>
          </w:p>
          <w:p w14:paraId="249440F1" w14:textId="77777777" w:rsidR="002B3FF1" w:rsidRPr="008E0F64" w:rsidRDefault="002B3FF1" w:rsidP="00A212AF">
            <w:pPr>
              <w:pStyle w:val="FOD-normal"/>
              <w:spacing w:before="0"/>
              <w:jc w:val="center"/>
              <w:rPr>
                <w:b/>
                <w:bCs/>
              </w:rPr>
            </w:pPr>
            <w:r w:rsidRPr="008E0F64">
              <w:rPr>
                <w:b/>
              </w:rPr>
              <w:t>-</w:t>
            </w:r>
          </w:p>
          <w:p w14:paraId="668C293A" w14:textId="77777777" w:rsidR="002B3FF1" w:rsidRPr="008E0F64" w:rsidRDefault="002B3FF1" w:rsidP="00A212AF">
            <w:pPr>
              <w:pStyle w:val="FOD-normal"/>
              <w:spacing w:before="0"/>
              <w:jc w:val="center"/>
              <w:rPr>
                <w:b/>
                <w:bCs/>
              </w:rPr>
            </w:pPr>
            <w:r w:rsidRPr="008E0F64">
              <w:rPr>
                <w:b/>
              </w:rPr>
              <w:t>Standardblätter</w:t>
            </w:r>
          </w:p>
        </w:tc>
      </w:tr>
      <w:tr w:rsidR="002B3FF1" w:rsidRPr="008E0F64" w14:paraId="4A453A3B" w14:textId="77777777" w:rsidTr="00E34C69">
        <w:trPr>
          <w:trHeight w:val="567"/>
        </w:trPr>
        <w:tc>
          <w:tcPr>
            <w:tcW w:w="4961" w:type="dxa"/>
            <w:vAlign w:val="center"/>
          </w:tcPr>
          <w:p w14:paraId="3C70B10E" w14:textId="77777777" w:rsidR="002B3FF1" w:rsidRPr="008E0F64" w:rsidRDefault="002B3FF1" w:rsidP="00A212AF">
            <w:pPr>
              <w:pStyle w:val="FOD-normal"/>
              <w:jc w:val="center"/>
            </w:pPr>
            <w:r w:rsidRPr="008E0F64">
              <w:t>1</w:t>
            </w:r>
          </w:p>
        </w:tc>
      </w:tr>
      <w:tr w:rsidR="002B3FF1" w:rsidRPr="008E0F64" w14:paraId="5C514744" w14:textId="77777777" w:rsidTr="00E34C69">
        <w:trPr>
          <w:trHeight w:val="567"/>
        </w:trPr>
        <w:tc>
          <w:tcPr>
            <w:tcW w:w="4961" w:type="dxa"/>
            <w:vAlign w:val="center"/>
          </w:tcPr>
          <w:p w14:paraId="5CD7C299" w14:textId="77777777" w:rsidR="002B3FF1" w:rsidRPr="008E0F64" w:rsidRDefault="002B3FF1" w:rsidP="00A212AF">
            <w:pPr>
              <w:pStyle w:val="FOD-normal"/>
              <w:jc w:val="center"/>
            </w:pPr>
            <w:r w:rsidRPr="008E0F64">
              <w:t>C 61-144C’</w:t>
            </w:r>
          </w:p>
        </w:tc>
      </w:tr>
    </w:tbl>
    <w:p w14:paraId="53F5EA24" w14:textId="04287A2F" w:rsidR="002B3FF1" w:rsidRPr="008E0F64" w:rsidRDefault="002B3FF1" w:rsidP="00A212AF">
      <w:pPr>
        <w:pStyle w:val="FOD-normal"/>
        <w:tabs>
          <w:tab w:val="left" w:pos="284"/>
        </w:tabs>
        <w:ind w:left="284"/>
      </w:pPr>
      <w:r w:rsidRPr="008E0F64">
        <w:t>wobei das Standardblatt C 61-144C' eine Kopie des Standardblattes C 61-144C ist, das wie folgt angepasst wurde:</w:t>
      </w:r>
    </w:p>
    <w:p w14:paraId="387ECAA7" w14:textId="1FE4125A" w:rsidR="002B3FF1" w:rsidRPr="008E0F64" w:rsidRDefault="00A212AF" w:rsidP="00A212AF">
      <w:pPr>
        <w:pStyle w:val="FOD-normal"/>
        <w:tabs>
          <w:tab w:val="left" w:pos="284"/>
        </w:tabs>
      </w:pPr>
      <w:r w:rsidRPr="008E0F64">
        <w:tab/>
      </w:r>
      <w:r w:rsidR="002B3FF1" w:rsidRPr="008E0F64">
        <w:t>- Passeinsatz: 1 mm²,</w:t>
      </w:r>
    </w:p>
    <w:p w14:paraId="733138B0" w14:textId="0BA0BFCB" w:rsidR="002B3FF1" w:rsidRPr="008E0F64" w:rsidRDefault="00A212AF" w:rsidP="00A212AF">
      <w:pPr>
        <w:pStyle w:val="FOD-normal"/>
        <w:tabs>
          <w:tab w:val="left" w:pos="284"/>
        </w:tabs>
      </w:pPr>
      <w:r w:rsidRPr="008E0F64">
        <w:tab/>
      </w:r>
      <w:r w:rsidR="002B3FF1" w:rsidRPr="008E0F64">
        <w:t>- Farbe: rot.</w:t>
      </w:r>
    </w:p>
    <w:p w14:paraId="60918F57" w14:textId="1ABE078A" w:rsidR="002B3FF1" w:rsidRPr="008E0F64" w:rsidRDefault="002B3FF1" w:rsidP="00A212AF">
      <w:pPr>
        <w:pStyle w:val="FOD-normal"/>
        <w:ind w:left="284" w:hanging="284"/>
      </w:pPr>
      <w:r w:rsidRPr="008E0F64">
        <w:t>c)</w:t>
      </w:r>
      <w:r w:rsidR="00A212AF" w:rsidRPr="008E0F64">
        <w:tab/>
      </w:r>
      <w:r w:rsidRPr="008E0F64">
        <w:t>neben Tabelle 4 unter Punkt 7.1.2 dieser Norm, in der die ortsfesten Verbindungs</w:t>
      </w:r>
      <w:r w:rsidRPr="008E0F64">
        <w:softHyphen/>
        <w:t>materialien einschließlich Klemmen beschrieben werden, den Vorschriften von Tabelle 8.3:</w:t>
      </w:r>
    </w:p>
    <w:p w14:paraId="60930576" w14:textId="77777777" w:rsidR="00ED21A0" w:rsidRPr="008E0F64" w:rsidRDefault="00ED21A0" w:rsidP="00A212AF">
      <w:pPr>
        <w:pStyle w:val="FOD-normal"/>
        <w:ind w:left="284" w:hanging="284"/>
      </w:pPr>
    </w:p>
    <w:p w14:paraId="48861D62" w14:textId="77777777" w:rsidR="002B3FF1" w:rsidRPr="008E0F64" w:rsidRDefault="002B3FF1" w:rsidP="00A854F7">
      <w:pPr>
        <w:pStyle w:val="FOD-tab-titel"/>
      </w:pPr>
      <w:bookmarkStart w:id="3040" w:name="_Toc202794598"/>
      <w:r w:rsidRPr="00A854F7">
        <w:t>Tabelle 8.3 -</w:t>
      </w:r>
      <w:r w:rsidRPr="008E0F64">
        <w:t xml:space="preserve"> </w:t>
      </w:r>
      <w:r w:rsidRPr="00A854F7">
        <w:t>Unterteile für Sicherungen (6 A) und kleine Leitungsschutzschalter mit einem Stiftabstand von 20 mm (Größe 12 oder 10 A) - Größe des Sicherungsunterteils und Leiterquerschnitt</w:t>
      </w:r>
      <w:bookmarkEnd w:id="3040"/>
    </w:p>
    <w:p w14:paraId="5C2212D0" w14:textId="77777777" w:rsidR="002B3FF1" w:rsidRPr="008E0F64" w:rsidRDefault="002B3FF1" w:rsidP="002B3FF1">
      <w:pPr>
        <w:pStyle w:val="FOD-normal"/>
      </w:pPr>
    </w:p>
    <w:tbl>
      <w:tblPr>
        <w:tblStyle w:val="Grilledutableau"/>
        <w:tblW w:w="0" w:type="auto"/>
        <w:jc w:val="center"/>
        <w:tblLook w:val="04A0" w:firstRow="1" w:lastRow="0" w:firstColumn="1" w:lastColumn="0" w:noHBand="0" w:noVBand="1"/>
      </w:tblPr>
      <w:tblGrid>
        <w:gridCol w:w="4961"/>
      </w:tblGrid>
      <w:tr w:rsidR="002B3FF1" w:rsidRPr="008E0F64" w14:paraId="4D5508DF" w14:textId="77777777" w:rsidTr="00A212AF">
        <w:trPr>
          <w:trHeight w:val="567"/>
          <w:jc w:val="center"/>
        </w:trPr>
        <w:tc>
          <w:tcPr>
            <w:tcW w:w="4961" w:type="dxa"/>
            <w:vAlign w:val="center"/>
          </w:tcPr>
          <w:p w14:paraId="2238AA14" w14:textId="77777777" w:rsidR="002B3FF1" w:rsidRPr="008E0F64" w:rsidRDefault="002B3FF1" w:rsidP="00A212AF">
            <w:pPr>
              <w:pStyle w:val="FOD-normal"/>
              <w:spacing w:before="0"/>
              <w:jc w:val="center"/>
              <w:rPr>
                <w:b/>
                <w:bCs/>
              </w:rPr>
            </w:pPr>
            <w:r w:rsidRPr="008E0F64">
              <w:rPr>
                <w:b/>
              </w:rPr>
              <w:t>Größe des Sicherungsunterteils</w:t>
            </w:r>
          </w:p>
          <w:p w14:paraId="72E1860C" w14:textId="77777777" w:rsidR="002B3FF1" w:rsidRPr="008E0F64" w:rsidRDefault="002B3FF1" w:rsidP="00A212AF">
            <w:pPr>
              <w:pStyle w:val="FOD-normal"/>
              <w:spacing w:before="0"/>
              <w:jc w:val="center"/>
              <w:rPr>
                <w:b/>
                <w:bCs/>
              </w:rPr>
            </w:pPr>
            <w:r w:rsidRPr="008E0F64">
              <w:rPr>
                <w:b/>
              </w:rPr>
              <w:t>-</w:t>
            </w:r>
          </w:p>
          <w:p w14:paraId="50E070D2" w14:textId="77777777" w:rsidR="002B3FF1" w:rsidRPr="008E0F64" w:rsidRDefault="002B3FF1" w:rsidP="00A212AF">
            <w:pPr>
              <w:pStyle w:val="FOD-normal"/>
              <w:spacing w:before="0"/>
              <w:jc w:val="center"/>
              <w:rPr>
                <w:b/>
                <w:bCs/>
              </w:rPr>
            </w:pPr>
            <w:r w:rsidRPr="008E0F64">
              <w:rPr>
                <w:b/>
              </w:rPr>
              <w:t>Leiterquerschnitt in mm²</w:t>
            </w:r>
          </w:p>
        </w:tc>
      </w:tr>
      <w:tr w:rsidR="002B3FF1" w:rsidRPr="008E0F64" w14:paraId="5085CFF1" w14:textId="77777777" w:rsidTr="00A212AF">
        <w:trPr>
          <w:trHeight w:val="567"/>
          <w:jc w:val="center"/>
        </w:trPr>
        <w:tc>
          <w:tcPr>
            <w:tcW w:w="4961" w:type="dxa"/>
            <w:vAlign w:val="center"/>
          </w:tcPr>
          <w:p w14:paraId="52423205" w14:textId="77777777" w:rsidR="002B3FF1" w:rsidRPr="008E0F64" w:rsidRDefault="002B3FF1" w:rsidP="00A212AF">
            <w:pPr>
              <w:pStyle w:val="FOD-normal"/>
              <w:jc w:val="center"/>
            </w:pPr>
            <w:r w:rsidRPr="008E0F64">
              <w:t>I + II</w:t>
            </w:r>
          </w:p>
        </w:tc>
      </w:tr>
      <w:tr w:rsidR="002B3FF1" w:rsidRPr="008E0F64" w14:paraId="37C209DA" w14:textId="77777777" w:rsidTr="00A212AF">
        <w:trPr>
          <w:trHeight w:val="567"/>
          <w:jc w:val="center"/>
        </w:trPr>
        <w:tc>
          <w:tcPr>
            <w:tcW w:w="4961" w:type="dxa"/>
            <w:vAlign w:val="center"/>
          </w:tcPr>
          <w:p w14:paraId="3887407F" w14:textId="77777777" w:rsidR="002B3FF1" w:rsidRPr="008E0F64" w:rsidRDefault="002B3FF1" w:rsidP="00A212AF">
            <w:pPr>
              <w:pStyle w:val="FOD-normal"/>
              <w:jc w:val="center"/>
            </w:pPr>
            <w:r w:rsidRPr="008E0F64">
              <w:t>1</w:t>
            </w:r>
          </w:p>
        </w:tc>
      </w:tr>
      <w:tr w:rsidR="002B3FF1" w:rsidRPr="008E0F64" w14:paraId="774B9B5E" w14:textId="77777777" w:rsidTr="00A212AF">
        <w:trPr>
          <w:trHeight w:val="567"/>
          <w:jc w:val="center"/>
        </w:trPr>
        <w:tc>
          <w:tcPr>
            <w:tcW w:w="4961" w:type="dxa"/>
            <w:vAlign w:val="center"/>
          </w:tcPr>
          <w:p w14:paraId="2A00AF23" w14:textId="77777777" w:rsidR="002B3FF1" w:rsidRPr="008E0F64" w:rsidRDefault="002B3FF1" w:rsidP="00A212AF">
            <w:pPr>
              <w:pStyle w:val="FOD-normal"/>
              <w:jc w:val="center"/>
            </w:pPr>
            <w:r w:rsidRPr="008E0F64">
              <w:t>III + IV</w:t>
            </w:r>
          </w:p>
        </w:tc>
      </w:tr>
      <w:tr w:rsidR="002B3FF1" w:rsidRPr="008E0F64" w14:paraId="176EBD23" w14:textId="77777777" w:rsidTr="00A212AF">
        <w:trPr>
          <w:trHeight w:val="567"/>
          <w:jc w:val="center"/>
        </w:trPr>
        <w:tc>
          <w:tcPr>
            <w:tcW w:w="4961" w:type="dxa"/>
            <w:vAlign w:val="center"/>
          </w:tcPr>
          <w:p w14:paraId="2A945432" w14:textId="77777777" w:rsidR="002B3FF1" w:rsidRPr="008E0F64" w:rsidRDefault="002B3FF1" w:rsidP="00A212AF">
            <w:pPr>
              <w:pStyle w:val="FOD-normal"/>
              <w:jc w:val="center"/>
            </w:pPr>
            <w:r w:rsidRPr="008E0F64">
              <w:t>1</w:t>
            </w:r>
          </w:p>
        </w:tc>
      </w:tr>
    </w:tbl>
    <w:p w14:paraId="6834954E" w14:textId="77777777" w:rsidR="00ED21A0" w:rsidRPr="008E0F64" w:rsidRDefault="00ED21A0" w:rsidP="00A212AF">
      <w:pPr>
        <w:pStyle w:val="FOD-normal"/>
        <w:tabs>
          <w:tab w:val="left" w:pos="426"/>
        </w:tabs>
        <w:rPr>
          <w:b/>
        </w:rPr>
      </w:pPr>
    </w:p>
    <w:p w14:paraId="662B2A5D" w14:textId="77777777" w:rsidR="00ED21A0" w:rsidRPr="008E0F64" w:rsidRDefault="00ED21A0">
      <w:pPr>
        <w:rPr>
          <w:rFonts w:ascii="Trebuchet MS" w:hAnsi="Trebuchet MS" w:cs="Arial"/>
          <w:b/>
          <w:sz w:val="19"/>
          <w:szCs w:val="19"/>
        </w:rPr>
      </w:pPr>
      <w:r w:rsidRPr="008E0F64">
        <w:rPr>
          <w:b/>
        </w:rPr>
        <w:br w:type="page"/>
      </w:r>
    </w:p>
    <w:p w14:paraId="44B89BB5" w14:textId="4450ADDF" w:rsidR="002B3FF1" w:rsidRPr="008E0F64" w:rsidRDefault="002B3FF1" w:rsidP="00A212AF">
      <w:pPr>
        <w:pStyle w:val="FOD-normal"/>
        <w:tabs>
          <w:tab w:val="left" w:pos="426"/>
        </w:tabs>
        <w:rPr>
          <w:b/>
        </w:rPr>
      </w:pPr>
      <w:r w:rsidRPr="008E0F64">
        <w:rPr>
          <w:b/>
        </w:rPr>
        <w:lastRenderedPageBreak/>
        <w:t>-</w:t>
      </w:r>
      <w:r w:rsidR="00A212AF" w:rsidRPr="008E0F64">
        <w:rPr>
          <w:b/>
        </w:rPr>
        <w:tab/>
      </w:r>
      <w:r w:rsidRPr="008E0F64">
        <w:rPr>
          <w:b/>
        </w:rPr>
        <w:t>Kennzeichnung von Stromkreisen mit einem Querschnitt von weniger als 1,5 mm²</w:t>
      </w:r>
    </w:p>
    <w:p w14:paraId="4A1FB67D" w14:textId="2E97B974" w:rsidR="002B3FF1" w:rsidRPr="008E0F64" w:rsidRDefault="002B3FF1" w:rsidP="002B3FF1">
      <w:pPr>
        <w:pStyle w:val="FOD-normal"/>
      </w:pPr>
      <w:r w:rsidRPr="008E0F64">
        <w:t xml:space="preserve">Auf Stromkreise mit einem Querschnitt von weniger als 1,5 mm² wird mit einem mindestens 8 cm langen und 5 cm hohen rechteckigen Schild hingewiesen, auf dem das Piktogramm von </w:t>
      </w:r>
      <w:r w:rsidRPr="008E0F64">
        <w:rPr>
          <w:i/>
          <w:iCs/>
        </w:rPr>
        <w:t>Abbildung 8.1</w:t>
      </w:r>
      <w:r w:rsidRPr="008E0F64">
        <w:t xml:space="preserve"> in Rot vor weißem Hintergrund und mit roter Umrahmung zu sehen ist:</w:t>
      </w:r>
    </w:p>
    <w:p w14:paraId="7DCD72B7" w14:textId="77777777" w:rsidR="00ED21A0" w:rsidRPr="008E0F64" w:rsidRDefault="00ED21A0" w:rsidP="00A212AF">
      <w:pPr>
        <w:pStyle w:val="FOD-normal"/>
        <w:jc w:val="center"/>
        <w:rPr>
          <w:i/>
          <w:iCs/>
          <w:sz w:val="18"/>
          <w:szCs w:val="18"/>
        </w:rPr>
      </w:pPr>
    </w:p>
    <w:p w14:paraId="0B89F495" w14:textId="5A4E02C7" w:rsidR="002B3FF1" w:rsidRPr="00A854F7" w:rsidRDefault="002B3FF1" w:rsidP="00A854F7">
      <w:pPr>
        <w:pStyle w:val="FOD-fig-tab-titel"/>
      </w:pPr>
      <w:bookmarkStart w:id="3041" w:name="_Toc202794541"/>
      <w:r w:rsidRPr="00A854F7">
        <w:t>Abbildung 8.1 - Kennzeichnung von Stromkreisen mit einem Querschnitt von weniger als 1,5 mm²</w:t>
      </w:r>
      <w:bookmarkEnd w:id="3041"/>
    </w:p>
    <w:p w14:paraId="2BC04436" w14:textId="77777777" w:rsidR="00A212AF" w:rsidRPr="008E0F64" w:rsidRDefault="002B3FF1" w:rsidP="00A212AF">
      <w:pPr>
        <w:pStyle w:val="FOD-normal"/>
        <w:jc w:val="center"/>
      </w:pPr>
      <w:r w:rsidRPr="008E0F64">
        <w:rPr>
          <w:noProof/>
        </w:rPr>
        <w:drawing>
          <wp:inline distT="0" distB="0" distL="0" distR="0" wp14:anchorId="708F1CA9" wp14:editId="3D4B7EA0">
            <wp:extent cx="2762250" cy="1399540"/>
            <wp:effectExtent l="0" t="0" r="0" b="0"/>
            <wp:docPr id="749037441" name="Image 1" descr="Une image contenant Police, ligne,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9037441" name="Image 1" descr="Une image contenant Police, ligne, texte&#10;&#10;Description générée automatiquement"/>
                    <pic:cNvPicPr/>
                  </pic:nvPicPr>
                  <pic:blipFill>
                    <a:blip r:embed="rId283"/>
                    <a:stretch>
                      <a:fillRect/>
                    </a:stretch>
                  </pic:blipFill>
                  <pic:spPr>
                    <a:xfrm>
                      <a:off x="0" y="0"/>
                      <a:ext cx="2769263" cy="1403093"/>
                    </a:xfrm>
                    <a:prstGeom prst="rect">
                      <a:avLst/>
                    </a:prstGeom>
                  </pic:spPr>
                </pic:pic>
              </a:graphicData>
            </a:graphic>
          </wp:inline>
        </w:drawing>
      </w:r>
    </w:p>
    <w:p w14:paraId="595273C0" w14:textId="3425DDF1" w:rsidR="00A24B30" w:rsidRPr="008E0F64" w:rsidRDefault="002B3FF1" w:rsidP="00A212AF">
      <w:pPr>
        <w:pStyle w:val="FOD-normal"/>
      </w:pPr>
      <w:r w:rsidRPr="008E0F64">
        <w:t>Dieses Schild wird an der Tür von Verteiler- und Schaltgerätekombinationen mit solchen Stromkreisen angebracht. Es lässt sich nicht einfach entfernen</w:t>
      </w:r>
      <w:r w:rsidR="00A24B30" w:rsidRPr="008E0F64">
        <w:t>.</w:t>
      </w:r>
    </w:p>
    <w:p w14:paraId="4B2F689D" w14:textId="5DDF3E37" w:rsidR="00A24B30" w:rsidRPr="008E0F64" w:rsidRDefault="00A24B30" w:rsidP="00A24B30">
      <w:pPr>
        <w:pStyle w:val="FOD-normal"/>
        <w:rPr>
          <w:b/>
          <w:i/>
        </w:rPr>
      </w:pPr>
      <w:r w:rsidRPr="008E0F64">
        <w:rPr>
          <w:b/>
          <w:i/>
        </w:rPr>
        <w:t xml:space="preserve">4. </w:t>
      </w:r>
      <w:r w:rsidR="00A212AF" w:rsidRPr="008E0F64">
        <w:rPr>
          <w:b/>
          <w:i/>
        </w:rPr>
        <w:t>Wahl des Haupt-Lasttrennschalters</w:t>
      </w:r>
    </w:p>
    <w:p w14:paraId="62C8542A" w14:textId="2D06BA96" w:rsidR="00A24B30" w:rsidRPr="008E0F64" w:rsidRDefault="009A55E6" w:rsidP="00A24B30">
      <w:pPr>
        <w:autoSpaceDE w:val="0"/>
        <w:autoSpaceDN w:val="0"/>
        <w:adjustRightInd w:val="0"/>
        <w:spacing w:after="120" w:line="240" w:lineRule="auto"/>
        <w:jc w:val="both"/>
      </w:pPr>
      <w:r w:rsidRPr="008E0F64">
        <w:rPr>
          <w:rFonts w:ascii="Trebuchet MS" w:hAnsi="Trebuchet MS" w:cs="Arial"/>
          <w:sz w:val="19"/>
          <w:szCs w:val="19"/>
        </w:rPr>
        <w:t xml:space="preserve">In Abweichung von den Vorschriften von </w:t>
      </w:r>
      <w:r w:rsidRPr="008E0F64">
        <w:rPr>
          <w:rFonts w:ascii="Trebuchet MS" w:hAnsi="Trebuchet MS" w:cs="Arial"/>
          <w:i/>
          <w:iCs/>
          <w:sz w:val="19"/>
          <w:szCs w:val="19"/>
        </w:rPr>
        <w:t>Unterabschnitt 5.3.5.1 Buchstabe b</w:t>
      </w:r>
      <w:r w:rsidRPr="008E0F64">
        <w:rPr>
          <w:rFonts w:ascii="Trebuchet MS" w:hAnsi="Trebuchet MS" w:cs="Arial"/>
          <w:sz w:val="19"/>
          <w:szCs w:val="19"/>
        </w:rPr>
        <w:t xml:space="preserve"> dürfen Haupt-Lasttrennschalter mit einer Nennstromstärke von mindestens 25 A in Betrieb bleiben</w:t>
      </w:r>
      <w:r w:rsidR="00A24B30" w:rsidRPr="008E0F64">
        <w:rPr>
          <w:rFonts w:ascii="Trebuchet MS" w:hAnsi="Trebuchet MS"/>
          <w:sz w:val="19"/>
        </w:rPr>
        <w:t>.</w:t>
      </w:r>
      <w:r w:rsidRPr="008E0F64">
        <w:rPr>
          <w:rFonts w:ascii="Trebuchet MS" w:hAnsi="Trebuchet MS"/>
          <w:sz w:val="19"/>
        </w:rPr>
        <w:t>]</w:t>
      </w:r>
    </w:p>
    <w:p w14:paraId="3A51CBA4" w14:textId="77777777" w:rsidR="00A24B30" w:rsidRPr="008E0F64" w:rsidRDefault="00A24B30" w:rsidP="00A24B30">
      <w:pPr>
        <w:pStyle w:val="FOD-normal"/>
        <w:rPr>
          <w:b/>
          <w:i/>
        </w:rPr>
      </w:pPr>
      <w:r w:rsidRPr="008E0F64">
        <w:rPr>
          <w:b/>
          <w:i/>
        </w:rPr>
        <w:t>5. Wahl von elektrischen Leitungen</w:t>
      </w:r>
    </w:p>
    <w:p w14:paraId="5B9069E8" w14:textId="77777777" w:rsidR="009A55E6" w:rsidRPr="008E0F64" w:rsidRDefault="009A55E6" w:rsidP="009A55E6">
      <w:pPr>
        <w:pStyle w:val="FOD-normal"/>
      </w:pPr>
      <w:r w:rsidRPr="008E0F64">
        <w:t>In Abweichung von den Vorschriften:</w:t>
      </w:r>
    </w:p>
    <w:p w14:paraId="690C27A7" w14:textId="4CB83614" w:rsidR="009A55E6" w:rsidRPr="008E0F64" w:rsidRDefault="009A55E6"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 xml:space="preserve">von </w:t>
      </w:r>
      <w:r w:rsidRPr="008E0F64">
        <w:rPr>
          <w:rFonts w:ascii="Trebuchet MS" w:hAnsi="Trebuchet MS"/>
          <w:i/>
          <w:iCs/>
          <w:sz w:val="19"/>
        </w:rPr>
        <w:t>Unterabschnitt 4.3.3.5 Buchstabe b und Unterabschnitt 4.3.3.7 Buchstabe a</w:t>
      </w:r>
      <w:r w:rsidRPr="008E0F64">
        <w:rPr>
          <w:rFonts w:ascii="Trebuchet MS" w:hAnsi="Trebuchet MS"/>
          <w:sz w:val="19"/>
        </w:rPr>
        <w:t xml:space="preserve"> dürfen elektrische Leitungen, die kein vorbestimmtes Brandverhalten aufweisen, in Betrieb bleiben,</w:t>
      </w:r>
    </w:p>
    <w:p w14:paraId="2491FF3A" w14:textId="6B610D77" w:rsidR="009A55E6" w:rsidRPr="008E0F64" w:rsidRDefault="009A55E6"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 xml:space="preserve">von </w:t>
      </w:r>
      <w:r w:rsidRPr="008E0F64">
        <w:rPr>
          <w:rFonts w:ascii="Trebuchet MS" w:hAnsi="Trebuchet MS"/>
          <w:i/>
          <w:iCs/>
          <w:sz w:val="19"/>
        </w:rPr>
        <w:t>Unterabschnitt 5.2.1.2</w:t>
      </w:r>
      <w:r w:rsidRPr="008E0F64">
        <w:rPr>
          <w:rFonts w:ascii="Trebuchet MS" w:hAnsi="Trebuchet MS"/>
          <w:sz w:val="19"/>
        </w:rPr>
        <w:t xml:space="preserve"> dürfen elektrische Leitungen, deren isolierte Leiter einen Querschnitt von weniger als 2,5 mm² und mindestens 1 mm² haben, in Betrieb bleiben. Leiter mit einem Querschnitt von 1 mm² sind entweder durch Sicherungen mit einer Nennstromstärke von höchstens 6 A oder durch einen Leitungsschutzschalter höchstens der Größe 12 bzw. mit einer Nennstromstärke von höchstens 10 A gegen Überstrom geschützt,</w:t>
      </w:r>
    </w:p>
    <w:p w14:paraId="253D761A" w14:textId="451C57CC" w:rsidR="00A24B30" w:rsidRPr="008E0F64" w:rsidRDefault="009A55E6"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 xml:space="preserve">von </w:t>
      </w:r>
      <w:r w:rsidRPr="008E0F64">
        <w:rPr>
          <w:rFonts w:ascii="Trebuchet MS" w:hAnsi="Trebuchet MS"/>
          <w:i/>
          <w:iCs/>
          <w:sz w:val="19"/>
        </w:rPr>
        <w:t>Unterabschnitt 5.2.1.2</w:t>
      </w:r>
      <w:r w:rsidRPr="008E0F64">
        <w:rPr>
          <w:rFonts w:ascii="Trebuchet MS" w:hAnsi="Trebuchet MS"/>
          <w:sz w:val="19"/>
        </w:rPr>
        <w:t xml:space="preserve"> dürfen Stromkreise, die nicht für die Versorgung der im letzten Absatz erwähnten elektrischen Maschinen oder Geräte bestimmt sind, in Betrieb bleiben</w:t>
      </w:r>
      <w:r w:rsidR="00A24B30" w:rsidRPr="008E0F64">
        <w:rPr>
          <w:rFonts w:ascii="Trebuchet MS" w:hAnsi="Trebuchet MS"/>
          <w:sz w:val="19"/>
        </w:rPr>
        <w:t>.</w:t>
      </w:r>
    </w:p>
    <w:p w14:paraId="41E87EB7" w14:textId="3B3D1F47" w:rsidR="00A24B30" w:rsidRPr="008E0F64" w:rsidRDefault="00A24B30" w:rsidP="00A24B30">
      <w:pPr>
        <w:pStyle w:val="FOD-normal"/>
        <w:rPr>
          <w:b/>
          <w:i/>
        </w:rPr>
      </w:pPr>
      <w:r w:rsidRPr="008E0F64">
        <w:rPr>
          <w:b/>
          <w:i/>
        </w:rPr>
        <w:t xml:space="preserve">6. </w:t>
      </w:r>
      <w:r w:rsidR="006A4562" w:rsidRPr="006A4562">
        <w:rPr>
          <w:bCs/>
          <w:iCs/>
        </w:rPr>
        <w:t>[</w:t>
      </w:r>
      <w:r w:rsidR="009A55E6" w:rsidRPr="008E0F64">
        <w:rPr>
          <w:b/>
          <w:i/>
        </w:rPr>
        <w:t>Steckdosen</w:t>
      </w:r>
    </w:p>
    <w:p w14:paraId="7289E4E9" w14:textId="66B55F59" w:rsidR="006A4562" w:rsidRPr="006A4562" w:rsidRDefault="006A4562" w:rsidP="006A4562">
      <w:pPr>
        <w:pStyle w:val="FOD-normal"/>
      </w:pPr>
      <w:r w:rsidRPr="006A4562">
        <w:t xml:space="preserve">a) In Abweichung von den Vorschriften von </w:t>
      </w:r>
      <w:r w:rsidRPr="006A4562">
        <w:rPr>
          <w:i/>
          <w:iCs/>
        </w:rPr>
        <w:t>Unterabschnitt 5.1.3.1</w:t>
      </w:r>
      <w:r w:rsidRPr="006A4562">
        <w:t xml:space="preserve"> und </w:t>
      </w:r>
      <w:r w:rsidRPr="006A4562">
        <w:rPr>
          <w:i/>
          <w:iCs/>
        </w:rPr>
        <w:t>Unterabschnitt 5.3.5.2 Buchstabe a</w:t>
      </w:r>
      <w:r w:rsidRPr="006A4562">
        <w:t xml:space="preserve"> dürfen Steckdosen, die vor dem 1. Oktober 1981 installiert wurden und den Vorschriften von Buch 1 wie vor Inkrafttreten von </w:t>
      </w:r>
      <w:r w:rsidRPr="006A4562">
        <w:rPr>
          <w:i/>
          <w:iCs/>
        </w:rPr>
        <w:t>Abschnitt 8.2.1 Nr. 6 Buchstabe a</w:t>
      </w:r>
      <w:r w:rsidRPr="006A4562">
        <w:t xml:space="preserve"> anwendbar entsprechen, in Betrieb bleiben.</w:t>
      </w:r>
    </w:p>
    <w:p w14:paraId="6F4E238F" w14:textId="5717D291" w:rsidR="006A4562" w:rsidRPr="006A4562" w:rsidRDefault="006A4562" w:rsidP="006A4562">
      <w:pPr>
        <w:pStyle w:val="FOD-normal"/>
      </w:pPr>
      <w:r w:rsidRPr="006A4562">
        <w:t xml:space="preserve">b) In Abweichung von den Vorschriften von </w:t>
      </w:r>
      <w:r w:rsidRPr="006A4562">
        <w:rPr>
          <w:i/>
          <w:iCs/>
        </w:rPr>
        <w:t>Unterabschnitt 5.3.5.2 Buchstabe b</w:t>
      </w:r>
      <w:r w:rsidRPr="006A4562">
        <w:t xml:space="preserve"> dürfen in Betrieb bleiben:</w:t>
      </w:r>
    </w:p>
    <w:p w14:paraId="43EDFCC8" w14:textId="77777777" w:rsidR="006A4562" w:rsidRPr="006A4562" w:rsidRDefault="006A4562" w:rsidP="00445351">
      <w:pPr>
        <w:pStyle w:val="FOD-normal"/>
        <w:numPr>
          <w:ilvl w:val="0"/>
          <w:numId w:val="848"/>
        </w:numPr>
      </w:pPr>
      <w:r w:rsidRPr="006A4562">
        <w:t>Steckdosen, die keinen Erdungskontakt haben, weil die elektrische Leitung nicht mit einem Schutzleiter versehen ist, sofern diese Steckdosen durch eine Differenzstrom-Schutzeinrichtung mit hoher oder sehr hoher Empfindlichkeit geschützt werden,</w:t>
      </w:r>
    </w:p>
    <w:p w14:paraId="5F73BA52" w14:textId="77777777" w:rsidR="006A4562" w:rsidRPr="006A4562" w:rsidRDefault="006A4562" w:rsidP="00445351">
      <w:pPr>
        <w:pStyle w:val="FOD-normal"/>
        <w:numPr>
          <w:ilvl w:val="0"/>
          <w:numId w:val="848"/>
        </w:numPr>
      </w:pPr>
      <w:r w:rsidRPr="006A4562">
        <w:t>pro Endstromkreis mehr als acht Einzel- oder Mehrfachsteckdosen, sofern die Leistung der angeschlossenen ortsfesten Geräte und der Geräte mit festem Standplatz die in der elektrischen Leitung zugelassene Leistung nicht übersteigt.</w:t>
      </w:r>
    </w:p>
    <w:p w14:paraId="674BEC4E" w14:textId="47F5DA78" w:rsidR="006A4562" w:rsidRPr="006A4562" w:rsidRDefault="006A4562" w:rsidP="006A4562">
      <w:pPr>
        <w:pStyle w:val="FOD-normal"/>
      </w:pPr>
      <w:r w:rsidRPr="006A4562">
        <w:t>Steckdosen mit Erdstift, der nicht tatsächlich eine galvanische Verbindung mit dem Erder der elektrischen Anlage hat, sind verboten.]</w:t>
      </w:r>
    </w:p>
    <w:p w14:paraId="42DA8BC2" w14:textId="18F63EBA" w:rsidR="00A24B30" w:rsidRPr="008E0F64" w:rsidRDefault="00A24B30" w:rsidP="00A24B30">
      <w:pPr>
        <w:pStyle w:val="FOD-normal"/>
        <w:rPr>
          <w:b/>
          <w:i/>
        </w:rPr>
      </w:pPr>
      <w:r w:rsidRPr="008E0F64">
        <w:rPr>
          <w:b/>
          <w:i/>
        </w:rPr>
        <w:t xml:space="preserve">7. </w:t>
      </w:r>
      <w:r w:rsidR="004F021A" w:rsidRPr="008E0F64">
        <w:rPr>
          <w:b/>
          <w:i/>
        </w:rPr>
        <w:t>Einstrich-Schemata und Lagepläne</w:t>
      </w:r>
    </w:p>
    <w:p w14:paraId="4F326787" w14:textId="77777777" w:rsidR="004F021A" w:rsidRPr="008E0F64" w:rsidRDefault="004F021A" w:rsidP="004F021A">
      <w:pPr>
        <w:pStyle w:val="FOD-normal"/>
      </w:pPr>
      <w:r w:rsidRPr="008E0F64">
        <w:t xml:space="preserve">In Abweichung von den Vorschriften von </w:t>
      </w:r>
      <w:r w:rsidRPr="008E0F64">
        <w:rPr>
          <w:i/>
          <w:iCs/>
        </w:rPr>
        <w:t>Unterabschnitt 3.1.2.2 Buchstabe a</w:t>
      </w:r>
      <w:r w:rsidRPr="008E0F64">
        <w:t xml:space="preserve"> und </w:t>
      </w:r>
      <w:r w:rsidRPr="008E0F64">
        <w:rPr>
          <w:i/>
          <w:iCs/>
        </w:rPr>
        <w:t>Unterabschnitt 3.1.2.3 Buchstabe a</w:t>
      </w:r>
      <w:r w:rsidRPr="008E0F64">
        <w:t xml:space="preserve"> ist es erlaubt, über vereinfachte Einstrich-Schemata und Lagepläne zu verfügen.</w:t>
      </w:r>
    </w:p>
    <w:p w14:paraId="1B8CA100" w14:textId="0CF56259" w:rsidR="004F021A" w:rsidRPr="008E0F64" w:rsidRDefault="004F021A" w:rsidP="004F021A">
      <w:pPr>
        <w:pStyle w:val="FOD-normal"/>
      </w:pPr>
      <w:r w:rsidRPr="008E0F64">
        <w:t>Das/die Einstrich-Schema(ta) umfasst/umfassen mindestens:</w:t>
      </w:r>
    </w:p>
    <w:p w14:paraId="6935D4B5" w14:textId="786E0340"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Adresse der elektrischen Anlage,</w:t>
      </w:r>
    </w:p>
    <w:p w14:paraId="709F5143" w14:textId="590A9A14"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Nennspannung der elektrischen Anlage,</w:t>
      </w:r>
    </w:p>
    <w:p w14:paraId="568FBBE2" w14:textId="61AC204A"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lastRenderedPageBreak/>
        <w:t>Querschnitt des Versorgungskabels der Haupt-Verteiler- und Schaltgerätekombination,</w:t>
      </w:r>
    </w:p>
    <w:p w14:paraId="04F40971" w14:textId="2874B515"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Art und Querschnitt der verschiedenen Abgänge,</w:t>
      </w:r>
    </w:p>
    <w:p w14:paraId="1D9EB555" w14:textId="0CDDBFB8"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Differenzstrom-Schutzeinrichtung(en) mit ihrer/ihren Eigenschaften,</w:t>
      </w:r>
    </w:p>
    <w:p w14:paraId="35967ACE" w14:textId="24DA426B"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Schutzeinrichtungen mit ihren Eigenschaften.</w:t>
      </w:r>
    </w:p>
    <w:p w14:paraId="26967748" w14:textId="4ED0737F" w:rsidR="004F021A" w:rsidRPr="008E0F64" w:rsidRDefault="004F021A" w:rsidP="004F021A">
      <w:pPr>
        <w:pStyle w:val="FOD-normal"/>
      </w:pPr>
      <w:r w:rsidRPr="008E0F64">
        <w:t>Der/die Lageplan/Lagepläne umfasst/umfassen (eine Kennzeichnung ist nicht erforderlich):</w:t>
      </w:r>
    </w:p>
    <w:p w14:paraId="1F5E754B" w14:textId="640AA244"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Steckdosen,</w:t>
      </w:r>
    </w:p>
    <w:p w14:paraId="2D8EE3A2" w14:textId="6936CCAF"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Schalter,</w:t>
      </w:r>
    </w:p>
    <w:p w14:paraId="17CF8E22" w14:textId="71E6DA94"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Lichtpunkte,</w:t>
      </w:r>
    </w:p>
    <w:p w14:paraId="77B6AF79" w14:textId="0549BF82"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ortsfeste Geräte oder Maschinen bzw. Geräte oder Maschinen mit festem Standplatz.</w:t>
      </w:r>
    </w:p>
    <w:p w14:paraId="5530755B" w14:textId="5597080C" w:rsidR="00A24B30" w:rsidRPr="008E0F64" w:rsidRDefault="004F021A" w:rsidP="004F021A">
      <w:pPr>
        <w:pStyle w:val="FOD-normal"/>
      </w:pPr>
      <w:r w:rsidRPr="008E0F64">
        <w:t xml:space="preserve">Einstrich-Schemata und Lagepläne müssen nicht übereinstimmen. Sie sind Teil der in </w:t>
      </w:r>
      <w:r w:rsidRPr="008E0F64">
        <w:rPr>
          <w:i/>
          <w:iCs/>
        </w:rPr>
        <w:t>Abschnitt 9.1.2</w:t>
      </w:r>
      <w:r w:rsidRPr="008E0F64">
        <w:t xml:space="preserve"> erwähnten Akte der elektrischen Anlage</w:t>
      </w:r>
      <w:r w:rsidR="00A24B30" w:rsidRPr="008E0F64">
        <w:t>.</w:t>
      </w:r>
    </w:p>
    <w:p w14:paraId="3F1302C5" w14:textId="22CAEFFA" w:rsidR="00A24B30" w:rsidRPr="008E0F64" w:rsidRDefault="00A24B30" w:rsidP="00A24B30">
      <w:pPr>
        <w:pStyle w:val="FOD-normal"/>
        <w:rPr>
          <w:b/>
          <w:i/>
        </w:rPr>
      </w:pPr>
      <w:r w:rsidRPr="008E0F64">
        <w:rPr>
          <w:b/>
          <w:i/>
        </w:rPr>
        <w:t xml:space="preserve">8. </w:t>
      </w:r>
      <w:r w:rsidR="004F021A" w:rsidRPr="008E0F64">
        <w:rPr>
          <w:b/>
          <w:i/>
        </w:rPr>
        <w:t>Kennzeichnung und Angaben</w:t>
      </w:r>
    </w:p>
    <w:p w14:paraId="64698864" w14:textId="77777777" w:rsidR="004F021A" w:rsidRPr="008E0F64" w:rsidRDefault="004F021A" w:rsidP="004F021A">
      <w:pPr>
        <w:pStyle w:val="FOD-normal"/>
      </w:pPr>
      <w:r w:rsidRPr="008E0F64">
        <w:t xml:space="preserve">In Abweichung von den Vorschriften der </w:t>
      </w:r>
      <w:r w:rsidRPr="008E0F64">
        <w:rPr>
          <w:i/>
          <w:iCs/>
        </w:rPr>
        <w:t>Abschnitte 3.1.3</w:t>
      </w:r>
      <w:r w:rsidRPr="008E0F64">
        <w:t xml:space="preserve"> und </w:t>
      </w:r>
      <w:r w:rsidRPr="008E0F64">
        <w:rPr>
          <w:i/>
          <w:iCs/>
        </w:rPr>
        <w:t>5.1.6</w:t>
      </w:r>
      <w:r w:rsidRPr="008E0F64">
        <w:t xml:space="preserve"> ist es erlaubt, nur folgende Vorschriften in Bezug auf Kennzeichnung und Angaben zu erfüllen:</w:t>
      </w:r>
    </w:p>
    <w:p w14:paraId="4F573C5C" w14:textId="4B0AA456"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Elektrische Betriebsmittel in Verteiler- und Schaltgerätekombinationen sind deutlich, auffällig und wischfest individuell gekennzeichnet, es sei denn, eine Verwechslung ist ausgeschlossen.</w:t>
      </w:r>
    </w:p>
    <w:p w14:paraId="4ADA3E46" w14:textId="1013283F" w:rsidR="00A24B30"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Ortsfeste Maschinen und Geräte sind deutlich, auffällig und wischfest individuell gekennzeichnet, es sei denn, eine Verwechslung ist ausgeschlossen oder diese ortsfesten Maschinen und Geräte sind auf den Einstrich-Schemata und Lageplänen angegeben</w:t>
      </w:r>
      <w:r w:rsidR="00A24B30" w:rsidRPr="008E0F64">
        <w:rPr>
          <w:rFonts w:ascii="Trebuchet MS" w:hAnsi="Trebuchet MS"/>
          <w:sz w:val="19"/>
        </w:rPr>
        <w:t>.</w:t>
      </w:r>
    </w:p>
    <w:p w14:paraId="3193D075" w14:textId="25B3466E" w:rsidR="00A24B30" w:rsidRPr="008E0F64" w:rsidRDefault="00A24B30" w:rsidP="00A24B30">
      <w:pPr>
        <w:pStyle w:val="FOD-normal"/>
        <w:rPr>
          <w:b/>
          <w:i/>
        </w:rPr>
      </w:pPr>
      <w:r w:rsidRPr="008E0F64">
        <w:rPr>
          <w:b/>
          <w:i/>
        </w:rPr>
        <w:t xml:space="preserve">9. </w:t>
      </w:r>
      <w:r w:rsidR="004F021A" w:rsidRPr="008E0F64">
        <w:rPr>
          <w:b/>
          <w:i/>
          <w:iCs/>
        </w:rPr>
        <w:t>Bericht über die Konformitätsprüfung</w:t>
      </w:r>
    </w:p>
    <w:p w14:paraId="0EB0E7DB" w14:textId="78073236" w:rsidR="00A24B30" w:rsidRPr="008E0F64" w:rsidRDefault="004F021A" w:rsidP="00A24B30">
      <w:pPr>
        <w:pStyle w:val="FOD-normal"/>
      </w:pPr>
      <w:r w:rsidRPr="008E0F64">
        <w:t xml:space="preserve">In Abweichung von den Vorschriften von </w:t>
      </w:r>
      <w:r w:rsidRPr="008E0F64">
        <w:rPr>
          <w:i/>
          <w:iCs/>
        </w:rPr>
        <w:t>Abschnitt 9.1.2</w:t>
      </w:r>
      <w:r w:rsidRPr="008E0F64">
        <w:t xml:space="preserve"> darf beim Kontrollbesuch das Fehlen des Berichts über die Konformitätsprüfung in der Akte der elektrischen Anlage geduldet werden</w:t>
      </w:r>
      <w:r w:rsidR="00A24B30" w:rsidRPr="008E0F64">
        <w:t>.</w:t>
      </w:r>
    </w:p>
    <w:p w14:paraId="3AD3E346" w14:textId="0AD03E44" w:rsidR="00A24B30" w:rsidRPr="008E0F64" w:rsidRDefault="00A24B30" w:rsidP="00A24B30">
      <w:pPr>
        <w:pStyle w:val="FOD-normal"/>
        <w:rPr>
          <w:b/>
          <w:i/>
        </w:rPr>
      </w:pPr>
      <w:r w:rsidRPr="008E0F64">
        <w:rPr>
          <w:b/>
          <w:i/>
        </w:rPr>
        <w:t xml:space="preserve">10. </w:t>
      </w:r>
      <w:r w:rsidR="004F021A" w:rsidRPr="008E0F64">
        <w:rPr>
          <w:b/>
          <w:i/>
        </w:rPr>
        <w:t>Farbcode für Leiter von Kabeln und isolierte Leiter</w:t>
      </w:r>
    </w:p>
    <w:p w14:paraId="65BF163B" w14:textId="77777777" w:rsidR="004F021A" w:rsidRPr="008E0F64" w:rsidRDefault="004F021A" w:rsidP="004F021A">
      <w:pPr>
        <w:pStyle w:val="FOD-normal"/>
      </w:pPr>
      <w:r w:rsidRPr="008E0F64">
        <w:t xml:space="preserve">In Abweichung von den Vorschriften von </w:t>
      </w:r>
      <w:r w:rsidRPr="008E0F64">
        <w:rPr>
          <w:i/>
          <w:iCs/>
        </w:rPr>
        <w:t>Unterabschnitt 5.1.6.2</w:t>
      </w:r>
      <w:r w:rsidRPr="008E0F64">
        <w:t xml:space="preserve"> dürfen in Betrieb bleiben:</w:t>
      </w:r>
    </w:p>
    <w:p w14:paraId="0D310353" w14:textId="49C4CCED"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Schutz-, Erdungs- oder Schutzpotentialausgleichsleiter, die nicht durch eine grüne und gelbe Farbkombination gekennzeichnet sind,</w:t>
      </w:r>
    </w:p>
    <w:p w14:paraId="7897E839" w14:textId="473DB6D0" w:rsidR="004F021A" w:rsidRPr="008E0F64" w:rsidRDefault="004F021A"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aktive Leiter oder Schutzleiter, deren Isolierung grün bzw. gelb ist.</w:t>
      </w:r>
    </w:p>
    <w:p w14:paraId="4EF10F48" w14:textId="259B23C7" w:rsidR="00A24B30" w:rsidRPr="008E0F64" w:rsidRDefault="004F021A" w:rsidP="004F021A">
      <w:pPr>
        <w:pStyle w:val="FOD-normal"/>
      </w:pPr>
      <w:r w:rsidRPr="008E0F64">
        <w:t>Isolierte aktive Leiter, die durch eine grüne und gelbe Farbkombination wie in der Norm festgelegt gekennzeichnet sind, dürfen nicht benutzt werden</w:t>
      </w:r>
      <w:r w:rsidR="00A24B30" w:rsidRPr="008E0F64">
        <w:t>.</w:t>
      </w:r>
    </w:p>
    <w:p w14:paraId="10E41247" w14:textId="07E78F3A" w:rsidR="00A24B30" w:rsidRPr="008E0F64" w:rsidRDefault="00A24B30" w:rsidP="00A24B30">
      <w:pPr>
        <w:pStyle w:val="FOD-normal"/>
        <w:rPr>
          <w:b/>
          <w:i/>
        </w:rPr>
      </w:pPr>
      <w:r w:rsidRPr="008E0F64">
        <w:rPr>
          <w:b/>
          <w:i/>
        </w:rPr>
        <w:t xml:space="preserve">11. </w:t>
      </w:r>
      <w:r w:rsidR="004F021A" w:rsidRPr="008E0F64">
        <w:rPr>
          <w:b/>
          <w:i/>
        </w:rPr>
        <w:t>Erdungsleiter</w:t>
      </w:r>
    </w:p>
    <w:p w14:paraId="189DEE75" w14:textId="6C1D5737" w:rsidR="00A24B30" w:rsidRPr="008E0F64" w:rsidRDefault="004F021A" w:rsidP="00A24B30">
      <w:pPr>
        <w:pStyle w:val="FOD-normal"/>
      </w:pPr>
      <w:r w:rsidRPr="008E0F64">
        <w:t xml:space="preserve">In Abweichung von den Vorschriften von </w:t>
      </w:r>
      <w:r w:rsidRPr="008E0F64">
        <w:rPr>
          <w:i/>
          <w:iCs/>
        </w:rPr>
        <w:t>Unterabschnitt 5.4.2.2</w:t>
      </w:r>
      <w:r w:rsidRPr="008E0F64">
        <w:t xml:space="preserve"> dürfen Erdungsleiter aus Kupfer mit einem Querschnitt von mindestens 6 mm² in Betrieb bleiben</w:t>
      </w:r>
      <w:r w:rsidR="00A24B30" w:rsidRPr="008E0F64">
        <w:t>.</w:t>
      </w:r>
    </w:p>
    <w:p w14:paraId="7DD1CEF9" w14:textId="33047433" w:rsidR="00A24B30" w:rsidRPr="008E0F64" w:rsidRDefault="00A24B30" w:rsidP="00A24B30">
      <w:pPr>
        <w:pStyle w:val="FOD-normal"/>
        <w:rPr>
          <w:b/>
          <w:i/>
        </w:rPr>
      </w:pPr>
      <w:r w:rsidRPr="008E0F64">
        <w:rPr>
          <w:b/>
          <w:i/>
        </w:rPr>
        <w:t xml:space="preserve">12. </w:t>
      </w:r>
      <w:r w:rsidR="004F021A" w:rsidRPr="008E0F64">
        <w:rPr>
          <w:b/>
          <w:i/>
        </w:rPr>
        <w:t>Schutzleiter</w:t>
      </w:r>
    </w:p>
    <w:p w14:paraId="4B776D84" w14:textId="77777777" w:rsidR="004F021A" w:rsidRPr="008E0F64" w:rsidRDefault="004F021A" w:rsidP="004F021A">
      <w:pPr>
        <w:pStyle w:val="FOD-normal"/>
      </w:pPr>
      <w:r w:rsidRPr="008E0F64">
        <w:t xml:space="preserve">In Abweichung von den Vorschriften von </w:t>
      </w:r>
      <w:r w:rsidRPr="008E0F64">
        <w:rPr>
          <w:i/>
          <w:iCs/>
        </w:rPr>
        <w:t>Unterabschnitt 4.2.4.3 Buchstabe a</w:t>
      </w:r>
      <w:r w:rsidRPr="008E0F64">
        <w:t xml:space="preserve"> ist es erlaubt, in trockenen Räumlichkeiten, die durch die äußeren Einflüsse AD1, BB1 und BC1 gekennzeichnet sind, Körper von ortsfesten Beleuchtungsgeräten der Klasse I mit Fassungen, die nicht mindestens der Schutzart IPXX-B entsprechen, nicht an den Schutzleiter der elektrischen Leitung anzuschließen.</w:t>
      </w:r>
    </w:p>
    <w:p w14:paraId="0BEFFD85" w14:textId="4A13C5A5" w:rsidR="004F021A" w:rsidRPr="008E0F64" w:rsidRDefault="004F021A" w:rsidP="004F021A">
      <w:pPr>
        <w:pStyle w:val="FOD-normal"/>
      </w:pPr>
      <w:r w:rsidRPr="008E0F64">
        <w:t xml:space="preserve">In Abweichung von den Vorschriften von </w:t>
      </w:r>
      <w:r w:rsidRPr="008E0F64">
        <w:rPr>
          <w:i/>
          <w:iCs/>
        </w:rPr>
        <w:t>Unterabschnitt 5.2.1.3</w:t>
      </w:r>
      <w:r w:rsidRPr="008E0F64">
        <w:t xml:space="preserve"> und </w:t>
      </w:r>
      <w:r w:rsidRPr="008E0F64">
        <w:rPr>
          <w:i/>
          <w:iCs/>
        </w:rPr>
        <w:t>Unter</w:t>
      </w:r>
      <w:r w:rsidRPr="008E0F64">
        <w:rPr>
          <w:i/>
          <w:iCs/>
        </w:rPr>
        <w:softHyphen/>
        <w:t>abschnitt 5.4.3.6</w:t>
      </w:r>
      <w:r w:rsidRPr="008E0F64">
        <w:t xml:space="preserve"> letzter Absatz dürfen elektrische Leitungen ohne Schutzleiter in Betrieb bleiben, sofern sie nicht für die Versorgung eines ortsfesten Geräts bzw. eines mobilen Geräts mit festem Standplatz der Klasse I bestimmt sind.</w:t>
      </w:r>
    </w:p>
    <w:p w14:paraId="1C64D377" w14:textId="73922D52" w:rsidR="004F021A" w:rsidRPr="008E0F64" w:rsidRDefault="004F021A" w:rsidP="004F021A">
      <w:pPr>
        <w:pStyle w:val="FOD-normal"/>
      </w:pPr>
      <w:r w:rsidRPr="008E0F64">
        <w:t>Schutzleiter, die sich außerhalb der elektrischen Leitung befinden, dürfen ebenfalls in Betrieb bleiben.</w:t>
      </w:r>
    </w:p>
    <w:p w14:paraId="74FE29CE" w14:textId="49E18F96" w:rsidR="00A24B30" w:rsidRPr="008E0F64" w:rsidRDefault="004F021A" w:rsidP="004F021A">
      <w:pPr>
        <w:pStyle w:val="FOD-normal"/>
      </w:pPr>
      <w:r w:rsidRPr="008E0F64">
        <w:t>Schutzleiter dürfen außerhalb von elektrischen Leitungen verlegt werden, wenn es nicht möglich ist, sie in vorhandenen Elektroinstallationsrohren zu verlegen</w:t>
      </w:r>
      <w:r w:rsidR="00A24B30" w:rsidRPr="008E0F64">
        <w:t>.</w:t>
      </w:r>
    </w:p>
    <w:p w14:paraId="5596ADB5" w14:textId="342A6D50" w:rsidR="00A24B30" w:rsidRPr="008E0F64" w:rsidRDefault="00A24B30" w:rsidP="00A24B30">
      <w:pPr>
        <w:pStyle w:val="FOD-normal"/>
        <w:rPr>
          <w:b/>
          <w:i/>
        </w:rPr>
      </w:pPr>
      <w:r w:rsidRPr="008E0F64">
        <w:rPr>
          <w:b/>
          <w:i/>
        </w:rPr>
        <w:t xml:space="preserve">13. </w:t>
      </w:r>
      <w:r w:rsidR="004F021A" w:rsidRPr="008E0F64">
        <w:rPr>
          <w:b/>
          <w:i/>
        </w:rPr>
        <w:t>Potentialausgleichsverbindungen</w:t>
      </w:r>
    </w:p>
    <w:p w14:paraId="6F71772D" w14:textId="03B33B87" w:rsidR="00A24B30" w:rsidRPr="008E0F64" w:rsidRDefault="004F021A" w:rsidP="00A24B30">
      <w:pPr>
        <w:pStyle w:val="FOD-normal"/>
      </w:pPr>
      <w:r w:rsidRPr="008E0F64">
        <w:t xml:space="preserve">In Abweichung von den Vorschriften von </w:t>
      </w:r>
      <w:r w:rsidRPr="008E0F64">
        <w:rPr>
          <w:i/>
          <w:iCs/>
        </w:rPr>
        <w:t>Unterabschnitt 4.2.3.4</w:t>
      </w:r>
      <w:r w:rsidRPr="008E0F64">
        <w:t xml:space="preserve"> </w:t>
      </w:r>
      <w:r w:rsidRPr="008E0F64">
        <w:rPr>
          <w:i/>
          <w:iCs/>
        </w:rPr>
        <w:t>Punkt a.5</w:t>
      </w:r>
      <w:r w:rsidRPr="008E0F64">
        <w:t xml:space="preserve"> darf die Hauptpotentialausgleichsverbindung fehlen</w:t>
      </w:r>
      <w:r w:rsidR="00A24B30" w:rsidRPr="008E0F64">
        <w:t>.</w:t>
      </w:r>
    </w:p>
    <w:p w14:paraId="1C15B2C5" w14:textId="77777777" w:rsidR="006A4562" w:rsidRDefault="006A4562">
      <w:pPr>
        <w:rPr>
          <w:rFonts w:ascii="Trebuchet MS" w:hAnsi="Trebuchet MS" w:cs="Arial"/>
          <w:b/>
          <w:i/>
          <w:sz w:val="19"/>
          <w:szCs w:val="19"/>
        </w:rPr>
      </w:pPr>
      <w:r>
        <w:rPr>
          <w:b/>
          <w:i/>
        </w:rPr>
        <w:br w:type="page"/>
      </w:r>
    </w:p>
    <w:p w14:paraId="6EF5ED42" w14:textId="29B4E72F" w:rsidR="00A24B30" w:rsidRPr="008E0F64" w:rsidRDefault="00A24B30" w:rsidP="00A24B30">
      <w:pPr>
        <w:pStyle w:val="FOD-normal"/>
        <w:rPr>
          <w:b/>
          <w:i/>
        </w:rPr>
      </w:pPr>
      <w:r w:rsidRPr="008E0F64">
        <w:rPr>
          <w:b/>
          <w:i/>
        </w:rPr>
        <w:lastRenderedPageBreak/>
        <w:t xml:space="preserve">14. </w:t>
      </w:r>
      <w:r w:rsidR="004F021A" w:rsidRPr="008E0F64">
        <w:rPr>
          <w:b/>
          <w:i/>
        </w:rPr>
        <w:t>Beleuchtungsstromkreis</w:t>
      </w:r>
    </w:p>
    <w:p w14:paraId="3BDE3D59" w14:textId="73D8D901" w:rsidR="00A24B30" w:rsidRPr="008E0F64" w:rsidRDefault="004F021A" w:rsidP="004F021A">
      <w:pPr>
        <w:pStyle w:val="FOD-normal"/>
      </w:pPr>
      <w:r w:rsidRPr="008E0F64">
        <w:rPr>
          <w:bCs/>
          <w:iCs/>
        </w:rPr>
        <w:t>In Abweichung von den Vorschriften von</w:t>
      </w:r>
      <w:r w:rsidRPr="008E0F64">
        <w:rPr>
          <w:bCs/>
          <w:i/>
        </w:rPr>
        <w:t xml:space="preserve"> Unterabschnitt 5.3.5.2 Buchstabe b </w:t>
      </w:r>
      <w:r w:rsidRPr="008E0F64">
        <w:rPr>
          <w:bCs/>
          <w:iCs/>
        </w:rPr>
        <w:t>ist es erlaubt, pro elektrische</w:t>
      </w:r>
      <w:r w:rsidRPr="008E0F64">
        <w:rPr>
          <w:iCs/>
        </w:rPr>
        <w:t xml:space="preserve"> Anlage über nur einen Beleuchtungsstromkreis zu verfügen</w:t>
      </w:r>
      <w:r w:rsidR="00A24B30" w:rsidRPr="008E0F64">
        <w:t>.</w:t>
      </w:r>
    </w:p>
    <w:p w14:paraId="57E44829" w14:textId="3FF13C4B" w:rsidR="00A24B30" w:rsidRPr="008E0F64" w:rsidRDefault="00A24B30" w:rsidP="00A24B30">
      <w:pPr>
        <w:pStyle w:val="FOD-normal"/>
        <w:spacing w:after="120"/>
        <w:rPr>
          <w:b/>
          <w:i/>
        </w:rPr>
      </w:pPr>
      <w:r w:rsidRPr="008E0F64">
        <w:rPr>
          <w:b/>
          <w:i/>
        </w:rPr>
        <w:t xml:space="preserve">15. </w:t>
      </w:r>
      <w:r w:rsidR="006A4562">
        <w:rPr>
          <w:bCs/>
          <w:iCs/>
        </w:rPr>
        <w:t>[</w:t>
      </w:r>
      <w:r w:rsidR="004F021A" w:rsidRPr="008E0F64">
        <w:rPr>
          <w:b/>
          <w:i/>
        </w:rPr>
        <w:t>Schutz von Räumlichkeiten mit Badewanne und/oder Dusche</w:t>
      </w:r>
    </w:p>
    <w:p w14:paraId="024C28D0" w14:textId="08DB69C0" w:rsidR="006A4562" w:rsidRPr="006A4562" w:rsidRDefault="006A4562" w:rsidP="006A4562">
      <w:pPr>
        <w:pStyle w:val="FOD-normal"/>
        <w:spacing w:after="120"/>
        <w:rPr>
          <w:bCs/>
          <w:iCs/>
        </w:rPr>
      </w:pPr>
      <w:r w:rsidRPr="006A4562">
        <w:rPr>
          <w:b/>
          <w:bCs/>
          <w:iCs/>
        </w:rPr>
        <w:t>15.1</w:t>
      </w:r>
      <w:r w:rsidRPr="006A4562">
        <w:rPr>
          <w:bCs/>
          <w:iCs/>
        </w:rPr>
        <w:t xml:space="preserve"> Die in </w:t>
      </w:r>
      <w:r w:rsidRPr="006A4562">
        <w:rPr>
          <w:bCs/>
          <w:i/>
          <w:iCs/>
        </w:rPr>
        <w:t>Unterabschnitt 6.5.8.1 Nr. 3</w:t>
      </w:r>
      <w:r w:rsidRPr="006A4562">
        <w:rPr>
          <w:bCs/>
          <w:iCs/>
        </w:rPr>
        <w:t xml:space="preserve"> erwähnten Abweichungen sind anwendbar.</w:t>
      </w:r>
    </w:p>
    <w:p w14:paraId="5E968358" w14:textId="64749A07" w:rsidR="006A4562" w:rsidRPr="006A4562" w:rsidRDefault="006A4562" w:rsidP="006A4562">
      <w:pPr>
        <w:pStyle w:val="FOD-normal"/>
        <w:spacing w:after="120"/>
        <w:rPr>
          <w:bCs/>
          <w:iCs/>
        </w:rPr>
      </w:pPr>
      <w:r w:rsidRPr="006A4562">
        <w:rPr>
          <w:b/>
          <w:bCs/>
          <w:iCs/>
        </w:rPr>
        <w:t>15.2</w:t>
      </w:r>
      <w:r w:rsidRPr="006A4562">
        <w:rPr>
          <w:bCs/>
          <w:iCs/>
        </w:rPr>
        <w:t xml:space="preserve"> Sofern der Abstand von Bereich 2 auf 1 m erhöht wird, ist es in Abweichung von </w:t>
      </w:r>
      <w:r w:rsidRPr="006A4562">
        <w:rPr>
          <w:bCs/>
          <w:i/>
          <w:iCs/>
        </w:rPr>
        <w:t>Unterabschnitt 7.1.4.4</w:t>
      </w:r>
      <w:r w:rsidRPr="006A4562">
        <w:rPr>
          <w:bCs/>
          <w:iCs/>
        </w:rPr>
        <w:t xml:space="preserve">, </w:t>
      </w:r>
      <w:r w:rsidRPr="006A4562">
        <w:rPr>
          <w:bCs/>
          <w:i/>
          <w:iCs/>
        </w:rPr>
        <w:t>Unterabschnitt 7.1.4.5</w:t>
      </w:r>
      <w:r w:rsidRPr="006A4562">
        <w:rPr>
          <w:bCs/>
          <w:iCs/>
        </w:rPr>
        <w:t xml:space="preserve"> und </w:t>
      </w:r>
      <w:r w:rsidRPr="006A4562">
        <w:rPr>
          <w:bCs/>
          <w:i/>
          <w:iCs/>
        </w:rPr>
        <w:t>Unterabschnitt 7.1.5.2 Buchstabe e</w:t>
      </w:r>
      <w:r w:rsidRPr="006A4562">
        <w:rPr>
          <w:bCs/>
          <w:iCs/>
        </w:rPr>
        <w:t xml:space="preserve"> erlaubt:</w:t>
      </w:r>
    </w:p>
    <w:p w14:paraId="75C5FE39" w14:textId="77777777" w:rsidR="006A4562" w:rsidRPr="006A4562" w:rsidRDefault="006A4562" w:rsidP="00445351">
      <w:pPr>
        <w:pStyle w:val="FOD-normal"/>
        <w:numPr>
          <w:ilvl w:val="0"/>
          <w:numId w:val="849"/>
        </w:numPr>
        <w:spacing w:after="120"/>
        <w:rPr>
          <w:bCs/>
          <w:iCs/>
        </w:rPr>
      </w:pPr>
      <w:r w:rsidRPr="006A4562">
        <w:rPr>
          <w:bCs/>
          <w:iCs/>
        </w:rPr>
        <w:t>elektrische Leitungen in Betrieb zu lassen, die den genannten Vorschriften nicht entsprechen,</w:t>
      </w:r>
    </w:p>
    <w:p w14:paraId="4B1D5088" w14:textId="77777777" w:rsidR="006A4562" w:rsidRPr="006A4562" w:rsidRDefault="006A4562" w:rsidP="00445351">
      <w:pPr>
        <w:pStyle w:val="FOD-normal"/>
        <w:numPr>
          <w:ilvl w:val="0"/>
          <w:numId w:val="849"/>
        </w:numPr>
        <w:spacing w:after="120"/>
        <w:rPr>
          <w:bCs/>
          <w:iCs/>
        </w:rPr>
      </w:pPr>
      <w:r w:rsidRPr="006A4562">
        <w:rPr>
          <w:bCs/>
          <w:iCs/>
        </w:rPr>
        <w:t>nicht über eine zusätzliche Potentialausgleichsverbindung zu verfügen,</w:t>
      </w:r>
    </w:p>
    <w:p w14:paraId="1E0BA623" w14:textId="6845EFFB" w:rsidR="006A4562" w:rsidRPr="006A4562" w:rsidRDefault="006A4562" w:rsidP="006A4562">
      <w:pPr>
        <w:pStyle w:val="FOD-normal"/>
        <w:spacing w:after="120"/>
        <w:rPr>
          <w:bCs/>
          <w:iCs/>
        </w:rPr>
      </w:pPr>
      <w:r w:rsidRPr="006A4562">
        <w:rPr>
          <w:bCs/>
          <w:iCs/>
        </w:rPr>
        <w:t xml:space="preserve">in den Fußboden eingebaute Heizwiderstände in Betrieb zu lassen, die den Vorschriften von </w:t>
      </w:r>
      <w:r w:rsidRPr="006A4562">
        <w:rPr>
          <w:bCs/>
          <w:i/>
          <w:iCs/>
        </w:rPr>
        <w:t>Unterabschnitt 7.1.4.5</w:t>
      </w:r>
      <w:r w:rsidRPr="006A4562">
        <w:rPr>
          <w:bCs/>
          <w:iCs/>
        </w:rPr>
        <w:t xml:space="preserve"> oder den für ihre Installation geltenden Vorschriften nicht entsprechen, weil es nicht möglich ist, sie an die im zweiten Gedankenstrich erwähnte zusätzliche Potentialausgleichsverbindung anzu</w:t>
      </w:r>
      <w:r w:rsidRPr="006A4562">
        <w:rPr>
          <w:bCs/>
          <w:iCs/>
        </w:rPr>
        <w:softHyphen/>
        <w:t>schließen.</w:t>
      </w:r>
      <w:r>
        <w:rPr>
          <w:bCs/>
          <w:iCs/>
        </w:rPr>
        <w:t>]</w:t>
      </w:r>
    </w:p>
    <w:p w14:paraId="46E32421" w14:textId="0777E7FE" w:rsidR="00744543" w:rsidRPr="008E0F64" w:rsidRDefault="00744543" w:rsidP="00744543">
      <w:pPr>
        <w:pStyle w:val="FOD-normal"/>
        <w:spacing w:after="120"/>
        <w:rPr>
          <w:b/>
          <w:i/>
        </w:rPr>
      </w:pPr>
      <w:r w:rsidRPr="008E0F64">
        <w:rPr>
          <w:b/>
          <w:i/>
        </w:rPr>
        <w:t>16. Schutz gegen elektrischen Schlag durch indirektes Berühren</w:t>
      </w:r>
    </w:p>
    <w:p w14:paraId="4D0C98A5" w14:textId="1855FC07" w:rsidR="00744543" w:rsidRPr="008E0F64" w:rsidRDefault="00744543" w:rsidP="00ED21A0">
      <w:pPr>
        <w:pStyle w:val="Corpsdetexte"/>
        <w:jc w:val="both"/>
        <w:rPr>
          <w:rFonts w:ascii="Trebuchet MS" w:hAnsi="Trebuchet MS"/>
          <w:bCs/>
          <w:sz w:val="19"/>
          <w:szCs w:val="19"/>
        </w:rPr>
      </w:pPr>
      <w:r w:rsidRPr="008E0F64">
        <w:rPr>
          <w:rFonts w:ascii="Trebuchet MS" w:hAnsi="Trebuchet MS"/>
          <w:bCs/>
          <w:sz w:val="19"/>
          <w:szCs w:val="19"/>
        </w:rPr>
        <w:t xml:space="preserve">In Abweichung von den Vorschriften von </w:t>
      </w:r>
      <w:r w:rsidRPr="008E0F64">
        <w:rPr>
          <w:rFonts w:ascii="Trebuchet MS" w:hAnsi="Trebuchet MS"/>
          <w:bCs/>
          <w:i/>
          <w:iCs/>
          <w:sz w:val="19"/>
          <w:szCs w:val="19"/>
        </w:rPr>
        <w:t>Unterabschnitt 4.2.4.3 Buchstabe b</w:t>
      </w:r>
      <w:r w:rsidRPr="008E0F64">
        <w:rPr>
          <w:rFonts w:ascii="Trebuchet MS" w:hAnsi="Trebuchet MS"/>
          <w:bCs/>
          <w:sz w:val="19"/>
          <w:szCs w:val="19"/>
        </w:rPr>
        <w:t xml:space="preserve"> Absatz 5 ist es erlaubt, die in den Nummern 1 und 2 erwähnten Stromkreise nicht durch eine Differenzstrom-Schutzeinrichtung mit hoher oder sehr hoher Empfindlichkeit zu schützen. Diese Abweichung gilt auch für alle unwesentlichen Änderungen oder Erweiterungen, die an diesen Stromkreisen vorgenommen werden.</w:t>
      </w:r>
    </w:p>
    <w:p w14:paraId="40EF101C" w14:textId="35B2566F" w:rsidR="00744543" w:rsidRPr="008E0F64" w:rsidRDefault="00744543" w:rsidP="00ED21A0">
      <w:pPr>
        <w:pStyle w:val="Corpsdetexte"/>
        <w:jc w:val="both"/>
        <w:rPr>
          <w:rFonts w:ascii="Trebuchet MS" w:hAnsi="Trebuchet MS"/>
          <w:bCs/>
          <w:sz w:val="19"/>
          <w:szCs w:val="19"/>
        </w:rPr>
      </w:pPr>
      <w:r w:rsidRPr="008E0F64">
        <w:rPr>
          <w:rFonts w:ascii="Trebuchet MS" w:hAnsi="Trebuchet MS"/>
          <w:bCs/>
          <w:sz w:val="19"/>
          <w:szCs w:val="19"/>
        </w:rPr>
        <w:t xml:space="preserve">In Abweichung von den Vorschriften von </w:t>
      </w:r>
      <w:r w:rsidRPr="008E0F64">
        <w:rPr>
          <w:rFonts w:ascii="Trebuchet MS" w:hAnsi="Trebuchet MS"/>
          <w:bCs/>
          <w:i/>
          <w:iCs/>
          <w:sz w:val="19"/>
          <w:szCs w:val="19"/>
        </w:rPr>
        <w:t>Unterabschnitt 4.2.4.3 Buchstabe b</w:t>
      </w:r>
      <w:r w:rsidRPr="008E0F64">
        <w:rPr>
          <w:rFonts w:ascii="Trebuchet MS" w:hAnsi="Trebuchet MS"/>
          <w:bCs/>
          <w:sz w:val="19"/>
          <w:szCs w:val="19"/>
        </w:rPr>
        <w:t xml:space="preserve"> Absatz 6 ist es erlaubt, mehr als acht Endstromkreise pro Differenzstrom-Schutzeinrichtung mit hoher oder sehr hoher Empfindlichkeit in Betrieb zu lassen.</w:t>
      </w:r>
    </w:p>
    <w:p w14:paraId="62C96DEA" w14:textId="15AABB84" w:rsidR="00744543" w:rsidRPr="008E0F64" w:rsidRDefault="00744543" w:rsidP="00ED21A0">
      <w:pPr>
        <w:pStyle w:val="Corpsdetexte"/>
        <w:jc w:val="both"/>
        <w:rPr>
          <w:rFonts w:ascii="Trebuchet MS" w:hAnsi="Trebuchet MS"/>
          <w:bCs/>
          <w:sz w:val="19"/>
          <w:szCs w:val="19"/>
        </w:rPr>
      </w:pPr>
      <w:r w:rsidRPr="008E0F64">
        <w:rPr>
          <w:rFonts w:ascii="Trebuchet MS" w:hAnsi="Trebuchet MS"/>
          <w:bCs/>
          <w:sz w:val="19"/>
          <w:szCs w:val="19"/>
        </w:rPr>
        <w:t xml:space="preserve">In Abweichung von den Vorschriften von </w:t>
      </w:r>
      <w:r w:rsidRPr="008E0F64">
        <w:rPr>
          <w:rFonts w:ascii="Trebuchet MS" w:hAnsi="Trebuchet MS"/>
          <w:bCs/>
          <w:i/>
          <w:iCs/>
          <w:sz w:val="19"/>
          <w:szCs w:val="19"/>
        </w:rPr>
        <w:t>Unterabschnitt 4.2.4.3 Buchstabe b</w:t>
      </w:r>
      <w:r w:rsidRPr="008E0F64">
        <w:rPr>
          <w:rFonts w:ascii="Trebuchet MS" w:hAnsi="Trebuchet MS"/>
          <w:bCs/>
          <w:sz w:val="19"/>
          <w:szCs w:val="19"/>
        </w:rPr>
        <w:t xml:space="preserve"> Absatz 10 ist es erlaubt, eine Differenzstrom-Schutzeinrichtung mit hoher oder sehr hoher Empfind</w:t>
      </w:r>
      <w:r w:rsidRPr="008E0F64">
        <w:rPr>
          <w:rFonts w:ascii="Trebuchet MS" w:hAnsi="Trebuchet MS"/>
          <w:bCs/>
          <w:sz w:val="19"/>
          <w:szCs w:val="19"/>
        </w:rPr>
        <w:softHyphen/>
        <w:t>lichkeit für die gesamten Beleuchtungsstromkreise und eine Differenzstrom-Schutzeinrichtung mit hoher oder sehr hoher Empfindlichkeit für jeden anderen Stromkreis bzw. jede andere Gruppe von Stromkreisen mit höchstens sechzehn Einzel- oder Mehrfachsteckdosen in Betrieb zu lassen.</w:t>
      </w:r>
    </w:p>
    <w:p w14:paraId="77EF2B39" w14:textId="7ACE57EA" w:rsidR="00A24B30" w:rsidRPr="008E0F64" w:rsidRDefault="00A24B30" w:rsidP="008C60F5">
      <w:pPr>
        <w:pStyle w:val="FOD-niv3"/>
      </w:pPr>
      <w:bookmarkStart w:id="3042" w:name="_Toc167268608"/>
      <w:bookmarkStart w:id="3043" w:name="_Toc167269771"/>
      <w:bookmarkStart w:id="3044" w:name="_Toc167270931"/>
      <w:r w:rsidRPr="008E0F64">
        <w:t xml:space="preserve">Abschnitt 8.2.2 - </w:t>
      </w:r>
      <w:r w:rsidR="00744543" w:rsidRPr="008E0F64">
        <w:t xml:space="preserve">Bestehende Teile von hauswirtschaftlichen elektrischen Anlagen nach früherer </w:t>
      </w:r>
      <w:r w:rsidRPr="008E0F64">
        <w:t>A.O.E.A.</w:t>
      </w:r>
      <w:bookmarkEnd w:id="3042"/>
      <w:bookmarkEnd w:id="3043"/>
      <w:bookmarkEnd w:id="3044"/>
    </w:p>
    <w:p w14:paraId="2D5A2A6F" w14:textId="507F1065" w:rsidR="00A24B30" w:rsidRPr="008E0F64" w:rsidRDefault="00744543" w:rsidP="00ED21A0">
      <w:pPr>
        <w:spacing w:after="120" w:line="240" w:lineRule="auto"/>
        <w:jc w:val="both"/>
        <w:rPr>
          <w:rFonts w:ascii="Trebuchet MS" w:hAnsi="Trebuchet MS"/>
          <w:b/>
          <w:sz w:val="17"/>
          <w:szCs w:val="17"/>
        </w:rPr>
      </w:pPr>
      <w:r w:rsidRPr="008E0F64">
        <w:rPr>
          <w:rFonts w:ascii="Trebuchet MS" w:hAnsi="Trebuchet MS"/>
          <w:sz w:val="19"/>
        </w:rPr>
        <w:t>Folgende Abweichungsbestimmungen gelten für bestehende Teile von hauswirtschaft</w:t>
      </w:r>
      <w:r w:rsidRPr="008E0F64">
        <w:rPr>
          <w:rFonts w:ascii="Trebuchet MS" w:hAnsi="Trebuchet MS"/>
          <w:sz w:val="19"/>
        </w:rPr>
        <w:softHyphen/>
        <w:t>lichen elektrischen Anlagen nach früherer A.O.E.A., mit deren Errichtung vor Ort ab dem 1. Oktober 1981 begonnen wurde und die einer Konformitätsprüfung gemäß der früheren A.O.E.A. unterzogen wurden. Bestimmte Abweichungsbestimmungen gelten nur bis zu dem in den betreffenden Abweichungsbestimmungen für die Errichtung vor Ort bestimmten äußersten Datum</w:t>
      </w:r>
      <w:r w:rsidR="00A24B30" w:rsidRPr="008E0F64">
        <w:rPr>
          <w:rFonts w:ascii="Trebuchet MS" w:hAnsi="Trebuchet MS"/>
          <w:sz w:val="19"/>
        </w:rPr>
        <w:t>:</w:t>
      </w:r>
    </w:p>
    <w:p w14:paraId="771AC08F" w14:textId="77777777" w:rsidR="00A24B30" w:rsidRPr="008E0F64" w:rsidRDefault="00A24B30" w:rsidP="00A24B30">
      <w:pPr>
        <w:pStyle w:val="FOD-normal"/>
        <w:keepNext/>
        <w:spacing w:after="120"/>
        <w:rPr>
          <w:b/>
          <w:i/>
        </w:rPr>
      </w:pPr>
      <w:r w:rsidRPr="008E0F64">
        <w:rPr>
          <w:b/>
          <w:i/>
        </w:rPr>
        <w:t>1. Konformität der elektrischen Betriebsmittel in der elektrischen Anlage</w:t>
      </w:r>
    </w:p>
    <w:p w14:paraId="585A1ECA" w14:textId="4D5C6FAB" w:rsidR="00A24B30" w:rsidRPr="008E0F64" w:rsidRDefault="00744543" w:rsidP="00A24B30">
      <w:pPr>
        <w:pStyle w:val="FOD-normal"/>
        <w:keepNext/>
        <w:spacing w:before="0"/>
      </w:pPr>
      <w:r w:rsidRPr="008E0F64">
        <w:t xml:space="preserve">In Abweichung von den Vorschriften von </w:t>
      </w:r>
      <w:r w:rsidRPr="008E0F64">
        <w:rPr>
          <w:i/>
          <w:iCs/>
        </w:rPr>
        <w:t>Unterabschnitt 5.1.3.1</w:t>
      </w:r>
      <w:r w:rsidRPr="008E0F64">
        <w:t xml:space="preserve"> dürfen elektrische Betriebsmittel wie Abzweigdosen, elektrische Leitungen, Schutzeinrichtungen, ..., die nach den zum Zeitpunkt ihrer Installation geltenden Regeln des Fachs gebaut wurden, in einer elektrischen Anlage in Betrieb bleiben, sofern die Eigenschaften der elektrischen Betriebsmittel vorbehaltlich der Anwendung der in vorliegendem Abschnitt erwähnten Abweichungen den in vorliegendem Buch aufgenommenen Vorschriften in Bezug auf hauswirtschaftliche Anlagen entsprechen. Bei ordnungsgemäßer Installation und Instandhaltung und bestimmungsgemäßer Benutzung gefährden elektrische Betriebsmittel nicht die Sicherheit von Personen. Sie sind entweder durch ihren Aufbau oder durch einen zusätzlichen Schutz an die vorhandenen oder vernünftigerweise vorhersehbaren äußeren Einflüsse und Betriebsbedingungen angepasst. Mögliche Anweisungen des Herstellers von elektrischen Betriebsmitteln in Bezug auf Installation, Instandhaltung und sichere Benutzung dieser Betriebsmittel werden berücksichtigt</w:t>
      </w:r>
      <w:r w:rsidR="00A24B30" w:rsidRPr="008E0F64">
        <w:t>.</w:t>
      </w:r>
    </w:p>
    <w:p w14:paraId="145C1A81" w14:textId="77777777" w:rsidR="00A24B30" w:rsidRPr="008E0F64" w:rsidRDefault="00A24B30" w:rsidP="00A24B30">
      <w:pPr>
        <w:pStyle w:val="FOD-normal"/>
        <w:rPr>
          <w:b/>
          <w:i/>
        </w:rPr>
      </w:pPr>
      <w:r w:rsidRPr="008E0F64">
        <w:rPr>
          <w:b/>
          <w:i/>
        </w:rPr>
        <w:t>2. Wahl von Differenzstrom-Schutzeinrichtungen</w:t>
      </w:r>
    </w:p>
    <w:p w14:paraId="38E97EF4" w14:textId="20EEB41C" w:rsidR="00744543" w:rsidRPr="008E0F64" w:rsidRDefault="00744543" w:rsidP="00744543">
      <w:pPr>
        <w:spacing w:after="120" w:line="240" w:lineRule="auto"/>
        <w:jc w:val="both"/>
        <w:rPr>
          <w:rFonts w:ascii="Trebuchet MS" w:hAnsi="Trebuchet MS"/>
          <w:sz w:val="19"/>
        </w:rPr>
      </w:pPr>
      <w:r w:rsidRPr="008E0F64">
        <w:rPr>
          <w:rFonts w:ascii="Trebuchet MS" w:hAnsi="Trebuchet MS"/>
          <w:sz w:val="19"/>
        </w:rPr>
        <w:t>In Abweichung von den Vorschriften:</w:t>
      </w:r>
    </w:p>
    <w:p w14:paraId="615D1C11" w14:textId="3CC6DBD8"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i/>
          <w:iCs/>
          <w:sz w:val="19"/>
        </w:rPr>
        <w:t>von Unterabschnitt 5.3.3.1 Punkt a.3</w:t>
      </w:r>
      <w:r w:rsidRPr="008E0F64">
        <w:rPr>
          <w:rFonts w:ascii="Trebuchet MS" w:hAnsi="Trebuchet MS"/>
          <w:sz w:val="19"/>
        </w:rPr>
        <w:t xml:space="preserve"> darf am Speisepunkt von elektrischen Anlagen, mit deren Errichtung vor Ort vor dem 2. Juli 2003 begonnen wurde, eine Differenzstrom-Schutzeinrichtung, deren Trennfunktion durch eine in der Hauptschalttafel installierte und der Differenzstrom-Schutzeinrichtung vorgeschaltete allgemeine Trenneinrichtung sichergestellt wird, in Betrieb bleiben,</w:t>
      </w:r>
    </w:p>
    <w:p w14:paraId="4E456178" w14:textId="136B1BC6"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i/>
          <w:iCs/>
          <w:sz w:val="19"/>
        </w:rPr>
        <w:lastRenderedPageBreak/>
        <w:t>von Unterabschnitt 5.3.5.3 Buchstabe a</w:t>
      </w:r>
      <w:r w:rsidRPr="008E0F64">
        <w:rPr>
          <w:rFonts w:ascii="Trebuchet MS" w:hAnsi="Trebuchet MS"/>
          <w:sz w:val="19"/>
        </w:rPr>
        <w:t xml:space="preserve"> dürfen Differenzstrom-Schutzeinrichtungen mit einer Nennstromstärke von weniger als 40 A in elektrischen Anlagen, mit deren Errichtung vor Ort vor dem 16. September 1991 begonnen wurde, in Betrieb bleiben,</w:t>
      </w:r>
    </w:p>
    <w:p w14:paraId="1AB006AE" w14:textId="3CE799F4" w:rsidR="00A24B30"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i/>
          <w:iCs/>
          <w:sz w:val="19"/>
        </w:rPr>
        <w:t>von Unterabschnitt 5.3.5.5 Buchstabe e</w:t>
      </w:r>
      <w:r w:rsidRPr="008E0F64">
        <w:rPr>
          <w:rFonts w:ascii="Trebuchet MS" w:hAnsi="Trebuchet MS"/>
          <w:sz w:val="19"/>
        </w:rPr>
        <w:t xml:space="preserve"> dürfen Differenzstrom-Schutzeinrichtungen mit einer Nennstromstärke von weniger als 40 A, die nicht mit der spezifischen Kennzeichnung "3000 A, 22,5 kA2s" versehen sind, in elektrischen Anlagen, mit deren Errichtung vor Ort vor dem 7. Mai 2000 begonnen wurde oder die der Norm NBN 819 entsprechen, in Betrieb bleiben</w:t>
      </w:r>
      <w:r w:rsidR="00A24B30" w:rsidRPr="008E0F64">
        <w:rPr>
          <w:rFonts w:ascii="Trebuchet MS" w:hAnsi="Trebuchet MS"/>
          <w:sz w:val="19"/>
        </w:rPr>
        <w:t>.</w:t>
      </w:r>
    </w:p>
    <w:p w14:paraId="6DFD083E" w14:textId="77777777" w:rsidR="00A24B30" w:rsidRPr="008E0F64" w:rsidRDefault="00A24B30" w:rsidP="00A24B30">
      <w:pPr>
        <w:pStyle w:val="FOD-normal"/>
        <w:rPr>
          <w:b/>
          <w:i/>
        </w:rPr>
      </w:pPr>
      <w:r w:rsidRPr="008E0F64">
        <w:rPr>
          <w:b/>
          <w:i/>
        </w:rPr>
        <w:t>3. Wahl von Überstrom-Schutzeinrichtungen</w:t>
      </w:r>
    </w:p>
    <w:p w14:paraId="1F3213DC" w14:textId="688FA89A" w:rsidR="00A24B30" w:rsidRPr="008E0F64" w:rsidRDefault="00744543" w:rsidP="00A24B30">
      <w:pPr>
        <w:pStyle w:val="FOD-normal"/>
      </w:pPr>
      <w:r w:rsidRPr="008E0F64">
        <w:t xml:space="preserve">In Abweichung von den Vorschriften von </w:t>
      </w:r>
      <w:r w:rsidRPr="008E0F64">
        <w:rPr>
          <w:i/>
          <w:iCs/>
        </w:rPr>
        <w:t>Unterabschnitt 5.3.5.5 Buchstabe e</w:t>
      </w:r>
      <w:r w:rsidRPr="008E0F64">
        <w:t xml:space="preserve"> dürfen Überstrom-Schutzeinrichtungen, die nicht mit der Kennzeichnung der Energiebegrenzungs</w:t>
      </w:r>
      <w:r w:rsidRPr="008E0F64">
        <w:softHyphen/>
        <w:t>klasse 3 versehen sind, in elektrischen Anlagen, mit deren Errichtung vor Ort vor dem 31. Dezember 2007 begonnen wurde, in Betrieb bleiben</w:t>
      </w:r>
      <w:r w:rsidR="00A24B30" w:rsidRPr="008E0F64">
        <w:t>.</w:t>
      </w:r>
    </w:p>
    <w:p w14:paraId="5F309099" w14:textId="2D21096F" w:rsidR="00A24B30" w:rsidRPr="008E0F64" w:rsidRDefault="00A24B30" w:rsidP="00A24B30">
      <w:pPr>
        <w:pStyle w:val="FOD-normal"/>
        <w:rPr>
          <w:b/>
          <w:i/>
        </w:rPr>
      </w:pPr>
      <w:r w:rsidRPr="008E0F64">
        <w:rPr>
          <w:b/>
          <w:i/>
        </w:rPr>
        <w:t>4. Wahl</w:t>
      </w:r>
      <w:r w:rsidR="00744543" w:rsidRPr="008E0F64">
        <w:rPr>
          <w:b/>
          <w:i/>
        </w:rPr>
        <w:t xml:space="preserve"> des Haupt-Lasttrennschalters</w:t>
      </w:r>
    </w:p>
    <w:p w14:paraId="476A42BA" w14:textId="6721DC2A" w:rsidR="00A24B30" w:rsidRPr="008E0F64" w:rsidRDefault="00A24B30" w:rsidP="00744543">
      <w:pPr>
        <w:pStyle w:val="FOD-normal"/>
      </w:pPr>
      <w:r w:rsidRPr="008E0F64">
        <w:t>In</w:t>
      </w:r>
      <w:r w:rsidR="00744543" w:rsidRPr="008E0F64">
        <w:t xml:space="preserve"> Abweichung von den Vorschriften von </w:t>
      </w:r>
      <w:r w:rsidR="00744543" w:rsidRPr="008E0F64">
        <w:rPr>
          <w:i/>
          <w:iCs/>
        </w:rPr>
        <w:t>Unterabschnitt 5.3.5.1 Buchstabe b</w:t>
      </w:r>
      <w:r w:rsidR="00744543" w:rsidRPr="008E0F64">
        <w:t xml:space="preserve"> dürfen Haupt-Lasttrennschalter mit einer Nennstromstärke von mindestens 25 A in elektrischen Anlagen, mit deren Errichtung vor Ort vor dem 16. September 1991 begonnen wurde, in Betrieb bleiben</w:t>
      </w:r>
      <w:r w:rsidRPr="008E0F64">
        <w:t>.</w:t>
      </w:r>
    </w:p>
    <w:p w14:paraId="528EAD1D" w14:textId="4852B653" w:rsidR="00A24B30" w:rsidRPr="008E0F64" w:rsidRDefault="00A24B30" w:rsidP="00A24B30">
      <w:pPr>
        <w:pStyle w:val="FOD-normal"/>
        <w:rPr>
          <w:b/>
          <w:i/>
        </w:rPr>
      </w:pPr>
      <w:r w:rsidRPr="008E0F64">
        <w:rPr>
          <w:b/>
          <w:i/>
        </w:rPr>
        <w:t xml:space="preserve">5. </w:t>
      </w:r>
      <w:r w:rsidR="00744543" w:rsidRPr="008E0F64">
        <w:rPr>
          <w:b/>
          <w:i/>
          <w:iCs/>
        </w:rPr>
        <w:t>Wahl von elektrischen Leitungen</w:t>
      </w:r>
    </w:p>
    <w:p w14:paraId="466E01C4" w14:textId="77777777" w:rsidR="00744543" w:rsidRPr="008E0F64" w:rsidRDefault="00A24B30" w:rsidP="00744543">
      <w:pPr>
        <w:pStyle w:val="FOD-normal"/>
      </w:pPr>
      <w:r w:rsidRPr="008E0F64">
        <w:t>In</w:t>
      </w:r>
      <w:r w:rsidR="00744543" w:rsidRPr="008E0F64">
        <w:t xml:space="preserve"> Abweichung von den Vorschriften:</w:t>
      </w:r>
    </w:p>
    <w:p w14:paraId="03733330" w14:textId="77777777" w:rsidR="00D90D3E"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cs="Arial"/>
          <w:sz w:val="19"/>
          <w:szCs w:val="19"/>
        </w:rPr>
      </w:pPr>
      <w:r w:rsidRPr="008E0F64">
        <w:rPr>
          <w:rFonts w:ascii="Trebuchet MS" w:hAnsi="Trebuchet MS"/>
          <w:i/>
          <w:iCs/>
          <w:sz w:val="19"/>
        </w:rPr>
        <w:t xml:space="preserve">von Unterabschnitt 4.3.3.4 Buchstabe b, Unterabschnitt 4.3.3.5 Buchstabe b und Unterabschnitt 4.3.3.7 Buchstabe a </w:t>
      </w:r>
      <w:r w:rsidRPr="008E0F64">
        <w:rPr>
          <w:rFonts w:ascii="Trebuchet MS" w:hAnsi="Trebuchet MS"/>
          <w:sz w:val="19"/>
        </w:rPr>
        <w:t>dürfen in elektrischen Anlagen, mit deren Errichtung vor Ort ab dem 4. September 2013 begonnen wurde, in Betrieb bleiben:</w:t>
      </w:r>
    </w:p>
    <w:p w14:paraId="7EF21245" w14:textId="77777777" w:rsidR="008C60F5"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 xml:space="preserve">elektrische Leitungen in Bauwerken, die ein Brandverhalten wie in </w:t>
      </w:r>
      <w:r w:rsidRPr="008E0F64">
        <w:rPr>
          <w:rFonts w:ascii="Trebuchet MS" w:hAnsi="Trebuchet MS" w:cs="Arial"/>
          <w:i/>
          <w:iCs/>
          <w:sz w:val="19"/>
          <w:szCs w:val="19"/>
        </w:rPr>
        <w:t>Tabelle 4.7</w:t>
      </w:r>
      <w:r w:rsidRPr="008E0F64">
        <w:rPr>
          <w:rFonts w:ascii="Trebuchet MS" w:hAnsi="Trebuchet MS" w:cs="Arial"/>
          <w:sz w:val="19"/>
          <w:szCs w:val="19"/>
        </w:rPr>
        <w:t xml:space="preserve"> angegeben aufweisen,</w:t>
      </w:r>
    </w:p>
    <w:p w14:paraId="0114DC7D" w14:textId="77777777" w:rsidR="008C60F5"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in Bündeln oder in ebener Anordnung verlegte isolierte Leiter, die nur die Eigenschaft F1 aufweisen oder der Klasse Eca angehören, an Orten, die durch die äußeren Einflüsse BE1, CA1 und CB1 gekennzeichnet sind,</w:t>
      </w:r>
    </w:p>
    <w:p w14:paraId="1DFF948D" w14:textId="77777777" w:rsidR="008C60F5"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isolierte Leiter und Kabel, die für die Verlegung unter Leisten, Fußleisten und Einfassungen mindestens eine verstärkte Isolierung aufweisen,</w:t>
      </w:r>
    </w:p>
    <w:p w14:paraId="624B458A" w14:textId="77777777" w:rsidR="008C60F5"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nicht flammenverbreitende isolierte Leiter und Kabel in baulichen Hohlräumen,</w:t>
      </w:r>
    </w:p>
    <w:p w14:paraId="3DFBD6B4" w14:textId="4F9A01FE" w:rsidR="00744543"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Kabel, die nicht die Eigenschaften SA und SD oder die zusätzlichen Klassifi</w:t>
      </w:r>
      <w:r w:rsidRPr="008E0F64">
        <w:rPr>
          <w:rFonts w:ascii="Trebuchet MS" w:hAnsi="Trebuchet MS" w:cs="Arial"/>
          <w:sz w:val="19"/>
          <w:szCs w:val="19"/>
        </w:rPr>
        <w:softHyphen/>
        <w:t>zierungen a1 und s1 aufweisen, und deren Zubehör an den in Tabelle 4.10 erwähnten Orten, es sei denn, diese Orte werden als Orte betrachtet, die durch die äußeren Einflüsse BD2, BD3 oder BD4 gekennzeichnet sind,</w:t>
      </w:r>
    </w:p>
    <w:p w14:paraId="501074B2" w14:textId="77777777"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cs="Arial"/>
          <w:sz w:val="19"/>
          <w:szCs w:val="19"/>
        </w:rPr>
      </w:pPr>
      <w:r w:rsidRPr="008E0F64">
        <w:rPr>
          <w:rFonts w:ascii="Trebuchet MS" w:hAnsi="Trebuchet MS"/>
          <w:i/>
          <w:iCs/>
          <w:sz w:val="19"/>
        </w:rPr>
        <w:t xml:space="preserve">von Unterabschnitt 4.3.3.4 Buchstabe b und Unterabschnitt 4.3.3.5 Buchstabe b </w:t>
      </w:r>
      <w:r w:rsidRPr="008E0F64">
        <w:rPr>
          <w:rFonts w:ascii="Trebuchet MS" w:hAnsi="Trebuchet MS"/>
          <w:sz w:val="19"/>
        </w:rPr>
        <w:t>dürfen in elektrischen Anlagen, mit deren Errichtung vor Ort vor dem 4. September 2013 begonnen wurde, in Betrieb bleiben:</w:t>
      </w:r>
    </w:p>
    <w:p w14:paraId="28EA2468" w14:textId="77777777" w:rsidR="008C60F5"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ab/>
        <w:t>elektrische Leitungen aus flammhemmenden Materialien an Orten, die durch die äußeren Einflüsse BE1, CA1 und CB1 gekennzeichnet sind, für alle Verlegearten,</w:t>
      </w:r>
    </w:p>
    <w:p w14:paraId="47820B91" w14:textId="23D120F5" w:rsidR="00744543" w:rsidRPr="008E0F64" w:rsidRDefault="00744543" w:rsidP="00445351">
      <w:pPr>
        <w:pStyle w:val="Paragraphedeliste"/>
        <w:numPr>
          <w:ilvl w:val="1"/>
          <w:numId w:val="380"/>
        </w:numPr>
        <w:spacing w:after="120" w:line="240" w:lineRule="auto"/>
        <w:ind w:left="709" w:hanging="352"/>
        <w:contextualSpacing w:val="0"/>
        <w:jc w:val="both"/>
        <w:rPr>
          <w:rFonts w:ascii="Trebuchet MS" w:hAnsi="Trebuchet MS" w:cs="Arial"/>
          <w:sz w:val="19"/>
          <w:szCs w:val="19"/>
        </w:rPr>
      </w:pPr>
      <w:r w:rsidRPr="008E0F64">
        <w:rPr>
          <w:rFonts w:ascii="Trebuchet MS" w:hAnsi="Trebuchet MS" w:cs="Arial"/>
          <w:sz w:val="19"/>
          <w:szCs w:val="19"/>
        </w:rPr>
        <w:t>in Bündeln oder in ebener Anordnung verlegte elektrische Leitungen mit besonderer oder nicht feuerverbreitender Eigenschaft an Orten, die durch die äußeren Einflüsse BE2, BE3, CA2 oder CB2 gekennzeichnet sind,</w:t>
      </w:r>
    </w:p>
    <w:p w14:paraId="72BFD932" w14:textId="358DBF31"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i/>
          <w:iCs/>
          <w:sz w:val="19"/>
        </w:rPr>
        <w:t xml:space="preserve">von Unterabschnitt 4.3.3.7 Buchstabe a </w:t>
      </w:r>
      <w:r w:rsidRPr="008E0F64">
        <w:rPr>
          <w:rFonts w:ascii="Trebuchet MS" w:hAnsi="Trebuchet MS"/>
          <w:sz w:val="19"/>
        </w:rPr>
        <w:t>dürfen elektrische Leitungen, die nicht die Eigenschaften SA und SD oder die zusätzlichen Klassifizierungen a1 und s1 aufweisen, und deren Zubehör in elektrischen Anlagen, mit deren Errichtung vor Ort vor dem 4. September 2013 begonnen wurde, in Betrieb bleiben,</w:t>
      </w:r>
    </w:p>
    <w:p w14:paraId="1BA1B6BB" w14:textId="3C112281"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i/>
          <w:iCs/>
          <w:sz w:val="19"/>
        </w:rPr>
        <w:t xml:space="preserve">von Unterabschnitt 5.2.1.2 </w:t>
      </w:r>
      <w:r w:rsidRPr="008E0F64">
        <w:rPr>
          <w:rFonts w:ascii="Trebuchet MS" w:hAnsi="Trebuchet MS"/>
          <w:sz w:val="19"/>
        </w:rPr>
        <w:t>dürfen Stromkreise, die nicht für die Versorgung der im letzten Absatz erwähnten elektrischen Maschinen oder Geräte bestimmt sind, in Betrieb bleiben,</w:t>
      </w:r>
    </w:p>
    <w:p w14:paraId="652C37DF" w14:textId="1C8D019C"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i/>
          <w:iCs/>
          <w:sz w:val="19"/>
        </w:rPr>
      </w:pPr>
      <w:r w:rsidRPr="008E0F64">
        <w:rPr>
          <w:rFonts w:ascii="Trebuchet MS" w:hAnsi="Trebuchet MS"/>
          <w:i/>
          <w:iCs/>
          <w:sz w:val="19"/>
        </w:rPr>
        <w:t xml:space="preserve">von Unterabschnitt 5.2.1.2 Tabelle 5.1 </w:t>
      </w:r>
      <w:r w:rsidRPr="008E0F64">
        <w:rPr>
          <w:rFonts w:ascii="Trebuchet MS" w:hAnsi="Trebuchet MS"/>
          <w:sz w:val="19"/>
        </w:rPr>
        <w:t>dürfen elektrische Leitungen des Typs EMCB und EMCVB mit einem Querschnitt von 1 mm2 und elektrische Leitungen des Typs CTLB und VTLB mit einem Querschnitt von 0,75 mm2 in elektrischen Anlagen, mit deren Errichtung vor Ort vor dem 17. Mai 1986 begonnen wurde, in Betrieb bleiben, sofern diese elektrischen Leitungen Teil von Stromkreisen ohne Steckdosen sind. Die Schutzeinrichtungen von diesen elektrischen Leitungen sind für den Querschnitt dieser elektrischen Leitungen geeignet,</w:t>
      </w:r>
    </w:p>
    <w:p w14:paraId="7BAA8336" w14:textId="34085F08" w:rsidR="00744543" w:rsidRPr="008E0F64" w:rsidRDefault="00744543"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i/>
          <w:iCs/>
          <w:sz w:val="19"/>
        </w:rPr>
        <w:lastRenderedPageBreak/>
        <w:t xml:space="preserve">von Kapitel 5.5 </w:t>
      </w:r>
      <w:r w:rsidRPr="008E0F64">
        <w:rPr>
          <w:rFonts w:ascii="Trebuchet MS" w:hAnsi="Trebuchet MS"/>
          <w:sz w:val="19"/>
        </w:rPr>
        <w:t>dürfen Sicherheits- oder Notanlagen, bei denen die Aufrechterhaltung der Funktion nur durch eine elektrische Leitung mit Feuerwiderstand oder mit einem äußeren Schutz, der Feuerwiderstand bietet, gewährleistet wird, in Sicherheits- oder Notanlagen, mit deren Errichtung vor Ort vor dem 4. September 2013 begonnen wurde, in Betrieb bleiben, sofern die elektrische Leitung nicht durch Orte führt, die durch die äußeren Einflüsse BE2, BE3, CA2 oder CB2 gekennzeichnet sind,</w:t>
      </w:r>
    </w:p>
    <w:p w14:paraId="46941FAE" w14:textId="754594E7" w:rsidR="00A24B30" w:rsidRPr="006A4562" w:rsidRDefault="006A4562"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6A4562">
        <w:rPr>
          <w:rFonts w:ascii="Trebuchet MS" w:hAnsi="Trebuchet MS"/>
          <w:sz w:val="19"/>
        </w:rPr>
        <w:t xml:space="preserve">[von </w:t>
      </w:r>
      <w:r w:rsidRPr="006A4562">
        <w:rPr>
          <w:rFonts w:ascii="Trebuchet MS" w:hAnsi="Trebuchet MS"/>
          <w:i/>
          <w:iCs/>
          <w:sz w:val="19"/>
        </w:rPr>
        <w:t>Unterabschnitt 7.1.5.2 Buchstabe e</w:t>
      </w:r>
      <w:r w:rsidRPr="006A4562">
        <w:rPr>
          <w:rFonts w:ascii="Trebuchet MS" w:hAnsi="Trebuchet MS"/>
          <w:sz w:val="19"/>
        </w:rPr>
        <w:t xml:space="preserve"> dürfen Kabel mit einer metallischen Bewehrung, wie Kabel des Typs VFVB, in elektrischen Anlagen, mit deren Errichtung vor Ort vor dem 22. Juli 1986 begonnen wurde, in Räumlichkeiten mit Badewanne und/oder Dusche in Betrieb bleiben.</w:t>
      </w:r>
      <w:r>
        <w:rPr>
          <w:rFonts w:ascii="Trebuchet MS" w:hAnsi="Trebuchet MS"/>
          <w:sz w:val="19"/>
        </w:rPr>
        <w:t>]</w:t>
      </w:r>
    </w:p>
    <w:p w14:paraId="3B903080" w14:textId="412F6F82" w:rsidR="00A24B30" w:rsidRPr="008E0F64" w:rsidRDefault="00A24B30" w:rsidP="00A24B30">
      <w:pPr>
        <w:pStyle w:val="FOD-normal"/>
        <w:spacing w:after="120"/>
        <w:rPr>
          <w:b/>
          <w:i/>
        </w:rPr>
      </w:pPr>
      <w:r w:rsidRPr="008E0F64">
        <w:rPr>
          <w:b/>
          <w:i/>
        </w:rPr>
        <w:t xml:space="preserve">6. </w:t>
      </w:r>
      <w:r w:rsidR="00D90D3E" w:rsidRPr="008E0F64">
        <w:rPr>
          <w:b/>
          <w:i/>
        </w:rPr>
        <w:t>Steckdosen</w:t>
      </w:r>
    </w:p>
    <w:p w14:paraId="25A1739F" w14:textId="04BC19A6" w:rsidR="00A24B30" w:rsidRDefault="00D90D3E" w:rsidP="00A24B30">
      <w:pPr>
        <w:pStyle w:val="FOD-opsomming1"/>
        <w:numPr>
          <w:ilvl w:val="0"/>
          <w:numId w:val="0"/>
        </w:numPr>
        <w:spacing w:after="120"/>
        <w:contextualSpacing w:val="0"/>
      </w:pPr>
      <w:r w:rsidRPr="008E0F64">
        <w:t xml:space="preserve">In Abweichung von den Vorschriften von </w:t>
      </w:r>
      <w:r w:rsidRPr="008E0F64">
        <w:rPr>
          <w:i/>
          <w:iCs/>
        </w:rPr>
        <w:t>Unterabschnitt 5.3.5.2 Buchstabe b</w:t>
      </w:r>
      <w:r w:rsidRPr="008E0F64">
        <w:t xml:space="preserve"> dürfen pro Endstromkreis mehr als acht Einzel- oder Mehrfachsteckdosen in Betrieb bleiben, sofern die Leistung der angeschlossenen ortsfesten Geräte und der Geräte mit festem Standplatz die in der elektrischen Leitung zugelassene Leistung nicht übersteigt</w:t>
      </w:r>
      <w:r w:rsidR="00A24B30" w:rsidRPr="008E0F64">
        <w:t>.</w:t>
      </w:r>
    </w:p>
    <w:p w14:paraId="672AB9E0" w14:textId="2697B97E" w:rsidR="006A4562" w:rsidRPr="008E0F64" w:rsidRDefault="006A4562" w:rsidP="00A24B30">
      <w:pPr>
        <w:pStyle w:val="FOD-opsomming1"/>
        <w:numPr>
          <w:ilvl w:val="0"/>
          <w:numId w:val="0"/>
        </w:numPr>
        <w:spacing w:after="120"/>
        <w:contextualSpacing w:val="0"/>
      </w:pPr>
      <w:r>
        <w:t>[</w:t>
      </w:r>
      <w:r w:rsidRPr="006A4562">
        <w:t xml:space="preserve">In Abweichung von den Vorschriften von </w:t>
      </w:r>
      <w:r w:rsidRPr="006A4562">
        <w:rPr>
          <w:i/>
          <w:iCs/>
        </w:rPr>
        <w:t>Unterabschnitt 5.1.3.1</w:t>
      </w:r>
      <w:r w:rsidRPr="006A4562">
        <w:t xml:space="preserve"> und </w:t>
      </w:r>
      <w:r w:rsidRPr="006A4562">
        <w:rPr>
          <w:i/>
          <w:iCs/>
        </w:rPr>
        <w:t>Unterabschnitt 5.3.5.2 Buchstabe a</w:t>
      </w:r>
      <w:r w:rsidRPr="006A4562">
        <w:t xml:space="preserve"> dürfen Steckdosen, die zwischen dem 1. Oktober 1981 und dem 31. Mai 2020 installiert wurden und den Vorschriften von Buch 1 wie vor Inkrafttreten von </w:t>
      </w:r>
      <w:r w:rsidRPr="006A4562">
        <w:rPr>
          <w:i/>
          <w:iCs/>
        </w:rPr>
        <w:t>Abschnitt 8.2.2 Nr. 6 Absatz 2</w:t>
      </w:r>
      <w:r w:rsidRPr="006A4562">
        <w:t xml:space="preserve"> anwendbar entsprechen, in Betrieb bleiben.</w:t>
      </w:r>
      <w:r>
        <w:t>]</w:t>
      </w:r>
    </w:p>
    <w:p w14:paraId="4B0BA9F4" w14:textId="2CBC9BC8" w:rsidR="00D90D3E" w:rsidRPr="008E0F64" w:rsidRDefault="00D90D3E" w:rsidP="00D90D3E">
      <w:pPr>
        <w:pStyle w:val="FOD-normal"/>
        <w:spacing w:after="120"/>
        <w:rPr>
          <w:b/>
          <w:i/>
        </w:rPr>
      </w:pPr>
      <w:r w:rsidRPr="008E0F64">
        <w:rPr>
          <w:b/>
          <w:i/>
        </w:rPr>
        <w:t>7. Einstrich-Schemata und Lagepläne</w:t>
      </w:r>
    </w:p>
    <w:p w14:paraId="719029C8" w14:textId="775DB5BD" w:rsidR="00D90D3E" w:rsidRPr="008E0F64" w:rsidRDefault="00D90D3E" w:rsidP="00D90D3E">
      <w:pPr>
        <w:pStyle w:val="FOD-normal"/>
        <w:spacing w:after="120"/>
        <w:rPr>
          <w:bCs/>
          <w:iCs/>
        </w:rPr>
      </w:pPr>
      <w:r w:rsidRPr="008E0F64">
        <w:rPr>
          <w:bCs/>
          <w:iCs/>
        </w:rPr>
        <w:t xml:space="preserve">In Abweichung von den Vorschriften von </w:t>
      </w:r>
      <w:r w:rsidRPr="008E0F64">
        <w:rPr>
          <w:bCs/>
          <w:i/>
        </w:rPr>
        <w:t>Unterabschnitt 3.1.2.1 Buchstabe a</w:t>
      </w:r>
      <w:r w:rsidRPr="008E0F64">
        <w:rPr>
          <w:bCs/>
          <w:iCs/>
        </w:rPr>
        <w:t xml:space="preserve"> und </w:t>
      </w:r>
      <w:r w:rsidRPr="008E0F64">
        <w:rPr>
          <w:bCs/>
          <w:i/>
        </w:rPr>
        <w:t>Unterabschnitt 3.1.2.2 Buchstabe a</w:t>
      </w:r>
      <w:r w:rsidRPr="008E0F64">
        <w:rPr>
          <w:bCs/>
          <w:iCs/>
        </w:rPr>
        <w:t xml:space="preserve"> darf das Fehlen folgender Informationen auf den Einstrich-Schemata und Lageplänen geduldet werden:</w:t>
      </w:r>
    </w:p>
    <w:p w14:paraId="0A489016" w14:textId="35CA0904" w:rsidR="00D90D3E" w:rsidRPr="008E0F64" w:rsidRDefault="00D90D3E"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Unterschrift und Datum des für die Ausführung der Arbeit Verantwortlichen und des Eigentümers der elektrischen Anlage,</w:t>
      </w:r>
    </w:p>
    <w:p w14:paraId="65311ED7" w14:textId="38B2077B" w:rsidR="00D90D3E" w:rsidRPr="008E0F64" w:rsidRDefault="00D90D3E"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Mehrwertsteuernummer auf dem Einstrich-Schema,</w:t>
      </w:r>
    </w:p>
    <w:p w14:paraId="486FFB2D" w14:textId="427B7DA2" w:rsidR="00D90D3E" w:rsidRPr="008E0F64" w:rsidRDefault="00D90D3E"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Typ von Schutzeinrichtungen.</w:t>
      </w:r>
    </w:p>
    <w:p w14:paraId="28D28712" w14:textId="168F7C35" w:rsidR="00D90D3E" w:rsidRPr="008E0F64" w:rsidRDefault="00D90D3E" w:rsidP="00D90D3E">
      <w:pPr>
        <w:pStyle w:val="FOD-opsomming1"/>
        <w:numPr>
          <w:ilvl w:val="0"/>
          <w:numId w:val="0"/>
        </w:numPr>
        <w:spacing w:after="120"/>
        <w:contextualSpacing w:val="0"/>
      </w:pPr>
      <w:r w:rsidRPr="008E0F64">
        <w:t xml:space="preserve">In Abweichung von den Vorschriften von </w:t>
      </w:r>
      <w:r w:rsidRPr="008E0F64">
        <w:rPr>
          <w:i/>
          <w:iCs/>
        </w:rPr>
        <w:t>Unterabschnitt 3.1.2.3 Buchstabe a</w:t>
      </w:r>
      <w:r w:rsidRPr="008E0F64">
        <w:t xml:space="preserve"> ist es erlaubt, für hauswirtschaftliche Niederspannung-Photovoltaikanlagen (≤ 10 kVA) nur über eine schriftliche Beschreibung zu verfügen, die gegebenenfalls durch Fotos ergänzt wird.</w:t>
      </w:r>
    </w:p>
    <w:p w14:paraId="70E52867" w14:textId="10280A9C" w:rsidR="00D90D3E" w:rsidRPr="008E0F64" w:rsidRDefault="00D90D3E" w:rsidP="00D90D3E">
      <w:pPr>
        <w:pStyle w:val="FOD-opsomming1"/>
        <w:numPr>
          <w:ilvl w:val="0"/>
          <w:numId w:val="0"/>
        </w:numPr>
        <w:spacing w:after="120"/>
        <w:contextualSpacing w:val="0"/>
        <w:rPr>
          <w:b/>
          <w:bCs/>
          <w:i/>
          <w:iCs/>
        </w:rPr>
      </w:pPr>
      <w:r w:rsidRPr="008E0F64">
        <w:rPr>
          <w:b/>
          <w:bCs/>
          <w:i/>
          <w:iCs/>
        </w:rPr>
        <w:t>8. Kennzeichnung und Angaben</w:t>
      </w:r>
    </w:p>
    <w:p w14:paraId="53AA2BA6" w14:textId="5B2B6785" w:rsidR="00D90D3E" w:rsidRPr="008E0F64" w:rsidRDefault="00D90D3E" w:rsidP="00D90D3E">
      <w:pPr>
        <w:pStyle w:val="FOD-normal"/>
        <w:spacing w:after="120"/>
        <w:rPr>
          <w:bCs/>
          <w:iCs/>
        </w:rPr>
      </w:pPr>
      <w:r w:rsidRPr="008E0F64">
        <w:rPr>
          <w:bCs/>
          <w:iCs/>
        </w:rPr>
        <w:t xml:space="preserve">In Abweichung von den Vorschriften der </w:t>
      </w:r>
      <w:r w:rsidRPr="008E0F64">
        <w:rPr>
          <w:bCs/>
          <w:i/>
        </w:rPr>
        <w:t>Abschnitte 3.1.3 und 5.1.6</w:t>
      </w:r>
      <w:r w:rsidRPr="008E0F64">
        <w:rPr>
          <w:bCs/>
          <w:iCs/>
        </w:rPr>
        <w:t xml:space="preserve"> ist es erlaubt, nur folgende Vorschriften in Bezug auf Kennzeichnung und Angaben zu erfüllen:</w:t>
      </w:r>
    </w:p>
    <w:p w14:paraId="7972C9F6" w14:textId="75826DC9" w:rsidR="00D90D3E" w:rsidRPr="008E0F64" w:rsidRDefault="00D90D3E"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Elektrische Betriebsmittel in Verteiler- und Schaltgerätekombinationen sind deutlich, auffällig und wischfest individuell gekennzeichnet, es sei denn, eine Verwechslung ist ausgeschlossen.</w:t>
      </w:r>
    </w:p>
    <w:p w14:paraId="07C57751" w14:textId="3D9EEE1B" w:rsidR="00D90D3E" w:rsidRPr="008E0F64" w:rsidRDefault="00D90D3E" w:rsidP="00445351">
      <w:pPr>
        <w:pStyle w:val="Paragraphedeliste"/>
        <w:numPr>
          <w:ilvl w:val="0"/>
          <w:numId w:val="380"/>
        </w:numPr>
        <w:spacing w:after="120" w:line="240" w:lineRule="auto"/>
        <w:ind w:left="357" w:hanging="357"/>
        <w:contextualSpacing w:val="0"/>
        <w:jc w:val="both"/>
        <w:rPr>
          <w:rFonts w:ascii="Trebuchet MS" w:hAnsi="Trebuchet MS"/>
          <w:sz w:val="19"/>
        </w:rPr>
      </w:pPr>
      <w:r w:rsidRPr="008E0F64">
        <w:rPr>
          <w:rFonts w:ascii="Trebuchet MS" w:hAnsi="Trebuchet MS"/>
          <w:sz w:val="19"/>
        </w:rPr>
        <w:t>Ortsfeste Maschinen und Geräte sind deutlich, auffällig und wischfest individuell gekennzeichnet, es sei denn, eine Verwechslung ist ausgeschlossen oder diese ortsfesten Maschinen und Geräte sind auf den Einstrich-Schemata und Lageplänen angegeben.</w:t>
      </w:r>
    </w:p>
    <w:p w14:paraId="3DDD5B6D" w14:textId="3C6C8260" w:rsidR="00A24B30" w:rsidRPr="008E0F64" w:rsidRDefault="00D90D3E" w:rsidP="00A24B30">
      <w:pPr>
        <w:pStyle w:val="FOD-normal"/>
        <w:rPr>
          <w:b/>
          <w:i/>
        </w:rPr>
      </w:pPr>
      <w:r w:rsidRPr="008E0F64">
        <w:rPr>
          <w:b/>
          <w:i/>
        </w:rPr>
        <w:t>9</w:t>
      </w:r>
      <w:r w:rsidR="00A24B30" w:rsidRPr="008E0F64">
        <w:rPr>
          <w:b/>
          <w:i/>
        </w:rPr>
        <w:t>. Bericht über die Konformitätsprüfung</w:t>
      </w:r>
    </w:p>
    <w:p w14:paraId="70093511" w14:textId="77777777" w:rsidR="00A24B30" w:rsidRPr="008E0F64" w:rsidRDefault="00A24B30" w:rsidP="00A24B30">
      <w:pPr>
        <w:pStyle w:val="FOD-normal"/>
      </w:pPr>
      <w:r w:rsidRPr="008E0F64">
        <w:t xml:space="preserve">In Abweichung von den Vorschriften von </w:t>
      </w:r>
      <w:r w:rsidRPr="008E0F64">
        <w:rPr>
          <w:i/>
        </w:rPr>
        <w:t>Abschnitt 9.1.2</w:t>
      </w:r>
      <w:r w:rsidRPr="008E0F64">
        <w:t xml:space="preserve"> darf beim Kontrollbesuch das Fehlen des Berichts über die Konformitätsprüfung in der Akte der elektrischen Anlage geduldet werden.</w:t>
      </w:r>
    </w:p>
    <w:p w14:paraId="57CCD204" w14:textId="42E43877" w:rsidR="00E53940" w:rsidRPr="008E0F64" w:rsidRDefault="00E53940" w:rsidP="00E53940">
      <w:pPr>
        <w:pStyle w:val="FOD-normal"/>
        <w:rPr>
          <w:b/>
          <w:i/>
        </w:rPr>
      </w:pPr>
      <w:r w:rsidRPr="008E0F64">
        <w:rPr>
          <w:b/>
          <w:i/>
        </w:rPr>
        <w:t xml:space="preserve">10. </w:t>
      </w:r>
      <w:r w:rsidRPr="008E0F64">
        <w:rPr>
          <w:b/>
          <w:i/>
          <w:iCs/>
        </w:rPr>
        <w:t>Schutz gegen elektrischen Schlag durch indirektes Berühren</w:t>
      </w:r>
    </w:p>
    <w:p w14:paraId="1AE3464F" w14:textId="77777777" w:rsidR="00E53940" w:rsidRPr="008E0F64" w:rsidRDefault="00E53940" w:rsidP="00E53940">
      <w:pPr>
        <w:pStyle w:val="FOD-normal"/>
      </w:pPr>
      <w:r w:rsidRPr="008E0F64">
        <w:t xml:space="preserve">In Abweichung von den Vorschriften von </w:t>
      </w:r>
      <w:r w:rsidRPr="008E0F64">
        <w:rPr>
          <w:i/>
          <w:iCs/>
        </w:rPr>
        <w:t>Unterabschnitt 4.2.4.3 Buchstabe b</w:t>
      </w:r>
      <w:r w:rsidRPr="008E0F64">
        <w:t xml:space="preserve"> Absatz 5 ist es erlaubt, die in den Nummern 1 und 2 erwähnten Stromkreise nicht durch eine Differenzstrom-Schutzeinrichtung mit hoher oder sehr hoher Empfindlichkeit zu schützen. Diese Abweichung gilt auch für alle unwesentlichen Änderungen oder Erweiterungen, die an diesen Stromkreisen vorgenommen werden.</w:t>
      </w:r>
    </w:p>
    <w:p w14:paraId="3C6AFC0D" w14:textId="39E155B7" w:rsidR="00E53940" w:rsidRPr="008E0F64" w:rsidRDefault="00E53940" w:rsidP="00E53940">
      <w:pPr>
        <w:pStyle w:val="FOD-normal"/>
      </w:pPr>
      <w:r w:rsidRPr="008E0F64">
        <w:t xml:space="preserve">In Abweichung von den Vorschriften von </w:t>
      </w:r>
      <w:r w:rsidRPr="008E0F64">
        <w:rPr>
          <w:i/>
          <w:iCs/>
        </w:rPr>
        <w:t>Unterabschnitt 4.2.4.3 Buchstabe b</w:t>
      </w:r>
      <w:r w:rsidRPr="008E0F64">
        <w:t xml:space="preserve"> Absatz 6 ist es erlaubt, mehr als acht Endstromkreise pro Differenzstrom-Schutzeinrichtung mit hoher oder sehr hoher Empfindlichkeit in Betrieb zu lassen.</w:t>
      </w:r>
    </w:p>
    <w:p w14:paraId="67A1D6C4" w14:textId="3256272E" w:rsidR="00E53940" w:rsidRDefault="00E53940" w:rsidP="00E53940">
      <w:pPr>
        <w:pStyle w:val="FOD-normal"/>
      </w:pPr>
      <w:r w:rsidRPr="008E0F64">
        <w:t xml:space="preserve">In Abweichung von den Vorschriften von </w:t>
      </w:r>
      <w:r w:rsidRPr="008E0F64">
        <w:rPr>
          <w:i/>
          <w:iCs/>
        </w:rPr>
        <w:t>Unterabschnitt 4.2.4.3 Buchstabe b</w:t>
      </w:r>
      <w:r w:rsidRPr="008E0F64">
        <w:t xml:space="preserve"> Absatz 10 ist es erlaubt, eine Differenzstrom-Schutzeinrichtung mit hoher oder sehr hoher Empfindlichkeit für die gesamten Beleuchtungsstromkreise und eine Differenzstrom-Schutzeinrichtung mit hoher oder sehr hoher </w:t>
      </w:r>
      <w:r w:rsidRPr="008E0F64">
        <w:lastRenderedPageBreak/>
        <w:t>Empfindlichkeit für jeden anderen Stromkreis bzw. jede andere Gruppe von Stromkreisen mit höchstens sechzehn Einzel- oder Mehrfachsteckdosen in Betrieb zu lassen.</w:t>
      </w:r>
      <w:r w:rsidR="00E035CD" w:rsidRPr="008E0F64">
        <w:t>]</w:t>
      </w:r>
    </w:p>
    <w:p w14:paraId="6BA0EDB9" w14:textId="77777777" w:rsidR="00CE1B17" w:rsidRPr="00CE1B17" w:rsidRDefault="00CE1B17" w:rsidP="00CE1B17">
      <w:pPr>
        <w:pStyle w:val="FOD-normal"/>
        <w:rPr>
          <w:b/>
        </w:rPr>
      </w:pPr>
      <w:r>
        <w:t>[</w:t>
      </w:r>
      <w:r w:rsidRPr="00CE1B17">
        <w:rPr>
          <w:b/>
          <w:bCs/>
          <w:i/>
          <w:iCs/>
        </w:rPr>
        <w:t>11. Schutz von Räumlichkeiten mit Badewanne und/oder Dusche</w:t>
      </w:r>
    </w:p>
    <w:p w14:paraId="3903A61E" w14:textId="7B4946AA" w:rsidR="00CE1B17" w:rsidRPr="008E0F64" w:rsidRDefault="00CE1B17" w:rsidP="00CE1B17">
      <w:pPr>
        <w:pStyle w:val="FOD-normal"/>
      </w:pPr>
      <w:r w:rsidRPr="00CE1B17">
        <w:t xml:space="preserve">Die in </w:t>
      </w:r>
      <w:r w:rsidRPr="00CE1B17">
        <w:rPr>
          <w:i/>
          <w:iCs/>
        </w:rPr>
        <w:t>Unterabschnitt 6.5.8.1 Nr. 3</w:t>
      </w:r>
      <w:r w:rsidRPr="00CE1B17">
        <w:t xml:space="preserve"> erwähnten Abweichungen sind anwendbar.</w:t>
      </w:r>
      <w:r>
        <w:t>]</w:t>
      </w:r>
    </w:p>
    <w:p w14:paraId="2C45D087" w14:textId="77777777" w:rsidR="00A24B30" w:rsidRPr="008E0F64" w:rsidRDefault="00A24B30" w:rsidP="00A24B30">
      <w:pPr>
        <w:pStyle w:val="FOD-niv2"/>
      </w:pPr>
      <w:bookmarkStart w:id="3045" w:name="_Toc16234765"/>
      <w:bookmarkStart w:id="3046" w:name="_Toc167268609"/>
      <w:bookmarkStart w:id="3047" w:name="_Toc167269772"/>
      <w:bookmarkStart w:id="3048" w:name="_Toc167269890"/>
      <w:bookmarkStart w:id="3049" w:name="_Toc167270932"/>
      <w:bookmarkStart w:id="3050" w:name="_Toc196465657"/>
      <w:bookmarkStart w:id="3051" w:name="_Toc202779214"/>
      <w:r w:rsidRPr="008E0F64">
        <w:t>Kapitel 8.3 - Abweichungsbestimmungen für bestehende nicht hauswirtschaftliche elektrische Anlagen</w:t>
      </w:r>
      <w:bookmarkEnd w:id="3045"/>
      <w:bookmarkEnd w:id="3046"/>
      <w:bookmarkEnd w:id="3047"/>
      <w:bookmarkEnd w:id="3048"/>
      <w:bookmarkEnd w:id="3049"/>
      <w:bookmarkEnd w:id="3050"/>
      <w:bookmarkEnd w:id="3051"/>
    </w:p>
    <w:p w14:paraId="0D5D8E8F" w14:textId="77777777" w:rsidR="00A24B30" w:rsidRPr="008E0F64" w:rsidRDefault="00A24B30" w:rsidP="00A24B30">
      <w:pPr>
        <w:pStyle w:val="FOD-niv3"/>
      </w:pPr>
      <w:bookmarkStart w:id="3052" w:name="_Toc167268610"/>
      <w:bookmarkStart w:id="3053" w:name="_Toc167269773"/>
      <w:bookmarkStart w:id="3054" w:name="_Toc167270933"/>
      <w:r w:rsidRPr="008E0F64">
        <w:t>Abschnitt 8.3.1 - Alte nicht hauswirtschaftliche elektrische Anlagen</w:t>
      </w:r>
      <w:bookmarkEnd w:id="3052"/>
      <w:bookmarkEnd w:id="3053"/>
      <w:bookmarkEnd w:id="3054"/>
    </w:p>
    <w:p w14:paraId="5932AA50" w14:textId="77777777" w:rsidR="00A24B30" w:rsidRPr="008E0F64" w:rsidRDefault="00A24B30" w:rsidP="00962ACD">
      <w:pPr>
        <w:pStyle w:val="FOD-niv4"/>
      </w:pPr>
      <w:bookmarkStart w:id="3055" w:name="_Toc167268611"/>
      <w:bookmarkStart w:id="3056" w:name="_Toc167269774"/>
      <w:bookmarkStart w:id="3057" w:name="_Toc167270934"/>
      <w:bookmarkStart w:id="3058" w:name="_Toc196734851"/>
      <w:r w:rsidRPr="008E0F64">
        <w:t>Unterabschnitt 8.3.1.1 - Elektrische Anlagen an Orten, an denen keine in Artikel 2 des Gesetzes vom 4. August 1996 über das Wohlbefinden der Arbeitnehmer bei der Ausführung ihrer Arbeit erwähnten Personen beschäftigt sind</w:t>
      </w:r>
      <w:bookmarkEnd w:id="3055"/>
      <w:bookmarkEnd w:id="3056"/>
      <w:bookmarkEnd w:id="3057"/>
      <w:bookmarkEnd w:id="3058"/>
    </w:p>
    <w:p w14:paraId="07BC98E8" w14:textId="10CF56FD" w:rsidR="00A24B30" w:rsidRPr="008E0F64" w:rsidRDefault="00E035CD" w:rsidP="00A24B30">
      <w:pPr>
        <w:spacing w:after="120" w:line="240" w:lineRule="auto"/>
        <w:jc w:val="both"/>
        <w:rPr>
          <w:rFonts w:ascii="Trebuchet MS" w:hAnsi="Trebuchet MS"/>
          <w:sz w:val="19"/>
          <w:szCs w:val="19"/>
        </w:rPr>
      </w:pPr>
      <w:r w:rsidRPr="008E0F64">
        <w:rPr>
          <w:rFonts w:ascii="Trebuchet MS" w:hAnsi="Trebuchet MS"/>
          <w:sz w:val="19"/>
        </w:rPr>
        <w:t>[..</w:t>
      </w:r>
      <w:r w:rsidR="00A24B30" w:rsidRPr="008E0F64">
        <w:rPr>
          <w:rFonts w:ascii="Trebuchet MS" w:hAnsi="Trebuchet MS"/>
          <w:sz w:val="19"/>
        </w:rPr>
        <w:t>.</w:t>
      </w:r>
      <w:r w:rsidRPr="008E0F64">
        <w:rPr>
          <w:rFonts w:ascii="Trebuchet MS" w:hAnsi="Trebuchet MS"/>
          <w:sz w:val="19"/>
        </w:rPr>
        <w:t>]</w:t>
      </w:r>
    </w:p>
    <w:p w14:paraId="6942A796" w14:textId="77777777" w:rsidR="00A24B30" w:rsidRPr="008E0F64" w:rsidRDefault="00A24B30" w:rsidP="00A24B30">
      <w:pPr>
        <w:spacing w:after="120" w:line="240" w:lineRule="auto"/>
        <w:rPr>
          <w:sz w:val="21"/>
          <w:szCs w:val="21"/>
        </w:rPr>
      </w:pPr>
      <w:r w:rsidRPr="008E0F64">
        <w:rPr>
          <w:rFonts w:ascii="Trebuchet MS" w:hAnsi="Trebuchet MS"/>
          <w:sz w:val="19"/>
        </w:rPr>
        <w:t>Folgende Abweichungsbestimmungen gelten für bestehende Teile von alten nicht hauswirtschaftlichen Anlagen an diesen Orten:</w:t>
      </w:r>
    </w:p>
    <w:p w14:paraId="3D24253F" w14:textId="77777777" w:rsidR="00A24B30" w:rsidRPr="008E0F64" w:rsidRDefault="00A24B30" w:rsidP="00A24B30">
      <w:pPr>
        <w:pStyle w:val="FOD-opsomming1"/>
        <w:numPr>
          <w:ilvl w:val="0"/>
          <w:numId w:val="0"/>
        </w:numPr>
        <w:spacing w:before="120" w:after="120"/>
        <w:contextualSpacing w:val="0"/>
      </w:pPr>
      <w:r w:rsidRPr="008E0F64">
        <w:t xml:space="preserve">1. Die Abweichungsbestimmungen von </w:t>
      </w:r>
      <w:r w:rsidRPr="008E0F64">
        <w:rPr>
          <w:i/>
          <w:iCs/>
        </w:rPr>
        <w:t>Abschnitt 8.2.1</w:t>
      </w:r>
      <w:r w:rsidRPr="008E0F64">
        <w:t xml:space="preserve"> finden Anwendung.</w:t>
      </w:r>
    </w:p>
    <w:p w14:paraId="2EB5B01D" w14:textId="77777777" w:rsidR="00A24B30" w:rsidRPr="008E0F64" w:rsidRDefault="00A24B30" w:rsidP="00A24B30">
      <w:pPr>
        <w:pStyle w:val="FOD-opsomming1"/>
        <w:numPr>
          <w:ilvl w:val="0"/>
          <w:numId w:val="0"/>
        </w:numPr>
        <w:contextualSpacing w:val="0"/>
      </w:pPr>
      <w:r w:rsidRPr="008E0F64">
        <w:t xml:space="preserve">2. Die elektrische Anlage wird so errichtet, dass Personen gegen die Risiken von direktem und indirektem Berühren, die Auswirkungen von Überspannungen, die insbesondere durch Isolationsfehler, Schaltvorgänge und atmosphärische Einflüsse bedingt sind, Verbrennungen und nicht elektrische Risiken infolge der Benutzung von Strom geschützt sind. </w:t>
      </w:r>
    </w:p>
    <w:p w14:paraId="0B32144B" w14:textId="77777777" w:rsidR="00A24B30" w:rsidRPr="008E0F64" w:rsidRDefault="00A24B30" w:rsidP="00A24B30">
      <w:pPr>
        <w:pStyle w:val="Paragraphedeliste"/>
        <w:autoSpaceDE w:val="0"/>
        <w:autoSpaceDN w:val="0"/>
        <w:adjustRightInd w:val="0"/>
        <w:spacing w:after="0" w:line="240" w:lineRule="auto"/>
        <w:ind w:left="0"/>
        <w:contextualSpacing w:val="0"/>
        <w:jc w:val="both"/>
        <w:rPr>
          <w:rFonts w:ascii="Trebuchet MS" w:hAnsi="Trebuchet MS" w:cs="Times New Roman"/>
          <w:sz w:val="19"/>
          <w:szCs w:val="19"/>
        </w:rPr>
      </w:pPr>
      <w:r w:rsidRPr="008E0F64">
        <w:rPr>
          <w:rFonts w:ascii="Trebuchet MS" w:hAnsi="Trebuchet MS"/>
          <w:sz w:val="19"/>
        </w:rPr>
        <w:t>Erweist es sich als unmöglich, die vorerwähnten Risiken durch Maßnahmen auf Ebene der Konzipierung oder durch kollektive Schutzmaßnahmen zu bannen bzw. die Risiken schwerer Verletzungen durch materielle Maßnahmen zu begrenzen, muss der Zugang zu diesen Anlagen ausschließlich elektrotechnisch unterwiesenen Personen (BA4) oder Elektrofachkräften (BA5) vorbehalten sein.</w:t>
      </w:r>
    </w:p>
    <w:p w14:paraId="1B4126DD" w14:textId="77777777" w:rsidR="00A24B30" w:rsidRPr="008E0F64" w:rsidRDefault="00A24B30" w:rsidP="00A24B30">
      <w:pPr>
        <w:autoSpaceDE w:val="0"/>
        <w:autoSpaceDN w:val="0"/>
        <w:adjustRightInd w:val="0"/>
        <w:spacing w:before="120" w:after="0" w:line="240" w:lineRule="auto"/>
        <w:jc w:val="both"/>
        <w:rPr>
          <w:rFonts w:ascii="Trebuchet MS" w:hAnsi="Trebuchet MS" w:cs="Times New Roman"/>
          <w:sz w:val="19"/>
          <w:szCs w:val="19"/>
        </w:rPr>
      </w:pPr>
      <w:r w:rsidRPr="008E0F64">
        <w:rPr>
          <w:rFonts w:ascii="Trebuchet MS" w:hAnsi="Trebuchet MS"/>
          <w:sz w:val="19"/>
        </w:rPr>
        <w:t>3. Die elektrische Anlage wird so errichtet, dass:</w:t>
      </w:r>
    </w:p>
    <w:p w14:paraId="2D7CA6CE" w14:textId="77777777" w:rsidR="00A24B30" w:rsidRPr="008E0F64" w:rsidRDefault="00A24B30" w:rsidP="00A24B30">
      <w:pPr>
        <w:autoSpaceDE w:val="0"/>
        <w:autoSpaceDN w:val="0"/>
        <w:adjustRightInd w:val="0"/>
        <w:spacing w:after="0" w:line="240" w:lineRule="auto"/>
        <w:jc w:val="both"/>
        <w:rPr>
          <w:rFonts w:ascii="Trebuchet MS" w:hAnsi="Trebuchet MS" w:cs="Times New Roman"/>
          <w:sz w:val="19"/>
          <w:szCs w:val="19"/>
        </w:rPr>
      </w:pPr>
      <w:r w:rsidRPr="008E0F64">
        <w:rPr>
          <w:rFonts w:ascii="Trebuchet MS" w:hAnsi="Trebuchet MS"/>
          <w:sz w:val="19"/>
        </w:rPr>
        <w:t>1. Lichtbögen und gefährliche Oberflächentemperaturen verhindert oder damit verbundene Risiken begrenzt werden,</w:t>
      </w:r>
    </w:p>
    <w:p w14:paraId="2218015B" w14:textId="77777777" w:rsidR="00A24B30" w:rsidRPr="008E0F64" w:rsidRDefault="00A24B30" w:rsidP="00A24B30">
      <w:pPr>
        <w:autoSpaceDE w:val="0"/>
        <w:autoSpaceDN w:val="0"/>
        <w:adjustRightInd w:val="0"/>
        <w:spacing w:after="0" w:line="240" w:lineRule="auto"/>
        <w:jc w:val="both"/>
        <w:rPr>
          <w:rFonts w:ascii="Times New Roman" w:hAnsi="Times New Roman" w:cs="Times New Roman"/>
          <w:sz w:val="19"/>
          <w:szCs w:val="19"/>
        </w:rPr>
      </w:pPr>
      <w:r w:rsidRPr="008E0F64">
        <w:rPr>
          <w:rFonts w:ascii="Trebuchet MS" w:hAnsi="Trebuchet MS"/>
          <w:sz w:val="19"/>
        </w:rPr>
        <w:t>2. Überhitzung, Brand und Explosion verhindert oder damit verbundene Risiken begrenzt werden.</w:t>
      </w:r>
    </w:p>
    <w:p w14:paraId="0DF8D5B4" w14:textId="77777777" w:rsidR="00A24B30" w:rsidRPr="008E0F64" w:rsidRDefault="00A24B30" w:rsidP="00A24B30">
      <w:pPr>
        <w:autoSpaceDE w:val="0"/>
        <w:autoSpaceDN w:val="0"/>
        <w:adjustRightInd w:val="0"/>
        <w:spacing w:before="120" w:after="0" w:line="240" w:lineRule="auto"/>
        <w:jc w:val="both"/>
        <w:rPr>
          <w:rFonts w:ascii="Trebuchet MS" w:hAnsi="Trebuchet MS" w:cs="Times New Roman"/>
          <w:sz w:val="19"/>
          <w:szCs w:val="19"/>
        </w:rPr>
      </w:pPr>
      <w:r w:rsidRPr="008E0F64">
        <w:rPr>
          <w:rFonts w:ascii="Trebuchet MS" w:hAnsi="Trebuchet MS"/>
          <w:sz w:val="19"/>
        </w:rPr>
        <w:t>4.1. Jeder Stromkreis wird durch mindestens eine Schutzeinrichtung geschützt, die Überlaststrom abschaltet, bevor es zu einer die Isolierung, Anschlüsse, Leiter oder die Umgebung schädigenden Erwärmung kommt.</w:t>
      </w:r>
    </w:p>
    <w:p w14:paraId="1E2B2579" w14:textId="77777777" w:rsidR="00A24B30" w:rsidRPr="008E0F64" w:rsidRDefault="00A24B30" w:rsidP="00A24B30">
      <w:pPr>
        <w:autoSpaceDE w:val="0"/>
        <w:autoSpaceDN w:val="0"/>
        <w:adjustRightInd w:val="0"/>
        <w:spacing w:after="0" w:line="240" w:lineRule="auto"/>
        <w:jc w:val="both"/>
        <w:rPr>
          <w:rFonts w:ascii="Trebuchet MS" w:hAnsi="Trebuchet MS" w:cs="Times New Roman"/>
          <w:sz w:val="19"/>
          <w:szCs w:val="19"/>
        </w:rPr>
      </w:pPr>
      <w:r w:rsidRPr="008E0F64">
        <w:rPr>
          <w:rFonts w:ascii="Trebuchet MS" w:hAnsi="Trebuchet MS"/>
          <w:sz w:val="19"/>
        </w:rPr>
        <w:t>Jeder Stromkreis wird durch eine Schutzeinrichtung geschützt, die Kurzschlussstrom abschaltet, bevor gefährliche Auswirkungen auftreten.</w:t>
      </w:r>
    </w:p>
    <w:p w14:paraId="78494694"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 xml:space="preserve">4.2. In Abweichung von den Bestimmungen von </w:t>
      </w:r>
      <w:r w:rsidRPr="008E0F64">
        <w:rPr>
          <w:rFonts w:ascii="Trebuchet MS" w:hAnsi="Trebuchet MS"/>
          <w:i/>
          <w:iCs/>
          <w:sz w:val="19"/>
        </w:rPr>
        <w:t>Nr. 4.1</w:t>
      </w:r>
      <w:r w:rsidRPr="008E0F64">
        <w:rPr>
          <w:rFonts w:ascii="Trebuchet MS" w:hAnsi="Trebuchet MS"/>
          <w:sz w:val="19"/>
        </w:rPr>
        <w:t xml:space="preserve"> ist es erlaubt, bestimmte Stromkreise nicht gegen Überstrom zu schützen, sofern die in den </w:t>
      </w:r>
      <w:r w:rsidRPr="008E0F64">
        <w:rPr>
          <w:rFonts w:ascii="Trebuchet MS" w:hAnsi="Trebuchet MS"/>
          <w:i/>
          <w:iCs/>
          <w:sz w:val="19"/>
        </w:rPr>
        <w:t>Unterabschnitten 4.4.2.2</w:t>
      </w:r>
      <w:r w:rsidRPr="008E0F64">
        <w:rPr>
          <w:rFonts w:ascii="Trebuchet MS" w:hAnsi="Trebuchet MS"/>
          <w:sz w:val="19"/>
        </w:rPr>
        <w:t xml:space="preserve">, </w:t>
      </w:r>
      <w:r w:rsidRPr="008E0F64">
        <w:rPr>
          <w:rFonts w:ascii="Trebuchet MS" w:hAnsi="Trebuchet MS"/>
          <w:i/>
          <w:iCs/>
          <w:sz w:val="19"/>
        </w:rPr>
        <w:t>4.4.3.3</w:t>
      </w:r>
      <w:r w:rsidRPr="008E0F64">
        <w:rPr>
          <w:rFonts w:ascii="Trebuchet MS" w:hAnsi="Trebuchet MS"/>
          <w:sz w:val="19"/>
        </w:rPr>
        <w:t xml:space="preserve"> und </w:t>
      </w:r>
      <w:r w:rsidRPr="008E0F64">
        <w:rPr>
          <w:rFonts w:ascii="Trebuchet MS" w:hAnsi="Trebuchet MS"/>
          <w:i/>
          <w:iCs/>
          <w:sz w:val="19"/>
        </w:rPr>
        <w:t>5.2.4.2</w:t>
      </w:r>
      <w:r w:rsidRPr="008E0F64">
        <w:rPr>
          <w:rFonts w:ascii="Trebuchet MS" w:hAnsi="Trebuchet MS"/>
          <w:sz w:val="19"/>
        </w:rPr>
        <w:t xml:space="preserve"> des vorliegenden Buches vorgesehenen Bedingungen und Modalitäten eingehalten werden.</w:t>
      </w:r>
    </w:p>
    <w:p w14:paraId="2E25A1BD"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5.1. Im Hinblick auf die Ausführung von Arbeiten im spannungsfreien Zustand müssen die elektrische Anlage oder einzelne Stromkreise sicher und zuverlässig getrennt werden können.</w:t>
      </w:r>
    </w:p>
    <w:p w14:paraId="74BAA0CE"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5.2. Das betriebsmäßige Schalten der Maschinen wird sicher ausgeführt.</w:t>
      </w:r>
    </w:p>
    <w:p w14:paraId="36B7F42D"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5.3. Die Sicherheit von Personen wird nicht durch die Auswirkungen von Spannungsänderungen oder dem Wegfallen und Wiederauftreten von Spannung gefährdet.</w:t>
      </w:r>
    </w:p>
    <w:p w14:paraId="4A1F2735"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6. Die elektrische Anlage wird mit elektrischen Betriebsmitteln errichtet, die so gefertigt sind, dass sie bei ordnungsgemäßer Installation und Instandhaltung und bestimmungsgemäßer Benutzung die Sicherheit von Personen nicht gefährden.</w:t>
      </w:r>
    </w:p>
    <w:p w14:paraId="282FF353"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7. Verwendete elektrische Betriebsmittel sind entweder durch ihren Aufbau oder durch einen zusätzlichen Schutz an die vorhandenen oder vernünftigerweise vorhersehbaren äußeren Einflüsse und Betriebsbedingungen angepasst.</w:t>
      </w:r>
    </w:p>
    <w:p w14:paraId="52966D2D" w14:textId="77777777" w:rsidR="00A24B30" w:rsidRPr="008E0F64" w:rsidRDefault="00A24B30" w:rsidP="00A24B30">
      <w:pPr>
        <w:autoSpaceDE w:val="0"/>
        <w:autoSpaceDN w:val="0"/>
        <w:adjustRightInd w:val="0"/>
        <w:spacing w:before="120" w:after="120" w:line="240" w:lineRule="auto"/>
        <w:jc w:val="both"/>
        <w:rPr>
          <w:rFonts w:ascii="Trebuchet MS" w:hAnsi="Trebuchet MS" w:cs="Times New Roman"/>
          <w:sz w:val="19"/>
          <w:szCs w:val="19"/>
        </w:rPr>
      </w:pPr>
      <w:r w:rsidRPr="008E0F64">
        <w:rPr>
          <w:rFonts w:ascii="Trebuchet MS" w:hAnsi="Trebuchet MS"/>
          <w:sz w:val="19"/>
        </w:rPr>
        <w:t>8. Mögliche Anweisungen des Herstellers von elektrischen Betriebsmitteln in Bezug auf Installation, Instandhaltung und sichere Benutzung dieser Betriebsmittel werden berücksichtigt.</w:t>
      </w:r>
    </w:p>
    <w:p w14:paraId="6FE72FC3" w14:textId="77777777" w:rsidR="00A24B30" w:rsidRPr="008E0F64" w:rsidRDefault="00A24B30" w:rsidP="00A24B30">
      <w:pPr>
        <w:pStyle w:val="FOD-opsomming1"/>
        <w:numPr>
          <w:ilvl w:val="0"/>
          <w:numId w:val="0"/>
        </w:numPr>
        <w:spacing w:before="120" w:after="120"/>
        <w:contextualSpacing w:val="0"/>
        <w:rPr>
          <w:rFonts w:cs="Times New Roman"/>
        </w:rPr>
      </w:pPr>
      <w:r w:rsidRPr="008E0F64">
        <w:t xml:space="preserve">9. In den in </w:t>
      </w:r>
      <w:r w:rsidRPr="008E0F64">
        <w:rPr>
          <w:i/>
        </w:rPr>
        <w:t>Kapitel 9.4</w:t>
      </w:r>
      <w:r w:rsidRPr="008E0F64">
        <w:t xml:space="preserve"> des vorliegenden Buches erwähnten Fällen meldet der Eigentümer, Verwalter oder Betreiber einer elektrischen Anlage die elektrische Anlage.</w:t>
      </w:r>
    </w:p>
    <w:p w14:paraId="13203292" w14:textId="77777777" w:rsidR="00A24B30" w:rsidRPr="008E0F64" w:rsidRDefault="00A24B30" w:rsidP="00962ACD">
      <w:pPr>
        <w:pStyle w:val="FOD-niv4"/>
      </w:pPr>
      <w:bookmarkStart w:id="3059" w:name="_Toc167268612"/>
      <w:bookmarkStart w:id="3060" w:name="_Toc167269775"/>
      <w:bookmarkStart w:id="3061" w:name="_Toc167270935"/>
      <w:bookmarkStart w:id="3062" w:name="_Toc196734852"/>
      <w:r w:rsidRPr="008E0F64">
        <w:lastRenderedPageBreak/>
        <w:t>Unterabschnitt 8.3.1.2 - Elektrische Anlagen an Orten, an denen in Artikel 2 des Gesetzes vom 4. August 1996 über das Wohlbefinden der Arbeitnehmer bei der Ausführung ihrer Arbeit erwähnte Personen beschäftigt sind</w:t>
      </w:r>
      <w:bookmarkEnd w:id="3059"/>
      <w:bookmarkEnd w:id="3060"/>
      <w:bookmarkEnd w:id="3061"/>
      <w:bookmarkEnd w:id="3062"/>
    </w:p>
    <w:p w14:paraId="5540BFB6" w14:textId="77777777" w:rsidR="00A24B30" w:rsidRPr="008E0F64" w:rsidRDefault="00A24B30" w:rsidP="00A24B30">
      <w:pPr>
        <w:pStyle w:val="Commentaire"/>
        <w:jc w:val="both"/>
        <w:rPr>
          <w:rFonts w:ascii="Trebuchet MS" w:hAnsi="Trebuchet MS"/>
          <w:sz w:val="19"/>
          <w:szCs w:val="19"/>
        </w:rPr>
      </w:pPr>
      <w:r w:rsidRPr="008E0F64">
        <w:rPr>
          <w:rFonts w:ascii="Trebuchet MS" w:hAnsi="Trebuchet MS"/>
          <w:sz w:val="19"/>
        </w:rPr>
        <w:t>Buch III Titel II über elektrische Anlagen des Gesetzbuches über das Wohlbefinden bei der Arbeit gilt für bestehende Teile von alten nicht hauswirtschaftlichen elektrischen Anlagen an diesen Orten.</w:t>
      </w:r>
    </w:p>
    <w:p w14:paraId="30079D8F" w14:textId="77777777" w:rsidR="00A24B30" w:rsidRPr="008E0F64" w:rsidRDefault="00A24B30" w:rsidP="00A24B30">
      <w:pPr>
        <w:pStyle w:val="FOD-niv3"/>
      </w:pPr>
      <w:bookmarkStart w:id="3063" w:name="_Toc167268613"/>
      <w:bookmarkStart w:id="3064" w:name="_Toc167269776"/>
      <w:bookmarkStart w:id="3065" w:name="_Toc167270936"/>
      <w:r w:rsidRPr="008E0F64">
        <w:t>Abschnitt 8.3.2 - Nicht hauswirtschaftliche elektrische Anlagen nach früherer A.O.E.A.</w:t>
      </w:r>
      <w:bookmarkEnd w:id="3063"/>
      <w:bookmarkEnd w:id="3064"/>
      <w:bookmarkEnd w:id="3065"/>
    </w:p>
    <w:p w14:paraId="2F3434C4" w14:textId="77777777" w:rsidR="00A24B30" w:rsidRPr="008E0F64" w:rsidRDefault="00A24B30" w:rsidP="00962ACD">
      <w:pPr>
        <w:pStyle w:val="FOD-niv4"/>
      </w:pPr>
      <w:bookmarkStart w:id="3066" w:name="_Toc167268614"/>
      <w:bookmarkStart w:id="3067" w:name="_Toc167269777"/>
      <w:bookmarkStart w:id="3068" w:name="_Toc167270937"/>
      <w:bookmarkStart w:id="3069" w:name="_Toc196734853"/>
      <w:r w:rsidRPr="008E0F64">
        <w:t>Unterabschnitt 8.3.2.1 - Allgemeines</w:t>
      </w:r>
      <w:bookmarkEnd w:id="3066"/>
      <w:bookmarkEnd w:id="3067"/>
      <w:bookmarkEnd w:id="3068"/>
      <w:bookmarkEnd w:id="3069"/>
    </w:p>
    <w:p w14:paraId="00D9176D" w14:textId="77777777" w:rsidR="00A24B30" w:rsidRPr="008E0F64" w:rsidRDefault="00A24B30" w:rsidP="00A24B30">
      <w:pPr>
        <w:spacing w:after="0" w:line="240" w:lineRule="auto"/>
        <w:jc w:val="both"/>
        <w:rPr>
          <w:rFonts w:ascii="Trebuchet MS" w:hAnsi="Trebuchet MS"/>
          <w:sz w:val="19"/>
          <w:szCs w:val="19"/>
        </w:rPr>
      </w:pPr>
      <w:r w:rsidRPr="008E0F64">
        <w:rPr>
          <w:rFonts w:ascii="Trebuchet MS" w:hAnsi="Trebuchet MS"/>
          <w:sz w:val="19"/>
        </w:rPr>
        <w:t>Verstöße in einer elektrischen Anlage, die der früheren A.O.E.A. entspricht, gegen vorliegendes Buch gelten als behoben, wenn:</w:t>
      </w:r>
    </w:p>
    <w:p w14:paraId="23646A5F" w14:textId="77777777" w:rsidR="00A24B30" w:rsidRPr="008E0F64" w:rsidRDefault="00A24B30" w:rsidP="00445351">
      <w:pPr>
        <w:pStyle w:val="Paragraphedeliste"/>
        <w:numPr>
          <w:ilvl w:val="0"/>
          <w:numId w:val="382"/>
        </w:numPr>
        <w:spacing w:after="0" w:line="240" w:lineRule="auto"/>
        <w:jc w:val="both"/>
        <w:rPr>
          <w:rFonts w:ascii="Trebuchet MS" w:hAnsi="Trebuchet MS"/>
          <w:sz w:val="19"/>
          <w:szCs w:val="19"/>
        </w:rPr>
      </w:pPr>
      <w:r w:rsidRPr="008E0F64">
        <w:rPr>
          <w:rFonts w:ascii="Trebuchet MS" w:hAnsi="Trebuchet MS"/>
          <w:sz w:val="19"/>
        </w:rPr>
        <w:t>sie entweder so angepasst werden, dass sie den Bestimmungen des vorliegenden Buches entsprechen,</w:t>
      </w:r>
    </w:p>
    <w:p w14:paraId="5E5173B6" w14:textId="77777777" w:rsidR="00A24B30" w:rsidRPr="008E0F64" w:rsidRDefault="00A24B30" w:rsidP="00445351">
      <w:pPr>
        <w:pStyle w:val="Paragraphedeliste"/>
        <w:numPr>
          <w:ilvl w:val="0"/>
          <w:numId w:val="382"/>
        </w:numPr>
        <w:spacing w:after="0" w:line="240" w:lineRule="auto"/>
        <w:jc w:val="both"/>
        <w:rPr>
          <w:rFonts w:ascii="Trebuchet MS" w:hAnsi="Trebuchet MS"/>
          <w:i/>
          <w:sz w:val="19"/>
          <w:szCs w:val="19"/>
        </w:rPr>
      </w:pPr>
      <w:r w:rsidRPr="008E0F64">
        <w:rPr>
          <w:rFonts w:ascii="Trebuchet MS" w:hAnsi="Trebuchet MS"/>
          <w:sz w:val="19"/>
        </w:rPr>
        <w:t xml:space="preserve">oder sie Gegenstand einer in </w:t>
      </w:r>
      <w:r w:rsidRPr="008E0F64">
        <w:rPr>
          <w:rFonts w:ascii="Trebuchet MS" w:hAnsi="Trebuchet MS"/>
          <w:i/>
          <w:iCs/>
          <w:sz w:val="19"/>
        </w:rPr>
        <w:t>Unterabschnitt 8.3.2.2</w:t>
      </w:r>
      <w:r w:rsidRPr="008E0F64">
        <w:rPr>
          <w:rFonts w:ascii="Trebuchet MS" w:hAnsi="Trebuchet MS"/>
          <w:sz w:val="19"/>
        </w:rPr>
        <w:t xml:space="preserve"> erwähnten Abweichung sind</w:t>
      </w:r>
    </w:p>
    <w:p w14:paraId="75D0F11B" w14:textId="77777777" w:rsidR="00A24B30" w:rsidRPr="008E0F64" w:rsidRDefault="00A24B30" w:rsidP="00445351">
      <w:pPr>
        <w:pStyle w:val="Paragraphedeliste"/>
        <w:numPr>
          <w:ilvl w:val="0"/>
          <w:numId w:val="382"/>
        </w:numPr>
        <w:spacing w:after="120" w:line="240" w:lineRule="auto"/>
        <w:ind w:left="357" w:hanging="357"/>
        <w:contextualSpacing w:val="0"/>
        <w:jc w:val="both"/>
        <w:rPr>
          <w:rFonts w:ascii="Trebuchet MS" w:hAnsi="Trebuchet MS"/>
          <w:sz w:val="19"/>
          <w:szCs w:val="19"/>
        </w:rPr>
      </w:pPr>
      <w:r w:rsidRPr="008E0F64">
        <w:rPr>
          <w:rFonts w:ascii="Trebuchet MS" w:hAnsi="Trebuchet MS"/>
          <w:sz w:val="19"/>
        </w:rPr>
        <w:t>oder Maßnahmen auf der Grundlage einer Risikoanalyse getroffen werden, um die Sicherheit von Personen und Gütern zu gewährleisten.</w:t>
      </w:r>
    </w:p>
    <w:p w14:paraId="6BBE9530" w14:textId="77777777" w:rsidR="00A24B30" w:rsidRPr="008E0F64" w:rsidRDefault="00A24B30" w:rsidP="00A24B30">
      <w:pPr>
        <w:spacing w:after="0" w:line="240" w:lineRule="auto"/>
        <w:jc w:val="both"/>
        <w:rPr>
          <w:rFonts w:ascii="Trebuchet MS" w:hAnsi="Trebuchet MS"/>
          <w:sz w:val="19"/>
          <w:szCs w:val="19"/>
        </w:rPr>
      </w:pPr>
      <w:r w:rsidRPr="008E0F64">
        <w:rPr>
          <w:rFonts w:ascii="Trebuchet MS" w:hAnsi="Trebuchet MS"/>
          <w:sz w:val="19"/>
        </w:rPr>
        <w:t>Die Risikoanalyse wird der mit dem Kontrollbesuch beauftragten zugelassenen Stelle und dem mit der Überwachung beauftragten Beamten zur Verfügung gestellt. Die Referenzangabe der Unterlage wird im Bericht über den Kontrollbesuch erwähnt. Diese Unterlage ist Teil der Akte der elektrischen Anlage. Sie umfasst:</w:t>
      </w:r>
    </w:p>
    <w:p w14:paraId="096E405C" w14:textId="77777777" w:rsidR="00A24B30" w:rsidRPr="008E0F64" w:rsidRDefault="00A24B30" w:rsidP="00445351">
      <w:pPr>
        <w:pStyle w:val="Paragraphedeliste"/>
        <w:numPr>
          <w:ilvl w:val="0"/>
          <w:numId w:val="382"/>
        </w:numPr>
        <w:spacing w:after="0" w:line="240" w:lineRule="auto"/>
        <w:jc w:val="both"/>
        <w:rPr>
          <w:rFonts w:ascii="Trebuchet MS" w:hAnsi="Trebuchet MS"/>
          <w:sz w:val="19"/>
        </w:rPr>
      </w:pPr>
      <w:r w:rsidRPr="008E0F64">
        <w:rPr>
          <w:rFonts w:ascii="Trebuchet MS" w:hAnsi="Trebuchet MS"/>
          <w:sz w:val="19"/>
        </w:rPr>
        <w:t>eine Identifizierung der betreffenden bestehenden Teile der elektrischen Anlage,</w:t>
      </w:r>
    </w:p>
    <w:p w14:paraId="65A7CEE1" w14:textId="77777777" w:rsidR="00A24B30" w:rsidRPr="008E0F64" w:rsidRDefault="00A24B30" w:rsidP="00445351">
      <w:pPr>
        <w:pStyle w:val="Paragraphedeliste"/>
        <w:numPr>
          <w:ilvl w:val="0"/>
          <w:numId w:val="382"/>
        </w:numPr>
        <w:spacing w:after="0" w:line="240" w:lineRule="auto"/>
        <w:jc w:val="both"/>
        <w:rPr>
          <w:rFonts w:ascii="Trebuchet MS" w:hAnsi="Trebuchet MS"/>
          <w:sz w:val="19"/>
        </w:rPr>
      </w:pPr>
      <w:r w:rsidRPr="008E0F64">
        <w:rPr>
          <w:rFonts w:ascii="Trebuchet MS" w:hAnsi="Trebuchet MS"/>
          <w:sz w:val="19"/>
        </w:rPr>
        <w:t>Schlussfolgerungen der Risikoanalyse,</w:t>
      </w:r>
    </w:p>
    <w:p w14:paraId="71B87630" w14:textId="77777777" w:rsidR="00A24B30" w:rsidRPr="008E0F64" w:rsidRDefault="00A24B30" w:rsidP="00445351">
      <w:pPr>
        <w:pStyle w:val="Paragraphedeliste"/>
        <w:numPr>
          <w:ilvl w:val="0"/>
          <w:numId w:val="382"/>
        </w:numPr>
        <w:spacing w:after="0" w:line="240" w:lineRule="auto"/>
        <w:jc w:val="both"/>
        <w:rPr>
          <w:rFonts w:ascii="Trebuchet MS" w:hAnsi="Trebuchet MS"/>
          <w:sz w:val="19"/>
        </w:rPr>
      </w:pPr>
      <w:r w:rsidRPr="008E0F64">
        <w:rPr>
          <w:rFonts w:ascii="Trebuchet MS" w:hAnsi="Trebuchet MS"/>
          <w:sz w:val="19"/>
        </w:rPr>
        <w:t>eine Rechtfertigung der Maßnahmen, die zur Gewährleistung der Sicherheit von Personen und Gütern getroffen wurden.</w:t>
      </w:r>
    </w:p>
    <w:p w14:paraId="4C9AF138" w14:textId="77777777" w:rsidR="00A24B30" w:rsidRPr="008E0F64" w:rsidRDefault="00A24B30" w:rsidP="00A24B30">
      <w:pPr>
        <w:spacing w:after="120" w:line="240" w:lineRule="auto"/>
        <w:jc w:val="both"/>
        <w:rPr>
          <w:rFonts w:ascii="Trebuchet MS" w:hAnsi="Trebuchet MS"/>
          <w:sz w:val="19"/>
          <w:szCs w:val="19"/>
        </w:rPr>
      </w:pPr>
      <w:r w:rsidRPr="008E0F64">
        <w:rPr>
          <w:rFonts w:ascii="Trebuchet MS" w:hAnsi="Trebuchet MS"/>
          <w:sz w:val="19"/>
        </w:rPr>
        <w:t>Durch die in Buch III Titel II über elektrische Anlagen des Gesetzbuches über das Wohlbefinden bei der Arbeit erwähnte Risikoanalyse kann die in Absatz 1 erwähnte Anforderung der Risikoanalyse erfüllt werden.</w:t>
      </w:r>
    </w:p>
    <w:p w14:paraId="6F24CCD4" w14:textId="77777777" w:rsidR="00A24B30" w:rsidRPr="008E0F64" w:rsidRDefault="00A24B30" w:rsidP="00962ACD">
      <w:pPr>
        <w:pStyle w:val="FOD-niv4"/>
      </w:pPr>
      <w:bookmarkStart w:id="3070" w:name="_Toc167268615"/>
      <w:bookmarkStart w:id="3071" w:name="_Toc167269778"/>
      <w:bookmarkStart w:id="3072" w:name="_Toc167270938"/>
      <w:bookmarkStart w:id="3073" w:name="_Toc196734854"/>
      <w:r w:rsidRPr="008E0F64">
        <w:t>Unterabschnitt 8.3.2.2 - Abweichungsbestimmungen</w:t>
      </w:r>
      <w:bookmarkEnd w:id="3070"/>
      <w:bookmarkEnd w:id="3071"/>
      <w:bookmarkEnd w:id="3072"/>
      <w:bookmarkEnd w:id="3073"/>
    </w:p>
    <w:p w14:paraId="71D2D8E6" w14:textId="77777777" w:rsidR="00A24B30" w:rsidRPr="008E0F64" w:rsidRDefault="00A24B30" w:rsidP="00A24B30">
      <w:pPr>
        <w:spacing w:after="120" w:line="240" w:lineRule="auto"/>
        <w:rPr>
          <w:rFonts w:ascii="Trebuchet MS" w:hAnsi="Trebuchet MS"/>
          <w:sz w:val="19"/>
          <w:szCs w:val="19"/>
        </w:rPr>
      </w:pPr>
      <w:r w:rsidRPr="008E0F64">
        <w:rPr>
          <w:rFonts w:ascii="Trebuchet MS" w:hAnsi="Trebuchet MS"/>
          <w:sz w:val="19"/>
        </w:rPr>
        <w:t>Folgende Abweichungsbestimmungen gelten für bestehende Teile von nicht hauswirtschaftlichen Anlagen nach früherer A.O.E.A.:</w:t>
      </w:r>
    </w:p>
    <w:p w14:paraId="40D7E15F" w14:textId="77777777" w:rsidR="00A24B30" w:rsidRPr="008E0F64" w:rsidRDefault="00A24B30" w:rsidP="00A24B30">
      <w:pPr>
        <w:spacing w:after="120" w:line="240" w:lineRule="auto"/>
        <w:rPr>
          <w:rFonts w:ascii="Trebuchet MS" w:hAnsi="Trebuchet MS"/>
          <w:b/>
          <w:i/>
          <w:sz w:val="19"/>
          <w:szCs w:val="19"/>
        </w:rPr>
      </w:pPr>
      <w:r w:rsidRPr="008E0F64">
        <w:rPr>
          <w:rFonts w:ascii="Trebuchet MS" w:hAnsi="Trebuchet MS"/>
          <w:b/>
          <w:i/>
          <w:sz w:val="19"/>
        </w:rPr>
        <w:t>1. Konformität der elektrischen Betriebsmittel in der elektrischen Anlage</w:t>
      </w:r>
    </w:p>
    <w:p w14:paraId="34EDD00E" w14:textId="77777777" w:rsidR="00A24B30" w:rsidRPr="008E0F64" w:rsidRDefault="00A24B30" w:rsidP="00A24B30">
      <w:pPr>
        <w:pStyle w:val="FOD-normal"/>
        <w:keepNext/>
        <w:spacing w:before="0" w:after="120"/>
        <w:ind w:left="227"/>
      </w:pPr>
      <w:r w:rsidRPr="008E0F64">
        <w:t xml:space="preserve">In Abweichung von den Vorschriften von </w:t>
      </w:r>
      <w:r w:rsidRPr="008E0F64">
        <w:rPr>
          <w:i/>
          <w:iCs/>
        </w:rPr>
        <w:t>Unterabschnitt 5.1.3.1</w:t>
      </w:r>
      <w:r w:rsidRPr="008E0F64">
        <w:t xml:space="preserve"> dürfen elektrische Betriebsmittel wie Abzweigdosen, elektrische Leitungen, Schutzeinrichtungen, ..., die nach den Vorschriften der früheren A.O.E.A. installiert und nach den zum Zeitpunkt ihrer Installation geltenden Regeln des Fachs gebaut wurden, in einer elektrischen Anlage in Betrieb bleiben. Bei ordnungsgemäßer Installation und Instandhaltung und bestimmungsgemäßer Benutzung dürfen elektrische Betriebsmittel die Sicherheit von Personen nicht gefährden. Sie sind entweder durch ihren Aufbau oder durch einen zusätzlichen Schutz an die vorhandenen oder vernünftigerweise vorhersehbaren äußeren Einflüsse und Betriebsbedingungen angepasst. Mögliche Anweisungen des Herstellers von elektrischen Betriebsmitteln in Bezug auf Installation, Instandhaltung und sichere Benutzung dieser Betriebsmittel werden berücksichtigt.</w:t>
      </w:r>
    </w:p>
    <w:p w14:paraId="22537B0F" w14:textId="77777777" w:rsidR="00A24B30" w:rsidRPr="008E0F64" w:rsidRDefault="00A24B30" w:rsidP="00A24B30">
      <w:pPr>
        <w:spacing w:after="120" w:line="240" w:lineRule="auto"/>
        <w:rPr>
          <w:rFonts w:ascii="Trebuchet MS" w:hAnsi="Trebuchet MS"/>
          <w:b/>
          <w:i/>
          <w:sz w:val="19"/>
          <w:szCs w:val="19"/>
        </w:rPr>
      </w:pPr>
      <w:r w:rsidRPr="008E0F64">
        <w:rPr>
          <w:rFonts w:ascii="Trebuchet MS" w:hAnsi="Trebuchet MS"/>
          <w:b/>
          <w:i/>
          <w:sz w:val="19"/>
        </w:rPr>
        <w:t>2. Schaltplan und Kennzeichnung von Stromkreisen</w:t>
      </w:r>
    </w:p>
    <w:p w14:paraId="77A4BD58" w14:textId="77777777" w:rsidR="00A24B30" w:rsidRPr="008E0F64" w:rsidRDefault="00A24B30" w:rsidP="00A24B30">
      <w:pPr>
        <w:pStyle w:val="Corpsdetexte"/>
        <w:spacing w:after="0"/>
        <w:ind w:left="227"/>
        <w:jc w:val="both"/>
        <w:rPr>
          <w:rFonts w:ascii="Trebuchet MS" w:hAnsi="Trebuchet MS"/>
          <w:bCs/>
          <w:sz w:val="19"/>
          <w:szCs w:val="19"/>
        </w:rPr>
      </w:pPr>
      <w:r w:rsidRPr="008E0F64">
        <w:rPr>
          <w:rFonts w:ascii="Trebuchet MS" w:hAnsi="Trebuchet MS"/>
          <w:sz w:val="19"/>
        </w:rPr>
        <w:t xml:space="preserve">In Abweichung von den </w:t>
      </w:r>
      <w:r w:rsidRPr="008E0F64">
        <w:rPr>
          <w:rFonts w:ascii="Trebuchet MS" w:hAnsi="Trebuchet MS"/>
          <w:i/>
          <w:iCs/>
          <w:sz w:val="19"/>
        </w:rPr>
        <w:t>Abschnitten 3.1.2</w:t>
      </w:r>
      <w:r w:rsidRPr="008E0F64">
        <w:rPr>
          <w:rFonts w:ascii="Trebuchet MS" w:hAnsi="Trebuchet MS"/>
          <w:sz w:val="19"/>
        </w:rPr>
        <w:t xml:space="preserve">, </w:t>
      </w:r>
      <w:r w:rsidRPr="008E0F64">
        <w:rPr>
          <w:rFonts w:ascii="Trebuchet MS" w:hAnsi="Trebuchet MS"/>
          <w:i/>
          <w:iCs/>
          <w:sz w:val="19"/>
        </w:rPr>
        <w:t>3.1.3</w:t>
      </w:r>
      <w:r w:rsidRPr="008E0F64">
        <w:rPr>
          <w:rFonts w:ascii="Trebuchet MS" w:hAnsi="Trebuchet MS"/>
          <w:sz w:val="19"/>
        </w:rPr>
        <w:t xml:space="preserve"> und </w:t>
      </w:r>
      <w:r w:rsidRPr="008E0F64">
        <w:rPr>
          <w:rFonts w:ascii="Trebuchet MS" w:hAnsi="Trebuchet MS"/>
          <w:i/>
          <w:iCs/>
          <w:sz w:val="19"/>
        </w:rPr>
        <w:t>5.1.6</w:t>
      </w:r>
      <w:r w:rsidRPr="008E0F64">
        <w:rPr>
          <w:rFonts w:ascii="Trebuchet MS" w:hAnsi="Trebuchet MS"/>
          <w:sz w:val="19"/>
        </w:rPr>
        <w:t xml:space="preserve"> darf folgenden Vorschriften für bestehende Teile von nicht hauswirtschaftlichen Anlagen nach früherer A.O.E.A. entsprochen werden.</w:t>
      </w:r>
    </w:p>
    <w:p w14:paraId="0600E371" w14:textId="77777777" w:rsidR="00A24B30" w:rsidRPr="008E0F64" w:rsidRDefault="00A24B30" w:rsidP="00A24B30">
      <w:pPr>
        <w:pStyle w:val="FOD-normal"/>
        <w:spacing w:after="120"/>
        <w:ind w:left="227"/>
        <w:rPr>
          <w:b/>
          <w:i/>
        </w:rPr>
      </w:pPr>
      <w:r w:rsidRPr="008E0F64">
        <w:rPr>
          <w:b/>
          <w:i/>
        </w:rPr>
        <w:t>a. Schaltplan oder Beschreibung</w:t>
      </w:r>
    </w:p>
    <w:p w14:paraId="6B220CF0" w14:textId="77777777" w:rsidR="00A24B30" w:rsidRPr="008E0F64" w:rsidRDefault="00A24B30" w:rsidP="00A24B30">
      <w:pPr>
        <w:pStyle w:val="FOD-normal"/>
        <w:spacing w:before="0"/>
        <w:ind w:left="454"/>
      </w:pPr>
      <w:r w:rsidRPr="008E0F64">
        <w:t>Es werden ein Schaltplan oder eine Beschreibung der elektrischen Anlage erstellt, die insbesondere Folgendes umfassen:</w:t>
      </w:r>
    </w:p>
    <w:p w14:paraId="14573772" w14:textId="77777777" w:rsidR="00A24B30" w:rsidRPr="008E0F64" w:rsidRDefault="00A24B30" w:rsidP="00445351">
      <w:pPr>
        <w:pStyle w:val="Paragraphedeliste"/>
        <w:numPr>
          <w:ilvl w:val="0"/>
          <w:numId w:val="382"/>
        </w:numPr>
        <w:spacing w:after="0" w:line="240" w:lineRule="auto"/>
        <w:ind w:left="851"/>
        <w:jc w:val="both"/>
        <w:rPr>
          <w:rFonts w:ascii="Trebuchet MS" w:hAnsi="Trebuchet MS"/>
          <w:sz w:val="19"/>
        </w:rPr>
      </w:pPr>
      <w:r w:rsidRPr="008E0F64">
        <w:rPr>
          <w:rFonts w:ascii="Trebuchet MS" w:hAnsi="Trebuchet MS"/>
          <w:sz w:val="19"/>
        </w:rPr>
        <w:t>Spannungen und Art der Ströme,</w:t>
      </w:r>
    </w:p>
    <w:p w14:paraId="70F6C563" w14:textId="77777777" w:rsidR="00A24B30" w:rsidRPr="008E0F64" w:rsidRDefault="00A24B30" w:rsidP="00445351">
      <w:pPr>
        <w:pStyle w:val="Paragraphedeliste"/>
        <w:numPr>
          <w:ilvl w:val="0"/>
          <w:numId w:val="382"/>
        </w:numPr>
        <w:spacing w:after="0" w:line="240" w:lineRule="auto"/>
        <w:ind w:left="851"/>
        <w:jc w:val="both"/>
        <w:rPr>
          <w:rFonts w:ascii="Trebuchet MS" w:hAnsi="Trebuchet MS"/>
          <w:sz w:val="19"/>
        </w:rPr>
      </w:pPr>
      <w:r w:rsidRPr="008E0F64">
        <w:rPr>
          <w:rFonts w:ascii="Trebuchet MS" w:hAnsi="Trebuchet MS"/>
          <w:sz w:val="19"/>
        </w:rPr>
        <w:t>Art und Zusammensetzung der Hauptstromkreise,</w:t>
      </w:r>
    </w:p>
    <w:p w14:paraId="45FF50EA" w14:textId="77777777" w:rsidR="00A24B30" w:rsidRPr="008E0F64" w:rsidRDefault="00A24B30" w:rsidP="00445351">
      <w:pPr>
        <w:pStyle w:val="Paragraphedeliste"/>
        <w:numPr>
          <w:ilvl w:val="0"/>
          <w:numId w:val="382"/>
        </w:numPr>
        <w:spacing w:after="0" w:line="240" w:lineRule="auto"/>
        <w:ind w:left="851"/>
        <w:jc w:val="both"/>
        <w:rPr>
          <w:rFonts w:ascii="Trebuchet MS" w:hAnsi="Trebuchet MS"/>
          <w:sz w:val="19"/>
        </w:rPr>
      </w:pPr>
      <w:r w:rsidRPr="008E0F64">
        <w:rPr>
          <w:rFonts w:ascii="Trebuchet MS" w:hAnsi="Trebuchet MS"/>
          <w:sz w:val="19"/>
        </w:rPr>
        <w:t>Lage und Eigenschaften der Vorrichtungen, die die Sicherheitsabschaltung und Trennung der Hauptstromkreise gewährleisten.</w:t>
      </w:r>
    </w:p>
    <w:p w14:paraId="6ECFF4DA" w14:textId="77777777" w:rsidR="00A24B30" w:rsidRPr="008E0F64" w:rsidRDefault="00A24B30" w:rsidP="00A24B30">
      <w:pPr>
        <w:pStyle w:val="FOD-normal"/>
        <w:spacing w:before="0"/>
        <w:ind w:left="454"/>
      </w:pPr>
      <w:r w:rsidRPr="008E0F64">
        <w:t>Dieser Schaltplan oder diese Beschreibung steht vor Ort allen Personen zur Verfügung, die befugt sind, diese elektrische Anlage zu beaufsichtigen, zu prüfen oder daran zu arbeiten.</w:t>
      </w:r>
    </w:p>
    <w:p w14:paraId="3AF132DA" w14:textId="77777777" w:rsidR="00A24B30" w:rsidRPr="008E0F64" w:rsidRDefault="00A24B30" w:rsidP="00A24B30">
      <w:pPr>
        <w:pStyle w:val="FOD-normal"/>
        <w:ind w:left="227"/>
      </w:pPr>
      <w:r w:rsidRPr="008E0F64">
        <w:rPr>
          <w:b/>
          <w:i/>
        </w:rPr>
        <w:t>b. Kennzeichnung von Stromkreisen</w:t>
      </w:r>
    </w:p>
    <w:p w14:paraId="52389F26" w14:textId="77777777" w:rsidR="00A24B30" w:rsidRPr="008E0F64" w:rsidRDefault="00A24B30" w:rsidP="00A24B30">
      <w:pPr>
        <w:pStyle w:val="FOD-normal"/>
        <w:ind w:left="227"/>
      </w:pPr>
      <w:r w:rsidRPr="008E0F64">
        <w:t>Abschalt- und Schutzeinrichtungen von Hauptstromkreisen werden deutlich, sichtbar und individuell gekennzeichnet, damit sie zu erkennen sind, es sei denn, eine Verwechslung ist ausgeschlossen.</w:t>
      </w:r>
    </w:p>
    <w:p w14:paraId="613E595B" w14:textId="77777777" w:rsidR="00A24B30" w:rsidRPr="008E0F64" w:rsidRDefault="00A24B30" w:rsidP="00A24B30">
      <w:pPr>
        <w:pStyle w:val="FOD-normal"/>
        <w:spacing w:before="0"/>
        <w:ind w:left="227"/>
      </w:pPr>
      <w:r w:rsidRPr="008E0F64">
        <w:lastRenderedPageBreak/>
        <w:t>Gegebenenfalls werden Stromkreise so eingerichtet, dass sie zu einem späteren Zeitpunkt im Rahmen von Prüfungen, Tests, Reparaturen oder Veränderungen der Anlage zu erkennen sind.</w:t>
      </w:r>
    </w:p>
    <w:p w14:paraId="2FF6EF1F" w14:textId="77777777" w:rsidR="00A24B30" w:rsidRPr="008E0F64" w:rsidRDefault="00A24B30" w:rsidP="00A24B30">
      <w:pPr>
        <w:pStyle w:val="FOD-normal"/>
        <w:spacing w:before="0"/>
        <w:ind w:left="227"/>
      </w:pPr>
      <w:r w:rsidRPr="008E0F64">
        <w:t>Damit Kabel sichtbar angebrachter Bündel zu erkennen sind, wird die Kennzeichnung gegebenenfalls in regelmäßigen Abständen wiederholt.</w:t>
      </w:r>
    </w:p>
    <w:p w14:paraId="2F4043CA" w14:textId="7D48DB02" w:rsidR="00A24B30" w:rsidRPr="008E0F64" w:rsidRDefault="00A24B30" w:rsidP="00A24B30">
      <w:pPr>
        <w:pStyle w:val="FOD-normal"/>
        <w:spacing w:after="120"/>
        <w:rPr>
          <w:b/>
          <w:i/>
        </w:rPr>
      </w:pPr>
      <w:r w:rsidRPr="008E0F64">
        <w:rPr>
          <w:b/>
          <w:i/>
        </w:rPr>
        <w:t>3. Sicherheitsschloss</w:t>
      </w:r>
    </w:p>
    <w:p w14:paraId="4F7579D1" w14:textId="77777777" w:rsidR="00A24B30" w:rsidRPr="008E0F64" w:rsidRDefault="00A24B30" w:rsidP="00A24B30">
      <w:pPr>
        <w:pStyle w:val="Default"/>
        <w:ind w:left="227"/>
        <w:jc w:val="both"/>
        <w:rPr>
          <w:rFonts w:ascii="Trebuchet MS" w:hAnsi="Trebuchet MS"/>
          <w:color w:val="auto"/>
          <w:sz w:val="19"/>
          <w:szCs w:val="19"/>
        </w:rPr>
      </w:pPr>
      <w:r w:rsidRPr="008E0F64">
        <w:rPr>
          <w:rFonts w:ascii="Trebuchet MS" w:hAnsi="Trebuchet MS"/>
          <w:color w:val="auto"/>
          <w:sz w:val="19"/>
        </w:rPr>
        <w:t xml:space="preserve">In Abweichung von </w:t>
      </w:r>
      <w:r w:rsidRPr="008E0F64">
        <w:rPr>
          <w:rFonts w:ascii="Trebuchet MS" w:hAnsi="Trebuchet MS"/>
          <w:i/>
          <w:color w:val="auto"/>
          <w:sz w:val="19"/>
        </w:rPr>
        <w:t>Unterabschnitt 4.2.2.3 Buchstabe d</w:t>
      </w:r>
      <w:r w:rsidRPr="008E0F64">
        <w:rPr>
          <w:rFonts w:ascii="Trebuchet MS" w:hAnsi="Trebuchet MS"/>
          <w:color w:val="auto"/>
          <w:sz w:val="19"/>
        </w:rPr>
        <w:t xml:space="preserve"> dürfen Beleuchtungs- und Signalmasten in Betrieb bleiben:</w:t>
      </w:r>
    </w:p>
    <w:p w14:paraId="68CF342B" w14:textId="77777777" w:rsidR="00A24B30" w:rsidRPr="008E0F64" w:rsidRDefault="00A24B30" w:rsidP="00445351">
      <w:pPr>
        <w:pStyle w:val="Paragraphedeliste"/>
        <w:numPr>
          <w:ilvl w:val="0"/>
          <w:numId w:val="382"/>
        </w:numPr>
        <w:spacing w:after="0" w:line="240" w:lineRule="auto"/>
        <w:ind w:left="567"/>
        <w:jc w:val="both"/>
        <w:rPr>
          <w:rFonts w:ascii="Trebuchet MS" w:hAnsi="Trebuchet MS"/>
          <w:sz w:val="19"/>
        </w:rPr>
      </w:pPr>
      <w:r w:rsidRPr="008E0F64">
        <w:rPr>
          <w:rFonts w:ascii="Trebuchet MS" w:hAnsi="Trebuchet MS"/>
          <w:sz w:val="19"/>
        </w:rPr>
        <w:t>die mit einem Schloss ausgestattet sind, das kein Sicherheitsschloss ist, und</w:t>
      </w:r>
    </w:p>
    <w:p w14:paraId="70114F61" w14:textId="77777777" w:rsidR="00A24B30" w:rsidRPr="008E0F64" w:rsidRDefault="00A24B30" w:rsidP="00445351">
      <w:pPr>
        <w:pStyle w:val="Paragraphedeliste"/>
        <w:numPr>
          <w:ilvl w:val="0"/>
          <w:numId w:val="382"/>
        </w:numPr>
        <w:spacing w:after="0" w:line="240" w:lineRule="auto"/>
        <w:ind w:left="567"/>
        <w:jc w:val="both"/>
        <w:rPr>
          <w:rFonts w:ascii="Trebuchet MS" w:hAnsi="Trebuchet MS"/>
          <w:sz w:val="19"/>
        </w:rPr>
      </w:pPr>
      <w:r w:rsidRPr="008E0F64">
        <w:rPr>
          <w:rFonts w:ascii="Trebuchet MS" w:hAnsi="Trebuchet MS"/>
          <w:sz w:val="19"/>
        </w:rPr>
        <w:t>deren aktive Teile nicht durch einen oder mehrere innere Schirme mit der Schutzart IPXX-B geschützt sind.</w:t>
      </w:r>
    </w:p>
    <w:p w14:paraId="631F1C72" w14:textId="77777777" w:rsidR="00A24B30" w:rsidRPr="008E0F64" w:rsidRDefault="00A24B30" w:rsidP="00A24B30">
      <w:pPr>
        <w:pStyle w:val="Default"/>
        <w:spacing w:after="120"/>
        <w:ind w:left="227"/>
        <w:jc w:val="both"/>
        <w:rPr>
          <w:rFonts w:ascii="Trebuchet MS" w:hAnsi="Trebuchet MS"/>
          <w:color w:val="auto"/>
          <w:sz w:val="19"/>
          <w:szCs w:val="19"/>
        </w:rPr>
      </w:pPr>
      <w:r w:rsidRPr="008E0F64">
        <w:rPr>
          <w:rFonts w:ascii="Trebuchet MS" w:hAnsi="Trebuchet MS"/>
          <w:color w:val="auto"/>
          <w:sz w:val="19"/>
        </w:rPr>
        <w:t>Diese Abweichung gilt für Masten, mit deren Errichtung vor Ort vor dem Datum des Inkrafttretens des vorliegenden Buches begonnen wurde.</w:t>
      </w:r>
    </w:p>
    <w:p w14:paraId="3B9323F2" w14:textId="77777777" w:rsidR="00A24B30" w:rsidRPr="008E0F64" w:rsidRDefault="00A24B30" w:rsidP="00A24B30">
      <w:pPr>
        <w:pStyle w:val="FOD-normal"/>
        <w:spacing w:before="0" w:after="120"/>
        <w:rPr>
          <w:b/>
          <w:i/>
        </w:rPr>
      </w:pPr>
      <w:r w:rsidRPr="008E0F64">
        <w:rPr>
          <w:b/>
          <w:i/>
        </w:rPr>
        <w:t>4. Elektrische Anlagen an Orten, an denen keine in Artikel 2 des Gesetzes vom 4. August 1996 über das Wohlbefinden der Arbeitnehmer bei der Ausführung ihrer Arbeit erwähnten Personen beschäftigt sind</w:t>
      </w:r>
    </w:p>
    <w:p w14:paraId="16D6CF49" w14:textId="096BB59B" w:rsidR="00A24B30" w:rsidRPr="008E0F64" w:rsidRDefault="00E035CD" w:rsidP="00A24B30">
      <w:pPr>
        <w:spacing w:after="120" w:line="240" w:lineRule="auto"/>
        <w:ind w:left="227"/>
        <w:jc w:val="both"/>
      </w:pPr>
      <w:r w:rsidRPr="008E0F64">
        <w:rPr>
          <w:rFonts w:ascii="Trebuchet MS" w:hAnsi="Trebuchet MS"/>
          <w:sz w:val="19"/>
        </w:rPr>
        <w:t>[..</w:t>
      </w:r>
      <w:r w:rsidR="00A24B30" w:rsidRPr="008E0F64">
        <w:rPr>
          <w:rFonts w:ascii="Trebuchet MS" w:hAnsi="Trebuchet MS"/>
          <w:sz w:val="19"/>
        </w:rPr>
        <w:t>.</w:t>
      </w:r>
      <w:r w:rsidRPr="008E0F64">
        <w:rPr>
          <w:rFonts w:ascii="Trebuchet MS" w:hAnsi="Trebuchet MS"/>
          <w:sz w:val="19"/>
        </w:rPr>
        <w:t>]</w:t>
      </w:r>
    </w:p>
    <w:p w14:paraId="49DAEB3A" w14:textId="77777777" w:rsidR="00A24B30" w:rsidRPr="008E0F64" w:rsidRDefault="00A24B30" w:rsidP="00A24B30">
      <w:pPr>
        <w:spacing w:after="0" w:line="240" w:lineRule="auto"/>
        <w:ind w:left="227"/>
        <w:jc w:val="both"/>
        <w:rPr>
          <w:rFonts w:ascii="Trebuchet MS" w:hAnsi="Trebuchet MS"/>
          <w:sz w:val="19"/>
          <w:szCs w:val="19"/>
        </w:rPr>
      </w:pPr>
      <w:r w:rsidRPr="008E0F64">
        <w:rPr>
          <w:rFonts w:ascii="Trebuchet MS" w:hAnsi="Trebuchet MS"/>
          <w:sz w:val="19"/>
        </w:rPr>
        <w:t>Folgende Abweichungsbestimmungen gelten für bestehende Teile von nicht hauswirtschaftlichen Anlagen nach früherer A.O.E.A. an diesen Orten:</w:t>
      </w:r>
    </w:p>
    <w:p w14:paraId="6E7EE363" w14:textId="77777777" w:rsidR="00A24B30" w:rsidRPr="008E0F64" w:rsidRDefault="00A24B30" w:rsidP="00445351">
      <w:pPr>
        <w:pStyle w:val="FOD-opsomming1"/>
        <w:numPr>
          <w:ilvl w:val="0"/>
          <w:numId w:val="487"/>
        </w:numPr>
        <w:contextualSpacing w:val="0"/>
      </w:pPr>
      <w:r w:rsidRPr="008E0F64">
        <w:t xml:space="preserve">Die Abweichungsbestimmungen von </w:t>
      </w:r>
      <w:r w:rsidRPr="008E0F64">
        <w:rPr>
          <w:i/>
          <w:iCs/>
        </w:rPr>
        <w:t>Abschnitt 8.2.2</w:t>
      </w:r>
      <w:r w:rsidRPr="008E0F64">
        <w:t xml:space="preserve"> finden Anwendung.</w:t>
      </w:r>
    </w:p>
    <w:p w14:paraId="14E64C92" w14:textId="77777777" w:rsidR="00A24B30" w:rsidRDefault="00A24B30" w:rsidP="00445351">
      <w:pPr>
        <w:pStyle w:val="FOD-normal"/>
        <w:numPr>
          <w:ilvl w:val="0"/>
          <w:numId w:val="487"/>
        </w:numPr>
        <w:spacing w:before="0"/>
      </w:pPr>
      <w:bookmarkStart w:id="3074" w:name="_Toc390687912"/>
      <w:r w:rsidRPr="008E0F64">
        <w:t xml:space="preserve">In Abweichung von den Vorschriften von </w:t>
      </w:r>
      <w:r w:rsidRPr="008E0F64">
        <w:rPr>
          <w:i/>
          <w:iCs/>
        </w:rPr>
        <w:t>Abschnitt 9.1.1</w:t>
      </w:r>
      <w:r w:rsidRPr="008E0F64">
        <w:t xml:space="preserve"> darf sich auf den Inhalt der Akte der hauswirtschaftlichen elektrischen Anlage (</w:t>
      </w:r>
      <w:r w:rsidRPr="008E0F64">
        <w:rPr>
          <w:i/>
        </w:rPr>
        <w:t>Abschnitt 9.1.2</w:t>
      </w:r>
      <w:r w:rsidRPr="008E0F64">
        <w:t>) begrenzt werden.</w:t>
      </w:r>
      <w:bookmarkEnd w:id="3074"/>
    </w:p>
    <w:p w14:paraId="25DB9101" w14:textId="77777777" w:rsidR="00CE1B17" w:rsidRPr="00CE1B17" w:rsidRDefault="00CE1B17" w:rsidP="00CE1B17">
      <w:pPr>
        <w:pStyle w:val="FOD-normal"/>
        <w:rPr>
          <w:b/>
          <w:bCs/>
        </w:rPr>
      </w:pPr>
      <w:r>
        <w:t>[</w:t>
      </w:r>
      <w:r w:rsidRPr="00CE1B17">
        <w:rPr>
          <w:b/>
          <w:bCs/>
          <w:i/>
          <w:iCs/>
        </w:rPr>
        <w:t>5. Steckdosen</w:t>
      </w:r>
    </w:p>
    <w:p w14:paraId="5B909FFB" w14:textId="621A74CB" w:rsidR="00CE1B17" w:rsidRPr="00CE1B17" w:rsidRDefault="00CE1B17" w:rsidP="00CE1B17">
      <w:pPr>
        <w:pStyle w:val="FOD-normal"/>
      </w:pPr>
      <w:r w:rsidRPr="00CE1B17">
        <w:t xml:space="preserve">In Abweichung von den Vorschriften von </w:t>
      </w:r>
      <w:r w:rsidRPr="00CE1B17">
        <w:rPr>
          <w:i/>
          <w:iCs/>
        </w:rPr>
        <w:t>Unterabschnitt 5.1.3.1</w:t>
      </w:r>
      <w:r w:rsidRPr="00CE1B17">
        <w:t xml:space="preserve"> und </w:t>
      </w:r>
      <w:r w:rsidRPr="00CE1B17">
        <w:rPr>
          <w:i/>
          <w:iCs/>
        </w:rPr>
        <w:t>Unterabschnitt 5.3.5.2 Buchstabe a</w:t>
      </w:r>
      <w:r w:rsidRPr="00CE1B17">
        <w:t xml:space="preserve"> dürfen Steckdosen, die zwischen dem 1. Oktober 1981 und dem 31. Mai 2020 installiert wurden und den Vorschriften von Buch 1 wie vor Inkrafttreten von </w:t>
      </w:r>
      <w:r w:rsidRPr="00CE1B17">
        <w:rPr>
          <w:i/>
          <w:iCs/>
        </w:rPr>
        <w:t xml:space="preserve">Unterabschnitt 8.3.2.2 Nr. 5 </w:t>
      </w:r>
      <w:r w:rsidRPr="00CE1B17">
        <w:t>anwendbar entsprechen, in Betrieb bleiben.</w:t>
      </w:r>
    </w:p>
    <w:p w14:paraId="464A3ADA" w14:textId="2BFF804A" w:rsidR="00CE1B17" w:rsidRPr="00CE1B17" w:rsidRDefault="00CE1B17" w:rsidP="00CE1B17">
      <w:pPr>
        <w:pStyle w:val="FOD-normal"/>
        <w:spacing w:after="120"/>
        <w:rPr>
          <w:b/>
          <w:bCs/>
        </w:rPr>
      </w:pPr>
      <w:r w:rsidRPr="00CE1B17">
        <w:rPr>
          <w:b/>
          <w:i/>
          <w:iCs/>
        </w:rPr>
        <w:t>6. Schutz von Räumlichkeiten mit Badewanne und/oder Dusche</w:t>
      </w:r>
    </w:p>
    <w:p w14:paraId="2FE9977D" w14:textId="45645171" w:rsidR="00CE1B17" w:rsidRPr="008E0F64" w:rsidRDefault="00CE1B17" w:rsidP="00CE1B17">
      <w:pPr>
        <w:pStyle w:val="FOD-normal"/>
        <w:spacing w:before="0"/>
      </w:pPr>
      <w:r w:rsidRPr="00CE1B17">
        <w:t xml:space="preserve">Die in </w:t>
      </w:r>
      <w:r w:rsidRPr="00CE1B17">
        <w:rPr>
          <w:i/>
          <w:iCs/>
        </w:rPr>
        <w:t>Unterabschnitt 6.5.8.2 Nr. 4</w:t>
      </w:r>
      <w:r w:rsidRPr="00CE1B17">
        <w:t xml:space="preserve"> erwähnten Abweichungen sind anwendbar.</w:t>
      </w:r>
      <w:r>
        <w:t>]</w:t>
      </w:r>
    </w:p>
    <w:p w14:paraId="62143D67" w14:textId="77777777" w:rsidR="00A24B30" w:rsidRPr="008E0F64" w:rsidRDefault="00A24B30" w:rsidP="00A24B30">
      <w:pPr>
        <w:pStyle w:val="FOD-niv2"/>
      </w:pPr>
      <w:bookmarkStart w:id="3075" w:name="_Toc16234766"/>
      <w:bookmarkStart w:id="3076" w:name="_Toc167268616"/>
      <w:bookmarkStart w:id="3077" w:name="_Toc167269779"/>
      <w:bookmarkStart w:id="3078" w:name="_Toc167269891"/>
      <w:bookmarkStart w:id="3079" w:name="_Toc167270939"/>
      <w:bookmarkStart w:id="3080" w:name="_Toc196465658"/>
      <w:bookmarkStart w:id="3081" w:name="_Toc202779215"/>
      <w:r w:rsidRPr="008E0F64">
        <w:t>Kapitel 8.4 - Kontrollbesuche von bestimmten bestehenden alten elektrischen Anlagen, die keiner Konformitätsprüfung gemäß der früheren A.O.E.A. unterzogen wurden</w:t>
      </w:r>
      <w:bookmarkEnd w:id="3075"/>
      <w:bookmarkEnd w:id="3076"/>
      <w:bookmarkEnd w:id="3077"/>
      <w:bookmarkEnd w:id="3078"/>
      <w:bookmarkEnd w:id="3079"/>
      <w:bookmarkEnd w:id="3080"/>
      <w:bookmarkEnd w:id="3081"/>
    </w:p>
    <w:p w14:paraId="3D847362" w14:textId="77777777" w:rsidR="00A24B30" w:rsidRPr="008E0F64" w:rsidRDefault="00A24B30" w:rsidP="00A24B30">
      <w:pPr>
        <w:pStyle w:val="FOD-niv3"/>
      </w:pPr>
      <w:bookmarkStart w:id="3082" w:name="_Toc167268617"/>
      <w:bookmarkStart w:id="3083" w:name="_Toc167269780"/>
      <w:bookmarkStart w:id="3084" w:name="_Toc167270940"/>
      <w:r w:rsidRPr="008E0F64">
        <w:t>Abschnitt 8.4.1 - Kontrollbesuch einer alten hauswirtschaftlichen elektrischen Anlage in einer Wohneinheit vor Anhebung der Anschlussleistung an das öffentliche Verteilnetz</w:t>
      </w:r>
      <w:bookmarkEnd w:id="3082"/>
      <w:bookmarkEnd w:id="3083"/>
      <w:bookmarkEnd w:id="3084"/>
    </w:p>
    <w:p w14:paraId="1D4B3DB6" w14:textId="77777777" w:rsidR="00A24B30" w:rsidRPr="008E0F64" w:rsidRDefault="00A24B30" w:rsidP="00A24B30">
      <w:pPr>
        <w:pStyle w:val="FOD-normal"/>
      </w:pPr>
      <w:r w:rsidRPr="008E0F64">
        <w:t>Alte hauswirtschaftliche elektrische Anlagen in einer Wohneinheit, die keiner Konformitätsprüfung gemäß der früheren A.O.E.A. unterzogen wurden und für die eine Anhebung der Anschlussleistung an das öffentliche Verteilnetz beantragt wird, sind Gegenstand eines Kontrollbesuchs durch eine zugelassene Stelle, bei dem ihre Konformität überprüft wird:</w:t>
      </w:r>
    </w:p>
    <w:p w14:paraId="6A8B310D" w14:textId="77777777" w:rsidR="00A24B30" w:rsidRPr="008E0F64" w:rsidRDefault="00A24B30" w:rsidP="00445351">
      <w:pPr>
        <w:pStyle w:val="FOD-normal"/>
        <w:numPr>
          <w:ilvl w:val="0"/>
          <w:numId w:val="77"/>
        </w:numPr>
        <w:spacing w:before="0"/>
        <w:ind w:left="567" w:hanging="567"/>
      </w:pPr>
      <w:r w:rsidRPr="008E0F64">
        <w:t xml:space="preserve">mit den für sie geltenden Vorschriften des vorliegenden Buches, mit Ausnahme von </w:t>
      </w:r>
      <w:r w:rsidRPr="008E0F64">
        <w:rPr>
          <w:i/>
        </w:rPr>
        <w:t>Teil 8</w:t>
      </w:r>
      <w:r w:rsidRPr="008E0F64">
        <w:t xml:space="preserve"> für den Teil, mit dessen Errichtung nach dem Datum des Inkrafttretens des vorliegenden Buches begonnen wurde,</w:t>
      </w:r>
    </w:p>
    <w:p w14:paraId="78E5B9ED" w14:textId="77777777" w:rsidR="00A24B30" w:rsidRPr="008E0F64" w:rsidRDefault="00A24B30" w:rsidP="00445351">
      <w:pPr>
        <w:pStyle w:val="FOD-normal"/>
        <w:numPr>
          <w:ilvl w:val="0"/>
          <w:numId w:val="77"/>
        </w:numPr>
        <w:spacing w:before="0"/>
        <w:ind w:left="567" w:hanging="567"/>
      </w:pPr>
      <w:r w:rsidRPr="008E0F64">
        <w:t xml:space="preserve">mit den für sie geltenden Vorschriften des vorliegenden Buches, einschließlich </w:t>
      </w:r>
      <w:r w:rsidRPr="008E0F64">
        <w:rPr>
          <w:i/>
        </w:rPr>
        <w:t>Teil 8</w:t>
      </w:r>
      <w:r w:rsidRPr="008E0F64">
        <w:t xml:space="preserve"> für den Teil, mit dessen Errichtung vor dem Datum des Inkrafttretens des vorliegenden Buches begonnen wurde.</w:t>
      </w:r>
    </w:p>
    <w:p w14:paraId="201AC31E" w14:textId="77777777" w:rsidR="00A24B30" w:rsidRPr="008E0F64" w:rsidRDefault="00A24B30" w:rsidP="00A24B30">
      <w:pPr>
        <w:pStyle w:val="FOD-normal"/>
        <w:keepLines/>
        <w:spacing w:after="120"/>
      </w:pPr>
      <w:r w:rsidRPr="008E0F64">
        <w:t>Einem Antrag auf Anhebung der Anschlussleistung wird der Kontrollbericht über die elektrische Anlage beigefügt. Vor Anhebung der Anschlussleistung vergewissert sich der Verteilnetzbetreiber oder die von ihm zur Anhebung der Anschlussleistung bevollmächtigte Person, dass der Bericht vorliegt, in dem die Konformität mit den Vorschriften des vorliegenden Buches bestätigt wird.</w:t>
      </w:r>
    </w:p>
    <w:p w14:paraId="3DBC1FDA" w14:textId="77777777" w:rsidR="00A24B30" w:rsidRPr="008E0F64" w:rsidRDefault="00A24B30" w:rsidP="00A24B30">
      <w:pPr>
        <w:pStyle w:val="FOD-normal"/>
      </w:pPr>
      <w:r w:rsidRPr="008E0F64">
        <w:t xml:space="preserve">Der für Energie zuständige Minister </w:t>
      </w:r>
      <w:r w:rsidRPr="008E0F64">
        <w:rPr>
          <w:color w:val="000000" w:themeColor="text1"/>
        </w:rPr>
        <w:t>kann durch Erlass Modalitäten in Bezug auf Form und Inhalt des Berichts festlegen</w:t>
      </w:r>
      <w:r w:rsidRPr="008E0F64">
        <w:t>. Dieser Bericht über den Kontrollbesuch wird in die Akte der elektrischen Anlage eingefügt.</w:t>
      </w:r>
    </w:p>
    <w:p w14:paraId="751ED2BF" w14:textId="77777777" w:rsidR="00A24B30" w:rsidRPr="008E0F64" w:rsidRDefault="00A24B30" w:rsidP="00A24B30">
      <w:pPr>
        <w:pStyle w:val="FOD-normal"/>
        <w:keepLines/>
      </w:pPr>
      <w:r w:rsidRPr="008E0F64">
        <w:t>Die zugelassene Stelle oder die befugte Behörde, die diesen Kontrollbesuch durchgeführt hat, bewahrt mindestens fünf Jahre lang eine Kopie dieses Berichts auf.</w:t>
      </w:r>
    </w:p>
    <w:p w14:paraId="3A87E073" w14:textId="77777777" w:rsidR="00A24B30" w:rsidRPr="008E0F64" w:rsidRDefault="00A24B30" w:rsidP="00A24B30">
      <w:pPr>
        <w:pStyle w:val="FOD-normal"/>
        <w:keepLines/>
      </w:pPr>
      <w:r w:rsidRPr="008E0F64">
        <w:lastRenderedPageBreak/>
        <w:t xml:space="preserve">Der Bericht über den Kontrollbesuch muss dem Eigentümer, Verwalter oder Betreiber schriftlich oder in elektronischer Form übermittelt werden. </w:t>
      </w:r>
    </w:p>
    <w:p w14:paraId="09BA6762" w14:textId="77777777" w:rsidR="00A24B30" w:rsidRPr="008E0F64" w:rsidRDefault="00A24B30" w:rsidP="00A24B30">
      <w:pPr>
        <w:pStyle w:val="FOD-normal"/>
        <w:keepLines/>
      </w:pPr>
      <w:r w:rsidRPr="008E0F64">
        <w:t>Der Eigentümer, Verwalter, Betreiber oder die zugelassene Stelle legt den Bericht über den Kontrollbesuch auf Ersuchen des mit der Überwachung beauftragten Beamten vor. Auf Verlangen des mit der Überwachung beauftragten Beamten muss der Eigentümer, Verwalter, Betreiber oder die zugelassene Stelle der Verwaltung ebenfalls eine Kopie dieser Unterlage zukommen lassen.</w:t>
      </w:r>
    </w:p>
    <w:p w14:paraId="4F1CD8A4" w14:textId="77777777" w:rsidR="00A24B30" w:rsidRPr="008E0F64" w:rsidRDefault="00A24B30" w:rsidP="00A24B30">
      <w:pPr>
        <w:pStyle w:val="FOD-normal"/>
      </w:pPr>
      <w:r w:rsidRPr="008E0F64">
        <w:t xml:space="preserve">Werden beim Kontrollbesuch Verstöße festgestellt, gelten die Vorschriften von </w:t>
      </w:r>
      <w:r w:rsidRPr="008E0F64">
        <w:rPr>
          <w:i/>
        </w:rPr>
        <w:t>Abschnitt 9.1.4</w:t>
      </w:r>
      <w:r w:rsidRPr="008E0F64">
        <w:t>.</w:t>
      </w:r>
    </w:p>
    <w:p w14:paraId="20AFF4B4" w14:textId="77777777" w:rsidR="00A24B30" w:rsidRPr="008E0F64" w:rsidRDefault="00A24B30" w:rsidP="00A24B30">
      <w:pPr>
        <w:pStyle w:val="FOD-normal"/>
      </w:pPr>
      <w:r w:rsidRPr="008E0F64">
        <w:t xml:space="preserve">Für alle späteren Kontrollbesuche gelten die Vorschriften der </w:t>
      </w:r>
      <w:r w:rsidRPr="008E0F64">
        <w:rPr>
          <w:i/>
        </w:rPr>
        <w:t>Abschnitte 6.5.1</w:t>
      </w:r>
      <w:r w:rsidRPr="008E0F64">
        <w:t xml:space="preserve"> und </w:t>
      </w:r>
      <w:r w:rsidRPr="008E0F64">
        <w:rPr>
          <w:i/>
        </w:rPr>
        <w:t>6.5.2</w:t>
      </w:r>
      <w:r w:rsidRPr="008E0F64">
        <w:t>.</w:t>
      </w:r>
    </w:p>
    <w:p w14:paraId="194B712A" w14:textId="77777777" w:rsidR="00A24B30" w:rsidRPr="008E0F64" w:rsidRDefault="00A24B30" w:rsidP="00A24B30">
      <w:pPr>
        <w:pStyle w:val="FOD-niv3"/>
      </w:pPr>
      <w:bookmarkStart w:id="3085" w:name="_Toc167268618"/>
      <w:bookmarkStart w:id="3086" w:name="_Toc167269781"/>
      <w:bookmarkStart w:id="3087" w:name="_Toc167270941"/>
      <w:r w:rsidRPr="008E0F64">
        <w:t>Abschnitt 8.4.2 - Kontrollbesuch einer alten hauswirtschaftlichen elektrischen Anlage in einer Wohneinheit zum Zeitpunkt des Verkaufs</w:t>
      </w:r>
      <w:bookmarkEnd w:id="3085"/>
      <w:bookmarkEnd w:id="3086"/>
      <w:bookmarkEnd w:id="3087"/>
    </w:p>
    <w:p w14:paraId="7E410E94" w14:textId="77777777" w:rsidR="00A24B30" w:rsidRPr="008E0F64" w:rsidRDefault="00A24B30" w:rsidP="00962ACD">
      <w:pPr>
        <w:pStyle w:val="FOD-niv4"/>
      </w:pPr>
      <w:bookmarkStart w:id="3088" w:name="_Toc167268619"/>
      <w:bookmarkStart w:id="3089" w:name="_Toc167269782"/>
      <w:bookmarkStart w:id="3090" w:name="_Toc167270942"/>
      <w:bookmarkStart w:id="3091" w:name="_Toc196734855"/>
      <w:r w:rsidRPr="008E0F64">
        <w:t>Unterabschnitt 8.4.2.1 - Anwendungsbereich</w:t>
      </w:r>
      <w:bookmarkEnd w:id="3088"/>
      <w:bookmarkEnd w:id="3089"/>
      <w:bookmarkEnd w:id="3090"/>
      <w:bookmarkEnd w:id="3091"/>
    </w:p>
    <w:p w14:paraId="20D9380E" w14:textId="77777777" w:rsidR="00A24B30" w:rsidRPr="008E0F64" w:rsidRDefault="00A24B30" w:rsidP="00A24B30">
      <w:pPr>
        <w:pStyle w:val="FOD-normal"/>
      </w:pPr>
      <w:r w:rsidRPr="008E0F64">
        <w:t>Vorliegender Unterabschnitt gilt für den Verkauf einer Wohneinheit:</w:t>
      </w:r>
    </w:p>
    <w:p w14:paraId="48484754" w14:textId="77777777" w:rsidR="00A24B30" w:rsidRPr="008E0F64" w:rsidRDefault="00A24B30" w:rsidP="00445351">
      <w:pPr>
        <w:pStyle w:val="FOD-opsomming1"/>
        <w:numPr>
          <w:ilvl w:val="0"/>
          <w:numId w:val="318"/>
        </w:numPr>
      </w:pPr>
      <w:r w:rsidRPr="008E0F64">
        <w:t>mit einer alten hauswirtschaftlichen elektrischen Anlage, die seit dem 1. Oktober 1981 nicht wesentlich geändert oder erweitert wurde,</w:t>
      </w:r>
    </w:p>
    <w:p w14:paraId="17E53DFB" w14:textId="77777777" w:rsidR="00A24B30" w:rsidRPr="008E0F64" w:rsidRDefault="00A24B30" w:rsidP="00445351">
      <w:pPr>
        <w:pStyle w:val="FOD-opsomming1"/>
        <w:numPr>
          <w:ilvl w:val="0"/>
          <w:numId w:val="318"/>
        </w:numPr>
      </w:pPr>
      <w:r w:rsidRPr="008E0F64">
        <w:t>mit einer alten hauswirtschaftlichen elektrischen Anlage, die seit dem 1. Oktober 1981 wesentlich geändert oder erweitert wurde, wo aber der Teil, der aus der Zeit vor dem 1. Oktober 1981 stammt, keinem Kontrollbesuch unterzogen wurde.</w:t>
      </w:r>
    </w:p>
    <w:p w14:paraId="50877F34" w14:textId="77777777" w:rsidR="00A24B30" w:rsidRPr="008E0F64" w:rsidRDefault="00A24B30" w:rsidP="00A24B30">
      <w:pPr>
        <w:pStyle w:val="FOD-normal"/>
      </w:pPr>
      <w:r w:rsidRPr="008E0F64">
        <w:t>Nicht als Wohneinheit gelten für die Anwendung des vorliegenden Kapitels:</w:t>
      </w:r>
    </w:p>
    <w:p w14:paraId="7927D07E" w14:textId="77777777" w:rsidR="00A24B30" w:rsidRPr="008E0F64" w:rsidRDefault="00A24B30" w:rsidP="00445351">
      <w:pPr>
        <w:pStyle w:val="FOD-opsomming1"/>
        <w:numPr>
          <w:ilvl w:val="0"/>
          <w:numId w:val="319"/>
        </w:numPr>
      </w:pPr>
      <w:r w:rsidRPr="008E0F64">
        <w:t>Klöster,</w:t>
      </w:r>
    </w:p>
    <w:p w14:paraId="0776737A" w14:textId="77777777" w:rsidR="00A24B30" w:rsidRPr="008E0F64" w:rsidRDefault="00A24B30" w:rsidP="00445351">
      <w:pPr>
        <w:pStyle w:val="FOD-opsomming1"/>
        <w:numPr>
          <w:ilvl w:val="0"/>
          <w:numId w:val="319"/>
        </w:numPr>
      </w:pPr>
      <w:r w:rsidRPr="008E0F64">
        <w:t>Krankenhäuser,</w:t>
      </w:r>
    </w:p>
    <w:p w14:paraId="6638D2FB" w14:textId="77777777" w:rsidR="00A24B30" w:rsidRPr="008E0F64" w:rsidRDefault="00A24B30" w:rsidP="00445351">
      <w:pPr>
        <w:pStyle w:val="FOD-opsomming1"/>
        <w:numPr>
          <w:ilvl w:val="0"/>
          <w:numId w:val="319"/>
        </w:numPr>
      </w:pPr>
      <w:r w:rsidRPr="008E0F64">
        <w:t>Gefängnisse,</w:t>
      </w:r>
    </w:p>
    <w:p w14:paraId="2D02C1D9" w14:textId="77777777" w:rsidR="00A24B30" w:rsidRPr="008E0F64" w:rsidRDefault="00A24B30" w:rsidP="00445351">
      <w:pPr>
        <w:pStyle w:val="FOD-opsomming1"/>
        <w:numPr>
          <w:ilvl w:val="0"/>
          <w:numId w:val="319"/>
        </w:numPr>
      </w:pPr>
      <w:r w:rsidRPr="008E0F64">
        <w:t>Altenheime,</w:t>
      </w:r>
    </w:p>
    <w:p w14:paraId="5DD3736D" w14:textId="77777777" w:rsidR="00A24B30" w:rsidRPr="008E0F64" w:rsidRDefault="00A24B30" w:rsidP="00445351">
      <w:pPr>
        <w:pStyle w:val="FOD-opsomming1"/>
        <w:numPr>
          <w:ilvl w:val="0"/>
          <w:numId w:val="319"/>
        </w:numPr>
      </w:pPr>
      <w:r w:rsidRPr="008E0F64">
        <w:t>Internate,</w:t>
      </w:r>
    </w:p>
    <w:p w14:paraId="14001563" w14:textId="77777777" w:rsidR="00A24B30" w:rsidRPr="008E0F64" w:rsidRDefault="00A24B30" w:rsidP="00445351">
      <w:pPr>
        <w:pStyle w:val="FOD-opsomming1"/>
        <w:numPr>
          <w:ilvl w:val="0"/>
          <w:numId w:val="319"/>
        </w:numPr>
      </w:pPr>
      <w:r w:rsidRPr="008E0F64">
        <w:t>Hotels,</w:t>
      </w:r>
    </w:p>
    <w:p w14:paraId="624122F2" w14:textId="77777777" w:rsidR="00A24B30" w:rsidRPr="008E0F64" w:rsidRDefault="00A24B30" w:rsidP="00445351">
      <w:pPr>
        <w:pStyle w:val="FOD-opsomming1"/>
        <w:numPr>
          <w:ilvl w:val="0"/>
          <w:numId w:val="319"/>
        </w:numPr>
      </w:pPr>
      <w:r w:rsidRPr="008E0F64">
        <w:t>Bildungseinrichtungen.</w:t>
      </w:r>
    </w:p>
    <w:p w14:paraId="77E68FA7" w14:textId="77777777" w:rsidR="00A24B30" w:rsidRPr="008E0F64" w:rsidRDefault="00A24B30" w:rsidP="00A24B30">
      <w:pPr>
        <w:pStyle w:val="FOD-normal"/>
      </w:pPr>
      <w:r w:rsidRPr="008E0F64">
        <w:t>Ist die Wohneinheit Gegenstand einer Miteigentumsregelung, gelten nachstehende Verpflichtungen nur für die privaten Teile der betreffenden Wohneinheit. Darüber hinaus gelten diese Verpflichtungen nicht für Garagen, Parkplätze, Lagerhallen und andere Orte, die Teil der Wohneinheit sind, deren elektrische Anlage aber über den Stromzähler im Namen der Miteigentümer oder der Miteigentümervereinigung versorgt wird.</w:t>
      </w:r>
    </w:p>
    <w:p w14:paraId="6321EF87" w14:textId="77777777" w:rsidR="00A24B30" w:rsidRPr="008E0F64" w:rsidRDefault="00A24B30" w:rsidP="00A24B30">
      <w:pPr>
        <w:pStyle w:val="FOD-normal"/>
      </w:pPr>
      <w:r w:rsidRPr="008E0F64">
        <w:t>Diese Verpflichtungen gelten ebenfalls nicht für Wohneinheiten, die Gegenstand einer Enteignung sind.</w:t>
      </w:r>
    </w:p>
    <w:p w14:paraId="27EF039B" w14:textId="77777777" w:rsidR="00A24B30" w:rsidRPr="008E0F64" w:rsidRDefault="00A24B30" w:rsidP="00962ACD">
      <w:pPr>
        <w:pStyle w:val="FOD-niv4"/>
      </w:pPr>
      <w:bookmarkStart w:id="3092" w:name="_Toc167268620"/>
      <w:bookmarkStart w:id="3093" w:name="_Toc167269783"/>
      <w:bookmarkStart w:id="3094" w:name="_Toc167270943"/>
      <w:bookmarkStart w:id="3095" w:name="_Toc196734856"/>
      <w:r w:rsidRPr="008E0F64">
        <w:t>Unterabschnitt 8.4.2.2 - Modalitäten für Kontrollbesuche</w:t>
      </w:r>
      <w:bookmarkEnd w:id="3092"/>
      <w:bookmarkEnd w:id="3093"/>
      <w:bookmarkEnd w:id="3094"/>
      <w:bookmarkEnd w:id="3095"/>
    </w:p>
    <w:p w14:paraId="176A2AED" w14:textId="77777777" w:rsidR="00A24B30" w:rsidRPr="008E0F64" w:rsidRDefault="00A24B30" w:rsidP="00A24B30">
      <w:pPr>
        <w:spacing w:after="120" w:line="240" w:lineRule="auto"/>
        <w:rPr>
          <w:rFonts w:ascii="Trebuchet MS" w:hAnsi="Trebuchet MS"/>
          <w:b/>
          <w:sz w:val="19"/>
          <w:szCs w:val="19"/>
        </w:rPr>
      </w:pPr>
      <w:r w:rsidRPr="008E0F64">
        <w:rPr>
          <w:rFonts w:ascii="Trebuchet MS" w:hAnsi="Trebuchet MS"/>
          <w:b/>
          <w:sz w:val="19"/>
        </w:rPr>
        <w:t>a. Verpflichtungen</w:t>
      </w:r>
    </w:p>
    <w:p w14:paraId="5EFD82DD" w14:textId="77777777" w:rsidR="00A24B30" w:rsidRPr="008E0F64" w:rsidRDefault="00A24B30" w:rsidP="00A24B30">
      <w:pPr>
        <w:pStyle w:val="FOD-normal"/>
      </w:pPr>
      <w:r w:rsidRPr="008E0F64">
        <w:t xml:space="preserve">Beim Verkauf einer Wohneinheit, wie in </w:t>
      </w:r>
      <w:r w:rsidRPr="008E0F64">
        <w:rPr>
          <w:i/>
          <w:iCs/>
        </w:rPr>
        <w:t>Unterabschnitt 8.4.2.1</w:t>
      </w:r>
      <w:r w:rsidRPr="008E0F64">
        <w:t xml:space="preserve"> erwähnt, ist der Verkäufer verpflichtet:</w:t>
      </w:r>
    </w:p>
    <w:p w14:paraId="3E923E0A" w14:textId="77777777" w:rsidR="00A24B30" w:rsidRPr="008E0F64" w:rsidRDefault="00A24B30" w:rsidP="00445351">
      <w:pPr>
        <w:pStyle w:val="FOD-opsomming1"/>
        <w:numPr>
          <w:ilvl w:val="0"/>
          <w:numId w:val="320"/>
        </w:numPr>
      </w:pPr>
      <w:r w:rsidRPr="008E0F64">
        <w:t>einen Kontrollbesuch der elektrischen Anlage durchführen zu lassen,</w:t>
      </w:r>
    </w:p>
    <w:p w14:paraId="0B62D2BD" w14:textId="77777777" w:rsidR="00A24B30" w:rsidRPr="008E0F64" w:rsidRDefault="00A24B30" w:rsidP="00445351">
      <w:pPr>
        <w:pStyle w:val="FOD-opsomming1"/>
        <w:numPr>
          <w:ilvl w:val="0"/>
          <w:numId w:val="320"/>
        </w:numPr>
        <w:spacing w:after="120"/>
        <w:ind w:left="357" w:hanging="357"/>
        <w:contextualSpacing w:val="0"/>
      </w:pPr>
      <w:r w:rsidRPr="008E0F64">
        <w:t>in der authentischen Urkunde das Datum des Kontrollberichts und die Übergabe des Berichts an den Käufer zu vermerken.</w:t>
      </w:r>
    </w:p>
    <w:p w14:paraId="693B4C9D" w14:textId="77777777" w:rsidR="00A24B30" w:rsidRPr="008E0F64" w:rsidRDefault="00A24B30" w:rsidP="00A24B30">
      <w:pPr>
        <w:pStyle w:val="FOD-normal"/>
      </w:pPr>
      <w:r w:rsidRPr="008E0F64">
        <w:t>Einigen sich Verkäufer und Käufer darauf, dass ein Kontrollbesuch der elektrischen Anlage überflüssig und unnötig ist, weil der Käufer das Gebäude abreißen oder die elektrische Anlage vollständig erneuern wird, ist der Verkäufer verpflichtet, diese Vereinbarung in der authentischen Urkunde zu vermerken.</w:t>
      </w:r>
    </w:p>
    <w:p w14:paraId="22F70678" w14:textId="77777777" w:rsidR="00A24B30" w:rsidRPr="008E0F64" w:rsidRDefault="00A24B30" w:rsidP="00A24B30">
      <w:pPr>
        <w:pStyle w:val="FOD-normal"/>
      </w:pPr>
      <w:r w:rsidRPr="008E0F64">
        <w:t>Der Verkäufer ist verpflichtet, in der authentischen Urkunde zu vermerken, dass der Käufer die Generaldirektion Energie, die mit der allgemeinen Überwachung hauswirtschaftlicher elektrischer Anlagen beauftragt ist, über den Abriss des Gebäudes oder die vollständige Erneuerung der elektrischen Anlage informieren muss. Letztere gibt dem Käufer ein Aktenzeichen und fordert ihn auf, einen Kontrollbericht vorzulegen, sobald die neue elektrische Anlage in Gebrauch genommen wird.</w:t>
      </w:r>
    </w:p>
    <w:p w14:paraId="79BFDE7D" w14:textId="77777777" w:rsidR="00A24B30" w:rsidRPr="008E0F64" w:rsidRDefault="00A24B30" w:rsidP="00A24B30">
      <w:pPr>
        <w:pStyle w:val="FOD-normal"/>
      </w:pPr>
      <w:r w:rsidRPr="008E0F64">
        <w:t>Ist es im Rahmen eines durch gerichtliche Entscheidung angeordneten Verkaufs nicht möglich, eine Prüfung durchführen zu lassen, muss derjenige, der den Verkauf fordert, in der authentischen Urkunde oder im Protokoll der öffentlichen Versteigerung vermerken, dass kein Kontrollbesuch der elektrischen Anlage durchgeführt wurde und dass es im Interesse des Käufers ist, eine solche Prüfung durchführen zu lassen.</w:t>
      </w:r>
    </w:p>
    <w:p w14:paraId="50C76AC1" w14:textId="77777777" w:rsidR="00A24B30" w:rsidRPr="008E0F64" w:rsidRDefault="00A24B30" w:rsidP="00A24B30">
      <w:pPr>
        <w:pStyle w:val="FOD-normal"/>
      </w:pPr>
      <w:r w:rsidRPr="008E0F64">
        <w:t>Hat ein Kontrollbesuch einen negativen Bericht zur Folge, ist der Verkäufer verpflichtet, in der authentischen Urkunde zu vermerken, dass der Käufer der zugelassenen Stelle, die den Kontrollbesuch der elektrischen Anlage durchgeführt hat, seine Identität und das Datum der Kaufurkunde schriftlich mitteilen muss.</w:t>
      </w:r>
    </w:p>
    <w:p w14:paraId="0D574602" w14:textId="77777777" w:rsidR="00A24B30" w:rsidRPr="008E0F64" w:rsidRDefault="00A24B30" w:rsidP="00A24B30">
      <w:pPr>
        <w:pStyle w:val="FOD-normal"/>
      </w:pPr>
      <w:r w:rsidRPr="008E0F64">
        <w:lastRenderedPageBreak/>
        <w:t>Nach dieser Mitteilung muss der Käufer von einer zugelassenen Stelle einen erneuten Kontrollbesuch der elektrischen Anlage durchführen lassen, um zu überprüfen, ob die Verstöße bei Ablauf einer Frist von achtzehn Monaten ab dem Tag der Kaufurkunde behoben worden sind. Der Käufer darf diese zugelassene Stelle frei wählen.</w:t>
      </w:r>
    </w:p>
    <w:p w14:paraId="682570AC" w14:textId="77777777" w:rsidR="00A24B30" w:rsidRPr="008E0F64" w:rsidRDefault="00A24B30" w:rsidP="00A24B30">
      <w:pPr>
        <w:pStyle w:val="FOD-normal"/>
        <w:spacing w:after="120"/>
      </w:pPr>
      <w:r w:rsidRPr="008E0F64">
        <w:t>Bestimmt der Käufer eine andere zugelassene Stelle, informiert diese die zugelassene Stelle, die den ersten Kontrollbericht erstellt hat.</w:t>
      </w:r>
    </w:p>
    <w:p w14:paraId="7F606E4B" w14:textId="3D01DE8D" w:rsidR="00A24B30" w:rsidRPr="008E0F64" w:rsidRDefault="00A24B30" w:rsidP="00153E32">
      <w:pPr>
        <w:spacing w:after="120" w:line="240" w:lineRule="auto"/>
        <w:rPr>
          <w:rFonts w:ascii="Trebuchet MS" w:hAnsi="Trebuchet MS"/>
          <w:b/>
          <w:sz w:val="19"/>
        </w:rPr>
      </w:pPr>
      <w:r w:rsidRPr="008E0F64">
        <w:rPr>
          <w:rFonts w:ascii="Trebuchet MS" w:hAnsi="Trebuchet MS"/>
          <w:b/>
          <w:sz w:val="19"/>
        </w:rPr>
        <w:t>b. Abriss oder vollständige Erneuerung</w:t>
      </w:r>
    </w:p>
    <w:p w14:paraId="31741E18" w14:textId="77777777" w:rsidR="00A24B30" w:rsidRPr="008E0F64" w:rsidRDefault="00A24B30" w:rsidP="00A24B30">
      <w:pPr>
        <w:pStyle w:val="FOD-normal"/>
        <w:spacing w:after="120"/>
      </w:pPr>
      <w:r w:rsidRPr="008E0F64">
        <w:t xml:space="preserve">Bei Abriss des Gebäudes oder vollständiger Erneuerung der elektrischen Anlage gelten die Bestimmungen von </w:t>
      </w:r>
      <w:r w:rsidRPr="008E0F64">
        <w:rPr>
          <w:i/>
        </w:rPr>
        <w:t>Kapitel 6.4</w:t>
      </w:r>
      <w:r w:rsidRPr="008E0F64">
        <w:t>.</w:t>
      </w:r>
    </w:p>
    <w:p w14:paraId="4EB35975" w14:textId="77777777" w:rsidR="00A24B30" w:rsidRPr="008E0F64" w:rsidRDefault="00A24B30" w:rsidP="00A24B30">
      <w:pPr>
        <w:spacing w:after="120" w:line="240" w:lineRule="auto"/>
        <w:rPr>
          <w:rFonts w:ascii="Trebuchet MS" w:hAnsi="Trebuchet MS"/>
          <w:b/>
          <w:sz w:val="19"/>
          <w:szCs w:val="19"/>
        </w:rPr>
      </w:pPr>
      <w:r w:rsidRPr="008E0F64">
        <w:rPr>
          <w:rFonts w:ascii="Trebuchet MS" w:hAnsi="Trebuchet MS"/>
          <w:b/>
          <w:sz w:val="19"/>
        </w:rPr>
        <w:t>c. Gegenstand von Kontrollbesuchen</w:t>
      </w:r>
    </w:p>
    <w:p w14:paraId="517BB612" w14:textId="77777777" w:rsidR="00A24B30" w:rsidRPr="008E0F64" w:rsidRDefault="00A24B30" w:rsidP="00A24B30">
      <w:pPr>
        <w:pStyle w:val="FOD-normal"/>
      </w:pPr>
      <w:r w:rsidRPr="008E0F64">
        <w:t>Kontrollbesuche dienen der Feststellung der Konformität der elektrischen Anlage:</w:t>
      </w:r>
    </w:p>
    <w:p w14:paraId="12049ED8" w14:textId="77777777" w:rsidR="00A24B30" w:rsidRPr="008E0F64" w:rsidRDefault="00A24B30" w:rsidP="00445351">
      <w:pPr>
        <w:pStyle w:val="FOD-normal"/>
        <w:numPr>
          <w:ilvl w:val="0"/>
          <w:numId w:val="77"/>
        </w:numPr>
        <w:spacing w:before="0"/>
        <w:ind w:left="567" w:hanging="567"/>
      </w:pPr>
      <w:bookmarkStart w:id="3096" w:name="_Toc505885353"/>
      <w:r w:rsidRPr="008E0F64">
        <w:t xml:space="preserve">mit den für sie geltenden Vorschriften des vorliegenden Buches, mit Ausnahme von </w:t>
      </w:r>
      <w:r w:rsidRPr="008E0F64">
        <w:rPr>
          <w:i/>
        </w:rPr>
        <w:t>Teil 8</w:t>
      </w:r>
      <w:r w:rsidRPr="008E0F64">
        <w:t xml:space="preserve"> für den Teil, mit dessen Errichtung nach dem Datum des Inkrafttretens des vorliegenden Buches begonnen wurde,</w:t>
      </w:r>
    </w:p>
    <w:p w14:paraId="564E70D3" w14:textId="77777777" w:rsidR="00A24B30" w:rsidRPr="008E0F64" w:rsidRDefault="00A24B30" w:rsidP="00445351">
      <w:pPr>
        <w:pStyle w:val="FOD-normal"/>
        <w:numPr>
          <w:ilvl w:val="0"/>
          <w:numId w:val="77"/>
        </w:numPr>
        <w:spacing w:before="0" w:after="120"/>
        <w:ind w:left="567" w:hanging="567"/>
      </w:pPr>
      <w:r w:rsidRPr="008E0F64">
        <w:t xml:space="preserve">mit den für sie geltenden Vorschriften des vorliegenden Buches, einschließlich </w:t>
      </w:r>
      <w:r w:rsidRPr="008E0F64">
        <w:rPr>
          <w:i/>
          <w:iCs/>
        </w:rPr>
        <w:t>Teil 8</w:t>
      </w:r>
      <w:r w:rsidRPr="008E0F64">
        <w:t xml:space="preserve"> für den Teil, mit dessen Errichtung vor dem Datum des Inkrafttretens des vorliegenden Buches begonnen wurde.</w:t>
      </w:r>
    </w:p>
    <w:bookmarkEnd w:id="3096"/>
    <w:p w14:paraId="1A4B3CE0" w14:textId="77777777" w:rsidR="00A24B30" w:rsidRPr="008E0F64" w:rsidRDefault="00A24B30" w:rsidP="00A24B30">
      <w:pPr>
        <w:spacing w:after="120" w:line="240" w:lineRule="auto"/>
        <w:jc w:val="both"/>
        <w:rPr>
          <w:rFonts w:ascii="Trebuchet MS" w:hAnsi="Trebuchet MS"/>
          <w:b/>
          <w:sz w:val="19"/>
          <w:szCs w:val="19"/>
        </w:rPr>
      </w:pPr>
      <w:r w:rsidRPr="008E0F64">
        <w:rPr>
          <w:rFonts w:ascii="Trebuchet MS" w:hAnsi="Trebuchet MS"/>
          <w:b/>
          <w:sz w:val="19"/>
        </w:rPr>
        <w:t>d. Fehlen von Einstrich-Schemata und Lageplänen beim Kontrollbesuch zum Zeitpunkt des Verkaufs einer Wohneinheit</w:t>
      </w:r>
    </w:p>
    <w:p w14:paraId="536B1845" w14:textId="77777777" w:rsidR="00A24B30" w:rsidRPr="008E0F64" w:rsidRDefault="00A24B30" w:rsidP="00A24B30">
      <w:pPr>
        <w:pStyle w:val="Corpsdetexte"/>
        <w:spacing w:after="0"/>
        <w:jc w:val="both"/>
        <w:rPr>
          <w:rFonts w:ascii="Trebuchet MS" w:hAnsi="Trebuchet MS"/>
          <w:bCs/>
          <w:sz w:val="19"/>
          <w:szCs w:val="19"/>
        </w:rPr>
      </w:pPr>
      <w:r w:rsidRPr="008E0F64">
        <w:rPr>
          <w:rFonts w:ascii="Trebuchet MS" w:hAnsi="Trebuchet MS"/>
          <w:sz w:val="19"/>
        </w:rPr>
        <w:t>Können die Einstrich-Schemata und Lagepläne der elektrischen Anlage dem Vertreter der zugelassenen Stelle beim Kontrollbesuch, der zum Zeitpunkt des Verkaufs einer Wohneinheit durchgeführt wird, nicht zur Verfügung gestellt werden, erstellt der Vertreter der zugelassenen Stelle in deutlicher Form:</w:t>
      </w:r>
    </w:p>
    <w:p w14:paraId="4E8EE010" w14:textId="77777777" w:rsidR="00A24B30" w:rsidRPr="008E0F64" w:rsidRDefault="00A24B30" w:rsidP="00445351">
      <w:pPr>
        <w:pStyle w:val="Corpsdetexte"/>
        <w:numPr>
          <w:ilvl w:val="0"/>
          <w:numId w:val="321"/>
        </w:numPr>
        <w:spacing w:after="0"/>
        <w:jc w:val="both"/>
        <w:rPr>
          <w:rFonts w:ascii="Trebuchet MS" w:hAnsi="Trebuchet MS"/>
          <w:bCs/>
          <w:sz w:val="19"/>
          <w:szCs w:val="19"/>
        </w:rPr>
      </w:pPr>
      <w:r w:rsidRPr="008E0F64">
        <w:rPr>
          <w:rFonts w:ascii="Trebuchet MS" w:hAnsi="Trebuchet MS"/>
          <w:b/>
          <w:sz w:val="19"/>
        </w:rPr>
        <w:t>für die Einstrich-Schemata</w:t>
      </w:r>
      <w:r w:rsidRPr="008E0F64">
        <w:rPr>
          <w:rFonts w:ascii="Trebuchet MS" w:hAnsi="Trebuchet MS"/>
          <w:sz w:val="19"/>
        </w:rPr>
        <w:t>: eine kurze Beschreibung (oder ein Schema) der verschiedenen Verteiler- und Schaltgerätekombinationen, die mindestens Folgendes umfasst:</w:t>
      </w:r>
    </w:p>
    <w:p w14:paraId="5A36AD36" w14:textId="77777777" w:rsidR="00A24B30" w:rsidRPr="008E0F64" w:rsidRDefault="00A24B30" w:rsidP="00445351">
      <w:pPr>
        <w:pStyle w:val="Corpsdetexte"/>
        <w:numPr>
          <w:ilvl w:val="0"/>
          <w:numId w:val="371"/>
        </w:numPr>
        <w:spacing w:after="0"/>
        <w:jc w:val="both"/>
        <w:rPr>
          <w:rFonts w:ascii="Trebuchet MS" w:hAnsi="Trebuchet MS"/>
          <w:bCs/>
          <w:sz w:val="19"/>
          <w:szCs w:val="19"/>
        </w:rPr>
      </w:pPr>
      <w:r w:rsidRPr="008E0F64">
        <w:rPr>
          <w:rFonts w:ascii="Trebuchet MS" w:hAnsi="Trebuchet MS"/>
          <w:sz w:val="19"/>
        </w:rPr>
        <w:t>Adresse der Anlage,</w:t>
      </w:r>
    </w:p>
    <w:p w14:paraId="7E9FE3EE" w14:textId="77777777" w:rsidR="00A24B30" w:rsidRPr="008E0F64" w:rsidRDefault="00A24B30" w:rsidP="00445351">
      <w:pPr>
        <w:pStyle w:val="Corpsdetexte"/>
        <w:numPr>
          <w:ilvl w:val="0"/>
          <w:numId w:val="371"/>
        </w:numPr>
        <w:spacing w:after="0"/>
        <w:jc w:val="both"/>
        <w:rPr>
          <w:rFonts w:ascii="Trebuchet MS" w:hAnsi="Trebuchet MS"/>
          <w:bCs/>
          <w:sz w:val="19"/>
          <w:szCs w:val="19"/>
        </w:rPr>
      </w:pPr>
      <w:r w:rsidRPr="008E0F64">
        <w:rPr>
          <w:rFonts w:ascii="Trebuchet MS" w:hAnsi="Trebuchet MS"/>
          <w:sz w:val="19"/>
        </w:rPr>
        <w:t>Nennspannung der Anlage,</w:t>
      </w:r>
    </w:p>
    <w:p w14:paraId="56F81034" w14:textId="77777777" w:rsidR="00A24B30" w:rsidRPr="008E0F64" w:rsidRDefault="00A24B30" w:rsidP="00445351">
      <w:pPr>
        <w:pStyle w:val="Corpsdetexte"/>
        <w:numPr>
          <w:ilvl w:val="0"/>
          <w:numId w:val="371"/>
        </w:numPr>
        <w:spacing w:after="0"/>
        <w:jc w:val="both"/>
        <w:rPr>
          <w:rFonts w:ascii="Trebuchet MS" w:hAnsi="Trebuchet MS"/>
          <w:bCs/>
          <w:sz w:val="19"/>
          <w:szCs w:val="19"/>
        </w:rPr>
      </w:pPr>
      <w:r w:rsidRPr="008E0F64">
        <w:rPr>
          <w:rFonts w:ascii="Trebuchet MS" w:hAnsi="Trebuchet MS"/>
          <w:sz w:val="19"/>
        </w:rPr>
        <w:t>Querschnitt des Versorgungskabels der Haupt-Verteiler- und Schaltgerätekombination,</w:t>
      </w:r>
    </w:p>
    <w:p w14:paraId="059286B7" w14:textId="77777777" w:rsidR="00A24B30" w:rsidRPr="008E0F64" w:rsidRDefault="00A24B30" w:rsidP="00445351">
      <w:pPr>
        <w:pStyle w:val="Corpsdetexte"/>
        <w:numPr>
          <w:ilvl w:val="0"/>
          <w:numId w:val="371"/>
        </w:numPr>
        <w:spacing w:after="0"/>
        <w:jc w:val="both"/>
        <w:rPr>
          <w:rFonts w:ascii="Trebuchet MS" w:hAnsi="Trebuchet MS"/>
          <w:bCs/>
          <w:sz w:val="19"/>
          <w:szCs w:val="19"/>
        </w:rPr>
      </w:pPr>
      <w:r w:rsidRPr="008E0F64">
        <w:rPr>
          <w:rFonts w:ascii="Trebuchet MS" w:hAnsi="Trebuchet MS"/>
          <w:sz w:val="19"/>
        </w:rPr>
        <w:t>Art und Querschnitt der verschiedenen Abgänge,</w:t>
      </w:r>
    </w:p>
    <w:p w14:paraId="6146DC91" w14:textId="77777777" w:rsidR="00A24B30" w:rsidRPr="008E0F64" w:rsidRDefault="00A24B30" w:rsidP="00445351">
      <w:pPr>
        <w:pStyle w:val="Corpsdetexte"/>
        <w:numPr>
          <w:ilvl w:val="0"/>
          <w:numId w:val="371"/>
        </w:numPr>
        <w:spacing w:after="0"/>
        <w:jc w:val="both"/>
        <w:rPr>
          <w:rFonts w:ascii="Trebuchet MS" w:hAnsi="Trebuchet MS"/>
          <w:bCs/>
          <w:sz w:val="19"/>
          <w:szCs w:val="19"/>
        </w:rPr>
      </w:pPr>
      <w:r w:rsidRPr="008E0F64">
        <w:rPr>
          <w:rFonts w:ascii="Trebuchet MS" w:hAnsi="Trebuchet MS"/>
          <w:sz w:val="19"/>
        </w:rPr>
        <w:t>Differenzstrom-Schutzeinrichtung(en) mit ihrer/ihren Eigenschaften,</w:t>
      </w:r>
    </w:p>
    <w:p w14:paraId="76888874" w14:textId="77777777" w:rsidR="00A24B30" w:rsidRPr="008E0F64" w:rsidRDefault="00A24B30" w:rsidP="00445351">
      <w:pPr>
        <w:pStyle w:val="Corpsdetexte"/>
        <w:numPr>
          <w:ilvl w:val="0"/>
          <w:numId w:val="371"/>
        </w:numPr>
        <w:spacing w:after="0"/>
        <w:ind w:left="714" w:hanging="357"/>
        <w:jc w:val="both"/>
        <w:rPr>
          <w:rFonts w:ascii="Trebuchet MS" w:hAnsi="Trebuchet MS"/>
          <w:bCs/>
          <w:sz w:val="19"/>
          <w:szCs w:val="19"/>
        </w:rPr>
      </w:pPr>
      <w:r w:rsidRPr="008E0F64">
        <w:rPr>
          <w:rFonts w:ascii="Trebuchet MS" w:hAnsi="Trebuchet MS"/>
          <w:sz w:val="19"/>
        </w:rPr>
        <w:t>Schutzeinrichtungen mit ihren Eigenschaften,</w:t>
      </w:r>
    </w:p>
    <w:p w14:paraId="6EE7CBEA" w14:textId="77777777" w:rsidR="00A24B30" w:rsidRPr="008E0F64" w:rsidRDefault="00A24B30" w:rsidP="00445351">
      <w:pPr>
        <w:pStyle w:val="Corpsdetexte"/>
        <w:numPr>
          <w:ilvl w:val="0"/>
          <w:numId w:val="372"/>
        </w:numPr>
        <w:spacing w:after="0"/>
        <w:ind w:left="357" w:hanging="357"/>
        <w:jc w:val="both"/>
        <w:rPr>
          <w:rFonts w:ascii="Trebuchet MS" w:hAnsi="Trebuchet MS"/>
          <w:bCs/>
          <w:sz w:val="19"/>
          <w:szCs w:val="19"/>
        </w:rPr>
      </w:pPr>
      <w:r w:rsidRPr="008E0F64">
        <w:rPr>
          <w:rFonts w:ascii="Trebuchet MS" w:hAnsi="Trebuchet MS"/>
          <w:b/>
          <w:sz w:val="19"/>
        </w:rPr>
        <w:t>für die Lagepläne</w:t>
      </w:r>
      <w:r w:rsidRPr="008E0F64">
        <w:rPr>
          <w:rFonts w:ascii="Trebuchet MS" w:hAnsi="Trebuchet MS"/>
          <w:sz w:val="19"/>
        </w:rPr>
        <w:t>: eine grobe Handskizze (eine Kennzeichnung ist nicht erforderlich), die mindestens Folgendes umfasst:</w:t>
      </w:r>
    </w:p>
    <w:p w14:paraId="4D86C0ED" w14:textId="18A0FA9C" w:rsidR="00A24B30" w:rsidRPr="008E0F64" w:rsidRDefault="00E035CD" w:rsidP="00445351">
      <w:pPr>
        <w:pStyle w:val="Corpsdetexte"/>
        <w:numPr>
          <w:ilvl w:val="0"/>
          <w:numId w:val="373"/>
        </w:numPr>
        <w:spacing w:after="0"/>
        <w:jc w:val="both"/>
        <w:rPr>
          <w:rFonts w:ascii="Trebuchet MS" w:hAnsi="Trebuchet MS"/>
          <w:bCs/>
          <w:sz w:val="19"/>
          <w:szCs w:val="19"/>
        </w:rPr>
      </w:pPr>
      <w:r w:rsidRPr="008E0F64">
        <w:rPr>
          <w:rFonts w:ascii="Trebuchet MS" w:hAnsi="Trebuchet MS"/>
          <w:sz w:val="19"/>
        </w:rPr>
        <w:t>[</w:t>
      </w:r>
      <w:r w:rsidR="00A24B30" w:rsidRPr="008E0F64">
        <w:rPr>
          <w:rFonts w:ascii="Trebuchet MS" w:hAnsi="Trebuchet MS"/>
          <w:sz w:val="19"/>
        </w:rPr>
        <w:t>Steck</w:t>
      </w:r>
      <w:r w:rsidRPr="008E0F64">
        <w:rPr>
          <w:rFonts w:ascii="Trebuchet MS" w:hAnsi="Trebuchet MS"/>
          <w:sz w:val="19"/>
        </w:rPr>
        <w:t>dosen</w:t>
      </w:r>
      <w:r w:rsidR="00A24B30" w:rsidRPr="008E0F64">
        <w:rPr>
          <w:rFonts w:ascii="Trebuchet MS" w:hAnsi="Trebuchet MS"/>
          <w:sz w:val="19"/>
        </w:rPr>
        <w:t>,</w:t>
      </w:r>
      <w:r w:rsidRPr="008E0F64">
        <w:rPr>
          <w:rFonts w:ascii="Trebuchet MS" w:hAnsi="Trebuchet MS"/>
          <w:sz w:val="19"/>
        </w:rPr>
        <w:t>]</w:t>
      </w:r>
    </w:p>
    <w:p w14:paraId="45A413BF" w14:textId="77777777" w:rsidR="00A24B30" w:rsidRPr="008E0F64" w:rsidRDefault="00A24B30" w:rsidP="00445351">
      <w:pPr>
        <w:pStyle w:val="Corpsdetexte"/>
        <w:numPr>
          <w:ilvl w:val="0"/>
          <w:numId w:val="373"/>
        </w:numPr>
        <w:spacing w:after="0"/>
        <w:jc w:val="both"/>
        <w:rPr>
          <w:rFonts w:ascii="Trebuchet MS" w:hAnsi="Trebuchet MS"/>
          <w:bCs/>
          <w:sz w:val="19"/>
          <w:szCs w:val="19"/>
        </w:rPr>
      </w:pPr>
      <w:r w:rsidRPr="008E0F64">
        <w:rPr>
          <w:rFonts w:ascii="Trebuchet MS" w:hAnsi="Trebuchet MS"/>
          <w:sz w:val="19"/>
        </w:rPr>
        <w:t>Schalter,</w:t>
      </w:r>
    </w:p>
    <w:p w14:paraId="42966373" w14:textId="77777777" w:rsidR="00A24B30" w:rsidRPr="008E0F64" w:rsidRDefault="00A24B30" w:rsidP="00445351">
      <w:pPr>
        <w:pStyle w:val="Corpsdetexte"/>
        <w:numPr>
          <w:ilvl w:val="0"/>
          <w:numId w:val="373"/>
        </w:numPr>
        <w:spacing w:after="0"/>
        <w:jc w:val="both"/>
        <w:rPr>
          <w:rFonts w:ascii="Trebuchet MS" w:hAnsi="Trebuchet MS"/>
          <w:bCs/>
          <w:sz w:val="19"/>
          <w:szCs w:val="19"/>
        </w:rPr>
      </w:pPr>
      <w:r w:rsidRPr="008E0F64">
        <w:rPr>
          <w:rFonts w:ascii="Trebuchet MS" w:hAnsi="Trebuchet MS"/>
          <w:sz w:val="19"/>
        </w:rPr>
        <w:t>Lichtpunkte,</w:t>
      </w:r>
    </w:p>
    <w:p w14:paraId="1E71FD2F" w14:textId="77777777" w:rsidR="00A24B30" w:rsidRPr="008E0F64" w:rsidRDefault="00A24B30" w:rsidP="00445351">
      <w:pPr>
        <w:pStyle w:val="Corpsdetexte"/>
        <w:numPr>
          <w:ilvl w:val="0"/>
          <w:numId w:val="373"/>
        </w:numPr>
        <w:jc w:val="both"/>
        <w:rPr>
          <w:rFonts w:ascii="Trebuchet MS" w:hAnsi="Trebuchet MS"/>
          <w:bCs/>
          <w:sz w:val="19"/>
          <w:szCs w:val="19"/>
        </w:rPr>
      </w:pPr>
      <w:r w:rsidRPr="008E0F64">
        <w:rPr>
          <w:rFonts w:ascii="Trebuchet MS" w:hAnsi="Trebuchet MS"/>
          <w:sz w:val="19"/>
        </w:rPr>
        <w:t>ortsfeste Geräte oder Maschinen bzw. Geräte oder Maschinen mit festem Standplatz.</w:t>
      </w:r>
    </w:p>
    <w:p w14:paraId="160AB5B7" w14:textId="77777777" w:rsidR="00A24B30" w:rsidRPr="008E0F64" w:rsidRDefault="00A24B30" w:rsidP="00A24B30">
      <w:pPr>
        <w:pStyle w:val="Corpsdetexte"/>
        <w:jc w:val="both"/>
        <w:rPr>
          <w:rFonts w:ascii="Trebuchet MS" w:hAnsi="Trebuchet MS"/>
          <w:bCs/>
          <w:sz w:val="19"/>
          <w:szCs w:val="19"/>
        </w:rPr>
      </w:pPr>
      <w:r w:rsidRPr="008E0F64">
        <w:rPr>
          <w:rFonts w:ascii="Trebuchet MS" w:hAnsi="Trebuchet MS"/>
          <w:sz w:val="19"/>
        </w:rPr>
        <w:t>Diese Beschreibung und diese Skizze dürfen nicht als Einstrich-Schema und Lageplan der elektrischen Anlage benutzt werden. Sie ermöglichen es lediglich, zurückzuverfolgen, welche Teile von der zugelassenen Stelle überprüft worden sind. Das Fehlen der vorgeschriebenen Einstrich-Schemata und Lagepläne muss im Bericht über den Kontrollbesuch als Verstoß vermerkt werden.</w:t>
      </w:r>
    </w:p>
    <w:p w14:paraId="33E9E574" w14:textId="77777777" w:rsidR="00A24B30" w:rsidRPr="008E0F64" w:rsidRDefault="00A24B30" w:rsidP="00A24B30">
      <w:pPr>
        <w:pStyle w:val="Corpsdetexte"/>
        <w:spacing w:after="0"/>
        <w:jc w:val="both"/>
      </w:pPr>
      <w:r w:rsidRPr="008E0F64">
        <w:rPr>
          <w:rFonts w:ascii="Trebuchet MS" w:hAnsi="Trebuchet MS"/>
          <w:sz w:val="19"/>
        </w:rPr>
        <w:t xml:space="preserve">Die kurze Beschreibung (oder das Schema) und die grobe Skizze sind fester Bestandteil des in </w:t>
      </w:r>
      <w:r w:rsidRPr="008E0F64">
        <w:rPr>
          <w:rFonts w:ascii="Trebuchet MS" w:hAnsi="Trebuchet MS"/>
          <w:i/>
          <w:sz w:val="19"/>
        </w:rPr>
        <w:t>Unterabschnitt 8.4.2.3</w:t>
      </w:r>
      <w:r w:rsidRPr="008E0F64">
        <w:rPr>
          <w:rFonts w:ascii="Trebuchet MS" w:hAnsi="Trebuchet MS"/>
          <w:sz w:val="19"/>
        </w:rPr>
        <w:t xml:space="preserve"> erwähnten Berichts und werden von der Person, die den Kontrollbesuch beantragt hat, und vom Vertreter der zugelassenen Stelle unterzeichnet. Sie werden dem Eigentümer der elektrischen Anlage übergeben, damit sie fester Bestandteil der in </w:t>
      </w:r>
      <w:r w:rsidRPr="008E0F64">
        <w:rPr>
          <w:rFonts w:ascii="Trebuchet MS" w:hAnsi="Trebuchet MS"/>
          <w:i/>
          <w:sz w:val="19"/>
        </w:rPr>
        <w:t>Abschnitt 9.1.2</w:t>
      </w:r>
      <w:r w:rsidRPr="008E0F64">
        <w:rPr>
          <w:rFonts w:ascii="Trebuchet MS" w:hAnsi="Trebuchet MS"/>
          <w:sz w:val="19"/>
        </w:rPr>
        <w:t xml:space="preserve"> erwähnten Akte der elektrischen Anlage werden.</w:t>
      </w:r>
    </w:p>
    <w:p w14:paraId="2F1460EB" w14:textId="77777777" w:rsidR="00A24B30" w:rsidRPr="008E0F64" w:rsidRDefault="00A24B30" w:rsidP="00962ACD">
      <w:pPr>
        <w:pStyle w:val="FOD-niv4"/>
      </w:pPr>
      <w:bookmarkStart w:id="3097" w:name="_Toc167268621"/>
      <w:bookmarkStart w:id="3098" w:name="_Toc167269784"/>
      <w:bookmarkStart w:id="3099" w:name="_Toc167270944"/>
      <w:bookmarkStart w:id="3100" w:name="_Toc196734857"/>
      <w:r w:rsidRPr="008E0F64">
        <w:t>Unterabschnitt 8.4.2.3 - Bericht, Verstöße und späterer Kontrollbesuch</w:t>
      </w:r>
      <w:bookmarkEnd w:id="3097"/>
      <w:bookmarkEnd w:id="3098"/>
      <w:bookmarkEnd w:id="3099"/>
      <w:bookmarkEnd w:id="3100"/>
    </w:p>
    <w:p w14:paraId="3BD6DFAD" w14:textId="77777777" w:rsidR="00A24B30" w:rsidRPr="008E0F64" w:rsidRDefault="00A24B30" w:rsidP="00A24B30">
      <w:pPr>
        <w:pStyle w:val="FOD-normal"/>
      </w:pPr>
      <w:r w:rsidRPr="008E0F64">
        <w:t xml:space="preserve">Der für Energie zuständige Minister </w:t>
      </w:r>
      <w:r w:rsidRPr="008E0F64">
        <w:rPr>
          <w:color w:val="000000" w:themeColor="text1"/>
        </w:rPr>
        <w:t>kann durch Erlass Modalitäten in Bezug auf Form und Inhalt des Berichts festlegen</w:t>
      </w:r>
      <w:r w:rsidRPr="008E0F64">
        <w:t>. Dieser Bericht über den Kontrollbesuch wird in die Akte der elektrischen Anlage eingefügt.</w:t>
      </w:r>
    </w:p>
    <w:p w14:paraId="3D4FD48D" w14:textId="77777777" w:rsidR="00A24B30" w:rsidRPr="008E0F64" w:rsidRDefault="00A24B30" w:rsidP="00A24B30">
      <w:pPr>
        <w:pStyle w:val="FOD-normal"/>
        <w:keepLines/>
      </w:pPr>
      <w:r w:rsidRPr="008E0F64">
        <w:t>Die zugelassene Stelle oder die befugte Behörde, die diesen Kontrollbesuch durchgeführt hat, bewahrt mindestens fünf Jahre lang eine Kopie dieses Berichts auf.</w:t>
      </w:r>
    </w:p>
    <w:p w14:paraId="3A9A03DC" w14:textId="77777777" w:rsidR="00A24B30" w:rsidRPr="008E0F64" w:rsidRDefault="00A24B30" w:rsidP="00A24B30">
      <w:pPr>
        <w:pStyle w:val="FOD-normal"/>
        <w:keepLines/>
      </w:pPr>
      <w:r w:rsidRPr="008E0F64">
        <w:t xml:space="preserve">Der Bericht über den Kontrollbesuch muss dem Eigentümer, Verwalter oder Betreiber schriftlich oder in elektronischer Form übermittelt werden. </w:t>
      </w:r>
    </w:p>
    <w:p w14:paraId="4192D235" w14:textId="77777777" w:rsidR="00A24B30" w:rsidRPr="008E0F64" w:rsidRDefault="00A24B30" w:rsidP="00A24B30">
      <w:pPr>
        <w:pStyle w:val="FOD-normal"/>
        <w:keepLines/>
      </w:pPr>
      <w:r w:rsidRPr="008E0F64">
        <w:lastRenderedPageBreak/>
        <w:t>Der Eigentümer, Verwalter, Betreiber oder die zugelassene Stelle legt den Bericht über den Kontrollbesuch auf Ersuchen des mit der Überwachung beauftragten Beamten vor. Auf Verlangen des mit der Überwachung beauftragten Beamten muss der Eigentümer, Verwalter, Betreiber oder die zugelassene Stelle der Verwaltung ebenfalls eine Kopie dieser Unterlage zukommen lassen.</w:t>
      </w:r>
    </w:p>
    <w:p w14:paraId="38971971" w14:textId="77777777" w:rsidR="00A24B30" w:rsidRPr="008E0F64" w:rsidRDefault="00A24B30" w:rsidP="00A24B30">
      <w:pPr>
        <w:pStyle w:val="FOD-normal"/>
      </w:pPr>
      <w:r w:rsidRPr="008E0F64">
        <w:t xml:space="preserve">Werden beim erneuten Kontrollbesuch Verstöße festgestellt, gelten die Vorschriften von </w:t>
      </w:r>
      <w:r w:rsidRPr="008E0F64">
        <w:rPr>
          <w:i/>
          <w:iCs/>
        </w:rPr>
        <w:t>Abschnitt 9.1.4</w:t>
      </w:r>
      <w:r w:rsidRPr="008E0F64">
        <w:t>.</w:t>
      </w:r>
    </w:p>
    <w:p w14:paraId="17B7C3E4" w14:textId="77777777" w:rsidR="00A24B30" w:rsidRPr="008E0F64" w:rsidRDefault="00A24B30" w:rsidP="00A24B30">
      <w:pPr>
        <w:pStyle w:val="FOD-normal"/>
      </w:pPr>
      <w:r w:rsidRPr="008E0F64">
        <w:t xml:space="preserve">Für alle späteren Kontrollbesuche gelten die Vorschriften der </w:t>
      </w:r>
      <w:r w:rsidRPr="008E0F64">
        <w:rPr>
          <w:i/>
        </w:rPr>
        <w:t>Abschnitte 6.5.1</w:t>
      </w:r>
      <w:r w:rsidRPr="008E0F64">
        <w:t xml:space="preserve"> und </w:t>
      </w:r>
      <w:r w:rsidRPr="008E0F64">
        <w:rPr>
          <w:i/>
        </w:rPr>
        <w:t>6.5.2</w:t>
      </w:r>
      <w:r w:rsidRPr="008E0F64">
        <w:t>.</w:t>
      </w:r>
    </w:p>
    <w:p w14:paraId="7FE2D25F" w14:textId="77777777" w:rsidR="00A24B30" w:rsidRPr="008E0F64" w:rsidRDefault="00A24B30" w:rsidP="00A24B30">
      <w:pPr>
        <w:pStyle w:val="FOD-niv3"/>
      </w:pPr>
      <w:bookmarkStart w:id="3101" w:name="_Toc167268622"/>
      <w:bookmarkStart w:id="3102" w:name="_Toc167269785"/>
      <w:bookmarkStart w:id="3103" w:name="_Toc167270945"/>
      <w:r w:rsidRPr="008E0F64">
        <w:t>Abschnitt 8.4.3 - Kontrollbesuch einer alten hauswirtschaftlichen elektrischen Anlage, die den Kriterien der Abschnitte 8.4.1 und 8.4.2 nicht entspricht</w:t>
      </w:r>
      <w:bookmarkEnd w:id="3101"/>
      <w:bookmarkEnd w:id="3102"/>
      <w:bookmarkEnd w:id="3103"/>
    </w:p>
    <w:p w14:paraId="3BAD90D4" w14:textId="5BC36FC9" w:rsidR="00A24B30" w:rsidRPr="008E0F64" w:rsidRDefault="00A24B30" w:rsidP="00A24B30">
      <w:pPr>
        <w:pStyle w:val="FOD-normal"/>
        <w:ind w:left="6"/>
      </w:pPr>
      <w:r w:rsidRPr="008E0F64">
        <w:t xml:space="preserve">Ist ein Kontrollbesuch einer alten hauswirtschaftlichen elektrischen Anlage </w:t>
      </w:r>
      <w:r w:rsidR="00E035CD" w:rsidRPr="008E0F64">
        <w:t>[...]</w:t>
      </w:r>
      <w:r w:rsidRPr="008E0F64">
        <w:t xml:space="preserve"> erforderlich, wird dieser von einer zugelassenen Stelle durchgeführt und dient er der Überprüfung der Konformität der elektrischen Anlage mit mindestens:</w:t>
      </w:r>
    </w:p>
    <w:p w14:paraId="0C99FAD9" w14:textId="77777777" w:rsidR="00A24B30" w:rsidRPr="008E0F64" w:rsidRDefault="00A24B30" w:rsidP="00445351">
      <w:pPr>
        <w:pStyle w:val="FOD-normal"/>
        <w:numPr>
          <w:ilvl w:val="0"/>
          <w:numId w:val="77"/>
        </w:numPr>
        <w:spacing w:before="0"/>
        <w:ind w:left="567" w:hanging="567"/>
      </w:pPr>
      <w:r w:rsidRPr="008E0F64">
        <w:t xml:space="preserve">den für sie geltenden Vorschriften des vorliegenden Buches, mit Ausnahme von </w:t>
      </w:r>
      <w:r w:rsidRPr="008E0F64">
        <w:rPr>
          <w:i/>
        </w:rPr>
        <w:t>Teil 8</w:t>
      </w:r>
      <w:r w:rsidRPr="008E0F64">
        <w:t xml:space="preserve"> für den Teil, mit dessen Errichtung nach dem Datum des Inkrafttretens des vorliegenden Buches begonnen wurde,</w:t>
      </w:r>
    </w:p>
    <w:p w14:paraId="0A39048B" w14:textId="77777777" w:rsidR="00A24B30" w:rsidRPr="008E0F64" w:rsidRDefault="00A24B30" w:rsidP="00445351">
      <w:pPr>
        <w:pStyle w:val="FOD-normal"/>
        <w:numPr>
          <w:ilvl w:val="0"/>
          <w:numId w:val="77"/>
        </w:numPr>
        <w:spacing w:before="0"/>
        <w:ind w:left="567" w:hanging="567"/>
      </w:pPr>
      <w:r w:rsidRPr="008E0F64">
        <w:t xml:space="preserve">den für sie geltenden Vorschriften des vorliegenden Buches, einschließlich </w:t>
      </w:r>
      <w:r w:rsidRPr="008E0F64">
        <w:rPr>
          <w:i/>
        </w:rPr>
        <w:t>Teil 8</w:t>
      </w:r>
      <w:r w:rsidRPr="008E0F64">
        <w:t xml:space="preserve"> für den Teil, mit dessen Errichtung vor dem Datum des Inkrafttretens des vorliegenden Buches begonnen wurde.</w:t>
      </w:r>
    </w:p>
    <w:p w14:paraId="486FF454" w14:textId="77777777" w:rsidR="00A24B30" w:rsidRPr="008E0F64" w:rsidRDefault="00A24B30" w:rsidP="00A24B30">
      <w:pPr>
        <w:pStyle w:val="FOD-normal"/>
        <w:ind w:left="6"/>
      </w:pPr>
      <w:r w:rsidRPr="008E0F64">
        <w:t xml:space="preserve">Der für Energie zuständige Minister </w:t>
      </w:r>
      <w:r w:rsidRPr="008E0F64">
        <w:rPr>
          <w:color w:val="000000" w:themeColor="text1"/>
        </w:rPr>
        <w:t>kann durch Erlass Modalitäten in Bezug auf Form und Inhalt des Berichts festlegen</w:t>
      </w:r>
      <w:r w:rsidRPr="008E0F64">
        <w:t>. Dieser Bericht über den Kontrollbesuch wird in die Akte der elektrischen Anlage eingefügt.</w:t>
      </w:r>
    </w:p>
    <w:p w14:paraId="09FD1E53" w14:textId="77777777" w:rsidR="00A24B30" w:rsidRPr="008E0F64" w:rsidRDefault="00A24B30" w:rsidP="00A24B30">
      <w:pPr>
        <w:pStyle w:val="FOD-normal"/>
        <w:keepLines/>
        <w:ind w:left="6"/>
      </w:pPr>
      <w:r w:rsidRPr="008E0F64">
        <w:t>Die zugelassene Stelle oder die befugte Behörde, die diesen Kontrollbesuch durchgeführt hat, bewahrt mindestens fünf Jahre lang eine Kopie dieses Berichts auf.</w:t>
      </w:r>
    </w:p>
    <w:p w14:paraId="4E810788" w14:textId="77777777" w:rsidR="00A24B30" w:rsidRPr="008E0F64" w:rsidRDefault="00A24B30" w:rsidP="00A24B30">
      <w:pPr>
        <w:pStyle w:val="FOD-normal"/>
        <w:keepLines/>
        <w:ind w:left="6"/>
      </w:pPr>
      <w:r w:rsidRPr="008E0F64">
        <w:t xml:space="preserve">Der Bericht über den Kontrollbesuch muss dem Eigentümer, Verwalter oder Betreiber schriftlich oder in elektronischer Form übermittelt werden. </w:t>
      </w:r>
    </w:p>
    <w:p w14:paraId="470ABAC8" w14:textId="77777777" w:rsidR="00A24B30" w:rsidRPr="008E0F64" w:rsidRDefault="00A24B30" w:rsidP="00A24B30">
      <w:pPr>
        <w:pStyle w:val="FOD-normal"/>
        <w:keepLines/>
        <w:ind w:left="6"/>
      </w:pPr>
      <w:r w:rsidRPr="008E0F64">
        <w:t>Der Eigentümer, Verwalter, Betreiber oder die zugelassene Stelle legt den Bericht über den Kontrollbesuch auf Ersuchen des mit der Überwachung beauftragten Beamten vor. Auf Verlangen des mit der Überwachung beauftragten Beamten muss der Eigentümer, Verwalter, Betreiber oder die zugelassene Stelle der Verwaltung ebenfalls eine Kopie dieser Unterlage zukommen lassen.</w:t>
      </w:r>
    </w:p>
    <w:p w14:paraId="01AC6459" w14:textId="77777777" w:rsidR="00A24B30" w:rsidRPr="008E0F64" w:rsidRDefault="00A24B30" w:rsidP="00A24B30">
      <w:pPr>
        <w:pStyle w:val="FOD-normal"/>
        <w:ind w:left="6"/>
      </w:pPr>
      <w:r w:rsidRPr="008E0F64">
        <w:t xml:space="preserve">Werden beim Kontrollbesuch Verstöße festgestellt, gelten die Vorschriften von </w:t>
      </w:r>
      <w:r w:rsidRPr="008E0F64">
        <w:rPr>
          <w:i/>
        </w:rPr>
        <w:t>Abschnitt 9.1.4</w:t>
      </w:r>
      <w:r w:rsidRPr="008E0F64">
        <w:t>.</w:t>
      </w:r>
    </w:p>
    <w:p w14:paraId="4D926E11" w14:textId="77777777" w:rsidR="00A24B30" w:rsidRPr="008E0F64" w:rsidRDefault="00A24B30" w:rsidP="00A24B30">
      <w:pPr>
        <w:pStyle w:val="FOD-normal"/>
        <w:ind w:left="6"/>
      </w:pPr>
      <w:r w:rsidRPr="008E0F64">
        <w:t xml:space="preserve">Für alle späteren Kontrollbesuche gelten die Vorschriften der </w:t>
      </w:r>
      <w:r w:rsidRPr="008E0F64">
        <w:rPr>
          <w:i/>
        </w:rPr>
        <w:t>Abschnitte 6.5.1</w:t>
      </w:r>
      <w:r w:rsidRPr="008E0F64">
        <w:t xml:space="preserve"> und </w:t>
      </w:r>
      <w:r w:rsidRPr="008E0F64">
        <w:rPr>
          <w:i/>
        </w:rPr>
        <w:t>6.5.2</w:t>
      </w:r>
      <w:r w:rsidRPr="008E0F64">
        <w:t>.</w:t>
      </w:r>
    </w:p>
    <w:p w14:paraId="059563D0" w14:textId="77777777" w:rsidR="00A24B30" w:rsidRPr="008E0F64" w:rsidRDefault="00A24B30" w:rsidP="00A24B30">
      <w:pPr>
        <w:pStyle w:val="FOD-niv3"/>
      </w:pPr>
      <w:bookmarkStart w:id="3104" w:name="_Toc167268623"/>
      <w:bookmarkStart w:id="3105" w:name="_Toc167269786"/>
      <w:bookmarkStart w:id="3106" w:name="_Toc167270946"/>
      <w:r w:rsidRPr="008E0F64">
        <w:t>Abschnitt 8.4.4 - Kontrollbesuch einer alten nicht hauswirtschaftlichen elektrischen Anlage an Orten, an denen keine in Artikel 2 des Gesetzes vom 4. August 1996 über das Wohlbefinden der Arbeitnehmer bei der Ausführung ihrer Arbeit erwähnten Personen beschäftigt sind</w:t>
      </w:r>
      <w:bookmarkEnd w:id="3104"/>
      <w:bookmarkEnd w:id="3105"/>
      <w:bookmarkEnd w:id="3106"/>
    </w:p>
    <w:p w14:paraId="4F22E0AD" w14:textId="4E9D104F" w:rsidR="00A24B30" w:rsidRPr="008E0F64" w:rsidRDefault="00E035CD" w:rsidP="00A24B30">
      <w:pPr>
        <w:spacing w:after="120" w:line="240" w:lineRule="auto"/>
        <w:jc w:val="both"/>
        <w:rPr>
          <w:rFonts w:ascii="Trebuchet MS" w:hAnsi="Trebuchet MS"/>
          <w:sz w:val="19"/>
          <w:szCs w:val="19"/>
        </w:rPr>
      </w:pPr>
      <w:r w:rsidRPr="008E0F64">
        <w:rPr>
          <w:rFonts w:ascii="Trebuchet MS" w:hAnsi="Trebuchet MS"/>
          <w:sz w:val="19"/>
        </w:rPr>
        <w:t>[.</w:t>
      </w:r>
      <w:r w:rsidR="00A24B30" w:rsidRPr="008E0F64">
        <w:rPr>
          <w:rFonts w:ascii="Trebuchet MS" w:hAnsi="Trebuchet MS"/>
          <w:sz w:val="19"/>
        </w:rPr>
        <w:t>.</w:t>
      </w:r>
      <w:r w:rsidRPr="008E0F64">
        <w:rPr>
          <w:rFonts w:ascii="Trebuchet MS" w:hAnsi="Trebuchet MS"/>
          <w:sz w:val="19"/>
        </w:rPr>
        <w:t>.]</w:t>
      </w:r>
    </w:p>
    <w:p w14:paraId="08123CF2" w14:textId="77777777" w:rsidR="00A24B30" w:rsidRPr="008E0F64" w:rsidRDefault="00A24B30" w:rsidP="00A24B30">
      <w:pPr>
        <w:pStyle w:val="FOD-normal"/>
      </w:pPr>
      <w:r w:rsidRPr="008E0F64">
        <w:t>Ist ein Kontrollbesuch einer alten nicht hauswirtschaftlichen elektrischen Anlage an diesen Orten erforderlich, wird dieser von einer zugelassenen Stelle durchgeführt und dient er der Überprüfung der Konformität der elektrischen Anlage mit mindestens:</w:t>
      </w:r>
    </w:p>
    <w:p w14:paraId="3EB8B933" w14:textId="42FD8E63" w:rsidR="00A24B30" w:rsidRPr="008E0F64" w:rsidRDefault="00A24B30" w:rsidP="00445351">
      <w:pPr>
        <w:pStyle w:val="FOD-normal"/>
        <w:numPr>
          <w:ilvl w:val="0"/>
          <w:numId w:val="77"/>
        </w:numPr>
        <w:spacing w:before="0"/>
        <w:ind w:left="567" w:hanging="567"/>
      </w:pPr>
      <w:r w:rsidRPr="008E0F64">
        <w:t xml:space="preserve">den für sie geltenden Vorschriften des vorliegenden Buches, mit Ausnahme von </w:t>
      </w:r>
      <w:r w:rsidRPr="008E0F64">
        <w:rPr>
          <w:i/>
        </w:rPr>
        <w:t>Teil 8</w:t>
      </w:r>
      <w:r w:rsidRPr="008E0F64">
        <w:t xml:space="preserve"> für den Teil, mit dessen Errichtung nach dem Datum des Inkrafttretens des vorliegenden Buches begonnen wurde,</w:t>
      </w:r>
    </w:p>
    <w:p w14:paraId="4FA5B696" w14:textId="77777777" w:rsidR="00A24B30" w:rsidRPr="008E0F64" w:rsidRDefault="00A24B30" w:rsidP="00445351">
      <w:pPr>
        <w:pStyle w:val="FOD-normal"/>
        <w:numPr>
          <w:ilvl w:val="0"/>
          <w:numId w:val="77"/>
        </w:numPr>
        <w:spacing w:before="0" w:after="120"/>
        <w:ind w:left="567" w:hanging="567"/>
      </w:pPr>
      <w:r w:rsidRPr="008E0F64">
        <w:t xml:space="preserve">den für sie geltenden Vorschriften des vorliegenden Buches, einschließlich </w:t>
      </w:r>
      <w:r w:rsidRPr="008E0F64">
        <w:rPr>
          <w:i/>
        </w:rPr>
        <w:t>Teil 8</w:t>
      </w:r>
      <w:r w:rsidRPr="008E0F64">
        <w:t xml:space="preserve"> für den Teil, mit dessen Errichtung vor dem Datum des Inkrafttretens des vorliegenden Buches begonnen wurde.</w:t>
      </w:r>
    </w:p>
    <w:p w14:paraId="235A8943" w14:textId="77777777" w:rsidR="00A24B30" w:rsidRPr="008E0F64" w:rsidRDefault="00A24B30" w:rsidP="00A24B30">
      <w:pPr>
        <w:pStyle w:val="FOD-normal"/>
        <w:ind w:left="6"/>
      </w:pPr>
      <w:r w:rsidRPr="008E0F64">
        <w:t xml:space="preserve">Der für Energie zuständige Minister </w:t>
      </w:r>
      <w:r w:rsidRPr="008E0F64">
        <w:rPr>
          <w:color w:val="000000" w:themeColor="text1"/>
        </w:rPr>
        <w:t>kann durch Erlass Modalitäten in Bezug auf Form und Inhalt des Berichts festlegen</w:t>
      </w:r>
      <w:r w:rsidRPr="008E0F64">
        <w:t>. Dieser Bericht über den Kontrollbesuch wird in die Akte der elektrischen Anlage eingefügt.</w:t>
      </w:r>
    </w:p>
    <w:p w14:paraId="635090FA" w14:textId="77777777" w:rsidR="00A24B30" w:rsidRPr="008E0F64" w:rsidRDefault="00A24B30" w:rsidP="00A24B30">
      <w:pPr>
        <w:pStyle w:val="FOD-normal"/>
        <w:keepLines/>
        <w:ind w:left="6"/>
      </w:pPr>
      <w:r w:rsidRPr="008E0F64">
        <w:t>Die zugelassene Stelle oder die befugte Behörde, die diesen Kontrollbesuch durchgeführt hat, bewahrt mindestens fünf Jahre lang eine Kopie dieses Berichts auf.</w:t>
      </w:r>
    </w:p>
    <w:p w14:paraId="24D6A528" w14:textId="77777777" w:rsidR="00A24B30" w:rsidRPr="008E0F64" w:rsidRDefault="00A24B30" w:rsidP="00A24B30">
      <w:pPr>
        <w:pStyle w:val="FOD-normal"/>
        <w:keepLines/>
        <w:ind w:left="6"/>
      </w:pPr>
      <w:r w:rsidRPr="008E0F64">
        <w:t xml:space="preserve">Der Bericht über den Kontrollbesuch muss dem Eigentümer, Verwalter oder Betreiber schriftlich oder in elektronischer Form übermittelt werden. </w:t>
      </w:r>
    </w:p>
    <w:p w14:paraId="598ABD4E" w14:textId="77777777" w:rsidR="00A24B30" w:rsidRPr="008E0F64" w:rsidRDefault="00A24B30" w:rsidP="00A24B30">
      <w:pPr>
        <w:pStyle w:val="FOD-normal"/>
        <w:keepLines/>
        <w:ind w:left="6"/>
      </w:pPr>
      <w:r w:rsidRPr="008E0F64">
        <w:t>Der Eigentümer, Verwalter, Betreiber oder die zugelassene Stelle legt den Bericht über den Kontrollbesuch auf Ersuchen des mit der Überwachung beauftragten Beamten vor. Auf Verlangen des mit der Überwachung beauftragten Beamten muss der Eigentümer, Verwalter, Betreiber oder die zugelassene Stelle der Verwaltung ebenfalls eine Kopie dieser Unterlage zukommen lassen.</w:t>
      </w:r>
    </w:p>
    <w:p w14:paraId="3A8D4801" w14:textId="77777777" w:rsidR="00A24B30" w:rsidRPr="008E0F64" w:rsidRDefault="00A24B30" w:rsidP="00A24B30">
      <w:pPr>
        <w:pStyle w:val="FOD-normal"/>
      </w:pPr>
      <w:r w:rsidRPr="008E0F64">
        <w:lastRenderedPageBreak/>
        <w:t>Arbeiten, die zur Behebung der im Rahmen der regelmäßigen Kontrollbesuche festgestellten Verstöße erforderlich sind, werden unverzüglich ausgeführt und alle angemessenen Maßnahmen werden getroffen, damit diese Verstöße keine Gefahr für Personen und Güter darstellen, wenn die Anlage in Betrieb bleibt.</w:t>
      </w:r>
    </w:p>
    <w:p w14:paraId="59103311" w14:textId="77777777" w:rsidR="00A24B30" w:rsidRPr="008E0F64" w:rsidRDefault="00A24B30" w:rsidP="00A24B30">
      <w:pPr>
        <w:pStyle w:val="FOD-normal"/>
        <w:ind w:left="6"/>
      </w:pPr>
      <w:r w:rsidRPr="008E0F64">
        <w:t xml:space="preserve">Für alle späteren Kontrollbesuche gelten die Vorschriften der </w:t>
      </w:r>
      <w:r w:rsidRPr="008E0F64">
        <w:rPr>
          <w:i/>
        </w:rPr>
        <w:t>Abschnitte 6.5.1</w:t>
      </w:r>
      <w:r w:rsidRPr="008E0F64">
        <w:t xml:space="preserve"> und </w:t>
      </w:r>
      <w:r w:rsidRPr="008E0F64">
        <w:rPr>
          <w:i/>
        </w:rPr>
        <w:t>6.5.2</w:t>
      </w:r>
      <w:r w:rsidRPr="008E0F64">
        <w:t>.</w:t>
      </w:r>
    </w:p>
    <w:p w14:paraId="3ADBACF0" w14:textId="77777777" w:rsidR="001C0471" w:rsidRDefault="001C0471">
      <w:bookmarkStart w:id="3107" w:name="_Toc16234767"/>
      <w:bookmarkStart w:id="3108" w:name="_Toc167269892"/>
      <w:bookmarkEnd w:id="3009"/>
    </w:p>
    <w:p w14:paraId="70BC3471" w14:textId="77777777" w:rsidR="001C0471" w:rsidRDefault="001C0471"/>
    <w:p w14:paraId="76B6B033" w14:textId="77777777" w:rsidR="001C0471" w:rsidRDefault="001C0471" w:rsidP="00634FC0">
      <w:pPr>
        <w:ind w:firstLine="720"/>
      </w:pPr>
    </w:p>
    <w:p w14:paraId="637848AF" w14:textId="77777777" w:rsidR="00634FC0" w:rsidRDefault="00634FC0" w:rsidP="00634FC0"/>
    <w:p w14:paraId="05A6B070" w14:textId="77777777" w:rsidR="00634FC0" w:rsidRPr="00634FC0" w:rsidRDefault="00634FC0" w:rsidP="00634FC0">
      <w:pPr>
        <w:sectPr w:rsidR="00634FC0" w:rsidRPr="00634FC0" w:rsidSect="00CD2D20">
          <w:pgSz w:w="11907" w:h="16840" w:code="9"/>
          <w:pgMar w:top="1440" w:right="1440" w:bottom="1440" w:left="1440" w:header="708" w:footer="708" w:gutter="0"/>
          <w:cols w:space="708"/>
          <w:docGrid w:linePitch="360"/>
        </w:sectPr>
      </w:pPr>
    </w:p>
    <w:p w14:paraId="44E90A9A" w14:textId="66CB69B0" w:rsidR="00CE1B17" w:rsidRDefault="00CE1B17">
      <w:pPr>
        <w:rPr>
          <w:rFonts w:ascii="Trebuchet MS" w:hAnsi="Trebuchet MS"/>
          <w:b/>
          <w:sz w:val="32"/>
          <w:lang w:eastAsia="nl-NL"/>
        </w:rPr>
      </w:pPr>
    </w:p>
    <w:p w14:paraId="23FC1205" w14:textId="43E1B4FC" w:rsidR="00A24B30" w:rsidRPr="008E0F64" w:rsidRDefault="00A24B30" w:rsidP="00A24B30">
      <w:pPr>
        <w:pStyle w:val="FOD-niv1"/>
      </w:pPr>
      <w:bookmarkStart w:id="3109" w:name="_Toc196465659"/>
      <w:bookmarkStart w:id="3110" w:name="_Toc202779216"/>
      <w:r w:rsidRPr="008E0F64">
        <w:t>Teil 9 - Von Personen zu berücksichtigende allgemeine Vorschriften</w:t>
      </w:r>
      <w:bookmarkEnd w:id="3107"/>
      <w:bookmarkEnd w:id="3108"/>
      <w:bookmarkEnd w:id="3109"/>
      <w:bookmarkEnd w:id="3110"/>
    </w:p>
    <w:p w14:paraId="152214E0" w14:textId="093FB2B3" w:rsidR="003F1285" w:rsidRPr="008E0F64" w:rsidRDefault="00A24B30">
      <w:pPr>
        <w:pStyle w:val="TM1"/>
        <w:rPr>
          <w:rFonts w:asciiTheme="minorHAnsi" w:eastAsiaTheme="minorEastAsia" w:hAnsiTheme="minorHAnsi"/>
          <w:b w:val="0"/>
          <w:caps w:val="0"/>
          <w:kern w:val="2"/>
          <w:sz w:val="24"/>
          <w:szCs w:val="24"/>
          <w:lang w:eastAsia="fr-BE"/>
          <w14:ligatures w14:val="standardContextual"/>
        </w:rPr>
      </w:pPr>
      <w:r w:rsidRPr="008E0F64">
        <w:rPr>
          <w:i/>
          <w:caps w:val="0"/>
        </w:rPr>
        <w:fldChar w:fldCharType="begin"/>
      </w:r>
      <w:r w:rsidRPr="008E0F64">
        <w:rPr>
          <w:i/>
        </w:rPr>
        <w:instrText xml:space="preserve"> TOC \t "FOD-niv2;1;FOD-niv3;2;FOD-niv4;3;FOD-niv5;4" \b Partie_9 </w:instrText>
      </w:r>
      <w:r w:rsidRPr="008E0F64">
        <w:rPr>
          <w:i/>
          <w:caps w:val="0"/>
        </w:rPr>
        <w:fldChar w:fldCharType="separate"/>
      </w:r>
      <w:r w:rsidR="003F1285" w:rsidRPr="008E0F64">
        <w:t>Kapitel 9.1 - Pflichten des Eigentümers, Verwalters oder Betreibers</w:t>
      </w:r>
      <w:r w:rsidR="003F1285" w:rsidRPr="008E0F64">
        <w:tab/>
      </w:r>
      <w:r w:rsidR="003F1285" w:rsidRPr="008E0F64">
        <w:fldChar w:fldCharType="begin"/>
      </w:r>
      <w:r w:rsidR="003F1285" w:rsidRPr="008E0F64">
        <w:instrText xml:space="preserve"> PAGEREF _Toc191997300 \h </w:instrText>
      </w:r>
      <w:r w:rsidR="003F1285" w:rsidRPr="008E0F64">
        <w:fldChar w:fldCharType="separate"/>
      </w:r>
      <w:r w:rsidR="00A854F7">
        <w:t>276</w:t>
      </w:r>
      <w:r w:rsidR="003F1285" w:rsidRPr="008E0F64">
        <w:fldChar w:fldCharType="end"/>
      </w:r>
    </w:p>
    <w:p w14:paraId="5787A0D4" w14:textId="6EE929BB"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9.1.1 - Pflichten des Eigentümers, Verwalters oder Betreibers von nicht hauswirtschaftlichen elektrischen Anlagen</w:t>
      </w:r>
      <w:r w:rsidRPr="008E0F64">
        <w:tab/>
      </w:r>
      <w:r w:rsidRPr="008E0F64">
        <w:fldChar w:fldCharType="begin"/>
      </w:r>
      <w:r w:rsidRPr="008E0F64">
        <w:instrText xml:space="preserve"> PAGEREF _Toc191997301 \h </w:instrText>
      </w:r>
      <w:r w:rsidRPr="008E0F64">
        <w:fldChar w:fldCharType="separate"/>
      </w:r>
      <w:r w:rsidR="00A854F7">
        <w:t>276</w:t>
      </w:r>
      <w:r w:rsidRPr="008E0F64">
        <w:fldChar w:fldCharType="end"/>
      </w:r>
    </w:p>
    <w:p w14:paraId="0931BB7D" w14:textId="5B7EDA23"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9.1.2 - Pflichten des Eigentümers, Verwalters oder Betreibers von hauswirtschaftlichen elektrischen Anlagen</w:t>
      </w:r>
      <w:r w:rsidRPr="008E0F64">
        <w:tab/>
      </w:r>
      <w:r w:rsidRPr="008E0F64">
        <w:fldChar w:fldCharType="begin"/>
      </w:r>
      <w:r w:rsidRPr="008E0F64">
        <w:instrText xml:space="preserve"> PAGEREF _Toc191997302 \h </w:instrText>
      </w:r>
      <w:r w:rsidRPr="008E0F64">
        <w:fldChar w:fldCharType="separate"/>
      </w:r>
      <w:r w:rsidR="00A854F7">
        <w:t>277</w:t>
      </w:r>
      <w:r w:rsidRPr="008E0F64">
        <w:fldChar w:fldCharType="end"/>
      </w:r>
    </w:p>
    <w:p w14:paraId="53F24F0D" w14:textId="475F4944"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9.1.3 - Bei einer Konformitätsprüfung oder einem Kontrollbesuch als nicht konform befundene Anlagen</w:t>
      </w:r>
      <w:r w:rsidRPr="008E0F64">
        <w:tab/>
      </w:r>
      <w:r w:rsidRPr="008E0F64">
        <w:fldChar w:fldCharType="begin"/>
      </w:r>
      <w:r w:rsidRPr="008E0F64">
        <w:instrText xml:space="preserve"> PAGEREF _Toc191997303 \h </w:instrText>
      </w:r>
      <w:r w:rsidRPr="008E0F64">
        <w:fldChar w:fldCharType="separate"/>
      </w:r>
      <w:r w:rsidR="00A854F7">
        <w:t>277</w:t>
      </w:r>
      <w:r w:rsidRPr="008E0F64">
        <w:fldChar w:fldCharType="end"/>
      </w:r>
    </w:p>
    <w:p w14:paraId="11CF78BF" w14:textId="35F6ED16"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9.1.3.1 - Konformitätsprüfung</w:t>
      </w:r>
      <w:r w:rsidRPr="008E0F64">
        <w:rPr>
          <w:noProof/>
        </w:rPr>
        <w:tab/>
      </w:r>
      <w:r w:rsidRPr="008E0F64">
        <w:rPr>
          <w:noProof/>
        </w:rPr>
        <w:fldChar w:fldCharType="begin"/>
      </w:r>
      <w:r w:rsidRPr="008E0F64">
        <w:rPr>
          <w:noProof/>
        </w:rPr>
        <w:instrText xml:space="preserve"> PAGEREF _Toc191997304 \h </w:instrText>
      </w:r>
      <w:r w:rsidRPr="008E0F64">
        <w:rPr>
          <w:noProof/>
        </w:rPr>
      </w:r>
      <w:r w:rsidRPr="008E0F64">
        <w:rPr>
          <w:noProof/>
        </w:rPr>
        <w:fldChar w:fldCharType="separate"/>
      </w:r>
      <w:r w:rsidR="00A854F7">
        <w:rPr>
          <w:noProof/>
        </w:rPr>
        <w:t>277</w:t>
      </w:r>
      <w:r w:rsidRPr="008E0F64">
        <w:rPr>
          <w:noProof/>
        </w:rPr>
        <w:fldChar w:fldCharType="end"/>
      </w:r>
    </w:p>
    <w:p w14:paraId="5F57F4C0" w14:textId="51AF6217"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9.1.3.2 - Kontrollbesuch</w:t>
      </w:r>
      <w:r w:rsidRPr="008E0F64">
        <w:rPr>
          <w:noProof/>
        </w:rPr>
        <w:tab/>
      </w:r>
      <w:r w:rsidRPr="008E0F64">
        <w:rPr>
          <w:noProof/>
        </w:rPr>
        <w:fldChar w:fldCharType="begin"/>
      </w:r>
      <w:r w:rsidRPr="008E0F64">
        <w:rPr>
          <w:noProof/>
        </w:rPr>
        <w:instrText xml:space="preserve"> PAGEREF _Toc191997305 \h </w:instrText>
      </w:r>
      <w:r w:rsidRPr="008E0F64">
        <w:rPr>
          <w:noProof/>
        </w:rPr>
      </w:r>
      <w:r w:rsidRPr="008E0F64">
        <w:rPr>
          <w:noProof/>
        </w:rPr>
        <w:fldChar w:fldCharType="separate"/>
      </w:r>
      <w:r w:rsidR="00A854F7">
        <w:rPr>
          <w:noProof/>
        </w:rPr>
        <w:t>277</w:t>
      </w:r>
      <w:r w:rsidRPr="008E0F64">
        <w:rPr>
          <w:noProof/>
        </w:rPr>
        <w:fldChar w:fldCharType="end"/>
      </w:r>
    </w:p>
    <w:p w14:paraId="4C5560E3" w14:textId="1602AD19"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9.1.4 - Bei dem Kontrollbesuch einer alten hauswirtschaftlichen elektrischen Anlage als nicht konform befundene Anlagen</w:t>
      </w:r>
      <w:r w:rsidRPr="008E0F64">
        <w:tab/>
      </w:r>
      <w:r w:rsidRPr="008E0F64">
        <w:fldChar w:fldCharType="begin"/>
      </w:r>
      <w:r w:rsidRPr="008E0F64">
        <w:instrText xml:space="preserve"> PAGEREF _Toc191997306 \h </w:instrText>
      </w:r>
      <w:r w:rsidRPr="008E0F64">
        <w:fldChar w:fldCharType="separate"/>
      </w:r>
      <w:r w:rsidR="00A854F7">
        <w:t>277</w:t>
      </w:r>
      <w:r w:rsidRPr="008E0F64">
        <w:fldChar w:fldCharType="end"/>
      </w:r>
    </w:p>
    <w:p w14:paraId="0272B6F7" w14:textId="39ABD2A7"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9.1.5 - Lage von unterirdischen elektrischen Leitungen</w:t>
      </w:r>
      <w:r w:rsidRPr="008E0F64">
        <w:tab/>
      </w:r>
      <w:r w:rsidRPr="008E0F64">
        <w:fldChar w:fldCharType="begin"/>
      </w:r>
      <w:r w:rsidRPr="008E0F64">
        <w:instrText xml:space="preserve"> PAGEREF _Toc191997307 \h </w:instrText>
      </w:r>
      <w:r w:rsidRPr="008E0F64">
        <w:fldChar w:fldCharType="separate"/>
      </w:r>
      <w:r w:rsidR="00A854F7">
        <w:t>278</w:t>
      </w:r>
      <w:r w:rsidRPr="008E0F64">
        <w:fldChar w:fldCharType="end"/>
      </w:r>
    </w:p>
    <w:p w14:paraId="05E1D4B0" w14:textId="6406B213"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9.1.6 - Unterlage in Bezug auf äußere Einflüsse</w:t>
      </w:r>
      <w:r w:rsidRPr="008E0F64">
        <w:tab/>
      </w:r>
      <w:r w:rsidRPr="008E0F64">
        <w:fldChar w:fldCharType="begin"/>
      </w:r>
      <w:r w:rsidRPr="008E0F64">
        <w:instrText xml:space="preserve"> PAGEREF _Toc191997308 \h </w:instrText>
      </w:r>
      <w:r w:rsidRPr="008E0F64">
        <w:fldChar w:fldCharType="separate"/>
      </w:r>
      <w:r w:rsidR="00A854F7">
        <w:t>278</w:t>
      </w:r>
      <w:r w:rsidRPr="008E0F64">
        <w:fldChar w:fldCharType="end"/>
      </w:r>
    </w:p>
    <w:p w14:paraId="43A904D5" w14:textId="0E2568FD" w:rsidR="003F1285" w:rsidRPr="008E0F64" w:rsidRDefault="003F1285">
      <w:pPr>
        <w:pStyle w:val="TM2"/>
        <w:rPr>
          <w:rFonts w:asciiTheme="minorHAnsi" w:hAnsiTheme="minorHAnsi"/>
          <w:b w:val="0"/>
          <w:kern w:val="2"/>
          <w:sz w:val="24"/>
          <w:szCs w:val="24"/>
          <w:lang w:eastAsia="fr-BE"/>
          <w14:ligatures w14:val="standardContextual"/>
        </w:rPr>
      </w:pPr>
      <w:r w:rsidRPr="008E0F64">
        <w:t>Abschnitt 9.1.7 - Zonenpläne</w:t>
      </w:r>
      <w:r w:rsidRPr="008E0F64">
        <w:tab/>
      </w:r>
      <w:r w:rsidRPr="008E0F64">
        <w:fldChar w:fldCharType="begin"/>
      </w:r>
      <w:r w:rsidRPr="008E0F64">
        <w:instrText xml:space="preserve"> PAGEREF _Toc191997309 \h </w:instrText>
      </w:r>
      <w:r w:rsidRPr="008E0F64">
        <w:fldChar w:fldCharType="separate"/>
      </w:r>
      <w:r w:rsidR="00A854F7">
        <w:t>279</w:t>
      </w:r>
      <w:r w:rsidRPr="008E0F64">
        <w:fldChar w:fldCharType="end"/>
      </w:r>
    </w:p>
    <w:p w14:paraId="462B463F" w14:textId="5468B0CE" w:rsidR="003F1285" w:rsidRPr="008E0F64" w:rsidRDefault="003F1285">
      <w:pPr>
        <w:pStyle w:val="TM1"/>
        <w:rPr>
          <w:rFonts w:asciiTheme="minorHAnsi" w:eastAsiaTheme="minorEastAsia" w:hAnsiTheme="minorHAnsi"/>
          <w:b w:val="0"/>
          <w:caps w:val="0"/>
          <w:kern w:val="2"/>
          <w:sz w:val="24"/>
          <w:szCs w:val="24"/>
          <w:lang w:eastAsia="fr-BE"/>
          <w14:ligatures w14:val="standardContextual"/>
        </w:rPr>
      </w:pPr>
      <w:r w:rsidRPr="008E0F64">
        <w:t>Kapitel 9.2 - Zuteilung der Codes BA4/BA5</w:t>
      </w:r>
      <w:r w:rsidRPr="008E0F64">
        <w:tab/>
      </w:r>
      <w:r w:rsidRPr="008E0F64">
        <w:fldChar w:fldCharType="begin"/>
      </w:r>
      <w:r w:rsidRPr="008E0F64">
        <w:instrText xml:space="preserve"> PAGEREF _Toc191997310 \h </w:instrText>
      </w:r>
      <w:r w:rsidRPr="008E0F64">
        <w:fldChar w:fldCharType="separate"/>
      </w:r>
      <w:r w:rsidR="00A854F7">
        <w:t>279</w:t>
      </w:r>
      <w:r w:rsidRPr="008E0F64">
        <w:fldChar w:fldCharType="end"/>
      </w:r>
    </w:p>
    <w:p w14:paraId="0532B881" w14:textId="56EB0CFC" w:rsidR="003F1285" w:rsidRPr="008E0F64" w:rsidRDefault="003F1285">
      <w:pPr>
        <w:pStyle w:val="TM1"/>
        <w:rPr>
          <w:rFonts w:asciiTheme="minorHAnsi" w:eastAsiaTheme="minorEastAsia" w:hAnsiTheme="minorHAnsi"/>
          <w:b w:val="0"/>
          <w:caps w:val="0"/>
          <w:kern w:val="2"/>
          <w:sz w:val="24"/>
          <w:szCs w:val="24"/>
          <w:lang w:eastAsia="fr-BE"/>
          <w14:ligatures w14:val="standardContextual"/>
        </w:rPr>
      </w:pPr>
      <w:r w:rsidRPr="008E0F64">
        <w:t>Kapitel 9.3 - Arbeiten an elektrischen Anlagen</w:t>
      </w:r>
      <w:r w:rsidRPr="008E0F64">
        <w:tab/>
      </w:r>
      <w:r w:rsidRPr="008E0F64">
        <w:fldChar w:fldCharType="begin"/>
      </w:r>
      <w:r w:rsidRPr="008E0F64">
        <w:instrText xml:space="preserve"> PAGEREF _Toc191997311 \h </w:instrText>
      </w:r>
      <w:r w:rsidRPr="008E0F64">
        <w:fldChar w:fldCharType="separate"/>
      </w:r>
      <w:r w:rsidR="00A854F7">
        <w:t>279</w:t>
      </w:r>
      <w:r w:rsidRPr="008E0F64">
        <w:fldChar w:fldCharType="end"/>
      </w:r>
    </w:p>
    <w:p w14:paraId="05DCE9A2" w14:textId="3C4604D7" w:rsidR="003F1285" w:rsidRPr="008E0F64" w:rsidRDefault="003F1285">
      <w:pPr>
        <w:pStyle w:val="TM2"/>
        <w:rPr>
          <w:rFonts w:asciiTheme="minorHAnsi" w:hAnsiTheme="minorHAnsi"/>
          <w:b w:val="0"/>
          <w:kern w:val="2"/>
          <w:sz w:val="24"/>
          <w:szCs w:val="24"/>
          <w:lang w:eastAsia="fr-BE"/>
          <w14:ligatures w14:val="standardContextual"/>
        </w:rPr>
      </w:pPr>
      <w:r w:rsidRPr="008E0F64">
        <w:t>Abschnitt 9.3.1 - Anwendungsbereich</w:t>
      </w:r>
      <w:r w:rsidRPr="008E0F64">
        <w:tab/>
      </w:r>
      <w:r w:rsidRPr="008E0F64">
        <w:fldChar w:fldCharType="begin"/>
      </w:r>
      <w:r w:rsidRPr="008E0F64">
        <w:instrText xml:space="preserve"> PAGEREF _Toc191997312 \h </w:instrText>
      </w:r>
      <w:r w:rsidRPr="008E0F64">
        <w:fldChar w:fldCharType="separate"/>
      </w:r>
      <w:r w:rsidR="00A854F7">
        <w:t>279</w:t>
      </w:r>
      <w:r w:rsidRPr="008E0F64">
        <w:fldChar w:fldCharType="end"/>
      </w:r>
    </w:p>
    <w:p w14:paraId="06FBAB3F" w14:textId="2C4B17D8" w:rsidR="003F1285" w:rsidRPr="008E0F64" w:rsidRDefault="003F1285">
      <w:pPr>
        <w:pStyle w:val="TM2"/>
        <w:rPr>
          <w:rFonts w:asciiTheme="minorHAnsi" w:hAnsiTheme="minorHAnsi"/>
          <w:b w:val="0"/>
          <w:kern w:val="2"/>
          <w:sz w:val="24"/>
          <w:szCs w:val="24"/>
          <w:lang w:eastAsia="fr-BE"/>
          <w14:ligatures w14:val="standardContextual"/>
        </w:rPr>
      </w:pPr>
      <w:r w:rsidRPr="008E0F64">
        <w:t>Abschnitt 9.3.2 - Allgemeine Vorschriften</w:t>
      </w:r>
      <w:r w:rsidRPr="008E0F64">
        <w:tab/>
      </w:r>
      <w:r w:rsidRPr="008E0F64">
        <w:fldChar w:fldCharType="begin"/>
      </w:r>
      <w:r w:rsidRPr="008E0F64">
        <w:instrText xml:space="preserve"> PAGEREF _Toc191997313 \h </w:instrText>
      </w:r>
      <w:r w:rsidRPr="008E0F64">
        <w:fldChar w:fldCharType="separate"/>
      </w:r>
      <w:r w:rsidR="00A854F7">
        <w:t>279</w:t>
      </w:r>
      <w:r w:rsidRPr="008E0F64">
        <w:fldChar w:fldCharType="end"/>
      </w:r>
    </w:p>
    <w:p w14:paraId="7FE5369F" w14:textId="0F4AA072"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9.3.2.1 - Grundprinzip</w:t>
      </w:r>
      <w:r w:rsidRPr="008E0F64">
        <w:rPr>
          <w:noProof/>
        </w:rPr>
        <w:tab/>
      </w:r>
      <w:r w:rsidRPr="008E0F64">
        <w:rPr>
          <w:noProof/>
        </w:rPr>
        <w:fldChar w:fldCharType="begin"/>
      </w:r>
      <w:r w:rsidRPr="008E0F64">
        <w:rPr>
          <w:noProof/>
        </w:rPr>
        <w:instrText xml:space="preserve"> PAGEREF _Toc191997314 \h </w:instrText>
      </w:r>
      <w:r w:rsidRPr="008E0F64">
        <w:rPr>
          <w:noProof/>
        </w:rPr>
      </w:r>
      <w:r w:rsidRPr="008E0F64">
        <w:rPr>
          <w:noProof/>
        </w:rPr>
        <w:fldChar w:fldCharType="separate"/>
      </w:r>
      <w:r w:rsidR="00A854F7">
        <w:rPr>
          <w:noProof/>
        </w:rPr>
        <w:t>279</w:t>
      </w:r>
      <w:r w:rsidRPr="008E0F64">
        <w:rPr>
          <w:noProof/>
        </w:rPr>
        <w:fldChar w:fldCharType="end"/>
      </w:r>
    </w:p>
    <w:p w14:paraId="176D6E72" w14:textId="5B5F7960"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9.3.2.2 - Personal</w:t>
      </w:r>
      <w:r w:rsidRPr="008E0F64">
        <w:rPr>
          <w:noProof/>
        </w:rPr>
        <w:tab/>
      </w:r>
      <w:r w:rsidRPr="008E0F64">
        <w:rPr>
          <w:noProof/>
        </w:rPr>
        <w:fldChar w:fldCharType="begin"/>
      </w:r>
      <w:r w:rsidRPr="008E0F64">
        <w:rPr>
          <w:noProof/>
        </w:rPr>
        <w:instrText xml:space="preserve"> PAGEREF _Toc191997315 \h </w:instrText>
      </w:r>
      <w:r w:rsidRPr="008E0F64">
        <w:rPr>
          <w:noProof/>
        </w:rPr>
      </w:r>
      <w:r w:rsidRPr="008E0F64">
        <w:rPr>
          <w:noProof/>
        </w:rPr>
        <w:fldChar w:fldCharType="separate"/>
      </w:r>
      <w:r w:rsidR="00A854F7">
        <w:rPr>
          <w:noProof/>
        </w:rPr>
        <w:t>280</w:t>
      </w:r>
      <w:r w:rsidRPr="008E0F64">
        <w:rPr>
          <w:noProof/>
        </w:rPr>
        <w:fldChar w:fldCharType="end"/>
      </w:r>
    </w:p>
    <w:p w14:paraId="5C32C87B" w14:textId="048FD97F"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9.3.2.3 - Organisation</w:t>
      </w:r>
      <w:r w:rsidRPr="008E0F64">
        <w:rPr>
          <w:noProof/>
        </w:rPr>
        <w:tab/>
      </w:r>
      <w:r w:rsidRPr="008E0F64">
        <w:rPr>
          <w:noProof/>
        </w:rPr>
        <w:fldChar w:fldCharType="begin"/>
      </w:r>
      <w:r w:rsidRPr="008E0F64">
        <w:rPr>
          <w:noProof/>
        </w:rPr>
        <w:instrText xml:space="preserve"> PAGEREF _Toc191997316 \h </w:instrText>
      </w:r>
      <w:r w:rsidRPr="008E0F64">
        <w:rPr>
          <w:noProof/>
        </w:rPr>
      </w:r>
      <w:r w:rsidRPr="008E0F64">
        <w:rPr>
          <w:noProof/>
        </w:rPr>
        <w:fldChar w:fldCharType="separate"/>
      </w:r>
      <w:r w:rsidR="00A854F7">
        <w:rPr>
          <w:noProof/>
        </w:rPr>
        <w:t>280</w:t>
      </w:r>
      <w:r w:rsidRPr="008E0F64">
        <w:rPr>
          <w:noProof/>
        </w:rPr>
        <w:fldChar w:fldCharType="end"/>
      </w:r>
    </w:p>
    <w:p w14:paraId="2341F1F3" w14:textId="591839C7" w:rsidR="003F1285" w:rsidRPr="008E0F64" w:rsidRDefault="003F1285">
      <w:pPr>
        <w:pStyle w:val="TM2"/>
        <w:rPr>
          <w:rFonts w:asciiTheme="minorHAnsi" w:hAnsiTheme="minorHAnsi"/>
          <w:b w:val="0"/>
          <w:kern w:val="2"/>
          <w:sz w:val="24"/>
          <w:szCs w:val="24"/>
          <w:lang w:eastAsia="fr-BE"/>
          <w14:ligatures w14:val="standardContextual"/>
        </w:rPr>
      </w:pPr>
      <w:r w:rsidRPr="008E0F64">
        <w:t>Abschnitt 9.3.3 - Betriebsarbeiten</w:t>
      </w:r>
      <w:r w:rsidRPr="008E0F64">
        <w:tab/>
      </w:r>
      <w:r w:rsidRPr="008E0F64">
        <w:fldChar w:fldCharType="begin"/>
      </w:r>
      <w:r w:rsidRPr="008E0F64">
        <w:instrText xml:space="preserve"> PAGEREF _Toc191997317 \h </w:instrText>
      </w:r>
      <w:r w:rsidRPr="008E0F64">
        <w:fldChar w:fldCharType="separate"/>
      </w:r>
      <w:r w:rsidR="00A854F7">
        <w:t>280</w:t>
      </w:r>
      <w:r w:rsidRPr="008E0F64">
        <w:fldChar w:fldCharType="end"/>
      </w:r>
    </w:p>
    <w:p w14:paraId="33EBB3E5" w14:textId="2D2B5BE7"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9.3.3.1 - Allgemeines</w:t>
      </w:r>
      <w:r w:rsidRPr="008E0F64">
        <w:rPr>
          <w:noProof/>
        </w:rPr>
        <w:tab/>
      </w:r>
      <w:r w:rsidRPr="008E0F64">
        <w:rPr>
          <w:noProof/>
        </w:rPr>
        <w:fldChar w:fldCharType="begin"/>
      </w:r>
      <w:r w:rsidRPr="008E0F64">
        <w:rPr>
          <w:noProof/>
        </w:rPr>
        <w:instrText xml:space="preserve"> PAGEREF _Toc191997318 \h </w:instrText>
      </w:r>
      <w:r w:rsidRPr="008E0F64">
        <w:rPr>
          <w:noProof/>
        </w:rPr>
      </w:r>
      <w:r w:rsidRPr="008E0F64">
        <w:rPr>
          <w:noProof/>
        </w:rPr>
        <w:fldChar w:fldCharType="separate"/>
      </w:r>
      <w:r w:rsidR="00A854F7">
        <w:rPr>
          <w:noProof/>
        </w:rPr>
        <w:t>280</w:t>
      </w:r>
      <w:r w:rsidRPr="008E0F64">
        <w:rPr>
          <w:noProof/>
        </w:rPr>
        <w:fldChar w:fldCharType="end"/>
      </w:r>
    </w:p>
    <w:p w14:paraId="74613001" w14:textId="63DBA2B3"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9.3.3.2 - Bedienung unter Strom und Bedienung unter Spannung</w:t>
      </w:r>
      <w:r w:rsidRPr="008E0F64">
        <w:rPr>
          <w:noProof/>
        </w:rPr>
        <w:tab/>
      </w:r>
      <w:r w:rsidRPr="008E0F64">
        <w:rPr>
          <w:noProof/>
        </w:rPr>
        <w:fldChar w:fldCharType="begin"/>
      </w:r>
      <w:r w:rsidRPr="008E0F64">
        <w:rPr>
          <w:noProof/>
        </w:rPr>
        <w:instrText xml:space="preserve"> PAGEREF _Toc191997319 \h </w:instrText>
      </w:r>
      <w:r w:rsidRPr="008E0F64">
        <w:rPr>
          <w:noProof/>
        </w:rPr>
      </w:r>
      <w:r w:rsidRPr="008E0F64">
        <w:rPr>
          <w:noProof/>
        </w:rPr>
        <w:fldChar w:fldCharType="separate"/>
      </w:r>
      <w:r w:rsidR="00A854F7">
        <w:rPr>
          <w:noProof/>
        </w:rPr>
        <w:t>281</w:t>
      </w:r>
      <w:r w:rsidRPr="008E0F64">
        <w:rPr>
          <w:noProof/>
        </w:rPr>
        <w:fldChar w:fldCharType="end"/>
      </w:r>
    </w:p>
    <w:p w14:paraId="4F7B9212" w14:textId="4C70132D" w:rsidR="003F1285" w:rsidRPr="008E0F64" w:rsidRDefault="003F1285">
      <w:pPr>
        <w:pStyle w:val="TM2"/>
        <w:rPr>
          <w:rFonts w:asciiTheme="minorHAnsi" w:hAnsiTheme="minorHAnsi"/>
          <w:b w:val="0"/>
          <w:kern w:val="2"/>
          <w:sz w:val="24"/>
          <w:szCs w:val="24"/>
          <w:lang w:eastAsia="fr-BE"/>
          <w14:ligatures w14:val="standardContextual"/>
        </w:rPr>
      </w:pPr>
      <w:r w:rsidRPr="008E0F64">
        <w:t>Abschnitt 9.3.4 - Arbeitsverfahren</w:t>
      </w:r>
      <w:r w:rsidRPr="008E0F64">
        <w:tab/>
      </w:r>
      <w:r w:rsidRPr="008E0F64">
        <w:fldChar w:fldCharType="begin"/>
      </w:r>
      <w:r w:rsidRPr="008E0F64">
        <w:instrText xml:space="preserve"> PAGEREF _Toc191997320 \h </w:instrText>
      </w:r>
      <w:r w:rsidRPr="008E0F64">
        <w:fldChar w:fldCharType="separate"/>
      </w:r>
      <w:r w:rsidR="00A854F7">
        <w:t>281</w:t>
      </w:r>
      <w:r w:rsidRPr="008E0F64">
        <w:fldChar w:fldCharType="end"/>
      </w:r>
    </w:p>
    <w:p w14:paraId="529F922E" w14:textId="49C51ABA"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9.3.4.1 - Vorbereitung</w:t>
      </w:r>
      <w:r w:rsidRPr="008E0F64">
        <w:rPr>
          <w:noProof/>
        </w:rPr>
        <w:tab/>
      </w:r>
      <w:r w:rsidRPr="008E0F64">
        <w:rPr>
          <w:noProof/>
        </w:rPr>
        <w:fldChar w:fldCharType="begin"/>
      </w:r>
      <w:r w:rsidRPr="008E0F64">
        <w:rPr>
          <w:noProof/>
        </w:rPr>
        <w:instrText xml:space="preserve"> PAGEREF _Toc191997321 \h </w:instrText>
      </w:r>
      <w:r w:rsidRPr="008E0F64">
        <w:rPr>
          <w:noProof/>
        </w:rPr>
      </w:r>
      <w:r w:rsidRPr="008E0F64">
        <w:rPr>
          <w:noProof/>
        </w:rPr>
        <w:fldChar w:fldCharType="separate"/>
      </w:r>
      <w:r w:rsidR="00A854F7">
        <w:rPr>
          <w:noProof/>
        </w:rPr>
        <w:t>281</w:t>
      </w:r>
      <w:r w:rsidRPr="008E0F64">
        <w:rPr>
          <w:noProof/>
        </w:rPr>
        <w:fldChar w:fldCharType="end"/>
      </w:r>
    </w:p>
    <w:p w14:paraId="4EB7E027" w14:textId="5D64E062"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9.3.4.2 - Arbeiten im spannungsfreien Zustand</w:t>
      </w:r>
      <w:r w:rsidRPr="008E0F64">
        <w:rPr>
          <w:noProof/>
        </w:rPr>
        <w:tab/>
      </w:r>
      <w:r w:rsidRPr="008E0F64">
        <w:rPr>
          <w:noProof/>
        </w:rPr>
        <w:fldChar w:fldCharType="begin"/>
      </w:r>
      <w:r w:rsidRPr="008E0F64">
        <w:rPr>
          <w:noProof/>
        </w:rPr>
        <w:instrText xml:space="preserve"> PAGEREF _Toc191997322 \h </w:instrText>
      </w:r>
      <w:r w:rsidRPr="008E0F64">
        <w:rPr>
          <w:noProof/>
        </w:rPr>
      </w:r>
      <w:r w:rsidRPr="008E0F64">
        <w:rPr>
          <w:noProof/>
        </w:rPr>
        <w:fldChar w:fldCharType="separate"/>
      </w:r>
      <w:r w:rsidR="00A854F7">
        <w:rPr>
          <w:noProof/>
        </w:rPr>
        <w:t>282</w:t>
      </w:r>
      <w:r w:rsidRPr="008E0F64">
        <w:rPr>
          <w:noProof/>
        </w:rPr>
        <w:fldChar w:fldCharType="end"/>
      </w:r>
    </w:p>
    <w:p w14:paraId="7F1F1227" w14:textId="79DCF0A4"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9.3.4.3 - Arbeiten unter Spannung</w:t>
      </w:r>
      <w:r w:rsidRPr="008E0F64">
        <w:rPr>
          <w:noProof/>
        </w:rPr>
        <w:tab/>
      </w:r>
      <w:r w:rsidRPr="008E0F64">
        <w:rPr>
          <w:noProof/>
        </w:rPr>
        <w:fldChar w:fldCharType="begin"/>
      </w:r>
      <w:r w:rsidRPr="008E0F64">
        <w:rPr>
          <w:noProof/>
        </w:rPr>
        <w:instrText xml:space="preserve"> PAGEREF _Toc191997323 \h </w:instrText>
      </w:r>
      <w:r w:rsidRPr="008E0F64">
        <w:rPr>
          <w:noProof/>
        </w:rPr>
      </w:r>
      <w:r w:rsidRPr="008E0F64">
        <w:rPr>
          <w:noProof/>
        </w:rPr>
        <w:fldChar w:fldCharType="separate"/>
      </w:r>
      <w:r w:rsidR="00A854F7">
        <w:rPr>
          <w:noProof/>
        </w:rPr>
        <w:t>283</w:t>
      </w:r>
      <w:r w:rsidRPr="008E0F64">
        <w:rPr>
          <w:noProof/>
        </w:rPr>
        <w:fldChar w:fldCharType="end"/>
      </w:r>
    </w:p>
    <w:p w14:paraId="66086823" w14:textId="644C3AEF"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9.3.4.4 - Arbeiten in der Nähe unter Spannung stehender Teile</w:t>
      </w:r>
      <w:r w:rsidRPr="008E0F64">
        <w:rPr>
          <w:noProof/>
        </w:rPr>
        <w:tab/>
      </w:r>
      <w:r w:rsidRPr="008E0F64">
        <w:rPr>
          <w:noProof/>
        </w:rPr>
        <w:fldChar w:fldCharType="begin"/>
      </w:r>
      <w:r w:rsidRPr="008E0F64">
        <w:rPr>
          <w:noProof/>
        </w:rPr>
        <w:instrText xml:space="preserve"> PAGEREF _Toc191997324 \h </w:instrText>
      </w:r>
      <w:r w:rsidRPr="008E0F64">
        <w:rPr>
          <w:noProof/>
        </w:rPr>
      </w:r>
      <w:r w:rsidRPr="008E0F64">
        <w:rPr>
          <w:noProof/>
        </w:rPr>
        <w:fldChar w:fldCharType="separate"/>
      </w:r>
      <w:r w:rsidR="00A854F7">
        <w:rPr>
          <w:noProof/>
        </w:rPr>
        <w:t>285</w:t>
      </w:r>
      <w:r w:rsidRPr="008E0F64">
        <w:rPr>
          <w:noProof/>
        </w:rPr>
        <w:fldChar w:fldCharType="end"/>
      </w:r>
    </w:p>
    <w:p w14:paraId="6B8FFE39" w14:textId="05450EB2" w:rsidR="003F1285" w:rsidRPr="008E0F64" w:rsidRDefault="003F1285">
      <w:pPr>
        <w:pStyle w:val="TM2"/>
        <w:rPr>
          <w:rFonts w:asciiTheme="minorHAnsi" w:hAnsiTheme="minorHAnsi"/>
          <w:b w:val="0"/>
          <w:kern w:val="2"/>
          <w:sz w:val="24"/>
          <w:szCs w:val="24"/>
          <w:lang w:eastAsia="fr-BE"/>
          <w14:ligatures w14:val="standardContextual"/>
        </w:rPr>
      </w:pPr>
      <w:r w:rsidRPr="008E0F64">
        <w:t>Abschnitt 9.3.5 - Instandhaltungsarbeiten</w:t>
      </w:r>
      <w:r w:rsidRPr="008E0F64">
        <w:tab/>
      </w:r>
      <w:r w:rsidRPr="008E0F64">
        <w:fldChar w:fldCharType="begin"/>
      </w:r>
      <w:r w:rsidRPr="008E0F64">
        <w:instrText xml:space="preserve"> PAGEREF _Toc191997325 \h </w:instrText>
      </w:r>
      <w:r w:rsidRPr="008E0F64">
        <w:fldChar w:fldCharType="separate"/>
      </w:r>
      <w:r w:rsidR="00A854F7">
        <w:t>286</w:t>
      </w:r>
      <w:r w:rsidRPr="008E0F64">
        <w:fldChar w:fldCharType="end"/>
      </w:r>
    </w:p>
    <w:p w14:paraId="0E18C60C" w14:textId="620B6ACA"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9.3.5.1 - Allgemeines</w:t>
      </w:r>
      <w:r w:rsidRPr="008E0F64">
        <w:rPr>
          <w:noProof/>
        </w:rPr>
        <w:tab/>
      </w:r>
      <w:r w:rsidRPr="008E0F64">
        <w:rPr>
          <w:noProof/>
        </w:rPr>
        <w:fldChar w:fldCharType="begin"/>
      </w:r>
      <w:r w:rsidRPr="008E0F64">
        <w:rPr>
          <w:noProof/>
        </w:rPr>
        <w:instrText xml:space="preserve"> PAGEREF _Toc191997326 \h </w:instrText>
      </w:r>
      <w:r w:rsidRPr="008E0F64">
        <w:rPr>
          <w:noProof/>
        </w:rPr>
      </w:r>
      <w:r w:rsidRPr="008E0F64">
        <w:rPr>
          <w:noProof/>
        </w:rPr>
        <w:fldChar w:fldCharType="separate"/>
      </w:r>
      <w:r w:rsidR="00A854F7">
        <w:rPr>
          <w:noProof/>
        </w:rPr>
        <w:t>286</w:t>
      </w:r>
      <w:r w:rsidRPr="008E0F64">
        <w:rPr>
          <w:noProof/>
        </w:rPr>
        <w:fldChar w:fldCharType="end"/>
      </w:r>
    </w:p>
    <w:p w14:paraId="67727F37" w14:textId="62B0C9EA"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9.3.5.2 - Personal</w:t>
      </w:r>
      <w:r w:rsidRPr="008E0F64">
        <w:rPr>
          <w:noProof/>
        </w:rPr>
        <w:tab/>
      </w:r>
      <w:r w:rsidRPr="008E0F64">
        <w:rPr>
          <w:noProof/>
        </w:rPr>
        <w:fldChar w:fldCharType="begin"/>
      </w:r>
      <w:r w:rsidRPr="008E0F64">
        <w:rPr>
          <w:noProof/>
        </w:rPr>
        <w:instrText xml:space="preserve"> PAGEREF _Toc191997327 \h </w:instrText>
      </w:r>
      <w:r w:rsidRPr="008E0F64">
        <w:rPr>
          <w:noProof/>
        </w:rPr>
      </w:r>
      <w:r w:rsidRPr="008E0F64">
        <w:rPr>
          <w:noProof/>
        </w:rPr>
        <w:fldChar w:fldCharType="separate"/>
      </w:r>
      <w:r w:rsidR="00A854F7">
        <w:rPr>
          <w:noProof/>
        </w:rPr>
        <w:t>286</w:t>
      </w:r>
      <w:r w:rsidRPr="008E0F64">
        <w:rPr>
          <w:noProof/>
        </w:rPr>
        <w:fldChar w:fldCharType="end"/>
      </w:r>
    </w:p>
    <w:p w14:paraId="2E875E69" w14:textId="13C5C401"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9.3.5.3 - Reparaturarbeiten</w:t>
      </w:r>
      <w:r w:rsidRPr="008E0F64">
        <w:rPr>
          <w:noProof/>
        </w:rPr>
        <w:tab/>
      </w:r>
      <w:r w:rsidRPr="008E0F64">
        <w:rPr>
          <w:noProof/>
        </w:rPr>
        <w:fldChar w:fldCharType="begin"/>
      </w:r>
      <w:r w:rsidRPr="008E0F64">
        <w:rPr>
          <w:noProof/>
        </w:rPr>
        <w:instrText xml:space="preserve"> PAGEREF _Toc191997328 \h </w:instrText>
      </w:r>
      <w:r w:rsidRPr="008E0F64">
        <w:rPr>
          <w:noProof/>
        </w:rPr>
      </w:r>
      <w:r w:rsidRPr="008E0F64">
        <w:rPr>
          <w:noProof/>
        </w:rPr>
        <w:fldChar w:fldCharType="separate"/>
      </w:r>
      <w:r w:rsidR="00A854F7">
        <w:rPr>
          <w:noProof/>
        </w:rPr>
        <w:t>286</w:t>
      </w:r>
      <w:r w:rsidRPr="008E0F64">
        <w:rPr>
          <w:noProof/>
        </w:rPr>
        <w:fldChar w:fldCharType="end"/>
      </w:r>
    </w:p>
    <w:p w14:paraId="1A3DBE89" w14:textId="1A174DA5"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9.3.5.4 - Austauscharbeiten</w:t>
      </w:r>
      <w:r w:rsidRPr="008E0F64">
        <w:rPr>
          <w:noProof/>
        </w:rPr>
        <w:tab/>
      </w:r>
      <w:r w:rsidRPr="008E0F64">
        <w:rPr>
          <w:noProof/>
        </w:rPr>
        <w:fldChar w:fldCharType="begin"/>
      </w:r>
      <w:r w:rsidRPr="008E0F64">
        <w:rPr>
          <w:noProof/>
        </w:rPr>
        <w:instrText xml:space="preserve"> PAGEREF _Toc191997329 \h </w:instrText>
      </w:r>
      <w:r w:rsidRPr="008E0F64">
        <w:rPr>
          <w:noProof/>
        </w:rPr>
      </w:r>
      <w:r w:rsidRPr="008E0F64">
        <w:rPr>
          <w:noProof/>
        </w:rPr>
        <w:fldChar w:fldCharType="separate"/>
      </w:r>
      <w:r w:rsidR="00A854F7">
        <w:rPr>
          <w:noProof/>
        </w:rPr>
        <w:t>287</w:t>
      </w:r>
      <w:r w:rsidRPr="008E0F64">
        <w:rPr>
          <w:noProof/>
        </w:rPr>
        <w:fldChar w:fldCharType="end"/>
      </w:r>
    </w:p>
    <w:p w14:paraId="4DC33FD2" w14:textId="291927C5"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9.3.5.5 - Vorübergehende Unterbrechung</w:t>
      </w:r>
      <w:r w:rsidRPr="008E0F64">
        <w:rPr>
          <w:noProof/>
        </w:rPr>
        <w:tab/>
      </w:r>
      <w:r w:rsidRPr="008E0F64">
        <w:rPr>
          <w:noProof/>
        </w:rPr>
        <w:fldChar w:fldCharType="begin"/>
      </w:r>
      <w:r w:rsidRPr="008E0F64">
        <w:rPr>
          <w:noProof/>
        </w:rPr>
        <w:instrText xml:space="preserve"> PAGEREF _Toc191997330 \h </w:instrText>
      </w:r>
      <w:r w:rsidRPr="008E0F64">
        <w:rPr>
          <w:noProof/>
        </w:rPr>
      </w:r>
      <w:r w:rsidRPr="008E0F64">
        <w:rPr>
          <w:noProof/>
        </w:rPr>
        <w:fldChar w:fldCharType="separate"/>
      </w:r>
      <w:r w:rsidR="00A854F7">
        <w:rPr>
          <w:noProof/>
        </w:rPr>
        <w:t>287</w:t>
      </w:r>
      <w:r w:rsidRPr="008E0F64">
        <w:rPr>
          <w:noProof/>
        </w:rPr>
        <w:fldChar w:fldCharType="end"/>
      </w:r>
    </w:p>
    <w:p w14:paraId="56744204" w14:textId="2F5FB4E8"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9.3.5.6 - Abschluss der Instandhaltungs- und Reparaturarbeiten</w:t>
      </w:r>
      <w:r w:rsidRPr="008E0F64">
        <w:rPr>
          <w:noProof/>
        </w:rPr>
        <w:tab/>
      </w:r>
      <w:r w:rsidRPr="008E0F64">
        <w:rPr>
          <w:noProof/>
        </w:rPr>
        <w:fldChar w:fldCharType="begin"/>
      </w:r>
      <w:r w:rsidRPr="008E0F64">
        <w:rPr>
          <w:noProof/>
        </w:rPr>
        <w:instrText xml:space="preserve"> PAGEREF _Toc191997331 \h </w:instrText>
      </w:r>
      <w:r w:rsidRPr="008E0F64">
        <w:rPr>
          <w:noProof/>
        </w:rPr>
      </w:r>
      <w:r w:rsidRPr="008E0F64">
        <w:rPr>
          <w:noProof/>
        </w:rPr>
        <w:fldChar w:fldCharType="separate"/>
      </w:r>
      <w:r w:rsidR="00A854F7">
        <w:rPr>
          <w:noProof/>
        </w:rPr>
        <w:t>287</w:t>
      </w:r>
      <w:r w:rsidRPr="008E0F64">
        <w:rPr>
          <w:noProof/>
        </w:rPr>
        <w:fldChar w:fldCharType="end"/>
      </w:r>
    </w:p>
    <w:p w14:paraId="45156E6B" w14:textId="3352EB81" w:rsidR="003F1285" w:rsidRPr="008E0F64" w:rsidRDefault="003F1285">
      <w:pPr>
        <w:pStyle w:val="TM2"/>
        <w:rPr>
          <w:rFonts w:asciiTheme="minorHAnsi" w:hAnsiTheme="minorHAnsi"/>
          <w:b w:val="0"/>
          <w:kern w:val="2"/>
          <w:sz w:val="24"/>
          <w:szCs w:val="24"/>
          <w:lang w:eastAsia="fr-BE"/>
          <w14:ligatures w14:val="standardContextual"/>
        </w:rPr>
      </w:pPr>
      <w:r w:rsidRPr="008E0F64">
        <w:t>Abschnitt 9.3.6 - Besondere Vorsichtsmaßnahmen</w:t>
      </w:r>
      <w:r w:rsidRPr="008E0F64">
        <w:tab/>
      </w:r>
      <w:r w:rsidRPr="008E0F64">
        <w:fldChar w:fldCharType="begin"/>
      </w:r>
      <w:r w:rsidRPr="008E0F64">
        <w:instrText xml:space="preserve"> PAGEREF _Toc191997332 \h </w:instrText>
      </w:r>
      <w:r w:rsidRPr="008E0F64">
        <w:fldChar w:fldCharType="separate"/>
      </w:r>
      <w:r w:rsidR="00A854F7">
        <w:t>287</w:t>
      </w:r>
      <w:r w:rsidRPr="008E0F64">
        <w:fldChar w:fldCharType="end"/>
      </w:r>
    </w:p>
    <w:p w14:paraId="6239C5FA" w14:textId="1243A6BA" w:rsidR="003F1285" w:rsidRPr="008E0F64" w:rsidRDefault="003F1285">
      <w:pPr>
        <w:pStyle w:val="TM3"/>
        <w:rPr>
          <w:rFonts w:asciiTheme="minorHAnsi" w:hAnsiTheme="minorHAnsi"/>
          <w:noProof/>
          <w:kern w:val="2"/>
          <w:sz w:val="24"/>
          <w:szCs w:val="24"/>
          <w:lang w:eastAsia="fr-BE"/>
          <w14:ligatures w14:val="standardContextual"/>
        </w:rPr>
      </w:pPr>
      <w:r w:rsidRPr="008E0F64">
        <w:rPr>
          <w:noProof/>
        </w:rPr>
        <w:t>Unterabschnitt 9.3.6.1 - Arbeiten in der Nähe von Freileitungen und unterirdischen Kabeln</w:t>
      </w:r>
      <w:r w:rsidRPr="008E0F64">
        <w:rPr>
          <w:noProof/>
        </w:rPr>
        <w:tab/>
      </w:r>
      <w:r w:rsidRPr="008E0F64">
        <w:rPr>
          <w:noProof/>
        </w:rPr>
        <w:fldChar w:fldCharType="begin"/>
      </w:r>
      <w:r w:rsidRPr="008E0F64">
        <w:rPr>
          <w:noProof/>
        </w:rPr>
        <w:instrText xml:space="preserve"> PAGEREF _Toc191997333 \h </w:instrText>
      </w:r>
      <w:r w:rsidRPr="008E0F64">
        <w:rPr>
          <w:noProof/>
        </w:rPr>
      </w:r>
      <w:r w:rsidRPr="008E0F64">
        <w:rPr>
          <w:noProof/>
        </w:rPr>
        <w:fldChar w:fldCharType="separate"/>
      </w:r>
      <w:r w:rsidR="00A854F7">
        <w:rPr>
          <w:noProof/>
        </w:rPr>
        <w:t>287</w:t>
      </w:r>
      <w:r w:rsidRPr="008E0F64">
        <w:rPr>
          <w:noProof/>
        </w:rPr>
        <w:fldChar w:fldCharType="end"/>
      </w:r>
    </w:p>
    <w:p w14:paraId="5D6CF01E" w14:textId="2001A9C7" w:rsidR="003F1285" w:rsidRPr="008E0F64" w:rsidRDefault="003F1285">
      <w:pPr>
        <w:pStyle w:val="TM1"/>
        <w:rPr>
          <w:rFonts w:asciiTheme="minorHAnsi" w:eastAsiaTheme="minorEastAsia" w:hAnsiTheme="minorHAnsi"/>
          <w:b w:val="0"/>
          <w:caps w:val="0"/>
          <w:kern w:val="2"/>
          <w:sz w:val="24"/>
          <w:szCs w:val="24"/>
          <w:lang w:eastAsia="fr-BE"/>
          <w14:ligatures w14:val="standardContextual"/>
        </w:rPr>
      </w:pPr>
      <w:r w:rsidRPr="008E0F64">
        <w:t>Kapitel 9.4 - Sicherheitszeichen</w:t>
      </w:r>
      <w:r w:rsidRPr="008E0F64">
        <w:tab/>
      </w:r>
      <w:r w:rsidRPr="008E0F64">
        <w:fldChar w:fldCharType="begin"/>
      </w:r>
      <w:r w:rsidRPr="008E0F64">
        <w:instrText xml:space="preserve"> PAGEREF _Toc191997334 \h </w:instrText>
      </w:r>
      <w:r w:rsidRPr="008E0F64">
        <w:fldChar w:fldCharType="separate"/>
      </w:r>
      <w:r w:rsidR="00A854F7">
        <w:t>288</w:t>
      </w:r>
      <w:r w:rsidRPr="008E0F64">
        <w:fldChar w:fldCharType="end"/>
      </w:r>
    </w:p>
    <w:p w14:paraId="3744A91B" w14:textId="3CC649B8" w:rsidR="003F1285" w:rsidRPr="008E0F64" w:rsidRDefault="003F1285">
      <w:pPr>
        <w:pStyle w:val="TM2"/>
        <w:rPr>
          <w:rFonts w:asciiTheme="minorHAnsi" w:hAnsiTheme="minorHAnsi"/>
          <w:b w:val="0"/>
          <w:kern w:val="2"/>
          <w:sz w:val="24"/>
          <w:szCs w:val="24"/>
          <w:lang w:eastAsia="fr-BE"/>
          <w14:ligatures w14:val="standardContextual"/>
        </w:rPr>
      </w:pPr>
      <w:r w:rsidRPr="008E0F64">
        <w:t>Abschnitt 9.4.1 - Schilder zur Warnung vor den Gefahren elektrischer Anlagen</w:t>
      </w:r>
      <w:r w:rsidRPr="008E0F64">
        <w:tab/>
      </w:r>
      <w:r w:rsidRPr="008E0F64">
        <w:fldChar w:fldCharType="begin"/>
      </w:r>
      <w:r w:rsidRPr="008E0F64">
        <w:instrText xml:space="preserve"> PAGEREF _Toc191997335 \h </w:instrText>
      </w:r>
      <w:r w:rsidRPr="008E0F64">
        <w:fldChar w:fldCharType="separate"/>
      </w:r>
      <w:r w:rsidR="00A854F7">
        <w:t>288</w:t>
      </w:r>
      <w:r w:rsidRPr="008E0F64">
        <w:fldChar w:fldCharType="end"/>
      </w:r>
    </w:p>
    <w:p w14:paraId="60185476" w14:textId="0C081186" w:rsidR="003F1285" w:rsidRPr="008E0F64" w:rsidRDefault="003F1285">
      <w:pPr>
        <w:pStyle w:val="TM2"/>
        <w:rPr>
          <w:rFonts w:asciiTheme="minorHAnsi" w:hAnsiTheme="minorHAnsi"/>
          <w:b w:val="0"/>
          <w:kern w:val="2"/>
          <w:sz w:val="24"/>
          <w:szCs w:val="24"/>
          <w:lang w:eastAsia="fr-BE"/>
          <w14:ligatures w14:val="standardContextual"/>
        </w:rPr>
      </w:pPr>
      <w:r w:rsidRPr="008E0F64">
        <w:t>Abschnitt 9.4.2 - Verbotsschilder</w:t>
      </w:r>
      <w:r w:rsidRPr="008E0F64">
        <w:tab/>
      </w:r>
      <w:r w:rsidRPr="008E0F64">
        <w:fldChar w:fldCharType="begin"/>
      </w:r>
      <w:r w:rsidRPr="008E0F64">
        <w:instrText xml:space="preserve"> PAGEREF _Toc191997336 \h </w:instrText>
      </w:r>
      <w:r w:rsidRPr="008E0F64">
        <w:fldChar w:fldCharType="separate"/>
      </w:r>
      <w:r w:rsidR="00A854F7">
        <w:t>288</w:t>
      </w:r>
      <w:r w:rsidRPr="008E0F64">
        <w:fldChar w:fldCharType="end"/>
      </w:r>
    </w:p>
    <w:p w14:paraId="206D2309" w14:textId="6BDDF68F" w:rsidR="003F1285" w:rsidRPr="008E0F64" w:rsidRDefault="003F1285">
      <w:pPr>
        <w:pStyle w:val="TM2"/>
        <w:rPr>
          <w:rFonts w:asciiTheme="minorHAnsi" w:hAnsiTheme="minorHAnsi"/>
          <w:b w:val="0"/>
          <w:kern w:val="2"/>
          <w:sz w:val="24"/>
          <w:szCs w:val="24"/>
          <w:lang w:eastAsia="fr-BE"/>
          <w14:ligatures w14:val="standardContextual"/>
        </w:rPr>
      </w:pPr>
      <w:r w:rsidRPr="008E0F64">
        <w:t>Abschnitt 9.4.3 - Platz und Abmessungen der Schilder</w:t>
      </w:r>
      <w:r w:rsidRPr="008E0F64">
        <w:tab/>
      </w:r>
      <w:r w:rsidRPr="008E0F64">
        <w:fldChar w:fldCharType="begin"/>
      </w:r>
      <w:r w:rsidRPr="008E0F64">
        <w:instrText xml:space="preserve"> PAGEREF _Toc191997337 \h </w:instrText>
      </w:r>
      <w:r w:rsidRPr="008E0F64">
        <w:fldChar w:fldCharType="separate"/>
      </w:r>
      <w:r w:rsidR="00A854F7">
        <w:t>288</w:t>
      </w:r>
      <w:r w:rsidRPr="008E0F64">
        <w:fldChar w:fldCharType="end"/>
      </w:r>
    </w:p>
    <w:p w14:paraId="15E5E6E4" w14:textId="2BFDCF3A" w:rsidR="003F1285" w:rsidRPr="008E0F64" w:rsidRDefault="003F1285">
      <w:pPr>
        <w:pStyle w:val="TM1"/>
        <w:rPr>
          <w:rFonts w:asciiTheme="minorHAnsi" w:eastAsiaTheme="minorEastAsia" w:hAnsiTheme="minorHAnsi"/>
          <w:b w:val="0"/>
          <w:caps w:val="0"/>
          <w:kern w:val="2"/>
          <w:sz w:val="24"/>
          <w:szCs w:val="24"/>
          <w:lang w:eastAsia="fr-BE"/>
          <w14:ligatures w14:val="standardContextual"/>
        </w:rPr>
      </w:pPr>
      <w:r w:rsidRPr="008E0F64">
        <w:t>Kapitel 9.5 - Verbotsbestimmungen</w:t>
      </w:r>
      <w:r w:rsidRPr="008E0F64">
        <w:tab/>
      </w:r>
      <w:r w:rsidRPr="008E0F64">
        <w:fldChar w:fldCharType="begin"/>
      </w:r>
      <w:r w:rsidRPr="008E0F64">
        <w:instrText xml:space="preserve"> PAGEREF _Toc191997338 \h </w:instrText>
      </w:r>
      <w:r w:rsidRPr="008E0F64">
        <w:fldChar w:fldCharType="separate"/>
      </w:r>
      <w:r w:rsidR="00A854F7">
        <w:t>288</w:t>
      </w:r>
      <w:r w:rsidRPr="008E0F64">
        <w:fldChar w:fldCharType="end"/>
      </w:r>
    </w:p>
    <w:p w14:paraId="7E9B1D53" w14:textId="2FD76B68" w:rsidR="003F1285" w:rsidRPr="008E0F64" w:rsidRDefault="00A24B30" w:rsidP="00C731FF">
      <w:pPr>
        <w:pStyle w:val="FOD-niv2"/>
        <w:tabs>
          <w:tab w:val="right" w:leader="dot" w:pos="9923"/>
        </w:tabs>
        <w:rPr>
          <w:b w:val="0"/>
          <w:i/>
          <w:caps/>
          <w:sz w:val="21"/>
        </w:rPr>
        <w:sectPr w:rsidR="003F1285" w:rsidRPr="008E0F64" w:rsidSect="00CD2D20">
          <w:footerReference w:type="default" r:id="rId284"/>
          <w:pgSz w:w="11907" w:h="16840" w:code="9"/>
          <w:pgMar w:top="1440" w:right="1440" w:bottom="1440" w:left="1440" w:header="708" w:footer="708" w:gutter="0"/>
          <w:cols w:space="708"/>
          <w:docGrid w:linePitch="360"/>
        </w:sectPr>
      </w:pPr>
      <w:r w:rsidRPr="008E0F64">
        <w:rPr>
          <w:b w:val="0"/>
          <w:i/>
          <w:caps/>
          <w:sz w:val="21"/>
        </w:rPr>
        <w:fldChar w:fldCharType="end"/>
      </w:r>
      <w:bookmarkStart w:id="3111" w:name="_Toc16234768"/>
      <w:bookmarkStart w:id="3112" w:name="_Toc167269893"/>
      <w:bookmarkStart w:id="3113" w:name="partie_9"/>
    </w:p>
    <w:p w14:paraId="37E2661B" w14:textId="78163BD5" w:rsidR="00A24B30" w:rsidRPr="008E0F64" w:rsidRDefault="00A24B30" w:rsidP="003F1285">
      <w:pPr>
        <w:pStyle w:val="FOD-niv2"/>
        <w:outlineLvl w:val="0"/>
      </w:pPr>
      <w:bookmarkStart w:id="3114" w:name="_Toc191997300"/>
      <w:bookmarkStart w:id="3115" w:name="_Toc193188038"/>
      <w:bookmarkStart w:id="3116" w:name="_Toc193188353"/>
      <w:bookmarkStart w:id="3117" w:name="_Toc196465660"/>
      <w:bookmarkStart w:id="3118" w:name="_Toc196734858"/>
      <w:bookmarkStart w:id="3119" w:name="_Toc202779217"/>
      <w:r w:rsidRPr="008E0F64">
        <w:lastRenderedPageBreak/>
        <w:t>Kapitel 9.1 - Pflichten des Eigentümers, Verwalters oder Betreibers</w:t>
      </w:r>
      <w:bookmarkEnd w:id="3111"/>
      <w:bookmarkEnd w:id="3112"/>
      <w:bookmarkEnd w:id="3114"/>
      <w:bookmarkEnd w:id="3115"/>
      <w:bookmarkEnd w:id="3116"/>
      <w:bookmarkEnd w:id="3117"/>
      <w:bookmarkEnd w:id="3118"/>
      <w:bookmarkEnd w:id="3119"/>
    </w:p>
    <w:p w14:paraId="0373DBF9" w14:textId="77777777" w:rsidR="00A24B30" w:rsidRPr="00A854F7" w:rsidRDefault="00A24B30" w:rsidP="00A854F7">
      <w:pPr>
        <w:pStyle w:val="FOD-niv3"/>
      </w:pPr>
      <w:bookmarkStart w:id="3120" w:name="_Toc167269787"/>
      <w:bookmarkStart w:id="3121" w:name="_Toc167270947"/>
      <w:bookmarkStart w:id="3122" w:name="_Toc191997301"/>
      <w:r w:rsidRPr="00A854F7">
        <w:t>Abschnitt 9.1.1 - Pflichten des Eigentümers, Verwalters oder Betreibers von nicht hauswirtschaftlichen elektrischen Anlagen</w:t>
      </w:r>
      <w:bookmarkEnd w:id="3120"/>
      <w:bookmarkEnd w:id="3121"/>
      <w:bookmarkEnd w:id="3122"/>
    </w:p>
    <w:p w14:paraId="0ECAA1D9" w14:textId="77777777" w:rsidR="00A24B30" w:rsidRPr="008E0F64" w:rsidRDefault="00A24B30" w:rsidP="00A24B30">
      <w:pPr>
        <w:pStyle w:val="FOD-normal"/>
      </w:pPr>
      <w:r w:rsidRPr="008E0F64">
        <w:t>Der Eigentümer, Verwalter oder Betreiber einer nicht hauswirtschaftlichen elektrischen Anlage muss:</w:t>
      </w:r>
    </w:p>
    <w:p w14:paraId="0EAFB2C3" w14:textId="77777777" w:rsidR="00A24B30" w:rsidRPr="008E0F64" w:rsidRDefault="00A24B30" w:rsidP="00445351">
      <w:pPr>
        <w:pStyle w:val="FOD-opsomming123"/>
        <w:numPr>
          <w:ilvl w:val="0"/>
          <w:numId w:val="508"/>
        </w:numPr>
        <w:tabs>
          <w:tab w:val="clear" w:pos="480"/>
        </w:tabs>
        <w:ind w:left="426" w:hanging="426"/>
      </w:pPr>
      <w:r w:rsidRPr="008E0F64">
        <w:t xml:space="preserve">der zugelassenen Stelle vor den in </w:t>
      </w:r>
      <w:r w:rsidRPr="008E0F64">
        <w:rPr>
          <w:i/>
          <w:iCs/>
        </w:rPr>
        <w:t>Kapitel 6.4</w:t>
      </w:r>
      <w:r w:rsidRPr="008E0F64">
        <w:t xml:space="preserve"> erwähnten Konformitätsprüfungen oder den in </w:t>
      </w:r>
      <w:r w:rsidRPr="008E0F64">
        <w:rPr>
          <w:i/>
          <w:iCs/>
        </w:rPr>
        <w:t>Kapitel 6.5</w:t>
      </w:r>
      <w:r w:rsidRPr="008E0F64">
        <w:t xml:space="preserve"> erwähnten Kontrollbesuchen die in </w:t>
      </w:r>
      <w:r w:rsidRPr="008E0F64">
        <w:rPr>
          <w:i/>
          <w:iCs/>
        </w:rPr>
        <w:t>Abschnitt 3.1.2</w:t>
      </w:r>
      <w:r w:rsidRPr="008E0F64">
        <w:t xml:space="preserve"> erwähnten Schemata, Pläne und Unterlagen und alle anderen für die Konformitätsprüfung oder den Kontrollbesuch erforderlichen Unterlagen zur Verfügung stellen,</w:t>
      </w:r>
    </w:p>
    <w:p w14:paraId="0569ADC6" w14:textId="77777777" w:rsidR="00A24B30" w:rsidRPr="008E0F64" w:rsidRDefault="00A24B30" w:rsidP="00C906F1">
      <w:pPr>
        <w:pStyle w:val="FOD-opsomming123"/>
        <w:tabs>
          <w:tab w:val="clear" w:pos="480"/>
        </w:tabs>
        <w:ind w:left="426" w:hanging="426"/>
      </w:pPr>
      <w:r w:rsidRPr="008E0F64">
        <w:t>die Instandhaltung der Anlage sicherstellen und Handlungen, die bei Instandhaltungen und Prüfungen, wie zum Beispiel bei der Prüfung von Differenzstrom-Schutzeinrichtungen, unternommen werden, dokumentieren,</w:t>
      </w:r>
    </w:p>
    <w:p w14:paraId="423C2A9E" w14:textId="77777777" w:rsidR="00A24B30" w:rsidRPr="008E0F64" w:rsidRDefault="00A24B30" w:rsidP="00C906F1">
      <w:pPr>
        <w:pStyle w:val="FOD-opsomming123"/>
        <w:tabs>
          <w:tab w:val="clear" w:pos="480"/>
        </w:tabs>
        <w:ind w:left="426" w:hanging="426"/>
      </w:pPr>
      <w:r w:rsidRPr="008E0F64">
        <w:t>alle erforderlichen Maßnahmen treffen, damit die Bestimmungen des vorliegenden Buches jederzeit eingehalten werden,</w:t>
      </w:r>
    </w:p>
    <w:p w14:paraId="193BD740" w14:textId="77777777" w:rsidR="00A24B30" w:rsidRPr="008E0F64" w:rsidRDefault="00A24B30" w:rsidP="00C906F1">
      <w:pPr>
        <w:pStyle w:val="FOD-opsomming123"/>
        <w:tabs>
          <w:tab w:val="clear" w:pos="480"/>
        </w:tabs>
        <w:ind w:left="426" w:hanging="426"/>
      </w:pPr>
      <w:r w:rsidRPr="008E0F64">
        <w:t xml:space="preserve">bei Arbeiten an elektrischen Anlagen seinem Personal, das die Arbeiten ausführt, Folgendes zur Verfügung stellen: </w:t>
      </w:r>
    </w:p>
    <w:p w14:paraId="27BD82A6" w14:textId="77777777" w:rsidR="00A24B30" w:rsidRPr="008E0F64" w:rsidRDefault="00A24B30" w:rsidP="00445351">
      <w:pPr>
        <w:pStyle w:val="FOD-opsomming123"/>
        <w:numPr>
          <w:ilvl w:val="0"/>
          <w:numId w:val="488"/>
        </w:numPr>
        <w:tabs>
          <w:tab w:val="clear" w:pos="480"/>
        </w:tabs>
        <w:ind w:hanging="294"/>
      </w:pPr>
      <w:r w:rsidRPr="008E0F64">
        <w:t xml:space="preserve">erforderliches Material wie in </w:t>
      </w:r>
      <w:r w:rsidRPr="008E0F64">
        <w:rPr>
          <w:i/>
          <w:iCs/>
        </w:rPr>
        <w:t>Kapitel 9.3</w:t>
      </w:r>
      <w:r w:rsidRPr="008E0F64">
        <w:t xml:space="preserve"> bestimmt,</w:t>
      </w:r>
    </w:p>
    <w:p w14:paraId="2C49F053" w14:textId="77777777" w:rsidR="00A24B30" w:rsidRPr="008E0F64" w:rsidRDefault="00A24B30" w:rsidP="00445351">
      <w:pPr>
        <w:pStyle w:val="FOD-opsomming123"/>
        <w:numPr>
          <w:ilvl w:val="0"/>
          <w:numId w:val="488"/>
        </w:numPr>
        <w:ind w:hanging="294"/>
      </w:pPr>
      <w:r w:rsidRPr="008E0F64">
        <w:t xml:space="preserve">aktualisierte Schemata, Pläne und Unterlagen der elektrischen Anlage wie in </w:t>
      </w:r>
      <w:r w:rsidRPr="008E0F64">
        <w:rPr>
          <w:i/>
          <w:iCs/>
        </w:rPr>
        <w:t>Abschnitt 3.1.2</w:t>
      </w:r>
      <w:r w:rsidRPr="008E0F64">
        <w:t xml:space="preserve"> bestimmt,</w:t>
      </w:r>
    </w:p>
    <w:p w14:paraId="2B9567B6" w14:textId="77777777" w:rsidR="00A24B30" w:rsidRPr="008E0F64" w:rsidRDefault="00A24B30" w:rsidP="00A24B30">
      <w:pPr>
        <w:pStyle w:val="FOD-opsomming123"/>
        <w:spacing w:after="0"/>
        <w:ind w:left="357" w:hanging="357"/>
      </w:pPr>
      <w:r w:rsidRPr="008E0F64">
        <w:t>Folgendes zusammenstellen und jedem Betreffenden zwecks Einsichtnahme zur Verfügung stellen:</w:t>
      </w:r>
    </w:p>
    <w:p w14:paraId="1DB87681" w14:textId="77777777" w:rsidR="00A24B30" w:rsidRPr="008E0F64" w:rsidRDefault="00A24B30" w:rsidP="00445351">
      <w:pPr>
        <w:pStyle w:val="FOD-opsomming123"/>
        <w:numPr>
          <w:ilvl w:val="0"/>
          <w:numId w:val="489"/>
        </w:numPr>
        <w:spacing w:after="0"/>
        <w:ind w:hanging="291"/>
      </w:pPr>
      <w:r w:rsidRPr="008E0F64">
        <w:t>Akte(n) der elektrischen Anlage, die Folgendes umfasst/umfassen:</w:t>
      </w:r>
    </w:p>
    <w:p w14:paraId="48A6EDFB" w14:textId="77777777" w:rsidR="00A24B30" w:rsidRPr="008E0F64" w:rsidRDefault="00A24B30" w:rsidP="00445351">
      <w:pPr>
        <w:pStyle w:val="FOD-opsomming123"/>
        <w:numPr>
          <w:ilvl w:val="0"/>
          <w:numId w:val="490"/>
        </w:numPr>
        <w:spacing w:after="0"/>
      </w:pPr>
      <w:r w:rsidRPr="008E0F64">
        <w:t xml:space="preserve">Schemata, Pläne und Unterlagen der elektrischen Anlage wie in </w:t>
      </w:r>
      <w:r w:rsidRPr="008E0F64">
        <w:rPr>
          <w:i/>
          <w:iCs/>
        </w:rPr>
        <w:t>Abschnitt 3.1.2</w:t>
      </w:r>
      <w:r w:rsidRPr="008E0F64">
        <w:t xml:space="preserve"> bestimmt,</w:t>
      </w:r>
    </w:p>
    <w:p w14:paraId="47049C16" w14:textId="77777777" w:rsidR="00A24B30" w:rsidRPr="008E0F64" w:rsidRDefault="00A24B30" w:rsidP="00445351">
      <w:pPr>
        <w:pStyle w:val="FOD-opsomming123"/>
        <w:numPr>
          <w:ilvl w:val="0"/>
          <w:numId w:val="490"/>
        </w:numPr>
        <w:spacing w:after="0"/>
      </w:pPr>
      <w:r w:rsidRPr="008E0F64">
        <w:t>mögliche Berechnungsblätter,</w:t>
      </w:r>
    </w:p>
    <w:p w14:paraId="16E4D308" w14:textId="77777777" w:rsidR="00A24B30" w:rsidRPr="008E0F64" w:rsidRDefault="00A24B30" w:rsidP="00445351">
      <w:pPr>
        <w:pStyle w:val="FOD-opsomming123"/>
        <w:numPr>
          <w:ilvl w:val="0"/>
          <w:numId w:val="490"/>
        </w:numPr>
        <w:spacing w:after="0"/>
      </w:pPr>
      <w:r w:rsidRPr="008E0F64">
        <w:t>mögliche Risikoanalysen,</w:t>
      </w:r>
    </w:p>
    <w:p w14:paraId="6380A7FB" w14:textId="77777777" w:rsidR="00A24B30" w:rsidRPr="008E0F64" w:rsidRDefault="00A24B30" w:rsidP="00445351">
      <w:pPr>
        <w:pStyle w:val="FOD-opsomming123"/>
        <w:numPr>
          <w:ilvl w:val="0"/>
          <w:numId w:val="490"/>
        </w:numPr>
        <w:spacing w:after="0"/>
      </w:pPr>
      <w:r w:rsidRPr="008E0F64">
        <w:t>für Niederspannung-Schaltgerätekombinationen und Gesamtsysteme: Konformitätserklärungen,</w:t>
      </w:r>
    </w:p>
    <w:p w14:paraId="59B92C5D" w14:textId="77777777" w:rsidR="00A24B30" w:rsidRPr="008E0F64" w:rsidRDefault="00A24B30" w:rsidP="00445351">
      <w:pPr>
        <w:pStyle w:val="FOD-opsomming123"/>
        <w:numPr>
          <w:ilvl w:val="0"/>
          <w:numId w:val="490"/>
        </w:numPr>
        <w:spacing w:after="0"/>
      </w:pPr>
      <w:r w:rsidRPr="008E0F64">
        <w:t>Unterlage mit den technischen Eigenschaften des Anschlusses an das Verteilnetz,</w:t>
      </w:r>
    </w:p>
    <w:p w14:paraId="2FE7C002" w14:textId="77777777" w:rsidR="00A24B30" w:rsidRPr="008E0F64" w:rsidRDefault="00A24B30" w:rsidP="00445351">
      <w:pPr>
        <w:pStyle w:val="FOD-opsomming123"/>
        <w:numPr>
          <w:ilvl w:val="0"/>
          <w:numId w:val="490"/>
        </w:numPr>
        <w:spacing w:after="0"/>
      </w:pPr>
      <w:r w:rsidRPr="008E0F64">
        <w:t>Bericht über die Konformitätsprüfung und über den letzten und vorletzten Kontrollbesuch der elektrischen Anlage,</w:t>
      </w:r>
    </w:p>
    <w:p w14:paraId="68BDC67E" w14:textId="77777777" w:rsidR="00A24B30" w:rsidRPr="008E0F64" w:rsidRDefault="00A24B30" w:rsidP="00445351">
      <w:pPr>
        <w:pStyle w:val="FOD-opsomming123"/>
        <w:numPr>
          <w:ilvl w:val="0"/>
          <w:numId w:val="490"/>
        </w:numPr>
        <w:spacing w:after="0"/>
      </w:pPr>
      <w:r w:rsidRPr="008E0F64">
        <w:t>Unterlage mit den Änderungen, die seit dem letzten Besuch einer zugelassenen Stelle an der Anlage vorgenommen wurden.</w:t>
      </w:r>
    </w:p>
    <w:p w14:paraId="5374D1B3" w14:textId="77777777" w:rsidR="00A24B30" w:rsidRPr="008E0F64" w:rsidRDefault="00A24B30" w:rsidP="00A24B30">
      <w:pPr>
        <w:pStyle w:val="FOD-opsomming123"/>
        <w:numPr>
          <w:ilvl w:val="0"/>
          <w:numId w:val="0"/>
        </w:numPr>
        <w:spacing w:after="0"/>
        <w:ind w:left="360"/>
      </w:pPr>
      <w:r w:rsidRPr="008E0F64">
        <w:tab/>
      </w:r>
      <w:r w:rsidRPr="008E0F64">
        <w:tab/>
        <w:t>Diese Akte(n) muss/müssen vor Ort aufbewahrt werden,</w:t>
      </w:r>
    </w:p>
    <w:p w14:paraId="439D9885" w14:textId="77777777" w:rsidR="00A24B30" w:rsidRPr="008E0F64" w:rsidRDefault="00A24B30" w:rsidP="00445351">
      <w:pPr>
        <w:pStyle w:val="FOD-opsomming123"/>
        <w:numPr>
          <w:ilvl w:val="0"/>
          <w:numId w:val="489"/>
        </w:numPr>
        <w:spacing w:after="0"/>
        <w:ind w:hanging="291"/>
      </w:pPr>
      <w:r w:rsidRPr="008E0F64">
        <w:t>schriftliche Anweisungen, die sowohl für die Sicherheit als auch für die Rettung von Personen bei einem Unfall erforderlich sind,</w:t>
      </w:r>
    </w:p>
    <w:p w14:paraId="0FF0EDA7" w14:textId="77777777" w:rsidR="00A24B30" w:rsidRPr="008E0F64" w:rsidRDefault="00A24B30" w:rsidP="00445351">
      <w:pPr>
        <w:pStyle w:val="FOD-opsomming123"/>
        <w:numPr>
          <w:ilvl w:val="0"/>
          <w:numId w:val="489"/>
        </w:numPr>
        <w:spacing w:after="0"/>
        <w:ind w:hanging="291"/>
      </w:pPr>
      <w:r w:rsidRPr="008E0F64">
        <w:t>Unterlagen und Maßnahmen zur Feststellung der Konformität der elektrischen Betriebsmittel mit den Betriebsbedingungen (Erklärungen, Betriebsanleitungen, ...),</w:t>
      </w:r>
    </w:p>
    <w:p w14:paraId="28D9D026" w14:textId="77777777" w:rsidR="00A24B30" w:rsidRPr="008E0F64" w:rsidRDefault="00A24B30" w:rsidP="00C906F1">
      <w:pPr>
        <w:pStyle w:val="FOD-opsomming123"/>
        <w:tabs>
          <w:tab w:val="clear" w:pos="480"/>
        </w:tabs>
        <w:spacing w:after="0"/>
        <w:ind w:left="426" w:hanging="426"/>
      </w:pPr>
      <w:r w:rsidRPr="008E0F64">
        <w:t xml:space="preserve">seinem in </w:t>
      </w:r>
      <w:r w:rsidRPr="008E0F64">
        <w:rPr>
          <w:i/>
          <w:iCs/>
        </w:rPr>
        <w:t>Kapitel 9.3</w:t>
      </w:r>
      <w:r w:rsidRPr="008E0F64">
        <w:t xml:space="preserve"> erwähnten Personal ein Exemplar des vorliegenden Buches und eine Kopie der in </w:t>
      </w:r>
      <w:r w:rsidRPr="008E0F64">
        <w:rPr>
          <w:i/>
          <w:iCs/>
        </w:rPr>
        <w:t>Nr. 5 Buchstabe b</w:t>
      </w:r>
      <w:r w:rsidRPr="008E0F64">
        <w:t xml:space="preserve"> erwähnten schriftlichen Anweisungen zur Verfügung stellen,</w:t>
      </w:r>
    </w:p>
    <w:p w14:paraId="47130949" w14:textId="77777777" w:rsidR="00A24B30" w:rsidRPr="008E0F64" w:rsidRDefault="00A24B30" w:rsidP="00C906F1">
      <w:pPr>
        <w:pStyle w:val="FOD-opsomming123"/>
        <w:tabs>
          <w:tab w:val="clear" w:pos="480"/>
        </w:tabs>
        <w:spacing w:after="0"/>
        <w:ind w:left="426" w:hanging="426"/>
      </w:pPr>
      <w:r w:rsidRPr="008E0F64">
        <w:t>sicherstellen, dass:</w:t>
      </w:r>
    </w:p>
    <w:p w14:paraId="40581A4C" w14:textId="77777777" w:rsidR="00A24B30" w:rsidRPr="008E0F64" w:rsidRDefault="00A24B30" w:rsidP="00445351">
      <w:pPr>
        <w:pStyle w:val="FOD-opsomming123"/>
        <w:numPr>
          <w:ilvl w:val="0"/>
          <w:numId w:val="491"/>
        </w:numPr>
        <w:spacing w:after="0"/>
        <w:ind w:hanging="294"/>
      </w:pPr>
      <w:r w:rsidRPr="008E0F64">
        <w:t>mit dem Betrieb der elektrischen Anlage beauftragte Personen die Verordnungsvorschriften und Anweisungen, die sie einhalten müssen oder deren Einhaltung sie sicherstellen müssen, kennen und verstehen,</w:t>
      </w:r>
    </w:p>
    <w:p w14:paraId="0EF5BB37" w14:textId="77777777" w:rsidR="00A24B30" w:rsidRPr="008E0F64" w:rsidRDefault="00A24B30" w:rsidP="00445351">
      <w:pPr>
        <w:pStyle w:val="FOD-opsomming123"/>
        <w:numPr>
          <w:ilvl w:val="0"/>
          <w:numId w:val="491"/>
        </w:numPr>
        <w:spacing w:after="0"/>
        <w:ind w:hanging="294"/>
      </w:pPr>
      <w:r w:rsidRPr="008E0F64">
        <w:t xml:space="preserve">in </w:t>
      </w:r>
      <w:r w:rsidRPr="008E0F64">
        <w:rPr>
          <w:i/>
          <w:iCs/>
        </w:rPr>
        <w:t>Kapitel 6.4</w:t>
      </w:r>
      <w:r w:rsidRPr="008E0F64">
        <w:t xml:space="preserve"> erwähnte Konformitätsprüfungen durchgeführt worden sind,</w:t>
      </w:r>
    </w:p>
    <w:p w14:paraId="041BEC26" w14:textId="77777777" w:rsidR="00A24B30" w:rsidRPr="008E0F64" w:rsidRDefault="00A24B30" w:rsidP="00445351">
      <w:pPr>
        <w:pStyle w:val="FOD-opsomming123"/>
        <w:numPr>
          <w:ilvl w:val="0"/>
          <w:numId w:val="491"/>
        </w:numPr>
        <w:spacing w:after="0"/>
        <w:ind w:hanging="294"/>
      </w:pPr>
      <w:r w:rsidRPr="008E0F64">
        <w:t xml:space="preserve">in </w:t>
      </w:r>
      <w:r w:rsidRPr="008E0F64">
        <w:rPr>
          <w:i/>
          <w:iCs/>
        </w:rPr>
        <w:t>Kapitel 6.5</w:t>
      </w:r>
      <w:r w:rsidRPr="008E0F64">
        <w:t xml:space="preserve"> erwähnte Kontrollbesuche durchgeführt worden sind,</w:t>
      </w:r>
    </w:p>
    <w:p w14:paraId="3E3F2600" w14:textId="77777777" w:rsidR="00A24B30" w:rsidRPr="008E0F64" w:rsidRDefault="00A24B30" w:rsidP="00445351">
      <w:pPr>
        <w:pStyle w:val="FOD-opsomming123"/>
        <w:numPr>
          <w:ilvl w:val="0"/>
          <w:numId w:val="491"/>
        </w:numPr>
        <w:spacing w:after="0"/>
        <w:ind w:hanging="294"/>
      </w:pPr>
      <w:r w:rsidRPr="008E0F64">
        <w:t>Konformitätsprüfungen und Kontrollbesuche alle Anlagen abdecken,</w:t>
      </w:r>
    </w:p>
    <w:p w14:paraId="17A1B0AF" w14:textId="77777777" w:rsidR="00A24B30" w:rsidRPr="008E0F64" w:rsidRDefault="00A24B30" w:rsidP="00445351">
      <w:pPr>
        <w:pStyle w:val="FOD-opsomming123"/>
        <w:numPr>
          <w:ilvl w:val="0"/>
          <w:numId w:val="491"/>
        </w:numPr>
        <w:spacing w:after="0"/>
        <w:ind w:hanging="294"/>
      </w:pPr>
      <w:r w:rsidRPr="008E0F64">
        <w:t>Arbeiten, die zur Behebung der im Rahmen der regelmäßigen Kontrollbesuche festgestellten Verstöße erforderlich sind, unverzüglich ausgeführt werden und alle angemessenen Maßnahmen getroffen werden, damit diese Verstöße keine Gefahr für Personen und Güter darstellen, wenn die Anlage in Betrieb bleibt,</w:t>
      </w:r>
    </w:p>
    <w:p w14:paraId="3103E585" w14:textId="77777777" w:rsidR="00A24B30" w:rsidRPr="008E0F64" w:rsidRDefault="00A24B30" w:rsidP="00445351">
      <w:pPr>
        <w:pStyle w:val="FOD-opsomming123"/>
        <w:numPr>
          <w:ilvl w:val="0"/>
          <w:numId w:val="491"/>
        </w:numPr>
        <w:spacing w:after="0"/>
        <w:ind w:hanging="294"/>
      </w:pPr>
      <w:r w:rsidRPr="008E0F64">
        <w:t>die elektrische Anlage oder ein Teil der elektrischen Anlage vor der Ingebrauchnahme einer Konformitätsprüfung unterzogen wird, wobei im Falle von Anlagen zur Versorgung mobiler oder handgehaltener Maschinen oder Geräte bzw. mobiler Maschinen oder Geräte mit festem Standplatz die gesamte Anlage von ihrem Speisepunkt bis zu den Steuerungseinrichtungen überprüft wird,</w:t>
      </w:r>
    </w:p>
    <w:p w14:paraId="7D88DEC7" w14:textId="77777777" w:rsidR="00A24B30" w:rsidRPr="008E0F64" w:rsidRDefault="00A24B30" w:rsidP="00C906F1">
      <w:pPr>
        <w:pStyle w:val="FOD-opsomming123"/>
        <w:spacing w:after="0"/>
        <w:ind w:left="426" w:hanging="426"/>
      </w:pPr>
      <w:r w:rsidRPr="008E0F64">
        <w:t>an sorgfältig ausgewählten Stellen eine Anleitung für Erste Hilfe bei Unfällen mit Elektrizität aushängen,</w:t>
      </w:r>
    </w:p>
    <w:p w14:paraId="06D772BB" w14:textId="77777777" w:rsidR="00A24B30" w:rsidRPr="008E0F64" w:rsidRDefault="00A24B30" w:rsidP="00C906F1">
      <w:pPr>
        <w:pStyle w:val="FOD-opsomming123"/>
        <w:spacing w:after="0"/>
        <w:ind w:left="426" w:hanging="426"/>
      </w:pPr>
      <w:r w:rsidRPr="008E0F64">
        <w:t xml:space="preserve">dem internen Dienst für Gefahrenverhütung und Schutz am Arbeitsplatz und dem Ausschuss für Gefahrenverhütung und Schutz am Arbeitsplatz die in den </w:t>
      </w:r>
      <w:r w:rsidRPr="008E0F64">
        <w:rPr>
          <w:i/>
          <w:iCs/>
        </w:rPr>
        <w:t>Kapiteln 6.4</w:t>
      </w:r>
      <w:r w:rsidRPr="008E0F64">
        <w:t xml:space="preserve"> und </w:t>
      </w:r>
      <w:r w:rsidRPr="008E0F64">
        <w:rPr>
          <w:i/>
          <w:iCs/>
        </w:rPr>
        <w:t>6.5</w:t>
      </w:r>
      <w:r w:rsidRPr="008E0F64">
        <w:t xml:space="preserve"> erwähnten Kontrollberichte vorlegen,</w:t>
      </w:r>
    </w:p>
    <w:p w14:paraId="12591BEB" w14:textId="77777777" w:rsidR="00A24B30" w:rsidRPr="008E0F64" w:rsidRDefault="00A24B30" w:rsidP="00C906F1">
      <w:pPr>
        <w:pStyle w:val="FOD-opsomming123"/>
        <w:spacing w:after="0"/>
        <w:ind w:left="426" w:hanging="426"/>
      </w:pPr>
      <w:r w:rsidRPr="008E0F64">
        <w:t xml:space="preserve">dem neuen Eigentümer, Verwalter oder Betreiber der elektrischen Anlage die weiter oben in </w:t>
      </w:r>
      <w:r w:rsidRPr="008E0F64">
        <w:rPr>
          <w:i/>
          <w:iCs/>
        </w:rPr>
        <w:t>Nr. 5 Buchstabe a</w:t>
      </w:r>
      <w:r w:rsidRPr="008E0F64">
        <w:t xml:space="preserve"> erwähnte Akte übermitteln,</w:t>
      </w:r>
    </w:p>
    <w:p w14:paraId="7F90D1BF" w14:textId="77777777" w:rsidR="00A24B30" w:rsidRPr="008E0F64" w:rsidRDefault="00A24B30" w:rsidP="00C906F1">
      <w:pPr>
        <w:pStyle w:val="FOD-opsomming123"/>
        <w:spacing w:after="0"/>
        <w:ind w:left="426" w:hanging="426"/>
      </w:pPr>
      <w:r w:rsidRPr="008E0F64">
        <w:t>dem möglichen Mieter eine Kopie der Akte der elektrischen Anlage zur Verfügung stellen,</w:t>
      </w:r>
    </w:p>
    <w:p w14:paraId="71CB823F" w14:textId="77777777" w:rsidR="00A24B30" w:rsidRPr="008E0F64" w:rsidRDefault="00A24B30" w:rsidP="00C906F1">
      <w:pPr>
        <w:pStyle w:val="FOD-opsomming123"/>
        <w:spacing w:after="0"/>
        <w:ind w:left="426" w:hanging="426"/>
      </w:pPr>
      <w:r w:rsidRPr="008E0F64">
        <w:t>den mit der Aufsicht beauftragten Beamten des für das Wohlbefinden der Arbeitnehmer bei der Ausführung ihrer Arbeit zuständigen Föderalen Öffentlichen Dienstes und den für Energie zuständigen Föderalen Öffentlichen Dienst unverzüglich über alle Unfälle mit Personen informieren, die direkt oder indirekt auf das Vorhandensein von elektrischen Anlagen zurückzuführen sind.</w:t>
      </w:r>
    </w:p>
    <w:p w14:paraId="2750A073" w14:textId="77777777" w:rsidR="00A24B30" w:rsidRPr="008E0F64" w:rsidRDefault="00A24B30" w:rsidP="00A24B30">
      <w:pPr>
        <w:pStyle w:val="FOD-niv3"/>
      </w:pPr>
      <w:bookmarkStart w:id="3123" w:name="_Toc167269788"/>
      <w:bookmarkStart w:id="3124" w:name="_Toc167270948"/>
      <w:bookmarkStart w:id="3125" w:name="_Toc191997302"/>
      <w:r w:rsidRPr="008E0F64">
        <w:lastRenderedPageBreak/>
        <w:t>Abschnitt 9.1.2 - Pflichten des Eigentümers, Verwalters oder Betreibers von hauswirtschaftlichen elektrischen Anlagen</w:t>
      </w:r>
      <w:bookmarkEnd w:id="3123"/>
      <w:bookmarkEnd w:id="3124"/>
      <w:bookmarkEnd w:id="3125"/>
    </w:p>
    <w:p w14:paraId="5B283577" w14:textId="77777777" w:rsidR="00A24B30" w:rsidRPr="008E0F64" w:rsidRDefault="00A24B30" w:rsidP="00A24B30">
      <w:pPr>
        <w:pStyle w:val="FOD-normal"/>
        <w:spacing w:after="120"/>
      </w:pPr>
      <w:r w:rsidRPr="008E0F64">
        <w:t>Der Eigentümer, Verwalter oder Betreiber einer hauswirtschaftlichen elektrischen Anlage besitzt die Akte der elektrischen Anlage in zweifacher Ausfertigung. Die Akte der hauswirtschaftlichen elektrischen Anlage umfasst:</w:t>
      </w:r>
    </w:p>
    <w:p w14:paraId="30980055" w14:textId="77777777" w:rsidR="00A24B30" w:rsidRPr="008E0F64" w:rsidRDefault="00A24B30" w:rsidP="00445351">
      <w:pPr>
        <w:pStyle w:val="Paragraphedeliste"/>
        <w:numPr>
          <w:ilvl w:val="0"/>
          <w:numId w:val="36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das/die Einstrich-Schema(ta) der elektrischen Anlage,</w:t>
      </w:r>
    </w:p>
    <w:p w14:paraId="52517825" w14:textId="77777777" w:rsidR="00A24B30" w:rsidRPr="008E0F64" w:rsidRDefault="00A24B30" w:rsidP="00445351">
      <w:pPr>
        <w:pStyle w:val="Paragraphedeliste"/>
        <w:numPr>
          <w:ilvl w:val="0"/>
          <w:numId w:val="36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den/die Lageplan/-pläne der elektrischen Anlage,</w:t>
      </w:r>
    </w:p>
    <w:p w14:paraId="1A7B1748" w14:textId="77777777" w:rsidR="00A24B30" w:rsidRPr="008E0F64" w:rsidRDefault="00A24B30" w:rsidP="00445351">
      <w:pPr>
        <w:pStyle w:val="Paragraphedeliste"/>
        <w:numPr>
          <w:ilvl w:val="0"/>
          <w:numId w:val="365"/>
        </w:numPr>
        <w:autoSpaceDE w:val="0"/>
        <w:autoSpaceDN w:val="0"/>
        <w:adjustRightInd w:val="0"/>
        <w:spacing w:after="0" w:line="240" w:lineRule="auto"/>
        <w:jc w:val="both"/>
        <w:rPr>
          <w:rFonts w:ascii="Trebuchet MS" w:hAnsi="Trebuchet MS" w:cs="Arial"/>
          <w:i/>
          <w:sz w:val="19"/>
          <w:szCs w:val="19"/>
        </w:rPr>
      </w:pPr>
      <w:r w:rsidRPr="008E0F64">
        <w:rPr>
          <w:rFonts w:ascii="Trebuchet MS" w:hAnsi="Trebuchet MS"/>
          <w:sz w:val="19"/>
        </w:rPr>
        <w:t xml:space="preserve">den/die Bericht(e) über die in </w:t>
      </w:r>
      <w:r w:rsidRPr="008E0F64">
        <w:rPr>
          <w:rFonts w:ascii="Trebuchet MS" w:hAnsi="Trebuchet MS"/>
          <w:i/>
          <w:iCs/>
          <w:sz w:val="19"/>
        </w:rPr>
        <w:t>Kapitel 6.4</w:t>
      </w:r>
      <w:r w:rsidRPr="008E0F64">
        <w:rPr>
          <w:rFonts w:ascii="Trebuchet MS" w:hAnsi="Trebuchet MS"/>
          <w:sz w:val="19"/>
        </w:rPr>
        <w:t xml:space="preserve"> erwähnte Konformitätsprüfung der elektrischen Anlage,</w:t>
      </w:r>
    </w:p>
    <w:p w14:paraId="7F38F7F3" w14:textId="77777777" w:rsidR="00A24B30" w:rsidRPr="008E0F64" w:rsidRDefault="00A24B30" w:rsidP="00445351">
      <w:pPr>
        <w:pStyle w:val="Paragraphedeliste"/>
        <w:numPr>
          <w:ilvl w:val="0"/>
          <w:numId w:val="36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 xml:space="preserve">gegebenenfalls den/die Bericht(e) über den in </w:t>
      </w:r>
      <w:r w:rsidRPr="008E0F64">
        <w:rPr>
          <w:rFonts w:ascii="Trebuchet MS" w:hAnsi="Trebuchet MS"/>
          <w:i/>
          <w:iCs/>
          <w:sz w:val="19"/>
        </w:rPr>
        <w:t>Kapitel 6.5</w:t>
      </w:r>
      <w:r w:rsidRPr="008E0F64">
        <w:rPr>
          <w:rFonts w:ascii="Trebuchet MS" w:hAnsi="Trebuchet MS"/>
          <w:sz w:val="19"/>
        </w:rPr>
        <w:t xml:space="preserve"> erwähnten Kontrollbesuch der elektrischen Anlage,</w:t>
      </w:r>
    </w:p>
    <w:p w14:paraId="478D1A77" w14:textId="77777777" w:rsidR="00A24B30" w:rsidRPr="008E0F64" w:rsidRDefault="00A24B30" w:rsidP="00445351">
      <w:pPr>
        <w:pStyle w:val="Paragraphedeliste"/>
        <w:numPr>
          <w:ilvl w:val="0"/>
          <w:numId w:val="36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gegebenenfalls Unterlagen, aus denen hervorgeht, dass die elektrischen Betriebsmittel die Sicherheitsgarantien bieten, die bestimmte elektrische Maschinen, Geräte und Leitungen bieten müssen,</w:t>
      </w:r>
    </w:p>
    <w:p w14:paraId="0B3D245F" w14:textId="77777777" w:rsidR="00A24B30" w:rsidRPr="008E0F64" w:rsidRDefault="00A24B30" w:rsidP="00445351">
      <w:pPr>
        <w:pStyle w:val="Paragraphedeliste"/>
        <w:numPr>
          <w:ilvl w:val="0"/>
          <w:numId w:val="365"/>
        </w:numPr>
        <w:autoSpaceDE w:val="0"/>
        <w:autoSpaceDN w:val="0"/>
        <w:adjustRightInd w:val="0"/>
        <w:spacing w:after="0" w:line="240" w:lineRule="auto"/>
        <w:jc w:val="both"/>
        <w:rPr>
          <w:rFonts w:ascii="Trebuchet MS" w:hAnsi="Trebuchet MS" w:cs="Arial"/>
          <w:sz w:val="19"/>
          <w:szCs w:val="19"/>
        </w:rPr>
      </w:pPr>
      <w:r w:rsidRPr="008E0F64">
        <w:rPr>
          <w:rFonts w:ascii="Trebuchet MS" w:hAnsi="Trebuchet MS"/>
          <w:sz w:val="19"/>
        </w:rPr>
        <w:t xml:space="preserve">gegebenenfalls die gleichen Unterlagen wie in den </w:t>
      </w:r>
      <w:r w:rsidRPr="008E0F64">
        <w:rPr>
          <w:rFonts w:ascii="Trebuchet MS" w:hAnsi="Trebuchet MS"/>
          <w:i/>
          <w:iCs/>
          <w:sz w:val="19"/>
        </w:rPr>
        <w:t>Nummern 1, 2, 3</w:t>
      </w:r>
      <w:r w:rsidRPr="008E0F64">
        <w:rPr>
          <w:rFonts w:ascii="Trebuchet MS" w:hAnsi="Trebuchet MS"/>
          <w:sz w:val="19"/>
        </w:rPr>
        <w:t xml:space="preserve"> und </w:t>
      </w:r>
      <w:r w:rsidRPr="008E0F64">
        <w:rPr>
          <w:rFonts w:ascii="Trebuchet MS" w:hAnsi="Trebuchet MS"/>
          <w:i/>
          <w:iCs/>
          <w:sz w:val="19"/>
        </w:rPr>
        <w:t>5</w:t>
      </w:r>
      <w:r w:rsidRPr="008E0F64">
        <w:rPr>
          <w:rFonts w:ascii="Trebuchet MS" w:hAnsi="Trebuchet MS"/>
          <w:sz w:val="19"/>
        </w:rPr>
        <w:t xml:space="preserve"> erwähnt, wenn die Anlage wesentlich geändert oder erweitert wurde,</w:t>
      </w:r>
    </w:p>
    <w:p w14:paraId="43A8FB85" w14:textId="77777777" w:rsidR="00A24B30" w:rsidRPr="008E0F64" w:rsidRDefault="00A24B30" w:rsidP="00445351">
      <w:pPr>
        <w:pStyle w:val="Paragraphedeliste"/>
        <w:numPr>
          <w:ilvl w:val="0"/>
          <w:numId w:val="365"/>
        </w:numPr>
        <w:autoSpaceDE w:val="0"/>
        <w:autoSpaceDN w:val="0"/>
        <w:adjustRightInd w:val="0"/>
        <w:spacing w:after="120" w:line="240" w:lineRule="auto"/>
        <w:ind w:left="357" w:hanging="357"/>
        <w:contextualSpacing w:val="0"/>
        <w:jc w:val="both"/>
        <w:rPr>
          <w:rFonts w:ascii="Trebuchet MS" w:hAnsi="Trebuchet MS" w:cs="Arial"/>
          <w:sz w:val="19"/>
          <w:szCs w:val="19"/>
        </w:rPr>
      </w:pPr>
      <w:r w:rsidRPr="008E0F64">
        <w:rPr>
          <w:rFonts w:ascii="Trebuchet MS" w:hAnsi="Trebuchet MS"/>
          <w:sz w:val="19"/>
        </w:rPr>
        <w:t>gegebenenfalls (eine) kurze Beschreibung(en) aller Änderungen oder Erweiterungen der elektrischen Anlage, die nicht als wesentlich betrachtet werden können.</w:t>
      </w:r>
    </w:p>
    <w:p w14:paraId="44C60132" w14:textId="76D455D3" w:rsidR="00A24B30" w:rsidRPr="008E0F64" w:rsidRDefault="00A24B30" w:rsidP="00A24B30">
      <w:pPr>
        <w:pStyle w:val="Paragraphedeliste"/>
        <w:autoSpaceDE w:val="0"/>
        <w:autoSpaceDN w:val="0"/>
        <w:adjustRightInd w:val="0"/>
        <w:spacing w:after="120" w:line="240" w:lineRule="auto"/>
        <w:ind w:left="0"/>
        <w:contextualSpacing w:val="0"/>
        <w:jc w:val="both"/>
        <w:rPr>
          <w:rFonts w:ascii="Trebuchet MS" w:hAnsi="Trebuchet MS" w:cs="Arial"/>
          <w:sz w:val="19"/>
          <w:szCs w:val="19"/>
        </w:rPr>
      </w:pPr>
      <w:r w:rsidRPr="008E0F64">
        <w:rPr>
          <w:rFonts w:ascii="Trebuchet MS" w:hAnsi="Trebuchet MS"/>
          <w:sz w:val="19"/>
        </w:rPr>
        <w:t xml:space="preserve">Bei in </w:t>
      </w:r>
      <w:r w:rsidRPr="008E0F64">
        <w:rPr>
          <w:rFonts w:ascii="Trebuchet MS" w:hAnsi="Trebuchet MS"/>
          <w:i/>
          <w:iCs/>
          <w:sz w:val="19"/>
        </w:rPr>
        <w:t>Kapitel 7.112</w:t>
      </w:r>
      <w:r w:rsidRPr="008E0F64">
        <w:rPr>
          <w:rFonts w:ascii="Trebuchet MS" w:hAnsi="Trebuchet MS"/>
          <w:sz w:val="19"/>
        </w:rPr>
        <w:t xml:space="preserve"> erwähnten haus</w:t>
      </w:r>
      <w:r w:rsidR="003A3D3D" w:rsidRPr="008E0F64">
        <w:rPr>
          <w:rFonts w:ascii="Trebuchet MS" w:hAnsi="Trebuchet MS"/>
          <w:sz w:val="19"/>
        </w:rPr>
        <w:t>wirtschaftlichen Niederspannung</w:t>
      </w:r>
      <w:r w:rsidRPr="008E0F64">
        <w:rPr>
          <w:rFonts w:ascii="Trebuchet MS" w:hAnsi="Trebuchet MS"/>
          <w:sz w:val="19"/>
        </w:rPr>
        <w:t>-Photovoltaikanlagen umfasst die Akte der elektrischen Anlage zudem:</w:t>
      </w:r>
    </w:p>
    <w:p w14:paraId="7B28B9DF" w14:textId="77777777" w:rsidR="00A24B30" w:rsidRPr="008E0F64" w:rsidRDefault="00A24B30" w:rsidP="00445351">
      <w:pPr>
        <w:pStyle w:val="Paragraphedeliste"/>
        <w:numPr>
          <w:ilvl w:val="0"/>
          <w:numId w:val="368"/>
        </w:numPr>
        <w:autoSpaceDE w:val="0"/>
        <w:autoSpaceDN w:val="0"/>
        <w:adjustRightInd w:val="0"/>
        <w:spacing w:after="0" w:line="240" w:lineRule="auto"/>
        <w:contextualSpacing w:val="0"/>
        <w:jc w:val="both"/>
        <w:rPr>
          <w:rFonts w:ascii="Trebuchet MS" w:hAnsi="Trebuchet MS" w:cs="Arial"/>
          <w:sz w:val="19"/>
          <w:szCs w:val="19"/>
        </w:rPr>
      </w:pPr>
      <w:r w:rsidRPr="008E0F64">
        <w:rPr>
          <w:rFonts w:ascii="Trebuchet MS" w:hAnsi="Trebuchet MS"/>
          <w:sz w:val="19"/>
        </w:rPr>
        <w:t>Betriebsanleitungen für die Anlage (Funktionsweise und Instandhaltung),</w:t>
      </w:r>
    </w:p>
    <w:p w14:paraId="646F90A1" w14:textId="77777777" w:rsidR="00A24B30" w:rsidRPr="008E0F64" w:rsidRDefault="00A24B30" w:rsidP="00445351">
      <w:pPr>
        <w:pStyle w:val="Paragraphedeliste"/>
        <w:numPr>
          <w:ilvl w:val="0"/>
          <w:numId w:val="368"/>
        </w:numPr>
        <w:autoSpaceDE w:val="0"/>
        <w:autoSpaceDN w:val="0"/>
        <w:adjustRightInd w:val="0"/>
        <w:spacing w:after="0" w:line="240" w:lineRule="auto"/>
        <w:ind w:left="357" w:hanging="357"/>
        <w:contextualSpacing w:val="0"/>
        <w:jc w:val="both"/>
        <w:rPr>
          <w:rFonts w:ascii="Trebuchet MS" w:hAnsi="Trebuchet MS" w:cs="Arial"/>
          <w:sz w:val="19"/>
          <w:szCs w:val="19"/>
        </w:rPr>
      </w:pPr>
      <w:r w:rsidRPr="008E0F64">
        <w:rPr>
          <w:rFonts w:ascii="Trebuchet MS" w:hAnsi="Trebuchet MS"/>
          <w:sz w:val="19"/>
        </w:rPr>
        <w:t>Sicherheitshinweise in Bezug auf Arbeiten an der Anlage und den Betrieb der Anlage,</w:t>
      </w:r>
    </w:p>
    <w:p w14:paraId="270C4AA1" w14:textId="77777777" w:rsidR="00A24B30" w:rsidRPr="008E0F64" w:rsidRDefault="00A24B30" w:rsidP="00445351">
      <w:pPr>
        <w:pStyle w:val="Paragraphedeliste"/>
        <w:numPr>
          <w:ilvl w:val="0"/>
          <w:numId w:val="368"/>
        </w:numPr>
        <w:autoSpaceDE w:val="0"/>
        <w:autoSpaceDN w:val="0"/>
        <w:adjustRightInd w:val="0"/>
        <w:spacing w:after="0" w:line="240" w:lineRule="auto"/>
        <w:ind w:left="357" w:hanging="357"/>
        <w:contextualSpacing w:val="0"/>
        <w:jc w:val="both"/>
        <w:rPr>
          <w:rFonts w:ascii="Trebuchet MS" w:hAnsi="Trebuchet MS" w:cs="Arial"/>
          <w:sz w:val="19"/>
          <w:szCs w:val="19"/>
        </w:rPr>
      </w:pPr>
      <w:r w:rsidRPr="008E0F64">
        <w:rPr>
          <w:rFonts w:ascii="Trebuchet MS" w:hAnsi="Trebuchet MS"/>
          <w:sz w:val="19"/>
        </w:rPr>
        <w:t>technische Referenzen und Eigenschaften der installierten Betriebsmittel (Marke, Modell, Leistung, ...).</w:t>
      </w:r>
    </w:p>
    <w:p w14:paraId="1D97C9AC" w14:textId="77777777" w:rsidR="00A24B30" w:rsidRPr="008E0F64" w:rsidRDefault="00A24B30" w:rsidP="00A24B30">
      <w:pPr>
        <w:pStyle w:val="FOD-normal"/>
      </w:pPr>
      <w:r w:rsidRPr="008E0F64">
        <w:t>Der Eigentümer, Verwalter oder Betreiber einer elektrischen Anlage muss:</w:t>
      </w:r>
    </w:p>
    <w:p w14:paraId="63209463" w14:textId="77777777" w:rsidR="00A24B30" w:rsidRPr="008E0F64" w:rsidRDefault="00A24B30" w:rsidP="00445351">
      <w:pPr>
        <w:pStyle w:val="Paragraphedeliste"/>
        <w:numPr>
          <w:ilvl w:val="0"/>
          <w:numId w:val="800"/>
        </w:numPr>
        <w:autoSpaceDE w:val="0"/>
        <w:autoSpaceDN w:val="0"/>
        <w:adjustRightInd w:val="0"/>
        <w:spacing w:after="0" w:line="240" w:lineRule="auto"/>
        <w:contextualSpacing w:val="0"/>
        <w:jc w:val="both"/>
        <w:rPr>
          <w:rFonts w:ascii="Trebuchet MS" w:hAnsi="Trebuchet MS"/>
          <w:sz w:val="19"/>
        </w:rPr>
      </w:pPr>
      <w:r w:rsidRPr="008E0F64">
        <w:rPr>
          <w:rFonts w:ascii="Trebuchet MS" w:hAnsi="Trebuchet MS"/>
          <w:sz w:val="19"/>
        </w:rPr>
        <w:t>die Anlage instand halten oder die Instandhaltung sicherstellen,</w:t>
      </w:r>
    </w:p>
    <w:p w14:paraId="73E9900D" w14:textId="77777777" w:rsidR="00A24B30" w:rsidRPr="008E0F64" w:rsidRDefault="00A24B30" w:rsidP="00445351">
      <w:pPr>
        <w:pStyle w:val="Paragraphedeliste"/>
        <w:numPr>
          <w:ilvl w:val="0"/>
          <w:numId w:val="800"/>
        </w:numPr>
        <w:autoSpaceDE w:val="0"/>
        <w:autoSpaceDN w:val="0"/>
        <w:adjustRightInd w:val="0"/>
        <w:spacing w:after="0" w:line="240" w:lineRule="auto"/>
        <w:contextualSpacing w:val="0"/>
        <w:jc w:val="both"/>
        <w:rPr>
          <w:rFonts w:ascii="Trebuchet MS" w:hAnsi="Trebuchet MS"/>
          <w:sz w:val="19"/>
        </w:rPr>
      </w:pPr>
      <w:r w:rsidRPr="008E0F64">
        <w:rPr>
          <w:rFonts w:ascii="Trebuchet MS" w:hAnsi="Trebuchet MS"/>
          <w:sz w:val="19"/>
        </w:rPr>
        <w:t>alle angemessenen Maßnahmen ergreifen, damit die Bestimmungen des vorliegenden Buches jederzeit eingehalten werden,</w:t>
      </w:r>
    </w:p>
    <w:p w14:paraId="624826C0" w14:textId="77777777" w:rsidR="00A24B30" w:rsidRPr="008E0F64" w:rsidRDefault="00A24B30" w:rsidP="00445351">
      <w:pPr>
        <w:pStyle w:val="Paragraphedeliste"/>
        <w:numPr>
          <w:ilvl w:val="0"/>
          <w:numId w:val="800"/>
        </w:numPr>
        <w:autoSpaceDE w:val="0"/>
        <w:autoSpaceDN w:val="0"/>
        <w:adjustRightInd w:val="0"/>
        <w:spacing w:after="0" w:line="240" w:lineRule="auto"/>
        <w:contextualSpacing w:val="0"/>
        <w:jc w:val="both"/>
        <w:rPr>
          <w:rFonts w:ascii="Trebuchet MS" w:hAnsi="Trebuchet MS"/>
          <w:sz w:val="19"/>
        </w:rPr>
      </w:pPr>
      <w:r w:rsidRPr="008E0F64">
        <w:rPr>
          <w:rFonts w:ascii="Trebuchet MS" w:hAnsi="Trebuchet MS"/>
          <w:sz w:val="19"/>
        </w:rPr>
        <w:t>dem neuen Eigentümer, Verwalter oder Betreiber die Akte der elektrischen Anlage übermitteln,</w:t>
      </w:r>
    </w:p>
    <w:p w14:paraId="0503807A" w14:textId="77777777" w:rsidR="00A24B30" w:rsidRPr="008E0F64" w:rsidRDefault="00A24B30" w:rsidP="00445351">
      <w:pPr>
        <w:pStyle w:val="Paragraphedeliste"/>
        <w:numPr>
          <w:ilvl w:val="0"/>
          <w:numId w:val="800"/>
        </w:numPr>
        <w:autoSpaceDE w:val="0"/>
        <w:autoSpaceDN w:val="0"/>
        <w:adjustRightInd w:val="0"/>
        <w:spacing w:after="0" w:line="240" w:lineRule="auto"/>
        <w:contextualSpacing w:val="0"/>
        <w:jc w:val="both"/>
        <w:rPr>
          <w:rFonts w:ascii="Trebuchet MS" w:hAnsi="Trebuchet MS"/>
          <w:sz w:val="19"/>
        </w:rPr>
      </w:pPr>
      <w:r w:rsidRPr="008E0F64">
        <w:rPr>
          <w:rFonts w:ascii="Trebuchet MS" w:hAnsi="Trebuchet MS"/>
          <w:sz w:val="19"/>
        </w:rPr>
        <w:t>dem möglichen Mieter eine Kopie der Akte der elektrischen Anlage zur Verfügung stellen,</w:t>
      </w:r>
    </w:p>
    <w:p w14:paraId="72646AEF" w14:textId="77777777" w:rsidR="00A24B30" w:rsidRPr="008E0F64" w:rsidRDefault="00A24B30" w:rsidP="00445351">
      <w:pPr>
        <w:pStyle w:val="Paragraphedeliste"/>
        <w:numPr>
          <w:ilvl w:val="0"/>
          <w:numId w:val="800"/>
        </w:numPr>
        <w:autoSpaceDE w:val="0"/>
        <w:autoSpaceDN w:val="0"/>
        <w:adjustRightInd w:val="0"/>
        <w:spacing w:after="0" w:line="240" w:lineRule="auto"/>
        <w:contextualSpacing w:val="0"/>
        <w:jc w:val="both"/>
        <w:rPr>
          <w:rFonts w:ascii="Trebuchet MS" w:hAnsi="Trebuchet MS"/>
          <w:sz w:val="19"/>
        </w:rPr>
      </w:pPr>
      <w:r w:rsidRPr="008E0F64">
        <w:rPr>
          <w:rFonts w:ascii="Trebuchet MS" w:hAnsi="Trebuchet MS"/>
          <w:sz w:val="19"/>
        </w:rPr>
        <w:t>den mit der Aufsicht beauftragten Beamten des für Energie zuständigen Föderalen Öffentlichen Dienstes unverzüglich über alle Unfälle mit Personen informieren, die direkt oder indirekt auf das Vorhandensein von elektrischen Anlagen zurückzuführen sind.</w:t>
      </w:r>
    </w:p>
    <w:p w14:paraId="11674FE2" w14:textId="77777777" w:rsidR="00A24B30" w:rsidRPr="008E0F64" w:rsidRDefault="00A24B30" w:rsidP="00A24B30">
      <w:pPr>
        <w:pStyle w:val="FOD-niv3"/>
      </w:pPr>
      <w:bookmarkStart w:id="3126" w:name="_Toc167269789"/>
      <w:bookmarkStart w:id="3127" w:name="_Toc167270949"/>
      <w:bookmarkStart w:id="3128" w:name="_Toc191997303"/>
      <w:r w:rsidRPr="008E0F64">
        <w:t>Abschnitt 9.1.3 - Bei einer Konformitätsprüfung oder einem Kontrollbesuch als nicht konform befundene Anlagen</w:t>
      </w:r>
      <w:bookmarkEnd w:id="3126"/>
      <w:bookmarkEnd w:id="3127"/>
      <w:bookmarkEnd w:id="3128"/>
    </w:p>
    <w:p w14:paraId="43704AB9" w14:textId="77777777" w:rsidR="00A24B30" w:rsidRPr="008E0F64" w:rsidRDefault="00A24B30" w:rsidP="00962ACD">
      <w:pPr>
        <w:pStyle w:val="FOD-niv4"/>
      </w:pPr>
      <w:bookmarkStart w:id="3129" w:name="_Toc167269790"/>
      <w:bookmarkStart w:id="3130" w:name="_Toc167270950"/>
      <w:bookmarkStart w:id="3131" w:name="_Toc191997304"/>
      <w:bookmarkStart w:id="3132" w:name="_Toc196734859"/>
      <w:r w:rsidRPr="008E0F64">
        <w:t>Unterabschnitt 9.1.3.1 - Konformitätsprüfung</w:t>
      </w:r>
      <w:bookmarkEnd w:id="3129"/>
      <w:bookmarkEnd w:id="3130"/>
      <w:bookmarkEnd w:id="3131"/>
      <w:bookmarkEnd w:id="3132"/>
    </w:p>
    <w:p w14:paraId="45EF68D5" w14:textId="77777777" w:rsidR="00A24B30" w:rsidRPr="008E0F64" w:rsidRDefault="00A24B30" w:rsidP="00A24B30">
      <w:pPr>
        <w:pStyle w:val="FOD-normal"/>
      </w:pPr>
      <w:r w:rsidRPr="008E0F64">
        <w:t>Elektrische Anlagen oder Teile von elektrischen Anlagen, bei denen im Rahmen einer Konformitätsprüfung Verstöße gegen das vorliegende Buch festgestellt werden, dürfen nicht in Gebrauch genommen werden.</w:t>
      </w:r>
    </w:p>
    <w:p w14:paraId="0C95941D" w14:textId="77777777" w:rsidR="00A24B30" w:rsidRPr="008E0F64" w:rsidRDefault="00A24B30" w:rsidP="00A24B30">
      <w:pPr>
        <w:pStyle w:val="FOD-normal"/>
      </w:pPr>
      <w:r w:rsidRPr="008E0F64">
        <w:t xml:space="preserve">Für den in </w:t>
      </w:r>
      <w:r w:rsidRPr="008E0F64">
        <w:rPr>
          <w:i/>
          <w:iCs/>
        </w:rPr>
        <w:t>Unterabschnitt 6.4.7.3</w:t>
      </w:r>
      <w:r w:rsidRPr="008E0F64">
        <w:t xml:space="preserve"> Absatz 4 erwähnten Fall, dass die Konformitätsprüfung nach der Ingebrauchnahme durchgeführt wird, werden Arbeiten, die zur Behebung der im Rahmen der Konformitätsprüfung festgestellten Verstöße erforderlich sind, unverzüglich ausgeführt und alle angemessenen Maßnahmen getroffen, damit diese Verstöße keine Gefahr für Personen und Güter darstellen, wenn die Anlage in Betrieb bleibt. </w:t>
      </w:r>
    </w:p>
    <w:p w14:paraId="615FE31E" w14:textId="77777777" w:rsidR="00A24B30" w:rsidRPr="008E0F64" w:rsidRDefault="00A24B30" w:rsidP="00962ACD">
      <w:pPr>
        <w:pStyle w:val="FOD-niv4"/>
      </w:pPr>
      <w:bookmarkStart w:id="3133" w:name="_Toc167269791"/>
      <w:bookmarkStart w:id="3134" w:name="_Toc167270951"/>
      <w:bookmarkStart w:id="3135" w:name="_Toc191997305"/>
      <w:bookmarkStart w:id="3136" w:name="_Toc196734860"/>
      <w:r w:rsidRPr="008E0F64">
        <w:t>Unterabschnitt 9.1.3.2 - Kontrollbesuch</w:t>
      </w:r>
      <w:bookmarkEnd w:id="3133"/>
      <w:bookmarkEnd w:id="3134"/>
      <w:bookmarkEnd w:id="3135"/>
      <w:bookmarkEnd w:id="3136"/>
    </w:p>
    <w:p w14:paraId="3698D3C9" w14:textId="77777777" w:rsidR="00A24B30" w:rsidRPr="008E0F64" w:rsidRDefault="00A24B30" w:rsidP="00A24B30">
      <w:pPr>
        <w:pStyle w:val="FOD-normal"/>
      </w:pPr>
      <w:r w:rsidRPr="008E0F64">
        <w:t>Arbeiten, die zur Behebung der im Rahmen der regelmäßigen Kontrollbesuche festgestellten Verstöße erforderlich sind, werden unverzüglich ausgeführt und alle angemessenen Maßnahmen werden getroffen, damit diese Verstöße keine Gefahr für Personen und Güter darstellen, wenn die Anlage in Betrieb bleibt.</w:t>
      </w:r>
    </w:p>
    <w:p w14:paraId="770B875C" w14:textId="77777777" w:rsidR="00A24B30" w:rsidRPr="008E0F64" w:rsidRDefault="00A24B30" w:rsidP="00A24B30">
      <w:pPr>
        <w:pStyle w:val="FOD-normal"/>
      </w:pPr>
      <w:r w:rsidRPr="008E0F64">
        <w:t>Für hauswirtschaftliche elektrische Anlagen gilt zusätzlich, dass die zugelassene Stelle, die den Kontrollbesuch durchgeführt hat:</w:t>
      </w:r>
    </w:p>
    <w:p w14:paraId="1054DD3F" w14:textId="77777777" w:rsidR="00A24B30" w:rsidRPr="008E0F64" w:rsidRDefault="00A24B30" w:rsidP="00445351">
      <w:pPr>
        <w:pStyle w:val="FOD-normal"/>
        <w:numPr>
          <w:ilvl w:val="0"/>
          <w:numId w:val="322"/>
        </w:numPr>
      </w:pPr>
      <w:r w:rsidRPr="008E0F64">
        <w:t>die Überprüfung der Behebung der Verstöße feststellt,</w:t>
      </w:r>
    </w:p>
    <w:p w14:paraId="22B86114" w14:textId="77777777" w:rsidR="00A24B30" w:rsidRPr="008E0F64" w:rsidRDefault="00A24B30" w:rsidP="00445351">
      <w:pPr>
        <w:pStyle w:val="FOD-normal"/>
        <w:numPr>
          <w:ilvl w:val="0"/>
          <w:numId w:val="322"/>
        </w:numPr>
        <w:spacing w:before="0"/>
      </w:pPr>
      <w:r w:rsidRPr="008E0F64">
        <w:t>den für Energie zuständigen Föderalen Öffentlichen Dienst binnen einer Frist von einem Jahr über das Bestehen von Verstößen informiert, wenn die Anlage nicht in Ordnung gebracht wurde.</w:t>
      </w:r>
    </w:p>
    <w:p w14:paraId="1670EFAB" w14:textId="77777777" w:rsidR="00A24B30" w:rsidRPr="008E0F64" w:rsidRDefault="00A24B30" w:rsidP="00A24B30">
      <w:pPr>
        <w:pStyle w:val="FOD-niv3"/>
      </w:pPr>
      <w:bookmarkStart w:id="3137" w:name="_Toc167269792"/>
      <w:bookmarkStart w:id="3138" w:name="_Toc167270952"/>
      <w:bookmarkStart w:id="3139" w:name="_Toc191997306"/>
      <w:r w:rsidRPr="008E0F64">
        <w:t>Abschnitt 9.1.4 - Bei dem Kontrollbesuch einer alten hauswirtschaftlichen elektrischen Anlage als nicht konform befundene Anlagen</w:t>
      </w:r>
      <w:bookmarkEnd w:id="3137"/>
      <w:bookmarkEnd w:id="3138"/>
      <w:bookmarkEnd w:id="3139"/>
    </w:p>
    <w:p w14:paraId="05A73DD4" w14:textId="77777777" w:rsidR="00A24B30" w:rsidRPr="008E0F64" w:rsidRDefault="00A24B30" w:rsidP="00A24B30">
      <w:pPr>
        <w:pStyle w:val="FOD-normal"/>
      </w:pPr>
      <w:r w:rsidRPr="008E0F64">
        <w:t xml:space="preserve">Die Vorschriften von </w:t>
      </w:r>
      <w:r w:rsidRPr="008E0F64">
        <w:rPr>
          <w:i/>
          <w:iCs/>
        </w:rPr>
        <w:t>Unterabschnitt 9.1.2.3</w:t>
      </w:r>
      <w:r w:rsidRPr="008E0F64">
        <w:t xml:space="preserve"> gelten, wenn bei Kontrollbesuchen, die aufgrund der </w:t>
      </w:r>
      <w:r w:rsidRPr="008E0F64">
        <w:rPr>
          <w:i/>
          <w:iCs/>
        </w:rPr>
        <w:t>Abschnitte 8.4.1</w:t>
      </w:r>
      <w:r w:rsidRPr="008E0F64">
        <w:t xml:space="preserve"> und </w:t>
      </w:r>
      <w:r w:rsidRPr="008E0F64">
        <w:rPr>
          <w:i/>
          <w:iCs/>
        </w:rPr>
        <w:t>8.4.3</w:t>
      </w:r>
      <w:r w:rsidRPr="008E0F64">
        <w:t xml:space="preserve"> durchgeführt werden, und bei erneuten Kontrollbesuchen aufgrund von </w:t>
      </w:r>
      <w:r w:rsidRPr="008E0F64">
        <w:rPr>
          <w:i/>
          <w:iCs/>
        </w:rPr>
        <w:t>Abschnitt 8.4.2</w:t>
      </w:r>
      <w:r w:rsidRPr="008E0F64">
        <w:t xml:space="preserve"> Verstöße festgestellt werden.</w:t>
      </w:r>
    </w:p>
    <w:p w14:paraId="7BFBA529" w14:textId="77777777" w:rsidR="00A24B30" w:rsidRPr="008E0F64" w:rsidRDefault="00A24B30" w:rsidP="00A24B30">
      <w:pPr>
        <w:pStyle w:val="FOD-niv3"/>
      </w:pPr>
      <w:bookmarkStart w:id="3140" w:name="_Toc167269793"/>
      <w:bookmarkStart w:id="3141" w:name="_Toc167270953"/>
      <w:bookmarkStart w:id="3142" w:name="_Toc191997307"/>
      <w:r w:rsidRPr="008E0F64">
        <w:lastRenderedPageBreak/>
        <w:t>Abschnitt 9.1.5 - Lage von unterirdischen elektrischen Leitungen</w:t>
      </w:r>
      <w:bookmarkEnd w:id="3140"/>
      <w:bookmarkEnd w:id="3141"/>
      <w:bookmarkEnd w:id="3142"/>
    </w:p>
    <w:p w14:paraId="7FFC0A1B" w14:textId="77777777" w:rsidR="00A24B30" w:rsidRPr="008E0F64" w:rsidRDefault="00A24B30" w:rsidP="00A24B30">
      <w:pPr>
        <w:pStyle w:val="FOD-normal"/>
      </w:pPr>
      <w:r w:rsidRPr="008E0F64">
        <w:t>Eigentümer von unterirdischen elektrischen Leitungen sind jederzeit in der Lage, die Pläne der unterirdischen Leitungen zur Verfügung zu stellen oder, in deren Ermangelung, die für ihre Lokalisierung notwendigen Angaben zu machen.</w:t>
      </w:r>
    </w:p>
    <w:p w14:paraId="031CA386" w14:textId="77777777" w:rsidR="00A24B30" w:rsidRPr="008E0F64" w:rsidRDefault="00A24B30" w:rsidP="00A24B30">
      <w:pPr>
        <w:pStyle w:val="FOD-normal"/>
      </w:pPr>
      <w:r w:rsidRPr="008E0F64">
        <w:t>Diese Auskunft erteilen sie jedem, der Arbeiten in der Nähe des Kabels ausführen darf, binnen einer Frist von sieben Arbeitstagen ab Empfang des zu diesem Zweck an sie gerichteten Antrags.</w:t>
      </w:r>
    </w:p>
    <w:p w14:paraId="7CBA0CF0" w14:textId="77777777" w:rsidR="00A24B30" w:rsidRPr="008E0F64" w:rsidRDefault="00A24B30" w:rsidP="00A24B30">
      <w:pPr>
        <w:pStyle w:val="FOD-niv3"/>
      </w:pPr>
      <w:bookmarkStart w:id="3143" w:name="_Toc167269794"/>
      <w:bookmarkStart w:id="3144" w:name="_Toc167270954"/>
      <w:bookmarkStart w:id="3145" w:name="_Toc191997308"/>
      <w:r w:rsidRPr="008E0F64">
        <w:t>Abschnitt 9.1.6 - Unterlage in Bezug auf äußere Einflüsse</w:t>
      </w:r>
      <w:bookmarkEnd w:id="3143"/>
      <w:bookmarkEnd w:id="3144"/>
      <w:bookmarkEnd w:id="3145"/>
    </w:p>
    <w:p w14:paraId="088F5B6A" w14:textId="77777777" w:rsidR="00A24B30" w:rsidRPr="008E0F64" w:rsidRDefault="00A24B30" w:rsidP="00A24B30">
      <w:pPr>
        <w:pStyle w:val="FOD-normal"/>
      </w:pPr>
      <w:r w:rsidRPr="008E0F64">
        <w:t xml:space="preserve">Äußere Einflüsse einschließlich der Orte, an denen sie Anwendung finden, werden auf der Grundlage von Daten festgelegt, die der Betreiber der Orte, an denen sich die Anlage befindet, zur Verfügung stellt. </w:t>
      </w:r>
    </w:p>
    <w:p w14:paraId="7EB29E3D" w14:textId="3DF081F4" w:rsidR="00A24B30" w:rsidRPr="008E0F64" w:rsidRDefault="00A24B30" w:rsidP="00A24B30">
      <w:pPr>
        <w:pStyle w:val="FOD-normal"/>
      </w:pPr>
      <w:r w:rsidRPr="008E0F64">
        <w:t>Diese Daten werden in die Unterlage in Bezug auf äußere Einflüsse eingetragen. In dieser Unterlage in Form eines Plans, einer Tabelle oder einer Liste werden die äußeren Einflüsse der Orte eindeutig festgelegt. Sind keine spezifischen äußeren Einflüsse zu berücksichtigen, wie sie in der Tabelle mit den unspezifischen äußeren Einflüsse</w:t>
      </w:r>
      <w:r w:rsidR="00DC3301" w:rsidRPr="008E0F64">
        <w:t>n</w:t>
      </w:r>
      <w:r w:rsidRPr="008E0F64">
        <w:t xml:space="preserve"> weiter unten aufgeführt sind, wird dies in der Unterlage bestätigt. Die Unterlage muss vom Betreiber oder von seinem Beauftragten paraphiert werden, bevor die Anlage konzipiert und errichtet wird. Der Vertreter der in </w:t>
      </w:r>
      <w:r w:rsidRPr="008E0F64">
        <w:rPr>
          <w:i/>
          <w:iCs/>
        </w:rPr>
        <w:t>Kapitel 6.3</w:t>
      </w:r>
      <w:r w:rsidRPr="008E0F64">
        <w:t xml:space="preserve"> erwähnten zugelassenen Stelle paraphiert die Unterlage bei der Prüfung, um den Empfang zu bestätigen. Der Vertreter der zugelassenen Stelle muss die Übereinstimmung der Unterlage mit der Anlage überprüfen.</w:t>
      </w:r>
    </w:p>
    <w:p w14:paraId="256D74DC" w14:textId="77777777" w:rsidR="00A24B30" w:rsidRPr="008E0F64" w:rsidRDefault="00A24B30" w:rsidP="00A24B30">
      <w:pPr>
        <w:pStyle w:val="FOD-normal"/>
      </w:pPr>
      <w:r w:rsidRPr="008E0F64">
        <w:t xml:space="preserve">Die unspezifischen äußeren Einflüsse sind in </w:t>
      </w:r>
      <w:r w:rsidRPr="008E0F64">
        <w:rPr>
          <w:i/>
          <w:iCs/>
        </w:rPr>
        <w:t>Tabelle 9.1</w:t>
      </w:r>
      <w:r w:rsidRPr="008E0F64">
        <w:t xml:space="preserve"> aufgeführt.</w:t>
      </w:r>
    </w:p>
    <w:p w14:paraId="7328E892" w14:textId="77777777" w:rsidR="00A24B30" w:rsidRPr="008E0F64" w:rsidRDefault="00A24B30" w:rsidP="00A24B30">
      <w:pPr>
        <w:pStyle w:val="FOD-tab-titel"/>
      </w:pPr>
      <w:bookmarkStart w:id="3146" w:name="_Toc16234918"/>
      <w:bookmarkStart w:id="3147" w:name="_Toc167267984"/>
      <w:bookmarkStart w:id="3148" w:name="_Toc167269147"/>
      <w:bookmarkStart w:id="3149" w:name="_Toc167270307"/>
      <w:bookmarkStart w:id="3150" w:name="_Toc202794599"/>
      <w:r w:rsidRPr="008E0F64">
        <w:t>Tabelle 9.1 - Unspezifische äußere Einflüsse</w:t>
      </w:r>
      <w:bookmarkEnd w:id="3146"/>
      <w:bookmarkEnd w:id="3147"/>
      <w:bookmarkEnd w:id="3148"/>
      <w:bookmarkEnd w:id="3149"/>
      <w:bookmarkEnd w:id="3150"/>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Look w:val="00A0" w:firstRow="1" w:lastRow="0" w:firstColumn="1" w:lastColumn="0" w:noHBand="0" w:noVBand="0"/>
      </w:tblPr>
      <w:tblGrid>
        <w:gridCol w:w="4961"/>
        <w:gridCol w:w="439"/>
        <w:gridCol w:w="313"/>
        <w:gridCol w:w="313"/>
        <w:gridCol w:w="314"/>
        <w:gridCol w:w="313"/>
        <w:gridCol w:w="313"/>
        <w:gridCol w:w="314"/>
        <w:gridCol w:w="313"/>
        <w:gridCol w:w="314"/>
      </w:tblGrid>
      <w:tr w:rsidR="00A24B30" w:rsidRPr="008E0F64" w14:paraId="25B3CB18" w14:textId="77777777" w:rsidTr="00A24B30">
        <w:trPr>
          <w:jc w:val="center"/>
        </w:trPr>
        <w:tc>
          <w:tcPr>
            <w:tcW w:w="4961" w:type="dxa"/>
            <w:vAlign w:val="center"/>
          </w:tcPr>
          <w:p w14:paraId="036F2247" w14:textId="77777777" w:rsidR="00A24B30" w:rsidRPr="008E0F64" w:rsidRDefault="00A24B30" w:rsidP="00A24B30">
            <w:pPr>
              <w:keepNext/>
              <w:widowControl w:val="0"/>
              <w:autoSpaceDE w:val="0"/>
              <w:autoSpaceDN w:val="0"/>
              <w:adjustRightInd w:val="0"/>
              <w:spacing w:before="20" w:after="20" w:line="240" w:lineRule="auto"/>
              <w:rPr>
                <w:rFonts w:ascii="Trebuchet MS" w:eastAsia="Times New Roman" w:hAnsi="Trebuchet MS" w:cs="Arial"/>
                <w:i/>
                <w:sz w:val="17"/>
                <w:szCs w:val="17"/>
              </w:rPr>
            </w:pPr>
            <w:bookmarkStart w:id="3151" w:name="TABEL_055_FR"/>
            <w:r w:rsidRPr="008E0F64">
              <w:rPr>
                <w:rFonts w:ascii="Trebuchet MS" w:hAnsi="Trebuchet MS"/>
                <w:i/>
                <w:sz w:val="17"/>
              </w:rPr>
              <w:t>Umgebungstemperatur</w:t>
            </w:r>
          </w:p>
        </w:tc>
        <w:tc>
          <w:tcPr>
            <w:tcW w:w="439" w:type="dxa"/>
            <w:vAlign w:val="center"/>
          </w:tcPr>
          <w:p w14:paraId="5982AD5F"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AA</w:t>
            </w:r>
          </w:p>
        </w:tc>
        <w:tc>
          <w:tcPr>
            <w:tcW w:w="313" w:type="dxa"/>
            <w:vAlign w:val="center"/>
          </w:tcPr>
          <w:p w14:paraId="0541FC78"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1</w:t>
            </w:r>
          </w:p>
        </w:tc>
        <w:tc>
          <w:tcPr>
            <w:tcW w:w="313" w:type="dxa"/>
            <w:vAlign w:val="center"/>
          </w:tcPr>
          <w:p w14:paraId="4F7F2ABC"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5C974F67"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shd w:val="clear" w:color="auto" w:fill="000000"/>
            <w:vAlign w:val="center"/>
          </w:tcPr>
          <w:p w14:paraId="33CE0BD8"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4</w:t>
            </w:r>
          </w:p>
        </w:tc>
        <w:tc>
          <w:tcPr>
            <w:tcW w:w="313" w:type="dxa"/>
            <w:shd w:val="clear" w:color="auto" w:fill="000000"/>
            <w:vAlign w:val="center"/>
          </w:tcPr>
          <w:p w14:paraId="02A926C1"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5</w:t>
            </w:r>
          </w:p>
        </w:tc>
        <w:tc>
          <w:tcPr>
            <w:tcW w:w="314" w:type="dxa"/>
            <w:vAlign w:val="center"/>
          </w:tcPr>
          <w:p w14:paraId="2E405FF4"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6</w:t>
            </w:r>
          </w:p>
        </w:tc>
        <w:tc>
          <w:tcPr>
            <w:tcW w:w="313" w:type="dxa"/>
            <w:vAlign w:val="center"/>
          </w:tcPr>
          <w:p w14:paraId="76ADE310"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7</w:t>
            </w:r>
          </w:p>
        </w:tc>
        <w:tc>
          <w:tcPr>
            <w:tcW w:w="314" w:type="dxa"/>
            <w:shd w:val="clear" w:color="auto" w:fill="000000"/>
            <w:vAlign w:val="center"/>
          </w:tcPr>
          <w:p w14:paraId="07ECE257" w14:textId="77777777" w:rsidR="00A24B30" w:rsidRPr="008E0F64" w:rsidRDefault="00A24B30" w:rsidP="00A24B30">
            <w:pPr>
              <w:keepNext/>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8</w:t>
            </w:r>
          </w:p>
        </w:tc>
      </w:tr>
      <w:tr w:rsidR="00A24B30" w:rsidRPr="008E0F64" w14:paraId="067A3B6D" w14:textId="77777777" w:rsidTr="00A24B30">
        <w:trPr>
          <w:jc w:val="center"/>
        </w:trPr>
        <w:tc>
          <w:tcPr>
            <w:tcW w:w="4961" w:type="dxa"/>
            <w:vAlign w:val="center"/>
          </w:tcPr>
          <w:p w14:paraId="7D8326FD"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Auftreten von Wasser</w:t>
            </w:r>
          </w:p>
        </w:tc>
        <w:tc>
          <w:tcPr>
            <w:tcW w:w="439" w:type="dxa"/>
            <w:vAlign w:val="center"/>
          </w:tcPr>
          <w:p w14:paraId="2B7BBEDC"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AD</w:t>
            </w:r>
          </w:p>
        </w:tc>
        <w:tc>
          <w:tcPr>
            <w:tcW w:w="313" w:type="dxa"/>
            <w:tcBorders>
              <w:bottom w:val="nil"/>
            </w:tcBorders>
            <w:shd w:val="clear" w:color="auto" w:fill="000000"/>
            <w:vAlign w:val="center"/>
          </w:tcPr>
          <w:p w14:paraId="4555B6A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044C9EA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0A70184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096150C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vAlign w:val="center"/>
          </w:tcPr>
          <w:p w14:paraId="756510CC"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5</w:t>
            </w:r>
          </w:p>
        </w:tc>
        <w:tc>
          <w:tcPr>
            <w:tcW w:w="314" w:type="dxa"/>
            <w:vAlign w:val="center"/>
          </w:tcPr>
          <w:p w14:paraId="414263E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6</w:t>
            </w:r>
          </w:p>
        </w:tc>
        <w:tc>
          <w:tcPr>
            <w:tcW w:w="313" w:type="dxa"/>
            <w:vAlign w:val="center"/>
          </w:tcPr>
          <w:p w14:paraId="2AFEC60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7</w:t>
            </w:r>
          </w:p>
        </w:tc>
        <w:tc>
          <w:tcPr>
            <w:tcW w:w="314" w:type="dxa"/>
            <w:vAlign w:val="center"/>
          </w:tcPr>
          <w:p w14:paraId="0AFF7D6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8</w:t>
            </w:r>
          </w:p>
        </w:tc>
      </w:tr>
      <w:tr w:rsidR="00A24B30" w:rsidRPr="008E0F64" w14:paraId="36C97D98" w14:textId="77777777" w:rsidTr="00A24B30">
        <w:trPr>
          <w:jc w:val="center"/>
        </w:trPr>
        <w:tc>
          <w:tcPr>
            <w:tcW w:w="4961" w:type="dxa"/>
            <w:vAlign w:val="center"/>
          </w:tcPr>
          <w:p w14:paraId="1A466CC3"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Auftreten von festen Fremdkörpern</w:t>
            </w:r>
          </w:p>
        </w:tc>
        <w:tc>
          <w:tcPr>
            <w:tcW w:w="439" w:type="dxa"/>
            <w:vAlign w:val="center"/>
          </w:tcPr>
          <w:p w14:paraId="1AC7361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AE</w:t>
            </w:r>
          </w:p>
        </w:tc>
        <w:tc>
          <w:tcPr>
            <w:tcW w:w="313" w:type="dxa"/>
            <w:tcBorders>
              <w:top w:val="nil"/>
              <w:bottom w:val="nil"/>
            </w:tcBorders>
            <w:shd w:val="clear" w:color="auto" w:fill="000000"/>
            <w:vAlign w:val="center"/>
          </w:tcPr>
          <w:p w14:paraId="6773654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51021D5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592CF27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2C5F9BB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tcBorders>
              <w:bottom w:val="nil"/>
              <w:right w:val="nil"/>
            </w:tcBorders>
            <w:vAlign w:val="center"/>
          </w:tcPr>
          <w:p w14:paraId="6AE5DAC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left w:val="nil"/>
              <w:bottom w:val="nil"/>
              <w:right w:val="nil"/>
            </w:tcBorders>
            <w:vAlign w:val="center"/>
          </w:tcPr>
          <w:p w14:paraId="0F06E494"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left w:val="nil"/>
              <w:bottom w:val="nil"/>
              <w:right w:val="nil"/>
            </w:tcBorders>
            <w:vAlign w:val="center"/>
          </w:tcPr>
          <w:p w14:paraId="167BC4F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left w:val="nil"/>
              <w:bottom w:val="nil"/>
              <w:right w:val="nil"/>
            </w:tcBorders>
            <w:vAlign w:val="center"/>
          </w:tcPr>
          <w:p w14:paraId="2540820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43AAB303" w14:textId="77777777" w:rsidTr="00A24B30">
        <w:trPr>
          <w:jc w:val="center"/>
        </w:trPr>
        <w:tc>
          <w:tcPr>
            <w:tcW w:w="4961" w:type="dxa"/>
            <w:vAlign w:val="center"/>
          </w:tcPr>
          <w:p w14:paraId="6AE40064"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Auftreten von korrosiven oder verunreinigenden Substanzen</w:t>
            </w:r>
          </w:p>
        </w:tc>
        <w:tc>
          <w:tcPr>
            <w:tcW w:w="439" w:type="dxa"/>
            <w:vAlign w:val="center"/>
          </w:tcPr>
          <w:p w14:paraId="47EFE3C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AF</w:t>
            </w:r>
          </w:p>
        </w:tc>
        <w:tc>
          <w:tcPr>
            <w:tcW w:w="313" w:type="dxa"/>
            <w:tcBorders>
              <w:top w:val="nil"/>
              <w:bottom w:val="nil"/>
            </w:tcBorders>
            <w:shd w:val="clear" w:color="auto" w:fill="000000"/>
            <w:vAlign w:val="center"/>
          </w:tcPr>
          <w:p w14:paraId="590329D4"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69689B9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6D26713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76D2E22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tcBorders>
              <w:top w:val="nil"/>
              <w:bottom w:val="nil"/>
              <w:right w:val="nil"/>
            </w:tcBorders>
            <w:vAlign w:val="center"/>
          </w:tcPr>
          <w:p w14:paraId="133B374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61C5814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70FD67B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4481D3E4"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52E0453B" w14:textId="77777777" w:rsidTr="00A24B30">
        <w:trPr>
          <w:jc w:val="center"/>
        </w:trPr>
        <w:tc>
          <w:tcPr>
            <w:tcW w:w="4961" w:type="dxa"/>
            <w:vAlign w:val="center"/>
          </w:tcPr>
          <w:p w14:paraId="06A2441F"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Mechanische Beanspruchung durch Schläge</w:t>
            </w:r>
          </w:p>
        </w:tc>
        <w:tc>
          <w:tcPr>
            <w:tcW w:w="439" w:type="dxa"/>
            <w:vAlign w:val="center"/>
          </w:tcPr>
          <w:p w14:paraId="1A1C1E6C"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AG</w:t>
            </w:r>
          </w:p>
        </w:tc>
        <w:tc>
          <w:tcPr>
            <w:tcW w:w="313" w:type="dxa"/>
            <w:tcBorders>
              <w:top w:val="nil"/>
              <w:bottom w:val="nil"/>
            </w:tcBorders>
            <w:shd w:val="clear" w:color="auto" w:fill="000000"/>
            <w:vAlign w:val="center"/>
          </w:tcPr>
          <w:p w14:paraId="43C7E1D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662EB476"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28CE132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tcBorders>
              <w:bottom w:val="nil"/>
              <w:right w:val="nil"/>
            </w:tcBorders>
            <w:vAlign w:val="center"/>
          </w:tcPr>
          <w:p w14:paraId="04C14B16"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066A39E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343BFB28"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7C1EF5C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4AC7179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15EEB9C5" w14:textId="77777777" w:rsidTr="00A24B30">
        <w:trPr>
          <w:jc w:val="center"/>
        </w:trPr>
        <w:tc>
          <w:tcPr>
            <w:tcW w:w="4961" w:type="dxa"/>
            <w:vAlign w:val="center"/>
          </w:tcPr>
          <w:p w14:paraId="00CCD8AE"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Mechanische Beanspruchung durch Schwingungen</w:t>
            </w:r>
          </w:p>
        </w:tc>
        <w:tc>
          <w:tcPr>
            <w:tcW w:w="439" w:type="dxa"/>
            <w:vAlign w:val="center"/>
          </w:tcPr>
          <w:p w14:paraId="4DA1426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AH</w:t>
            </w:r>
          </w:p>
        </w:tc>
        <w:tc>
          <w:tcPr>
            <w:tcW w:w="313" w:type="dxa"/>
            <w:tcBorders>
              <w:top w:val="nil"/>
              <w:bottom w:val="nil"/>
            </w:tcBorders>
            <w:shd w:val="clear" w:color="auto" w:fill="000000"/>
            <w:vAlign w:val="center"/>
          </w:tcPr>
          <w:p w14:paraId="3E7E712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13C76F1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64FC6B6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tcBorders>
              <w:top w:val="nil"/>
              <w:bottom w:val="nil"/>
              <w:right w:val="nil"/>
            </w:tcBorders>
            <w:vAlign w:val="center"/>
          </w:tcPr>
          <w:p w14:paraId="42B0A61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0DE13E4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151F669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70B064A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3A136AA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5A519F0B" w14:textId="77777777" w:rsidTr="00A24B30">
        <w:trPr>
          <w:jc w:val="center"/>
        </w:trPr>
        <w:tc>
          <w:tcPr>
            <w:tcW w:w="4961" w:type="dxa"/>
            <w:vAlign w:val="center"/>
          </w:tcPr>
          <w:p w14:paraId="02598A25"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Auftreten von Pflanzen und/oder Schimmel</w:t>
            </w:r>
          </w:p>
        </w:tc>
        <w:tc>
          <w:tcPr>
            <w:tcW w:w="439" w:type="dxa"/>
            <w:vAlign w:val="center"/>
          </w:tcPr>
          <w:p w14:paraId="40155D2C"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AK</w:t>
            </w:r>
          </w:p>
        </w:tc>
        <w:tc>
          <w:tcPr>
            <w:tcW w:w="313" w:type="dxa"/>
            <w:tcBorders>
              <w:top w:val="nil"/>
              <w:bottom w:val="nil"/>
            </w:tcBorders>
            <w:shd w:val="clear" w:color="auto" w:fill="000000"/>
            <w:vAlign w:val="center"/>
          </w:tcPr>
          <w:p w14:paraId="0EA42F84"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4BBF8CD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tcBorders>
              <w:bottom w:val="nil"/>
              <w:right w:val="nil"/>
            </w:tcBorders>
            <w:vAlign w:val="center"/>
          </w:tcPr>
          <w:p w14:paraId="0E8B865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19ADE78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3F985F7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53942DC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76AC1BC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43B38DB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44904FB2" w14:textId="77777777" w:rsidTr="00A24B30">
        <w:trPr>
          <w:jc w:val="center"/>
        </w:trPr>
        <w:tc>
          <w:tcPr>
            <w:tcW w:w="4961" w:type="dxa"/>
            <w:vAlign w:val="center"/>
          </w:tcPr>
          <w:p w14:paraId="084F4DDA"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Anwesenheit von Tieren</w:t>
            </w:r>
          </w:p>
        </w:tc>
        <w:tc>
          <w:tcPr>
            <w:tcW w:w="439" w:type="dxa"/>
            <w:vAlign w:val="center"/>
          </w:tcPr>
          <w:p w14:paraId="656A6A6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AL</w:t>
            </w:r>
          </w:p>
        </w:tc>
        <w:tc>
          <w:tcPr>
            <w:tcW w:w="313" w:type="dxa"/>
            <w:tcBorders>
              <w:top w:val="nil"/>
              <w:bottom w:val="nil"/>
            </w:tcBorders>
            <w:shd w:val="clear" w:color="auto" w:fill="000000"/>
            <w:vAlign w:val="center"/>
          </w:tcPr>
          <w:p w14:paraId="3E80D2D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6F24C79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tcBorders>
              <w:top w:val="nil"/>
              <w:right w:val="nil"/>
            </w:tcBorders>
            <w:vAlign w:val="center"/>
          </w:tcPr>
          <w:p w14:paraId="7109A4A6"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right w:val="nil"/>
            </w:tcBorders>
            <w:vAlign w:val="center"/>
          </w:tcPr>
          <w:p w14:paraId="19FE688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right w:val="nil"/>
            </w:tcBorders>
            <w:vAlign w:val="center"/>
          </w:tcPr>
          <w:p w14:paraId="4FFC85A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right w:val="nil"/>
            </w:tcBorders>
            <w:vAlign w:val="center"/>
          </w:tcPr>
          <w:p w14:paraId="25A0B25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20E55B9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19F76FF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6AE358D1" w14:textId="77777777" w:rsidTr="00A24B30">
        <w:trPr>
          <w:jc w:val="center"/>
        </w:trPr>
        <w:tc>
          <w:tcPr>
            <w:tcW w:w="4961" w:type="dxa"/>
            <w:vAlign w:val="center"/>
          </w:tcPr>
          <w:p w14:paraId="6F4E3322"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Elektromagnetische, elektrostatische oder ionisierende Einflüsse</w:t>
            </w:r>
          </w:p>
        </w:tc>
        <w:tc>
          <w:tcPr>
            <w:tcW w:w="439" w:type="dxa"/>
            <w:vAlign w:val="center"/>
          </w:tcPr>
          <w:p w14:paraId="260C8688"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AM</w:t>
            </w:r>
          </w:p>
        </w:tc>
        <w:tc>
          <w:tcPr>
            <w:tcW w:w="313" w:type="dxa"/>
            <w:tcBorders>
              <w:top w:val="nil"/>
              <w:bottom w:val="nil"/>
            </w:tcBorders>
            <w:shd w:val="clear" w:color="auto" w:fill="000000"/>
            <w:vAlign w:val="center"/>
          </w:tcPr>
          <w:p w14:paraId="4991C78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78A061C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3BD30F8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2B0806A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vAlign w:val="center"/>
          </w:tcPr>
          <w:p w14:paraId="6DF45FF4"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5</w:t>
            </w:r>
          </w:p>
        </w:tc>
        <w:tc>
          <w:tcPr>
            <w:tcW w:w="314" w:type="dxa"/>
            <w:vAlign w:val="center"/>
          </w:tcPr>
          <w:p w14:paraId="5311F65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6</w:t>
            </w:r>
          </w:p>
        </w:tc>
        <w:tc>
          <w:tcPr>
            <w:tcW w:w="313" w:type="dxa"/>
            <w:tcBorders>
              <w:top w:val="nil"/>
              <w:bottom w:val="nil"/>
              <w:right w:val="nil"/>
            </w:tcBorders>
            <w:vAlign w:val="center"/>
          </w:tcPr>
          <w:p w14:paraId="73238A2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3578806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3EA43E93" w14:textId="77777777" w:rsidTr="00A24B30">
        <w:trPr>
          <w:jc w:val="center"/>
        </w:trPr>
        <w:tc>
          <w:tcPr>
            <w:tcW w:w="4961" w:type="dxa"/>
            <w:vAlign w:val="center"/>
          </w:tcPr>
          <w:p w14:paraId="2ED342DD"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Sonnenstrahlung</w:t>
            </w:r>
          </w:p>
        </w:tc>
        <w:tc>
          <w:tcPr>
            <w:tcW w:w="439" w:type="dxa"/>
            <w:vAlign w:val="center"/>
          </w:tcPr>
          <w:p w14:paraId="79B8D25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AN</w:t>
            </w:r>
          </w:p>
        </w:tc>
        <w:tc>
          <w:tcPr>
            <w:tcW w:w="313" w:type="dxa"/>
            <w:tcBorders>
              <w:top w:val="nil"/>
              <w:bottom w:val="nil"/>
            </w:tcBorders>
            <w:shd w:val="clear" w:color="auto" w:fill="000000"/>
            <w:vAlign w:val="center"/>
          </w:tcPr>
          <w:p w14:paraId="426ABE2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140CE68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tcBorders>
              <w:right w:val="nil"/>
            </w:tcBorders>
            <w:vAlign w:val="center"/>
          </w:tcPr>
          <w:p w14:paraId="4DF3DFF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left w:val="nil"/>
              <w:right w:val="nil"/>
            </w:tcBorders>
            <w:vAlign w:val="center"/>
          </w:tcPr>
          <w:p w14:paraId="1FE4FA2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left w:val="nil"/>
              <w:right w:val="nil"/>
            </w:tcBorders>
            <w:vAlign w:val="center"/>
          </w:tcPr>
          <w:p w14:paraId="2E5D6CB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left w:val="nil"/>
              <w:bottom w:val="nil"/>
              <w:right w:val="nil"/>
            </w:tcBorders>
            <w:vAlign w:val="center"/>
          </w:tcPr>
          <w:p w14:paraId="51201A9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57AA087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3112F09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22217843" w14:textId="77777777" w:rsidTr="00A24B30">
        <w:trPr>
          <w:jc w:val="center"/>
        </w:trPr>
        <w:tc>
          <w:tcPr>
            <w:tcW w:w="4961" w:type="dxa"/>
            <w:vAlign w:val="center"/>
          </w:tcPr>
          <w:p w14:paraId="3E015AF4"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Fähigkeiten von Personen</w:t>
            </w:r>
          </w:p>
        </w:tc>
        <w:tc>
          <w:tcPr>
            <w:tcW w:w="439" w:type="dxa"/>
            <w:vAlign w:val="center"/>
          </w:tcPr>
          <w:p w14:paraId="550B1C6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BA</w:t>
            </w:r>
          </w:p>
        </w:tc>
        <w:tc>
          <w:tcPr>
            <w:tcW w:w="313" w:type="dxa"/>
            <w:tcBorders>
              <w:top w:val="nil"/>
              <w:bottom w:val="nil"/>
            </w:tcBorders>
            <w:shd w:val="clear" w:color="auto" w:fill="000000"/>
            <w:vAlign w:val="center"/>
          </w:tcPr>
          <w:p w14:paraId="264D8C7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08134E9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67B991CC"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551B34B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vAlign w:val="center"/>
          </w:tcPr>
          <w:p w14:paraId="0FC363F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5</w:t>
            </w:r>
          </w:p>
        </w:tc>
        <w:tc>
          <w:tcPr>
            <w:tcW w:w="314" w:type="dxa"/>
            <w:tcBorders>
              <w:top w:val="nil"/>
              <w:bottom w:val="nil"/>
              <w:right w:val="nil"/>
            </w:tcBorders>
            <w:vAlign w:val="center"/>
          </w:tcPr>
          <w:p w14:paraId="55DF001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6713CB9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7D758FF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025E6B82" w14:textId="77777777" w:rsidTr="00A24B30">
        <w:trPr>
          <w:jc w:val="center"/>
        </w:trPr>
        <w:tc>
          <w:tcPr>
            <w:tcW w:w="4961" w:type="dxa"/>
            <w:vAlign w:val="center"/>
          </w:tcPr>
          <w:p w14:paraId="790F615A"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Elektrischer Widerstand des menschlichen Körpers</w:t>
            </w:r>
          </w:p>
        </w:tc>
        <w:tc>
          <w:tcPr>
            <w:tcW w:w="439" w:type="dxa"/>
            <w:vAlign w:val="center"/>
          </w:tcPr>
          <w:p w14:paraId="5E16B0A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BB</w:t>
            </w:r>
          </w:p>
        </w:tc>
        <w:tc>
          <w:tcPr>
            <w:tcW w:w="313" w:type="dxa"/>
            <w:tcBorders>
              <w:top w:val="nil"/>
              <w:bottom w:val="nil"/>
            </w:tcBorders>
            <w:shd w:val="clear" w:color="auto" w:fill="000000"/>
            <w:vAlign w:val="center"/>
          </w:tcPr>
          <w:p w14:paraId="2784EE2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31B06FE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58C2042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tcBorders>
              <w:right w:val="nil"/>
            </w:tcBorders>
            <w:vAlign w:val="center"/>
          </w:tcPr>
          <w:p w14:paraId="26262316"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left w:val="nil"/>
              <w:bottom w:val="nil"/>
              <w:right w:val="nil"/>
            </w:tcBorders>
            <w:vAlign w:val="center"/>
          </w:tcPr>
          <w:p w14:paraId="201CD17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0C9BBCB6"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4DA351BB"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0D8354F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695461C0" w14:textId="77777777" w:rsidTr="00A24B30">
        <w:trPr>
          <w:jc w:val="center"/>
        </w:trPr>
        <w:tc>
          <w:tcPr>
            <w:tcW w:w="4961" w:type="dxa"/>
            <w:vAlign w:val="center"/>
          </w:tcPr>
          <w:p w14:paraId="7B4F186A"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Kontakt von Personen mit Erdpotential</w:t>
            </w:r>
          </w:p>
        </w:tc>
        <w:tc>
          <w:tcPr>
            <w:tcW w:w="439" w:type="dxa"/>
            <w:vAlign w:val="center"/>
          </w:tcPr>
          <w:p w14:paraId="2468919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BC</w:t>
            </w:r>
          </w:p>
        </w:tc>
        <w:tc>
          <w:tcPr>
            <w:tcW w:w="313" w:type="dxa"/>
            <w:tcBorders>
              <w:top w:val="nil"/>
              <w:bottom w:val="nil"/>
            </w:tcBorders>
            <w:shd w:val="clear" w:color="auto" w:fill="000000"/>
            <w:vAlign w:val="center"/>
          </w:tcPr>
          <w:p w14:paraId="5AA5709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tcBorders>
              <w:right w:val="nil"/>
            </w:tcBorders>
            <w:shd w:val="clear" w:color="auto" w:fill="000000"/>
            <w:vAlign w:val="center"/>
          </w:tcPr>
          <w:p w14:paraId="17DC656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2</w:t>
            </w:r>
          </w:p>
        </w:tc>
        <w:tc>
          <w:tcPr>
            <w:tcW w:w="314" w:type="dxa"/>
            <w:tcBorders>
              <w:left w:val="nil"/>
            </w:tcBorders>
            <w:shd w:val="clear" w:color="auto" w:fill="000000"/>
            <w:vAlign w:val="center"/>
          </w:tcPr>
          <w:p w14:paraId="7D2B34D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3</w:t>
            </w:r>
          </w:p>
        </w:tc>
        <w:tc>
          <w:tcPr>
            <w:tcW w:w="313" w:type="dxa"/>
            <w:vAlign w:val="center"/>
          </w:tcPr>
          <w:p w14:paraId="7D97628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tcBorders>
              <w:top w:val="nil"/>
              <w:bottom w:val="nil"/>
              <w:right w:val="nil"/>
            </w:tcBorders>
            <w:vAlign w:val="center"/>
          </w:tcPr>
          <w:p w14:paraId="33AB3B3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4B0AAD8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73AFEF0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3F70E6D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3D917927" w14:textId="77777777" w:rsidTr="00A24B30">
        <w:trPr>
          <w:jc w:val="center"/>
        </w:trPr>
        <w:tc>
          <w:tcPr>
            <w:tcW w:w="4961" w:type="dxa"/>
            <w:vAlign w:val="center"/>
          </w:tcPr>
          <w:p w14:paraId="653703ED"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Personenevakuierungsmöglichkeiten im Notfall</w:t>
            </w:r>
          </w:p>
        </w:tc>
        <w:tc>
          <w:tcPr>
            <w:tcW w:w="439" w:type="dxa"/>
            <w:vAlign w:val="center"/>
          </w:tcPr>
          <w:p w14:paraId="0A9E7AA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BD</w:t>
            </w:r>
          </w:p>
        </w:tc>
        <w:tc>
          <w:tcPr>
            <w:tcW w:w="313" w:type="dxa"/>
            <w:tcBorders>
              <w:top w:val="nil"/>
              <w:bottom w:val="nil"/>
            </w:tcBorders>
            <w:shd w:val="clear" w:color="auto" w:fill="000000"/>
            <w:vAlign w:val="center"/>
          </w:tcPr>
          <w:p w14:paraId="7CD3630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548AFD0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7318D3C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1A81268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tcBorders>
              <w:top w:val="nil"/>
              <w:bottom w:val="nil"/>
              <w:right w:val="nil"/>
            </w:tcBorders>
            <w:vAlign w:val="center"/>
          </w:tcPr>
          <w:p w14:paraId="67B0BDF8"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0274CFA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564E029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09C74AE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4333A1C9" w14:textId="77777777" w:rsidTr="00A24B30">
        <w:trPr>
          <w:jc w:val="center"/>
        </w:trPr>
        <w:tc>
          <w:tcPr>
            <w:tcW w:w="4961" w:type="dxa"/>
            <w:vAlign w:val="center"/>
          </w:tcPr>
          <w:p w14:paraId="10E1A2F7"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Art der bearbeiteten oder gelagerten Stoffe</w:t>
            </w:r>
          </w:p>
        </w:tc>
        <w:tc>
          <w:tcPr>
            <w:tcW w:w="439" w:type="dxa"/>
            <w:vAlign w:val="center"/>
          </w:tcPr>
          <w:p w14:paraId="3B35906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BE</w:t>
            </w:r>
          </w:p>
        </w:tc>
        <w:tc>
          <w:tcPr>
            <w:tcW w:w="313" w:type="dxa"/>
            <w:tcBorders>
              <w:top w:val="nil"/>
              <w:bottom w:val="nil"/>
            </w:tcBorders>
            <w:shd w:val="clear" w:color="auto" w:fill="000000"/>
            <w:vAlign w:val="center"/>
          </w:tcPr>
          <w:p w14:paraId="10F0D15A"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019C23B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5E12076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74B2ECE8"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tcBorders>
              <w:top w:val="nil"/>
              <w:bottom w:val="nil"/>
              <w:right w:val="nil"/>
            </w:tcBorders>
            <w:vAlign w:val="center"/>
          </w:tcPr>
          <w:p w14:paraId="0F377A9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5E65D0EF"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030D4CE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304ADE0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4F49617E" w14:textId="77777777" w:rsidTr="00A24B30">
        <w:trPr>
          <w:jc w:val="center"/>
        </w:trPr>
        <w:tc>
          <w:tcPr>
            <w:tcW w:w="4961" w:type="dxa"/>
            <w:vAlign w:val="center"/>
          </w:tcPr>
          <w:p w14:paraId="2ED26932"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Baustoffe</w:t>
            </w:r>
          </w:p>
        </w:tc>
        <w:tc>
          <w:tcPr>
            <w:tcW w:w="439" w:type="dxa"/>
            <w:vAlign w:val="center"/>
          </w:tcPr>
          <w:p w14:paraId="591A807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CA</w:t>
            </w:r>
          </w:p>
        </w:tc>
        <w:tc>
          <w:tcPr>
            <w:tcW w:w="313" w:type="dxa"/>
            <w:tcBorders>
              <w:top w:val="nil"/>
              <w:bottom w:val="nil"/>
            </w:tcBorders>
            <w:shd w:val="clear" w:color="auto" w:fill="000000"/>
            <w:vAlign w:val="center"/>
          </w:tcPr>
          <w:p w14:paraId="68BE9B15"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735076A0"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tcBorders>
              <w:right w:val="nil"/>
            </w:tcBorders>
            <w:vAlign w:val="center"/>
          </w:tcPr>
          <w:p w14:paraId="70E3DDF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left w:val="nil"/>
              <w:right w:val="nil"/>
            </w:tcBorders>
            <w:vAlign w:val="center"/>
          </w:tcPr>
          <w:p w14:paraId="70C676A3"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08C2307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1CC9482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70E2BA1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450AED96"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r w:rsidR="00A24B30" w:rsidRPr="008E0F64" w14:paraId="384A45CA" w14:textId="77777777" w:rsidTr="00A24B30">
        <w:trPr>
          <w:jc w:val="center"/>
        </w:trPr>
        <w:tc>
          <w:tcPr>
            <w:tcW w:w="4961" w:type="dxa"/>
            <w:vAlign w:val="center"/>
          </w:tcPr>
          <w:p w14:paraId="4D2DFBFC" w14:textId="77777777" w:rsidR="00A24B30" w:rsidRPr="008E0F64" w:rsidRDefault="00A24B30" w:rsidP="00A24B30">
            <w:pPr>
              <w:widowControl w:val="0"/>
              <w:autoSpaceDE w:val="0"/>
              <w:autoSpaceDN w:val="0"/>
              <w:adjustRightInd w:val="0"/>
              <w:spacing w:before="20" w:after="20" w:line="240" w:lineRule="auto"/>
              <w:rPr>
                <w:rFonts w:ascii="Trebuchet MS" w:eastAsia="Times New Roman" w:hAnsi="Trebuchet MS" w:cs="Arial"/>
                <w:i/>
                <w:sz w:val="17"/>
                <w:szCs w:val="17"/>
              </w:rPr>
            </w:pPr>
            <w:r w:rsidRPr="008E0F64">
              <w:rPr>
                <w:rFonts w:ascii="Trebuchet MS" w:hAnsi="Trebuchet MS"/>
                <w:i/>
                <w:sz w:val="17"/>
              </w:rPr>
              <w:t>Gebäudestruktur</w:t>
            </w:r>
          </w:p>
        </w:tc>
        <w:tc>
          <w:tcPr>
            <w:tcW w:w="439" w:type="dxa"/>
            <w:vAlign w:val="center"/>
          </w:tcPr>
          <w:p w14:paraId="7828CAE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CB</w:t>
            </w:r>
          </w:p>
        </w:tc>
        <w:tc>
          <w:tcPr>
            <w:tcW w:w="313" w:type="dxa"/>
            <w:tcBorders>
              <w:top w:val="nil"/>
            </w:tcBorders>
            <w:shd w:val="clear" w:color="auto" w:fill="000000"/>
            <w:vAlign w:val="center"/>
          </w:tcPr>
          <w:p w14:paraId="4FFC4639"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b/>
                <w:sz w:val="17"/>
                <w:szCs w:val="17"/>
              </w:rPr>
            </w:pPr>
            <w:r w:rsidRPr="008E0F64">
              <w:rPr>
                <w:rFonts w:ascii="Trebuchet MS" w:hAnsi="Trebuchet MS"/>
                <w:b/>
                <w:sz w:val="17"/>
              </w:rPr>
              <w:t>1</w:t>
            </w:r>
          </w:p>
        </w:tc>
        <w:tc>
          <w:tcPr>
            <w:tcW w:w="313" w:type="dxa"/>
            <w:vAlign w:val="center"/>
          </w:tcPr>
          <w:p w14:paraId="1C1ED7F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2</w:t>
            </w:r>
          </w:p>
        </w:tc>
        <w:tc>
          <w:tcPr>
            <w:tcW w:w="314" w:type="dxa"/>
            <w:vAlign w:val="center"/>
          </w:tcPr>
          <w:p w14:paraId="664F0D38"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3</w:t>
            </w:r>
          </w:p>
        </w:tc>
        <w:tc>
          <w:tcPr>
            <w:tcW w:w="313" w:type="dxa"/>
            <w:vAlign w:val="center"/>
          </w:tcPr>
          <w:p w14:paraId="01BB00ED"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r w:rsidRPr="008E0F64">
              <w:rPr>
                <w:rFonts w:ascii="Trebuchet MS" w:hAnsi="Trebuchet MS"/>
                <w:sz w:val="17"/>
              </w:rPr>
              <w:t>4</w:t>
            </w:r>
          </w:p>
        </w:tc>
        <w:tc>
          <w:tcPr>
            <w:tcW w:w="313" w:type="dxa"/>
            <w:tcBorders>
              <w:top w:val="nil"/>
              <w:bottom w:val="nil"/>
              <w:right w:val="nil"/>
            </w:tcBorders>
            <w:vAlign w:val="center"/>
          </w:tcPr>
          <w:p w14:paraId="7E1F46EE"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10F11991"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3" w:type="dxa"/>
            <w:tcBorders>
              <w:top w:val="nil"/>
              <w:left w:val="nil"/>
              <w:bottom w:val="nil"/>
              <w:right w:val="nil"/>
            </w:tcBorders>
            <w:vAlign w:val="center"/>
          </w:tcPr>
          <w:p w14:paraId="0C6E98E2"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c>
          <w:tcPr>
            <w:tcW w:w="314" w:type="dxa"/>
            <w:tcBorders>
              <w:top w:val="nil"/>
              <w:left w:val="nil"/>
              <w:bottom w:val="nil"/>
              <w:right w:val="nil"/>
            </w:tcBorders>
            <w:vAlign w:val="center"/>
          </w:tcPr>
          <w:p w14:paraId="09EBDB57" w14:textId="77777777" w:rsidR="00A24B30" w:rsidRPr="008E0F64" w:rsidRDefault="00A24B30" w:rsidP="00A24B30">
            <w:pPr>
              <w:widowControl w:val="0"/>
              <w:autoSpaceDE w:val="0"/>
              <w:autoSpaceDN w:val="0"/>
              <w:adjustRightInd w:val="0"/>
              <w:spacing w:before="20" w:after="20" w:line="240" w:lineRule="auto"/>
              <w:jc w:val="center"/>
              <w:rPr>
                <w:rFonts w:ascii="Trebuchet MS" w:eastAsia="Times New Roman" w:hAnsi="Trebuchet MS" w:cs="Arial"/>
                <w:sz w:val="17"/>
                <w:szCs w:val="17"/>
              </w:rPr>
            </w:pPr>
          </w:p>
        </w:tc>
      </w:tr>
    </w:tbl>
    <w:bookmarkEnd w:id="3151"/>
    <w:p w14:paraId="14641E2B" w14:textId="77777777" w:rsidR="00A24B30" w:rsidRPr="008E0F64" w:rsidRDefault="00A24B30" w:rsidP="00A24B30">
      <w:pPr>
        <w:pStyle w:val="FOD-normal"/>
        <w:ind w:left="720"/>
      </w:pPr>
      <w:r w:rsidRPr="008E0F64">
        <w:rPr>
          <w:sz w:val="17"/>
        </w:rPr>
        <w:t>Bemerkung: Unspezifische äußere Einflüsse sind durch schwarze Kästchen gekennzeichnet.</w:t>
      </w:r>
    </w:p>
    <w:p w14:paraId="5FE60B8B" w14:textId="77777777" w:rsidR="00A24B30" w:rsidRDefault="00A24B30" w:rsidP="00A24B30">
      <w:pPr>
        <w:pStyle w:val="FOD-normal"/>
      </w:pPr>
      <w:r w:rsidRPr="008E0F64">
        <w:t xml:space="preserve">Der Betreiber mehrerer Anlagen derselben Art oder sein Beauftragter kann pro Anlagentyp eine eigene Liste mit unspezifischen äußeren Einflüssen erstellen. Die Liste muss vom Betreiber oder von seinem Beauftragten paraphiert werden, bevor die Anlage konzipiert und errichtet wird. Der Vertreter der in </w:t>
      </w:r>
      <w:r w:rsidRPr="008E0F64">
        <w:rPr>
          <w:i/>
          <w:iCs/>
        </w:rPr>
        <w:t>Kapitel 6.3</w:t>
      </w:r>
      <w:r w:rsidRPr="008E0F64">
        <w:t xml:space="preserve"> erwähnten zugelassenen Stelle paraphiert die Liste bei der Prüfung, um den Empfang zu bestätigen. Der Vertreter der zugelassenen Stelle muss die Übereinstimmung der Unterlage mit der Anlage überprüfen.</w:t>
      </w:r>
    </w:p>
    <w:p w14:paraId="6A7E9B27" w14:textId="4B856C41" w:rsidR="00CE1B17" w:rsidRPr="008E0F64" w:rsidRDefault="00CE1B17" w:rsidP="00A24B30">
      <w:pPr>
        <w:pStyle w:val="FOD-normal"/>
      </w:pPr>
      <w:r>
        <w:t>[</w:t>
      </w:r>
      <w:r w:rsidRPr="00CE1B17">
        <w:t>Der Eigentümer, Verwalter oder Betreiber vermerkt die der Öffentlichkeit zugänglichen Orte auf der Unterlage in Bezug auf äußere Einflüsse. Wenn es keinen der Öffentlichkeit zugänglichen Ort gibt, vermerkt der Eigentümer, Verwalter oder Betreiber dies auf der Unterlage in Bezug auf äußere Einflüsse.</w:t>
      </w:r>
      <w:r>
        <w:t>]</w:t>
      </w:r>
    </w:p>
    <w:p w14:paraId="1755CEFB" w14:textId="6F9C6A69" w:rsidR="00A24B30" w:rsidRPr="008E0F64" w:rsidRDefault="00A24B30" w:rsidP="00A24B30">
      <w:pPr>
        <w:pStyle w:val="FOD-normal"/>
      </w:pPr>
      <w:r w:rsidRPr="008E0F64">
        <w:t xml:space="preserve">Der gesamte </w:t>
      </w:r>
      <w:r w:rsidRPr="008E0F64">
        <w:rPr>
          <w:i/>
          <w:iCs/>
        </w:rPr>
        <w:t>Abschnitt 9.1.6</w:t>
      </w:r>
      <w:r w:rsidRPr="008E0F64">
        <w:t xml:space="preserve"> gilt nicht für elektrische Anlagen </w:t>
      </w:r>
      <w:r w:rsidR="00E035CD" w:rsidRPr="008E0F64">
        <w:t>[i</w:t>
      </w:r>
      <w:r w:rsidRPr="008E0F64">
        <w:t xml:space="preserve">n hauswirtschaftlichen </w:t>
      </w:r>
      <w:r w:rsidR="00E035CD" w:rsidRPr="008E0F64">
        <w:t>Anlag</w:t>
      </w:r>
      <w:r w:rsidRPr="008E0F64">
        <w:t>en</w:t>
      </w:r>
      <w:r w:rsidR="00E035CD" w:rsidRPr="008E0F64">
        <w:t>]</w:t>
      </w:r>
      <w:r w:rsidRPr="008E0F64">
        <w:t>.</w:t>
      </w:r>
    </w:p>
    <w:p w14:paraId="51F233D9" w14:textId="77777777" w:rsidR="00A24B30" w:rsidRPr="008E0F64" w:rsidRDefault="00A24B30" w:rsidP="00A24B30">
      <w:pPr>
        <w:pStyle w:val="FOD-niv3"/>
      </w:pPr>
      <w:bookmarkStart w:id="3152" w:name="_Toc167269795"/>
      <w:bookmarkStart w:id="3153" w:name="_Toc167270955"/>
      <w:bookmarkStart w:id="3154" w:name="_Toc191997309"/>
      <w:r w:rsidRPr="008E0F64">
        <w:lastRenderedPageBreak/>
        <w:t>Abschnitt 9.1.7 - Zonenpläne</w:t>
      </w:r>
      <w:bookmarkEnd w:id="3152"/>
      <w:bookmarkEnd w:id="3153"/>
      <w:bookmarkEnd w:id="3154"/>
    </w:p>
    <w:p w14:paraId="53BBDC4E" w14:textId="77777777" w:rsidR="00A24B30" w:rsidRPr="008E0F64" w:rsidRDefault="00A24B30" w:rsidP="00A24B30">
      <w:pPr>
        <w:pStyle w:val="FOD-normal"/>
        <w:keepNext/>
        <w:rPr>
          <w:rFonts w:eastAsiaTheme="minorHAnsi"/>
        </w:rPr>
      </w:pPr>
      <w:r w:rsidRPr="008E0F64">
        <w:t xml:space="preserve">Die Spezifikationen für die Erstellung von Zonenplänen mit Bezug auf Explosionsgefahren werden in </w:t>
      </w:r>
      <w:r w:rsidRPr="008E0F64">
        <w:rPr>
          <w:i/>
          <w:iCs/>
        </w:rPr>
        <w:t>Kapitel 7.102</w:t>
      </w:r>
      <w:r w:rsidRPr="008E0F64">
        <w:t xml:space="preserve"> beschrieben.</w:t>
      </w:r>
    </w:p>
    <w:p w14:paraId="68FF7952" w14:textId="77777777" w:rsidR="00A24B30" w:rsidRPr="008E0F64" w:rsidRDefault="00A24B30" w:rsidP="00A24B30">
      <w:pPr>
        <w:pStyle w:val="FOD-niv2"/>
      </w:pPr>
      <w:bookmarkStart w:id="3155" w:name="_Toc16234769"/>
      <w:bookmarkStart w:id="3156" w:name="_Toc167269796"/>
      <w:bookmarkStart w:id="3157" w:name="_Toc167269894"/>
      <w:bookmarkStart w:id="3158" w:name="_Toc167270956"/>
      <w:bookmarkStart w:id="3159" w:name="_Toc191997310"/>
      <w:bookmarkStart w:id="3160" w:name="_Toc196465661"/>
      <w:bookmarkStart w:id="3161" w:name="_Toc202779218"/>
      <w:r w:rsidRPr="008E0F64">
        <w:t>Kapitel 9.2 - Zuteilung der Codes BA4/BA5</w:t>
      </w:r>
      <w:bookmarkEnd w:id="3155"/>
      <w:bookmarkEnd w:id="3156"/>
      <w:bookmarkEnd w:id="3157"/>
      <w:bookmarkEnd w:id="3158"/>
      <w:bookmarkEnd w:id="3159"/>
      <w:bookmarkEnd w:id="3160"/>
      <w:bookmarkEnd w:id="3161"/>
    </w:p>
    <w:p w14:paraId="2BDE2897" w14:textId="77777777" w:rsidR="00A24B30" w:rsidRPr="008E0F64" w:rsidRDefault="00A24B30" w:rsidP="00A24B30">
      <w:pPr>
        <w:pStyle w:val="FOD-normal"/>
        <w:spacing w:after="120"/>
      </w:pPr>
      <w:r w:rsidRPr="008E0F64">
        <w:t>Die durch den Code BA4 oder BA5 gekennzeichneten Kompetenzen von Personen werden den Arbeitnehmern vom Arbeitgeber zugeteilt. Der Geltungsbereich dieser Zuteilung, der von der Art der elektrischen Anlage oder von der Art der Arbeiten abhängt, für die diese Fähigkeiten gelten, muss festgelegt werden.</w:t>
      </w:r>
    </w:p>
    <w:p w14:paraId="04C7EE9E" w14:textId="77777777" w:rsidR="00A24B30" w:rsidRPr="008E0F64" w:rsidRDefault="00A24B30" w:rsidP="00A24B30">
      <w:pPr>
        <w:pStyle w:val="FOD-opsomming1"/>
        <w:numPr>
          <w:ilvl w:val="0"/>
          <w:numId w:val="0"/>
        </w:numPr>
      </w:pPr>
      <w:r w:rsidRPr="008E0F64">
        <w:t>Ungeachtet der Bestimmungen von Buch III Titel II Kapitel VI des Gesetzbuches über das Wohlbefinden bei der Arbeit in Bezug auf elektrische Anlagen am Arbeitsplatz trägt der Arbeitgeber bei der Beurteilung der Kompetenzen von Personen und bei der Zuteilung des Codes BA4 oder BA5 wenigstens Rechnung mit:</w:t>
      </w:r>
    </w:p>
    <w:p w14:paraId="0519DB00" w14:textId="77777777" w:rsidR="00A24B30" w:rsidRPr="008E0F64" w:rsidRDefault="00A24B30" w:rsidP="00445351">
      <w:pPr>
        <w:pStyle w:val="FOD-opsomming1"/>
        <w:numPr>
          <w:ilvl w:val="0"/>
          <w:numId w:val="323"/>
        </w:numPr>
      </w:pPr>
      <w:r w:rsidRPr="008E0F64">
        <w:t>den Kenntnissen des Arbeitnehmers in Bezug auf die von den elektrischen Anlagen ausgehenden Risiken, die er durch Ausbildung oder Erfahrung innerhalb oder außerhalb der Einrichtung des Arbeitgebers erworben hat,</w:t>
      </w:r>
    </w:p>
    <w:p w14:paraId="4BF339EF" w14:textId="77777777" w:rsidR="00A24B30" w:rsidRPr="008E0F64" w:rsidRDefault="00A24B30" w:rsidP="00445351">
      <w:pPr>
        <w:pStyle w:val="FOD-opsomming1"/>
        <w:numPr>
          <w:ilvl w:val="0"/>
          <w:numId w:val="323"/>
        </w:numPr>
      </w:pPr>
      <w:r w:rsidRPr="008E0F64">
        <w:t>der Art und Vielfalt der elektrischen Anlagen, wie zum Beispiel Hoch- und Niederspannung, Netzsysteme, Art der eingesetzten elektrischen Betriebsmittel (zum Beispiel konventionelle elektrische Betriebsmittel, explosionsgeschützte Betriebsmittel), ..., auf die diese Kenntnisse anwendbar sind,</w:t>
      </w:r>
    </w:p>
    <w:p w14:paraId="4D0262BC" w14:textId="77777777" w:rsidR="00A24B30" w:rsidRPr="008E0F64" w:rsidRDefault="00A24B30" w:rsidP="00445351">
      <w:pPr>
        <w:pStyle w:val="FOD-opsomming1"/>
        <w:numPr>
          <w:ilvl w:val="0"/>
          <w:numId w:val="323"/>
        </w:numPr>
      </w:pPr>
      <w:r w:rsidRPr="008E0F64">
        <w:t>der Vielfalt der Tätigkeiten an oder in der Nähe der elektrischen Anlagen (Arbeiten unter Spannung, Arbeiten in der Nähe unter Spannung stehender Teile, Arbeiten im spannungsfreien Zustand, Schaltvorgänge, Prüf-, Inspektions- und Messarbeiten), ..., auf die diese Kenntnisse anwendbar sind.</w:t>
      </w:r>
    </w:p>
    <w:p w14:paraId="6F92A920" w14:textId="77777777" w:rsidR="00A24B30" w:rsidRPr="008E0F64" w:rsidRDefault="00A24B30" w:rsidP="00A24B30">
      <w:pPr>
        <w:pStyle w:val="FOD-normal"/>
      </w:pPr>
      <w:r w:rsidRPr="008E0F64">
        <w:t>Diese Beurteilung der Fähigkeiten einschließlich der Beschreibung der Anlagen und Arbeiten, für die die Beurteilung gilt, ist rückverfolgbar.</w:t>
      </w:r>
    </w:p>
    <w:p w14:paraId="686F20DE" w14:textId="77777777" w:rsidR="00A24B30" w:rsidRPr="008E0F64" w:rsidRDefault="00A24B30" w:rsidP="00A24B30">
      <w:pPr>
        <w:pStyle w:val="FOD-normal"/>
      </w:pPr>
      <w:r w:rsidRPr="008E0F64">
        <w:t>Teilt der Arbeitgeber einem Arbeitnehmer einen Code für die durch den Code BA4 oder BA5 gekennzeichneten Fähigkeiten von Personen zu, legt er dies in einer Unterlage fest, in der neben dem Namen des Arbeitnehmers deutlich die Fähigkeiten und elektrischen Anlagen angegeben werden, für die die Einstufung gilt (unter anderem durch eine Beschreibung der zugelassenen Tätigkeiten, der elektrischen Anlagen, an denen oder in deren Nähe gearbeitet werden darf, ...), mit möglichen besonderen Einschränkungen, der Dauer und möglichen Bedingungen für die Aufrechterhaltung der Einstufung.</w:t>
      </w:r>
    </w:p>
    <w:p w14:paraId="0A4CC263" w14:textId="77777777" w:rsidR="00A24B30" w:rsidRPr="008E0F64" w:rsidRDefault="00A24B30" w:rsidP="00A24B30">
      <w:pPr>
        <w:pStyle w:val="FOD-normal"/>
      </w:pPr>
      <w:r w:rsidRPr="008E0F64">
        <w:t>Ungeachtet der Kennzeichnung der Fähigkeiten durch die Codes BA4/BA5 müssen Arbeitgeber, jeder für seinen Zuständigkeitsbereich und auf seiner Ebene:</w:t>
      </w:r>
    </w:p>
    <w:p w14:paraId="3DCA0C5C" w14:textId="77777777" w:rsidR="00A24B30" w:rsidRPr="008E0F64" w:rsidRDefault="00A24B30" w:rsidP="00445351">
      <w:pPr>
        <w:pStyle w:val="FOD-opsomming1"/>
        <w:numPr>
          <w:ilvl w:val="0"/>
          <w:numId w:val="324"/>
        </w:numPr>
      </w:pPr>
      <w:r w:rsidRPr="008E0F64">
        <w:t>dafür sorgen, dass jeder Betreffende eine ausreichende und angemessene Ausbildung erhält, die insbesondere auf seinen Arbeitsplatz oder seine Funktion ausgerichtet ist,</w:t>
      </w:r>
    </w:p>
    <w:p w14:paraId="0B48E856" w14:textId="77777777" w:rsidR="00A24B30" w:rsidRPr="008E0F64" w:rsidRDefault="00A24B30" w:rsidP="00445351">
      <w:pPr>
        <w:pStyle w:val="FOD-opsomming1"/>
        <w:numPr>
          <w:ilvl w:val="0"/>
          <w:numId w:val="324"/>
        </w:numPr>
      </w:pPr>
      <w:r w:rsidRPr="008E0F64">
        <w:t>die Fähigkeiten der Betreffenden in den Bereichen Sicherheit und Gesundheit berücksichtigen, wenn sie sie mit der Ausführung einer Arbeit an oder in der Nähe einer elektrischen Anlage beauftragen,</w:t>
      </w:r>
    </w:p>
    <w:p w14:paraId="0705E697" w14:textId="3B8470E8" w:rsidR="00A24B30" w:rsidRPr="008E0F64" w:rsidRDefault="00A24B30" w:rsidP="00445351">
      <w:pPr>
        <w:pStyle w:val="FOD-opsomming1"/>
        <w:numPr>
          <w:ilvl w:val="0"/>
          <w:numId w:val="324"/>
        </w:numPr>
      </w:pPr>
      <w:r w:rsidRPr="008E0F64">
        <w:t>prüfen, ob die Aufgaben so verteilt sind, dass die verschiedenen Arbeiten an oder in der Nähe einer elektrischen Anlage von Personen ausgeführt werden, die über die erforderlichen Kompetenzen verfügen oder diese aufrechterhalten haben und die erforderlic</w:t>
      </w:r>
      <w:r w:rsidR="005A5672" w:rsidRPr="008E0F64">
        <w:t>he Ausbildung und erforderliche</w:t>
      </w:r>
      <w:r w:rsidRPr="008E0F64">
        <w:t xml:space="preserve"> Anweisungen erhalten haben.</w:t>
      </w:r>
    </w:p>
    <w:p w14:paraId="086BDCF1" w14:textId="77777777" w:rsidR="00A24B30" w:rsidRPr="008E0F64" w:rsidRDefault="00A24B30" w:rsidP="00A24B30">
      <w:pPr>
        <w:pStyle w:val="FOD-niv2"/>
      </w:pPr>
      <w:bookmarkStart w:id="3162" w:name="_Toc16234770"/>
      <w:bookmarkStart w:id="3163" w:name="_Toc167269797"/>
      <w:bookmarkStart w:id="3164" w:name="_Toc167269895"/>
      <w:bookmarkStart w:id="3165" w:name="_Toc167270957"/>
      <w:bookmarkStart w:id="3166" w:name="_Toc191997311"/>
      <w:bookmarkStart w:id="3167" w:name="_Toc196465662"/>
      <w:bookmarkStart w:id="3168" w:name="_Toc202779219"/>
      <w:r w:rsidRPr="008E0F64">
        <w:t>Kapitel 9.3 - Arbeiten an elektrischen Anlagen</w:t>
      </w:r>
      <w:bookmarkEnd w:id="3162"/>
      <w:bookmarkEnd w:id="3163"/>
      <w:bookmarkEnd w:id="3164"/>
      <w:bookmarkEnd w:id="3165"/>
      <w:bookmarkEnd w:id="3166"/>
      <w:bookmarkEnd w:id="3167"/>
      <w:bookmarkEnd w:id="3168"/>
    </w:p>
    <w:p w14:paraId="2D07B1DD" w14:textId="77777777" w:rsidR="00A24B30" w:rsidRPr="008E0F64" w:rsidRDefault="00A24B30" w:rsidP="00A24B30">
      <w:pPr>
        <w:pStyle w:val="FOD-niv3"/>
      </w:pPr>
      <w:bookmarkStart w:id="3169" w:name="_Toc167269798"/>
      <w:bookmarkStart w:id="3170" w:name="_Toc167270958"/>
      <w:bookmarkStart w:id="3171" w:name="_Toc191997312"/>
      <w:r w:rsidRPr="008E0F64">
        <w:t>Abschnitt 9.3.1 - Anwendungsbereich</w:t>
      </w:r>
      <w:bookmarkEnd w:id="3169"/>
      <w:bookmarkEnd w:id="3170"/>
      <w:bookmarkEnd w:id="3171"/>
    </w:p>
    <w:p w14:paraId="1B3F3A7D" w14:textId="77777777" w:rsidR="00A24B30" w:rsidRPr="008E0F64" w:rsidRDefault="00A24B30" w:rsidP="00A24B30">
      <w:pPr>
        <w:pStyle w:val="FOD-normal"/>
      </w:pPr>
      <w:r w:rsidRPr="008E0F64">
        <w:t>Vorliegendes Kapitel:</w:t>
      </w:r>
    </w:p>
    <w:p w14:paraId="63B380A9" w14:textId="77777777" w:rsidR="00A24B30" w:rsidRPr="008E0F64" w:rsidRDefault="00A24B30" w:rsidP="00445351">
      <w:pPr>
        <w:pStyle w:val="FOD-opsomming1"/>
        <w:numPr>
          <w:ilvl w:val="0"/>
          <w:numId w:val="325"/>
        </w:numPr>
      </w:pPr>
      <w:r w:rsidRPr="008E0F64">
        <w:t>gilt für alle Arbeiten an, mit oder in der Nähe von elektrischen Anlagen,</w:t>
      </w:r>
    </w:p>
    <w:p w14:paraId="785BB686" w14:textId="77777777" w:rsidR="00A24B30" w:rsidRPr="008E0F64" w:rsidRDefault="00A24B30" w:rsidP="00445351">
      <w:pPr>
        <w:pStyle w:val="FOD-opsomming1"/>
        <w:numPr>
          <w:ilvl w:val="0"/>
          <w:numId w:val="325"/>
        </w:numPr>
      </w:pPr>
      <w:r w:rsidRPr="008E0F64">
        <w:t xml:space="preserve">gilt nicht für Personen bei der Benutzung von elektrischen Anlagen, die für die Benutzung durch Personen, denen wie in </w:t>
      </w:r>
      <w:r w:rsidRPr="008E0F64">
        <w:rPr>
          <w:i/>
          <w:iCs/>
        </w:rPr>
        <w:t>Abschnitt 2.10.11</w:t>
      </w:r>
      <w:r w:rsidRPr="008E0F64">
        <w:t xml:space="preserve"> bestimmt der Code BA1, BA2 oder BA3 zugeteilt wurde, konzipiert und installiert worden sind.</w:t>
      </w:r>
    </w:p>
    <w:p w14:paraId="7176186E" w14:textId="77777777" w:rsidR="00A24B30" w:rsidRPr="008E0F64" w:rsidRDefault="00A24B30" w:rsidP="00A24B30">
      <w:pPr>
        <w:pStyle w:val="FOD-opsomming1"/>
        <w:numPr>
          <w:ilvl w:val="0"/>
          <w:numId w:val="0"/>
        </w:numPr>
        <w:ind w:left="360"/>
      </w:pPr>
    </w:p>
    <w:p w14:paraId="5A942793" w14:textId="77777777" w:rsidR="00A24B30" w:rsidRPr="008E0F64" w:rsidRDefault="00A24B30" w:rsidP="00A24B30">
      <w:pPr>
        <w:pStyle w:val="FOD-niv3"/>
      </w:pPr>
      <w:bookmarkStart w:id="3172" w:name="_Toc167269799"/>
      <w:bookmarkStart w:id="3173" w:name="_Toc167270959"/>
      <w:bookmarkStart w:id="3174" w:name="_Toc191997313"/>
      <w:r w:rsidRPr="008E0F64">
        <w:t>Abschnitt 9.3.2 - Allgemeine Vorschriften</w:t>
      </w:r>
      <w:bookmarkEnd w:id="3172"/>
      <w:bookmarkEnd w:id="3173"/>
      <w:bookmarkEnd w:id="3174"/>
    </w:p>
    <w:p w14:paraId="00BF16BC" w14:textId="77777777" w:rsidR="00A24B30" w:rsidRPr="008E0F64" w:rsidRDefault="00A24B30" w:rsidP="00962ACD">
      <w:pPr>
        <w:pStyle w:val="FOD-niv4"/>
      </w:pPr>
      <w:bookmarkStart w:id="3175" w:name="_Toc167269800"/>
      <w:bookmarkStart w:id="3176" w:name="_Toc167270960"/>
      <w:bookmarkStart w:id="3177" w:name="_Toc191997314"/>
      <w:bookmarkStart w:id="3178" w:name="_Toc196734861"/>
      <w:r w:rsidRPr="008E0F64">
        <w:t>Unterabschnitt 9.3.2.1 - Grundprinzip</w:t>
      </w:r>
      <w:bookmarkEnd w:id="3175"/>
      <w:bookmarkEnd w:id="3176"/>
      <w:bookmarkEnd w:id="3177"/>
      <w:bookmarkEnd w:id="3178"/>
    </w:p>
    <w:p w14:paraId="3DD7E617" w14:textId="77777777" w:rsidR="00A24B30" w:rsidRPr="008E0F64" w:rsidRDefault="00A24B30" w:rsidP="00A24B30">
      <w:pPr>
        <w:pStyle w:val="FOD-normal"/>
      </w:pPr>
      <w:r w:rsidRPr="008E0F64">
        <w:t>Allen Arbeiten muss eine Risikobewertung vorausgehen, die dazu dient, genau festzulegen, wie Arbeiten im Hinblick auf die Gewährleistung der Sicherheit vorbereitet und durchgeführt werden müssen.</w:t>
      </w:r>
    </w:p>
    <w:p w14:paraId="1EA2D840" w14:textId="77777777" w:rsidR="00A24B30" w:rsidRPr="008E0F64" w:rsidRDefault="00A24B30" w:rsidP="00A24B30">
      <w:pPr>
        <w:pStyle w:val="FOD-normal"/>
        <w:keepNext/>
      </w:pPr>
      <w:r w:rsidRPr="008E0F64">
        <w:lastRenderedPageBreak/>
        <w:t>Für Betriebsarbeiten oder immer wiederkehrende Arbeiten, die unter denselben Umständen ausgeführt werden, reicht ein schriftliches allgemeines Verfahren aus, das auf einer Risikobewertung beruht.</w:t>
      </w:r>
    </w:p>
    <w:p w14:paraId="684ED0A9" w14:textId="77777777" w:rsidR="00A24B30" w:rsidRPr="008E0F64" w:rsidRDefault="00A24B30" w:rsidP="00A24B30">
      <w:pPr>
        <w:pStyle w:val="FOD-normal"/>
      </w:pPr>
      <w:r w:rsidRPr="008E0F64">
        <w:t>Alle eingesetzten kollektiven und persönlichen Schutzausrüstungen und Arbeitsmittel (Werkzeuge, Messgeräte, ...) müssen für den Verwendungszweck geeignet sein, sich in einem annehmbaren Gebrauchszustand befinden und korrekt eingesetzt werden.</w:t>
      </w:r>
    </w:p>
    <w:p w14:paraId="32A7D330" w14:textId="77777777" w:rsidR="00A24B30" w:rsidRPr="008E0F64" w:rsidRDefault="00A24B30" w:rsidP="00A24B30">
      <w:pPr>
        <w:pStyle w:val="FOD-normal"/>
      </w:pPr>
      <w:r w:rsidRPr="008E0F64">
        <w:t>Falls erforderlich muss während der gesamten Dauer der Arbeiten eine angemessene Beschilderung angebracht werden.</w:t>
      </w:r>
    </w:p>
    <w:p w14:paraId="6B5DB293" w14:textId="77777777" w:rsidR="00A24B30" w:rsidRPr="008E0F64" w:rsidRDefault="00A24B30" w:rsidP="00A24B30">
      <w:pPr>
        <w:pStyle w:val="FOD-normal"/>
      </w:pPr>
      <w:r w:rsidRPr="008E0F64">
        <w:t>Fehler, die eine unmittelbare Gefahr darstellen, müssen unverzüglich behoben werden.</w:t>
      </w:r>
    </w:p>
    <w:p w14:paraId="04989EF4" w14:textId="77777777" w:rsidR="00A24B30" w:rsidRPr="008E0F64" w:rsidRDefault="00A24B30" w:rsidP="00962ACD">
      <w:pPr>
        <w:pStyle w:val="FOD-niv4"/>
      </w:pPr>
      <w:bookmarkStart w:id="3179" w:name="_Toc167269801"/>
      <w:bookmarkStart w:id="3180" w:name="_Toc167270961"/>
      <w:bookmarkStart w:id="3181" w:name="_Toc191997315"/>
      <w:bookmarkStart w:id="3182" w:name="_Toc196734862"/>
      <w:r w:rsidRPr="008E0F64">
        <w:t>Unterabschnitt 9.3.2.2 - Personal</w:t>
      </w:r>
      <w:bookmarkEnd w:id="3179"/>
      <w:bookmarkEnd w:id="3180"/>
      <w:bookmarkEnd w:id="3181"/>
      <w:bookmarkEnd w:id="3182"/>
    </w:p>
    <w:p w14:paraId="6E169954" w14:textId="77777777" w:rsidR="00A24B30" w:rsidRPr="008E0F64" w:rsidRDefault="00A24B30" w:rsidP="00A24B30">
      <w:pPr>
        <w:pStyle w:val="FOD-normal"/>
      </w:pPr>
      <w:r w:rsidRPr="008E0F64">
        <w:t>An Arbeiten beteiligte Personen müssen über die Sicherheitsvorschriften und die Anweisungen des Unternehmens unterrichtet werden, die für ihre Arbeit gelten. Dauern die Arbeiten lange an oder ändern sich die Arbeitsbedingungen, müssen diese Vorschriften und Anweisungen während der Arbeiten wiederholt werden.</w:t>
      </w:r>
    </w:p>
    <w:p w14:paraId="74052F89" w14:textId="77777777" w:rsidR="00A24B30" w:rsidRPr="008E0F64" w:rsidRDefault="00A24B30" w:rsidP="00962ACD">
      <w:pPr>
        <w:pStyle w:val="FOD-niv4"/>
      </w:pPr>
      <w:bookmarkStart w:id="3183" w:name="_Toc167269802"/>
      <w:bookmarkStart w:id="3184" w:name="_Toc167270962"/>
      <w:bookmarkStart w:id="3185" w:name="_Toc191997316"/>
      <w:bookmarkStart w:id="3186" w:name="_Toc196734863"/>
      <w:r w:rsidRPr="008E0F64">
        <w:t>Unterabschnitt 9.3.2.3 - Organisation</w:t>
      </w:r>
      <w:bookmarkEnd w:id="3183"/>
      <w:bookmarkEnd w:id="3184"/>
      <w:bookmarkEnd w:id="3185"/>
      <w:bookmarkEnd w:id="3186"/>
    </w:p>
    <w:p w14:paraId="05FD9D13" w14:textId="77777777" w:rsidR="00A24B30" w:rsidRPr="008E0F64" w:rsidRDefault="00A24B30" w:rsidP="00A24B30">
      <w:pPr>
        <w:pStyle w:val="FOD-normal"/>
      </w:pPr>
      <w:r w:rsidRPr="008E0F64">
        <w:t>Jede elektrische Anlage muss der Verantwortung des Anlagenverantwortlichen unterstellt werden.</w:t>
      </w:r>
    </w:p>
    <w:p w14:paraId="6D7F9095" w14:textId="77777777" w:rsidR="00A24B30" w:rsidRPr="008E0F64" w:rsidRDefault="00A24B30" w:rsidP="00A24B30">
      <w:pPr>
        <w:pStyle w:val="FOD-normal"/>
      </w:pPr>
      <w:r w:rsidRPr="008E0F64">
        <w:t>Alle Arbeiten müssen der Verantwortung des Arbeitsverantwortlichen unterstehen.</w:t>
      </w:r>
    </w:p>
    <w:p w14:paraId="51DA8430" w14:textId="77777777" w:rsidR="00A24B30" w:rsidRPr="008E0F64" w:rsidRDefault="00A24B30" w:rsidP="00A24B30">
      <w:pPr>
        <w:pStyle w:val="FOD-normal"/>
      </w:pPr>
      <w:r w:rsidRPr="008E0F64">
        <w:t>Der Arbeitsverantwortliche und der Anlagenverantwortliche müssen einvernehmlich Vorkehrungen treffen, um die sichere Ausführung der Arbeiten zu gewährleisten.</w:t>
      </w:r>
    </w:p>
    <w:p w14:paraId="470DFA2E" w14:textId="77777777" w:rsidR="00A24B30" w:rsidRPr="008E0F64" w:rsidRDefault="00A24B30" w:rsidP="00A24B30">
      <w:pPr>
        <w:pStyle w:val="FOD-normal"/>
      </w:pPr>
      <w:r w:rsidRPr="008E0F64">
        <w:t>Beim Anlagenverantwortlichen und Arbeitsverantwortlichen kann es sich um ein und dieselbe Person handeln.</w:t>
      </w:r>
    </w:p>
    <w:p w14:paraId="7E43A141" w14:textId="77777777" w:rsidR="00A24B30" w:rsidRPr="008E0F64" w:rsidRDefault="00A24B30" w:rsidP="00A24B30">
      <w:pPr>
        <w:pStyle w:val="FOD-normal"/>
      </w:pPr>
      <w:r w:rsidRPr="008E0F64">
        <w:t>Der Arbeitsverantwortliche muss nach Rücksprache mit dem Anlagenverantwortlichen den Arbeitsbereich festlegen. Ein angemessener Arbeitsraum und erforderliche Zugangsmittel müssen vorgesehen werden.</w:t>
      </w:r>
    </w:p>
    <w:p w14:paraId="038E460F" w14:textId="77777777" w:rsidR="00A24B30" w:rsidRPr="008E0F64" w:rsidRDefault="00A24B30" w:rsidP="00A24B30">
      <w:pPr>
        <w:pStyle w:val="FOD-normal"/>
      </w:pPr>
      <w:r w:rsidRPr="008E0F64">
        <w:t>Wenn in der Risikobewertung eine entsprechende Notwendigkeit aufgezeigt wird, muss:</w:t>
      </w:r>
    </w:p>
    <w:p w14:paraId="04226247" w14:textId="77777777" w:rsidR="00A24B30" w:rsidRPr="008E0F64" w:rsidRDefault="00A24B30" w:rsidP="00445351">
      <w:pPr>
        <w:pStyle w:val="FOD-opsomming1"/>
        <w:numPr>
          <w:ilvl w:val="0"/>
          <w:numId w:val="326"/>
        </w:numPr>
      </w:pPr>
      <w:r w:rsidRPr="008E0F64">
        <w:t>der Arbeitsbereich und/oder der Zugang zum Arbeitsbereich abgegrenzt sein,</w:t>
      </w:r>
    </w:p>
    <w:p w14:paraId="3620F371" w14:textId="77777777" w:rsidR="00A24B30" w:rsidRPr="008E0F64" w:rsidRDefault="00A24B30" w:rsidP="00445351">
      <w:pPr>
        <w:pStyle w:val="FOD-opsomming1"/>
        <w:numPr>
          <w:ilvl w:val="0"/>
          <w:numId w:val="326"/>
        </w:numPr>
      </w:pPr>
      <w:r w:rsidRPr="008E0F64">
        <w:t>eine schriftliche Vorbereitung der Arbeiten vorgenommen werden.</w:t>
      </w:r>
    </w:p>
    <w:p w14:paraId="292811FD" w14:textId="77777777" w:rsidR="00A24B30" w:rsidRPr="008E0F64" w:rsidRDefault="00A24B30" w:rsidP="00A24B30">
      <w:pPr>
        <w:pStyle w:val="FOD-normal"/>
      </w:pPr>
      <w:r w:rsidRPr="008E0F64">
        <w:t>Erforderliche Informationen, ob mündlich, schriftlich oder visuell, müssen zuverlässig und unmissverständlich übermittelt werden.</w:t>
      </w:r>
    </w:p>
    <w:p w14:paraId="0146EBE2" w14:textId="77777777" w:rsidR="00A24B30" w:rsidRPr="008E0F64" w:rsidRDefault="00A24B30" w:rsidP="00A24B30">
      <w:pPr>
        <w:pStyle w:val="FOD-normal"/>
      </w:pPr>
      <w:r w:rsidRPr="008E0F64">
        <w:t>Um Fehler bei der mündlichen Übertragung von Informationen zu vermeiden, muss der Empfänger die Information für den Absender hörbar wiederholen, der wiederum bestätigen muss, dass die Information korrekt übermittelt und verstanden wurde.</w:t>
      </w:r>
    </w:p>
    <w:p w14:paraId="18D3EFD5" w14:textId="77777777" w:rsidR="00A24B30" w:rsidRPr="008E0F64" w:rsidRDefault="00A24B30" w:rsidP="00A24B30">
      <w:pPr>
        <w:pStyle w:val="FOD-normal"/>
      </w:pPr>
      <w:r w:rsidRPr="008E0F64">
        <w:t>Die Erlaubnis, mit Arbeiten zu beginnen und die elektrische Anlage nach Abschluss der Arbeiten wieder unter Spannung zu setzen, darf nicht durch automatisch abgegebene Signale oder bei Ablauf eines aufgrund einer vorherigen Absprache bestimmten Zeitraums erteilt werden.</w:t>
      </w:r>
    </w:p>
    <w:p w14:paraId="15A470BC" w14:textId="77777777" w:rsidR="00A24B30" w:rsidRPr="008E0F64" w:rsidRDefault="00A24B30" w:rsidP="00A24B30">
      <w:pPr>
        <w:pStyle w:val="FOD-niv3"/>
      </w:pPr>
      <w:bookmarkStart w:id="3187" w:name="_Toc167269803"/>
      <w:bookmarkStart w:id="3188" w:name="_Toc167270963"/>
      <w:bookmarkStart w:id="3189" w:name="_Toc191997317"/>
      <w:r w:rsidRPr="008E0F64">
        <w:t>Abschnitt 9.3.3 - Betriebsarbeiten</w:t>
      </w:r>
      <w:bookmarkEnd w:id="3187"/>
      <w:bookmarkEnd w:id="3188"/>
      <w:bookmarkEnd w:id="3189"/>
    </w:p>
    <w:p w14:paraId="60859DAC" w14:textId="77777777" w:rsidR="00A24B30" w:rsidRPr="008E0F64" w:rsidRDefault="00A24B30" w:rsidP="00962ACD">
      <w:pPr>
        <w:pStyle w:val="FOD-niv4"/>
      </w:pPr>
      <w:bookmarkStart w:id="3190" w:name="_Toc167269804"/>
      <w:bookmarkStart w:id="3191" w:name="_Toc167270964"/>
      <w:bookmarkStart w:id="3192" w:name="_Toc191997318"/>
      <w:bookmarkStart w:id="3193" w:name="_Toc196734864"/>
      <w:r w:rsidRPr="008E0F64">
        <w:t>Unterabschnitt 9.3.3.1 - Allgemeines</w:t>
      </w:r>
      <w:bookmarkEnd w:id="3190"/>
      <w:bookmarkEnd w:id="3191"/>
      <w:bookmarkEnd w:id="3192"/>
      <w:bookmarkEnd w:id="3193"/>
    </w:p>
    <w:p w14:paraId="00FEA89E" w14:textId="77777777" w:rsidR="00A24B30" w:rsidRPr="008E0F64" w:rsidRDefault="00A24B30" w:rsidP="00A24B30">
      <w:pPr>
        <w:pStyle w:val="FOD-normal"/>
      </w:pPr>
      <w:r w:rsidRPr="008E0F64">
        <w:t>Betriebsarbeiten bedürfen der Zustimmung des Anlagenverantwortlichen und müssen von elektrotechnisch unterwiesenen Personen (BA4) oder Elektrofachkräften (BA5) durchgeführt werden. Der Anlagenverantwortliche muss, falls verlangt, über den Abschluss üblicher Betriebsarbeiten informiert werden.</w:t>
      </w:r>
    </w:p>
    <w:p w14:paraId="44975804" w14:textId="77777777" w:rsidR="00A24B30" w:rsidRPr="008E0F64" w:rsidRDefault="00A24B30" w:rsidP="00A24B30">
      <w:pPr>
        <w:pStyle w:val="FOD-normal"/>
        <w:keepLines/>
      </w:pPr>
      <w:r w:rsidRPr="008E0F64">
        <w:t>Personen, die Betriebsarbeiten ausführen, müssen angemessene Vorsichtsmaßnahmen zum Schutz gegen elektrische Risiken treffen. Kollektive oder persönliche Schutzausrüstungen und Arbeitsmittel (angepasste Arbeitskleidung, Messgeräte, ...) müssen für diese Anwendung geeignet sein.</w:t>
      </w:r>
    </w:p>
    <w:p w14:paraId="7D186825" w14:textId="77777777" w:rsidR="00A24B30" w:rsidRPr="008E0F64" w:rsidRDefault="00A24B30" w:rsidP="00A24B30">
      <w:pPr>
        <w:pStyle w:val="FOD-normal"/>
      </w:pPr>
      <w:r w:rsidRPr="008E0F64">
        <w:t>Gegebenenfalls sind die Regeln für Arbeiten im spannungsfreien Zustand, Arbeiten unter Spannung oder Arbeiten in der Nähe unter Spannung stehender Teile anzuwenden.</w:t>
      </w:r>
    </w:p>
    <w:p w14:paraId="2C603ED1" w14:textId="77777777" w:rsidR="00A24B30" w:rsidRPr="008E0F64" w:rsidRDefault="00A24B30" w:rsidP="00A24B30">
      <w:pPr>
        <w:pStyle w:val="FOD-normal"/>
      </w:pPr>
      <w:r w:rsidRPr="008E0F64">
        <w:t>Die Funktionstüchtigkeit der Mess- und Testgeräte muss vor und gegebenenfalls nach ihrem Einsatz überprüft werden.</w:t>
      </w:r>
    </w:p>
    <w:p w14:paraId="035696A5" w14:textId="77777777" w:rsidR="00A24B30" w:rsidRPr="008E0F64" w:rsidRDefault="00A24B30" w:rsidP="00A24B30">
      <w:pPr>
        <w:pStyle w:val="FOD-normal"/>
      </w:pPr>
      <w:r w:rsidRPr="008E0F64">
        <w:t>Prüfungen müssen von Elektrofachkräften (BA5) durchgeführt werden, die Erfahrung mit der Prüfung ähnlicher Anlagen haben. Um Gefahren vorzubeugen, müssen Prüfungen mit geeignetem Material durchgeführt werden, wobei gegebenenfalls die durch das Vorhandensein blanker unter Spannung stehender Teile bedingten Einschränkungen zu berücksichtigen sind.</w:t>
      </w:r>
    </w:p>
    <w:p w14:paraId="07AD1171" w14:textId="77777777" w:rsidR="00962ACD" w:rsidRDefault="00962ACD">
      <w:pPr>
        <w:rPr>
          <w:rFonts w:ascii="Trebuchet MS" w:hAnsi="Trebuchet MS" w:cs="Arial"/>
          <w:sz w:val="19"/>
          <w:szCs w:val="19"/>
        </w:rPr>
      </w:pPr>
      <w:r>
        <w:br w:type="page"/>
      </w:r>
    </w:p>
    <w:p w14:paraId="2BDDECB1" w14:textId="123B4AB1" w:rsidR="00A24B30" w:rsidRPr="008E0F64" w:rsidRDefault="00A24B30" w:rsidP="00A24B30">
      <w:pPr>
        <w:pStyle w:val="FOD-normal"/>
        <w:keepNext/>
      </w:pPr>
      <w:r w:rsidRPr="008E0F64">
        <w:lastRenderedPageBreak/>
        <w:t>Werden Tests unter Zuhilfenahme einer externen Energieversorgungsquelle durchgeführt, müssen Vorsichtsmaßnahmen getroffen werden, um sicherzustellen, dass:</w:t>
      </w:r>
    </w:p>
    <w:p w14:paraId="7BCE1757" w14:textId="77777777" w:rsidR="00A24B30" w:rsidRPr="008E0F64" w:rsidRDefault="00A24B30" w:rsidP="00445351">
      <w:pPr>
        <w:pStyle w:val="FOD-opsomming1"/>
        <w:numPr>
          <w:ilvl w:val="0"/>
          <w:numId w:val="327"/>
        </w:numPr>
      </w:pPr>
      <w:r w:rsidRPr="008E0F64">
        <w:t>die Anlage von jeder normalen Energieversorgungsquelle getrennt ist,</w:t>
      </w:r>
    </w:p>
    <w:p w14:paraId="2C626B07" w14:textId="77777777" w:rsidR="00A24B30" w:rsidRPr="008E0F64" w:rsidRDefault="00A24B30" w:rsidP="00445351">
      <w:pPr>
        <w:pStyle w:val="FOD-opsomming1"/>
        <w:numPr>
          <w:ilvl w:val="0"/>
          <w:numId w:val="327"/>
        </w:numPr>
      </w:pPr>
      <w:r w:rsidRPr="008E0F64">
        <w:t>die Anlage nicht durch eine andere Energieversorgungsquelle wiedereingeschaltet werden kann,</w:t>
      </w:r>
    </w:p>
    <w:p w14:paraId="56B0C049" w14:textId="77777777" w:rsidR="00A24B30" w:rsidRPr="008E0F64" w:rsidRDefault="00A24B30" w:rsidP="00445351">
      <w:pPr>
        <w:pStyle w:val="FOD-opsomming1"/>
        <w:numPr>
          <w:ilvl w:val="0"/>
          <w:numId w:val="327"/>
        </w:numPr>
      </w:pPr>
      <w:r w:rsidRPr="008E0F64">
        <w:t>während der gesamten Dauer der Tests für das gesamte anwesende Personal Sicherheitsmaßnahmen zum Schutz gegen elektrische Risiken getroffen werden,</w:t>
      </w:r>
    </w:p>
    <w:p w14:paraId="55CD9B11" w14:textId="77777777" w:rsidR="00A24B30" w:rsidRPr="008E0F64" w:rsidRDefault="00A24B30" w:rsidP="00445351">
      <w:pPr>
        <w:pStyle w:val="FOD-opsomming1"/>
        <w:numPr>
          <w:ilvl w:val="0"/>
          <w:numId w:val="327"/>
        </w:numPr>
      </w:pPr>
      <w:r w:rsidRPr="008E0F64">
        <w:t>die Trennungspunkte ausreichend isoliert sind, um der gleichzeitigen Anwendung von Prüfspannung einerseits und Arbeitsspannung andererseits standzuhalten.</w:t>
      </w:r>
    </w:p>
    <w:p w14:paraId="4BC2C041" w14:textId="77777777" w:rsidR="00A24B30" w:rsidRPr="008E0F64" w:rsidRDefault="00A24B30" w:rsidP="00962ACD">
      <w:pPr>
        <w:pStyle w:val="FOD-niv4"/>
      </w:pPr>
      <w:bookmarkStart w:id="3194" w:name="_Toc167269805"/>
      <w:bookmarkStart w:id="3195" w:name="_Toc167270965"/>
      <w:bookmarkStart w:id="3196" w:name="_Toc191997319"/>
      <w:bookmarkStart w:id="3197" w:name="_Toc196734865"/>
      <w:r w:rsidRPr="008E0F64">
        <w:t>Unterabschnitt 9.3.3.2 - Bedienung unter Strom und Bedienung unter Spannung</w:t>
      </w:r>
      <w:bookmarkEnd w:id="3194"/>
      <w:bookmarkEnd w:id="3195"/>
      <w:bookmarkEnd w:id="3196"/>
      <w:bookmarkEnd w:id="3197"/>
    </w:p>
    <w:p w14:paraId="095658BB" w14:textId="77777777" w:rsidR="00A24B30" w:rsidRPr="008E0F64" w:rsidRDefault="00A24B30" w:rsidP="00A24B30">
      <w:pPr>
        <w:pStyle w:val="FOD-normal"/>
      </w:pPr>
      <w:r w:rsidRPr="008E0F64">
        <w:t>In Niederspannungsanlagen der 2. Kategorie ist es verboten, Sicherungen zu bedienen, die unter Strom stehen.</w:t>
      </w:r>
    </w:p>
    <w:p w14:paraId="5096AC9D" w14:textId="77777777" w:rsidR="00A24B30" w:rsidRPr="008E0F64" w:rsidRDefault="00A24B30" w:rsidP="00A24B30">
      <w:pPr>
        <w:pStyle w:val="FOD-normal"/>
      </w:pPr>
      <w:r w:rsidRPr="008E0F64">
        <w:t>Niederspannungstrennschalter der 2. Kategorie, die unter Strom stehen, dürfen nur bei Inbetriebnahme oder Außerbetriebsetzung von Anlagen mit einer installierten Scheinleistung von höchstens 100 kVA bedient werden.</w:t>
      </w:r>
    </w:p>
    <w:p w14:paraId="3F68E318" w14:textId="77777777" w:rsidR="00A24B30" w:rsidRPr="008E0F64" w:rsidRDefault="00A24B30" w:rsidP="00A24B30">
      <w:pPr>
        <w:pStyle w:val="FOD-normal"/>
      </w:pPr>
      <w:r w:rsidRPr="008E0F64">
        <w:t>Diese Vorschrift gilt jedoch nicht, wenn die Trennschalter Sicherungen mit strombegrenzenden Einrichtungen steuern, sofern das Personal allerdings während der Bedienung geschützt ist.</w:t>
      </w:r>
    </w:p>
    <w:p w14:paraId="35DCE450" w14:textId="77777777" w:rsidR="00A24B30" w:rsidRPr="008E0F64" w:rsidRDefault="00A24B30" w:rsidP="00A24B30">
      <w:pPr>
        <w:pStyle w:val="FOD-normal"/>
      </w:pPr>
      <w:r w:rsidRPr="008E0F64">
        <w:t>Wird bei der Bedienung direkt auf aktive Teile, Niederspannungstrennschalter und -sicherungen der 2. Kategorie eingewirkt, darf nur mit Geräten gearbeitet werden, deren Baugruppe aus mindestens zwei in Reihe geschalteten isolierenden Elementen besteht, von denen jedes eine ausreichende, für die Nennspannung des Netzes geeignete Isolierung aufweist. Zu diesem Zweck kann eine Bedienungsstange mit einem Isolationspegel, der dem Isolationspegel der oben erwähnten Baugruppe entspricht, benutzt werden.</w:t>
      </w:r>
    </w:p>
    <w:p w14:paraId="762FADAC" w14:textId="77777777" w:rsidR="00A24B30" w:rsidRPr="008E0F64" w:rsidRDefault="00A24B30" w:rsidP="00A24B30">
      <w:pPr>
        <w:pStyle w:val="FOD-normal"/>
      </w:pPr>
      <w:r w:rsidRPr="008E0F64">
        <w:t>Das Vorhandensein bzw. Nichtvorhandensein von Spannung, die Phasenübereinstimmung, ... dürfen nur mit einem handgehaltenen Niederspannungsgerät der 2. Kategorie geprüft werden, wenn dieses Gerät über eine ausreichende, für die Nennspannung des Netzes geeignete Isolierung verfügt.</w:t>
      </w:r>
    </w:p>
    <w:p w14:paraId="1E268CCF" w14:textId="77777777" w:rsidR="00A24B30" w:rsidRPr="008E0F64" w:rsidRDefault="00A24B30" w:rsidP="00A24B30">
      <w:pPr>
        <w:pStyle w:val="FOD-niv3"/>
      </w:pPr>
      <w:bookmarkStart w:id="3198" w:name="_Toc167269806"/>
      <w:bookmarkStart w:id="3199" w:name="_Toc167270966"/>
      <w:bookmarkStart w:id="3200" w:name="_Toc191997320"/>
      <w:r w:rsidRPr="008E0F64">
        <w:t>Abschnitt 9.3.4 - Arbeitsverfahren</w:t>
      </w:r>
      <w:bookmarkEnd w:id="3198"/>
      <w:bookmarkEnd w:id="3199"/>
      <w:bookmarkEnd w:id="3200"/>
    </w:p>
    <w:p w14:paraId="47F49546" w14:textId="77777777" w:rsidR="00A24B30" w:rsidRPr="008E0F64" w:rsidRDefault="00A24B30" w:rsidP="00962ACD">
      <w:pPr>
        <w:pStyle w:val="FOD-niv4"/>
      </w:pPr>
      <w:bookmarkStart w:id="3201" w:name="_Toc167269807"/>
      <w:bookmarkStart w:id="3202" w:name="_Toc167270967"/>
      <w:bookmarkStart w:id="3203" w:name="_Toc191997321"/>
      <w:bookmarkStart w:id="3204" w:name="_Toc196734866"/>
      <w:r w:rsidRPr="008E0F64">
        <w:t>Unterabschnitt 9.3.4.1 - Vorbereitung</w:t>
      </w:r>
      <w:bookmarkEnd w:id="3201"/>
      <w:bookmarkEnd w:id="3202"/>
      <w:bookmarkEnd w:id="3203"/>
      <w:bookmarkEnd w:id="3204"/>
    </w:p>
    <w:p w14:paraId="0D0F817D" w14:textId="77777777" w:rsidR="00A24B30" w:rsidRPr="008E0F64" w:rsidRDefault="00A24B30" w:rsidP="00F1261E">
      <w:pPr>
        <w:widowControl w:val="0"/>
        <w:numPr>
          <w:ilvl w:val="0"/>
          <w:numId w:val="70"/>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Allgemeines</w:t>
      </w:r>
    </w:p>
    <w:p w14:paraId="26E750D5" w14:textId="77777777" w:rsidR="00A24B30" w:rsidRPr="008E0F64" w:rsidRDefault="00A24B30" w:rsidP="00A24B30">
      <w:pPr>
        <w:pStyle w:val="FOD-normal"/>
      </w:pPr>
      <w:r w:rsidRPr="008E0F64">
        <w:t>Der Anlagenverantwortliche oder der Arbeitsverantwortliche stellt sicher, dass ausführendes Personal vor Beginn der Arbeiten spezifische und detaillierte Anweisungen erhält. Er vergewissert sich, dass diese Anweisungen verstanden und angewendet werden.</w:t>
      </w:r>
    </w:p>
    <w:p w14:paraId="1314CC9B" w14:textId="77777777" w:rsidR="00A24B30" w:rsidRPr="008E0F64" w:rsidRDefault="00A24B30" w:rsidP="00A24B30">
      <w:pPr>
        <w:pStyle w:val="FOD-normal"/>
        <w:keepNext/>
      </w:pPr>
      <w:r w:rsidRPr="008E0F64">
        <w:t>Der Arbeitsverantwortliche unterrichtet den Anlagenverantwortlichen vor Beginn der Arbeiten über Art, Ort und Planung der beabsichtigten Arbeiten und über die Auswirkungen auf die elektrische Anlage.</w:t>
      </w:r>
    </w:p>
    <w:p w14:paraId="1FFA05E4" w14:textId="77777777" w:rsidR="00A24B30" w:rsidRPr="008E0F64" w:rsidRDefault="00A24B30" w:rsidP="00A24B30">
      <w:pPr>
        <w:pStyle w:val="FOD-normal"/>
        <w:keepNext/>
        <w:spacing w:before="0"/>
      </w:pPr>
      <w:r w:rsidRPr="008E0F64">
        <w:t>Bei im Voraus geplanten Arbeiten, mit Ausnahme von Betriebsarbeiten, erfolgt die Unterrichtung schriftlich.</w:t>
      </w:r>
    </w:p>
    <w:p w14:paraId="55C0BC6A" w14:textId="77777777" w:rsidR="00A24B30" w:rsidRPr="008E0F64" w:rsidRDefault="00A24B30" w:rsidP="00A24B30">
      <w:pPr>
        <w:pStyle w:val="FOD-normal"/>
        <w:keepNext/>
      </w:pPr>
      <w:r w:rsidRPr="008E0F64">
        <w:t>Nur der Anlagenverantwortliche darf die Erlaubnis erteilen, mit den Arbeiten zu beginnen. Dieses Verfahren muss auch für den Fall einer Unterbrechung bestimmt werden.</w:t>
      </w:r>
    </w:p>
    <w:p w14:paraId="5E091E60" w14:textId="77777777" w:rsidR="00A24B30" w:rsidRPr="008E0F64" w:rsidRDefault="00A24B30" w:rsidP="00A24B30">
      <w:pPr>
        <w:pStyle w:val="FOD-normal"/>
        <w:keepNext/>
      </w:pPr>
      <w:r w:rsidRPr="008E0F64">
        <w:t>Grundsätzlich werden Arbeiten im spannungsfreien Zustand durchgeführt.</w:t>
      </w:r>
    </w:p>
    <w:p w14:paraId="1EDF29FC" w14:textId="77777777" w:rsidR="00A24B30" w:rsidRPr="008E0F64" w:rsidRDefault="00A24B30" w:rsidP="00A24B30">
      <w:pPr>
        <w:pStyle w:val="FOD-normal"/>
        <w:keepNext/>
        <w:spacing w:before="0"/>
      </w:pPr>
      <w:r w:rsidRPr="008E0F64">
        <w:t>Arbeiten unter Spannung dürfen nur durchgeführt werden, sofern folgende drei Bedingungen erfüllt sind:</w:t>
      </w:r>
    </w:p>
    <w:p w14:paraId="725A6B9B" w14:textId="77777777" w:rsidR="00A24B30" w:rsidRPr="008E0F64" w:rsidRDefault="00A24B30" w:rsidP="00445351">
      <w:pPr>
        <w:pStyle w:val="FOD-opsomming1"/>
        <w:numPr>
          <w:ilvl w:val="0"/>
          <w:numId w:val="328"/>
        </w:numPr>
      </w:pPr>
      <w:r w:rsidRPr="008E0F64">
        <w:t>Die Eigenschaften der elektrischen Anlagen lassen es zu.</w:t>
      </w:r>
    </w:p>
    <w:p w14:paraId="11DF08F4" w14:textId="77777777" w:rsidR="00A24B30" w:rsidRPr="008E0F64" w:rsidRDefault="00A24B30" w:rsidP="00445351">
      <w:pPr>
        <w:pStyle w:val="FOD-opsomming1"/>
        <w:numPr>
          <w:ilvl w:val="0"/>
          <w:numId w:val="328"/>
        </w:numPr>
      </w:pPr>
      <w:r w:rsidRPr="008E0F64">
        <w:t>Eine angemessene Arbeitsmethode wird angewendet.</w:t>
      </w:r>
    </w:p>
    <w:p w14:paraId="346744FE" w14:textId="77777777" w:rsidR="00A24B30" w:rsidRPr="008E0F64" w:rsidRDefault="00A24B30" w:rsidP="00445351">
      <w:pPr>
        <w:pStyle w:val="FOD-opsomming1"/>
        <w:numPr>
          <w:ilvl w:val="0"/>
          <w:numId w:val="328"/>
        </w:numPr>
      </w:pPr>
      <w:r w:rsidRPr="008E0F64">
        <w:t>Die Betriebsanforderungen machen es erforderlich.</w:t>
      </w:r>
    </w:p>
    <w:p w14:paraId="2A1BAA21" w14:textId="77777777" w:rsidR="00A24B30" w:rsidRPr="008E0F64" w:rsidRDefault="00A24B30" w:rsidP="00F1261E">
      <w:pPr>
        <w:widowControl w:val="0"/>
        <w:numPr>
          <w:ilvl w:val="0"/>
          <w:numId w:val="70"/>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(Elektromagnetische) Induktion</w:t>
      </w:r>
    </w:p>
    <w:p w14:paraId="025A8B95" w14:textId="77777777" w:rsidR="00A24B30" w:rsidRPr="008E0F64" w:rsidRDefault="00A24B30" w:rsidP="00A24B30">
      <w:pPr>
        <w:pStyle w:val="FOD-normal"/>
      </w:pPr>
      <w:r w:rsidRPr="008E0F64">
        <w:t xml:space="preserve">Leiter oder leitfähige Teile in der Nähe unter Spannung stehender Leiter können elektrisch beeinflusst werden. Ungeachtet der Vorschriften der </w:t>
      </w:r>
      <w:r w:rsidRPr="008E0F64">
        <w:rPr>
          <w:i/>
          <w:iCs/>
        </w:rPr>
        <w:t>Unterabschnitte 9.3.4.2</w:t>
      </w:r>
      <w:r w:rsidRPr="008E0F64">
        <w:t xml:space="preserve"> und </w:t>
      </w:r>
      <w:r w:rsidRPr="008E0F64">
        <w:rPr>
          <w:i/>
          <w:iCs/>
        </w:rPr>
        <w:t>9.3.4.4</w:t>
      </w:r>
      <w:r w:rsidRPr="008E0F64">
        <w:t xml:space="preserve"> müssen spezifische Vorsichtsmaßnahmen getroffen werden, wenn an diesen Leitern oder leitfähigen Teilen, die einer Induktion unterliegen, gearbeitet wird:</w:t>
      </w:r>
    </w:p>
    <w:p w14:paraId="66A99391" w14:textId="77777777" w:rsidR="00A24B30" w:rsidRPr="008E0F64" w:rsidRDefault="00A24B30" w:rsidP="00445351">
      <w:pPr>
        <w:pStyle w:val="FOD-opsomming1"/>
        <w:numPr>
          <w:ilvl w:val="0"/>
          <w:numId w:val="329"/>
        </w:numPr>
      </w:pPr>
      <w:r w:rsidRPr="008E0F64">
        <w:t>Erdung in angemessenen Abständen, um das Potential zwischen Leitern und Erde auf ein sicheres Niveau zu verringern,</w:t>
      </w:r>
    </w:p>
    <w:p w14:paraId="128F039D" w14:textId="77777777" w:rsidR="00A24B30" w:rsidRPr="008E0F64" w:rsidRDefault="00A24B30" w:rsidP="00445351">
      <w:pPr>
        <w:pStyle w:val="FOD-opsomming1"/>
        <w:numPr>
          <w:ilvl w:val="0"/>
          <w:numId w:val="329"/>
        </w:numPr>
      </w:pPr>
      <w:r w:rsidRPr="008E0F64">
        <w:t>Potentialausgleichsverbindungen im Arbeitsbereich, um zu verhindern, dass Personen in eine Induktionsschleife geraten.</w:t>
      </w:r>
    </w:p>
    <w:p w14:paraId="138A51AA" w14:textId="77777777" w:rsidR="00A24B30" w:rsidRPr="008E0F64" w:rsidRDefault="00A24B30" w:rsidP="00F1261E">
      <w:pPr>
        <w:keepNext/>
        <w:widowControl w:val="0"/>
        <w:numPr>
          <w:ilvl w:val="0"/>
          <w:numId w:val="70"/>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Atmosphärische Bedingungen</w:t>
      </w:r>
    </w:p>
    <w:p w14:paraId="3C6BA001" w14:textId="77777777" w:rsidR="00A24B30" w:rsidRPr="008E0F64" w:rsidRDefault="00A24B30" w:rsidP="00A24B30">
      <w:pPr>
        <w:pStyle w:val="FOD-normal"/>
      </w:pPr>
      <w:r w:rsidRPr="008E0F64">
        <w:t>Bei ungünstigen atmosphärischen Bedingungen müssen Einschränkungen auferlegt werden. Wenn es zur Vermeidung von Gefahren erforderlich ist, müssen Arbeiten an Freiluftanlagen oder an Geräten, die direkt an eine solche Anlage angeschlossen sind, unverzüglich eingestellt werden, sobald Blitz zu sehen ist, Donner zu hören ist oder ein Gewitter aufzieht. Dies muss dem Anlagenverantwortlichen mitgeteilt werden.</w:t>
      </w:r>
    </w:p>
    <w:p w14:paraId="07E61784" w14:textId="77777777" w:rsidR="00A24B30" w:rsidRPr="008E0F64" w:rsidRDefault="00A24B30" w:rsidP="00A24B30">
      <w:pPr>
        <w:pStyle w:val="FOD-normal"/>
      </w:pPr>
      <w:r w:rsidRPr="008E0F64">
        <w:lastRenderedPageBreak/>
        <w:t>Sind die Sichtverhältnisse im Arbeitsbereich schlecht, dürfen keine Arbeiten durchgeführt oder fortgesetzt werden.</w:t>
      </w:r>
    </w:p>
    <w:p w14:paraId="2120CB91" w14:textId="77777777" w:rsidR="00A24B30" w:rsidRPr="008E0F64" w:rsidRDefault="00A24B30" w:rsidP="00962ACD">
      <w:pPr>
        <w:pStyle w:val="FOD-niv4"/>
      </w:pPr>
      <w:bookmarkStart w:id="3205" w:name="_Toc167269808"/>
      <w:bookmarkStart w:id="3206" w:name="_Toc167270968"/>
      <w:bookmarkStart w:id="3207" w:name="_Toc191997322"/>
      <w:bookmarkStart w:id="3208" w:name="_Toc196734867"/>
      <w:r w:rsidRPr="008E0F64">
        <w:t>Unterabschnitt 9.3.4.2 - Arbeiten im spannungsfreien Zustand</w:t>
      </w:r>
      <w:bookmarkEnd w:id="3205"/>
      <w:bookmarkEnd w:id="3206"/>
      <w:bookmarkEnd w:id="3207"/>
      <w:bookmarkEnd w:id="3208"/>
    </w:p>
    <w:p w14:paraId="022E3E64"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Wesentliche Vorschriften</w:t>
      </w:r>
    </w:p>
    <w:p w14:paraId="431C2518" w14:textId="77777777" w:rsidR="00A24B30" w:rsidRPr="008E0F64" w:rsidRDefault="00A24B30" w:rsidP="00A24B30">
      <w:pPr>
        <w:pStyle w:val="FOD-normal"/>
      </w:pPr>
      <w:r w:rsidRPr="008E0F64">
        <w:t>Um sicherzustellen, dass die elektrische Anlage im Arbeitsbereich während der Dauer der Arbeiten spannungsfrei ist und bleibt, müssen folgende Maßnahmen angewendet werden:</w:t>
      </w:r>
    </w:p>
    <w:p w14:paraId="29C7EE5A" w14:textId="77777777" w:rsidR="00A24B30" w:rsidRPr="008E0F64" w:rsidRDefault="00A24B30" w:rsidP="00445351">
      <w:pPr>
        <w:pStyle w:val="FOD-opsomming1"/>
        <w:numPr>
          <w:ilvl w:val="0"/>
          <w:numId w:val="330"/>
        </w:numPr>
      </w:pPr>
      <w:r w:rsidRPr="008E0F64">
        <w:t>Arbeiten vorbereiten,</w:t>
      </w:r>
    </w:p>
    <w:p w14:paraId="760FBB00" w14:textId="77777777" w:rsidR="00A24B30" w:rsidRPr="008E0F64" w:rsidRDefault="00A24B30" w:rsidP="00445351">
      <w:pPr>
        <w:pStyle w:val="FOD-opsomming1"/>
        <w:numPr>
          <w:ilvl w:val="0"/>
          <w:numId w:val="330"/>
        </w:numPr>
      </w:pPr>
      <w:r w:rsidRPr="008E0F64">
        <w:t>elektrische Anlage trennen,</w:t>
      </w:r>
    </w:p>
    <w:p w14:paraId="5485D3B4" w14:textId="77777777" w:rsidR="00A24B30" w:rsidRPr="008E0F64" w:rsidRDefault="00A24B30" w:rsidP="00445351">
      <w:pPr>
        <w:pStyle w:val="FOD-opsomming1"/>
        <w:numPr>
          <w:ilvl w:val="0"/>
          <w:numId w:val="330"/>
        </w:numPr>
      </w:pPr>
      <w:r w:rsidRPr="008E0F64">
        <w:t>gegen Wiedereinschalten der elektrischen Anlage sichern,</w:t>
      </w:r>
    </w:p>
    <w:p w14:paraId="2D177F07" w14:textId="77777777" w:rsidR="00A24B30" w:rsidRPr="008E0F64" w:rsidRDefault="00A24B30" w:rsidP="00445351">
      <w:pPr>
        <w:pStyle w:val="FOD-opsomming1"/>
        <w:numPr>
          <w:ilvl w:val="0"/>
          <w:numId w:val="330"/>
        </w:numPr>
      </w:pPr>
      <w:r w:rsidRPr="008E0F64">
        <w:t>Spannungsfreiheit überprüfen,</w:t>
      </w:r>
    </w:p>
    <w:p w14:paraId="7970F2D3" w14:textId="77777777" w:rsidR="00A24B30" w:rsidRPr="008E0F64" w:rsidRDefault="00A24B30" w:rsidP="00445351">
      <w:pPr>
        <w:pStyle w:val="FOD-opsomming1"/>
        <w:numPr>
          <w:ilvl w:val="0"/>
          <w:numId w:val="330"/>
        </w:numPr>
      </w:pPr>
      <w:r w:rsidRPr="008E0F64">
        <w:t>erden, entladen und kurzschließen,</w:t>
      </w:r>
    </w:p>
    <w:p w14:paraId="7D208D32" w14:textId="77777777" w:rsidR="00A24B30" w:rsidRPr="008E0F64" w:rsidRDefault="00A24B30" w:rsidP="00445351">
      <w:pPr>
        <w:pStyle w:val="FOD-opsomming1"/>
        <w:numPr>
          <w:ilvl w:val="0"/>
          <w:numId w:val="330"/>
        </w:numPr>
      </w:pPr>
      <w:r w:rsidRPr="008E0F64">
        <w:t>elektrische Anlage abgrenzen und/oder schützen,</w:t>
      </w:r>
    </w:p>
    <w:p w14:paraId="64D5C3CD" w14:textId="77777777" w:rsidR="00A24B30" w:rsidRPr="008E0F64" w:rsidRDefault="00A24B30" w:rsidP="00445351">
      <w:pPr>
        <w:pStyle w:val="FOD-opsomming1"/>
        <w:numPr>
          <w:ilvl w:val="0"/>
          <w:numId w:val="330"/>
        </w:numPr>
      </w:pPr>
      <w:r w:rsidRPr="008E0F64">
        <w:t>elektrische Anlage freigeben.</w:t>
      </w:r>
    </w:p>
    <w:p w14:paraId="77C58D6D"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Arbeit vorbereiten</w:t>
      </w:r>
    </w:p>
    <w:p w14:paraId="70CF7566" w14:textId="77777777" w:rsidR="00A24B30" w:rsidRPr="008E0F64" w:rsidRDefault="00A24B30" w:rsidP="00A24B30">
      <w:pPr>
        <w:pStyle w:val="FOD-normal"/>
      </w:pPr>
      <w:r w:rsidRPr="008E0F64">
        <w:t>Zur Vorbereitung gehört die Identifizierung der Anlagen, an denen gearbeitet werden muss, und der Maßnahmen, die getroffen werden müssen, um die Sicherheit zu gewährleisten und die Anlage freigeben zu können.</w:t>
      </w:r>
    </w:p>
    <w:p w14:paraId="61D7ABFC"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Trennen</w:t>
      </w:r>
    </w:p>
    <w:p w14:paraId="29EDCBF9" w14:textId="77777777" w:rsidR="00A24B30" w:rsidRPr="008E0F64" w:rsidRDefault="00A24B30" w:rsidP="00A24B30">
      <w:pPr>
        <w:pStyle w:val="FOD-normal"/>
      </w:pPr>
      <w:r w:rsidRPr="008E0F64">
        <w:t xml:space="preserve">Der Teil der Anlage, an dem Arbeiten durchgeführt werden müssen, muss gemäß den Vorschriften von </w:t>
      </w:r>
      <w:r w:rsidRPr="008E0F64">
        <w:rPr>
          <w:i/>
          <w:iCs/>
        </w:rPr>
        <w:t>Unterabschnitt 5.3.3.1</w:t>
      </w:r>
      <w:r w:rsidRPr="008E0F64">
        <w:t xml:space="preserve"> von allen Energieversorgungsquellen getrennt werden.</w:t>
      </w:r>
    </w:p>
    <w:p w14:paraId="22B6D8BD" w14:textId="77777777" w:rsidR="00A24B30" w:rsidRPr="008E0F64" w:rsidRDefault="00A24B30" w:rsidP="00F1261E">
      <w:pPr>
        <w:keepNext/>
        <w:widowControl w:val="0"/>
        <w:numPr>
          <w:ilvl w:val="0"/>
          <w:numId w:val="71"/>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Gegen Wiedereinschaltung sichern</w:t>
      </w:r>
    </w:p>
    <w:p w14:paraId="5BA596DC" w14:textId="77777777" w:rsidR="00A24B30" w:rsidRPr="008E0F64" w:rsidRDefault="00A24B30" w:rsidP="00A24B30">
      <w:pPr>
        <w:pStyle w:val="FOD-normal"/>
        <w:keepLines/>
      </w:pPr>
      <w:r w:rsidRPr="008E0F64">
        <w:t>Schalteinrichtungen, die zum Trennen der elektrischen Anlage im Arbeitsbereich verwendet wurden, müssen gegen jegliche Wiedereinschaltung gesichert werden, vorzugsweise durch Verriegelung des Bedienungsmechanismus. Ist eine mechanische Verriegelung nicht möglich, müssen andere Maßnahmen ergriffen werden, um zu verhindern, dass Betriebsmittel unbeabsichtigt wieder unter Spannung geraten. Wird für die Schaltung der Abschalteinrichtung eine zusätzliche Hilfsenergieversorgungsquelle benötigt, muss diese außer Betrieb gesetzt werden.</w:t>
      </w:r>
    </w:p>
    <w:p w14:paraId="7A996BB5" w14:textId="77777777" w:rsidR="00A24B30" w:rsidRPr="008E0F64" w:rsidRDefault="00A24B30" w:rsidP="00A24B30">
      <w:pPr>
        <w:pStyle w:val="FOD-normal"/>
      </w:pPr>
      <w:r w:rsidRPr="008E0F64">
        <w:t xml:space="preserve">Verbotsschilder müssen angebracht werden, die jeglichen Schaltvorgang untersagen. Diese Verpflichtung gilt nicht für die in </w:t>
      </w:r>
      <w:r w:rsidRPr="008E0F64">
        <w:rPr>
          <w:i/>
          <w:iCs/>
        </w:rPr>
        <w:t>Abschnitt 5.3.3</w:t>
      </w:r>
      <w:r w:rsidRPr="008E0F64">
        <w:t xml:space="preserve"> vorgesehenen automatischen Trennsysteme.</w:t>
      </w:r>
    </w:p>
    <w:p w14:paraId="6AC5ED45"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Spannungsfreiheit überprüfen</w:t>
      </w:r>
    </w:p>
    <w:p w14:paraId="462C6D46" w14:textId="77777777" w:rsidR="00A24B30" w:rsidRPr="008E0F64" w:rsidRDefault="00A24B30" w:rsidP="00A24B30">
      <w:pPr>
        <w:pStyle w:val="FOD-normal"/>
      </w:pPr>
      <w:r w:rsidRPr="008E0F64">
        <w:t>Die Spannungsfreiheit muss mit geeigneten Geräten an allen aktiven Leitern der elektrischen Anlage im Arbeitsbereich oder möglichst nah am Arbeitsbereich überprüft werden.</w:t>
      </w:r>
    </w:p>
    <w:p w14:paraId="3168DDFD"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Erden, entladen und kurzschließen</w:t>
      </w:r>
    </w:p>
    <w:p w14:paraId="1F18F84C" w14:textId="77777777" w:rsidR="00A24B30" w:rsidRPr="008E0F64" w:rsidRDefault="00A24B30" w:rsidP="00A24B30">
      <w:pPr>
        <w:pStyle w:val="FOD-normal"/>
      </w:pPr>
      <w:r w:rsidRPr="008E0F64">
        <w:t>Im Arbeitsbereich müssen alle Teile aller Hochspannungsanlagen und bestimmter Niederspannungsanlagen (siehe letzter Absatz weiter unten "Erdungs- und Kurzschließpflicht"), an denen gearbeitet werden muss, geerdet und kurzgeschlossen werden. Erdungs- und Kurzschließeinrichtungen oder -mittel müssen zuerst an den Erdungspunkt und dann an die zu erdenden aktiven Teile angeschlossen werden.</w:t>
      </w:r>
    </w:p>
    <w:p w14:paraId="1BFA36BB" w14:textId="77777777" w:rsidR="00A24B30" w:rsidRPr="008E0F64" w:rsidRDefault="00A24B30" w:rsidP="00A24B30">
      <w:pPr>
        <w:pStyle w:val="FOD-normal"/>
      </w:pPr>
      <w:r w:rsidRPr="008E0F64">
        <w:t>Aktive Teile dieser elektrischen Anlage, die nach der Trennung noch kapazitive Ladungen aufweisen, müssen mit geeigneten Geräten entladen werden.</w:t>
      </w:r>
    </w:p>
    <w:p w14:paraId="69126378" w14:textId="77777777" w:rsidR="00A24B30" w:rsidRPr="008E0F64" w:rsidRDefault="00A24B30" w:rsidP="00A24B30">
      <w:pPr>
        <w:pStyle w:val="FOD-normal"/>
      </w:pPr>
      <w:r w:rsidRPr="008E0F64">
        <w:t>Anlagen, die nach der Trennung möglicherweise noch eine Restspannung aufweisen können, dürfen erst kurzgeschlossen werden, wenn diese Restspannung vollständig verschwunden ist.</w:t>
      </w:r>
    </w:p>
    <w:p w14:paraId="017EF400" w14:textId="6E9AE0E6" w:rsidR="00A24B30" w:rsidRPr="008E0F64" w:rsidRDefault="00DC3301" w:rsidP="00A24B30">
      <w:pPr>
        <w:pStyle w:val="FOD-normal"/>
      </w:pPr>
      <w:r w:rsidRPr="008E0F64">
        <w:t>Erdungs- und Kurzschließein</w:t>
      </w:r>
      <w:r w:rsidR="00A24B30" w:rsidRPr="008E0F64">
        <w:t>richtungen oder -mittel müssen, sofern es möglich ist, vom Arbeitsbereich aus sichtbar sein. Wenn dies nicht der Fall ist, müssen die Erdanschlüsse so nah wie vernünftigerweise möglich am Arbeitsbereich angebracht werden.</w:t>
      </w:r>
    </w:p>
    <w:p w14:paraId="7E634BB5" w14:textId="77777777" w:rsidR="00A24B30" w:rsidRPr="008E0F64" w:rsidRDefault="00A24B30" w:rsidP="00A24B30">
      <w:pPr>
        <w:pStyle w:val="FOD-normal"/>
      </w:pPr>
      <w:r w:rsidRPr="008E0F64">
        <w:t>Müssen während der Arbeiten Leiter getrennt oder angeschlossen werden und besteht das Risiko einer Potentialdifferenz in der Anlage, müssen vor dem Trennen oder Anschließen der Leiter geeignete Maßnahmen im Arbeitsbereich getroffen werden, wie zum Beispiel Überbrückung und/oder Erdung.</w:t>
      </w:r>
    </w:p>
    <w:p w14:paraId="425C694C" w14:textId="77777777" w:rsidR="00A24B30" w:rsidRPr="008E0F64" w:rsidRDefault="00A24B30" w:rsidP="00A24B30">
      <w:pPr>
        <w:pStyle w:val="FOD-normal"/>
      </w:pPr>
      <w:r w:rsidRPr="008E0F64">
        <w:t>In jedem Fall muss sich vergewissert werden, dass die Erdungseinrichtungen und/oder -mittel (Erdungsschalter, Kabel, Klemmen, ...) für den unbeeinflussten Kurzschlussstrom geeignet sind.</w:t>
      </w:r>
    </w:p>
    <w:p w14:paraId="6E406871" w14:textId="77777777" w:rsidR="00A24B30" w:rsidRPr="008E0F64" w:rsidRDefault="00A24B30" w:rsidP="00A24B30">
      <w:pPr>
        <w:pStyle w:val="FOD-normal"/>
      </w:pPr>
      <w:r w:rsidRPr="008E0F64">
        <w:t xml:space="preserve">Es müssen Vorsichtsmaßnahmen getroffen werden, um sicherzustellen, dass die Erdungen während der Arbeiten sicher bleiben, außer wenn die Erdanschlüsse während Messungen oder Tests, die nicht in Gegenwart eines </w:t>
      </w:r>
      <w:r w:rsidRPr="008E0F64">
        <w:lastRenderedPageBreak/>
        <w:t xml:space="preserve">Kurzschlusses oder einer Erdung durchgeführt werden können, entfernt werden müssen. In diesem Fall müssen zusätzliche oder alternative Vorsichtsmaßnahmen getroffen werden. </w:t>
      </w:r>
    </w:p>
    <w:p w14:paraId="37F39D1B" w14:textId="77777777" w:rsidR="00A24B30" w:rsidRPr="008E0F64" w:rsidRDefault="00A24B30" w:rsidP="00A24B30">
      <w:pPr>
        <w:pStyle w:val="FOD-normal"/>
      </w:pPr>
      <w:r w:rsidRPr="008E0F64">
        <w:t>Niederspannungsanlagen am Arbeitsplatz zu erden und kurzzuschließen, ist nur dann Pflicht, wenn das Risiko besteht, dass die Anlagen unbeabsichtigt wieder unter Spannung geraten:</w:t>
      </w:r>
    </w:p>
    <w:p w14:paraId="17DED793" w14:textId="77777777" w:rsidR="00A24B30" w:rsidRPr="008E0F64" w:rsidRDefault="00A24B30" w:rsidP="00445351">
      <w:pPr>
        <w:pStyle w:val="FOD-opsomming1"/>
        <w:numPr>
          <w:ilvl w:val="0"/>
          <w:numId w:val="352"/>
        </w:numPr>
      </w:pPr>
      <w:r w:rsidRPr="008E0F64">
        <w:t>Freileitungen, die sich mit anderen Leitungen kreuzen oder elektrisch beeinflusst sind,</w:t>
      </w:r>
    </w:p>
    <w:p w14:paraId="5B00CFCF" w14:textId="77777777" w:rsidR="00A24B30" w:rsidRPr="008E0F64" w:rsidRDefault="00A24B30" w:rsidP="00445351">
      <w:pPr>
        <w:pStyle w:val="FOD-opsomming1"/>
        <w:numPr>
          <w:ilvl w:val="0"/>
          <w:numId w:val="352"/>
        </w:numPr>
        <w:spacing w:after="120"/>
        <w:ind w:left="357" w:hanging="357"/>
        <w:contextualSpacing w:val="0"/>
      </w:pPr>
      <w:r w:rsidRPr="008E0F64">
        <w:t>Anlagen, die durch Notstromquellen versorgt werden können.</w:t>
      </w:r>
    </w:p>
    <w:p w14:paraId="493114E3" w14:textId="77777777" w:rsidR="00A24B30" w:rsidRPr="008E0F64" w:rsidRDefault="00A24B30" w:rsidP="00F1261E">
      <w:pPr>
        <w:pStyle w:val="FOD-opsomming1"/>
        <w:numPr>
          <w:ilvl w:val="0"/>
          <w:numId w:val="71"/>
        </w:numPr>
        <w:rPr>
          <w:b/>
          <w:iCs/>
        </w:rPr>
      </w:pPr>
      <w:r w:rsidRPr="008E0F64">
        <w:rPr>
          <w:b/>
        </w:rPr>
        <w:t>Abgrenzen und/oder schützen</w:t>
      </w:r>
    </w:p>
    <w:p w14:paraId="7AFB1663" w14:textId="77777777" w:rsidR="00A24B30" w:rsidRPr="008E0F64" w:rsidRDefault="00A24B30" w:rsidP="00A24B30">
      <w:pPr>
        <w:pStyle w:val="FOD-normal"/>
        <w:rPr>
          <w:i/>
        </w:rPr>
      </w:pPr>
      <w:r w:rsidRPr="008E0F64">
        <w:t xml:space="preserve">Bleiben Teile einer elektrischen Anlage in unmittelbarer Nähe zum Arbeitsbereich unter Spannung, müssen diese unter Einhaltung der Vorschriften von </w:t>
      </w:r>
      <w:r w:rsidRPr="008E0F64">
        <w:rPr>
          <w:i/>
          <w:iCs/>
        </w:rPr>
        <w:t>Unterabschnitt 9.3.4.4</w:t>
      </w:r>
      <w:r w:rsidRPr="008E0F64">
        <w:t xml:space="preserve"> abgegrenzt und/oder geschützt werden.</w:t>
      </w:r>
    </w:p>
    <w:p w14:paraId="0D96D093"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Verfügbar machen</w:t>
      </w:r>
    </w:p>
    <w:p w14:paraId="6DCC4D93" w14:textId="77777777" w:rsidR="00A24B30" w:rsidRPr="008E0F64" w:rsidRDefault="00A24B30" w:rsidP="00A24B30">
      <w:pPr>
        <w:pStyle w:val="FOD-normal"/>
      </w:pPr>
      <w:r w:rsidRPr="008E0F64">
        <w:t>Die Erlaubnis, mit den Arbeiten zu beginnen, muss vom Anlagenverantwortlichen erteilt werden. Der Arbeitsverantwortliche muss dem Personal mitteilen, dass es mit den Arbeiten im freigegebenen Teil beginnen kann.</w:t>
      </w:r>
    </w:p>
    <w:p w14:paraId="51C8E6C1" w14:textId="77777777" w:rsidR="00A24B30" w:rsidRPr="008E0F64" w:rsidRDefault="00A24B30" w:rsidP="00A24B30">
      <w:pPr>
        <w:pStyle w:val="FOD-normal"/>
      </w:pPr>
      <w:r w:rsidRPr="008E0F64">
        <w:t xml:space="preserve">Der Arbeitsverantwortliche darf den ausführenden Personen erst dann die Erlaubnis zum Beginn der Arbeiten erteilen, wenn die unter den </w:t>
      </w:r>
      <w:r w:rsidRPr="008E0F64">
        <w:rPr>
          <w:i/>
          <w:iCs/>
        </w:rPr>
        <w:t>Buchstaben b</w:t>
      </w:r>
      <w:r w:rsidRPr="008E0F64">
        <w:t xml:space="preserve"> bis </w:t>
      </w:r>
      <w:r w:rsidRPr="008E0F64">
        <w:rPr>
          <w:i/>
          <w:iCs/>
        </w:rPr>
        <w:t>g</w:t>
      </w:r>
      <w:r w:rsidRPr="008E0F64">
        <w:t xml:space="preserve"> beschriebenen Maßnahmen getroffen wurden.</w:t>
      </w:r>
    </w:p>
    <w:p w14:paraId="234958C0" w14:textId="77777777" w:rsidR="00A24B30" w:rsidRPr="008E0F64" w:rsidRDefault="00A24B30" w:rsidP="00F1261E">
      <w:pPr>
        <w:widowControl w:val="0"/>
        <w:numPr>
          <w:ilvl w:val="0"/>
          <w:numId w:val="71"/>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Wiedereinschalten der Spannungsversorgung</w:t>
      </w:r>
    </w:p>
    <w:p w14:paraId="4FDE8109" w14:textId="77777777" w:rsidR="00A24B30" w:rsidRPr="008E0F64" w:rsidRDefault="00A24B30" w:rsidP="00A24B30">
      <w:pPr>
        <w:pStyle w:val="FOD-normal"/>
      </w:pPr>
      <w:r w:rsidRPr="008E0F64">
        <w:t>Nach Einstellung oder Abschluss der Arbeiten und Durchführung der erforderlichen Prüfungen müssen Personen, die nicht mehr unentbehrlich sind, den Arbeitsbereich verlassen. Während der Arbeiten verwendete Arbeitsmittel, Beschilderungen und kollektive Schutzeinrichtungen müssen entfernt werden, wenn sie nicht für eine mögliche Fortführung der Arbeiten benötigt werden.</w:t>
      </w:r>
    </w:p>
    <w:p w14:paraId="26091475" w14:textId="77777777" w:rsidR="00A24B30" w:rsidRPr="008E0F64" w:rsidRDefault="00A24B30" w:rsidP="00A24B30">
      <w:pPr>
        <w:pStyle w:val="FOD-normal"/>
        <w:keepNext/>
      </w:pPr>
      <w:r w:rsidRPr="008E0F64">
        <w:t xml:space="preserve">Die unter den </w:t>
      </w:r>
      <w:r w:rsidRPr="008E0F64">
        <w:rPr>
          <w:i/>
          <w:iCs/>
        </w:rPr>
        <w:t>Buchstaben c</w:t>
      </w:r>
      <w:r w:rsidRPr="008E0F64">
        <w:t xml:space="preserve"> bis </w:t>
      </w:r>
      <w:r w:rsidRPr="008E0F64">
        <w:rPr>
          <w:i/>
          <w:iCs/>
        </w:rPr>
        <w:t>g</w:t>
      </w:r>
      <w:r w:rsidRPr="008E0F64">
        <w:t xml:space="preserve"> erwähnten Maßnahmen, die zur Gewährleistung der Sicherheit während der Arbeiten getroffen wurden, müssen aufgehoben werden.</w:t>
      </w:r>
    </w:p>
    <w:p w14:paraId="45628C58" w14:textId="77777777" w:rsidR="00A24B30" w:rsidRPr="008E0F64" w:rsidRDefault="00A24B30" w:rsidP="00A24B30">
      <w:pPr>
        <w:pStyle w:val="FOD-normal"/>
      </w:pPr>
      <w:r w:rsidRPr="008E0F64">
        <w:t>Sobald eine der in vorliegendem Unterabschnitt erwähnten Maßnahmen zur Sicherung der elektrischen Anlage aufgehoben wurde, darf dieser Teil der elektrischen Anlage nicht mehr als Bereich angesehen werden, in dem spannungsfrei gearbeitet werden kann.</w:t>
      </w:r>
    </w:p>
    <w:p w14:paraId="70AEDC84" w14:textId="77777777" w:rsidR="00A24B30" w:rsidRPr="008E0F64" w:rsidRDefault="00A24B30" w:rsidP="00A24B30">
      <w:pPr>
        <w:pStyle w:val="FOD-normal"/>
      </w:pPr>
      <w:r w:rsidRPr="008E0F64">
        <w:t>Erst wenn der Arbeitsverantwortliche sicher ist, dass die elektrische Anlage gefahrlos wieder mit Spannung versorgt werden kann, muss er dem Anlagenverantwortlichen mitteilen, dass die Arbeiten abgeschlossen sind.</w:t>
      </w:r>
    </w:p>
    <w:p w14:paraId="7F4E97E7" w14:textId="77777777" w:rsidR="00A24B30" w:rsidRPr="008E0F64" w:rsidRDefault="00A24B30" w:rsidP="00A24B30">
      <w:pPr>
        <w:pStyle w:val="FOD-normal"/>
      </w:pPr>
      <w:r w:rsidRPr="008E0F64">
        <w:t>Erst dann darf das Verfahren zum Wiedereinschalten der Spannungsversorgung gestartet werden.</w:t>
      </w:r>
    </w:p>
    <w:p w14:paraId="0526851D" w14:textId="77777777" w:rsidR="00A24B30" w:rsidRPr="008E0F64" w:rsidRDefault="00A24B30" w:rsidP="00A24B30">
      <w:pPr>
        <w:pStyle w:val="FOD-normal"/>
      </w:pPr>
      <w:r w:rsidRPr="008E0F64">
        <w:t>Die Arbeiten zum Wiedereinschalten der Spannungsversorgung der Anlage müssen unter der Verantwortung des Anlagenverantwortlichen durchgeführt werden.</w:t>
      </w:r>
    </w:p>
    <w:p w14:paraId="2D9B9798" w14:textId="77777777" w:rsidR="00A24B30" w:rsidRPr="008E0F64" w:rsidRDefault="00A24B30" w:rsidP="00962ACD">
      <w:pPr>
        <w:pStyle w:val="FOD-niv4"/>
      </w:pPr>
      <w:bookmarkStart w:id="3209" w:name="_Toc167269809"/>
      <w:bookmarkStart w:id="3210" w:name="_Toc167270969"/>
      <w:bookmarkStart w:id="3211" w:name="_Toc191997323"/>
      <w:bookmarkStart w:id="3212" w:name="_Toc196734868"/>
      <w:r w:rsidRPr="008E0F64">
        <w:t>Unterabschnitt 9.3.4.3 - Arbeiten unter Spannung</w:t>
      </w:r>
      <w:bookmarkEnd w:id="3209"/>
      <w:bookmarkEnd w:id="3210"/>
      <w:bookmarkEnd w:id="3211"/>
      <w:bookmarkEnd w:id="3212"/>
    </w:p>
    <w:p w14:paraId="45135B8A"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Allgemeines</w:t>
      </w:r>
    </w:p>
    <w:p w14:paraId="12AB9540" w14:textId="77777777" w:rsidR="00A24B30" w:rsidRPr="008E0F64" w:rsidRDefault="00A24B30" w:rsidP="00A24B30">
      <w:pPr>
        <w:pStyle w:val="FOD-normal"/>
      </w:pPr>
      <w:r w:rsidRPr="008E0F64">
        <w:t>Arbeiten unter Spannung dürfen erst begonnen werden, nachdem alle Maßnahmen zur Beseitigung der Verbrennungs-, Feuer- und Explosionsgefahr getroffen wurden.</w:t>
      </w:r>
    </w:p>
    <w:p w14:paraId="5B89831A" w14:textId="77777777" w:rsidR="00A24B30" w:rsidRPr="008E0F64" w:rsidRDefault="00A24B30" w:rsidP="00A24B30">
      <w:pPr>
        <w:pStyle w:val="FOD-normal"/>
      </w:pPr>
      <w:r w:rsidRPr="008E0F64">
        <w:t>Für Arbeiten unter Spannung müssen Schutzmaßnahmen zur Vermeidung von elektrischen Schlägen und Kurzschlüssen getroffen werden.</w:t>
      </w:r>
    </w:p>
    <w:p w14:paraId="457767E4" w14:textId="77777777" w:rsidR="00A24B30" w:rsidRPr="008E0F64" w:rsidRDefault="00A24B30" w:rsidP="00A24B30">
      <w:pPr>
        <w:pStyle w:val="FOD-normal"/>
      </w:pPr>
      <w:r w:rsidRPr="008E0F64">
        <w:t>Kollektive oder persönliche Schutzausrüstungen und Arbeitsmittel (angepasste Arbeitskleidung, Messgeräte, ...) müssen für diese Anwendung geeignet sein.</w:t>
      </w:r>
    </w:p>
    <w:p w14:paraId="10D981CE"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Spezifische Ausbildung und Qualifikation</w:t>
      </w:r>
    </w:p>
    <w:p w14:paraId="03556580" w14:textId="77777777" w:rsidR="00A24B30" w:rsidRPr="008E0F64" w:rsidRDefault="00A24B30" w:rsidP="00A24B30">
      <w:pPr>
        <w:pStyle w:val="FOD-normal"/>
      </w:pPr>
      <w:r w:rsidRPr="008E0F64">
        <w:t xml:space="preserve">Nur Personen, die eine spezifische Ausbildung absolviert haben, dürfen nach positiver Bewertung ihrer Kompetenzen Arbeiten unter Spannung durchführen. </w:t>
      </w:r>
    </w:p>
    <w:p w14:paraId="7E2392AC" w14:textId="77777777" w:rsidR="00A24B30" w:rsidRPr="008E0F64" w:rsidRDefault="00A24B30" w:rsidP="00A24B30">
      <w:pPr>
        <w:pStyle w:val="FOD-normal"/>
      </w:pPr>
      <w:r w:rsidRPr="008E0F64">
        <w:t>Die Befähigung für Arbeiten unter Spannung muss entweder durch Praxis oder durch Weiterbildungen und zusätzliche Ausbildungen aufrechterhalten werden.</w:t>
      </w:r>
    </w:p>
    <w:p w14:paraId="35BED303"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Arbeitsmethoden - Begriffsbestimmungen</w:t>
      </w:r>
    </w:p>
    <w:p w14:paraId="74B1F4AD" w14:textId="77777777" w:rsidR="00A24B30" w:rsidRPr="008E0F64" w:rsidRDefault="00A24B30" w:rsidP="00A24B30">
      <w:pPr>
        <w:pStyle w:val="FOD-normal"/>
      </w:pPr>
      <w:r w:rsidRPr="008E0F64">
        <w:rPr>
          <w:b/>
        </w:rPr>
        <w:t>Arbeiten auf Schutzabstand &gt; D</w:t>
      </w:r>
      <w:r w:rsidRPr="008E0F64">
        <w:rPr>
          <w:b/>
          <w:vertAlign w:val="subscript"/>
        </w:rPr>
        <w:t>L</w:t>
      </w:r>
      <w:r w:rsidRPr="008E0F64">
        <w:rPr>
          <w:b/>
        </w:rPr>
        <w:t xml:space="preserve">: </w:t>
      </w:r>
      <w:r w:rsidRPr="008E0F64">
        <w:t>Methode zum Arbeiten unter Spannung, bei der die Person einen festgelegten Abstand zu blanken unter Spannung stehenden Teilen einhält und ihre Arbeiten mit geeigneten isolierenden Arbeitsmitteln ausführt.</w:t>
      </w:r>
    </w:p>
    <w:p w14:paraId="6A0481D6" w14:textId="77777777" w:rsidR="00A24B30" w:rsidRPr="008E0F64" w:rsidRDefault="00A24B30" w:rsidP="00A24B30">
      <w:pPr>
        <w:pStyle w:val="FOD-normal"/>
      </w:pPr>
      <w:r w:rsidRPr="008E0F64">
        <w:rPr>
          <w:b/>
        </w:rPr>
        <w:t>Arbeiten mit Isolierhandschuhen:</w:t>
      </w:r>
      <w:r w:rsidRPr="008E0F64">
        <w:rPr>
          <w:i/>
        </w:rPr>
        <w:t xml:space="preserve"> </w:t>
      </w:r>
      <w:r w:rsidRPr="008E0F64">
        <w:t xml:space="preserve">Methode zum Arbeiten unter Spannung, bei der die Person, deren Hände durch Isolierhandschuhe und eventuell durch einen isolierenden Armschutz elektrisch geschützt sind, bei der </w:t>
      </w:r>
      <w:r w:rsidRPr="008E0F64">
        <w:lastRenderedPageBreak/>
        <w:t>Ausführung ihrer Arbeit blanke unter Spannung stehende Teile direkt mechanisch berührt.</w:t>
      </w:r>
      <w:r w:rsidRPr="008E0F64">
        <w:br/>
        <w:t>Im Falle von Niederspannungsanlagen schließt die Verwendung von Isolierhandschuhen die Verwendung von isolierenden und isolierten Handwerkzeugen und eine geeignete Isolierung von der Umgebung keinesfalls aus.</w:t>
      </w:r>
    </w:p>
    <w:p w14:paraId="49F5EBA6" w14:textId="77777777" w:rsidR="00A24B30" w:rsidRPr="008E0F64" w:rsidRDefault="00A24B30" w:rsidP="00A24B30">
      <w:pPr>
        <w:pStyle w:val="FOD-normal"/>
      </w:pPr>
      <w:r w:rsidRPr="008E0F64">
        <w:rPr>
          <w:b/>
        </w:rPr>
        <w:t>Arbeiten mit direkter Berührung:</w:t>
      </w:r>
      <w:r w:rsidRPr="008E0F64">
        <w:t xml:space="preserve"> Methode zum Arbeiten unter Spannung, bei der die Person bei der Ausführung ihrer Arbeit aktive Teile elektrisch berührt, nachdem sie auf dasselbe Potential gebracht und von der Umgebung isoliert wurde.</w:t>
      </w:r>
    </w:p>
    <w:p w14:paraId="7A5E1146"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Arbeitsmittel, kollektive und persönliche Schutzausrüstung</w:t>
      </w:r>
    </w:p>
    <w:p w14:paraId="05C99FB2" w14:textId="77777777" w:rsidR="00A24B30" w:rsidRPr="008E0F64" w:rsidRDefault="00A24B30" w:rsidP="00A24B30">
      <w:pPr>
        <w:pStyle w:val="FOD-normal"/>
        <w:keepNext/>
      </w:pPr>
      <w:r w:rsidRPr="008E0F64">
        <w:t xml:space="preserve">Zusätzlich zu </w:t>
      </w:r>
      <w:r w:rsidRPr="008E0F64">
        <w:rPr>
          <w:i/>
          <w:iCs/>
        </w:rPr>
        <w:t>Unterabschnitt 9.3.2.1</w:t>
      </w:r>
      <w:r w:rsidRPr="008E0F64">
        <w:t xml:space="preserve"> müssen Eigenschaften, Benutzung, Lagerung, Instandhaltung, Transport und Prüfung von Arbeitsmitteln und Vorrichtungen für Arbeiten unter Spannung festgelegt werden.</w:t>
      </w:r>
    </w:p>
    <w:p w14:paraId="23002D7B" w14:textId="77777777" w:rsidR="00A24B30" w:rsidRPr="008E0F64" w:rsidRDefault="00A24B30" w:rsidP="00F1261E">
      <w:pPr>
        <w:keepNext/>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Umgebungsbedingungen</w:t>
      </w:r>
    </w:p>
    <w:p w14:paraId="58DD9BE7" w14:textId="77777777" w:rsidR="00A24B30" w:rsidRPr="008E0F64" w:rsidRDefault="00A24B30" w:rsidP="00A24B30">
      <w:pPr>
        <w:pStyle w:val="FOD-normal"/>
      </w:pPr>
      <w:r w:rsidRPr="008E0F64">
        <w:t>Bei schlechten Witterungs- oder Umgebungsbedingungen muss das Arbeiten unter Spannung eingeschränkt werden.</w:t>
      </w:r>
    </w:p>
    <w:p w14:paraId="48B2CD0D" w14:textId="77777777" w:rsidR="00A24B30" w:rsidRPr="008E0F64" w:rsidRDefault="00A24B30" w:rsidP="00A24B30">
      <w:pPr>
        <w:pStyle w:val="FOD-normal"/>
      </w:pPr>
      <w:r w:rsidRPr="008E0F64">
        <w:t>Erfordern die Bedingungen eine Unterbrechung der Arbeiten, muss das Personal die Anlage und die isolierenden und isolierten Vorrichtungen in einem sicheren Zustand hinterlassen.</w:t>
      </w:r>
    </w:p>
    <w:p w14:paraId="0E71474A"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Spezifische Vorschriften für Kleinspannungsanlagen</w:t>
      </w:r>
    </w:p>
    <w:p w14:paraId="2AC89403" w14:textId="77777777" w:rsidR="00A24B30" w:rsidRPr="008E0F64" w:rsidRDefault="00A24B30" w:rsidP="00A24B30">
      <w:pPr>
        <w:pStyle w:val="FOD-normal"/>
        <w:keepLines/>
      </w:pPr>
      <w:r w:rsidRPr="008E0F64">
        <w:t xml:space="preserve">Bei SELV-Anlagen (deren Spannung die Werte der Tabelle in </w:t>
      </w:r>
      <w:r w:rsidRPr="008E0F64">
        <w:rPr>
          <w:i/>
          <w:iCs/>
        </w:rPr>
        <w:t>Unterabschnitt 4.2.2.2</w:t>
      </w:r>
      <w:r w:rsidRPr="008E0F64">
        <w:t xml:space="preserve"> nicht überschreiten) ist das Arbeiten unter Spannung ohne Vorkehrungen zum Schutz gegen direktes Berühren erlaubt. Zum Schutz gegen Kurzschlüsse müssen angemessene Maßnahmen getroffen werden. Bei anderen Formen von ELV müssen die Vorschriften von </w:t>
      </w:r>
      <w:r w:rsidRPr="008E0F64">
        <w:rPr>
          <w:i/>
          <w:iCs/>
        </w:rPr>
        <w:t>Buchstabe g</w:t>
      </w:r>
      <w:r w:rsidRPr="008E0F64">
        <w:t xml:space="preserve"> weiter unten eingehalten werden.</w:t>
      </w:r>
    </w:p>
    <w:p w14:paraId="6BE2FE6B"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Zusätzliche Vorschriften für Niederspannungsanlagen</w:t>
      </w:r>
    </w:p>
    <w:p w14:paraId="7E474C13" w14:textId="77777777" w:rsidR="00A24B30" w:rsidRPr="008E0F64" w:rsidRDefault="00A24B30" w:rsidP="00A24B30">
      <w:pPr>
        <w:pStyle w:val="FOD-normal"/>
      </w:pPr>
      <w:r w:rsidRPr="008E0F64">
        <w:t>Unabhängig von den besonderen Vorschriften, die für bestimmte spezifische Niederspannungsanlagen gelten, müssen je nach Risiko folgende allgemeine Vorschriften berücksichtigt werden:</w:t>
      </w:r>
    </w:p>
    <w:p w14:paraId="103E62D3" w14:textId="77777777" w:rsidR="00A24B30" w:rsidRPr="008E0F64" w:rsidRDefault="00A24B30" w:rsidP="00445351">
      <w:pPr>
        <w:pStyle w:val="FOD-opsomming1"/>
        <w:numPr>
          <w:ilvl w:val="0"/>
          <w:numId w:val="331"/>
        </w:numPr>
      </w:pPr>
      <w:r w:rsidRPr="008E0F64">
        <w:t>Benutzung von geeigneten kollektiven Schutzausrüstungen,</w:t>
      </w:r>
    </w:p>
    <w:p w14:paraId="4461FE1C" w14:textId="77777777" w:rsidR="00A24B30" w:rsidRPr="008E0F64" w:rsidRDefault="00A24B30" w:rsidP="00445351">
      <w:pPr>
        <w:pStyle w:val="FOD-opsomming1"/>
        <w:numPr>
          <w:ilvl w:val="0"/>
          <w:numId w:val="331"/>
        </w:numPr>
      </w:pPr>
      <w:r w:rsidRPr="008E0F64">
        <w:t>Anbringung von zusätzlicher Isolierung und/oder Einsatz von isolierten Werkzeugen,</w:t>
      </w:r>
    </w:p>
    <w:p w14:paraId="7E5E609E" w14:textId="77777777" w:rsidR="00A24B30" w:rsidRPr="008E0F64" w:rsidRDefault="00A24B30" w:rsidP="00445351">
      <w:pPr>
        <w:pStyle w:val="FOD-opsomming1"/>
        <w:numPr>
          <w:ilvl w:val="0"/>
          <w:numId w:val="331"/>
        </w:numPr>
      </w:pPr>
      <w:r w:rsidRPr="008E0F64">
        <w:t>Benutzung von persönlicher Schutzausrüstung (Handschuhe, Gesichtsschutzschild).</w:t>
      </w:r>
    </w:p>
    <w:p w14:paraId="05AD958C" w14:textId="77777777" w:rsidR="00A24B30" w:rsidRPr="008E0F64" w:rsidRDefault="00A24B30" w:rsidP="00F1261E">
      <w:pPr>
        <w:widowControl w:val="0"/>
        <w:numPr>
          <w:ilvl w:val="0"/>
          <w:numId w:val="72"/>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Zusätzliche Vorschriften für Anlagen in explosionsfähiger Atmosphäre</w:t>
      </w:r>
    </w:p>
    <w:p w14:paraId="6F4ED0FB" w14:textId="77777777" w:rsidR="00A24B30" w:rsidRPr="008E0F64" w:rsidRDefault="00A24B30" w:rsidP="00A24B30">
      <w:pPr>
        <w:pStyle w:val="FOD-normal"/>
      </w:pPr>
      <w:r w:rsidRPr="008E0F64">
        <w:t>Arbeiten unter Spannung sind verboten.</w:t>
      </w:r>
    </w:p>
    <w:p w14:paraId="42FEEEFE" w14:textId="77777777" w:rsidR="00A24B30" w:rsidRPr="008E0F64" w:rsidRDefault="00A24B30" w:rsidP="00A24B30">
      <w:pPr>
        <w:pStyle w:val="FOD-normal"/>
      </w:pPr>
      <w:r w:rsidRPr="008E0F64">
        <w:t>Auf der Grundlage einer Risikobewertung muss festgelegt werden, ob eine Ausnahme genehmigt werden kann:</w:t>
      </w:r>
    </w:p>
    <w:p w14:paraId="49235CBE" w14:textId="77777777" w:rsidR="00A24B30" w:rsidRPr="008E0F64" w:rsidRDefault="00A24B30" w:rsidP="00445351">
      <w:pPr>
        <w:pStyle w:val="FOD-opsomming1"/>
        <w:numPr>
          <w:ilvl w:val="0"/>
          <w:numId w:val="332"/>
        </w:numPr>
      </w:pPr>
      <w:r w:rsidRPr="008E0F64">
        <w:t>für Arbeiten an eigensicheren Stromkreisen,</w:t>
      </w:r>
    </w:p>
    <w:p w14:paraId="6CA9B006" w14:textId="77777777" w:rsidR="00A24B30" w:rsidRPr="008E0F64" w:rsidRDefault="00A24B30" w:rsidP="00445351">
      <w:pPr>
        <w:pStyle w:val="FOD-opsomming1"/>
        <w:numPr>
          <w:ilvl w:val="0"/>
          <w:numId w:val="332"/>
        </w:numPr>
      </w:pPr>
      <w:r w:rsidRPr="008E0F64">
        <w:t>innerhalb des Arbeitsbereichs, wenn Prüfungen gezeigt haben, dass keine Explosionsgefahr besteht.</w:t>
      </w:r>
    </w:p>
    <w:p w14:paraId="44D2CF90" w14:textId="77777777" w:rsidR="00A24B30" w:rsidRPr="008E0F64" w:rsidRDefault="00A24B30" w:rsidP="00A24B30">
      <w:pPr>
        <w:pStyle w:val="FOD-normal"/>
      </w:pPr>
      <w:r w:rsidRPr="008E0F64">
        <w:t>Bei Öffnen von Geräten (zum Beispiel für den Austausch von Lampen, für Messungen, ...) sind die Anforderungen der Betriebsanleitung des Herstellers zu beachten.</w:t>
      </w:r>
    </w:p>
    <w:p w14:paraId="6671AB0A" w14:textId="77777777" w:rsidR="00A24B30" w:rsidRPr="008E0F64" w:rsidRDefault="00A24B30" w:rsidP="00A24B30">
      <w:pPr>
        <w:pStyle w:val="FOD-normal"/>
      </w:pPr>
      <w:r w:rsidRPr="008E0F64">
        <w:t>Arbeiten, bei denen Wärme freigesetzt wird, sind Gegenstand eines speziellen Arbeitsverfahrens.</w:t>
      </w:r>
    </w:p>
    <w:p w14:paraId="31BB95C5" w14:textId="77777777" w:rsidR="00A24B30" w:rsidRPr="008E0F64" w:rsidRDefault="00A24B30" w:rsidP="00F1261E">
      <w:pPr>
        <w:keepNext/>
        <w:widowControl w:val="0"/>
        <w:numPr>
          <w:ilvl w:val="0"/>
          <w:numId w:val="72"/>
        </w:numPr>
        <w:tabs>
          <w:tab w:val="left" w:pos="360"/>
        </w:tabs>
        <w:autoSpaceDE w:val="0"/>
        <w:autoSpaceDN w:val="0"/>
        <w:adjustRightInd w:val="0"/>
        <w:spacing w:before="120" w:after="120" w:line="240" w:lineRule="auto"/>
        <w:ind w:left="357" w:hanging="357"/>
        <w:rPr>
          <w:rFonts w:ascii="Trebuchet MS" w:hAnsi="Trebuchet MS" w:cs="Arial"/>
          <w:b/>
          <w:iCs/>
          <w:sz w:val="19"/>
          <w:szCs w:val="19"/>
        </w:rPr>
      </w:pPr>
      <w:r w:rsidRPr="008E0F64">
        <w:rPr>
          <w:rFonts w:ascii="Trebuchet MS" w:hAnsi="Trebuchet MS"/>
          <w:b/>
          <w:sz w:val="19"/>
        </w:rPr>
        <w:t>Spezifische Arbeiten unter Spannung</w:t>
      </w:r>
    </w:p>
    <w:p w14:paraId="046D7911" w14:textId="77777777" w:rsidR="00A24B30" w:rsidRPr="008E0F64" w:rsidRDefault="00A24B30" w:rsidP="00A24B30">
      <w:pPr>
        <w:pStyle w:val="FOD-normal"/>
      </w:pPr>
      <w:r w:rsidRPr="008E0F64">
        <w:t>Arbeiten wie Reinigung, Besprühung oder Entfernen von Frostablagerungen auf Isolatoren müssen in spezifischen Arbeitsanweisungen beschrieben werden. Solche Arbeiten müssen von elektrotechnisch unterwiesenen Personen (BA4) oder Elektrofachkräften (BA5) durchgeführt werden.</w:t>
      </w:r>
    </w:p>
    <w:p w14:paraId="76CA3420" w14:textId="77777777" w:rsidR="00A24B30" w:rsidRPr="008E0F64" w:rsidRDefault="00A24B30" w:rsidP="00A24B30">
      <w:pPr>
        <w:pStyle w:val="FOD-normal"/>
        <w:keepNext/>
      </w:pPr>
      <w:r w:rsidRPr="008E0F64">
        <w:t>Reinigungsarbeiten unter Spannung an elektrischen Anlagen werden unter Einhaltung folgender Vorschriften durchgeführt:</w:t>
      </w:r>
    </w:p>
    <w:p w14:paraId="463E9D3F" w14:textId="77777777" w:rsidR="00A24B30" w:rsidRPr="008E0F64" w:rsidRDefault="00A24B30" w:rsidP="00445351">
      <w:pPr>
        <w:pStyle w:val="FOD-opsomming1"/>
        <w:widowControl/>
        <w:numPr>
          <w:ilvl w:val="0"/>
          <w:numId w:val="333"/>
        </w:numPr>
      </w:pPr>
      <w:r w:rsidRPr="008E0F64">
        <w:t>Die Benutzungseigenschaften der Arbeitsmittel, die zum Versprühen von Reinigungsflüssigkeit (Nassreinigung) verwendet werden, der Staubsaugeranlage (Trockenreinigung) und der Flüssigkeit selbst werden durch die Nennspannung </w:t>
      </w:r>
      <w:r w:rsidRPr="008E0F64">
        <w:rPr>
          <w:i/>
        </w:rPr>
        <w:t>U</w:t>
      </w:r>
      <w:r w:rsidRPr="008E0F64">
        <w:rPr>
          <w:vertAlign w:val="subscript"/>
        </w:rPr>
        <w:t>n</w:t>
      </w:r>
      <w:r w:rsidRPr="008E0F64">
        <w:t xml:space="preserve"> der Stromkreise bestimmt, an denen gearbeitet wird.</w:t>
      </w:r>
    </w:p>
    <w:p w14:paraId="6B2349D5" w14:textId="77777777" w:rsidR="00A24B30" w:rsidRPr="008E0F64" w:rsidRDefault="00A24B30" w:rsidP="00445351">
      <w:pPr>
        <w:pStyle w:val="FOD-opsomming1"/>
        <w:numPr>
          <w:ilvl w:val="0"/>
          <w:numId w:val="333"/>
        </w:numPr>
      </w:pPr>
      <w:r w:rsidRPr="008E0F64">
        <w:t>Die Benutzungseigenschaften (Isolationspegel, Ableitstrom, Feuchtigkeit, Durchschlagspannung, ...) der im ersten Gedankenstrich erwähnten Arbeitsmittel müssen auf einem Prüfbericht beruhen, der von einem für die betreffende Anwendung zugelassenen Labor ausgestellt wurde.</w:t>
      </w:r>
    </w:p>
    <w:p w14:paraId="43D46950" w14:textId="77777777" w:rsidR="00A24B30" w:rsidRPr="008E0F64" w:rsidRDefault="00A24B30" w:rsidP="00445351">
      <w:pPr>
        <w:pStyle w:val="FOD-opsomming1"/>
        <w:numPr>
          <w:ilvl w:val="0"/>
          <w:numId w:val="333"/>
        </w:numPr>
      </w:pPr>
      <w:r w:rsidRPr="008E0F64">
        <w:t>Die Düse (Nassreinigung) und das Ansaugteil (Trockenreinigung) sind so vorgesehen, dass ihre Griffe während der Arbeiten immer außerhalb der ursprünglichen Fläche, die durch die (möglicherweise entfernten) elektrischen Schutzschirme der aktiven Teile gebildet wird, bleiben.</w:t>
      </w:r>
    </w:p>
    <w:p w14:paraId="46D9027F" w14:textId="77777777" w:rsidR="00A24B30" w:rsidRPr="008E0F64" w:rsidRDefault="00A24B30" w:rsidP="00445351">
      <w:pPr>
        <w:pStyle w:val="FOD-opsomming1"/>
        <w:numPr>
          <w:ilvl w:val="0"/>
          <w:numId w:val="333"/>
        </w:numPr>
      </w:pPr>
      <w:r w:rsidRPr="008E0F64">
        <w:t>Die Reinigungsflüssigkeit ist weder entflammbar noch giftig für Arbeitnehmer.</w:t>
      </w:r>
    </w:p>
    <w:p w14:paraId="0E419336" w14:textId="77777777" w:rsidR="00A24B30" w:rsidRPr="008E0F64" w:rsidRDefault="00A24B30" w:rsidP="00445351">
      <w:pPr>
        <w:pStyle w:val="FOD-opsomming1"/>
        <w:numPr>
          <w:ilvl w:val="0"/>
          <w:numId w:val="333"/>
        </w:numPr>
      </w:pPr>
      <w:r w:rsidRPr="008E0F64">
        <w:t xml:space="preserve">Reinigungsarbeiten dürfen nur von einer elektrotechnisch unterwiesenen Person (BA4) oder von einer Elektrofachkraft (BA5) in Anwesenheit einer anderen Elektrofachkraft (BA5), wie in </w:t>
      </w:r>
      <w:r w:rsidRPr="008E0F64">
        <w:rPr>
          <w:i/>
          <w:iCs/>
        </w:rPr>
        <w:t>Abschnitt 2.10.11</w:t>
      </w:r>
      <w:r w:rsidRPr="008E0F64">
        <w:t xml:space="preserve"> beschrieben, durchgeführt werden. Diese Personen haben eine praxisorientierte Ausbildung absolviert, die </w:t>
      </w:r>
      <w:r w:rsidRPr="008E0F64">
        <w:lastRenderedPageBreak/>
        <w:t>auf die mit dieser Arbeit verbundenen Risiken ausgerichtet ist.</w:t>
      </w:r>
    </w:p>
    <w:p w14:paraId="04B946A1" w14:textId="7AFCDF6A" w:rsidR="00A24B30" w:rsidRPr="008E0F64" w:rsidRDefault="00A24B30" w:rsidP="00445351">
      <w:pPr>
        <w:pStyle w:val="FOD-opsomming1"/>
        <w:numPr>
          <w:ilvl w:val="0"/>
          <w:numId w:val="333"/>
        </w:numPr>
      </w:pPr>
      <w:r w:rsidRPr="008E0F64">
        <w:t>Ist eine ungeschützte unter Spannung stehende Schalttafel</w:t>
      </w:r>
      <w:r w:rsidR="00DC3301" w:rsidRPr="008E0F64">
        <w:t xml:space="preserve"> </w:t>
      </w:r>
      <w:r w:rsidRPr="008E0F64">
        <w:t>(IP von mindestens XX-A) vorhanden, muss die Person, die die Reinigungsarbeiten durchführt, elektrisch isolierende Arbeitskleidung tragen.</w:t>
      </w:r>
    </w:p>
    <w:p w14:paraId="52D730F4" w14:textId="77777777" w:rsidR="00A24B30" w:rsidRPr="008E0F64" w:rsidRDefault="00A24B30" w:rsidP="00445351">
      <w:pPr>
        <w:pStyle w:val="FOD-opsomming1"/>
        <w:numPr>
          <w:ilvl w:val="0"/>
          <w:numId w:val="333"/>
        </w:numPr>
      </w:pPr>
      <w:r w:rsidRPr="008E0F64">
        <w:t>Damit die Reinigungsflüssigkeit nicht mit Wasser gesättigt wird und das Kondenswasser nicht umherspritzen kann, werden entsprechende Maßnahmen getroffen.</w:t>
      </w:r>
    </w:p>
    <w:p w14:paraId="247DEFC3" w14:textId="77777777" w:rsidR="00A24B30" w:rsidRPr="008E0F64" w:rsidRDefault="00A24B30" w:rsidP="00445351">
      <w:pPr>
        <w:pStyle w:val="FOD-opsomming1"/>
        <w:numPr>
          <w:ilvl w:val="0"/>
          <w:numId w:val="333"/>
        </w:numPr>
        <w:spacing w:after="120"/>
        <w:contextualSpacing w:val="0"/>
      </w:pPr>
      <w:r w:rsidRPr="008E0F64">
        <w:t>Die Reinigungsflüssigkeit darf keine Bestandteile enthalten, die die Isolierstoffe der elektrischen Schaltgeräte beschädigen können.</w:t>
      </w:r>
    </w:p>
    <w:p w14:paraId="0E63CDA1" w14:textId="77777777" w:rsidR="00A24B30" w:rsidRPr="008E0F64" w:rsidRDefault="00A24B30" w:rsidP="00962ACD">
      <w:pPr>
        <w:pStyle w:val="FOD-niv4"/>
      </w:pPr>
      <w:bookmarkStart w:id="3213" w:name="_Toc167269810"/>
      <w:bookmarkStart w:id="3214" w:name="_Toc167270970"/>
      <w:bookmarkStart w:id="3215" w:name="_Toc191997324"/>
      <w:bookmarkStart w:id="3216" w:name="_Toc196734869"/>
      <w:r w:rsidRPr="008E0F64">
        <w:t>Unterabschnitt 9.3.4.4 - Arbeiten in der Nähe unter Spannung stehender Teile</w:t>
      </w:r>
      <w:bookmarkEnd w:id="3213"/>
      <w:bookmarkEnd w:id="3214"/>
      <w:bookmarkEnd w:id="3215"/>
      <w:bookmarkEnd w:id="3216"/>
    </w:p>
    <w:p w14:paraId="25D45F66" w14:textId="77777777" w:rsidR="00A24B30" w:rsidRPr="008E0F64" w:rsidRDefault="00A24B30" w:rsidP="00F1261E">
      <w:pPr>
        <w:widowControl w:val="0"/>
        <w:numPr>
          <w:ilvl w:val="0"/>
          <w:numId w:val="73"/>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Allgemeines</w:t>
      </w:r>
    </w:p>
    <w:p w14:paraId="5F5C9196" w14:textId="04DEAC12" w:rsidR="00A24B30" w:rsidRPr="008E0F64" w:rsidRDefault="00A24B30" w:rsidP="00A24B30">
      <w:pPr>
        <w:pStyle w:val="FOD-normal"/>
      </w:pPr>
      <w:r w:rsidRPr="008E0F64">
        <w:t>Arbeiten in der Nähe unter Spannung stehender Teile mit einer Nennspannung, die höher ist als die Nennspannung der ELV, dürfen nur ausgeführt werden, wenn anhand von Sicherheitsmaßnahmen sichergestellt wird, dass unter Spannung stehende Teile nicht berührt werden können oder die Gefahrenzone nicht zu erreichen ist.</w:t>
      </w:r>
    </w:p>
    <w:p w14:paraId="7D4A16E8" w14:textId="77777777" w:rsidR="00A24B30" w:rsidRPr="008E0F64" w:rsidRDefault="00A24B30" w:rsidP="00A24B30">
      <w:pPr>
        <w:pStyle w:val="FOD-normal"/>
      </w:pPr>
      <w:r w:rsidRPr="008E0F64">
        <w:t xml:space="preserve">Die Abstandswerte </w:t>
      </w:r>
      <w:r w:rsidRPr="008E0F64">
        <w:rPr>
          <w:i/>
        </w:rPr>
        <w:t>D</w:t>
      </w:r>
      <w:r w:rsidRPr="008E0F64">
        <w:rPr>
          <w:sz w:val="11"/>
        </w:rPr>
        <w:t>V</w:t>
      </w:r>
      <w:r w:rsidRPr="008E0F64">
        <w:t xml:space="preserve">, die zur Festlegung der äußeren Grenze der Annäherungszone dienen, sind in </w:t>
      </w:r>
      <w:r w:rsidRPr="008E0F64">
        <w:rPr>
          <w:i/>
          <w:iCs/>
        </w:rPr>
        <w:t>Abschnitt 2.11.1 Tabelle 2.22</w:t>
      </w:r>
      <w:r w:rsidRPr="008E0F64">
        <w:t xml:space="preserve"> aufgeführt.</w:t>
      </w:r>
    </w:p>
    <w:p w14:paraId="1E5DC64F" w14:textId="77777777" w:rsidR="00A24B30" w:rsidRPr="008E0F64" w:rsidRDefault="00A24B30" w:rsidP="00A24B30">
      <w:pPr>
        <w:pStyle w:val="FOD-normal"/>
      </w:pPr>
      <w:r w:rsidRPr="008E0F64">
        <w:t xml:space="preserve">Um die elektrischen Risiken in der Nähe unter Spannung stehender Teile unter Kontrolle zu halten, wird der Schutz anhand von Umhüllungen oder Hindernissen gewährleistet. Sind diese Maßnahmen nicht umsetzbar, muss der Schutz durch Einhaltung eines Mindestschutzabstands zu den unter Spannung stehenden Teilen, der mindestens </w:t>
      </w:r>
      <w:r w:rsidRPr="008E0F64">
        <w:rPr>
          <w:i/>
        </w:rPr>
        <w:t>D</w:t>
      </w:r>
      <w:r w:rsidRPr="008E0F64">
        <w:rPr>
          <w:vertAlign w:val="subscript"/>
        </w:rPr>
        <w:t>L</w:t>
      </w:r>
      <w:r w:rsidRPr="008E0F64">
        <w:t xml:space="preserve"> entspricht, und, falls erforderlich, durch eine entsprechende Überwachung sichergestellt werden.</w:t>
      </w:r>
    </w:p>
    <w:p w14:paraId="0E8D7A47" w14:textId="77777777" w:rsidR="00A24B30" w:rsidRPr="008E0F64" w:rsidRDefault="00A24B30" w:rsidP="00A24B30">
      <w:pPr>
        <w:pStyle w:val="FOD-normal"/>
      </w:pPr>
      <w:r w:rsidRPr="008E0F64">
        <w:t>Vor Beginn der Arbeiten muss der Arbeitsverantwortliche dem Personal, insbesondere Personen, die nicht mit der Arbeit in der Nähe unter Spannung stehender Teile vertraut sind, Anweisungen erteilen in Bezug auf die Einhaltung der Sicherheitsabstände, die getroffenen Sicherheitsmaßnahmen und die Notwendigkeit eines sicherheitsbewussten Verhaltens. Die Grenze des Arbeitsbereichs ist genau festzulegen und es muss auf die ungewöhnlichen Umstände oder Bedingungen hingewiesen werden.</w:t>
      </w:r>
      <w:r w:rsidRPr="008E0F64">
        <w:br/>
        <w:t>Diese Anweisungen müssen regelmäßig oder bei Änderung der Arbeitsbedingungen wiederholt werden.</w:t>
      </w:r>
    </w:p>
    <w:p w14:paraId="4EE7B625" w14:textId="77777777" w:rsidR="00A24B30" w:rsidRPr="008E0F64" w:rsidRDefault="00A24B30" w:rsidP="00F1261E">
      <w:pPr>
        <w:widowControl w:val="0"/>
        <w:numPr>
          <w:ilvl w:val="0"/>
          <w:numId w:val="73"/>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Schutz durch Umhüllungen oder Hindernisse</w:t>
      </w:r>
    </w:p>
    <w:p w14:paraId="2A438228" w14:textId="77777777" w:rsidR="00A24B30" w:rsidRPr="008E0F64" w:rsidRDefault="00A24B30" w:rsidP="00A24B30">
      <w:pPr>
        <w:pStyle w:val="FOD-normal"/>
      </w:pPr>
      <w:r w:rsidRPr="008E0F64">
        <w:t>Wenn solche Schutzeinrichtungen innerhalb der Gefahrenzone angebracht werden sollen, bestehen sie aus Isolierstoff und müssen angemessene Verfahren für Arbeiten im spannungsfreien Zustand bzw. Arbeiten unter Spannung angewendet werden.</w:t>
      </w:r>
    </w:p>
    <w:p w14:paraId="7AE514C4" w14:textId="77777777" w:rsidR="00A24B30" w:rsidRPr="008E0F64" w:rsidRDefault="00A24B30" w:rsidP="00A24B30">
      <w:pPr>
        <w:pStyle w:val="FOD-normal"/>
      </w:pPr>
      <w:r w:rsidRPr="008E0F64">
        <w:t>Wenn solche Schutzeinrichtungen außerhalb der Gefahrenzone angebracht werden sollen, müssen dabei die Verfahren für Arbeiten im spannungsfreien Zustand angewendet werden oder Mittel benutzt werden, die verhindern, dass Personal, das die Schutzeinrichtungen anbringt, in die Gefahrenzone eindringt. Andernfalls müssen die Verfahren für Arbeiten unter Spannung angewendet werden.</w:t>
      </w:r>
    </w:p>
    <w:p w14:paraId="415A940C" w14:textId="77777777" w:rsidR="00A24B30" w:rsidRPr="008E0F64" w:rsidRDefault="00A24B30" w:rsidP="00F1261E">
      <w:pPr>
        <w:keepNext/>
        <w:widowControl w:val="0"/>
        <w:numPr>
          <w:ilvl w:val="0"/>
          <w:numId w:val="73"/>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Schutz durch Einhaltung eines sicheren Schutzabstands</w:t>
      </w:r>
    </w:p>
    <w:p w14:paraId="4AEE591D" w14:textId="77777777" w:rsidR="00A24B30" w:rsidRPr="008E0F64" w:rsidRDefault="00A24B30" w:rsidP="00A24B30">
      <w:pPr>
        <w:pStyle w:val="FOD-normal"/>
        <w:keepNext/>
      </w:pPr>
      <w:r w:rsidRPr="008E0F64">
        <w:t>Wenn durch Einhaltung eines sicheren Schutzabstands Schutz geboten wird, muss diese Methode mindestens folgende drei Punkte umfassen:</w:t>
      </w:r>
    </w:p>
    <w:p w14:paraId="34DD95B0" w14:textId="77777777" w:rsidR="00A24B30" w:rsidRPr="008E0F64" w:rsidRDefault="00A24B30" w:rsidP="00445351">
      <w:pPr>
        <w:pStyle w:val="FOD-opsomming1"/>
        <w:numPr>
          <w:ilvl w:val="0"/>
          <w:numId w:val="334"/>
        </w:numPr>
      </w:pPr>
      <w:r w:rsidRPr="008E0F64">
        <w:t xml:space="preserve">einzuhaltender Abstand, der mindestens </w:t>
      </w:r>
      <w:r w:rsidRPr="008E0F64">
        <w:rPr>
          <w:i/>
        </w:rPr>
        <w:t>D</w:t>
      </w:r>
      <w:r w:rsidRPr="008E0F64">
        <w:rPr>
          <w:vertAlign w:val="subscript"/>
        </w:rPr>
        <w:t>L</w:t>
      </w:r>
      <w:r w:rsidRPr="008E0F64">
        <w:t xml:space="preserve"> entspricht, wobei die Art der Arbeiten und die Nennspannung der elektrischen Anlage zu berücksichtigen sind,</w:t>
      </w:r>
    </w:p>
    <w:p w14:paraId="33C446D9" w14:textId="77777777" w:rsidR="00A24B30" w:rsidRPr="008E0F64" w:rsidRDefault="00A24B30" w:rsidP="00445351">
      <w:pPr>
        <w:pStyle w:val="FOD-opsomming1"/>
        <w:numPr>
          <w:ilvl w:val="0"/>
          <w:numId w:val="334"/>
        </w:numPr>
      </w:pPr>
      <w:r w:rsidRPr="008E0F64">
        <w:t>Kriterien, die für die Bestimmung des Personals, das diese Arbeiten ausführen soll, anzuwenden sind,</w:t>
      </w:r>
    </w:p>
    <w:p w14:paraId="0BDEB85E" w14:textId="77777777" w:rsidR="00A24B30" w:rsidRPr="008E0F64" w:rsidRDefault="00A24B30" w:rsidP="00445351">
      <w:pPr>
        <w:pStyle w:val="FOD-opsomming1"/>
        <w:keepNext/>
        <w:numPr>
          <w:ilvl w:val="0"/>
          <w:numId w:val="334"/>
        </w:numPr>
      </w:pPr>
      <w:r w:rsidRPr="008E0F64">
        <w:t>Verfahren, die während der Arbeiten anzuwenden sind, um ein Eindringen in die Gefahrenzone zu verhindern.</w:t>
      </w:r>
    </w:p>
    <w:p w14:paraId="7A53B733" w14:textId="77777777" w:rsidR="00A24B30" w:rsidRPr="008E0F64" w:rsidRDefault="00A24B30" w:rsidP="00A24B30">
      <w:pPr>
        <w:pStyle w:val="FOD-normal"/>
      </w:pPr>
      <w:r w:rsidRPr="008E0F64">
        <w:t>Falls erforderlich ist eine angemessene Überwachung vorzusehen.</w:t>
      </w:r>
    </w:p>
    <w:p w14:paraId="78A8238C" w14:textId="77777777" w:rsidR="00A24B30" w:rsidRPr="008E0F64" w:rsidRDefault="00A24B30" w:rsidP="00F1261E">
      <w:pPr>
        <w:widowControl w:val="0"/>
        <w:numPr>
          <w:ilvl w:val="0"/>
          <w:numId w:val="73"/>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Zusätzliche Vorschriften für Anlagen in explosionsfähiger Atmosphäre</w:t>
      </w:r>
    </w:p>
    <w:p w14:paraId="6568B428" w14:textId="77777777" w:rsidR="00A24B30" w:rsidRPr="008E0F64" w:rsidRDefault="00A24B30" w:rsidP="00A24B30">
      <w:pPr>
        <w:pStyle w:val="FOD-normal"/>
      </w:pPr>
      <w:r w:rsidRPr="008E0F64">
        <w:t>Arbeiten in der Nähe aktiver unter Spannung stehender Teile sind verboten.</w:t>
      </w:r>
    </w:p>
    <w:p w14:paraId="7CD45DEF" w14:textId="77777777" w:rsidR="00A24B30" w:rsidRPr="008E0F64" w:rsidRDefault="00A24B30" w:rsidP="00A24B30">
      <w:pPr>
        <w:pStyle w:val="FOD-normal"/>
      </w:pPr>
      <w:r w:rsidRPr="008E0F64">
        <w:t>Auf der Grundlage einer Risikobewertung muss festgelegt werden, ob eine Ausnahme genehmigt werden kann:</w:t>
      </w:r>
    </w:p>
    <w:p w14:paraId="7A24A03E" w14:textId="77777777" w:rsidR="00A24B30" w:rsidRPr="008E0F64" w:rsidRDefault="00A24B30" w:rsidP="00445351">
      <w:pPr>
        <w:pStyle w:val="FOD-opsomming1"/>
        <w:keepNext/>
        <w:numPr>
          <w:ilvl w:val="0"/>
          <w:numId w:val="335"/>
        </w:numPr>
      </w:pPr>
      <w:r w:rsidRPr="008E0F64">
        <w:t>für Arbeiten an eigensicheren Stromkreisen,</w:t>
      </w:r>
    </w:p>
    <w:p w14:paraId="6A2465A1" w14:textId="77777777" w:rsidR="00A24B30" w:rsidRPr="008E0F64" w:rsidRDefault="00A24B30" w:rsidP="00445351">
      <w:pPr>
        <w:pStyle w:val="FOD-opsomming1"/>
        <w:keepNext/>
        <w:numPr>
          <w:ilvl w:val="0"/>
          <w:numId w:val="335"/>
        </w:numPr>
        <w:spacing w:after="120"/>
        <w:contextualSpacing w:val="0"/>
      </w:pPr>
      <w:r w:rsidRPr="008E0F64">
        <w:t>innerhalb des Arbeitsbereichs, wenn Prüfungen gezeigt haben, dass keine Explosionsgefahr besteht.</w:t>
      </w:r>
    </w:p>
    <w:p w14:paraId="115BBC1D" w14:textId="77777777" w:rsidR="00A24B30" w:rsidRPr="008E0F64" w:rsidRDefault="00A24B30" w:rsidP="00A24B30">
      <w:pPr>
        <w:pStyle w:val="FOD-opsomming1"/>
        <w:numPr>
          <w:ilvl w:val="0"/>
          <w:numId w:val="0"/>
        </w:numPr>
        <w:spacing w:after="120"/>
        <w:contextualSpacing w:val="0"/>
      </w:pPr>
      <w:r w:rsidRPr="008E0F64">
        <w:t>Bei Öffnen von Geräten (zum Beispiel für den Austausch von Lampen, für Messungen, ...) sind die Anforderungen der Betriebsanleitung des Herstellers zu beachten.</w:t>
      </w:r>
    </w:p>
    <w:p w14:paraId="074C6A39" w14:textId="77777777" w:rsidR="00A24B30" w:rsidRPr="008E0F64" w:rsidRDefault="00A24B30" w:rsidP="00A24B30">
      <w:pPr>
        <w:pStyle w:val="FOD-opsomming1"/>
        <w:numPr>
          <w:ilvl w:val="0"/>
          <w:numId w:val="0"/>
        </w:numPr>
        <w:spacing w:after="120"/>
        <w:ind w:left="357" w:hanging="357"/>
        <w:contextualSpacing w:val="0"/>
        <w:rPr>
          <w:b/>
          <w:iCs/>
        </w:rPr>
      </w:pPr>
      <w:r w:rsidRPr="008E0F64">
        <w:t>Arbeiten, bei denen Wärme freigesetzt wird, sind Gegenstand eines speziellen Arbeitsverfahrens.</w:t>
      </w:r>
    </w:p>
    <w:p w14:paraId="1993BD57" w14:textId="77777777" w:rsidR="00A24B30" w:rsidRPr="008E0F64" w:rsidRDefault="00A24B30" w:rsidP="00F1261E">
      <w:pPr>
        <w:pStyle w:val="Paragraphedeliste"/>
        <w:widowControl w:val="0"/>
        <w:numPr>
          <w:ilvl w:val="0"/>
          <w:numId w:val="73"/>
        </w:numPr>
        <w:tabs>
          <w:tab w:val="left" w:pos="360"/>
        </w:tabs>
        <w:autoSpaceDE w:val="0"/>
        <w:autoSpaceDN w:val="0"/>
        <w:adjustRightInd w:val="0"/>
        <w:spacing w:after="120" w:line="240" w:lineRule="auto"/>
        <w:rPr>
          <w:rFonts w:ascii="Trebuchet MS" w:hAnsi="Trebuchet MS" w:cs="Arial"/>
          <w:b/>
          <w:iCs/>
          <w:sz w:val="19"/>
          <w:szCs w:val="19"/>
        </w:rPr>
      </w:pPr>
      <w:r w:rsidRPr="008E0F64">
        <w:rPr>
          <w:rFonts w:ascii="Trebuchet MS" w:hAnsi="Trebuchet MS"/>
          <w:b/>
          <w:sz w:val="19"/>
        </w:rPr>
        <w:t>Von Nichtelektrikern ausgeführte nicht elektrotechnische Arbeiten</w:t>
      </w:r>
    </w:p>
    <w:p w14:paraId="53D361A9" w14:textId="77777777" w:rsidR="00A24B30" w:rsidRPr="008E0F64" w:rsidRDefault="00A24B30" w:rsidP="00A24B30">
      <w:pPr>
        <w:pStyle w:val="FOD-normal"/>
      </w:pPr>
      <w:r w:rsidRPr="008E0F64">
        <w:t>Für nicht elektrotechnische Arbeiten, wie:</w:t>
      </w:r>
    </w:p>
    <w:p w14:paraId="6F566CEE" w14:textId="77777777" w:rsidR="00A24B30" w:rsidRPr="008E0F64" w:rsidRDefault="00A24B30" w:rsidP="00445351">
      <w:pPr>
        <w:pStyle w:val="FOD-opsomming1"/>
        <w:numPr>
          <w:ilvl w:val="0"/>
          <w:numId w:val="336"/>
        </w:numPr>
      </w:pPr>
      <w:r w:rsidRPr="008E0F64">
        <w:t>Bauarbeiten,</w:t>
      </w:r>
    </w:p>
    <w:p w14:paraId="619DCCD0" w14:textId="77777777" w:rsidR="00A24B30" w:rsidRPr="008E0F64" w:rsidRDefault="00A24B30" w:rsidP="00445351">
      <w:pPr>
        <w:pStyle w:val="FOD-opsomming1"/>
        <w:numPr>
          <w:ilvl w:val="0"/>
          <w:numId w:val="336"/>
        </w:numPr>
      </w:pPr>
      <w:r w:rsidRPr="008E0F64">
        <w:t>Gerüstbau,</w:t>
      </w:r>
    </w:p>
    <w:p w14:paraId="7DC72632" w14:textId="77777777" w:rsidR="00A24B30" w:rsidRPr="008E0F64" w:rsidRDefault="00A24B30" w:rsidP="00445351">
      <w:pPr>
        <w:pStyle w:val="FOD-opsomming1"/>
        <w:numPr>
          <w:ilvl w:val="0"/>
          <w:numId w:val="336"/>
        </w:numPr>
      </w:pPr>
      <w:r w:rsidRPr="008E0F64">
        <w:lastRenderedPageBreak/>
        <w:t>Anbringung und Benutzung von Hebevorrichtungen, Baumaschinen, Hebebühnen und Drehleitern,</w:t>
      </w:r>
    </w:p>
    <w:p w14:paraId="5C1135D0" w14:textId="77777777" w:rsidR="00A24B30" w:rsidRPr="008E0F64" w:rsidRDefault="00A24B30" w:rsidP="00445351">
      <w:pPr>
        <w:pStyle w:val="FOD-opsomming1"/>
        <w:keepNext/>
        <w:numPr>
          <w:ilvl w:val="0"/>
          <w:numId w:val="336"/>
        </w:numPr>
      </w:pPr>
      <w:r w:rsidRPr="008E0F64">
        <w:t>Installationsarbeiten,</w:t>
      </w:r>
    </w:p>
    <w:p w14:paraId="1B4A4AE6" w14:textId="77777777" w:rsidR="00A24B30" w:rsidRPr="008E0F64" w:rsidRDefault="00A24B30" w:rsidP="00445351">
      <w:pPr>
        <w:pStyle w:val="FOD-opsomming1"/>
        <w:keepNext/>
        <w:numPr>
          <w:ilvl w:val="0"/>
          <w:numId w:val="336"/>
        </w:numPr>
      </w:pPr>
      <w:r w:rsidRPr="008E0F64">
        <w:t>Transportarbeiten,</w:t>
      </w:r>
    </w:p>
    <w:p w14:paraId="0C282755" w14:textId="77777777" w:rsidR="00A24B30" w:rsidRPr="008E0F64" w:rsidRDefault="00A24B30" w:rsidP="00445351">
      <w:pPr>
        <w:pStyle w:val="FOD-opsomming1"/>
        <w:keepNext/>
        <w:numPr>
          <w:ilvl w:val="0"/>
          <w:numId w:val="336"/>
        </w:numPr>
      </w:pPr>
      <w:r w:rsidRPr="008E0F64">
        <w:t>Maler- und Renovierungsarbeiten,</w:t>
      </w:r>
    </w:p>
    <w:p w14:paraId="7B79B02E" w14:textId="77777777" w:rsidR="00A24B30" w:rsidRPr="008E0F64" w:rsidRDefault="00A24B30" w:rsidP="00445351">
      <w:pPr>
        <w:pStyle w:val="FOD-opsomming1"/>
        <w:keepNext/>
        <w:numPr>
          <w:ilvl w:val="0"/>
          <w:numId w:val="336"/>
        </w:numPr>
      </w:pPr>
      <w:r w:rsidRPr="008E0F64">
        <w:t>Aufstellung von anderen Geräten und Baugeräten,</w:t>
      </w:r>
    </w:p>
    <w:p w14:paraId="0668DFC8" w14:textId="77777777" w:rsidR="00A24B30" w:rsidRPr="008E0F64" w:rsidRDefault="00A24B30" w:rsidP="00A24B30">
      <w:pPr>
        <w:pStyle w:val="FOD-normal"/>
        <w:keepNext/>
        <w:spacing w:before="0"/>
      </w:pPr>
      <w:r w:rsidRPr="008E0F64">
        <w:t xml:space="preserve">müssen die in </w:t>
      </w:r>
      <w:r w:rsidRPr="008E0F64">
        <w:rPr>
          <w:i/>
          <w:iCs/>
        </w:rPr>
        <w:t>Abschnitt 2.11.1 Tabelle 2.22</w:t>
      </w:r>
      <w:r w:rsidRPr="008E0F64">
        <w:t xml:space="preserve"> und in </w:t>
      </w:r>
      <w:r w:rsidRPr="008E0F64">
        <w:rPr>
          <w:i/>
          <w:iCs/>
        </w:rPr>
        <w:t>Abschnitt 2.4.1</w:t>
      </w:r>
      <w:r w:rsidRPr="008E0F64">
        <w:t xml:space="preserve"> aufgeführten Abstände mit Bezug auf den Handbereich eingehalten werden.</w:t>
      </w:r>
    </w:p>
    <w:p w14:paraId="005DB3EE" w14:textId="77777777" w:rsidR="00A24B30" w:rsidRPr="008E0F64" w:rsidRDefault="00A24B30" w:rsidP="00A24B30">
      <w:pPr>
        <w:pStyle w:val="FOD-normal"/>
      </w:pPr>
      <w:r w:rsidRPr="008E0F64">
        <w:t>Bei der Festlegung des Abstands ist Folgendes zu berücksichtigen:</w:t>
      </w:r>
    </w:p>
    <w:p w14:paraId="25CC74C0" w14:textId="77777777" w:rsidR="00A24B30" w:rsidRPr="008E0F64" w:rsidRDefault="00A24B30" w:rsidP="00445351">
      <w:pPr>
        <w:pStyle w:val="FOD-opsomming1"/>
        <w:numPr>
          <w:ilvl w:val="0"/>
          <w:numId w:val="337"/>
        </w:numPr>
      </w:pPr>
      <w:r w:rsidRPr="008E0F64">
        <w:t>Netzspannung,</w:t>
      </w:r>
    </w:p>
    <w:p w14:paraId="2FA7A193" w14:textId="77777777" w:rsidR="00A24B30" w:rsidRPr="008E0F64" w:rsidRDefault="00A24B30" w:rsidP="00445351">
      <w:pPr>
        <w:pStyle w:val="FOD-opsomming1"/>
        <w:numPr>
          <w:ilvl w:val="0"/>
          <w:numId w:val="337"/>
        </w:numPr>
      </w:pPr>
      <w:r w:rsidRPr="008E0F64">
        <w:t>Art der Arbeiten,</w:t>
      </w:r>
    </w:p>
    <w:p w14:paraId="4CEE52A1" w14:textId="77777777" w:rsidR="00A24B30" w:rsidRPr="008E0F64" w:rsidRDefault="00A24B30" w:rsidP="00445351">
      <w:pPr>
        <w:pStyle w:val="FOD-opsomming1"/>
        <w:numPr>
          <w:ilvl w:val="0"/>
          <w:numId w:val="337"/>
        </w:numPr>
      </w:pPr>
      <w:r w:rsidRPr="008E0F64">
        <w:t>zu benutzende Ausrüstung,</w:t>
      </w:r>
    </w:p>
    <w:p w14:paraId="6DE4B63D" w14:textId="77777777" w:rsidR="00A24B30" w:rsidRPr="008E0F64" w:rsidRDefault="00A24B30" w:rsidP="00445351">
      <w:pPr>
        <w:pStyle w:val="FOD-opsomming1"/>
        <w:numPr>
          <w:ilvl w:val="0"/>
          <w:numId w:val="337"/>
        </w:numPr>
      </w:pPr>
      <w:r w:rsidRPr="008E0F64">
        <w:t>die Tatsache, dass es sich bei den betreffenden Personen um Laien handelt.</w:t>
      </w:r>
    </w:p>
    <w:p w14:paraId="7A30347F" w14:textId="77777777" w:rsidR="00A24B30" w:rsidRPr="008E0F64" w:rsidRDefault="00A24B30" w:rsidP="00A24B30">
      <w:pPr>
        <w:pStyle w:val="FOD-normal"/>
      </w:pPr>
      <w:r w:rsidRPr="008E0F64">
        <w:t>Bei Freileitungen müssen alle möglichen Bewegungen der Leitungen und alle möglichen Bewegungen, Verschiebungen, Schwankungen, Schwingungen oder Abstürze der für die Durchführung der Arbeiten benutzten Geräte berücksichtigt werden.</w:t>
      </w:r>
    </w:p>
    <w:p w14:paraId="265AF389" w14:textId="77777777" w:rsidR="00A24B30" w:rsidRPr="008E0F64" w:rsidRDefault="00A24B30" w:rsidP="00A24B30">
      <w:pPr>
        <w:pStyle w:val="FOD-niv3"/>
      </w:pPr>
      <w:bookmarkStart w:id="3217" w:name="_Toc167269811"/>
      <w:bookmarkStart w:id="3218" w:name="_Toc167270971"/>
      <w:bookmarkStart w:id="3219" w:name="_Toc191997325"/>
      <w:r w:rsidRPr="008E0F64">
        <w:t>Abschnitt 9.3.5 - Instandhaltungsarbeiten</w:t>
      </w:r>
      <w:bookmarkEnd w:id="3217"/>
      <w:bookmarkEnd w:id="3218"/>
      <w:bookmarkEnd w:id="3219"/>
    </w:p>
    <w:p w14:paraId="0A3D8AF1" w14:textId="77777777" w:rsidR="00A24B30" w:rsidRPr="008E0F64" w:rsidRDefault="00A24B30" w:rsidP="00962ACD">
      <w:pPr>
        <w:pStyle w:val="FOD-niv4"/>
      </w:pPr>
      <w:bookmarkStart w:id="3220" w:name="_Toc167269812"/>
      <w:bookmarkStart w:id="3221" w:name="_Toc167270972"/>
      <w:bookmarkStart w:id="3222" w:name="_Toc191997326"/>
      <w:bookmarkStart w:id="3223" w:name="_Toc196734870"/>
      <w:r w:rsidRPr="008E0F64">
        <w:t>Unterabschnitt 9.3.5.1 - Allgemeines</w:t>
      </w:r>
      <w:bookmarkEnd w:id="3220"/>
      <w:bookmarkEnd w:id="3221"/>
      <w:bookmarkEnd w:id="3222"/>
      <w:bookmarkEnd w:id="3223"/>
    </w:p>
    <w:p w14:paraId="7607ED8E" w14:textId="77777777" w:rsidR="00A24B30" w:rsidRPr="008E0F64" w:rsidRDefault="00A24B30" w:rsidP="00A24B30">
      <w:pPr>
        <w:pStyle w:val="FOD-normal"/>
      </w:pPr>
      <w:r w:rsidRPr="008E0F64">
        <w:t>Ziel der Instandhaltung ist es, den guten Betriebszustand einer elektrischen Anlage zu erhalten. Bei der Instandhaltung kann es sich um eine "vorbeugende Instandhaltung" handeln, die systematisch durchgeführt wird, um Ausfälle zu verhindern, oder um eine "korrektive Instandhaltung", die durchgeführt wird, um defekte Teile zu reparieren oder zu ersetzen.</w:t>
      </w:r>
    </w:p>
    <w:p w14:paraId="63A3566D" w14:textId="77777777" w:rsidR="00A24B30" w:rsidRPr="008E0F64" w:rsidRDefault="00A24B30" w:rsidP="00A24B30">
      <w:pPr>
        <w:pStyle w:val="FOD-normal"/>
      </w:pPr>
      <w:r w:rsidRPr="008E0F64">
        <w:t>Es gibt zwei Arten von Instandhaltungsarbeiten:</w:t>
      </w:r>
    </w:p>
    <w:p w14:paraId="0C3773CF" w14:textId="77777777" w:rsidR="00A24B30" w:rsidRPr="008E0F64" w:rsidRDefault="00A24B30" w:rsidP="00445351">
      <w:pPr>
        <w:pStyle w:val="FOD-opsomming1"/>
        <w:numPr>
          <w:ilvl w:val="0"/>
          <w:numId w:val="338"/>
        </w:numPr>
      </w:pPr>
      <w:r w:rsidRPr="008E0F64">
        <w:t xml:space="preserve">Arbeiten, bei denen die Sicherheit des Instandhaltungspersonals gefährdet ist und die die Anwendung des in </w:t>
      </w:r>
      <w:r w:rsidRPr="008E0F64">
        <w:rPr>
          <w:i/>
          <w:iCs/>
        </w:rPr>
        <w:t>Abschnitt 9.3.4</w:t>
      </w:r>
      <w:r w:rsidRPr="008E0F64">
        <w:t xml:space="preserve"> beschriebenen Arbeitsverfahrens erfordern,</w:t>
      </w:r>
    </w:p>
    <w:p w14:paraId="4662885E" w14:textId="77777777" w:rsidR="00A24B30" w:rsidRPr="008E0F64" w:rsidRDefault="00A24B30" w:rsidP="00445351">
      <w:pPr>
        <w:pStyle w:val="FOD-opsomming1"/>
        <w:numPr>
          <w:ilvl w:val="0"/>
          <w:numId w:val="338"/>
        </w:numPr>
      </w:pPr>
      <w:r w:rsidRPr="008E0F64">
        <w:t xml:space="preserve">Arbeiten, bei denen es aufgrund der Konzipierung der Ausrüstung möglich ist, eine sichere Instandhaltung gemäß den in </w:t>
      </w:r>
      <w:r w:rsidRPr="008E0F64">
        <w:rPr>
          <w:i/>
          <w:iCs/>
        </w:rPr>
        <w:t>Abschnitt 9.3.5.4</w:t>
      </w:r>
      <w:r w:rsidRPr="008E0F64">
        <w:t xml:space="preserve"> beschriebenen Arbeitsverfahren durchzuführen (zum Beispiel Austausch von Sicherungen oder Lampen).</w:t>
      </w:r>
    </w:p>
    <w:p w14:paraId="4D165284" w14:textId="77777777" w:rsidR="00A24B30" w:rsidRPr="008E0F64" w:rsidRDefault="00A24B30" w:rsidP="00962ACD">
      <w:pPr>
        <w:pStyle w:val="FOD-niv4"/>
      </w:pPr>
      <w:bookmarkStart w:id="3224" w:name="_Toc167269813"/>
      <w:bookmarkStart w:id="3225" w:name="_Toc167270973"/>
      <w:bookmarkStart w:id="3226" w:name="_Toc191997327"/>
      <w:bookmarkStart w:id="3227" w:name="_Toc196734871"/>
      <w:r w:rsidRPr="008E0F64">
        <w:t>Unterabschnitt 9.3.5.2 - Personal</w:t>
      </w:r>
      <w:bookmarkEnd w:id="3224"/>
      <w:bookmarkEnd w:id="3225"/>
      <w:bookmarkEnd w:id="3226"/>
      <w:bookmarkEnd w:id="3227"/>
    </w:p>
    <w:p w14:paraId="6C688005" w14:textId="77777777" w:rsidR="00A24B30" w:rsidRPr="008E0F64" w:rsidRDefault="00A24B30" w:rsidP="00A24B30">
      <w:pPr>
        <w:pStyle w:val="FOD-normal"/>
        <w:keepNext/>
      </w:pPr>
      <w:r w:rsidRPr="008E0F64">
        <w:t>Bevor Instandhaltungsarbeiten durchgeführt werden dürfen, muss der Anlagenverantwortliche diesen zustimmen.</w:t>
      </w:r>
    </w:p>
    <w:p w14:paraId="00043981" w14:textId="77777777" w:rsidR="00A24B30" w:rsidRPr="008E0F64" w:rsidRDefault="00A24B30" w:rsidP="00A24B30">
      <w:pPr>
        <w:pStyle w:val="FOD-normal"/>
      </w:pPr>
      <w:r w:rsidRPr="008E0F64">
        <w:t>Wenn Instandhaltungsarbeiten an einer elektrischen Anlage durchgeführt werden, muss:</w:t>
      </w:r>
    </w:p>
    <w:p w14:paraId="3D1EBCBD" w14:textId="77777777" w:rsidR="00A24B30" w:rsidRPr="008E0F64" w:rsidRDefault="00A24B30" w:rsidP="00445351">
      <w:pPr>
        <w:pStyle w:val="FOD-opsomming1"/>
        <w:numPr>
          <w:ilvl w:val="0"/>
          <w:numId w:val="339"/>
        </w:numPr>
      </w:pPr>
      <w:r w:rsidRPr="008E0F64">
        <w:t>der betreffende Teil der Anlage deutlich bestimmt werden,</w:t>
      </w:r>
    </w:p>
    <w:p w14:paraId="5F3B8550" w14:textId="77777777" w:rsidR="00A24B30" w:rsidRPr="008E0F64" w:rsidRDefault="00A24B30" w:rsidP="00445351">
      <w:pPr>
        <w:pStyle w:val="FOD-opsomming1"/>
        <w:numPr>
          <w:ilvl w:val="0"/>
          <w:numId w:val="339"/>
        </w:numPr>
      </w:pPr>
      <w:r w:rsidRPr="008E0F64">
        <w:t>die mit der Instandhaltung beauftragte Person bestimmt werden.</w:t>
      </w:r>
    </w:p>
    <w:p w14:paraId="09762FEC" w14:textId="77777777" w:rsidR="00A24B30" w:rsidRPr="008E0F64" w:rsidRDefault="00A24B30" w:rsidP="00A24B30">
      <w:pPr>
        <w:pStyle w:val="FOD-normal"/>
        <w:keepNext/>
      </w:pPr>
      <w:r w:rsidRPr="008E0F64">
        <w:t>Gegebenenfalls sind die Vorschriften für Arbeiten im spannungsfreien Zustand, Arbeiten unter Spannung oder Arbeiten in der Nähe unter Spannung stehender Teile anzuwenden.</w:t>
      </w:r>
    </w:p>
    <w:p w14:paraId="16192CC1" w14:textId="77777777" w:rsidR="00A24B30" w:rsidRPr="008E0F64" w:rsidRDefault="00A24B30" w:rsidP="00A24B30">
      <w:pPr>
        <w:pStyle w:val="FOD-normal"/>
      </w:pPr>
      <w:r w:rsidRPr="008E0F64">
        <w:t>Beim Instandhaltungspersonal, das die Arbeiten ausführt, muss es sich um elektrotechnisch unterwiesene Personen (BA4) oder Elektrofachkräfte (BA5) handeln. Kollektive oder persönliche Schutzausrüstungen und Arbeitsmittel (angepasste Arbeitskleidung, Messgeräte, ...) müssen für diese Anwendung geeignet sein.</w:t>
      </w:r>
    </w:p>
    <w:p w14:paraId="5ED6AE8B" w14:textId="77777777" w:rsidR="00A24B30" w:rsidRPr="008E0F64" w:rsidRDefault="00A24B30" w:rsidP="00A24B30">
      <w:pPr>
        <w:pStyle w:val="FOD-normal"/>
      </w:pPr>
      <w:r w:rsidRPr="008E0F64">
        <w:t>Alle Sicherheitsmaßnahmen, einschließlich der Maßnahmen, die zum Schutz von Personen und Gütern erforderlich sind, müssen getroffen werden.</w:t>
      </w:r>
    </w:p>
    <w:p w14:paraId="6CF300CE" w14:textId="77777777" w:rsidR="00A24B30" w:rsidRPr="008E0F64" w:rsidRDefault="00A24B30" w:rsidP="00962ACD">
      <w:pPr>
        <w:pStyle w:val="FOD-niv4"/>
      </w:pPr>
      <w:bookmarkStart w:id="3228" w:name="_Toc167269814"/>
      <w:bookmarkStart w:id="3229" w:name="_Toc167270974"/>
      <w:bookmarkStart w:id="3230" w:name="_Toc191997328"/>
      <w:bookmarkStart w:id="3231" w:name="_Toc196734872"/>
      <w:r w:rsidRPr="008E0F64">
        <w:t>Unterabschnitt 9.3.5.3 - Reparaturarbeiten</w:t>
      </w:r>
      <w:bookmarkEnd w:id="3228"/>
      <w:bookmarkEnd w:id="3229"/>
      <w:bookmarkEnd w:id="3230"/>
      <w:bookmarkEnd w:id="3231"/>
    </w:p>
    <w:p w14:paraId="4172D7C5" w14:textId="77777777" w:rsidR="00A24B30" w:rsidRPr="008E0F64" w:rsidRDefault="00A24B30" w:rsidP="00A24B30">
      <w:pPr>
        <w:pStyle w:val="FOD-normal"/>
      </w:pPr>
      <w:r w:rsidRPr="008E0F64">
        <w:t>Reparaturarbeiten können unter anderem folgende Schritte umfassen:</w:t>
      </w:r>
    </w:p>
    <w:p w14:paraId="6DCC80FF" w14:textId="77777777" w:rsidR="00A24B30" w:rsidRPr="008E0F64" w:rsidRDefault="00A24B30" w:rsidP="00445351">
      <w:pPr>
        <w:pStyle w:val="FOD-opsomming1"/>
        <w:numPr>
          <w:ilvl w:val="0"/>
          <w:numId w:val="340"/>
        </w:numPr>
      </w:pPr>
      <w:r w:rsidRPr="008E0F64">
        <w:t>Erkennung und Lokalisierung des Fehlers,</w:t>
      </w:r>
    </w:p>
    <w:p w14:paraId="597DAE12" w14:textId="77777777" w:rsidR="00A24B30" w:rsidRPr="008E0F64" w:rsidRDefault="00A24B30" w:rsidP="00445351">
      <w:pPr>
        <w:pStyle w:val="FOD-opsomming1"/>
        <w:numPr>
          <w:ilvl w:val="0"/>
          <w:numId w:val="340"/>
        </w:numPr>
      </w:pPr>
      <w:r w:rsidRPr="008E0F64">
        <w:t>Beseitigung von Fehlern und/oder Austausch von Bestandteilen,</w:t>
      </w:r>
    </w:p>
    <w:p w14:paraId="458BD70F" w14:textId="77777777" w:rsidR="00A24B30" w:rsidRPr="008E0F64" w:rsidRDefault="00A24B30" w:rsidP="00445351">
      <w:pPr>
        <w:pStyle w:val="FOD-opsomming1"/>
        <w:numPr>
          <w:ilvl w:val="0"/>
          <w:numId w:val="340"/>
        </w:numPr>
      </w:pPr>
      <w:r w:rsidRPr="008E0F64">
        <w:t>Wiederinbetriebnahme des reparierten Teils der Anlage.</w:t>
      </w:r>
    </w:p>
    <w:p w14:paraId="20C63138" w14:textId="77777777" w:rsidR="00A24B30" w:rsidRPr="008E0F64" w:rsidRDefault="00A24B30" w:rsidP="00A24B30">
      <w:pPr>
        <w:pStyle w:val="FOD-normal"/>
      </w:pPr>
      <w:r w:rsidRPr="008E0F64">
        <w:t>Möglicherweise müssen bei jedem Schritt andere Arbeitsverfahren angewendet werden.</w:t>
      </w:r>
    </w:p>
    <w:p w14:paraId="6E5AF1DB" w14:textId="77777777" w:rsidR="00A24B30" w:rsidRPr="008E0F64" w:rsidRDefault="00A24B30" w:rsidP="00A24B30">
      <w:pPr>
        <w:pStyle w:val="FOD-normal"/>
      </w:pPr>
      <w:r w:rsidRPr="008E0F64">
        <w:t xml:space="preserve">Für die Erkennung und Lokalisierung von Fehlern an einer unter Spannung stehenden Anlage oder beim Einsatz von Prüfspannung müssen spezifische Arbeitsverfahren angewendet werden, die auf den in </w:t>
      </w:r>
      <w:r w:rsidRPr="008E0F64">
        <w:rPr>
          <w:i/>
          <w:iCs/>
        </w:rPr>
        <w:t>Abschnitt 9.3.4</w:t>
      </w:r>
      <w:r w:rsidRPr="008E0F64">
        <w:t xml:space="preserve"> beschriebenen Arbeitsverfahren beruhen.</w:t>
      </w:r>
    </w:p>
    <w:p w14:paraId="31FD4776" w14:textId="77777777" w:rsidR="00A24B30" w:rsidRPr="008E0F64" w:rsidRDefault="00A24B30" w:rsidP="00A24B30">
      <w:pPr>
        <w:pStyle w:val="FOD-normal"/>
      </w:pPr>
      <w:r w:rsidRPr="008E0F64">
        <w:t xml:space="preserve">Fehler müssen gemäß den in </w:t>
      </w:r>
      <w:r w:rsidRPr="008E0F64">
        <w:rPr>
          <w:i/>
          <w:iCs/>
        </w:rPr>
        <w:t>Abschnitt 9.3.4</w:t>
      </w:r>
      <w:r w:rsidRPr="008E0F64">
        <w:t xml:space="preserve"> beschriebenen Arbeitsverfahren behoben werden.</w:t>
      </w:r>
    </w:p>
    <w:p w14:paraId="5CAB38BB" w14:textId="77777777" w:rsidR="00A24B30" w:rsidRPr="008E0F64" w:rsidRDefault="00A24B30" w:rsidP="00A24B30">
      <w:pPr>
        <w:pStyle w:val="FOD-normal"/>
      </w:pPr>
      <w:r w:rsidRPr="008E0F64">
        <w:t xml:space="preserve">Um sicherzustellen, dass reparierte Teile der Anlage wieder eingeschaltet werden dürfen, müssen entsprechende Tests und Einstellungen durchgeführt werden. </w:t>
      </w:r>
    </w:p>
    <w:p w14:paraId="2FAC46FC" w14:textId="77777777" w:rsidR="00A24B30" w:rsidRPr="008E0F64" w:rsidRDefault="00A24B30" w:rsidP="00962ACD">
      <w:pPr>
        <w:pStyle w:val="FOD-niv4"/>
      </w:pPr>
      <w:bookmarkStart w:id="3232" w:name="_Toc167269815"/>
      <w:bookmarkStart w:id="3233" w:name="_Toc167270975"/>
      <w:bookmarkStart w:id="3234" w:name="_Toc191997329"/>
      <w:bookmarkStart w:id="3235" w:name="_Toc196734873"/>
      <w:r w:rsidRPr="008E0F64">
        <w:lastRenderedPageBreak/>
        <w:t>Unterabschnitt 9.3.5.4 - Austauscharbeiten</w:t>
      </w:r>
      <w:bookmarkEnd w:id="3232"/>
      <w:bookmarkEnd w:id="3233"/>
      <w:bookmarkEnd w:id="3234"/>
      <w:bookmarkEnd w:id="3235"/>
    </w:p>
    <w:p w14:paraId="7F2BFE58" w14:textId="77777777" w:rsidR="00A24B30" w:rsidRPr="008E0F64" w:rsidRDefault="00A24B30" w:rsidP="00F1261E">
      <w:pPr>
        <w:widowControl w:val="0"/>
        <w:numPr>
          <w:ilvl w:val="0"/>
          <w:numId w:val="74"/>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Austausch von Schmelzleitern</w:t>
      </w:r>
    </w:p>
    <w:p w14:paraId="55C97D23" w14:textId="77777777" w:rsidR="00A24B30" w:rsidRPr="008E0F64" w:rsidRDefault="00A24B30" w:rsidP="00A24B30">
      <w:pPr>
        <w:pStyle w:val="FOD-normal"/>
      </w:pPr>
      <w:r w:rsidRPr="008E0F64">
        <w:t>Normalerweise müssen Schmelzleiter im spannungsfreien Zustand ausgetauscht werden.</w:t>
      </w:r>
    </w:p>
    <w:p w14:paraId="2DD29BA1" w14:textId="77777777" w:rsidR="00A24B30" w:rsidRPr="008E0F64" w:rsidRDefault="00A24B30" w:rsidP="00A24B30">
      <w:pPr>
        <w:pStyle w:val="FOD-normal"/>
      </w:pPr>
      <w:r w:rsidRPr="008E0F64">
        <w:t>Wurde die Sicherung so angebracht, dass Personen gegen direktes Berühren geschützt sind und es nicht zu Kurzschlüssen kommt, darf sie von einem Laien ausgetauscht werden, ohne dass die Spannungsfreiheit überprüft wird.</w:t>
      </w:r>
    </w:p>
    <w:p w14:paraId="03A94942" w14:textId="77777777" w:rsidR="00A24B30" w:rsidRPr="008E0F64" w:rsidRDefault="00A24B30" w:rsidP="00F1261E">
      <w:pPr>
        <w:widowControl w:val="0"/>
        <w:numPr>
          <w:ilvl w:val="0"/>
          <w:numId w:val="74"/>
        </w:numPr>
        <w:tabs>
          <w:tab w:val="left" w:pos="360"/>
        </w:tabs>
        <w:autoSpaceDE w:val="0"/>
        <w:autoSpaceDN w:val="0"/>
        <w:adjustRightInd w:val="0"/>
        <w:spacing w:before="120" w:after="120" w:line="240" w:lineRule="auto"/>
        <w:rPr>
          <w:rFonts w:ascii="Trebuchet MS" w:hAnsi="Trebuchet MS" w:cs="Arial"/>
          <w:b/>
          <w:iCs/>
          <w:sz w:val="19"/>
          <w:szCs w:val="19"/>
        </w:rPr>
      </w:pPr>
      <w:r w:rsidRPr="008E0F64">
        <w:rPr>
          <w:rFonts w:ascii="Trebuchet MS" w:hAnsi="Trebuchet MS"/>
          <w:b/>
          <w:sz w:val="19"/>
        </w:rPr>
        <w:t>Austausch von Lampen und Zubehörteilen</w:t>
      </w:r>
    </w:p>
    <w:p w14:paraId="106C0D52" w14:textId="77777777" w:rsidR="00A24B30" w:rsidRPr="008E0F64" w:rsidRDefault="00A24B30" w:rsidP="00A24B30">
      <w:pPr>
        <w:pStyle w:val="FOD-normal"/>
      </w:pPr>
      <w:r w:rsidRPr="008E0F64">
        <w:t>Normalerweise müssen Lampen und abnehmbare Zubehörteile (zum Beispiel Starter) im spannungsfreien Zustand ausgetauscht werden.</w:t>
      </w:r>
    </w:p>
    <w:p w14:paraId="1C47B9F0" w14:textId="77777777" w:rsidR="00A24B30" w:rsidRPr="008E0F64" w:rsidRDefault="00A24B30" w:rsidP="00A24B30">
      <w:pPr>
        <w:pStyle w:val="FOD-normal"/>
      </w:pPr>
      <w:r w:rsidRPr="008E0F64">
        <w:t xml:space="preserve">Nicht abnehmbare Zubehörteile müssen in Anwendung der in </w:t>
      </w:r>
      <w:r w:rsidRPr="008E0F64">
        <w:rPr>
          <w:i/>
          <w:iCs/>
        </w:rPr>
        <w:t>Abschnitt 9.3.4</w:t>
      </w:r>
      <w:r w:rsidRPr="008E0F64">
        <w:t xml:space="preserve"> beschriebenen Arbeitsverfahren ausgetauscht werden. Es muss sichergestellt werden, dass verwendete Ersatzteile für das instand zu haltende Gerät geeignet sind.</w:t>
      </w:r>
    </w:p>
    <w:p w14:paraId="06B4FA0B" w14:textId="77777777" w:rsidR="00A24B30" w:rsidRPr="008E0F64" w:rsidRDefault="00A24B30" w:rsidP="00962ACD">
      <w:pPr>
        <w:pStyle w:val="FOD-niv4"/>
      </w:pPr>
      <w:bookmarkStart w:id="3236" w:name="_Toc167269816"/>
      <w:bookmarkStart w:id="3237" w:name="_Toc167270976"/>
      <w:bookmarkStart w:id="3238" w:name="_Toc191997330"/>
      <w:bookmarkStart w:id="3239" w:name="_Toc196734874"/>
      <w:r w:rsidRPr="008E0F64">
        <w:t>Unterabschnitt 9.3.5.5 - Vorübergehende Unterbrechung</w:t>
      </w:r>
      <w:bookmarkEnd w:id="3236"/>
      <w:bookmarkEnd w:id="3237"/>
      <w:bookmarkEnd w:id="3238"/>
      <w:bookmarkEnd w:id="3239"/>
    </w:p>
    <w:p w14:paraId="67E920E8" w14:textId="6CF21BA3" w:rsidR="00A24B30" w:rsidRPr="008E0F64" w:rsidRDefault="00A24B30" w:rsidP="00A24B30">
      <w:pPr>
        <w:pStyle w:val="FOD-normal"/>
      </w:pPr>
      <w:r w:rsidRPr="008E0F64">
        <w:t>Bei vorübergehender Unterbrechung der Instandhaltungs- oder Reparaturarbeiten muss der Arbeitsverantwortliche alle Maßnahmen ergreifen, die erforderlich sind, um den Zugang zu den unter Spannung stehenden Teilen oder jegliches unbefugte Schalten der elektrische</w:t>
      </w:r>
      <w:r w:rsidR="00DC3301" w:rsidRPr="008E0F64">
        <w:t>n</w:t>
      </w:r>
      <w:r w:rsidRPr="008E0F64">
        <w:t xml:space="preserve"> Anlage zu verhindern.</w:t>
      </w:r>
    </w:p>
    <w:p w14:paraId="75A044DC" w14:textId="77777777" w:rsidR="00A24B30" w:rsidRPr="008E0F64" w:rsidRDefault="00A24B30" w:rsidP="00A24B30">
      <w:pPr>
        <w:pStyle w:val="FOD-normal"/>
      </w:pPr>
      <w:r w:rsidRPr="008E0F64">
        <w:t>Gegebenenfalls ist der Anlagenverantwortliche darüber zu informieren.</w:t>
      </w:r>
    </w:p>
    <w:p w14:paraId="207EB14C" w14:textId="77777777" w:rsidR="00A24B30" w:rsidRPr="008E0F64" w:rsidRDefault="00A24B30" w:rsidP="00962ACD">
      <w:pPr>
        <w:pStyle w:val="FOD-niv4"/>
      </w:pPr>
      <w:bookmarkStart w:id="3240" w:name="_Toc167269817"/>
      <w:bookmarkStart w:id="3241" w:name="_Toc167270977"/>
      <w:bookmarkStart w:id="3242" w:name="_Toc191997331"/>
      <w:bookmarkStart w:id="3243" w:name="_Toc196734875"/>
      <w:r w:rsidRPr="008E0F64">
        <w:t>Unterabschnitt 9.3.5.6 - Abschluss der Instandhaltungs- und Reparaturarbeiten</w:t>
      </w:r>
      <w:bookmarkEnd w:id="3240"/>
      <w:bookmarkEnd w:id="3241"/>
      <w:bookmarkEnd w:id="3242"/>
      <w:bookmarkEnd w:id="3243"/>
    </w:p>
    <w:p w14:paraId="37647060" w14:textId="77777777" w:rsidR="00A24B30" w:rsidRPr="008E0F64" w:rsidRDefault="00A24B30" w:rsidP="00A24B30">
      <w:pPr>
        <w:pStyle w:val="FOD-normal"/>
      </w:pPr>
      <w:r w:rsidRPr="008E0F64">
        <w:t>Nach Abschluss der Instandhaltungs- oder Reparaturarbeiten muss die Person, die als Verantwortliche für die Instandhaltungsarbeiten bestimmt wurde, die Anlage an den Anlagenverantwortlichen übergeben und ihm per Nachricht mitteilen, in welchem Zustand sich die Anlage zum Zeitpunkt der Übergabe befindet.</w:t>
      </w:r>
    </w:p>
    <w:p w14:paraId="2337DC75" w14:textId="77777777" w:rsidR="00A24B30" w:rsidRPr="008E0F64" w:rsidRDefault="00A24B30" w:rsidP="00A24B30">
      <w:pPr>
        <w:pStyle w:val="FOD-niv3"/>
      </w:pPr>
      <w:bookmarkStart w:id="3244" w:name="_Toc430773726"/>
      <w:bookmarkStart w:id="3245" w:name="_Toc506975382"/>
      <w:bookmarkStart w:id="3246" w:name="_Toc167269818"/>
      <w:bookmarkStart w:id="3247" w:name="_Toc167270978"/>
      <w:bookmarkStart w:id="3248" w:name="_Toc191997332"/>
      <w:r w:rsidRPr="008E0F64">
        <w:t>Abschnitt 9.3.6 - Besondere Vorsichtsmaßnahmen</w:t>
      </w:r>
      <w:bookmarkEnd w:id="3244"/>
      <w:bookmarkEnd w:id="3245"/>
      <w:bookmarkEnd w:id="3246"/>
      <w:bookmarkEnd w:id="3247"/>
      <w:bookmarkEnd w:id="3248"/>
    </w:p>
    <w:p w14:paraId="31113638" w14:textId="77777777" w:rsidR="00A24B30" w:rsidRPr="008E0F64" w:rsidRDefault="00A24B30" w:rsidP="00962ACD">
      <w:pPr>
        <w:pStyle w:val="FOD-niv4"/>
      </w:pPr>
      <w:bookmarkStart w:id="3249" w:name="_Toc430773727"/>
      <w:bookmarkStart w:id="3250" w:name="_Toc506975383"/>
      <w:bookmarkStart w:id="3251" w:name="_Toc167269819"/>
      <w:bookmarkStart w:id="3252" w:name="_Toc167270979"/>
      <w:bookmarkStart w:id="3253" w:name="_Toc191997333"/>
      <w:bookmarkStart w:id="3254" w:name="_Toc196734876"/>
      <w:r w:rsidRPr="008E0F64">
        <w:t>Unterabschnitt 9.3.6.1 - Arbeiten in der Nähe von Freileitungen und unterirdischen Kabeln</w:t>
      </w:r>
      <w:bookmarkEnd w:id="3249"/>
      <w:bookmarkEnd w:id="3250"/>
      <w:bookmarkEnd w:id="3251"/>
      <w:bookmarkEnd w:id="3252"/>
      <w:bookmarkEnd w:id="3253"/>
      <w:bookmarkEnd w:id="3254"/>
    </w:p>
    <w:p w14:paraId="7C59C148" w14:textId="77777777" w:rsidR="00A24B30" w:rsidRPr="008E0F64" w:rsidRDefault="00A24B30" w:rsidP="00445351">
      <w:pPr>
        <w:pStyle w:val="FOD-normal"/>
        <w:numPr>
          <w:ilvl w:val="0"/>
          <w:numId w:val="452"/>
        </w:numPr>
        <w:rPr>
          <w:b/>
        </w:rPr>
      </w:pPr>
      <w:r w:rsidRPr="008E0F64">
        <w:rPr>
          <w:b/>
        </w:rPr>
        <w:t>Bei Arbeiten in der Annäherungszone von Freileitungen zu beachtende Vorsichtsmaßnahmen</w:t>
      </w:r>
    </w:p>
    <w:p w14:paraId="1A58D72D" w14:textId="77777777" w:rsidR="00A24B30" w:rsidRPr="008E0F64" w:rsidRDefault="00A24B30" w:rsidP="00A24B30">
      <w:pPr>
        <w:pStyle w:val="FOD-normal"/>
      </w:pPr>
      <w:r w:rsidRPr="008E0F64">
        <w:t xml:space="preserve">Arbeiten in der Annäherungszone von Freileitungen mit "blanken oder ähnlichen Leitern" unterliegen den Vorschriften der </w:t>
      </w:r>
      <w:r w:rsidRPr="008E0F64">
        <w:rPr>
          <w:i/>
          <w:iCs/>
        </w:rPr>
        <w:t>Abschnitte 9.3.1</w:t>
      </w:r>
      <w:r w:rsidRPr="008E0F64">
        <w:t xml:space="preserve"> bis </w:t>
      </w:r>
      <w:r w:rsidRPr="008E0F64">
        <w:rPr>
          <w:i/>
          <w:iCs/>
        </w:rPr>
        <w:t>9.3.5</w:t>
      </w:r>
      <w:r w:rsidRPr="008E0F64">
        <w:t xml:space="preserve"> und bedürfen der vorherigen schriftlichen Erlaubnis des Verwalters der Leitung, der den Antragsteller über die spezifischen Risiken und die möglicherweise zu treffenden Sicherheitsmaßnahmen informiert.</w:t>
      </w:r>
    </w:p>
    <w:p w14:paraId="5D43A21A" w14:textId="77777777" w:rsidR="00A24B30" w:rsidRPr="008E0F64" w:rsidRDefault="00A24B30" w:rsidP="00A24B30">
      <w:pPr>
        <w:pStyle w:val="FOD-normal"/>
      </w:pPr>
      <w:r w:rsidRPr="008E0F64">
        <w:t>Ferner muss bei der Festlegung der Annährungszone vom ungünstigsten Zustand der Leitung ausgegangen werden.</w:t>
      </w:r>
    </w:p>
    <w:p w14:paraId="06AEA799" w14:textId="77777777" w:rsidR="00A24B30" w:rsidRPr="008E0F64" w:rsidRDefault="00A24B30" w:rsidP="00445351">
      <w:pPr>
        <w:pStyle w:val="FOD-normal"/>
        <w:keepNext/>
        <w:numPr>
          <w:ilvl w:val="0"/>
          <w:numId w:val="452"/>
        </w:numPr>
        <w:rPr>
          <w:b/>
        </w:rPr>
      </w:pPr>
      <w:r w:rsidRPr="008E0F64">
        <w:rPr>
          <w:b/>
        </w:rPr>
        <w:t>Bei Arbeiten in der Nähe von unterirdischen elektrischen Kabeln zu beachtende Vorsichtsmaßnahmen</w:t>
      </w:r>
    </w:p>
    <w:p w14:paraId="75605E7D" w14:textId="7F6B6A8D" w:rsidR="00A24B30" w:rsidRPr="008E0F64" w:rsidRDefault="00F330AC" w:rsidP="00A24B30">
      <w:pPr>
        <w:pStyle w:val="FOD-normal"/>
        <w:keepNext/>
        <w:rPr>
          <w:i/>
        </w:rPr>
      </w:pPr>
      <w:r w:rsidRPr="008E0F64">
        <w:rPr>
          <w:i/>
        </w:rPr>
        <w:t xml:space="preserve">b.1 - </w:t>
      </w:r>
      <w:r w:rsidR="00A24B30" w:rsidRPr="008E0F64">
        <w:rPr>
          <w:i/>
        </w:rPr>
        <w:t>Grundsatz</w:t>
      </w:r>
    </w:p>
    <w:p w14:paraId="0D15CD4F" w14:textId="77777777" w:rsidR="00A24B30" w:rsidRPr="008E0F64" w:rsidRDefault="00A24B30" w:rsidP="00A24B30">
      <w:pPr>
        <w:pStyle w:val="FOD-normal"/>
        <w:keepNext/>
        <w:keepLines/>
      </w:pPr>
      <w:r w:rsidRPr="008E0F64">
        <w:t xml:space="preserve">In der Nähe eines unterirdischen elektrischen Kabels dürfen keine Erd-, Pflaster- oder ähnliche Arbeiten durchgeführt werden ohne vorherige Rücksprache mit dem Eigentümer des Grund und Bodens, der Behörde, die die möglicherweise benutzte öffentliche Straße verwaltet, und dem Verwalter des Kabels. Diese Rücksprache muss unabhängig von dem Vorhandensein von Kennzeichnungen wie in </w:t>
      </w:r>
      <w:r w:rsidRPr="008E0F64">
        <w:rPr>
          <w:i/>
          <w:iCs/>
        </w:rPr>
        <w:t>Unterabschnitt 5.2.9.2</w:t>
      </w:r>
      <w:r w:rsidRPr="008E0F64">
        <w:t xml:space="preserve"> und </w:t>
      </w:r>
      <w:r w:rsidRPr="008E0F64">
        <w:rPr>
          <w:i/>
          <w:iCs/>
        </w:rPr>
        <w:t>Abschnitt 9.1.5</w:t>
      </w:r>
      <w:r w:rsidRPr="008E0F64">
        <w:t xml:space="preserve"> vorgesehen gehalten werden.</w:t>
      </w:r>
    </w:p>
    <w:p w14:paraId="187218C2" w14:textId="77777777" w:rsidR="00A24B30" w:rsidRPr="008E0F64" w:rsidRDefault="00A24B30" w:rsidP="00A24B30">
      <w:pPr>
        <w:pStyle w:val="FOD-normal"/>
      </w:pPr>
      <w:r w:rsidRPr="008E0F64">
        <w:t>Abgesehen von dieser Rücksprache darf erst zur eigentlichen Ausführung der Arbeiten übergegangen werden, nachdem die Kabel lokalisiert worden sind.</w:t>
      </w:r>
    </w:p>
    <w:p w14:paraId="6C2C81C5" w14:textId="53FB1350" w:rsidR="00A24B30" w:rsidRPr="008E0F64" w:rsidRDefault="00A24B30" w:rsidP="00A24B30">
      <w:pPr>
        <w:pStyle w:val="FOD-normal"/>
        <w:rPr>
          <w:i/>
        </w:rPr>
      </w:pPr>
      <w:r w:rsidRPr="008E0F64">
        <w:rPr>
          <w:i/>
        </w:rPr>
        <w:t>b.2</w:t>
      </w:r>
      <w:r w:rsidR="00F330AC" w:rsidRPr="008E0F64">
        <w:rPr>
          <w:i/>
        </w:rPr>
        <w:t xml:space="preserve"> - </w:t>
      </w:r>
      <w:r w:rsidRPr="008E0F64">
        <w:rPr>
          <w:i/>
        </w:rPr>
        <w:t>Dringlichkeitsfall</w:t>
      </w:r>
    </w:p>
    <w:p w14:paraId="027B64B9" w14:textId="77777777" w:rsidR="00A24B30" w:rsidRPr="008E0F64" w:rsidRDefault="00A24B30" w:rsidP="00A24B30">
      <w:pPr>
        <w:pStyle w:val="FOD-normal"/>
      </w:pPr>
      <w:r w:rsidRPr="008E0F64">
        <w:t xml:space="preserve">Die Bestimmungen von </w:t>
      </w:r>
      <w:r w:rsidRPr="008E0F64">
        <w:rPr>
          <w:i/>
        </w:rPr>
        <w:t>Punkt b.1</w:t>
      </w:r>
      <w:r w:rsidRPr="008E0F64">
        <w:t xml:space="preserve"> Absatz 1 müssen nicht eingehalten werden, wenn dringende Arbeiten erforderlich sind, um die Kontinuität des Dienstes zu gewährleisten. Auch wenn es nicht möglich ist, Rücksprache zu halten, bleibt die Vorschrift der vorherigen Lokalisierung der Kabel dennoch bestehen.</w:t>
      </w:r>
    </w:p>
    <w:p w14:paraId="52D3ADF3" w14:textId="5E0119C9" w:rsidR="00A24B30" w:rsidRPr="008E0F64" w:rsidRDefault="00F330AC" w:rsidP="00A24B30">
      <w:pPr>
        <w:pStyle w:val="FOD-normal"/>
        <w:rPr>
          <w:i/>
        </w:rPr>
      </w:pPr>
      <w:r w:rsidRPr="008E0F64">
        <w:rPr>
          <w:i/>
        </w:rPr>
        <w:t xml:space="preserve">b.3 - </w:t>
      </w:r>
      <w:r w:rsidR="00A24B30" w:rsidRPr="008E0F64">
        <w:rPr>
          <w:i/>
        </w:rPr>
        <w:t>Einsatz/Benutzung von Erdbaumaschinen und mechanischen Erdbaugeräten</w:t>
      </w:r>
    </w:p>
    <w:p w14:paraId="1DC52B95" w14:textId="77777777" w:rsidR="00A24B30" w:rsidRPr="008E0F64" w:rsidRDefault="00A24B30" w:rsidP="00A24B30">
      <w:pPr>
        <w:pStyle w:val="FOD-normal"/>
      </w:pPr>
      <w:r w:rsidRPr="008E0F64">
        <w:t>Maschinen oder mechanische Geräte dürfen nicht innerhalb eines Bereichs eingesetzt werden, der durch zwei vertikale Flächen in einem Abstand von 50 cm an beiden Seiten des Kabels begrenzt ist, es sei denn, Unternehmer und Verwalter des Kabels haben sich im Voraus auf die einzuhaltenden Bedingungen geeinigt.</w:t>
      </w:r>
    </w:p>
    <w:p w14:paraId="3025B79D" w14:textId="77777777" w:rsidR="00A24B30" w:rsidRPr="008E0F64" w:rsidRDefault="00A24B30" w:rsidP="00A24B30">
      <w:pPr>
        <w:pStyle w:val="FOD-niv2"/>
      </w:pPr>
      <w:bookmarkStart w:id="3255" w:name="_Toc16234771"/>
      <w:bookmarkStart w:id="3256" w:name="_Toc167269820"/>
      <w:bookmarkStart w:id="3257" w:name="_Toc167269896"/>
      <w:bookmarkStart w:id="3258" w:name="_Toc167270980"/>
      <w:bookmarkStart w:id="3259" w:name="_Toc191997334"/>
      <w:bookmarkStart w:id="3260" w:name="_Toc196465663"/>
      <w:bookmarkStart w:id="3261" w:name="_Toc202779220"/>
      <w:r w:rsidRPr="008E0F64">
        <w:lastRenderedPageBreak/>
        <w:t>Kapitel 9.4 - Sicherheitszeichen</w:t>
      </w:r>
      <w:bookmarkEnd w:id="3255"/>
      <w:bookmarkEnd w:id="3256"/>
      <w:bookmarkEnd w:id="3257"/>
      <w:bookmarkEnd w:id="3258"/>
      <w:bookmarkEnd w:id="3259"/>
      <w:bookmarkEnd w:id="3260"/>
      <w:bookmarkEnd w:id="3261"/>
    </w:p>
    <w:p w14:paraId="3201DCA0" w14:textId="77777777" w:rsidR="00A24B30" w:rsidRPr="008E0F64" w:rsidRDefault="00A24B30" w:rsidP="00A24B30">
      <w:pPr>
        <w:pStyle w:val="FOD-niv3"/>
      </w:pPr>
      <w:bookmarkStart w:id="3262" w:name="_Toc167269821"/>
      <w:bookmarkStart w:id="3263" w:name="_Toc167270981"/>
      <w:bookmarkStart w:id="3264" w:name="_Toc191997335"/>
      <w:r w:rsidRPr="008E0F64">
        <w:t>Abschnitt 9.4.1 - Schilder zur Warnung vor den Gefahren elektrischer Anlagen</w:t>
      </w:r>
      <w:bookmarkEnd w:id="3262"/>
      <w:bookmarkEnd w:id="3263"/>
      <w:bookmarkEnd w:id="3264"/>
    </w:p>
    <w:p w14:paraId="0C79B0C2" w14:textId="77777777" w:rsidR="00A24B30" w:rsidRPr="008E0F64" w:rsidRDefault="00A24B30" w:rsidP="00A24B30">
      <w:pPr>
        <w:pStyle w:val="FOD-normal"/>
        <w:keepNext/>
      </w:pPr>
      <w:r w:rsidRPr="008E0F64">
        <w:t>Ein oder mehrere Warnschilder weisen hin auf:</w:t>
      </w:r>
    </w:p>
    <w:p w14:paraId="337EB2A8" w14:textId="77777777" w:rsidR="00A24B30" w:rsidRPr="008E0F64" w:rsidRDefault="00A24B30" w:rsidP="00445351">
      <w:pPr>
        <w:pStyle w:val="FOD-opsomming1"/>
        <w:keepNext/>
        <w:numPr>
          <w:ilvl w:val="0"/>
          <w:numId w:val="341"/>
        </w:numPr>
      </w:pPr>
      <w:r w:rsidRPr="008E0F64">
        <w:t>nicht abgeschlossene elektrische Betriebstätten,</w:t>
      </w:r>
    </w:p>
    <w:p w14:paraId="1E98A901" w14:textId="77777777" w:rsidR="00A24B30" w:rsidRPr="008E0F64" w:rsidRDefault="00A24B30" w:rsidP="00445351">
      <w:pPr>
        <w:pStyle w:val="FOD-opsomming1"/>
        <w:keepNext/>
        <w:numPr>
          <w:ilvl w:val="0"/>
          <w:numId w:val="341"/>
        </w:numPr>
      </w:pPr>
      <w:r w:rsidRPr="008E0F64">
        <w:t>abgeschlossene elektrische Betriebsstätten,</w:t>
      </w:r>
    </w:p>
    <w:p w14:paraId="61985A43" w14:textId="4ACBA15E" w:rsidR="00A24B30" w:rsidRPr="008E0F64" w:rsidRDefault="00A24B30" w:rsidP="00445351">
      <w:pPr>
        <w:pStyle w:val="FOD-opsomming1"/>
        <w:numPr>
          <w:ilvl w:val="0"/>
          <w:numId w:val="341"/>
        </w:numPr>
      </w:pPr>
      <w:r w:rsidRPr="008E0F64">
        <w:t>elektrische Anlagen, Maschinen, Geräte und Leitungen mit Niederspannung und Kleinspannung, die, abgesehen von den beiden vorerwähnten Fällen, nicht vollständig gegen direktes Berühren geschützt sind,</w:t>
      </w:r>
    </w:p>
    <w:p w14:paraId="2CCBA072" w14:textId="77777777" w:rsidR="00A24B30" w:rsidRPr="008E0F64" w:rsidRDefault="00A24B30" w:rsidP="00445351">
      <w:pPr>
        <w:pStyle w:val="FOD-opsomming1"/>
        <w:numPr>
          <w:ilvl w:val="0"/>
          <w:numId w:val="341"/>
        </w:numPr>
      </w:pPr>
      <w:r w:rsidRPr="008E0F64">
        <w:t>elektrische Verteiler- und Schaltgerätekombinationen, Maschinen, Geräte und Leitungen mit Hochspannung an gewöhnlichen Orten.</w:t>
      </w:r>
    </w:p>
    <w:p w14:paraId="1AD702AB" w14:textId="77777777" w:rsidR="00A24B30" w:rsidRPr="008E0F64" w:rsidRDefault="00A24B30" w:rsidP="00A24B30">
      <w:pPr>
        <w:pStyle w:val="FOD-normal"/>
      </w:pPr>
      <w:r w:rsidRPr="008E0F64">
        <w:t>Für Freileitungen und unterirdische elektrische Leitungen sowie deren Zubehörteile sind solche Warnschilder jedoch nicht vorgeschrieben.</w:t>
      </w:r>
    </w:p>
    <w:p w14:paraId="458E1803" w14:textId="77777777" w:rsidR="00A24B30" w:rsidRPr="008E0F64" w:rsidRDefault="00A24B30" w:rsidP="00A24B30">
      <w:pPr>
        <w:pStyle w:val="FOD-normal"/>
      </w:pPr>
      <w:r w:rsidRPr="008E0F64">
        <w:t>Warnschilder haben die Form eines auf eine Seite gelegten gleichseitigen Dreiecks. Entsprechend den diesbezüglichen vom König bestätigten oder vom NBN registrierten Normen sind sie mit einem schwarzen Rand gesäumt und in ihrer Mitte befindet sich vor gelbem Hintergrund ein schwarzer Blitz.</w:t>
      </w:r>
    </w:p>
    <w:p w14:paraId="773C0646" w14:textId="77777777" w:rsidR="00A24B30" w:rsidRPr="008E0F64" w:rsidRDefault="00A24B30" w:rsidP="00A24B30">
      <w:pPr>
        <w:pStyle w:val="FOD-fig-tab-titel"/>
      </w:pPr>
      <w:bookmarkStart w:id="3265" w:name="_Toc16234861"/>
      <w:bookmarkStart w:id="3266" w:name="_Toc167267780"/>
      <w:bookmarkStart w:id="3267" w:name="_Toc167268943"/>
      <w:bookmarkStart w:id="3268" w:name="_Toc167270103"/>
      <w:bookmarkStart w:id="3269" w:name="_Toc202794542"/>
      <w:r w:rsidRPr="008E0F64">
        <w:t>Abbildung 9.1 - Warnschild</w:t>
      </w:r>
      <w:bookmarkEnd w:id="3265"/>
      <w:bookmarkEnd w:id="3266"/>
      <w:bookmarkEnd w:id="3267"/>
      <w:bookmarkEnd w:id="3268"/>
      <w:bookmarkEnd w:id="3269"/>
    </w:p>
    <w:p w14:paraId="54C9ADCE" w14:textId="77777777" w:rsidR="00A24B30" w:rsidRPr="008E0F64" w:rsidRDefault="00A24B30" w:rsidP="00A24B30">
      <w:pPr>
        <w:pStyle w:val="FOD-afb"/>
      </w:pPr>
      <w:r w:rsidRPr="008E0F64">
        <w:rPr>
          <w:lang w:eastAsia="fr-BE"/>
        </w:rPr>
        <w:drawing>
          <wp:inline distT="0" distB="0" distL="0" distR="0" wp14:anchorId="27C79114" wp14:editId="2E156E81">
            <wp:extent cx="826321" cy="732064"/>
            <wp:effectExtent l="0" t="0" r="0" b="0"/>
            <wp:docPr id="16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lectricDanger.png"/>
                    <pic:cNvPicPr/>
                  </pic:nvPicPr>
                  <pic:blipFill>
                    <a:blip r:embed="rId285" cstate="print">
                      <a:extLst>
                        <a:ext uri="{28A0092B-C50C-407E-A947-70E740481C1C}">
                          <a14:useLocalDpi xmlns:a14="http://schemas.microsoft.com/office/drawing/2010/main" val="0"/>
                        </a:ext>
                      </a:extLst>
                    </a:blip>
                    <a:stretch>
                      <a:fillRect/>
                    </a:stretch>
                  </pic:blipFill>
                  <pic:spPr>
                    <a:xfrm>
                      <a:off x="0" y="0"/>
                      <a:ext cx="826458" cy="732185"/>
                    </a:xfrm>
                    <a:prstGeom prst="rect">
                      <a:avLst/>
                    </a:prstGeom>
                  </pic:spPr>
                </pic:pic>
              </a:graphicData>
            </a:graphic>
          </wp:inline>
        </w:drawing>
      </w:r>
      <w:r w:rsidRPr="008E0F64">
        <w:t xml:space="preserve"> </w:t>
      </w:r>
    </w:p>
    <w:p w14:paraId="581D93C6" w14:textId="77777777" w:rsidR="00A24B30" w:rsidRPr="008E0F64" w:rsidRDefault="00A24B30" w:rsidP="00A24B30">
      <w:pPr>
        <w:pStyle w:val="FOD-niv3"/>
      </w:pPr>
      <w:bookmarkStart w:id="3270" w:name="_Toc167269822"/>
      <w:bookmarkStart w:id="3271" w:name="_Toc167270982"/>
      <w:bookmarkStart w:id="3272" w:name="_Toc191997336"/>
      <w:r w:rsidRPr="008E0F64">
        <w:t>Abschnitt 9.4.2 - Verbotsschilder</w:t>
      </w:r>
      <w:bookmarkEnd w:id="3270"/>
      <w:bookmarkEnd w:id="3271"/>
      <w:bookmarkEnd w:id="3272"/>
    </w:p>
    <w:p w14:paraId="01BAE7E7" w14:textId="77777777" w:rsidR="00A24B30" w:rsidRPr="008E0F64" w:rsidRDefault="00A24B30" w:rsidP="00A24B30">
      <w:pPr>
        <w:pStyle w:val="FOD-normal"/>
      </w:pPr>
      <w:r w:rsidRPr="008E0F64">
        <w:t>Verbotsschilder werden an bestimmten Geräten, Maschinen und elektrischen Leitungen oder an den Türen, die Zugang dazu bieten, angebracht, wenn Berührung oder Annäherung gefährlich sein kann, selbst wenn die Gefahr nicht auf den ersten Blick erkennbar ist (zum Beispiel Kondensatoren, die nach der Ausschaltung des Netzes geladen bleiben, ferngesteuerte Anlagen, ...).</w:t>
      </w:r>
    </w:p>
    <w:p w14:paraId="7A5F3BA4" w14:textId="77777777" w:rsidR="00A24B30" w:rsidRPr="008E0F64" w:rsidRDefault="00A24B30" w:rsidP="00A24B30">
      <w:pPr>
        <w:pStyle w:val="FOD-normal"/>
      </w:pPr>
      <w:r w:rsidRPr="008E0F64">
        <w:t>Entsprechend den diesbezüglichen vom König bestätigten oder vom NBN registrierten Normen sind Verbotsschilder kreisförmig und mit einem roten Rand gesäumt, der zudem diagonal über das Schild verläuft, und in ihrer Mitte befindet sich vor weißem Hintergrund ein schwarzes Symbol, das ein unter Spannung stehendes Teil, einen Blitz und den Umriss eines Menschen darstellt.</w:t>
      </w:r>
    </w:p>
    <w:p w14:paraId="328001A9" w14:textId="77777777" w:rsidR="00A24B30" w:rsidRPr="008E0F64" w:rsidRDefault="00A24B30" w:rsidP="00A24B30">
      <w:pPr>
        <w:pStyle w:val="FOD-fig-tab-titel"/>
      </w:pPr>
      <w:bookmarkStart w:id="3273" w:name="_Toc16234862"/>
      <w:bookmarkStart w:id="3274" w:name="_Toc167267781"/>
      <w:bookmarkStart w:id="3275" w:name="_Toc167268944"/>
      <w:bookmarkStart w:id="3276" w:name="_Toc167270104"/>
      <w:bookmarkStart w:id="3277" w:name="_Toc202794543"/>
      <w:r w:rsidRPr="008E0F64">
        <w:t>Abbildung 9.2 - Verbotsschild</w:t>
      </w:r>
      <w:bookmarkEnd w:id="3273"/>
      <w:bookmarkEnd w:id="3274"/>
      <w:bookmarkEnd w:id="3275"/>
      <w:bookmarkEnd w:id="3276"/>
      <w:bookmarkEnd w:id="3277"/>
    </w:p>
    <w:p w14:paraId="73CC7D58" w14:textId="77777777" w:rsidR="00A24B30" w:rsidRPr="008E0F64" w:rsidRDefault="00A24B30" w:rsidP="00A24B30">
      <w:pPr>
        <w:pStyle w:val="FOD-afb"/>
      </w:pPr>
      <w:r w:rsidRPr="008E0F64">
        <w:rPr>
          <w:lang w:eastAsia="fr-BE"/>
        </w:rPr>
        <w:drawing>
          <wp:inline distT="0" distB="0" distL="0" distR="0" wp14:anchorId="073D1439" wp14:editId="0E959BB0">
            <wp:extent cx="733367" cy="734669"/>
            <wp:effectExtent l="0" t="0" r="0" b="8890"/>
            <wp:docPr id="160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nterdiction électrique.png"/>
                    <pic:cNvPicPr/>
                  </pic:nvPicPr>
                  <pic:blipFill>
                    <a:blip r:embed="rId286" cstate="print">
                      <a:extLst>
                        <a:ext uri="{28A0092B-C50C-407E-A947-70E740481C1C}">
                          <a14:useLocalDpi xmlns:a14="http://schemas.microsoft.com/office/drawing/2010/main" val="0"/>
                        </a:ext>
                      </a:extLst>
                    </a:blip>
                    <a:stretch>
                      <a:fillRect/>
                    </a:stretch>
                  </pic:blipFill>
                  <pic:spPr>
                    <a:xfrm>
                      <a:off x="0" y="0"/>
                      <a:ext cx="732200" cy="733500"/>
                    </a:xfrm>
                    <a:prstGeom prst="rect">
                      <a:avLst/>
                    </a:prstGeom>
                  </pic:spPr>
                </pic:pic>
              </a:graphicData>
            </a:graphic>
          </wp:inline>
        </w:drawing>
      </w:r>
    </w:p>
    <w:p w14:paraId="06F187B7" w14:textId="77777777" w:rsidR="00A24B30" w:rsidRPr="008E0F64" w:rsidRDefault="00A24B30" w:rsidP="00A24B30">
      <w:pPr>
        <w:pStyle w:val="FOD-niv3"/>
      </w:pPr>
      <w:bookmarkStart w:id="3278" w:name="_Toc167269823"/>
      <w:bookmarkStart w:id="3279" w:name="_Toc167270983"/>
      <w:bookmarkStart w:id="3280" w:name="_Toc191997337"/>
      <w:r w:rsidRPr="008E0F64">
        <w:t>Abschnitt 9.4.3 - Platz und Abmessungen der Schilder</w:t>
      </w:r>
      <w:bookmarkEnd w:id="3278"/>
      <w:bookmarkEnd w:id="3279"/>
      <w:bookmarkEnd w:id="3280"/>
    </w:p>
    <w:p w14:paraId="7AF03CF0" w14:textId="77777777" w:rsidR="00A24B30" w:rsidRPr="008E0F64" w:rsidRDefault="00A24B30" w:rsidP="00A24B30">
      <w:pPr>
        <w:pStyle w:val="FOD-normal"/>
      </w:pPr>
      <w:r w:rsidRPr="008E0F64">
        <w:t>Der Platz und die Abmessungen all dieser Schilder werden einerseits unter Berücksichtigung der Abmessungen der Anlagen, Maschinen, Geräte und elektrischen Leitungen, an denen sie angebracht werden, und andererseits unter Berücksichtigung des üblichen angemessenen Betrachtungsabstands gewählt.</w:t>
      </w:r>
    </w:p>
    <w:p w14:paraId="6D5EABA3" w14:textId="77777777" w:rsidR="00A24B30" w:rsidRPr="008E0F64" w:rsidRDefault="00A24B30" w:rsidP="00A24B30">
      <w:pPr>
        <w:pStyle w:val="FOD-niv2"/>
      </w:pPr>
      <w:bookmarkStart w:id="3281" w:name="_Toc16234772"/>
      <w:bookmarkStart w:id="3282" w:name="_Toc167269824"/>
      <w:bookmarkStart w:id="3283" w:name="_Toc167269897"/>
      <w:bookmarkStart w:id="3284" w:name="_Toc167270984"/>
      <w:bookmarkStart w:id="3285" w:name="_Toc191997338"/>
      <w:bookmarkStart w:id="3286" w:name="_Toc196465664"/>
      <w:bookmarkStart w:id="3287" w:name="_Toc202779221"/>
      <w:r w:rsidRPr="008E0F64">
        <w:t>Kapitel 9.5 - Verbotsbestimmungen</w:t>
      </w:r>
      <w:bookmarkEnd w:id="3281"/>
      <w:bookmarkEnd w:id="3282"/>
      <w:bookmarkEnd w:id="3283"/>
      <w:bookmarkEnd w:id="3284"/>
      <w:bookmarkEnd w:id="3285"/>
      <w:bookmarkEnd w:id="3286"/>
      <w:bookmarkEnd w:id="3287"/>
    </w:p>
    <w:p w14:paraId="63EB6E25" w14:textId="77777777" w:rsidR="00A24B30" w:rsidRPr="008E0F64" w:rsidRDefault="00A24B30" w:rsidP="00A24B30">
      <w:pPr>
        <w:pStyle w:val="FOD-normal"/>
      </w:pPr>
      <w:r w:rsidRPr="008E0F64">
        <w:t xml:space="preserve">Mit Ausnahme der in </w:t>
      </w:r>
      <w:r w:rsidRPr="008E0F64">
        <w:rPr>
          <w:i/>
          <w:iCs/>
        </w:rPr>
        <w:t>Kapitel 9.3</w:t>
      </w:r>
      <w:r w:rsidRPr="008E0F64">
        <w:t xml:space="preserve"> vorgesehenen Fälle ist es verboten:</w:t>
      </w:r>
    </w:p>
    <w:p w14:paraId="59ED6ADD" w14:textId="77777777" w:rsidR="00A24B30" w:rsidRPr="008E0F64" w:rsidRDefault="00A24B30" w:rsidP="00445351">
      <w:pPr>
        <w:pStyle w:val="FOD-opsomming1"/>
        <w:keepNext/>
        <w:widowControl/>
        <w:numPr>
          <w:ilvl w:val="0"/>
          <w:numId w:val="342"/>
        </w:numPr>
      </w:pPr>
      <w:r w:rsidRPr="008E0F64">
        <w:t>den Schutz gegen elektrischen Schlag durch direktes oder indirektes Berühren zu entfernen, beschädigen oder zerstören,</w:t>
      </w:r>
    </w:p>
    <w:p w14:paraId="04298FEF" w14:textId="77777777" w:rsidR="00A24B30" w:rsidRPr="008E0F64" w:rsidRDefault="00A24B30" w:rsidP="00445351">
      <w:pPr>
        <w:pStyle w:val="FOD-opsomming1"/>
        <w:numPr>
          <w:ilvl w:val="0"/>
          <w:numId w:val="342"/>
        </w:numPr>
      </w:pPr>
      <w:r w:rsidRPr="008E0F64">
        <w:t xml:space="preserve">aktive unter Spannung stehende Teile elektrischer Geräte unnötig zu berühren, es sei denn, es handelt sich um Betriebsmittel mit Sicherheitskleinspannung, die die in </w:t>
      </w:r>
      <w:r w:rsidRPr="008E0F64">
        <w:rPr>
          <w:i/>
          <w:iCs/>
        </w:rPr>
        <w:t>Unterabschnitt 4.2.2.2</w:t>
      </w:r>
      <w:r w:rsidRPr="008E0F64">
        <w:t xml:space="preserve"> erwähnten Werten nicht überschreitet,</w:t>
      </w:r>
    </w:p>
    <w:p w14:paraId="498369AA" w14:textId="77777777" w:rsidR="00A24B30" w:rsidRPr="008E0F64" w:rsidRDefault="00A24B30" w:rsidP="00445351">
      <w:pPr>
        <w:pStyle w:val="FOD-opsomming1"/>
        <w:numPr>
          <w:ilvl w:val="0"/>
          <w:numId w:val="342"/>
        </w:numPr>
      </w:pPr>
      <w:r w:rsidRPr="008E0F64">
        <w:t>Schutzsysteme von elektrischen Anlagen zu entfernen, beschädigen oder zerstören.</w:t>
      </w:r>
      <w:bookmarkEnd w:id="3113"/>
    </w:p>
    <w:p w14:paraId="51796E2E" w14:textId="77777777" w:rsidR="00A24B30" w:rsidRPr="008E0F64" w:rsidRDefault="00A24B30" w:rsidP="00A24B30">
      <w:pPr>
        <w:tabs>
          <w:tab w:val="left" w:pos="-720"/>
        </w:tabs>
        <w:spacing w:after="0" w:line="240" w:lineRule="auto"/>
        <w:rPr>
          <w:rFonts w:ascii="Trebuchet MS" w:hAnsi="Trebuchet MS" w:cs="Arial"/>
          <w:sz w:val="19"/>
          <w:szCs w:val="19"/>
        </w:rPr>
      </w:pPr>
    </w:p>
    <w:p w14:paraId="6DC50ECA" w14:textId="16634739" w:rsidR="00F56B06" w:rsidRPr="008E0F64" w:rsidRDefault="008570D1" w:rsidP="007B0FD5">
      <w:pPr>
        <w:pStyle w:val="FOD-normal"/>
        <w:rPr>
          <w:i/>
          <w:iCs/>
          <w:color w:val="000000" w:themeColor="text1"/>
        </w:rPr>
      </w:pPr>
      <w:r w:rsidRPr="008E0F64">
        <w:rPr>
          <w:i/>
          <w:iCs/>
          <w:color w:val="000000" w:themeColor="text1"/>
        </w:rPr>
        <w:t>[Buch </w:t>
      </w:r>
      <w:r w:rsidR="00D43AD6" w:rsidRPr="008E0F64">
        <w:rPr>
          <w:i/>
          <w:iCs/>
          <w:color w:val="000000" w:themeColor="text1"/>
        </w:rPr>
        <w:t>1</w:t>
      </w:r>
      <w:r w:rsidRPr="008E0F64">
        <w:rPr>
          <w:i/>
          <w:iCs/>
          <w:color w:val="000000" w:themeColor="text1"/>
        </w:rPr>
        <w:t xml:space="preserve"> abgeändert durch Art. 1 </w:t>
      </w:r>
      <w:r w:rsidR="00D11C59" w:rsidRPr="008E0F64">
        <w:rPr>
          <w:i/>
          <w:iCs/>
          <w:color w:val="000000" w:themeColor="text1"/>
        </w:rPr>
        <w:t>und Art. 2 Nr. 1 und 4</w:t>
      </w:r>
      <w:r w:rsidRPr="008E0F64">
        <w:rPr>
          <w:i/>
          <w:iCs/>
          <w:color w:val="000000" w:themeColor="text1"/>
        </w:rPr>
        <w:t xml:space="preserve"> des K.E. vom 10. Juli 2022 (B.S. vom</w:t>
      </w:r>
      <w:r w:rsidR="00616898" w:rsidRPr="008E0F64">
        <w:rPr>
          <w:i/>
          <w:iCs/>
          <w:color w:val="000000" w:themeColor="text1"/>
        </w:rPr>
        <w:t xml:space="preserve"> </w:t>
      </w:r>
      <w:r w:rsidRPr="008E0F64">
        <w:rPr>
          <w:i/>
          <w:iCs/>
          <w:color w:val="000000" w:themeColor="text1"/>
        </w:rPr>
        <w:t>16. August 2022)</w:t>
      </w:r>
      <w:r w:rsidR="00245503">
        <w:rPr>
          <w:i/>
          <w:iCs/>
          <w:color w:val="000000" w:themeColor="text1"/>
        </w:rPr>
        <w:t>,</w:t>
      </w:r>
      <w:r w:rsidR="00462534" w:rsidRPr="008E0F64">
        <w:rPr>
          <w:i/>
          <w:iCs/>
          <w:color w:val="000000" w:themeColor="text1"/>
        </w:rPr>
        <w:t xml:space="preserve"> Art. 1 bis 51 des K.E. vom 5. März 2023 (B.S. vom 28. März 2023)</w:t>
      </w:r>
      <w:r w:rsidR="00245503">
        <w:rPr>
          <w:i/>
          <w:iCs/>
          <w:color w:val="000000" w:themeColor="text1"/>
        </w:rPr>
        <w:t xml:space="preserve"> und Art. 1 bis 32 des K.E. vom 3. Oktober 2024)</w:t>
      </w:r>
      <w:r w:rsidRPr="008E0F64">
        <w:rPr>
          <w:i/>
          <w:iCs/>
          <w:color w:val="000000" w:themeColor="text1"/>
        </w:rPr>
        <w:t>]</w:t>
      </w:r>
    </w:p>
    <w:sectPr w:rsidR="00F56B06" w:rsidRPr="008E0F64" w:rsidSect="00962ACD">
      <w:pgSz w:w="11907" w:h="16839" w:code="9"/>
      <w:pgMar w:top="1440" w:right="1162" w:bottom="1440" w:left="1162"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741F23" w14:textId="77777777" w:rsidR="00BC1F9D" w:rsidRDefault="00BC1F9D" w:rsidP="00F32470">
      <w:pPr>
        <w:spacing w:after="0" w:line="240" w:lineRule="auto"/>
      </w:pPr>
      <w:r>
        <w:separator/>
      </w:r>
    </w:p>
  </w:endnote>
  <w:endnote w:type="continuationSeparator" w:id="0">
    <w:p w14:paraId="120B9D9B" w14:textId="77777777" w:rsidR="00BC1F9D" w:rsidRDefault="00BC1F9D" w:rsidP="00F32470">
      <w:pPr>
        <w:spacing w:after="0" w:line="240" w:lineRule="auto"/>
      </w:pPr>
      <w:r>
        <w:continuationSeparator/>
      </w:r>
    </w:p>
  </w:endnote>
  <w:endnote w:type="continuationNotice" w:id="1">
    <w:p w14:paraId="2C3F7C46" w14:textId="77777777" w:rsidR="00BC1F9D" w:rsidRDefault="00BC1F9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Mangal">
    <w:panose1 w:val="00000400000000000000"/>
    <w:charset w:val="00"/>
    <w:family w:val="roman"/>
    <w:pitch w:val="variable"/>
    <w:sig w:usb0="00008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Times New Roman Gras">
    <w:panose1 w:val="02020803070505020304"/>
    <w:charset w:val="00"/>
    <w:family w:val="roman"/>
    <w:notTrueType/>
    <w:pitch w:val="default"/>
  </w:font>
  <w:font w:name="Arial,Italic">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ArialMT">
    <w:panose1 w:val="00000000000000000000"/>
    <w:charset w:val="00"/>
    <w:family w:val="swiss"/>
    <w:notTrueType/>
    <w:pitch w:val="default"/>
    <w:sig w:usb0="00000003" w:usb1="00000000" w:usb2="00000000" w:usb3="00000000" w:csb0="00000001" w:csb1="00000000"/>
  </w:font>
  <w:font w:name="Arial-BoldMT">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863813139"/>
      <w:docPartObj>
        <w:docPartGallery w:val="Page Numbers (Bottom of Page)"/>
        <w:docPartUnique/>
      </w:docPartObj>
    </w:sdtPr>
    <w:sdtEndPr>
      <w:rPr>
        <w:sz w:val="24"/>
        <w:szCs w:val="24"/>
      </w:rPr>
    </w:sdtEndPr>
    <w:sdtContent>
      <w:sdt>
        <w:sdtPr>
          <w:rPr>
            <w:rFonts w:ascii="Arial" w:hAnsi="Arial" w:cs="Arial"/>
          </w:rPr>
          <w:id w:val="715471206"/>
          <w:docPartObj>
            <w:docPartGallery w:val="Page Numbers (Top of Page)"/>
            <w:docPartUnique/>
          </w:docPartObj>
        </w:sdtPr>
        <w:sdtEndPr>
          <w:rPr>
            <w:sz w:val="24"/>
            <w:szCs w:val="24"/>
          </w:rPr>
        </w:sdtEndPr>
        <w:sdtContent>
          <w:p w14:paraId="5E21ABB5" w14:textId="77777777" w:rsidR="00EC3B14" w:rsidRPr="004E50C5" w:rsidRDefault="00EC3B14" w:rsidP="004F0923">
            <w:pPr>
              <w:pStyle w:val="Pieddepage"/>
              <w:rPr>
                <w:rFonts w:ascii="Arial" w:hAnsi="Arial" w:cs="Arial"/>
              </w:rPr>
            </w:pPr>
            <w:r>
              <w:rPr>
                <w:rFonts w:ascii="Arial" w:hAnsi="Arial"/>
              </w:rPr>
              <w:tab/>
            </w:r>
            <w:r>
              <w:rPr>
                <w:rFonts w:ascii="Arial" w:hAnsi="Arial"/>
                <w:b/>
                <w:smallCaps/>
                <w:sz w:val="18"/>
              </w:rPr>
              <w:t>Niederspannungs- und Kleinspannungsanlagen - Inhaltsverzeichnis</w:t>
            </w:r>
            <w:r>
              <w:rPr>
                <w:rFonts w:ascii="Arial" w:hAnsi="Arial"/>
              </w:rPr>
              <w:tab/>
            </w:r>
            <w:r>
              <w:rPr>
                <w:rFonts w:ascii="Arial" w:hAnsi="Arial"/>
                <w:sz w:val="24"/>
              </w:rPr>
              <w:t xml:space="preserve">| </w:t>
            </w:r>
            <w:r w:rsidRPr="003D5FDC">
              <w:rPr>
                <w:rFonts w:ascii="Arial" w:hAnsi="Arial" w:cs="Arial"/>
                <w:b/>
                <w:sz w:val="24"/>
              </w:rPr>
              <w:fldChar w:fldCharType="begin"/>
            </w:r>
            <w:r w:rsidRPr="004E50C5">
              <w:rPr>
                <w:rFonts w:ascii="Arial" w:hAnsi="Arial" w:cs="Arial"/>
                <w:b/>
                <w:sz w:val="24"/>
              </w:rPr>
              <w:instrText xml:space="preserve"> PAGE </w:instrText>
            </w:r>
            <w:r w:rsidRPr="003D5FDC">
              <w:rPr>
                <w:rFonts w:ascii="Arial" w:hAnsi="Arial" w:cs="Arial"/>
                <w:b/>
                <w:sz w:val="24"/>
              </w:rPr>
              <w:fldChar w:fldCharType="separate"/>
            </w:r>
            <w:r>
              <w:rPr>
                <w:rFonts w:ascii="Arial" w:hAnsi="Arial" w:cs="Arial"/>
                <w:b/>
                <w:noProof/>
                <w:sz w:val="24"/>
              </w:rPr>
              <w:t>vii</w:t>
            </w:r>
            <w:r w:rsidRPr="003D5FDC">
              <w:rPr>
                <w:rFonts w:ascii="Arial" w:hAnsi="Arial" w:cs="Arial"/>
                <w:b/>
                <w:sz w:val="24"/>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560950026"/>
      <w:docPartObj>
        <w:docPartGallery w:val="Page Numbers (Bottom of Page)"/>
        <w:docPartUnique/>
      </w:docPartObj>
    </w:sdtPr>
    <w:sdtEndPr>
      <w:rPr>
        <w:sz w:val="24"/>
        <w:szCs w:val="24"/>
      </w:rPr>
    </w:sdtEndPr>
    <w:sdtContent>
      <w:sdt>
        <w:sdtPr>
          <w:rPr>
            <w:rFonts w:ascii="Arial" w:hAnsi="Arial" w:cs="Arial"/>
            <w:sz w:val="21"/>
            <w:szCs w:val="21"/>
          </w:rPr>
          <w:id w:val="-292674404"/>
          <w:docPartObj>
            <w:docPartGallery w:val="Page Numbers (Top of Page)"/>
            <w:docPartUnique/>
          </w:docPartObj>
        </w:sdtPr>
        <w:sdtEndPr>
          <w:rPr>
            <w:sz w:val="24"/>
            <w:szCs w:val="24"/>
          </w:rPr>
        </w:sdtEndPr>
        <w:sdtContent>
          <w:p w14:paraId="551D3855" w14:textId="7E7F69AE" w:rsidR="00BC1F9D" w:rsidRPr="004E50C5" w:rsidRDefault="00BC1F9D" w:rsidP="004F0923">
            <w:pPr>
              <w:pStyle w:val="Pieddepage"/>
              <w:rPr>
                <w:rFonts w:ascii="Arial" w:hAnsi="Arial" w:cs="Arial"/>
              </w:rPr>
            </w:pPr>
            <w:r>
              <w:rPr>
                <w:rFonts w:ascii="Arial" w:hAnsi="Arial"/>
                <w:sz w:val="21"/>
              </w:rPr>
              <w:tab/>
            </w:r>
            <w:r>
              <w:rPr>
                <w:rFonts w:ascii="Arial" w:hAnsi="Arial"/>
                <w:b/>
                <w:smallCaps/>
                <w:sz w:val="18"/>
              </w:rPr>
              <w:t>Niederspannungs- und Kleinspannungsanlagen - Teil 1: Allgemeine Vorschriften</w:t>
            </w:r>
            <w:r>
              <w:rPr>
                <w:rFonts w:ascii="Arial" w:hAnsi="Arial"/>
              </w:rPr>
              <w:tab/>
            </w:r>
            <w:r>
              <w:rPr>
                <w:rFonts w:ascii="Arial" w:hAnsi="Arial"/>
                <w:sz w:val="24"/>
              </w:rPr>
              <w:t xml:space="preserve">| </w:t>
            </w:r>
            <w:r w:rsidRPr="003D5FDC">
              <w:rPr>
                <w:rFonts w:ascii="Arial" w:hAnsi="Arial" w:cs="Arial"/>
                <w:b/>
                <w:sz w:val="24"/>
              </w:rPr>
              <w:fldChar w:fldCharType="begin"/>
            </w:r>
            <w:r w:rsidRPr="004E50C5">
              <w:rPr>
                <w:rFonts w:ascii="Arial" w:hAnsi="Arial" w:cs="Arial"/>
                <w:b/>
                <w:sz w:val="24"/>
              </w:rPr>
              <w:instrText xml:space="preserve"> PAGE </w:instrText>
            </w:r>
            <w:r w:rsidRPr="003D5FDC">
              <w:rPr>
                <w:rFonts w:ascii="Arial" w:hAnsi="Arial" w:cs="Arial"/>
                <w:b/>
                <w:sz w:val="24"/>
              </w:rPr>
              <w:fldChar w:fldCharType="separate"/>
            </w:r>
            <w:r w:rsidR="00A665C3">
              <w:rPr>
                <w:rFonts w:ascii="Arial" w:hAnsi="Arial" w:cs="Arial"/>
                <w:b/>
                <w:noProof/>
                <w:sz w:val="24"/>
              </w:rPr>
              <w:t>4</w:t>
            </w:r>
            <w:r w:rsidRPr="003D5FDC">
              <w:rPr>
                <w:rFonts w:ascii="Arial" w:hAnsi="Arial" w:cs="Arial"/>
                <w:b/>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619802852"/>
      <w:docPartObj>
        <w:docPartGallery w:val="Page Numbers (Bottom of Page)"/>
        <w:docPartUnique/>
      </w:docPartObj>
    </w:sdtPr>
    <w:sdtEndPr>
      <w:rPr>
        <w:sz w:val="24"/>
        <w:szCs w:val="24"/>
      </w:rPr>
    </w:sdtEndPr>
    <w:sdtContent>
      <w:sdt>
        <w:sdtPr>
          <w:rPr>
            <w:rFonts w:ascii="Arial" w:hAnsi="Arial" w:cs="Arial"/>
            <w:sz w:val="21"/>
            <w:szCs w:val="21"/>
          </w:rPr>
          <w:id w:val="-2047826418"/>
          <w:docPartObj>
            <w:docPartGallery w:val="Page Numbers (Top of Page)"/>
            <w:docPartUnique/>
          </w:docPartObj>
        </w:sdtPr>
        <w:sdtEndPr>
          <w:rPr>
            <w:sz w:val="24"/>
            <w:szCs w:val="24"/>
          </w:rPr>
        </w:sdtEndPr>
        <w:sdtContent>
          <w:p w14:paraId="6B3C8212" w14:textId="7A89D8C2" w:rsidR="00BC1F9D" w:rsidRPr="004E50C5" w:rsidRDefault="00BC1F9D" w:rsidP="004F0923">
            <w:pPr>
              <w:pStyle w:val="Pieddepage"/>
              <w:rPr>
                <w:rFonts w:ascii="Arial" w:hAnsi="Arial" w:cs="Arial"/>
              </w:rPr>
            </w:pPr>
            <w:r>
              <w:rPr>
                <w:rFonts w:ascii="Arial" w:hAnsi="Arial"/>
                <w:sz w:val="21"/>
              </w:rPr>
              <w:tab/>
            </w:r>
            <w:r>
              <w:rPr>
                <w:rFonts w:ascii="Arial" w:hAnsi="Arial"/>
                <w:b/>
                <w:smallCaps/>
                <w:sz w:val="18"/>
              </w:rPr>
              <w:t>Niederspannungs- und Kleinspannungsanlagen - Teil 2: Begriffe und Begriffsbestimmungen</w:t>
            </w:r>
            <w:r>
              <w:rPr>
                <w:rFonts w:ascii="Arial" w:hAnsi="Arial"/>
              </w:rPr>
              <w:tab/>
            </w:r>
            <w:r>
              <w:rPr>
                <w:rFonts w:ascii="Arial" w:hAnsi="Arial"/>
                <w:sz w:val="24"/>
              </w:rPr>
              <w:t xml:space="preserve">| </w:t>
            </w:r>
            <w:r w:rsidRPr="003D5FDC">
              <w:rPr>
                <w:rFonts w:ascii="Arial" w:hAnsi="Arial" w:cs="Arial"/>
                <w:b/>
                <w:sz w:val="24"/>
              </w:rPr>
              <w:fldChar w:fldCharType="begin"/>
            </w:r>
            <w:r w:rsidRPr="004E50C5">
              <w:rPr>
                <w:rFonts w:ascii="Arial" w:hAnsi="Arial" w:cs="Arial"/>
                <w:b/>
                <w:sz w:val="24"/>
              </w:rPr>
              <w:instrText xml:space="preserve"> PAGE </w:instrText>
            </w:r>
            <w:r w:rsidRPr="003D5FDC">
              <w:rPr>
                <w:rFonts w:ascii="Arial" w:hAnsi="Arial" w:cs="Arial"/>
                <w:b/>
                <w:sz w:val="24"/>
              </w:rPr>
              <w:fldChar w:fldCharType="separate"/>
            </w:r>
            <w:r w:rsidR="00A665C3">
              <w:rPr>
                <w:rFonts w:ascii="Arial" w:hAnsi="Arial" w:cs="Arial"/>
                <w:b/>
                <w:noProof/>
                <w:sz w:val="24"/>
              </w:rPr>
              <w:t>6</w:t>
            </w:r>
            <w:r w:rsidRPr="003D5FDC">
              <w:rPr>
                <w:rFonts w:ascii="Arial" w:hAnsi="Arial" w:cs="Arial"/>
                <w:b/>
                <w:sz w:val="24"/>
              </w:rPr>
              <w:fldChar w:fldCharType="end"/>
            </w:r>
          </w:p>
        </w:sdtContent>
      </w:sdt>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978983040"/>
      <w:docPartObj>
        <w:docPartGallery w:val="Page Numbers (Bottom of Page)"/>
        <w:docPartUnique/>
      </w:docPartObj>
    </w:sdtPr>
    <w:sdtEndPr>
      <w:rPr>
        <w:sz w:val="24"/>
        <w:szCs w:val="24"/>
      </w:rPr>
    </w:sdtEndPr>
    <w:sdtContent>
      <w:sdt>
        <w:sdtPr>
          <w:rPr>
            <w:rFonts w:ascii="Arial" w:hAnsi="Arial" w:cs="Arial"/>
          </w:rPr>
          <w:id w:val="339971199"/>
          <w:docPartObj>
            <w:docPartGallery w:val="Page Numbers (Top of Page)"/>
            <w:docPartUnique/>
          </w:docPartObj>
        </w:sdtPr>
        <w:sdtEndPr>
          <w:rPr>
            <w:sz w:val="24"/>
            <w:szCs w:val="24"/>
          </w:rPr>
        </w:sdtEndPr>
        <w:sdtContent>
          <w:p w14:paraId="6FA76781" w14:textId="2E8B0FAD" w:rsidR="00BC1F9D" w:rsidRPr="00202BE1" w:rsidRDefault="00BC1F9D" w:rsidP="004F0923">
            <w:pPr>
              <w:pStyle w:val="Pieddepage"/>
              <w:rPr>
                <w:rFonts w:ascii="Arial" w:hAnsi="Arial" w:cs="Arial"/>
              </w:rPr>
            </w:pPr>
            <w:r>
              <w:rPr>
                <w:rFonts w:ascii="Arial" w:hAnsi="Arial"/>
              </w:rPr>
              <w:tab/>
            </w:r>
            <w:r>
              <w:rPr>
                <w:rFonts w:ascii="Arial" w:hAnsi="Arial"/>
                <w:b/>
                <w:smallCaps/>
                <w:sz w:val="18"/>
              </w:rPr>
              <w:t>Niederspannungs- und Kleinspannungsanlagen - Teil 2: Begriffe und Begriffsbestimmungen</w:t>
            </w:r>
            <w:r>
              <w:rPr>
                <w:rFonts w:ascii="Arial" w:hAnsi="Arial"/>
              </w:rPr>
              <w:tab/>
            </w:r>
            <w:r>
              <w:rPr>
                <w:rFonts w:ascii="Arial" w:hAnsi="Arial"/>
                <w:sz w:val="24"/>
              </w:rPr>
              <w:t xml:space="preserve">| </w:t>
            </w:r>
            <w:r w:rsidRPr="003D5FDC">
              <w:rPr>
                <w:rFonts w:ascii="Arial" w:hAnsi="Arial" w:cs="Arial"/>
                <w:b/>
                <w:sz w:val="24"/>
              </w:rPr>
              <w:fldChar w:fldCharType="begin"/>
            </w:r>
            <w:r w:rsidRPr="00202BE1">
              <w:rPr>
                <w:rFonts w:ascii="Arial" w:hAnsi="Arial" w:cs="Arial"/>
                <w:b/>
                <w:sz w:val="24"/>
              </w:rPr>
              <w:instrText xml:space="preserve"> PAGE </w:instrText>
            </w:r>
            <w:r w:rsidRPr="003D5FDC">
              <w:rPr>
                <w:rFonts w:ascii="Arial" w:hAnsi="Arial" w:cs="Arial"/>
                <w:b/>
                <w:sz w:val="24"/>
              </w:rPr>
              <w:fldChar w:fldCharType="separate"/>
            </w:r>
            <w:r w:rsidR="00A665C3">
              <w:rPr>
                <w:rFonts w:ascii="Arial" w:hAnsi="Arial" w:cs="Arial"/>
                <w:b/>
                <w:noProof/>
                <w:sz w:val="24"/>
              </w:rPr>
              <w:t>35</w:t>
            </w:r>
            <w:r w:rsidRPr="003D5FDC">
              <w:rPr>
                <w:rFonts w:ascii="Arial" w:hAnsi="Arial" w:cs="Arial"/>
                <w:b/>
                <w:sz w:val="24"/>
              </w:rPr>
              <w:fldChar w:fldCharType="end"/>
            </w:r>
          </w:p>
        </w:sdtContent>
      </w:sdt>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043640675"/>
      <w:docPartObj>
        <w:docPartGallery w:val="Page Numbers (Bottom of Page)"/>
        <w:docPartUnique/>
      </w:docPartObj>
    </w:sdtPr>
    <w:sdtEndPr>
      <w:rPr>
        <w:sz w:val="24"/>
        <w:szCs w:val="24"/>
      </w:rPr>
    </w:sdtEndPr>
    <w:sdtContent>
      <w:sdt>
        <w:sdtPr>
          <w:rPr>
            <w:rFonts w:ascii="Arial" w:hAnsi="Arial" w:cs="Arial"/>
          </w:rPr>
          <w:id w:val="2028126708"/>
          <w:docPartObj>
            <w:docPartGallery w:val="Page Numbers (Top of Page)"/>
            <w:docPartUnique/>
          </w:docPartObj>
        </w:sdtPr>
        <w:sdtEndPr>
          <w:rPr>
            <w:sz w:val="24"/>
            <w:szCs w:val="24"/>
          </w:rPr>
        </w:sdtEndPr>
        <w:sdtContent>
          <w:p w14:paraId="5849B300" w14:textId="160CD608" w:rsidR="00BC1F9D" w:rsidRPr="00202BE1" w:rsidRDefault="00BC1F9D" w:rsidP="004F0923">
            <w:pPr>
              <w:pStyle w:val="Pieddepage"/>
              <w:rPr>
                <w:rFonts w:ascii="Arial" w:hAnsi="Arial" w:cs="Arial"/>
              </w:rPr>
            </w:pPr>
            <w:r>
              <w:rPr>
                <w:rFonts w:ascii="Arial" w:hAnsi="Arial"/>
              </w:rPr>
              <w:tab/>
            </w:r>
            <w:r>
              <w:rPr>
                <w:rFonts w:ascii="Arial" w:hAnsi="Arial"/>
                <w:b/>
                <w:smallCaps/>
                <w:sz w:val="18"/>
              </w:rPr>
              <w:t>Niederspannungs- und Kleinspannungsanlagen - Teil 3: Bestimmung der Eigenschaften</w:t>
            </w:r>
            <w:r>
              <w:rPr>
                <w:rFonts w:ascii="Arial" w:hAnsi="Arial"/>
              </w:rPr>
              <w:tab/>
            </w:r>
            <w:r>
              <w:rPr>
                <w:rFonts w:ascii="Arial" w:hAnsi="Arial"/>
                <w:sz w:val="24"/>
              </w:rPr>
              <w:t xml:space="preserve">| </w:t>
            </w:r>
            <w:r w:rsidRPr="003D5FDC">
              <w:rPr>
                <w:rFonts w:ascii="Arial" w:hAnsi="Arial" w:cs="Arial"/>
                <w:b/>
                <w:sz w:val="24"/>
              </w:rPr>
              <w:fldChar w:fldCharType="begin"/>
            </w:r>
            <w:r w:rsidRPr="00202BE1">
              <w:rPr>
                <w:rFonts w:ascii="Arial" w:hAnsi="Arial" w:cs="Arial"/>
                <w:b/>
                <w:sz w:val="24"/>
              </w:rPr>
              <w:instrText xml:space="preserve"> PAGE </w:instrText>
            </w:r>
            <w:r w:rsidRPr="003D5FDC">
              <w:rPr>
                <w:rFonts w:ascii="Arial" w:hAnsi="Arial" w:cs="Arial"/>
                <w:b/>
                <w:sz w:val="24"/>
              </w:rPr>
              <w:fldChar w:fldCharType="separate"/>
            </w:r>
            <w:r w:rsidR="00A665C3">
              <w:rPr>
                <w:rFonts w:ascii="Arial" w:hAnsi="Arial" w:cs="Arial"/>
                <w:b/>
                <w:noProof/>
                <w:sz w:val="24"/>
              </w:rPr>
              <w:t>48</w:t>
            </w:r>
            <w:r w:rsidRPr="003D5FDC">
              <w:rPr>
                <w:rFonts w:ascii="Arial" w:hAnsi="Arial" w:cs="Arial"/>
                <w:b/>
                <w:sz w:val="24"/>
              </w:rPr>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356884889"/>
      <w:docPartObj>
        <w:docPartGallery w:val="Page Numbers (Bottom of Page)"/>
        <w:docPartUnique/>
      </w:docPartObj>
    </w:sdtPr>
    <w:sdtEndPr>
      <w:rPr>
        <w:sz w:val="24"/>
        <w:szCs w:val="24"/>
      </w:rPr>
    </w:sdtEndPr>
    <w:sdtContent>
      <w:sdt>
        <w:sdtPr>
          <w:rPr>
            <w:rFonts w:ascii="Arial" w:hAnsi="Arial" w:cs="Arial"/>
          </w:rPr>
          <w:id w:val="-1853095494"/>
          <w:docPartObj>
            <w:docPartGallery w:val="Page Numbers (Top of Page)"/>
            <w:docPartUnique/>
          </w:docPartObj>
        </w:sdtPr>
        <w:sdtEndPr>
          <w:rPr>
            <w:sz w:val="24"/>
            <w:szCs w:val="24"/>
          </w:rPr>
        </w:sdtEndPr>
        <w:sdtContent>
          <w:p w14:paraId="53A324F3" w14:textId="6A09D54E" w:rsidR="00BC1F9D" w:rsidRPr="00537356" w:rsidRDefault="00BC1F9D" w:rsidP="000D4E9A">
            <w:pPr>
              <w:tabs>
                <w:tab w:val="center" w:pos="4680"/>
                <w:tab w:val="right" w:pos="9360"/>
              </w:tabs>
              <w:spacing w:after="0" w:line="240" w:lineRule="auto"/>
              <w:rPr>
                <w:rFonts w:ascii="Arial" w:hAnsi="Arial" w:cs="Arial"/>
              </w:rPr>
            </w:pPr>
            <w:r>
              <w:rPr>
                <w:rFonts w:ascii="Arial" w:hAnsi="Arial"/>
              </w:rPr>
              <w:tab/>
            </w:r>
            <w:r>
              <w:rPr>
                <w:rFonts w:ascii="Arial" w:hAnsi="Arial"/>
                <w:b/>
                <w:smallCaps/>
                <w:sz w:val="18"/>
              </w:rPr>
              <w:t xml:space="preserve">Niederspannungs- </w:t>
            </w:r>
            <w:r>
              <w:rPr>
                <w:rFonts w:ascii="Arial" w:hAnsi="Arial"/>
                <w:b/>
                <w:smallCaps/>
                <w:color w:val="000000" w:themeColor="text1"/>
                <w:sz w:val="18"/>
              </w:rPr>
              <w:t xml:space="preserve">und Kleinspannungsanlagen - </w:t>
            </w:r>
            <w:r>
              <w:rPr>
                <w:rFonts w:ascii="Arial" w:hAnsi="Arial"/>
                <w:b/>
                <w:smallCaps/>
                <w:sz w:val="18"/>
              </w:rPr>
              <w:t>Teil 3: Bestimmung der Eigenschaften</w:t>
            </w:r>
            <w:r>
              <w:rPr>
                <w:rFonts w:ascii="Arial" w:hAnsi="Arial"/>
              </w:rPr>
              <w:tab/>
            </w:r>
            <w:r>
              <w:rPr>
                <w:rFonts w:ascii="Arial" w:hAnsi="Arial"/>
                <w:sz w:val="24"/>
              </w:rPr>
              <w:t xml:space="preserve">| </w:t>
            </w:r>
            <w:r w:rsidRPr="00201C0E">
              <w:rPr>
                <w:rFonts w:ascii="Arial" w:hAnsi="Arial" w:cs="Arial"/>
                <w:b/>
                <w:sz w:val="24"/>
              </w:rPr>
              <w:fldChar w:fldCharType="begin"/>
            </w:r>
            <w:r w:rsidRPr="00537356">
              <w:rPr>
                <w:rFonts w:ascii="Arial" w:hAnsi="Arial" w:cs="Arial"/>
                <w:b/>
                <w:sz w:val="24"/>
              </w:rPr>
              <w:instrText xml:space="preserve"> PAGE </w:instrText>
            </w:r>
            <w:r w:rsidRPr="00201C0E">
              <w:rPr>
                <w:rFonts w:ascii="Arial" w:hAnsi="Arial" w:cs="Arial"/>
                <w:b/>
                <w:sz w:val="24"/>
              </w:rPr>
              <w:fldChar w:fldCharType="separate"/>
            </w:r>
            <w:r w:rsidR="00A665C3">
              <w:rPr>
                <w:rFonts w:ascii="Arial" w:hAnsi="Arial" w:cs="Arial"/>
                <w:b/>
                <w:noProof/>
                <w:sz w:val="24"/>
              </w:rPr>
              <w:t>57</w:t>
            </w:r>
            <w:r w:rsidRPr="00201C0E">
              <w:rPr>
                <w:rFonts w:ascii="Arial" w:hAnsi="Arial" w:cs="Arial"/>
                <w:b/>
                <w:sz w:val="24"/>
              </w:rPr>
              <w:fldChar w:fldCharType="end"/>
            </w:r>
          </w:p>
        </w:sdtContent>
      </w:sdt>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533034282"/>
      <w:docPartObj>
        <w:docPartGallery w:val="Page Numbers (Bottom of Page)"/>
        <w:docPartUnique/>
      </w:docPartObj>
    </w:sdtPr>
    <w:sdtEndPr>
      <w:rPr>
        <w:sz w:val="24"/>
        <w:szCs w:val="24"/>
      </w:rPr>
    </w:sdtEndPr>
    <w:sdtContent>
      <w:sdt>
        <w:sdtPr>
          <w:rPr>
            <w:rFonts w:ascii="Arial" w:hAnsi="Arial" w:cs="Arial"/>
          </w:rPr>
          <w:id w:val="809830778"/>
          <w:docPartObj>
            <w:docPartGallery w:val="Page Numbers (Top of Page)"/>
            <w:docPartUnique/>
          </w:docPartObj>
        </w:sdtPr>
        <w:sdtEndPr>
          <w:rPr>
            <w:sz w:val="24"/>
            <w:szCs w:val="24"/>
          </w:rPr>
        </w:sdtEndPr>
        <w:sdtContent>
          <w:p w14:paraId="685B2221" w14:textId="39238306" w:rsidR="00BC1F9D" w:rsidRPr="00537356" w:rsidRDefault="00BC1F9D" w:rsidP="000D4E9A">
            <w:pPr>
              <w:tabs>
                <w:tab w:val="center" w:pos="4680"/>
                <w:tab w:val="right" w:pos="9360"/>
              </w:tabs>
              <w:spacing w:after="0" w:line="240" w:lineRule="auto"/>
              <w:rPr>
                <w:rFonts w:ascii="Arial" w:hAnsi="Arial" w:cs="Arial"/>
              </w:rPr>
            </w:pPr>
            <w:r>
              <w:rPr>
                <w:rFonts w:ascii="Arial" w:hAnsi="Arial"/>
              </w:rPr>
              <w:tab/>
            </w:r>
            <w:r>
              <w:rPr>
                <w:rFonts w:ascii="Arial" w:hAnsi="Arial"/>
                <w:b/>
                <w:smallCaps/>
                <w:sz w:val="18"/>
              </w:rPr>
              <w:t xml:space="preserve">Niederspannungs- </w:t>
            </w:r>
            <w:r>
              <w:rPr>
                <w:rFonts w:ascii="Arial" w:hAnsi="Arial"/>
                <w:b/>
                <w:smallCaps/>
                <w:color w:val="000000" w:themeColor="text1"/>
                <w:sz w:val="18"/>
              </w:rPr>
              <w:t xml:space="preserve">und Kleinspannungsanlagen - </w:t>
            </w:r>
            <w:r>
              <w:rPr>
                <w:rFonts w:ascii="Arial" w:hAnsi="Arial"/>
                <w:b/>
                <w:smallCaps/>
                <w:sz w:val="18"/>
              </w:rPr>
              <w:t>Teil 4: Schutzmaßnahmen</w:t>
            </w:r>
            <w:r>
              <w:rPr>
                <w:rFonts w:ascii="Arial" w:hAnsi="Arial"/>
              </w:rPr>
              <w:tab/>
            </w:r>
            <w:r>
              <w:rPr>
                <w:rFonts w:ascii="Arial" w:hAnsi="Arial"/>
                <w:sz w:val="24"/>
              </w:rPr>
              <w:t xml:space="preserve">| </w:t>
            </w:r>
            <w:r w:rsidRPr="00201C0E">
              <w:rPr>
                <w:rFonts w:ascii="Arial" w:hAnsi="Arial" w:cs="Arial"/>
                <w:b/>
                <w:sz w:val="24"/>
              </w:rPr>
              <w:fldChar w:fldCharType="begin"/>
            </w:r>
            <w:r w:rsidRPr="00537356">
              <w:rPr>
                <w:rFonts w:ascii="Arial" w:hAnsi="Arial" w:cs="Arial"/>
                <w:b/>
                <w:sz w:val="24"/>
              </w:rPr>
              <w:instrText xml:space="preserve"> PAGE </w:instrText>
            </w:r>
            <w:r w:rsidRPr="00201C0E">
              <w:rPr>
                <w:rFonts w:ascii="Arial" w:hAnsi="Arial" w:cs="Arial"/>
                <w:b/>
                <w:sz w:val="24"/>
              </w:rPr>
              <w:fldChar w:fldCharType="separate"/>
            </w:r>
            <w:r w:rsidR="00A665C3">
              <w:rPr>
                <w:rFonts w:ascii="Arial" w:hAnsi="Arial" w:cs="Arial"/>
                <w:b/>
                <w:noProof/>
                <w:sz w:val="24"/>
              </w:rPr>
              <w:t>98</w:t>
            </w:r>
            <w:r w:rsidRPr="00201C0E">
              <w:rPr>
                <w:rFonts w:ascii="Arial" w:hAnsi="Arial" w:cs="Arial"/>
                <w:b/>
                <w:sz w:val="24"/>
              </w:rPr>
              <w:fldChar w:fldCharType="end"/>
            </w:r>
          </w:p>
        </w:sdtContent>
      </w:sdt>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116675764"/>
      <w:docPartObj>
        <w:docPartGallery w:val="Page Numbers (Bottom of Page)"/>
        <w:docPartUnique/>
      </w:docPartObj>
    </w:sdtPr>
    <w:sdtEndPr>
      <w:rPr>
        <w:sz w:val="24"/>
        <w:szCs w:val="24"/>
      </w:rPr>
    </w:sdtEndPr>
    <w:sdtContent>
      <w:sdt>
        <w:sdtPr>
          <w:rPr>
            <w:rFonts w:ascii="Arial" w:hAnsi="Arial" w:cs="Arial"/>
          </w:rPr>
          <w:id w:val="-1631008334"/>
          <w:docPartObj>
            <w:docPartGallery w:val="Page Numbers (Top of Page)"/>
            <w:docPartUnique/>
          </w:docPartObj>
        </w:sdtPr>
        <w:sdtEndPr>
          <w:rPr>
            <w:sz w:val="24"/>
            <w:szCs w:val="24"/>
          </w:rPr>
        </w:sdtEndPr>
        <w:sdtContent>
          <w:p w14:paraId="3C0B8069" w14:textId="6097F2E8" w:rsidR="00BC1F9D" w:rsidRPr="00C264A4" w:rsidRDefault="00BC1F9D" w:rsidP="00D11C59">
            <w:pPr>
              <w:pStyle w:val="Pieddepage"/>
              <w:ind w:right="-329"/>
              <w:rPr>
                <w:rFonts w:ascii="Arial" w:hAnsi="Arial" w:cs="Arial"/>
              </w:rPr>
            </w:pPr>
            <w:r>
              <w:rPr>
                <w:rFonts w:ascii="Arial" w:hAnsi="Arial"/>
              </w:rPr>
              <w:tab/>
            </w:r>
            <w:r>
              <w:rPr>
                <w:rFonts w:ascii="Arial" w:hAnsi="Arial"/>
                <w:b/>
                <w:smallCaps/>
                <w:sz w:val="18"/>
              </w:rPr>
              <w:t>Niederspannungs- und Kleinspannungsanlagen - Teil 5: Wahl und Einsatz von Betriebsmitteln</w:t>
            </w:r>
            <w:r>
              <w:rPr>
                <w:rFonts w:ascii="Arial" w:hAnsi="Arial"/>
              </w:rPr>
              <w:tab/>
            </w:r>
            <w:r>
              <w:rPr>
                <w:rFonts w:ascii="Arial" w:hAnsi="Arial"/>
                <w:sz w:val="24"/>
              </w:rPr>
              <w:t xml:space="preserve">| </w:t>
            </w:r>
            <w:r w:rsidRPr="003D5FDC">
              <w:rPr>
                <w:rFonts w:ascii="Arial" w:hAnsi="Arial" w:cs="Arial"/>
                <w:b/>
                <w:sz w:val="24"/>
              </w:rPr>
              <w:fldChar w:fldCharType="begin"/>
            </w:r>
            <w:r w:rsidRPr="00C264A4">
              <w:rPr>
                <w:rFonts w:ascii="Arial" w:hAnsi="Arial" w:cs="Arial"/>
                <w:b/>
                <w:sz w:val="24"/>
              </w:rPr>
              <w:instrText xml:space="preserve"> PAGE </w:instrText>
            </w:r>
            <w:r w:rsidRPr="003D5FDC">
              <w:rPr>
                <w:rFonts w:ascii="Arial" w:hAnsi="Arial" w:cs="Arial"/>
                <w:b/>
                <w:sz w:val="24"/>
              </w:rPr>
              <w:fldChar w:fldCharType="separate"/>
            </w:r>
            <w:r w:rsidR="00A665C3">
              <w:rPr>
                <w:rFonts w:ascii="Arial" w:hAnsi="Arial" w:cs="Arial"/>
                <w:b/>
                <w:noProof/>
                <w:sz w:val="24"/>
              </w:rPr>
              <w:t>172</w:t>
            </w:r>
            <w:r w:rsidRPr="003D5FDC">
              <w:rPr>
                <w:rFonts w:ascii="Arial" w:hAnsi="Arial" w:cs="Arial"/>
                <w:b/>
                <w:sz w:val="24"/>
              </w:rPr>
              <w:fldChar w:fldCharType="end"/>
            </w:r>
          </w:p>
        </w:sdtContent>
      </w:sdt>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b/>
        <w:smallCaps/>
        <w:sz w:val="18"/>
      </w:rPr>
      <w:id w:val="224349193"/>
      <w:docPartObj>
        <w:docPartGallery w:val="Page Numbers (Bottom of Page)"/>
        <w:docPartUnique/>
      </w:docPartObj>
    </w:sdtPr>
    <w:sdtEndPr>
      <w:rPr>
        <w:sz w:val="24"/>
        <w:szCs w:val="24"/>
      </w:rPr>
    </w:sdtEndPr>
    <w:sdtContent>
      <w:sdt>
        <w:sdtPr>
          <w:rPr>
            <w:rFonts w:ascii="Arial" w:hAnsi="Arial"/>
            <w:b/>
            <w:smallCaps/>
            <w:sz w:val="18"/>
          </w:rPr>
          <w:id w:val="1281217614"/>
          <w:docPartObj>
            <w:docPartGallery w:val="Page Numbers (Top of Page)"/>
            <w:docPartUnique/>
          </w:docPartObj>
        </w:sdtPr>
        <w:sdtEndPr>
          <w:rPr>
            <w:sz w:val="24"/>
            <w:szCs w:val="24"/>
          </w:rPr>
        </w:sdtEndPr>
        <w:sdtContent>
          <w:p w14:paraId="53826A01" w14:textId="10643715" w:rsidR="00BC1F9D" w:rsidRPr="007E4082" w:rsidRDefault="00BC1F9D" w:rsidP="004F0923">
            <w:pPr>
              <w:pStyle w:val="Pieddepage"/>
              <w:rPr>
                <w:rFonts w:ascii="Arial" w:hAnsi="Arial"/>
                <w:b/>
                <w:smallCaps/>
                <w:sz w:val="18"/>
              </w:rPr>
            </w:pPr>
            <w:r w:rsidRPr="007E4082">
              <w:rPr>
                <w:rFonts w:ascii="Arial" w:hAnsi="Arial"/>
                <w:b/>
                <w:smallCaps/>
                <w:sz w:val="18"/>
              </w:rPr>
              <w:tab/>
              <w:t xml:space="preserve">Niederspannungs- und Kleinspannungsanlagen </w:t>
            </w:r>
            <w:r>
              <w:rPr>
                <w:rFonts w:ascii="Arial" w:hAnsi="Arial"/>
                <w:b/>
                <w:smallCaps/>
                <w:sz w:val="18"/>
              </w:rPr>
              <w:t>- Teil 5:</w:t>
            </w:r>
            <w:r w:rsidRPr="007E4082">
              <w:rPr>
                <w:rFonts w:ascii="Arial" w:hAnsi="Arial"/>
                <w:b/>
                <w:smallCaps/>
                <w:sz w:val="18"/>
              </w:rPr>
              <w:t xml:space="preserve"> </w:t>
            </w:r>
            <w:r>
              <w:rPr>
                <w:rFonts w:ascii="Arial" w:hAnsi="Arial"/>
                <w:b/>
                <w:smallCaps/>
                <w:sz w:val="18"/>
              </w:rPr>
              <w:t>Wahl und Einsatz von Betriebsmitteln</w:t>
            </w:r>
            <w:r w:rsidR="00EB11B3">
              <w:rPr>
                <w:rFonts w:ascii="Arial" w:hAnsi="Arial"/>
                <w:b/>
                <w:smallCaps/>
                <w:sz w:val="18"/>
              </w:rPr>
              <w:t xml:space="preserve">     </w:t>
            </w:r>
            <w:r w:rsidRPr="007E4082">
              <w:rPr>
                <w:rFonts w:ascii="Arial" w:hAnsi="Arial"/>
                <w:b/>
                <w:smallCaps/>
                <w:sz w:val="18"/>
              </w:rPr>
              <w:t xml:space="preserve">| </w:t>
            </w:r>
            <w:r w:rsidRPr="001F3A3B">
              <w:rPr>
                <w:rFonts w:ascii="Arial" w:hAnsi="Arial"/>
                <w:b/>
                <w:smallCaps/>
                <w:sz w:val="24"/>
                <w:szCs w:val="24"/>
              </w:rPr>
              <w:fldChar w:fldCharType="begin"/>
            </w:r>
            <w:r w:rsidRPr="001F3A3B">
              <w:rPr>
                <w:rFonts w:ascii="Arial" w:hAnsi="Arial"/>
                <w:b/>
                <w:smallCaps/>
                <w:sz w:val="24"/>
                <w:szCs w:val="24"/>
              </w:rPr>
              <w:instrText xml:space="preserve"> PAGE </w:instrText>
            </w:r>
            <w:r w:rsidRPr="001F3A3B">
              <w:rPr>
                <w:rFonts w:ascii="Arial" w:hAnsi="Arial"/>
                <w:b/>
                <w:smallCaps/>
                <w:sz w:val="24"/>
                <w:szCs w:val="24"/>
              </w:rPr>
              <w:fldChar w:fldCharType="separate"/>
            </w:r>
            <w:r w:rsidR="00A665C3">
              <w:rPr>
                <w:rFonts w:ascii="Arial" w:hAnsi="Arial"/>
                <w:b/>
                <w:smallCaps/>
                <w:noProof/>
                <w:sz w:val="24"/>
                <w:szCs w:val="24"/>
              </w:rPr>
              <w:t>177</w:t>
            </w:r>
            <w:r w:rsidRPr="001F3A3B">
              <w:rPr>
                <w:rFonts w:ascii="Arial" w:hAnsi="Arial"/>
                <w:b/>
                <w:smallCaps/>
                <w:sz w:val="24"/>
                <w:szCs w:val="24"/>
              </w:rPr>
              <w:fldChar w:fldCharType="end"/>
            </w:r>
          </w:p>
        </w:sdtContent>
      </w:sdt>
    </w:sdtContent>
  </w:sdt>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b/>
        <w:smallCaps/>
        <w:sz w:val="18"/>
      </w:rPr>
      <w:id w:val="-1005120905"/>
      <w:docPartObj>
        <w:docPartGallery w:val="Page Numbers (Bottom of Page)"/>
        <w:docPartUnique/>
      </w:docPartObj>
    </w:sdtPr>
    <w:sdtEndPr>
      <w:rPr>
        <w:sz w:val="24"/>
        <w:szCs w:val="24"/>
      </w:rPr>
    </w:sdtEndPr>
    <w:sdtContent>
      <w:sdt>
        <w:sdtPr>
          <w:rPr>
            <w:rFonts w:ascii="Arial" w:hAnsi="Arial"/>
            <w:b/>
            <w:smallCaps/>
            <w:sz w:val="18"/>
          </w:rPr>
          <w:id w:val="-1511438786"/>
          <w:docPartObj>
            <w:docPartGallery w:val="Page Numbers (Top of Page)"/>
            <w:docPartUnique/>
          </w:docPartObj>
        </w:sdtPr>
        <w:sdtEndPr>
          <w:rPr>
            <w:sz w:val="24"/>
            <w:szCs w:val="24"/>
          </w:rPr>
        </w:sdtEndPr>
        <w:sdtContent>
          <w:p w14:paraId="00B4DD61" w14:textId="2DCBA5EC" w:rsidR="00BC1F9D" w:rsidRPr="007E4082" w:rsidRDefault="00BC1F9D" w:rsidP="004F0923">
            <w:pPr>
              <w:pStyle w:val="Pieddepage"/>
              <w:rPr>
                <w:rFonts w:ascii="Arial" w:hAnsi="Arial"/>
                <w:b/>
                <w:smallCaps/>
                <w:sz w:val="18"/>
              </w:rPr>
            </w:pPr>
            <w:r w:rsidRPr="007E4082">
              <w:rPr>
                <w:rFonts w:ascii="Arial" w:hAnsi="Arial"/>
                <w:b/>
                <w:smallCaps/>
                <w:sz w:val="18"/>
              </w:rPr>
              <w:tab/>
              <w:t xml:space="preserve">Niederspannungs- und Kleinspannungsanlagen </w:t>
            </w:r>
            <w:r>
              <w:rPr>
                <w:rFonts w:ascii="Arial" w:hAnsi="Arial"/>
                <w:b/>
                <w:smallCaps/>
                <w:sz w:val="18"/>
              </w:rPr>
              <w:t>- Teil 6:</w:t>
            </w:r>
            <w:r w:rsidRPr="007E4082">
              <w:rPr>
                <w:rFonts w:ascii="Arial" w:hAnsi="Arial"/>
                <w:b/>
                <w:smallCaps/>
                <w:sz w:val="18"/>
              </w:rPr>
              <w:t xml:space="preserve"> </w:t>
            </w:r>
            <w:r>
              <w:rPr>
                <w:rFonts w:ascii="Arial" w:hAnsi="Arial"/>
                <w:b/>
                <w:smallCaps/>
                <w:sz w:val="18"/>
              </w:rPr>
              <w:t>Prüfung von Anlagen</w:t>
            </w:r>
            <w:r w:rsidRPr="007E4082">
              <w:rPr>
                <w:rFonts w:ascii="Arial" w:hAnsi="Arial"/>
                <w:b/>
                <w:smallCaps/>
                <w:sz w:val="18"/>
              </w:rPr>
              <w:tab/>
              <w:t xml:space="preserve">| </w:t>
            </w:r>
            <w:r w:rsidRPr="001F3A3B">
              <w:rPr>
                <w:rFonts w:ascii="Arial" w:hAnsi="Arial"/>
                <w:b/>
                <w:smallCaps/>
                <w:sz w:val="24"/>
                <w:szCs w:val="24"/>
              </w:rPr>
              <w:fldChar w:fldCharType="begin"/>
            </w:r>
            <w:r w:rsidRPr="001F3A3B">
              <w:rPr>
                <w:rFonts w:ascii="Arial" w:hAnsi="Arial"/>
                <w:b/>
                <w:smallCaps/>
                <w:sz w:val="24"/>
                <w:szCs w:val="24"/>
              </w:rPr>
              <w:instrText xml:space="preserve"> PAGE </w:instrText>
            </w:r>
            <w:r w:rsidRPr="001F3A3B">
              <w:rPr>
                <w:rFonts w:ascii="Arial" w:hAnsi="Arial"/>
                <w:b/>
                <w:smallCaps/>
                <w:sz w:val="24"/>
                <w:szCs w:val="24"/>
              </w:rPr>
              <w:fldChar w:fldCharType="separate"/>
            </w:r>
            <w:r w:rsidR="00A665C3">
              <w:rPr>
                <w:rFonts w:ascii="Arial" w:hAnsi="Arial"/>
                <w:b/>
                <w:smallCaps/>
                <w:noProof/>
                <w:sz w:val="24"/>
                <w:szCs w:val="24"/>
              </w:rPr>
              <w:t>179</w:t>
            </w:r>
            <w:r w:rsidRPr="001F3A3B">
              <w:rPr>
                <w:rFonts w:ascii="Arial" w:hAnsi="Arial"/>
                <w:b/>
                <w:smallCaps/>
                <w:sz w:val="24"/>
                <w:szCs w:val="24"/>
              </w:rPr>
              <w:fldChar w:fldCharType="end"/>
            </w:r>
          </w:p>
        </w:sdtContent>
      </w:sdt>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668488683"/>
      <w:docPartObj>
        <w:docPartGallery w:val="Page Numbers (Bottom of Page)"/>
        <w:docPartUnique/>
      </w:docPartObj>
    </w:sdtPr>
    <w:sdtEndPr>
      <w:rPr>
        <w:sz w:val="24"/>
        <w:szCs w:val="24"/>
      </w:rPr>
    </w:sdtEndPr>
    <w:sdtContent>
      <w:sdt>
        <w:sdtPr>
          <w:rPr>
            <w:rFonts w:ascii="Arial" w:hAnsi="Arial" w:cs="Arial"/>
          </w:rPr>
          <w:id w:val="397406127"/>
          <w:docPartObj>
            <w:docPartGallery w:val="Page Numbers (Top of Page)"/>
            <w:docPartUnique/>
          </w:docPartObj>
        </w:sdtPr>
        <w:sdtEndPr>
          <w:rPr>
            <w:sz w:val="24"/>
            <w:szCs w:val="24"/>
          </w:rPr>
        </w:sdtEndPr>
        <w:sdtContent>
          <w:p w14:paraId="4A4CBBD8" w14:textId="49D79C75" w:rsidR="00BC1F9D" w:rsidRPr="006F2B28" w:rsidRDefault="00BC1F9D" w:rsidP="004F0923">
            <w:pPr>
              <w:pStyle w:val="Pieddepage"/>
              <w:rPr>
                <w:rFonts w:ascii="Arial" w:hAnsi="Arial" w:cs="Arial"/>
              </w:rPr>
            </w:pPr>
            <w:r>
              <w:rPr>
                <w:rFonts w:ascii="Arial" w:hAnsi="Arial"/>
              </w:rPr>
              <w:tab/>
            </w:r>
            <w:r w:rsidRPr="00CF0653">
              <w:rPr>
                <w:rFonts w:ascii="Arial" w:hAnsi="Arial"/>
                <w:b/>
                <w:smallCaps/>
                <w:sz w:val="18"/>
                <w:szCs w:val="18"/>
              </w:rPr>
              <w:t>Niederspannungs- und Kleinspannungsanlagen</w:t>
            </w:r>
            <w:r w:rsidRPr="00CF0653">
              <w:rPr>
                <w:rFonts w:ascii="Arial" w:hAnsi="Arial"/>
                <w:b/>
                <w:smallCaps/>
                <w:color w:val="000000" w:themeColor="text1"/>
                <w:sz w:val="18"/>
                <w:szCs w:val="18"/>
              </w:rPr>
              <w:t xml:space="preserve"> - Teil </w:t>
            </w:r>
            <w:r>
              <w:rPr>
                <w:rFonts w:ascii="Arial" w:hAnsi="Arial"/>
                <w:b/>
                <w:smallCaps/>
                <w:sz w:val="18"/>
                <w:szCs w:val="18"/>
              </w:rPr>
              <w:t>6</w:t>
            </w:r>
            <w:r w:rsidRPr="00CF0653">
              <w:rPr>
                <w:rFonts w:ascii="Arial" w:hAnsi="Arial"/>
                <w:b/>
                <w:smallCaps/>
                <w:sz w:val="18"/>
                <w:szCs w:val="18"/>
              </w:rPr>
              <w:t xml:space="preserve">: </w:t>
            </w:r>
            <w:r>
              <w:rPr>
                <w:rFonts w:ascii="Arial" w:hAnsi="Arial"/>
                <w:b/>
                <w:smallCaps/>
                <w:sz w:val="18"/>
                <w:szCs w:val="18"/>
              </w:rPr>
              <w:t xml:space="preserve">Prüfung von </w:t>
            </w:r>
            <w:r w:rsidRPr="00CF0653">
              <w:rPr>
                <w:rFonts w:ascii="Arial" w:hAnsi="Arial"/>
                <w:b/>
                <w:smallCaps/>
                <w:sz w:val="18"/>
                <w:szCs w:val="18"/>
              </w:rPr>
              <w:t>Anlagen</w:t>
            </w:r>
            <w:r>
              <w:rPr>
                <w:rFonts w:ascii="Arial" w:hAnsi="Arial"/>
                <w:b/>
                <w:smallCaps/>
              </w:rPr>
              <w:t xml:space="preserve"> </w:t>
            </w:r>
            <w:r>
              <w:rPr>
                <w:rFonts w:ascii="Arial" w:hAnsi="Arial"/>
              </w:rPr>
              <w:tab/>
            </w:r>
            <w:r>
              <w:rPr>
                <w:rFonts w:ascii="Arial" w:hAnsi="Arial"/>
                <w:sz w:val="24"/>
              </w:rPr>
              <w:t xml:space="preserve">| </w:t>
            </w:r>
            <w:r w:rsidRPr="003D5FDC">
              <w:rPr>
                <w:rFonts w:ascii="Arial" w:hAnsi="Arial" w:cs="Arial"/>
                <w:b/>
                <w:sz w:val="24"/>
              </w:rPr>
              <w:fldChar w:fldCharType="begin"/>
            </w:r>
            <w:r w:rsidRPr="006F2B28">
              <w:rPr>
                <w:rFonts w:ascii="Arial" w:hAnsi="Arial" w:cs="Arial"/>
                <w:b/>
                <w:sz w:val="24"/>
              </w:rPr>
              <w:instrText xml:space="preserve"> PAGE </w:instrText>
            </w:r>
            <w:r w:rsidRPr="003D5FDC">
              <w:rPr>
                <w:rFonts w:ascii="Arial" w:hAnsi="Arial" w:cs="Arial"/>
                <w:b/>
                <w:sz w:val="24"/>
              </w:rPr>
              <w:fldChar w:fldCharType="separate"/>
            </w:r>
            <w:r w:rsidR="00A665C3">
              <w:rPr>
                <w:rFonts w:ascii="Arial" w:hAnsi="Arial" w:cs="Arial"/>
                <w:b/>
                <w:noProof/>
                <w:sz w:val="24"/>
              </w:rPr>
              <w:t>190</w:t>
            </w:r>
            <w:r w:rsidRPr="003D5FDC">
              <w:rPr>
                <w:rFonts w:ascii="Arial" w:hAnsi="Arial" w:cs="Arial"/>
                <w:b/>
                <w:sz w:val="24"/>
              </w:rPr>
              <w:fldChar w:fldCharType="end"/>
            </w:r>
          </w:p>
        </w:sdtContent>
      </w:sdt>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947306198"/>
      <w:docPartObj>
        <w:docPartGallery w:val="Page Numbers (Bottom of Page)"/>
        <w:docPartUnique/>
      </w:docPartObj>
    </w:sdtPr>
    <w:sdtEndPr>
      <w:rPr>
        <w:sz w:val="24"/>
        <w:szCs w:val="24"/>
      </w:rPr>
    </w:sdtEndPr>
    <w:sdtContent>
      <w:sdt>
        <w:sdtPr>
          <w:rPr>
            <w:rFonts w:ascii="Arial" w:hAnsi="Arial" w:cs="Arial"/>
          </w:rPr>
          <w:id w:val="-782961208"/>
          <w:docPartObj>
            <w:docPartGallery w:val="Page Numbers (Top of Page)"/>
            <w:docPartUnique/>
          </w:docPartObj>
        </w:sdtPr>
        <w:sdtEndPr>
          <w:rPr>
            <w:sz w:val="24"/>
            <w:szCs w:val="24"/>
          </w:rPr>
        </w:sdtEndPr>
        <w:sdtContent>
          <w:p w14:paraId="3245291E" w14:textId="682415D6" w:rsidR="0042604E" w:rsidRPr="006F2B28" w:rsidRDefault="0042604E" w:rsidP="004F0923">
            <w:pPr>
              <w:pStyle w:val="Pieddepage"/>
              <w:rPr>
                <w:rFonts w:ascii="Arial" w:hAnsi="Arial" w:cs="Arial"/>
              </w:rPr>
            </w:pPr>
            <w:r>
              <w:rPr>
                <w:rFonts w:ascii="Arial" w:hAnsi="Arial"/>
              </w:rPr>
              <w:tab/>
            </w:r>
            <w:r w:rsidRPr="0042604E">
              <w:rPr>
                <w:rFonts w:ascii="Arial" w:hAnsi="Arial"/>
                <w:b/>
                <w:smallCaps/>
                <w:spacing w:val="-2"/>
                <w:sz w:val="18"/>
                <w:szCs w:val="18"/>
              </w:rPr>
              <w:t>Niederspannungs- und Kleinspannungsanlagen</w:t>
            </w:r>
            <w:r w:rsidRPr="0042604E">
              <w:rPr>
                <w:rFonts w:ascii="Arial" w:hAnsi="Arial"/>
                <w:b/>
                <w:smallCaps/>
                <w:color w:val="000000" w:themeColor="text1"/>
                <w:spacing w:val="-2"/>
                <w:sz w:val="18"/>
                <w:szCs w:val="18"/>
              </w:rPr>
              <w:t xml:space="preserve"> - Teil </w:t>
            </w:r>
            <w:r w:rsidRPr="0042604E">
              <w:rPr>
                <w:rFonts w:ascii="Arial" w:hAnsi="Arial"/>
                <w:b/>
                <w:smallCaps/>
                <w:spacing w:val="-2"/>
                <w:sz w:val="18"/>
                <w:szCs w:val="18"/>
              </w:rPr>
              <w:t>7: Anlagen und Orte besonderer Art</w:t>
            </w:r>
            <w:r>
              <w:rPr>
                <w:rFonts w:ascii="Arial" w:hAnsi="Arial"/>
                <w:b/>
                <w:smallCaps/>
              </w:rPr>
              <w:t xml:space="preserve"> </w:t>
            </w:r>
            <w:r>
              <w:rPr>
                <w:rFonts w:ascii="Arial" w:hAnsi="Arial"/>
              </w:rPr>
              <w:tab/>
            </w:r>
            <w:r>
              <w:rPr>
                <w:rFonts w:ascii="Arial" w:hAnsi="Arial"/>
                <w:sz w:val="24"/>
              </w:rPr>
              <w:t xml:space="preserve">| </w:t>
            </w:r>
            <w:r w:rsidRPr="003D5FDC">
              <w:rPr>
                <w:rFonts w:ascii="Arial" w:hAnsi="Arial" w:cs="Arial"/>
                <w:b/>
                <w:sz w:val="24"/>
              </w:rPr>
              <w:fldChar w:fldCharType="begin"/>
            </w:r>
            <w:r w:rsidRPr="006F2B28">
              <w:rPr>
                <w:rFonts w:ascii="Arial" w:hAnsi="Arial" w:cs="Arial"/>
                <w:b/>
                <w:sz w:val="24"/>
              </w:rPr>
              <w:instrText xml:space="preserve"> PAGE </w:instrText>
            </w:r>
            <w:r w:rsidRPr="003D5FDC">
              <w:rPr>
                <w:rFonts w:ascii="Arial" w:hAnsi="Arial" w:cs="Arial"/>
                <w:b/>
                <w:sz w:val="24"/>
              </w:rPr>
              <w:fldChar w:fldCharType="separate"/>
            </w:r>
            <w:r>
              <w:rPr>
                <w:rFonts w:ascii="Arial" w:hAnsi="Arial" w:cs="Arial"/>
                <w:b/>
                <w:noProof/>
                <w:sz w:val="24"/>
              </w:rPr>
              <w:t>190</w:t>
            </w:r>
            <w:r w:rsidRPr="003D5FDC">
              <w:rPr>
                <w:rFonts w:ascii="Arial" w:hAnsi="Arial" w:cs="Arial"/>
                <w:b/>
                <w:sz w:val="24"/>
              </w:rPr>
              <w:fldChar w:fldCharType="end"/>
            </w:r>
          </w:p>
        </w:sdtContent>
      </w:sdt>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787874395"/>
      <w:docPartObj>
        <w:docPartGallery w:val="Page Numbers (Bottom of Page)"/>
        <w:docPartUnique/>
      </w:docPartObj>
    </w:sdtPr>
    <w:sdtEndPr>
      <w:rPr>
        <w:sz w:val="24"/>
        <w:szCs w:val="24"/>
      </w:rPr>
    </w:sdtEndPr>
    <w:sdtContent>
      <w:sdt>
        <w:sdtPr>
          <w:rPr>
            <w:rFonts w:ascii="Arial" w:hAnsi="Arial" w:cs="Arial"/>
          </w:rPr>
          <w:id w:val="-2104177470"/>
          <w:docPartObj>
            <w:docPartGallery w:val="Page Numbers (Top of Page)"/>
            <w:docPartUnique/>
          </w:docPartObj>
        </w:sdtPr>
        <w:sdtEndPr>
          <w:rPr>
            <w:sz w:val="24"/>
            <w:szCs w:val="24"/>
          </w:rPr>
        </w:sdtEndPr>
        <w:sdtContent>
          <w:p w14:paraId="25509730" w14:textId="716A2381" w:rsidR="00BC1F9D" w:rsidRPr="00537356" w:rsidRDefault="00BC1F9D" w:rsidP="000D4E9A">
            <w:pPr>
              <w:tabs>
                <w:tab w:val="center" w:pos="4680"/>
                <w:tab w:val="right" w:pos="9360"/>
              </w:tabs>
              <w:spacing w:after="0" w:line="240" w:lineRule="auto"/>
              <w:rPr>
                <w:rFonts w:ascii="Arial" w:hAnsi="Arial" w:cs="Arial"/>
              </w:rPr>
            </w:pPr>
            <w:r>
              <w:rPr>
                <w:rFonts w:ascii="Arial" w:hAnsi="Arial"/>
              </w:rPr>
              <w:tab/>
            </w:r>
            <w:r>
              <w:rPr>
                <w:rFonts w:ascii="Arial" w:hAnsi="Arial"/>
                <w:b/>
                <w:smallCaps/>
                <w:sz w:val="18"/>
              </w:rPr>
              <w:t>Niederspannungs- und Kleinspannungsanlagen - Teil 8: Bestehende Anlagen</w:t>
            </w:r>
            <w:r>
              <w:rPr>
                <w:rFonts w:ascii="Arial" w:hAnsi="Arial"/>
              </w:rPr>
              <w:tab/>
            </w:r>
            <w:r>
              <w:rPr>
                <w:rFonts w:ascii="Arial" w:hAnsi="Arial"/>
                <w:sz w:val="24"/>
              </w:rPr>
              <w:t xml:space="preserve">| </w:t>
            </w:r>
            <w:r w:rsidRPr="00201C0E">
              <w:rPr>
                <w:rFonts w:ascii="Arial" w:hAnsi="Arial" w:cs="Arial"/>
                <w:b/>
                <w:sz w:val="24"/>
              </w:rPr>
              <w:fldChar w:fldCharType="begin"/>
            </w:r>
            <w:r w:rsidRPr="00537356">
              <w:rPr>
                <w:rFonts w:ascii="Arial" w:hAnsi="Arial" w:cs="Arial"/>
                <w:b/>
                <w:sz w:val="24"/>
              </w:rPr>
              <w:instrText xml:space="preserve"> PAGE </w:instrText>
            </w:r>
            <w:r w:rsidRPr="00201C0E">
              <w:rPr>
                <w:rFonts w:ascii="Arial" w:hAnsi="Arial" w:cs="Arial"/>
                <w:b/>
                <w:sz w:val="24"/>
              </w:rPr>
              <w:fldChar w:fldCharType="separate"/>
            </w:r>
            <w:r w:rsidR="00A665C3">
              <w:rPr>
                <w:rFonts w:ascii="Arial" w:hAnsi="Arial" w:cs="Arial"/>
                <w:b/>
                <w:noProof/>
                <w:sz w:val="24"/>
              </w:rPr>
              <w:t>240</w:t>
            </w:r>
            <w:r w:rsidRPr="00201C0E">
              <w:rPr>
                <w:rFonts w:ascii="Arial" w:hAnsi="Arial" w:cs="Arial"/>
                <w:b/>
                <w:sz w:val="24"/>
              </w:rPr>
              <w:fldChar w:fldCharType="end"/>
            </w:r>
          </w:p>
        </w:sdtContent>
      </w:sdt>
    </w:sdtContent>
  </w:sdt>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rPr>
      <w:id w:val="1032231384"/>
      <w:docPartObj>
        <w:docPartGallery w:val="Page Numbers (Bottom of Page)"/>
        <w:docPartUnique/>
      </w:docPartObj>
    </w:sdtPr>
    <w:sdtEndPr>
      <w:rPr>
        <w:sz w:val="24"/>
        <w:szCs w:val="24"/>
      </w:rPr>
    </w:sdtEndPr>
    <w:sdtContent>
      <w:sdt>
        <w:sdtPr>
          <w:rPr>
            <w:rFonts w:ascii="Arial" w:hAnsi="Arial" w:cs="Arial"/>
          </w:rPr>
          <w:id w:val="1677302353"/>
          <w:docPartObj>
            <w:docPartGallery w:val="Page Numbers (Top of Page)"/>
            <w:docPartUnique/>
          </w:docPartObj>
        </w:sdtPr>
        <w:sdtEndPr>
          <w:rPr>
            <w:sz w:val="24"/>
            <w:szCs w:val="24"/>
          </w:rPr>
        </w:sdtEndPr>
        <w:sdtContent>
          <w:p w14:paraId="3A662BB6" w14:textId="44741586" w:rsidR="00634FC0" w:rsidRPr="00537356" w:rsidRDefault="00634FC0" w:rsidP="000D4E9A">
            <w:pPr>
              <w:tabs>
                <w:tab w:val="center" w:pos="4680"/>
                <w:tab w:val="right" w:pos="9360"/>
              </w:tabs>
              <w:spacing w:after="0" w:line="240" w:lineRule="auto"/>
              <w:rPr>
                <w:rFonts w:ascii="Arial" w:hAnsi="Arial" w:cs="Arial"/>
              </w:rPr>
            </w:pPr>
            <w:r>
              <w:rPr>
                <w:rFonts w:ascii="Arial" w:hAnsi="Arial"/>
              </w:rPr>
              <w:tab/>
            </w:r>
            <w:r w:rsidRPr="00634FC0">
              <w:rPr>
                <w:rFonts w:ascii="Arial" w:hAnsi="Arial"/>
                <w:b/>
                <w:smallCaps/>
                <w:spacing w:val="-4"/>
                <w:sz w:val="18"/>
              </w:rPr>
              <w:t>Niederspannungs- und Kleinspannungsanlagen - Teil 9: Allgemeine Vorschriften für Personen</w:t>
            </w:r>
            <w:r>
              <w:rPr>
                <w:rFonts w:ascii="Arial" w:hAnsi="Arial"/>
              </w:rPr>
              <w:tab/>
            </w:r>
            <w:r>
              <w:rPr>
                <w:rFonts w:ascii="Arial" w:hAnsi="Arial"/>
                <w:sz w:val="24"/>
              </w:rPr>
              <w:t xml:space="preserve">| </w:t>
            </w:r>
            <w:r w:rsidRPr="00201C0E">
              <w:rPr>
                <w:rFonts w:ascii="Arial" w:hAnsi="Arial" w:cs="Arial"/>
                <w:b/>
                <w:sz w:val="24"/>
              </w:rPr>
              <w:fldChar w:fldCharType="begin"/>
            </w:r>
            <w:r w:rsidRPr="00537356">
              <w:rPr>
                <w:rFonts w:ascii="Arial" w:hAnsi="Arial" w:cs="Arial"/>
                <w:b/>
                <w:sz w:val="24"/>
              </w:rPr>
              <w:instrText xml:space="preserve"> PAGE </w:instrText>
            </w:r>
            <w:r w:rsidRPr="00201C0E">
              <w:rPr>
                <w:rFonts w:ascii="Arial" w:hAnsi="Arial" w:cs="Arial"/>
                <w:b/>
                <w:sz w:val="24"/>
              </w:rPr>
              <w:fldChar w:fldCharType="separate"/>
            </w:r>
            <w:r>
              <w:rPr>
                <w:rFonts w:ascii="Arial" w:hAnsi="Arial" w:cs="Arial"/>
                <w:b/>
                <w:noProof/>
                <w:sz w:val="24"/>
              </w:rPr>
              <w:t>240</w:t>
            </w:r>
            <w:r w:rsidRPr="00201C0E">
              <w:rPr>
                <w:rFonts w:ascii="Arial" w:hAnsi="Arial" w:cs="Arial"/>
                <w:b/>
                <w:sz w:val="24"/>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736AB1" w14:textId="77777777" w:rsidR="00BC1F9D" w:rsidRDefault="00BC1F9D" w:rsidP="00F32470">
      <w:pPr>
        <w:spacing w:after="0" w:line="240" w:lineRule="auto"/>
      </w:pPr>
      <w:r>
        <w:separator/>
      </w:r>
    </w:p>
  </w:footnote>
  <w:footnote w:type="continuationSeparator" w:id="0">
    <w:p w14:paraId="5A5FAD43" w14:textId="77777777" w:rsidR="00BC1F9D" w:rsidRDefault="00BC1F9D" w:rsidP="00F32470">
      <w:pPr>
        <w:spacing w:after="0" w:line="240" w:lineRule="auto"/>
      </w:pPr>
      <w:r>
        <w:continuationSeparator/>
      </w:r>
    </w:p>
  </w:footnote>
  <w:footnote w:type="continuationNotice" w:id="1">
    <w:p w14:paraId="040E7423" w14:textId="77777777" w:rsidR="00BC1F9D" w:rsidRDefault="00BC1F9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1D266D" w14:textId="77777777" w:rsidR="00EC3B14" w:rsidRPr="00156AA0" w:rsidRDefault="00EC3B14" w:rsidP="004F12E0">
    <w:pPr>
      <w:pStyle w:val="En-tte"/>
      <w:pBdr>
        <w:bottom w:val="single" w:sz="4" w:space="1" w:color="auto"/>
      </w:pBdr>
      <w:jc w:val="center"/>
      <w:rPr>
        <w:rFonts w:ascii="Trebuchet MS" w:hAnsi="Trebuchet MS"/>
      </w:rPr>
    </w:pPr>
    <w:r>
      <w:rPr>
        <w:rFonts w:ascii="Trebuchet MS" w:hAnsi="Trebuchet MS"/>
        <w:b/>
        <w:smallCaps/>
      </w:rPr>
      <w:t>BUCH 1 - Niederspannungs- und Kleinspannungsanlagen</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singleLevel"/>
    <w:tmpl w:val="00000001"/>
    <w:name w:val="WW8Num1"/>
    <w:lvl w:ilvl="0">
      <w:start w:val="1"/>
      <w:numFmt w:val="bullet"/>
      <w:lvlText w:val="-"/>
      <w:lvlJc w:val="left"/>
      <w:pPr>
        <w:tabs>
          <w:tab w:val="num" w:pos="0"/>
        </w:tabs>
        <w:ind w:left="1069" w:hanging="360"/>
      </w:pPr>
      <w:rPr>
        <w:rFonts w:ascii="Symbol" w:hAnsi="Symbol" w:cs="Symbol"/>
      </w:rPr>
    </w:lvl>
  </w:abstractNum>
  <w:abstractNum w:abstractNumId="1" w15:restartNumberingAfterBreak="0">
    <w:nsid w:val="00000002"/>
    <w:multiLevelType w:val="singleLevel"/>
    <w:tmpl w:val="00000002"/>
    <w:name w:val="WW8Num2"/>
    <w:lvl w:ilvl="0">
      <w:start w:val="1"/>
      <w:numFmt w:val="bullet"/>
      <w:lvlText w:val="-"/>
      <w:lvlJc w:val="left"/>
      <w:pPr>
        <w:tabs>
          <w:tab w:val="num" w:pos="0"/>
        </w:tabs>
        <w:ind w:left="540" w:hanging="360"/>
      </w:pPr>
      <w:rPr>
        <w:rFonts w:ascii="Symbol" w:hAnsi="Symbol"/>
      </w:rPr>
    </w:lvl>
  </w:abstractNum>
  <w:abstractNum w:abstractNumId="2" w15:restartNumberingAfterBreak="0">
    <w:nsid w:val="00000008"/>
    <w:multiLevelType w:val="multilevel"/>
    <w:tmpl w:val="73865006"/>
    <w:lvl w:ilvl="0">
      <w:start w:val="1"/>
      <w:numFmt w:val="lowerLetter"/>
      <w:lvlText w:val="%1."/>
      <w:lvlJc w:val="left"/>
      <w:pPr>
        <w:tabs>
          <w:tab w:val="num" w:pos="0"/>
        </w:tabs>
        <w:ind w:left="360" w:hanging="360"/>
      </w:pPr>
      <w:rPr>
        <w:rFonts w:ascii="Trebuchet MS" w:hAnsi="Trebuchet MS" w:cs="Calibri" w:hint="default"/>
        <w:b/>
        <w:color w:val="auto"/>
        <w:sz w:val="19"/>
        <w:szCs w:val="19"/>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3" w15:restartNumberingAfterBreak="0">
    <w:nsid w:val="00000009"/>
    <w:multiLevelType w:val="singleLevel"/>
    <w:tmpl w:val="00000009"/>
    <w:name w:val="WW8Num10"/>
    <w:lvl w:ilvl="0">
      <w:start w:val="1"/>
      <w:numFmt w:val="lowerLetter"/>
      <w:lvlText w:val="%1."/>
      <w:lvlJc w:val="left"/>
      <w:pPr>
        <w:tabs>
          <w:tab w:val="num" w:pos="0"/>
        </w:tabs>
        <w:ind w:left="360" w:hanging="360"/>
      </w:pPr>
    </w:lvl>
  </w:abstractNum>
  <w:abstractNum w:abstractNumId="4" w15:restartNumberingAfterBreak="0">
    <w:nsid w:val="000C0710"/>
    <w:multiLevelType w:val="hybridMultilevel"/>
    <w:tmpl w:val="0986BBC4"/>
    <w:lvl w:ilvl="0" w:tplc="F14A6E3C">
      <w:start w:val="1"/>
      <w:numFmt w:val="decimal"/>
      <w:lvlText w:val="%1."/>
      <w:lvlJc w:val="left"/>
      <w:pPr>
        <w:ind w:left="360" w:hanging="360"/>
      </w:pPr>
      <w:rPr>
        <w:b/>
      </w:rPr>
    </w:lvl>
    <w:lvl w:ilvl="1" w:tplc="76448C7E">
      <w:start w:val="1"/>
      <w:numFmt w:val="decimal"/>
      <w:lvlText w:val="%2."/>
      <w:lvlJc w:val="left"/>
      <w:pPr>
        <w:ind w:left="1080" w:hanging="360"/>
      </w:pPr>
      <w:rPr>
        <w:rFonts w:hint="default"/>
      </w:r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5" w15:restartNumberingAfterBreak="0">
    <w:nsid w:val="001021C0"/>
    <w:multiLevelType w:val="hybridMultilevel"/>
    <w:tmpl w:val="D7B24DA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007E0B78"/>
    <w:multiLevelType w:val="hybridMultilevel"/>
    <w:tmpl w:val="77128594"/>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 w15:restartNumberingAfterBreak="0">
    <w:nsid w:val="008E079E"/>
    <w:multiLevelType w:val="hybridMultilevel"/>
    <w:tmpl w:val="DC24CD8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 w15:restartNumberingAfterBreak="0">
    <w:nsid w:val="009B6075"/>
    <w:multiLevelType w:val="hybridMultilevel"/>
    <w:tmpl w:val="425E913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9" w15:restartNumberingAfterBreak="0">
    <w:nsid w:val="00CE7E81"/>
    <w:multiLevelType w:val="hybridMultilevel"/>
    <w:tmpl w:val="EAF2F8CE"/>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10" w15:restartNumberingAfterBreak="0">
    <w:nsid w:val="00D936B9"/>
    <w:multiLevelType w:val="multilevel"/>
    <w:tmpl w:val="0413001D"/>
    <w:styleLink w:val="OPSOM11131"/>
    <w:lvl w:ilvl="0">
      <w:start w:val="1"/>
      <w:numFmt w:val="bullet"/>
      <w:lvlText w:val=""/>
      <w:lvlJc w:val="left"/>
      <w:pPr>
        <w:tabs>
          <w:tab w:val="num" w:pos="360"/>
        </w:tabs>
        <w:ind w:left="360" w:hanging="360"/>
      </w:pPr>
      <w:rPr>
        <w:rFonts w:ascii="Wingdings" w:hAnsi="Wingdings" w:hint="default"/>
        <w:color w:val="0099FF"/>
      </w:rPr>
    </w:lvl>
    <w:lvl w:ilvl="1">
      <w:start w:val="1"/>
      <w:numFmt w:val="bullet"/>
      <w:lvlText w:val=""/>
      <w:lvlJc w:val="left"/>
      <w:pPr>
        <w:tabs>
          <w:tab w:val="num" w:pos="720"/>
        </w:tabs>
        <w:ind w:left="720" w:hanging="360"/>
      </w:pPr>
      <w:rPr>
        <w:rFonts w:ascii="Wingdings" w:hAnsi="Wingdings" w:hint="default"/>
        <w:color w:val="00CC66"/>
      </w:rPr>
    </w:lvl>
    <w:lvl w:ilvl="2">
      <w:start w:val="1"/>
      <w:numFmt w:val="bullet"/>
      <w:lvlText w:val=""/>
      <w:lvlJc w:val="left"/>
      <w:pPr>
        <w:tabs>
          <w:tab w:val="num" w:pos="1080"/>
        </w:tabs>
        <w:ind w:left="1080" w:hanging="360"/>
      </w:pPr>
      <w:rPr>
        <w:rFonts w:ascii="Wingdings" w:hAnsi="Wingdings" w:hint="default"/>
        <w:color w:val="auto"/>
      </w:r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00DB0AAC"/>
    <w:multiLevelType w:val="hybridMultilevel"/>
    <w:tmpl w:val="564283E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00DB79DF"/>
    <w:multiLevelType w:val="hybridMultilevel"/>
    <w:tmpl w:val="5C7C9B58"/>
    <w:lvl w:ilvl="0" w:tplc="B068F320">
      <w:start w:val="1"/>
      <w:numFmt w:val="bullet"/>
      <w:lvlText w:val=""/>
      <w:lvlJc w:val="left"/>
      <w:pPr>
        <w:ind w:left="1080" w:hanging="360"/>
      </w:pPr>
      <w:rPr>
        <w:rFonts w:ascii="Symbol" w:eastAsia="Calibri" w:hAnsi="Symbol" w:cs="Helvetica" w:hint="default"/>
      </w:rPr>
    </w:lvl>
    <w:lvl w:ilvl="1" w:tplc="08130019" w:tentative="1">
      <w:start w:val="1"/>
      <w:numFmt w:val="lowerLetter"/>
      <w:lvlText w:val="%2."/>
      <w:lvlJc w:val="left"/>
      <w:pPr>
        <w:ind w:left="1800" w:hanging="360"/>
      </w:pPr>
    </w:lvl>
    <w:lvl w:ilvl="2" w:tplc="0813001B" w:tentative="1">
      <w:start w:val="1"/>
      <w:numFmt w:val="lowerRoman"/>
      <w:lvlText w:val="%3."/>
      <w:lvlJc w:val="right"/>
      <w:pPr>
        <w:ind w:left="2520" w:hanging="180"/>
      </w:pPr>
    </w:lvl>
    <w:lvl w:ilvl="3" w:tplc="0813000F" w:tentative="1">
      <w:start w:val="1"/>
      <w:numFmt w:val="decimal"/>
      <w:lvlText w:val="%4."/>
      <w:lvlJc w:val="left"/>
      <w:pPr>
        <w:ind w:left="3240" w:hanging="360"/>
      </w:pPr>
    </w:lvl>
    <w:lvl w:ilvl="4" w:tplc="08130019" w:tentative="1">
      <w:start w:val="1"/>
      <w:numFmt w:val="lowerLetter"/>
      <w:lvlText w:val="%5."/>
      <w:lvlJc w:val="left"/>
      <w:pPr>
        <w:ind w:left="3960" w:hanging="360"/>
      </w:pPr>
    </w:lvl>
    <w:lvl w:ilvl="5" w:tplc="0813001B" w:tentative="1">
      <w:start w:val="1"/>
      <w:numFmt w:val="lowerRoman"/>
      <w:lvlText w:val="%6."/>
      <w:lvlJc w:val="right"/>
      <w:pPr>
        <w:ind w:left="4680" w:hanging="180"/>
      </w:pPr>
    </w:lvl>
    <w:lvl w:ilvl="6" w:tplc="0813000F" w:tentative="1">
      <w:start w:val="1"/>
      <w:numFmt w:val="decimal"/>
      <w:lvlText w:val="%7."/>
      <w:lvlJc w:val="left"/>
      <w:pPr>
        <w:ind w:left="5400" w:hanging="360"/>
      </w:pPr>
    </w:lvl>
    <w:lvl w:ilvl="7" w:tplc="08130019" w:tentative="1">
      <w:start w:val="1"/>
      <w:numFmt w:val="lowerLetter"/>
      <w:lvlText w:val="%8."/>
      <w:lvlJc w:val="left"/>
      <w:pPr>
        <w:ind w:left="6120" w:hanging="360"/>
      </w:pPr>
    </w:lvl>
    <w:lvl w:ilvl="8" w:tplc="0813001B" w:tentative="1">
      <w:start w:val="1"/>
      <w:numFmt w:val="lowerRoman"/>
      <w:lvlText w:val="%9."/>
      <w:lvlJc w:val="right"/>
      <w:pPr>
        <w:ind w:left="6840" w:hanging="180"/>
      </w:pPr>
    </w:lvl>
  </w:abstractNum>
  <w:abstractNum w:abstractNumId="13" w15:restartNumberingAfterBreak="0">
    <w:nsid w:val="012B0E10"/>
    <w:multiLevelType w:val="hybridMultilevel"/>
    <w:tmpl w:val="5F768E1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15:restartNumberingAfterBreak="0">
    <w:nsid w:val="01401757"/>
    <w:multiLevelType w:val="hybridMultilevel"/>
    <w:tmpl w:val="386015D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018330E3"/>
    <w:multiLevelType w:val="hybridMultilevel"/>
    <w:tmpl w:val="422CF236"/>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16" w15:restartNumberingAfterBreak="0">
    <w:nsid w:val="01857386"/>
    <w:multiLevelType w:val="hybridMultilevel"/>
    <w:tmpl w:val="7A50CA02"/>
    <w:lvl w:ilvl="0" w:tplc="0409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7" w15:restartNumberingAfterBreak="0">
    <w:nsid w:val="018A43A9"/>
    <w:multiLevelType w:val="hybridMultilevel"/>
    <w:tmpl w:val="E4507982"/>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18" w15:restartNumberingAfterBreak="0">
    <w:nsid w:val="018E4345"/>
    <w:multiLevelType w:val="hybridMultilevel"/>
    <w:tmpl w:val="E102BF9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9" w15:restartNumberingAfterBreak="0">
    <w:nsid w:val="01926108"/>
    <w:multiLevelType w:val="hybridMultilevel"/>
    <w:tmpl w:val="853A9AC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0" w15:restartNumberingAfterBreak="0">
    <w:nsid w:val="01B773D5"/>
    <w:multiLevelType w:val="hybridMultilevel"/>
    <w:tmpl w:val="F69C640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01DE537C"/>
    <w:multiLevelType w:val="hybridMultilevel"/>
    <w:tmpl w:val="1C846F2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01F54837"/>
    <w:multiLevelType w:val="hybridMultilevel"/>
    <w:tmpl w:val="445865B4"/>
    <w:lvl w:ilvl="0" w:tplc="080C0001">
      <w:start w:val="1"/>
      <w:numFmt w:val="bullet"/>
      <w:lvlText w:val=""/>
      <w:lvlJc w:val="left"/>
      <w:pPr>
        <w:ind w:left="1080" w:hanging="360"/>
      </w:pPr>
      <w:rPr>
        <w:rFonts w:ascii="Symbol" w:hAnsi="Symbol" w:hint="default"/>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23" w15:restartNumberingAfterBreak="0">
    <w:nsid w:val="020C3AEB"/>
    <w:multiLevelType w:val="hybridMultilevel"/>
    <w:tmpl w:val="315E530A"/>
    <w:lvl w:ilvl="0" w:tplc="0813000F">
      <w:start w:val="1"/>
      <w:numFmt w:val="decimal"/>
      <w:lvlText w:val="%1."/>
      <w:lvlJc w:val="left"/>
      <w:pPr>
        <w:ind w:left="1437" w:hanging="360"/>
      </w:pPr>
    </w:lvl>
    <w:lvl w:ilvl="1" w:tplc="D58AAAF6">
      <w:start w:val="1"/>
      <w:numFmt w:val="lowerLetter"/>
      <w:lvlText w:val="%2)"/>
      <w:lvlJc w:val="left"/>
      <w:pPr>
        <w:ind w:left="2157" w:hanging="360"/>
      </w:pPr>
      <w:rPr>
        <w:rFonts w:hint="default"/>
      </w:rPr>
    </w:lvl>
    <w:lvl w:ilvl="2" w:tplc="04090005" w:tentative="1">
      <w:start w:val="1"/>
      <w:numFmt w:val="lowerRoman"/>
      <w:lvlText w:val="%3."/>
      <w:lvlJc w:val="right"/>
      <w:pPr>
        <w:ind w:left="2877" w:hanging="180"/>
      </w:pPr>
    </w:lvl>
    <w:lvl w:ilvl="3" w:tplc="04090001" w:tentative="1">
      <w:start w:val="1"/>
      <w:numFmt w:val="decimal"/>
      <w:lvlText w:val="%4."/>
      <w:lvlJc w:val="left"/>
      <w:pPr>
        <w:ind w:left="3597" w:hanging="360"/>
      </w:pPr>
    </w:lvl>
    <w:lvl w:ilvl="4" w:tplc="04090003" w:tentative="1">
      <w:start w:val="1"/>
      <w:numFmt w:val="lowerLetter"/>
      <w:lvlText w:val="%5."/>
      <w:lvlJc w:val="left"/>
      <w:pPr>
        <w:ind w:left="4317" w:hanging="360"/>
      </w:pPr>
    </w:lvl>
    <w:lvl w:ilvl="5" w:tplc="04090005" w:tentative="1">
      <w:start w:val="1"/>
      <w:numFmt w:val="lowerRoman"/>
      <w:lvlText w:val="%6."/>
      <w:lvlJc w:val="right"/>
      <w:pPr>
        <w:ind w:left="5037" w:hanging="180"/>
      </w:pPr>
    </w:lvl>
    <w:lvl w:ilvl="6" w:tplc="04090001" w:tentative="1">
      <w:start w:val="1"/>
      <w:numFmt w:val="decimal"/>
      <w:lvlText w:val="%7."/>
      <w:lvlJc w:val="left"/>
      <w:pPr>
        <w:ind w:left="5757" w:hanging="360"/>
      </w:pPr>
    </w:lvl>
    <w:lvl w:ilvl="7" w:tplc="04090003" w:tentative="1">
      <w:start w:val="1"/>
      <w:numFmt w:val="lowerLetter"/>
      <w:lvlText w:val="%8."/>
      <w:lvlJc w:val="left"/>
      <w:pPr>
        <w:ind w:left="6477" w:hanging="360"/>
      </w:pPr>
    </w:lvl>
    <w:lvl w:ilvl="8" w:tplc="04090005" w:tentative="1">
      <w:start w:val="1"/>
      <w:numFmt w:val="lowerRoman"/>
      <w:lvlText w:val="%9."/>
      <w:lvlJc w:val="right"/>
      <w:pPr>
        <w:ind w:left="7197" w:hanging="180"/>
      </w:pPr>
    </w:lvl>
  </w:abstractNum>
  <w:abstractNum w:abstractNumId="24" w15:restartNumberingAfterBreak="0">
    <w:nsid w:val="021D346B"/>
    <w:multiLevelType w:val="hybridMultilevel"/>
    <w:tmpl w:val="47BC8F06"/>
    <w:lvl w:ilvl="0" w:tplc="91EC98CC">
      <w:start w:val="1"/>
      <w:numFmt w:val="lowerLetter"/>
      <w:lvlText w:val="%1."/>
      <w:lvlJc w:val="left"/>
      <w:pPr>
        <w:ind w:left="574" w:hanging="360"/>
      </w:pPr>
      <w:rPr>
        <w:rFonts w:hint="default"/>
      </w:rPr>
    </w:lvl>
    <w:lvl w:ilvl="1" w:tplc="04090019" w:tentative="1">
      <w:start w:val="1"/>
      <w:numFmt w:val="lowerLetter"/>
      <w:lvlText w:val="%2."/>
      <w:lvlJc w:val="left"/>
      <w:pPr>
        <w:ind w:left="1294" w:hanging="360"/>
      </w:pPr>
    </w:lvl>
    <w:lvl w:ilvl="2" w:tplc="0409001B" w:tentative="1">
      <w:start w:val="1"/>
      <w:numFmt w:val="lowerRoman"/>
      <w:lvlText w:val="%3."/>
      <w:lvlJc w:val="right"/>
      <w:pPr>
        <w:ind w:left="2014" w:hanging="180"/>
      </w:pPr>
    </w:lvl>
    <w:lvl w:ilvl="3" w:tplc="0409000F" w:tentative="1">
      <w:start w:val="1"/>
      <w:numFmt w:val="decimal"/>
      <w:lvlText w:val="%4."/>
      <w:lvlJc w:val="left"/>
      <w:pPr>
        <w:ind w:left="2734" w:hanging="360"/>
      </w:pPr>
    </w:lvl>
    <w:lvl w:ilvl="4" w:tplc="04090019" w:tentative="1">
      <w:start w:val="1"/>
      <w:numFmt w:val="lowerLetter"/>
      <w:lvlText w:val="%5."/>
      <w:lvlJc w:val="left"/>
      <w:pPr>
        <w:ind w:left="3454" w:hanging="360"/>
      </w:pPr>
    </w:lvl>
    <w:lvl w:ilvl="5" w:tplc="0409001B" w:tentative="1">
      <w:start w:val="1"/>
      <w:numFmt w:val="lowerRoman"/>
      <w:lvlText w:val="%6."/>
      <w:lvlJc w:val="right"/>
      <w:pPr>
        <w:ind w:left="4174" w:hanging="180"/>
      </w:pPr>
    </w:lvl>
    <w:lvl w:ilvl="6" w:tplc="0409000F" w:tentative="1">
      <w:start w:val="1"/>
      <w:numFmt w:val="decimal"/>
      <w:lvlText w:val="%7."/>
      <w:lvlJc w:val="left"/>
      <w:pPr>
        <w:ind w:left="4894" w:hanging="360"/>
      </w:pPr>
    </w:lvl>
    <w:lvl w:ilvl="7" w:tplc="04090019" w:tentative="1">
      <w:start w:val="1"/>
      <w:numFmt w:val="lowerLetter"/>
      <w:lvlText w:val="%8."/>
      <w:lvlJc w:val="left"/>
      <w:pPr>
        <w:ind w:left="5614" w:hanging="360"/>
      </w:pPr>
    </w:lvl>
    <w:lvl w:ilvl="8" w:tplc="0409001B" w:tentative="1">
      <w:start w:val="1"/>
      <w:numFmt w:val="lowerRoman"/>
      <w:lvlText w:val="%9."/>
      <w:lvlJc w:val="right"/>
      <w:pPr>
        <w:ind w:left="6334" w:hanging="180"/>
      </w:pPr>
    </w:lvl>
  </w:abstractNum>
  <w:abstractNum w:abstractNumId="25" w15:restartNumberingAfterBreak="0">
    <w:nsid w:val="02483DAB"/>
    <w:multiLevelType w:val="multilevel"/>
    <w:tmpl w:val="0700C8A2"/>
    <w:styleLink w:val="OPSOMNR11131"/>
    <w:lvl w:ilvl="0">
      <w:start w:val="1"/>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224"/>
        </w:tabs>
        <w:ind w:left="1920" w:hanging="504"/>
      </w:pPr>
      <w:rPr>
        <w:rFonts w:hint="default"/>
      </w:rPr>
    </w:lvl>
    <w:lvl w:ilvl="3">
      <w:start w:val="1"/>
      <w:numFmt w:val="decimal"/>
      <w:lvlText w:val="%1.%2.%3.%4."/>
      <w:lvlJc w:val="left"/>
      <w:pPr>
        <w:tabs>
          <w:tab w:val="num" w:pos="1728"/>
        </w:tabs>
        <w:ind w:left="2772"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start w:val="1"/>
      <w:numFmt w:val="decimal"/>
      <w:lvlText w:val="%1.%2.%3.%4.%5.%6.%7."/>
      <w:lvlJc w:val="left"/>
      <w:pPr>
        <w:tabs>
          <w:tab w:val="num" w:pos="3240"/>
        </w:tabs>
        <w:ind w:left="3240" w:hanging="1080"/>
      </w:pPr>
      <w:rPr>
        <w:rFonts w:hint="default"/>
      </w:r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26" w15:restartNumberingAfterBreak="0">
    <w:nsid w:val="025519B3"/>
    <w:multiLevelType w:val="hybridMultilevel"/>
    <w:tmpl w:val="35B4B692"/>
    <w:lvl w:ilvl="0" w:tplc="6D9EA9D2">
      <w:start w:val="1"/>
      <w:numFmt w:val="bullet"/>
      <w:lvlText w:val="-"/>
      <w:lvlJc w:val="left"/>
      <w:pPr>
        <w:ind w:left="720" w:hanging="360"/>
      </w:pPr>
      <w:rPr>
        <w:rFonts w:ascii="Symbol" w:hAnsi="Symbol" w:hint="default"/>
      </w:rPr>
    </w:lvl>
    <w:lvl w:ilvl="1" w:tplc="6D9EA9D2">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02576FA4"/>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8" w15:restartNumberingAfterBreak="0">
    <w:nsid w:val="02603ECF"/>
    <w:multiLevelType w:val="hybridMultilevel"/>
    <w:tmpl w:val="A81CE14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028E2A4A"/>
    <w:multiLevelType w:val="hybridMultilevel"/>
    <w:tmpl w:val="0916F7F2"/>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0" w15:restartNumberingAfterBreak="0">
    <w:nsid w:val="02D84A12"/>
    <w:multiLevelType w:val="hybridMultilevel"/>
    <w:tmpl w:val="85A0C592"/>
    <w:lvl w:ilvl="0" w:tplc="F67C83FA">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1" w15:restartNumberingAfterBreak="0">
    <w:nsid w:val="02F64D4E"/>
    <w:multiLevelType w:val="hybridMultilevel"/>
    <w:tmpl w:val="EC3C610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2" w15:restartNumberingAfterBreak="0">
    <w:nsid w:val="031C7653"/>
    <w:multiLevelType w:val="hybridMultilevel"/>
    <w:tmpl w:val="5B78852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03254C97"/>
    <w:multiLevelType w:val="hybridMultilevel"/>
    <w:tmpl w:val="20DC224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03520228"/>
    <w:multiLevelType w:val="hybridMultilevel"/>
    <w:tmpl w:val="CB762936"/>
    <w:lvl w:ilvl="0" w:tplc="0DC46BEE">
      <w:start w:val="1"/>
      <w:numFmt w:val="bullet"/>
      <w:lvlText w:val="-"/>
      <w:lvlJc w:val="left"/>
      <w:pPr>
        <w:ind w:left="36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5" w15:restartNumberingAfterBreak="0">
    <w:nsid w:val="036F67DD"/>
    <w:multiLevelType w:val="hybridMultilevel"/>
    <w:tmpl w:val="CE84461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6" w15:restartNumberingAfterBreak="0">
    <w:nsid w:val="038527E6"/>
    <w:multiLevelType w:val="hybridMultilevel"/>
    <w:tmpl w:val="9D12521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7" w15:restartNumberingAfterBreak="0">
    <w:nsid w:val="03F45343"/>
    <w:multiLevelType w:val="hybridMultilevel"/>
    <w:tmpl w:val="D9FC3FB8"/>
    <w:lvl w:ilvl="0" w:tplc="00000001">
      <w:start w:val="1"/>
      <w:numFmt w:val="bullet"/>
      <w:lvlText w:val="-"/>
      <w:lvlJc w:val="left"/>
      <w:pPr>
        <w:ind w:left="360" w:hanging="360"/>
      </w:pPr>
      <w:rPr>
        <w:rFonts w:ascii="Symbol" w:hAnsi="Symbol" w:cs="Symbol"/>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 w15:restartNumberingAfterBreak="0">
    <w:nsid w:val="041C4AE5"/>
    <w:multiLevelType w:val="hybridMultilevel"/>
    <w:tmpl w:val="F404D98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04304BA6"/>
    <w:multiLevelType w:val="hybridMultilevel"/>
    <w:tmpl w:val="08AADFC2"/>
    <w:lvl w:ilvl="0" w:tplc="B2A4BD48">
      <w:start w:val="1"/>
      <w:numFmt w:val="decimal"/>
      <w:lvlText w:val="%1."/>
      <w:lvlJc w:val="left"/>
      <w:pPr>
        <w:ind w:left="360" w:hanging="360"/>
      </w:pPr>
      <w:rPr>
        <w:rFonts w:ascii="Trebuchet MS" w:eastAsiaTheme="minorEastAsia" w:hAnsi="Trebuchet MS" w:cs="Arial"/>
        <w:color w:val="auto"/>
      </w:r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0" w15:restartNumberingAfterBreak="0">
    <w:nsid w:val="04485B3E"/>
    <w:multiLevelType w:val="hybridMultilevel"/>
    <w:tmpl w:val="6986C4A8"/>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41" w15:restartNumberingAfterBreak="0">
    <w:nsid w:val="047410C4"/>
    <w:multiLevelType w:val="hybridMultilevel"/>
    <w:tmpl w:val="64628744"/>
    <w:lvl w:ilvl="0" w:tplc="D5162BF2">
      <w:start w:val="1"/>
      <w:numFmt w:val="lowerLetter"/>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 w15:restartNumberingAfterBreak="0">
    <w:nsid w:val="048B03BD"/>
    <w:multiLevelType w:val="hybridMultilevel"/>
    <w:tmpl w:val="21843F98"/>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3" w15:restartNumberingAfterBreak="0">
    <w:nsid w:val="048B7936"/>
    <w:multiLevelType w:val="hybridMultilevel"/>
    <w:tmpl w:val="C65AFC1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04961BF7"/>
    <w:multiLevelType w:val="hybridMultilevel"/>
    <w:tmpl w:val="353CC592"/>
    <w:lvl w:ilvl="0" w:tplc="5C689E94">
      <w:start w:val="1"/>
      <w:numFmt w:val="lowerLetter"/>
      <w:lvlText w:val="%1."/>
      <w:lvlJc w:val="left"/>
      <w:pPr>
        <w:ind w:left="360" w:hanging="360"/>
      </w:pPr>
      <w:rPr>
        <w:rFonts w:hint="default"/>
      </w:rPr>
    </w:lvl>
    <w:lvl w:ilvl="1" w:tplc="D58AAAF6">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5" w15:restartNumberingAfterBreak="0">
    <w:nsid w:val="04AF6F28"/>
    <w:multiLevelType w:val="hybridMultilevel"/>
    <w:tmpl w:val="25B620DA"/>
    <w:lvl w:ilvl="0" w:tplc="04090019">
      <w:start w:val="1"/>
      <w:numFmt w:val="lowerLetter"/>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05111712"/>
    <w:multiLevelType w:val="hybridMultilevel"/>
    <w:tmpl w:val="6682EBE8"/>
    <w:lvl w:ilvl="0" w:tplc="0DC46BEE">
      <w:start w:val="1"/>
      <w:numFmt w:val="bullet"/>
      <w:lvlText w:val="-"/>
      <w:lvlJc w:val="left"/>
      <w:pPr>
        <w:ind w:left="720" w:hanging="360"/>
      </w:pPr>
      <w:rPr>
        <w:rFonts w:ascii="Times New Roman" w:hAnsi="Times New Roman" w:cs="Times New Roman"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7" w15:restartNumberingAfterBreak="0">
    <w:nsid w:val="053B67AA"/>
    <w:multiLevelType w:val="hybridMultilevel"/>
    <w:tmpl w:val="799A87EE"/>
    <w:lvl w:ilvl="0" w:tplc="6D9EA9D2">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8" w15:restartNumberingAfterBreak="0">
    <w:nsid w:val="053E53EB"/>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9" w15:restartNumberingAfterBreak="0">
    <w:nsid w:val="05442806"/>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 w15:restartNumberingAfterBreak="0">
    <w:nsid w:val="05471C70"/>
    <w:multiLevelType w:val="hybridMultilevel"/>
    <w:tmpl w:val="6A2A4C2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1" w15:restartNumberingAfterBreak="0">
    <w:nsid w:val="054A1D89"/>
    <w:multiLevelType w:val="hybridMultilevel"/>
    <w:tmpl w:val="B2E203CC"/>
    <w:lvl w:ilvl="0" w:tplc="0C323D4A">
      <w:start w:val="1"/>
      <w:numFmt w:val="bullet"/>
      <w:lvlText w:val=""/>
      <w:lvlJc w:val="left"/>
      <w:pPr>
        <w:ind w:left="360" w:hanging="360"/>
      </w:pPr>
      <w:rPr>
        <w:rFonts w:ascii="Symbol" w:hAnsi="Symbol" w:hint="default"/>
        <w:color w:val="auto"/>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52" w15:restartNumberingAfterBreak="0">
    <w:nsid w:val="05716B45"/>
    <w:multiLevelType w:val="hybridMultilevel"/>
    <w:tmpl w:val="0628AD12"/>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53" w15:restartNumberingAfterBreak="0">
    <w:nsid w:val="05802A6E"/>
    <w:multiLevelType w:val="hybridMultilevel"/>
    <w:tmpl w:val="9814BE86"/>
    <w:lvl w:ilvl="0" w:tplc="6D667064">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4" w15:restartNumberingAfterBreak="0">
    <w:nsid w:val="05B8045E"/>
    <w:multiLevelType w:val="hybridMultilevel"/>
    <w:tmpl w:val="D8B2B892"/>
    <w:lvl w:ilvl="0" w:tplc="C28055FE">
      <w:start w:val="3"/>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 w15:restartNumberingAfterBreak="0">
    <w:nsid w:val="05CD2A0F"/>
    <w:multiLevelType w:val="hybridMultilevel"/>
    <w:tmpl w:val="6712BA8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6" w15:restartNumberingAfterBreak="0">
    <w:nsid w:val="05F83CD0"/>
    <w:multiLevelType w:val="hybridMultilevel"/>
    <w:tmpl w:val="5C7689F0"/>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7" w15:restartNumberingAfterBreak="0">
    <w:nsid w:val="0614663D"/>
    <w:multiLevelType w:val="hybridMultilevel"/>
    <w:tmpl w:val="0B26300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8" w15:restartNumberingAfterBreak="0">
    <w:nsid w:val="06157FAD"/>
    <w:multiLevelType w:val="hybridMultilevel"/>
    <w:tmpl w:val="56B27736"/>
    <w:lvl w:ilvl="0" w:tplc="FFFFFFFF">
      <w:start w:val="1"/>
      <w:numFmt w:val="lowerLetter"/>
      <w:lvlText w:val="%1."/>
      <w:lvlJc w:val="left"/>
      <w:pPr>
        <w:ind w:left="360" w:hanging="360"/>
      </w:pPr>
    </w:lvl>
    <w:lvl w:ilvl="1" w:tplc="FFFFFFFF">
      <w:start w:val="1"/>
      <w:numFmt w:val="decimal"/>
      <w:lvlText w:val="%2"/>
      <w:lvlJc w:val="left"/>
      <w:pPr>
        <w:ind w:left="1365" w:hanging="645"/>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9" w15:restartNumberingAfterBreak="0">
    <w:nsid w:val="0669186D"/>
    <w:multiLevelType w:val="hybridMultilevel"/>
    <w:tmpl w:val="6DCA6C7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0" w15:restartNumberingAfterBreak="0">
    <w:nsid w:val="06702AED"/>
    <w:multiLevelType w:val="hybridMultilevel"/>
    <w:tmpl w:val="04C2DB4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1" w15:restartNumberingAfterBreak="0">
    <w:nsid w:val="068D7F7C"/>
    <w:multiLevelType w:val="hybridMultilevel"/>
    <w:tmpl w:val="3ABCCA12"/>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2" w15:restartNumberingAfterBreak="0">
    <w:nsid w:val="06CD1134"/>
    <w:multiLevelType w:val="hybridMultilevel"/>
    <w:tmpl w:val="3170154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 w15:restartNumberingAfterBreak="0">
    <w:nsid w:val="06CE3113"/>
    <w:multiLevelType w:val="hybridMultilevel"/>
    <w:tmpl w:val="DECAA66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4" w15:restartNumberingAfterBreak="0">
    <w:nsid w:val="07003FF8"/>
    <w:multiLevelType w:val="hybridMultilevel"/>
    <w:tmpl w:val="8452D0F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5" w15:restartNumberingAfterBreak="0">
    <w:nsid w:val="070F002D"/>
    <w:multiLevelType w:val="hybridMultilevel"/>
    <w:tmpl w:val="B712E5A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6" w15:restartNumberingAfterBreak="0">
    <w:nsid w:val="072C4CC4"/>
    <w:multiLevelType w:val="hybridMultilevel"/>
    <w:tmpl w:val="839671D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7" w15:restartNumberingAfterBreak="0">
    <w:nsid w:val="07B7309A"/>
    <w:multiLevelType w:val="hybridMultilevel"/>
    <w:tmpl w:val="15CCA858"/>
    <w:lvl w:ilvl="0" w:tplc="BD6EB5EC">
      <w:start w:val="1"/>
      <w:numFmt w:val="lowerLetter"/>
      <w:lvlText w:val="%1."/>
      <w:lvlJc w:val="left"/>
      <w:pPr>
        <w:ind w:left="360" w:hanging="360"/>
      </w:pPr>
      <w:rPr>
        <w:color w:val="auto"/>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8" w15:restartNumberingAfterBreak="0">
    <w:nsid w:val="07E750AA"/>
    <w:multiLevelType w:val="hybridMultilevel"/>
    <w:tmpl w:val="298E8CA8"/>
    <w:lvl w:ilvl="0" w:tplc="6D667064">
      <w:start w:val="1"/>
      <w:numFmt w:val="decimal"/>
      <w:lvlText w:val="%1."/>
      <w:lvlJc w:val="left"/>
      <w:pPr>
        <w:ind w:left="360" w:hanging="360"/>
      </w:pPr>
      <w:rPr>
        <w:i w:val="0"/>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9" w15:restartNumberingAfterBreak="0">
    <w:nsid w:val="08083C03"/>
    <w:multiLevelType w:val="hybridMultilevel"/>
    <w:tmpl w:val="A260B0D6"/>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0" w15:restartNumberingAfterBreak="0">
    <w:nsid w:val="081A6FC8"/>
    <w:multiLevelType w:val="hybridMultilevel"/>
    <w:tmpl w:val="58EE37E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1" w15:restartNumberingAfterBreak="0">
    <w:nsid w:val="084E5C0C"/>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2" w15:restartNumberingAfterBreak="0">
    <w:nsid w:val="085C5D6C"/>
    <w:multiLevelType w:val="hybridMultilevel"/>
    <w:tmpl w:val="A20E90EA"/>
    <w:lvl w:ilvl="0" w:tplc="F67C83FA">
      <w:start w:val="1"/>
      <w:numFmt w:val="bullet"/>
      <w:lvlText w:val="-"/>
      <w:lvlJc w:val="left"/>
      <w:pPr>
        <w:ind w:left="360" w:hanging="360"/>
      </w:pPr>
      <w:rPr>
        <w:rFonts w:ascii="Symbol" w:hAnsi="Symbol" w:hint="default"/>
      </w:rPr>
    </w:lvl>
    <w:lvl w:ilvl="1" w:tplc="6D9EA9D2">
      <w:start w:val="1"/>
      <w:numFmt w:val="bullet"/>
      <w:lvlText w:val="-"/>
      <w:lvlJc w:val="left"/>
      <w:pPr>
        <w:ind w:left="1080" w:hanging="360"/>
      </w:pPr>
      <w:rPr>
        <w:rFonts w:ascii="Symbol" w:hAnsi="Symbol"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3" w15:restartNumberingAfterBreak="0">
    <w:nsid w:val="0897438D"/>
    <w:multiLevelType w:val="hybridMultilevel"/>
    <w:tmpl w:val="7F46161E"/>
    <w:lvl w:ilvl="0" w:tplc="0813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4" w15:restartNumberingAfterBreak="0">
    <w:nsid w:val="08A8498E"/>
    <w:multiLevelType w:val="hybridMultilevel"/>
    <w:tmpl w:val="112C4ADE"/>
    <w:lvl w:ilvl="0" w:tplc="6D9EA9D2">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75" w15:restartNumberingAfterBreak="0">
    <w:nsid w:val="08E3300A"/>
    <w:multiLevelType w:val="hybridMultilevel"/>
    <w:tmpl w:val="53CE8756"/>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6" w15:restartNumberingAfterBreak="0">
    <w:nsid w:val="091065F1"/>
    <w:multiLevelType w:val="hybridMultilevel"/>
    <w:tmpl w:val="7A50CA02"/>
    <w:lvl w:ilvl="0" w:tplc="0409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7" w15:restartNumberingAfterBreak="0">
    <w:nsid w:val="09150963"/>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8" w15:restartNumberingAfterBreak="0">
    <w:nsid w:val="09287B66"/>
    <w:multiLevelType w:val="hybridMultilevel"/>
    <w:tmpl w:val="FFB8F7EC"/>
    <w:lvl w:ilvl="0" w:tplc="6D667064">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79" w15:restartNumberingAfterBreak="0">
    <w:nsid w:val="097B65F8"/>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0" w15:restartNumberingAfterBreak="0">
    <w:nsid w:val="09872BF3"/>
    <w:multiLevelType w:val="hybridMultilevel"/>
    <w:tmpl w:val="7A6AD026"/>
    <w:lvl w:ilvl="0" w:tplc="0DC46BEE">
      <w:start w:val="1"/>
      <w:numFmt w:val="bullet"/>
      <w:lvlText w:val="-"/>
      <w:lvlJc w:val="left"/>
      <w:pPr>
        <w:ind w:left="814" w:hanging="360"/>
      </w:pPr>
      <w:rPr>
        <w:rFonts w:ascii="Times New Roman" w:hAnsi="Times New Roman" w:cs="Times New Roman" w:hint="default"/>
        <w:color w:val="auto"/>
      </w:rPr>
    </w:lvl>
    <w:lvl w:ilvl="1" w:tplc="080C0003" w:tentative="1">
      <w:start w:val="1"/>
      <w:numFmt w:val="bullet"/>
      <w:lvlText w:val="o"/>
      <w:lvlJc w:val="left"/>
      <w:pPr>
        <w:ind w:left="1534" w:hanging="360"/>
      </w:pPr>
      <w:rPr>
        <w:rFonts w:ascii="Courier New" w:hAnsi="Courier New" w:cs="Courier New" w:hint="default"/>
      </w:rPr>
    </w:lvl>
    <w:lvl w:ilvl="2" w:tplc="080C0005" w:tentative="1">
      <w:start w:val="1"/>
      <w:numFmt w:val="bullet"/>
      <w:lvlText w:val=""/>
      <w:lvlJc w:val="left"/>
      <w:pPr>
        <w:ind w:left="2254" w:hanging="360"/>
      </w:pPr>
      <w:rPr>
        <w:rFonts w:ascii="Wingdings" w:hAnsi="Wingdings" w:hint="default"/>
      </w:rPr>
    </w:lvl>
    <w:lvl w:ilvl="3" w:tplc="080C0001" w:tentative="1">
      <w:start w:val="1"/>
      <w:numFmt w:val="bullet"/>
      <w:lvlText w:val=""/>
      <w:lvlJc w:val="left"/>
      <w:pPr>
        <w:ind w:left="2974" w:hanging="360"/>
      </w:pPr>
      <w:rPr>
        <w:rFonts w:ascii="Symbol" w:hAnsi="Symbol" w:hint="default"/>
      </w:rPr>
    </w:lvl>
    <w:lvl w:ilvl="4" w:tplc="080C0003" w:tentative="1">
      <w:start w:val="1"/>
      <w:numFmt w:val="bullet"/>
      <w:lvlText w:val="o"/>
      <w:lvlJc w:val="left"/>
      <w:pPr>
        <w:ind w:left="3694" w:hanging="360"/>
      </w:pPr>
      <w:rPr>
        <w:rFonts w:ascii="Courier New" w:hAnsi="Courier New" w:cs="Courier New" w:hint="default"/>
      </w:rPr>
    </w:lvl>
    <w:lvl w:ilvl="5" w:tplc="080C0005" w:tentative="1">
      <w:start w:val="1"/>
      <w:numFmt w:val="bullet"/>
      <w:lvlText w:val=""/>
      <w:lvlJc w:val="left"/>
      <w:pPr>
        <w:ind w:left="4414" w:hanging="360"/>
      </w:pPr>
      <w:rPr>
        <w:rFonts w:ascii="Wingdings" w:hAnsi="Wingdings" w:hint="default"/>
      </w:rPr>
    </w:lvl>
    <w:lvl w:ilvl="6" w:tplc="080C0001" w:tentative="1">
      <w:start w:val="1"/>
      <w:numFmt w:val="bullet"/>
      <w:lvlText w:val=""/>
      <w:lvlJc w:val="left"/>
      <w:pPr>
        <w:ind w:left="5134" w:hanging="360"/>
      </w:pPr>
      <w:rPr>
        <w:rFonts w:ascii="Symbol" w:hAnsi="Symbol" w:hint="default"/>
      </w:rPr>
    </w:lvl>
    <w:lvl w:ilvl="7" w:tplc="080C0003" w:tentative="1">
      <w:start w:val="1"/>
      <w:numFmt w:val="bullet"/>
      <w:lvlText w:val="o"/>
      <w:lvlJc w:val="left"/>
      <w:pPr>
        <w:ind w:left="5854" w:hanging="360"/>
      </w:pPr>
      <w:rPr>
        <w:rFonts w:ascii="Courier New" w:hAnsi="Courier New" w:cs="Courier New" w:hint="default"/>
      </w:rPr>
    </w:lvl>
    <w:lvl w:ilvl="8" w:tplc="080C0005" w:tentative="1">
      <w:start w:val="1"/>
      <w:numFmt w:val="bullet"/>
      <w:lvlText w:val=""/>
      <w:lvlJc w:val="left"/>
      <w:pPr>
        <w:ind w:left="6574" w:hanging="360"/>
      </w:pPr>
      <w:rPr>
        <w:rFonts w:ascii="Wingdings" w:hAnsi="Wingdings" w:hint="default"/>
      </w:rPr>
    </w:lvl>
  </w:abstractNum>
  <w:abstractNum w:abstractNumId="81" w15:restartNumberingAfterBreak="0">
    <w:nsid w:val="09CA4181"/>
    <w:multiLevelType w:val="hybridMultilevel"/>
    <w:tmpl w:val="5E2C29A2"/>
    <w:lvl w:ilvl="0" w:tplc="6D9EA9D2">
      <w:start w:val="1"/>
      <w:numFmt w:val="bullet"/>
      <w:lvlText w:val="-"/>
      <w:lvlJc w:val="left"/>
      <w:pPr>
        <w:ind w:left="621" w:hanging="360"/>
      </w:pPr>
      <w:rPr>
        <w:rFonts w:ascii="Symbol" w:hAnsi="Symbol" w:hint="default"/>
      </w:rPr>
    </w:lvl>
    <w:lvl w:ilvl="1" w:tplc="04090003" w:tentative="1">
      <w:start w:val="1"/>
      <w:numFmt w:val="bullet"/>
      <w:lvlText w:val="o"/>
      <w:lvlJc w:val="left"/>
      <w:pPr>
        <w:ind w:left="1341" w:hanging="360"/>
      </w:pPr>
      <w:rPr>
        <w:rFonts w:ascii="Courier New" w:hAnsi="Courier New" w:cs="Courier New" w:hint="default"/>
      </w:rPr>
    </w:lvl>
    <w:lvl w:ilvl="2" w:tplc="04090005" w:tentative="1">
      <w:start w:val="1"/>
      <w:numFmt w:val="bullet"/>
      <w:lvlText w:val=""/>
      <w:lvlJc w:val="left"/>
      <w:pPr>
        <w:ind w:left="2061" w:hanging="360"/>
      </w:pPr>
      <w:rPr>
        <w:rFonts w:ascii="Wingdings" w:hAnsi="Wingdings" w:hint="default"/>
      </w:rPr>
    </w:lvl>
    <w:lvl w:ilvl="3" w:tplc="04090001" w:tentative="1">
      <w:start w:val="1"/>
      <w:numFmt w:val="bullet"/>
      <w:lvlText w:val=""/>
      <w:lvlJc w:val="left"/>
      <w:pPr>
        <w:ind w:left="2781" w:hanging="360"/>
      </w:pPr>
      <w:rPr>
        <w:rFonts w:ascii="Symbol" w:hAnsi="Symbol" w:hint="default"/>
      </w:rPr>
    </w:lvl>
    <w:lvl w:ilvl="4" w:tplc="04090003" w:tentative="1">
      <w:start w:val="1"/>
      <w:numFmt w:val="bullet"/>
      <w:lvlText w:val="o"/>
      <w:lvlJc w:val="left"/>
      <w:pPr>
        <w:ind w:left="3501" w:hanging="360"/>
      </w:pPr>
      <w:rPr>
        <w:rFonts w:ascii="Courier New" w:hAnsi="Courier New" w:cs="Courier New" w:hint="default"/>
      </w:rPr>
    </w:lvl>
    <w:lvl w:ilvl="5" w:tplc="04090005" w:tentative="1">
      <w:start w:val="1"/>
      <w:numFmt w:val="bullet"/>
      <w:lvlText w:val=""/>
      <w:lvlJc w:val="left"/>
      <w:pPr>
        <w:ind w:left="4221" w:hanging="360"/>
      </w:pPr>
      <w:rPr>
        <w:rFonts w:ascii="Wingdings" w:hAnsi="Wingdings" w:hint="default"/>
      </w:rPr>
    </w:lvl>
    <w:lvl w:ilvl="6" w:tplc="04090001" w:tentative="1">
      <w:start w:val="1"/>
      <w:numFmt w:val="bullet"/>
      <w:lvlText w:val=""/>
      <w:lvlJc w:val="left"/>
      <w:pPr>
        <w:ind w:left="4941" w:hanging="360"/>
      </w:pPr>
      <w:rPr>
        <w:rFonts w:ascii="Symbol" w:hAnsi="Symbol" w:hint="default"/>
      </w:rPr>
    </w:lvl>
    <w:lvl w:ilvl="7" w:tplc="04090003" w:tentative="1">
      <w:start w:val="1"/>
      <w:numFmt w:val="bullet"/>
      <w:lvlText w:val="o"/>
      <w:lvlJc w:val="left"/>
      <w:pPr>
        <w:ind w:left="5661" w:hanging="360"/>
      </w:pPr>
      <w:rPr>
        <w:rFonts w:ascii="Courier New" w:hAnsi="Courier New" w:cs="Courier New" w:hint="default"/>
      </w:rPr>
    </w:lvl>
    <w:lvl w:ilvl="8" w:tplc="04090005" w:tentative="1">
      <w:start w:val="1"/>
      <w:numFmt w:val="bullet"/>
      <w:lvlText w:val=""/>
      <w:lvlJc w:val="left"/>
      <w:pPr>
        <w:ind w:left="6381" w:hanging="360"/>
      </w:pPr>
      <w:rPr>
        <w:rFonts w:ascii="Wingdings" w:hAnsi="Wingdings" w:hint="default"/>
      </w:rPr>
    </w:lvl>
  </w:abstractNum>
  <w:abstractNum w:abstractNumId="82" w15:restartNumberingAfterBreak="0">
    <w:nsid w:val="0A023214"/>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3" w15:restartNumberingAfterBreak="0">
    <w:nsid w:val="0A0E5D77"/>
    <w:multiLevelType w:val="hybridMultilevel"/>
    <w:tmpl w:val="B3264A68"/>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0A494FB1"/>
    <w:multiLevelType w:val="hybridMultilevel"/>
    <w:tmpl w:val="ECDA0C66"/>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5" w15:restartNumberingAfterBreak="0">
    <w:nsid w:val="0A4D50E6"/>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6" w15:restartNumberingAfterBreak="0">
    <w:nsid w:val="0A700F66"/>
    <w:multiLevelType w:val="hybridMultilevel"/>
    <w:tmpl w:val="CF9E747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7" w15:restartNumberingAfterBreak="0">
    <w:nsid w:val="0A89633A"/>
    <w:multiLevelType w:val="hybridMultilevel"/>
    <w:tmpl w:val="F35CD0C6"/>
    <w:lvl w:ilvl="0" w:tplc="E72E53A6">
      <w:start w:val="1"/>
      <w:numFmt w:val="decimal"/>
      <w:lvlText w:val="%1."/>
      <w:lvlJc w:val="left"/>
      <w:pPr>
        <w:ind w:left="360" w:hanging="360"/>
      </w:pPr>
      <w:rPr>
        <w:i w:val="0"/>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88" w15:restartNumberingAfterBreak="0">
    <w:nsid w:val="0A98249D"/>
    <w:multiLevelType w:val="hybridMultilevel"/>
    <w:tmpl w:val="BD68D82A"/>
    <w:lvl w:ilvl="0" w:tplc="00000001">
      <w:start w:val="1"/>
      <w:numFmt w:val="bullet"/>
      <w:lvlText w:val="-"/>
      <w:lvlJc w:val="left"/>
      <w:pPr>
        <w:ind w:left="360" w:hanging="360"/>
      </w:pPr>
      <w:rPr>
        <w:rFonts w:ascii="Symbol" w:hAnsi="Symbol" w:cs="Symbol"/>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9" w15:restartNumberingAfterBreak="0">
    <w:nsid w:val="0ABA42B6"/>
    <w:multiLevelType w:val="hybridMultilevel"/>
    <w:tmpl w:val="1E52A69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0" w15:restartNumberingAfterBreak="0">
    <w:nsid w:val="0ACB46C8"/>
    <w:multiLevelType w:val="hybridMultilevel"/>
    <w:tmpl w:val="76C24F1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1" w15:restartNumberingAfterBreak="0">
    <w:nsid w:val="0ACD0DD5"/>
    <w:multiLevelType w:val="hybridMultilevel"/>
    <w:tmpl w:val="A3AC969C"/>
    <w:lvl w:ilvl="0" w:tplc="0409000F">
      <w:start w:val="1"/>
      <w:numFmt w:val="decimal"/>
      <w:lvlText w:val="%1."/>
      <w:lvlJc w:val="left"/>
      <w:pPr>
        <w:ind w:left="720" w:hanging="360"/>
      </w:pPr>
    </w:lvl>
    <w:lvl w:ilvl="1" w:tplc="D58AAAF6">
      <w:start w:val="1"/>
      <w:numFmt w:val="lowerLetter"/>
      <w:lvlText w:val="%2)"/>
      <w:lvlJc w:val="left"/>
      <w:pPr>
        <w:ind w:left="1516" w:hanging="360"/>
      </w:pPr>
      <w:rPr>
        <w:rFonts w:hint="default"/>
      </w:rPr>
    </w:lvl>
    <w:lvl w:ilvl="2" w:tplc="04090005" w:tentative="1">
      <w:start w:val="1"/>
      <w:numFmt w:val="lowerRoman"/>
      <w:lvlText w:val="%3."/>
      <w:lvlJc w:val="right"/>
      <w:pPr>
        <w:ind w:left="2236" w:hanging="180"/>
      </w:pPr>
    </w:lvl>
    <w:lvl w:ilvl="3" w:tplc="04090001" w:tentative="1">
      <w:start w:val="1"/>
      <w:numFmt w:val="decimal"/>
      <w:lvlText w:val="%4."/>
      <w:lvlJc w:val="left"/>
      <w:pPr>
        <w:ind w:left="2956" w:hanging="360"/>
      </w:pPr>
    </w:lvl>
    <w:lvl w:ilvl="4" w:tplc="04090003" w:tentative="1">
      <w:start w:val="1"/>
      <w:numFmt w:val="lowerLetter"/>
      <w:lvlText w:val="%5."/>
      <w:lvlJc w:val="left"/>
      <w:pPr>
        <w:ind w:left="3676" w:hanging="360"/>
      </w:pPr>
    </w:lvl>
    <w:lvl w:ilvl="5" w:tplc="04090005" w:tentative="1">
      <w:start w:val="1"/>
      <w:numFmt w:val="lowerRoman"/>
      <w:lvlText w:val="%6."/>
      <w:lvlJc w:val="right"/>
      <w:pPr>
        <w:ind w:left="4396" w:hanging="180"/>
      </w:pPr>
    </w:lvl>
    <w:lvl w:ilvl="6" w:tplc="04090001" w:tentative="1">
      <w:start w:val="1"/>
      <w:numFmt w:val="decimal"/>
      <w:lvlText w:val="%7."/>
      <w:lvlJc w:val="left"/>
      <w:pPr>
        <w:ind w:left="5116" w:hanging="360"/>
      </w:pPr>
    </w:lvl>
    <w:lvl w:ilvl="7" w:tplc="04090003" w:tentative="1">
      <w:start w:val="1"/>
      <w:numFmt w:val="lowerLetter"/>
      <w:lvlText w:val="%8."/>
      <w:lvlJc w:val="left"/>
      <w:pPr>
        <w:ind w:left="5836" w:hanging="360"/>
      </w:pPr>
    </w:lvl>
    <w:lvl w:ilvl="8" w:tplc="04090005" w:tentative="1">
      <w:start w:val="1"/>
      <w:numFmt w:val="lowerRoman"/>
      <w:lvlText w:val="%9."/>
      <w:lvlJc w:val="right"/>
      <w:pPr>
        <w:ind w:left="6556" w:hanging="180"/>
      </w:pPr>
    </w:lvl>
  </w:abstractNum>
  <w:abstractNum w:abstractNumId="92" w15:restartNumberingAfterBreak="0">
    <w:nsid w:val="0AE23958"/>
    <w:multiLevelType w:val="hybridMultilevel"/>
    <w:tmpl w:val="592E974C"/>
    <w:lvl w:ilvl="0" w:tplc="04090019">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3" w15:restartNumberingAfterBreak="0">
    <w:nsid w:val="0AEE6C61"/>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4" w15:restartNumberingAfterBreak="0">
    <w:nsid w:val="0AF64093"/>
    <w:multiLevelType w:val="hybridMultilevel"/>
    <w:tmpl w:val="8F64938E"/>
    <w:lvl w:ilvl="0" w:tplc="04090019">
      <w:start w:val="1"/>
      <w:numFmt w:val="lowerLetter"/>
      <w:lvlText w:val="%1."/>
      <w:lvlJc w:val="left"/>
      <w:pPr>
        <w:ind w:left="720" w:hanging="360"/>
      </w:pPr>
      <w:rPr>
        <w:rFonts w:hint="default"/>
      </w:rPr>
    </w:lvl>
    <w:lvl w:ilvl="1" w:tplc="04090019">
      <w:start w:val="1"/>
      <w:numFmt w:val="bullet"/>
      <w:lvlText w:val="o"/>
      <w:lvlJc w:val="left"/>
      <w:pPr>
        <w:ind w:left="1440" w:hanging="360"/>
      </w:pPr>
      <w:rPr>
        <w:rFonts w:ascii="Courier New" w:hAnsi="Courier New" w:cs="Courier New" w:hint="default"/>
      </w:rPr>
    </w:lvl>
    <w:lvl w:ilvl="2" w:tplc="30E89224">
      <w:start w:val="1"/>
      <w:numFmt w:val="decimal"/>
      <w:lvlText w:val="%3."/>
      <w:lvlJc w:val="left"/>
      <w:pPr>
        <w:ind w:left="2160" w:hanging="360"/>
      </w:pPr>
      <w:rPr>
        <w:rFonts w:hint="default"/>
      </w:rPr>
    </w:lvl>
    <w:lvl w:ilvl="3" w:tplc="0409000F" w:tentative="1">
      <w:start w:val="1"/>
      <w:numFmt w:val="bullet"/>
      <w:lvlText w:val=""/>
      <w:lvlJc w:val="left"/>
      <w:pPr>
        <w:ind w:left="2880" w:hanging="360"/>
      </w:pPr>
      <w:rPr>
        <w:rFonts w:ascii="Symbol" w:hAnsi="Symbol" w:hint="default"/>
      </w:rPr>
    </w:lvl>
    <w:lvl w:ilvl="4" w:tplc="04090019" w:tentative="1">
      <w:start w:val="1"/>
      <w:numFmt w:val="bullet"/>
      <w:lvlText w:val="o"/>
      <w:lvlJc w:val="left"/>
      <w:pPr>
        <w:ind w:left="3600" w:hanging="360"/>
      </w:pPr>
      <w:rPr>
        <w:rFonts w:ascii="Courier New" w:hAnsi="Courier New" w:cs="Courier New" w:hint="default"/>
      </w:rPr>
    </w:lvl>
    <w:lvl w:ilvl="5" w:tplc="0409001B" w:tentative="1">
      <w:start w:val="1"/>
      <w:numFmt w:val="bullet"/>
      <w:lvlText w:val=""/>
      <w:lvlJc w:val="left"/>
      <w:pPr>
        <w:ind w:left="4320" w:hanging="360"/>
      </w:pPr>
      <w:rPr>
        <w:rFonts w:ascii="Wingdings" w:hAnsi="Wingdings" w:hint="default"/>
      </w:rPr>
    </w:lvl>
    <w:lvl w:ilvl="6" w:tplc="0409000F" w:tentative="1">
      <w:start w:val="1"/>
      <w:numFmt w:val="bullet"/>
      <w:lvlText w:val=""/>
      <w:lvlJc w:val="left"/>
      <w:pPr>
        <w:ind w:left="5040" w:hanging="360"/>
      </w:pPr>
      <w:rPr>
        <w:rFonts w:ascii="Symbol" w:hAnsi="Symbol" w:hint="default"/>
      </w:rPr>
    </w:lvl>
    <w:lvl w:ilvl="7" w:tplc="04090019" w:tentative="1">
      <w:start w:val="1"/>
      <w:numFmt w:val="bullet"/>
      <w:lvlText w:val="o"/>
      <w:lvlJc w:val="left"/>
      <w:pPr>
        <w:ind w:left="5760" w:hanging="360"/>
      </w:pPr>
      <w:rPr>
        <w:rFonts w:ascii="Courier New" w:hAnsi="Courier New" w:cs="Courier New" w:hint="default"/>
      </w:rPr>
    </w:lvl>
    <w:lvl w:ilvl="8" w:tplc="0409001B" w:tentative="1">
      <w:start w:val="1"/>
      <w:numFmt w:val="bullet"/>
      <w:lvlText w:val=""/>
      <w:lvlJc w:val="left"/>
      <w:pPr>
        <w:ind w:left="6480" w:hanging="360"/>
      </w:pPr>
      <w:rPr>
        <w:rFonts w:ascii="Wingdings" w:hAnsi="Wingdings" w:hint="default"/>
      </w:rPr>
    </w:lvl>
  </w:abstractNum>
  <w:abstractNum w:abstractNumId="95" w15:restartNumberingAfterBreak="0">
    <w:nsid w:val="0B271071"/>
    <w:multiLevelType w:val="hybridMultilevel"/>
    <w:tmpl w:val="023044A8"/>
    <w:lvl w:ilvl="0" w:tplc="EEA83A3A">
      <w:start w:val="3"/>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6" w15:restartNumberingAfterBreak="0">
    <w:nsid w:val="0B2E27EB"/>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7" w15:restartNumberingAfterBreak="0">
    <w:nsid w:val="0BE91181"/>
    <w:multiLevelType w:val="hybridMultilevel"/>
    <w:tmpl w:val="6262B27A"/>
    <w:lvl w:ilvl="0" w:tplc="0C323D4A">
      <w:start w:val="1"/>
      <w:numFmt w:val="bullet"/>
      <w:lvlText w:val=""/>
      <w:lvlJc w:val="left"/>
      <w:pPr>
        <w:ind w:left="720" w:hanging="360"/>
      </w:pPr>
      <w:rPr>
        <w:rFonts w:ascii="Symbol" w:hAnsi="Symbol"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98" w15:restartNumberingAfterBreak="0">
    <w:nsid w:val="0C00108F"/>
    <w:multiLevelType w:val="hybridMultilevel"/>
    <w:tmpl w:val="C8085D2A"/>
    <w:lvl w:ilvl="0" w:tplc="04090017">
      <w:start w:val="1"/>
      <w:numFmt w:val="lowerLetter"/>
      <w:lvlText w:val="%1)"/>
      <w:lvlJc w:val="left"/>
      <w:pPr>
        <w:ind w:left="360" w:hanging="360"/>
      </w:pPr>
      <w:rPr>
        <w:rFonts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99" w15:restartNumberingAfterBreak="0">
    <w:nsid w:val="0C2C2CE2"/>
    <w:multiLevelType w:val="hybridMultilevel"/>
    <w:tmpl w:val="2AE6FF58"/>
    <w:lvl w:ilvl="0" w:tplc="080C0019">
      <w:start w:val="1"/>
      <w:numFmt w:val="low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00" w15:restartNumberingAfterBreak="0">
    <w:nsid w:val="0C4D0DD3"/>
    <w:multiLevelType w:val="hybridMultilevel"/>
    <w:tmpl w:val="7F46161E"/>
    <w:lvl w:ilvl="0" w:tplc="0813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1" w15:restartNumberingAfterBreak="0">
    <w:nsid w:val="0C6B1EA2"/>
    <w:multiLevelType w:val="hybridMultilevel"/>
    <w:tmpl w:val="561039E8"/>
    <w:lvl w:ilvl="0" w:tplc="FCA62474">
      <w:start w:val="1"/>
      <w:numFmt w:val="lowerLetter"/>
      <w:lvlText w:val="%1."/>
      <w:lvlJc w:val="left"/>
      <w:pPr>
        <w:ind w:left="360" w:hanging="360"/>
      </w:pPr>
      <w:rPr>
        <w:b/>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02" w15:restartNumberingAfterBreak="0">
    <w:nsid w:val="0C7812E3"/>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3" w15:restartNumberingAfterBreak="0">
    <w:nsid w:val="0C8B62E0"/>
    <w:multiLevelType w:val="hybridMultilevel"/>
    <w:tmpl w:val="0EE24A52"/>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4" w15:restartNumberingAfterBreak="0">
    <w:nsid w:val="0CA136CC"/>
    <w:multiLevelType w:val="hybridMultilevel"/>
    <w:tmpl w:val="FBA6C56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05" w15:restartNumberingAfterBreak="0">
    <w:nsid w:val="0CDB71A0"/>
    <w:multiLevelType w:val="hybridMultilevel"/>
    <w:tmpl w:val="AA642D5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06" w15:restartNumberingAfterBreak="0">
    <w:nsid w:val="0CE7390B"/>
    <w:multiLevelType w:val="hybridMultilevel"/>
    <w:tmpl w:val="2DB878C2"/>
    <w:lvl w:ilvl="0" w:tplc="08130019">
      <w:start w:val="1"/>
      <w:numFmt w:val="lowerLetter"/>
      <w:lvlText w:val="%1."/>
      <w:lvlJc w:val="left"/>
      <w:pPr>
        <w:ind w:left="360" w:hanging="360"/>
      </w:pPr>
    </w:lvl>
    <w:lvl w:ilvl="1" w:tplc="08130019">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07" w15:restartNumberingAfterBreak="0">
    <w:nsid w:val="0D1D3105"/>
    <w:multiLevelType w:val="hybridMultilevel"/>
    <w:tmpl w:val="9850BF94"/>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8" w15:restartNumberingAfterBreak="0">
    <w:nsid w:val="0D5526B5"/>
    <w:multiLevelType w:val="hybridMultilevel"/>
    <w:tmpl w:val="7F46161E"/>
    <w:lvl w:ilvl="0" w:tplc="0813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9" w15:restartNumberingAfterBreak="0">
    <w:nsid w:val="0D553034"/>
    <w:multiLevelType w:val="hybridMultilevel"/>
    <w:tmpl w:val="D966BF34"/>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0" w15:restartNumberingAfterBreak="0">
    <w:nsid w:val="0D731647"/>
    <w:multiLevelType w:val="hybridMultilevel"/>
    <w:tmpl w:val="88C2093A"/>
    <w:styleLink w:val="Listeactuelle2111311"/>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11" w15:restartNumberingAfterBreak="0">
    <w:nsid w:val="0D86767F"/>
    <w:multiLevelType w:val="hybridMultilevel"/>
    <w:tmpl w:val="6E96081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2" w15:restartNumberingAfterBreak="0">
    <w:nsid w:val="0D9A7197"/>
    <w:multiLevelType w:val="hybridMultilevel"/>
    <w:tmpl w:val="1B9C89B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13" w15:restartNumberingAfterBreak="0">
    <w:nsid w:val="0DA11696"/>
    <w:multiLevelType w:val="hybridMultilevel"/>
    <w:tmpl w:val="7BAC1012"/>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114" w15:restartNumberingAfterBreak="0">
    <w:nsid w:val="0DBA4806"/>
    <w:multiLevelType w:val="hybridMultilevel"/>
    <w:tmpl w:val="76DA2292"/>
    <w:lvl w:ilvl="0" w:tplc="FFFFFFFF">
      <w:start w:val="1"/>
      <w:numFmt w:val="decimal"/>
      <w:lvlText w:val="%1."/>
      <w:lvlJc w:val="left"/>
      <w:pPr>
        <w:ind w:left="709" w:hanging="360"/>
      </w:pPr>
      <w:rPr>
        <w:rFonts w:hint="default"/>
      </w:rPr>
    </w:lvl>
    <w:lvl w:ilvl="1" w:tplc="FFFFFFFF">
      <w:start w:val="1"/>
      <w:numFmt w:val="bullet"/>
      <w:lvlText w:val="o"/>
      <w:lvlJc w:val="left"/>
      <w:pPr>
        <w:ind w:left="1429" w:hanging="360"/>
      </w:pPr>
      <w:rPr>
        <w:rFonts w:ascii="Courier New" w:hAnsi="Courier New" w:cs="Courier New" w:hint="default"/>
      </w:rPr>
    </w:lvl>
    <w:lvl w:ilvl="2" w:tplc="FFFFFFFF">
      <w:start w:val="1"/>
      <w:numFmt w:val="bullet"/>
      <w:lvlText w:val=""/>
      <w:lvlJc w:val="left"/>
      <w:pPr>
        <w:ind w:left="2149" w:hanging="360"/>
      </w:pPr>
      <w:rPr>
        <w:rFonts w:ascii="Wingdings" w:hAnsi="Wingdings" w:hint="default"/>
      </w:rPr>
    </w:lvl>
    <w:lvl w:ilvl="3" w:tplc="FFFFFFFF">
      <w:start w:val="1"/>
      <w:numFmt w:val="bullet"/>
      <w:lvlText w:val=""/>
      <w:lvlJc w:val="left"/>
      <w:pPr>
        <w:ind w:left="2869" w:hanging="360"/>
      </w:pPr>
      <w:rPr>
        <w:rFonts w:ascii="Symbol" w:hAnsi="Symbol" w:hint="default"/>
      </w:rPr>
    </w:lvl>
    <w:lvl w:ilvl="4" w:tplc="FFFFFFFF">
      <w:start w:val="1"/>
      <w:numFmt w:val="bullet"/>
      <w:lvlText w:val="o"/>
      <w:lvlJc w:val="left"/>
      <w:pPr>
        <w:ind w:left="3589" w:hanging="360"/>
      </w:pPr>
      <w:rPr>
        <w:rFonts w:ascii="Courier New" w:hAnsi="Courier New" w:cs="Courier New" w:hint="default"/>
      </w:rPr>
    </w:lvl>
    <w:lvl w:ilvl="5" w:tplc="FFFFFFFF">
      <w:start w:val="1"/>
      <w:numFmt w:val="bullet"/>
      <w:lvlText w:val=""/>
      <w:lvlJc w:val="left"/>
      <w:pPr>
        <w:ind w:left="4309" w:hanging="360"/>
      </w:pPr>
      <w:rPr>
        <w:rFonts w:ascii="Wingdings" w:hAnsi="Wingdings" w:hint="default"/>
      </w:rPr>
    </w:lvl>
    <w:lvl w:ilvl="6" w:tplc="FFFFFFFF">
      <w:start w:val="1"/>
      <w:numFmt w:val="bullet"/>
      <w:lvlText w:val=""/>
      <w:lvlJc w:val="left"/>
      <w:pPr>
        <w:ind w:left="5029" w:hanging="360"/>
      </w:pPr>
      <w:rPr>
        <w:rFonts w:ascii="Symbol" w:hAnsi="Symbol" w:hint="default"/>
      </w:rPr>
    </w:lvl>
    <w:lvl w:ilvl="7" w:tplc="FFFFFFFF">
      <w:start w:val="1"/>
      <w:numFmt w:val="bullet"/>
      <w:lvlText w:val="o"/>
      <w:lvlJc w:val="left"/>
      <w:pPr>
        <w:ind w:left="5749" w:hanging="360"/>
      </w:pPr>
      <w:rPr>
        <w:rFonts w:ascii="Courier New" w:hAnsi="Courier New" w:cs="Courier New" w:hint="default"/>
      </w:rPr>
    </w:lvl>
    <w:lvl w:ilvl="8" w:tplc="FFFFFFFF">
      <w:start w:val="1"/>
      <w:numFmt w:val="bullet"/>
      <w:lvlText w:val=""/>
      <w:lvlJc w:val="left"/>
      <w:pPr>
        <w:ind w:left="6469" w:hanging="360"/>
      </w:pPr>
      <w:rPr>
        <w:rFonts w:ascii="Wingdings" w:hAnsi="Wingdings" w:hint="default"/>
      </w:rPr>
    </w:lvl>
  </w:abstractNum>
  <w:abstractNum w:abstractNumId="115" w15:restartNumberingAfterBreak="0">
    <w:nsid w:val="0DBD33B7"/>
    <w:multiLevelType w:val="hybridMultilevel"/>
    <w:tmpl w:val="386857FC"/>
    <w:lvl w:ilvl="0" w:tplc="F4F4E064">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6" w15:restartNumberingAfterBreak="0">
    <w:nsid w:val="0DCE5BC4"/>
    <w:multiLevelType w:val="hybridMultilevel"/>
    <w:tmpl w:val="69462E7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17" w15:restartNumberingAfterBreak="0">
    <w:nsid w:val="0DD25CEE"/>
    <w:multiLevelType w:val="hybridMultilevel"/>
    <w:tmpl w:val="D158B90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18" w15:restartNumberingAfterBreak="0">
    <w:nsid w:val="0E296801"/>
    <w:multiLevelType w:val="hybridMultilevel"/>
    <w:tmpl w:val="900C9716"/>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119" w15:restartNumberingAfterBreak="0">
    <w:nsid w:val="0E32536A"/>
    <w:multiLevelType w:val="hybridMultilevel"/>
    <w:tmpl w:val="95F0B4C8"/>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0" w15:restartNumberingAfterBreak="0">
    <w:nsid w:val="0E3A782B"/>
    <w:multiLevelType w:val="hybridMultilevel"/>
    <w:tmpl w:val="C902EF4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1" w15:restartNumberingAfterBreak="0">
    <w:nsid w:val="0E52134E"/>
    <w:multiLevelType w:val="hybridMultilevel"/>
    <w:tmpl w:val="A1AA6348"/>
    <w:lvl w:ilvl="0" w:tplc="B068F320">
      <w:start w:val="1"/>
      <w:numFmt w:val="bullet"/>
      <w:lvlText w:val=""/>
      <w:lvlJc w:val="left"/>
      <w:pPr>
        <w:ind w:left="360" w:hanging="360"/>
      </w:pPr>
      <w:rPr>
        <w:rFonts w:ascii="Symbol" w:eastAsia="Calibri" w:hAnsi="Symbol" w:cs="Helvetica"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2" w15:restartNumberingAfterBreak="0">
    <w:nsid w:val="0EB55A78"/>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3" w15:restartNumberingAfterBreak="0">
    <w:nsid w:val="0F3472FB"/>
    <w:multiLevelType w:val="hybridMultilevel"/>
    <w:tmpl w:val="B81C857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24" w15:restartNumberingAfterBreak="0">
    <w:nsid w:val="0F3C14A4"/>
    <w:multiLevelType w:val="hybridMultilevel"/>
    <w:tmpl w:val="293C5B80"/>
    <w:lvl w:ilvl="0" w:tplc="08130019">
      <w:start w:val="1"/>
      <w:numFmt w:val="lowerLetter"/>
      <w:lvlText w:val="%1."/>
      <w:lvlJc w:val="left"/>
      <w:pPr>
        <w:ind w:left="360" w:hanging="360"/>
      </w:pPr>
    </w:lvl>
    <w:lvl w:ilvl="1" w:tplc="08130019">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25" w15:restartNumberingAfterBreak="0">
    <w:nsid w:val="0F932976"/>
    <w:multiLevelType w:val="hybridMultilevel"/>
    <w:tmpl w:val="7C867D1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26" w15:restartNumberingAfterBreak="0">
    <w:nsid w:val="0F962B79"/>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7" w15:restartNumberingAfterBreak="0">
    <w:nsid w:val="0FA25E56"/>
    <w:multiLevelType w:val="hybridMultilevel"/>
    <w:tmpl w:val="AE92B9AE"/>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8" w15:restartNumberingAfterBreak="0">
    <w:nsid w:val="0FBF47ED"/>
    <w:multiLevelType w:val="hybridMultilevel"/>
    <w:tmpl w:val="4A1EC60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9" w15:restartNumberingAfterBreak="0">
    <w:nsid w:val="0FE62679"/>
    <w:multiLevelType w:val="hybridMultilevel"/>
    <w:tmpl w:val="2F3C9536"/>
    <w:lvl w:ilvl="0" w:tplc="493AC5DC">
      <w:start w:val="1"/>
      <w:numFmt w:val="bullet"/>
      <w:lvlText w:val=""/>
      <w:lvlJc w:val="left"/>
      <w:pPr>
        <w:ind w:left="717" w:hanging="360"/>
      </w:pPr>
      <w:rPr>
        <w:rFonts w:ascii="Symbol" w:hAnsi="Symbol" w:hint="default"/>
      </w:rPr>
    </w:lvl>
    <w:lvl w:ilvl="1" w:tplc="04090003" w:tentative="1">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130" w15:restartNumberingAfterBreak="0">
    <w:nsid w:val="100F42DB"/>
    <w:multiLevelType w:val="hybridMultilevel"/>
    <w:tmpl w:val="04E63718"/>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31" w15:restartNumberingAfterBreak="0">
    <w:nsid w:val="101C3E91"/>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2" w15:restartNumberingAfterBreak="0">
    <w:nsid w:val="10221C2D"/>
    <w:multiLevelType w:val="hybridMultilevel"/>
    <w:tmpl w:val="431878FC"/>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133" w15:restartNumberingAfterBreak="0">
    <w:nsid w:val="10692FCF"/>
    <w:multiLevelType w:val="hybridMultilevel"/>
    <w:tmpl w:val="333E3612"/>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4" w15:restartNumberingAfterBreak="0">
    <w:nsid w:val="10757920"/>
    <w:multiLevelType w:val="hybridMultilevel"/>
    <w:tmpl w:val="3E361B6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5" w15:restartNumberingAfterBreak="0">
    <w:nsid w:val="10BB02B2"/>
    <w:multiLevelType w:val="hybridMultilevel"/>
    <w:tmpl w:val="40F8F1F2"/>
    <w:lvl w:ilvl="0" w:tplc="0DC46BEE">
      <w:start w:val="1"/>
      <w:numFmt w:val="bullet"/>
      <w:lvlText w:val="-"/>
      <w:lvlJc w:val="left"/>
      <w:pPr>
        <w:ind w:left="814" w:hanging="360"/>
      </w:pPr>
      <w:rPr>
        <w:rFonts w:ascii="Times New Roman" w:hAnsi="Times New Roman" w:cs="Times New Roman" w:hint="default"/>
        <w:color w:val="auto"/>
      </w:rPr>
    </w:lvl>
    <w:lvl w:ilvl="1" w:tplc="080C0003" w:tentative="1">
      <w:start w:val="1"/>
      <w:numFmt w:val="bullet"/>
      <w:lvlText w:val="o"/>
      <w:lvlJc w:val="left"/>
      <w:pPr>
        <w:ind w:left="1534" w:hanging="360"/>
      </w:pPr>
      <w:rPr>
        <w:rFonts w:ascii="Courier New" w:hAnsi="Courier New" w:cs="Courier New" w:hint="default"/>
      </w:rPr>
    </w:lvl>
    <w:lvl w:ilvl="2" w:tplc="080C0005" w:tentative="1">
      <w:start w:val="1"/>
      <w:numFmt w:val="bullet"/>
      <w:lvlText w:val=""/>
      <w:lvlJc w:val="left"/>
      <w:pPr>
        <w:ind w:left="2254" w:hanging="360"/>
      </w:pPr>
      <w:rPr>
        <w:rFonts w:ascii="Wingdings" w:hAnsi="Wingdings" w:hint="default"/>
      </w:rPr>
    </w:lvl>
    <w:lvl w:ilvl="3" w:tplc="080C0001" w:tentative="1">
      <w:start w:val="1"/>
      <w:numFmt w:val="bullet"/>
      <w:lvlText w:val=""/>
      <w:lvlJc w:val="left"/>
      <w:pPr>
        <w:ind w:left="2974" w:hanging="360"/>
      </w:pPr>
      <w:rPr>
        <w:rFonts w:ascii="Symbol" w:hAnsi="Symbol" w:hint="default"/>
      </w:rPr>
    </w:lvl>
    <w:lvl w:ilvl="4" w:tplc="080C0003" w:tentative="1">
      <w:start w:val="1"/>
      <w:numFmt w:val="bullet"/>
      <w:lvlText w:val="o"/>
      <w:lvlJc w:val="left"/>
      <w:pPr>
        <w:ind w:left="3694" w:hanging="360"/>
      </w:pPr>
      <w:rPr>
        <w:rFonts w:ascii="Courier New" w:hAnsi="Courier New" w:cs="Courier New" w:hint="default"/>
      </w:rPr>
    </w:lvl>
    <w:lvl w:ilvl="5" w:tplc="080C0005" w:tentative="1">
      <w:start w:val="1"/>
      <w:numFmt w:val="bullet"/>
      <w:lvlText w:val=""/>
      <w:lvlJc w:val="left"/>
      <w:pPr>
        <w:ind w:left="4414" w:hanging="360"/>
      </w:pPr>
      <w:rPr>
        <w:rFonts w:ascii="Wingdings" w:hAnsi="Wingdings" w:hint="default"/>
      </w:rPr>
    </w:lvl>
    <w:lvl w:ilvl="6" w:tplc="080C0001" w:tentative="1">
      <w:start w:val="1"/>
      <w:numFmt w:val="bullet"/>
      <w:lvlText w:val=""/>
      <w:lvlJc w:val="left"/>
      <w:pPr>
        <w:ind w:left="5134" w:hanging="360"/>
      </w:pPr>
      <w:rPr>
        <w:rFonts w:ascii="Symbol" w:hAnsi="Symbol" w:hint="default"/>
      </w:rPr>
    </w:lvl>
    <w:lvl w:ilvl="7" w:tplc="080C0003" w:tentative="1">
      <w:start w:val="1"/>
      <w:numFmt w:val="bullet"/>
      <w:lvlText w:val="o"/>
      <w:lvlJc w:val="left"/>
      <w:pPr>
        <w:ind w:left="5854" w:hanging="360"/>
      </w:pPr>
      <w:rPr>
        <w:rFonts w:ascii="Courier New" w:hAnsi="Courier New" w:cs="Courier New" w:hint="default"/>
      </w:rPr>
    </w:lvl>
    <w:lvl w:ilvl="8" w:tplc="080C0005" w:tentative="1">
      <w:start w:val="1"/>
      <w:numFmt w:val="bullet"/>
      <w:lvlText w:val=""/>
      <w:lvlJc w:val="left"/>
      <w:pPr>
        <w:ind w:left="6574" w:hanging="360"/>
      </w:pPr>
      <w:rPr>
        <w:rFonts w:ascii="Wingdings" w:hAnsi="Wingdings" w:hint="default"/>
      </w:rPr>
    </w:lvl>
  </w:abstractNum>
  <w:abstractNum w:abstractNumId="136" w15:restartNumberingAfterBreak="0">
    <w:nsid w:val="10D03615"/>
    <w:multiLevelType w:val="hybridMultilevel"/>
    <w:tmpl w:val="ECF89A96"/>
    <w:lvl w:ilvl="0" w:tplc="F67C83FA">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7" w15:restartNumberingAfterBreak="0">
    <w:nsid w:val="10E00AE9"/>
    <w:multiLevelType w:val="hybridMultilevel"/>
    <w:tmpl w:val="7AC8D8AC"/>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38" w15:restartNumberingAfterBreak="0">
    <w:nsid w:val="10EB3A4C"/>
    <w:multiLevelType w:val="hybridMultilevel"/>
    <w:tmpl w:val="85F45658"/>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D4147D0E">
      <w:start w:val="1"/>
      <w:numFmt w:val="lowerLetter"/>
      <w:lvlText w:val="%3."/>
      <w:lvlJc w:val="left"/>
      <w:pPr>
        <w:ind w:left="1980" w:hanging="360"/>
      </w:pPr>
      <w:rPr>
        <w:rFonts w:hint="default"/>
      </w:r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139" w15:restartNumberingAfterBreak="0">
    <w:nsid w:val="11023EE9"/>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40" w15:restartNumberingAfterBreak="0">
    <w:nsid w:val="11330602"/>
    <w:multiLevelType w:val="hybridMultilevel"/>
    <w:tmpl w:val="685E755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41" w15:restartNumberingAfterBreak="0">
    <w:nsid w:val="114E17C6"/>
    <w:multiLevelType w:val="hybridMultilevel"/>
    <w:tmpl w:val="4F8E7DB6"/>
    <w:lvl w:ilvl="0" w:tplc="0DC46BEE">
      <w:start w:val="1"/>
      <w:numFmt w:val="bullet"/>
      <w:lvlText w:val="-"/>
      <w:lvlJc w:val="left"/>
      <w:pPr>
        <w:ind w:left="720" w:hanging="360"/>
      </w:pPr>
      <w:rPr>
        <w:rFonts w:ascii="Times New Roman" w:hAnsi="Times New Roman" w:cs="Times New Roman"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42" w15:restartNumberingAfterBreak="0">
    <w:nsid w:val="118E3302"/>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43" w15:restartNumberingAfterBreak="0">
    <w:nsid w:val="11D30147"/>
    <w:multiLevelType w:val="hybridMultilevel"/>
    <w:tmpl w:val="6308BB6C"/>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44" w15:restartNumberingAfterBreak="0">
    <w:nsid w:val="12156787"/>
    <w:multiLevelType w:val="hybridMultilevel"/>
    <w:tmpl w:val="71F439DA"/>
    <w:lvl w:ilvl="0" w:tplc="F67C83FA">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45" w15:restartNumberingAfterBreak="0">
    <w:nsid w:val="122548B8"/>
    <w:multiLevelType w:val="hybridMultilevel"/>
    <w:tmpl w:val="06009A9C"/>
    <w:lvl w:ilvl="0" w:tplc="6D9EA9D2">
      <w:start w:val="1"/>
      <w:numFmt w:val="bullet"/>
      <w:lvlText w:val="-"/>
      <w:lvlJc w:val="left"/>
      <w:pPr>
        <w:ind w:left="717" w:hanging="360"/>
      </w:pPr>
      <w:rPr>
        <w:rFonts w:ascii="Symbol" w:hAnsi="Symbol" w:hint="default"/>
      </w:rPr>
    </w:lvl>
    <w:lvl w:ilvl="1" w:tplc="04090003" w:tentative="1">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146" w15:restartNumberingAfterBreak="0">
    <w:nsid w:val="123119D8"/>
    <w:multiLevelType w:val="hybridMultilevel"/>
    <w:tmpl w:val="E370F764"/>
    <w:lvl w:ilvl="0" w:tplc="080C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47" w15:restartNumberingAfterBreak="0">
    <w:nsid w:val="12395970"/>
    <w:multiLevelType w:val="hybridMultilevel"/>
    <w:tmpl w:val="F09E73FC"/>
    <w:lvl w:ilvl="0" w:tplc="6D9EA9D2">
      <w:start w:val="1"/>
      <w:numFmt w:val="bullet"/>
      <w:lvlText w:val="-"/>
      <w:lvlJc w:val="left"/>
      <w:pPr>
        <w:ind w:left="717" w:hanging="360"/>
      </w:pPr>
      <w:rPr>
        <w:rFonts w:ascii="Symbol" w:hAnsi="Symbol" w:hint="default"/>
      </w:rPr>
    </w:lvl>
    <w:lvl w:ilvl="1" w:tplc="6D9EA9D2">
      <w:start w:val="1"/>
      <w:numFmt w:val="bullet"/>
      <w:lvlText w:val="-"/>
      <w:lvlJc w:val="left"/>
      <w:pPr>
        <w:ind w:left="1437" w:hanging="360"/>
      </w:pPr>
      <w:rPr>
        <w:rFonts w:ascii="Symbol" w:hAnsi="Symbol"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148" w15:restartNumberingAfterBreak="0">
    <w:nsid w:val="123A5D0E"/>
    <w:multiLevelType w:val="hybridMultilevel"/>
    <w:tmpl w:val="59A68E28"/>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149" w15:restartNumberingAfterBreak="0">
    <w:nsid w:val="125E4D2A"/>
    <w:multiLevelType w:val="hybridMultilevel"/>
    <w:tmpl w:val="F530FAE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0" w15:restartNumberingAfterBreak="0">
    <w:nsid w:val="1261592A"/>
    <w:multiLevelType w:val="hybridMultilevel"/>
    <w:tmpl w:val="D6E82F12"/>
    <w:lvl w:ilvl="0" w:tplc="04090001">
      <w:start w:val="1"/>
      <w:numFmt w:val="bullet"/>
      <w:lvlText w:val=""/>
      <w:lvlJc w:val="left"/>
      <w:pPr>
        <w:ind w:left="1080" w:hanging="360"/>
      </w:pPr>
      <w:rPr>
        <w:rFonts w:ascii="Symbol" w:hAnsi="Symbol" w:hint="default"/>
      </w:rPr>
    </w:lvl>
    <w:lvl w:ilvl="1" w:tplc="04090019">
      <w:start w:val="1"/>
      <w:numFmt w:val="bullet"/>
      <w:lvlText w:val="o"/>
      <w:lvlJc w:val="left"/>
      <w:pPr>
        <w:ind w:left="1800" w:hanging="360"/>
      </w:pPr>
      <w:rPr>
        <w:rFonts w:ascii="Courier New" w:hAnsi="Courier New" w:cs="Courier New" w:hint="default"/>
      </w:rPr>
    </w:lvl>
    <w:lvl w:ilvl="2" w:tplc="0409001B" w:tentative="1">
      <w:start w:val="1"/>
      <w:numFmt w:val="bullet"/>
      <w:lvlText w:val=""/>
      <w:lvlJc w:val="left"/>
      <w:pPr>
        <w:ind w:left="2520" w:hanging="360"/>
      </w:pPr>
      <w:rPr>
        <w:rFonts w:ascii="Wingdings" w:hAnsi="Wingdings" w:hint="default"/>
      </w:rPr>
    </w:lvl>
    <w:lvl w:ilvl="3" w:tplc="0409000F" w:tentative="1">
      <w:start w:val="1"/>
      <w:numFmt w:val="bullet"/>
      <w:lvlText w:val=""/>
      <w:lvlJc w:val="left"/>
      <w:pPr>
        <w:ind w:left="3240" w:hanging="360"/>
      </w:pPr>
      <w:rPr>
        <w:rFonts w:ascii="Symbol" w:hAnsi="Symbol" w:hint="default"/>
      </w:rPr>
    </w:lvl>
    <w:lvl w:ilvl="4" w:tplc="04090019" w:tentative="1">
      <w:start w:val="1"/>
      <w:numFmt w:val="bullet"/>
      <w:lvlText w:val="o"/>
      <w:lvlJc w:val="left"/>
      <w:pPr>
        <w:ind w:left="3960" w:hanging="360"/>
      </w:pPr>
      <w:rPr>
        <w:rFonts w:ascii="Courier New" w:hAnsi="Courier New" w:cs="Courier New" w:hint="default"/>
      </w:rPr>
    </w:lvl>
    <w:lvl w:ilvl="5" w:tplc="0409001B" w:tentative="1">
      <w:start w:val="1"/>
      <w:numFmt w:val="bullet"/>
      <w:lvlText w:val=""/>
      <w:lvlJc w:val="left"/>
      <w:pPr>
        <w:ind w:left="4680" w:hanging="360"/>
      </w:pPr>
      <w:rPr>
        <w:rFonts w:ascii="Wingdings" w:hAnsi="Wingdings" w:hint="default"/>
      </w:rPr>
    </w:lvl>
    <w:lvl w:ilvl="6" w:tplc="0409000F" w:tentative="1">
      <w:start w:val="1"/>
      <w:numFmt w:val="bullet"/>
      <w:lvlText w:val=""/>
      <w:lvlJc w:val="left"/>
      <w:pPr>
        <w:ind w:left="5400" w:hanging="360"/>
      </w:pPr>
      <w:rPr>
        <w:rFonts w:ascii="Symbol" w:hAnsi="Symbol" w:hint="default"/>
      </w:rPr>
    </w:lvl>
    <w:lvl w:ilvl="7" w:tplc="04090019" w:tentative="1">
      <w:start w:val="1"/>
      <w:numFmt w:val="bullet"/>
      <w:lvlText w:val="o"/>
      <w:lvlJc w:val="left"/>
      <w:pPr>
        <w:ind w:left="6120" w:hanging="360"/>
      </w:pPr>
      <w:rPr>
        <w:rFonts w:ascii="Courier New" w:hAnsi="Courier New" w:cs="Courier New" w:hint="default"/>
      </w:rPr>
    </w:lvl>
    <w:lvl w:ilvl="8" w:tplc="0409001B" w:tentative="1">
      <w:start w:val="1"/>
      <w:numFmt w:val="bullet"/>
      <w:lvlText w:val=""/>
      <w:lvlJc w:val="left"/>
      <w:pPr>
        <w:ind w:left="6840" w:hanging="360"/>
      </w:pPr>
      <w:rPr>
        <w:rFonts w:ascii="Wingdings" w:hAnsi="Wingdings" w:hint="default"/>
      </w:rPr>
    </w:lvl>
  </w:abstractNum>
  <w:abstractNum w:abstractNumId="151" w15:restartNumberingAfterBreak="0">
    <w:nsid w:val="128F395F"/>
    <w:multiLevelType w:val="hybridMultilevel"/>
    <w:tmpl w:val="855E04E2"/>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52" w15:restartNumberingAfterBreak="0">
    <w:nsid w:val="12C66DEC"/>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3" w15:restartNumberingAfterBreak="0">
    <w:nsid w:val="12D9451E"/>
    <w:multiLevelType w:val="hybridMultilevel"/>
    <w:tmpl w:val="A21CA5E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4" w15:restartNumberingAfterBreak="0">
    <w:nsid w:val="13182746"/>
    <w:multiLevelType w:val="hybridMultilevel"/>
    <w:tmpl w:val="17AA12A4"/>
    <w:lvl w:ilvl="0" w:tplc="FFFFFFFF">
      <w:start w:val="1"/>
      <w:numFmt w:val="decimal"/>
      <w:lvlText w:val="%1."/>
      <w:lvlJc w:val="left"/>
      <w:pPr>
        <w:ind w:left="502" w:hanging="360"/>
      </w:pPr>
      <w:rPr>
        <w:rFonts w:hint="default"/>
      </w:rPr>
    </w:lvl>
    <w:lvl w:ilvl="1" w:tplc="FFFFFFFF">
      <w:start w:val="1"/>
      <w:numFmt w:val="decimalZero"/>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5" w15:restartNumberingAfterBreak="0">
    <w:nsid w:val="132760AE"/>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6" w15:restartNumberingAfterBreak="0">
    <w:nsid w:val="137A5FEF"/>
    <w:multiLevelType w:val="hybridMultilevel"/>
    <w:tmpl w:val="D1A0A508"/>
    <w:lvl w:ilvl="0" w:tplc="22486C0A">
      <w:start w:val="1"/>
      <w:numFmt w:val="bullet"/>
      <w:lvlText w:val="-"/>
      <w:lvlJc w:val="left"/>
      <w:pPr>
        <w:ind w:left="720" w:hanging="360"/>
      </w:pPr>
      <w:rPr>
        <w:rFonts w:ascii="Symbol" w:hAnsi="Symbol" w:hint="default"/>
        <w:lang w:val="fr-BE"/>
      </w:rPr>
    </w:lvl>
    <w:lvl w:ilvl="1" w:tplc="FFFFFFFF">
      <w:start w:val="1"/>
      <w:numFmt w:val="bullet"/>
      <w:lvlText w:val="-"/>
      <w:lvlJc w:val="left"/>
      <w:pPr>
        <w:ind w:left="720" w:hanging="360"/>
      </w:pPr>
      <w:rPr>
        <w:rFonts w:ascii="Symbol" w:hAnsi="Symbol" w:hint="default"/>
        <w:lang w:val="fr-BE"/>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7" w15:restartNumberingAfterBreak="0">
    <w:nsid w:val="13932CD8"/>
    <w:multiLevelType w:val="hybridMultilevel"/>
    <w:tmpl w:val="07E89468"/>
    <w:lvl w:ilvl="0" w:tplc="6D9EA9D2">
      <w:start w:val="1"/>
      <w:numFmt w:val="bullet"/>
      <w:lvlText w:val="-"/>
      <w:lvlJc w:val="left"/>
      <w:pPr>
        <w:ind w:left="710" w:hanging="360"/>
      </w:pPr>
      <w:rPr>
        <w:rFonts w:ascii="Symbol" w:hAnsi="Symbol" w:hint="default"/>
        <w:color w:val="auto"/>
      </w:rPr>
    </w:lvl>
    <w:lvl w:ilvl="1" w:tplc="04090003">
      <w:start w:val="1"/>
      <w:numFmt w:val="bullet"/>
      <w:lvlText w:val="o"/>
      <w:lvlJc w:val="left"/>
      <w:pPr>
        <w:ind w:left="721" w:hanging="360"/>
      </w:pPr>
      <w:rPr>
        <w:rFonts w:ascii="Courier New" w:hAnsi="Courier New" w:cs="Courier New" w:hint="default"/>
      </w:rPr>
    </w:lvl>
    <w:lvl w:ilvl="2" w:tplc="04090005">
      <w:start w:val="1"/>
      <w:numFmt w:val="bullet"/>
      <w:lvlText w:val=""/>
      <w:lvlJc w:val="left"/>
      <w:pPr>
        <w:ind w:left="1441" w:hanging="360"/>
      </w:pPr>
      <w:rPr>
        <w:rFonts w:ascii="Wingdings" w:hAnsi="Wingdings" w:hint="default"/>
      </w:rPr>
    </w:lvl>
    <w:lvl w:ilvl="3" w:tplc="04090001">
      <w:start w:val="1"/>
      <w:numFmt w:val="bullet"/>
      <w:lvlText w:val=""/>
      <w:lvlJc w:val="left"/>
      <w:pPr>
        <w:ind w:left="2161" w:hanging="360"/>
      </w:pPr>
      <w:rPr>
        <w:rFonts w:ascii="Symbol" w:hAnsi="Symbol" w:hint="default"/>
      </w:rPr>
    </w:lvl>
    <w:lvl w:ilvl="4" w:tplc="04090003">
      <w:start w:val="1"/>
      <w:numFmt w:val="bullet"/>
      <w:lvlText w:val="o"/>
      <w:lvlJc w:val="left"/>
      <w:pPr>
        <w:ind w:left="2881" w:hanging="360"/>
      </w:pPr>
      <w:rPr>
        <w:rFonts w:ascii="Courier New" w:hAnsi="Courier New" w:cs="Courier New" w:hint="default"/>
      </w:rPr>
    </w:lvl>
    <w:lvl w:ilvl="5" w:tplc="04090005">
      <w:start w:val="1"/>
      <w:numFmt w:val="bullet"/>
      <w:lvlText w:val=""/>
      <w:lvlJc w:val="left"/>
      <w:pPr>
        <w:ind w:left="3601" w:hanging="360"/>
      </w:pPr>
      <w:rPr>
        <w:rFonts w:ascii="Wingdings" w:hAnsi="Wingdings" w:hint="default"/>
      </w:rPr>
    </w:lvl>
    <w:lvl w:ilvl="6" w:tplc="04090001">
      <w:start w:val="1"/>
      <w:numFmt w:val="bullet"/>
      <w:lvlText w:val=""/>
      <w:lvlJc w:val="left"/>
      <w:pPr>
        <w:ind w:left="4321" w:hanging="360"/>
      </w:pPr>
      <w:rPr>
        <w:rFonts w:ascii="Symbol" w:hAnsi="Symbol" w:hint="default"/>
      </w:rPr>
    </w:lvl>
    <w:lvl w:ilvl="7" w:tplc="04090003">
      <w:start w:val="1"/>
      <w:numFmt w:val="bullet"/>
      <w:lvlText w:val="o"/>
      <w:lvlJc w:val="left"/>
      <w:pPr>
        <w:ind w:left="5041" w:hanging="360"/>
      </w:pPr>
      <w:rPr>
        <w:rFonts w:ascii="Courier New" w:hAnsi="Courier New" w:cs="Courier New" w:hint="default"/>
      </w:rPr>
    </w:lvl>
    <w:lvl w:ilvl="8" w:tplc="04090005">
      <w:start w:val="1"/>
      <w:numFmt w:val="bullet"/>
      <w:lvlText w:val=""/>
      <w:lvlJc w:val="left"/>
      <w:pPr>
        <w:ind w:left="5761" w:hanging="360"/>
      </w:pPr>
      <w:rPr>
        <w:rFonts w:ascii="Wingdings" w:hAnsi="Wingdings" w:hint="default"/>
      </w:rPr>
    </w:lvl>
  </w:abstractNum>
  <w:abstractNum w:abstractNumId="158" w15:restartNumberingAfterBreak="0">
    <w:nsid w:val="139B48E0"/>
    <w:multiLevelType w:val="hybridMultilevel"/>
    <w:tmpl w:val="04D0F89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9" w15:restartNumberingAfterBreak="0">
    <w:nsid w:val="13A5575A"/>
    <w:multiLevelType w:val="hybridMultilevel"/>
    <w:tmpl w:val="CC323E10"/>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60" w15:restartNumberingAfterBreak="0">
    <w:nsid w:val="13D32EF2"/>
    <w:multiLevelType w:val="hybridMultilevel"/>
    <w:tmpl w:val="56B27736"/>
    <w:lvl w:ilvl="0" w:tplc="04090019">
      <w:start w:val="1"/>
      <w:numFmt w:val="lowerLetter"/>
      <w:lvlText w:val="%1."/>
      <w:lvlJc w:val="left"/>
      <w:pPr>
        <w:ind w:left="360" w:hanging="360"/>
      </w:pPr>
    </w:lvl>
    <w:lvl w:ilvl="1" w:tplc="080C0019">
      <w:start w:val="1"/>
      <w:numFmt w:val="decimal"/>
      <w:lvlText w:val="%2"/>
      <w:lvlJc w:val="left"/>
      <w:pPr>
        <w:ind w:left="1365" w:hanging="645"/>
      </w:pPr>
      <w:rPr>
        <w:rFonts w:hint="default"/>
      </w:r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61" w15:restartNumberingAfterBreak="0">
    <w:nsid w:val="141F18FC"/>
    <w:multiLevelType w:val="hybridMultilevel"/>
    <w:tmpl w:val="67E2BE8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62" w15:restartNumberingAfterBreak="0">
    <w:nsid w:val="14220BEA"/>
    <w:multiLevelType w:val="hybridMultilevel"/>
    <w:tmpl w:val="7C845A6C"/>
    <w:lvl w:ilvl="0" w:tplc="080C0001">
      <w:start w:val="1"/>
      <w:numFmt w:val="bullet"/>
      <w:lvlText w:val=""/>
      <w:lvlJc w:val="left"/>
      <w:pPr>
        <w:ind w:left="1620" w:hanging="360"/>
      </w:pPr>
      <w:rPr>
        <w:rFonts w:ascii="Symbol" w:hAnsi="Symbol" w:hint="default"/>
      </w:rPr>
    </w:lvl>
    <w:lvl w:ilvl="1" w:tplc="080C0003" w:tentative="1">
      <w:start w:val="1"/>
      <w:numFmt w:val="bullet"/>
      <w:lvlText w:val="o"/>
      <w:lvlJc w:val="left"/>
      <w:pPr>
        <w:ind w:left="2340" w:hanging="360"/>
      </w:pPr>
      <w:rPr>
        <w:rFonts w:ascii="Courier New" w:hAnsi="Courier New" w:cs="Courier New" w:hint="default"/>
      </w:rPr>
    </w:lvl>
    <w:lvl w:ilvl="2" w:tplc="080C0005" w:tentative="1">
      <w:start w:val="1"/>
      <w:numFmt w:val="bullet"/>
      <w:lvlText w:val=""/>
      <w:lvlJc w:val="left"/>
      <w:pPr>
        <w:ind w:left="3060" w:hanging="360"/>
      </w:pPr>
      <w:rPr>
        <w:rFonts w:ascii="Wingdings" w:hAnsi="Wingdings" w:hint="default"/>
      </w:rPr>
    </w:lvl>
    <w:lvl w:ilvl="3" w:tplc="080C0001" w:tentative="1">
      <w:start w:val="1"/>
      <w:numFmt w:val="bullet"/>
      <w:lvlText w:val=""/>
      <w:lvlJc w:val="left"/>
      <w:pPr>
        <w:ind w:left="3780" w:hanging="360"/>
      </w:pPr>
      <w:rPr>
        <w:rFonts w:ascii="Symbol" w:hAnsi="Symbol" w:hint="default"/>
      </w:rPr>
    </w:lvl>
    <w:lvl w:ilvl="4" w:tplc="080C0003" w:tentative="1">
      <w:start w:val="1"/>
      <w:numFmt w:val="bullet"/>
      <w:lvlText w:val="o"/>
      <w:lvlJc w:val="left"/>
      <w:pPr>
        <w:ind w:left="4500" w:hanging="360"/>
      </w:pPr>
      <w:rPr>
        <w:rFonts w:ascii="Courier New" w:hAnsi="Courier New" w:cs="Courier New" w:hint="default"/>
      </w:rPr>
    </w:lvl>
    <w:lvl w:ilvl="5" w:tplc="080C0005" w:tentative="1">
      <w:start w:val="1"/>
      <w:numFmt w:val="bullet"/>
      <w:lvlText w:val=""/>
      <w:lvlJc w:val="left"/>
      <w:pPr>
        <w:ind w:left="5220" w:hanging="360"/>
      </w:pPr>
      <w:rPr>
        <w:rFonts w:ascii="Wingdings" w:hAnsi="Wingdings" w:hint="default"/>
      </w:rPr>
    </w:lvl>
    <w:lvl w:ilvl="6" w:tplc="080C0001" w:tentative="1">
      <w:start w:val="1"/>
      <w:numFmt w:val="bullet"/>
      <w:lvlText w:val=""/>
      <w:lvlJc w:val="left"/>
      <w:pPr>
        <w:ind w:left="5940" w:hanging="360"/>
      </w:pPr>
      <w:rPr>
        <w:rFonts w:ascii="Symbol" w:hAnsi="Symbol" w:hint="default"/>
      </w:rPr>
    </w:lvl>
    <w:lvl w:ilvl="7" w:tplc="080C0003" w:tentative="1">
      <w:start w:val="1"/>
      <w:numFmt w:val="bullet"/>
      <w:lvlText w:val="o"/>
      <w:lvlJc w:val="left"/>
      <w:pPr>
        <w:ind w:left="6660" w:hanging="360"/>
      </w:pPr>
      <w:rPr>
        <w:rFonts w:ascii="Courier New" w:hAnsi="Courier New" w:cs="Courier New" w:hint="default"/>
      </w:rPr>
    </w:lvl>
    <w:lvl w:ilvl="8" w:tplc="080C0005" w:tentative="1">
      <w:start w:val="1"/>
      <w:numFmt w:val="bullet"/>
      <w:lvlText w:val=""/>
      <w:lvlJc w:val="left"/>
      <w:pPr>
        <w:ind w:left="7380" w:hanging="360"/>
      </w:pPr>
      <w:rPr>
        <w:rFonts w:ascii="Wingdings" w:hAnsi="Wingdings" w:hint="default"/>
      </w:rPr>
    </w:lvl>
  </w:abstractNum>
  <w:abstractNum w:abstractNumId="163" w15:restartNumberingAfterBreak="0">
    <w:nsid w:val="1461725C"/>
    <w:multiLevelType w:val="hybridMultilevel"/>
    <w:tmpl w:val="1A4C22E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4" w15:restartNumberingAfterBreak="0">
    <w:nsid w:val="14774270"/>
    <w:multiLevelType w:val="hybridMultilevel"/>
    <w:tmpl w:val="33B03400"/>
    <w:lvl w:ilvl="0" w:tplc="40F43010">
      <w:start w:val="3"/>
      <w:numFmt w:val="lowerLetter"/>
      <w:lvlText w:val="%1."/>
      <w:lvlJc w:val="left"/>
      <w:pPr>
        <w:ind w:left="36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5" w15:restartNumberingAfterBreak="0">
    <w:nsid w:val="147F7525"/>
    <w:multiLevelType w:val="hybridMultilevel"/>
    <w:tmpl w:val="758260BE"/>
    <w:lvl w:ilvl="0" w:tplc="CEB6C8AE">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6" w15:restartNumberingAfterBreak="0">
    <w:nsid w:val="14A415BB"/>
    <w:multiLevelType w:val="hybridMultilevel"/>
    <w:tmpl w:val="C2748840"/>
    <w:lvl w:ilvl="0" w:tplc="080C0017">
      <w:start w:val="1"/>
      <w:numFmt w:val="lowerLetter"/>
      <w:lvlText w:val="%1)"/>
      <w:lvlJc w:val="left"/>
      <w:pPr>
        <w:ind w:left="984" w:hanging="360"/>
      </w:pPr>
    </w:lvl>
    <w:lvl w:ilvl="1" w:tplc="080C0019" w:tentative="1">
      <w:start w:val="1"/>
      <w:numFmt w:val="lowerLetter"/>
      <w:lvlText w:val="%2."/>
      <w:lvlJc w:val="left"/>
      <w:pPr>
        <w:ind w:left="1704" w:hanging="360"/>
      </w:pPr>
    </w:lvl>
    <w:lvl w:ilvl="2" w:tplc="080C001B" w:tentative="1">
      <w:start w:val="1"/>
      <w:numFmt w:val="lowerRoman"/>
      <w:lvlText w:val="%3."/>
      <w:lvlJc w:val="right"/>
      <w:pPr>
        <w:ind w:left="2424" w:hanging="180"/>
      </w:pPr>
    </w:lvl>
    <w:lvl w:ilvl="3" w:tplc="080C000F" w:tentative="1">
      <w:start w:val="1"/>
      <w:numFmt w:val="decimal"/>
      <w:lvlText w:val="%4."/>
      <w:lvlJc w:val="left"/>
      <w:pPr>
        <w:ind w:left="3144" w:hanging="360"/>
      </w:pPr>
    </w:lvl>
    <w:lvl w:ilvl="4" w:tplc="080C0019" w:tentative="1">
      <w:start w:val="1"/>
      <w:numFmt w:val="lowerLetter"/>
      <w:lvlText w:val="%5."/>
      <w:lvlJc w:val="left"/>
      <w:pPr>
        <w:ind w:left="3864" w:hanging="360"/>
      </w:pPr>
    </w:lvl>
    <w:lvl w:ilvl="5" w:tplc="080C001B" w:tentative="1">
      <w:start w:val="1"/>
      <w:numFmt w:val="lowerRoman"/>
      <w:lvlText w:val="%6."/>
      <w:lvlJc w:val="right"/>
      <w:pPr>
        <w:ind w:left="4584" w:hanging="180"/>
      </w:pPr>
    </w:lvl>
    <w:lvl w:ilvl="6" w:tplc="080C000F" w:tentative="1">
      <w:start w:val="1"/>
      <w:numFmt w:val="decimal"/>
      <w:lvlText w:val="%7."/>
      <w:lvlJc w:val="left"/>
      <w:pPr>
        <w:ind w:left="5304" w:hanging="360"/>
      </w:pPr>
    </w:lvl>
    <w:lvl w:ilvl="7" w:tplc="080C0019" w:tentative="1">
      <w:start w:val="1"/>
      <w:numFmt w:val="lowerLetter"/>
      <w:lvlText w:val="%8."/>
      <w:lvlJc w:val="left"/>
      <w:pPr>
        <w:ind w:left="6024" w:hanging="360"/>
      </w:pPr>
    </w:lvl>
    <w:lvl w:ilvl="8" w:tplc="080C001B" w:tentative="1">
      <w:start w:val="1"/>
      <w:numFmt w:val="lowerRoman"/>
      <w:lvlText w:val="%9."/>
      <w:lvlJc w:val="right"/>
      <w:pPr>
        <w:ind w:left="6744" w:hanging="180"/>
      </w:pPr>
    </w:lvl>
  </w:abstractNum>
  <w:abstractNum w:abstractNumId="167" w15:restartNumberingAfterBreak="0">
    <w:nsid w:val="14BB0317"/>
    <w:multiLevelType w:val="hybridMultilevel"/>
    <w:tmpl w:val="6E70431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8" w15:restartNumberingAfterBreak="0">
    <w:nsid w:val="14CA4373"/>
    <w:multiLevelType w:val="hybridMultilevel"/>
    <w:tmpl w:val="882EC2BE"/>
    <w:lvl w:ilvl="0" w:tplc="3806BFF6">
      <w:start w:val="1"/>
      <w:numFmt w:val="lowerLetter"/>
      <w:lvlText w:val="%1."/>
      <w:lvlJc w:val="left"/>
      <w:pPr>
        <w:ind w:left="360" w:hanging="360"/>
      </w:pPr>
      <w:rPr>
        <w:rFonts w:hint="default"/>
        <w:color w:val="231F20"/>
      </w:r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69" w15:restartNumberingAfterBreak="0">
    <w:nsid w:val="151C0F75"/>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0" w15:restartNumberingAfterBreak="0">
    <w:nsid w:val="152F6F82"/>
    <w:multiLevelType w:val="hybridMultilevel"/>
    <w:tmpl w:val="AE92B9AE"/>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71" w15:restartNumberingAfterBreak="0">
    <w:nsid w:val="154A7BEF"/>
    <w:multiLevelType w:val="hybridMultilevel"/>
    <w:tmpl w:val="ABD46F78"/>
    <w:lvl w:ilvl="0" w:tplc="FFFFFFFF">
      <w:start w:val="1"/>
      <w:numFmt w:val="decimal"/>
      <w:lvlText w:val="%1."/>
      <w:lvlJc w:val="left"/>
      <w:pPr>
        <w:ind w:left="360" w:hanging="360"/>
      </w:pPr>
    </w:lvl>
    <w:lvl w:ilvl="1" w:tplc="6D9EA9D2">
      <w:start w:val="1"/>
      <w:numFmt w:val="bullet"/>
      <w:lvlText w:val="-"/>
      <w:lvlJc w:val="left"/>
      <w:pPr>
        <w:ind w:left="360" w:hanging="360"/>
      </w:pPr>
      <w:rPr>
        <w:rFonts w:ascii="Symbol" w:hAnsi="Symbol" w:hint="default"/>
      </w:r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72" w15:restartNumberingAfterBreak="0">
    <w:nsid w:val="154D50EB"/>
    <w:multiLevelType w:val="hybridMultilevel"/>
    <w:tmpl w:val="3B103550"/>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73" w15:restartNumberingAfterBreak="0">
    <w:nsid w:val="15580334"/>
    <w:multiLevelType w:val="hybridMultilevel"/>
    <w:tmpl w:val="26EA6702"/>
    <w:lvl w:ilvl="0" w:tplc="080C0017">
      <w:start w:val="1"/>
      <w:numFmt w:val="low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174" w15:restartNumberingAfterBreak="0">
    <w:nsid w:val="15894EFA"/>
    <w:multiLevelType w:val="hybridMultilevel"/>
    <w:tmpl w:val="1BF6F23C"/>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75" w15:restartNumberingAfterBreak="0">
    <w:nsid w:val="15EF1D29"/>
    <w:multiLevelType w:val="hybridMultilevel"/>
    <w:tmpl w:val="D1AE79B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76" w15:restartNumberingAfterBreak="0">
    <w:nsid w:val="163F2A65"/>
    <w:multiLevelType w:val="hybridMultilevel"/>
    <w:tmpl w:val="52E4732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77" w15:restartNumberingAfterBreak="0">
    <w:nsid w:val="16487311"/>
    <w:multiLevelType w:val="hybridMultilevel"/>
    <w:tmpl w:val="3DDA278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8" w15:restartNumberingAfterBreak="0">
    <w:nsid w:val="166A031C"/>
    <w:multiLevelType w:val="hybridMultilevel"/>
    <w:tmpl w:val="DDEE956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79" w15:restartNumberingAfterBreak="0">
    <w:nsid w:val="166D024F"/>
    <w:multiLevelType w:val="hybridMultilevel"/>
    <w:tmpl w:val="8954F210"/>
    <w:lvl w:ilvl="0" w:tplc="DD708AEE">
      <w:start w:val="1"/>
      <w:numFmt w:val="decimal"/>
      <w:pStyle w:val="FOD-opsomming123"/>
      <w:lvlText w:val="%1."/>
      <w:lvlJc w:val="left"/>
      <w:pPr>
        <w:ind w:left="360" w:hanging="360"/>
      </w:pPr>
      <w:rPr>
        <w:rFonts w:ascii="Trebuchet MS" w:eastAsia="Times New Roman" w:hAnsi="Trebuchet MS" w:cs="Arial" w:hint="default"/>
        <w:color w:val="auto"/>
      </w:rPr>
    </w:lvl>
    <w:lvl w:ilvl="1" w:tplc="D58AAAF6">
      <w:start w:val="1"/>
      <w:numFmt w:val="lowerLetter"/>
      <w:lvlText w:val="%2)"/>
      <w:lvlJc w:val="left"/>
      <w:pPr>
        <w:ind w:left="512" w:hanging="360"/>
      </w:pPr>
      <w:rPr>
        <w:rFonts w:hint="default"/>
      </w:rPr>
    </w:lvl>
    <w:lvl w:ilvl="2" w:tplc="04090005">
      <w:start w:val="1"/>
      <w:numFmt w:val="lowerRoman"/>
      <w:lvlText w:val="%3."/>
      <w:lvlJc w:val="right"/>
      <w:pPr>
        <w:ind w:left="1232" w:hanging="180"/>
      </w:pPr>
    </w:lvl>
    <w:lvl w:ilvl="3" w:tplc="04090001" w:tentative="1">
      <w:start w:val="1"/>
      <w:numFmt w:val="decimal"/>
      <w:lvlText w:val="%4."/>
      <w:lvlJc w:val="left"/>
      <w:pPr>
        <w:ind w:left="1952" w:hanging="360"/>
      </w:pPr>
    </w:lvl>
    <w:lvl w:ilvl="4" w:tplc="04090003" w:tentative="1">
      <w:start w:val="1"/>
      <w:numFmt w:val="lowerLetter"/>
      <w:lvlText w:val="%5."/>
      <w:lvlJc w:val="left"/>
      <w:pPr>
        <w:ind w:left="2672" w:hanging="360"/>
      </w:pPr>
    </w:lvl>
    <w:lvl w:ilvl="5" w:tplc="04090005" w:tentative="1">
      <w:start w:val="1"/>
      <w:numFmt w:val="lowerRoman"/>
      <w:lvlText w:val="%6."/>
      <w:lvlJc w:val="right"/>
      <w:pPr>
        <w:ind w:left="3392" w:hanging="180"/>
      </w:pPr>
    </w:lvl>
    <w:lvl w:ilvl="6" w:tplc="04090001" w:tentative="1">
      <w:start w:val="1"/>
      <w:numFmt w:val="decimal"/>
      <w:lvlText w:val="%7."/>
      <w:lvlJc w:val="left"/>
      <w:pPr>
        <w:ind w:left="4112" w:hanging="360"/>
      </w:pPr>
    </w:lvl>
    <w:lvl w:ilvl="7" w:tplc="04090003" w:tentative="1">
      <w:start w:val="1"/>
      <w:numFmt w:val="lowerLetter"/>
      <w:lvlText w:val="%8."/>
      <w:lvlJc w:val="left"/>
      <w:pPr>
        <w:ind w:left="4832" w:hanging="360"/>
      </w:pPr>
    </w:lvl>
    <w:lvl w:ilvl="8" w:tplc="04090005" w:tentative="1">
      <w:start w:val="1"/>
      <w:numFmt w:val="lowerRoman"/>
      <w:lvlText w:val="%9."/>
      <w:lvlJc w:val="right"/>
      <w:pPr>
        <w:ind w:left="5552" w:hanging="180"/>
      </w:pPr>
    </w:lvl>
  </w:abstractNum>
  <w:abstractNum w:abstractNumId="180" w15:restartNumberingAfterBreak="0">
    <w:nsid w:val="16D04FE9"/>
    <w:multiLevelType w:val="hybridMultilevel"/>
    <w:tmpl w:val="BA54DCB2"/>
    <w:lvl w:ilvl="0" w:tplc="04090001">
      <w:start w:val="1"/>
      <w:numFmt w:val="bullet"/>
      <w:lvlText w:val=""/>
      <w:lvlJc w:val="left"/>
      <w:pPr>
        <w:ind w:left="1080" w:hanging="360"/>
      </w:pPr>
      <w:rPr>
        <w:rFonts w:ascii="Symbol" w:hAnsi="Symbol" w:hint="default"/>
      </w:rPr>
    </w:lvl>
    <w:lvl w:ilvl="1" w:tplc="04090019">
      <w:start w:val="1"/>
      <w:numFmt w:val="bullet"/>
      <w:lvlText w:val="o"/>
      <w:lvlJc w:val="left"/>
      <w:pPr>
        <w:ind w:left="1800" w:hanging="360"/>
      </w:pPr>
      <w:rPr>
        <w:rFonts w:ascii="Courier New" w:hAnsi="Courier New" w:cs="Courier New" w:hint="default"/>
      </w:rPr>
    </w:lvl>
    <w:lvl w:ilvl="2" w:tplc="0409001B" w:tentative="1">
      <w:start w:val="1"/>
      <w:numFmt w:val="bullet"/>
      <w:lvlText w:val=""/>
      <w:lvlJc w:val="left"/>
      <w:pPr>
        <w:ind w:left="2520" w:hanging="360"/>
      </w:pPr>
      <w:rPr>
        <w:rFonts w:ascii="Wingdings" w:hAnsi="Wingdings" w:hint="default"/>
      </w:rPr>
    </w:lvl>
    <w:lvl w:ilvl="3" w:tplc="0409000F" w:tentative="1">
      <w:start w:val="1"/>
      <w:numFmt w:val="bullet"/>
      <w:lvlText w:val=""/>
      <w:lvlJc w:val="left"/>
      <w:pPr>
        <w:ind w:left="3240" w:hanging="360"/>
      </w:pPr>
      <w:rPr>
        <w:rFonts w:ascii="Symbol" w:hAnsi="Symbol" w:hint="default"/>
      </w:rPr>
    </w:lvl>
    <w:lvl w:ilvl="4" w:tplc="04090019" w:tentative="1">
      <w:start w:val="1"/>
      <w:numFmt w:val="bullet"/>
      <w:lvlText w:val="o"/>
      <w:lvlJc w:val="left"/>
      <w:pPr>
        <w:ind w:left="3960" w:hanging="360"/>
      </w:pPr>
      <w:rPr>
        <w:rFonts w:ascii="Courier New" w:hAnsi="Courier New" w:cs="Courier New" w:hint="default"/>
      </w:rPr>
    </w:lvl>
    <w:lvl w:ilvl="5" w:tplc="0409001B" w:tentative="1">
      <w:start w:val="1"/>
      <w:numFmt w:val="bullet"/>
      <w:lvlText w:val=""/>
      <w:lvlJc w:val="left"/>
      <w:pPr>
        <w:ind w:left="4680" w:hanging="360"/>
      </w:pPr>
      <w:rPr>
        <w:rFonts w:ascii="Wingdings" w:hAnsi="Wingdings" w:hint="default"/>
      </w:rPr>
    </w:lvl>
    <w:lvl w:ilvl="6" w:tplc="0409000F" w:tentative="1">
      <w:start w:val="1"/>
      <w:numFmt w:val="bullet"/>
      <w:lvlText w:val=""/>
      <w:lvlJc w:val="left"/>
      <w:pPr>
        <w:ind w:left="5400" w:hanging="360"/>
      </w:pPr>
      <w:rPr>
        <w:rFonts w:ascii="Symbol" w:hAnsi="Symbol" w:hint="default"/>
      </w:rPr>
    </w:lvl>
    <w:lvl w:ilvl="7" w:tplc="04090019" w:tentative="1">
      <w:start w:val="1"/>
      <w:numFmt w:val="bullet"/>
      <w:lvlText w:val="o"/>
      <w:lvlJc w:val="left"/>
      <w:pPr>
        <w:ind w:left="6120" w:hanging="360"/>
      </w:pPr>
      <w:rPr>
        <w:rFonts w:ascii="Courier New" w:hAnsi="Courier New" w:cs="Courier New" w:hint="default"/>
      </w:rPr>
    </w:lvl>
    <w:lvl w:ilvl="8" w:tplc="0409001B" w:tentative="1">
      <w:start w:val="1"/>
      <w:numFmt w:val="bullet"/>
      <w:lvlText w:val=""/>
      <w:lvlJc w:val="left"/>
      <w:pPr>
        <w:ind w:left="6840" w:hanging="360"/>
      </w:pPr>
      <w:rPr>
        <w:rFonts w:ascii="Wingdings" w:hAnsi="Wingdings" w:hint="default"/>
      </w:rPr>
    </w:lvl>
  </w:abstractNum>
  <w:abstractNum w:abstractNumId="181" w15:restartNumberingAfterBreak="0">
    <w:nsid w:val="16FE540C"/>
    <w:multiLevelType w:val="hybridMultilevel"/>
    <w:tmpl w:val="19AAE36A"/>
    <w:lvl w:ilvl="0" w:tplc="0813000F">
      <w:start w:val="1"/>
      <w:numFmt w:val="decimal"/>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2" w15:restartNumberingAfterBreak="0">
    <w:nsid w:val="17025817"/>
    <w:multiLevelType w:val="hybridMultilevel"/>
    <w:tmpl w:val="4D4E1F9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83" w15:restartNumberingAfterBreak="0">
    <w:nsid w:val="172B7522"/>
    <w:multiLevelType w:val="hybridMultilevel"/>
    <w:tmpl w:val="0C847B14"/>
    <w:lvl w:ilvl="0" w:tplc="0F80199A">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4" w15:restartNumberingAfterBreak="0">
    <w:nsid w:val="175E1C06"/>
    <w:multiLevelType w:val="hybridMultilevel"/>
    <w:tmpl w:val="863C417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85" w15:restartNumberingAfterBreak="0">
    <w:nsid w:val="1770581E"/>
    <w:multiLevelType w:val="hybridMultilevel"/>
    <w:tmpl w:val="7FA8C03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86" w15:restartNumberingAfterBreak="0">
    <w:nsid w:val="17FF3694"/>
    <w:multiLevelType w:val="hybridMultilevel"/>
    <w:tmpl w:val="B492E616"/>
    <w:lvl w:ilvl="0" w:tplc="A06E1296">
      <w:start w:val="1"/>
      <w:numFmt w:val="decimal"/>
      <w:lvlText w:val="%1."/>
      <w:lvlJc w:val="left"/>
      <w:pPr>
        <w:ind w:left="360" w:hanging="360"/>
      </w:pPr>
      <w:rPr>
        <w:b w:val="0"/>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87" w15:restartNumberingAfterBreak="0">
    <w:nsid w:val="18232DCE"/>
    <w:multiLevelType w:val="hybridMultilevel"/>
    <w:tmpl w:val="EECCD004"/>
    <w:lvl w:ilvl="0" w:tplc="080C0001">
      <w:start w:val="1"/>
      <w:numFmt w:val="bullet"/>
      <w:lvlText w:val=""/>
      <w:lvlJc w:val="left"/>
      <w:pPr>
        <w:ind w:left="1074" w:hanging="360"/>
      </w:pPr>
      <w:rPr>
        <w:rFonts w:ascii="Symbol" w:hAnsi="Symbol" w:hint="default"/>
      </w:rPr>
    </w:lvl>
    <w:lvl w:ilvl="1" w:tplc="080C0003" w:tentative="1">
      <w:start w:val="1"/>
      <w:numFmt w:val="bullet"/>
      <w:lvlText w:val="o"/>
      <w:lvlJc w:val="left"/>
      <w:pPr>
        <w:ind w:left="1794" w:hanging="360"/>
      </w:pPr>
      <w:rPr>
        <w:rFonts w:ascii="Courier New" w:hAnsi="Courier New" w:cs="Courier New" w:hint="default"/>
      </w:rPr>
    </w:lvl>
    <w:lvl w:ilvl="2" w:tplc="080C0005" w:tentative="1">
      <w:start w:val="1"/>
      <w:numFmt w:val="bullet"/>
      <w:lvlText w:val=""/>
      <w:lvlJc w:val="left"/>
      <w:pPr>
        <w:ind w:left="2514" w:hanging="360"/>
      </w:pPr>
      <w:rPr>
        <w:rFonts w:ascii="Wingdings" w:hAnsi="Wingdings" w:hint="default"/>
      </w:rPr>
    </w:lvl>
    <w:lvl w:ilvl="3" w:tplc="080C0001" w:tentative="1">
      <w:start w:val="1"/>
      <w:numFmt w:val="bullet"/>
      <w:lvlText w:val=""/>
      <w:lvlJc w:val="left"/>
      <w:pPr>
        <w:ind w:left="3234" w:hanging="360"/>
      </w:pPr>
      <w:rPr>
        <w:rFonts w:ascii="Symbol" w:hAnsi="Symbol" w:hint="default"/>
      </w:rPr>
    </w:lvl>
    <w:lvl w:ilvl="4" w:tplc="080C0003" w:tentative="1">
      <w:start w:val="1"/>
      <w:numFmt w:val="bullet"/>
      <w:lvlText w:val="o"/>
      <w:lvlJc w:val="left"/>
      <w:pPr>
        <w:ind w:left="3954" w:hanging="360"/>
      </w:pPr>
      <w:rPr>
        <w:rFonts w:ascii="Courier New" w:hAnsi="Courier New" w:cs="Courier New" w:hint="default"/>
      </w:rPr>
    </w:lvl>
    <w:lvl w:ilvl="5" w:tplc="080C0005" w:tentative="1">
      <w:start w:val="1"/>
      <w:numFmt w:val="bullet"/>
      <w:lvlText w:val=""/>
      <w:lvlJc w:val="left"/>
      <w:pPr>
        <w:ind w:left="4674" w:hanging="360"/>
      </w:pPr>
      <w:rPr>
        <w:rFonts w:ascii="Wingdings" w:hAnsi="Wingdings" w:hint="default"/>
      </w:rPr>
    </w:lvl>
    <w:lvl w:ilvl="6" w:tplc="080C0001" w:tentative="1">
      <w:start w:val="1"/>
      <w:numFmt w:val="bullet"/>
      <w:lvlText w:val=""/>
      <w:lvlJc w:val="left"/>
      <w:pPr>
        <w:ind w:left="5394" w:hanging="360"/>
      </w:pPr>
      <w:rPr>
        <w:rFonts w:ascii="Symbol" w:hAnsi="Symbol" w:hint="default"/>
      </w:rPr>
    </w:lvl>
    <w:lvl w:ilvl="7" w:tplc="080C0003" w:tentative="1">
      <w:start w:val="1"/>
      <w:numFmt w:val="bullet"/>
      <w:lvlText w:val="o"/>
      <w:lvlJc w:val="left"/>
      <w:pPr>
        <w:ind w:left="6114" w:hanging="360"/>
      </w:pPr>
      <w:rPr>
        <w:rFonts w:ascii="Courier New" w:hAnsi="Courier New" w:cs="Courier New" w:hint="default"/>
      </w:rPr>
    </w:lvl>
    <w:lvl w:ilvl="8" w:tplc="080C0005" w:tentative="1">
      <w:start w:val="1"/>
      <w:numFmt w:val="bullet"/>
      <w:lvlText w:val=""/>
      <w:lvlJc w:val="left"/>
      <w:pPr>
        <w:ind w:left="6834" w:hanging="360"/>
      </w:pPr>
      <w:rPr>
        <w:rFonts w:ascii="Wingdings" w:hAnsi="Wingdings" w:hint="default"/>
      </w:rPr>
    </w:lvl>
  </w:abstractNum>
  <w:abstractNum w:abstractNumId="188" w15:restartNumberingAfterBreak="0">
    <w:nsid w:val="1868124D"/>
    <w:multiLevelType w:val="hybridMultilevel"/>
    <w:tmpl w:val="9FAADA1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189" w15:restartNumberingAfterBreak="0">
    <w:nsid w:val="187C0A66"/>
    <w:multiLevelType w:val="hybridMultilevel"/>
    <w:tmpl w:val="41502C7C"/>
    <w:lvl w:ilvl="0" w:tplc="04090017">
      <w:start w:val="1"/>
      <w:numFmt w:val="lowerLetter"/>
      <w:lvlText w:val="%1)"/>
      <w:lvlJc w:val="left"/>
      <w:pPr>
        <w:ind w:left="360" w:hanging="360"/>
      </w:pPr>
      <w:rPr>
        <w:rFonts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90" w15:restartNumberingAfterBreak="0">
    <w:nsid w:val="188146BC"/>
    <w:multiLevelType w:val="hybridMultilevel"/>
    <w:tmpl w:val="315E530A"/>
    <w:lvl w:ilvl="0" w:tplc="0813000F">
      <w:start w:val="1"/>
      <w:numFmt w:val="decimal"/>
      <w:lvlText w:val="%1."/>
      <w:lvlJc w:val="left"/>
      <w:pPr>
        <w:ind w:left="1437" w:hanging="360"/>
      </w:pPr>
    </w:lvl>
    <w:lvl w:ilvl="1" w:tplc="D58AAAF6">
      <w:start w:val="1"/>
      <w:numFmt w:val="lowerLetter"/>
      <w:lvlText w:val="%2)"/>
      <w:lvlJc w:val="left"/>
      <w:pPr>
        <w:ind w:left="2157" w:hanging="360"/>
      </w:pPr>
      <w:rPr>
        <w:rFonts w:hint="default"/>
      </w:rPr>
    </w:lvl>
    <w:lvl w:ilvl="2" w:tplc="04090005" w:tentative="1">
      <w:start w:val="1"/>
      <w:numFmt w:val="lowerRoman"/>
      <w:lvlText w:val="%3."/>
      <w:lvlJc w:val="right"/>
      <w:pPr>
        <w:ind w:left="2877" w:hanging="180"/>
      </w:pPr>
    </w:lvl>
    <w:lvl w:ilvl="3" w:tplc="04090001" w:tentative="1">
      <w:start w:val="1"/>
      <w:numFmt w:val="decimal"/>
      <w:lvlText w:val="%4."/>
      <w:lvlJc w:val="left"/>
      <w:pPr>
        <w:ind w:left="3597" w:hanging="360"/>
      </w:pPr>
    </w:lvl>
    <w:lvl w:ilvl="4" w:tplc="04090003" w:tentative="1">
      <w:start w:val="1"/>
      <w:numFmt w:val="lowerLetter"/>
      <w:lvlText w:val="%5."/>
      <w:lvlJc w:val="left"/>
      <w:pPr>
        <w:ind w:left="4317" w:hanging="360"/>
      </w:pPr>
    </w:lvl>
    <w:lvl w:ilvl="5" w:tplc="04090005" w:tentative="1">
      <w:start w:val="1"/>
      <w:numFmt w:val="lowerRoman"/>
      <w:lvlText w:val="%6."/>
      <w:lvlJc w:val="right"/>
      <w:pPr>
        <w:ind w:left="5037" w:hanging="180"/>
      </w:pPr>
    </w:lvl>
    <w:lvl w:ilvl="6" w:tplc="04090001" w:tentative="1">
      <w:start w:val="1"/>
      <w:numFmt w:val="decimal"/>
      <w:lvlText w:val="%7."/>
      <w:lvlJc w:val="left"/>
      <w:pPr>
        <w:ind w:left="5757" w:hanging="360"/>
      </w:pPr>
    </w:lvl>
    <w:lvl w:ilvl="7" w:tplc="04090003" w:tentative="1">
      <w:start w:val="1"/>
      <w:numFmt w:val="lowerLetter"/>
      <w:lvlText w:val="%8."/>
      <w:lvlJc w:val="left"/>
      <w:pPr>
        <w:ind w:left="6477" w:hanging="360"/>
      </w:pPr>
    </w:lvl>
    <w:lvl w:ilvl="8" w:tplc="04090005" w:tentative="1">
      <w:start w:val="1"/>
      <w:numFmt w:val="lowerRoman"/>
      <w:lvlText w:val="%9."/>
      <w:lvlJc w:val="right"/>
      <w:pPr>
        <w:ind w:left="7197" w:hanging="180"/>
      </w:pPr>
    </w:lvl>
  </w:abstractNum>
  <w:abstractNum w:abstractNumId="191" w15:restartNumberingAfterBreak="0">
    <w:nsid w:val="1881491F"/>
    <w:multiLevelType w:val="hybridMultilevel"/>
    <w:tmpl w:val="7F46161E"/>
    <w:lvl w:ilvl="0" w:tplc="0813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2" w15:restartNumberingAfterBreak="0">
    <w:nsid w:val="189B17C7"/>
    <w:multiLevelType w:val="hybridMultilevel"/>
    <w:tmpl w:val="D1880500"/>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93" w15:restartNumberingAfterBreak="0">
    <w:nsid w:val="18A64196"/>
    <w:multiLevelType w:val="hybridMultilevel"/>
    <w:tmpl w:val="3C22555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4" w15:restartNumberingAfterBreak="0">
    <w:nsid w:val="18B517BE"/>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5" w15:restartNumberingAfterBreak="0">
    <w:nsid w:val="18D9630F"/>
    <w:multiLevelType w:val="hybridMultilevel"/>
    <w:tmpl w:val="E34804BC"/>
    <w:lvl w:ilvl="0" w:tplc="493AC5DC">
      <w:start w:val="1"/>
      <w:numFmt w:val="bullet"/>
      <w:lvlText w:val=""/>
      <w:lvlJc w:val="left"/>
      <w:pPr>
        <w:ind w:left="6" w:hanging="360"/>
      </w:pPr>
      <w:rPr>
        <w:rFonts w:ascii="Symbol" w:hAnsi="Symbol" w:hint="default"/>
      </w:rPr>
    </w:lvl>
    <w:lvl w:ilvl="1" w:tplc="080C0003" w:tentative="1">
      <w:start w:val="1"/>
      <w:numFmt w:val="bullet"/>
      <w:lvlText w:val="o"/>
      <w:lvlJc w:val="left"/>
      <w:pPr>
        <w:ind w:left="726" w:hanging="360"/>
      </w:pPr>
      <w:rPr>
        <w:rFonts w:ascii="Courier New" w:hAnsi="Courier New" w:cs="Courier New" w:hint="default"/>
      </w:rPr>
    </w:lvl>
    <w:lvl w:ilvl="2" w:tplc="080C0005" w:tentative="1">
      <w:start w:val="1"/>
      <w:numFmt w:val="bullet"/>
      <w:lvlText w:val=""/>
      <w:lvlJc w:val="left"/>
      <w:pPr>
        <w:ind w:left="1446" w:hanging="360"/>
      </w:pPr>
      <w:rPr>
        <w:rFonts w:ascii="Wingdings" w:hAnsi="Wingdings" w:hint="default"/>
      </w:rPr>
    </w:lvl>
    <w:lvl w:ilvl="3" w:tplc="080C0001" w:tentative="1">
      <w:start w:val="1"/>
      <w:numFmt w:val="bullet"/>
      <w:lvlText w:val=""/>
      <w:lvlJc w:val="left"/>
      <w:pPr>
        <w:ind w:left="2166" w:hanging="360"/>
      </w:pPr>
      <w:rPr>
        <w:rFonts w:ascii="Symbol" w:hAnsi="Symbol" w:hint="default"/>
      </w:rPr>
    </w:lvl>
    <w:lvl w:ilvl="4" w:tplc="080C0003" w:tentative="1">
      <w:start w:val="1"/>
      <w:numFmt w:val="bullet"/>
      <w:lvlText w:val="o"/>
      <w:lvlJc w:val="left"/>
      <w:pPr>
        <w:ind w:left="2886" w:hanging="360"/>
      </w:pPr>
      <w:rPr>
        <w:rFonts w:ascii="Courier New" w:hAnsi="Courier New" w:cs="Courier New" w:hint="default"/>
      </w:rPr>
    </w:lvl>
    <w:lvl w:ilvl="5" w:tplc="080C0005" w:tentative="1">
      <w:start w:val="1"/>
      <w:numFmt w:val="bullet"/>
      <w:lvlText w:val=""/>
      <w:lvlJc w:val="left"/>
      <w:pPr>
        <w:ind w:left="3606" w:hanging="360"/>
      </w:pPr>
      <w:rPr>
        <w:rFonts w:ascii="Wingdings" w:hAnsi="Wingdings" w:hint="default"/>
      </w:rPr>
    </w:lvl>
    <w:lvl w:ilvl="6" w:tplc="080C0001" w:tentative="1">
      <w:start w:val="1"/>
      <w:numFmt w:val="bullet"/>
      <w:lvlText w:val=""/>
      <w:lvlJc w:val="left"/>
      <w:pPr>
        <w:ind w:left="4326" w:hanging="360"/>
      </w:pPr>
      <w:rPr>
        <w:rFonts w:ascii="Symbol" w:hAnsi="Symbol" w:hint="default"/>
      </w:rPr>
    </w:lvl>
    <w:lvl w:ilvl="7" w:tplc="080C0003" w:tentative="1">
      <w:start w:val="1"/>
      <w:numFmt w:val="bullet"/>
      <w:lvlText w:val="o"/>
      <w:lvlJc w:val="left"/>
      <w:pPr>
        <w:ind w:left="5046" w:hanging="360"/>
      </w:pPr>
      <w:rPr>
        <w:rFonts w:ascii="Courier New" w:hAnsi="Courier New" w:cs="Courier New" w:hint="default"/>
      </w:rPr>
    </w:lvl>
    <w:lvl w:ilvl="8" w:tplc="080C0005" w:tentative="1">
      <w:start w:val="1"/>
      <w:numFmt w:val="bullet"/>
      <w:lvlText w:val=""/>
      <w:lvlJc w:val="left"/>
      <w:pPr>
        <w:ind w:left="5766" w:hanging="360"/>
      </w:pPr>
      <w:rPr>
        <w:rFonts w:ascii="Wingdings" w:hAnsi="Wingdings" w:hint="default"/>
      </w:rPr>
    </w:lvl>
  </w:abstractNum>
  <w:abstractNum w:abstractNumId="196" w15:restartNumberingAfterBreak="0">
    <w:nsid w:val="18DB39C1"/>
    <w:multiLevelType w:val="hybridMultilevel"/>
    <w:tmpl w:val="A1E8E9AC"/>
    <w:lvl w:ilvl="0" w:tplc="00000001">
      <w:start w:val="1"/>
      <w:numFmt w:val="bullet"/>
      <w:lvlText w:val="-"/>
      <w:lvlJc w:val="left"/>
      <w:pPr>
        <w:ind w:left="360" w:hanging="360"/>
      </w:pPr>
      <w:rPr>
        <w:rFonts w:ascii="Symbol" w:hAnsi="Symbol" w:cs="Symbol"/>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97" w15:restartNumberingAfterBreak="0">
    <w:nsid w:val="18E23C18"/>
    <w:multiLevelType w:val="hybridMultilevel"/>
    <w:tmpl w:val="9CDE85D0"/>
    <w:lvl w:ilvl="0" w:tplc="271E1D32">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198" w15:restartNumberingAfterBreak="0">
    <w:nsid w:val="18F653A8"/>
    <w:multiLevelType w:val="hybridMultilevel"/>
    <w:tmpl w:val="1AFEF508"/>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199" w15:restartNumberingAfterBreak="0">
    <w:nsid w:val="18F81F0A"/>
    <w:multiLevelType w:val="hybridMultilevel"/>
    <w:tmpl w:val="060A2E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0" w15:restartNumberingAfterBreak="0">
    <w:nsid w:val="191A2BCD"/>
    <w:multiLevelType w:val="hybridMultilevel"/>
    <w:tmpl w:val="390027C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01" w15:restartNumberingAfterBreak="0">
    <w:nsid w:val="19730326"/>
    <w:multiLevelType w:val="hybridMultilevel"/>
    <w:tmpl w:val="C40C7734"/>
    <w:lvl w:ilvl="0" w:tplc="638C59D0">
      <w:start w:val="1"/>
      <w:numFmt w:val="lowerLetter"/>
      <w:lvlText w:val="%1."/>
      <w:lvlJc w:val="left"/>
      <w:pPr>
        <w:ind w:left="360" w:hanging="360"/>
      </w:pPr>
      <w:rPr>
        <w:rFonts w:ascii="Trebuchet MS" w:hAnsi="Trebuchet MS" w:hint="default"/>
        <w:b/>
        <w:sz w:val="19"/>
        <w:szCs w:val="19"/>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2" w15:restartNumberingAfterBreak="0">
    <w:nsid w:val="19770F7E"/>
    <w:multiLevelType w:val="hybridMultilevel"/>
    <w:tmpl w:val="1C5C343E"/>
    <w:lvl w:ilvl="0" w:tplc="6D9EA9D2">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3" w15:restartNumberingAfterBreak="0">
    <w:nsid w:val="19B5649D"/>
    <w:multiLevelType w:val="hybridMultilevel"/>
    <w:tmpl w:val="564273C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4" w15:restartNumberingAfterBreak="0">
    <w:nsid w:val="1A961BB7"/>
    <w:multiLevelType w:val="hybridMultilevel"/>
    <w:tmpl w:val="F3B0587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5" w15:restartNumberingAfterBreak="0">
    <w:nsid w:val="1AD92DE1"/>
    <w:multiLevelType w:val="hybridMultilevel"/>
    <w:tmpl w:val="9BC097B8"/>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06" w15:restartNumberingAfterBreak="0">
    <w:nsid w:val="1AEA3310"/>
    <w:multiLevelType w:val="hybridMultilevel"/>
    <w:tmpl w:val="7714C598"/>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07" w15:restartNumberingAfterBreak="0">
    <w:nsid w:val="1AFF4E91"/>
    <w:multiLevelType w:val="hybridMultilevel"/>
    <w:tmpl w:val="D11CA9F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8" w15:restartNumberingAfterBreak="0">
    <w:nsid w:val="1B996452"/>
    <w:multiLevelType w:val="hybridMultilevel"/>
    <w:tmpl w:val="CDDAA784"/>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209" w15:restartNumberingAfterBreak="0">
    <w:nsid w:val="1BAD6394"/>
    <w:multiLevelType w:val="hybridMultilevel"/>
    <w:tmpl w:val="0E68EDD8"/>
    <w:lvl w:ilvl="0" w:tplc="0942A13C">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10" w15:restartNumberingAfterBreak="0">
    <w:nsid w:val="1BDB4792"/>
    <w:multiLevelType w:val="hybridMultilevel"/>
    <w:tmpl w:val="EE4C58D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1" w15:restartNumberingAfterBreak="0">
    <w:nsid w:val="1C1D4B3D"/>
    <w:multiLevelType w:val="hybridMultilevel"/>
    <w:tmpl w:val="3FB6BD4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2" w15:restartNumberingAfterBreak="0">
    <w:nsid w:val="1C2E5872"/>
    <w:multiLevelType w:val="hybridMultilevel"/>
    <w:tmpl w:val="B7329138"/>
    <w:lvl w:ilvl="0" w:tplc="0409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13" w15:restartNumberingAfterBreak="0">
    <w:nsid w:val="1C5A6C91"/>
    <w:multiLevelType w:val="hybridMultilevel"/>
    <w:tmpl w:val="6EECEACE"/>
    <w:lvl w:ilvl="0" w:tplc="F67C83FA">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4" w15:restartNumberingAfterBreak="0">
    <w:nsid w:val="1C701FF1"/>
    <w:multiLevelType w:val="hybridMultilevel"/>
    <w:tmpl w:val="4390453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5" w15:restartNumberingAfterBreak="0">
    <w:nsid w:val="1CA6312C"/>
    <w:multiLevelType w:val="hybridMultilevel"/>
    <w:tmpl w:val="477CF0AC"/>
    <w:lvl w:ilvl="0" w:tplc="7F0C90DE">
      <w:start w:val="1"/>
      <w:numFmt w:val="decimal"/>
      <w:lvlText w:val="%1."/>
      <w:lvlJc w:val="left"/>
      <w:pPr>
        <w:ind w:left="360" w:hanging="360"/>
      </w:pPr>
      <w:rPr>
        <w:i w:val="0"/>
      </w:rPr>
    </w:lvl>
    <w:lvl w:ilvl="1" w:tplc="6C0ED4C2">
      <w:start w:val="1"/>
      <w:numFmt w:val="decimal"/>
      <w:lvlText w:val="%2."/>
      <w:lvlJc w:val="left"/>
      <w:pPr>
        <w:ind w:left="1080" w:hanging="360"/>
      </w:pPr>
      <w:rPr>
        <w:rFonts w:ascii="Trebuchet MS" w:eastAsiaTheme="minorEastAsia" w:hAnsi="Trebuchet MS" w:cs="Arial"/>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6" w15:restartNumberingAfterBreak="0">
    <w:nsid w:val="1CA9432C"/>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7" w15:restartNumberingAfterBreak="0">
    <w:nsid w:val="1CD54BBF"/>
    <w:multiLevelType w:val="hybridMultilevel"/>
    <w:tmpl w:val="EFE8390E"/>
    <w:lvl w:ilvl="0" w:tplc="22486C0A">
      <w:start w:val="1"/>
      <w:numFmt w:val="bullet"/>
      <w:lvlText w:val="-"/>
      <w:lvlJc w:val="left"/>
      <w:pPr>
        <w:ind w:left="360" w:hanging="360"/>
      </w:pPr>
      <w:rPr>
        <w:rFonts w:ascii="Symbol" w:hAnsi="Symbol" w:hint="default"/>
        <w:lang w:val="fr-BE"/>
      </w:rPr>
    </w:lvl>
    <w:lvl w:ilvl="1" w:tplc="04090001">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218" w15:restartNumberingAfterBreak="0">
    <w:nsid w:val="1CDF4E7D"/>
    <w:multiLevelType w:val="hybridMultilevel"/>
    <w:tmpl w:val="4874016E"/>
    <w:lvl w:ilvl="0" w:tplc="4428029A">
      <w:start w:val="1"/>
      <w:numFmt w:val="lowerLetter"/>
      <w:lvlText w:val="%1."/>
      <w:lvlJc w:val="left"/>
      <w:pPr>
        <w:ind w:left="360" w:hanging="360"/>
      </w:pPr>
      <w:rPr>
        <w:b/>
        <w:i w:val="0"/>
      </w:r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219" w15:restartNumberingAfterBreak="0">
    <w:nsid w:val="1D5738F3"/>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0" w15:restartNumberingAfterBreak="0">
    <w:nsid w:val="1D6D204F"/>
    <w:multiLevelType w:val="hybridMultilevel"/>
    <w:tmpl w:val="7924FA78"/>
    <w:lvl w:ilvl="0" w:tplc="AEFEB352">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6D9EA9D2">
      <w:start w:val="1"/>
      <w:numFmt w:val="bullet"/>
      <w:lvlText w:val="-"/>
      <w:lvlJc w:val="left"/>
      <w:pPr>
        <w:ind w:left="1800" w:hanging="360"/>
      </w:pPr>
      <w:rPr>
        <w:rFonts w:ascii="Symbol" w:hAnsi="Symbol"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221" w15:restartNumberingAfterBreak="0">
    <w:nsid w:val="1D700082"/>
    <w:multiLevelType w:val="hybridMultilevel"/>
    <w:tmpl w:val="6A20D2EC"/>
    <w:lvl w:ilvl="0" w:tplc="28DCDD30">
      <w:start w:val="1"/>
      <w:numFmt w:val="bullet"/>
      <w:lvlText w:val="-"/>
      <w:lvlJc w:val="left"/>
      <w:pPr>
        <w:ind w:left="717" w:hanging="360"/>
      </w:pPr>
      <w:rPr>
        <w:rFonts w:ascii="Symbol" w:hAnsi="Symbol" w:hint="default"/>
        <w:color w:val="auto"/>
      </w:rPr>
    </w:lvl>
    <w:lvl w:ilvl="1" w:tplc="04090003" w:tentative="1">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222" w15:restartNumberingAfterBreak="0">
    <w:nsid w:val="1D7242B7"/>
    <w:multiLevelType w:val="hybridMultilevel"/>
    <w:tmpl w:val="6018043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23" w15:restartNumberingAfterBreak="0">
    <w:nsid w:val="1D904283"/>
    <w:multiLevelType w:val="hybridMultilevel"/>
    <w:tmpl w:val="BC6E6D0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24" w15:restartNumberingAfterBreak="0">
    <w:nsid w:val="1DBA2694"/>
    <w:multiLevelType w:val="hybridMultilevel"/>
    <w:tmpl w:val="68F61C6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25" w15:restartNumberingAfterBreak="0">
    <w:nsid w:val="1DED4C30"/>
    <w:multiLevelType w:val="hybridMultilevel"/>
    <w:tmpl w:val="39361498"/>
    <w:lvl w:ilvl="0" w:tplc="04090019">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6" w15:restartNumberingAfterBreak="0">
    <w:nsid w:val="1E4C0221"/>
    <w:multiLevelType w:val="hybridMultilevel"/>
    <w:tmpl w:val="C2EC821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7" w15:restartNumberingAfterBreak="0">
    <w:nsid w:val="1E7118C1"/>
    <w:multiLevelType w:val="hybridMultilevel"/>
    <w:tmpl w:val="8F96F37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28" w15:restartNumberingAfterBreak="0">
    <w:nsid w:val="1EC75EB1"/>
    <w:multiLevelType w:val="hybridMultilevel"/>
    <w:tmpl w:val="0704820E"/>
    <w:lvl w:ilvl="0" w:tplc="0409000F">
      <w:start w:val="1"/>
      <w:numFmt w:val="decimal"/>
      <w:lvlText w:val="%1."/>
      <w:lvlJc w:val="left"/>
      <w:pPr>
        <w:ind w:left="360" w:hanging="360"/>
      </w:pPr>
    </w:lvl>
    <w:lvl w:ilvl="1" w:tplc="04090003">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29" w15:restartNumberingAfterBreak="0">
    <w:nsid w:val="1EFC6006"/>
    <w:multiLevelType w:val="hybridMultilevel"/>
    <w:tmpl w:val="F63AD83C"/>
    <w:lvl w:ilvl="0" w:tplc="B4A46D5C">
      <w:start w:val="2"/>
      <w:numFmt w:val="decimal"/>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30" w15:restartNumberingAfterBreak="0">
    <w:nsid w:val="1F194C74"/>
    <w:multiLevelType w:val="hybridMultilevel"/>
    <w:tmpl w:val="9E4E9772"/>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1" w15:restartNumberingAfterBreak="0">
    <w:nsid w:val="1F955303"/>
    <w:multiLevelType w:val="hybridMultilevel"/>
    <w:tmpl w:val="D278C10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32" w15:restartNumberingAfterBreak="0">
    <w:nsid w:val="1FAF3C33"/>
    <w:multiLevelType w:val="hybridMultilevel"/>
    <w:tmpl w:val="66F413E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33" w15:restartNumberingAfterBreak="0">
    <w:nsid w:val="1FC74BDD"/>
    <w:multiLevelType w:val="hybridMultilevel"/>
    <w:tmpl w:val="4EA8D4DE"/>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4" w15:restartNumberingAfterBreak="0">
    <w:nsid w:val="1FEC5ACE"/>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35" w15:restartNumberingAfterBreak="0">
    <w:nsid w:val="204830D6"/>
    <w:multiLevelType w:val="hybridMultilevel"/>
    <w:tmpl w:val="E6CE2FD8"/>
    <w:lvl w:ilvl="0" w:tplc="04090017">
      <w:start w:val="1"/>
      <w:numFmt w:val="lowerLetter"/>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6" w15:restartNumberingAfterBreak="0">
    <w:nsid w:val="20690C99"/>
    <w:multiLevelType w:val="hybridMultilevel"/>
    <w:tmpl w:val="80E65892"/>
    <w:lvl w:ilvl="0" w:tplc="2E92247C">
      <w:start w:val="1"/>
      <w:numFmt w:val="lowerLetter"/>
      <w:lvlText w:val="%1."/>
      <w:lvlJc w:val="left"/>
      <w:pPr>
        <w:ind w:left="360" w:hanging="360"/>
      </w:pPr>
      <w:rPr>
        <w:rFonts w:ascii="Trebuchet MS" w:hAnsi="Trebuchet MS" w:hint="default"/>
        <w:b/>
        <w:color w:val="auto"/>
        <w:sz w:val="19"/>
        <w:szCs w:val="19"/>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37" w15:restartNumberingAfterBreak="0">
    <w:nsid w:val="208C41D9"/>
    <w:multiLevelType w:val="hybridMultilevel"/>
    <w:tmpl w:val="8398EF4E"/>
    <w:lvl w:ilvl="0" w:tplc="1F240EC8">
      <w:start w:val="1"/>
      <w:numFmt w:val="lowerLetter"/>
      <w:lvlText w:val="%1."/>
      <w:lvlJc w:val="left"/>
      <w:pPr>
        <w:ind w:left="360" w:hanging="360"/>
      </w:pPr>
      <w:rPr>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8" w15:restartNumberingAfterBreak="0">
    <w:nsid w:val="20AC1653"/>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39" w15:restartNumberingAfterBreak="0">
    <w:nsid w:val="20BC0D75"/>
    <w:multiLevelType w:val="hybridMultilevel"/>
    <w:tmpl w:val="E1C86962"/>
    <w:lvl w:ilvl="0" w:tplc="080C0001">
      <w:start w:val="1"/>
      <w:numFmt w:val="bullet"/>
      <w:lvlText w:val=""/>
      <w:lvlJc w:val="left"/>
      <w:pPr>
        <w:ind w:left="1069" w:hanging="360"/>
      </w:pPr>
      <w:rPr>
        <w:rFonts w:ascii="Symbol" w:hAnsi="Symbol" w:hint="default"/>
      </w:rPr>
    </w:lvl>
    <w:lvl w:ilvl="1" w:tplc="080C0003" w:tentative="1">
      <w:start w:val="1"/>
      <w:numFmt w:val="bullet"/>
      <w:lvlText w:val="o"/>
      <w:lvlJc w:val="left"/>
      <w:pPr>
        <w:ind w:left="1789" w:hanging="360"/>
      </w:pPr>
      <w:rPr>
        <w:rFonts w:ascii="Courier New" w:hAnsi="Courier New" w:cs="Courier New" w:hint="default"/>
      </w:rPr>
    </w:lvl>
    <w:lvl w:ilvl="2" w:tplc="080C0005" w:tentative="1">
      <w:start w:val="1"/>
      <w:numFmt w:val="bullet"/>
      <w:lvlText w:val=""/>
      <w:lvlJc w:val="left"/>
      <w:pPr>
        <w:ind w:left="2509" w:hanging="360"/>
      </w:pPr>
      <w:rPr>
        <w:rFonts w:ascii="Wingdings" w:hAnsi="Wingdings" w:hint="default"/>
      </w:rPr>
    </w:lvl>
    <w:lvl w:ilvl="3" w:tplc="080C0001" w:tentative="1">
      <w:start w:val="1"/>
      <w:numFmt w:val="bullet"/>
      <w:lvlText w:val=""/>
      <w:lvlJc w:val="left"/>
      <w:pPr>
        <w:ind w:left="3229" w:hanging="360"/>
      </w:pPr>
      <w:rPr>
        <w:rFonts w:ascii="Symbol" w:hAnsi="Symbol" w:hint="default"/>
      </w:rPr>
    </w:lvl>
    <w:lvl w:ilvl="4" w:tplc="080C0003" w:tentative="1">
      <w:start w:val="1"/>
      <w:numFmt w:val="bullet"/>
      <w:lvlText w:val="o"/>
      <w:lvlJc w:val="left"/>
      <w:pPr>
        <w:ind w:left="3949" w:hanging="360"/>
      </w:pPr>
      <w:rPr>
        <w:rFonts w:ascii="Courier New" w:hAnsi="Courier New" w:cs="Courier New" w:hint="default"/>
      </w:rPr>
    </w:lvl>
    <w:lvl w:ilvl="5" w:tplc="080C0005" w:tentative="1">
      <w:start w:val="1"/>
      <w:numFmt w:val="bullet"/>
      <w:lvlText w:val=""/>
      <w:lvlJc w:val="left"/>
      <w:pPr>
        <w:ind w:left="4669" w:hanging="360"/>
      </w:pPr>
      <w:rPr>
        <w:rFonts w:ascii="Wingdings" w:hAnsi="Wingdings" w:hint="default"/>
      </w:rPr>
    </w:lvl>
    <w:lvl w:ilvl="6" w:tplc="080C0001" w:tentative="1">
      <w:start w:val="1"/>
      <w:numFmt w:val="bullet"/>
      <w:lvlText w:val=""/>
      <w:lvlJc w:val="left"/>
      <w:pPr>
        <w:ind w:left="5389" w:hanging="360"/>
      </w:pPr>
      <w:rPr>
        <w:rFonts w:ascii="Symbol" w:hAnsi="Symbol" w:hint="default"/>
      </w:rPr>
    </w:lvl>
    <w:lvl w:ilvl="7" w:tplc="080C0003" w:tentative="1">
      <w:start w:val="1"/>
      <w:numFmt w:val="bullet"/>
      <w:lvlText w:val="o"/>
      <w:lvlJc w:val="left"/>
      <w:pPr>
        <w:ind w:left="6109" w:hanging="360"/>
      </w:pPr>
      <w:rPr>
        <w:rFonts w:ascii="Courier New" w:hAnsi="Courier New" w:cs="Courier New" w:hint="default"/>
      </w:rPr>
    </w:lvl>
    <w:lvl w:ilvl="8" w:tplc="080C0005" w:tentative="1">
      <w:start w:val="1"/>
      <w:numFmt w:val="bullet"/>
      <w:lvlText w:val=""/>
      <w:lvlJc w:val="left"/>
      <w:pPr>
        <w:ind w:left="6829" w:hanging="360"/>
      </w:pPr>
      <w:rPr>
        <w:rFonts w:ascii="Wingdings" w:hAnsi="Wingdings" w:hint="default"/>
      </w:rPr>
    </w:lvl>
  </w:abstractNum>
  <w:abstractNum w:abstractNumId="240" w15:restartNumberingAfterBreak="0">
    <w:nsid w:val="212655B7"/>
    <w:multiLevelType w:val="hybridMultilevel"/>
    <w:tmpl w:val="1262B47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41" w15:restartNumberingAfterBreak="0">
    <w:nsid w:val="21347C0C"/>
    <w:multiLevelType w:val="hybridMultilevel"/>
    <w:tmpl w:val="78E09652"/>
    <w:lvl w:ilvl="0" w:tplc="FFFFFFFF">
      <w:start w:val="6"/>
      <w:numFmt w:val="bullet"/>
      <w:lvlText w:val="-"/>
      <w:lvlJc w:val="left"/>
      <w:pPr>
        <w:ind w:left="1068" w:hanging="360"/>
      </w:pPr>
      <w:rPr>
        <w:rFonts w:ascii="Calibri" w:eastAsiaTheme="minorHAnsi" w:hAnsi="Calibri" w:cs="Calibri" w:hint="default"/>
      </w:rPr>
    </w:lvl>
    <w:lvl w:ilvl="1" w:tplc="08130003" w:tentative="1">
      <w:start w:val="1"/>
      <w:numFmt w:val="bullet"/>
      <w:lvlText w:val="o"/>
      <w:lvlJc w:val="left"/>
      <w:pPr>
        <w:ind w:left="1788" w:hanging="360"/>
      </w:pPr>
      <w:rPr>
        <w:rFonts w:ascii="Courier New" w:hAnsi="Courier New" w:cs="Courier New" w:hint="default"/>
      </w:rPr>
    </w:lvl>
    <w:lvl w:ilvl="2" w:tplc="08130005" w:tentative="1">
      <w:start w:val="1"/>
      <w:numFmt w:val="bullet"/>
      <w:lvlText w:val=""/>
      <w:lvlJc w:val="left"/>
      <w:pPr>
        <w:ind w:left="2508" w:hanging="360"/>
      </w:pPr>
      <w:rPr>
        <w:rFonts w:ascii="Wingdings" w:hAnsi="Wingdings" w:hint="default"/>
      </w:rPr>
    </w:lvl>
    <w:lvl w:ilvl="3" w:tplc="08130001" w:tentative="1">
      <w:start w:val="1"/>
      <w:numFmt w:val="bullet"/>
      <w:lvlText w:val=""/>
      <w:lvlJc w:val="left"/>
      <w:pPr>
        <w:ind w:left="3228" w:hanging="360"/>
      </w:pPr>
      <w:rPr>
        <w:rFonts w:ascii="Symbol" w:hAnsi="Symbol" w:hint="default"/>
      </w:rPr>
    </w:lvl>
    <w:lvl w:ilvl="4" w:tplc="08130003" w:tentative="1">
      <w:start w:val="1"/>
      <w:numFmt w:val="bullet"/>
      <w:lvlText w:val="o"/>
      <w:lvlJc w:val="left"/>
      <w:pPr>
        <w:ind w:left="3948" w:hanging="360"/>
      </w:pPr>
      <w:rPr>
        <w:rFonts w:ascii="Courier New" w:hAnsi="Courier New" w:cs="Courier New" w:hint="default"/>
      </w:rPr>
    </w:lvl>
    <w:lvl w:ilvl="5" w:tplc="08130005" w:tentative="1">
      <w:start w:val="1"/>
      <w:numFmt w:val="bullet"/>
      <w:lvlText w:val=""/>
      <w:lvlJc w:val="left"/>
      <w:pPr>
        <w:ind w:left="4668" w:hanging="360"/>
      </w:pPr>
      <w:rPr>
        <w:rFonts w:ascii="Wingdings" w:hAnsi="Wingdings" w:hint="default"/>
      </w:rPr>
    </w:lvl>
    <w:lvl w:ilvl="6" w:tplc="08130001" w:tentative="1">
      <w:start w:val="1"/>
      <w:numFmt w:val="bullet"/>
      <w:lvlText w:val=""/>
      <w:lvlJc w:val="left"/>
      <w:pPr>
        <w:ind w:left="5388" w:hanging="360"/>
      </w:pPr>
      <w:rPr>
        <w:rFonts w:ascii="Symbol" w:hAnsi="Symbol" w:hint="default"/>
      </w:rPr>
    </w:lvl>
    <w:lvl w:ilvl="7" w:tplc="08130003" w:tentative="1">
      <w:start w:val="1"/>
      <w:numFmt w:val="bullet"/>
      <w:lvlText w:val="o"/>
      <w:lvlJc w:val="left"/>
      <w:pPr>
        <w:ind w:left="6108" w:hanging="360"/>
      </w:pPr>
      <w:rPr>
        <w:rFonts w:ascii="Courier New" w:hAnsi="Courier New" w:cs="Courier New" w:hint="default"/>
      </w:rPr>
    </w:lvl>
    <w:lvl w:ilvl="8" w:tplc="08130005" w:tentative="1">
      <w:start w:val="1"/>
      <w:numFmt w:val="bullet"/>
      <w:lvlText w:val=""/>
      <w:lvlJc w:val="left"/>
      <w:pPr>
        <w:ind w:left="6828" w:hanging="360"/>
      </w:pPr>
      <w:rPr>
        <w:rFonts w:ascii="Wingdings" w:hAnsi="Wingdings" w:hint="default"/>
      </w:rPr>
    </w:lvl>
  </w:abstractNum>
  <w:abstractNum w:abstractNumId="242" w15:restartNumberingAfterBreak="0">
    <w:nsid w:val="21493210"/>
    <w:multiLevelType w:val="hybridMultilevel"/>
    <w:tmpl w:val="B6BA8C8A"/>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243" w15:restartNumberingAfterBreak="0">
    <w:nsid w:val="215D2F37"/>
    <w:multiLevelType w:val="hybridMultilevel"/>
    <w:tmpl w:val="27925A5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4" w15:restartNumberingAfterBreak="0">
    <w:nsid w:val="216C610B"/>
    <w:multiLevelType w:val="hybridMultilevel"/>
    <w:tmpl w:val="595A3BB8"/>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245" w15:restartNumberingAfterBreak="0">
    <w:nsid w:val="218100E0"/>
    <w:multiLevelType w:val="hybridMultilevel"/>
    <w:tmpl w:val="17AA12A4"/>
    <w:lvl w:ilvl="0" w:tplc="FFFFFFFF">
      <w:start w:val="1"/>
      <w:numFmt w:val="decimal"/>
      <w:lvlText w:val="%1."/>
      <w:lvlJc w:val="left"/>
      <w:pPr>
        <w:ind w:left="360" w:hanging="360"/>
      </w:pPr>
      <w:rPr>
        <w:rFonts w:hint="default"/>
      </w:rPr>
    </w:lvl>
    <w:lvl w:ilvl="1" w:tplc="FFFFFFFF">
      <w:start w:val="1"/>
      <w:numFmt w:val="decimalZero"/>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46" w15:restartNumberingAfterBreak="0">
    <w:nsid w:val="21904C43"/>
    <w:multiLevelType w:val="hybridMultilevel"/>
    <w:tmpl w:val="BE1607FA"/>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47" w15:restartNumberingAfterBreak="0">
    <w:nsid w:val="21AF7A5C"/>
    <w:multiLevelType w:val="hybridMultilevel"/>
    <w:tmpl w:val="AE92B9AE"/>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8" w15:restartNumberingAfterBreak="0">
    <w:nsid w:val="2233276E"/>
    <w:multiLevelType w:val="hybridMultilevel"/>
    <w:tmpl w:val="D0A84A2A"/>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9" w15:restartNumberingAfterBreak="0">
    <w:nsid w:val="228F0E92"/>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50" w15:restartNumberingAfterBreak="0">
    <w:nsid w:val="22A425A1"/>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51" w15:restartNumberingAfterBreak="0">
    <w:nsid w:val="22AD02D1"/>
    <w:multiLevelType w:val="hybridMultilevel"/>
    <w:tmpl w:val="6E96000E"/>
    <w:lvl w:ilvl="0" w:tplc="6D9EA9D2">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252" w15:restartNumberingAfterBreak="0">
    <w:nsid w:val="22BC4004"/>
    <w:multiLevelType w:val="multilevel"/>
    <w:tmpl w:val="1A1AD684"/>
    <w:styleLink w:val="Listeactuelle111131"/>
    <w:lvl w:ilvl="0">
      <w:start w:val="1"/>
      <w:numFmt w:val="lowerLetter"/>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253" w15:restartNumberingAfterBreak="0">
    <w:nsid w:val="22E742EF"/>
    <w:multiLevelType w:val="hybridMultilevel"/>
    <w:tmpl w:val="9CDE85D0"/>
    <w:lvl w:ilvl="0" w:tplc="271E1D32">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54" w15:restartNumberingAfterBreak="0">
    <w:nsid w:val="23193E98"/>
    <w:multiLevelType w:val="hybridMultilevel"/>
    <w:tmpl w:val="E07A2DF4"/>
    <w:lvl w:ilvl="0" w:tplc="22486C0A">
      <w:start w:val="1"/>
      <w:numFmt w:val="bullet"/>
      <w:lvlText w:val="-"/>
      <w:lvlJc w:val="left"/>
      <w:pPr>
        <w:ind w:left="720" w:hanging="360"/>
      </w:pPr>
      <w:rPr>
        <w:rFonts w:ascii="Symbol" w:hAnsi="Symbol" w:hint="default"/>
        <w:lang w:val="fr-BE"/>
      </w:rPr>
    </w:lvl>
    <w:lvl w:ilvl="1" w:tplc="FFFFFFFF">
      <w:start w:val="1"/>
      <w:numFmt w:val="bullet"/>
      <w:lvlText w:val="-"/>
      <w:lvlJc w:val="left"/>
      <w:pPr>
        <w:ind w:left="720" w:hanging="360"/>
      </w:pPr>
      <w:rPr>
        <w:rFonts w:ascii="Symbol" w:hAnsi="Symbol" w:hint="default"/>
        <w:lang w:val="fr-BE"/>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5" w15:restartNumberingAfterBreak="0">
    <w:nsid w:val="232A36BC"/>
    <w:multiLevelType w:val="hybridMultilevel"/>
    <w:tmpl w:val="01B022C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6" w15:restartNumberingAfterBreak="0">
    <w:nsid w:val="237D34CE"/>
    <w:multiLevelType w:val="hybridMultilevel"/>
    <w:tmpl w:val="EA905090"/>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57" w15:restartNumberingAfterBreak="0">
    <w:nsid w:val="238A133A"/>
    <w:multiLevelType w:val="hybridMultilevel"/>
    <w:tmpl w:val="BBD0CA4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58" w15:restartNumberingAfterBreak="0">
    <w:nsid w:val="239538D1"/>
    <w:multiLevelType w:val="hybridMultilevel"/>
    <w:tmpl w:val="9814BE86"/>
    <w:lvl w:ilvl="0" w:tplc="6D667064">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59" w15:restartNumberingAfterBreak="0">
    <w:nsid w:val="23D97D36"/>
    <w:multiLevelType w:val="hybridMultilevel"/>
    <w:tmpl w:val="1FE4F9DA"/>
    <w:lvl w:ilvl="0" w:tplc="08130011">
      <w:start w:val="1"/>
      <w:numFmt w:val="decimal"/>
      <w:lvlText w:val="%1)"/>
      <w:lvlJc w:val="left"/>
      <w:pPr>
        <w:ind w:left="360" w:hanging="360"/>
      </w:pPr>
      <w:rPr>
        <w:rFonts w:hint="default"/>
      </w:r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260" w15:restartNumberingAfterBreak="0">
    <w:nsid w:val="23FB0A08"/>
    <w:multiLevelType w:val="hybridMultilevel"/>
    <w:tmpl w:val="1C484D0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61" w15:restartNumberingAfterBreak="0">
    <w:nsid w:val="24017459"/>
    <w:multiLevelType w:val="hybridMultilevel"/>
    <w:tmpl w:val="D45A0B1E"/>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2" w15:restartNumberingAfterBreak="0">
    <w:nsid w:val="240633D5"/>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3" w15:restartNumberingAfterBreak="0">
    <w:nsid w:val="2417446D"/>
    <w:multiLevelType w:val="hybridMultilevel"/>
    <w:tmpl w:val="473C20A8"/>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264" w15:restartNumberingAfterBreak="0">
    <w:nsid w:val="24311331"/>
    <w:multiLevelType w:val="hybridMultilevel"/>
    <w:tmpl w:val="E77C0512"/>
    <w:lvl w:ilvl="0" w:tplc="6D9EA9D2">
      <w:start w:val="1"/>
      <w:numFmt w:val="bullet"/>
      <w:lvlText w:val="-"/>
      <w:lvlJc w:val="left"/>
      <w:pPr>
        <w:ind w:left="360" w:hanging="360"/>
      </w:pPr>
      <w:rPr>
        <w:rFonts w:ascii="Symbol" w:hAnsi="Symbol" w:hint="default"/>
      </w:rPr>
    </w:lvl>
    <w:lvl w:ilvl="1" w:tplc="08130003" w:tentative="1">
      <w:start w:val="1"/>
      <w:numFmt w:val="bullet"/>
      <w:lvlText w:val="o"/>
      <w:lvlJc w:val="left"/>
      <w:pPr>
        <w:ind w:left="1080" w:hanging="360"/>
      </w:pPr>
      <w:rPr>
        <w:rFonts w:ascii="Courier New" w:hAnsi="Courier New" w:cs="Courier New" w:hint="default"/>
      </w:rPr>
    </w:lvl>
    <w:lvl w:ilvl="2" w:tplc="08130005" w:tentative="1">
      <w:start w:val="1"/>
      <w:numFmt w:val="bullet"/>
      <w:lvlText w:val=""/>
      <w:lvlJc w:val="left"/>
      <w:pPr>
        <w:ind w:left="1800" w:hanging="360"/>
      </w:pPr>
      <w:rPr>
        <w:rFonts w:ascii="Wingdings" w:hAnsi="Wingdings" w:hint="default"/>
      </w:rPr>
    </w:lvl>
    <w:lvl w:ilvl="3" w:tplc="08130001" w:tentative="1">
      <w:start w:val="1"/>
      <w:numFmt w:val="bullet"/>
      <w:lvlText w:val=""/>
      <w:lvlJc w:val="left"/>
      <w:pPr>
        <w:ind w:left="2520" w:hanging="360"/>
      </w:pPr>
      <w:rPr>
        <w:rFonts w:ascii="Symbol" w:hAnsi="Symbol" w:hint="default"/>
      </w:rPr>
    </w:lvl>
    <w:lvl w:ilvl="4" w:tplc="08130003" w:tentative="1">
      <w:start w:val="1"/>
      <w:numFmt w:val="bullet"/>
      <w:lvlText w:val="o"/>
      <w:lvlJc w:val="left"/>
      <w:pPr>
        <w:ind w:left="3240" w:hanging="360"/>
      </w:pPr>
      <w:rPr>
        <w:rFonts w:ascii="Courier New" w:hAnsi="Courier New" w:cs="Courier New" w:hint="default"/>
      </w:rPr>
    </w:lvl>
    <w:lvl w:ilvl="5" w:tplc="08130005" w:tentative="1">
      <w:start w:val="1"/>
      <w:numFmt w:val="bullet"/>
      <w:lvlText w:val=""/>
      <w:lvlJc w:val="left"/>
      <w:pPr>
        <w:ind w:left="3960" w:hanging="360"/>
      </w:pPr>
      <w:rPr>
        <w:rFonts w:ascii="Wingdings" w:hAnsi="Wingdings" w:hint="default"/>
      </w:rPr>
    </w:lvl>
    <w:lvl w:ilvl="6" w:tplc="08130001" w:tentative="1">
      <w:start w:val="1"/>
      <w:numFmt w:val="bullet"/>
      <w:lvlText w:val=""/>
      <w:lvlJc w:val="left"/>
      <w:pPr>
        <w:ind w:left="4680" w:hanging="360"/>
      </w:pPr>
      <w:rPr>
        <w:rFonts w:ascii="Symbol" w:hAnsi="Symbol" w:hint="default"/>
      </w:rPr>
    </w:lvl>
    <w:lvl w:ilvl="7" w:tplc="08130003" w:tentative="1">
      <w:start w:val="1"/>
      <w:numFmt w:val="bullet"/>
      <w:lvlText w:val="o"/>
      <w:lvlJc w:val="left"/>
      <w:pPr>
        <w:ind w:left="5400" w:hanging="360"/>
      </w:pPr>
      <w:rPr>
        <w:rFonts w:ascii="Courier New" w:hAnsi="Courier New" w:cs="Courier New" w:hint="default"/>
      </w:rPr>
    </w:lvl>
    <w:lvl w:ilvl="8" w:tplc="08130005" w:tentative="1">
      <w:start w:val="1"/>
      <w:numFmt w:val="bullet"/>
      <w:lvlText w:val=""/>
      <w:lvlJc w:val="left"/>
      <w:pPr>
        <w:ind w:left="6120" w:hanging="360"/>
      </w:pPr>
      <w:rPr>
        <w:rFonts w:ascii="Wingdings" w:hAnsi="Wingdings" w:hint="default"/>
      </w:rPr>
    </w:lvl>
  </w:abstractNum>
  <w:abstractNum w:abstractNumId="265" w15:restartNumberingAfterBreak="0">
    <w:nsid w:val="24C42B0C"/>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6" w15:restartNumberingAfterBreak="0">
    <w:nsid w:val="24D24AEE"/>
    <w:multiLevelType w:val="hybridMultilevel"/>
    <w:tmpl w:val="7F462206"/>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7" w15:restartNumberingAfterBreak="0">
    <w:nsid w:val="24F20AF4"/>
    <w:multiLevelType w:val="hybridMultilevel"/>
    <w:tmpl w:val="D6EEE65E"/>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268" w15:restartNumberingAfterBreak="0">
    <w:nsid w:val="2512509D"/>
    <w:multiLevelType w:val="hybridMultilevel"/>
    <w:tmpl w:val="B3C4EF2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69" w15:restartNumberingAfterBreak="0">
    <w:nsid w:val="2551505E"/>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70" w15:restartNumberingAfterBreak="0">
    <w:nsid w:val="25642D5D"/>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1" w15:restartNumberingAfterBreak="0">
    <w:nsid w:val="257120A1"/>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2" w15:restartNumberingAfterBreak="0">
    <w:nsid w:val="257A6540"/>
    <w:multiLevelType w:val="hybridMultilevel"/>
    <w:tmpl w:val="CAA25240"/>
    <w:lvl w:ilvl="0" w:tplc="0B54EEEE">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73" w15:restartNumberingAfterBreak="0">
    <w:nsid w:val="257F3F54"/>
    <w:multiLevelType w:val="hybridMultilevel"/>
    <w:tmpl w:val="6ECE6400"/>
    <w:lvl w:ilvl="0" w:tplc="080C0001">
      <w:start w:val="1"/>
      <w:numFmt w:val="bullet"/>
      <w:lvlText w:val=""/>
      <w:lvlJc w:val="left"/>
      <w:pPr>
        <w:ind w:left="1080" w:hanging="360"/>
      </w:pPr>
      <w:rPr>
        <w:rFonts w:ascii="Symbol" w:hAnsi="Symbol" w:hint="default"/>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274" w15:restartNumberingAfterBreak="0">
    <w:nsid w:val="25920532"/>
    <w:multiLevelType w:val="hybridMultilevel"/>
    <w:tmpl w:val="F0B627B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75" w15:restartNumberingAfterBreak="0">
    <w:nsid w:val="259E62AF"/>
    <w:multiLevelType w:val="hybridMultilevel"/>
    <w:tmpl w:val="5D9EE58A"/>
    <w:lvl w:ilvl="0" w:tplc="0409000F">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6" w15:restartNumberingAfterBreak="0">
    <w:nsid w:val="25AA1244"/>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7" w15:restartNumberingAfterBreak="0">
    <w:nsid w:val="25CC2BCD"/>
    <w:multiLevelType w:val="hybridMultilevel"/>
    <w:tmpl w:val="C166F09C"/>
    <w:lvl w:ilvl="0" w:tplc="080C000F">
      <w:start w:val="1"/>
      <w:numFmt w:val="decimal"/>
      <w:lvlText w:val="%1."/>
      <w:lvlJc w:val="left"/>
      <w:pPr>
        <w:ind w:left="717" w:hanging="360"/>
      </w:pPr>
    </w:lvl>
    <w:lvl w:ilvl="1" w:tplc="080C0019" w:tentative="1">
      <w:start w:val="1"/>
      <w:numFmt w:val="lowerLetter"/>
      <w:lvlText w:val="%2."/>
      <w:lvlJc w:val="left"/>
      <w:pPr>
        <w:ind w:left="1437" w:hanging="360"/>
      </w:pPr>
    </w:lvl>
    <w:lvl w:ilvl="2" w:tplc="080C001B" w:tentative="1">
      <w:start w:val="1"/>
      <w:numFmt w:val="lowerRoman"/>
      <w:lvlText w:val="%3."/>
      <w:lvlJc w:val="right"/>
      <w:pPr>
        <w:ind w:left="2157" w:hanging="180"/>
      </w:pPr>
    </w:lvl>
    <w:lvl w:ilvl="3" w:tplc="080C000F" w:tentative="1">
      <w:start w:val="1"/>
      <w:numFmt w:val="decimal"/>
      <w:lvlText w:val="%4."/>
      <w:lvlJc w:val="left"/>
      <w:pPr>
        <w:ind w:left="2877" w:hanging="360"/>
      </w:pPr>
    </w:lvl>
    <w:lvl w:ilvl="4" w:tplc="080C0019" w:tentative="1">
      <w:start w:val="1"/>
      <w:numFmt w:val="lowerLetter"/>
      <w:lvlText w:val="%5."/>
      <w:lvlJc w:val="left"/>
      <w:pPr>
        <w:ind w:left="3597" w:hanging="360"/>
      </w:pPr>
    </w:lvl>
    <w:lvl w:ilvl="5" w:tplc="080C001B" w:tentative="1">
      <w:start w:val="1"/>
      <w:numFmt w:val="lowerRoman"/>
      <w:lvlText w:val="%6."/>
      <w:lvlJc w:val="right"/>
      <w:pPr>
        <w:ind w:left="4317" w:hanging="180"/>
      </w:pPr>
    </w:lvl>
    <w:lvl w:ilvl="6" w:tplc="080C000F" w:tentative="1">
      <w:start w:val="1"/>
      <w:numFmt w:val="decimal"/>
      <w:lvlText w:val="%7."/>
      <w:lvlJc w:val="left"/>
      <w:pPr>
        <w:ind w:left="5037" w:hanging="360"/>
      </w:pPr>
    </w:lvl>
    <w:lvl w:ilvl="7" w:tplc="080C0019" w:tentative="1">
      <w:start w:val="1"/>
      <w:numFmt w:val="lowerLetter"/>
      <w:lvlText w:val="%8."/>
      <w:lvlJc w:val="left"/>
      <w:pPr>
        <w:ind w:left="5757" w:hanging="360"/>
      </w:pPr>
    </w:lvl>
    <w:lvl w:ilvl="8" w:tplc="080C001B" w:tentative="1">
      <w:start w:val="1"/>
      <w:numFmt w:val="lowerRoman"/>
      <w:lvlText w:val="%9."/>
      <w:lvlJc w:val="right"/>
      <w:pPr>
        <w:ind w:left="6477" w:hanging="180"/>
      </w:pPr>
    </w:lvl>
  </w:abstractNum>
  <w:abstractNum w:abstractNumId="278" w15:restartNumberingAfterBreak="0">
    <w:nsid w:val="25D21273"/>
    <w:multiLevelType w:val="hybridMultilevel"/>
    <w:tmpl w:val="AE92B9AE"/>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9" w15:restartNumberingAfterBreak="0">
    <w:nsid w:val="25EE49CF"/>
    <w:multiLevelType w:val="hybridMultilevel"/>
    <w:tmpl w:val="947614EC"/>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0" w15:restartNumberingAfterBreak="0">
    <w:nsid w:val="260A794C"/>
    <w:multiLevelType w:val="hybridMultilevel"/>
    <w:tmpl w:val="51408C92"/>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81" w15:restartNumberingAfterBreak="0">
    <w:nsid w:val="264A2ACD"/>
    <w:multiLevelType w:val="multilevel"/>
    <w:tmpl w:val="819000F2"/>
    <w:styleLink w:val="Listeactuelle211131"/>
    <w:lvl w:ilvl="0">
      <w:start w:val="1"/>
      <w:numFmt w:val="lowerLetter"/>
      <w:lvlText w:val="%1."/>
      <w:lvlJc w:val="left"/>
      <w:pPr>
        <w:ind w:left="360" w:hanging="360"/>
      </w:pPr>
      <w:rPr>
        <w:rFonts w:hint="default"/>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282" w15:restartNumberingAfterBreak="0">
    <w:nsid w:val="265C4319"/>
    <w:multiLevelType w:val="hybridMultilevel"/>
    <w:tmpl w:val="31B417A0"/>
    <w:lvl w:ilvl="0" w:tplc="080C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83" w15:restartNumberingAfterBreak="0">
    <w:nsid w:val="26816BA5"/>
    <w:multiLevelType w:val="hybridMultilevel"/>
    <w:tmpl w:val="ED38278C"/>
    <w:lvl w:ilvl="0" w:tplc="6D9EA9D2">
      <w:start w:val="1"/>
      <w:numFmt w:val="bullet"/>
      <w:lvlText w:val="-"/>
      <w:lvlJc w:val="left"/>
      <w:pPr>
        <w:ind w:left="2151" w:hanging="360"/>
      </w:pPr>
      <w:rPr>
        <w:rFonts w:ascii="Symbol" w:hAnsi="Symbol" w:hint="default"/>
        <w:color w:val="auto"/>
      </w:rPr>
    </w:lvl>
    <w:lvl w:ilvl="1" w:tplc="080C0003" w:tentative="1">
      <w:start w:val="1"/>
      <w:numFmt w:val="bullet"/>
      <w:lvlText w:val="o"/>
      <w:lvlJc w:val="left"/>
      <w:pPr>
        <w:ind w:left="2871" w:hanging="360"/>
      </w:pPr>
      <w:rPr>
        <w:rFonts w:ascii="Courier New" w:hAnsi="Courier New" w:cs="Courier New" w:hint="default"/>
      </w:rPr>
    </w:lvl>
    <w:lvl w:ilvl="2" w:tplc="080C0005" w:tentative="1">
      <w:start w:val="1"/>
      <w:numFmt w:val="bullet"/>
      <w:lvlText w:val=""/>
      <w:lvlJc w:val="left"/>
      <w:pPr>
        <w:ind w:left="3591" w:hanging="360"/>
      </w:pPr>
      <w:rPr>
        <w:rFonts w:ascii="Wingdings" w:hAnsi="Wingdings" w:hint="default"/>
      </w:rPr>
    </w:lvl>
    <w:lvl w:ilvl="3" w:tplc="080C0001" w:tentative="1">
      <w:start w:val="1"/>
      <w:numFmt w:val="bullet"/>
      <w:lvlText w:val=""/>
      <w:lvlJc w:val="left"/>
      <w:pPr>
        <w:ind w:left="4311" w:hanging="360"/>
      </w:pPr>
      <w:rPr>
        <w:rFonts w:ascii="Symbol" w:hAnsi="Symbol" w:hint="default"/>
      </w:rPr>
    </w:lvl>
    <w:lvl w:ilvl="4" w:tplc="080C0003" w:tentative="1">
      <w:start w:val="1"/>
      <w:numFmt w:val="bullet"/>
      <w:lvlText w:val="o"/>
      <w:lvlJc w:val="left"/>
      <w:pPr>
        <w:ind w:left="5031" w:hanging="360"/>
      </w:pPr>
      <w:rPr>
        <w:rFonts w:ascii="Courier New" w:hAnsi="Courier New" w:cs="Courier New" w:hint="default"/>
      </w:rPr>
    </w:lvl>
    <w:lvl w:ilvl="5" w:tplc="080C0005" w:tentative="1">
      <w:start w:val="1"/>
      <w:numFmt w:val="bullet"/>
      <w:lvlText w:val=""/>
      <w:lvlJc w:val="left"/>
      <w:pPr>
        <w:ind w:left="5751" w:hanging="360"/>
      </w:pPr>
      <w:rPr>
        <w:rFonts w:ascii="Wingdings" w:hAnsi="Wingdings" w:hint="default"/>
      </w:rPr>
    </w:lvl>
    <w:lvl w:ilvl="6" w:tplc="080C0001" w:tentative="1">
      <w:start w:val="1"/>
      <w:numFmt w:val="bullet"/>
      <w:lvlText w:val=""/>
      <w:lvlJc w:val="left"/>
      <w:pPr>
        <w:ind w:left="6471" w:hanging="360"/>
      </w:pPr>
      <w:rPr>
        <w:rFonts w:ascii="Symbol" w:hAnsi="Symbol" w:hint="default"/>
      </w:rPr>
    </w:lvl>
    <w:lvl w:ilvl="7" w:tplc="080C0003" w:tentative="1">
      <w:start w:val="1"/>
      <w:numFmt w:val="bullet"/>
      <w:lvlText w:val="o"/>
      <w:lvlJc w:val="left"/>
      <w:pPr>
        <w:ind w:left="7191" w:hanging="360"/>
      </w:pPr>
      <w:rPr>
        <w:rFonts w:ascii="Courier New" w:hAnsi="Courier New" w:cs="Courier New" w:hint="default"/>
      </w:rPr>
    </w:lvl>
    <w:lvl w:ilvl="8" w:tplc="080C0005" w:tentative="1">
      <w:start w:val="1"/>
      <w:numFmt w:val="bullet"/>
      <w:lvlText w:val=""/>
      <w:lvlJc w:val="left"/>
      <w:pPr>
        <w:ind w:left="7911" w:hanging="360"/>
      </w:pPr>
      <w:rPr>
        <w:rFonts w:ascii="Wingdings" w:hAnsi="Wingdings" w:hint="default"/>
      </w:rPr>
    </w:lvl>
  </w:abstractNum>
  <w:abstractNum w:abstractNumId="284" w15:restartNumberingAfterBreak="0">
    <w:nsid w:val="26A3771A"/>
    <w:multiLevelType w:val="hybridMultilevel"/>
    <w:tmpl w:val="035EA988"/>
    <w:lvl w:ilvl="0" w:tplc="8490EE3E">
      <w:start w:val="1"/>
      <w:numFmt w:val="lowerLetter"/>
      <w:lvlText w:val="%1."/>
      <w:lvlJc w:val="left"/>
      <w:pPr>
        <w:ind w:left="360" w:hanging="360"/>
      </w:pPr>
      <w:rPr>
        <w:rFonts w:ascii="Trebuchet MS" w:hAnsi="Trebuchet MS" w:hint="default"/>
        <w:sz w:val="19"/>
        <w:szCs w:val="19"/>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85" w15:restartNumberingAfterBreak="0">
    <w:nsid w:val="26D910C7"/>
    <w:multiLevelType w:val="hybridMultilevel"/>
    <w:tmpl w:val="473C20A8"/>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286" w15:restartNumberingAfterBreak="0">
    <w:nsid w:val="2711005C"/>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287" w15:restartNumberingAfterBreak="0">
    <w:nsid w:val="27116F55"/>
    <w:multiLevelType w:val="hybridMultilevel"/>
    <w:tmpl w:val="56B27736"/>
    <w:lvl w:ilvl="0" w:tplc="04090005">
      <w:start w:val="1"/>
      <w:numFmt w:val="lowerLetter"/>
      <w:lvlText w:val="%1."/>
      <w:lvlJc w:val="left"/>
      <w:pPr>
        <w:ind w:left="0" w:hanging="360"/>
      </w:pPr>
    </w:lvl>
    <w:lvl w:ilvl="1" w:tplc="04090003">
      <w:start w:val="1"/>
      <w:numFmt w:val="decimal"/>
      <w:lvlText w:val="%2"/>
      <w:lvlJc w:val="left"/>
      <w:pPr>
        <w:ind w:left="1005" w:hanging="645"/>
      </w:pPr>
      <w:rPr>
        <w:rFonts w:hint="default"/>
      </w:rPr>
    </w:lvl>
    <w:lvl w:ilvl="2" w:tplc="04090005" w:tentative="1">
      <w:start w:val="1"/>
      <w:numFmt w:val="lowerRoman"/>
      <w:lvlText w:val="%3."/>
      <w:lvlJc w:val="right"/>
      <w:pPr>
        <w:ind w:left="1440" w:hanging="180"/>
      </w:pPr>
    </w:lvl>
    <w:lvl w:ilvl="3" w:tplc="04090001" w:tentative="1">
      <w:start w:val="1"/>
      <w:numFmt w:val="decimal"/>
      <w:lvlText w:val="%4."/>
      <w:lvlJc w:val="left"/>
      <w:pPr>
        <w:ind w:left="2160" w:hanging="360"/>
      </w:pPr>
    </w:lvl>
    <w:lvl w:ilvl="4" w:tplc="04090003" w:tentative="1">
      <w:start w:val="1"/>
      <w:numFmt w:val="lowerLetter"/>
      <w:lvlText w:val="%5."/>
      <w:lvlJc w:val="left"/>
      <w:pPr>
        <w:ind w:left="2880" w:hanging="360"/>
      </w:pPr>
    </w:lvl>
    <w:lvl w:ilvl="5" w:tplc="04090005" w:tentative="1">
      <w:start w:val="1"/>
      <w:numFmt w:val="lowerRoman"/>
      <w:lvlText w:val="%6."/>
      <w:lvlJc w:val="right"/>
      <w:pPr>
        <w:ind w:left="3600" w:hanging="180"/>
      </w:pPr>
    </w:lvl>
    <w:lvl w:ilvl="6" w:tplc="04090001" w:tentative="1">
      <w:start w:val="1"/>
      <w:numFmt w:val="decimal"/>
      <w:lvlText w:val="%7."/>
      <w:lvlJc w:val="left"/>
      <w:pPr>
        <w:ind w:left="4320" w:hanging="360"/>
      </w:pPr>
    </w:lvl>
    <w:lvl w:ilvl="7" w:tplc="04090003" w:tentative="1">
      <w:start w:val="1"/>
      <w:numFmt w:val="lowerLetter"/>
      <w:lvlText w:val="%8."/>
      <w:lvlJc w:val="left"/>
      <w:pPr>
        <w:ind w:left="5040" w:hanging="360"/>
      </w:pPr>
    </w:lvl>
    <w:lvl w:ilvl="8" w:tplc="04090005" w:tentative="1">
      <w:start w:val="1"/>
      <w:numFmt w:val="lowerRoman"/>
      <w:lvlText w:val="%9."/>
      <w:lvlJc w:val="right"/>
      <w:pPr>
        <w:ind w:left="5760" w:hanging="180"/>
      </w:pPr>
    </w:lvl>
  </w:abstractNum>
  <w:abstractNum w:abstractNumId="288" w15:restartNumberingAfterBreak="0">
    <w:nsid w:val="2725790E"/>
    <w:multiLevelType w:val="hybridMultilevel"/>
    <w:tmpl w:val="A53A40FA"/>
    <w:lvl w:ilvl="0" w:tplc="080C0017">
      <w:start w:val="1"/>
      <w:numFmt w:val="lowerLetter"/>
      <w:lvlText w:val="%1)"/>
      <w:lvlJc w:val="left"/>
      <w:pPr>
        <w:ind w:left="717" w:hanging="360"/>
      </w:pPr>
    </w:lvl>
    <w:lvl w:ilvl="1" w:tplc="080C0019" w:tentative="1">
      <w:start w:val="1"/>
      <w:numFmt w:val="lowerLetter"/>
      <w:lvlText w:val="%2."/>
      <w:lvlJc w:val="left"/>
      <w:pPr>
        <w:ind w:left="1437" w:hanging="360"/>
      </w:pPr>
    </w:lvl>
    <w:lvl w:ilvl="2" w:tplc="080C001B" w:tentative="1">
      <w:start w:val="1"/>
      <w:numFmt w:val="lowerRoman"/>
      <w:lvlText w:val="%3."/>
      <w:lvlJc w:val="right"/>
      <w:pPr>
        <w:ind w:left="2157" w:hanging="180"/>
      </w:pPr>
    </w:lvl>
    <w:lvl w:ilvl="3" w:tplc="080C000F" w:tentative="1">
      <w:start w:val="1"/>
      <w:numFmt w:val="decimal"/>
      <w:lvlText w:val="%4."/>
      <w:lvlJc w:val="left"/>
      <w:pPr>
        <w:ind w:left="2877" w:hanging="360"/>
      </w:pPr>
    </w:lvl>
    <w:lvl w:ilvl="4" w:tplc="080C0019" w:tentative="1">
      <w:start w:val="1"/>
      <w:numFmt w:val="lowerLetter"/>
      <w:lvlText w:val="%5."/>
      <w:lvlJc w:val="left"/>
      <w:pPr>
        <w:ind w:left="3597" w:hanging="360"/>
      </w:pPr>
    </w:lvl>
    <w:lvl w:ilvl="5" w:tplc="080C001B" w:tentative="1">
      <w:start w:val="1"/>
      <w:numFmt w:val="lowerRoman"/>
      <w:lvlText w:val="%6."/>
      <w:lvlJc w:val="right"/>
      <w:pPr>
        <w:ind w:left="4317" w:hanging="180"/>
      </w:pPr>
    </w:lvl>
    <w:lvl w:ilvl="6" w:tplc="080C000F" w:tentative="1">
      <w:start w:val="1"/>
      <w:numFmt w:val="decimal"/>
      <w:lvlText w:val="%7."/>
      <w:lvlJc w:val="left"/>
      <w:pPr>
        <w:ind w:left="5037" w:hanging="360"/>
      </w:pPr>
    </w:lvl>
    <w:lvl w:ilvl="7" w:tplc="080C0019" w:tentative="1">
      <w:start w:val="1"/>
      <w:numFmt w:val="lowerLetter"/>
      <w:lvlText w:val="%8."/>
      <w:lvlJc w:val="left"/>
      <w:pPr>
        <w:ind w:left="5757" w:hanging="360"/>
      </w:pPr>
    </w:lvl>
    <w:lvl w:ilvl="8" w:tplc="080C001B" w:tentative="1">
      <w:start w:val="1"/>
      <w:numFmt w:val="lowerRoman"/>
      <w:lvlText w:val="%9."/>
      <w:lvlJc w:val="right"/>
      <w:pPr>
        <w:ind w:left="6477" w:hanging="180"/>
      </w:pPr>
    </w:lvl>
  </w:abstractNum>
  <w:abstractNum w:abstractNumId="289" w15:restartNumberingAfterBreak="0">
    <w:nsid w:val="27400DEA"/>
    <w:multiLevelType w:val="hybridMultilevel"/>
    <w:tmpl w:val="F45AE8A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90" w15:restartNumberingAfterBreak="0">
    <w:nsid w:val="27510D1F"/>
    <w:multiLevelType w:val="hybridMultilevel"/>
    <w:tmpl w:val="3BCC5E4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91" w15:restartNumberingAfterBreak="0">
    <w:nsid w:val="27F519AE"/>
    <w:multiLevelType w:val="hybridMultilevel"/>
    <w:tmpl w:val="A7222C2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292" w15:restartNumberingAfterBreak="0">
    <w:nsid w:val="28186A89"/>
    <w:multiLevelType w:val="hybridMultilevel"/>
    <w:tmpl w:val="7D78F244"/>
    <w:lvl w:ilvl="0" w:tplc="2850E1B6">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93" w15:restartNumberingAfterBreak="0">
    <w:nsid w:val="28DB21FF"/>
    <w:multiLevelType w:val="hybridMultilevel"/>
    <w:tmpl w:val="BBB0E258"/>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294" w15:restartNumberingAfterBreak="0">
    <w:nsid w:val="2948729A"/>
    <w:multiLevelType w:val="hybridMultilevel"/>
    <w:tmpl w:val="A3AECA0C"/>
    <w:lvl w:ilvl="0" w:tplc="BC4C2478">
      <w:start w:val="1"/>
      <w:numFmt w:val="lowerLetter"/>
      <w:lvlText w:val="%1."/>
      <w:lvlJc w:val="left"/>
      <w:pPr>
        <w:ind w:left="360" w:hanging="360"/>
      </w:pPr>
      <w:rPr>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95" w15:restartNumberingAfterBreak="0">
    <w:nsid w:val="297A6C19"/>
    <w:multiLevelType w:val="hybridMultilevel"/>
    <w:tmpl w:val="B36012B0"/>
    <w:lvl w:ilvl="0" w:tplc="080C0017">
      <w:start w:val="1"/>
      <w:numFmt w:val="lowerLetter"/>
      <w:lvlText w:val="%1)"/>
      <w:lvlJc w:val="left"/>
      <w:pPr>
        <w:ind w:left="717" w:hanging="360"/>
      </w:pPr>
    </w:lvl>
    <w:lvl w:ilvl="1" w:tplc="080C0019" w:tentative="1">
      <w:start w:val="1"/>
      <w:numFmt w:val="lowerLetter"/>
      <w:lvlText w:val="%2."/>
      <w:lvlJc w:val="left"/>
      <w:pPr>
        <w:ind w:left="1437" w:hanging="360"/>
      </w:pPr>
    </w:lvl>
    <w:lvl w:ilvl="2" w:tplc="080C001B" w:tentative="1">
      <w:start w:val="1"/>
      <w:numFmt w:val="lowerRoman"/>
      <w:lvlText w:val="%3."/>
      <w:lvlJc w:val="right"/>
      <w:pPr>
        <w:ind w:left="2157" w:hanging="180"/>
      </w:pPr>
    </w:lvl>
    <w:lvl w:ilvl="3" w:tplc="080C000F" w:tentative="1">
      <w:start w:val="1"/>
      <w:numFmt w:val="decimal"/>
      <w:lvlText w:val="%4."/>
      <w:lvlJc w:val="left"/>
      <w:pPr>
        <w:ind w:left="2877" w:hanging="360"/>
      </w:pPr>
    </w:lvl>
    <w:lvl w:ilvl="4" w:tplc="080C0019" w:tentative="1">
      <w:start w:val="1"/>
      <w:numFmt w:val="lowerLetter"/>
      <w:lvlText w:val="%5."/>
      <w:lvlJc w:val="left"/>
      <w:pPr>
        <w:ind w:left="3597" w:hanging="360"/>
      </w:pPr>
    </w:lvl>
    <w:lvl w:ilvl="5" w:tplc="080C001B" w:tentative="1">
      <w:start w:val="1"/>
      <w:numFmt w:val="lowerRoman"/>
      <w:lvlText w:val="%6."/>
      <w:lvlJc w:val="right"/>
      <w:pPr>
        <w:ind w:left="4317" w:hanging="180"/>
      </w:pPr>
    </w:lvl>
    <w:lvl w:ilvl="6" w:tplc="080C000F" w:tentative="1">
      <w:start w:val="1"/>
      <w:numFmt w:val="decimal"/>
      <w:lvlText w:val="%7."/>
      <w:lvlJc w:val="left"/>
      <w:pPr>
        <w:ind w:left="5037" w:hanging="360"/>
      </w:pPr>
    </w:lvl>
    <w:lvl w:ilvl="7" w:tplc="080C0019" w:tentative="1">
      <w:start w:val="1"/>
      <w:numFmt w:val="lowerLetter"/>
      <w:lvlText w:val="%8."/>
      <w:lvlJc w:val="left"/>
      <w:pPr>
        <w:ind w:left="5757" w:hanging="360"/>
      </w:pPr>
    </w:lvl>
    <w:lvl w:ilvl="8" w:tplc="080C001B" w:tentative="1">
      <w:start w:val="1"/>
      <w:numFmt w:val="lowerRoman"/>
      <w:lvlText w:val="%9."/>
      <w:lvlJc w:val="right"/>
      <w:pPr>
        <w:ind w:left="6477" w:hanging="180"/>
      </w:pPr>
    </w:lvl>
  </w:abstractNum>
  <w:abstractNum w:abstractNumId="296" w15:restartNumberingAfterBreak="0">
    <w:nsid w:val="2A2A46F5"/>
    <w:multiLevelType w:val="hybridMultilevel"/>
    <w:tmpl w:val="D42403EC"/>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7" w15:restartNumberingAfterBreak="0">
    <w:nsid w:val="2A402543"/>
    <w:multiLevelType w:val="hybridMultilevel"/>
    <w:tmpl w:val="AA0CF8C2"/>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98" w15:restartNumberingAfterBreak="0">
    <w:nsid w:val="2A4B3976"/>
    <w:multiLevelType w:val="hybridMultilevel"/>
    <w:tmpl w:val="53A425C4"/>
    <w:lvl w:ilvl="0" w:tplc="0409000F">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9" w15:restartNumberingAfterBreak="0">
    <w:nsid w:val="2AD27FC9"/>
    <w:multiLevelType w:val="hybridMultilevel"/>
    <w:tmpl w:val="2ADA694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0" w15:restartNumberingAfterBreak="0">
    <w:nsid w:val="2AE01ED1"/>
    <w:multiLevelType w:val="hybridMultilevel"/>
    <w:tmpl w:val="D996D7C6"/>
    <w:lvl w:ilvl="0" w:tplc="080C0017">
      <w:start w:val="1"/>
      <w:numFmt w:val="lowerLetter"/>
      <w:lvlText w:val="%1)"/>
      <w:lvlJc w:val="left"/>
      <w:pPr>
        <w:ind w:left="717" w:hanging="360"/>
      </w:pPr>
    </w:lvl>
    <w:lvl w:ilvl="1" w:tplc="080C0019" w:tentative="1">
      <w:start w:val="1"/>
      <w:numFmt w:val="lowerLetter"/>
      <w:lvlText w:val="%2."/>
      <w:lvlJc w:val="left"/>
      <w:pPr>
        <w:ind w:left="1437" w:hanging="360"/>
      </w:pPr>
    </w:lvl>
    <w:lvl w:ilvl="2" w:tplc="080C001B" w:tentative="1">
      <w:start w:val="1"/>
      <w:numFmt w:val="lowerRoman"/>
      <w:lvlText w:val="%3."/>
      <w:lvlJc w:val="right"/>
      <w:pPr>
        <w:ind w:left="2157" w:hanging="180"/>
      </w:pPr>
    </w:lvl>
    <w:lvl w:ilvl="3" w:tplc="080C000F" w:tentative="1">
      <w:start w:val="1"/>
      <w:numFmt w:val="decimal"/>
      <w:lvlText w:val="%4."/>
      <w:lvlJc w:val="left"/>
      <w:pPr>
        <w:ind w:left="2877" w:hanging="360"/>
      </w:pPr>
    </w:lvl>
    <w:lvl w:ilvl="4" w:tplc="080C0019" w:tentative="1">
      <w:start w:val="1"/>
      <w:numFmt w:val="lowerLetter"/>
      <w:lvlText w:val="%5."/>
      <w:lvlJc w:val="left"/>
      <w:pPr>
        <w:ind w:left="3597" w:hanging="360"/>
      </w:pPr>
    </w:lvl>
    <w:lvl w:ilvl="5" w:tplc="080C001B" w:tentative="1">
      <w:start w:val="1"/>
      <w:numFmt w:val="lowerRoman"/>
      <w:lvlText w:val="%6."/>
      <w:lvlJc w:val="right"/>
      <w:pPr>
        <w:ind w:left="4317" w:hanging="180"/>
      </w:pPr>
    </w:lvl>
    <w:lvl w:ilvl="6" w:tplc="080C000F" w:tentative="1">
      <w:start w:val="1"/>
      <w:numFmt w:val="decimal"/>
      <w:lvlText w:val="%7."/>
      <w:lvlJc w:val="left"/>
      <w:pPr>
        <w:ind w:left="5037" w:hanging="360"/>
      </w:pPr>
    </w:lvl>
    <w:lvl w:ilvl="7" w:tplc="080C0019" w:tentative="1">
      <w:start w:val="1"/>
      <w:numFmt w:val="lowerLetter"/>
      <w:lvlText w:val="%8."/>
      <w:lvlJc w:val="left"/>
      <w:pPr>
        <w:ind w:left="5757" w:hanging="360"/>
      </w:pPr>
    </w:lvl>
    <w:lvl w:ilvl="8" w:tplc="080C001B" w:tentative="1">
      <w:start w:val="1"/>
      <w:numFmt w:val="lowerRoman"/>
      <w:lvlText w:val="%9."/>
      <w:lvlJc w:val="right"/>
      <w:pPr>
        <w:ind w:left="6477" w:hanging="180"/>
      </w:pPr>
    </w:lvl>
  </w:abstractNum>
  <w:abstractNum w:abstractNumId="301" w15:restartNumberingAfterBreak="0">
    <w:nsid w:val="2B6E5761"/>
    <w:multiLevelType w:val="hybridMultilevel"/>
    <w:tmpl w:val="BC84AB4A"/>
    <w:lvl w:ilvl="0" w:tplc="08130019">
      <w:start w:val="1"/>
      <w:numFmt w:val="lowerLetter"/>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2" w15:restartNumberingAfterBreak="0">
    <w:nsid w:val="2B9A61EE"/>
    <w:multiLevelType w:val="hybridMultilevel"/>
    <w:tmpl w:val="6AA26472"/>
    <w:lvl w:ilvl="0" w:tplc="ED6C1156">
      <w:start w:val="1"/>
      <w:numFmt w:val="decimal"/>
      <w:lvlText w:val="%1."/>
      <w:lvlJc w:val="left"/>
      <w:pPr>
        <w:ind w:left="360" w:hanging="360"/>
      </w:pPr>
      <w:rPr>
        <w:rFonts w:ascii="Trebuchet MS" w:eastAsia="Times New Roman" w:hAnsi="Trebuchet MS" w:cs="Arial"/>
        <w:color w:val="auto"/>
      </w:rPr>
    </w:lvl>
    <w:lvl w:ilvl="1" w:tplc="0C323D4A">
      <w:start w:val="1"/>
      <w:numFmt w:val="bullet"/>
      <w:lvlText w:val=""/>
      <w:lvlJc w:val="left"/>
      <w:pPr>
        <w:ind w:left="1080" w:hanging="360"/>
      </w:pPr>
      <w:rPr>
        <w:rFonts w:ascii="Symbol" w:hAnsi="Symbol" w:hint="default"/>
        <w:color w:val="auto"/>
      </w:rPr>
    </w:lvl>
    <w:lvl w:ilvl="2" w:tplc="04090005">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303" w15:restartNumberingAfterBreak="0">
    <w:nsid w:val="2BBE5799"/>
    <w:multiLevelType w:val="hybridMultilevel"/>
    <w:tmpl w:val="ACEEAAC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4" w15:restartNumberingAfterBreak="0">
    <w:nsid w:val="2BE52F83"/>
    <w:multiLevelType w:val="hybridMultilevel"/>
    <w:tmpl w:val="F96091E4"/>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305" w15:restartNumberingAfterBreak="0">
    <w:nsid w:val="2C015CB1"/>
    <w:multiLevelType w:val="hybridMultilevel"/>
    <w:tmpl w:val="E83CE0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6" w15:restartNumberingAfterBreak="0">
    <w:nsid w:val="2C3B200B"/>
    <w:multiLevelType w:val="hybridMultilevel"/>
    <w:tmpl w:val="14B00B4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7" w15:restartNumberingAfterBreak="0">
    <w:nsid w:val="2C6A0C37"/>
    <w:multiLevelType w:val="hybridMultilevel"/>
    <w:tmpl w:val="A76A23D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8" w15:restartNumberingAfterBreak="0">
    <w:nsid w:val="2C6E209D"/>
    <w:multiLevelType w:val="hybridMultilevel"/>
    <w:tmpl w:val="CD38811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09" w15:restartNumberingAfterBreak="0">
    <w:nsid w:val="2CB26F5A"/>
    <w:multiLevelType w:val="hybridMultilevel"/>
    <w:tmpl w:val="3168D848"/>
    <w:lvl w:ilvl="0" w:tplc="6D9EA9D2">
      <w:start w:val="1"/>
      <w:numFmt w:val="bullet"/>
      <w:lvlText w:val="-"/>
      <w:lvlJc w:val="left"/>
      <w:pPr>
        <w:ind w:left="717" w:hanging="360"/>
      </w:pPr>
      <w:rPr>
        <w:rFonts w:ascii="Symbol" w:hAnsi="Symbol" w:hint="default"/>
      </w:rPr>
    </w:lvl>
    <w:lvl w:ilvl="1" w:tplc="04090003">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310" w15:restartNumberingAfterBreak="0">
    <w:nsid w:val="2CBE24BE"/>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1" w15:restartNumberingAfterBreak="0">
    <w:nsid w:val="2CC95B65"/>
    <w:multiLevelType w:val="hybridMultilevel"/>
    <w:tmpl w:val="0AD635C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12" w15:restartNumberingAfterBreak="0">
    <w:nsid w:val="2D2D42FA"/>
    <w:multiLevelType w:val="hybridMultilevel"/>
    <w:tmpl w:val="9A4CDDEE"/>
    <w:lvl w:ilvl="0" w:tplc="FFFFFFFF">
      <w:start w:val="1"/>
      <w:numFmt w:val="lowerLetter"/>
      <w:lvlText w:val="%1)"/>
      <w:lvlJc w:val="left"/>
      <w:pPr>
        <w:ind w:left="720" w:hanging="360"/>
      </w:pPr>
    </w:lvl>
    <w:lvl w:ilvl="1" w:tplc="FFFFFFFF">
      <w:start w:val="1"/>
      <w:numFmt w:val="bullet"/>
      <w:lvlText w:val="-"/>
      <w:lvlJc w:val="left"/>
      <w:pPr>
        <w:ind w:left="36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3" w15:restartNumberingAfterBreak="0">
    <w:nsid w:val="2DF6721D"/>
    <w:multiLevelType w:val="hybridMultilevel"/>
    <w:tmpl w:val="017A20E4"/>
    <w:lvl w:ilvl="0" w:tplc="22486C0A">
      <w:start w:val="1"/>
      <w:numFmt w:val="bullet"/>
      <w:lvlText w:val="-"/>
      <w:lvlJc w:val="left"/>
      <w:pPr>
        <w:ind w:left="720" w:hanging="360"/>
      </w:pPr>
      <w:rPr>
        <w:rFonts w:ascii="Symbol" w:hAnsi="Symbol" w:hint="default"/>
        <w:lang w:val="fr-BE"/>
      </w:rPr>
    </w:lvl>
    <w:lvl w:ilvl="1" w:tplc="FFFFFFFF">
      <w:start w:val="1"/>
      <w:numFmt w:val="bullet"/>
      <w:lvlText w:val="-"/>
      <w:lvlJc w:val="left"/>
      <w:pPr>
        <w:ind w:left="720" w:hanging="360"/>
      </w:pPr>
      <w:rPr>
        <w:rFonts w:ascii="Symbol" w:hAnsi="Symbol" w:hint="default"/>
        <w:lang w:val="fr-BE"/>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4" w15:restartNumberingAfterBreak="0">
    <w:nsid w:val="2E342DBA"/>
    <w:multiLevelType w:val="hybridMultilevel"/>
    <w:tmpl w:val="D85A7032"/>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15" w15:restartNumberingAfterBreak="0">
    <w:nsid w:val="2E622050"/>
    <w:multiLevelType w:val="hybridMultilevel"/>
    <w:tmpl w:val="A62EB23A"/>
    <w:lvl w:ilvl="0" w:tplc="04090019">
      <w:start w:val="1"/>
      <w:numFmt w:val="lowerLetter"/>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6" w15:restartNumberingAfterBreak="0">
    <w:nsid w:val="2EB51CE3"/>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7" w15:restartNumberingAfterBreak="0">
    <w:nsid w:val="2F517F5A"/>
    <w:multiLevelType w:val="hybridMultilevel"/>
    <w:tmpl w:val="D4D45A8A"/>
    <w:lvl w:ilvl="0" w:tplc="0C4AC4CC">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8" w15:restartNumberingAfterBreak="0">
    <w:nsid w:val="2F7A1AE0"/>
    <w:multiLevelType w:val="hybridMultilevel"/>
    <w:tmpl w:val="95FC6BB2"/>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319" w15:restartNumberingAfterBreak="0">
    <w:nsid w:val="2FAE6159"/>
    <w:multiLevelType w:val="hybridMultilevel"/>
    <w:tmpl w:val="9F4E0C7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20" w15:restartNumberingAfterBreak="0">
    <w:nsid w:val="2FCD09E7"/>
    <w:multiLevelType w:val="hybridMultilevel"/>
    <w:tmpl w:val="AE92B9AE"/>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21" w15:restartNumberingAfterBreak="0">
    <w:nsid w:val="2FF8714B"/>
    <w:multiLevelType w:val="hybridMultilevel"/>
    <w:tmpl w:val="1C24194E"/>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22" w15:restartNumberingAfterBreak="0">
    <w:nsid w:val="30032253"/>
    <w:multiLevelType w:val="hybridMultilevel"/>
    <w:tmpl w:val="1624CA3C"/>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323" w15:restartNumberingAfterBreak="0">
    <w:nsid w:val="300C7677"/>
    <w:multiLevelType w:val="hybridMultilevel"/>
    <w:tmpl w:val="F69A1556"/>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24" w15:restartNumberingAfterBreak="0">
    <w:nsid w:val="306263D2"/>
    <w:multiLevelType w:val="hybridMultilevel"/>
    <w:tmpl w:val="8D3004D2"/>
    <w:lvl w:ilvl="0" w:tplc="0DC46BEE">
      <w:start w:val="1"/>
      <w:numFmt w:val="bullet"/>
      <w:lvlText w:val="-"/>
      <w:lvlJc w:val="left"/>
      <w:pPr>
        <w:ind w:left="1440" w:hanging="360"/>
      </w:pPr>
      <w:rPr>
        <w:rFonts w:ascii="Times New Roman" w:hAnsi="Times New Roman" w:cs="Times New Roman" w:hint="default"/>
        <w:color w:val="auto"/>
      </w:rPr>
    </w:lvl>
    <w:lvl w:ilvl="1" w:tplc="080C0003">
      <w:start w:val="1"/>
      <w:numFmt w:val="bullet"/>
      <w:lvlText w:val="o"/>
      <w:lvlJc w:val="left"/>
      <w:pPr>
        <w:ind w:left="2160" w:hanging="360"/>
      </w:pPr>
      <w:rPr>
        <w:rFonts w:ascii="Courier New" w:hAnsi="Courier New" w:cs="Courier New" w:hint="default"/>
      </w:rPr>
    </w:lvl>
    <w:lvl w:ilvl="2" w:tplc="080C0005" w:tentative="1">
      <w:start w:val="1"/>
      <w:numFmt w:val="bullet"/>
      <w:lvlText w:val=""/>
      <w:lvlJc w:val="left"/>
      <w:pPr>
        <w:ind w:left="2880" w:hanging="360"/>
      </w:pPr>
      <w:rPr>
        <w:rFonts w:ascii="Wingdings" w:hAnsi="Wingdings" w:hint="default"/>
      </w:rPr>
    </w:lvl>
    <w:lvl w:ilvl="3" w:tplc="080C0001" w:tentative="1">
      <w:start w:val="1"/>
      <w:numFmt w:val="bullet"/>
      <w:lvlText w:val=""/>
      <w:lvlJc w:val="left"/>
      <w:pPr>
        <w:ind w:left="3600" w:hanging="360"/>
      </w:pPr>
      <w:rPr>
        <w:rFonts w:ascii="Symbol" w:hAnsi="Symbol" w:hint="default"/>
      </w:rPr>
    </w:lvl>
    <w:lvl w:ilvl="4" w:tplc="080C0003" w:tentative="1">
      <w:start w:val="1"/>
      <w:numFmt w:val="bullet"/>
      <w:lvlText w:val="o"/>
      <w:lvlJc w:val="left"/>
      <w:pPr>
        <w:ind w:left="4320" w:hanging="360"/>
      </w:pPr>
      <w:rPr>
        <w:rFonts w:ascii="Courier New" w:hAnsi="Courier New" w:cs="Courier New" w:hint="default"/>
      </w:rPr>
    </w:lvl>
    <w:lvl w:ilvl="5" w:tplc="080C0005" w:tentative="1">
      <w:start w:val="1"/>
      <w:numFmt w:val="bullet"/>
      <w:lvlText w:val=""/>
      <w:lvlJc w:val="left"/>
      <w:pPr>
        <w:ind w:left="5040" w:hanging="360"/>
      </w:pPr>
      <w:rPr>
        <w:rFonts w:ascii="Wingdings" w:hAnsi="Wingdings" w:hint="default"/>
      </w:rPr>
    </w:lvl>
    <w:lvl w:ilvl="6" w:tplc="080C0001" w:tentative="1">
      <w:start w:val="1"/>
      <w:numFmt w:val="bullet"/>
      <w:lvlText w:val=""/>
      <w:lvlJc w:val="left"/>
      <w:pPr>
        <w:ind w:left="5760" w:hanging="360"/>
      </w:pPr>
      <w:rPr>
        <w:rFonts w:ascii="Symbol" w:hAnsi="Symbol" w:hint="default"/>
      </w:rPr>
    </w:lvl>
    <w:lvl w:ilvl="7" w:tplc="080C0003" w:tentative="1">
      <w:start w:val="1"/>
      <w:numFmt w:val="bullet"/>
      <w:lvlText w:val="o"/>
      <w:lvlJc w:val="left"/>
      <w:pPr>
        <w:ind w:left="6480" w:hanging="360"/>
      </w:pPr>
      <w:rPr>
        <w:rFonts w:ascii="Courier New" w:hAnsi="Courier New" w:cs="Courier New" w:hint="default"/>
      </w:rPr>
    </w:lvl>
    <w:lvl w:ilvl="8" w:tplc="080C0005" w:tentative="1">
      <w:start w:val="1"/>
      <w:numFmt w:val="bullet"/>
      <w:lvlText w:val=""/>
      <w:lvlJc w:val="left"/>
      <w:pPr>
        <w:ind w:left="7200" w:hanging="360"/>
      </w:pPr>
      <w:rPr>
        <w:rFonts w:ascii="Wingdings" w:hAnsi="Wingdings" w:hint="default"/>
      </w:rPr>
    </w:lvl>
  </w:abstractNum>
  <w:abstractNum w:abstractNumId="325" w15:restartNumberingAfterBreak="0">
    <w:nsid w:val="30986953"/>
    <w:multiLevelType w:val="hybridMultilevel"/>
    <w:tmpl w:val="E52C595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26" w15:restartNumberingAfterBreak="0">
    <w:nsid w:val="30E506D8"/>
    <w:multiLevelType w:val="hybridMultilevel"/>
    <w:tmpl w:val="59FA34B2"/>
    <w:lvl w:ilvl="0" w:tplc="04090005">
      <w:start w:val="1"/>
      <w:numFmt w:val="bullet"/>
      <w:lvlText w:val=""/>
      <w:lvlJc w:val="left"/>
      <w:pPr>
        <w:ind w:left="1601" w:hanging="360"/>
      </w:pPr>
      <w:rPr>
        <w:rFonts w:ascii="Wingdings" w:hAnsi="Wingdings" w:hint="default"/>
      </w:rPr>
    </w:lvl>
    <w:lvl w:ilvl="1" w:tplc="04090003" w:tentative="1">
      <w:start w:val="1"/>
      <w:numFmt w:val="bullet"/>
      <w:lvlText w:val="o"/>
      <w:lvlJc w:val="left"/>
      <w:pPr>
        <w:ind w:left="2321" w:hanging="360"/>
      </w:pPr>
      <w:rPr>
        <w:rFonts w:ascii="Courier New" w:hAnsi="Courier New" w:cs="Courier New" w:hint="default"/>
      </w:rPr>
    </w:lvl>
    <w:lvl w:ilvl="2" w:tplc="04090005" w:tentative="1">
      <w:start w:val="1"/>
      <w:numFmt w:val="bullet"/>
      <w:lvlText w:val=""/>
      <w:lvlJc w:val="left"/>
      <w:pPr>
        <w:ind w:left="3041" w:hanging="360"/>
      </w:pPr>
      <w:rPr>
        <w:rFonts w:ascii="Wingdings" w:hAnsi="Wingdings" w:hint="default"/>
      </w:rPr>
    </w:lvl>
    <w:lvl w:ilvl="3" w:tplc="04090001" w:tentative="1">
      <w:start w:val="1"/>
      <w:numFmt w:val="bullet"/>
      <w:lvlText w:val=""/>
      <w:lvlJc w:val="left"/>
      <w:pPr>
        <w:ind w:left="3761" w:hanging="360"/>
      </w:pPr>
      <w:rPr>
        <w:rFonts w:ascii="Symbol" w:hAnsi="Symbol" w:hint="default"/>
      </w:rPr>
    </w:lvl>
    <w:lvl w:ilvl="4" w:tplc="04090003" w:tentative="1">
      <w:start w:val="1"/>
      <w:numFmt w:val="bullet"/>
      <w:lvlText w:val="o"/>
      <w:lvlJc w:val="left"/>
      <w:pPr>
        <w:ind w:left="4481" w:hanging="360"/>
      </w:pPr>
      <w:rPr>
        <w:rFonts w:ascii="Courier New" w:hAnsi="Courier New" w:cs="Courier New" w:hint="default"/>
      </w:rPr>
    </w:lvl>
    <w:lvl w:ilvl="5" w:tplc="04090005" w:tentative="1">
      <w:start w:val="1"/>
      <w:numFmt w:val="bullet"/>
      <w:lvlText w:val=""/>
      <w:lvlJc w:val="left"/>
      <w:pPr>
        <w:ind w:left="5201" w:hanging="360"/>
      </w:pPr>
      <w:rPr>
        <w:rFonts w:ascii="Wingdings" w:hAnsi="Wingdings" w:hint="default"/>
      </w:rPr>
    </w:lvl>
    <w:lvl w:ilvl="6" w:tplc="04090001" w:tentative="1">
      <w:start w:val="1"/>
      <w:numFmt w:val="bullet"/>
      <w:lvlText w:val=""/>
      <w:lvlJc w:val="left"/>
      <w:pPr>
        <w:ind w:left="5921" w:hanging="360"/>
      </w:pPr>
      <w:rPr>
        <w:rFonts w:ascii="Symbol" w:hAnsi="Symbol" w:hint="default"/>
      </w:rPr>
    </w:lvl>
    <w:lvl w:ilvl="7" w:tplc="04090003" w:tentative="1">
      <w:start w:val="1"/>
      <w:numFmt w:val="bullet"/>
      <w:lvlText w:val="o"/>
      <w:lvlJc w:val="left"/>
      <w:pPr>
        <w:ind w:left="6641" w:hanging="360"/>
      </w:pPr>
      <w:rPr>
        <w:rFonts w:ascii="Courier New" w:hAnsi="Courier New" w:cs="Courier New" w:hint="default"/>
      </w:rPr>
    </w:lvl>
    <w:lvl w:ilvl="8" w:tplc="04090005" w:tentative="1">
      <w:start w:val="1"/>
      <w:numFmt w:val="bullet"/>
      <w:lvlText w:val=""/>
      <w:lvlJc w:val="left"/>
      <w:pPr>
        <w:ind w:left="7361" w:hanging="360"/>
      </w:pPr>
      <w:rPr>
        <w:rFonts w:ascii="Wingdings" w:hAnsi="Wingdings" w:hint="default"/>
      </w:rPr>
    </w:lvl>
  </w:abstractNum>
  <w:abstractNum w:abstractNumId="327" w15:restartNumberingAfterBreak="0">
    <w:nsid w:val="30F85216"/>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28" w15:restartNumberingAfterBreak="0">
    <w:nsid w:val="311705E9"/>
    <w:multiLevelType w:val="hybridMultilevel"/>
    <w:tmpl w:val="CB38A89C"/>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29" w15:restartNumberingAfterBreak="0">
    <w:nsid w:val="31622D60"/>
    <w:multiLevelType w:val="hybridMultilevel"/>
    <w:tmpl w:val="F7EE002C"/>
    <w:lvl w:ilvl="0" w:tplc="AEFEB352">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B068F320">
      <w:start w:val="1"/>
      <w:numFmt w:val="bullet"/>
      <w:lvlText w:val=""/>
      <w:lvlJc w:val="left"/>
      <w:pPr>
        <w:ind w:left="1800" w:hanging="360"/>
      </w:pPr>
      <w:rPr>
        <w:rFonts w:ascii="Symbol" w:eastAsia="Calibri" w:hAnsi="Symbol" w:cs="Helvetica"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30" w15:restartNumberingAfterBreak="0">
    <w:nsid w:val="318044AC"/>
    <w:multiLevelType w:val="hybridMultilevel"/>
    <w:tmpl w:val="6F06CFBE"/>
    <w:lvl w:ilvl="0" w:tplc="6D9EA9D2">
      <w:start w:val="1"/>
      <w:numFmt w:val="bullet"/>
      <w:lvlText w:val="-"/>
      <w:lvlJc w:val="left"/>
      <w:pPr>
        <w:ind w:left="717" w:hanging="360"/>
      </w:pPr>
      <w:rPr>
        <w:rFonts w:ascii="Symbol" w:hAnsi="Symbol" w:hint="default"/>
      </w:rPr>
    </w:lvl>
    <w:lvl w:ilvl="1" w:tplc="04090003" w:tentative="1">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331" w15:restartNumberingAfterBreak="0">
    <w:nsid w:val="31A82AD2"/>
    <w:multiLevelType w:val="hybridMultilevel"/>
    <w:tmpl w:val="0BAAB9C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32" w15:restartNumberingAfterBreak="0">
    <w:nsid w:val="321D3799"/>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33" w15:restartNumberingAfterBreak="0">
    <w:nsid w:val="32215238"/>
    <w:multiLevelType w:val="hybridMultilevel"/>
    <w:tmpl w:val="E2D45EE8"/>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4" w15:restartNumberingAfterBreak="0">
    <w:nsid w:val="32244BBE"/>
    <w:multiLevelType w:val="hybridMultilevel"/>
    <w:tmpl w:val="E17CEED0"/>
    <w:lvl w:ilvl="0" w:tplc="0DC46BEE">
      <w:start w:val="1"/>
      <w:numFmt w:val="bullet"/>
      <w:lvlText w:val="-"/>
      <w:lvlJc w:val="left"/>
      <w:pPr>
        <w:ind w:left="927" w:hanging="360"/>
      </w:pPr>
      <w:rPr>
        <w:rFonts w:ascii="Times New Roman" w:hAnsi="Times New Roman" w:cs="Times New Roman" w:hint="default"/>
        <w:color w:val="auto"/>
      </w:rPr>
    </w:lvl>
    <w:lvl w:ilvl="1" w:tplc="080C0003" w:tentative="1">
      <w:start w:val="1"/>
      <w:numFmt w:val="bullet"/>
      <w:lvlText w:val="o"/>
      <w:lvlJc w:val="left"/>
      <w:pPr>
        <w:ind w:left="1647" w:hanging="360"/>
      </w:pPr>
      <w:rPr>
        <w:rFonts w:ascii="Courier New" w:hAnsi="Courier New" w:cs="Courier New" w:hint="default"/>
      </w:rPr>
    </w:lvl>
    <w:lvl w:ilvl="2" w:tplc="080C0005" w:tentative="1">
      <w:start w:val="1"/>
      <w:numFmt w:val="bullet"/>
      <w:lvlText w:val=""/>
      <w:lvlJc w:val="left"/>
      <w:pPr>
        <w:ind w:left="2367" w:hanging="360"/>
      </w:pPr>
      <w:rPr>
        <w:rFonts w:ascii="Wingdings" w:hAnsi="Wingdings" w:hint="default"/>
      </w:rPr>
    </w:lvl>
    <w:lvl w:ilvl="3" w:tplc="080C0001" w:tentative="1">
      <w:start w:val="1"/>
      <w:numFmt w:val="bullet"/>
      <w:lvlText w:val=""/>
      <w:lvlJc w:val="left"/>
      <w:pPr>
        <w:ind w:left="3087" w:hanging="360"/>
      </w:pPr>
      <w:rPr>
        <w:rFonts w:ascii="Symbol" w:hAnsi="Symbol" w:hint="default"/>
      </w:rPr>
    </w:lvl>
    <w:lvl w:ilvl="4" w:tplc="080C0003" w:tentative="1">
      <w:start w:val="1"/>
      <w:numFmt w:val="bullet"/>
      <w:lvlText w:val="o"/>
      <w:lvlJc w:val="left"/>
      <w:pPr>
        <w:ind w:left="3807" w:hanging="360"/>
      </w:pPr>
      <w:rPr>
        <w:rFonts w:ascii="Courier New" w:hAnsi="Courier New" w:cs="Courier New" w:hint="default"/>
      </w:rPr>
    </w:lvl>
    <w:lvl w:ilvl="5" w:tplc="080C0005" w:tentative="1">
      <w:start w:val="1"/>
      <w:numFmt w:val="bullet"/>
      <w:lvlText w:val=""/>
      <w:lvlJc w:val="left"/>
      <w:pPr>
        <w:ind w:left="4527" w:hanging="360"/>
      </w:pPr>
      <w:rPr>
        <w:rFonts w:ascii="Wingdings" w:hAnsi="Wingdings" w:hint="default"/>
      </w:rPr>
    </w:lvl>
    <w:lvl w:ilvl="6" w:tplc="080C0001" w:tentative="1">
      <w:start w:val="1"/>
      <w:numFmt w:val="bullet"/>
      <w:lvlText w:val=""/>
      <w:lvlJc w:val="left"/>
      <w:pPr>
        <w:ind w:left="5247" w:hanging="360"/>
      </w:pPr>
      <w:rPr>
        <w:rFonts w:ascii="Symbol" w:hAnsi="Symbol" w:hint="default"/>
      </w:rPr>
    </w:lvl>
    <w:lvl w:ilvl="7" w:tplc="080C0003" w:tentative="1">
      <w:start w:val="1"/>
      <w:numFmt w:val="bullet"/>
      <w:lvlText w:val="o"/>
      <w:lvlJc w:val="left"/>
      <w:pPr>
        <w:ind w:left="5967" w:hanging="360"/>
      </w:pPr>
      <w:rPr>
        <w:rFonts w:ascii="Courier New" w:hAnsi="Courier New" w:cs="Courier New" w:hint="default"/>
      </w:rPr>
    </w:lvl>
    <w:lvl w:ilvl="8" w:tplc="080C0005" w:tentative="1">
      <w:start w:val="1"/>
      <w:numFmt w:val="bullet"/>
      <w:lvlText w:val=""/>
      <w:lvlJc w:val="left"/>
      <w:pPr>
        <w:ind w:left="6687" w:hanging="360"/>
      </w:pPr>
      <w:rPr>
        <w:rFonts w:ascii="Wingdings" w:hAnsi="Wingdings" w:hint="default"/>
      </w:rPr>
    </w:lvl>
  </w:abstractNum>
  <w:abstractNum w:abstractNumId="335" w15:restartNumberingAfterBreak="0">
    <w:nsid w:val="32331171"/>
    <w:multiLevelType w:val="hybridMultilevel"/>
    <w:tmpl w:val="AD089B8C"/>
    <w:lvl w:ilvl="0" w:tplc="50206CC0">
      <w:start w:val="2"/>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6" w15:restartNumberingAfterBreak="0">
    <w:nsid w:val="32470A00"/>
    <w:multiLevelType w:val="hybridMultilevel"/>
    <w:tmpl w:val="9036E43A"/>
    <w:lvl w:ilvl="0" w:tplc="9B0E189C">
      <w:start w:val="1"/>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7" w15:restartNumberingAfterBreak="0">
    <w:nsid w:val="325D6075"/>
    <w:multiLevelType w:val="hybridMultilevel"/>
    <w:tmpl w:val="85B4DC92"/>
    <w:lvl w:ilvl="0" w:tplc="C446398E">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8" w15:restartNumberingAfterBreak="0">
    <w:nsid w:val="325F1A9C"/>
    <w:multiLevelType w:val="hybridMultilevel"/>
    <w:tmpl w:val="7A50CA02"/>
    <w:lvl w:ilvl="0" w:tplc="F67C83FA">
      <w:start w:val="1"/>
      <w:numFmt w:val="lowerLetter"/>
      <w:lvlText w:val="%1."/>
      <w:lvlJc w:val="left"/>
      <w:pPr>
        <w:ind w:left="360" w:hanging="360"/>
      </w:pPr>
    </w:lvl>
    <w:lvl w:ilvl="1" w:tplc="6D9EA9D2">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339" w15:restartNumberingAfterBreak="0">
    <w:nsid w:val="329C4F50"/>
    <w:multiLevelType w:val="hybridMultilevel"/>
    <w:tmpl w:val="F1F6EC1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0" w15:restartNumberingAfterBreak="0">
    <w:nsid w:val="32BD4725"/>
    <w:multiLevelType w:val="hybridMultilevel"/>
    <w:tmpl w:val="01161B88"/>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41" w15:restartNumberingAfterBreak="0">
    <w:nsid w:val="32E24DC1"/>
    <w:multiLevelType w:val="hybridMultilevel"/>
    <w:tmpl w:val="4A20005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42" w15:restartNumberingAfterBreak="0">
    <w:nsid w:val="331E46A7"/>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43" w15:restartNumberingAfterBreak="0">
    <w:nsid w:val="335E5103"/>
    <w:multiLevelType w:val="hybridMultilevel"/>
    <w:tmpl w:val="2CD4395C"/>
    <w:lvl w:ilvl="0" w:tplc="080C0001">
      <w:start w:val="1"/>
      <w:numFmt w:val="bullet"/>
      <w:lvlText w:val=""/>
      <w:lvlJc w:val="left"/>
      <w:pPr>
        <w:ind w:left="1620" w:hanging="360"/>
      </w:pPr>
      <w:rPr>
        <w:rFonts w:ascii="Symbol" w:hAnsi="Symbol" w:hint="default"/>
      </w:rPr>
    </w:lvl>
    <w:lvl w:ilvl="1" w:tplc="080C0003" w:tentative="1">
      <w:start w:val="1"/>
      <w:numFmt w:val="bullet"/>
      <w:lvlText w:val="o"/>
      <w:lvlJc w:val="left"/>
      <w:pPr>
        <w:ind w:left="2340" w:hanging="360"/>
      </w:pPr>
      <w:rPr>
        <w:rFonts w:ascii="Courier New" w:hAnsi="Courier New" w:cs="Courier New" w:hint="default"/>
      </w:rPr>
    </w:lvl>
    <w:lvl w:ilvl="2" w:tplc="080C0005" w:tentative="1">
      <w:start w:val="1"/>
      <w:numFmt w:val="bullet"/>
      <w:lvlText w:val=""/>
      <w:lvlJc w:val="left"/>
      <w:pPr>
        <w:ind w:left="3060" w:hanging="360"/>
      </w:pPr>
      <w:rPr>
        <w:rFonts w:ascii="Wingdings" w:hAnsi="Wingdings" w:hint="default"/>
      </w:rPr>
    </w:lvl>
    <w:lvl w:ilvl="3" w:tplc="080C0001" w:tentative="1">
      <w:start w:val="1"/>
      <w:numFmt w:val="bullet"/>
      <w:lvlText w:val=""/>
      <w:lvlJc w:val="left"/>
      <w:pPr>
        <w:ind w:left="3780" w:hanging="360"/>
      </w:pPr>
      <w:rPr>
        <w:rFonts w:ascii="Symbol" w:hAnsi="Symbol" w:hint="default"/>
      </w:rPr>
    </w:lvl>
    <w:lvl w:ilvl="4" w:tplc="080C0003" w:tentative="1">
      <w:start w:val="1"/>
      <w:numFmt w:val="bullet"/>
      <w:lvlText w:val="o"/>
      <w:lvlJc w:val="left"/>
      <w:pPr>
        <w:ind w:left="4500" w:hanging="360"/>
      </w:pPr>
      <w:rPr>
        <w:rFonts w:ascii="Courier New" w:hAnsi="Courier New" w:cs="Courier New" w:hint="default"/>
      </w:rPr>
    </w:lvl>
    <w:lvl w:ilvl="5" w:tplc="080C0005" w:tentative="1">
      <w:start w:val="1"/>
      <w:numFmt w:val="bullet"/>
      <w:lvlText w:val=""/>
      <w:lvlJc w:val="left"/>
      <w:pPr>
        <w:ind w:left="5220" w:hanging="360"/>
      </w:pPr>
      <w:rPr>
        <w:rFonts w:ascii="Wingdings" w:hAnsi="Wingdings" w:hint="default"/>
      </w:rPr>
    </w:lvl>
    <w:lvl w:ilvl="6" w:tplc="080C0001" w:tentative="1">
      <w:start w:val="1"/>
      <w:numFmt w:val="bullet"/>
      <w:lvlText w:val=""/>
      <w:lvlJc w:val="left"/>
      <w:pPr>
        <w:ind w:left="5940" w:hanging="360"/>
      </w:pPr>
      <w:rPr>
        <w:rFonts w:ascii="Symbol" w:hAnsi="Symbol" w:hint="default"/>
      </w:rPr>
    </w:lvl>
    <w:lvl w:ilvl="7" w:tplc="080C0003" w:tentative="1">
      <w:start w:val="1"/>
      <w:numFmt w:val="bullet"/>
      <w:lvlText w:val="o"/>
      <w:lvlJc w:val="left"/>
      <w:pPr>
        <w:ind w:left="6660" w:hanging="360"/>
      </w:pPr>
      <w:rPr>
        <w:rFonts w:ascii="Courier New" w:hAnsi="Courier New" w:cs="Courier New" w:hint="default"/>
      </w:rPr>
    </w:lvl>
    <w:lvl w:ilvl="8" w:tplc="080C0005" w:tentative="1">
      <w:start w:val="1"/>
      <w:numFmt w:val="bullet"/>
      <w:lvlText w:val=""/>
      <w:lvlJc w:val="left"/>
      <w:pPr>
        <w:ind w:left="7380" w:hanging="360"/>
      </w:pPr>
      <w:rPr>
        <w:rFonts w:ascii="Wingdings" w:hAnsi="Wingdings" w:hint="default"/>
      </w:rPr>
    </w:lvl>
  </w:abstractNum>
  <w:abstractNum w:abstractNumId="344" w15:restartNumberingAfterBreak="0">
    <w:nsid w:val="33812B4D"/>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45" w15:restartNumberingAfterBreak="0">
    <w:nsid w:val="33876EA6"/>
    <w:multiLevelType w:val="hybridMultilevel"/>
    <w:tmpl w:val="63A0547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6" w15:restartNumberingAfterBreak="0">
    <w:nsid w:val="33CC5D26"/>
    <w:multiLevelType w:val="hybridMultilevel"/>
    <w:tmpl w:val="A7C8360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47" w15:restartNumberingAfterBreak="0">
    <w:nsid w:val="33D523ED"/>
    <w:multiLevelType w:val="hybridMultilevel"/>
    <w:tmpl w:val="CC7ADE1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8" w15:restartNumberingAfterBreak="0">
    <w:nsid w:val="33E643B9"/>
    <w:multiLevelType w:val="hybridMultilevel"/>
    <w:tmpl w:val="800CCEF2"/>
    <w:styleLink w:val="Listeactuelle1111311"/>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49" w15:restartNumberingAfterBreak="0">
    <w:nsid w:val="348A5361"/>
    <w:multiLevelType w:val="hybridMultilevel"/>
    <w:tmpl w:val="F63AD83C"/>
    <w:lvl w:ilvl="0" w:tplc="B4A46D5C">
      <w:start w:val="2"/>
      <w:numFmt w:val="decimal"/>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50" w15:restartNumberingAfterBreak="0">
    <w:nsid w:val="34C2380F"/>
    <w:multiLevelType w:val="hybridMultilevel"/>
    <w:tmpl w:val="963C14A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51" w15:restartNumberingAfterBreak="0">
    <w:nsid w:val="34E91F9A"/>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52" w15:restartNumberingAfterBreak="0">
    <w:nsid w:val="34EE5DCE"/>
    <w:multiLevelType w:val="hybridMultilevel"/>
    <w:tmpl w:val="F028F04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53" w15:restartNumberingAfterBreak="0">
    <w:nsid w:val="35077ACC"/>
    <w:multiLevelType w:val="hybridMultilevel"/>
    <w:tmpl w:val="816A610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54" w15:restartNumberingAfterBreak="0">
    <w:nsid w:val="352579A0"/>
    <w:multiLevelType w:val="hybridMultilevel"/>
    <w:tmpl w:val="A0161704"/>
    <w:lvl w:ilvl="0" w:tplc="7A488BB6">
      <w:start w:val="2"/>
      <w:numFmt w:val="lowerLetter"/>
      <w:lvlText w:val="%1."/>
      <w:lvlJc w:val="left"/>
      <w:pPr>
        <w:ind w:left="36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55" w15:restartNumberingAfterBreak="0">
    <w:nsid w:val="3544257F"/>
    <w:multiLevelType w:val="hybridMultilevel"/>
    <w:tmpl w:val="5E7E72E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56" w15:restartNumberingAfterBreak="0">
    <w:nsid w:val="35541AFA"/>
    <w:multiLevelType w:val="hybridMultilevel"/>
    <w:tmpl w:val="A906DBB0"/>
    <w:lvl w:ilvl="0" w:tplc="C624F2E4">
      <w:start w:val="3"/>
      <w:numFmt w:val="lowerLetter"/>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57" w15:restartNumberingAfterBreak="0">
    <w:nsid w:val="35566695"/>
    <w:multiLevelType w:val="hybridMultilevel"/>
    <w:tmpl w:val="CEDE99EE"/>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58" w15:restartNumberingAfterBreak="0">
    <w:nsid w:val="35594FE3"/>
    <w:multiLevelType w:val="hybridMultilevel"/>
    <w:tmpl w:val="1DDA8CFE"/>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59" w15:restartNumberingAfterBreak="0">
    <w:nsid w:val="355C5031"/>
    <w:multiLevelType w:val="hybridMultilevel"/>
    <w:tmpl w:val="3B103550"/>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360" w15:restartNumberingAfterBreak="0">
    <w:nsid w:val="3578792C"/>
    <w:multiLevelType w:val="hybridMultilevel"/>
    <w:tmpl w:val="4274B14E"/>
    <w:lvl w:ilvl="0" w:tplc="080C000F">
      <w:start w:val="1"/>
      <w:numFmt w:val="decimal"/>
      <w:lvlText w:val="%1."/>
      <w:lvlJc w:val="left"/>
      <w:pPr>
        <w:ind w:left="1077" w:hanging="360"/>
      </w:pPr>
    </w:lvl>
    <w:lvl w:ilvl="1" w:tplc="080C0019" w:tentative="1">
      <w:start w:val="1"/>
      <w:numFmt w:val="lowerLetter"/>
      <w:lvlText w:val="%2."/>
      <w:lvlJc w:val="left"/>
      <w:pPr>
        <w:ind w:left="1797" w:hanging="360"/>
      </w:pPr>
    </w:lvl>
    <w:lvl w:ilvl="2" w:tplc="080C001B" w:tentative="1">
      <w:start w:val="1"/>
      <w:numFmt w:val="lowerRoman"/>
      <w:lvlText w:val="%3."/>
      <w:lvlJc w:val="right"/>
      <w:pPr>
        <w:ind w:left="2517" w:hanging="180"/>
      </w:pPr>
    </w:lvl>
    <w:lvl w:ilvl="3" w:tplc="080C000F" w:tentative="1">
      <w:start w:val="1"/>
      <w:numFmt w:val="decimal"/>
      <w:lvlText w:val="%4."/>
      <w:lvlJc w:val="left"/>
      <w:pPr>
        <w:ind w:left="3237" w:hanging="360"/>
      </w:pPr>
    </w:lvl>
    <w:lvl w:ilvl="4" w:tplc="080C0019" w:tentative="1">
      <w:start w:val="1"/>
      <w:numFmt w:val="lowerLetter"/>
      <w:lvlText w:val="%5."/>
      <w:lvlJc w:val="left"/>
      <w:pPr>
        <w:ind w:left="3957" w:hanging="360"/>
      </w:pPr>
    </w:lvl>
    <w:lvl w:ilvl="5" w:tplc="080C001B" w:tentative="1">
      <w:start w:val="1"/>
      <w:numFmt w:val="lowerRoman"/>
      <w:lvlText w:val="%6."/>
      <w:lvlJc w:val="right"/>
      <w:pPr>
        <w:ind w:left="4677" w:hanging="180"/>
      </w:pPr>
    </w:lvl>
    <w:lvl w:ilvl="6" w:tplc="080C000F" w:tentative="1">
      <w:start w:val="1"/>
      <w:numFmt w:val="decimal"/>
      <w:lvlText w:val="%7."/>
      <w:lvlJc w:val="left"/>
      <w:pPr>
        <w:ind w:left="5397" w:hanging="360"/>
      </w:pPr>
    </w:lvl>
    <w:lvl w:ilvl="7" w:tplc="080C0019" w:tentative="1">
      <w:start w:val="1"/>
      <w:numFmt w:val="lowerLetter"/>
      <w:lvlText w:val="%8."/>
      <w:lvlJc w:val="left"/>
      <w:pPr>
        <w:ind w:left="6117" w:hanging="360"/>
      </w:pPr>
    </w:lvl>
    <w:lvl w:ilvl="8" w:tplc="080C001B" w:tentative="1">
      <w:start w:val="1"/>
      <w:numFmt w:val="lowerRoman"/>
      <w:lvlText w:val="%9."/>
      <w:lvlJc w:val="right"/>
      <w:pPr>
        <w:ind w:left="6837" w:hanging="180"/>
      </w:pPr>
    </w:lvl>
  </w:abstractNum>
  <w:abstractNum w:abstractNumId="361" w15:restartNumberingAfterBreak="0">
    <w:nsid w:val="35C03356"/>
    <w:multiLevelType w:val="hybridMultilevel"/>
    <w:tmpl w:val="6E30C75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62" w15:restartNumberingAfterBreak="0">
    <w:nsid w:val="35CA34A6"/>
    <w:multiLevelType w:val="hybridMultilevel"/>
    <w:tmpl w:val="10C81CDE"/>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63" w15:restartNumberingAfterBreak="0">
    <w:nsid w:val="35E146B8"/>
    <w:multiLevelType w:val="hybridMultilevel"/>
    <w:tmpl w:val="78665ADA"/>
    <w:lvl w:ilvl="0" w:tplc="080C0019">
      <w:start w:val="1"/>
      <w:numFmt w:val="low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64" w15:restartNumberingAfterBreak="0">
    <w:nsid w:val="35FF32B0"/>
    <w:multiLevelType w:val="hybridMultilevel"/>
    <w:tmpl w:val="9C723CDE"/>
    <w:lvl w:ilvl="0" w:tplc="A56EF01E">
      <w:start w:val="2"/>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5" w15:restartNumberingAfterBreak="0">
    <w:nsid w:val="36261264"/>
    <w:multiLevelType w:val="hybridMultilevel"/>
    <w:tmpl w:val="5F04869C"/>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360" w:hanging="360"/>
      </w:pPr>
      <w:rPr>
        <w:rFonts w:ascii="Courier New" w:hAnsi="Courier New" w:cs="Courier New" w:hint="default"/>
      </w:rPr>
    </w:lvl>
    <w:lvl w:ilvl="2" w:tplc="080C0005" w:tentative="1">
      <w:start w:val="1"/>
      <w:numFmt w:val="bullet"/>
      <w:lvlText w:val=""/>
      <w:lvlJc w:val="left"/>
      <w:pPr>
        <w:ind w:left="1080" w:hanging="360"/>
      </w:pPr>
      <w:rPr>
        <w:rFonts w:ascii="Wingdings" w:hAnsi="Wingdings" w:hint="default"/>
      </w:rPr>
    </w:lvl>
    <w:lvl w:ilvl="3" w:tplc="080C0001" w:tentative="1">
      <w:start w:val="1"/>
      <w:numFmt w:val="bullet"/>
      <w:lvlText w:val=""/>
      <w:lvlJc w:val="left"/>
      <w:pPr>
        <w:ind w:left="1800" w:hanging="360"/>
      </w:pPr>
      <w:rPr>
        <w:rFonts w:ascii="Symbol" w:hAnsi="Symbol" w:hint="default"/>
      </w:rPr>
    </w:lvl>
    <w:lvl w:ilvl="4" w:tplc="080C0003" w:tentative="1">
      <w:start w:val="1"/>
      <w:numFmt w:val="bullet"/>
      <w:lvlText w:val="o"/>
      <w:lvlJc w:val="left"/>
      <w:pPr>
        <w:ind w:left="2520" w:hanging="360"/>
      </w:pPr>
      <w:rPr>
        <w:rFonts w:ascii="Courier New" w:hAnsi="Courier New" w:cs="Courier New" w:hint="default"/>
      </w:rPr>
    </w:lvl>
    <w:lvl w:ilvl="5" w:tplc="080C0005" w:tentative="1">
      <w:start w:val="1"/>
      <w:numFmt w:val="bullet"/>
      <w:lvlText w:val=""/>
      <w:lvlJc w:val="left"/>
      <w:pPr>
        <w:ind w:left="3240" w:hanging="360"/>
      </w:pPr>
      <w:rPr>
        <w:rFonts w:ascii="Wingdings" w:hAnsi="Wingdings" w:hint="default"/>
      </w:rPr>
    </w:lvl>
    <w:lvl w:ilvl="6" w:tplc="080C0001" w:tentative="1">
      <w:start w:val="1"/>
      <w:numFmt w:val="bullet"/>
      <w:lvlText w:val=""/>
      <w:lvlJc w:val="left"/>
      <w:pPr>
        <w:ind w:left="3960" w:hanging="360"/>
      </w:pPr>
      <w:rPr>
        <w:rFonts w:ascii="Symbol" w:hAnsi="Symbol" w:hint="default"/>
      </w:rPr>
    </w:lvl>
    <w:lvl w:ilvl="7" w:tplc="080C0003" w:tentative="1">
      <w:start w:val="1"/>
      <w:numFmt w:val="bullet"/>
      <w:lvlText w:val="o"/>
      <w:lvlJc w:val="left"/>
      <w:pPr>
        <w:ind w:left="4680" w:hanging="360"/>
      </w:pPr>
      <w:rPr>
        <w:rFonts w:ascii="Courier New" w:hAnsi="Courier New" w:cs="Courier New" w:hint="default"/>
      </w:rPr>
    </w:lvl>
    <w:lvl w:ilvl="8" w:tplc="080C0005" w:tentative="1">
      <w:start w:val="1"/>
      <w:numFmt w:val="bullet"/>
      <w:lvlText w:val=""/>
      <w:lvlJc w:val="left"/>
      <w:pPr>
        <w:ind w:left="5400" w:hanging="360"/>
      </w:pPr>
      <w:rPr>
        <w:rFonts w:ascii="Wingdings" w:hAnsi="Wingdings" w:hint="default"/>
      </w:rPr>
    </w:lvl>
  </w:abstractNum>
  <w:abstractNum w:abstractNumId="366" w15:restartNumberingAfterBreak="0">
    <w:nsid w:val="363A2023"/>
    <w:multiLevelType w:val="hybridMultilevel"/>
    <w:tmpl w:val="218A2F1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67" w15:restartNumberingAfterBreak="0">
    <w:nsid w:val="365236F4"/>
    <w:multiLevelType w:val="hybridMultilevel"/>
    <w:tmpl w:val="FDDA277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68" w15:restartNumberingAfterBreak="0">
    <w:nsid w:val="36E52A60"/>
    <w:multiLevelType w:val="singleLevel"/>
    <w:tmpl w:val="00000009"/>
    <w:lvl w:ilvl="0">
      <w:start w:val="1"/>
      <w:numFmt w:val="lowerLetter"/>
      <w:lvlText w:val="%1."/>
      <w:lvlJc w:val="left"/>
      <w:pPr>
        <w:tabs>
          <w:tab w:val="num" w:pos="0"/>
        </w:tabs>
        <w:ind w:left="360" w:hanging="360"/>
      </w:pPr>
    </w:lvl>
  </w:abstractNum>
  <w:abstractNum w:abstractNumId="369" w15:restartNumberingAfterBreak="0">
    <w:nsid w:val="37113899"/>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0" w15:restartNumberingAfterBreak="0">
    <w:nsid w:val="3721240E"/>
    <w:multiLevelType w:val="hybridMultilevel"/>
    <w:tmpl w:val="AE92B9AE"/>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71" w15:restartNumberingAfterBreak="0">
    <w:nsid w:val="37376ADE"/>
    <w:multiLevelType w:val="hybridMultilevel"/>
    <w:tmpl w:val="1B5CF23A"/>
    <w:lvl w:ilvl="0" w:tplc="0C323D4A">
      <w:start w:val="1"/>
      <w:numFmt w:val="bullet"/>
      <w:lvlText w:val=""/>
      <w:lvlJc w:val="left"/>
      <w:pPr>
        <w:ind w:left="413" w:hanging="360"/>
      </w:pPr>
      <w:rPr>
        <w:rFonts w:ascii="Symbol" w:hAnsi="Symbol" w:hint="default"/>
        <w:color w:val="auto"/>
      </w:rPr>
    </w:lvl>
    <w:lvl w:ilvl="1" w:tplc="080C0003" w:tentative="1">
      <w:start w:val="1"/>
      <w:numFmt w:val="bullet"/>
      <w:lvlText w:val="o"/>
      <w:lvlJc w:val="left"/>
      <w:pPr>
        <w:ind w:left="1133" w:hanging="360"/>
      </w:pPr>
      <w:rPr>
        <w:rFonts w:ascii="Courier New" w:hAnsi="Courier New" w:cs="Courier New" w:hint="default"/>
      </w:rPr>
    </w:lvl>
    <w:lvl w:ilvl="2" w:tplc="080C0005" w:tentative="1">
      <w:start w:val="1"/>
      <w:numFmt w:val="bullet"/>
      <w:lvlText w:val=""/>
      <w:lvlJc w:val="left"/>
      <w:pPr>
        <w:ind w:left="1853" w:hanging="360"/>
      </w:pPr>
      <w:rPr>
        <w:rFonts w:ascii="Wingdings" w:hAnsi="Wingdings" w:hint="default"/>
      </w:rPr>
    </w:lvl>
    <w:lvl w:ilvl="3" w:tplc="080C0001" w:tentative="1">
      <w:start w:val="1"/>
      <w:numFmt w:val="bullet"/>
      <w:lvlText w:val=""/>
      <w:lvlJc w:val="left"/>
      <w:pPr>
        <w:ind w:left="2573" w:hanging="360"/>
      </w:pPr>
      <w:rPr>
        <w:rFonts w:ascii="Symbol" w:hAnsi="Symbol" w:hint="default"/>
      </w:rPr>
    </w:lvl>
    <w:lvl w:ilvl="4" w:tplc="080C0003" w:tentative="1">
      <w:start w:val="1"/>
      <w:numFmt w:val="bullet"/>
      <w:lvlText w:val="o"/>
      <w:lvlJc w:val="left"/>
      <w:pPr>
        <w:ind w:left="3293" w:hanging="360"/>
      </w:pPr>
      <w:rPr>
        <w:rFonts w:ascii="Courier New" w:hAnsi="Courier New" w:cs="Courier New" w:hint="default"/>
      </w:rPr>
    </w:lvl>
    <w:lvl w:ilvl="5" w:tplc="080C0005" w:tentative="1">
      <w:start w:val="1"/>
      <w:numFmt w:val="bullet"/>
      <w:lvlText w:val=""/>
      <w:lvlJc w:val="left"/>
      <w:pPr>
        <w:ind w:left="4013" w:hanging="360"/>
      </w:pPr>
      <w:rPr>
        <w:rFonts w:ascii="Wingdings" w:hAnsi="Wingdings" w:hint="default"/>
      </w:rPr>
    </w:lvl>
    <w:lvl w:ilvl="6" w:tplc="080C0001" w:tentative="1">
      <w:start w:val="1"/>
      <w:numFmt w:val="bullet"/>
      <w:lvlText w:val=""/>
      <w:lvlJc w:val="left"/>
      <w:pPr>
        <w:ind w:left="4733" w:hanging="360"/>
      </w:pPr>
      <w:rPr>
        <w:rFonts w:ascii="Symbol" w:hAnsi="Symbol" w:hint="default"/>
      </w:rPr>
    </w:lvl>
    <w:lvl w:ilvl="7" w:tplc="080C0003" w:tentative="1">
      <w:start w:val="1"/>
      <w:numFmt w:val="bullet"/>
      <w:lvlText w:val="o"/>
      <w:lvlJc w:val="left"/>
      <w:pPr>
        <w:ind w:left="5453" w:hanging="360"/>
      </w:pPr>
      <w:rPr>
        <w:rFonts w:ascii="Courier New" w:hAnsi="Courier New" w:cs="Courier New" w:hint="default"/>
      </w:rPr>
    </w:lvl>
    <w:lvl w:ilvl="8" w:tplc="080C0005" w:tentative="1">
      <w:start w:val="1"/>
      <w:numFmt w:val="bullet"/>
      <w:lvlText w:val=""/>
      <w:lvlJc w:val="left"/>
      <w:pPr>
        <w:ind w:left="6173" w:hanging="360"/>
      </w:pPr>
      <w:rPr>
        <w:rFonts w:ascii="Wingdings" w:hAnsi="Wingdings" w:hint="default"/>
      </w:rPr>
    </w:lvl>
  </w:abstractNum>
  <w:abstractNum w:abstractNumId="372" w15:restartNumberingAfterBreak="0">
    <w:nsid w:val="373A5893"/>
    <w:multiLevelType w:val="hybridMultilevel"/>
    <w:tmpl w:val="EA905090"/>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3" w15:restartNumberingAfterBreak="0">
    <w:nsid w:val="37556A82"/>
    <w:multiLevelType w:val="hybridMultilevel"/>
    <w:tmpl w:val="8B248416"/>
    <w:lvl w:ilvl="0" w:tplc="22486C0A">
      <w:start w:val="1"/>
      <w:numFmt w:val="bullet"/>
      <w:lvlText w:val="-"/>
      <w:lvlJc w:val="left"/>
      <w:pPr>
        <w:ind w:left="720" w:hanging="360"/>
      </w:pPr>
      <w:rPr>
        <w:rFonts w:ascii="Symbol" w:hAnsi="Symbol" w:hint="default"/>
        <w:lang w:val="fr-BE"/>
      </w:rPr>
    </w:lvl>
    <w:lvl w:ilvl="1" w:tplc="FFFFFFFF">
      <w:start w:val="1"/>
      <w:numFmt w:val="bullet"/>
      <w:lvlText w:val="-"/>
      <w:lvlJc w:val="left"/>
      <w:pPr>
        <w:ind w:left="720" w:hanging="360"/>
      </w:pPr>
      <w:rPr>
        <w:rFonts w:ascii="Symbol" w:hAnsi="Symbol" w:hint="default"/>
        <w:lang w:val="fr-BE"/>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4" w15:restartNumberingAfterBreak="0">
    <w:nsid w:val="376B3EB2"/>
    <w:multiLevelType w:val="hybridMultilevel"/>
    <w:tmpl w:val="D144C27A"/>
    <w:lvl w:ilvl="0" w:tplc="6676148E">
      <w:start w:val="1"/>
      <w:numFmt w:val="lowerLetter"/>
      <w:lvlText w:val="%1."/>
      <w:lvlJc w:val="left"/>
      <w:pPr>
        <w:ind w:left="360" w:hanging="360"/>
      </w:pPr>
      <w:rPr>
        <w:rFonts w:ascii="Trebuchet MS" w:hAnsi="Trebuchet MS" w:hint="default"/>
        <w:color w:val="auto"/>
        <w:sz w:val="19"/>
        <w:szCs w:val="19"/>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5" w15:restartNumberingAfterBreak="0">
    <w:nsid w:val="37840DC6"/>
    <w:multiLevelType w:val="hybridMultilevel"/>
    <w:tmpl w:val="346A3EA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76" w15:restartNumberingAfterBreak="0">
    <w:nsid w:val="37C6589B"/>
    <w:multiLevelType w:val="hybridMultilevel"/>
    <w:tmpl w:val="DCFE77F6"/>
    <w:lvl w:ilvl="0" w:tplc="0DB65A94">
      <w:start w:val="1"/>
      <w:numFmt w:val="bullet"/>
      <w:lvlText w:val=""/>
      <w:lvlJc w:val="left"/>
      <w:pPr>
        <w:ind w:left="360" w:hanging="360"/>
      </w:pPr>
      <w:rPr>
        <w:rFonts w:ascii="Symbol" w:hAnsi="Symbol" w:hint="default"/>
      </w:rPr>
    </w:lvl>
    <w:lvl w:ilvl="1" w:tplc="04090001">
      <w:start w:val="1"/>
      <w:numFmt w:val="bullet"/>
      <w:lvlText w:val=""/>
      <w:lvlJc w:val="left"/>
      <w:pPr>
        <w:ind w:left="1080" w:hanging="360"/>
      </w:pPr>
      <w:rPr>
        <w:rFonts w:ascii="Symbol" w:hAnsi="Symbol" w:hint="default"/>
      </w:rPr>
    </w:lvl>
    <w:lvl w:ilvl="2" w:tplc="0409001B" w:tentative="1">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cs="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cs="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377" w15:restartNumberingAfterBreak="0">
    <w:nsid w:val="37F32F85"/>
    <w:multiLevelType w:val="hybridMultilevel"/>
    <w:tmpl w:val="D3A27C5E"/>
    <w:lvl w:ilvl="0" w:tplc="BE869B6E">
      <w:start w:val="1"/>
      <w:numFmt w:val="decimal"/>
      <w:lvlText w:val="%1."/>
      <w:lvlJc w:val="left"/>
      <w:pPr>
        <w:ind w:left="360" w:hanging="360"/>
      </w:pPr>
      <w:rPr>
        <w:b w:val="0"/>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78" w15:restartNumberingAfterBreak="0">
    <w:nsid w:val="388A3B1F"/>
    <w:multiLevelType w:val="hybridMultilevel"/>
    <w:tmpl w:val="8A88EAB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79" w15:restartNumberingAfterBreak="0">
    <w:nsid w:val="38FE28E9"/>
    <w:multiLevelType w:val="hybridMultilevel"/>
    <w:tmpl w:val="6AC697D2"/>
    <w:lvl w:ilvl="0" w:tplc="0DC46BEE">
      <w:start w:val="1"/>
      <w:numFmt w:val="bullet"/>
      <w:lvlText w:val="-"/>
      <w:lvlJc w:val="left"/>
      <w:pPr>
        <w:ind w:left="1080" w:hanging="360"/>
      </w:pPr>
      <w:rPr>
        <w:rFonts w:ascii="Times New Roman" w:hAnsi="Times New Roman" w:cs="Times New Roman" w:hint="default"/>
        <w:color w:val="auto"/>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380" w15:restartNumberingAfterBreak="0">
    <w:nsid w:val="39855A7F"/>
    <w:multiLevelType w:val="hybridMultilevel"/>
    <w:tmpl w:val="51F0D07A"/>
    <w:lvl w:ilvl="0" w:tplc="E20A4298">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1" w15:restartNumberingAfterBreak="0">
    <w:nsid w:val="398D15CC"/>
    <w:multiLevelType w:val="hybridMultilevel"/>
    <w:tmpl w:val="18FAA122"/>
    <w:lvl w:ilvl="0" w:tplc="2CAE8CA2">
      <w:start w:val="1"/>
      <w:numFmt w:val="lowerLetter"/>
      <w:lvlText w:val="%1."/>
      <w:lvlJc w:val="left"/>
      <w:pPr>
        <w:ind w:left="360" w:hanging="360"/>
      </w:pPr>
      <w:rPr>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2" w15:restartNumberingAfterBreak="0">
    <w:nsid w:val="39D2640F"/>
    <w:multiLevelType w:val="hybridMultilevel"/>
    <w:tmpl w:val="C99AD5D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83" w15:restartNumberingAfterBreak="0">
    <w:nsid w:val="3A19078A"/>
    <w:multiLevelType w:val="hybridMultilevel"/>
    <w:tmpl w:val="D00E2CD0"/>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4" w15:restartNumberingAfterBreak="0">
    <w:nsid w:val="3A231EDB"/>
    <w:multiLevelType w:val="hybridMultilevel"/>
    <w:tmpl w:val="C4BCE20A"/>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385" w15:restartNumberingAfterBreak="0">
    <w:nsid w:val="3A6D2495"/>
    <w:multiLevelType w:val="hybridMultilevel"/>
    <w:tmpl w:val="408CC40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86" w15:restartNumberingAfterBreak="0">
    <w:nsid w:val="3A8779F9"/>
    <w:multiLevelType w:val="hybridMultilevel"/>
    <w:tmpl w:val="7A50CA0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87" w15:restartNumberingAfterBreak="0">
    <w:nsid w:val="3A93600D"/>
    <w:multiLevelType w:val="hybridMultilevel"/>
    <w:tmpl w:val="5316CCC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8" w15:restartNumberingAfterBreak="0">
    <w:nsid w:val="3A9E7939"/>
    <w:multiLevelType w:val="hybridMultilevel"/>
    <w:tmpl w:val="C3B0A860"/>
    <w:lvl w:ilvl="0" w:tplc="3806BFF6">
      <w:start w:val="1"/>
      <w:numFmt w:val="lowerLetter"/>
      <w:lvlText w:val="%1."/>
      <w:lvlJc w:val="left"/>
      <w:pPr>
        <w:ind w:left="360" w:hanging="360"/>
      </w:pPr>
      <w:rPr>
        <w:rFonts w:hint="default"/>
        <w:color w:val="231F20"/>
      </w:r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389" w15:restartNumberingAfterBreak="0">
    <w:nsid w:val="3AB90588"/>
    <w:multiLevelType w:val="hybridMultilevel"/>
    <w:tmpl w:val="CD4EB87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90" w15:restartNumberingAfterBreak="0">
    <w:nsid w:val="3AC85D13"/>
    <w:multiLevelType w:val="hybridMultilevel"/>
    <w:tmpl w:val="D8B2B892"/>
    <w:lvl w:ilvl="0" w:tplc="C28055FE">
      <w:start w:val="3"/>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1" w15:restartNumberingAfterBreak="0">
    <w:nsid w:val="3AE9408F"/>
    <w:multiLevelType w:val="hybridMultilevel"/>
    <w:tmpl w:val="BF86ED3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2" w15:restartNumberingAfterBreak="0">
    <w:nsid w:val="3B11378A"/>
    <w:multiLevelType w:val="hybridMultilevel"/>
    <w:tmpl w:val="CDCA722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393" w15:restartNumberingAfterBreak="0">
    <w:nsid w:val="3B1B3AD8"/>
    <w:multiLevelType w:val="hybridMultilevel"/>
    <w:tmpl w:val="A3AECA0C"/>
    <w:lvl w:ilvl="0" w:tplc="BC4C2478">
      <w:start w:val="1"/>
      <w:numFmt w:val="lowerLetter"/>
      <w:lvlText w:val="%1."/>
      <w:lvlJc w:val="left"/>
      <w:pPr>
        <w:ind w:left="360" w:hanging="360"/>
      </w:pPr>
      <w:rPr>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94" w15:restartNumberingAfterBreak="0">
    <w:nsid w:val="3B6F5101"/>
    <w:multiLevelType w:val="hybridMultilevel"/>
    <w:tmpl w:val="9B36E3C8"/>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1B" w:tentative="1">
      <w:start w:val="1"/>
      <w:numFmt w:val="bullet"/>
      <w:lvlText w:val=""/>
      <w:lvlJc w:val="left"/>
      <w:pPr>
        <w:ind w:left="2520" w:hanging="360"/>
      </w:pPr>
      <w:rPr>
        <w:rFonts w:ascii="Wingdings" w:hAnsi="Wingdings" w:hint="default"/>
      </w:rPr>
    </w:lvl>
    <w:lvl w:ilvl="3" w:tplc="0409000F" w:tentative="1">
      <w:start w:val="1"/>
      <w:numFmt w:val="bullet"/>
      <w:lvlText w:val=""/>
      <w:lvlJc w:val="left"/>
      <w:pPr>
        <w:ind w:left="3240" w:hanging="360"/>
      </w:pPr>
      <w:rPr>
        <w:rFonts w:ascii="Symbol" w:hAnsi="Symbol" w:hint="default"/>
      </w:rPr>
    </w:lvl>
    <w:lvl w:ilvl="4" w:tplc="04090019" w:tentative="1">
      <w:start w:val="1"/>
      <w:numFmt w:val="bullet"/>
      <w:lvlText w:val="o"/>
      <w:lvlJc w:val="left"/>
      <w:pPr>
        <w:ind w:left="3960" w:hanging="360"/>
      </w:pPr>
      <w:rPr>
        <w:rFonts w:ascii="Courier New" w:hAnsi="Courier New" w:cs="Courier New" w:hint="default"/>
      </w:rPr>
    </w:lvl>
    <w:lvl w:ilvl="5" w:tplc="0409001B" w:tentative="1">
      <w:start w:val="1"/>
      <w:numFmt w:val="bullet"/>
      <w:lvlText w:val=""/>
      <w:lvlJc w:val="left"/>
      <w:pPr>
        <w:ind w:left="4680" w:hanging="360"/>
      </w:pPr>
      <w:rPr>
        <w:rFonts w:ascii="Wingdings" w:hAnsi="Wingdings" w:hint="default"/>
      </w:rPr>
    </w:lvl>
    <w:lvl w:ilvl="6" w:tplc="0409000F" w:tentative="1">
      <w:start w:val="1"/>
      <w:numFmt w:val="bullet"/>
      <w:lvlText w:val=""/>
      <w:lvlJc w:val="left"/>
      <w:pPr>
        <w:ind w:left="5400" w:hanging="360"/>
      </w:pPr>
      <w:rPr>
        <w:rFonts w:ascii="Symbol" w:hAnsi="Symbol" w:hint="default"/>
      </w:rPr>
    </w:lvl>
    <w:lvl w:ilvl="7" w:tplc="04090019" w:tentative="1">
      <w:start w:val="1"/>
      <w:numFmt w:val="bullet"/>
      <w:lvlText w:val="o"/>
      <w:lvlJc w:val="left"/>
      <w:pPr>
        <w:ind w:left="6120" w:hanging="360"/>
      </w:pPr>
      <w:rPr>
        <w:rFonts w:ascii="Courier New" w:hAnsi="Courier New" w:cs="Courier New" w:hint="default"/>
      </w:rPr>
    </w:lvl>
    <w:lvl w:ilvl="8" w:tplc="0409001B" w:tentative="1">
      <w:start w:val="1"/>
      <w:numFmt w:val="bullet"/>
      <w:lvlText w:val=""/>
      <w:lvlJc w:val="left"/>
      <w:pPr>
        <w:ind w:left="6840" w:hanging="360"/>
      </w:pPr>
      <w:rPr>
        <w:rFonts w:ascii="Wingdings" w:hAnsi="Wingdings" w:hint="default"/>
      </w:rPr>
    </w:lvl>
  </w:abstractNum>
  <w:abstractNum w:abstractNumId="395" w15:restartNumberingAfterBreak="0">
    <w:nsid w:val="3BB00548"/>
    <w:multiLevelType w:val="hybridMultilevel"/>
    <w:tmpl w:val="9B5ECD4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6" w15:restartNumberingAfterBreak="0">
    <w:nsid w:val="3BF72182"/>
    <w:multiLevelType w:val="hybridMultilevel"/>
    <w:tmpl w:val="A21CA5E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97" w15:restartNumberingAfterBreak="0">
    <w:nsid w:val="3D0A7809"/>
    <w:multiLevelType w:val="hybridMultilevel"/>
    <w:tmpl w:val="44BC427C"/>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398" w15:restartNumberingAfterBreak="0">
    <w:nsid w:val="3D1A5571"/>
    <w:multiLevelType w:val="hybridMultilevel"/>
    <w:tmpl w:val="107E0CA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9" w15:restartNumberingAfterBreak="0">
    <w:nsid w:val="3D3D19DA"/>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00" w15:restartNumberingAfterBreak="0">
    <w:nsid w:val="3D5B01E5"/>
    <w:multiLevelType w:val="hybridMultilevel"/>
    <w:tmpl w:val="F4E6D7A8"/>
    <w:lvl w:ilvl="0" w:tplc="81FC025E">
      <w:start w:val="1"/>
      <w:numFmt w:val="lowerLetter"/>
      <w:lvlText w:val="%1."/>
      <w:lvlJc w:val="left"/>
      <w:pPr>
        <w:ind w:left="360" w:hanging="360"/>
      </w:p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01" w15:restartNumberingAfterBreak="0">
    <w:nsid w:val="3DAA5E4D"/>
    <w:multiLevelType w:val="hybridMultilevel"/>
    <w:tmpl w:val="85F45658"/>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D4147D0E">
      <w:start w:val="1"/>
      <w:numFmt w:val="lowerLetter"/>
      <w:lvlText w:val="%3."/>
      <w:lvlJc w:val="left"/>
      <w:pPr>
        <w:ind w:left="1980" w:hanging="360"/>
      </w:pPr>
      <w:rPr>
        <w:rFonts w:hint="default"/>
      </w:r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02" w15:restartNumberingAfterBreak="0">
    <w:nsid w:val="3DD55E60"/>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03" w15:restartNumberingAfterBreak="0">
    <w:nsid w:val="3DDD7DF8"/>
    <w:multiLevelType w:val="hybridMultilevel"/>
    <w:tmpl w:val="F3A2385C"/>
    <w:lvl w:ilvl="0" w:tplc="0DC46BEE">
      <w:start w:val="1"/>
      <w:numFmt w:val="bullet"/>
      <w:lvlText w:val="-"/>
      <w:lvlJc w:val="left"/>
      <w:pPr>
        <w:ind w:left="360" w:hanging="360"/>
      </w:pPr>
      <w:rPr>
        <w:rFonts w:ascii="Times New Roman" w:hAnsi="Times New Roman" w:cs="Times New Roman" w:hint="default"/>
        <w:color w:val="auto"/>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404" w15:restartNumberingAfterBreak="0">
    <w:nsid w:val="3F19547B"/>
    <w:multiLevelType w:val="hybridMultilevel"/>
    <w:tmpl w:val="62584C5C"/>
    <w:lvl w:ilvl="0" w:tplc="080C0001">
      <w:start w:val="1"/>
      <w:numFmt w:val="bullet"/>
      <w:lvlText w:val=""/>
      <w:lvlJc w:val="left"/>
      <w:pPr>
        <w:ind w:left="1050" w:hanging="360"/>
      </w:pPr>
      <w:rPr>
        <w:rFonts w:ascii="Symbol" w:hAnsi="Symbol" w:hint="default"/>
      </w:rPr>
    </w:lvl>
    <w:lvl w:ilvl="1" w:tplc="080C0003" w:tentative="1">
      <w:start w:val="1"/>
      <w:numFmt w:val="bullet"/>
      <w:lvlText w:val="o"/>
      <w:lvlJc w:val="left"/>
      <w:pPr>
        <w:ind w:left="1770" w:hanging="360"/>
      </w:pPr>
      <w:rPr>
        <w:rFonts w:ascii="Courier New" w:hAnsi="Courier New" w:cs="Courier New" w:hint="default"/>
      </w:rPr>
    </w:lvl>
    <w:lvl w:ilvl="2" w:tplc="080C0005" w:tentative="1">
      <w:start w:val="1"/>
      <w:numFmt w:val="bullet"/>
      <w:lvlText w:val=""/>
      <w:lvlJc w:val="left"/>
      <w:pPr>
        <w:ind w:left="2490" w:hanging="360"/>
      </w:pPr>
      <w:rPr>
        <w:rFonts w:ascii="Wingdings" w:hAnsi="Wingdings" w:hint="default"/>
      </w:rPr>
    </w:lvl>
    <w:lvl w:ilvl="3" w:tplc="080C0001" w:tentative="1">
      <w:start w:val="1"/>
      <w:numFmt w:val="bullet"/>
      <w:lvlText w:val=""/>
      <w:lvlJc w:val="left"/>
      <w:pPr>
        <w:ind w:left="3210" w:hanging="360"/>
      </w:pPr>
      <w:rPr>
        <w:rFonts w:ascii="Symbol" w:hAnsi="Symbol" w:hint="default"/>
      </w:rPr>
    </w:lvl>
    <w:lvl w:ilvl="4" w:tplc="080C0003" w:tentative="1">
      <w:start w:val="1"/>
      <w:numFmt w:val="bullet"/>
      <w:lvlText w:val="o"/>
      <w:lvlJc w:val="left"/>
      <w:pPr>
        <w:ind w:left="3930" w:hanging="360"/>
      </w:pPr>
      <w:rPr>
        <w:rFonts w:ascii="Courier New" w:hAnsi="Courier New" w:cs="Courier New" w:hint="default"/>
      </w:rPr>
    </w:lvl>
    <w:lvl w:ilvl="5" w:tplc="080C0005" w:tentative="1">
      <w:start w:val="1"/>
      <w:numFmt w:val="bullet"/>
      <w:lvlText w:val=""/>
      <w:lvlJc w:val="left"/>
      <w:pPr>
        <w:ind w:left="4650" w:hanging="360"/>
      </w:pPr>
      <w:rPr>
        <w:rFonts w:ascii="Wingdings" w:hAnsi="Wingdings" w:hint="default"/>
      </w:rPr>
    </w:lvl>
    <w:lvl w:ilvl="6" w:tplc="080C0001" w:tentative="1">
      <w:start w:val="1"/>
      <w:numFmt w:val="bullet"/>
      <w:lvlText w:val=""/>
      <w:lvlJc w:val="left"/>
      <w:pPr>
        <w:ind w:left="5370" w:hanging="360"/>
      </w:pPr>
      <w:rPr>
        <w:rFonts w:ascii="Symbol" w:hAnsi="Symbol" w:hint="default"/>
      </w:rPr>
    </w:lvl>
    <w:lvl w:ilvl="7" w:tplc="080C0003" w:tentative="1">
      <w:start w:val="1"/>
      <w:numFmt w:val="bullet"/>
      <w:lvlText w:val="o"/>
      <w:lvlJc w:val="left"/>
      <w:pPr>
        <w:ind w:left="6090" w:hanging="360"/>
      </w:pPr>
      <w:rPr>
        <w:rFonts w:ascii="Courier New" w:hAnsi="Courier New" w:cs="Courier New" w:hint="default"/>
      </w:rPr>
    </w:lvl>
    <w:lvl w:ilvl="8" w:tplc="080C0005" w:tentative="1">
      <w:start w:val="1"/>
      <w:numFmt w:val="bullet"/>
      <w:lvlText w:val=""/>
      <w:lvlJc w:val="left"/>
      <w:pPr>
        <w:ind w:left="6810" w:hanging="360"/>
      </w:pPr>
      <w:rPr>
        <w:rFonts w:ascii="Wingdings" w:hAnsi="Wingdings" w:hint="default"/>
      </w:rPr>
    </w:lvl>
  </w:abstractNum>
  <w:abstractNum w:abstractNumId="405" w15:restartNumberingAfterBreak="0">
    <w:nsid w:val="3F1D7D66"/>
    <w:multiLevelType w:val="hybridMultilevel"/>
    <w:tmpl w:val="2F10F3F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6" w15:restartNumberingAfterBreak="0">
    <w:nsid w:val="3F4E4EE6"/>
    <w:multiLevelType w:val="hybridMultilevel"/>
    <w:tmpl w:val="1AE4DC3C"/>
    <w:lvl w:ilvl="0" w:tplc="08130019">
      <w:start w:val="1"/>
      <w:numFmt w:val="lowerLetter"/>
      <w:lvlText w:val="%1."/>
      <w:lvlJc w:val="left"/>
      <w:pPr>
        <w:ind w:left="360" w:hanging="360"/>
      </w:pPr>
    </w:lvl>
    <w:lvl w:ilvl="1" w:tplc="08130019">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407" w15:restartNumberingAfterBreak="0">
    <w:nsid w:val="3F5032CA"/>
    <w:multiLevelType w:val="hybridMultilevel"/>
    <w:tmpl w:val="4CB06B42"/>
    <w:lvl w:ilvl="0" w:tplc="6D9EA9D2">
      <w:start w:val="1"/>
      <w:numFmt w:val="bullet"/>
      <w:lvlText w:val="-"/>
      <w:lvlJc w:val="left"/>
      <w:pPr>
        <w:ind w:left="717" w:hanging="360"/>
      </w:pPr>
      <w:rPr>
        <w:rFonts w:ascii="Symbol" w:hAnsi="Symbol" w:hint="default"/>
      </w:rPr>
    </w:lvl>
    <w:lvl w:ilvl="1" w:tplc="6D9EA9D2">
      <w:start w:val="1"/>
      <w:numFmt w:val="bullet"/>
      <w:lvlText w:val="-"/>
      <w:lvlJc w:val="left"/>
      <w:pPr>
        <w:ind w:left="1437" w:hanging="360"/>
      </w:pPr>
      <w:rPr>
        <w:rFonts w:ascii="Symbol" w:hAnsi="Symbol"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408" w15:restartNumberingAfterBreak="0">
    <w:nsid w:val="3F7C40DA"/>
    <w:multiLevelType w:val="hybridMultilevel"/>
    <w:tmpl w:val="77E4F15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09" w15:restartNumberingAfterBreak="0">
    <w:nsid w:val="3F864786"/>
    <w:multiLevelType w:val="hybridMultilevel"/>
    <w:tmpl w:val="92846D1E"/>
    <w:lvl w:ilvl="0" w:tplc="0AEC5EAE">
      <w:start w:val="1"/>
      <w:numFmt w:val="decimal"/>
      <w:lvlText w:val="(%1)"/>
      <w:lvlJc w:val="left"/>
      <w:pPr>
        <w:ind w:left="4046" w:hanging="360"/>
      </w:pPr>
      <w:rPr>
        <w:rFonts w:hint="default"/>
      </w:rPr>
    </w:lvl>
    <w:lvl w:ilvl="1" w:tplc="080C0019" w:tentative="1">
      <w:start w:val="1"/>
      <w:numFmt w:val="lowerLetter"/>
      <w:lvlText w:val="%2."/>
      <w:lvlJc w:val="left"/>
      <w:pPr>
        <w:ind w:left="4766" w:hanging="360"/>
      </w:pPr>
    </w:lvl>
    <w:lvl w:ilvl="2" w:tplc="080C001B" w:tentative="1">
      <w:start w:val="1"/>
      <w:numFmt w:val="lowerRoman"/>
      <w:lvlText w:val="%3."/>
      <w:lvlJc w:val="right"/>
      <w:pPr>
        <w:ind w:left="5486" w:hanging="180"/>
      </w:pPr>
    </w:lvl>
    <w:lvl w:ilvl="3" w:tplc="080C000F" w:tentative="1">
      <w:start w:val="1"/>
      <w:numFmt w:val="decimal"/>
      <w:lvlText w:val="%4."/>
      <w:lvlJc w:val="left"/>
      <w:pPr>
        <w:ind w:left="6206" w:hanging="360"/>
      </w:pPr>
    </w:lvl>
    <w:lvl w:ilvl="4" w:tplc="080C0019" w:tentative="1">
      <w:start w:val="1"/>
      <w:numFmt w:val="lowerLetter"/>
      <w:lvlText w:val="%5."/>
      <w:lvlJc w:val="left"/>
      <w:pPr>
        <w:ind w:left="6926" w:hanging="360"/>
      </w:pPr>
    </w:lvl>
    <w:lvl w:ilvl="5" w:tplc="080C001B" w:tentative="1">
      <w:start w:val="1"/>
      <w:numFmt w:val="lowerRoman"/>
      <w:lvlText w:val="%6."/>
      <w:lvlJc w:val="right"/>
      <w:pPr>
        <w:ind w:left="7646" w:hanging="180"/>
      </w:pPr>
    </w:lvl>
    <w:lvl w:ilvl="6" w:tplc="080C000F" w:tentative="1">
      <w:start w:val="1"/>
      <w:numFmt w:val="decimal"/>
      <w:lvlText w:val="%7."/>
      <w:lvlJc w:val="left"/>
      <w:pPr>
        <w:ind w:left="8366" w:hanging="360"/>
      </w:pPr>
    </w:lvl>
    <w:lvl w:ilvl="7" w:tplc="080C0019" w:tentative="1">
      <w:start w:val="1"/>
      <w:numFmt w:val="lowerLetter"/>
      <w:lvlText w:val="%8."/>
      <w:lvlJc w:val="left"/>
      <w:pPr>
        <w:ind w:left="9086" w:hanging="360"/>
      </w:pPr>
    </w:lvl>
    <w:lvl w:ilvl="8" w:tplc="080C001B" w:tentative="1">
      <w:start w:val="1"/>
      <w:numFmt w:val="lowerRoman"/>
      <w:lvlText w:val="%9."/>
      <w:lvlJc w:val="right"/>
      <w:pPr>
        <w:ind w:left="9806" w:hanging="180"/>
      </w:pPr>
    </w:lvl>
  </w:abstractNum>
  <w:abstractNum w:abstractNumId="410" w15:restartNumberingAfterBreak="0">
    <w:nsid w:val="3F9A361B"/>
    <w:multiLevelType w:val="hybridMultilevel"/>
    <w:tmpl w:val="F3D24BB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11" w15:restartNumberingAfterBreak="0">
    <w:nsid w:val="3FA674F3"/>
    <w:multiLevelType w:val="hybridMultilevel"/>
    <w:tmpl w:val="DB26BAD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12" w15:restartNumberingAfterBreak="0">
    <w:nsid w:val="3FBE285B"/>
    <w:multiLevelType w:val="hybridMultilevel"/>
    <w:tmpl w:val="BCFA6AC4"/>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3" w15:restartNumberingAfterBreak="0">
    <w:nsid w:val="3FDD4C36"/>
    <w:multiLevelType w:val="hybridMultilevel"/>
    <w:tmpl w:val="ED56935A"/>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414" w15:restartNumberingAfterBreak="0">
    <w:nsid w:val="3FEC0D96"/>
    <w:multiLevelType w:val="hybridMultilevel"/>
    <w:tmpl w:val="EFBCAB7C"/>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5" w15:restartNumberingAfterBreak="0">
    <w:nsid w:val="403C7E75"/>
    <w:multiLevelType w:val="hybridMultilevel"/>
    <w:tmpl w:val="3C7CC5E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16" w15:restartNumberingAfterBreak="0">
    <w:nsid w:val="40816880"/>
    <w:multiLevelType w:val="hybridMultilevel"/>
    <w:tmpl w:val="1BF6F23C"/>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417" w15:restartNumberingAfterBreak="0">
    <w:nsid w:val="40885DD4"/>
    <w:multiLevelType w:val="hybridMultilevel"/>
    <w:tmpl w:val="D144C27A"/>
    <w:lvl w:ilvl="0" w:tplc="FFFFFFFF">
      <w:start w:val="1"/>
      <w:numFmt w:val="lowerLetter"/>
      <w:lvlText w:val="%1."/>
      <w:lvlJc w:val="left"/>
      <w:pPr>
        <w:ind w:left="360" w:hanging="360"/>
      </w:pPr>
      <w:rPr>
        <w:rFonts w:ascii="Trebuchet MS" w:hAnsi="Trebuchet MS" w:hint="default"/>
        <w:color w:val="auto"/>
        <w:sz w:val="19"/>
        <w:szCs w:val="19"/>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18" w15:restartNumberingAfterBreak="0">
    <w:nsid w:val="40C9129D"/>
    <w:multiLevelType w:val="hybridMultilevel"/>
    <w:tmpl w:val="9036E43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9" w15:restartNumberingAfterBreak="0">
    <w:nsid w:val="40D9076E"/>
    <w:multiLevelType w:val="hybridMultilevel"/>
    <w:tmpl w:val="8C0E5C5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20" w15:restartNumberingAfterBreak="0">
    <w:nsid w:val="416B66C4"/>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21" w15:restartNumberingAfterBreak="0">
    <w:nsid w:val="417E2EBC"/>
    <w:multiLevelType w:val="hybridMultilevel"/>
    <w:tmpl w:val="3F18E73A"/>
    <w:lvl w:ilvl="0" w:tplc="080C0019">
      <w:start w:val="1"/>
      <w:numFmt w:val="lowerLetter"/>
      <w:lvlText w:val="%1."/>
      <w:lvlJc w:val="left"/>
      <w:pPr>
        <w:ind w:left="587" w:hanging="360"/>
      </w:pPr>
    </w:lvl>
    <w:lvl w:ilvl="1" w:tplc="080C0019" w:tentative="1">
      <w:start w:val="1"/>
      <w:numFmt w:val="lowerLetter"/>
      <w:lvlText w:val="%2."/>
      <w:lvlJc w:val="left"/>
      <w:pPr>
        <w:ind w:left="1307" w:hanging="360"/>
      </w:pPr>
    </w:lvl>
    <w:lvl w:ilvl="2" w:tplc="080C001B" w:tentative="1">
      <w:start w:val="1"/>
      <w:numFmt w:val="lowerRoman"/>
      <w:lvlText w:val="%3."/>
      <w:lvlJc w:val="right"/>
      <w:pPr>
        <w:ind w:left="2027" w:hanging="180"/>
      </w:pPr>
    </w:lvl>
    <w:lvl w:ilvl="3" w:tplc="080C000F" w:tentative="1">
      <w:start w:val="1"/>
      <w:numFmt w:val="decimal"/>
      <w:lvlText w:val="%4."/>
      <w:lvlJc w:val="left"/>
      <w:pPr>
        <w:ind w:left="2747" w:hanging="360"/>
      </w:pPr>
    </w:lvl>
    <w:lvl w:ilvl="4" w:tplc="080C0019" w:tentative="1">
      <w:start w:val="1"/>
      <w:numFmt w:val="lowerLetter"/>
      <w:lvlText w:val="%5."/>
      <w:lvlJc w:val="left"/>
      <w:pPr>
        <w:ind w:left="3467" w:hanging="360"/>
      </w:pPr>
    </w:lvl>
    <w:lvl w:ilvl="5" w:tplc="080C001B" w:tentative="1">
      <w:start w:val="1"/>
      <w:numFmt w:val="lowerRoman"/>
      <w:lvlText w:val="%6."/>
      <w:lvlJc w:val="right"/>
      <w:pPr>
        <w:ind w:left="4187" w:hanging="180"/>
      </w:pPr>
    </w:lvl>
    <w:lvl w:ilvl="6" w:tplc="080C000F" w:tentative="1">
      <w:start w:val="1"/>
      <w:numFmt w:val="decimal"/>
      <w:lvlText w:val="%7."/>
      <w:lvlJc w:val="left"/>
      <w:pPr>
        <w:ind w:left="4907" w:hanging="360"/>
      </w:pPr>
    </w:lvl>
    <w:lvl w:ilvl="7" w:tplc="080C0019" w:tentative="1">
      <w:start w:val="1"/>
      <w:numFmt w:val="lowerLetter"/>
      <w:lvlText w:val="%8."/>
      <w:lvlJc w:val="left"/>
      <w:pPr>
        <w:ind w:left="5627" w:hanging="360"/>
      </w:pPr>
    </w:lvl>
    <w:lvl w:ilvl="8" w:tplc="080C001B" w:tentative="1">
      <w:start w:val="1"/>
      <w:numFmt w:val="lowerRoman"/>
      <w:lvlText w:val="%9."/>
      <w:lvlJc w:val="right"/>
      <w:pPr>
        <w:ind w:left="6347" w:hanging="180"/>
      </w:pPr>
    </w:lvl>
  </w:abstractNum>
  <w:abstractNum w:abstractNumId="422" w15:restartNumberingAfterBreak="0">
    <w:nsid w:val="41BA3C9A"/>
    <w:multiLevelType w:val="hybridMultilevel"/>
    <w:tmpl w:val="62C6A5B0"/>
    <w:lvl w:ilvl="0" w:tplc="81FC025E">
      <w:start w:val="1"/>
      <w:numFmt w:val="bullet"/>
      <w:lvlText w:val="-"/>
      <w:lvlJc w:val="left"/>
      <w:pPr>
        <w:ind w:left="360" w:hanging="360"/>
      </w:pPr>
      <w:rPr>
        <w:rFonts w:ascii="Symbol" w:hAnsi="Symbol" w:hint="default"/>
      </w:rPr>
    </w:lvl>
    <w:lvl w:ilvl="1" w:tplc="04090019">
      <w:start w:val="1"/>
      <w:numFmt w:val="bullet"/>
      <w:lvlText w:val="-"/>
      <w:lvlJc w:val="left"/>
      <w:pPr>
        <w:ind w:left="1080" w:hanging="360"/>
      </w:pPr>
      <w:rPr>
        <w:rFonts w:ascii="Symbol" w:hAnsi="Symbol" w:hint="default"/>
      </w:rPr>
    </w:lvl>
    <w:lvl w:ilvl="2" w:tplc="0409001B" w:tentative="1">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423" w15:restartNumberingAfterBreak="0">
    <w:nsid w:val="41E370C9"/>
    <w:multiLevelType w:val="hybridMultilevel"/>
    <w:tmpl w:val="5608FD6E"/>
    <w:lvl w:ilvl="0" w:tplc="E72E53A6">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24" w15:restartNumberingAfterBreak="0">
    <w:nsid w:val="42922A34"/>
    <w:multiLevelType w:val="hybridMultilevel"/>
    <w:tmpl w:val="D144C27A"/>
    <w:lvl w:ilvl="0" w:tplc="6676148E">
      <w:start w:val="1"/>
      <w:numFmt w:val="lowerLetter"/>
      <w:lvlText w:val="%1."/>
      <w:lvlJc w:val="left"/>
      <w:pPr>
        <w:ind w:left="360" w:hanging="360"/>
      </w:pPr>
      <w:rPr>
        <w:rFonts w:ascii="Trebuchet MS" w:hAnsi="Trebuchet MS" w:hint="default"/>
        <w:color w:val="auto"/>
        <w:sz w:val="19"/>
        <w:szCs w:val="19"/>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5" w15:restartNumberingAfterBreak="0">
    <w:nsid w:val="42934D99"/>
    <w:multiLevelType w:val="hybridMultilevel"/>
    <w:tmpl w:val="5224C27E"/>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426" w15:restartNumberingAfterBreak="0">
    <w:nsid w:val="42D9395F"/>
    <w:multiLevelType w:val="hybridMultilevel"/>
    <w:tmpl w:val="3C24B39C"/>
    <w:lvl w:ilvl="0" w:tplc="D94E370E">
      <w:start w:val="1"/>
      <w:numFmt w:val="decimal"/>
      <w:lvlText w:val="%1."/>
      <w:lvlJc w:val="left"/>
      <w:pPr>
        <w:ind w:left="1080" w:hanging="360"/>
      </w:pPr>
      <w:rPr>
        <w:i w:val="0"/>
      </w:rPr>
    </w:lvl>
    <w:lvl w:ilvl="1" w:tplc="080C0019" w:tentative="1">
      <w:start w:val="1"/>
      <w:numFmt w:val="lowerLetter"/>
      <w:lvlText w:val="%2."/>
      <w:lvlJc w:val="left"/>
      <w:pPr>
        <w:ind w:left="1800" w:hanging="360"/>
      </w:pPr>
    </w:lvl>
    <w:lvl w:ilvl="2" w:tplc="080C001B" w:tentative="1">
      <w:start w:val="1"/>
      <w:numFmt w:val="lowerRoman"/>
      <w:lvlText w:val="%3."/>
      <w:lvlJc w:val="right"/>
      <w:pPr>
        <w:ind w:left="2520" w:hanging="180"/>
      </w:pPr>
    </w:lvl>
    <w:lvl w:ilvl="3" w:tplc="080C000F" w:tentative="1">
      <w:start w:val="1"/>
      <w:numFmt w:val="decimal"/>
      <w:lvlText w:val="%4."/>
      <w:lvlJc w:val="left"/>
      <w:pPr>
        <w:ind w:left="3240" w:hanging="360"/>
      </w:pPr>
    </w:lvl>
    <w:lvl w:ilvl="4" w:tplc="080C0019" w:tentative="1">
      <w:start w:val="1"/>
      <w:numFmt w:val="lowerLetter"/>
      <w:lvlText w:val="%5."/>
      <w:lvlJc w:val="left"/>
      <w:pPr>
        <w:ind w:left="3960" w:hanging="360"/>
      </w:pPr>
    </w:lvl>
    <w:lvl w:ilvl="5" w:tplc="080C001B" w:tentative="1">
      <w:start w:val="1"/>
      <w:numFmt w:val="lowerRoman"/>
      <w:lvlText w:val="%6."/>
      <w:lvlJc w:val="right"/>
      <w:pPr>
        <w:ind w:left="4680" w:hanging="180"/>
      </w:pPr>
    </w:lvl>
    <w:lvl w:ilvl="6" w:tplc="080C000F" w:tentative="1">
      <w:start w:val="1"/>
      <w:numFmt w:val="decimal"/>
      <w:lvlText w:val="%7."/>
      <w:lvlJc w:val="left"/>
      <w:pPr>
        <w:ind w:left="5400" w:hanging="360"/>
      </w:pPr>
    </w:lvl>
    <w:lvl w:ilvl="7" w:tplc="080C0019" w:tentative="1">
      <w:start w:val="1"/>
      <w:numFmt w:val="lowerLetter"/>
      <w:lvlText w:val="%8."/>
      <w:lvlJc w:val="left"/>
      <w:pPr>
        <w:ind w:left="6120" w:hanging="360"/>
      </w:pPr>
    </w:lvl>
    <w:lvl w:ilvl="8" w:tplc="080C001B" w:tentative="1">
      <w:start w:val="1"/>
      <w:numFmt w:val="lowerRoman"/>
      <w:lvlText w:val="%9."/>
      <w:lvlJc w:val="right"/>
      <w:pPr>
        <w:ind w:left="6840" w:hanging="180"/>
      </w:pPr>
    </w:lvl>
  </w:abstractNum>
  <w:abstractNum w:abstractNumId="427" w15:restartNumberingAfterBreak="0">
    <w:nsid w:val="42EB6F0E"/>
    <w:multiLevelType w:val="hybridMultilevel"/>
    <w:tmpl w:val="9AD8E876"/>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8" w15:restartNumberingAfterBreak="0">
    <w:nsid w:val="43710FB9"/>
    <w:multiLevelType w:val="hybridMultilevel"/>
    <w:tmpl w:val="854EAC0C"/>
    <w:lvl w:ilvl="0" w:tplc="04090019">
      <w:start w:val="1"/>
      <w:numFmt w:val="lowerLetter"/>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9" w15:restartNumberingAfterBreak="0">
    <w:nsid w:val="4383483F"/>
    <w:multiLevelType w:val="hybridMultilevel"/>
    <w:tmpl w:val="D12AB2A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0" w15:restartNumberingAfterBreak="0">
    <w:nsid w:val="4399024D"/>
    <w:multiLevelType w:val="hybridMultilevel"/>
    <w:tmpl w:val="FF82DEEE"/>
    <w:lvl w:ilvl="0" w:tplc="E9D07E0E">
      <w:start w:val="3"/>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1" w15:restartNumberingAfterBreak="0">
    <w:nsid w:val="43F848AE"/>
    <w:multiLevelType w:val="hybridMultilevel"/>
    <w:tmpl w:val="A0208A34"/>
    <w:lvl w:ilvl="0" w:tplc="6D9EA9D2">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2" w15:restartNumberingAfterBreak="0">
    <w:nsid w:val="44163F1E"/>
    <w:multiLevelType w:val="hybridMultilevel"/>
    <w:tmpl w:val="40F4629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33" w15:restartNumberingAfterBreak="0">
    <w:nsid w:val="444667AB"/>
    <w:multiLevelType w:val="hybridMultilevel"/>
    <w:tmpl w:val="8BEA059E"/>
    <w:lvl w:ilvl="0" w:tplc="E370BDFA">
      <w:start w:val="1"/>
      <w:numFmt w:val="decimal"/>
      <w:lvlText w:val="%1."/>
      <w:lvlJc w:val="left"/>
      <w:pPr>
        <w:ind w:left="360" w:hanging="360"/>
      </w:pPr>
      <w:rPr>
        <w:i w:val="0"/>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434" w15:restartNumberingAfterBreak="0">
    <w:nsid w:val="445E04C4"/>
    <w:multiLevelType w:val="hybridMultilevel"/>
    <w:tmpl w:val="FBA6C38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35" w15:restartNumberingAfterBreak="0">
    <w:nsid w:val="448C5FDC"/>
    <w:multiLevelType w:val="hybridMultilevel"/>
    <w:tmpl w:val="AA72528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36" w15:restartNumberingAfterBreak="0">
    <w:nsid w:val="44BE64CD"/>
    <w:multiLevelType w:val="hybridMultilevel"/>
    <w:tmpl w:val="2932AE3C"/>
    <w:lvl w:ilvl="0" w:tplc="04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37" w15:restartNumberingAfterBreak="0">
    <w:nsid w:val="44C16729"/>
    <w:multiLevelType w:val="hybridMultilevel"/>
    <w:tmpl w:val="C4E2B9CA"/>
    <w:lvl w:ilvl="0" w:tplc="6D9EA9D2">
      <w:start w:val="1"/>
      <w:numFmt w:val="bullet"/>
      <w:lvlText w:val="-"/>
      <w:lvlJc w:val="left"/>
      <w:pPr>
        <w:ind w:left="413" w:hanging="360"/>
      </w:pPr>
      <w:rPr>
        <w:rFonts w:ascii="Symbol" w:hAnsi="Symbol" w:hint="default"/>
        <w:color w:val="auto"/>
      </w:rPr>
    </w:lvl>
    <w:lvl w:ilvl="1" w:tplc="04090003">
      <w:start w:val="1"/>
      <w:numFmt w:val="bullet"/>
      <w:lvlText w:val="o"/>
      <w:lvlJc w:val="left"/>
      <w:pPr>
        <w:ind w:left="424" w:hanging="360"/>
      </w:pPr>
      <w:rPr>
        <w:rFonts w:ascii="Courier New" w:hAnsi="Courier New" w:cs="Courier New" w:hint="default"/>
      </w:rPr>
    </w:lvl>
    <w:lvl w:ilvl="2" w:tplc="04090005">
      <w:start w:val="1"/>
      <w:numFmt w:val="bullet"/>
      <w:lvlText w:val=""/>
      <w:lvlJc w:val="left"/>
      <w:pPr>
        <w:ind w:left="1144" w:hanging="360"/>
      </w:pPr>
      <w:rPr>
        <w:rFonts w:ascii="Wingdings" w:hAnsi="Wingdings" w:hint="default"/>
      </w:rPr>
    </w:lvl>
    <w:lvl w:ilvl="3" w:tplc="04090001">
      <w:start w:val="1"/>
      <w:numFmt w:val="bullet"/>
      <w:lvlText w:val=""/>
      <w:lvlJc w:val="left"/>
      <w:pPr>
        <w:ind w:left="1864" w:hanging="360"/>
      </w:pPr>
      <w:rPr>
        <w:rFonts w:ascii="Symbol" w:hAnsi="Symbol" w:hint="default"/>
      </w:rPr>
    </w:lvl>
    <w:lvl w:ilvl="4" w:tplc="04090003">
      <w:start w:val="1"/>
      <w:numFmt w:val="bullet"/>
      <w:lvlText w:val="o"/>
      <w:lvlJc w:val="left"/>
      <w:pPr>
        <w:ind w:left="2584" w:hanging="360"/>
      </w:pPr>
      <w:rPr>
        <w:rFonts w:ascii="Courier New" w:hAnsi="Courier New" w:cs="Courier New" w:hint="default"/>
      </w:rPr>
    </w:lvl>
    <w:lvl w:ilvl="5" w:tplc="04090005">
      <w:start w:val="1"/>
      <w:numFmt w:val="bullet"/>
      <w:lvlText w:val=""/>
      <w:lvlJc w:val="left"/>
      <w:pPr>
        <w:ind w:left="3304" w:hanging="360"/>
      </w:pPr>
      <w:rPr>
        <w:rFonts w:ascii="Wingdings" w:hAnsi="Wingdings" w:hint="default"/>
      </w:rPr>
    </w:lvl>
    <w:lvl w:ilvl="6" w:tplc="04090001">
      <w:start w:val="1"/>
      <w:numFmt w:val="bullet"/>
      <w:lvlText w:val=""/>
      <w:lvlJc w:val="left"/>
      <w:pPr>
        <w:ind w:left="4024" w:hanging="360"/>
      </w:pPr>
      <w:rPr>
        <w:rFonts w:ascii="Symbol" w:hAnsi="Symbol" w:hint="default"/>
      </w:rPr>
    </w:lvl>
    <w:lvl w:ilvl="7" w:tplc="04090003">
      <w:start w:val="1"/>
      <w:numFmt w:val="bullet"/>
      <w:lvlText w:val="o"/>
      <w:lvlJc w:val="left"/>
      <w:pPr>
        <w:ind w:left="4744" w:hanging="360"/>
      </w:pPr>
      <w:rPr>
        <w:rFonts w:ascii="Courier New" w:hAnsi="Courier New" w:cs="Courier New" w:hint="default"/>
      </w:rPr>
    </w:lvl>
    <w:lvl w:ilvl="8" w:tplc="04090005">
      <w:start w:val="1"/>
      <w:numFmt w:val="bullet"/>
      <w:lvlText w:val=""/>
      <w:lvlJc w:val="left"/>
      <w:pPr>
        <w:ind w:left="5464" w:hanging="360"/>
      </w:pPr>
      <w:rPr>
        <w:rFonts w:ascii="Wingdings" w:hAnsi="Wingdings" w:hint="default"/>
      </w:rPr>
    </w:lvl>
  </w:abstractNum>
  <w:abstractNum w:abstractNumId="438" w15:restartNumberingAfterBreak="0">
    <w:nsid w:val="44F93EEA"/>
    <w:multiLevelType w:val="hybridMultilevel"/>
    <w:tmpl w:val="C8EA4C8C"/>
    <w:lvl w:ilvl="0" w:tplc="080C0017">
      <w:start w:val="1"/>
      <w:numFmt w:val="lowerLetter"/>
      <w:lvlText w:val="%1)"/>
      <w:lvlJc w:val="left"/>
      <w:pPr>
        <w:ind w:left="717" w:hanging="360"/>
      </w:pPr>
    </w:lvl>
    <w:lvl w:ilvl="1" w:tplc="080C0019" w:tentative="1">
      <w:start w:val="1"/>
      <w:numFmt w:val="lowerLetter"/>
      <w:lvlText w:val="%2."/>
      <w:lvlJc w:val="left"/>
      <w:pPr>
        <w:ind w:left="1437" w:hanging="360"/>
      </w:pPr>
    </w:lvl>
    <w:lvl w:ilvl="2" w:tplc="080C001B" w:tentative="1">
      <w:start w:val="1"/>
      <w:numFmt w:val="lowerRoman"/>
      <w:lvlText w:val="%3."/>
      <w:lvlJc w:val="right"/>
      <w:pPr>
        <w:ind w:left="2157" w:hanging="180"/>
      </w:pPr>
    </w:lvl>
    <w:lvl w:ilvl="3" w:tplc="080C000F" w:tentative="1">
      <w:start w:val="1"/>
      <w:numFmt w:val="decimal"/>
      <w:lvlText w:val="%4."/>
      <w:lvlJc w:val="left"/>
      <w:pPr>
        <w:ind w:left="2877" w:hanging="360"/>
      </w:pPr>
    </w:lvl>
    <w:lvl w:ilvl="4" w:tplc="080C0019" w:tentative="1">
      <w:start w:val="1"/>
      <w:numFmt w:val="lowerLetter"/>
      <w:lvlText w:val="%5."/>
      <w:lvlJc w:val="left"/>
      <w:pPr>
        <w:ind w:left="3597" w:hanging="360"/>
      </w:pPr>
    </w:lvl>
    <w:lvl w:ilvl="5" w:tplc="080C001B" w:tentative="1">
      <w:start w:val="1"/>
      <w:numFmt w:val="lowerRoman"/>
      <w:lvlText w:val="%6."/>
      <w:lvlJc w:val="right"/>
      <w:pPr>
        <w:ind w:left="4317" w:hanging="180"/>
      </w:pPr>
    </w:lvl>
    <w:lvl w:ilvl="6" w:tplc="080C000F" w:tentative="1">
      <w:start w:val="1"/>
      <w:numFmt w:val="decimal"/>
      <w:lvlText w:val="%7."/>
      <w:lvlJc w:val="left"/>
      <w:pPr>
        <w:ind w:left="5037" w:hanging="360"/>
      </w:pPr>
    </w:lvl>
    <w:lvl w:ilvl="7" w:tplc="080C0019" w:tentative="1">
      <w:start w:val="1"/>
      <w:numFmt w:val="lowerLetter"/>
      <w:lvlText w:val="%8."/>
      <w:lvlJc w:val="left"/>
      <w:pPr>
        <w:ind w:left="5757" w:hanging="360"/>
      </w:pPr>
    </w:lvl>
    <w:lvl w:ilvl="8" w:tplc="080C001B" w:tentative="1">
      <w:start w:val="1"/>
      <w:numFmt w:val="lowerRoman"/>
      <w:lvlText w:val="%9."/>
      <w:lvlJc w:val="right"/>
      <w:pPr>
        <w:ind w:left="6477" w:hanging="180"/>
      </w:pPr>
    </w:lvl>
  </w:abstractNum>
  <w:abstractNum w:abstractNumId="439" w15:restartNumberingAfterBreak="0">
    <w:nsid w:val="452E2F52"/>
    <w:multiLevelType w:val="hybridMultilevel"/>
    <w:tmpl w:val="538690E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40" w15:restartNumberingAfterBreak="0">
    <w:nsid w:val="45366B2B"/>
    <w:multiLevelType w:val="hybridMultilevel"/>
    <w:tmpl w:val="1C9E496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1" w15:restartNumberingAfterBreak="0">
    <w:nsid w:val="459E6FE7"/>
    <w:multiLevelType w:val="hybridMultilevel"/>
    <w:tmpl w:val="6CEE4720"/>
    <w:lvl w:ilvl="0" w:tplc="6D667064">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42" w15:restartNumberingAfterBreak="0">
    <w:nsid w:val="45D657B9"/>
    <w:multiLevelType w:val="hybridMultilevel"/>
    <w:tmpl w:val="3FBEA6BE"/>
    <w:styleLink w:val="OPSOMNR111311"/>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43" w15:restartNumberingAfterBreak="0">
    <w:nsid w:val="45E52EC3"/>
    <w:multiLevelType w:val="hybridMultilevel"/>
    <w:tmpl w:val="7A50CA0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44" w15:restartNumberingAfterBreak="0">
    <w:nsid w:val="460C02B8"/>
    <w:multiLevelType w:val="hybridMultilevel"/>
    <w:tmpl w:val="D540B80E"/>
    <w:lvl w:ilvl="0" w:tplc="6D667064">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45" w15:restartNumberingAfterBreak="0">
    <w:nsid w:val="46445B8E"/>
    <w:multiLevelType w:val="hybridMultilevel"/>
    <w:tmpl w:val="577A6CC2"/>
    <w:lvl w:ilvl="0" w:tplc="6D9EA9D2">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46" w15:restartNumberingAfterBreak="0">
    <w:nsid w:val="465024DC"/>
    <w:multiLevelType w:val="hybridMultilevel"/>
    <w:tmpl w:val="6E10B4E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7" w15:restartNumberingAfterBreak="0">
    <w:nsid w:val="465200D1"/>
    <w:multiLevelType w:val="hybridMultilevel"/>
    <w:tmpl w:val="FB2C4BC4"/>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48" w15:restartNumberingAfterBreak="0">
    <w:nsid w:val="467244E5"/>
    <w:multiLevelType w:val="hybridMultilevel"/>
    <w:tmpl w:val="7AA0E8DE"/>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9" w15:restartNumberingAfterBreak="0">
    <w:nsid w:val="468D55C4"/>
    <w:multiLevelType w:val="hybridMultilevel"/>
    <w:tmpl w:val="287C61E0"/>
    <w:lvl w:ilvl="0" w:tplc="AEFEB352">
      <w:start w:val="1"/>
      <w:numFmt w:val="bullet"/>
      <w:lvlText w:val="-"/>
      <w:lvlJc w:val="left"/>
      <w:pPr>
        <w:ind w:left="720" w:hanging="360"/>
      </w:pPr>
      <w:rPr>
        <w:rFonts w:ascii="Symbol" w:hAnsi="Symbol" w:hint="default"/>
      </w:rPr>
    </w:lvl>
    <w:lvl w:ilvl="1" w:tplc="B068F320">
      <w:start w:val="1"/>
      <w:numFmt w:val="bullet"/>
      <w:lvlText w:val=""/>
      <w:lvlJc w:val="left"/>
      <w:pPr>
        <w:ind w:left="1440" w:hanging="360"/>
      </w:pPr>
      <w:rPr>
        <w:rFonts w:ascii="Symbol" w:eastAsia="Calibri" w:hAnsi="Symbol" w:cs="Helvetica"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450" w15:restartNumberingAfterBreak="0">
    <w:nsid w:val="46B8414E"/>
    <w:multiLevelType w:val="hybridMultilevel"/>
    <w:tmpl w:val="36BAE0B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51" w15:restartNumberingAfterBreak="0">
    <w:nsid w:val="46F32770"/>
    <w:multiLevelType w:val="hybridMultilevel"/>
    <w:tmpl w:val="80E65892"/>
    <w:lvl w:ilvl="0" w:tplc="2E92247C">
      <w:start w:val="1"/>
      <w:numFmt w:val="lowerLetter"/>
      <w:lvlText w:val="%1."/>
      <w:lvlJc w:val="left"/>
      <w:pPr>
        <w:ind w:left="360" w:hanging="360"/>
      </w:pPr>
      <w:rPr>
        <w:rFonts w:ascii="Trebuchet MS" w:hAnsi="Trebuchet MS" w:hint="default"/>
        <w:b/>
        <w:color w:val="auto"/>
        <w:sz w:val="19"/>
        <w:szCs w:val="19"/>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452" w15:restartNumberingAfterBreak="0">
    <w:nsid w:val="46F73737"/>
    <w:multiLevelType w:val="hybridMultilevel"/>
    <w:tmpl w:val="17AA12A4"/>
    <w:lvl w:ilvl="0" w:tplc="1110DA8E">
      <w:start w:val="1"/>
      <w:numFmt w:val="decimal"/>
      <w:lvlText w:val="%1."/>
      <w:lvlJc w:val="left"/>
      <w:pPr>
        <w:ind w:left="360" w:hanging="360"/>
      </w:pPr>
      <w:rPr>
        <w:rFonts w:hint="default"/>
      </w:rPr>
    </w:lvl>
    <w:lvl w:ilvl="1" w:tplc="9D58C676">
      <w:start w:val="1"/>
      <w:numFmt w:val="decimalZero"/>
      <w:lvlText w:val="%2."/>
      <w:lvlJc w:val="left"/>
      <w:pPr>
        <w:ind w:left="1080" w:hanging="360"/>
      </w:pPr>
      <w:rPr>
        <w:rFonts w:hint="default"/>
      </w:r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453" w15:restartNumberingAfterBreak="0">
    <w:nsid w:val="46FA2032"/>
    <w:multiLevelType w:val="hybridMultilevel"/>
    <w:tmpl w:val="A13E333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54" w15:restartNumberingAfterBreak="0">
    <w:nsid w:val="47205759"/>
    <w:multiLevelType w:val="hybridMultilevel"/>
    <w:tmpl w:val="84A4FBFC"/>
    <w:lvl w:ilvl="0" w:tplc="04090005">
      <w:start w:val="1"/>
      <w:numFmt w:val="bullet"/>
      <w:lvlText w:val=""/>
      <w:lvlJc w:val="left"/>
      <w:pPr>
        <w:ind w:left="1364" w:hanging="360"/>
      </w:pPr>
      <w:rPr>
        <w:rFonts w:ascii="Wingdings" w:hAnsi="Wingdings" w:hint="default"/>
      </w:rPr>
    </w:lvl>
    <w:lvl w:ilvl="1" w:tplc="04090003" w:tentative="1">
      <w:start w:val="1"/>
      <w:numFmt w:val="bullet"/>
      <w:lvlText w:val="o"/>
      <w:lvlJc w:val="left"/>
      <w:pPr>
        <w:ind w:left="2084" w:hanging="360"/>
      </w:pPr>
      <w:rPr>
        <w:rFonts w:ascii="Courier New" w:hAnsi="Courier New" w:cs="Courier New" w:hint="default"/>
      </w:rPr>
    </w:lvl>
    <w:lvl w:ilvl="2" w:tplc="04090005" w:tentative="1">
      <w:start w:val="1"/>
      <w:numFmt w:val="bullet"/>
      <w:lvlText w:val=""/>
      <w:lvlJc w:val="left"/>
      <w:pPr>
        <w:ind w:left="2804" w:hanging="360"/>
      </w:pPr>
      <w:rPr>
        <w:rFonts w:ascii="Wingdings" w:hAnsi="Wingdings" w:hint="default"/>
      </w:rPr>
    </w:lvl>
    <w:lvl w:ilvl="3" w:tplc="04090001" w:tentative="1">
      <w:start w:val="1"/>
      <w:numFmt w:val="bullet"/>
      <w:lvlText w:val=""/>
      <w:lvlJc w:val="left"/>
      <w:pPr>
        <w:ind w:left="3524" w:hanging="360"/>
      </w:pPr>
      <w:rPr>
        <w:rFonts w:ascii="Symbol" w:hAnsi="Symbol" w:hint="default"/>
      </w:rPr>
    </w:lvl>
    <w:lvl w:ilvl="4" w:tplc="04090003" w:tentative="1">
      <w:start w:val="1"/>
      <w:numFmt w:val="bullet"/>
      <w:lvlText w:val="o"/>
      <w:lvlJc w:val="left"/>
      <w:pPr>
        <w:ind w:left="4244" w:hanging="360"/>
      </w:pPr>
      <w:rPr>
        <w:rFonts w:ascii="Courier New" w:hAnsi="Courier New" w:cs="Courier New" w:hint="default"/>
      </w:rPr>
    </w:lvl>
    <w:lvl w:ilvl="5" w:tplc="04090005" w:tentative="1">
      <w:start w:val="1"/>
      <w:numFmt w:val="bullet"/>
      <w:lvlText w:val=""/>
      <w:lvlJc w:val="left"/>
      <w:pPr>
        <w:ind w:left="4964" w:hanging="360"/>
      </w:pPr>
      <w:rPr>
        <w:rFonts w:ascii="Wingdings" w:hAnsi="Wingdings" w:hint="default"/>
      </w:rPr>
    </w:lvl>
    <w:lvl w:ilvl="6" w:tplc="04090001" w:tentative="1">
      <w:start w:val="1"/>
      <w:numFmt w:val="bullet"/>
      <w:lvlText w:val=""/>
      <w:lvlJc w:val="left"/>
      <w:pPr>
        <w:ind w:left="5684" w:hanging="360"/>
      </w:pPr>
      <w:rPr>
        <w:rFonts w:ascii="Symbol" w:hAnsi="Symbol" w:hint="default"/>
      </w:rPr>
    </w:lvl>
    <w:lvl w:ilvl="7" w:tplc="04090003" w:tentative="1">
      <w:start w:val="1"/>
      <w:numFmt w:val="bullet"/>
      <w:lvlText w:val="o"/>
      <w:lvlJc w:val="left"/>
      <w:pPr>
        <w:ind w:left="6404" w:hanging="360"/>
      </w:pPr>
      <w:rPr>
        <w:rFonts w:ascii="Courier New" w:hAnsi="Courier New" w:cs="Courier New" w:hint="default"/>
      </w:rPr>
    </w:lvl>
    <w:lvl w:ilvl="8" w:tplc="04090005" w:tentative="1">
      <w:start w:val="1"/>
      <w:numFmt w:val="bullet"/>
      <w:lvlText w:val=""/>
      <w:lvlJc w:val="left"/>
      <w:pPr>
        <w:ind w:left="7124" w:hanging="360"/>
      </w:pPr>
      <w:rPr>
        <w:rFonts w:ascii="Wingdings" w:hAnsi="Wingdings" w:hint="default"/>
      </w:rPr>
    </w:lvl>
  </w:abstractNum>
  <w:abstractNum w:abstractNumId="455" w15:restartNumberingAfterBreak="0">
    <w:nsid w:val="474D1AE5"/>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6" w15:restartNumberingAfterBreak="0">
    <w:nsid w:val="47536C7A"/>
    <w:multiLevelType w:val="hybridMultilevel"/>
    <w:tmpl w:val="8E388C7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57" w15:restartNumberingAfterBreak="0">
    <w:nsid w:val="47B7007F"/>
    <w:multiLevelType w:val="hybridMultilevel"/>
    <w:tmpl w:val="7D9ADAEC"/>
    <w:lvl w:ilvl="0" w:tplc="8D44F924">
      <w:start w:val="1"/>
      <w:numFmt w:val="lowerLetter"/>
      <w:pStyle w:val="FOD-opsommingabc"/>
      <w:lvlText w:val="%1)"/>
      <w:lvlJc w:val="left"/>
      <w:pPr>
        <w:ind w:left="717" w:hanging="360"/>
      </w:pPr>
      <w:rPr>
        <w:rFonts w:hint="default"/>
      </w:rPr>
    </w:lvl>
    <w:lvl w:ilvl="1" w:tplc="04090019">
      <w:start w:val="1"/>
      <w:numFmt w:val="decimal"/>
      <w:lvlText w:val="%2"/>
      <w:lvlJc w:val="left"/>
      <w:pPr>
        <w:ind w:left="1722" w:hanging="645"/>
      </w:pPr>
      <w:rPr>
        <w:rFonts w:hint="default"/>
      </w:rPr>
    </w:lvl>
    <w:lvl w:ilvl="2" w:tplc="0409001B" w:tentative="1">
      <w:start w:val="1"/>
      <w:numFmt w:val="lowerRoman"/>
      <w:lvlText w:val="%3."/>
      <w:lvlJc w:val="right"/>
      <w:pPr>
        <w:ind w:left="2157" w:hanging="180"/>
      </w:pPr>
    </w:lvl>
    <w:lvl w:ilvl="3" w:tplc="0409000F" w:tentative="1">
      <w:start w:val="1"/>
      <w:numFmt w:val="decimal"/>
      <w:lvlText w:val="%4."/>
      <w:lvlJc w:val="left"/>
      <w:pPr>
        <w:ind w:left="2877" w:hanging="360"/>
      </w:pPr>
    </w:lvl>
    <w:lvl w:ilvl="4" w:tplc="04090019" w:tentative="1">
      <w:start w:val="1"/>
      <w:numFmt w:val="lowerLetter"/>
      <w:lvlText w:val="%5."/>
      <w:lvlJc w:val="left"/>
      <w:pPr>
        <w:ind w:left="3597" w:hanging="360"/>
      </w:pPr>
    </w:lvl>
    <w:lvl w:ilvl="5" w:tplc="0409001B" w:tentative="1">
      <w:start w:val="1"/>
      <w:numFmt w:val="lowerRoman"/>
      <w:lvlText w:val="%6."/>
      <w:lvlJc w:val="right"/>
      <w:pPr>
        <w:ind w:left="4317" w:hanging="180"/>
      </w:pPr>
    </w:lvl>
    <w:lvl w:ilvl="6" w:tplc="0409000F" w:tentative="1">
      <w:start w:val="1"/>
      <w:numFmt w:val="decimal"/>
      <w:lvlText w:val="%7."/>
      <w:lvlJc w:val="left"/>
      <w:pPr>
        <w:ind w:left="5037" w:hanging="360"/>
      </w:pPr>
    </w:lvl>
    <w:lvl w:ilvl="7" w:tplc="04090019" w:tentative="1">
      <w:start w:val="1"/>
      <w:numFmt w:val="lowerLetter"/>
      <w:lvlText w:val="%8."/>
      <w:lvlJc w:val="left"/>
      <w:pPr>
        <w:ind w:left="5757" w:hanging="360"/>
      </w:pPr>
    </w:lvl>
    <w:lvl w:ilvl="8" w:tplc="0409001B" w:tentative="1">
      <w:start w:val="1"/>
      <w:numFmt w:val="lowerRoman"/>
      <w:lvlText w:val="%9."/>
      <w:lvlJc w:val="right"/>
      <w:pPr>
        <w:ind w:left="6477" w:hanging="180"/>
      </w:pPr>
    </w:lvl>
  </w:abstractNum>
  <w:abstractNum w:abstractNumId="458" w15:restartNumberingAfterBreak="0">
    <w:nsid w:val="47BB0F7F"/>
    <w:multiLevelType w:val="hybridMultilevel"/>
    <w:tmpl w:val="16C26B92"/>
    <w:lvl w:ilvl="0" w:tplc="5F1E9AD8">
      <w:start w:val="2"/>
      <w:numFmt w:val="lowerLetter"/>
      <w:lvlText w:val="%1."/>
      <w:lvlJc w:val="left"/>
      <w:pPr>
        <w:ind w:left="36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9" w15:restartNumberingAfterBreak="0">
    <w:nsid w:val="47CF24AB"/>
    <w:multiLevelType w:val="hybridMultilevel"/>
    <w:tmpl w:val="110A008C"/>
    <w:lvl w:ilvl="0" w:tplc="0C4AC4CC">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60" w15:restartNumberingAfterBreak="0">
    <w:nsid w:val="47E03194"/>
    <w:multiLevelType w:val="hybridMultilevel"/>
    <w:tmpl w:val="87648C8C"/>
    <w:lvl w:ilvl="0" w:tplc="585653F0">
      <w:start w:val="2"/>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1" w15:restartNumberingAfterBreak="0">
    <w:nsid w:val="481769E3"/>
    <w:multiLevelType w:val="hybridMultilevel"/>
    <w:tmpl w:val="03D2FD46"/>
    <w:lvl w:ilvl="0" w:tplc="080C0001">
      <w:start w:val="1"/>
      <w:numFmt w:val="bullet"/>
      <w:lvlText w:val=""/>
      <w:lvlJc w:val="left"/>
      <w:pPr>
        <w:ind w:left="1080" w:hanging="360"/>
      </w:pPr>
      <w:rPr>
        <w:rFonts w:ascii="Symbol" w:hAnsi="Symbol" w:hint="default"/>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462" w15:restartNumberingAfterBreak="0">
    <w:nsid w:val="481F0615"/>
    <w:multiLevelType w:val="hybridMultilevel"/>
    <w:tmpl w:val="DD98C3F4"/>
    <w:lvl w:ilvl="0" w:tplc="1ABADBF4">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63" w15:restartNumberingAfterBreak="0">
    <w:nsid w:val="483844F3"/>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64" w15:restartNumberingAfterBreak="0">
    <w:nsid w:val="487E463C"/>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65" w15:restartNumberingAfterBreak="0">
    <w:nsid w:val="48842B14"/>
    <w:multiLevelType w:val="hybridMultilevel"/>
    <w:tmpl w:val="F4E6D7A8"/>
    <w:lvl w:ilvl="0" w:tplc="81FC025E">
      <w:start w:val="1"/>
      <w:numFmt w:val="lowerLetter"/>
      <w:lvlText w:val="%1."/>
      <w:lvlJc w:val="left"/>
      <w:pPr>
        <w:ind w:left="360" w:hanging="360"/>
      </w:p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66" w15:restartNumberingAfterBreak="0">
    <w:nsid w:val="48897112"/>
    <w:multiLevelType w:val="hybridMultilevel"/>
    <w:tmpl w:val="07D250F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67" w15:restartNumberingAfterBreak="0">
    <w:nsid w:val="489A0878"/>
    <w:multiLevelType w:val="hybridMultilevel"/>
    <w:tmpl w:val="56B27736"/>
    <w:lvl w:ilvl="0" w:tplc="E87437BA">
      <w:start w:val="1"/>
      <w:numFmt w:val="lowerLetter"/>
      <w:lvlText w:val="%1."/>
      <w:lvlJc w:val="left"/>
      <w:pPr>
        <w:ind w:left="360" w:hanging="360"/>
      </w:pPr>
    </w:lvl>
    <w:lvl w:ilvl="1" w:tplc="6D9EA9D2">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68" w15:restartNumberingAfterBreak="0">
    <w:nsid w:val="48F77B02"/>
    <w:multiLevelType w:val="hybridMultilevel"/>
    <w:tmpl w:val="C1B253F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69" w15:restartNumberingAfterBreak="0">
    <w:nsid w:val="49091C5B"/>
    <w:multiLevelType w:val="hybridMultilevel"/>
    <w:tmpl w:val="1BF6F23C"/>
    <w:lvl w:ilvl="0" w:tplc="FFFFFFFF">
      <w:start w:val="1"/>
      <w:numFmt w:val="lowerLetter"/>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70" w15:restartNumberingAfterBreak="0">
    <w:nsid w:val="49377EF8"/>
    <w:multiLevelType w:val="hybridMultilevel"/>
    <w:tmpl w:val="89CA90CE"/>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71" w15:restartNumberingAfterBreak="0">
    <w:nsid w:val="49F620DE"/>
    <w:multiLevelType w:val="hybridMultilevel"/>
    <w:tmpl w:val="4818527E"/>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472" w15:restartNumberingAfterBreak="0">
    <w:nsid w:val="49FB6DD8"/>
    <w:multiLevelType w:val="hybridMultilevel"/>
    <w:tmpl w:val="B0B0EA94"/>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3" w15:restartNumberingAfterBreak="0">
    <w:nsid w:val="4A084A57"/>
    <w:multiLevelType w:val="hybridMultilevel"/>
    <w:tmpl w:val="439C026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74" w15:restartNumberingAfterBreak="0">
    <w:nsid w:val="4A0E4BA3"/>
    <w:multiLevelType w:val="hybridMultilevel"/>
    <w:tmpl w:val="CA10576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75" w15:restartNumberingAfterBreak="0">
    <w:nsid w:val="4A252F56"/>
    <w:multiLevelType w:val="hybridMultilevel"/>
    <w:tmpl w:val="E90030B4"/>
    <w:lvl w:ilvl="0" w:tplc="080C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476" w15:restartNumberingAfterBreak="0">
    <w:nsid w:val="4A2F2125"/>
    <w:multiLevelType w:val="hybridMultilevel"/>
    <w:tmpl w:val="21A62004"/>
    <w:lvl w:ilvl="0" w:tplc="6F48ABF8">
      <w:start w:val="1"/>
      <w:numFmt w:val="lowerLetter"/>
      <w:lvlText w:val="%1."/>
      <w:lvlJc w:val="left"/>
      <w:pPr>
        <w:ind w:left="360" w:hanging="360"/>
      </w:pPr>
    </w:lvl>
    <w:lvl w:ilvl="1" w:tplc="04090003" w:tentative="1">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77" w15:restartNumberingAfterBreak="0">
    <w:nsid w:val="4A393C81"/>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78" w15:restartNumberingAfterBreak="0">
    <w:nsid w:val="4A415812"/>
    <w:multiLevelType w:val="hybridMultilevel"/>
    <w:tmpl w:val="17AA12A4"/>
    <w:lvl w:ilvl="0" w:tplc="FFFFFFFF">
      <w:start w:val="1"/>
      <w:numFmt w:val="decimal"/>
      <w:lvlText w:val="%1."/>
      <w:lvlJc w:val="left"/>
      <w:pPr>
        <w:ind w:left="502" w:hanging="360"/>
      </w:pPr>
      <w:rPr>
        <w:rFonts w:hint="default"/>
      </w:rPr>
    </w:lvl>
    <w:lvl w:ilvl="1" w:tplc="FFFFFFFF">
      <w:start w:val="1"/>
      <w:numFmt w:val="decimalZero"/>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79" w15:restartNumberingAfterBreak="0">
    <w:nsid w:val="4A585354"/>
    <w:multiLevelType w:val="hybridMultilevel"/>
    <w:tmpl w:val="E744C96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80" w15:restartNumberingAfterBreak="0">
    <w:nsid w:val="4A9F6D8A"/>
    <w:multiLevelType w:val="hybridMultilevel"/>
    <w:tmpl w:val="80E419DE"/>
    <w:lvl w:ilvl="0" w:tplc="A4525E66">
      <w:start w:val="1"/>
      <w:numFmt w:val="lowerLetter"/>
      <w:lvlText w:val="%1."/>
      <w:lvlJc w:val="left"/>
      <w:pPr>
        <w:ind w:left="360" w:hanging="360"/>
      </w:pPr>
      <w:rPr>
        <w:rFonts w:hint="default"/>
        <w:b/>
        <w:color w:val="231F20"/>
      </w:r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481" w15:restartNumberingAfterBreak="0">
    <w:nsid w:val="4AA01DC8"/>
    <w:multiLevelType w:val="hybridMultilevel"/>
    <w:tmpl w:val="9202E1D6"/>
    <w:lvl w:ilvl="0" w:tplc="0C4AC4CC">
      <w:start w:val="1"/>
      <w:numFmt w:val="bullet"/>
      <w:lvlText w:val="-"/>
      <w:lvlJc w:val="left"/>
      <w:pPr>
        <w:ind w:left="717" w:hanging="360"/>
      </w:pPr>
      <w:rPr>
        <w:rFonts w:ascii="Symbol" w:hAnsi="Symbol" w:hint="default"/>
        <w:color w:val="auto"/>
      </w:rPr>
    </w:lvl>
    <w:lvl w:ilvl="1" w:tplc="04090003" w:tentative="1">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482" w15:restartNumberingAfterBreak="0">
    <w:nsid w:val="4B3E4A0F"/>
    <w:multiLevelType w:val="hybridMultilevel"/>
    <w:tmpl w:val="D7FA2D9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83" w15:restartNumberingAfterBreak="0">
    <w:nsid w:val="4BA666A2"/>
    <w:multiLevelType w:val="hybridMultilevel"/>
    <w:tmpl w:val="4622D1DA"/>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484" w15:restartNumberingAfterBreak="0">
    <w:nsid w:val="4BAE1C94"/>
    <w:multiLevelType w:val="hybridMultilevel"/>
    <w:tmpl w:val="4092A7C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85" w15:restartNumberingAfterBreak="0">
    <w:nsid w:val="4BB656DF"/>
    <w:multiLevelType w:val="hybridMultilevel"/>
    <w:tmpl w:val="D58E4AA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86" w15:restartNumberingAfterBreak="0">
    <w:nsid w:val="4BDD1F13"/>
    <w:multiLevelType w:val="hybridMultilevel"/>
    <w:tmpl w:val="A8ECDBF4"/>
    <w:lvl w:ilvl="0" w:tplc="1AD82F0A">
      <w:start w:val="1"/>
      <w:numFmt w:val="lowerLetter"/>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87" w15:restartNumberingAfterBreak="0">
    <w:nsid w:val="4C1172F7"/>
    <w:multiLevelType w:val="hybridMultilevel"/>
    <w:tmpl w:val="5E5A386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488" w15:restartNumberingAfterBreak="0">
    <w:nsid w:val="4C2B5E84"/>
    <w:multiLevelType w:val="hybridMultilevel"/>
    <w:tmpl w:val="5158F51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89" w15:restartNumberingAfterBreak="0">
    <w:nsid w:val="4C4A7CFA"/>
    <w:multiLevelType w:val="hybridMultilevel"/>
    <w:tmpl w:val="ACF4A4E4"/>
    <w:lvl w:ilvl="0" w:tplc="0DC46BEE">
      <w:start w:val="1"/>
      <w:numFmt w:val="bullet"/>
      <w:lvlText w:val="-"/>
      <w:lvlJc w:val="left"/>
      <w:pPr>
        <w:ind w:left="1080" w:hanging="360"/>
      </w:pPr>
      <w:rPr>
        <w:rFonts w:ascii="Times New Roman" w:hAnsi="Times New Roman" w:cs="Times New Roman" w:hint="default"/>
        <w:color w:val="auto"/>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490" w15:restartNumberingAfterBreak="0">
    <w:nsid w:val="4C786ECA"/>
    <w:multiLevelType w:val="hybridMultilevel"/>
    <w:tmpl w:val="7A50CA0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91" w15:restartNumberingAfterBreak="0">
    <w:nsid w:val="4CC44D9D"/>
    <w:multiLevelType w:val="hybridMultilevel"/>
    <w:tmpl w:val="5BD8C60C"/>
    <w:lvl w:ilvl="0" w:tplc="0DB65A94">
      <w:start w:val="1"/>
      <w:numFmt w:val="bullet"/>
      <w:pStyle w:val="FOD-opsomming2"/>
      <w:lvlText w:val=""/>
      <w:lvlJc w:val="left"/>
      <w:pPr>
        <w:ind w:left="360" w:hanging="360"/>
      </w:pPr>
      <w:rPr>
        <w:rFonts w:ascii="Symbol" w:hAnsi="Symbol" w:hint="default"/>
      </w:rPr>
    </w:lvl>
    <w:lvl w:ilvl="1" w:tplc="04090001">
      <w:start w:val="1"/>
      <w:numFmt w:val="bullet"/>
      <w:lvlText w:val=""/>
      <w:lvlJc w:val="left"/>
      <w:pPr>
        <w:ind w:left="1080" w:hanging="360"/>
      </w:pPr>
      <w:rPr>
        <w:rFonts w:ascii="Symbol" w:hAnsi="Symbol" w:hint="default"/>
      </w:rPr>
    </w:lvl>
    <w:lvl w:ilvl="2" w:tplc="0409001B">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cs="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cs="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492" w15:restartNumberingAfterBreak="0">
    <w:nsid w:val="4CCA2999"/>
    <w:multiLevelType w:val="hybridMultilevel"/>
    <w:tmpl w:val="7A50CA02"/>
    <w:lvl w:ilvl="0" w:tplc="04090001">
      <w:start w:val="1"/>
      <w:numFmt w:val="lowerLetter"/>
      <w:lvlText w:val="%1."/>
      <w:lvlJc w:val="left"/>
      <w:pPr>
        <w:ind w:left="360" w:hanging="360"/>
      </w:pPr>
    </w:lvl>
    <w:lvl w:ilvl="1" w:tplc="04090003">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493" w15:restartNumberingAfterBreak="0">
    <w:nsid w:val="4D062EAB"/>
    <w:multiLevelType w:val="hybridMultilevel"/>
    <w:tmpl w:val="FFE6C87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94" w15:restartNumberingAfterBreak="0">
    <w:nsid w:val="4D0C0921"/>
    <w:multiLevelType w:val="hybridMultilevel"/>
    <w:tmpl w:val="786AEB08"/>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495" w15:restartNumberingAfterBreak="0">
    <w:nsid w:val="4D504A4E"/>
    <w:multiLevelType w:val="hybridMultilevel"/>
    <w:tmpl w:val="1542EC30"/>
    <w:lvl w:ilvl="0" w:tplc="56AA34A6">
      <w:start w:val="1"/>
      <w:numFmt w:val="lowerLetter"/>
      <w:lvlText w:val="%1."/>
      <w:lvlJc w:val="left"/>
      <w:pPr>
        <w:ind w:left="360" w:hanging="360"/>
      </w:pPr>
    </w:lvl>
    <w:lvl w:ilvl="1" w:tplc="080C0019">
      <w:start w:val="1"/>
      <w:numFmt w:val="lowerLetter"/>
      <w:lvlText w:val="%2."/>
      <w:lvlJc w:val="left"/>
      <w:pPr>
        <w:ind w:left="1080" w:hanging="360"/>
      </w:pPr>
    </w:lvl>
    <w:lvl w:ilvl="2" w:tplc="080C001B">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496" w15:restartNumberingAfterBreak="0">
    <w:nsid w:val="4D743385"/>
    <w:multiLevelType w:val="hybridMultilevel"/>
    <w:tmpl w:val="4C46AFF4"/>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97" w15:restartNumberingAfterBreak="0">
    <w:nsid w:val="4D9F1DAE"/>
    <w:multiLevelType w:val="hybridMultilevel"/>
    <w:tmpl w:val="BA828A8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98" w15:restartNumberingAfterBreak="0">
    <w:nsid w:val="4DF611A0"/>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99" w15:restartNumberingAfterBreak="0">
    <w:nsid w:val="4E026A18"/>
    <w:multiLevelType w:val="hybridMultilevel"/>
    <w:tmpl w:val="ACE66AE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00" w15:restartNumberingAfterBreak="0">
    <w:nsid w:val="4E392A6A"/>
    <w:multiLevelType w:val="hybridMultilevel"/>
    <w:tmpl w:val="B598FF78"/>
    <w:lvl w:ilvl="0" w:tplc="6D9EA9D2">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501" w15:restartNumberingAfterBreak="0">
    <w:nsid w:val="4E3F0268"/>
    <w:multiLevelType w:val="hybridMultilevel"/>
    <w:tmpl w:val="8FBE0FF6"/>
    <w:lvl w:ilvl="0" w:tplc="22486C0A">
      <w:start w:val="1"/>
      <w:numFmt w:val="bullet"/>
      <w:lvlText w:val="-"/>
      <w:lvlJc w:val="left"/>
      <w:pPr>
        <w:ind w:left="720" w:hanging="360"/>
      </w:pPr>
      <w:rPr>
        <w:rFonts w:ascii="Symbol" w:hAnsi="Symbol" w:hint="default"/>
        <w:lang w:val="fr-BE"/>
      </w:rPr>
    </w:lvl>
    <w:lvl w:ilvl="1" w:tplc="FFFFFFFF">
      <w:start w:val="1"/>
      <w:numFmt w:val="bullet"/>
      <w:lvlText w:val="-"/>
      <w:lvlJc w:val="left"/>
      <w:pPr>
        <w:ind w:left="720" w:hanging="360"/>
      </w:pPr>
      <w:rPr>
        <w:rFonts w:ascii="Symbol" w:hAnsi="Symbol" w:hint="default"/>
        <w:lang w:val="fr-BE"/>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02" w15:restartNumberingAfterBreak="0">
    <w:nsid w:val="4E7061E4"/>
    <w:multiLevelType w:val="hybridMultilevel"/>
    <w:tmpl w:val="8ADEF218"/>
    <w:lvl w:ilvl="0" w:tplc="81FC025E">
      <w:start w:val="1"/>
      <w:numFmt w:val="bullet"/>
      <w:lvlText w:val=""/>
      <w:lvlJc w:val="left"/>
      <w:pPr>
        <w:ind w:left="1080" w:hanging="360"/>
      </w:pPr>
      <w:rPr>
        <w:rFonts w:ascii="Symbol" w:hAnsi="Symbol" w:hint="default"/>
      </w:rPr>
    </w:lvl>
    <w:lvl w:ilvl="1" w:tplc="04090019">
      <w:start w:val="1"/>
      <w:numFmt w:val="bullet"/>
      <w:lvlText w:val="o"/>
      <w:lvlJc w:val="left"/>
      <w:pPr>
        <w:ind w:left="1800" w:hanging="360"/>
      </w:pPr>
      <w:rPr>
        <w:rFonts w:ascii="Courier New" w:hAnsi="Courier New" w:cs="Courier New" w:hint="default"/>
      </w:rPr>
    </w:lvl>
    <w:lvl w:ilvl="2" w:tplc="0409001B">
      <w:start w:val="1"/>
      <w:numFmt w:val="bullet"/>
      <w:lvlText w:val=""/>
      <w:lvlJc w:val="left"/>
      <w:pPr>
        <w:ind w:left="2520" w:hanging="360"/>
      </w:pPr>
      <w:rPr>
        <w:rFonts w:ascii="Wingdings" w:hAnsi="Wingdings" w:hint="default"/>
      </w:rPr>
    </w:lvl>
    <w:lvl w:ilvl="3" w:tplc="0409000F">
      <w:start w:val="1"/>
      <w:numFmt w:val="bullet"/>
      <w:lvlText w:val=""/>
      <w:lvlJc w:val="left"/>
      <w:pPr>
        <w:ind w:left="3240" w:hanging="360"/>
      </w:pPr>
      <w:rPr>
        <w:rFonts w:ascii="Symbol" w:hAnsi="Symbol" w:hint="default"/>
      </w:rPr>
    </w:lvl>
    <w:lvl w:ilvl="4" w:tplc="04090019" w:tentative="1">
      <w:start w:val="1"/>
      <w:numFmt w:val="bullet"/>
      <w:lvlText w:val="o"/>
      <w:lvlJc w:val="left"/>
      <w:pPr>
        <w:ind w:left="3960" w:hanging="360"/>
      </w:pPr>
      <w:rPr>
        <w:rFonts w:ascii="Courier New" w:hAnsi="Courier New" w:cs="Courier New" w:hint="default"/>
      </w:rPr>
    </w:lvl>
    <w:lvl w:ilvl="5" w:tplc="0409001B" w:tentative="1">
      <w:start w:val="1"/>
      <w:numFmt w:val="bullet"/>
      <w:lvlText w:val=""/>
      <w:lvlJc w:val="left"/>
      <w:pPr>
        <w:ind w:left="4680" w:hanging="360"/>
      </w:pPr>
      <w:rPr>
        <w:rFonts w:ascii="Wingdings" w:hAnsi="Wingdings" w:hint="default"/>
      </w:rPr>
    </w:lvl>
    <w:lvl w:ilvl="6" w:tplc="0409000F" w:tentative="1">
      <w:start w:val="1"/>
      <w:numFmt w:val="bullet"/>
      <w:lvlText w:val=""/>
      <w:lvlJc w:val="left"/>
      <w:pPr>
        <w:ind w:left="5400" w:hanging="360"/>
      </w:pPr>
      <w:rPr>
        <w:rFonts w:ascii="Symbol" w:hAnsi="Symbol" w:hint="default"/>
      </w:rPr>
    </w:lvl>
    <w:lvl w:ilvl="7" w:tplc="04090019" w:tentative="1">
      <w:start w:val="1"/>
      <w:numFmt w:val="bullet"/>
      <w:lvlText w:val="o"/>
      <w:lvlJc w:val="left"/>
      <w:pPr>
        <w:ind w:left="6120" w:hanging="360"/>
      </w:pPr>
      <w:rPr>
        <w:rFonts w:ascii="Courier New" w:hAnsi="Courier New" w:cs="Courier New" w:hint="default"/>
      </w:rPr>
    </w:lvl>
    <w:lvl w:ilvl="8" w:tplc="0409001B" w:tentative="1">
      <w:start w:val="1"/>
      <w:numFmt w:val="bullet"/>
      <w:lvlText w:val=""/>
      <w:lvlJc w:val="left"/>
      <w:pPr>
        <w:ind w:left="6840" w:hanging="360"/>
      </w:pPr>
      <w:rPr>
        <w:rFonts w:ascii="Wingdings" w:hAnsi="Wingdings" w:hint="default"/>
      </w:rPr>
    </w:lvl>
  </w:abstractNum>
  <w:abstractNum w:abstractNumId="503" w15:restartNumberingAfterBreak="0">
    <w:nsid w:val="4E722B61"/>
    <w:multiLevelType w:val="hybridMultilevel"/>
    <w:tmpl w:val="C0E6C580"/>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504" w15:restartNumberingAfterBreak="0">
    <w:nsid w:val="4EEF5FFB"/>
    <w:multiLevelType w:val="hybridMultilevel"/>
    <w:tmpl w:val="FBC2E08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05" w15:restartNumberingAfterBreak="0">
    <w:nsid w:val="4EFA14D7"/>
    <w:multiLevelType w:val="hybridMultilevel"/>
    <w:tmpl w:val="6FBCEDA0"/>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06" w15:restartNumberingAfterBreak="0">
    <w:nsid w:val="4EFB3B96"/>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7" w15:restartNumberingAfterBreak="0">
    <w:nsid w:val="4F332B9D"/>
    <w:multiLevelType w:val="hybridMultilevel"/>
    <w:tmpl w:val="CE565088"/>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508" w15:restartNumberingAfterBreak="0">
    <w:nsid w:val="4F372904"/>
    <w:multiLevelType w:val="hybridMultilevel"/>
    <w:tmpl w:val="61F68D8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09" w15:restartNumberingAfterBreak="0">
    <w:nsid w:val="4FB755A1"/>
    <w:multiLevelType w:val="hybridMultilevel"/>
    <w:tmpl w:val="AB8247F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10" w15:restartNumberingAfterBreak="0">
    <w:nsid w:val="50534547"/>
    <w:multiLevelType w:val="hybridMultilevel"/>
    <w:tmpl w:val="F2FA03C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11" w15:restartNumberingAfterBreak="0">
    <w:nsid w:val="50547768"/>
    <w:multiLevelType w:val="hybridMultilevel"/>
    <w:tmpl w:val="545809E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12" w15:restartNumberingAfterBreak="0">
    <w:nsid w:val="50574CD2"/>
    <w:multiLevelType w:val="hybridMultilevel"/>
    <w:tmpl w:val="97BC7C7A"/>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513" w15:restartNumberingAfterBreak="0">
    <w:nsid w:val="507B4FE8"/>
    <w:multiLevelType w:val="hybridMultilevel"/>
    <w:tmpl w:val="7A50CA02"/>
    <w:lvl w:ilvl="0" w:tplc="6D9EA9D2">
      <w:start w:val="1"/>
      <w:numFmt w:val="lowerLetter"/>
      <w:lvlText w:val="%1."/>
      <w:lvlJc w:val="left"/>
      <w:pPr>
        <w:ind w:left="360" w:hanging="360"/>
      </w:pPr>
    </w:lvl>
    <w:lvl w:ilvl="1" w:tplc="04090003">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514" w15:restartNumberingAfterBreak="0">
    <w:nsid w:val="509A7A09"/>
    <w:multiLevelType w:val="hybridMultilevel"/>
    <w:tmpl w:val="D7D20ADC"/>
    <w:lvl w:ilvl="0" w:tplc="22486C0A">
      <w:start w:val="1"/>
      <w:numFmt w:val="bullet"/>
      <w:lvlText w:val="-"/>
      <w:lvlJc w:val="left"/>
      <w:pPr>
        <w:ind w:left="360" w:hanging="360"/>
      </w:pPr>
      <w:rPr>
        <w:rFonts w:ascii="Symbol" w:hAnsi="Symbol" w:hint="default"/>
        <w:lang w:val="fr-BE"/>
      </w:rPr>
    </w:lvl>
    <w:lvl w:ilvl="1" w:tplc="08130001">
      <w:start w:val="1"/>
      <w:numFmt w:val="bullet"/>
      <w:lvlText w:val=""/>
      <w:lvlJc w:val="left"/>
      <w:pPr>
        <w:ind w:left="1080" w:hanging="360"/>
      </w:pPr>
      <w:rPr>
        <w:rFonts w:ascii="Symbol" w:hAnsi="Symbol"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515" w15:restartNumberingAfterBreak="0">
    <w:nsid w:val="50B20551"/>
    <w:multiLevelType w:val="hybridMultilevel"/>
    <w:tmpl w:val="C708174A"/>
    <w:lvl w:ilvl="0" w:tplc="B400F1DC">
      <w:start w:val="1"/>
      <w:numFmt w:val="lowerLetter"/>
      <w:lvlText w:val="%1."/>
      <w:lvlJc w:val="left"/>
      <w:pPr>
        <w:ind w:left="717" w:hanging="360"/>
      </w:pPr>
      <w:rPr>
        <w:i w:val="0"/>
      </w:rPr>
    </w:lvl>
    <w:lvl w:ilvl="1" w:tplc="04090019">
      <w:start w:val="1"/>
      <w:numFmt w:val="lowerLetter"/>
      <w:lvlText w:val="%2."/>
      <w:lvlJc w:val="left"/>
      <w:pPr>
        <w:ind w:left="1437" w:hanging="360"/>
      </w:pPr>
    </w:lvl>
    <w:lvl w:ilvl="2" w:tplc="0409001B" w:tentative="1">
      <w:start w:val="1"/>
      <w:numFmt w:val="lowerRoman"/>
      <w:lvlText w:val="%3."/>
      <w:lvlJc w:val="right"/>
      <w:pPr>
        <w:ind w:left="2157" w:hanging="180"/>
      </w:pPr>
    </w:lvl>
    <w:lvl w:ilvl="3" w:tplc="0409000F" w:tentative="1">
      <w:start w:val="1"/>
      <w:numFmt w:val="decimal"/>
      <w:lvlText w:val="%4."/>
      <w:lvlJc w:val="left"/>
      <w:pPr>
        <w:ind w:left="2877" w:hanging="360"/>
      </w:pPr>
    </w:lvl>
    <w:lvl w:ilvl="4" w:tplc="04090019" w:tentative="1">
      <w:start w:val="1"/>
      <w:numFmt w:val="lowerLetter"/>
      <w:lvlText w:val="%5."/>
      <w:lvlJc w:val="left"/>
      <w:pPr>
        <w:ind w:left="3597" w:hanging="360"/>
      </w:pPr>
    </w:lvl>
    <w:lvl w:ilvl="5" w:tplc="0409001B" w:tentative="1">
      <w:start w:val="1"/>
      <w:numFmt w:val="lowerRoman"/>
      <w:lvlText w:val="%6."/>
      <w:lvlJc w:val="right"/>
      <w:pPr>
        <w:ind w:left="4317" w:hanging="180"/>
      </w:pPr>
    </w:lvl>
    <w:lvl w:ilvl="6" w:tplc="0409000F" w:tentative="1">
      <w:start w:val="1"/>
      <w:numFmt w:val="decimal"/>
      <w:lvlText w:val="%7."/>
      <w:lvlJc w:val="left"/>
      <w:pPr>
        <w:ind w:left="5037" w:hanging="360"/>
      </w:pPr>
    </w:lvl>
    <w:lvl w:ilvl="7" w:tplc="04090019" w:tentative="1">
      <w:start w:val="1"/>
      <w:numFmt w:val="lowerLetter"/>
      <w:lvlText w:val="%8."/>
      <w:lvlJc w:val="left"/>
      <w:pPr>
        <w:ind w:left="5757" w:hanging="360"/>
      </w:pPr>
    </w:lvl>
    <w:lvl w:ilvl="8" w:tplc="0409001B" w:tentative="1">
      <w:start w:val="1"/>
      <w:numFmt w:val="lowerRoman"/>
      <w:lvlText w:val="%9."/>
      <w:lvlJc w:val="right"/>
      <w:pPr>
        <w:ind w:left="6477" w:hanging="180"/>
      </w:pPr>
    </w:lvl>
  </w:abstractNum>
  <w:abstractNum w:abstractNumId="516" w15:restartNumberingAfterBreak="0">
    <w:nsid w:val="50D66BFD"/>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517" w15:restartNumberingAfterBreak="0">
    <w:nsid w:val="50FB79B0"/>
    <w:multiLevelType w:val="hybridMultilevel"/>
    <w:tmpl w:val="4A4A5E96"/>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518" w15:restartNumberingAfterBreak="0">
    <w:nsid w:val="511D0BB4"/>
    <w:multiLevelType w:val="hybridMultilevel"/>
    <w:tmpl w:val="342CEDBC"/>
    <w:lvl w:ilvl="0" w:tplc="080C0001">
      <w:start w:val="1"/>
      <w:numFmt w:val="bullet"/>
      <w:lvlText w:val=""/>
      <w:lvlJc w:val="left"/>
      <w:pPr>
        <w:ind w:left="1050" w:hanging="360"/>
      </w:pPr>
      <w:rPr>
        <w:rFonts w:ascii="Symbol" w:hAnsi="Symbol" w:hint="default"/>
      </w:rPr>
    </w:lvl>
    <w:lvl w:ilvl="1" w:tplc="080C0003" w:tentative="1">
      <w:start w:val="1"/>
      <w:numFmt w:val="bullet"/>
      <w:lvlText w:val="o"/>
      <w:lvlJc w:val="left"/>
      <w:pPr>
        <w:ind w:left="1770" w:hanging="360"/>
      </w:pPr>
      <w:rPr>
        <w:rFonts w:ascii="Courier New" w:hAnsi="Courier New" w:cs="Courier New" w:hint="default"/>
      </w:rPr>
    </w:lvl>
    <w:lvl w:ilvl="2" w:tplc="080C0005" w:tentative="1">
      <w:start w:val="1"/>
      <w:numFmt w:val="bullet"/>
      <w:lvlText w:val=""/>
      <w:lvlJc w:val="left"/>
      <w:pPr>
        <w:ind w:left="2490" w:hanging="360"/>
      </w:pPr>
      <w:rPr>
        <w:rFonts w:ascii="Wingdings" w:hAnsi="Wingdings" w:hint="default"/>
      </w:rPr>
    </w:lvl>
    <w:lvl w:ilvl="3" w:tplc="080C0001" w:tentative="1">
      <w:start w:val="1"/>
      <w:numFmt w:val="bullet"/>
      <w:lvlText w:val=""/>
      <w:lvlJc w:val="left"/>
      <w:pPr>
        <w:ind w:left="3210" w:hanging="360"/>
      </w:pPr>
      <w:rPr>
        <w:rFonts w:ascii="Symbol" w:hAnsi="Symbol" w:hint="default"/>
      </w:rPr>
    </w:lvl>
    <w:lvl w:ilvl="4" w:tplc="080C0003" w:tentative="1">
      <w:start w:val="1"/>
      <w:numFmt w:val="bullet"/>
      <w:lvlText w:val="o"/>
      <w:lvlJc w:val="left"/>
      <w:pPr>
        <w:ind w:left="3930" w:hanging="360"/>
      </w:pPr>
      <w:rPr>
        <w:rFonts w:ascii="Courier New" w:hAnsi="Courier New" w:cs="Courier New" w:hint="default"/>
      </w:rPr>
    </w:lvl>
    <w:lvl w:ilvl="5" w:tplc="080C0005" w:tentative="1">
      <w:start w:val="1"/>
      <w:numFmt w:val="bullet"/>
      <w:lvlText w:val=""/>
      <w:lvlJc w:val="left"/>
      <w:pPr>
        <w:ind w:left="4650" w:hanging="360"/>
      </w:pPr>
      <w:rPr>
        <w:rFonts w:ascii="Wingdings" w:hAnsi="Wingdings" w:hint="default"/>
      </w:rPr>
    </w:lvl>
    <w:lvl w:ilvl="6" w:tplc="080C0001" w:tentative="1">
      <w:start w:val="1"/>
      <w:numFmt w:val="bullet"/>
      <w:lvlText w:val=""/>
      <w:lvlJc w:val="left"/>
      <w:pPr>
        <w:ind w:left="5370" w:hanging="360"/>
      </w:pPr>
      <w:rPr>
        <w:rFonts w:ascii="Symbol" w:hAnsi="Symbol" w:hint="default"/>
      </w:rPr>
    </w:lvl>
    <w:lvl w:ilvl="7" w:tplc="080C0003" w:tentative="1">
      <w:start w:val="1"/>
      <w:numFmt w:val="bullet"/>
      <w:lvlText w:val="o"/>
      <w:lvlJc w:val="left"/>
      <w:pPr>
        <w:ind w:left="6090" w:hanging="360"/>
      </w:pPr>
      <w:rPr>
        <w:rFonts w:ascii="Courier New" w:hAnsi="Courier New" w:cs="Courier New" w:hint="default"/>
      </w:rPr>
    </w:lvl>
    <w:lvl w:ilvl="8" w:tplc="080C0005" w:tentative="1">
      <w:start w:val="1"/>
      <w:numFmt w:val="bullet"/>
      <w:lvlText w:val=""/>
      <w:lvlJc w:val="left"/>
      <w:pPr>
        <w:ind w:left="6810" w:hanging="360"/>
      </w:pPr>
      <w:rPr>
        <w:rFonts w:ascii="Wingdings" w:hAnsi="Wingdings" w:hint="default"/>
      </w:rPr>
    </w:lvl>
  </w:abstractNum>
  <w:abstractNum w:abstractNumId="519" w15:restartNumberingAfterBreak="0">
    <w:nsid w:val="51421B10"/>
    <w:multiLevelType w:val="hybridMultilevel"/>
    <w:tmpl w:val="FC828F1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20" w15:restartNumberingAfterBreak="0">
    <w:nsid w:val="51446DCE"/>
    <w:multiLevelType w:val="singleLevel"/>
    <w:tmpl w:val="00000009"/>
    <w:lvl w:ilvl="0">
      <w:start w:val="1"/>
      <w:numFmt w:val="lowerLetter"/>
      <w:lvlText w:val="%1."/>
      <w:lvlJc w:val="left"/>
      <w:pPr>
        <w:tabs>
          <w:tab w:val="num" w:pos="0"/>
        </w:tabs>
        <w:ind w:left="360" w:hanging="360"/>
      </w:pPr>
    </w:lvl>
  </w:abstractNum>
  <w:abstractNum w:abstractNumId="521" w15:restartNumberingAfterBreak="0">
    <w:nsid w:val="51740589"/>
    <w:multiLevelType w:val="hybridMultilevel"/>
    <w:tmpl w:val="315E530A"/>
    <w:lvl w:ilvl="0" w:tplc="0813000F">
      <w:start w:val="1"/>
      <w:numFmt w:val="decimal"/>
      <w:lvlText w:val="%1."/>
      <w:lvlJc w:val="left"/>
      <w:pPr>
        <w:ind w:left="1260" w:hanging="360"/>
      </w:pPr>
    </w:lvl>
    <w:lvl w:ilvl="1" w:tplc="D58AAAF6">
      <w:start w:val="1"/>
      <w:numFmt w:val="lowerLetter"/>
      <w:lvlText w:val="%2)"/>
      <w:lvlJc w:val="left"/>
      <w:pPr>
        <w:ind w:left="1980" w:hanging="360"/>
      </w:pPr>
      <w:rPr>
        <w:rFonts w:hint="default"/>
      </w:rPr>
    </w:lvl>
    <w:lvl w:ilvl="2" w:tplc="04090005" w:tentative="1">
      <w:start w:val="1"/>
      <w:numFmt w:val="lowerRoman"/>
      <w:lvlText w:val="%3."/>
      <w:lvlJc w:val="right"/>
      <w:pPr>
        <w:ind w:left="2700" w:hanging="180"/>
      </w:pPr>
    </w:lvl>
    <w:lvl w:ilvl="3" w:tplc="04090001" w:tentative="1">
      <w:start w:val="1"/>
      <w:numFmt w:val="decimal"/>
      <w:lvlText w:val="%4."/>
      <w:lvlJc w:val="left"/>
      <w:pPr>
        <w:ind w:left="3420" w:hanging="360"/>
      </w:pPr>
    </w:lvl>
    <w:lvl w:ilvl="4" w:tplc="04090003" w:tentative="1">
      <w:start w:val="1"/>
      <w:numFmt w:val="lowerLetter"/>
      <w:lvlText w:val="%5."/>
      <w:lvlJc w:val="left"/>
      <w:pPr>
        <w:ind w:left="4140" w:hanging="360"/>
      </w:pPr>
    </w:lvl>
    <w:lvl w:ilvl="5" w:tplc="04090005" w:tentative="1">
      <w:start w:val="1"/>
      <w:numFmt w:val="lowerRoman"/>
      <w:lvlText w:val="%6."/>
      <w:lvlJc w:val="right"/>
      <w:pPr>
        <w:ind w:left="4860" w:hanging="180"/>
      </w:pPr>
    </w:lvl>
    <w:lvl w:ilvl="6" w:tplc="04090001" w:tentative="1">
      <w:start w:val="1"/>
      <w:numFmt w:val="decimal"/>
      <w:lvlText w:val="%7."/>
      <w:lvlJc w:val="left"/>
      <w:pPr>
        <w:ind w:left="5580" w:hanging="360"/>
      </w:pPr>
    </w:lvl>
    <w:lvl w:ilvl="7" w:tplc="04090003" w:tentative="1">
      <w:start w:val="1"/>
      <w:numFmt w:val="lowerLetter"/>
      <w:lvlText w:val="%8."/>
      <w:lvlJc w:val="left"/>
      <w:pPr>
        <w:ind w:left="6300" w:hanging="360"/>
      </w:pPr>
    </w:lvl>
    <w:lvl w:ilvl="8" w:tplc="04090005" w:tentative="1">
      <w:start w:val="1"/>
      <w:numFmt w:val="lowerRoman"/>
      <w:lvlText w:val="%9."/>
      <w:lvlJc w:val="right"/>
      <w:pPr>
        <w:ind w:left="7020" w:hanging="180"/>
      </w:pPr>
    </w:lvl>
  </w:abstractNum>
  <w:abstractNum w:abstractNumId="522" w15:restartNumberingAfterBreak="0">
    <w:nsid w:val="51753222"/>
    <w:multiLevelType w:val="hybridMultilevel"/>
    <w:tmpl w:val="E976F5F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23" w15:restartNumberingAfterBreak="0">
    <w:nsid w:val="5182295C"/>
    <w:multiLevelType w:val="hybridMultilevel"/>
    <w:tmpl w:val="AFE2E90E"/>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4" w15:restartNumberingAfterBreak="0">
    <w:nsid w:val="51C001FB"/>
    <w:multiLevelType w:val="hybridMultilevel"/>
    <w:tmpl w:val="5C14C02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25" w15:restartNumberingAfterBreak="0">
    <w:nsid w:val="52123FC5"/>
    <w:multiLevelType w:val="hybridMultilevel"/>
    <w:tmpl w:val="5F00001E"/>
    <w:lvl w:ilvl="0" w:tplc="AEFEB352">
      <w:start w:val="1"/>
      <w:numFmt w:val="bullet"/>
      <w:lvlText w:val="-"/>
      <w:lvlJc w:val="left"/>
      <w:pPr>
        <w:ind w:left="717" w:hanging="360"/>
      </w:pPr>
      <w:rPr>
        <w:rFonts w:ascii="Symbol" w:hAnsi="Symbol" w:hint="default"/>
      </w:rPr>
    </w:lvl>
    <w:lvl w:ilvl="1" w:tplc="6D9EA9D2">
      <w:start w:val="1"/>
      <w:numFmt w:val="bullet"/>
      <w:lvlText w:val="-"/>
      <w:lvlJc w:val="left"/>
      <w:pPr>
        <w:ind w:left="1437" w:hanging="360"/>
      </w:pPr>
      <w:rPr>
        <w:rFonts w:ascii="Symbol" w:hAnsi="Symbol" w:hint="default"/>
      </w:rPr>
    </w:lvl>
    <w:lvl w:ilvl="2" w:tplc="04090005">
      <w:start w:val="1"/>
      <w:numFmt w:val="bullet"/>
      <w:lvlText w:val=""/>
      <w:lvlJc w:val="left"/>
      <w:pPr>
        <w:ind w:left="2157" w:hanging="360"/>
      </w:pPr>
      <w:rPr>
        <w:rFonts w:ascii="Wingdings" w:hAnsi="Wingdings" w:hint="default"/>
      </w:rPr>
    </w:lvl>
    <w:lvl w:ilvl="3" w:tplc="04090001">
      <w:start w:val="1"/>
      <w:numFmt w:val="bullet"/>
      <w:lvlText w:val=""/>
      <w:lvlJc w:val="left"/>
      <w:pPr>
        <w:ind w:left="2877" w:hanging="360"/>
      </w:pPr>
      <w:rPr>
        <w:rFonts w:ascii="Symbol" w:hAnsi="Symbol" w:hint="default"/>
      </w:rPr>
    </w:lvl>
    <w:lvl w:ilvl="4" w:tplc="04090003">
      <w:start w:val="1"/>
      <w:numFmt w:val="bullet"/>
      <w:lvlText w:val="o"/>
      <w:lvlJc w:val="left"/>
      <w:pPr>
        <w:ind w:left="3597" w:hanging="360"/>
      </w:pPr>
      <w:rPr>
        <w:rFonts w:ascii="Courier New" w:hAnsi="Courier New" w:cs="Courier New" w:hint="default"/>
      </w:rPr>
    </w:lvl>
    <w:lvl w:ilvl="5" w:tplc="04090005">
      <w:start w:val="1"/>
      <w:numFmt w:val="bullet"/>
      <w:lvlText w:val=""/>
      <w:lvlJc w:val="left"/>
      <w:pPr>
        <w:ind w:left="4317" w:hanging="360"/>
      </w:pPr>
      <w:rPr>
        <w:rFonts w:ascii="Wingdings" w:hAnsi="Wingdings" w:hint="default"/>
      </w:rPr>
    </w:lvl>
    <w:lvl w:ilvl="6" w:tplc="04090001">
      <w:start w:val="1"/>
      <w:numFmt w:val="bullet"/>
      <w:lvlText w:val=""/>
      <w:lvlJc w:val="left"/>
      <w:pPr>
        <w:ind w:left="5037" w:hanging="360"/>
      </w:pPr>
      <w:rPr>
        <w:rFonts w:ascii="Symbol" w:hAnsi="Symbol" w:hint="default"/>
      </w:rPr>
    </w:lvl>
    <w:lvl w:ilvl="7" w:tplc="04090003">
      <w:start w:val="1"/>
      <w:numFmt w:val="bullet"/>
      <w:lvlText w:val="o"/>
      <w:lvlJc w:val="left"/>
      <w:pPr>
        <w:ind w:left="5757" w:hanging="360"/>
      </w:pPr>
      <w:rPr>
        <w:rFonts w:ascii="Courier New" w:hAnsi="Courier New" w:cs="Courier New" w:hint="default"/>
      </w:rPr>
    </w:lvl>
    <w:lvl w:ilvl="8" w:tplc="04090005">
      <w:start w:val="1"/>
      <w:numFmt w:val="bullet"/>
      <w:lvlText w:val=""/>
      <w:lvlJc w:val="left"/>
      <w:pPr>
        <w:ind w:left="6477" w:hanging="360"/>
      </w:pPr>
      <w:rPr>
        <w:rFonts w:ascii="Wingdings" w:hAnsi="Wingdings" w:hint="default"/>
      </w:rPr>
    </w:lvl>
  </w:abstractNum>
  <w:abstractNum w:abstractNumId="526" w15:restartNumberingAfterBreak="0">
    <w:nsid w:val="52445064"/>
    <w:multiLevelType w:val="hybridMultilevel"/>
    <w:tmpl w:val="C11E3B7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27" w15:restartNumberingAfterBreak="0">
    <w:nsid w:val="529D1F5E"/>
    <w:multiLevelType w:val="hybridMultilevel"/>
    <w:tmpl w:val="03BC837A"/>
    <w:lvl w:ilvl="0" w:tplc="04090001">
      <w:start w:val="1"/>
      <w:numFmt w:val="bullet"/>
      <w:lvlText w:val=""/>
      <w:lvlJc w:val="left"/>
      <w:pPr>
        <w:ind w:left="1004" w:hanging="360"/>
      </w:pPr>
      <w:rPr>
        <w:rFonts w:ascii="Symbol" w:hAnsi="Symbol" w:hint="default"/>
      </w:rPr>
    </w:lvl>
    <w:lvl w:ilvl="1" w:tplc="04090003" w:tentative="1">
      <w:start w:val="1"/>
      <w:numFmt w:val="bullet"/>
      <w:lvlText w:val="o"/>
      <w:lvlJc w:val="left"/>
      <w:pPr>
        <w:ind w:left="1724" w:hanging="360"/>
      </w:pPr>
      <w:rPr>
        <w:rFonts w:ascii="Courier New" w:hAnsi="Courier New" w:cs="Courier New" w:hint="default"/>
      </w:rPr>
    </w:lvl>
    <w:lvl w:ilvl="2" w:tplc="04090005">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528" w15:restartNumberingAfterBreak="0">
    <w:nsid w:val="531C2BD7"/>
    <w:multiLevelType w:val="hybridMultilevel"/>
    <w:tmpl w:val="7578D850"/>
    <w:lvl w:ilvl="0" w:tplc="76424702">
      <w:start w:val="1"/>
      <w:numFmt w:val="lowerLetter"/>
      <w:lvlText w:val="%1)"/>
      <w:lvlJc w:val="left"/>
      <w:pPr>
        <w:ind w:left="1004" w:hanging="360"/>
      </w:pPr>
      <w:rPr>
        <w:rFonts w:hint="default"/>
      </w:rPr>
    </w:lvl>
    <w:lvl w:ilvl="1" w:tplc="04090019" w:tentative="1">
      <w:start w:val="1"/>
      <w:numFmt w:val="lowerLetter"/>
      <w:lvlText w:val="%2."/>
      <w:lvlJc w:val="left"/>
      <w:pPr>
        <w:ind w:left="1724" w:hanging="360"/>
      </w:pPr>
    </w:lvl>
    <w:lvl w:ilvl="2" w:tplc="0409001B" w:tentative="1">
      <w:start w:val="1"/>
      <w:numFmt w:val="lowerRoman"/>
      <w:lvlText w:val="%3."/>
      <w:lvlJc w:val="right"/>
      <w:pPr>
        <w:ind w:left="2444" w:hanging="180"/>
      </w:pPr>
    </w:lvl>
    <w:lvl w:ilvl="3" w:tplc="0409000F" w:tentative="1">
      <w:start w:val="1"/>
      <w:numFmt w:val="decimal"/>
      <w:lvlText w:val="%4."/>
      <w:lvlJc w:val="left"/>
      <w:pPr>
        <w:ind w:left="3164" w:hanging="360"/>
      </w:pPr>
    </w:lvl>
    <w:lvl w:ilvl="4" w:tplc="04090019" w:tentative="1">
      <w:start w:val="1"/>
      <w:numFmt w:val="lowerLetter"/>
      <w:lvlText w:val="%5."/>
      <w:lvlJc w:val="left"/>
      <w:pPr>
        <w:ind w:left="3884" w:hanging="360"/>
      </w:pPr>
    </w:lvl>
    <w:lvl w:ilvl="5" w:tplc="0409001B" w:tentative="1">
      <w:start w:val="1"/>
      <w:numFmt w:val="lowerRoman"/>
      <w:lvlText w:val="%6."/>
      <w:lvlJc w:val="right"/>
      <w:pPr>
        <w:ind w:left="4604" w:hanging="180"/>
      </w:pPr>
    </w:lvl>
    <w:lvl w:ilvl="6" w:tplc="0409000F" w:tentative="1">
      <w:start w:val="1"/>
      <w:numFmt w:val="decimal"/>
      <w:lvlText w:val="%7."/>
      <w:lvlJc w:val="left"/>
      <w:pPr>
        <w:ind w:left="5324" w:hanging="360"/>
      </w:pPr>
    </w:lvl>
    <w:lvl w:ilvl="7" w:tplc="04090019" w:tentative="1">
      <w:start w:val="1"/>
      <w:numFmt w:val="lowerLetter"/>
      <w:lvlText w:val="%8."/>
      <w:lvlJc w:val="left"/>
      <w:pPr>
        <w:ind w:left="6044" w:hanging="360"/>
      </w:pPr>
    </w:lvl>
    <w:lvl w:ilvl="8" w:tplc="0409001B" w:tentative="1">
      <w:start w:val="1"/>
      <w:numFmt w:val="lowerRoman"/>
      <w:lvlText w:val="%9."/>
      <w:lvlJc w:val="right"/>
      <w:pPr>
        <w:ind w:left="6764" w:hanging="180"/>
      </w:pPr>
    </w:lvl>
  </w:abstractNum>
  <w:abstractNum w:abstractNumId="529" w15:restartNumberingAfterBreak="0">
    <w:nsid w:val="53233307"/>
    <w:multiLevelType w:val="hybridMultilevel"/>
    <w:tmpl w:val="B6DA3FA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30" w15:restartNumberingAfterBreak="0">
    <w:nsid w:val="534844DF"/>
    <w:multiLevelType w:val="hybridMultilevel"/>
    <w:tmpl w:val="D458CCAA"/>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531" w15:restartNumberingAfterBreak="0">
    <w:nsid w:val="53C14C6B"/>
    <w:multiLevelType w:val="hybridMultilevel"/>
    <w:tmpl w:val="AEA21AA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32" w15:restartNumberingAfterBreak="0">
    <w:nsid w:val="53C20DE4"/>
    <w:multiLevelType w:val="hybridMultilevel"/>
    <w:tmpl w:val="14A69288"/>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33" w15:restartNumberingAfterBreak="0">
    <w:nsid w:val="53DD1749"/>
    <w:multiLevelType w:val="hybridMultilevel"/>
    <w:tmpl w:val="F5F8D3BE"/>
    <w:lvl w:ilvl="0" w:tplc="080C0017">
      <w:start w:val="1"/>
      <w:numFmt w:val="low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34" w15:restartNumberingAfterBreak="0">
    <w:nsid w:val="53DD7A7B"/>
    <w:multiLevelType w:val="hybridMultilevel"/>
    <w:tmpl w:val="43F2FA1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35" w15:restartNumberingAfterBreak="0">
    <w:nsid w:val="53E77981"/>
    <w:multiLevelType w:val="hybridMultilevel"/>
    <w:tmpl w:val="40101532"/>
    <w:lvl w:ilvl="0" w:tplc="0409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36" w15:restartNumberingAfterBreak="0">
    <w:nsid w:val="54A91406"/>
    <w:multiLevelType w:val="hybridMultilevel"/>
    <w:tmpl w:val="9036E43A"/>
    <w:lvl w:ilvl="0" w:tplc="9B0E189C">
      <w:start w:val="1"/>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37" w15:restartNumberingAfterBreak="0">
    <w:nsid w:val="54BE569A"/>
    <w:multiLevelType w:val="hybridMultilevel"/>
    <w:tmpl w:val="12662C9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38" w15:restartNumberingAfterBreak="0">
    <w:nsid w:val="54C254A8"/>
    <w:multiLevelType w:val="hybridMultilevel"/>
    <w:tmpl w:val="F9B662C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39" w15:restartNumberingAfterBreak="0">
    <w:nsid w:val="54F32AC3"/>
    <w:multiLevelType w:val="hybridMultilevel"/>
    <w:tmpl w:val="57BA0D24"/>
    <w:lvl w:ilvl="0" w:tplc="C7BA9D30">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540" w15:restartNumberingAfterBreak="0">
    <w:nsid w:val="54FA3B7B"/>
    <w:multiLevelType w:val="hybridMultilevel"/>
    <w:tmpl w:val="5B0659BA"/>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41" w15:restartNumberingAfterBreak="0">
    <w:nsid w:val="5507435C"/>
    <w:multiLevelType w:val="hybridMultilevel"/>
    <w:tmpl w:val="B5E23ABC"/>
    <w:lvl w:ilvl="0" w:tplc="22486C0A">
      <w:start w:val="1"/>
      <w:numFmt w:val="bullet"/>
      <w:lvlText w:val="-"/>
      <w:lvlJc w:val="left"/>
      <w:pPr>
        <w:ind w:left="720" w:hanging="360"/>
      </w:pPr>
      <w:rPr>
        <w:rFonts w:ascii="Symbol" w:hAnsi="Symbol" w:hint="default"/>
        <w:lang w:val="fr-BE"/>
      </w:rPr>
    </w:lvl>
    <w:lvl w:ilvl="1" w:tplc="6D9EA9D2">
      <w:start w:val="1"/>
      <w:numFmt w:val="bullet"/>
      <w:lvlText w:val="-"/>
      <w:lvlJc w:val="left"/>
      <w:pPr>
        <w:ind w:left="1440" w:hanging="360"/>
      </w:pPr>
      <w:rPr>
        <w:rFonts w:ascii="Symbol" w:hAnsi="Symbol"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542" w15:restartNumberingAfterBreak="0">
    <w:nsid w:val="552A06B9"/>
    <w:multiLevelType w:val="hybridMultilevel"/>
    <w:tmpl w:val="1774404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43" w15:restartNumberingAfterBreak="0">
    <w:nsid w:val="552E0892"/>
    <w:multiLevelType w:val="hybridMultilevel"/>
    <w:tmpl w:val="120009A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44" w15:restartNumberingAfterBreak="0">
    <w:nsid w:val="554D2E8A"/>
    <w:multiLevelType w:val="hybridMultilevel"/>
    <w:tmpl w:val="5E4CE0CE"/>
    <w:lvl w:ilvl="0" w:tplc="080C0017">
      <w:start w:val="1"/>
      <w:numFmt w:val="lowerLetter"/>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45" w15:restartNumberingAfterBreak="0">
    <w:nsid w:val="555A1762"/>
    <w:multiLevelType w:val="hybridMultilevel"/>
    <w:tmpl w:val="7688B1A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46" w15:restartNumberingAfterBreak="0">
    <w:nsid w:val="55E45FFC"/>
    <w:multiLevelType w:val="hybridMultilevel"/>
    <w:tmpl w:val="35DA6826"/>
    <w:lvl w:ilvl="0" w:tplc="171836AA">
      <w:start w:val="1"/>
      <w:numFmt w:val="lowerLetter"/>
      <w:lvlText w:val="%1)"/>
      <w:lvlJc w:val="left"/>
      <w:pPr>
        <w:ind w:left="360" w:hanging="360"/>
      </w:pPr>
      <w:rPr>
        <w:rFonts w:hint="default"/>
        <w:color w:val="auto"/>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547" w15:restartNumberingAfterBreak="0">
    <w:nsid w:val="55E613A7"/>
    <w:multiLevelType w:val="hybridMultilevel"/>
    <w:tmpl w:val="4044D0FE"/>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548" w15:restartNumberingAfterBreak="0">
    <w:nsid w:val="55FB3BBA"/>
    <w:multiLevelType w:val="hybridMultilevel"/>
    <w:tmpl w:val="0DE21A4E"/>
    <w:lvl w:ilvl="0" w:tplc="96DE627C">
      <w:start w:val="1"/>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49" w15:restartNumberingAfterBreak="0">
    <w:nsid w:val="56070940"/>
    <w:multiLevelType w:val="hybridMultilevel"/>
    <w:tmpl w:val="7A50CA0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50" w15:restartNumberingAfterBreak="0">
    <w:nsid w:val="56181CBB"/>
    <w:multiLevelType w:val="hybridMultilevel"/>
    <w:tmpl w:val="AB6E421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51" w15:restartNumberingAfterBreak="0">
    <w:nsid w:val="565B2D61"/>
    <w:multiLevelType w:val="hybridMultilevel"/>
    <w:tmpl w:val="3AB2469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52" w15:restartNumberingAfterBreak="0">
    <w:nsid w:val="565D66FC"/>
    <w:multiLevelType w:val="hybridMultilevel"/>
    <w:tmpl w:val="390AABE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53" w15:restartNumberingAfterBreak="0">
    <w:nsid w:val="566B02E0"/>
    <w:multiLevelType w:val="hybridMultilevel"/>
    <w:tmpl w:val="F3DA90EE"/>
    <w:lvl w:ilvl="0" w:tplc="F67C83FA">
      <w:start w:val="1"/>
      <w:numFmt w:val="lowerLetter"/>
      <w:lvlText w:val="%1."/>
      <w:lvlJc w:val="left"/>
      <w:pPr>
        <w:ind w:left="360" w:hanging="360"/>
      </w:pPr>
    </w:lvl>
    <w:lvl w:ilvl="1" w:tplc="D58AAAF6">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554" w15:restartNumberingAfterBreak="0">
    <w:nsid w:val="566B21CF"/>
    <w:multiLevelType w:val="hybridMultilevel"/>
    <w:tmpl w:val="4CFCEB3A"/>
    <w:lvl w:ilvl="0" w:tplc="A410A894">
      <w:start w:val="1"/>
      <w:numFmt w:val="bullet"/>
      <w:pStyle w:val="FOD-opsomming1"/>
      <w:lvlText w:val="-"/>
      <w:lvlJc w:val="left"/>
      <w:pPr>
        <w:ind w:left="-8587" w:hanging="360"/>
      </w:pPr>
      <w:rPr>
        <w:rFonts w:ascii="Symbol" w:hAnsi="Symbol" w:hint="default"/>
        <w:color w:val="auto"/>
      </w:rPr>
    </w:lvl>
    <w:lvl w:ilvl="1" w:tplc="04090003">
      <w:start w:val="1"/>
      <w:numFmt w:val="bullet"/>
      <w:lvlText w:val="o"/>
      <w:lvlJc w:val="left"/>
      <w:pPr>
        <w:ind w:left="-8576" w:hanging="360"/>
      </w:pPr>
      <w:rPr>
        <w:rFonts w:ascii="Courier New" w:hAnsi="Courier New" w:cs="Courier New" w:hint="default"/>
      </w:rPr>
    </w:lvl>
    <w:lvl w:ilvl="2" w:tplc="04090005">
      <w:start w:val="1"/>
      <w:numFmt w:val="bullet"/>
      <w:lvlText w:val=""/>
      <w:lvlJc w:val="left"/>
      <w:pPr>
        <w:ind w:left="-7856" w:hanging="360"/>
      </w:pPr>
      <w:rPr>
        <w:rFonts w:ascii="Wingdings" w:hAnsi="Wingdings" w:hint="default"/>
      </w:rPr>
    </w:lvl>
    <w:lvl w:ilvl="3" w:tplc="04090001">
      <w:start w:val="1"/>
      <w:numFmt w:val="bullet"/>
      <w:lvlText w:val=""/>
      <w:lvlJc w:val="left"/>
      <w:pPr>
        <w:ind w:left="-7136" w:hanging="360"/>
      </w:pPr>
      <w:rPr>
        <w:rFonts w:ascii="Symbol" w:hAnsi="Symbol" w:hint="default"/>
      </w:rPr>
    </w:lvl>
    <w:lvl w:ilvl="4" w:tplc="04090003">
      <w:start w:val="1"/>
      <w:numFmt w:val="bullet"/>
      <w:lvlText w:val="o"/>
      <w:lvlJc w:val="left"/>
      <w:pPr>
        <w:ind w:left="-6416" w:hanging="360"/>
      </w:pPr>
      <w:rPr>
        <w:rFonts w:ascii="Courier New" w:hAnsi="Courier New" w:cs="Courier New" w:hint="default"/>
      </w:rPr>
    </w:lvl>
    <w:lvl w:ilvl="5" w:tplc="04090005">
      <w:start w:val="1"/>
      <w:numFmt w:val="bullet"/>
      <w:lvlText w:val=""/>
      <w:lvlJc w:val="left"/>
      <w:pPr>
        <w:ind w:left="-5696" w:hanging="360"/>
      </w:pPr>
      <w:rPr>
        <w:rFonts w:ascii="Wingdings" w:hAnsi="Wingdings" w:hint="default"/>
      </w:rPr>
    </w:lvl>
    <w:lvl w:ilvl="6" w:tplc="04090001">
      <w:start w:val="1"/>
      <w:numFmt w:val="bullet"/>
      <w:lvlText w:val=""/>
      <w:lvlJc w:val="left"/>
      <w:pPr>
        <w:ind w:left="-4976" w:hanging="360"/>
      </w:pPr>
      <w:rPr>
        <w:rFonts w:ascii="Symbol" w:hAnsi="Symbol" w:hint="default"/>
      </w:rPr>
    </w:lvl>
    <w:lvl w:ilvl="7" w:tplc="04090003">
      <w:start w:val="1"/>
      <w:numFmt w:val="bullet"/>
      <w:lvlText w:val="o"/>
      <w:lvlJc w:val="left"/>
      <w:pPr>
        <w:ind w:left="-4256" w:hanging="360"/>
      </w:pPr>
      <w:rPr>
        <w:rFonts w:ascii="Courier New" w:hAnsi="Courier New" w:cs="Courier New" w:hint="default"/>
      </w:rPr>
    </w:lvl>
    <w:lvl w:ilvl="8" w:tplc="04090005">
      <w:start w:val="1"/>
      <w:numFmt w:val="bullet"/>
      <w:lvlText w:val=""/>
      <w:lvlJc w:val="left"/>
      <w:pPr>
        <w:ind w:left="-3536" w:hanging="360"/>
      </w:pPr>
      <w:rPr>
        <w:rFonts w:ascii="Wingdings" w:hAnsi="Wingdings" w:hint="default"/>
      </w:rPr>
    </w:lvl>
  </w:abstractNum>
  <w:abstractNum w:abstractNumId="555" w15:restartNumberingAfterBreak="0">
    <w:nsid w:val="569E3F38"/>
    <w:multiLevelType w:val="hybridMultilevel"/>
    <w:tmpl w:val="C8085D2A"/>
    <w:lvl w:ilvl="0" w:tplc="FFFFFFFF">
      <w:start w:val="1"/>
      <w:numFmt w:val="lowerLetter"/>
      <w:lvlText w:val="%1)"/>
      <w:lvlJc w:val="left"/>
      <w:pPr>
        <w:ind w:left="360" w:hanging="360"/>
      </w:pPr>
      <w:rPr>
        <w:rFonts w:hint="default"/>
      </w:rPr>
    </w:lvl>
    <w:lvl w:ilvl="1" w:tplc="FFFFFFFF">
      <w:start w:val="1"/>
      <w:numFmt w:val="bullet"/>
      <w:lvlText w:val="o"/>
      <w:lvlJc w:val="left"/>
      <w:pPr>
        <w:ind w:left="1080" w:hanging="360"/>
      </w:pPr>
      <w:rPr>
        <w:rFonts w:ascii="Courier New" w:hAnsi="Courier New" w:cs="Courier New" w:hint="default"/>
      </w:rPr>
    </w:lvl>
    <w:lvl w:ilvl="2" w:tplc="FFFFFFFF">
      <w:start w:val="1"/>
      <w:numFmt w:val="bullet"/>
      <w:lvlText w:val=""/>
      <w:lvlJc w:val="left"/>
      <w:pPr>
        <w:ind w:left="1800" w:hanging="360"/>
      </w:pPr>
      <w:rPr>
        <w:rFonts w:ascii="Wingdings" w:hAnsi="Wingdings" w:hint="default"/>
      </w:rPr>
    </w:lvl>
    <w:lvl w:ilvl="3" w:tplc="FFFFFFFF">
      <w:start w:val="1"/>
      <w:numFmt w:val="bullet"/>
      <w:lvlText w:val=""/>
      <w:lvlJc w:val="left"/>
      <w:pPr>
        <w:ind w:left="2520" w:hanging="360"/>
      </w:pPr>
      <w:rPr>
        <w:rFonts w:ascii="Symbol" w:hAnsi="Symbol" w:hint="default"/>
      </w:rPr>
    </w:lvl>
    <w:lvl w:ilvl="4" w:tplc="FFFFFFFF">
      <w:start w:val="1"/>
      <w:numFmt w:val="bullet"/>
      <w:lvlText w:val="o"/>
      <w:lvlJc w:val="left"/>
      <w:pPr>
        <w:ind w:left="3240" w:hanging="360"/>
      </w:pPr>
      <w:rPr>
        <w:rFonts w:ascii="Courier New" w:hAnsi="Courier New" w:cs="Courier New" w:hint="default"/>
      </w:rPr>
    </w:lvl>
    <w:lvl w:ilvl="5" w:tplc="FFFFFFFF">
      <w:start w:val="1"/>
      <w:numFmt w:val="bullet"/>
      <w:lvlText w:val=""/>
      <w:lvlJc w:val="left"/>
      <w:pPr>
        <w:ind w:left="3960" w:hanging="360"/>
      </w:pPr>
      <w:rPr>
        <w:rFonts w:ascii="Wingdings" w:hAnsi="Wingdings" w:hint="default"/>
      </w:rPr>
    </w:lvl>
    <w:lvl w:ilvl="6" w:tplc="FFFFFFFF">
      <w:start w:val="1"/>
      <w:numFmt w:val="bullet"/>
      <w:lvlText w:val=""/>
      <w:lvlJc w:val="left"/>
      <w:pPr>
        <w:ind w:left="4680" w:hanging="360"/>
      </w:pPr>
      <w:rPr>
        <w:rFonts w:ascii="Symbol" w:hAnsi="Symbol" w:hint="default"/>
      </w:rPr>
    </w:lvl>
    <w:lvl w:ilvl="7" w:tplc="FFFFFFFF">
      <w:start w:val="1"/>
      <w:numFmt w:val="bullet"/>
      <w:lvlText w:val="o"/>
      <w:lvlJc w:val="left"/>
      <w:pPr>
        <w:ind w:left="5400" w:hanging="360"/>
      </w:pPr>
      <w:rPr>
        <w:rFonts w:ascii="Courier New" w:hAnsi="Courier New" w:cs="Courier New" w:hint="default"/>
      </w:rPr>
    </w:lvl>
    <w:lvl w:ilvl="8" w:tplc="FFFFFFFF">
      <w:start w:val="1"/>
      <w:numFmt w:val="bullet"/>
      <w:lvlText w:val=""/>
      <w:lvlJc w:val="left"/>
      <w:pPr>
        <w:ind w:left="6120" w:hanging="360"/>
      </w:pPr>
      <w:rPr>
        <w:rFonts w:ascii="Wingdings" w:hAnsi="Wingdings" w:hint="default"/>
      </w:rPr>
    </w:lvl>
  </w:abstractNum>
  <w:abstractNum w:abstractNumId="556" w15:restartNumberingAfterBreak="0">
    <w:nsid w:val="56F67564"/>
    <w:multiLevelType w:val="hybridMultilevel"/>
    <w:tmpl w:val="FCA60720"/>
    <w:lvl w:ilvl="0" w:tplc="08130019">
      <w:start w:val="1"/>
      <w:numFmt w:val="lowerLetter"/>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57" w15:restartNumberingAfterBreak="0">
    <w:nsid w:val="57117845"/>
    <w:multiLevelType w:val="hybridMultilevel"/>
    <w:tmpl w:val="9290478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58" w15:restartNumberingAfterBreak="0">
    <w:nsid w:val="572E36EB"/>
    <w:multiLevelType w:val="hybridMultilevel"/>
    <w:tmpl w:val="39361498"/>
    <w:lvl w:ilvl="0" w:tplc="04090019">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59" w15:restartNumberingAfterBreak="0">
    <w:nsid w:val="5741296B"/>
    <w:multiLevelType w:val="hybridMultilevel"/>
    <w:tmpl w:val="76DA2292"/>
    <w:lvl w:ilvl="0" w:tplc="0409000F">
      <w:start w:val="1"/>
      <w:numFmt w:val="decimal"/>
      <w:lvlText w:val="%1."/>
      <w:lvlJc w:val="left"/>
      <w:pPr>
        <w:ind w:left="360" w:hanging="360"/>
      </w:pPr>
      <w:rPr>
        <w:rFonts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560" w15:restartNumberingAfterBreak="0">
    <w:nsid w:val="57604D31"/>
    <w:multiLevelType w:val="hybridMultilevel"/>
    <w:tmpl w:val="1F22CFDE"/>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561" w15:restartNumberingAfterBreak="0">
    <w:nsid w:val="57807F38"/>
    <w:multiLevelType w:val="hybridMultilevel"/>
    <w:tmpl w:val="B4C6AD7C"/>
    <w:lvl w:ilvl="0" w:tplc="6D9EA9D2">
      <w:start w:val="1"/>
      <w:numFmt w:val="bullet"/>
      <w:lvlText w:val=""/>
      <w:lvlJc w:val="left"/>
      <w:pPr>
        <w:ind w:left="1260" w:hanging="360"/>
      </w:pPr>
      <w:rPr>
        <w:rFonts w:ascii="Symbol" w:hAnsi="Symbol" w:hint="default"/>
      </w:rPr>
    </w:lvl>
    <w:lvl w:ilvl="1" w:tplc="04090003" w:tentative="1">
      <w:start w:val="1"/>
      <w:numFmt w:val="bullet"/>
      <w:lvlText w:val="o"/>
      <w:lvlJc w:val="left"/>
      <w:pPr>
        <w:ind w:left="1980" w:hanging="360"/>
      </w:pPr>
      <w:rPr>
        <w:rFonts w:ascii="Courier New" w:hAnsi="Courier New" w:cs="Courier New" w:hint="default"/>
      </w:rPr>
    </w:lvl>
    <w:lvl w:ilvl="2" w:tplc="04090005" w:tentative="1">
      <w:start w:val="1"/>
      <w:numFmt w:val="bullet"/>
      <w:lvlText w:val=""/>
      <w:lvlJc w:val="left"/>
      <w:pPr>
        <w:ind w:left="2700" w:hanging="360"/>
      </w:pPr>
      <w:rPr>
        <w:rFonts w:ascii="Wingdings" w:hAnsi="Wingdings" w:hint="default"/>
      </w:rPr>
    </w:lvl>
    <w:lvl w:ilvl="3" w:tplc="04090001" w:tentative="1">
      <w:start w:val="1"/>
      <w:numFmt w:val="bullet"/>
      <w:lvlText w:val=""/>
      <w:lvlJc w:val="left"/>
      <w:pPr>
        <w:ind w:left="3420" w:hanging="360"/>
      </w:pPr>
      <w:rPr>
        <w:rFonts w:ascii="Symbol" w:hAnsi="Symbol" w:hint="default"/>
      </w:rPr>
    </w:lvl>
    <w:lvl w:ilvl="4" w:tplc="04090003" w:tentative="1">
      <w:start w:val="1"/>
      <w:numFmt w:val="bullet"/>
      <w:lvlText w:val="o"/>
      <w:lvlJc w:val="left"/>
      <w:pPr>
        <w:ind w:left="4140" w:hanging="360"/>
      </w:pPr>
      <w:rPr>
        <w:rFonts w:ascii="Courier New" w:hAnsi="Courier New" w:cs="Courier New" w:hint="default"/>
      </w:rPr>
    </w:lvl>
    <w:lvl w:ilvl="5" w:tplc="04090005" w:tentative="1">
      <w:start w:val="1"/>
      <w:numFmt w:val="bullet"/>
      <w:lvlText w:val=""/>
      <w:lvlJc w:val="left"/>
      <w:pPr>
        <w:ind w:left="4860" w:hanging="360"/>
      </w:pPr>
      <w:rPr>
        <w:rFonts w:ascii="Wingdings" w:hAnsi="Wingdings" w:hint="default"/>
      </w:rPr>
    </w:lvl>
    <w:lvl w:ilvl="6" w:tplc="04090001" w:tentative="1">
      <w:start w:val="1"/>
      <w:numFmt w:val="bullet"/>
      <w:lvlText w:val=""/>
      <w:lvlJc w:val="left"/>
      <w:pPr>
        <w:ind w:left="5580" w:hanging="360"/>
      </w:pPr>
      <w:rPr>
        <w:rFonts w:ascii="Symbol" w:hAnsi="Symbol" w:hint="default"/>
      </w:rPr>
    </w:lvl>
    <w:lvl w:ilvl="7" w:tplc="04090003" w:tentative="1">
      <w:start w:val="1"/>
      <w:numFmt w:val="bullet"/>
      <w:lvlText w:val="o"/>
      <w:lvlJc w:val="left"/>
      <w:pPr>
        <w:ind w:left="6300" w:hanging="360"/>
      </w:pPr>
      <w:rPr>
        <w:rFonts w:ascii="Courier New" w:hAnsi="Courier New" w:cs="Courier New" w:hint="default"/>
      </w:rPr>
    </w:lvl>
    <w:lvl w:ilvl="8" w:tplc="04090005" w:tentative="1">
      <w:start w:val="1"/>
      <w:numFmt w:val="bullet"/>
      <w:lvlText w:val=""/>
      <w:lvlJc w:val="left"/>
      <w:pPr>
        <w:ind w:left="7020" w:hanging="360"/>
      </w:pPr>
      <w:rPr>
        <w:rFonts w:ascii="Wingdings" w:hAnsi="Wingdings" w:hint="default"/>
      </w:rPr>
    </w:lvl>
  </w:abstractNum>
  <w:abstractNum w:abstractNumId="562" w15:restartNumberingAfterBreak="0">
    <w:nsid w:val="57BA3DBE"/>
    <w:multiLevelType w:val="hybridMultilevel"/>
    <w:tmpl w:val="7A50CA02"/>
    <w:lvl w:ilvl="0" w:tplc="0409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563" w15:restartNumberingAfterBreak="0">
    <w:nsid w:val="57D1408D"/>
    <w:multiLevelType w:val="hybridMultilevel"/>
    <w:tmpl w:val="6A92F5C8"/>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564" w15:restartNumberingAfterBreak="0">
    <w:nsid w:val="57D832E8"/>
    <w:multiLevelType w:val="hybridMultilevel"/>
    <w:tmpl w:val="6D42175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65" w15:restartNumberingAfterBreak="0">
    <w:nsid w:val="57D96332"/>
    <w:multiLevelType w:val="hybridMultilevel"/>
    <w:tmpl w:val="94D2A9D8"/>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66" w15:restartNumberingAfterBreak="0">
    <w:nsid w:val="57FA6991"/>
    <w:multiLevelType w:val="hybridMultilevel"/>
    <w:tmpl w:val="4274B14E"/>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567" w15:restartNumberingAfterBreak="0">
    <w:nsid w:val="5824248D"/>
    <w:multiLevelType w:val="hybridMultilevel"/>
    <w:tmpl w:val="D324C50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68" w15:restartNumberingAfterBreak="0">
    <w:nsid w:val="58307BB7"/>
    <w:multiLevelType w:val="hybridMultilevel"/>
    <w:tmpl w:val="E72C221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69" w15:restartNumberingAfterBreak="0">
    <w:nsid w:val="586E2A4D"/>
    <w:multiLevelType w:val="hybridMultilevel"/>
    <w:tmpl w:val="33B03400"/>
    <w:lvl w:ilvl="0" w:tplc="40F43010">
      <w:start w:val="3"/>
      <w:numFmt w:val="lowerLetter"/>
      <w:lvlText w:val="%1."/>
      <w:lvlJc w:val="left"/>
      <w:pPr>
        <w:ind w:left="36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70" w15:restartNumberingAfterBreak="0">
    <w:nsid w:val="587F5029"/>
    <w:multiLevelType w:val="hybridMultilevel"/>
    <w:tmpl w:val="F5009EB8"/>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1" w15:restartNumberingAfterBreak="0">
    <w:nsid w:val="588C365D"/>
    <w:multiLevelType w:val="hybridMultilevel"/>
    <w:tmpl w:val="698E0D00"/>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2" w15:restartNumberingAfterBreak="0">
    <w:nsid w:val="58B01FF8"/>
    <w:multiLevelType w:val="hybridMultilevel"/>
    <w:tmpl w:val="786AEB08"/>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573" w15:restartNumberingAfterBreak="0">
    <w:nsid w:val="58B152E7"/>
    <w:multiLevelType w:val="hybridMultilevel"/>
    <w:tmpl w:val="7A50CA02"/>
    <w:lvl w:ilvl="0" w:tplc="04090001">
      <w:start w:val="1"/>
      <w:numFmt w:val="lowerLetter"/>
      <w:lvlText w:val="%1."/>
      <w:lvlJc w:val="left"/>
      <w:pPr>
        <w:ind w:left="1636" w:hanging="360"/>
      </w:pPr>
    </w:lvl>
    <w:lvl w:ilvl="1" w:tplc="04090003">
      <w:start w:val="1"/>
      <w:numFmt w:val="lowerLetter"/>
      <w:lvlText w:val="%2."/>
      <w:lvlJc w:val="left"/>
      <w:pPr>
        <w:ind w:left="2356" w:hanging="360"/>
      </w:pPr>
    </w:lvl>
    <w:lvl w:ilvl="2" w:tplc="04090005" w:tentative="1">
      <w:start w:val="1"/>
      <w:numFmt w:val="lowerRoman"/>
      <w:lvlText w:val="%3."/>
      <w:lvlJc w:val="right"/>
      <w:pPr>
        <w:ind w:left="3076" w:hanging="180"/>
      </w:pPr>
    </w:lvl>
    <w:lvl w:ilvl="3" w:tplc="04090001" w:tentative="1">
      <w:start w:val="1"/>
      <w:numFmt w:val="decimal"/>
      <w:lvlText w:val="%4."/>
      <w:lvlJc w:val="left"/>
      <w:pPr>
        <w:ind w:left="3796" w:hanging="360"/>
      </w:pPr>
    </w:lvl>
    <w:lvl w:ilvl="4" w:tplc="04090003" w:tentative="1">
      <w:start w:val="1"/>
      <w:numFmt w:val="lowerLetter"/>
      <w:lvlText w:val="%5."/>
      <w:lvlJc w:val="left"/>
      <w:pPr>
        <w:ind w:left="4516" w:hanging="360"/>
      </w:pPr>
    </w:lvl>
    <w:lvl w:ilvl="5" w:tplc="04090005" w:tentative="1">
      <w:start w:val="1"/>
      <w:numFmt w:val="lowerRoman"/>
      <w:lvlText w:val="%6."/>
      <w:lvlJc w:val="right"/>
      <w:pPr>
        <w:ind w:left="5236" w:hanging="180"/>
      </w:pPr>
    </w:lvl>
    <w:lvl w:ilvl="6" w:tplc="04090001" w:tentative="1">
      <w:start w:val="1"/>
      <w:numFmt w:val="decimal"/>
      <w:lvlText w:val="%7."/>
      <w:lvlJc w:val="left"/>
      <w:pPr>
        <w:ind w:left="5956" w:hanging="360"/>
      </w:pPr>
    </w:lvl>
    <w:lvl w:ilvl="7" w:tplc="04090003" w:tentative="1">
      <w:start w:val="1"/>
      <w:numFmt w:val="lowerLetter"/>
      <w:lvlText w:val="%8."/>
      <w:lvlJc w:val="left"/>
      <w:pPr>
        <w:ind w:left="6676" w:hanging="360"/>
      </w:pPr>
    </w:lvl>
    <w:lvl w:ilvl="8" w:tplc="04090005" w:tentative="1">
      <w:start w:val="1"/>
      <w:numFmt w:val="lowerRoman"/>
      <w:lvlText w:val="%9."/>
      <w:lvlJc w:val="right"/>
      <w:pPr>
        <w:ind w:left="7396" w:hanging="180"/>
      </w:pPr>
    </w:lvl>
  </w:abstractNum>
  <w:abstractNum w:abstractNumId="574" w15:restartNumberingAfterBreak="0">
    <w:nsid w:val="590D2242"/>
    <w:multiLevelType w:val="hybridMultilevel"/>
    <w:tmpl w:val="0CFA2136"/>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5" w15:restartNumberingAfterBreak="0">
    <w:nsid w:val="594A2EDD"/>
    <w:multiLevelType w:val="hybridMultilevel"/>
    <w:tmpl w:val="43ACB0EA"/>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76" w15:restartNumberingAfterBreak="0">
    <w:nsid w:val="5A233394"/>
    <w:multiLevelType w:val="hybridMultilevel"/>
    <w:tmpl w:val="C39E3404"/>
    <w:lvl w:ilvl="0" w:tplc="04090005">
      <w:start w:val="1"/>
      <w:numFmt w:val="bullet"/>
      <w:lvlText w:val=""/>
      <w:lvlJc w:val="left"/>
      <w:pPr>
        <w:ind w:left="1440" w:hanging="360"/>
      </w:pPr>
      <w:rPr>
        <w:rFonts w:ascii="Wingdings" w:hAnsi="Wingdings"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77" w15:restartNumberingAfterBreak="0">
    <w:nsid w:val="5A3155CB"/>
    <w:multiLevelType w:val="hybridMultilevel"/>
    <w:tmpl w:val="3D9AB78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78" w15:restartNumberingAfterBreak="0">
    <w:nsid w:val="5A55321A"/>
    <w:multiLevelType w:val="hybridMultilevel"/>
    <w:tmpl w:val="F1946340"/>
    <w:lvl w:ilvl="0" w:tplc="080C0001">
      <w:start w:val="1"/>
      <w:numFmt w:val="bullet"/>
      <w:lvlText w:val=""/>
      <w:lvlJc w:val="left"/>
      <w:pPr>
        <w:ind w:left="720" w:hanging="360"/>
      </w:pPr>
      <w:rPr>
        <w:rFonts w:ascii="Symbol" w:hAnsi="Symbol" w:hint="default"/>
        <w:color w:val="auto"/>
      </w:rPr>
    </w:lvl>
    <w:lvl w:ilvl="1" w:tplc="FFFFFFFF">
      <w:start w:val="1"/>
      <w:numFmt w:val="bullet"/>
      <w:lvlText w:val="-"/>
      <w:lvlJc w:val="left"/>
      <w:pPr>
        <w:ind w:left="1440" w:hanging="360"/>
      </w:pPr>
      <w:rPr>
        <w:rFonts w:ascii="Symbol" w:hAnsi="Symbol" w:hint="default"/>
        <w:color w:val="auto"/>
      </w:rPr>
    </w:lvl>
    <w:lvl w:ilvl="2" w:tplc="026C22C4">
      <w:start w:val="1"/>
      <w:numFmt w:val="decimal"/>
      <w:lvlText w:val="%3."/>
      <w:lvlJc w:val="left"/>
      <w:pPr>
        <w:ind w:left="2340" w:hanging="360"/>
      </w:pPr>
      <w:rPr>
        <w:rFonts w:hint="default"/>
      </w:r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9" w15:restartNumberingAfterBreak="0">
    <w:nsid w:val="5A577B91"/>
    <w:multiLevelType w:val="hybridMultilevel"/>
    <w:tmpl w:val="6ED0C348"/>
    <w:lvl w:ilvl="0" w:tplc="D20EDC6C">
      <w:start w:val="2"/>
      <w:numFmt w:val="lowerLetter"/>
      <w:lvlText w:val="%1."/>
      <w:lvlJc w:val="left"/>
      <w:pPr>
        <w:ind w:left="36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80" w15:restartNumberingAfterBreak="0">
    <w:nsid w:val="5A897C7A"/>
    <w:multiLevelType w:val="hybridMultilevel"/>
    <w:tmpl w:val="7A50CA02"/>
    <w:lvl w:ilvl="0" w:tplc="F67C83FA">
      <w:start w:val="1"/>
      <w:numFmt w:val="lowerLetter"/>
      <w:lvlText w:val="%1."/>
      <w:lvlJc w:val="left"/>
      <w:pPr>
        <w:ind w:left="360" w:hanging="360"/>
      </w:pPr>
    </w:lvl>
    <w:lvl w:ilvl="1" w:tplc="6D9EA9D2">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581" w15:restartNumberingAfterBreak="0">
    <w:nsid w:val="5AF77397"/>
    <w:multiLevelType w:val="hybridMultilevel"/>
    <w:tmpl w:val="52F85CAA"/>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2" w15:restartNumberingAfterBreak="0">
    <w:nsid w:val="5B1614E2"/>
    <w:multiLevelType w:val="hybridMultilevel"/>
    <w:tmpl w:val="A3244246"/>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583" w15:restartNumberingAfterBreak="0">
    <w:nsid w:val="5B290BB7"/>
    <w:multiLevelType w:val="hybridMultilevel"/>
    <w:tmpl w:val="3610871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84" w15:restartNumberingAfterBreak="0">
    <w:nsid w:val="5B407AF5"/>
    <w:multiLevelType w:val="hybridMultilevel"/>
    <w:tmpl w:val="9BEADDBC"/>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585" w15:restartNumberingAfterBreak="0">
    <w:nsid w:val="5B4D5D9F"/>
    <w:multiLevelType w:val="hybridMultilevel"/>
    <w:tmpl w:val="C520D14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86" w15:restartNumberingAfterBreak="0">
    <w:nsid w:val="5B6E5DBB"/>
    <w:multiLevelType w:val="hybridMultilevel"/>
    <w:tmpl w:val="3B28FF4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87" w15:restartNumberingAfterBreak="0">
    <w:nsid w:val="5B78439A"/>
    <w:multiLevelType w:val="hybridMultilevel"/>
    <w:tmpl w:val="78F008B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88" w15:restartNumberingAfterBreak="0">
    <w:nsid w:val="5BDD7662"/>
    <w:multiLevelType w:val="hybridMultilevel"/>
    <w:tmpl w:val="A416904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89" w15:restartNumberingAfterBreak="0">
    <w:nsid w:val="5C2071EF"/>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0" w15:restartNumberingAfterBreak="0">
    <w:nsid w:val="5C6D7A7F"/>
    <w:multiLevelType w:val="hybridMultilevel"/>
    <w:tmpl w:val="39FE0DE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91" w15:restartNumberingAfterBreak="0">
    <w:nsid w:val="5C934233"/>
    <w:multiLevelType w:val="hybridMultilevel"/>
    <w:tmpl w:val="E0D28BE2"/>
    <w:lvl w:ilvl="0" w:tplc="6D9EA9D2">
      <w:start w:val="1"/>
      <w:numFmt w:val="bullet"/>
      <w:lvlText w:val=""/>
      <w:lvlJc w:val="left"/>
      <w:pPr>
        <w:ind w:left="372" w:hanging="360"/>
      </w:pPr>
      <w:rPr>
        <w:rFonts w:ascii="Wingdings" w:hAnsi="Wingdings" w:hint="default"/>
      </w:rPr>
    </w:lvl>
    <w:lvl w:ilvl="1" w:tplc="04090003">
      <w:start w:val="1"/>
      <w:numFmt w:val="bullet"/>
      <w:lvlText w:val="o"/>
      <w:lvlJc w:val="left"/>
      <w:pPr>
        <w:ind w:left="1092" w:hanging="360"/>
      </w:pPr>
      <w:rPr>
        <w:rFonts w:ascii="Courier New" w:hAnsi="Courier New" w:cs="Courier New" w:hint="default"/>
      </w:rPr>
    </w:lvl>
    <w:lvl w:ilvl="2" w:tplc="04090005" w:tentative="1">
      <w:start w:val="1"/>
      <w:numFmt w:val="bullet"/>
      <w:lvlText w:val=""/>
      <w:lvlJc w:val="left"/>
      <w:pPr>
        <w:ind w:left="1812" w:hanging="360"/>
      </w:pPr>
      <w:rPr>
        <w:rFonts w:ascii="Wingdings" w:hAnsi="Wingdings" w:hint="default"/>
      </w:rPr>
    </w:lvl>
    <w:lvl w:ilvl="3" w:tplc="04090001" w:tentative="1">
      <w:start w:val="1"/>
      <w:numFmt w:val="bullet"/>
      <w:lvlText w:val=""/>
      <w:lvlJc w:val="left"/>
      <w:pPr>
        <w:ind w:left="2532" w:hanging="360"/>
      </w:pPr>
      <w:rPr>
        <w:rFonts w:ascii="Symbol" w:hAnsi="Symbol" w:hint="default"/>
      </w:rPr>
    </w:lvl>
    <w:lvl w:ilvl="4" w:tplc="04090003" w:tentative="1">
      <w:start w:val="1"/>
      <w:numFmt w:val="bullet"/>
      <w:lvlText w:val="o"/>
      <w:lvlJc w:val="left"/>
      <w:pPr>
        <w:ind w:left="3252" w:hanging="360"/>
      </w:pPr>
      <w:rPr>
        <w:rFonts w:ascii="Courier New" w:hAnsi="Courier New" w:cs="Courier New" w:hint="default"/>
      </w:rPr>
    </w:lvl>
    <w:lvl w:ilvl="5" w:tplc="04090005" w:tentative="1">
      <w:start w:val="1"/>
      <w:numFmt w:val="bullet"/>
      <w:lvlText w:val=""/>
      <w:lvlJc w:val="left"/>
      <w:pPr>
        <w:ind w:left="3972" w:hanging="360"/>
      </w:pPr>
      <w:rPr>
        <w:rFonts w:ascii="Wingdings" w:hAnsi="Wingdings" w:hint="default"/>
      </w:rPr>
    </w:lvl>
    <w:lvl w:ilvl="6" w:tplc="04090001" w:tentative="1">
      <w:start w:val="1"/>
      <w:numFmt w:val="bullet"/>
      <w:lvlText w:val=""/>
      <w:lvlJc w:val="left"/>
      <w:pPr>
        <w:ind w:left="4692" w:hanging="360"/>
      </w:pPr>
      <w:rPr>
        <w:rFonts w:ascii="Symbol" w:hAnsi="Symbol" w:hint="default"/>
      </w:rPr>
    </w:lvl>
    <w:lvl w:ilvl="7" w:tplc="04090003" w:tentative="1">
      <w:start w:val="1"/>
      <w:numFmt w:val="bullet"/>
      <w:lvlText w:val="o"/>
      <w:lvlJc w:val="left"/>
      <w:pPr>
        <w:ind w:left="5412" w:hanging="360"/>
      </w:pPr>
      <w:rPr>
        <w:rFonts w:ascii="Courier New" w:hAnsi="Courier New" w:cs="Courier New" w:hint="default"/>
      </w:rPr>
    </w:lvl>
    <w:lvl w:ilvl="8" w:tplc="04090005" w:tentative="1">
      <w:start w:val="1"/>
      <w:numFmt w:val="bullet"/>
      <w:lvlText w:val=""/>
      <w:lvlJc w:val="left"/>
      <w:pPr>
        <w:ind w:left="6132" w:hanging="360"/>
      </w:pPr>
      <w:rPr>
        <w:rFonts w:ascii="Wingdings" w:hAnsi="Wingdings" w:hint="default"/>
      </w:rPr>
    </w:lvl>
  </w:abstractNum>
  <w:abstractNum w:abstractNumId="592" w15:restartNumberingAfterBreak="0">
    <w:nsid w:val="5D177C77"/>
    <w:multiLevelType w:val="hybridMultilevel"/>
    <w:tmpl w:val="436AC0AA"/>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3" w15:restartNumberingAfterBreak="0">
    <w:nsid w:val="5D531532"/>
    <w:multiLevelType w:val="hybridMultilevel"/>
    <w:tmpl w:val="C34A956C"/>
    <w:lvl w:ilvl="0" w:tplc="080C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594" w15:restartNumberingAfterBreak="0">
    <w:nsid w:val="5D677540"/>
    <w:multiLevelType w:val="hybridMultilevel"/>
    <w:tmpl w:val="C004CE60"/>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595" w15:restartNumberingAfterBreak="0">
    <w:nsid w:val="5DC4020F"/>
    <w:multiLevelType w:val="hybridMultilevel"/>
    <w:tmpl w:val="687CE066"/>
    <w:lvl w:ilvl="0" w:tplc="00000001">
      <w:start w:val="1"/>
      <w:numFmt w:val="bullet"/>
      <w:lvlText w:val="-"/>
      <w:lvlJc w:val="left"/>
      <w:pPr>
        <w:ind w:left="360" w:hanging="360"/>
      </w:pPr>
      <w:rPr>
        <w:rFonts w:ascii="Symbol" w:hAnsi="Symbol" w:cs="Symbol"/>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96" w15:restartNumberingAfterBreak="0">
    <w:nsid w:val="5DC512A6"/>
    <w:multiLevelType w:val="hybridMultilevel"/>
    <w:tmpl w:val="22BA9D24"/>
    <w:lvl w:ilvl="0" w:tplc="0DC46BEE">
      <w:start w:val="1"/>
      <w:numFmt w:val="bullet"/>
      <w:lvlText w:val="-"/>
      <w:lvlJc w:val="left"/>
      <w:pPr>
        <w:ind w:left="587" w:hanging="360"/>
      </w:pPr>
      <w:rPr>
        <w:rFonts w:ascii="Times New Roman" w:hAnsi="Times New Roman" w:cs="Times New Roman" w:hint="default"/>
        <w:color w:val="auto"/>
      </w:rPr>
    </w:lvl>
    <w:lvl w:ilvl="1" w:tplc="080C0003" w:tentative="1">
      <w:start w:val="1"/>
      <w:numFmt w:val="bullet"/>
      <w:lvlText w:val="o"/>
      <w:lvlJc w:val="left"/>
      <w:pPr>
        <w:ind w:left="1307" w:hanging="360"/>
      </w:pPr>
      <w:rPr>
        <w:rFonts w:ascii="Courier New" w:hAnsi="Courier New" w:cs="Courier New" w:hint="default"/>
      </w:rPr>
    </w:lvl>
    <w:lvl w:ilvl="2" w:tplc="080C0005" w:tentative="1">
      <w:start w:val="1"/>
      <w:numFmt w:val="bullet"/>
      <w:lvlText w:val=""/>
      <w:lvlJc w:val="left"/>
      <w:pPr>
        <w:ind w:left="2027" w:hanging="360"/>
      </w:pPr>
      <w:rPr>
        <w:rFonts w:ascii="Wingdings" w:hAnsi="Wingdings" w:hint="default"/>
      </w:rPr>
    </w:lvl>
    <w:lvl w:ilvl="3" w:tplc="080C0001" w:tentative="1">
      <w:start w:val="1"/>
      <w:numFmt w:val="bullet"/>
      <w:lvlText w:val=""/>
      <w:lvlJc w:val="left"/>
      <w:pPr>
        <w:ind w:left="2747" w:hanging="360"/>
      </w:pPr>
      <w:rPr>
        <w:rFonts w:ascii="Symbol" w:hAnsi="Symbol" w:hint="default"/>
      </w:rPr>
    </w:lvl>
    <w:lvl w:ilvl="4" w:tplc="080C0003" w:tentative="1">
      <w:start w:val="1"/>
      <w:numFmt w:val="bullet"/>
      <w:lvlText w:val="o"/>
      <w:lvlJc w:val="left"/>
      <w:pPr>
        <w:ind w:left="3467" w:hanging="360"/>
      </w:pPr>
      <w:rPr>
        <w:rFonts w:ascii="Courier New" w:hAnsi="Courier New" w:cs="Courier New" w:hint="default"/>
      </w:rPr>
    </w:lvl>
    <w:lvl w:ilvl="5" w:tplc="080C0005" w:tentative="1">
      <w:start w:val="1"/>
      <w:numFmt w:val="bullet"/>
      <w:lvlText w:val=""/>
      <w:lvlJc w:val="left"/>
      <w:pPr>
        <w:ind w:left="4187" w:hanging="360"/>
      </w:pPr>
      <w:rPr>
        <w:rFonts w:ascii="Wingdings" w:hAnsi="Wingdings" w:hint="default"/>
      </w:rPr>
    </w:lvl>
    <w:lvl w:ilvl="6" w:tplc="080C0001" w:tentative="1">
      <w:start w:val="1"/>
      <w:numFmt w:val="bullet"/>
      <w:lvlText w:val=""/>
      <w:lvlJc w:val="left"/>
      <w:pPr>
        <w:ind w:left="4907" w:hanging="360"/>
      </w:pPr>
      <w:rPr>
        <w:rFonts w:ascii="Symbol" w:hAnsi="Symbol" w:hint="default"/>
      </w:rPr>
    </w:lvl>
    <w:lvl w:ilvl="7" w:tplc="080C0003" w:tentative="1">
      <w:start w:val="1"/>
      <w:numFmt w:val="bullet"/>
      <w:lvlText w:val="o"/>
      <w:lvlJc w:val="left"/>
      <w:pPr>
        <w:ind w:left="5627" w:hanging="360"/>
      </w:pPr>
      <w:rPr>
        <w:rFonts w:ascii="Courier New" w:hAnsi="Courier New" w:cs="Courier New" w:hint="default"/>
      </w:rPr>
    </w:lvl>
    <w:lvl w:ilvl="8" w:tplc="080C0005" w:tentative="1">
      <w:start w:val="1"/>
      <w:numFmt w:val="bullet"/>
      <w:lvlText w:val=""/>
      <w:lvlJc w:val="left"/>
      <w:pPr>
        <w:ind w:left="6347" w:hanging="360"/>
      </w:pPr>
      <w:rPr>
        <w:rFonts w:ascii="Wingdings" w:hAnsi="Wingdings" w:hint="default"/>
      </w:rPr>
    </w:lvl>
  </w:abstractNum>
  <w:abstractNum w:abstractNumId="597" w15:restartNumberingAfterBreak="0">
    <w:nsid w:val="5DE6189F"/>
    <w:multiLevelType w:val="hybridMultilevel"/>
    <w:tmpl w:val="79BA66A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598" w15:restartNumberingAfterBreak="0">
    <w:nsid w:val="5ED0265B"/>
    <w:multiLevelType w:val="hybridMultilevel"/>
    <w:tmpl w:val="50067E56"/>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599" w15:restartNumberingAfterBreak="0">
    <w:nsid w:val="5EEC3D70"/>
    <w:multiLevelType w:val="hybridMultilevel"/>
    <w:tmpl w:val="85AE0722"/>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00" w15:restartNumberingAfterBreak="0">
    <w:nsid w:val="5F1B58FF"/>
    <w:multiLevelType w:val="hybridMultilevel"/>
    <w:tmpl w:val="07A83410"/>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1" w15:restartNumberingAfterBreak="0">
    <w:nsid w:val="5F23157B"/>
    <w:multiLevelType w:val="hybridMultilevel"/>
    <w:tmpl w:val="9A4CDDEE"/>
    <w:lvl w:ilvl="0" w:tplc="FFFFFFFF">
      <w:start w:val="1"/>
      <w:numFmt w:val="lowerLetter"/>
      <w:lvlText w:val="%1)"/>
      <w:lvlJc w:val="left"/>
      <w:pPr>
        <w:ind w:left="720" w:hanging="360"/>
      </w:pPr>
    </w:lvl>
    <w:lvl w:ilvl="1" w:tplc="6D9EA9D2">
      <w:start w:val="1"/>
      <w:numFmt w:val="bullet"/>
      <w:lvlText w:val="-"/>
      <w:lvlJc w:val="left"/>
      <w:pPr>
        <w:ind w:left="360" w:hanging="360"/>
      </w:pPr>
      <w:rPr>
        <w:rFonts w:ascii="Symbol" w:hAnsi="Symbol"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02" w15:restartNumberingAfterBreak="0">
    <w:nsid w:val="5F31156C"/>
    <w:multiLevelType w:val="hybridMultilevel"/>
    <w:tmpl w:val="EBAE399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03" w15:restartNumberingAfterBreak="0">
    <w:nsid w:val="5F422405"/>
    <w:multiLevelType w:val="hybridMultilevel"/>
    <w:tmpl w:val="87648C8C"/>
    <w:lvl w:ilvl="0" w:tplc="585653F0">
      <w:start w:val="2"/>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4" w15:restartNumberingAfterBreak="0">
    <w:nsid w:val="5FB97DBE"/>
    <w:multiLevelType w:val="hybridMultilevel"/>
    <w:tmpl w:val="5C3CE4F8"/>
    <w:lvl w:ilvl="0" w:tplc="6D9EA9D2">
      <w:start w:val="1"/>
      <w:numFmt w:val="bullet"/>
      <w:lvlText w:val="-"/>
      <w:lvlJc w:val="left"/>
      <w:pPr>
        <w:ind w:left="413" w:hanging="360"/>
      </w:pPr>
      <w:rPr>
        <w:rFonts w:ascii="Symbol" w:hAnsi="Symbol" w:hint="default"/>
        <w:color w:val="auto"/>
      </w:rPr>
    </w:lvl>
    <w:lvl w:ilvl="1" w:tplc="04090003">
      <w:start w:val="1"/>
      <w:numFmt w:val="bullet"/>
      <w:lvlText w:val="o"/>
      <w:lvlJc w:val="left"/>
      <w:pPr>
        <w:ind w:left="424" w:hanging="360"/>
      </w:pPr>
      <w:rPr>
        <w:rFonts w:ascii="Courier New" w:hAnsi="Courier New" w:cs="Courier New" w:hint="default"/>
      </w:rPr>
    </w:lvl>
    <w:lvl w:ilvl="2" w:tplc="04090005">
      <w:start w:val="1"/>
      <w:numFmt w:val="bullet"/>
      <w:lvlText w:val=""/>
      <w:lvlJc w:val="left"/>
      <w:pPr>
        <w:ind w:left="1144" w:hanging="360"/>
      </w:pPr>
      <w:rPr>
        <w:rFonts w:ascii="Wingdings" w:hAnsi="Wingdings" w:hint="default"/>
      </w:rPr>
    </w:lvl>
    <w:lvl w:ilvl="3" w:tplc="04090001">
      <w:start w:val="1"/>
      <w:numFmt w:val="bullet"/>
      <w:lvlText w:val=""/>
      <w:lvlJc w:val="left"/>
      <w:pPr>
        <w:ind w:left="1864" w:hanging="360"/>
      </w:pPr>
      <w:rPr>
        <w:rFonts w:ascii="Symbol" w:hAnsi="Symbol" w:hint="default"/>
      </w:rPr>
    </w:lvl>
    <w:lvl w:ilvl="4" w:tplc="04090003">
      <w:start w:val="1"/>
      <w:numFmt w:val="bullet"/>
      <w:lvlText w:val="o"/>
      <w:lvlJc w:val="left"/>
      <w:pPr>
        <w:ind w:left="2584" w:hanging="360"/>
      </w:pPr>
      <w:rPr>
        <w:rFonts w:ascii="Courier New" w:hAnsi="Courier New" w:cs="Courier New" w:hint="default"/>
      </w:rPr>
    </w:lvl>
    <w:lvl w:ilvl="5" w:tplc="04090005">
      <w:start w:val="1"/>
      <w:numFmt w:val="bullet"/>
      <w:lvlText w:val=""/>
      <w:lvlJc w:val="left"/>
      <w:pPr>
        <w:ind w:left="3304" w:hanging="360"/>
      </w:pPr>
      <w:rPr>
        <w:rFonts w:ascii="Wingdings" w:hAnsi="Wingdings" w:hint="default"/>
      </w:rPr>
    </w:lvl>
    <w:lvl w:ilvl="6" w:tplc="04090001">
      <w:start w:val="1"/>
      <w:numFmt w:val="bullet"/>
      <w:lvlText w:val=""/>
      <w:lvlJc w:val="left"/>
      <w:pPr>
        <w:ind w:left="4024" w:hanging="360"/>
      </w:pPr>
      <w:rPr>
        <w:rFonts w:ascii="Symbol" w:hAnsi="Symbol" w:hint="default"/>
      </w:rPr>
    </w:lvl>
    <w:lvl w:ilvl="7" w:tplc="04090003">
      <w:start w:val="1"/>
      <w:numFmt w:val="bullet"/>
      <w:lvlText w:val="o"/>
      <w:lvlJc w:val="left"/>
      <w:pPr>
        <w:ind w:left="4744" w:hanging="360"/>
      </w:pPr>
      <w:rPr>
        <w:rFonts w:ascii="Courier New" w:hAnsi="Courier New" w:cs="Courier New" w:hint="default"/>
      </w:rPr>
    </w:lvl>
    <w:lvl w:ilvl="8" w:tplc="04090005">
      <w:start w:val="1"/>
      <w:numFmt w:val="bullet"/>
      <w:lvlText w:val=""/>
      <w:lvlJc w:val="left"/>
      <w:pPr>
        <w:ind w:left="5464" w:hanging="360"/>
      </w:pPr>
      <w:rPr>
        <w:rFonts w:ascii="Wingdings" w:hAnsi="Wingdings" w:hint="default"/>
      </w:rPr>
    </w:lvl>
  </w:abstractNum>
  <w:abstractNum w:abstractNumId="605" w15:restartNumberingAfterBreak="0">
    <w:nsid w:val="5FE94B13"/>
    <w:multiLevelType w:val="hybridMultilevel"/>
    <w:tmpl w:val="BCFCA0FA"/>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06" w15:restartNumberingAfterBreak="0">
    <w:nsid w:val="5FF7496F"/>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7" w15:restartNumberingAfterBreak="0">
    <w:nsid w:val="60236CC6"/>
    <w:multiLevelType w:val="hybridMultilevel"/>
    <w:tmpl w:val="19AAE36A"/>
    <w:lvl w:ilvl="0" w:tplc="0813000F">
      <w:start w:val="1"/>
      <w:numFmt w:val="decimal"/>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8" w15:restartNumberingAfterBreak="0">
    <w:nsid w:val="60584FBF"/>
    <w:multiLevelType w:val="hybridMultilevel"/>
    <w:tmpl w:val="29C4AC9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09" w15:restartNumberingAfterBreak="0">
    <w:nsid w:val="60A1456E"/>
    <w:multiLevelType w:val="hybridMultilevel"/>
    <w:tmpl w:val="A08E0F08"/>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610" w15:restartNumberingAfterBreak="0">
    <w:nsid w:val="60A97EC4"/>
    <w:multiLevelType w:val="hybridMultilevel"/>
    <w:tmpl w:val="ED789F0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11" w15:restartNumberingAfterBreak="0">
    <w:nsid w:val="60AA2756"/>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12" w15:restartNumberingAfterBreak="0">
    <w:nsid w:val="60AF7528"/>
    <w:multiLevelType w:val="hybridMultilevel"/>
    <w:tmpl w:val="66F2BC12"/>
    <w:lvl w:ilvl="0" w:tplc="0DC46BEE">
      <w:start w:val="1"/>
      <w:numFmt w:val="bullet"/>
      <w:lvlText w:val="-"/>
      <w:lvlJc w:val="left"/>
      <w:pPr>
        <w:ind w:left="720" w:hanging="360"/>
      </w:pPr>
      <w:rPr>
        <w:rFonts w:ascii="Times New Roman" w:hAnsi="Times New Roman" w:cs="Times New Roman"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13" w15:restartNumberingAfterBreak="0">
    <w:nsid w:val="60D77290"/>
    <w:multiLevelType w:val="hybridMultilevel"/>
    <w:tmpl w:val="4436205A"/>
    <w:lvl w:ilvl="0" w:tplc="E72E53A6">
      <w:start w:val="1"/>
      <w:numFmt w:val="decimal"/>
      <w:lvlText w:val="%1."/>
      <w:lvlJc w:val="left"/>
      <w:pPr>
        <w:ind w:left="360" w:hanging="360"/>
      </w:pPr>
      <w:rPr>
        <w:i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614" w15:restartNumberingAfterBreak="0">
    <w:nsid w:val="610004AE"/>
    <w:multiLevelType w:val="hybridMultilevel"/>
    <w:tmpl w:val="7F58EC4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15" w15:restartNumberingAfterBreak="0">
    <w:nsid w:val="61042790"/>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16" w15:restartNumberingAfterBreak="0">
    <w:nsid w:val="610C4557"/>
    <w:multiLevelType w:val="hybridMultilevel"/>
    <w:tmpl w:val="BDA047D0"/>
    <w:lvl w:ilvl="0" w:tplc="60C0306C">
      <w:start w:val="1"/>
      <w:numFmt w:val="lowerLetter"/>
      <w:lvlText w:val="%1."/>
      <w:lvlJc w:val="left"/>
      <w:pPr>
        <w:ind w:left="360" w:hanging="360"/>
      </w:pPr>
      <w:rPr>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17" w15:restartNumberingAfterBreak="0">
    <w:nsid w:val="610E17ED"/>
    <w:multiLevelType w:val="hybridMultilevel"/>
    <w:tmpl w:val="3D7067C4"/>
    <w:lvl w:ilvl="0" w:tplc="04090005">
      <w:start w:val="1"/>
      <w:numFmt w:val="bullet"/>
      <w:lvlText w:val=""/>
      <w:lvlJc w:val="left"/>
      <w:pPr>
        <w:ind w:left="1440" w:hanging="360"/>
      </w:pPr>
      <w:rPr>
        <w:rFonts w:ascii="Wingdings" w:hAnsi="Wingdings" w:hint="default"/>
      </w:rPr>
    </w:lvl>
    <w:lvl w:ilvl="1" w:tplc="04090005">
      <w:start w:val="1"/>
      <w:numFmt w:val="bullet"/>
      <w:lvlText w:val=""/>
      <w:lvlJc w:val="left"/>
      <w:pPr>
        <w:ind w:left="2160" w:hanging="360"/>
      </w:pPr>
      <w:rPr>
        <w:rFonts w:ascii="Wingdings" w:hAnsi="Wingdings" w:hint="default"/>
      </w:rPr>
    </w:lvl>
    <w:lvl w:ilvl="2" w:tplc="04090005">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18" w15:restartNumberingAfterBreak="0">
    <w:nsid w:val="611106B6"/>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19" w15:restartNumberingAfterBreak="0">
    <w:nsid w:val="615420E6"/>
    <w:multiLevelType w:val="hybridMultilevel"/>
    <w:tmpl w:val="B96025CE"/>
    <w:lvl w:ilvl="0" w:tplc="08130019">
      <w:start w:val="1"/>
      <w:numFmt w:val="lowerLetter"/>
      <w:lvlText w:val="%1."/>
      <w:lvlJc w:val="left"/>
      <w:pPr>
        <w:ind w:left="36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620" w15:restartNumberingAfterBreak="0">
    <w:nsid w:val="6185776A"/>
    <w:multiLevelType w:val="hybridMultilevel"/>
    <w:tmpl w:val="FCE09FF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21" w15:restartNumberingAfterBreak="0">
    <w:nsid w:val="619F4C10"/>
    <w:multiLevelType w:val="hybridMultilevel"/>
    <w:tmpl w:val="11CCFB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2" w15:restartNumberingAfterBreak="0">
    <w:nsid w:val="61C33130"/>
    <w:multiLevelType w:val="hybridMultilevel"/>
    <w:tmpl w:val="5A5CF0A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23" w15:restartNumberingAfterBreak="0">
    <w:nsid w:val="61E6762B"/>
    <w:multiLevelType w:val="hybridMultilevel"/>
    <w:tmpl w:val="2A5C8874"/>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24" w15:restartNumberingAfterBreak="0">
    <w:nsid w:val="61FA7ACA"/>
    <w:multiLevelType w:val="hybridMultilevel"/>
    <w:tmpl w:val="D45A0B1E"/>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5" w15:restartNumberingAfterBreak="0">
    <w:nsid w:val="62081D2F"/>
    <w:multiLevelType w:val="hybridMultilevel"/>
    <w:tmpl w:val="B3A4231E"/>
    <w:lvl w:ilvl="0" w:tplc="0C323D4A">
      <w:start w:val="1"/>
      <w:numFmt w:val="bullet"/>
      <w:lvlText w:val=""/>
      <w:lvlJc w:val="left"/>
      <w:pPr>
        <w:ind w:left="360" w:hanging="360"/>
      </w:pPr>
      <w:rPr>
        <w:rFonts w:ascii="Symbol" w:hAnsi="Symbol" w:hint="default"/>
        <w:color w:val="auto"/>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26" w15:restartNumberingAfterBreak="0">
    <w:nsid w:val="6239709F"/>
    <w:multiLevelType w:val="hybridMultilevel"/>
    <w:tmpl w:val="EF62381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27" w15:restartNumberingAfterBreak="0">
    <w:nsid w:val="62774CDA"/>
    <w:multiLevelType w:val="hybridMultilevel"/>
    <w:tmpl w:val="BC941A7A"/>
    <w:lvl w:ilvl="0" w:tplc="04090017">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8" w15:restartNumberingAfterBreak="0">
    <w:nsid w:val="62785C6A"/>
    <w:multiLevelType w:val="hybridMultilevel"/>
    <w:tmpl w:val="17AA12A4"/>
    <w:lvl w:ilvl="0" w:tplc="FFFFFFFF">
      <w:start w:val="1"/>
      <w:numFmt w:val="decimal"/>
      <w:lvlText w:val="%1."/>
      <w:lvlJc w:val="left"/>
      <w:pPr>
        <w:ind w:left="360" w:hanging="360"/>
      </w:pPr>
      <w:rPr>
        <w:rFonts w:hint="default"/>
      </w:rPr>
    </w:lvl>
    <w:lvl w:ilvl="1" w:tplc="FFFFFFFF">
      <w:start w:val="1"/>
      <w:numFmt w:val="decimalZero"/>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29" w15:restartNumberingAfterBreak="0">
    <w:nsid w:val="62843317"/>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30" w15:restartNumberingAfterBreak="0">
    <w:nsid w:val="628969A4"/>
    <w:multiLevelType w:val="hybridMultilevel"/>
    <w:tmpl w:val="AE92B9AE"/>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31" w15:restartNumberingAfterBreak="0">
    <w:nsid w:val="62D546BC"/>
    <w:multiLevelType w:val="hybridMultilevel"/>
    <w:tmpl w:val="C46ABE7C"/>
    <w:lvl w:ilvl="0" w:tplc="6D9EA9D2">
      <w:start w:val="1"/>
      <w:numFmt w:val="bullet"/>
      <w:lvlText w:val="-"/>
      <w:lvlJc w:val="left"/>
      <w:pPr>
        <w:ind w:left="1080" w:hanging="360"/>
      </w:pPr>
      <w:rPr>
        <w:rFonts w:ascii="Symbol" w:hAnsi="Symbol" w:hint="default"/>
        <w:color w:val="auto"/>
      </w:rPr>
    </w:lvl>
    <w:lvl w:ilvl="1" w:tplc="04090003">
      <w:start w:val="1"/>
      <w:numFmt w:val="bullet"/>
      <w:lvlText w:val="o"/>
      <w:lvlJc w:val="left"/>
      <w:pPr>
        <w:ind w:left="1091" w:hanging="360"/>
      </w:pPr>
      <w:rPr>
        <w:rFonts w:ascii="Courier New" w:hAnsi="Courier New" w:cs="Courier New" w:hint="default"/>
      </w:rPr>
    </w:lvl>
    <w:lvl w:ilvl="2" w:tplc="04090005">
      <w:start w:val="1"/>
      <w:numFmt w:val="bullet"/>
      <w:lvlText w:val=""/>
      <w:lvlJc w:val="left"/>
      <w:pPr>
        <w:ind w:left="1811" w:hanging="360"/>
      </w:pPr>
      <w:rPr>
        <w:rFonts w:ascii="Wingdings" w:hAnsi="Wingdings" w:hint="default"/>
      </w:rPr>
    </w:lvl>
    <w:lvl w:ilvl="3" w:tplc="04090001">
      <w:start w:val="1"/>
      <w:numFmt w:val="bullet"/>
      <w:lvlText w:val=""/>
      <w:lvlJc w:val="left"/>
      <w:pPr>
        <w:ind w:left="2531" w:hanging="360"/>
      </w:pPr>
      <w:rPr>
        <w:rFonts w:ascii="Symbol" w:hAnsi="Symbol" w:hint="default"/>
      </w:rPr>
    </w:lvl>
    <w:lvl w:ilvl="4" w:tplc="04090003">
      <w:start w:val="1"/>
      <w:numFmt w:val="bullet"/>
      <w:lvlText w:val="o"/>
      <w:lvlJc w:val="left"/>
      <w:pPr>
        <w:ind w:left="3251" w:hanging="360"/>
      </w:pPr>
      <w:rPr>
        <w:rFonts w:ascii="Courier New" w:hAnsi="Courier New" w:cs="Courier New" w:hint="default"/>
      </w:rPr>
    </w:lvl>
    <w:lvl w:ilvl="5" w:tplc="04090005">
      <w:start w:val="1"/>
      <w:numFmt w:val="bullet"/>
      <w:lvlText w:val=""/>
      <w:lvlJc w:val="left"/>
      <w:pPr>
        <w:ind w:left="3971" w:hanging="360"/>
      </w:pPr>
      <w:rPr>
        <w:rFonts w:ascii="Wingdings" w:hAnsi="Wingdings" w:hint="default"/>
      </w:rPr>
    </w:lvl>
    <w:lvl w:ilvl="6" w:tplc="04090001">
      <w:start w:val="1"/>
      <w:numFmt w:val="bullet"/>
      <w:lvlText w:val=""/>
      <w:lvlJc w:val="left"/>
      <w:pPr>
        <w:ind w:left="4691" w:hanging="360"/>
      </w:pPr>
      <w:rPr>
        <w:rFonts w:ascii="Symbol" w:hAnsi="Symbol" w:hint="default"/>
      </w:rPr>
    </w:lvl>
    <w:lvl w:ilvl="7" w:tplc="04090003">
      <w:start w:val="1"/>
      <w:numFmt w:val="bullet"/>
      <w:lvlText w:val="o"/>
      <w:lvlJc w:val="left"/>
      <w:pPr>
        <w:ind w:left="5411" w:hanging="360"/>
      </w:pPr>
      <w:rPr>
        <w:rFonts w:ascii="Courier New" w:hAnsi="Courier New" w:cs="Courier New" w:hint="default"/>
      </w:rPr>
    </w:lvl>
    <w:lvl w:ilvl="8" w:tplc="04090005">
      <w:start w:val="1"/>
      <w:numFmt w:val="bullet"/>
      <w:lvlText w:val=""/>
      <w:lvlJc w:val="left"/>
      <w:pPr>
        <w:ind w:left="6131" w:hanging="360"/>
      </w:pPr>
      <w:rPr>
        <w:rFonts w:ascii="Wingdings" w:hAnsi="Wingdings" w:hint="default"/>
      </w:rPr>
    </w:lvl>
  </w:abstractNum>
  <w:abstractNum w:abstractNumId="632" w15:restartNumberingAfterBreak="0">
    <w:nsid w:val="62E534CF"/>
    <w:multiLevelType w:val="hybridMultilevel"/>
    <w:tmpl w:val="CB2E40FA"/>
    <w:lvl w:ilvl="0" w:tplc="E34A46DA">
      <w:start w:val="1"/>
      <w:numFmt w:val="lowerLetter"/>
      <w:lvlText w:val="%1."/>
      <w:lvlJc w:val="left"/>
      <w:pPr>
        <w:ind w:left="360" w:hanging="360"/>
      </w:pPr>
      <w:rPr>
        <w:rFonts w:hint="default"/>
      </w:r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33" w15:restartNumberingAfterBreak="0">
    <w:nsid w:val="632C5E95"/>
    <w:multiLevelType w:val="hybridMultilevel"/>
    <w:tmpl w:val="DFAEC0D6"/>
    <w:lvl w:ilvl="0" w:tplc="F67C83FA">
      <w:start w:val="1"/>
      <w:numFmt w:val="lowerLetter"/>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34" w15:restartNumberingAfterBreak="0">
    <w:nsid w:val="63656709"/>
    <w:multiLevelType w:val="hybridMultilevel"/>
    <w:tmpl w:val="FF04F6E0"/>
    <w:lvl w:ilvl="0" w:tplc="0C323D4A">
      <w:start w:val="1"/>
      <w:numFmt w:val="bullet"/>
      <w:lvlText w:val=""/>
      <w:lvlJc w:val="left"/>
      <w:pPr>
        <w:ind w:left="1800" w:hanging="360"/>
      </w:pPr>
      <w:rPr>
        <w:rFonts w:ascii="Symbol" w:hAnsi="Symbol" w:hint="default"/>
        <w:color w:val="auto"/>
      </w:rPr>
    </w:lvl>
    <w:lvl w:ilvl="1" w:tplc="080C0003" w:tentative="1">
      <w:start w:val="1"/>
      <w:numFmt w:val="bullet"/>
      <w:lvlText w:val="o"/>
      <w:lvlJc w:val="left"/>
      <w:pPr>
        <w:ind w:left="2520" w:hanging="360"/>
      </w:pPr>
      <w:rPr>
        <w:rFonts w:ascii="Courier New" w:hAnsi="Courier New" w:cs="Courier New" w:hint="default"/>
      </w:rPr>
    </w:lvl>
    <w:lvl w:ilvl="2" w:tplc="080C0005" w:tentative="1">
      <w:start w:val="1"/>
      <w:numFmt w:val="bullet"/>
      <w:lvlText w:val=""/>
      <w:lvlJc w:val="left"/>
      <w:pPr>
        <w:ind w:left="3240" w:hanging="360"/>
      </w:pPr>
      <w:rPr>
        <w:rFonts w:ascii="Wingdings" w:hAnsi="Wingdings" w:hint="default"/>
      </w:rPr>
    </w:lvl>
    <w:lvl w:ilvl="3" w:tplc="080C0001" w:tentative="1">
      <w:start w:val="1"/>
      <w:numFmt w:val="bullet"/>
      <w:lvlText w:val=""/>
      <w:lvlJc w:val="left"/>
      <w:pPr>
        <w:ind w:left="3960" w:hanging="360"/>
      </w:pPr>
      <w:rPr>
        <w:rFonts w:ascii="Symbol" w:hAnsi="Symbol" w:hint="default"/>
      </w:rPr>
    </w:lvl>
    <w:lvl w:ilvl="4" w:tplc="080C0003" w:tentative="1">
      <w:start w:val="1"/>
      <w:numFmt w:val="bullet"/>
      <w:lvlText w:val="o"/>
      <w:lvlJc w:val="left"/>
      <w:pPr>
        <w:ind w:left="4680" w:hanging="360"/>
      </w:pPr>
      <w:rPr>
        <w:rFonts w:ascii="Courier New" w:hAnsi="Courier New" w:cs="Courier New" w:hint="default"/>
      </w:rPr>
    </w:lvl>
    <w:lvl w:ilvl="5" w:tplc="080C0005" w:tentative="1">
      <w:start w:val="1"/>
      <w:numFmt w:val="bullet"/>
      <w:lvlText w:val=""/>
      <w:lvlJc w:val="left"/>
      <w:pPr>
        <w:ind w:left="5400" w:hanging="360"/>
      </w:pPr>
      <w:rPr>
        <w:rFonts w:ascii="Wingdings" w:hAnsi="Wingdings" w:hint="default"/>
      </w:rPr>
    </w:lvl>
    <w:lvl w:ilvl="6" w:tplc="080C0001" w:tentative="1">
      <w:start w:val="1"/>
      <w:numFmt w:val="bullet"/>
      <w:lvlText w:val=""/>
      <w:lvlJc w:val="left"/>
      <w:pPr>
        <w:ind w:left="6120" w:hanging="360"/>
      </w:pPr>
      <w:rPr>
        <w:rFonts w:ascii="Symbol" w:hAnsi="Symbol" w:hint="default"/>
      </w:rPr>
    </w:lvl>
    <w:lvl w:ilvl="7" w:tplc="080C0003" w:tentative="1">
      <w:start w:val="1"/>
      <w:numFmt w:val="bullet"/>
      <w:lvlText w:val="o"/>
      <w:lvlJc w:val="left"/>
      <w:pPr>
        <w:ind w:left="6840" w:hanging="360"/>
      </w:pPr>
      <w:rPr>
        <w:rFonts w:ascii="Courier New" w:hAnsi="Courier New" w:cs="Courier New" w:hint="default"/>
      </w:rPr>
    </w:lvl>
    <w:lvl w:ilvl="8" w:tplc="080C0005" w:tentative="1">
      <w:start w:val="1"/>
      <w:numFmt w:val="bullet"/>
      <w:lvlText w:val=""/>
      <w:lvlJc w:val="left"/>
      <w:pPr>
        <w:ind w:left="7560" w:hanging="360"/>
      </w:pPr>
      <w:rPr>
        <w:rFonts w:ascii="Wingdings" w:hAnsi="Wingdings" w:hint="default"/>
      </w:rPr>
    </w:lvl>
  </w:abstractNum>
  <w:abstractNum w:abstractNumId="635" w15:restartNumberingAfterBreak="0">
    <w:nsid w:val="63796970"/>
    <w:multiLevelType w:val="hybridMultilevel"/>
    <w:tmpl w:val="5D9A5C06"/>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6" w15:restartNumberingAfterBreak="0">
    <w:nsid w:val="638A7E30"/>
    <w:multiLevelType w:val="hybridMultilevel"/>
    <w:tmpl w:val="9132BDA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7" w15:restartNumberingAfterBreak="0">
    <w:nsid w:val="63975A4E"/>
    <w:multiLevelType w:val="hybridMultilevel"/>
    <w:tmpl w:val="0E68EDD8"/>
    <w:lvl w:ilvl="0" w:tplc="0942A13C">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38" w15:restartNumberingAfterBreak="0">
    <w:nsid w:val="639D5867"/>
    <w:multiLevelType w:val="hybridMultilevel"/>
    <w:tmpl w:val="73F4B0D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9" w15:restartNumberingAfterBreak="0">
    <w:nsid w:val="63BD24F1"/>
    <w:multiLevelType w:val="hybridMultilevel"/>
    <w:tmpl w:val="333E3612"/>
    <w:lvl w:ilvl="0" w:tplc="080C0017">
      <w:start w:val="1"/>
      <w:numFmt w:val="lowerLetter"/>
      <w:lvlText w:val="%1)"/>
      <w:lvlJc w:val="left"/>
      <w:pPr>
        <w:ind w:left="72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640" w15:restartNumberingAfterBreak="0">
    <w:nsid w:val="63D53819"/>
    <w:multiLevelType w:val="hybridMultilevel"/>
    <w:tmpl w:val="99A49D14"/>
    <w:lvl w:ilvl="0" w:tplc="AEFEB352">
      <w:start w:val="1"/>
      <w:numFmt w:val="bullet"/>
      <w:lvlText w:val="-"/>
      <w:lvlJc w:val="left"/>
      <w:pPr>
        <w:ind w:left="720" w:hanging="360"/>
      </w:pPr>
      <w:rPr>
        <w:rFonts w:ascii="Symbol" w:hAnsi="Symbol" w:hint="default"/>
      </w:rPr>
    </w:lvl>
    <w:lvl w:ilvl="1" w:tplc="B068F320">
      <w:start w:val="1"/>
      <w:numFmt w:val="bullet"/>
      <w:lvlText w:val=""/>
      <w:lvlJc w:val="left"/>
      <w:pPr>
        <w:ind w:left="1440" w:hanging="360"/>
      </w:pPr>
      <w:rPr>
        <w:rFonts w:ascii="Symbol" w:eastAsia="Calibri" w:hAnsi="Symbol" w:cs="Helvetica"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641" w15:restartNumberingAfterBreak="0">
    <w:nsid w:val="641C60CB"/>
    <w:multiLevelType w:val="hybridMultilevel"/>
    <w:tmpl w:val="56B27736"/>
    <w:lvl w:ilvl="0" w:tplc="04090019">
      <w:start w:val="1"/>
      <w:numFmt w:val="lowerLetter"/>
      <w:lvlText w:val="%1."/>
      <w:lvlJc w:val="left"/>
      <w:pPr>
        <w:ind w:left="360" w:hanging="360"/>
      </w:pPr>
    </w:lvl>
    <w:lvl w:ilvl="1" w:tplc="080C0019">
      <w:start w:val="1"/>
      <w:numFmt w:val="decimal"/>
      <w:lvlText w:val="%2"/>
      <w:lvlJc w:val="left"/>
      <w:pPr>
        <w:ind w:left="1365" w:hanging="645"/>
      </w:pPr>
      <w:rPr>
        <w:rFonts w:hint="default"/>
      </w:r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42" w15:restartNumberingAfterBreak="0">
    <w:nsid w:val="644D3A84"/>
    <w:multiLevelType w:val="hybridMultilevel"/>
    <w:tmpl w:val="AD529934"/>
    <w:lvl w:ilvl="0" w:tplc="CA1E8412">
      <w:start w:val="1"/>
      <w:numFmt w:val="lowerLetter"/>
      <w:lvlText w:val="%1."/>
      <w:lvlJc w:val="left"/>
      <w:pPr>
        <w:ind w:left="574" w:hanging="360"/>
      </w:pPr>
      <w:rPr>
        <w:rFonts w:hint="default"/>
        <w:lang w:val="fr-BE"/>
      </w:rPr>
    </w:lvl>
    <w:lvl w:ilvl="1" w:tplc="04090019" w:tentative="1">
      <w:start w:val="1"/>
      <w:numFmt w:val="lowerLetter"/>
      <w:lvlText w:val="%2."/>
      <w:lvlJc w:val="left"/>
      <w:pPr>
        <w:ind w:left="1294" w:hanging="360"/>
      </w:pPr>
    </w:lvl>
    <w:lvl w:ilvl="2" w:tplc="0409001B" w:tentative="1">
      <w:start w:val="1"/>
      <w:numFmt w:val="lowerRoman"/>
      <w:lvlText w:val="%3."/>
      <w:lvlJc w:val="right"/>
      <w:pPr>
        <w:ind w:left="2014" w:hanging="180"/>
      </w:pPr>
    </w:lvl>
    <w:lvl w:ilvl="3" w:tplc="0409000F" w:tentative="1">
      <w:start w:val="1"/>
      <w:numFmt w:val="decimal"/>
      <w:lvlText w:val="%4."/>
      <w:lvlJc w:val="left"/>
      <w:pPr>
        <w:ind w:left="2734" w:hanging="360"/>
      </w:pPr>
    </w:lvl>
    <w:lvl w:ilvl="4" w:tplc="04090019" w:tentative="1">
      <w:start w:val="1"/>
      <w:numFmt w:val="lowerLetter"/>
      <w:lvlText w:val="%5."/>
      <w:lvlJc w:val="left"/>
      <w:pPr>
        <w:ind w:left="3454" w:hanging="360"/>
      </w:pPr>
    </w:lvl>
    <w:lvl w:ilvl="5" w:tplc="0409001B" w:tentative="1">
      <w:start w:val="1"/>
      <w:numFmt w:val="lowerRoman"/>
      <w:lvlText w:val="%6."/>
      <w:lvlJc w:val="right"/>
      <w:pPr>
        <w:ind w:left="4174" w:hanging="180"/>
      </w:pPr>
    </w:lvl>
    <w:lvl w:ilvl="6" w:tplc="0409000F" w:tentative="1">
      <w:start w:val="1"/>
      <w:numFmt w:val="decimal"/>
      <w:lvlText w:val="%7."/>
      <w:lvlJc w:val="left"/>
      <w:pPr>
        <w:ind w:left="4894" w:hanging="360"/>
      </w:pPr>
    </w:lvl>
    <w:lvl w:ilvl="7" w:tplc="04090019" w:tentative="1">
      <w:start w:val="1"/>
      <w:numFmt w:val="lowerLetter"/>
      <w:lvlText w:val="%8."/>
      <w:lvlJc w:val="left"/>
      <w:pPr>
        <w:ind w:left="5614" w:hanging="360"/>
      </w:pPr>
    </w:lvl>
    <w:lvl w:ilvl="8" w:tplc="0409001B" w:tentative="1">
      <w:start w:val="1"/>
      <w:numFmt w:val="lowerRoman"/>
      <w:lvlText w:val="%9."/>
      <w:lvlJc w:val="right"/>
      <w:pPr>
        <w:ind w:left="6334" w:hanging="180"/>
      </w:pPr>
    </w:lvl>
  </w:abstractNum>
  <w:abstractNum w:abstractNumId="643" w15:restartNumberingAfterBreak="0">
    <w:nsid w:val="648060A8"/>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44" w15:restartNumberingAfterBreak="0">
    <w:nsid w:val="64B36867"/>
    <w:multiLevelType w:val="hybridMultilevel"/>
    <w:tmpl w:val="EB24709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45" w15:restartNumberingAfterBreak="0">
    <w:nsid w:val="64BD6937"/>
    <w:multiLevelType w:val="hybridMultilevel"/>
    <w:tmpl w:val="4078A80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46" w15:restartNumberingAfterBreak="0">
    <w:nsid w:val="64CC2CD8"/>
    <w:multiLevelType w:val="hybridMultilevel"/>
    <w:tmpl w:val="09DEEED2"/>
    <w:lvl w:ilvl="0" w:tplc="0409000F">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47" w15:restartNumberingAfterBreak="0">
    <w:nsid w:val="64F56212"/>
    <w:multiLevelType w:val="hybridMultilevel"/>
    <w:tmpl w:val="52BA101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48" w15:restartNumberingAfterBreak="0">
    <w:nsid w:val="654F6337"/>
    <w:multiLevelType w:val="hybridMultilevel"/>
    <w:tmpl w:val="E32238C8"/>
    <w:lvl w:ilvl="0" w:tplc="0813000F">
      <w:start w:val="1"/>
      <w:numFmt w:val="bullet"/>
      <w:lvlText w:val=""/>
      <w:lvlJc w:val="left"/>
      <w:pPr>
        <w:ind w:left="720" w:hanging="360"/>
      </w:pPr>
      <w:rPr>
        <w:rFonts w:ascii="Symbol" w:eastAsia="Calibri" w:hAnsi="Symbol" w:cs="Helvetica"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9" w15:restartNumberingAfterBreak="0">
    <w:nsid w:val="657B6752"/>
    <w:multiLevelType w:val="hybridMultilevel"/>
    <w:tmpl w:val="23B433C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50" w15:restartNumberingAfterBreak="0">
    <w:nsid w:val="65832E4E"/>
    <w:multiLevelType w:val="hybridMultilevel"/>
    <w:tmpl w:val="65ECAEC6"/>
    <w:lvl w:ilvl="0" w:tplc="0409000F">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51" w15:restartNumberingAfterBreak="0">
    <w:nsid w:val="65C45834"/>
    <w:multiLevelType w:val="hybridMultilevel"/>
    <w:tmpl w:val="391C44FC"/>
    <w:lvl w:ilvl="0" w:tplc="493AC5DC">
      <w:start w:val="1"/>
      <w:numFmt w:val="bullet"/>
      <w:lvlText w:val=""/>
      <w:lvlJc w:val="left"/>
      <w:pPr>
        <w:ind w:left="1080" w:hanging="360"/>
      </w:pPr>
      <w:rPr>
        <w:rFonts w:ascii="Symbol" w:hAnsi="Symbol" w:hint="default"/>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652" w15:restartNumberingAfterBreak="0">
    <w:nsid w:val="65F403A2"/>
    <w:multiLevelType w:val="hybridMultilevel"/>
    <w:tmpl w:val="47141828"/>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53" w15:restartNumberingAfterBreak="0">
    <w:nsid w:val="65F94981"/>
    <w:multiLevelType w:val="hybridMultilevel"/>
    <w:tmpl w:val="26608490"/>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54" w15:restartNumberingAfterBreak="0">
    <w:nsid w:val="65F9600B"/>
    <w:multiLevelType w:val="hybridMultilevel"/>
    <w:tmpl w:val="9626B1C4"/>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55" w15:restartNumberingAfterBreak="0">
    <w:nsid w:val="66047878"/>
    <w:multiLevelType w:val="hybridMultilevel"/>
    <w:tmpl w:val="EBA607F0"/>
    <w:lvl w:ilvl="0" w:tplc="6D9EA9D2">
      <w:start w:val="1"/>
      <w:numFmt w:val="bullet"/>
      <w:lvlText w:val="-"/>
      <w:lvlJc w:val="left"/>
      <w:pPr>
        <w:ind w:left="360" w:hanging="360"/>
      </w:pPr>
      <w:rPr>
        <w:rFonts w:ascii="Symbol" w:hAnsi="Symbol" w:hint="default"/>
      </w:rPr>
    </w:lvl>
    <w:lvl w:ilvl="1" w:tplc="04090001">
      <w:start w:val="1"/>
      <w:numFmt w:val="bullet"/>
      <w:lvlText w:val=""/>
      <w:lvlJc w:val="left"/>
      <w:pPr>
        <w:ind w:left="1080" w:hanging="360"/>
      </w:pPr>
      <w:rPr>
        <w:rFonts w:ascii="Symbol" w:hAnsi="Symbol" w:hint="default"/>
      </w:rPr>
    </w:lvl>
    <w:lvl w:ilvl="2" w:tplc="0409001B" w:tentative="1">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cs="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cs="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656" w15:restartNumberingAfterBreak="0">
    <w:nsid w:val="661800AD"/>
    <w:multiLevelType w:val="hybridMultilevel"/>
    <w:tmpl w:val="BF189AD8"/>
    <w:lvl w:ilvl="0" w:tplc="22486C0A">
      <w:start w:val="1"/>
      <w:numFmt w:val="bullet"/>
      <w:lvlText w:val="-"/>
      <w:lvlJc w:val="left"/>
      <w:pPr>
        <w:ind w:left="360" w:hanging="360"/>
      </w:pPr>
      <w:rPr>
        <w:rFonts w:ascii="Symbol" w:hAnsi="Symbol" w:hint="default"/>
        <w:color w:val="auto"/>
        <w:lang w:val="fr-BE"/>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57" w15:restartNumberingAfterBreak="0">
    <w:nsid w:val="669E77B8"/>
    <w:multiLevelType w:val="hybridMultilevel"/>
    <w:tmpl w:val="54780BB2"/>
    <w:lvl w:ilvl="0" w:tplc="080C0001">
      <w:start w:val="1"/>
      <w:numFmt w:val="bullet"/>
      <w:lvlText w:val=""/>
      <w:lvlJc w:val="left"/>
      <w:pPr>
        <w:ind w:left="1080" w:hanging="360"/>
      </w:pPr>
      <w:rPr>
        <w:rFonts w:ascii="Symbol" w:hAnsi="Symbol" w:hint="default"/>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658" w15:restartNumberingAfterBreak="0">
    <w:nsid w:val="66A51B2C"/>
    <w:multiLevelType w:val="hybridMultilevel"/>
    <w:tmpl w:val="56B27736"/>
    <w:lvl w:ilvl="0" w:tplc="E87437BA">
      <w:start w:val="1"/>
      <w:numFmt w:val="lowerLetter"/>
      <w:lvlText w:val="%1."/>
      <w:lvlJc w:val="left"/>
      <w:pPr>
        <w:ind w:left="502" w:hanging="360"/>
      </w:pPr>
    </w:lvl>
    <w:lvl w:ilvl="1" w:tplc="6D9EA9D2">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59" w15:restartNumberingAfterBreak="0">
    <w:nsid w:val="66C55E88"/>
    <w:multiLevelType w:val="hybridMultilevel"/>
    <w:tmpl w:val="8E44688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60" w15:restartNumberingAfterBreak="0">
    <w:nsid w:val="66CB4534"/>
    <w:multiLevelType w:val="hybridMultilevel"/>
    <w:tmpl w:val="7AFEFE6C"/>
    <w:lvl w:ilvl="0" w:tplc="6F48ABF8">
      <w:start w:val="1"/>
      <w:numFmt w:val="lowerLetter"/>
      <w:lvlText w:val="%1."/>
      <w:lvlJc w:val="left"/>
      <w:pPr>
        <w:ind w:left="360" w:hanging="360"/>
      </w:pPr>
    </w:lvl>
    <w:lvl w:ilvl="1" w:tplc="04090003" w:tentative="1">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61" w15:restartNumberingAfterBreak="0">
    <w:nsid w:val="66F35162"/>
    <w:multiLevelType w:val="hybridMultilevel"/>
    <w:tmpl w:val="AA6A3A3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62" w15:restartNumberingAfterBreak="0">
    <w:nsid w:val="67A0434C"/>
    <w:multiLevelType w:val="hybridMultilevel"/>
    <w:tmpl w:val="AE92B9AE"/>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63" w15:restartNumberingAfterBreak="0">
    <w:nsid w:val="67C83DC6"/>
    <w:multiLevelType w:val="hybridMultilevel"/>
    <w:tmpl w:val="2AB24A2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64" w15:restartNumberingAfterBreak="0">
    <w:nsid w:val="68056140"/>
    <w:multiLevelType w:val="hybridMultilevel"/>
    <w:tmpl w:val="1BB43F2C"/>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65" w15:restartNumberingAfterBreak="0">
    <w:nsid w:val="68317401"/>
    <w:multiLevelType w:val="hybridMultilevel"/>
    <w:tmpl w:val="849CCBD8"/>
    <w:lvl w:ilvl="0" w:tplc="04090019">
      <w:start w:val="1"/>
      <w:numFmt w:val="lowerLetter"/>
      <w:lvlText w:val="%1)"/>
      <w:lvlJc w:val="left"/>
      <w:pPr>
        <w:ind w:left="360" w:hanging="360"/>
      </w:pPr>
      <w:rPr>
        <w:rFonts w:hint="default"/>
      </w:rPr>
    </w:lvl>
    <w:lvl w:ilvl="1" w:tplc="04090019">
      <w:start w:val="1"/>
      <w:numFmt w:val="decimal"/>
      <w:lvlText w:val="%2"/>
      <w:lvlJc w:val="left"/>
      <w:pPr>
        <w:ind w:left="1365" w:hanging="645"/>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66" w15:restartNumberingAfterBreak="0">
    <w:nsid w:val="684D22A1"/>
    <w:multiLevelType w:val="hybridMultilevel"/>
    <w:tmpl w:val="A21CA5E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67" w15:restartNumberingAfterBreak="0">
    <w:nsid w:val="68566732"/>
    <w:multiLevelType w:val="hybridMultilevel"/>
    <w:tmpl w:val="D45A0B1E"/>
    <w:lvl w:ilvl="0" w:tplc="04090019">
      <w:start w:val="1"/>
      <w:numFmt w:val="lowerLetter"/>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8" w15:restartNumberingAfterBreak="0">
    <w:nsid w:val="68595B39"/>
    <w:multiLevelType w:val="hybridMultilevel"/>
    <w:tmpl w:val="A61E4274"/>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69" w15:restartNumberingAfterBreak="0">
    <w:nsid w:val="685E18D3"/>
    <w:multiLevelType w:val="hybridMultilevel"/>
    <w:tmpl w:val="0204BABC"/>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670" w15:restartNumberingAfterBreak="0">
    <w:nsid w:val="687B0D31"/>
    <w:multiLevelType w:val="hybridMultilevel"/>
    <w:tmpl w:val="095A1E50"/>
    <w:lvl w:ilvl="0" w:tplc="5956B63E">
      <w:start w:val="3"/>
      <w:numFmt w:val="lowerLetter"/>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71" w15:restartNumberingAfterBreak="0">
    <w:nsid w:val="68E7404E"/>
    <w:multiLevelType w:val="hybridMultilevel"/>
    <w:tmpl w:val="1F88FA64"/>
    <w:lvl w:ilvl="0" w:tplc="681C923A">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72" w15:restartNumberingAfterBreak="0">
    <w:nsid w:val="696346D8"/>
    <w:multiLevelType w:val="hybridMultilevel"/>
    <w:tmpl w:val="12524F88"/>
    <w:lvl w:ilvl="0" w:tplc="04090019">
      <w:start w:val="1"/>
      <w:numFmt w:val="bullet"/>
      <w:lvlText w:val="-"/>
      <w:lvlJc w:val="left"/>
      <w:pPr>
        <w:ind w:left="360" w:hanging="360"/>
      </w:pPr>
      <w:rPr>
        <w:rFonts w:ascii="Symbol" w:hAnsi="Symbol" w:hint="default"/>
      </w:rPr>
    </w:lvl>
    <w:lvl w:ilvl="1" w:tplc="04090019">
      <w:start w:val="1"/>
      <w:numFmt w:val="bullet"/>
      <w:lvlText w:val="o"/>
      <w:lvlJc w:val="left"/>
      <w:pPr>
        <w:ind w:left="1080" w:hanging="360"/>
      </w:pPr>
      <w:rPr>
        <w:rFonts w:ascii="Courier New" w:hAnsi="Courier New" w:cs="Courier New" w:hint="default"/>
      </w:rPr>
    </w:lvl>
    <w:lvl w:ilvl="2" w:tplc="0409001B" w:tentative="1">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cs="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cs="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673" w15:restartNumberingAfterBreak="0">
    <w:nsid w:val="69BE741E"/>
    <w:multiLevelType w:val="hybridMultilevel"/>
    <w:tmpl w:val="C74EB77A"/>
    <w:lvl w:ilvl="0" w:tplc="080C0001">
      <w:start w:val="1"/>
      <w:numFmt w:val="bullet"/>
      <w:lvlText w:val=""/>
      <w:lvlJc w:val="left"/>
      <w:pPr>
        <w:ind w:left="1800" w:hanging="360"/>
      </w:pPr>
      <w:rPr>
        <w:rFonts w:ascii="Symbol" w:hAnsi="Symbol" w:hint="default"/>
      </w:rPr>
    </w:lvl>
    <w:lvl w:ilvl="1" w:tplc="080C0003" w:tentative="1">
      <w:start w:val="1"/>
      <w:numFmt w:val="bullet"/>
      <w:lvlText w:val="o"/>
      <w:lvlJc w:val="left"/>
      <w:pPr>
        <w:ind w:left="2520" w:hanging="360"/>
      </w:pPr>
      <w:rPr>
        <w:rFonts w:ascii="Courier New" w:hAnsi="Courier New" w:cs="Courier New" w:hint="default"/>
      </w:rPr>
    </w:lvl>
    <w:lvl w:ilvl="2" w:tplc="080C0005" w:tentative="1">
      <w:start w:val="1"/>
      <w:numFmt w:val="bullet"/>
      <w:lvlText w:val=""/>
      <w:lvlJc w:val="left"/>
      <w:pPr>
        <w:ind w:left="3240" w:hanging="360"/>
      </w:pPr>
      <w:rPr>
        <w:rFonts w:ascii="Wingdings" w:hAnsi="Wingdings" w:hint="default"/>
      </w:rPr>
    </w:lvl>
    <w:lvl w:ilvl="3" w:tplc="080C0001" w:tentative="1">
      <w:start w:val="1"/>
      <w:numFmt w:val="bullet"/>
      <w:lvlText w:val=""/>
      <w:lvlJc w:val="left"/>
      <w:pPr>
        <w:ind w:left="3960" w:hanging="360"/>
      </w:pPr>
      <w:rPr>
        <w:rFonts w:ascii="Symbol" w:hAnsi="Symbol" w:hint="default"/>
      </w:rPr>
    </w:lvl>
    <w:lvl w:ilvl="4" w:tplc="080C0003" w:tentative="1">
      <w:start w:val="1"/>
      <w:numFmt w:val="bullet"/>
      <w:lvlText w:val="o"/>
      <w:lvlJc w:val="left"/>
      <w:pPr>
        <w:ind w:left="4680" w:hanging="360"/>
      </w:pPr>
      <w:rPr>
        <w:rFonts w:ascii="Courier New" w:hAnsi="Courier New" w:cs="Courier New" w:hint="default"/>
      </w:rPr>
    </w:lvl>
    <w:lvl w:ilvl="5" w:tplc="080C0005" w:tentative="1">
      <w:start w:val="1"/>
      <w:numFmt w:val="bullet"/>
      <w:lvlText w:val=""/>
      <w:lvlJc w:val="left"/>
      <w:pPr>
        <w:ind w:left="5400" w:hanging="360"/>
      </w:pPr>
      <w:rPr>
        <w:rFonts w:ascii="Wingdings" w:hAnsi="Wingdings" w:hint="default"/>
      </w:rPr>
    </w:lvl>
    <w:lvl w:ilvl="6" w:tplc="080C0001" w:tentative="1">
      <w:start w:val="1"/>
      <w:numFmt w:val="bullet"/>
      <w:lvlText w:val=""/>
      <w:lvlJc w:val="left"/>
      <w:pPr>
        <w:ind w:left="6120" w:hanging="360"/>
      </w:pPr>
      <w:rPr>
        <w:rFonts w:ascii="Symbol" w:hAnsi="Symbol" w:hint="default"/>
      </w:rPr>
    </w:lvl>
    <w:lvl w:ilvl="7" w:tplc="080C0003" w:tentative="1">
      <w:start w:val="1"/>
      <w:numFmt w:val="bullet"/>
      <w:lvlText w:val="o"/>
      <w:lvlJc w:val="left"/>
      <w:pPr>
        <w:ind w:left="6840" w:hanging="360"/>
      </w:pPr>
      <w:rPr>
        <w:rFonts w:ascii="Courier New" w:hAnsi="Courier New" w:cs="Courier New" w:hint="default"/>
      </w:rPr>
    </w:lvl>
    <w:lvl w:ilvl="8" w:tplc="080C0005" w:tentative="1">
      <w:start w:val="1"/>
      <w:numFmt w:val="bullet"/>
      <w:lvlText w:val=""/>
      <w:lvlJc w:val="left"/>
      <w:pPr>
        <w:ind w:left="7560" w:hanging="360"/>
      </w:pPr>
      <w:rPr>
        <w:rFonts w:ascii="Wingdings" w:hAnsi="Wingdings" w:hint="default"/>
      </w:rPr>
    </w:lvl>
  </w:abstractNum>
  <w:abstractNum w:abstractNumId="674" w15:restartNumberingAfterBreak="0">
    <w:nsid w:val="69C211B2"/>
    <w:multiLevelType w:val="hybridMultilevel"/>
    <w:tmpl w:val="3A58CC40"/>
    <w:lvl w:ilvl="0" w:tplc="0DC46BEE">
      <w:start w:val="1"/>
      <w:numFmt w:val="bullet"/>
      <w:lvlText w:val="-"/>
      <w:lvlJc w:val="left"/>
      <w:pPr>
        <w:ind w:left="720" w:hanging="360"/>
      </w:pPr>
      <w:rPr>
        <w:rFonts w:ascii="Times New Roman" w:hAnsi="Times New Roman" w:cs="Times New Roman" w:hint="default"/>
        <w:color w:val="auto"/>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75" w15:restartNumberingAfterBreak="0">
    <w:nsid w:val="69DE4871"/>
    <w:multiLevelType w:val="hybridMultilevel"/>
    <w:tmpl w:val="17AA12A4"/>
    <w:lvl w:ilvl="0" w:tplc="FFFFFFFF">
      <w:start w:val="1"/>
      <w:numFmt w:val="decimal"/>
      <w:lvlText w:val="%1."/>
      <w:lvlJc w:val="left"/>
      <w:pPr>
        <w:ind w:left="360" w:hanging="360"/>
      </w:pPr>
      <w:rPr>
        <w:rFonts w:hint="default"/>
      </w:rPr>
    </w:lvl>
    <w:lvl w:ilvl="1" w:tplc="FFFFFFFF">
      <w:start w:val="1"/>
      <w:numFmt w:val="decimalZero"/>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76" w15:restartNumberingAfterBreak="0">
    <w:nsid w:val="69DF6136"/>
    <w:multiLevelType w:val="hybridMultilevel"/>
    <w:tmpl w:val="EA905090"/>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77" w15:restartNumberingAfterBreak="0">
    <w:nsid w:val="6A1037E3"/>
    <w:multiLevelType w:val="hybridMultilevel"/>
    <w:tmpl w:val="7A50CA02"/>
    <w:lvl w:ilvl="0" w:tplc="04090001">
      <w:start w:val="1"/>
      <w:numFmt w:val="lowerLetter"/>
      <w:lvlText w:val="%1."/>
      <w:lvlJc w:val="left"/>
      <w:pPr>
        <w:ind w:left="360" w:hanging="360"/>
      </w:pPr>
    </w:lvl>
    <w:lvl w:ilvl="1" w:tplc="04090003">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78" w15:restartNumberingAfterBreak="0">
    <w:nsid w:val="6A126FE7"/>
    <w:multiLevelType w:val="hybridMultilevel"/>
    <w:tmpl w:val="67B62B1C"/>
    <w:lvl w:ilvl="0" w:tplc="080C0017">
      <w:start w:val="1"/>
      <w:numFmt w:val="lowerLetter"/>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679" w15:restartNumberingAfterBreak="0">
    <w:nsid w:val="6A2548C1"/>
    <w:multiLevelType w:val="hybridMultilevel"/>
    <w:tmpl w:val="CDCEE31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80" w15:restartNumberingAfterBreak="0">
    <w:nsid w:val="6A365BCE"/>
    <w:multiLevelType w:val="hybridMultilevel"/>
    <w:tmpl w:val="5732B34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81" w15:restartNumberingAfterBreak="0">
    <w:nsid w:val="6AA7509E"/>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682" w15:restartNumberingAfterBreak="0">
    <w:nsid w:val="6AD25BAF"/>
    <w:multiLevelType w:val="hybridMultilevel"/>
    <w:tmpl w:val="2988A6F2"/>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83" w15:restartNumberingAfterBreak="0">
    <w:nsid w:val="6B143D34"/>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84" w15:restartNumberingAfterBreak="0">
    <w:nsid w:val="6B444E07"/>
    <w:multiLevelType w:val="hybridMultilevel"/>
    <w:tmpl w:val="4410AEB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85" w15:restartNumberingAfterBreak="0">
    <w:nsid w:val="6BA01930"/>
    <w:multiLevelType w:val="hybridMultilevel"/>
    <w:tmpl w:val="07EC58E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86" w15:restartNumberingAfterBreak="0">
    <w:nsid w:val="6BB43630"/>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87" w15:restartNumberingAfterBreak="0">
    <w:nsid w:val="6C0B201F"/>
    <w:multiLevelType w:val="hybridMultilevel"/>
    <w:tmpl w:val="D8C2326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88" w15:restartNumberingAfterBreak="0">
    <w:nsid w:val="6C460E0F"/>
    <w:multiLevelType w:val="hybridMultilevel"/>
    <w:tmpl w:val="09AEA39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89" w15:restartNumberingAfterBreak="0">
    <w:nsid w:val="6CA95BFF"/>
    <w:multiLevelType w:val="hybridMultilevel"/>
    <w:tmpl w:val="FBD49EB8"/>
    <w:lvl w:ilvl="0" w:tplc="7CB23294">
      <w:start w:val="2"/>
      <w:numFmt w:val="decimal"/>
      <w:lvlText w:val="%1."/>
      <w:lvlJc w:val="left"/>
      <w:pPr>
        <w:ind w:left="36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90" w15:restartNumberingAfterBreak="0">
    <w:nsid w:val="6CB22B37"/>
    <w:multiLevelType w:val="hybridMultilevel"/>
    <w:tmpl w:val="0DBEAF8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91" w15:restartNumberingAfterBreak="0">
    <w:nsid w:val="6D093B2B"/>
    <w:multiLevelType w:val="hybridMultilevel"/>
    <w:tmpl w:val="551A52A4"/>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692" w15:restartNumberingAfterBreak="0">
    <w:nsid w:val="6D0D5134"/>
    <w:multiLevelType w:val="hybridMultilevel"/>
    <w:tmpl w:val="D7B278FA"/>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1B" w:tentative="1">
      <w:start w:val="1"/>
      <w:numFmt w:val="bullet"/>
      <w:lvlText w:val=""/>
      <w:lvlJc w:val="left"/>
      <w:pPr>
        <w:ind w:left="2520" w:hanging="360"/>
      </w:pPr>
      <w:rPr>
        <w:rFonts w:ascii="Wingdings" w:hAnsi="Wingdings" w:hint="default"/>
      </w:rPr>
    </w:lvl>
    <w:lvl w:ilvl="3" w:tplc="0409000F" w:tentative="1">
      <w:start w:val="1"/>
      <w:numFmt w:val="bullet"/>
      <w:lvlText w:val=""/>
      <w:lvlJc w:val="left"/>
      <w:pPr>
        <w:ind w:left="3240" w:hanging="360"/>
      </w:pPr>
      <w:rPr>
        <w:rFonts w:ascii="Symbol" w:hAnsi="Symbol" w:hint="default"/>
      </w:rPr>
    </w:lvl>
    <w:lvl w:ilvl="4" w:tplc="04090019" w:tentative="1">
      <w:start w:val="1"/>
      <w:numFmt w:val="bullet"/>
      <w:lvlText w:val="o"/>
      <w:lvlJc w:val="left"/>
      <w:pPr>
        <w:ind w:left="3960" w:hanging="360"/>
      </w:pPr>
      <w:rPr>
        <w:rFonts w:ascii="Courier New" w:hAnsi="Courier New" w:cs="Courier New" w:hint="default"/>
      </w:rPr>
    </w:lvl>
    <w:lvl w:ilvl="5" w:tplc="0409001B" w:tentative="1">
      <w:start w:val="1"/>
      <w:numFmt w:val="bullet"/>
      <w:lvlText w:val=""/>
      <w:lvlJc w:val="left"/>
      <w:pPr>
        <w:ind w:left="4680" w:hanging="360"/>
      </w:pPr>
      <w:rPr>
        <w:rFonts w:ascii="Wingdings" w:hAnsi="Wingdings" w:hint="default"/>
      </w:rPr>
    </w:lvl>
    <w:lvl w:ilvl="6" w:tplc="0409000F" w:tentative="1">
      <w:start w:val="1"/>
      <w:numFmt w:val="bullet"/>
      <w:lvlText w:val=""/>
      <w:lvlJc w:val="left"/>
      <w:pPr>
        <w:ind w:left="5400" w:hanging="360"/>
      </w:pPr>
      <w:rPr>
        <w:rFonts w:ascii="Symbol" w:hAnsi="Symbol" w:hint="default"/>
      </w:rPr>
    </w:lvl>
    <w:lvl w:ilvl="7" w:tplc="04090019" w:tentative="1">
      <w:start w:val="1"/>
      <w:numFmt w:val="bullet"/>
      <w:lvlText w:val="o"/>
      <w:lvlJc w:val="left"/>
      <w:pPr>
        <w:ind w:left="6120" w:hanging="360"/>
      </w:pPr>
      <w:rPr>
        <w:rFonts w:ascii="Courier New" w:hAnsi="Courier New" w:cs="Courier New" w:hint="default"/>
      </w:rPr>
    </w:lvl>
    <w:lvl w:ilvl="8" w:tplc="0409001B" w:tentative="1">
      <w:start w:val="1"/>
      <w:numFmt w:val="bullet"/>
      <w:lvlText w:val=""/>
      <w:lvlJc w:val="left"/>
      <w:pPr>
        <w:ind w:left="6840" w:hanging="360"/>
      </w:pPr>
      <w:rPr>
        <w:rFonts w:ascii="Wingdings" w:hAnsi="Wingdings" w:hint="default"/>
      </w:rPr>
    </w:lvl>
  </w:abstractNum>
  <w:abstractNum w:abstractNumId="693" w15:restartNumberingAfterBreak="0">
    <w:nsid w:val="6D0F1F9D"/>
    <w:multiLevelType w:val="hybridMultilevel"/>
    <w:tmpl w:val="26481B1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694" w15:restartNumberingAfterBreak="0">
    <w:nsid w:val="6D3A17AF"/>
    <w:multiLevelType w:val="hybridMultilevel"/>
    <w:tmpl w:val="8F7AAA90"/>
    <w:lvl w:ilvl="0" w:tplc="51D6E1CC">
      <w:start w:val="2"/>
      <w:numFmt w:val="decimal"/>
      <w:lvlText w:val="%1."/>
      <w:lvlJc w:val="left"/>
      <w:pPr>
        <w:ind w:left="36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695" w15:restartNumberingAfterBreak="0">
    <w:nsid w:val="6D4D7030"/>
    <w:multiLevelType w:val="hybridMultilevel"/>
    <w:tmpl w:val="446E7DC8"/>
    <w:lvl w:ilvl="0" w:tplc="0813000F">
      <w:start w:val="1"/>
      <w:numFmt w:val="bullet"/>
      <w:lvlText w:val=""/>
      <w:lvlJc w:val="left"/>
      <w:pPr>
        <w:ind w:left="720" w:hanging="360"/>
      </w:pPr>
      <w:rPr>
        <w:rFonts w:ascii="Symbol" w:eastAsia="Calibri" w:hAnsi="Symbol" w:cs="Helvetica"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96" w15:restartNumberingAfterBreak="0">
    <w:nsid w:val="6D5704A1"/>
    <w:multiLevelType w:val="hybridMultilevel"/>
    <w:tmpl w:val="92B253CC"/>
    <w:lvl w:ilvl="0" w:tplc="0DC46BEE">
      <w:start w:val="1"/>
      <w:numFmt w:val="bullet"/>
      <w:lvlText w:val="-"/>
      <w:lvlJc w:val="left"/>
      <w:pPr>
        <w:ind w:left="1080" w:hanging="360"/>
      </w:pPr>
      <w:rPr>
        <w:rFonts w:ascii="Times New Roman" w:hAnsi="Times New Roman" w:cs="Times New Roman" w:hint="default"/>
        <w:color w:val="auto"/>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697" w15:restartNumberingAfterBreak="0">
    <w:nsid w:val="6D6350FE"/>
    <w:multiLevelType w:val="hybridMultilevel"/>
    <w:tmpl w:val="2D08CF8C"/>
    <w:lvl w:ilvl="0" w:tplc="6D9EA9D2">
      <w:start w:val="1"/>
      <w:numFmt w:val="bullet"/>
      <w:lvlText w:val="-"/>
      <w:lvlJc w:val="left"/>
      <w:pPr>
        <w:ind w:left="360" w:hanging="360"/>
      </w:pPr>
      <w:rPr>
        <w:rFonts w:ascii="Symbol" w:hAnsi="Symbol" w:hint="default"/>
      </w:rPr>
    </w:lvl>
    <w:lvl w:ilvl="1" w:tplc="080C0001">
      <w:start w:val="1"/>
      <w:numFmt w:val="bullet"/>
      <w:lvlText w:val=""/>
      <w:lvlJc w:val="left"/>
      <w:pPr>
        <w:ind w:left="720" w:hanging="360"/>
      </w:pPr>
      <w:rPr>
        <w:rFonts w:ascii="Symbol" w:hAnsi="Symbol"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698" w15:restartNumberingAfterBreak="0">
    <w:nsid w:val="6D9B23DC"/>
    <w:multiLevelType w:val="hybridMultilevel"/>
    <w:tmpl w:val="B95C711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99" w15:restartNumberingAfterBreak="0">
    <w:nsid w:val="6DD302EB"/>
    <w:multiLevelType w:val="hybridMultilevel"/>
    <w:tmpl w:val="6192A326"/>
    <w:lvl w:ilvl="0" w:tplc="080C0017">
      <w:start w:val="1"/>
      <w:numFmt w:val="lowerLetter"/>
      <w:lvlText w:val="%1)"/>
      <w:lvlJc w:val="left"/>
      <w:pPr>
        <w:ind w:left="720" w:hanging="360"/>
      </w:p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700" w15:restartNumberingAfterBreak="0">
    <w:nsid w:val="6DF75E4F"/>
    <w:multiLevelType w:val="hybridMultilevel"/>
    <w:tmpl w:val="775EB79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01" w15:restartNumberingAfterBreak="0">
    <w:nsid w:val="6E2001C3"/>
    <w:multiLevelType w:val="hybridMultilevel"/>
    <w:tmpl w:val="8BF25456"/>
    <w:lvl w:ilvl="0" w:tplc="6D9EA9D2">
      <w:start w:val="1"/>
      <w:numFmt w:val="bullet"/>
      <w:lvlText w:val="-"/>
      <w:lvlJc w:val="left"/>
      <w:pPr>
        <w:ind w:left="644" w:hanging="360"/>
      </w:pPr>
      <w:rPr>
        <w:rFonts w:ascii="Symbol" w:hAnsi="Symbol" w:hint="default"/>
      </w:rPr>
    </w:lvl>
    <w:lvl w:ilvl="1" w:tplc="04090003" w:tentative="1">
      <w:start w:val="1"/>
      <w:numFmt w:val="bullet"/>
      <w:lvlText w:val="o"/>
      <w:lvlJc w:val="left"/>
      <w:pPr>
        <w:ind w:left="1364" w:hanging="360"/>
      </w:pPr>
      <w:rPr>
        <w:rFonts w:ascii="Courier New" w:hAnsi="Courier New" w:cs="Courier New" w:hint="default"/>
      </w:rPr>
    </w:lvl>
    <w:lvl w:ilvl="2" w:tplc="04090005" w:tentative="1">
      <w:start w:val="1"/>
      <w:numFmt w:val="bullet"/>
      <w:lvlText w:val=""/>
      <w:lvlJc w:val="left"/>
      <w:pPr>
        <w:ind w:left="2084" w:hanging="360"/>
      </w:pPr>
      <w:rPr>
        <w:rFonts w:ascii="Wingdings" w:hAnsi="Wingdings" w:hint="default"/>
      </w:rPr>
    </w:lvl>
    <w:lvl w:ilvl="3" w:tplc="04090001" w:tentative="1">
      <w:start w:val="1"/>
      <w:numFmt w:val="bullet"/>
      <w:lvlText w:val=""/>
      <w:lvlJc w:val="left"/>
      <w:pPr>
        <w:ind w:left="2804" w:hanging="360"/>
      </w:pPr>
      <w:rPr>
        <w:rFonts w:ascii="Symbol" w:hAnsi="Symbol" w:hint="default"/>
      </w:rPr>
    </w:lvl>
    <w:lvl w:ilvl="4" w:tplc="04090003" w:tentative="1">
      <w:start w:val="1"/>
      <w:numFmt w:val="bullet"/>
      <w:lvlText w:val="o"/>
      <w:lvlJc w:val="left"/>
      <w:pPr>
        <w:ind w:left="3524" w:hanging="360"/>
      </w:pPr>
      <w:rPr>
        <w:rFonts w:ascii="Courier New" w:hAnsi="Courier New" w:cs="Courier New" w:hint="default"/>
      </w:rPr>
    </w:lvl>
    <w:lvl w:ilvl="5" w:tplc="04090005" w:tentative="1">
      <w:start w:val="1"/>
      <w:numFmt w:val="bullet"/>
      <w:lvlText w:val=""/>
      <w:lvlJc w:val="left"/>
      <w:pPr>
        <w:ind w:left="4244" w:hanging="360"/>
      </w:pPr>
      <w:rPr>
        <w:rFonts w:ascii="Wingdings" w:hAnsi="Wingdings" w:hint="default"/>
      </w:rPr>
    </w:lvl>
    <w:lvl w:ilvl="6" w:tplc="04090001" w:tentative="1">
      <w:start w:val="1"/>
      <w:numFmt w:val="bullet"/>
      <w:lvlText w:val=""/>
      <w:lvlJc w:val="left"/>
      <w:pPr>
        <w:ind w:left="4964" w:hanging="360"/>
      </w:pPr>
      <w:rPr>
        <w:rFonts w:ascii="Symbol" w:hAnsi="Symbol" w:hint="default"/>
      </w:rPr>
    </w:lvl>
    <w:lvl w:ilvl="7" w:tplc="04090003" w:tentative="1">
      <w:start w:val="1"/>
      <w:numFmt w:val="bullet"/>
      <w:lvlText w:val="o"/>
      <w:lvlJc w:val="left"/>
      <w:pPr>
        <w:ind w:left="5684" w:hanging="360"/>
      </w:pPr>
      <w:rPr>
        <w:rFonts w:ascii="Courier New" w:hAnsi="Courier New" w:cs="Courier New" w:hint="default"/>
      </w:rPr>
    </w:lvl>
    <w:lvl w:ilvl="8" w:tplc="04090005" w:tentative="1">
      <w:start w:val="1"/>
      <w:numFmt w:val="bullet"/>
      <w:lvlText w:val=""/>
      <w:lvlJc w:val="left"/>
      <w:pPr>
        <w:ind w:left="6404" w:hanging="360"/>
      </w:pPr>
      <w:rPr>
        <w:rFonts w:ascii="Wingdings" w:hAnsi="Wingdings" w:hint="default"/>
      </w:rPr>
    </w:lvl>
  </w:abstractNum>
  <w:abstractNum w:abstractNumId="702" w15:restartNumberingAfterBreak="0">
    <w:nsid w:val="6E5B6679"/>
    <w:multiLevelType w:val="hybridMultilevel"/>
    <w:tmpl w:val="70F27292"/>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03" w15:restartNumberingAfterBreak="0">
    <w:nsid w:val="6E7679CE"/>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04" w15:restartNumberingAfterBreak="0">
    <w:nsid w:val="6E8A040E"/>
    <w:multiLevelType w:val="hybridMultilevel"/>
    <w:tmpl w:val="5BFC3434"/>
    <w:lvl w:ilvl="0" w:tplc="3DE4A206">
      <w:start w:val="1"/>
      <w:numFmt w:val="decimal"/>
      <w:lvlText w:val="%1."/>
      <w:lvlJc w:val="left"/>
      <w:pPr>
        <w:ind w:left="360" w:hanging="360"/>
      </w:pPr>
      <w:rPr>
        <w:color w:val="auto"/>
      </w:rPr>
    </w:lvl>
    <w:lvl w:ilvl="1" w:tplc="08130019">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705" w15:restartNumberingAfterBreak="0">
    <w:nsid w:val="6EC8463B"/>
    <w:multiLevelType w:val="hybridMultilevel"/>
    <w:tmpl w:val="84BCC0BA"/>
    <w:lvl w:ilvl="0" w:tplc="080C000F">
      <w:start w:val="1"/>
      <w:numFmt w:val="decimal"/>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06" w15:restartNumberingAfterBreak="0">
    <w:nsid w:val="6F0F5060"/>
    <w:multiLevelType w:val="hybridMultilevel"/>
    <w:tmpl w:val="8870CF0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07" w15:restartNumberingAfterBreak="0">
    <w:nsid w:val="6F234F93"/>
    <w:multiLevelType w:val="hybridMultilevel"/>
    <w:tmpl w:val="E4A2AE9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08" w15:restartNumberingAfterBreak="0">
    <w:nsid w:val="6F462275"/>
    <w:multiLevelType w:val="hybridMultilevel"/>
    <w:tmpl w:val="23C245C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09" w15:restartNumberingAfterBreak="0">
    <w:nsid w:val="6F4630FB"/>
    <w:multiLevelType w:val="hybridMultilevel"/>
    <w:tmpl w:val="76DA2292"/>
    <w:lvl w:ilvl="0" w:tplc="0409000F">
      <w:start w:val="1"/>
      <w:numFmt w:val="decimal"/>
      <w:lvlText w:val="%1."/>
      <w:lvlJc w:val="left"/>
      <w:pPr>
        <w:ind w:left="709" w:hanging="360"/>
      </w:pPr>
      <w:rPr>
        <w:rFonts w:hint="default"/>
      </w:rPr>
    </w:lvl>
    <w:lvl w:ilvl="1" w:tplc="04090003">
      <w:start w:val="1"/>
      <w:numFmt w:val="bullet"/>
      <w:lvlText w:val="o"/>
      <w:lvlJc w:val="left"/>
      <w:pPr>
        <w:ind w:left="1429" w:hanging="360"/>
      </w:pPr>
      <w:rPr>
        <w:rFonts w:ascii="Courier New" w:hAnsi="Courier New" w:cs="Courier New" w:hint="default"/>
      </w:rPr>
    </w:lvl>
    <w:lvl w:ilvl="2" w:tplc="04090005">
      <w:start w:val="1"/>
      <w:numFmt w:val="bullet"/>
      <w:lvlText w:val=""/>
      <w:lvlJc w:val="left"/>
      <w:pPr>
        <w:ind w:left="2149" w:hanging="360"/>
      </w:pPr>
      <w:rPr>
        <w:rFonts w:ascii="Wingdings" w:hAnsi="Wingdings" w:hint="default"/>
      </w:rPr>
    </w:lvl>
    <w:lvl w:ilvl="3" w:tplc="04090001">
      <w:start w:val="1"/>
      <w:numFmt w:val="bullet"/>
      <w:lvlText w:val=""/>
      <w:lvlJc w:val="left"/>
      <w:pPr>
        <w:ind w:left="2869" w:hanging="360"/>
      </w:pPr>
      <w:rPr>
        <w:rFonts w:ascii="Symbol" w:hAnsi="Symbol" w:hint="default"/>
      </w:rPr>
    </w:lvl>
    <w:lvl w:ilvl="4" w:tplc="04090003">
      <w:start w:val="1"/>
      <w:numFmt w:val="bullet"/>
      <w:lvlText w:val="o"/>
      <w:lvlJc w:val="left"/>
      <w:pPr>
        <w:ind w:left="3589" w:hanging="360"/>
      </w:pPr>
      <w:rPr>
        <w:rFonts w:ascii="Courier New" w:hAnsi="Courier New" w:cs="Courier New" w:hint="default"/>
      </w:rPr>
    </w:lvl>
    <w:lvl w:ilvl="5" w:tplc="04090005">
      <w:start w:val="1"/>
      <w:numFmt w:val="bullet"/>
      <w:lvlText w:val=""/>
      <w:lvlJc w:val="left"/>
      <w:pPr>
        <w:ind w:left="4309" w:hanging="360"/>
      </w:pPr>
      <w:rPr>
        <w:rFonts w:ascii="Wingdings" w:hAnsi="Wingdings" w:hint="default"/>
      </w:rPr>
    </w:lvl>
    <w:lvl w:ilvl="6" w:tplc="04090001">
      <w:start w:val="1"/>
      <w:numFmt w:val="bullet"/>
      <w:lvlText w:val=""/>
      <w:lvlJc w:val="left"/>
      <w:pPr>
        <w:ind w:left="5029" w:hanging="360"/>
      </w:pPr>
      <w:rPr>
        <w:rFonts w:ascii="Symbol" w:hAnsi="Symbol" w:hint="default"/>
      </w:rPr>
    </w:lvl>
    <w:lvl w:ilvl="7" w:tplc="04090003">
      <w:start w:val="1"/>
      <w:numFmt w:val="bullet"/>
      <w:lvlText w:val="o"/>
      <w:lvlJc w:val="left"/>
      <w:pPr>
        <w:ind w:left="5749" w:hanging="360"/>
      </w:pPr>
      <w:rPr>
        <w:rFonts w:ascii="Courier New" w:hAnsi="Courier New" w:cs="Courier New" w:hint="default"/>
      </w:rPr>
    </w:lvl>
    <w:lvl w:ilvl="8" w:tplc="04090005">
      <w:start w:val="1"/>
      <w:numFmt w:val="bullet"/>
      <w:lvlText w:val=""/>
      <w:lvlJc w:val="left"/>
      <w:pPr>
        <w:ind w:left="6469" w:hanging="360"/>
      </w:pPr>
      <w:rPr>
        <w:rFonts w:ascii="Wingdings" w:hAnsi="Wingdings" w:hint="default"/>
      </w:rPr>
    </w:lvl>
  </w:abstractNum>
  <w:abstractNum w:abstractNumId="710" w15:restartNumberingAfterBreak="0">
    <w:nsid w:val="6F59721C"/>
    <w:multiLevelType w:val="hybridMultilevel"/>
    <w:tmpl w:val="F4643DE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11" w15:restartNumberingAfterBreak="0">
    <w:nsid w:val="6F9A311B"/>
    <w:multiLevelType w:val="hybridMultilevel"/>
    <w:tmpl w:val="7A50CA02"/>
    <w:lvl w:ilvl="0" w:tplc="04090001">
      <w:start w:val="1"/>
      <w:numFmt w:val="lowerLetter"/>
      <w:lvlText w:val="%1."/>
      <w:lvlJc w:val="left"/>
      <w:pPr>
        <w:ind w:left="360" w:hanging="360"/>
      </w:pPr>
    </w:lvl>
    <w:lvl w:ilvl="1" w:tplc="04090003">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12" w15:restartNumberingAfterBreak="0">
    <w:nsid w:val="6FE74C6B"/>
    <w:multiLevelType w:val="hybridMultilevel"/>
    <w:tmpl w:val="CB088F98"/>
    <w:lvl w:ilvl="0" w:tplc="6D9EA9D2">
      <w:start w:val="1"/>
      <w:numFmt w:val="bullet"/>
      <w:lvlText w:val="-"/>
      <w:lvlJc w:val="left"/>
      <w:pPr>
        <w:ind w:left="717" w:hanging="360"/>
      </w:pPr>
      <w:rPr>
        <w:rFonts w:ascii="Symbol" w:hAnsi="Symbol" w:hint="default"/>
      </w:rPr>
    </w:lvl>
    <w:lvl w:ilvl="1" w:tplc="04090003" w:tentative="1">
      <w:start w:val="1"/>
      <w:numFmt w:val="bullet"/>
      <w:lvlText w:val="o"/>
      <w:lvlJc w:val="left"/>
      <w:pPr>
        <w:ind w:left="1437" w:hanging="360"/>
      </w:pPr>
      <w:rPr>
        <w:rFonts w:ascii="Courier New" w:hAnsi="Courier New" w:cs="Courier New" w:hint="default"/>
      </w:rPr>
    </w:lvl>
    <w:lvl w:ilvl="2" w:tplc="04090005" w:tentative="1">
      <w:start w:val="1"/>
      <w:numFmt w:val="bullet"/>
      <w:lvlText w:val=""/>
      <w:lvlJc w:val="left"/>
      <w:pPr>
        <w:ind w:left="2157" w:hanging="360"/>
      </w:pPr>
      <w:rPr>
        <w:rFonts w:ascii="Wingdings" w:hAnsi="Wingdings" w:hint="default"/>
      </w:rPr>
    </w:lvl>
    <w:lvl w:ilvl="3" w:tplc="04090001" w:tentative="1">
      <w:start w:val="1"/>
      <w:numFmt w:val="bullet"/>
      <w:lvlText w:val=""/>
      <w:lvlJc w:val="left"/>
      <w:pPr>
        <w:ind w:left="2877" w:hanging="360"/>
      </w:pPr>
      <w:rPr>
        <w:rFonts w:ascii="Symbol" w:hAnsi="Symbol" w:hint="default"/>
      </w:rPr>
    </w:lvl>
    <w:lvl w:ilvl="4" w:tplc="04090003" w:tentative="1">
      <w:start w:val="1"/>
      <w:numFmt w:val="bullet"/>
      <w:lvlText w:val="o"/>
      <w:lvlJc w:val="left"/>
      <w:pPr>
        <w:ind w:left="3597" w:hanging="360"/>
      </w:pPr>
      <w:rPr>
        <w:rFonts w:ascii="Courier New" w:hAnsi="Courier New" w:cs="Courier New" w:hint="default"/>
      </w:rPr>
    </w:lvl>
    <w:lvl w:ilvl="5" w:tplc="04090005" w:tentative="1">
      <w:start w:val="1"/>
      <w:numFmt w:val="bullet"/>
      <w:lvlText w:val=""/>
      <w:lvlJc w:val="left"/>
      <w:pPr>
        <w:ind w:left="4317" w:hanging="360"/>
      </w:pPr>
      <w:rPr>
        <w:rFonts w:ascii="Wingdings" w:hAnsi="Wingdings" w:hint="default"/>
      </w:rPr>
    </w:lvl>
    <w:lvl w:ilvl="6" w:tplc="04090001" w:tentative="1">
      <w:start w:val="1"/>
      <w:numFmt w:val="bullet"/>
      <w:lvlText w:val=""/>
      <w:lvlJc w:val="left"/>
      <w:pPr>
        <w:ind w:left="5037" w:hanging="360"/>
      </w:pPr>
      <w:rPr>
        <w:rFonts w:ascii="Symbol" w:hAnsi="Symbol" w:hint="default"/>
      </w:rPr>
    </w:lvl>
    <w:lvl w:ilvl="7" w:tplc="04090003" w:tentative="1">
      <w:start w:val="1"/>
      <w:numFmt w:val="bullet"/>
      <w:lvlText w:val="o"/>
      <w:lvlJc w:val="left"/>
      <w:pPr>
        <w:ind w:left="5757" w:hanging="360"/>
      </w:pPr>
      <w:rPr>
        <w:rFonts w:ascii="Courier New" w:hAnsi="Courier New" w:cs="Courier New" w:hint="default"/>
      </w:rPr>
    </w:lvl>
    <w:lvl w:ilvl="8" w:tplc="04090005" w:tentative="1">
      <w:start w:val="1"/>
      <w:numFmt w:val="bullet"/>
      <w:lvlText w:val=""/>
      <w:lvlJc w:val="left"/>
      <w:pPr>
        <w:ind w:left="6477" w:hanging="360"/>
      </w:pPr>
      <w:rPr>
        <w:rFonts w:ascii="Wingdings" w:hAnsi="Wingdings" w:hint="default"/>
      </w:rPr>
    </w:lvl>
  </w:abstractNum>
  <w:abstractNum w:abstractNumId="713" w15:restartNumberingAfterBreak="0">
    <w:nsid w:val="702A4D50"/>
    <w:multiLevelType w:val="hybridMultilevel"/>
    <w:tmpl w:val="3496AB5C"/>
    <w:lvl w:ilvl="0" w:tplc="FFFFFFFF">
      <w:start w:val="1"/>
      <w:numFmt w:val="decimal"/>
      <w:lvlText w:val="%1."/>
      <w:lvlJc w:val="left"/>
      <w:pPr>
        <w:ind w:left="360" w:hanging="360"/>
      </w:pPr>
    </w:lvl>
    <w:lvl w:ilvl="1" w:tplc="22486C0A">
      <w:start w:val="1"/>
      <w:numFmt w:val="bullet"/>
      <w:lvlText w:val="-"/>
      <w:lvlJc w:val="left"/>
      <w:pPr>
        <w:ind w:left="360" w:hanging="360"/>
      </w:pPr>
      <w:rPr>
        <w:rFonts w:ascii="Symbol" w:hAnsi="Symbol" w:hint="default"/>
        <w:lang w:val="fr-BE"/>
      </w:r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14" w15:restartNumberingAfterBreak="0">
    <w:nsid w:val="703C76DF"/>
    <w:multiLevelType w:val="hybridMultilevel"/>
    <w:tmpl w:val="40FEB3CA"/>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715" w15:restartNumberingAfterBreak="0">
    <w:nsid w:val="70425D00"/>
    <w:multiLevelType w:val="hybridMultilevel"/>
    <w:tmpl w:val="2222C33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16" w15:restartNumberingAfterBreak="0">
    <w:nsid w:val="70C036E8"/>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17" w15:restartNumberingAfterBreak="0">
    <w:nsid w:val="70EB28FE"/>
    <w:multiLevelType w:val="hybridMultilevel"/>
    <w:tmpl w:val="BB8C6AC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18" w15:restartNumberingAfterBreak="0">
    <w:nsid w:val="710759E7"/>
    <w:multiLevelType w:val="hybridMultilevel"/>
    <w:tmpl w:val="698E0D00"/>
    <w:lvl w:ilvl="0" w:tplc="905EE3FC">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19" w15:restartNumberingAfterBreak="0">
    <w:nsid w:val="7132504E"/>
    <w:multiLevelType w:val="hybridMultilevel"/>
    <w:tmpl w:val="0030A1FA"/>
    <w:lvl w:ilvl="0" w:tplc="6D9EA9D2">
      <w:start w:val="1"/>
      <w:numFmt w:val="bullet"/>
      <w:lvlText w:val="-"/>
      <w:lvlJc w:val="left"/>
      <w:pPr>
        <w:ind w:left="720" w:hanging="360"/>
      </w:pPr>
      <w:rPr>
        <w:rFonts w:ascii="Symbol" w:hAnsi="Symbol" w:hint="default"/>
      </w:rPr>
    </w:lvl>
    <w:lvl w:ilvl="1" w:tplc="6D9EA9D2">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0" w15:restartNumberingAfterBreak="0">
    <w:nsid w:val="714111F4"/>
    <w:multiLevelType w:val="hybridMultilevel"/>
    <w:tmpl w:val="561039E8"/>
    <w:lvl w:ilvl="0" w:tplc="FCA62474">
      <w:start w:val="1"/>
      <w:numFmt w:val="lowerLetter"/>
      <w:lvlText w:val="%1."/>
      <w:lvlJc w:val="left"/>
      <w:pPr>
        <w:ind w:left="360" w:hanging="360"/>
      </w:pPr>
      <w:rPr>
        <w:b/>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21" w15:restartNumberingAfterBreak="0">
    <w:nsid w:val="71564A33"/>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22" w15:restartNumberingAfterBreak="0">
    <w:nsid w:val="71772E12"/>
    <w:multiLevelType w:val="hybridMultilevel"/>
    <w:tmpl w:val="6A1AF078"/>
    <w:lvl w:ilvl="0" w:tplc="6D9EA9D2">
      <w:start w:val="1"/>
      <w:numFmt w:val="bullet"/>
      <w:lvlText w:val="-"/>
      <w:lvlJc w:val="left"/>
      <w:pPr>
        <w:ind w:left="360" w:hanging="360"/>
      </w:pPr>
      <w:rPr>
        <w:rFonts w:ascii="Symbol" w:hAnsi="Symbol" w:hint="default"/>
      </w:rPr>
    </w:lvl>
    <w:lvl w:ilvl="1" w:tplc="08130003" w:tentative="1">
      <w:start w:val="1"/>
      <w:numFmt w:val="bullet"/>
      <w:lvlText w:val="o"/>
      <w:lvlJc w:val="left"/>
      <w:pPr>
        <w:ind w:left="1080" w:hanging="360"/>
      </w:pPr>
      <w:rPr>
        <w:rFonts w:ascii="Courier New" w:hAnsi="Courier New" w:cs="Courier New" w:hint="default"/>
      </w:rPr>
    </w:lvl>
    <w:lvl w:ilvl="2" w:tplc="08130005" w:tentative="1">
      <w:start w:val="1"/>
      <w:numFmt w:val="bullet"/>
      <w:lvlText w:val=""/>
      <w:lvlJc w:val="left"/>
      <w:pPr>
        <w:ind w:left="1800" w:hanging="360"/>
      </w:pPr>
      <w:rPr>
        <w:rFonts w:ascii="Wingdings" w:hAnsi="Wingdings" w:hint="default"/>
      </w:rPr>
    </w:lvl>
    <w:lvl w:ilvl="3" w:tplc="08130001" w:tentative="1">
      <w:start w:val="1"/>
      <w:numFmt w:val="bullet"/>
      <w:lvlText w:val=""/>
      <w:lvlJc w:val="left"/>
      <w:pPr>
        <w:ind w:left="2520" w:hanging="360"/>
      </w:pPr>
      <w:rPr>
        <w:rFonts w:ascii="Symbol" w:hAnsi="Symbol" w:hint="default"/>
      </w:rPr>
    </w:lvl>
    <w:lvl w:ilvl="4" w:tplc="08130003" w:tentative="1">
      <w:start w:val="1"/>
      <w:numFmt w:val="bullet"/>
      <w:lvlText w:val="o"/>
      <w:lvlJc w:val="left"/>
      <w:pPr>
        <w:ind w:left="3240" w:hanging="360"/>
      </w:pPr>
      <w:rPr>
        <w:rFonts w:ascii="Courier New" w:hAnsi="Courier New" w:cs="Courier New" w:hint="default"/>
      </w:rPr>
    </w:lvl>
    <w:lvl w:ilvl="5" w:tplc="08130005" w:tentative="1">
      <w:start w:val="1"/>
      <w:numFmt w:val="bullet"/>
      <w:lvlText w:val=""/>
      <w:lvlJc w:val="left"/>
      <w:pPr>
        <w:ind w:left="3960" w:hanging="360"/>
      </w:pPr>
      <w:rPr>
        <w:rFonts w:ascii="Wingdings" w:hAnsi="Wingdings" w:hint="default"/>
      </w:rPr>
    </w:lvl>
    <w:lvl w:ilvl="6" w:tplc="08130001" w:tentative="1">
      <w:start w:val="1"/>
      <w:numFmt w:val="bullet"/>
      <w:lvlText w:val=""/>
      <w:lvlJc w:val="left"/>
      <w:pPr>
        <w:ind w:left="4680" w:hanging="360"/>
      </w:pPr>
      <w:rPr>
        <w:rFonts w:ascii="Symbol" w:hAnsi="Symbol" w:hint="default"/>
      </w:rPr>
    </w:lvl>
    <w:lvl w:ilvl="7" w:tplc="08130003" w:tentative="1">
      <w:start w:val="1"/>
      <w:numFmt w:val="bullet"/>
      <w:lvlText w:val="o"/>
      <w:lvlJc w:val="left"/>
      <w:pPr>
        <w:ind w:left="5400" w:hanging="360"/>
      </w:pPr>
      <w:rPr>
        <w:rFonts w:ascii="Courier New" w:hAnsi="Courier New" w:cs="Courier New" w:hint="default"/>
      </w:rPr>
    </w:lvl>
    <w:lvl w:ilvl="8" w:tplc="08130005" w:tentative="1">
      <w:start w:val="1"/>
      <w:numFmt w:val="bullet"/>
      <w:lvlText w:val=""/>
      <w:lvlJc w:val="left"/>
      <w:pPr>
        <w:ind w:left="6120" w:hanging="360"/>
      </w:pPr>
      <w:rPr>
        <w:rFonts w:ascii="Wingdings" w:hAnsi="Wingdings" w:hint="default"/>
      </w:rPr>
    </w:lvl>
  </w:abstractNum>
  <w:abstractNum w:abstractNumId="723" w15:restartNumberingAfterBreak="0">
    <w:nsid w:val="717B4217"/>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24" w15:restartNumberingAfterBreak="0">
    <w:nsid w:val="71D543BE"/>
    <w:multiLevelType w:val="hybridMultilevel"/>
    <w:tmpl w:val="FDB80EA2"/>
    <w:lvl w:ilvl="0" w:tplc="0DC46BEE">
      <w:start w:val="1"/>
      <w:numFmt w:val="bullet"/>
      <w:lvlText w:val="-"/>
      <w:lvlJc w:val="left"/>
      <w:pPr>
        <w:ind w:left="720" w:hanging="360"/>
      </w:pPr>
      <w:rPr>
        <w:rFonts w:ascii="Times New Roman" w:hAnsi="Times New Roman" w:cs="Times New Roman" w:hint="default"/>
        <w:color w:val="auto"/>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25" w15:restartNumberingAfterBreak="0">
    <w:nsid w:val="723D6C8D"/>
    <w:multiLevelType w:val="hybridMultilevel"/>
    <w:tmpl w:val="451E1E62"/>
    <w:lvl w:ilvl="0" w:tplc="6D9EA9D2">
      <w:start w:val="1"/>
      <w:numFmt w:val="bullet"/>
      <w:lvlText w:val="-"/>
      <w:lvlJc w:val="left"/>
      <w:pPr>
        <w:ind w:left="360" w:hanging="360"/>
      </w:pPr>
      <w:rPr>
        <w:rFonts w:ascii="Symbol" w:hAnsi="Symbol" w:hint="default"/>
        <w:lang w:val="fr-BE"/>
      </w:rPr>
    </w:lvl>
    <w:lvl w:ilvl="1" w:tplc="04090001">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726" w15:restartNumberingAfterBreak="0">
    <w:nsid w:val="72B83B81"/>
    <w:multiLevelType w:val="hybridMultilevel"/>
    <w:tmpl w:val="F3A49EF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27" w15:restartNumberingAfterBreak="0">
    <w:nsid w:val="732C2723"/>
    <w:multiLevelType w:val="hybridMultilevel"/>
    <w:tmpl w:val="322666DE"/>
    <w:lvl w:ilvl="0" w:tplc="0409000F">
      <w:start w:val="1"/>
      <w:numFmt w:val="decimal"/>
      <w:lvlText w:val="%1."/>
      <w:lvlJc w:val="left"/>
      <w:pPr>
        <w:ind w:left="1077" w:hanging="360"/>
      </w:pPr>
    </w:lvl>
    <w:lvl w:ilvl="1" w:tplc="0409000F">
      <w:start w:val="1"/>
      <w:numFmt w:val="decimal"/>
      <w:lvlText w:val="%2."/>
      <w:lvlJc w:val="left"/>
      <w:pPr>
        <w:ind w:left="1797" w:hanging="360"/>
      </w:pPr>
    </w:lvl>
    <w:lvl w:ilvl="2" w:tplc="0409001B" w:tentative="1">
      <w:start w:val="1"/>
      <w:numFmt w:val="lowerRoman"/>
      <w:lvlText w:val="%3."/>
      <w:lvlJc w:val="right"/>
      <w:pPr>
        <w:ind w:left="2517" w:hanging="180"/>
      </w:pPr>
    </w:lvl>
    <w:lvl w:ilvl="3" w:tplc="0409000F" w:tentative="1">
      <w:start w:val="1"/>
      <w:numFmt w:val="decimal"/>
      <w:lvlText w:val="%4."/>
      <w:lvlJc w:val="left"/>
      <w:pPr>
        <w:ind w:left="3237" w:hanging="360"/>
      </w:pPr>
    </w:lvl>
    <w:lvl w:ilvl="4" w:tplc="04090019" w:tentative="1">
      <w:start w:val="1"/>
      <w:numFmt w:val="lowerLetter"/>
      <w:lvlText w:val="%5."/>
      <w:lvlJc w:val="left"/>
      <w:pPr>
        <w:ind w:left="3957" w:hanging="360"/>
      </w:pPr>
    </w:lvl>
    <w:lvl w:ilvl="5" w:tplc="0409001B" w:tentative="1">
      <w:start w:val="1"/>
      <w:numFmt w:val="lowerRoman"/>
      <w:lvlText w:val="%6."/>
      <w:lvlJc w:val="right"/>
      <w:pPr>
        <w:ind w:left="4677" w:hanging="180"/>
      </w:pPr>
    </w:lvl>
    <w:lvl w:ilvl="6" w:tplc="0409000F" w:tentative="1">
      <w:start w:val="1"/>
      <w:numFmt w:val="decimal"/>
      <w:lvlText w:val="%7."/>
      <w:lvlJc w:val="left"/>
      <w:pPr>
        <w:ind w:left="5397" w:hanging="360"/>
      </w:pPr>
    </w:lvl>
    <w:lvl w:ilvl="7" w:tplc="04090019" w:tentative="1">
      <w:start w:val="1"/>
      <w:numFmt w:val="lowerLetter"/>
      <w:lvlText w:val="%8."/>
      <w:lvlJc w:val="left"/>
      <w:pPr>
        <w:ind w:left="6117" w:hanging="360"/>
      </w:pPr>
    </w:lvl>
    <w:lvl w:ilvl="8" w:tplc="0409001B" w:tentative="1">
      <w:start w:val="1"/>
      <w:numFmt w:val="lowerRoman"/>
      <w:lvlText w:val="%9."/>
      <w:lvlJc w:val="right"/>
      <w:pPr>
        <w:ind w:left="6837" w:hanging="180"/>
      </w:pPr>
    </w:lvl>
  </w:abstractNum>
  <w:abstractNum w:abstractNumId="728" w15:restartNumberingAfterBreak="0">
    <w:nsid w:val="73392AD6"/>
    <w:multiLevelType w:val="hybridMultilevel"/>
    <w:tmpl w:val="0FC66F3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29" w15:restartNumberingAfterBreak="0">
    <w:nsid w:val="737C287D"/>
    <w:multiLevelType w:val="hybridMultilevel"/>
    <w:tmpl w:val="0E7AD14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30" w15:restartNumberingAfterBreak="0">
    <w:nsid w:val="73C648F0"/>
    <w:multiLevelType w:val="hybridMultilevel"/>
    <w:tmpl w:val="B284217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31" w15:restartNumberingAfterBreak="0">
    <w:nsid w:val="73D759B9"/>
    <w:multiLevelType w:val="hybridMultilevel"/>
    <w:tmpl w:val="C692524E"/>
    <w:lvl w:ilvl="0" w:tplc="6D9EA9D2">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32" w15:restartNumberingAfterBreak="0">
    <w:nsid w:val="744A7E24"/>
    <w:multiLevelType w:val="hybridMultilevel"/>
    <w:tmpl w:val="E396AC3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33" w15:restartNumberingAfterBreak="0">
    <w:nsid w:val="74756C50"/>
    <w:multiLevelType w:val="hybridMultilevel"/>
    <w:tmpl w:val="19AEB05E"/>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34" w15:restartNumberingAfterBreak="0">
    <w:nsid w:val="74886459"/>
    <w:multiLevelType w:val="hybridMultilevel"/>
    <w:tmpl w:val="EBB298C2"/>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735" w15:restartNumberingAfterBreak="0">
    <w:nsid w:val="7489746A"/>
    <w:multiLevelType w:val="hybridMultilevel"/>
    <w:tmpl w:val="D1B23670"/>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36" w15:restartNumberingAfterBreak="0">
    <w:nsid w:val="750E7019"/>
    <w:multiLevelType w:val="hybridMultilevel"/>
    <w:tmpl w:val="6FD6FB16"/>
    <w:lvl w:ilvl="0" w:tplc="6D9EA9D2">
      <w:start w:val="1"/>
      <w:numFmt w:val="bullet"/>
      <w:lvlText w:val="-"/>
      <w:lvlJc w:val="left"/>
      <w:pPr>
        <w:ind w:left="717" w:hanging="360"/>
      </w:pPr>
      <w:rPr>
        <w:rFonts w:ascii="Symbol" w:hAnsi="Symbol" w:hint="default"/>
        <w:color w:val="auto"/>
      </w:rPr>
    </w:lvl>
    <w:lvl w:ilvl="1" w:tplc="04090003">
      <w:start w:val="1"/>
      <w:numFmt w:val="bullet"/>
      <w:lvlText w:val="o"/>
      <w:lvlJc w:val="left"/>
      <w:pPr>
        <w:ind w:left="728" w:hanging="360"/>
      </w:pPr>
      <w:rPr>
        <w:rFonts w:ascii="Courier New" w:hAnsi="Courier New" w:cs="Courier New" w:hint="default"/>
      </w:rPr>
    </w:lvl>
    <w:lvl w:ilvl="2" w:tplc="04090005">
      <w:start w:val="1"/>
      <w:numFmt w:val="bullet"/>
      <w:lvlText w:val=""/>
      <w:lvlJc w:val="left"/>
      <w:pPr>
        <w:ind w:left="1448" w:hanging="360"/>
      </w:pPr>
      <w:rPr>
        <w:rFonts w:ascii="Wingdings" w:hAnsi="Wingdings" w:hint="default"/>
      </w:rPr>
    </w:lvl>
    <w:lvl w:ilvl="3" w:tplc="04090001">
      <w:start w:val="1"/>
      <w:numFmt w:val="bullet"/>
      <w:lvlText w:val=""/>
      <w:lvlJc w:val="left"/>
      <w:pPr>
        <w:ind w:left="2168" w:hanging="360"/>
      </w:pPr>
      <w:rPr>
        <w:rFonts w:ascii="Symbol" w:hAnsi="Symbol" w:hint="default"/>
      </w:rPr>
    </w:lvl>
    <w:lvl w:ilvl="4" w:tplc="04090003">
      <w:start w:val="1"/>
      <w:numFmt w:val="bullet"/>
      <w:lvlText w:val="o"/>
      <w:lvlJc w:val="left"/>
      <w:pPr>
        <w:ind w:left="2888" w:hanging="360"/>
      </w:pPr>
      <w:rPr>
        <w:rFonts w:ascii="Courier New" w:hAnsi="Courier New" w:cs="Courier New" w:hint="default"/>
      </w:rPr>
    </w:lvl>
    <w:lvl w:ilvl="5" w:tplc="04090005">
      <w:start w:val="1"/>
      <w:numFmt w:val="bullet"/>
      <w:lvlText w:val=""/>
      <w:lvlJc w:val="left"/>
      <w:pPr>
        <w:ind w:left="3608" w:hanging="360"/>
      </w:pPr>
      <w:rPr>
        <w:rFonts w:ascii="Wingdings" w:hAnsi="Wingdings" w:hint="default"/>
      </w:rPr>
    </w:lvl>
    <w:lvl w:ilvl="6" w:tplc="04090001">
      <w:start w:val="1"/>
      <w:numFmt w:val="bullet"/>
      <w:lvlText w:val=""/>
      <w:lvlJc w:val="left"/>
      <w:pPr>
        <w:ind w:left="4328" w:hanging="360"/>
      </w:pPr>
      <w:rPr>
        <w:rFonts w:ascii="Symbol" w:hAnsi="Symbol" w:hint="default"/>
      </w:rPr>
    </w:lvl>
    <w:lvl w:ilvl="7" w:tplc="04090003">
      <w:start w:val="1"/>
      <w:numFmt w:val="bullet"/>
      <w:lvlText w:val="o"/>
      <w:lvlJc w:val="left"/>
      <w:pPr>
        <w:ind w:left="5048" w:hanging="360"/>
      </w:pPr>
      <w:rPr>
        <w:rFonts w:ascii="Courier New" w:hAnsi="Courier New" w:cs="Courier New" w:hint="default"/>
      </w:rPr>
    </w:lvl>
    <w:lvl w:ilvl="8" w:tplc="04090005">
      <w:start w:val="1"/>
      <w:numFmt w:val="bullet"/>
      <w:lvlText w:val=""/>
      <w:lvlJc w:val="left"/>
      <w:pPr>
        <w:ind w:left="5768" w:hanging="360"/>
      </w:pPr>
      <w:rPr>
        <w:rFonts w:ascii="Wingdings" w:hAnsi="Wingdings" w:hint="default"/>
      </w:rPr>
    </w:lvl>
  </w:abstractNum>
  <w:abstractNum w:abstractNumId="737" w15:restartNumberingAfterBreak="0">
    <w:nsid w:val="75144AD6"/>
    <w:multiLevelType w:val="hybridMultilevel"/>
    <w:tmpl w:val="6E645D22"/>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38" w15:restartNumberingAfterBreak="0">
    <w:nsid w:val="7598121A"/>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39" w15:restartNumberingAfterBreak="0">
    <w:nsid w:val="75B036B5"/>
    <w:multiLevelType w:val="hybridMultilevel"/>
    <w:tmpl w:val="E43ED60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40" w15:restartNumberingAfterBreak="0">
    <w:nsid w:val="75B72F2B"/>
    <w:multiLevelType w:val="hybridMultilevel"/>
    <w:tmpl w:val="9D30A2F2"/>
    <w:lvl w:ilvl="0" w:tplc="F67C83FA">
      <w:start w:val="1"/>
      <w:numFmt w:val="lowerLetter"/>
      <w:lvlText w:val="%1."/>
      <w:lvlJc w:val="left"/>
      <w:pPr>
        <w:ind w:left="360" w:hanging="360"/>
      </w:pPr>
    </w:lvl>
    <w:lvl w:ilvl="1" w:tplc="D58AAAF6">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41" w15:restartNumberingAfterBreak="0">
    <w:nsid w:val="76155FE0"/>
    <w:multiLevelType w:val="hybridMultilevel"/>
    <w:tmpl w:val="B0D4571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42" w15:restartNumberingAfterBreak="0">
    <w:nsid w:val="76846E2D"/>
    <w:multiLevelType w:val="hybridMultilevel"/>
    <w:tmpl w:val="E96A3C3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43" w15:restartNumberingAfterBreak="0">
    <w:nsid w:val="76F73BDE"/>
    <w:multiLevelType w:val="hybridMultilevel"/>
    <w:tmpl w:val="DE9495AC"/>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44" w15:restartNumberingAfterBreak="0">
    <w:nsid w:val="77356F69"/>
    <w:multiLevelType w:val="hybridMultilevel"/>
    <w:tmpl w:val="DCB6EEAA"/>
    <w:lvl w:ilvl="0" w:tplc="6D9EA9D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45" w15:restartNumberingAfterBreak="0">
    <w:nsid w:val="77595FBA"/>
    <w:multiLevelType w:val="hybridMultilevel"/>
    <w:tmpl w:val="7A50CA0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46" w15:restartNumberingAfterBreak="0">
    <w:nsid w:val="776B1045"/>
    <w:multiLevelType w:val="hybridMultilevel"/>
    <w:tmpl w:val="BB424C52"/>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747" w15:restartNumberingAfterBreak="0">
    <w:nsid w:val="776D6556"/>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48" w15:restartNumberingAfterBreak="0">
    <w:nsid w:val="7783406D"/>
    <w:multiLevelType w:val="hybridMultilevel"/>
    <w:tmpl w:val="B2F4AE88"/>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49" w15:restartNumberingAfterBreak="0">
    <w:nsid w:val="77A014E5"/>
    <w:multiLevelType w:val="hybridMultilevel"/>
    <w:tmpl w:val="7A50CA02"/>
    <w:lvl w:ilvl="0" w:tplc="6D9EA9D2">
      <w:start w:val="1"/>
      <w:numFmt w:val="lowerLetter"/>
      <w:lvlText w:val="%1."/>
      <w:lvlJc w:val="left"/>
      <w:pPr>
        <w:ind w:left="360" w:hanging="360"/>
      </w:pPr>
    </w:lvl>
    <w:lvl w:ilvl="1" w:tplc="04090003">
      <w:start w:val="1"/>
      <w:numFmt w:val="lowerLetter"/>
      <w:lvlText w:val="%2."/>
      <w:lvlJc w:val="left"/>
      <w:pPr>
        <w:ind w:left="1080" w:hanging="360"/>
      </w:p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50" w15:restartNumberingAfterBreak="0">
    <w:nsid w:val="77AC4B93"/>
    <w:multiLevelType w:val="hybridMultilevel"/>
    <w:tmpl w:val="0A42C1A2"/>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751" w15:restartNumberingAfterBreak="0">
    <w:nsid w:val="77AD0679"/>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52" w15:restartNumberingAfterBreak="0">
    <w:nsid w:val="7884291F"/>
    <w:multiLevelType w:val="hybridMultilevel"/>
    <w:tmpl w:val="8FC2AB5E"/>
    <w:lvl w:ilvl="0" w:tplc="F67C83FA">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753" w15:restartNumberingAfterBreak="0">
    <w:nsid w:val="78907706"/>
    <w:multiLevelType w:val="hybridMultilevel"/>
    <w:tmpl w:val="7D3CD712"/>
    <w:lvl w:ilvl="0" w:tplc="592AF72C">
      <w:start w:val="1"/>
      <w:numFmt w:val="lowerLetter"/>
      <w:lvlText w:val="%1)"/>
      <w:lvlJc w:val="left"/>
      <w:pPr>
        <w:ind w:left="360" w:hanging="360"/>
      </w:pPr>
      <w:rPr>
        <w:rFonts w:hint="default"/>
        <w:color w:val="auto"/>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54" w15:restartNumberingAfterBreak="0">
    <w:nsid w:val="78EF4E4D"/>
    <w:multiLevelType w:val="hybridMultilevel"/>
    <w:tmpl w:val="6888A47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55" w15:restartNumberingAfterBreak="0">
    <w:nsid w:val="78FF1045"/>
    <w:multiLevelType w:val="hybridMultilevel"/>
    <w:tmpl w:val="AA1C923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56" w15:restartNumberingAfterBreak="0">
    <w:nsid w:val="79091B9D"/>
    <w:multiLevelType w:val="hybridMultilevel"/>
    <w:tmpl w:val="32125F6A"/>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57" w15:restartNumberingAfterBreak="0">
    <w:nsid w:val="79186599"/>
    <w:multiLevelType w:val="hybridMultilevel"/>
    <w:tmpl w:val="EB00DF8E"/>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58" w15:restartNumberingAfterBreak="0">
    <w:nsid w:val="79737770"/>
    <w:multiLevelType w:val="hybridMultilevel"/>
    <w:tmpl w:val="A3EC4180"/>
    <w:styleLink w:val="OPSOM111311"/>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59" w15:restartNumberingAfterBreak="0">
    <w:nsid w:val="7A0138C0"/>
    <w:multiLevelType w:val="hybridMultilevel"/>
    <w:tmpl w:val="0704820E"/>
    <w:lvl w:ilvl="0" w:tplc="0409000F">
      <w:start w:val="1"/>
      <w:numFmt w:val="decimal"/>
      <w:lvlText w:val="%1."/>
      <w:lvlJc w:val="left"/>
      <w:pPr>
        <w:ind w:left="1260" w:hanging="360"/>
      </w:pPr>
    </w:lvl>
    <w:lvl w:ilvl="1" w:tplc="04090003">
      <w:start w:val="1"/>
      <w:numFmt w:val="lowerLetter"/>
      <w:lvlText w:val="%2."/>
      <w:lvlJc w:val="left"/>
      <w:pPr>
        <w:ind w:left="1980" w:hanging="360"/>
      </w:pPr>
    </w:lvl>
    <w:lvl w:ilvl="2" w:tplc="04090005" w:tentative="1">
      <w:start w:val="1"/>
      <w:numFmt w:val="lowerRoman"/>
      <w:lvlText w:val="%3."/>
      <w:lvlJc w:val="right"/>
      <w:pPr>
        <w:ind w:left="2700" w:hanging="180"/>
      </w:pPr>
    </w:lvl>
    <w:lvl w:ilvl="3" w:tplc="04090001" w:tentative="1">
      <w:start w:val="1"/>
      <w:numFmt w:val="decimal"/>
      <w:lvlText w:val="%4."/>
      <w:lvlJc w:val="left"/>
      <w:pPr>
        <w:ind w:left="3420" w:hanging="360"/>
      </w:pPr>
    </w:lvl>
    <w:lvl w:ilvl="4" w:tplc="04090003" w:tentative="1">
      <w:start w:val="1"/>
      <w:numFmt w:val="lowerLetter"/>
      <w:lvlText w:val="%5."/>
      <w:lvlJc w:val="left"/>
      <w:pPr>
        <w:ind w:left="4140" w:hanging="360"/>
      </w:pPr>
    </w:lvl>
    <w:lvl w:ilvl="5" w:tplc="04090005" w:tentative="1">
      <w:start w:val="1"/>
      <w:numFmt w:val="lowerRoman"/>
      <w:lvlText w:val="%6."/>
      <w:lvlJc w:val="right"/>
      <w:pPr>
        <w:ind w:left="4860" w:hanging="180"/>
      </w:pPr>
    </w:lvl>
    <w:lvl w:ilvl="6" w:tplc="04090001" w:tentative="1">
      <w:start w:val="1"/>
      <w:numFmt w:val="decimal"/>
      <w:lvlText w:val="%7."/>
      <w:lvlJc w:val="left"/>
      <w:pPr>
        <w:ind w:left="5580" w:hanging="360"/>
      </w:pPr>
    </w:lvl>
    <w:lvl w:ilvl="7" w:tplc="04090003" w:tentative="1">
      <w:start w:val="1"/>
      <w:numFmt w:val="lowerLetter"/>
      <w:lvlText w:val="%8."/>
      <w:lvlJc w:val="left"/>
      <w:pPr>
        <w:ind w:left="6300" w:hanging="360"/>
      </w:pPr>
    </w:lvl>
    <w:lvl w:ilvl="8" w:tplc="04090005" w:tentative="1">
      <w:start w:val="1"/>
      <w:numFmt w:val="lowerRoman"/>
      <w:lvlText w:val="%9."/>
      <w:lvlJc w:val="right"/>
      <w:pPr>
        <w:ind w:left="7020" w:hanging="180"/>
      </w:pPr>
    </w:lvl>
  </w:abstractNum>
  <w:abstractNum w:abstractNumId="760" w15:restartNumberingAfterBreak="0">
    <w:nsid w:val="7A143332"/>
    <w:multiLevelType w:val="hybridMultilevel"/>
    <w:tmpl w:val="315E530A"/>
    <w:lvl w:ilvl="0" w:tplc="0813000F">
      <w:start w:val="1"/>
      <w:numFmt w:val="decimal"/>
      <w:lvlText w:val="%1."/>
      <w:lvlJc w:val="left"/>
      <w:pPr>
        <w:ind w:left="720" w:hanging="360"/>
      </w:pPr>
    </w:lvl>
    <w:lvl w:ilvl="1" w:tplc="D58AAAF6">
      <w:start w:val="1"/>
      <w:numFmt w:val="lowerLetter"/>
      <w:lvlText w:val="%2)"/>
      <w:lvlJc w:val="left"/>
      <w:pPr>
        <w:ind w:left="1440" w:hanging="360"/>
      </w:pPr>
      <w:rPr>
        <w:rFonts w:hint="default"/>
      </w:rPr>
    </w:lvl>
    <w:lvl w:ilvl="2" w:tplc="04090005" w:tentative="1">
      <w:start w:val="1"/>
      <w:numFmt w:val="lowerRoman"/>
      <w:lvlText w:val="%3."/>
      <w:lvlJc w:val="right"/>
      <w:pPr>
        <w:ind w:left="2160" w:hanging="180"/>
      </w:pPr>
    </w:lvl>
    <w:lvl w:ilvl="3" w:tplc="04090001" w:tentative="1">
      <w:start w:val="1"/>
      <w:numFmt w:val="decimal"/>
      <w:lvlText w:val="%4."/>
      <w:lvlJc w:val="left"/>
      <w:pPr>
        <w:ind w:left="2880" w:hanging="360"/>
      </w:pPr>
    </w:lvl>
    <w:lvl w:ilvl="4" w:tplc="04090003" w:tentative="1">
      <w:start w:val="1"/>
      <w:numFmt w:val="lowerLetter"/>
      <w:lvlText w:val="%5."/>
      <w:lvlJc w:val="left"/>
      <w:pPr>
        <w:ind w:left="3600" w:hanging="360"/>
      </w:pPr>
    </w:lvl>
    <w:lvl w:ilvl="5" w:tplc="04090005" w:tentative="1">
      <w:start w:val="1"/>
      <w:numFmt w:val="lowerRoman"/>
      <w:lvlText w:val="%6."/>
      <w:lvlJc w:val="right"/>
      <w:pPr>
        <w:ind w:left="4320" w:hanging="180"/>
      </w:pPr>
    </w:lvl>
    <w:lvl w:ilvl="6" w:tplc="04090001" w:tentative="1">
      <w:start w:val="1"/>
      <w:numFmt w:val="decimal"/>
      <w:lvlText w:val="%7."/>
      <w:lvlJc w:val="left"/>
      <w:pPr>
        <w:ind w:left="5040" w:hanging="360"/>
      </w:pPr>
    </w:lvl>
    <w:lvl w:ilvl="7" w:tplc="04090003" w:tentative="1">
      <w:start w:val="1"/>
      <w:numFmt w:val="lowerLetter"/>
      <w:lvlText w:val="%8."/>
      <w:lvlJc w:val="left"/>
      <w:pPr>
        <w:ind w:left="5760" w:hanging="360"/>
      </w:pPr>
    </w:lvl>
    <w:lvl w:ilvl="8" w:tplc="04090005" w:tentative="1">
      <w:start w:val="1"/>
      <w:numFmt w:val="lowerRoman"/>
      <w:lvlText w:val="%9."/>
      <w:lvlJc w:val="right"/>
      <w:pPr>
        <w:ind w:left="6480" w:hanging="180"/>
      </w:pPr>
    </w:lvl>
  </w:abstractNum>
  <w:abstractNum w:abstractNumId="761" w15:restartNumberingAfterBreak="0">
    <w:nsid w:val="7A1F3CB3"/>
    <w:multiLevelType w:val="hybridMultilevel"/>
    <w:tmpl w:val="D0B2EFE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62" w15:restartNumberingAfterBreak="0">
    <w:nsid w:val="7A322690"/>
    <w:multiLevelType w:val="hybridMultilevel"/>
    <w:tmpl w:val="3056DE8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63" w15:restartNumberingAfterBreak="0">
    <w:nsid w:val="7A5B3F37"/>
    <w:multiLevelType w:val="hybridMultilevel"/>
    <w:tmpl w:val="AD089B8C"/>
    <w:lvl w:ilvl="0" w:tplc="50206CC0">
      <w:start w:val="2"/>
      <w:numFmt w:val="lowerLetter"/>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64" w15:restartNumberingAfterBreak="0">
    <w:nsid w:val="7A6A00B5"/>
    <w:multiLevelType w:val="hybridMultilevel"/>
    <w:tmpl w:val="D4C29702"/>
    <w:lvl w:ilvl="0" w:tplc="04090019">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65" w15:restartNumberingAfterBreak="0">
    <w:nsid w:val="7A9F0416"/>
    <w:multiLevelType w:val="hybridMultilevel"/>
    <w:tmpl w:val="FF96CFBE"/>
    <w:lvl w:ilvl="0" w:tplc="080C0001">
      <w:start w:val="1"/>
      <w:numFmt w:val="bullet"/>
      <w:lvlText w:val=""/>
      <w:lvlJc w:val="left"/>
      <w:pPr>
        <w:ind w:left="1069" w:hanging="360"/>
      </w:pPr>
      <w:rPr>
        <w:rFonts w:ascii="Symbol" w:hAnsi="Symbol" w:hint="default"/>
      </w:rPr>
    </w:lvl>
    <w:lvl w:ilvl="1" w:tplc="080C0003" w:tentative="1">
      <w:start w:val="1"/>
      <w:numFmt w:val="bullet"/>
      <w:lvlText w:val="o"/>
      <w:lvlJc w:val="left"/>
      <w:pPr>
        <w:ind w:left="1789" w:hanging="360"/>
      </w:pPr>
      <w:rPr>
        <w:rFonts w:ascii="Courier New" w:hAnsi="Courier New" w:cs="Courier New" w:hint="default"/>
      </w:rPr>
    </w:lvl>
    <w:lvl w:ilvl="2" w:tplc="080C0005" w:tentative="1">
      <w:start w:val="1"/>
      <w:numFmt w:val="bullet"/>
      <w:lvlText w:val=""/>
      <w:lvlJc w:val="left"/>
      <w:pPr>
        <w:ind w:left="2509" w:hanging="360"/>
      </w:pPr>
      <w:rPr>
        <w:rFonts w:ascii="Wingdings" w:hAnsi="Wingdings" w:hint="default"/>
      </w:rPr>
    </w:lvl>
    <w:lvl w:ilvl="3" w:tplc="080C0001" w:tentative="1">
      <w:start w:val="1"/>
      <w:numFmt w:val="bullet"/>
      <w:lvlText w:val=""/>
      <w:lvlJc w:val="left"/>
      <w:pPr>
        <w:ind w:left="3229" w:hanging="360"/>
      </w:pPr>
      <w:rPr>
        <w:rFonts w:ascii="Symbol" w:hAnsi="Symbol" w:hint="default"/>
      </w:rPr>
    </w:lvl>
    <w:lvl w:ilvl="4" w:tplc="080C0003" w:tentative="1">
      <w:start w:val="1"/>
      <w:numFmt w:val="bullet"/>
      <w:lvlText w:val="o"/>
      <w:lvlJc w:val="left"/>
      <w:pPr>
        <w:ind w:left="3949" w:hanging="360"/>
      </w:pPr>
      <w:rPr>
        <w:rFonts w:ascii="Courier New" w:hAnsi="Courier New" w:cs="Courier New" w:hint="default"/>
      </w:rPr>
    </w:lvl>
    <w:lvl w:ilvl="5" w:tplc="080C0005" w:tentative="1">
      <w:start w:val="1"/>
      <w:numFmt w:val="bullet"/>
      <w:lvlText w:val=""/>
      <w:lvlJc w:val="left"/>
      <w:pPr>
        <w:ind w:left="4669" w:hanging="360"/>
      </w:pPr>
      <w:rPr>
        <w:rFonts w:ascii="Wingdings" w:hAnsi="Wingdings" w:hint="default"/>
      </w:rPr>
    </w:lvl>
    <w:lvl w:ilvl="6" w:tplc="080C0001" w:tentative="1">
      <w:start w:val="1"/>
      <w:numFmt w:val="bullet"/>
      <w:lvlText w:val=""/>
      <w:lvlJc w:val="left"/>
      <w:pPr>
        <w:ind w:left="5389" w:hanging="360"/>
      </w:pPr>
      <w:rPr>
        <w:rFonts w:ascii="Symbol" w:hAnsi="Symbol" w:hint="default"/>
      </w:rPr>
    </w:lvl>
    <w:lvl w:ilvl="7" w:tplc="080C0003" w:tentative="1">
      <w:start w:val="1"/>
      <w:numFmt w:val="bullet"/>
      <w:lvlText w:val="o"/>
      <w:lvlJc w:val="left"/>
      <w:pPr>
        <w:ind w:left="6109" w:hanging="360"/>
      </w:pPr>
      <w:rPr>
        <w:rFonts w:ascii="Courier New" w:hAnsi="Courier New" w:cs="Courier New" w:hint="default"/>
      </w:rPr>
    </w:lvl>
    <w:lvl w:ilvl="8" w:tplc="080C0005" w:tentative="1">
      <w:start w:val="1"/>
      <w:numFmt w:val="bullet"/>
      <w:lvlText w:val=""/>
      <w:lvlJc w:val="left"/>
      <w:pPr>
        <w:ind w:left="6829" w:hanging="360"/>
      </w:pPr>
      <w:rPr>
        <w:rFonts w:ascii="Wingdings" w:hAnsi="Wingdings" w:hint="default"/>
      </w:rPr>
    </w:lvl>
  </w:abstractNum>
  <w:abstractNum w:abstractNumId="766" w15:restartNumberingAfterBreak="0">
    <w:nsid w:val="7AB6745E"/>
    <w:multiLevelType w:val="hybridMultilevel"/>
    <w:tmpl w:val="F54AAB3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67" w15:restartNumberingAfterBreak="0">
    <w:nsid w:val="7ABF3172"/>
    <w:multiLevelType w:val="hybridMultilevel"/>
    <w:tmpl w:val="A21CA5E2"/>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68" w15:restartNumberingAfterBreak="0">
    <w:nsid w:val="7B2054F4"/>
    <w:multiLevelType w:val="hybridMultilevel"/>
    <w:tmpl w:val="AD8A1040"/>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69" w15:restartNumberingAfterBreak="0">
    <w:nsid w:val="7B2636FF"/>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70" w15:restartNumberingAfterBreak="0">
    <w:nsid w:val="7B2F10DD"/>
    <w:multiLevelType w:val="hybridMultilevel"/>
    <w:tmpl w:val="2004BF6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71" w15:restartNumberingAfterBreak="0">
    <w:nsid w:val="7B442C0C"/>
    <w:multiLevelType w:val="hybridMultilevel"/>
    <w:tmpl w:val="20DE37BC"/>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72" w15:restartNumberingAfterBreak="0">
    <w:nsid w:val="7B6C4196"/>
    <w:multiLevelType w:val="hybridMultilevel"/>
    <w:tmpl w:val="B2EEF71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73" w15:restartNumberingAfterBreak="0">
    <w:nsid w:val="7B7D35B6"/>
    <w:multiLevelType w:val="hybridMultilevel"/>
    <w:tmpl w:val="9830E14E"/>
    <w:lvl w:ilvl="0" w:tplc="6D9EA9D2">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4" w15:restartNumberingAfterBreak="0">
    <w:nsid w:val="7B931BBC"/>
    <w:multiLevelType w:val="hybridMultilevel"/>
    <w:tmpl w:val="EA74E72C"/>
    <w:lvl w:ilvl="0" w:tplc="0DC46BEE">
      <w:start w:val="1"/>
      <w:numFmt w:val="bullet"/>
      <w:lvlText w:val="-"/>
      <w:lvlJc w:val="left"/>
      <w:pPr>
        <w:ind w:left="360" w:hanging="360"/>
      </w:pPr>
      <w:rPr>
        <w:rFonts w:ascii="Times New Roman" w:hAnsi="Times New Roman" w:cs="Times New Roman" w:hint="default"/>
        <w:color w:val="auto"/>
      </w:rPr>
    </w:lvl>
    <w:lvl w:ilvl="1" w:tplc="04090019" w:tentative="1">
      <w:start w:val="1"/>
      <w:numFmt w:val="bullet"/>
      <w:lvlText w:val="o"/>
      <w:lvlJc w:val="left"/>
      <w:pPr>
        <w:ind w:left="1080" w:hanging="360"/>
      </w:pPr>
      <w:rPr>
        <w:rFonts w:ascii="Courier New" w:hAnsi="Courier New" w:cs="Courier New" w:hint="default"/>
      </w:rPr>
    </w:lvl>
    <w:lvl w:ilvl="2" w:tplc="0409001B" w:tentative="1">
      <w:start w:val="1"/>
      <w:numFmt w:val="bullet"/>
      <w:lvlText w:val=""/>
      <w:lvlJc w:val="left"/>
      <w:pPr>
        <w:ind w:left="1800" w:hanging="360"/>
      </w:pPr>
      <w:rPr>
        <w:rFonts w:ascii="Wingdings" w:hAnsi="Wingdings" w:hint="default"/>
      </w:rPr>
    </w:lvl>
    <w:lvl w:ilvl="3" w:tplc="0409000F" w:tentative="1">
      <w:start w:val="1"/>
      <w:numFmt w:val="bullet"/>
      <w:lvlText w:val=""/>
      <w:lvlJc w:val="left"/>
      <w:pPr>
        <w:ind w:left="2520" w:hanging="360"/>
      </w:pPr>
      <w:rPr>
        <w:rFonts w:ascii="Symbol" w:hAnsi="Symbol" w:hint="default"/>
      </w:rPr>
    </w:lvl>
    <w:lvl w:ilvl="4" w:tplc="04090019" w:tentative="1">
      <w:start w:val="1"/>
      <w:numFmt w:val="bullet"/>
      <w:lvlText w:val="o"/>
      <w:lvlJc w:val="left"/>
      <w:pPr>
        <w:ind w:left="3240" w:hanging="360"/>
      </w:pPr>
      <w:rPr>
        <w:rFonts w:ascii="Courier New" w:hAnsi="Courier New" w:cs="Courier New" w:hint="default"/>
      </w:rPr>
    </w:lvl>
    <w:lvl w:ilvl="5" w:tplc="0409001B" w:tentative="1">
      <w:start w:val="1"/>
      <w:numFmt w:val="bullet"/>
      <w:lvlText w:val=""/>
      <w:lvlJc w:val="left"/>
      <w:pPr>
        <w:ind w:left="3960" w:hanging="360"/>
      </w:pPr>
      <w:rPr>
        <w:rFonts w:ascii="Wingdings" w:hAnsi="Wingdings" w:hint="default"/>
      </w:rPr>
    </w:lvl>
    <w:lvl w:ilvl="6" w:tplc="0409000F" w:tentative="1">
      <w:start w:val="1"/>
      <w:numFmt w:val="bullet"/>
      <w:lvlText w:val=""/>
      <w:lvlJc w:val="left"/>
      <w:pPr>
        <w:ind w:left="4680" w:hanging="360"/>
      </w:pPr>
      <w:rPr>
        <w:rFonts w:ascii="Symbol" w:hAnsi="Symbol" w:hint="default"/>
      </w:rPr>
    </w:lvl>
    <w:lvl w:ilvl="7" w:tplc="04090019" w:tentative="1">
      <w:start w:val="1"/>
      <w:numFmt w:val="bullet"/>
      <w:lvlText w:val="o"/>
      <w:lvlJc w:val="left"/>
      <w:pPr>
        <w:ind w:left="5400" w:hanging="360"/>
      </w:pPr>
      <w:rPr>
        <w:rFonts w:ascii="Courier New" w:hAnsi="Courier New" w:cs="Courier New" w:hint="default"/>
      </w:rPr>
    </w:lvl>
    <w:lvl w:ilvl="8" w:tplc="0409001B" w:tentative="1">
      <w:start w:val="1"/>
      <w:numFmt w:val="bullet"/>
      <w:lvlText w:val=""/>
      <w:lvlJc w:val="left"/>
      <w:pPr>
        <w:ind w:left="6120" w:hanging="360"/>
      </w:pPr>
      <w:rPr>
        <w:rFonts w:ascii="Wingdings" w:hAnsi="Wingdings" w:hint="default"/>
      </w:rPr>
    </w:lvl>
  </w:abstractNum>
  <w:abstractNum w:abstractNumId="775" w15:restartNumberingAfterBreak="0">
    <w:nsid w:val="7BA36C54"/>
    <w:multiLevelType w:val="hybridMultilevel"/>
    <w:tmpl w:val="3A620EB8"/>
    <w:lvl w:ilvl="0" w:tplc="0DC46BEE">
      <w:start w:val="1"/>
      <w:numFmt w:val="bullet"/>
      <w:lvlText w:val="-"/>
      <w:lvlJc w:val="left"/>
      <w:pPr>
        <w:ind w:left="360" w:hanging="360"/>
      </w:pPr>
      <w:rPr>
        <w:rFonts w:ascii="Times New Roman" w:hAnsi="Times New Roman" w:cs="Times New Roman" w:hint="default"/>
        <w:color w:val="auto"/>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776" w15:restartNumberingAfterBreak="0">
    <w:nsid w:val="7BC33022"/>
    <w:multiLevelType w:val="hybridMultilevel"/>
    <w:tmpl w:val="AC2ECEC8"/>
    <w:lvl w:ilvl="0" w:tplc="6D9EA9D2">
      <w:start w:val="1"/>
      <w:numFmt w:val="bullet"/>
      <w:lvlText w:val="-"/>
      <w:lvlJc w:val="left"/>
      <w:pPr>
        <w:ind w:left="360" w:hanging="360"/>
      </w:pPr>
      <w:rPr>
        <w:rFonts w:ascii="Symbol" w:hAnsi="Symbol" w:hint="default"/>
      </w:rPr>
    </w:lvl>
    <w:lvl w:ilvl="1" w:tplc="080C0003" w:tentative="1">
      <w:start w:val="1"/>
      <w:numFmt w:val="bullet"/>
      <w:lvlText w:val="o"/>
      <w:lvlJc w:val="left"/>
      <w:pPr>
        <w:ind w:left="1080" w:hanging="360"/>
      </w:pPr>
      <w:rPr>
        <w:rFonts w:ascii="Courier New" w:hAnsi="Courier New" w:cs="Courier New" w:hint="default"/>
      </w:rPr>
    </w:lvl>
    <w:lvl w:ilvl="2" w:tplc="080C0005" w:tentative="1">
      <w:start w:val="1"/>
      <w:numFmt w:val="bullet"/>
      <w:lvlText w:val=""/>
      <w:lvlJc w:val="left"/>
      <w:pPr>
        <w:ind w:left="1800" w:hanging="360"/>
      </w:pPr>
      <w:rPr>
        <w:rFonts w:ascii="Wingdings" w:hAnsi="Wingdings" w:hint="default"/>
      </w:rPr>
    </w:lvl>
    <w:lvl w:ilvl="3" w:tplc="080C0001" w:tentative="1">
      <w:start w:val="1"/>
      <w:numFmt w:val="bullet"/>
      <w:lvlText w:val=""/>
      <w:lvlJc w:val="left"/>
      <w:pPr>
        <w:ind w:left="2520" w:hanging="360"/>
      </w:pPr>
      <w:rPr>
        <w:rFonts w:ascii="Symbol" w:hAnsi="Symbol" w:hint="default"/>
      </w:rPr>
    </w:lvl>
    <w:lvl w:ilvl="4" w:tplc="080C0003" w:tentative="1">
      <w:start w:val="1"/>
      <w:numFmt w:val="bullet"/>
      <w:lvlText w:val="o"/>
      <w:lvlJc w:val="left"/>
      <w:pPr>
        <w:ind w:left="3240" w:hanging="360"/>
      </w:pPr>
      <w:rPr>
        <w:rFonts w:ascii="Courier New" w:hAnsi="Courier New" w:cs="Courier New" w:hint="default"/>
      </w:rPr>
    </w:lvl>
    <w:lvl w:ilvl="5" w:tplc="080C0005" w:tentative="1">
      <w:start w:val="1"/>
      <w:numFmt w:val="bullet"/>
      <w:lvlText w:val=""/>
      <w:lvlJc w:val="left"/>
      <w:pPr>
        <w:ind w:left="3960" w:hanging="360"/>
      </w:pPr>
      <w:rPr>
        <w:rFonts w:ascii="Wingdings" w:hAnsi="Wingdings" w:hint="default"/>
      </w:rPr>
    </w:lvl>
    <w:lvl w:ilvl="6" w:tplc="080C0001" w:tentative="1">
      <w:start w:val="1"/>
      <w:numFmt w:val="bullet"/>
      <w:lvlText w:val=""/>
      <w:lvlJc w:val="left"/>
      <w:pPr>
        <w:ind w:left="4680" w:hanging="360"/>
      </w:pPr>
      <w:rPr>
        <w:rFonts w:ascii="Symbol" w:hAnsi="Symbol" w:hint="default"/>
      </w:rPr>
    </w:lvl>
    <w:lvl w:ilvl="7" w:tplc="080C0003" w:tentative="1">
      <w:start w:val="1"/>
      <w:numFmt w:val="bullet"/>
      <w:lvlText w:val="o"/>
      <w:lvlJc w:val="left"/>
      <w:pPr>
        <w:ind w:left="5400" w:hanging="360"/>
      </w:pPr>
      <w:rPr>
        <w:rFonts w:ascii="Courier New" w:hAnsi="Courier New" w:cs="Courier New" w:hint="default"/>
      </w:rPr>
    </w:lvl>
    <w:lvl w:ilvl="8" w:tplc="080C0005" w:tentative="1">
      <w:start w:val="1"/>
      <w:numFmt w:val="bullet"/>
      <w:lvlText w:val=""/>
      <w:lvlJc w:val="left"/>
      <w:pPr>
        <w:ind w:left="6120" w:hanging="360"/>
      </w:pPr>
      <w:rPr>
        <w:rFonts w:ascii="Wingdings" w:hAnsi="Wingdings" w:hint="default"/>
      </w:rPr>
    </w:lvl>
  </w:abstractNum>
  <w:abstractNum w:abstractNumId="777" w15:restartNumberingAfterBreak="0">
    <w:nsid w:val="7C324C30"/>
    <w:multiLevelType w:val="hybridMultilevel"/>
    <w:tmpl w:val="4454E180"/>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78" w15:restartNumberingAfterBreak="0">
    <w:nsid w:val="7C72070F"/>
    <w:multiLevelType w:val="hybridMultilevel"/>
    <w:tmpl w:val="E7847822"/>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79" w15:restartNumberingAfterBreak="0">
    <w:nsid w:val="7C8F596A"/>
    <w:multiLevelType w:val="hybridMultilevel"/>
    <w:tmpl w:val="E1864E8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80" w15:restartNumberingAfterBreak="0">
    <w:nsid w:val="7CAD5A52"/>
    <w:multiLevelType w:val="hybridMultilevel"/>
    <w:tmpl w:val="AABA1F1E"/>
    <w:lvl w:ilvl="0" w:tplc="6D9EA9D2">
      <w:start w:val="1"/>
      <w:numFmt w:val="bullet"/>
      <w:lvlText w:val="-"/>
      <w:lvlJc w:val="left"/>
      <w:pPr>
        <w:ind w:left="714" w:hanging="360"/>
      </w:pPr>
      <w:rPr>
        <w:rFonts w:ascii="Symbol" w:hAnsi="Symbol" w:hint="default"/>
        <w:color w:val="auto"/>
      </w:rPr>
    </w:lvl>
    <w:lvl w:ilvl="1" w:tplc="04090003">
      <w:start w:val="1"/>
      <w:numFmt w:val="bullet"/>
      <w:lvlText w:val="o"/>
      <w:lvlJc w:val="left"/>
      <w:pPr>
        <w:ind w:left="725" w:hanging="360"/>
      </w:pPr>
      <w:rPr>
        <w:rFonts w:ascii="Courier New" w:hAnsi="Courier New" w:cs="Courier New" w:hint="default"/>
      </w:rPr>
    </w:lvl>
    <w:lvl w:ilvl="2" w:tplc="04090005">
      <w:start w:val="1"/>
      <w:numFmt w:val="bullet"/>
      <w:lvlText w:val=""/>
      <w:lvlJc w:val="left"/>
      <w:pPr>
        <w:ind w:left="1445" w:hanging="360"/>
      </w:pPr>
      <w:rPr>
        <w:rFonts w:ascii="Wingdings" w:hAnsi="Wingdings" w:hint="default"/>
      </w:rPr>
    </w:lvl>
    <w:lvl w:ilvl="3" w:tplc="04090001">
      <w:start w:val="1"/>
      <w:numFmt w:val="bullet"/>
      <w:lvlText w:val=""/>
      <w:lvlJc w:val="left"/>
      <w:pPr>
        <w:ind w:left="2165" w:hanging="360"/>
      </w:pPr>
      <w:rPr>
        <w:rFonts w:ascii="Symbol" w:hAnsi="Symbol" w:hint="default"/>
      </w:rPr>
    </w:lvl>
    <w:lvl w:ilvl="4" w:tplc="04090003">
      <w:start w:val="1"/>
      <w:numFmt w:val="bullet"/>
      <w:lvlText w:val="o"/>
      <w:lvlJc w:val="left"/>
      <w:pPr>
        <w:ind w:left="2885" w:hanging="360"/>
      </w:pPr>
      <w:rPr>
        <w:rFonts w:ascii="Courier New" w:hAnsi="Courier New" w:cs="Courier New" w:hint="default"/>
      </w:rPr>
    </w:lvl>
    <w:lvl w:ilvl="5" w:tplc="04090005">
      <w:start w:val="1"/>
      <w:numFmt w:val="bullet"/>
      <w:lvlText w:val=""/>
      <w:lvlJc w:val="left"/>
      <w:pPr>
        <w:ind w:left="3605" w:hanging="360"/>
      </w:pPr>
      <w:rPr>
        <w:rFonts w:ascii="Wingdings" w:hAnsi="Wingdings" w:hint="default"/>
      </w:rPr>
    </w:lvl>
    <w:lvl w:ilvl="6" w:tplc="04090001">
      <w:start w:val="1"/>
      <w:numFmt w:val="bullet"/>
      <w:lvlText w:val=""/>
      <w:lvlJc w:val="left"/>
      <w:pPr>
        <w:ind w:left="4325" w:hanging="360"/>
      </w:pPr>
      <w:rPr>
        <w:rFonts w:ascii="Symbol" w:hAnsi="Symbol" w:hint="default"/>
      </w:rPr>
    </w:lvl>
    <w:lvl w:ilvl="7" w:tplc="04090003">
      <w:start w:val="1"/>
      <w:numFmt w:val="bullet"/>
      <w:lvlText w:val="o"/>
      <w:lvlJc w:val="left"/>
      <w:pPr>
        <w:ind w:left="5045" w:hanging="360"/>
      </w:pPr>
      <w:rPr>
        <w:rFonts w:ascii="Courier New" w:hAnsi="Courier New" w:cs="Courier New" w:hint="default"/>
      </w:rPr>
    </w:lvl>
    <w:lvl w:ilvl="8" w:tplc="04090005">
      <w:start w:val="1"/>
      <w:numFmt w:val="bullet"/>
      <w:lvlText w:val=""/>
      <w:lvlJc w:val="left"/>
      <w:pPr>
        <w:ind w:left="5765" w:hanging="360"/>
      </w:pPr>
      <w:rPr>
        <w:rFonts w:ascii="Wingdings" w:hAnsi="Wingdings" w:hint="default"/>
      </w:rPr>
    </w:lvl>
  </w:abstractNum>
  <w:abstractNum w:abstractNumId="781" w15:restartNumberingAfterBreak="0">
    <w:nsid w:val="7D1568A1"/>
    <w:multiLevelType w:val="hybridMultilevel"/>
    <w:tmpl w:val="8C3EA5B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82" w15:restartNumberingAfterBreak="0">
    <w:nsid w:val="7D3355AE"/>
    <w:multiLevelType w:val="hybridMultilevel"/>
    <w:tmpl w:val="9E7455F4"/>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83" w15:restartNumberingAfterBreak="0">
    <w:nsid w:val="7D3B2006"/>
    <w:multiLevelType w:val="hybridMultilevel"/>
    <w:tmpl w:val="62DC06F8"/>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84" w15:restartNumberingAfterBreak="0">
    <w:nsid w:val="7D601CD6"/>
    <w:multiLevelType w:val="hybridMultilevel"/>
    <w:tmpl w:val="DA965DA6"/>
    <w:lvl w:ilvl="0" w:tplc="080C0001">
      <w:start w:val="1"/>
      <w:numFmt w:val="bullet"/>
      <w:lvlText w:val=""/>
      <w:lvlJc w:val="left"/>
      <w:pPr>
        <w:ind w:left="1440" w:hanging="360"/>
      </w:pPr>
      <w:rPr>
        <w:rFonts w:ascii="Symbol" w:hAnsi="Symbol" w:hint="default"/>
      </w:rPr>
    </w:lvl>
    <w:lvl w:ilvl="1" w:tplc="080C0003" w:tentative="1">
      <w:start w:val="1"/>
      <w:numFmt w:val="bullet"/>
      <w:lvlText w:val="o"/>
      <w:lvlJc w:val="left"/>
      <w:pPr>
        <w:ind w:left="2160" w:hanging="360"/>
      </w:pPr>
      <w:rPr>
        <w:rFonts w:ascii="Courier New" w:hAnsi="Courier New" w:cs="Courier New" w:hint="default"/>
      </w:rPr>
    </w:lvl>
    <w:lvl w:ilvl="2" w:tplc="080C0005" w:tentative="1">
      <w:start w:val="1"/>
      <w:numFmt w:val="bullet"/>
      <w:lvlText w:val=""/>
      <w:lvlJc w:val="left"/>
      <w:pPr>
        <w:ind w:left="2880" w:hanging="360"/>
      </w:pPr>
      <w:rPr>
        <w:rFonts w:ascii="Wingdings" w:hAnsi="Wingdings" w:hint="default"/>
      </w:rPr>
    </w:lvl>
    <w:lvl w:ilvl="3" w:tplc="080C0001" w:tentative="1">
      <w:start w:val="1"/>
      <w:numFmt w:val="bullet"/>
      <w:lvlText w:val=""/>
      <w:lvlJc w:val="left"/>
      <w:pPr>
        <w:ind w:left="3600" w:hanging="360"/>
      </w:pPr>
      <w:rPr>
        <w:rFonts w:ascii="Symbol" w:hAnsi="Symbol" w:hint="default"/>
      </w:rPr>
    </w:lvl>
    <w:lvl w:ilvl="4" w:tplc="080C0003" w:tentative="1">
      <w:start w:val="1"/>
      <w:numFmt w:val="bullet"/>
      <w:lvlText w:val="o"/>
      <w:lvlJc w:val="left"/>
      <w:pPr>
        <w:ind w:left="4320" w:hanging="360"/>
      </w:pPr>
      <w:rPr>
        <w:rFonts w:ascii="Courier New" w:hAnsi="Courier New" w:cs="Courier New" w:hint="default"/>
      </w:rPr>
    </w:lvl>
    <w:lvl w:ilvl="5" w:tplc="080C0005" w:tentative="1">
      <w:start w:val="1"/>
      <w:numFmt w:val="bullet"/>
      <w:lvlText w:val=""/>
      <w:lvlJc w:val="left"/>
      <w:pPr>
        <w:ind w:left="5040" w:hanging="360"/>
      </w:pPr>
      <w:rPr>
        <w:rFonts w:ascii="Wingdings" w:hAnsi="Wingdings" w:hint="default"/>
      </w:rPr>
    </w:lvl>
    <w:lvl w:ilvl="6" w:tplc="080C0001" w:tentative="1">
      <w:start w:val="1"/>
      <w:numFmt w:val="bullet"/>
      <w:lvlText w:val=""/>
      <w:lvlJc w:val="left"/>
      <w:pPr>
        <w:ind w:left="5760" w:hanging="360"/>
      </w:pPr>
      <w:rPr>
        <w:rFonts w:ascii="Symbol" w:hAnsi="Symbol" w:hint="default"/>
      </w:rPr>
    </w:lvl>
    <w:lvl w:ilvl="7" w:tplc="080C0003" w:tentative="1">
      <w:start w:val="1"/>
      <w:numFmt w:val="bullet"/>
      <w:lvlText w:val="o"/>
      <w:lvlJc w:val="left"/>
      <w:pPr>
        <w:ind w:left="6480" w:hanging="360"/>
      </w:pPr>
      <w:rPr>
        <w:rFonts w:ascii="Courier New" w:hAnsi="Courier New" w:cs="Courier New" w:hint="default"/>
      </w:rPr>
    </w:lvl>
    <w:lvl w:ilvl="8" w:tplc="080C0005" w:tentative="1">
      <w:start w:val="1"/>
      <w:numFmt w:val="bullet"/>
      <w:lvlText w:val=""/>
      <w:lvlJc w:val="left"/>
      <w:pPr>
        <w:ind w:left="7200" w:hanging="360"/>
      </w:pPr>
      <w:rPr>
        <w:rFonts w:ascii="Wingdings" w:hAnsi="Wingdings" w:hint="default"/>
      </w:rPr>
    </w:lvl>
  </w:abstractNum>
  <w:abstractNum w:abstractNumId="785" w15:restartNumberingAfterBreak="0">
    <w:nsid w:val="7D6E3854"/>
    <w:multiLevelType w:val="hybridMultilevel"/>
    <w:tmpl w:val="6CB8389A"/>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86" w15:restartNumberingAfterBreak="0">
    <w:nsid w:val="7D9E71D1"/>
    <w:multiLevelType w:val="hybridMultilevel"/>
    <w:tmpl w:val="575E2B9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87" w15:restartNumberingAfterBreak="0">
    <w:nsid w:val="7DD40075"/>
    <w:multiLevelType w:val="hybridMultilevel"/>
    <w:tmpl w:val="92B6BB88"/>
    <w:lvl w:ilvl="0" w:tplc="080C0019">
      <w:start w:val="1"/>
      <w:numFmt w:val="lowerLetter"/>
      <w:lvlText w:val="%1."/>
      <w:lvlJc w:val="left"/>
      <w:pPr>
        <w:ind w:left="717" w:hanging="360"/>
      </w:pPr>
    </w:lvl>
    <w:lvl w:ilvl="1" w:tplc="080C0019" w:tentative="1">
      <w:start w:val="1"/>
      <w:numFmt w:val="lowerLetter"/>
      <w:lvlText w:val="%2."/>
      <w:lvlJc w:val="left"/>
      <w:pPr>
        <w:ind w:left="1437" w:hanging="360"/>
      </w:pPr>
    </w:lvl>
    <w:lvl w:ilvl="2" w:tplc="080C001B" w:tentative="1">
      <w:start w:val="1"/>
      <w:numFmt w:val="lowerRoman"/>
      <w:lvlText w:val="%3."/>
      <w:lvlJc w:val="right"/>
      <w:pPr>
        <w:ind w:left="2157" w:hanging="180"/>
      </w:pPr>
    </w:lvl>
    <w:lvl w:ilvl="3" w:tplc="080C000F" w:tentative="1">
      <w:start w:val="1"/>
      <w:numFmt w:val="decimal"/>
      <w:lvlText w:val="%4."/>
      <w:lvlJc w:val="left"/>
      <w:pPr>
        <w:ind w:left="2877" w:hanging="360"/>
      </w:pPr>
    </w:lvl>
    <w:lvl w:ilvl="4" w:tplc="080C0019" w:tentative="1">
      <w:start w:val="1"/>
      <w:numFmt w:val="lowerLetter"/>
      <w:lvlText w:val="%5."/>
      <w:lvlJc w:val="left"/>
      <w:pPr>
        <w:ind w:left="3597" w:hanging="360"/>
      </w:pPr>
    </w:lvl>
    <w:lvl w:ilvl="5" w:tplc="080C001B" w:tentative="1">
      <w:start w:val="1"/>
      <w:numFmt w:val="lowerRoman"/>
      <w:lvlText w:val="%6."/>
      <w:lvlJc w:val="right"/>
      <w:pPr>
        <w:ind w:left="4317" w:hanging="180"/>
      </w:pPr>
    </w:lvl>
    <w:lvl w:ilvl="6" w:tplc="080C000F" w:tentative="1">
      <w:start w:val="1"/>
      <w:numFmt w:val="decimal"/>
      <w:lvlText w:val="%7."/>
      <w:lvlJc w:val="left"/>
      <w:pPr>
        <w:ind w:left="5037" w:hanging="360"/>
      </w:pPr>
    </w:lvl>
    <w:lvl w:ilvl="7" w:tplc="080C0019" w:tentative="1">
      <w:start w:val="1"/>
      <w:numFmt w:val="lowerLetter"/>
      <w:lvlText w:val="%8."/>
      <w:lvlJc w:val="left"/>
      <w:pPr>
        <w:ind w:left="5757" w:hanging="360"/>
      </w:pPr>
    </w:lvl>
    <w:lvl w:ilvl="8" w:tplc="080C001B" w:tentative="1">
      <w:start w:val="1"/>
      <w:numFmt w:val="lowerRoman"/>
      <w:lvlText w:val="%9."/>
      <w:lvlJc w:val="right"/>
      <w:pPr>
        <w:ind w:left="6477" w:hanging="180"/>
      </w:pPr>
    </w:lvl>
  </w:abstractNum>
  <w:abstractNum w:abstractNumId="788" w15:restartNumberingAfterBreak="0">
    <w:nsid w:val="7E3D3804"/>
    <w:multiLevelType w:val="hybridMultilevel"/>
    <w:tmpl w:val="315E530A"/>
    <w:lvl w:ilvl="0" w:tplc="0813000F">
      <w:start w:val="1"/>
      <w:numFmt w:val="decimal"/>
      <w:lvlText w:val="%1."/>
      <w:lvlJc w:val="left"/>
      <w:pPr>
        <w:ind w:left="360" w:hanging="360"/>
      </w:pPr>
    </w:lvl>
    <w:lvl w:ilvl="1" w:tplc="D58AAAF6">
      <w:start w:val="1"/>
      <w:numFmt w:val="lowerLetter"/>
      <w:lvlText w:val="%2)"/>
      <w:lvlJc w:val="left"/>
      <w:pPr>
        <w:ind w:left="1080" w:hanging="360"/>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89" w15:restartNumberingAfterBreak="0">
    <w:nsid w:val="7E4D2464"/>
    <w:multiLevelType w:val="hybridMultilevel"/>
    <w:tmpl w:val="B91CF80E"/>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790" w15:restartNumberingAfterBreak="0">
    <w:nsid w:val="7E857932"/>
    <w:multiLevelType w:val="hybridMultilevel"/>
    <w:tmpl w:val="94F4C98C"/>
    <w:lvl w:ilvl="0" w:tplc="493AC5DC">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91" w15:restartNumberingAfterBreak="0">
    <w:nsid w:val="7EBA00C6"/>
    <w:multiLevelType w:val="hybridMultilevel"/>
    <w:tmpl w:val="56B27736"/>
    <w:lvl w:ilvl="0" w:tplc="04090005">
      <w:start w:val="1"/>
      <w:numFmt w:val="lowerLetter"/>
      <w:lvlText w:val="%1."/>
      <w:lvlJc w:val="left"/>
      <w:pPr>
        <w:ind w:left="360" w:hanging="360"/>
      </w:pPr>
    </w:lvl>
    <w:lvl w:ilvl="1" w:tplc="04090003">
      <w:start w:val="1"/>
      <w:numFmt w:val="decimal"/>
      <w:lvlText w:val="%2"/>
      <w:lvlJc w:val="left"/>
      <w:pPr>
        <w:ind w:left="1365" w:hanging="645"/>
      </w:pPr>
      <w:rPr>
        <w:rFonts w:hint="default"/>
      </w:rPr>
    </w:lvl>
    <w:lvl w:ilvl="2" w:tplc="04090005" w:tentative="1">
      <w:start w:val="1"/>
      <w:numFmt w:val="lowerRoman"/>
      <w:lvlText w:val="%3."/>
      <w:lvlJc w:val="right"/>
      <w:pPr>
        <w:ind w:left="1800" w:hanging="180"/>
      </w:pPr>
    </w:lvl>
    <w:lvl w:ilvl="3" w:tplc="04090001" w:tentative="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792" w15:restartNumberingAfterBreak="0">
    <w:nsid w:val="7EBA6DF0"/>
    <w:multiLevelType w:val="hybridMultilevel"/>
    <w:tmpl w:val="A21CA5E2"/>
    <w:lvl w:ilvl="0" w:tplc="04090019">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93" w15:restartNumberingAfterBreak="0">
    <w:nsid w:val="7EBE07DF"/>
    <w:multiLevelType w:val="hybridMultilevel"/>
    <w:tmpl w:val="BC941A7A"/>
    <w:lvl w:ilvl="0" w:tplc="FFFFFFFF">
      <w:start w:val="1"/>
      <w:numFmt w:val="lowerLetter"/>
      <w:lvlText w:val="%1)"/>
      <w:lvlJc w:val="left"/>
      <w:pPr>
        <w:ind w:left="360" w:hanging="360"/>
      </w:p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94" w15:restartNumberingAfterBreak="0">
    <w:nsid w:val="7EEF5B6C"/>
    <w:multiLevelType w:val="hybridMultilevel"/>
    <w:tmpl w:val="F4E6D7A8"/>
    <w:lvl w:ilvl="0" w:tplc="FFFFFFFF">
      <w:start w:val="1"/>
      <w:numFmt w:val="lowerLetter"/>
      <w:lvlText w:val="%1."/>
      <w:lvlJc w:val="left"/>
      <w:pPr>
        <w:ind w:left="360" w:hanging="360"/>
      </w:pPr>
    </w:lvl>
    <w:lvl w:ilvl="1" w:tplc="FFFFFFFF">
      <w:start w:val="1"/>
      <w:numFmt w:val="decimal"/>
      <w:lvlText w:val="%2"/>
      <w:lvlJc w:val="left"/>
      <w:pPr>
        <w:ind w:left="1365" w:hanging="645"/>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95" w15:restartNumberingAfterBreak="0">
    <w:nsid w:val="7F1C27D3"/>
    <w:multiLevelType w:val="hybridMultilevel"/>
    <w:tmpl w:val="315E530A"/>
    <w:lvl w:ilvl="0" w:tplc="0813000F">
      <w:start w:val="1"/>
      <w:numFmt w:val="decimal"/>
      <w:lvlText w:val="%1."/>
      <w:lvlJc w:val="left"/>
      <w:pPr>
        <w:ind w:left="720" w:hanging="360"/>
      </w:pPr>
    </w:lvl>
    <w:lvl w:ilvl="1" w:tplc="D58AAAF6">
      <w:start w:val="1"/>
      <w:numFmt w:val="lowerLetter"/>
      <w:lvlText w:val="%2)"/>
      <w:lvlJc w:val="left"/>
      <w:pPr>
        <w:ind w:left="1440" w:hanging="360"/>
      </w:pPr>
      <w:rPr>
        <w:rFonts w:hint="default"/>
      </w:rPr>
    </w:lvl>
    <w:lvl w:ilvl="2" w:tplc="04090005" w:tentative="1">
      <w:start w:val="1"/>
      <w:numFmt w:val="lowerRoman"/>
      <w:lvlText w:val="%3."/>
      <w:lvlJc w:val="right"/>
      <w:pPr>
        <w:ind w:left="2160" w:hanging="180"/>
      </w:pPr>
    </w:lvl>
    <w:lvl w:ilvl="3" w:tplc="04090001" w:tentative="1">
      <w:start w:val="1"/>
      <w:numFmt w:val="decimal"/>
      <w:lvlText w:val="%4."/>
      <w:lvlJc w:val="left"/>
      <w:pPr>
        <w:ind w:left="2880" w:hanging="360"/>
      </w:pPr>
    </w:lvl>
    <w:lvl w:ilvl="4" w:tplc="04090003" w:tentative="1">
      <w:start w:val="1"/>
      <w:numFmt w:val="lowerLetter"/>
      <w:lvlText w:val="%5."/>
      <w:lvlJc w:val="left"/>
      <w:pPr>
        <w:ind w:left="3600" w:hanging="360"/>
      </w:pPr>
    </w:lvl>
    <w:lvl w:ilvl="5" w:tplc="04090005" w:tentative="1">
      <w:start w:val="1"/>
      <w:numFmt w:val="lowerRoman"/>
      <w:lvlText w:val="%6."/>
      <w:lvlJc w:val="right"/>
      <w:pPr>
        <w:ind w:left="4320" w:hanging="180"/>
      </w:pPr>
    </w:lvl>
    <w:lvl w:ilvl="6" w:tplc="04090001" w:tentative="1">
      <w:start w:val="1"/>
      <w:numFmt w:val="decimal"/>
      <w:lvlText w:val="%7."/>
      <w:lvlJc w:val="left"/>
      <w:pPr>
        <w:ind w:left="5040" w:hanging="360"/>
      </w:pPr>
    </w:lvl>
    <w:lvl w:ilvl="7" w:tplc="04090003" w:tentative="1">
      <w:start w:val="1"/>
      <w:numFmt w:val="lowerLetter"/>
      <w:lvlText w:val="%8."/>
      <w:lvlJc w:val="left"/>
      <w:pPr>
        <w:ind w:left="5760" w:hanging="360"/>
      </w:pPr>
    </w:lvl>
    <w:lvl w:ilvl="8" w:tplc="04090005" w:tentative="1">
      <w:start w:val="1"/>
      <w:numFmt w:val="lowerRoman"/>
      <w:lvlText w:val="%9."/>
      <w:lvlJc w:val="right"/>
      <w:pPr>
        <w:ind w:left="6480" w:hanging="180"/>
      </w:pPr>
    </w:lvl>
  </w:abstractNum>
  <w:abstractNum w:abstractNumId="796" w15:restartNumberingAfterBreak="0">
    <w:nsid w:val="7F3E37A5"/>
    <w:multiLevelType w:val="hybridMultilevel"/>
    <w:tmpl w:val="7A50CA02"/>
    <w:lvl w:ilvl="0" w:tplc="04090019">
      <w:start w:val="1"/>
      <w:numFmt w:val="lowerLetter"/>
      <w:lvlText w:val="%1."/>
      <w:lvlJc w:val="left"/>
      <w:pPr>
        <w:ind w:left="360" w:hanging="360"/>
      </w:pPr>
    </w:lvl>
    <w:lvl w:ilvl="1" w:tplc="080C0019">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97" w15:restartNumberingAfterBreak="0">
    <w:nsid w:val="7F430A93"/>
    <w:multiLevelType w:val="hybridMultilevel"/>
    <w:tmpl w:val="C9764010"/>
    <w:lvl w:ilvl="0" w:tplc="080C000F">
      <w:start w:val="1"/>
      <w:numFmt w:val="decimal"/>
      <w:lvlText w:val="%1."/>
      <w:lvlJc w:val="left"/>
      <w:pPr>
        <w:ind w:left="360" w:hanging="360"/>
      </w:p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798" w15:restartNumberingAfterBreak="0">
    <w:nsid w:val="7F47132E"/>
    <w:multiLevelType w:val="hybridMultilevel"/>
    <w:tmpl w:val="56B27736"/>
    <w:lvl w:ilvl="0" w:tplc="FFFFFFFF">
      <w:start w:val="1"/>
      <w:numFmt w:val="lowerLetter"/>
      <w:lvlText w:val="%1."/>
      <w:lvlJc w:val="left"/>
      <w:pPr>
        <w:ind w:left="502" w:hanging="360"/>
      </w:pPr>
    </w:lvl>
    <w:lvl w:ilvl="1" w:tplc="FFFFFFFF">
      <w:start w:val="1"/>
      <w:numFmt w:val="decimal"/>
      <w:lvlText w:val="%2"/>
      <w:lvlJc w:val="left"/>
      <w:pPr>
        <w:ind w:left="1365" w:hanging="645"/>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99" w15:restartNumberingAfterBreak="0">
    <w:nsid w:val="7F553E97"/>
    <w:multiLevelType w:val="hybridMultilevel"/>
    <w:tmpl w:val="E3109996"/>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00" w15:restartNumberingAfterBreak="0">
    <w:nsid w:val="7F720079"/>
    <w:multiLevelType w:val="hybridMultilevel"/>
    <w:tmpl w:val="C3C05716"/>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801" w15:restartNumberingAfterBreak="0">
    <w:nsid w:val="7F7C1D00"/>
    <w:multiLevelType w:val="hybridMultilevel"/>
    <w:tmpl w:val="8C284864"/>
    <w:lvl w:ilvl="0" w:tplc="6D9EA9D2">
      <w:start w:val="1"/>
      <w:numFmt w:val="bullet"/>
      <w:lvlText w:val="-"/>
      <w:lvlJc w:val="left"/>
      <w:pPr>
        <w:ind w:left="360" w:hanging="360"/>
      </w:pPr>
      <w:rPr>
        <w:rFonts w:ascii="Symbol" w:hAnsi="Symbol" w:hint="default"/>
        <w:color w:val="auto"/>
      </w:rPr>
    </w:lvl>
    <w:lvl w:ilvl="1" w:tplc="04090003">
      <w:start w:val="1"/>
      <w:numFmt w:val="bullet"/>
      <w:lvlText w:val="o"/>
      <w:lvlJc w:val="left"/>
      <w:pPr>
        <w:ind w:left="371" w:hanging="360"/>
      </w:pPr>
      <w:rPr>
        <w:rFonts w:ascii="Courier New" w:hAnsi="Courier New" w:cs="Courier New" w:hint="default"/>
      </w:rPr>
    </w:lvl>
    <w:lvl w:ilvl="2" w:tplc="04090005">
      <w:start w:val="1"/>
      <w:numFmt w:val="bullet"/>
      <w:lvlText w:val=""/>
      <w:lvlJc w:val="left"/>
      <w:pPr>
        <w:ind w:left="1091" w:hanging="360"/>
      </w:pPr>
      <w:rPr>
        <w:rFonts w:ascii="Wingdings" w:hAnsi="Wingdings" w:hint="default"/>
      </w:rPr>
    </w:lvl>
    <w:lvl w:ilvl="3" w:tplc="04090001">
      <w:start w:val="1"/>
      <w:numFmt w:val="bullet"/>
      <w:lvlText w:val=""/>
      <w:lvlJc w:val="left"/>
      <w:pPr>
        <w:ind w:left="1811" w:hanging="360"/>
      </w:pPr>
      <w:rPr>
        <w:rFonts w:ascii="Symbol" w:hAnsi="Symbol" w:hint="default"/>
      </w:rPr>
    </w:lvl>
    <w:lvl w:ilvl="4" w:tplc="04090003">
      <w:start w:val="1"/>
      <w:numFmt w:val="bullet"/>
      <w:lvlText w:val="o"/>
      <w:lvlJc w:val="left"/>
      <w:pPr>
        <w:ind w:left="2531" w:hanging="360"/>
      </w:pPr>
      <w:rPr>
        <w:rFonts w:ascii="Courier New" w:hAnsi="Courier New" w:cs="Courier New" w:hint="default"/>
      </w:rPr>
    </w:lvl>
    <w:lvl w:ilvl="5" w:tplc="04090005">
      <w:start w:val="1"/>
      <w:numFmt w:val="bullet"/>
      <w:lvlText w:val=""/>
      <w:lvlJc w:val="left"/>
      <w:pPr>
        <w:ind w:left="3251" w:hanging="360"/>
      </w:pPr>
      <w:rPr>
        <w:rFonts w:ascii="Wingdings" w:hAnsi="Wingdings" w:hint="default"/>
      </w:rPr>
    </w:lvl>
    <w:lvl w:ilvl="6" w:tplc="04090001">
      <w:start w:val="1"/>
      <w:numFmt w:val="bullet"/>
      <w:lvlText w:val=""/>
      <w:lvlJc w:val="left"/>
      <w:pPr>
        <w:ind w:left="3971" w:hanging="360"/>
      </w:pPr>
      <w:rPr>
        <w:rFonts w:ascii="Symbol" w:hAnsi="Symbol" w:hint="default"/>
      </w:rPr>
    </w:lvl>
    <w:lvl w:ilvl="7" w:tplc="04090003">
      <w:start w:val="1"/>
      <w:numFmt w:val="bullet"/>
      <w:lvlText w:val="o"/>
      <w:lvlJc w:val="left"/>
      <w:pPr>
        <w:ind w:left="4691" w:hanging="360"/>
      </w:pPr>
      <w:rPr>
        <w:rFonts w:ascii="Courier New" w:hAnsi="Courier New" w:cs="Courier New" w:hint="default"/>
      </w:rPr>
    </w:lvl>
    <w:lvl w:ilvl="8" w:tplc="04090005">
      <w:start w:val="1"/>
      <w:numFmt w:val="bullet"/>
      <w:lvlText w:val=""/>
      <w:lvlJc w:val="left"/>
      <w:pPr>
        <w:ind w:left="5411" w:hanging="360"/>
      </w:pPr>
      <w:rPr>
        <w:rFonts w:ascii="Wingdings" w:hAnsi="Wingdings" w:hint="default"/>
      </w:rPr>
    </w:lvl>
  </w:abstractNum>
  <w:abstractNum w:abstractNumId="802" w15:restartNumberingAfterBreak="0">
    <w:nsid w:val="7F8A3810"/>
    <w:multiLevelType w:val="hybridMultilevel"/>
    <w:tmpl w:val="E4D425CA"/>
    <w:lvl w:ilvl="0" w:tplc="6D9EA9D2">
      <w:start w:val="1"/>
      <w:numFmt w:val="bullet"/>
      <w:lvlText w:val="-"/>
      <w:lvlJc w:val="left"/>
      <w:pPr>
        <w:ind w:left="720" w:hanging="360"/>
      </w:pPr>
      <w:rPr>
        <w:rFonts w:ascii="Symbol" w:hAnsi="Symbol" w:hint="default"/>
        <w:color w:val="auto"/>
      </w:rPr>
    </w:lvl>
    <w:lvl w:ilvl="1" w:tplc="04090003">
      <w:start w:val="1"/>
      <w:numFmt w:val="bullet"/>
      <w:lvlText w:val="o"/>
      <w:lvlJc w:val="left"/>
      <w:pPr>
        <w:ind w:left="731" w:hanging="360"/>
      </w:pPr>
      <w:rPr>
        <w:rFonts w:ascii="Courier New" w:hAnsi="Courier New" w:cs="Courier New" w:hint="default"/>
      </w:rPr>
    </w:lvl>
    <w:lvl w:ilvl="2" w:tplc="04090005">
      <w:start w:val="1"/>
      <w:numFmt w:val="bullet"/>
      <w:lvlText w:val=""/>
      <w:lvlJc w:val="left"/>
      <w:pPr>
        <w:ind w:left="1451" w:hanging="360"/>
      </w:pPr>
      <w:rPr>
        <w:rFonts w:ascii="Wingdings" w:hAnsi="Wingdings" w:hint="default"/>
      </w:rPr>
    </w:lvl>
    <w:lvl w:ilvl="3" w:tplc="04090001">
      <w:start w:val="1"/>
      <w:numFmt w:val="bullet"/>
      <w:lvlText w:val=""/>
      <w:lvlJc w:val="left"/>
      <w:pPr>
        <w:ind w:left="2171" w:hanging="360"/>
      </w:pPr>
      <w:rPr>
        <w:rFonts w:ascii="Symbol" w:hAnsi="Symbol" w:hint="default"/>
      </w:rPr>
    </w:lvl>
    <w:lvl w:ilvl="4" w:tplc="04090003">
      <w:start w:val="1"/>
      <w:numFmt w:val="bullet"/>
      <w:lvlText w:val="o"/>
      <w:lvlJc w:val="left"/>
      <w:pPr>
        <w:ind w:left="2891" w:hanging="360"/>
      </w:pPr>
      <w:rPr>
        <w:rFonts w:ascii="Courier New" w:hAnsi="Courier New" w:cs="Courier New" w:hint="default"/>
      </w:rPr>
    </w:lvl>
    <w:lvl w:ilvl="5" w:tplc="04090005">
      <w:start w:val="1"/>
      <w:numFmt w:val="bullet"/>
      <w:lvlText w:val=""/>
      <w:lvlJc w:val="left"/>
      <w:pPr>
        <w:ind w:left="3611" w:hanging="360"/>
      </w:pPr>
      <w:rPr>
        <w:rFonts w:ascii="Wingdings" w:hAnsi="Wingdings" w:hint="default"/>
      </w:rPr>
    </w:lvl>
    <w:lvl w:ilvl="6" w:tplc="04090001">
      <w:start w:val="1"/>
      <w:numFmt w:val="bullet"/>
      <w:lvlText w:val=""/>
      <w:lvlJc w:val="left"/>
      <w:pPr>
        <w:ind w:left="4331" w:hanging="360"/>
      </w:pPr>
      <w:rPr>
        <w:rFonts w:ascii="Symbol" w:hAnsi="Symbol" w:hint="default"/>
      </w:rPr>
    </w:lvl>
    <w:lvl w:ilvl="7" w:tplc="04090003">
      <w:start w:val="1"/>
      <w:numFmt w:val="bullet"/>
      <w:lvlText w:val="o"/>
      <w:lvlJc w:val="left"/>
      <w:pPr>
        <w:ind w:left="5051" w:hanging="360"/>
      </w:pPr>
      <w:rPr>
        <w:rFonts w:ascii="Courier New" w:hAnsi="Courier New" w:cs="Courier New" w:hint="default"/>
      </w:rPr>
    </w:lvl>
    <w:lvl w:ilvl="8" w:tplc="04090005">
      <w:start w:val="1"/>
      <w:numFmt w:val="bullet"/>
      <w:lvlText w:val=""/>
      <w:lvlJc w:val="left"/>
      <w:pPr>
        <w:ind w:left="5771" w:hanging="360"/>
      </w:pPr>
      <w:rPr>
        <w:rFonts w:ascii="Wingdings" w:hAnsi="Wingdings" w:hint="default"/>
      </w:rPr>
    </w:lvl>
  </w:abstractNum>
  <w:abstractNum w:abstractNumId="803" w15:restartNumberingAfterBreak="0">
    <w:nsid w:val="7FA52635"/>
    <w:multiLevelType w:val="hybridMultilevel"/>
    <w:tmpl w:val="EB4E9C48"/>
    <w:lvl w:ilvl="0" w:tplc="6D9EA9D2">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04" w15:restartNumberingAfterBreak="0">
    <w:nsid w:val="7FBE5F6F"/>
    <w:multiLevelType w:val="hybridMultilevel"/>
    <w:tmpl w:val="7A50CA02"/>
    <w:lvl w:ilvl="0" w:tplc="81FC025E">
      <w:start w:val="1"/>
      <w:numFmt w:val="lowerLetter"/>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2125348503">
    <w:abstractNumId w:val="81"/>
  </w:num>
  <w:num w:numId="2" w16cid:durableId="1245724038">
    <w:abstractNumId w:val="491"/>
  </w:num>
  <w:num w:numId="3" w16cid:durableId="267009983">
    <w:abstractNumId w:val="672"/>
  </w:num>
  <w:num w:numId="4" w16cid:durableId="2008317686">
    <w:abstractNumId w:val="422"/>
  </w:num>
  <w:num w:numId="5" w16cid:durableId="1369798617">
    <w:abstractNumId w:val="109"/>
  </w:num>
  <w:num w:numId="6" w16cid:durableId="821703898">
    <w:abstractNumId w:val="10"/>
  </w:num>
  <w:num w:numId="7" w16cid:durableId="1592204913">
    <w:abstractNumId w:val="326"/>
  </w:num>
  <w:num w:numId="8" w16cid:durableId="57020965">
    <w:abstractNumId w:val="591"/>
  </w:num>
  <w:num w:numId="9" w16cid:durableId="1822312219">
    <w:abstractNumId w:val="147"/>
  </w:num>
  <w:num w:numId="10" w16cid:durableId="1973435275">
    <w:abstractNumId w:val="774"/>
  </w:num>
  <w:num w:numId="11" w16cid:durableId="1492285549">
    <w:abstractNumId w:val="199"/>
  </w:num>
  <w:num w:numId="12" w16cid:durableId="574559141">
    <w:abstractNumId w:val="309"/>
  </w:num>
  <w:num w:numId="13" w16cid:durableId="1381594729">
    <w:abstractNumId w:val="72"/>
  </w:num>
  <w:num w:numId="14" w16cid:durableId="679044746">
    <w:abstractNumId w:val="502"/>
  </w:num>
  <w:num w:numId="15" w16cid:durableId="129445224">
    <w:abstractNumId w:val="145"/>
  </w:num>
  <w:num w:numId="16" w16cid:durableId="766194329">
    <w:abstractNumId w:val="561"/>
  </w:num>
  <w:num w:numId="17" w16cid:durableId="1833258847">
    <w:abstractNumId w:val="25"/>
  </w:num>
  <w:num w:numId="18" w16cid:durableId="74278561">
    <w:abstractNumId w:val="660"/>
  </w:num>
  <w:num w:numId="19" w16cid:durableId="1973361255">
    <w:abstractNumId w:val="457"/>
  </w:num>
  <w:num w:numId="20" w16cid:durableId="444157866">
    <w:abstractNumId w:val="457"/>
    <w:lvlOverride w:ilvl="0">
      <w:startOverride w:val="1"/>
    </w:lvlOverride>
  </w:num>
  <w:num w:numId="21" w16cid:durableId="2057390534">
    <w:abstractNumId w:val="457"/>
    <w:lvlOverride w:ilvl="0">
      <w:startOverride w:val="1"/>
    </w:lvlOverride>
  </w:num>
  <w:num w:numId="22" w16cid:durableId="761728804">
    <w:abstractNumId w:val="457"/>
    <w:lvlOverride w:ilvl="0">
      <w:startOverride w:val="1"/>
    </w:lvlOverride>
  </w:num>
  <w:num w:numId="23" w16cid:durableId="213854546">
    <w:abstractNumId w:val="160"/>
  </w:num>
  <w:num w:numId="24" w16cid:durableId="287131627">
    <w:abstractNumId w:val="658"/>
  </w:num>
  <w:num w:numId="25" w16cid:durableId="277182838">
    <w:abstractNumId w:val="400"/>
  </w:num>
  <w:num w:numId="26" w16cid:durableId="1550534126">
    <w:abstractNumId w:val="179"/>
  </w:num>
  <w:num w:numId="27" w16cid:durableId="1679382538">
    <w:abstractNumId w:val="330"/>
  </w:num>
  <w:num w:numId="28" w16cid:durableId="2001080919">
    <w:abstractNumId w:val="745"/>
  </w:num>
  <w:num w:numId="29" w16cid:durableId="479733786">
    <w:abstractNumId w:val="152"/>
  </w:num>
  <w:num w:numId="30" w16cid:durableId="970332071">
    <w:abstractNumId w:val="683"/>
  </w:num>
  <w:num w:numId="31" w16cid:durableId="558856914">
    <w:abstractNumId w:val="179"/>
    <w:lvlOverride w:ilvl="0">
      <w:startOverride w:val="1"/>
    </w:lvlOverride>
  </w:num>
  <w:num w:numId="32" w16cid:durableId="748431812">
    <w:abstractNumId w:val="506"/>
  </w:num>
  <w:num w:numId="33" w16cid:durableId="396319317">
    <w:abstractNumId w:val="796"/>
  </w:num>
  <w:num w:numId="34" w16cid:durableId="743381810">
    <w:abstractNumId w:val="102"/>
  </w:num>
  <w:num w:numId="35" w16cid:durableId="360284031">
    <w:abstractNumId w:val="194"/>
  </w:num>
  <w:num w:numId="36" w16cid:durableId="1457916926">
    <w:abstractNumId w:val="310"/>
  </w:num>
  <w:num w:numId="37" w16cid:durableId="972714717">
    <w:abstractNumId w:val="455"/>
  </w:num>
  <w:num w:numId="38" w16cid:durableId="787966795">
    <w:abstractNumId w:val="96"/>
  </w:num>
  <w:num w:numId="39" w16cid:durableId="727807326">
    <w:abstractNumId w:val="498"/>
  </w:num>
  <w:num w:numId="40" w16cid:durableId="192769594">
    <w:abstractNumId w:val="256"/>
  </w:num>
  <w:num w:numId="41" w16cid:durableId="612975723">
    <w:abstractNumId w:val="749"/>
  </w:num>
  <w:num w:numId="42" w16cid:durableId="370035318">
    <w:abstractNumId w:val="513"/>
  </w:num>
  <w:num w:numId="43" w16cid:durableId="305745947">
    <w:abstractNumId w:val="93"/>
  </w:num>
  <w:num w:numId="44" w16cid:durableId="1231116165">
    <w:abstractNumId w:val="85"/>
  </w:num>
  <w:num w:numId="45" w16cid:durableId="636685207">
    <w:abstractNumId w:val="270"/>
  </w:num>
  <w:num w:numId="46" w16cid:durableId="741413906">
    <w:abstractNumId w:val="126"/>
  </w:num>
  <w:num w:numId="47" w16cid:durableId="522060964">
    <w:abstractNumId w:val="49"/>
  </w:num>
  <w:num w:numId="48" w16cid:durableId="489831842">
    <w:abstractNumId w:val="77"/>
  </w:num>
  <w:num w:numId="49" w16cid:durableId="909731112">
    <w:abstractNumId w:val="464"/>
  </w:num>
  <w:num w:numId="50" w16cid:durableId="206334352">
    <w:abstractNumId w:val="573"/>
  </w:num>
  <w:num w:numId="51" w16cid:durableId="185412261">
    <w:abstractNumId w:val="357"/>
  </w:num>
  <w:num w:numId="52" w16cid:durableId="464350356">
    <w:abstractNumId w:val="562"/>
  </w:num>
  <w:num w:numId="53" w16cid:durableId="438918887">
    <w:abstractNumId w:val="711"/>
  </w:num>
  <w:num w:numId="54" w16cid:durableId="856701260">
    <w:abstractNumId w:val="611"/>
  </w:num>
  <w:num w:numId="55" w16cid:durableId="1230193386">
    <w:abstractNumId w:val="139"/>
  </w:num>
  <w:num w:numId="56" w16cid:durableId="170804947">
    <w:abstractNumId w:val="580"/>
  </w:num>
  <w:num w:numId="57" w16cid:durableId="824315826">
    <w:abstractNumId w:val="294"/>
  </w:num>
  <w:num w:numId="58" w16cid:durableId="1495682061">
    <w:abstractNumId w:val="233"/>
  </w:num>
  <w:num w:numId="59" w16cid:durableId="409934049">
    <w:abstractNumId w:val="627"/>
  </w:num>
  <w:num w:numId="60" w16cid:durableId="286470167">
    <w:abstractNumId w:val="127"/>
  </w:num>
  <w:num w:numId="61" w16cid:durableId="1073817850">
    <w:abstractNumId w:val="320"/>
  </w:num>
  <w:num w:numId="62" w16cid:durableId="2060859584">
    <w:abstractNumId w:val="247"/>
  </w:num>
  <w:num w:numId="63" w16cid:durableId="1773813626">
    <w:abstractNumId w:val="278"/>
  </w:num>
  <w:num w:numId="64" w16cid:durableId="1889994361">
    <w:abstractNumId w:val="721"/>
  </w:num>
  <w:num w:numId="65" w16cid:durableId="929042976">
    <w:abstractNumId w:val="463"/>
  </w:num>
  <w:num w:numId="66" w16cid:durableId="1259173808">
    <w:abstractNumId w:val="249"/>
  </w:num>
  <w:num w:numId="67" w16cid:durableId="733822762">
    <w:abstractNumId w:val="332"/>
  </w:num>
  <w:num w:numId="68" w16cid:durableId="1471241737">
    <w:abstractNumId w:val="327"/>
  </w:num>
  <w:num w:numId="69" w16cid:durableId="1060178730">
    <w:abstractNumId w:val="351"/>
  </w:num>
  <w:num w:numId="70" w16cid:durableId="469783655">
    <w:abstractNumId w:val="618"/>
  </w:num>
  <w:num w:numId="71" w16cid:durableId="1701472361">
    <w:abstractNumId w:val="792"/>
  </w:num>
  <w:num w:numId="72" w16cid:durableId="2049376754">
    <w:abstractNumId w:val="82"/>
  </w:num>
  <w:num w:numId="73" w16cid:durableId="1188368556">
    <w:abstractNumId w:val="265"/>
  </w:num>
  <w:num w:numId="74" w16cid:durableId="1027025726">
    <w:abstractNumId w:val="271"/>
  </w:num>
  <w:num w:numId="75" w16cid:durableId="1548760099">
    <w:abstractNumId w:val="651"/>
  </w:num>
  <w:num w:numId="76" w16cid:durableId="1012145959">
    <w:abstractNumId w:val="189"/>
  </w:num>
  <w:num w:numId="77" w16cid:durableId="862859150">
    <w:abstractNumId w:val="195"/>
  </w:num>
  <w:num w:numId="78" w16cid:durableId="890968843">
    <w:abstractNumId w:val="559"/>
  </w:num>
  <w:num w:numId="79" w16cid:durableId="744843999">
    <w:abstractNumId w:val="546"/>
  </w:num>
  <w:num w:numId="80" w16cid:durableId="883518898">
    <w:abstractNumId w:val="98"/>
  </w:num>
  <w:num w:numId="81" w16cid:durableId="402877533">
    <w:abstractNumId w:val="179"/>
    <w:lvlOverride w:ilvl="0">
      <w:startOverride w:val="1"/>
    </w:lvlOverride>
  </w:num>
  <w:num w:numId="82" w16cid:durableId="186450579">
    <w:abstractNumId w:val="220"/>
  </w:num>
  <w:num w:numId="83" w16cid:durableId="1809206089">
    <w:abstractNumId w:val="225"/>
  </w:num>
  <w:num w:numId="84" w16cid:durableId="124273366">
    <w:abstractNumId w:val="554"/>
  </w:num>
  <w:num w:numId="85" w16cid:durableId="494493819">
    <w:abstractNumId w:val="642"/>
  </w:num>
  <w:num w:numId="86" w16cid:durableId="1801149258">
    <w:abstractNumId w:val="24"/>
  </w:num>
  <w:num w:numId="87" w16cid:durableId="1955942160">
    <w:abstractNumId w:val="95"/>
  </w:num>
  <w:num w:numId="88" w16cid:durableId="904267873">
    <w:abstractNumId w:val="622"/>
  </w:num>
  <w:num w:numId="89" w16cid:durableId="1021591557">
    <w:abstractNumId w:val="201"/>
  </w:num>
  <w:num w:numId="90" w16cid:durableId="360740755">
    <w:abstractNumId w:val="730"/>
  </w:num>
  <w:num w:numId="91" w16cid:durableId="1365867596">
    <w:abstractNumId w:val="528"/>
  </w:num>
  <w:num w:numId="92" w16cid:durableId="994602100">
    <w:abstractNumId w:val="83"/>
  </w:num>
  <w:num w:numId="93" w16cid:durableId="1456100244">
    <w:abstractNumId w:val="481"/>
  </w:num>
  <w:num w:numId="94" w16cid:durableId="1527017188">
    <w:abstractNumId w:val="129"/>
  </w:num>
  <w:num w:numId="95" w16cid:durableId="737484731">
    <w:abstractNumId w:val="305"/>
  </w:num>
  <w:num w:numId="96" w16cid:durableId="568079932">
    <w:abstractNumId w:val="621"/>
  </w:num>
  <w:num w:numId="97" w16cid:durableId="2009744321">
    <w:abstractNumId w:val="735"/>
  </w:num>
  <w:num w:numId="98" w16cid:durableId="298995187">
    <w:abstractNumId w:val="756"/>
  </w:num>
  <w:num w:numId="99" w16cid:durableId="260770340">
    <w:abstractNumId w:val="496"/>
  </w:num>
  <w:num w:numId="100" w16cid:durableId="1921937425">
    <w:abstractNumId w:val="532"/>
  </w:num>
  <w:num w:numId="101" w16cid:durableId="1434326106">
    <w:abstractNumId w:val="505"/>
  </w:num>
  <w:num w:numId="102" w16cid:durableId="1806123786">
    <w:abstractNumId w:val="333"/>
  </w:num>
  <w:num w:numId="103" w16cid:durableId="2101094310">
    <w:abstractNumId w:val="790"/>
  </w:num>
  <w:num w:numId="104" w16cid:durableId="1633054628">
    <w:abstractNumId w:val="116"/>
  </w:num>
  <w:num w:numId="105" w16cid:durableId="132186543">
    <w:abstractNumId w:val="685"/>
  </w:num>
  <w:num w:numId="106" w16cid:durableId="1201430629">
    <w:abstractNumId w:val="708"/>
  </w:num>
  <w:num w:numId="107" w16cid:durableId="1282032394">
    <w:abstractNumId w:val="778"/>
  </w:num>
  <w:num w:numId="108" w16cid:durableId="653754051">
    <w:abstractNumId w:val="649"/>
  </w:num>
  <w:num w:numId="109" w16cid:durableId="2123064989">
    <w:abstractNumId w:val="545"/>
  </w:num>
  <w:num w:numId="110" w16cid:durableId="25064617">
    <w:abstractNumId w:val="161"/>
  </w:num>
  <w:num w:numId="111" w16cid:durableId="1520704430">
    <w:abstractNumId w:val="587"/>
  </w:num>
  <w:num w:numId="112" w16cid:durableId="198398339">
    <w:abstractNumId w:val="758"/>
  </w:num>
  <w:num w:numId="113" w16cid:durableId="349189780">
    <w:abstractNumId w:val="442"/>
  </w:num>
  <w:num w:numId="114" w16cid:durableId="1685860342">
    <w:abstractNumId w:val="348"/>
  </w:num>
  <w:num w:numId="115" w16cid:durableId="1915578408">
    <w:abstractNumId w:val="110"/>
  </w:num>
  <w:num w:numId="116" w16cid:durableId="667758645">
    <w:abstractNumId w:val="432"/>
  </w:num>
  <w:num w:numId="117" w16cid:durableId="2012443270">
    <w:abstractNumId w:val="499"/>
  </w:num>
  <w:num w:numId="118" w16cid:durableId="1949268169">
    <w:abstractNumId w:val="419"/>
  </w:num>
  <w:num w:numId="119" w16cid:durableId="1023282788">
    <w:abstractNumId w:val="626"/>
  </w:num>
  <w:num w:numId="120" w16cid:durableId="1946182518">
    <w:abstractNumId w:val="456"/>
  </w:num>
  <w:num w:numId="121" w16cid:durableId="751196024">
    <w:abstractNumId w:val="176"/>
  </w:num>
  <w:num w:numId="122" w16cid:durableId="865366924">
    <w:abstractNumId w:val="519"/>
  </w:num>
  <w:num w:numId="123" w16cid:durableId="599096689">
    <w:abstractNumId w:val="783"/>
  </w:num>
  <w:num w:numId="124" w16cid:durableId="31224294">
    <w:abstractNumId w:val="140"/>
  </w:num>
  <w:num w:numId="125" w16cid:durableId="1080562890">
    <w:abstractNumId w:val="680"/>
  </w:num>
  <w:num w:numId="126" w16cid:durableId="1776706651">
    <w:abstractNumId w:val="346"/>
  </w:num>
  <w:num w:numId="127" w16cid:durableId="900869543">
    <w:abstractNumId w:val="715"/>
  </w:num>
  <w:num w:numId="128" w16cid:durableId="1051149156">
    <w:abstractNumId w:val="661"/>
  </w:num>
  <w:num w:numId="129" w16cid:durableId="924532693">
    <w:abstractNumId w:val="415"/>
  </w:num>
  <w:num w:numId="130" w16cid:durableId="444690038">
    <w:abstractNumId w:val="268"/>
  </w:num>
  <w:num w:numId="131" w16cid:durableId="4869249">
    <w:abstractNumId w:val="512"/>
  </w:num>
  <w:num w:numId="132" w16cid:durableId="496190947">
    <w:abstractNumId w:val="768"/>
  </w:num>
  <w:num w:numId="133" w16cid:durableId="671760634">
    <w:abstractNumId w:val="732"/>
  </w:num>
  <w:num w:numId="134" w16cid:durableId="116457688">
    <w:abstractNumId w:val="41"/>
  </w:num>
  <w:num w:numId="135" w16cid:durableId="593515973">
    <w:abstractNumId w:val="325"/>
  </w:num>
  <w:num w:numId="136" w16cid:durableId="1318338120">
    <w:abstractNumId w:val="552"/>
  </w:num>
  <w:num w:numId="137" w16cid:durableId="876159423">
    <w:abstractNumId w:val="227"/>
  </w:num>
  <w:num w:numId="138" w16cid:durableId="877858833">
    <w:abstractNumId w:val="150"/>
  </w:num>
  <w:num w:numId="139" w16cid:durableId="477260649">
    <w:abstractNumId w:val="570"/>
  </w:num>
  <w:num w:numId="140" w16cid:durableId="2017685802">
    <w:abstractNumId w:val="701"/>
  </w:num>
  <w:num w:numId="141" w16cid:durableId="134569671">
    <w:abstractNumId w:val="376"/>
  </w:num>
  <w:num w:numId="142" w16cid:durableId="1748261776">
    <w:abstractNumId w:val="576"/>
  </w:num>
  <w:num w:numId="143" w16cid:durableId="1996950790">
    <w:abstractNumId w:val="180"/>
  </w:num>
  <w:num w:numId="144" w16cid:durableId="482889494">
    <w:abstractNumId w:val="785"/>
  </w:num>
  <w:num w:numId="145" w16cid:durableId="264313738">
    <w:abstractNumId w:val="55"/>
  </w:num>
  <w:num w:numId="146" w16cid:durableId="1013605563">
    <w:abstractNumId w:val="761"/>
  </w:num>
  <w:num w:numId="147" w16cid:durableId="1771852470">
    <w:abstractNumId w:val="487"/>
  </w:num>
  <w:num w:numId="148" w16cid:durableId="767775772">
    <w:abstractNumId w:val="42"/>
  </w:num>
  <w:num w:numId="149" w16cid:durableId="1977486346">
    <w:abstractNumId w:val="780"/>
  </w:num>
  <w:num w:numId="150" w16cid:durableId="1280069043">
    <w:abstractNumId w:val="244"/>
  </w:num>
  <w:num w:numId="151" w16cid:durableId="626161457">
    <w:abstractNumId w:val="148"/>
  </w:num>
  <w:num w:numId="152" w16cid:durableId="1982684983">
    <w:abstractNumId w:val="614"/>
  </w:num>
  <w:num w:numId="153" w16cid:durableId="1979534012">
    <w:abstractNumId w:val="382"/>
  </w:num>
  <w:num w:numId="154" w16cid:durableId="1014376665">
    <w:abstractNumId w:val="468"/>
  </w:num>
  <w:num w:numId="155" w16cid:durableId="2008513546">
    <w:abstractNumId w:val="389"/>
  </w:num>
  <w:num w:numId="156" w16cid:durableId="1328023755">
    <w:abstractNumId w:val="104"/>
  </w:num>
  <w:num w:numId="157" w16cid:durableId="1679692275">
    <w:abstractNumId w:val="800"/>
  </w:num>
  <w:num w:numId="158" w16cid:durableId="477577561">
    <w:abstractNumId w:val="290"/>
  </w:num>
  <w:num w:numId="159" w16cid:durableId="482897434">
    <w:abstractNumId w:val="762"/>
  </w:num>
  <w:num w:numId="160" w16cid:durableId="252206188">
    <w:abstractNumId w:val="484"/>
  </w:num>
  <w:num w:numId="161" w16cid:durableId="1371610380">
    <w:abstractNumId w:val="240"/>
  </w:num>
  <w:num w:numId="162" w16cid:durableId="164974962">
    <w:abstractNumId w:val="260"/>
  </w:num>
  <w:num w:numId="163" w16cid:durableId="174925572">
    <w:abstractNumId w:val="739"/>
  </w:num>
  <w:num w:numId="164" w16cid:durableId="337539838">
    <w:abstractNumId w:val="586"/>
  </w:num>
  <w:num w:numId="165" w16cid:durableId="154690318">
    <w:abstractNumId w:val="319"/>
  </w:num>
  <w:num w:numId="166" w16cid:durableId="973755196">
    <w:abstractNumId w:val="375"/>
  </w:num>
  <w:num w:numId="167" w16cid:durableId="507528047">
    <w:abstractNumId w:val="679"/>
  </w:num>
  <w:num w:numId="168" w16cid:durableId="1943685457">
    <w:abstractNumId w:val="26"/>
  </w:num>
  <w:num w:numId="169" w16cid:durableId="1508909125">
    <w:abstractNumId w:val="182"/>
  </w:num>
  <w:num w:numId="170" w16cid:durableId="864556769">
    <w:abstractNumId w:val="50"/>
  </w:num>
  <w:num w:numId="171" w16cid:durableId="874269149">
    <w:abstractNumId w:val="19"/>
  </w:num>
  <w:num w:numId="172" w16cid:durableId="93792737">
    <w:abstractNumId w:val="257"/>
  </w:num>
  <w:num w:numId="173" w16cid:durableId="590163366">
    <w:abstractNumId w:val="392"/>
  </w:num>
  <w:num w:numId="174" w16cid:durableId="1368946930">
    <w:abstractNumId w:val="200"/>
  </w:num>
  <w:num w:numId="175" w16cid:durableId="786314084">
    <w:abstractNumId w:val="542"/>
  </w:num>
  <w:num w:numId="176" w16cid:durableId="1936859624">
    <w:abstractNumId w:val="610"/>
  </w:num>
  <w:num w:numId="177" w16cid:durableId="1294674314">
    <w:abstractNumId w:val="597"/>
  </w:num>
  <w:num w:numId="178" w16cid:durableId="124085532">
    <w:abstractNumId w:val="231"/>
  </w:num>
  <w:num w:numId="179" w16cid:durableId="1997487957">
    <w:abstractNumId w:val="291"/>
  </w:num>
  <w:num w:numId="180" w16cid:durableId="1227303346">
    <w:abstractNumId w:val="63"/>
  </w:num>
  <w:num w:numId="181" w16cid:durableId="429787489">
    <w:abstractNumId w:val="742"/>
  </w:num>
  <w:num w:numId="182" w16cid:durableId="1374697989">
    <w:abstractNumId w:val="706"/>
  </w:num>
  <w:num w:numId="183" w16cid:durableId="298152606">
    <w:abstractNumId w:val="224"/>
  </w:num>
  <w:num w:numId="184" w16cid:durableId="104230633">
    <w:abstractNumId w:val="59"/>
  </w:num>
  <w:num w:numId="185" w16cid:durableId="825436850">
    <w:abstractNumId w:val="770"/>
  </w:num>
  <w:num w:numId="186" w16cid:durableId="290676661">
    <w:abstractNumId w:val="175"/>
  </w:num>
  <w:num w:numId="187" w16cid:durableId="1996258996">
    <w:abstractNumId w:val="408"/>
  </w:num>
  <w:num w:numId="188" w16cid:durableId="147021103">
    <w:abstractNumId w:val="435"/>
  </w:num>
  <w:num w:numId="189" w16cid:durableId="1820027349">
    <w:abstractNumId w:val="311"/>
  </w:num>
  <w:num w:numId="190" w16cid:durableId="1245453462">
    <w:abstractNumId w:val="781"/>
  </w:num>
  <w:num w:numId="191" w16cid:durableId="1897159969">
    <w:abstractNumId w:val="18"/>
  </w:num>
  <w:num w:numId="192" w16cid:durableId="1471240470">
    <w:abstractNumId w:val="378"/>
  </w:num>
  <w:num w:numId="193" w16cid:durableId="1817650795">
    <w:abstractNumId w:val="274"/>
  </w:num>
  <w:num w:numId="194" w16cid:durableId="240456602">
    <w:abstractNumId w:val="729"/>
  </w:num>
  <w:num w:numId="195" w16cid:durableId="595141262">
    <w:abstractNumId w:val="123"/>
  </w:num>
  <w:num w:numId="196" w16cid:durableId="1686445323">
    <w:abstractNumId w:val="439"/>
  </w:num>
  <w:num w:numId="197" w16cid:durableId="568879102">
    <w:abstractNumId w:val="743"/>
  </w:num>
  <w:num w:numId="198" w16cid:durableId="1845631733">
    <w:abstractNumId w:val="331"/>
  </w:num>
  <w:num w:numId="199" w16cid:durableId="2036037631">
    <w:abstractNumId w:val="9"/>
  </w:num>
  <w:num w:numId="200" w16cid:durableId="619338302">
    <w:abstractNumId w:val="734"/>
  </w:num>
  <w:num w:numId="201" w16cid:durableId="33430522">
    <w:abstractNumId w:val="185"/>
  </w:num>
  <w:num w:numId="202" w16cid:durableId="375466472">
    <w:abstractNumId w:val="125"/>
  </w:num>
  <w:num w:numId="203" w16cid:durableId="2105834293">
    <w:abstractNumId w:val="604"/>
  </w:num>
  <w:num w:numId="204" w16cid:durableId="1391808559">
    <w:abstractNumId w:val="789"/>
  </w:num>
  <w:num w:numId="205" w16cid:durableId="1701317754">
    <w:abstractNumId w:val="707"/>
  </w:num>
  <w:num w:numId="206" w16cid:durableId="1420130298">
    <w:abstractNumId w:val="66"/>
  </w:num>
  <w:num w:numId="207" w16cid:durableId="1042288188">
    <w:abstractNumId w:val="659"/>
  </w:num>
  <w:num w:numId="208" w16cid:durableId="280964028">
    <w:abstractNumId w:val="132"/>
  </w:num>
  <w:num w:numId="209" w16cid:durableId="1518231267">
    <w:abstractNumId w:val="802"/>
  </w:num>
  <w:num w:numId="210" w16cid:durableId="1936086585">
    <w:abstractNumId w:val="410"/>
  </w:num>
  <w:num w:numId="211" w16cid:durableId="1960212682">
    <w:abstractNumId w:val="741"/>
  </w:num>
  <w:num w:numId="212" w16cid:durableId="219249720">
    <w:abstractNumId w:val="289"/>
  </w:num>
  <w:num w:numId="213" w16cid:durableId="1504052120">
    <w:abstractNumId w:val="504"/>
  </w:num>
  <w:num w:numId="214" w16cid:durableId="1278562087">
    <w:abstractNumId w:val="184"/>
  </w:num>
  <w:num w:numId="215" w16cid:durableId="1287925389">
    <w:abstractNumId w:val="112"/>
  </w:num>
  <w:num w:numId="216" w16cid:durableId="1736197096">
    <w:abstractNumId w:val="620"/>
  </w:num>
  <w:num w:numId="217" w16cid:durableId="570388931">
    <w:abstractNumId w:val="113"/>
  </w:num>
  <w:num w:numId="218" w16cid:durableId="379014886">
    <w:abstractNumId w:val="52"/>
  </w:num>
  <w:num w:numId="219" w16cid:durableId="711462679">
    <w:abstractNumId w:val="17"/>
  </w:num>
  <w:num w:numId="220" w16cid:durableId="982194811">
    <w:abstractNumId w:val="750"/>
  </w:num>
  <w:num w:numId="221" w16cid:durableId="1138647868">
    <w:abstractNumId w:val="157"/>
  </w:num>
  <w:num w:numId="222" w16cid:durableId="1502695943">
    <w:abstractNumId w:val="304"/>
  </w:num>
  <w:num w:numId="223" w16cid:durableId="1953048878">
    <w:abstractNumId w:val="560"/>
  </w:num>
  <w:num w:numId="224" w16cid:durableId="913049309">
    <w:abstractNumId w:val="531"/>
  </w:num>
  <w:num w:numId="225" w16cid:durableId="1236553144">
    <w:abstractNumId w:val="178"/>
  </w:num>
  <w:num w:numId="226" w16cid:durableId="1743990938">
    <w:abstractNumId w:val="8"/>
  </w:num>
  <w:num w:numId="227" w16cid:durableId="710766938">
    <w:abstractNumId w:val="526"/>
  </w:num>
  <w:num w:numId="228" w16cid:durableId="1135373368">
    <w:abstractNumId w:val="608"/>
  </w:num>
  <w:num w:numId="229" w16cid:durableId="1881628239">
    <w:abstractNumId w:val="584"/>
  </w:num>
  <w:num w:numId="230" w16cid:durableId="1580019639">
    <w:abstractNumId w:val="688"/>
  </w:num>
  <w:num w:numId="231" w16cid:durableId="81068068">
    <w:abstractNumId w:val="617"/>
  </w:num>
  <w:num w:numId="232" w16cid:durableId="974527618">
    <w:abstractNumId w:val="394"/>
  </w:num>
  <w:num w:numId="233" w16cid:durableId="1661272928">
    <w:abstractNumId w:val="527"/>
  </w:num>
  <w:num w:numId="234" w16cid:durableId="1753162339">
    <w:abstractNumId w:val="692"/>
  </w:num>
  <w:num w:numId="235" w16cid:durableId="714157003">
    <w:abstractNumId w:val="223"/>
  </w:num>
  <w:num w:numId="236" w16cid:durableId="171652862">
    <w:abstractNumId w:val="355"/>
  </w:num>
  <w:num w:numId="237" w16cid:durableId="1655262049">
    <w:abstractNumId w:val="473"/>
  </w:num>
  <w:num w:numId="238" w16cid:durableId="109520028">
    <w:abstractNumId w:val="567"/>
  </w:num>
  <w:num w:numId="239" w16cid:durableId="1626232213">
    <w:abstractNumId w:val="594"/>
  </w:num>
  <w:num w:numId="240" w16cid:durableId="976490307">
    <w:abstractNumId w:val="118"/>
  </w:num>
  <w:num w:numId="241" w16cid:durableId="1745714227">
    <w:abstractNumId w:val="631"/>
  </w:num>
  <w:num w:numId="242" w16cid:durableId="1805928011">
    <w:abstractNumId w:val="308"/>
  </w:num>
  <w:num w:numId="243" w16cid:durableId="1590895145">
    <w:abstractNumId w:val="117"/>
  </w:num>
  <w:num w:numId="244" w16cid:durableId="2082870112">
    <w:abstractNumId w:val="522"/>
  </w:num>
  <w:num w:numId="245" w16cid:durableId="2085254252">
    <w:abstractNumId w:val="31"/>
  </w:num>
  <w:num w:numId="246" w16cid:durableId="1662730587">
    <w:abstractNumId w:val="437"/>
  </w:num>
  <w:num w:numId="247" w16cid:durableId="86002475">
    <w:abstractNumId w:val="232"/>
  </w:num>
  <w:num w:numId="248" w16cid:durableId="2135519807">
    <w:abstractNumId w:val="385"/>
  </w:num>
  <w:num w:numId="249" w16cid:durableId="243416270">
    <w:abstractNumId w:val="341"/>
  </w:num>
  <w:num w:numId="250" w16cid:durableId="1461419131">
    <w:abstractNumId w:val="801"/>
  </w:num>
  <w:num w:numId="251" w16cid:durableId="1604727732">
    <w:abstractNumId w:val="466"/>
  </w:num>
  <w:num w:numId="252" w16cid:durableId="541283612">
    <w:abstractNumId w:val="105"/>
  </w:num>
  <w:num w:numId="253" w16cid:durableId="181821114">
    <w:abstractNumId w:val="693"/>
  </w:num>
  <w:num w:numId="254" w16cid:durableId="781000620">
    <w:abstractNumId w:val="669"/>
  </w:num>
  <w:num w:numId="255" w16cid:durableId="804546381">
    <w:abstractNumId w:val="714"/>
  </w:num>
  <w:num w:numId="256" w16cid:durableId="1723752799">
    <w:abstractNumId w:val="609"/>
  </w:num>
  <w:num w:numId="257" w16cid:durableId="894973995">
    <w:abstractNumId w:val="318"/>
  </w:num>
  <w:num w:numId="258" w16cid:durableId="1977638441">
    <w:abstractNumId w:val="15"/>
  </w:num>
  <w:num w:numId="259" w16cid:durableId="1380475245">
    <w:abstractNumId w:val="322"/>
  </w:num>
  <w:num w:numId="260" w16cid:durableId="235215525">
    <w:abstractNumId w:val="736"/>
  </w:num>
  <w:num w:numId="261" w16cid:durableId="1980071276">
    <w:abstractNumId w:val="242"/>
  </w:num>
  <w:num w:numId="262" w16cid:durableId="269969351">
    <w:abstractNumId w:val="503"/>
  </w:num>
  <w:num w:numId="263" w16cid:durableId="1957977425">
    <w:abstractNumId w:val="534"/>
  </w:num>
  <w:num w:numId="264" w16cid:durableId="313148925">
    <w:abstractNumId w:val="786"/>
  </w:num>
  <w:num w:numId="265" w16cid:durableId="1440877461">
    <w:abstractNumId w:val="188"/>
  </w:num>
  <w:num w:numId="266" w16cid:durableId="1399668509">
    <w:abstractNumId w:val="222"/>
  </w:num>
  <w:num w:numId="267" w16cid:durableId="65303315">
    <w:abstractNumId w:val="367"/>
  </w:num>
  <w:num w:numId="268" w16cid:durableId="310600409">
    <w:abstractNumId w:val="687"/>
  </w:num>
  <w:num w:numId="269" w16cid:durableId="1285775482">
    <w:abstractNumId w:val="710"/>
  </w:num>
  <w:num w:numId="270" w16cid:durableId="1537699931">
    <w:abstractNumId w:val="588"/>
  </w:num>
  <w:num w:numId="271" w16cid:durableId="871498694">
    <w:abstractNumId w:val="524"/>
  </w:num>
  <w:num w:numId="272" w16cid:durableId="397139">
    <w:abstractNumId w:val="585"/>
  </w:num>
  <w:num w:numId="273" w16cid:durableId="1539969745">
    <w:abstractNumId w:val="655"/>
  </w:num>
  <w:num w:numId="274" w16cid:durableId="1762414643">
    <w:abstractNumId w:val="398"/>
  </w:num>
  <w:num w:numId="275" w16cid:durableId="1851603633">
    <w:abstractNumId w:val="353"/>
  </w:num>
  <w:num w:numId="276" w16cid:durableId="27025054">
    <w:abstractNumId w:val="5"/>
  </w:num>
  <w:num w:numId="277" w16cid:durableId="1128552549">
    <w:abstractNumId w:val="7"/>
  </w:num>
  <w:num w:numId="278" w16cid:durableId="662898201">
    <w:abstractNumId w:val="777"/>
  </w:num>
  <w:num w:numId="279" w16cid:durableId="1184590567">
    <w:abstractNumId w:val="204"/>
  </w:num>
  <w:num w:numId="280" w16cid:durableId="1839881626">
    <w:abstractNumId w:val="350"/>
  </w:num>
  <w:num w:numId="281" w16cid:durableId="1977222699">
    <w:abstractNumId w:val="479"/>
  </w:num>
  <w:num w:numId="282" w16cid:durableId="554393754">
    <w:abstractNumId w:val="497"/>
  </w:num>
  <w:num w:numId="283" w16cid:durableId="880895557">
    <w:abstractNumId w:val="70"/>
  </w:num>
  <w:num w:numId="284" w16cid:durableId="738942772">
    <w:abstractNumId w:val="13"/>
  </w:num>
  <w:num w:numId="285" w16cid:durableId="1117069027">
    <w:abstractNumId w:val="207"/>
  </w:num>
  <w:num w:numId="286" w16cid:durableId="1452821912">
    <w:abstractNumId w:val="347"/>
  </w:num>
  <w:num w:numId="287" w16cid:durableId="845286408">
    <w:abstractNumId w:val="90"/>
  </w:num>
  <w:num w:numId="288" w16cid:durableId="1509101108">
    <w:abstractNumId w:val="134"/>
  </w:num>
  <w:num w:numId="289" w16cid:durableId="2147159322">
    <w:abstractNumId w:val="638"/>
  </w:num>
  <w:num w:numId="290" w16cid:durableId="1352494896">
    <w:abstractNumId w:val="448"/>
  </w:num>
  <w:num w:numId="291" w16cid:durableId="308943252">
    <w:abstractNumId w:val="412"/>
  </w:num>
  <w:num w:numId="292" w16cid:durableId="1035233143">
    <w:abstractNumId w:val="226"/>
  </w:num>
  <w:num w:numId="293" w16cid:durableId="1175074710">
    <w:abstractNumId w:val="167"/>
  </w:num>
  <w:num w:numId="294" w16cid:durableId="1098794442">
    <w:abstractNumId w:val="564"/>
  </w:num>
  <w:num w:numId="295" w16cid:durableId="218178674">
    <w:abstractNumId w:val="149"/>
  </w:num>
  <w:num w:numId="296" w16cid:durableId="1181435224">
    <w:abstractNumId w:val="361"/>
  </w:num>
  <w:num w:numId="297" w16cid:durableId="1363631452">
    <w:abstractNumId w:val="592"/>
  </w:num>
  <w:num w:numId="298" w16cid:durableId="941107089">
    <w:abstractNumId w:val="60"/>
  </w:num>
  <w:num w:numId="299" w16cid:durableId="402878936">
    <w:abstractNumId w:val="485"/>
  </w:num>
  <w:num w:numId="300" w16cid:durableId="955333346">
    <w:abstractNumId w:val="700"/>
  </w:num>
  <w:num w:numId="301" w16cid:durableId="1788163070">
    <w:abstractNumId w:val="255"/>
  </w:num>
  <w:num w:numId="302" w16cid:durableId="671222533">
    <w:abstractNumId w:val="345"/>
  </w:num>
  <w:num w:numId="303" w16cid:durableId="1360014393">
    <w:abstractNumId w:val="644"/>
  </w:num>
  <w:num w:numId="304" w16cid:durableId="334845461">
    <w:abstractNumId w:val="33"/>
  </w:num>
  <w:num w:numId="305" w16cid:durableId="346640489">
    <w:abstractNumId w:val="158"/>
  </w:num>
  <w:num w:numId="306" w16cid:durableId="635262756">
    <w:abstractNumId w:val="744"/>
  </w:num>
  <w:num w:numId="307" w16cid:durableId="87309839">
    <w:abstractNumId w:val="303"/>
  </w:num>
  <w:num w:numId="308" w16cid:durableId="87581925">
    <w:abstractNumId w:val="602"/>
  </w:num>
  <w:num w:numId="309" w16cid:durableId="1892616123">
    <w:abstractNumId w:val="772"/>
  </w:num>
  <w:num w:numId="310" w16cid:durableId="495998407">
    <w:abstractNumId w:val="62"/>
  </w:num>
  <w:num w:numId="311" w16cid:durableId="272984058">
    <w:abstractNumId w:val="757"/>
  </w:num>
  <w:num w:numId="312" w16cid:durableId="2016805596">
    <w:abstractNumId w:val="803"/>
  </w:num>
  <w:num w:numId="313" w16cid:durableId="1009451469">
    <w:abstractNumId w:val="754"/>
  </w:num>
  <w:num w:numId="314" w16cid:durableId="925460574">
    <w:abstractNumId w:val="766"/>
  </w:num>
  <w:num w:numId="315" w16cid:durableId="120342958">
    <w:abstractNumId w:val="163"/>
  </w:num>
  <w:num w:numId="316" w16cid:durableId="718358229">
    <w:abstractNumId w:val="472"/>
  </w:num>
  <w:num w:numId="317" w16cid:durableId="1778790114">
    <w:abstractNumId w:val="202"/>
  </w:num>
  <w:num w:numId="318" w16cid:durableId="173544472">
    <w:abstractNumId w:val="65"/>
  </w:num>
  <w:num w:numId="319" w16cid:durableId="396590991">
    <w:abstractNumId w:val="726"/>
  </w:num>
  <w:num w:numId="320" w16cid:durableId="2029746634">
    <w:abstractNumId w:val="568"/>
  </w:num>
  <w:num w:numId="321" w16cid:durableId="970213694">
    <w:abstractNumId w:val="431"/>
  </w:num>
  <w:num w:numId="322" w16cid:durableId="816652183">
    <w:abstractNumId w:val="32"/>
  </w:num>
  <w:num w:numId="323" w16cid:durableId="664557006">
    <w:abstractNumId w:val="575"/>
  </w:num>
  <w:num w:numId="324" w16cid:durableId="1182162038">
    <w:abstractNumId w:val="493"/>
  </w:num>
  <w:num w:numId="325" w16cid:durableId="1311052909">
    <w:abstractNumId w:val="690"/>
  </w:num>
  <w:num w:numId="326" w16cid:durableId="1215435338">
    <w:abstractNumId w:val="509"/>
  </w:num>
  <w:num w:numId="327" w16cid:durableId="1955283217">
    <w:abstractNumId w:val="453"/>
  </w:num>
  <w:num w:numId="328" w16cid:durableId="485366913">
    <w:abstractNumId w:val="36"/>
  </w:num>
  <w:num w:numId="329" w16cid:durableId="2063600726">
    <w:abstractNumId w:val="474"/>
  </w:num>
  <w:num w:numId="330" w16cid:durableId="93866680">
    <w:abstractNumId w:val="782"/>
  </w:num>
  <w:num w:numId="331" w16cid:durableId="373892614">
    <w:abstractNumId w:val="306"/>
  </w:num>
  <w:num w:numId="332" w16cid:durableId="801074746">
    <w:abstractNumId w:val="450"/>
  </w:num>
  <w:num w:numId="333" w16cid:durableId="1492410772">
    <w:abstractNumId w:val="550"/>
  </w:num>
  <w:num w:numId="334" w16cid:durableId="1258556728">
    <w:abstractNumId w:val="111"/>
  </w:num>
  <w:num w:numId="335" w16cid:durableId="1643148775">
    <w:abstractNumId w:val="663"/>
  </w:num>
  <w:num w:numId="336" w16cid:durableId="1194660085">
    <w:abstractNumId w:val="717"/>
  </w:num>
  <w:num w:numId="337" w16cid:durableId="2113625793">
    <w:abstractNumId w:val="645"/>
  </w:num>
  <w:num w:numId="338" w16cid:durableId="1010067956">
    <w:abstractNumId w:val="440"/>
  </w:num>
  <w:num w:numId="339" w16cid:durableId="797187102">
    <w:abstractNumId w:val="698"/>
  </w:num>
  <w:num w:numId="340" w16cid:durableId="1236552031">
    <w:abstractNumId w:val="508"/>
  </w:num>
  <w:num w:numId="341" w16cid:durableId="1988128586">
    <w:abstractNumId w:val="510"/>
  </w:num>
  <w:num w:numId="342" w16cid:durableId="1657494158">
    <w:abstractNumId w:val="366"/>
  </w:num>
  <w:num w:numId="343" w16cid:durableId="1499467732">
    <w:abstractNumId w:val="352"/>
  </w:num>
  <w:num w:numId="344" w16cid:durableId="71855597">
    <w:abstractNumId w:val="28"/>
  </w:num>
  <w:num w:numId="345" w16cid:durableId="1424186528">
    <w:abstractNumId w:val="511"/>
  </w:num>
  <w:num w:numId="346" w16cid:durableId="1648169757">
    <w:abstractNumId w:val="737"/>
  </w:num>
  <w:num w:numId="347" w16cid:durableId="1393692551">
    <w:abstractNumId w:val="728"/>
  </w:num>
  <w:num w:numId="348" w16cid:durableId="1627199352">
    <w:abstractNumId w:val="538"/>
  </w:num>
  <w:num w:numId="349" w16cid:durableId="1575772461">
    <w:abstractNumId w:val="193"/>
  </w:num>
  <w:num w:numId="350" w16cid:durableId="888884072">
    <w:abstractNumId w:val="684"/>
  </w:num>
  <w:num w:numId="351" w16cid:durableId="634407927">
    <w:abstractNumId w:val="727"/>
  </w:num>
  <w:num w:numId="352" w16cid:durableId="1332221084">
    <w:abstractNumId w:val="20"/>
  </w:num>
  <w:num w:numId="353" w16cid:durableId="64690655">
    <w:abstractNumId w:val="583"/>
  </w:num>
  <w:num w:numId="354" w16cid:durableId="1603150373">
    <w:abstractNumId w:val="482"/>
  </w:num>
  <w:num w:numId="355" w16cid:durableId="1146704314">
    <w:abstractNumId w:val="307"/>
  </w:num>
  <w:num w:numId="356" w16cid:durableId="491799321">
    <w:abstractNumId w:val="217"/>
  </w:num>
  <w:num w:numId="357" w16cid:durableId="486435971">
    <w:abstractNumId w:val="454"/>
  </w:num>
  <w:num w:numId="358" w16cid:durableId="1830362777">
    <w:abstractNumId w:val="328"/>
  </w:num>
  <w:num w:numId="359" w16cid:durableId="1155104374">
    <w:abstractNumId w:val="248"/>
  </w:num>
  <w:num w:numId="360" w16cid:durableId="1270508060">
    <w:abstractNumId w:val="600"/>
  </w:num>
  <w:num w:numId="361" w16cid:durableId="1912889726">
    <w:abstractNumId w:val="56"/>
  </w:num>
  <w:num w:numId="362" w16cid:durableId="1224636299">
    <w:abstractNumId w:val="581"/>
  </w:num>
  <w:num w:numId="363" w16cid:durableId="444927584">
    <w:abstractNumId w:val="230"/>
  </w:num>
  <w:num w:numId="364" w16cid:durableId="1490973314">
    <w:abstractNumId w:val="219"/>
  </w:num>
  <w:num w:numId="365" w16cid:durableId="1136875486">
    <w:abstractNumId w:val="215"/>
  </w:num>
  <w:num w:numId="366" w16cid:durableId="801113976">
    <w:abstractNumId w:val="764"/>
  </w:num>
  <w:num w:numId="367" w16cid:durableId="1976984689">
    <w:abstractNumId w:val="292"/>
  </w:num>
  <w:num w:numId="368" w16cid:durableId="185405620">
    <w:abstractNumId w:val="718"/>
  </w:num>
  <w:num w:numId="369" w16cid:durableId="310645560">
    <w:abstractNumId w:val="45"/>
  </w:num>
  <w:num w:numId="370" w16cid:durableId="415788351">
    <w:abstractNumId w:val="407"/>
  </w:num>
  <w:num w:numId="371" w16cid:durableId="1612009291">
    <w:abstractNumId w:val="719"/>
  </w:num>
  <w:num w:numId="372" w16cid:durableId="845949263">
    <w:abstractNumId w:val="203"/>
  </w:num>
  <w:num w:numId="373" w16cid:durableId="1847356071">
    <w:abstractNumId w:val="712"/>
  </w:num>
  <w:num w:numId="374" w16cid:durableId="972754368">
    <w:abstractNumId w:val="317"/>
  </w:num>
  <w:num w:numId="375" w16cid:durableId="360665225">
    <w:abstractNumId w:val="115"/>
  </w:num>
  <w:num w:numId="376" w16cid:durableId="904798335">
    <w:abstractNumId w:val="773"/>
  </w:num>
  <w:num w:numId="377" w16cid:durableId="17171438">
    <w:abstractNumId w:val="671"/>
  </w:num>
  <w:num w:numId="378" w16cid:durableId="170994893">
    <w:abstractNumId w:val="635"/>
  </w:num>
  <w:num w:numId="379" w16cid:durableId="443305184">
    <w:abstractNumId w:val="183"/>
  </w:num>
  <w:num w:numId="380" w16cid:durableId="1644235385">
    <w:abstractNumId w:val="697"/>
  </w:num>
  <w:num w:numId="381" w16cid:durableId="10498690">
    <w:abstractNumId w:val="639"/>
  </w:num>
  <w:num w:numId="382" w16cid:durableId="1949122396">
    <w:abstractNumId w:val="251"/>
  </w:num>
  <w:num w:numId="383" w16cid:durableId="1061173865">
    <w:abstractNumId w:val="196"/>
  </w:num>
  <w:num w:numId="384" w16cid:durableId="489709486">
    <w:abstractNumId w:val="3"/>
  </w:num>
  <w:num w:numId="385" w16cid:durableId="859508228">
    <w:abstractNumId w:val="21"/>
  </w:num>
  <w:num w:numId="386" w16cid:durableId="2043743544">
    <w:abstractNumId w:val="64"/>
  </w:num>
  <w:num w:numId="387" w16cid:durableId="467164176">
    <w:abstractNumId w:val="279"/>
  </w:num>
  <w:num w:numId="388" w16cid:durableId="597517456">
    <w:abstractNumId w:val="75"/>
  </w:num>
  <w:num w:numId="389" w16cid:durableId="1282035215">
    <w:abstractNumId w:val="543"/>
  </w:num>
  <w:num w:numId="390" w16cid:durableId="1511211638">
    <w:abstractNumId w:val="336"/>
  </w:num>
  <w:num w:numId="391" w16cid:durableId="940141697">
    <w:abstractNumId w:val="339"/>
  </w:num>
  <w:num w:numId="392" w16cid:durableId="1352756893">
    <w:abstractNumId w:val="395"/>
  </w:num>
  <w:num w:numId="393" w16cid:durableId="1585458810">
    <w:abstractNumId w:val="119"/>
  </w:num>
  <w:num w:numId="394" w16cid:durableId="1950622069">
    <w:abstractNumId w:val="424"/>
  </w:num>
  <w:num w:numId="395" w16cid:durableId="1606496400">
    <w:abstractNumId w:val="335"/>
  </w:num>
  <w:num w:numId="396" w16cid:durableId="281963102">
    <w:abstractNumId w:val="214"/>
  </w:num>
  <w:num w:numId="397" w16cid:durableId="950745552">
    <w:abstractNumId w:val="243"/>
  </w:num>
  <w:num w:numId="398" w16cid:durableId="1264651030">
    <w:abstractNumId w:val="296"/>
  </w:num>
  <w:num w:numId="399" w16cid:durableId="255291884">
    <w:abstractNumId w:val="390"/>
  </w:num>
  <w:num w:numId="400" w16cid:durableId="1212620989">
    <w:abstractNumId w:val="14"/>
  </w:num>
  <w:num w:numId="401" w16cid:durableId="925382851">
    <w:abstractNumId w:val="128"/>
  </w:num>
  <w:num w:numId="402" w16cid:durableId="186139757">
    <w:abstractNumId w:val="391"/>
  </w:num>
  <w:num w:numId="403" w16cid:durableId="1666123810">
    <w:abstractNumId w:val="458"/>
  </w:num>
  <w:num w:numId="404" w16cid:durableId="1885750123">
    <w:abstractNumId w:val="577"/>
  </w:num>
  <w:num w:numId="405" w16cid:durableId="1820228511">
    <w:abstractNumId w:val="574"/>
  </w:num>
  <w:num w:numId="406" w16cid:durableId="1831630887">
    <w:abstractNumId w:val="387"/>
  </w:num>
  <w:num w:numId="407" w16cid:durableId="636910833">
    <w:abstractNumId w:val="755"/>
  </w:num>
  <w:num w:numId="408" w16cid:durableId="1586112108">
    <w:abstractNumId w:val="488"/>
  </w:num>
  <w:num w:numId="409" w16cid:durableId="1239483987">
    <w:abstractNumId w:val="647"/>
  </w:num>
  <w:num w:numId="410" w16cid:durableId="1656759208">
    <w:abstractNumId w:val="210"/>
  </w:num>
  <w:num w:numId="411" w16cid:durableId="1009605229">
    <w:abstractNumId w:val="557"/>
  </w:num>
  <w:num w:numId="412" w16cid:durableId="710811082">
    <w:abstractNumId w:val="86"/>
  </w:num>
  <w:num w:numId="413" w16cid:durableId="556017899">
    <w:abstractNumId w:val="237"/>
  </w:num>
  <w:num w:numId="414" w16cid:durableId="756172347">
    <w:abstractNumId w:val="57"/>
  </w:num>
  <w:num w:numId="415" w16cid:durableId="1768303889">
    <w:abstractNumId w:val="43"/>
  </w:num>
  <w:num w:numId="416" w16cid:durableId="1313410352">
    <w:abstractNumId w:val="616"/>
  </w:num>
  <w:num w:numId="417" w16cid:durableId="1368530898">
    <w:abstractNumId w:val="779"/>
  </w:num>
  <w:num w:numId="418" w16cid:durableId="1425371186">
    <w:abstractNumId w:val="771"/>
  </w:num>
  <w:num w:numId="419" w16cid:durableId="2009596898">
    <w:abstractNumId w:val="430"/>
  </w:num>
  <w:num w:numId="420" w16cid:durableId="290404035">
    <w:abstractNumId w:val="548"/>
  </w:num>
  <w:num w:numId="421" w16cid:durableId="236483171">
    <w:abstractNumId w:val="434"/>
  </w:num>
  <w:num w:numId="422" w16cid:durableId="1021512850">
    <w:abstractNumId w:val="529"/>
  </w:num>
  <w:num w:numId="423" w16cid:durableId="808329207">
    <w:abstractNumId w:val="35"/>
  </w:num>
  <w:num w:numId="424" w16cid:durableId="730349823">
    <w:abstractNumId w:val="414"/>
  </w:num>
  <w:num w:numId="425" w16cid:durableId="1090813040">
    <w:abstractNumId w:val="2"/>
  </w:num>
  <w:num w:numId="426" w16cid:durableId="161623018">
    <w:abstractNumId w:val="537"/>
  </w:num>
  <w:num w:numId="427" w16cid:durableId="147213755">
    <w:abstractNumId w:val="381"/>
  </w:num>
  <w:num w:numId="428" w16cid:durableId="152570528">
    <w:abstractNumId w:val="411"/>
  </w:num>
  <w:num w:numId="429" w16cid:durableId="2904031">
    <w:abstractNumId w:val="38"/>
  </w:num>
  <w:num w:numId="430" w16cid:durableId="690184350">
    <w:abstractNumId w:val="197"/>
  </w:num>
  <w:num w:numId="431" w16cid:durableId="514346317">
    <w:abstractNumId w:val="637"/>
  </w:num>
  <w:num w:numId="432" w16cid:durableId="738598133">
    <w:abstractNumId w:val="547"/>
  </w:num>
  <w:num w:numId="433" w16cid:durableId="924994753">
    <w:abstractNumId w:val="61"/>
  </w:num>
  <w:num w:numId="434" w16cid:durableId="82148482">
    <w:abstractNumId w:val="208"/>
  </w:num>
  <w:num w:numId="435" w16cid:durableId="629828169">
    <w:abstractNumId w:val="413"/>
  </w:num>
  <w:num w:numId="436" w16cid:durableId="397047962">
    <w:abstractNumId w:val="471"/>
  </w:num>
  <w:num w:numId="437" w16cid:durableId="2064020792">
    <w:abstractNumId w:val="40"/>
  </w:num>
  <w:num w:numId="438" w16cid:durableId="1576696768">
    <w:abstractNumId w:val="349"/>
  </w:num>
  <w:num w:numId="439" w16cid:durableId="2001495316">
    <w:abstractNumId w:val="358"/>
  </w:num>
  <w:num w:numId="440" w16cid:durableId="758715845">
    <w:abstractNumId w:val="776"/>
  </w:num>
  <w:num w:numId="441" w16cid:durableId="1241597611">
    <w:abstractNumId w:val="720"/>
  </w:num>
  <w:num w:numId="442" w16cid:durableId="840662090">
    <w:abstractNumId w:val="563"/>
  </w:num>
  <w:num w:numId="443" w16cid:durableId="874536089">
    <w:abstractNumId w:val="267"/>
  </w:num>
  <w:num w:numId="444" w16cid:durableId="1241212045">
    <w:abstractNumId w:val="746"/>
  </w:num>
  <w:num w:numId="445" w16cid:durableId="1936747929">
    <w:abstractNumId w:val="691"/>
  </w:num>
  <w:num w:numId="446" w16cid:durableId="798112318">
    <w:abstractNumId w:val="470"/>
  </w:num>
  <w:num w:numId="447" w16cid:durableId="1743258568">
    <w:abstractNumId w:val="365"/>
  </w:num>
  <w:num w:numId="448" w16cid:durableId="583879104">
    <w:abstractNumId w:val="475"/>
  </w:num>
  <w:num w:numId="449" w16cid:durableId="2043749440">
    <w:abstractNumId w:val="120"/>
  </w:num>
  <w:num w:numId="450" w16cid:durableId="249125712">
    <w:abstractNumId w:val="74"/>
  </w:num>
  <w:num w:numId="451" w16cid:durableId="389499674">
    <w:abstractNumId w:val="648"/>
  </w:num>
  <w:num w:numId="452" w16cid:durableId="764499254">
    <w:abstractNumId w:val="174"/>
  </w:num>
  <w:num w:numId="453" w16cid:durableId="1137794377">
    <w:abstractNumId w:val="405"/>
  </w:num>
  <w:num w:numId="454" w16cid:durableId="1693188860">
    <w:abstractNumId w:val="694"/>
  </w:num>
  <w:num w:numId="455" w16cid:durableId="1813213080">
    <w:abstractNumId w:val="212"/>
  </w:num>
  <w:num w:numId="456" w16cid:durableId="2045324707">
    <w:abstractNumId w:val="283"/>
  </w:num>
  <w:num w:numId="457" w16cid:durableId="1063528153">
    <w:abstractNumId w:val="284"/>
  </w:num>
  <w:num w:numId="458" w16cid:durableId="1008824833">
    <w:abstractNumId w:val="34"/>
  </w:num>
  <w:num w:numId="459" w16cid:durableId="518157646">
    <w:abstractNumId w:val="334"/>
  </w:num>
  <w:num w:numId="460" w16cid:durableId="1635911043">
    <w:abstractNumId w:val="46"/>
  </w:num>
  <w:num w:numId="461" w16cid:durableId="22485212">
    <w:abstractNumId w:val="324"/>
  </w:num>
  <w:num w:numId="462" w16cid:durableId="43798537">
    <w:abstractNumId w:val="599"/>
  </w:num>
  <w:num w:numId="463" w16cid:durableId="1254318031">
    <w:abstractNumId w:val="302"/>
  </w:num>
  <w:num w:numId="464" w16cid:durableId="1562210361">
    <w:abstractNumId w:val="205"/>
  </w:num>
  <w:num w:numId="465" w16cid:durableId="1549340431">
    <w:abstractNumId w:val="68"/>
  </w:num>
  <w:num w:numId="466" w16cid:durableId="2062097220">
    <w:abstractNumId w:val="444"/>
  </w:num>
  <w:num w:numId="467" w16cid:durableId="802230866">
    <w:abstractNumId w:val="447"/>
  </w:num>
  <w:num w:numId="468" w16cid:durableId="1390612492">
    <w:abstractNumId w:val="78"/>
  </w:num>
  <w:num w:numId="469" w16cid:durableId="887112951">
    <w:abstractNumId w:val="258"/>
  </w:num>
  <w:num w:numId="470" w16cid:durableId="456797812">
    <w:abstractNumId w:val="53"/>
  </w:num>
  <w:num w:numId="471" w16cid:durableId="468595663">
    <w:abstractNumId w:val="441"/>
  </w:num>
  <w:num w:numId="472" w16cid:durableId="902912783">
    <w:abstractNumId w:val="288"/>
  </w:num>
  <w:num w:numId="473" w16cid:durableId="1286809450">
    <w:abstractNumId w:val="151"/>
  </w:num>
  <w:num w:numId="474" w16cid:durableId="1724595541">
    <w:abstractNumId w:val="6"/>
  </w:num>
  <w:num w:numId="475" w16cid:durableId="1394307313">
    <w:abstractNumId w:val="438"/>
  </w:num>
  <w:num w:numId="476" w16cid:durableId="8994161">
    <w:abstractNumId w:val="295"/>
  </w:num>
  <w:num w:numId="477" w16cid:durableId="833573570">
    <w:abstractNumId w:val="566"/>
  </w:num>
  <w:num w:numId="478" w16cid:durableId="97338198">
    <w:abstractNumId w:val="565"/>
  </w:num>
  <w:num w:numId="479" w16cid:durableId="2122987595">
    <w:abstractNumId w:val="321"/>
  </w:num>
  <w:num w:numId="480" w16cid:durableId="1071193977">
    <w:abstractNumId w:val="384"/>
  </w:num>
  <w:num w:numId="481" w16cid:durableId="1924677631">
    <w:abstractNumId w:val="483"/>
  </w:num>
  <w:num w:numId="482" w16cid:durableId="602104268">
    <w:abstractNumId w:val="173"/>
  </w:num>
  <w:num w:numId="483" w16cid:durableId="1942028410">
    <w:abstractNumId w:val="280"/>
  </w:num>
  <w:num w:numId="484" w16cid:durableId="1992560639">
    <w:abstractNumId w:val="678"/>
  </w:num>
  <w:num w:numId="485" w16cid:durableId="300774158">
    <w:abstractNumId w:val="300"/>
  </w:num>
  <w:num w:numId="486" w16cid:durableId="1005519635">
    <w:abstractNumId w:val="425"/>
  </w:num>
  <w:num w:numId="487" w16cid:durableId="564342518">
    <w:abstractNumId w:val="421"/>
  </w:num>
  <w:num w:numId="488" w16cid:durableId="1897399581">
    <w:abstractNumId w:val="363"/>
  </w:num>
  <w:num w:numId="489" w16cid:durableId="296374429">
    <w:abstractNumId w:val="787"/>
  </w:num>
  <w:num w:numId="490" w16cid:durableId="151215598">
    <w:abstractNumId w:val="360"/>
  </w:num>
  <w:num w:numId="491" w16cid:durableId="29764657">
    <w:abstractNumId w:val="99"/>
  </w:num>
  <w:num w:numId="492" w16cid:durableId="525489406">
    <w:abstractNumId w:val="696"/>
  </w:num>
  <w:num w:numId="493" w16cid:durableId="1829133078">
    <w:abstractNumId w:val="494"/>
  </w:num>
  <w:num w:numId="494" w16cid:durableId="1908494298">
    <w:abstractNumId w:val="775"/>
  </w:num>
  <w:num w:numId="495" w16cid:durableId="483930335">
    <w:abstractNumId w:val="146"/>
  </w:num>
  <w:num w:numId="496" w16cid:durableId="1798907989">
    <w:abstractNumId w:val="354"/>
  </w:num>
  <w:num w:numId="497" w16cid:durableId="1232471789">
    <w:abstractNumId w:val="282"/>
  </w:num>
  <w:num w:numId="498" w16cid:durableId="80883005">
    <w:abstractNumId w:val="377"/>
  </w:num>
  <w:num w:numId="499" w16cid:durableId="1838034538">
    <w:abstractNumId w:val="297"/>
  </w:num>
  <w:num w:numId="500" w16cid:durableId="2008749727">
    <w:abstractNumId w:val="277"/>
  </w:num>
  <w:num w:numId="501" w16cid:durableId="1785149328">
    <w:abstractNumId w:val="632"/>
  </w:num>
  <w:num w:numId="502" w16cid:durableId="63916669">
    <w:abstractNumId w:val="572"/>
  </w:num>
  <w:num w:numId="503" w16cid:durableId="1600869638">
    <w:abstractNumId w:val="457"/>
    <w:lvlOverride w:ilvl="0">
      <w:startOverride w:val="1"/>
    </w:lvlOverride>
  </w:num>
  <w:num w:numId="504" w16cid:durableId="1646204070">
    <w:abstractNumId w:val="371"/>
  </w:num>
  <w:num w:numId="505" w16cid:durableId="420764818">
    <w:abstractNumId w:val="457"/>
    <w:lvlOverride w:ilvl="0">
      <w:startOverride w:val="1"/>
    </w:lvlOverride>
  </w:num>
  <w:num w:numId="506" w16cid:durableId="771365855">
    <w:abstractNumId w:val="579"/>
  </w:num>
  <w:num w:numId="507" w16cid:durableId="851797742">
    <w:abstractNumId w:val="457"/>
    <w:lvlOverride w:ilvl="0">
      <w:startOverride w:val="1"/>
    </w:lvlOverride>
  </w:num>
  <w:num w:numId="508" w16cid:durableId="1355110930">
    <w:abstractNumId w:val="179"/>
    <w:lvlOverride w:ilvl="0">
      <w:startOverride w:val="1"/>
    </w:lvlOverride>
  </w:num>
  <w:num w:numId="509" w16cid:durableId="1946041117">
    <w:abstractNumId w:val="457"/>
    <w:lvlOverride w:ilvl="0">
      <w:startOverride w:val="1"/>
    </w:lvlOverride>
  </w:num>
  <w:num w:numId="510" w16cid:durableId="1942452512">
    <w:abstractNumId w:val="179"/>
    <w:lvlOverride w:ilvl="0">
      <w:startOverride w:val="1"/>
    </w:lvlOverride>
  </w:num>
  <w:num w:numId="511" w16cid:durableId="12538412">
    <w:abstractNumId w:val="179"/>
    <w:lvlOverride w:ilvl="0">
      <w:startOverride w:val="1"/>
    </w:lvlOverride>
  </w:num>
  <w:num w:numId="512" w16cid:durableId="1128469026">
    <w:abstractNumId w:val="179"/>
    <w:lvlOverride w:ilvl="0">
      <w:startOverride w:val="1"/>
    </w:lvlOverride>
  </w:num>
  <w:num w:numId="513" w16cid:durableId="1902406635">
    <w:abstractNumId w:val="179"/>
    <w:lvlOverride w:ilvl="0">
      <w:startOverride w:val="1"/>
    </w:lvlOverride>
  </w:num>
  <w:num w:numId="514" w16cid:durableId="1626496959">
    <w:abstractNumId w:val="179"/>
    <w:lvlOverride w:ilvl="0">
      <w:startOverride w:val="1"/>
    </w:lvlOverride>
  </w:num>
  <w:num w:numId="515" w16cid:durableId="1332636851">
    <w:abstractNumId w:val="179"/>
    <w:lvlOverride w:ilvl="0">
      <w:startOverride w:val="1"/>
    </w:lvlOverride>
  </w:num>
  <w:num w:numId="516" w16cid:durableId="1389647508">
    <w:abstractNumId w:val="738"/>
  </w:num>
  <w:num w:numId="517" w16cid:durableId="1365787128">
    <w:abstractNumId w:val="228"/>
  </w:num>
  <w:num w:numId="518" w16cid:durableId="1284574405">
    <w:abstractNumId w:val="640"/>
  </w:num>
  <w:num w:numId="519" w16cid:durableId="1517648473">
    <w:abstractNumId w:val="449"/>
  </w:num>
  <w:num w:numId="520" w16cid:durableId="143355755">
    <w:abstractNumId w:val="643"/>
  </w:num>
  <w:num w:numId="521" w16cid:durableId="620771950">
    <w:abstractNumId w:val="71"/>
  </w:num>
  <w:num w:numId="522" w16cid:durableId="1026370448">
    <w:abstractNumId w:val="286"/>
  </w:num>
  <w:num w:numId="523" w16cid:durableId="1638876466">
    <w:abstractNumId w:val="420"/>
  </w:num>
  <w:num w:numId="524" w16cid:durableId="1010984705">
    <w:abstractNumId w:val="401"/>
  </w:num>
  <w:num w:numId="525" w16cid:durableId="978920266">
    <w:abstractNumId w:val="723"/>
  </w:num>
  <w:num w:numId="526" w16cid:durableId="1670477522">
    <w:abstractNumId w:val="329"/>
  </w:num>
  <w:num w:numId="527" w16cid:durableId="1708066398">
    <w:abstractNumId w:val="261"/>
  </w:num>
  <w:num w:numId="528" w16cid:durableId="1452670988">
    <w:abstractNumId w:val="703"/>
  </w:num>
  <w:num w:numId="529" w16cid:durableId="391343707">
    <w:abstractNumId w:val="436"/>
  </w:num>
  <w:num w:numId="530" w16cid:durableId="1794441696">
    <w:abstractNumId w:val="753"/>
  </w:num>
  <w:num w:numId="531" w16cid:durableId="706445043">
    <w:abstractNumId w:val="235"/>
  </w:num>
  <w:num w:numId="532" w16cid:durableId="1624968919">
    <w:abstractNumId w:val="301"/>
  </w:num>
  <w:num w:numId="533" w16cid:durableId="1861628636">
    <w:abstractNumId w:val="556"/>
  </w:num>
  <w:num w:numId="534" w16cid:durableId="288053683">
    <w:abstractNumId w:val="517"/>
  </w:num>
  <w:num w:numId="535" w16cid:durableId="1533689583">
    <w:abstractNumId w:val="23"/>
  </w:num>
  <w:num w:numId="536" w16cid:durableId="1981379620">
    <w:abstractNumId w:val="486"/>
  </w:num>
  <w:num w:numId="537" w16cid:durableId="1426152605">
    <w:abstractNumId w:val="250"/>
  </w:num>
  <w:num w:numId="538" w16cid:durableId="409232059">
    <w:abstractNumId w:val="181"/>
  </w:num>
  <w:num w:numId="539" w16cid:durableId="2138638935">
    <w:abstractNumId w:val="607"/>
  </w:num>
  <w:num w:numId="540" w16cid:durableId="582688053">
    <w:abstractNumId w:val="73"/>
  </w:num>
  <w:num w:numId="541" w16cid:durableId="1468235282">
    <w:abstractNumId w:val="108"/>
  </w:num>
  <w:num w:numId="542" w16cid:durableId="598874952">
    <w:abstractNumId w:val="462"/>
  </w:num>
  <w:num w:numId="543" w16cid:durableId="1638142470">
    <w:abstractNumId w:val="459"/>
  </w:num>
  <w:num w:numId="544" w16cid:durableId="1528366630">
    <w:abstractNumId w:val="525"/>
  </w:num>
  <w:num w:numId="545" w16cid:durableId="1332373274">
    <w:abstractNumId w:val="523"/>
  </w:num>
  <w:num w:numId="546" w16cid:durableId="1022777320">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7" w16cid:durableId="1974825817">
    <w:abstractNumId w:val="88"/>
  </w:num>
  <w:num w:numId="548" w16cid:durableId="1681733277">
    <w:abstractNumId w:val="460"/>
  </w:num>
  <w:num w:numId="549" w16cid:durableId="2018190515">
    <w:abstractNumId w:val="37"/>
  </w:num>
  <w:num w:numId="550" w16cid:durableId="2039233211">
    <w:abstractNumId w:val="164"/>
  </w:num>
  <w:num w:numId="551" w16cid:durableId="458642874">
    <w:abstractNumId w:val="595"/>
  </w:num>
  <w:num w:numId="552" w16cid:durableId="520555858">
    <w:abstractNumId w:val="451"/>
  </w:num>
  <w:num w:numId="553" w16cid:durableId="412316973">
    <w:abstractNumId w:val="623"/>
  </w:num>
  <w:num w:numId="554" w16cid:durableId="1226572394">
    <w:abstractNumId w:val="582"/>
  </w:num>
  <w:num w:numId="555" w16cid:durableId="1725329966">
    <w:abstractNumId w:val="495"/>
  </w:num>
  <w:num w:numId="556" w16cid:durableId="1027483162">
    <w:abstractNumId w:val="356"/>
  </w:num>
  <w:num w:numId="557" w16cid:durableId="1761755980">
    <w:abstractNumId w:val="177"/>
  </w:num>
  <w:num w:numId="558" w16cid:durableId="1762797019">
    <w:abstractNumId w:val="266"/>
  </w:num>
  <w:num w:numId="559" w16cid:durableId="1735860166">
    <w:abstractNumId w:val="445"/>
  </w:num>
  <w:num w:numId="560" w16cid:durableId="1187449666">
    <w:abstractNumId w:val="535"/>
  </w:num>
  <w:num w:numId="561" w16cid:durableId="1800876819">
    <w:abstractNumId w:val="51"/>
  </w:num>
  <w:num w:numId="562" w16cid:durableId="1577477430">
    <w:abstractNumId w:val="192"/>
  </w:num>
  <w:num w:numId="563" w16cid:durableId="1783762331">
    <w:abstractNumId w:val="186"/>
  </w:num>
  <w:num w:numId="564" w16cid:durableId="1663116581">
    <w:abstractNumId w:val="107"/>
  </w:num>
  <w:num w:numId="565" w16cid:durableId="777718590">
    <w:abstractNumId w:val="379"/>
  </w:num>
  <w:num w:numId="566" w16cid:durableId="396786629">
    <w:abstractNumId w:val="362"/>
  </w:num>
  <w:num w:numId="567" w16cid:durableId="1590432431">
    <w:abstractNumId w:val="598"/>
  </w:num>
  <w:num w:numId="568" w16cid:durableId="223948750">
    <w:abstractNumId w:val="797"/>
  </w:num>
  <w:num w:numId="569" w16cid:durableId="1815834914">
    <w:abstractNumId w:val="143"/>
  </w:num>
  <w:num w:numId="570" w16cid:durableId="138882969">
    <w:abstractNumId w:val="515"/>
  </w:num>
  <w:num w:numId="571" w16cid:durableId="178082084">
    <w:abstractNumId w:val="426"/>
  </w:num>
  <w:num w:numId="572" w16cid:durableId="774640520">
    <w:abstractNumId w:val="428"/>
  </w:num>
  <w:num w:numId="573" w16cid:durableId="877739705">
    <w:abstractNumId w:val="667"/>
  </w:num>
  <w:num w:numId="574" w16cid:durableId="1240748502">
    <w:abstractNumId w:val="39"/>
  </w:num>
  <w:num w:numId="575" w16cid:durableId="226038724">
    <w:abstractNumId w:val="315"/>
  </w:num>
  <w:num w:numId="576" w16cid:durableId="1798718172">
    <w:abstractNumId w:val="665"/>
  </w:num>
  <w:num w:numId="577" w16cid:durableId="1841383452">
    <w:abstractNumId w:val="452"/>
  </w:num>
  <w:num w:numId="578" w16cid:durableId="1854608795">
    <w:abstractNumId w:val="452"/>
    <w:lvlOverride w:ilvl="0">
      <w:startOverride w:val="1"/>
    </w:lvlOverride>
  </w:num>
  <w:num w:numId="579" w16cid:durableId="327296312">
    <w:abstractNumId w:val="452"/>
    <w:lvlOverride w:ilvl="0">
      <w:startOverride w:val="1"/>
    </w:lvlOverride>
  </w:num>
  <w:num w:numId="580" w16cid:durableId="621426401">
    <w:abstractNumId w:val="452"/>
    <w:lvlOverride w:ilvl="0">
      <w:startOverride w:val="1"/>
    </w:lvlOverride>
  </w:num>
  <w:num w:numId="581" w16cid:durableId="1287467322">
    <w:abstractNumId w:val="452"/>
    <w:lvlOverride w:ilvl="0">
      <w:startOverride w:val="1"/>
    </w:lvlOverride>
  </w:num>
  <w:num w:numId="582" w16cid:durableId="685179146">
    <w:abstractNumId w:val="452"/>
    <w:lvlOverride w:ilvl="0">
      <w:startOverride w:val="1"/>
    </w:lvlOverride>
  </w:num>
  <w:num w:numId="583" w16cid:durableId="283582406">
    <w:abstractNumId w:val="452"/>
    <w:lvlOverride w:ilvl="0">
      <w:startOverride w:val="1"/>
    </w:lvlOverride>
  </w:num>
  <w:num w:numId="584" w16cid:durableId="2069912744">
    <w:abstractNumId w:val="452"/>
    <w:lvlOverride w:ilvl="0">
      <w:startOverride w:val="1"/>
    </w:lvlOverride>
  </w:num>
  <w:num w:numId="585" w16cid:durableId="667947182">
    <w:abstractNumId w:val="269"/>
  </w:num>
  <w:num w:numId="586" w16cid:durableId="354577877">
    <w:abstractNumId w:val="615"/>
  </w:num>
  <w:num w:numId="587" w16cid:durableId="1221405162">
    <w:abstractNumId w:val="788"/>
  </w:num>
  <w:num w:numId="588" w16cid:durableId="976183812">
    <w:abstractNumId w:val="402"/>
  </w:num>
  <w:num w:numId="589" w16cid:durableId="21906761">
    <w:abstractNumId w:val="629"/>
  </w:num>
  <w:num w:numId="590" w16cid:durableId="1360009111">
    <w:abstractNumId w:val="681"/>
  </w:num>
  <w:num w:numId="591" w16cid:durableId="532497463">
    <w:abstractNumId w:val="747"/>
  </w:num>
  <w:num w:numId="592" w16cid:durableId="707679784">
    <w:abstractNumId w:val="516"/>
  </w:num>
  <w:num w:numId="593" w16cid:durableId="331103271">
    <w:abstractNumId w:val="48"/>
  </w:num>
  <w:num w:numId="594" w16cid:durableId="1972979159">
    <w:abstractNumId w:val="263"/>
  </w:num>
  <w:num w:numId="595" w16cid:durableId="5836332">
    <w:abstractNumId w:val="427"/>
  </w:num>
  <w:num w:numId="596" w16cid:durableId="1498643461">
    <w:abstractNumId w:val="689"/>
  </w:num>
  <w:num w:numId="597" w16cid:durableId="1320770273">
    <w:abstractNumId w:val="452"/>
    <w:lvlOverride w:ilvl="0">
      <w:startOverride w:val="3"/>
    </w:lvlOverride>
  </w:num>
  <w:num w:numId="598" w16cid:durableId="782190784">
    <w:abstractNumId w:val="89"/>
  </w:num>
  <w:num w:numId="599" w16cid:durableId="900289385">
    <w:abstractNumId w:val="121"/>
  </w:num>
  <w:num w:numId="600" w16cid:durableId="502428078">
    <w:abstractNumId w:val="636"/>
  </w:num>
  <w:num w:numId="601" w16cid:durableId="2127772188">
    <w:abstractNumId w:val="165"/>
  </w:num>
  <w:num w:numId="602" w16cid:durableId="2122919039">
    <w:abstractNumId w:val="272"/>
  </w:num>
  <w:num w:numId="603" w16cid:durableId="921916725">
    <w:abstractNumId w:val="670"/>
  </w:num>
  <w:num w:numId="604" w16cid:durableId="741217701">
    <w:abstractNumId w:val="799"/>
  </w:num>
  <w:num w:numId="605" w16cid:durableId="1524786063">
    <w:abstractNumId w:val="298"/>
  </w:num>
  <w:num w:numId="606" w16cid:durableId="709182951">
    <w:abstractNumId w:val="654"/>
  </w:num>
  <w:num w:numId="607" w16cid:durableId="982389166">
    <w:abstractNumId w:val="625"/>
  </w:num>
  <w:num w:numId="608" w16cid:durableId="1742633838">
    <w:abstractNumId w:val="340"/>
  </w:num>
  <w:num w:numId="609" w16cid:durableId="1984461027">
    <w:abstractNumId w:val="403"/>
  </w:num>
  <w:num w:numId="610" w16cid:durableId="1863586592">
    <w:abstractNumId w:val="705"/>
  </w:num>
  <w:num w:numId="611" w16cid:durableId="1531382509">
    <w:abstractNumId w:val="141"/>
  </w:num>
  <w:num w:numId="612" w16cid:durableId="1703703904">
    <w:abstractNumId w:val="702"/>
  </w:num>
  <w:num w:numId="613" w16cid:durableId="913779712">
    <w:abstractNumId w:val="724"/>
  </w:num>
  <w:num w:numId="614" w16cid:durableId="1683898183">
    <w:abstractNumId w:val="198"/>
  </w:num>
  <w:num w:numId="615" w16cid:durableId="547842750">
    <w:abstractNumId w:val="476"/>
  </w:num>
  <w:num w:numId="616" w16cid:durableId="1197692737">
    <w:abstractNumId w:val="457"/>
    <w:lvlOverride w:ilvl="0">
      <w:startOverride w:val="1"/>
    </w:lvlOverride>
  </w:num>
  <w:num w:numId="617" w16cid:durableId="1485462850">
    <w:abstractNumId w:val="641"/>
  </w:num>
  <w:num w:numId="618" w16cid:durableId="143933041">
    <w:abstractNumId w:val="138"/>
  </w:num>
  <w:num w:numId="619" w16cid:durableId="1188564480">
    <w:abstractNumId w:val="467"/>
  </w:num>
  <w:num w:numId="620" w16cid:durableId="1487817150">
    <w:abstractNumId w:val="465"/>
  </w:num>
  <w:num w:numId="621" w16cid:durableId="931663992">
    <w:abstractNumId w:val="287"/>
  </w:num>
  <w:num w:numId="622" w16cid:durableId="2141681445">
    <w:abstractNumId w:val="79"/>
  </w:num>
  <w:num w:numId="623" w16cid:durableId="145971698">
    <w:abstractNumId w:val="686"/>
  </w:num>
  <w:num w:numId="624" w16cid:durableId="1916937583">
    <w:abstractNumId w:val="477"/>
  </w:num>
  <w:num w:numId="625" w16cid:durableId="1146628241">
    <w:abstractNumId w:val="234"/>
  </w:num>
  <w:num w:numId="626" w16cid:durableId="1891574246">
    <w:abstractNumId w:val="791"/>
  </w:num>
  <w:num w:numId="627" w16cid:durableId="742142551">
    <w:abstractNumId w:val="751"/>
  </w:num>
  <w:num w:numId="628" w16cid:durableId="1619678722">
    <w:abstractNumId w:val="804"/>
  </w:num>
  <w:num w:numId="629" w16cid:durableId="1109738393">
    <w:abstractNumId w:val="16"/>
  </w:num>
  <w:num w:numId="630" w16cid:durableId="329217926">
    <w:abstractNumId w:val="131"/>
  </w:num>
  <w:num w:numId="631" w16cid:durableId="334647613">
    <w:abstractNumId w:val="155"/>
  </w:num>
  <w:num w:numId="632" w16cid:durableId="1468470581">
    <w:abstractNumId w:val="520"/>
  </w:num>
  <w:num w:numId="633" w16cid:durableId="1114638174">
    <w:abstractNumId w:val="536"/>
  </w:num>
  <w:num w:numId="634" w16cid:durableId="1640763418">
    <w:abstractNumId w:val="374"/>
  </w:num>
  <w:num w:numId="635" w16cid:durableId="1881937570">
    <w:abstractNumId w:val="763"/>
  </w:num>
  <w:num w:numId="636" w16cid:durableId="1975985721">
    <w:abstractNumId w:val="54"/>
  </w:num>
  <w:num w:numId="637" w16cid:durableId="132455533">
    <w:abstractNumId w:val="603"/>
  </w:num>
  <w:num w:numId="638" w16cid:durableId="1081684431">
    <w:abstractNumId w:val="569"/>
  </w:num>
  <w:num w:numId="639" w16cid:durableId="576210044">
    <w:abstractNumId w:val="169"/>
  </w:num>
  <w:num w:numId="640" w16cid:durableId="1432623374">
    <w:abstractNumId w:val="218"/>
  </w:num>
  <w:num w:numId="641" w16cid:durableId="1849711806">
    <w:abstractNumId w:val="316"/>
  </w:num>
  <w:num w:numId="642" w16cid:durableId="691103551">
    <w:abstractNumId w:val="216"/>
  </w:num>
  <w:num w:numId="643" w16cid:durableId="133107816">
    <w:abstractNumId w:val="285"/>
  </w:num>
  <w:num w:numId="644" w16cid:durableId="1141385221">
    <w:abstractNumId w:val="11"/>
  </w:num>
  <w:num w:numId="645" w16cid:durableId="2026126241">
    <w:abstractNumId w:val="221"/>
  </w:num>
  <w:num w:numId="646" w16cid:durableId="575865511">
    <w:abstractNumId w:val="733"/>
  </w:num>
  <w:num w:numId="647" w16cid:durableId="921068710">
    <w:abstractNumId w:val="380"/>
  </w:num>
  <w:num w:numId="648" w16cid:durableId="1952400367">
    <w:abstractNumId w:val="211"/>
  </w:num>
  <w:num w:numId="649" w16cid:durableId="1079208787">
    <w:abstractNumId w:val="748"/>
  </w:num>
  <w:num w:numId="650" w16cid:durableId="503251684">
    <w:abstractNumId w:val="612"/>
  </w:num>
  <w:num w:numId="651" w16cid:durableId="372777075">
    <w:abstractNumId w:val="489"/>
  </w:num>
  <w:num w:numId="652" w16cid:durableId="1663124888">
    <w:abstractNumId w:val="262"/>
  </w:num>
  <w:num w:numId="653" w16cid:durableId="413597986">
    <w:abstractNumId w:val="276"/>
  </w:num>
  <w:num w:numId="654" w16cid:durableId="2011058522">
    <w:abstractNumId w:val="27"/>
  </w:num>
  <w:num w:numId="655" w16cid:durableId="1063719919">
    <w:abstractNumId w:val="44"/>
  </w:num>
  <w:num w:numId="656" w16cid:durableId="1767848429">
    <w:abstractNumId w:val="760"/>
  </w:num>
  <w:num w:numId="657" w16cid:durableId="1955551214">
    <w:abstractNumId w:val="521"/>
  </w:num>
  <w:num w:numId="658" w16cid:durableId="770930473">
    <w:abstractNumId w:val="92"/>
  </w:num>
  <w:num w:numId="659" w16cid:durableId="789469126">
    <w:abstractNumId w:val="541"/>
  </w:num>
  <w:num w:numId="660" w16cid:durableId="586233330">
    <w:abstractNumId w:val="383"/>
  </w:num>
  <w:num w:numId="661" w16cid:durableId="387454690">
    <w:abstractNumId w:val="500"/>
  </w:num>
  <w:num w:numId="662" w16cid:durableId="1344211555">
    <w:abstractNumId w:val="429"/>
  </w:num>
  <w:num w:numId="663" w16cid:durableId="695427971">
    <w:abstractNumId w:val="664"/>
  </w:num>
  <w:num w:numId="664" w16cid:durableId="1736779002">
    <w:abstractNumId w:val="323"/>
  </w:num>
  <w:num w:numId="665" w16cid:durableId="1267344700">
    <w:abstractNumId w:val="540"/>
  </w:num>
  <w:num w:numId="666" w16cid:durableId="669065389">
    <w:abstractNumId w:val="653"/>
  </w:num>
  <w:num w:numId="667" w16cid:durableId="71395954">
    <w:abstractNumId w:val="372"/>
  </w:num>
  <w:num w:numId="668" w16cid:durableId="1570655196">
    <w:abstractNumId w:val="122"/>
  </w:num>
  <w:num w:numId="669" w16cid:durableId="228611997">
    <w:abstractNumId w:val="101"/>
  </w:num>
  <w:num w:numId="670" w16cid:durableId="1516307196">
    <w:abstractNumId w:val="236"/>
  </w:num>
  <w:num w:numId="671" w16cid:durableId="646323040">
    <w:abstractNumId w:val="589"/>
  </w:num>
  <w:num w:numId="672" w16cid:durableId="1584145414">
    <w:abstractNumId w:val="795"/>
  </w:num>
  <w:num w:numId="673" w16cid:durableId="1736586326">
    <w:abstractNumId w:val="47"/>
  </w:num>
  <w:num w:numId="674" w16cid:durableId="1079910805">
    <w:abstractNumId w:val="634"/>
  </w:num>
  <w:num w:numId="675" w16cid:durableId="697119280">
    <w:abstractNumId w:val="342"/>
  </w:num>
  <w:num w:numId="676" w16cid:durableId="298733590">
    <w:abstractNumId w:val="492"/>
  </w:num>
  <w:num w:numId="677" w16cid:durableId="331757434">
    <w:abstractNumId w:val="76"/>
  </w:num>
  <w:num w:numId="678" w16cid:durableId="153377278">
    <w:abstractNumId w:val="677"/>
  </w:num>
  <w:num w:numId="679" w16cid:durableId="730346379">
    <w:abstractNumId w:val="399"/>
  </w:num>
  <w:num w:numId="680" w16cid:durableId="111677197">
    <w:abstractNumId w:val="100"/>
  </w:num>
  <w:num w:numId="681" w16cid:durableId="244533488">
    <w:abstractNumId w:val="191"/>
  </w:num>
  <w:num w:numId="682" w16cid:durableId="1977560227">
    <w:abstractNumId w:val="338"/>
  </w:num>
  <w:num w:numId="683" w16cid:durableId="877813743">
    <w:abstractNumId w:val="393"/>
  </w:num>
  <w:num w:numId="684" w16cid:durableId="600379065">
    <w:abstractNumId w:val="238"/>
  </w:num>
  <w:num w:numId="685" w16cid:durableId="2054379511">
    <w:abstractNumId w:val="344"/>
  </w:num>
  <w:num w:numId="686" w16cid:durableId="1446577474">
    <w:abstractNumId w:val="190"/>
  </w:num>
  <w:num w:numId="687" w16cid:durableId="1428691968">
    <w:abstractNumId w:val="624"/>
  </w:num>
  <w:num w:numId="688" w16cid:durableId="1087189327">
    <w:abstractNumId w:val="67"/>
  </w:num>
  <w:num w:numId="689" w16cid:durableId="1582061722">
    <w:abstractNumId w:val="633"/>
  </w:num>
  <w:num w:numId="690" w16cid:durableId="1386442157">
    <w:abstractNumId w:val="144"/>
  </w:num>
  <w:num w:numId="691" w16cid:durableId="1394892167">
    <w:abstractNumId w:val="136"/>
  </w:num>
  <w:num w:numId="692" w16cid:durableId="1109812862">
    <w:abstractNumId w:val="740"/>
  </w:num>
  <w:num w:numId="693" w16cid:durableId="1296452720">
    <w:abstractNumId w:val="553"/>
  </w:num>
  <w:num w:numId="694" w16cid:durableId="915169772">
    <w:abstractNumId w:val="213"/>
  </w:num>
  <w:num w:numId="695" w16cid:durableId="647320625">
    <w:abstractNumId w:val="299"/>
  </w:num>
  <w:num w:numId="696" w16cid:durableId="368145599">
    <w:abstractNumId w:val="91"/>
  </w:num>
  <w:num w:numId="697" w16cid:durableId="1636326852">
    <w:abstractNumId w:val="2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8" w16cid:durableId="1323853677">
    <w:abstractNumId w:val="6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9" w16cid:durableId="1550072435">
    <w:abstractNumId w:val="430"/>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0" w16cid:durableId="614678464">
    <w:abstractNumId w:val="54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1" w16cid:durableId="184014786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2" w16cid:durableId="1226184359">
    <w:abstractNumId w:val="38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3" w16cid:durableId="454059001">
    <w:abstractNumId w:val="695"/>
  </w:num>
  <w:num w:numId="704" w16cid:durableId="2106805043">
    <w:abstractNumId w:val="725"/>
  </w:num>
  <w:num w:numId="705" w16cid:durableId="516312931">
    <w:abstractNumId w:val="69"/>
  </w:num>
  <w:num w:numId="706" w16cid:durableId="1351644597">
    <w:abstractNumId w:val="433"/>
  </w:num>
  <w:num w:numId="707" w16cid:durableId="1915355155">
    <w:abstractNumId w:val="246"/>
  </w:num>
  <w:num w:numId="708" w16cid:durableId="289093004">
    <w:abstractNumId w:val="674"/>
  </w:num>
  <w:num w:numId="709" w16cid:durableId="1802573561">
    <w:abstractNumId w:val="652"/>
  </w:num>
  <w:num w:numId="710" w16cid:durableId="64374351">
    <w:abstractNumId w:val="314"/>
  </w:num>
  <w:num w:numId="711" w16cid:durableId="2115518470">
    <w:abstractNumId w:val="87"/>
  </w:num>
  <w:num w:numId="712" w16cid:durableId="1847553443">
    <w:abstractNumId w:val="423"/>
  </w:num>
  <w:num w:numId="713" w16cid:durableId="1192305354">
    <w:abstractNumId w:val="97"/>
  </w:num>
  <w:num w:numId="714" w16cid:durableId="1035931579">
    <w:abstractNumId w:val="253"/>
  </w:num>
  <w:num w:numId="715" w16cid:durableId="561529213">
    <w:abstractNumId w:val="229"/>
  </w:num>
  <w:num w:numId="716" w16cid:durableId="619385055">
    <w:abstractNumId w:val="209"/>
  </w:num>
  <w:num w:numId="717" w16cid:durableId="1766457698">
    <w:abstractNumId w:val="558"/>
  </w:num>
  <w:num w:numId="718" w16cid:durableId="1134375227">
    <w:abstractNumId w:val="709"/>
  </w:num>
  <w:num w:numId="719" w16cid:durableId="1410885556">
    <w:abstractNumId w:val="759"/>
  </w:num>
  <w:num w:numId="720" w16cid:durableId="1124009229">
    <w:abstractNumId w:val="4"/>
  </w:num>
  <w:num w:numId="721" w16cid:durableId="1795715216">
    <w:abstractNumId w:val="359"/>
  </w:num>
  <w:num w:numId="722" w16cid:durableId="332804986">
    <w:abstractNumId w:val="619"/>
  </w:num>
  <w:num w:numId="723" w16cid:durableId="533272179">
    <w:abstractNumId w:val="530"/>
  </w:num>
  <w:num w:numId="724" w16cid:durableId="1961180039">
    <w:abstractNumId w:val="124"/>
  </w:num>
  <w:num w:numId="725" w16cid:durableId="2024622009">
    <w:abstractNumId w:val="406"/>
  </w:num>
  <w:num w:numId="726" w16cid:durableId="1202012794">
    <w:abstractNumId w:val="507"/>
  </w:num>
  <w:num w:numId="727" w16cid:durableId="381565725">
    <w:abstractNumId w:val="106"/>
  </w:num>
  <w:num w:numId="728" w16cid:durableId="358049813">
    <w:abstractNumId w:val="704"/>
  </w:num>
  <w:num w:numId="729" w16cid:durableId="922224617">
    <w:abstractNumId w:val="388"/>
  </w:num>
  <w:num w:numId="730" w16cid:durableId="707531446">
    <w:abstractNumId w:val="168"/>
  </w:num>
  <w:num w:numId="731" w16cid:durableId="188614507">
    <w:abstractNumId w:val="480"/>
  </w:num>
  <w:num w:numId="732" w16cid:durableId="882181927">
    <w:abstractNumId w:val="172"/>
  </w:num>
  <w:num w:numId="733" w16cid:durableId="167909071">
    <w:abstractNumId w:val="159"/>
  </w:num>
  <w:num w:numId="734" w16cid:durableId="972560796">
    <w:abstractNumId w:val="12"/>
  </w:num>
  <w:num w:numId="735" w16cid:durableId="946234568">
    <w:abstractNumId w:val="514"/>
  </w:num>
  <w:num w:numId="736" w16cid:durableId="299268249">
    <w:abstractNumId w:val="446"/>
  </w:num>
  <w:num w:numId="737" w16cid:durableId="1427454905">
    <w:abstractNumId w:val="590"/>
  </w:num>
  <w:num w:numId="738" w16cid:durableId="1934242336">
    <w:abstractNumId w:val="337"/>
  </w:num>
  <w:num w:numId="739" w16cid:durableId="972439294">
    <w:abstractNumId w:val="364"/>
  </w:num>
  <w:num w:numId="740" w16cid:durableId="1649704107">
    <w:abstractNumId w:val="275"/>
  </w:num>
  <w:num w:numId="741" w16cid:durableId="1864896555">
    <w:abstractNumId w:val="646"/>
  </w:num>
  <w:num w:numId="742" w16cid:durableId="2020690493">
    <w:abstractNumId w:val="650"/>
  </w:num>
  <w:num w:numId="743" w16cid:durableId="2079201727">
    <w:abstractNumId w:val="46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44" w16cid:durableId="960499364">
    <w:abstractNumId w:val="613"/>
  </w:num>
  <w:num w:numId="745" w16cid:durableId="1709573742">
    <w:abstractNumId w:val="103"/>
  </w:num>
  <w:num w:numId="746" w16cid:durableId="1514489797">
    <w:abstractNumId w:val="166"/>
  </w:num>
  <w:num w:numId="747" w16cid:durableId="393092221">
    <w:abstractNumId w:val="533"/>
  </w:num>
  <w:num w:numId="748" w16cid:durableId="484274655">
    <w:abstractNumId w:val="544"/>
  </w:num>
  <w:num w:numId="749" w16cid:durableId="1314991635">
    <w:abstractNumId w:val="80"/>
  </w:num>
  <w:num w:numId="750" w16cid:durableId="1536775516">
    <w:abstractNumId w:val="135"/>
  </w:num>
  <w:num w:numId="751" w16cid:durableId="6713084">
    <w:abstractNumId w:val="596"/>
  </w:num>
  <w:num w:numId="752" w16cid:durableId="1694653747">
    <w:abstractNumId w:val="137"/>
  </w:num>
  <w:num w:numId="753" w16cid:durableId="875657854">
    <w:abstractNumId w:val="94"/>
  </w:num>
  <w:num w:numId="754" w16cid:durableId="395444637">
    <w:abstractNumId w:val="397"/>
  </w:num>
  <w:num w:numId="755" w16cid:durableId="2010404840">
    <w:abstractNumId w:val="369"/>
  </w:num>
  <w:num w:numId="756" w16cid:durableId="380788978">
    <w:abstractNumId w:val="716"/>
  </w:num>
  <w:num w:numId="757" w16cid:durableId="1819345082">
    <w:abstractNumId w:val="769"/>
  </w:num>
  <w:num w:numId="758" w16cid:durableId="513229761">
    <w:abstractNumId w:val="606"/>
  </w:num>
  <w:num w:numId="759" w16cid:durableId="1982071487">
    <w:abstractNumId w:val="142"/>
  </w:num>
  <w:num w:numId="760" w16cid:durableId="43338394">
    <w:abstractNumId w:val="416"/>
  </w:num>
  <w:num w:numId="761" w16cid:durableId="531916436">
    <w:abstractNumId w:val="409"/>
  </w:num>
  <w:num w:numId="762" w16cid:durableId="1856460868">
    <w:abstractNumId w:val="29"/>
  </w:num>
  <w:num w:numId="763" w16cid:durableId="649359596">
    <w:abstractNumId w:val="252"/>
  </w:num>
  <w:num w:numId="764" w16cid:durableId="818889369">
    <w:abstractNumId w:val="281"/>
  </w:num>
  <w:num w:numId="765" w16cid:durableId="839542924">
    <w:abstractNumId w:val="793"/>
  </w:num>
  <w:num w:numId="766" w16cid:durableId="1564365570">
    <w:abstractNumId w:val="370"/>
  </w:num>
  <w:num w:numId="767" w16cid:durableId="662657938">
    <w:abstractNumId w:val="170"/>
  </w:num>
  <w:num w:numId="768" w16cid:durableId="57286445">
    <w:abstractNumId w:val="662"/>
  </w:num>
  <w:num w:numId="769" w16cid:durableId="168524248">
    <w:abstractNumId w:val="630"/>
  </w:num>
  <w:num w:numId="770" w16cid:durableId="1878278121">
    <w:abstractNumId w:val="58"/>
  </w:num>
  <w:num w:numId="771" w16cid:durableId="1991519963">
    <w:abstractNumId w:val="798"/>
  </w:num>
  <w:num w:numId="772" w16cid:durableId="299771113">
    <w:abstractNumId w:val="794"/>
  </w:num>
  <w:num w:numId="773" w16cid:durableId="644697832">
    <w:abstractNumId w:val="179"/>
    <w:lvlOverride w:ilvl="0">
      <w:startOverride w:val="1"/>
    </w:lvlOverride>
  </w:num>
  <w:num w:numId="774" w16cid:durableId="2144417701">
    <w:abstractNumId w:val="179"/>
    <w:lvlOverride w:ilvl="0">
      <w:startOverride w:val="1"/>
    </w:lvlOverride>
  </w:num>
  <w:num w:numId="775" w16cid:durableId="1613630866">
    <w:abstractNumId w:val="179"/>
    <w:lvlOverride w:ilvl="0">
      <w:startOverride w:val="1"/>
    </w:lvlOverride>
  </w:num>
  <w:num w:numId="776" w16cid:durableId="2110810414">
    <w:abstractNumId w:val="179"/>
    <w:lvlOverride w:ilvl="0">
      <w:startOverride w:val="1"/>
    </w:lvlOverride>
  </w:num>
  <w:num w:numId="777" w16cid:durableId="1611475218">
    <w:abstractNumId w:val="179"/>
    <w:lvlOverride w:ilvl="0">
      <w:startOverride w:val="1"/>
    </w:lvlOverride>
  </w:num>
  <w:num w:numId="778" w16cid:durableId="2078045161">
    <w:abstractNumId w:val="179"/>
    <w:lvlOverride w:ilvl="0">
      <w:startOverride w:val="1"/>
    </w:lvlOverride>
  </w:num>
  <w:num w:numId="779" w16cid:durableId="679552705">
    <w:abstractNumId w:val="179"/>
    <w:lvlOverride w:ilvl="0">
      <w:startOverride w:val="1"/>
    </w:lvlOverride>
  </w:num>
  <w:num w:numId="780" w16cid:durableId="468674709">
    <w:abstractNumId w:val="179"/>
    <w:lvlOverride w:ilvl="0">
      <w:startOverride w:val="1"/>
    </w:lvlOverride>
  </w:num>
  <w:num w:numId="781" w16cid:durableId="766585876">
    <w:abstractNumId w:val="179"/>
    <w:lvlOverride w:ilvl="0">
      <w:startOverride w:val="1"/>
    </w:lvlOverride>
  </w:num>
  <w:num w:numId="782" w16cid:durableId="1834909420">
    <w:abstractNumId w:val="368"/>
  </w:num>
  <w:num w:numId="783" w16cid:durableId="1393580529">
    <w:abstractNumId w:val="418"/>
  </w:num>
  <w:num w:numId="784" w16cid:durableId="1721785921">
    <w:abstractNumId w:val="417"/>
  </w:num>
  <w:num w:numId="785" w16cid:durableId="563836408">
    <w:abstractNumId w:val="386"/>
  </w:num>
  <w:num w:numId="786" w16cid:durableId="501120333">
    <w:abstractNumId w:val="676"/>
  </w:num>
  <w:num w:numId="787" w16cid:durableId="367342320">
    <w:abstractNumId w:val="490"/>
  </w:num>
  <w:num w:numId="788" w16cid:durableId="401953723">
    <w:abstractNumId w:val="549"/>
  </w:num>
  <w:num w:numId="789" w16cid:durableId="167260950">
    <w:abstractNumId w:val="555"/>
  </w:num>
  <w:num w:numId="790" w16cid:durableId="1353336118">
    <w:abstractNumId w:val="133"/>
  </w:num>
  <w:num w:numId="791" w16cid:durableId="943341050">
    <w:abstractNumId w:val="396"/>
  </w:num>
  <w:num w:numId="792" w16cid:durableId="721490634">
    <w:abstractNumId w:val="666"/>
  </w:num>
  <w:num w:numId="793" w16cid:durableId="706640296">
    <w:abstractNumId w:val="767"/>
  </w:num>
  <w:num w:numId="794" w16cid:durableId="1105736599">
    <w:abstractNumId w:val="153"/>
  </w:num>
  <w:num w:numId="795" w16cid:durableId="2063674095">
    <w:abstractNumId w:val="469"/>
  </w:num>
  <w:num w:numId="796" w16cid:durableId="1627734405">
    <w:abstractNumId w:val="478"/>
  </w:num>
  <w:num w:numId="797" w16cid:durableId="413287373">
    <w:abstractNumId w:val="628"/>
  </w:num>
  <w:num w:numId="798" w16cid:durableId="1343585758">
    <w:abstractNumId w:val="675"/>
  </w:num>
  <w:num w:numId="799" w16cid:durableId="853961727">
    <w:abstractNumId w:val="245"/>
  </w:num>
  <w:num w:numId="800" w16cid:durableId="1307710175">
    <w:abstractNumId w:val="571"/>
  </w:num>
  <w:num w:numId="801" w16cid:durableId="1778788566">
    <w:abstractNumId w:val="457"/>
    <w:lvlOverride w:ilvl="0">
      <w:startOverride w:val="1"/>
    </w:lvlOverride>
  </w:num>
  <w:num w:numId="802" w16cid:durableId="1678461332">
    <w:abstractNumId w:val="179"/>
    <w:lvlOverride w:ilvl="0">
      <w:startOverride w:val="1"/>
    </w:lvlOverride>
  </w:num>
  <w:num w:numId="803" w16cid:durableId="867446908">
    <w:abstractNumId w:val="457"/>
    <w:lvlOverride w:ilvl="0">
      <w:startOverride w:val="1"/>
    </w:lvlOverride>
  </w:num>
  <w:num w:numId="804" w16cid:durableId="2023848119">
    <w:abstractNumId w:val="657"/>
  </w:num>
  <w:num w:numId="805" w16cid:durableId="215703320">
    <w:abstractNumId w:val="656"/>
  </w:num>
  <w:num w:numId="806" w16cid:durableId="1059284258">
    <w:abstractNumId w:val="713"/>
  </w:num>
  <w:num w:numId="807" w16cid:durableId="1472675839">
    <w:abstractNumId w:val="171"/>
  </w:num>
  <w:num w:numId="808" w16cid:durableId="246379085">
    <w:abstractNumId w:val="343"/>
  </w:num>
  <w:num w:numId="809" w16cid:durableId="2047868938">
    <w:abstractNumId w:val="179"/>
    <w:lvlOverride w:ilvl="0">
      <w:startOverride w:val="1"/>
    </w:lvlOverride>
  </w:num>
  <w:num w:numId="810" w16cid:durableId="1658455921">
    <w:abstractNumId w:val="114"/>
  </w:num>
  <w:num w:numId="811" w16cid:durableId="388722955">
    <w:abstractNumId w:val="254"/>
  </w:num>
  <w:num w:numId="812" w16cid:durableId="589391534">
    <w:abstractNumId w:val="313"/>
  </w:num>
  <w:num w:numId="813" w16cid:durableId="1390769228">
    <w:abstractNumId w:val="373"/>
  </w:num>
  <w:num w:numId="814" w16cid:durableId="727803309">
    <w:abstractNumId w:val="156"/>
  </w:num>
  <w:num w:numId="815" w16cid:durableId="1544715065">
    <w:abstractNumId w:val="22"/>
  </w:num>
  <w:num w:numId="816" w16cid:durableId="146630090">
    <w:abstractNumId w:val="501"/>
  </w:num>
  <w:num w:numId="817" w16cid:durableId="22480536">
    <w:abstractNumId w:val="273"/>
  </w:num>
  <w:num w:numId="818" w16cid:durableId="832719392">
    <w:abstractNumId w:val="784"/>
  </w:num>
  <w:num w:numId="819" w16cid:durableId="351886015">
    <w:abstractNumId w:val="162"/>
  </w:num>
  <w:num w:numId="820" w16cid:durableId="78987316">
    <w:abstractNumId w:val="461"/>
  </w:num>
  <w:num w:numId="821" w16cid:durableId="819805726">
    <w:abstractNumId w:val="443"/>
  </w:num>
  <w:num w:numId="822" w16cid:durableId="1279098809">
    <w:abstractNumId w:val="239"/>
  </w:num>
  <w:num w:numId="823" w16cid:durableId="448471318">
    <w:abstractNumId w:val="765"/>
  </w:num>
  <w:num w:numId="824" w16cid:durableId="695929330">
    <w:abstractNumId w:val="404"/>
  </w:num>
  <w:num w:numId="825" w16cid:durableId="507332180">
    <w:abstractNumId w:val="551"/>
  </w:num>
  <w:num w:numId="826" w16cid:durableId="588853665">
    <w:abstractNumId w:val="187"/>
  </w:num>
  <w:num w:numId="827" w16cid:durableId="913510165">
    <w:abstractNumId w:val="518"/>
  </w:num>
  <w:num w:numId="828" w16cid:durableId="204372258">
    <w:abstractNumId w:val="673"/>
  </w:num>
  <w:num w:numId="829" w16cid:durableId="1830976137">
    <w:abstractNumId w:val="154"/>
  </w:num>
  <w:num w:numId="830" w16cid:durableId="1089812256">
    <w:abstractNumId w:val="578"/>
  </w:num>
  <w:num w:numId="831" w16cid:durableId="1277757518">
    <w:abstractNumId w:val="30"/>
  </w:num>
  <w:num w:numId="832" w16cid:durableId="1606645068">
    <w:abstractNumId w:val="264"/>
  </w:num>
  <w:num w:numId="833" w16cid:durableId="1534071681">
    <w:abstractNumId w:val="752"/>
  </w:num>
  <w:num w:numId="834" w16cid:durableId="433595426">
    <w:abstractNumId w:val="593"/>
  </w:num>
  <w:num w:numId="835" w16cid:durableId="1516723037">
    <w:abstractNumId w:val="699"/>
  </w:num>
  <w:num w:numId="836" w16cid:durableId="559629959">
    <w:abstractNumId w:val="241"/>
  </w:num>
  <w:num w:numId="837" w16cid:durableId="288707625">
    <w:abstractNumId w:val="668"/>
  </w:num>
  <w:num w:numId="838" w16cid:durableId="1115369859">
    <w:abstractNumId w:val="601"/>
  </w:num>
  <w:num w:numId="839" w16cid:durableId="1036781010">
    <w:abstractNumId w:val="312"/>
  </w:num>
  <w:num w:numId="840" w16cid:durableId="4403475">
    <w:abstractNumId w:val="259"/>
  </w:num>
  <w:num w:numId="841" w16cid:durableId="11415765">
    <w:abstractNumId w:val="84"/>
  </w:num>
  <w:num w:numId="842" w16cid:durableId="1059210781">
    <w:abstractNumId w:val="130"/>
  </w:num>
  <w:num w:numId="843" w16cid:durableId="1711222232">
    <w:abstractNumId w:val="731"/>
  </w:num>
  <w:num w:numId="844" w16cid:durableId="1051923093">
    <w:abstractNumId w:val="206"/>
  </w:num>
  <w:num w:numId="845" w16cid:durableId="597446673">
    <w:abstractNumId w:val="605"/>
  </w:num>
  <w:num w:numId="846" w16cid:durableId="1367293578">
    <w:abstractNumId w:val="682"/>
  </w:num>
  <w:num w:numId="847" w16cid:durableId="1760520753">
    <w:abstractNumId w:val="293"/>
  </w:num>
  <w:num w:numId="848" w16cid:durableId="456993279">
    <w:abstractNumId w:val="539"/>
  </w:num>
  <w:num w:numId="849" w16cid:durableId="1521116346">
    <w:abstractNumId w:val="722"/>
  </w:num>
  <w:num w:numId="850" w16cid:durableId="1945764170">
    <w:abstractNumId w:val="217"/>
  </w:num>
  <w:num w:numId="851" w16cid:durableId="825972550">
    <w:abstractNumId w:val="5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2" w16cid:durableId="105932618">
    <w:abstractNumId w:val="5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3" w16cid:durableId="844589334">
    <w:abstractNumId w:val="40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4" w16cid:durableId="586038110">
    <w:abstractNumId w:val="640"/>
  </w:num>
  <w:num w:numId="855" w16cid:durableId="1617101238">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6" w16cid:durableId="1608391387">
    <w:abstractNumId w:val="4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7" w16cid:durableId="2021463296">
    <w:abstractNumId w:val="4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8" w16cid:durableId="468859104">
    <w:abstractNumId w:val="79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9" w16cid:durableId="260375757">
    <w:abstractNumId w:val="79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0" w16cid:durableId="170267097">
    <w:abstractNumId w:val="220"/>
  </w:num>
  <w:num w:numId="861" w16cid:durableId="89474640">
    <w:abstractNumId w:val="7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2" w16cid:durableId="997146776">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3" w16cid:durableId="140075943">
    <w:abstractNumId w:val="449"/>
  </w:num>
  <w:num w:numId="864" w16cid:durableId="794712074">
    <w:abstractNumId w:val="6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5" w16cid:durableId="1164512713">
    <w:abstractNumId w:val="7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6" w16cid:durableId="386533515">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7" w16cid:durableId="1580990542">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8" w16cid:durableId="1836728933">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9" w16cid:durableId="1306012518">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0" w16cid:durableId="613444169">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1" w16cid:durableId="1123963246">
    <w:abstractNumId w:val="28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2" w16cid:durableId="504712229">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3" w16cid:durableId="1765149553">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4" w16cid:durableId="373389901">
    <w:abstractNumId w:val="1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5" w16cid:durableId="1498880348">
    <w:abstractNumId w:val="4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6" w16cid:durableId="25178415">
    <w:abstractNumId w:val="657"/>
  </w:num>
  <w:num w:numId="877" w16cid:durableId="1826043022">
    <w:abstractNumId w:val="656"/>
  </w:num>
  <w:num w:numId="878" w16cid:durableId="513762417">
    <w:abstractNumId w:val="199"/>
  </w:num>
  <w:num w:numId="879" w16cid:durableId="588005890">
    <w:abstractNumId w:val="177"/>
  </w:num>
  <w:num w:numId="880" w16cid:durableId="484931101">
    <w:abstractNumId w:val="368"/>
    <w:lvlOverride w:ilvl="0">
      <w:startOverride w:val="1"/>
    </w:lvlOverride>
  </w:num>
  <w:num w:numId="881" w16cid:durableId="1010983526">
    <w:abstractNumId w:val="21"/>
  </w:num>
  <w:num w:numId="882" w16cid:durableId="1699159263">
    <w:abstractNumId w:val="49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3" w16cid:durableId="1580096669">
    <w:abstractNumId w:val="64"/>
  </w:num>
  <w:num w:numId="884" w16cid:durableId="405612088">
    <w:abstractNumId w:val="19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5" w16cid:durableId="750467814">
    <w:abstractNumId w:val="279"/>
  </w:num>
  <w:num w:numId="886" w16cid:durableId="88283653">
    <w:abstractNumId w:val="75"/>
  </w:num>
  <w:num w:numId="887" w16cid:durableId="615402845">
    <w:abstractNumId w:val="356"/>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8" w16cid:durableId="994801362">
    <w:abstractNumId w:val="543"/>
  </w:num>
  <w:num w:numId="889" w16cid:durableId="1818918683">
    <w:abstractNumId w:val="4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0" w16cid:durableId="284167507">
    <w:abstractNumId w:val="339"/>
  </w:num>
  <w:num w:numId="891" w16cid:durableId="1366635209">
    <w:abstractNumId w:val="395"/>
  </w:num>
  <w:num w:numId="892" w16cid:durableId="411708903">
    <w:abstractNumId w:val="119"/>
  </w:num>
  <w:num w:numId="893" w16cid:durableId="1929994974">
    <w:abstractNumId w:val="4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4" w16cid:durableId="1712026380">
    <w:abstractNumId w:val="88"/>
  </w:num>
  <w:num w:numId="895" w16cid:durableId="568730274">
    <w:abstractNumId w:val="2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6" w16cid:durableId="1650138034">
    <w:abstractNumId w:val="18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7" w16cid:durableId="1365012450">
    <w:abstractNumId w:val="107"/>
  </w:num>
  <w:num w:numId="898" w16cid:durableId="714543661">
    <w:abstractNumId w:val="379"/>
  </w:num>
  <w:num w:numId="899" w16cid:durableId="990713441">
    <w:abstractNumId w:val="460"/>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0" w16cid:durableId="486212663">
    <w:abstractNumId w:val="37"/>
  </w:num>
  <w:num w:numId="901" w16cid:durableId="1019939261">
    <w:abstractNumId w:val="164"/>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2" w16cid:durableId="2073386315">
    <w:abstractNumId w:val="595"/>
  </w:num>
  <w:num w:numId="903" w16cid:durableId="67000773">
    <w:abstractNumId w:val="128"/>
  </w:num>
  <w:num w:numId="904" w16cid:durableId="186263011">
    <w:abstractNumId w:val="391"/>
  </w:num>
  <w:num w:numId="905" w16cid:durableId="1214195120">
    <w:abstractNumId w:val="713"/>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6" w16cid:durableId="1333680338">
    <w:abstractNumId w:val="171"/>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7" w16cid:durableId="54666623">
    <w:abstractNumId w:val="636"/>
  </w:num>
  <w:num w:numId="908" w16cid:durableId="1520047312">
    <w:abstractNumId w:val="165"/>
  </w:num>
  <w:numIdMacAtCleanup w:val="90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3"/>
  <w:proofState w:spelling="clean" w:grammar="clean"/>
  <w:attachedTemplate r:id="rId1"/>
  <w:documentProtection w:edit="forms" w:enforcement="0"/>
  <w:defaultTabStop w:val="720"/>
  <w:hyphenationZone w:val="425"/>
  <w:characterSpacingControl w:val="doNotCompress"/>
  <w:hdrShapeDefaults>
    <o:shapedefaults v:ext="edit" spidmax="69633"/>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65875"/>
    <w:rsid w:val="00000707"/>
    <w:rsid w:val="0000074D"/>
    <w:rsid w:val="00001B5C"/>
    <w:rsid w:val="00002265"/>
    <w:rsid w:val="000026EF"/>
    <w:rsid w:val="00002B04"/>
    <w:rsid w:val="00003319"/>
    <w:rsid w:val="00003B55"/>
    <w:rsid w:val="00003D29"/>
    <w:rsid w:val="00003E7C"/>
    <w:rsid w:val="00003EA5"/>
    <w:rsid w:val="00004B20"/>
    <w:rsid w:val="00004D88"/>
    <w:rsid w:val="0000617D"/>
    <w:rsid w:val="000073ED"/>
    <w:rsid w:val="00007547"/>
    <w:rsid w:val="0000756E"/>
    <w:rsid w:val="00007D1E"/>
    <w:rsid w:val="00007E40"/>
    <w:rsid w:val="000100ED"/>
    <w:rsid w:val="000104B3"/>
    <w:rsid w:val="00010A05"/>
    <w:rsid w:val="00010EC5"/>
    <w:rsid w:val="00011E3E"/>
    <w:rsid w:val="0001266D"/>
    <w:rsid w:val="000127FF"/>
    <w:rsid w:val="00012A01"/>
    <w:rsid w:val="00012B55"/>
    <w:rsid w:val="00012B5C"/>
    <w:rsid w:val="000138C5"/>
    <w:rsid w:val="000146A5"/>
    <w:rsid w:val="00015139"/>
    <w:rsid w:val="00015397"/>
    <w:rsid w:val="00015925"/>
    <w:rsid w:val="00015AE2"/>
    <w:rsid w:val="000166E9"/>
    <w:rsid w:val="000168EA"/>
    <w:rsid w:val="00016B20"/>
    <w:rsid w:val="00020269"/>
    <w:rsid w:val="00020366"/>
    <w:rsid w:val="00021D10"/>
    <w:rsid w:val="00021D19"/>
    <w:rsid w:val="000233FB"/>
    <w:rsid w:val="000239D3"/>
    <w:rsid w:val="00024F63"/>
    <w:rsid w:val="00025C25"/>
    <w:rsid w:val="00025D6E"/>
    <w:rsid w:val="00026581"/>
    <w:rsid w:val="000276BD"/>
    <w:rsid w:val="00027D18"/>
    <w:rsid w:val="00027F90"/>
    <w:rsid w:val="0003079D"/>
    <w:rsid w:val="00030AD0"/>
    <w:rsid w:val="000311FC"/>
    <w:rsid w:val="000317E8"/>
    <w:rsid w:val="000336B4"/>
    <w:rsid w:val="000336BC"/>
    <w:rsid w:val="000341CF"/>
    <w:rsid w:val="0003425D"/>
    <w:rsid w:val="00040229"/>
    <w:rsid w:val="00041237"/>
    <w:rsid w:val="00041CDD"/>
    <w:rsid w:val="00041E0E"/>
    <w:rsid w:val="00042624"/>
    <w:rsid w:val="00042886"/>
    <w:rsid w:val="00043384"/>
    <w:rsid w:val="00043EAC"/>
    <w:rsid w:val="00043FB9"/>
    <w:rsid w:val="0004438E"/>
    <w:rsid w:val="0004440C"/>
    <w:rsid w:val="000451CB"/>
    <w:rsid w:val="00045792"/>
    <w:rsid w:val="00045B63"/>
    <w:rsid w:val="00045C19"/>
    <w:rsid w:val="00045E2B"/>
    <w:rsid w:val="0004687F"/>
    <w:rsid w:val="00046C84"/>
    <w:rsid w:val="0004707C"/>
    <w:rsid w:val="00047E0D"/>
    <w:rsid w:val="00050831"/>
    <w:rsid w:val="000508E9"/>
    <w:rsid w:val="00050EF6"/>
    <w:rsid w:val="00050FC6"/>
    <w:rsid w:val="000512D6"/>
    <w:rsid w:val="000513E6"/>
    <w:rsid w:val="00051601"/>
    <w:rsid w:val="0005176E"/>
    <w:rsid w:val="00051F0C"/>
    <w:rsid w:val="000527C0"/>
    <w:rsid w:val="00052B04"/>
    <w:rsid w:val="00052B27"/>
    <w:rsid w:val="00053855"/>
    <w:rsid w:val="00054BE1"/>
    <w:rsid w:val="00054E77"/>
    <w:rsid w:val="00054F7E"/>
    <w:rsid w:val="00055505"/>
    <w:rsid w:val="0005575F"/>
    <w:rsid w:val="00055B98"/>
    <w:rsid w:val="00055D7C"/>
    <w:rsid w:val="00055DA2"/>
    <w:rsid w:val="00055E21"/>
    <w:rsid w:val="00056895"/>
    <w:rsid w:val="00056AE8"/>
    <w:rsid w:val="00056DFB"/>
    <w:rsid w:val="00057E83"/>
    <w:rsid w:val="00060121"/>
    <w:rsid w:val="000601A0"/>
    <w:rsid w:val="00060A1B"/>
    <w:rsid w:val="00060AE9"/>
    <w:rsid w:val="000622FB"/>
    <w:rsid w:val="0006298E"/>
    <w:rsid w:val="00062A11"/>
    <w:rsid w:val="000632D9"/>
    <w:rsid w:val="00063815"/>
    <w:rsid w:val="00063E82"/>
    <w:rsid w:val="0006497E"/>
    <w:rsid w:val="00064FA8"/>
    <w:rsid w:val="00065019"/>
    <w:rsid w:val="0006559B"/>
    <w:rsid w:val="00065612"/>
    <w:rsid w:val="000657D4"/>
    <w:rsid w:val="000659FA"/>
    <w:rsid w:val="0006675B"/>
    <w:rsid w:val="00066FF6"/>
    <w:rsid w:val="000675E7"/>
    <w:rsid w:val="00067EE7"/>
    <w:rsid w:val="000701EE"/>
    <w:rsid w:val="00070662"/>
    <w:rsid w:val="0007083C"/>
    <w:rsid w:val="00070A9D"/>
    <w:rsid w:val="00073750"/>
    <w:rsid w:val="0007379C"/>
    <w:rsid w:val="000739A1"/>
    <w:rsid w:val="00073ECA"/>
    <w:rsid w:val="0007401D"/>
    <w:rsid w:val="0007422D"/>
    <w:rsid w:val="0007481C"/>
    <w:rsid w:val="0007509A"/>
    <w:rsid w:val="0007555C"/>
    <w:rsid w:val="00075945"/>
    <w:rsid w:val="0007656F"/>
    <w:rsid w:val="0007669D"/>
    <w:rsid w:val="000767ED"/>
    <w:rsid w:val="00080584"/>
    <w:rsid w:val="00081224"/>
    <w:rsid w:val="00081A34"/>
    <w:rsid w:val="00081C5E"/>
    <w:rsid w:val="0008223C"/>
    <w:rsid w:val="00082244"/>
    <w:rsid w:val="00082982"/>
    <w:rsid w:val="000839F3"/>
    <w:rsid w:val="00083A41"/>
    <w:rsid w:val="000848C8"/>
    <w:rsid w:val="00087068"/>
    <w:rsid w:val="00087FC8"/>
    <w:rsid w:val="0009048B"/>
    <w:rsid w:val="000904C1"/>
    <w:rsid w:val="000909D8"/>
    <w:rsid w:val="00090C2F"/>
    <w:rsid w:val="00090CCC"/>
    <w:rsid w:val="00093226"/>
    <w:rsid w:val="000938CC"/>
    <w:rsid w:val="000938F6"/>
    <w:rsid w:val="00093910"/>
    <w:rsid w:val="00093AE9"/>
    <w:rsid w:val="00093CBD"/>
    <w:rsid w:val="00093DC9"/>
    <w:rsid w:val="00094E4F"/>
    <w:rsid w:val="00094F1B"/>
    <w:rsid w:val="000959A1"/>
    <w:rsid w:val="000960A0"/>
    <w:rsid w:val="000966C5"/>
    <w:rsid w:val="00096CC3"/>
    <w:rsid w:val="000976EE"/>
    <w:rsid w:val="000A0268"/>
    <w:rsid w:val="000A06F2"/>
    <w:rsid w:val="000A0829"/>
    <w:rsid w:val="000A0DC7"/>
    <w:rsid w:val="000A328C"/>
    <w:rsid w:val="000A3360"/>
    <w:rsid w:val="000A350E"/>
    <w:rsid w:val="000A3A88"/>
    <w:rsid w:val="000A3D71"/>
    <w:rsid w:val="000A43D7"/>
    <w:rsid w:val="000A4638"/>
    <w:rsid w:val="000A50B3"/>
    <w:rsid w:val="000A53C4"/>
    <w:rsid w:val="000A593D"/>
    <w:rsid w:val="000A5C2B"/>
    <w:rsid w:val="000A6910"/>
    <w:rsid w:val="000A6937"/>
    <w:rsid w:val="000A7A67"/>
    <w:rsid w:val="000B046C"/>
    <w:rsid w:val="000B0594"/>
    <w:rsid w:val="000B0B8E"/>
    <w:rsid w:val="000B1513"/>
    <w:rsid w:val="000B185B"/>
    <w:rsid w:val="000B2E79"/>
    <w:rsid w:val="000B3263"/>
    <w:rsid w:val="000B378B"/>
    <w:rsid w:val="000B4348"/>
    <w:rsid w:val="000B4E6C"/>
    <w:rsid w:val="000B51EB"/>
    <w:rsid w:val="000B5AB3"/>
    <w:rsid w:val="000B69F9"/>
    <w:rsid w:val="000B6A27"/>
    <w:rsid w:val="000B6C53"/>
    <w:rsid w:val="000B6E08"/>
    <w:rsid w:val="000B7F85"/>
    <w:rsid w:val="000C0917"/>
    <w:rsid w:val="000C0999"/>
    <w:rsid w:val="000C0BCB"/>
    <w:rsid w:val="000C22BB"/>
    <w:rsid w:val="000C2F37"/>
    <w:rsid w:val="000C2F39"/>
    <w:rsid w:val="000C4258"/>
    <w:rsid w:val="000C5619"/>
    <w:rsid w:val="000C6238"/>
    <w:rsid w:val="000C6D5A"/>
    <w:rsid w:val="000C6E1D"/>
    <w:rsid w:val="000C7313"/>
    <w:rsid w:val="000C7AEE"/>
    <w:rsid w:val="000C7F4C"/>
    <w:rsid w:val="000D0411"/>
    <w:rsid w:val="000D0F20"/>
    <w:rsid w:val="000D1AA5"/>
    <w:rsid w:val="000D2B91"/>
    <w:rsid w:val="000D2F0D"/>
    <w:rsid w:val="000D3804"/>
    <w:rsid w:val="000D3B05"/>
    <w:rsid w:val="000D4413"/>
    <w:rsid w:val="000D4E9A"/>
    <w:rsid w:val="000D6881"/>
    <w:rsid w:val="000D7317"/>
    <w:rsid w:val="000D733E"/>
    <w:rsid w:val="000D750D"/>
    <w:rsid w:val="000E0D1C"/>
    <w:rsid w:val="000E16F7"/>
    <w:rsid w:val="000E32B3"/>
    <w:rsid w:val="000E33B2"/>
    <w:rsid w:val="000E37E2"/>
    <w:rsid w:val="000E3B71"/>
    <w:rsid w:val="000E472F"/>
    <w:rsid w:val="000E6549"/>
    <w:rsid w:val="000E6BAD"/>
    <w:rsid w:val="000E72AB"/>
    <w:rsid w:val="000E749B"/>
    <w:rsid w:val="000E7619"/>
    <w:rsid w:val="000E7DD8"/>
    <w:rsid w:val="000F0073"/>
    <w:rsid w:val="000F02C8"/>
    <w:rsid w:val="000F0667"/>
    <w:rsid w:val="000F0815"/>
    <w:rsid w:val="000F0C35"/>
    <w:rsid w:val="000F1B46"/>
    <w:rsid w:val="000F244A"/>
    <w:rsid w:val="000F27AA"/>
    <w:rsid w:val="000F2A18"/>
    <w:rsid w:val="000F2A3A"/>
    <w:rsid w:val="000F2EBB"/>
    <w:rsid w:val="000F375E"/>
    <w:rsid w:val="000F39E1"/>
    <w:rsid w:val="000F39ED"/>
    <w:rsid w:val="000F3AE7"/>
    <w:rsid w:val="000F44BE"/>
    <w:rsid w:val="000F464B"/>
    <w:rsid w:val="000F4F74"/>
    <w:rsid w:val="000F545B"/>
    <w:rsid w:val="000F5D9A"/>
    <w:rsid w:val="000F5DBC"/>
    <w:rsid w:val="000F65C4"/>
    <w:rsid w:val="000F6A81"/>
    <w:rsid w:val="000F7483"/>
    <w:rsid w:val="000F7B4F"/>
    <w:rsid w:val="00100115"/>
    <w:rsid w:val="001002F8"/>
    <w:rsid w:val="001005BA"/>
    <w:rsid w:val="001011C0"/>
    <w:rsid w:val="00101546"/>
    <w:rsid w:val="00101598"/>
    <w:rsid w:val="00101C1F"/>
    <w:rsid w:val="00101E98"/>
    <w:rsid w:val="001026B0"/>
    <w:rsid w:val="00102DF5"/>
    <w:rsid w:val="001031EF"/>
    <w:rsid w:val="001035CF"/>
    <w:rsid w:val="00103CED"/>
    <w:rsid w:val="00103DCC"/>
    <w:rsid w:val="00104BB7"/>
    <w:rsid w:val="0010565E"/>
    <w:rsid w:val="00105FFB"/>
    <w:rsid w:val="00106CE8"/>
    <w:rsid w:val="00106CF0"/>
    <w:rsid w:val="0010793E"/>
    <w:rsid w:val="00107D28"/>
    <w:rsid w:val="001108B0"/>
    <w:rsid w:val="001114D7"/>
    <w:rsid w:val="001114FC"/>
    <w:rsid w:val="00111769"/>
    <w:rsid w:val="0011197E"/>
    <w:rsid w:val="001120AA"/>
    <w:rsid w:val="00113473"/>
    <w:rsid w:val="00113B39"/>
    <w:rsid w:val="00114CEC"/>
    <w:rsid w:val="0011500D"/>
    <w:rsid w:val="001151FF"/>
    <w:rsid w:val="001155A7"/>
    <w:rsid w:val="00115DDD"/>
    <w:rsid w:val="00117CFC"/>
    <w:rsid w:val="00120EA2"/>
    <w:rsid w:val="001213DC"/>
    <w:rsid w:val="00121642"/>
    <w:rsid w:val="00122967"/>
    <w:rsid w:val="00122B32"/>
    <w:rsid w:val="00123302"/>
    <w:rsid w:val="0012376B"/>
    <w:rsid w:val="00124D00"/>
    <w:rsid w:val="00124D66"/>
    <w:rsid w:val="001251BF"/>
    <w:rsid w:val="0012526D"/>
    <w:rsid w:val="0012526F"/>
    <w:rsid w:val="00125E67"/>
    <w:rsid w:val="00126C09"/>
    <w:rsid w:val="001270D5"/>
    <w:rsid w:val="001274F8"/>
    <w:rsid w:val="0012760F"/>
    <w:rsid w:val="001303F6"/>
    <w:rsid w:val="00130D72"/>
    <w:rsid w:val="0013159C"/>
    <w:rsid w:val="00131AC0"/>
    <w:rsid w:val="00132170"/>
    <w:rsid w:val="001324F7"/>
    <w:rsid w:val="001333E4"/>
    <w:rsid w:val="001337E4"/>
    <w:rsid w:val="00133C59"/>
    <w:rsid w:val="00134728"/>
    <w:rsid w:val="00135494"/>
    <w:rsid w:val="001361D3"/>
    <w:rsid w:val="001363CB"/>
    <w:rsid w:val="00136BF6"/>
    <w:rsid w:val="001402CF"/>
    <w:rsid w:val="00140FA5"/>
    <w:rsid w:val="0014190F"/>
    <w:rsid w:val="00141946"/>
    <w:rsid w:val="0014194D"/>
    <w:rsid w:val="00141CF7"/>
    <w:rsid w:val="00141E19"/>
    <w:rsid w:val="00141EF6"/>
    <w:rsid w:val="00141FFC"/>
    <w:rsid w:val="001427CE"/>
    <w:rsid w:val="001428F1"/>
    <w:rsid w:val="00142BB9"/>
    <w:rsid w:val="00143BA7"/>
    <w:rsid w:val="00143E01"/>
    <w:rsid w:val="00144867"/>
    <w:rsid w:val="0014494A"/>
    <w:rsid w:val="00145D71"/>
    <w:rsid w:val="00147737"/>
    <w:rsid w:val="00151872"/>
    <w:rsid w:val="00152804"/>
    <w:rsid w:val="00152FA3"/>
    <w:rsid w:val="00153700"/>
    <w:rsid w:val="00153B21"/>
    <w:rsid w:val="00153E32"/>
    <w:rsid w:val="0015405B"/>
    <w:rsid w:val="0015445D"/>
    <w:rsid w:val="001560DC"/>
    <w:rsid w:val="0015610F"/>
    <w:rsid w:val="00156AA0"/>
    <w:rsid w:val="00157271"/>
    <w:rsid w:val="00157280"/>
    <w:rsid w:val="001579F1"/>
    <w:rsid w:val="00160092"/>
    <w:rsid w:val="0016010C"/>
    <w:rsid w:val="00161514"/>
    <w:rsid w:val="001623E3"/>
    <w:rsid w:val="0016351D"/>
    <w:rsid w:val="00163569"/>
    <w:rsid w:val="001659C6"/>
    <w:rsid w:val="00165C01"/>
    <w:rsid w:val="00165F91"/>
    <w:rsid w:val="001661E4"/>
    <w:rsid w:val="00166302"/>
    <w:rsid w:val="00166806"/>
    <w:rsid w:val="00166B9D"/>
    <w:rsid w:val="0016709A"/>
    <w:rsid w:val="001676F1"/>
    <w:rsid w:val="00170105"/>
    <w:rsid w:val="001703B9"/>
    <w:rsid w:val="00170990"/>
    <w:rsid w:val="00171A73"/>
    <w:rsid w:val="00171B83"/>
    <w:rsid w:val="0017213C"/>
    <w:rsid w:val="001731E6"/>
    <w:rsid w:val="00173B3D"/>
    <w:rsid w:val="00174593"/>
    <w:rsid w:val="00174975"/>
    <w:rsid w:val="001750F6"/>
    <w:rsid w:val="001752F0"/>
    <w:rsid w:val="00175469"/>
    <w:rsid w:val="001755BC"/>
    <w:rsid w:val="00175CA2"/>
    <w:rsid w:val="00177B97"/>
    <w:rsid w:val="00177CB4"/>
    <w:rsid w:val="00180568"/>
    <w:rsid w:val="001807B4"/>
    <w:rsid w:val="00180A3C"/>
    <w:rsid w:val="00180A81"/>
    <w:rsid w:val="00180B06"/>
    <w:rsid w:val="00181104"/>
    <w:rsid w:val="00182E1D"/>
    <w:rsid w:val="00182F3F"/>
    <w:rsid w:val="001853F9"/>
    <w:rsid w:val="00185473"/>
    <w:rsid w:val="00185530"/>
    <w:rsid w:val="001857C3"/>
    <w:rsid w:val="00185AF5"/>
    <w:rsid w:val="00185B39"/>
    <w:rsid w:val="00185C48"/>
    <w:rsid w:val="00185E2A"/>
    <w:rsid w:val="001861FE"/>
    <w:rsid w:val="0018672D"/>
    <w:rsid w:val="00186848"/>
    <w:rsid w:val="00186B27"/>
    <w:rsid w:val="00186D2F"/>
    <w:rsid w:val="0018763C"/>
    <w:rsid w:val="00187CC0"/>
    <w:rsid w:val="001905BF"/>
    <w:rsid w:val="00190D85"/>
    <w:rsid w:val="00191EB7"/>
    <w:rsid w:val="001927CF"/>
    <w:rsid w:val="00192947"/>
    <w:rsid w:val="00193C06"/>
    <w:rsid w:val="00193D15"/>
    <w:rsid w:val="001944D7"/>
    <w:rsid w:val="001951DF"/>
    <w:rsid w:val="001957E4"/>
    <w:rsid w:val="00195AB0"/>
    <w:rsid w:val="00195EB8"/>
    <w:rsid w:val="00196470"/>
    <w:rsid w:val="0019658F"/>
    <w:rsid w:val="00196DF8"/>
    <w:rsid w:val="001972A4"/>
    <w:rsid w:val="0019730B"/>
    <w:rsid w:val="001A03C1"/>
    <w:rsid w:val="001A0626"/>
    <w:rsid w:val="001A19C5"/>
    <w:rsid w:val="001A2D98"/>
    <w:rsid w:val="001A305A"/>
    <w:rsid w:val="001A3A91"/>
    <w:rsid w:val="001A3F7A"/>
    <w:rsid w:val="001A40B6"/>
    <w:rsid w:val="001A4584"/>
    <w:rsid w:val="001A510B"/>
    <w:rsid w:val="001A6699"/>
    <w:rsid w:val="001A68ED"/>
    <w:rsid w:val="001A6ED0"/>
    <w:rsid w:val="001A72D1"/>
    <w:rsid w:val="001A7BBC"/>
    <w:rsid w:val="001B0467"/>
    <w:rsid w:val="001B0B88"/>
    <w:rsid w:val="001B1B2B"/>
    <w:rsid w:val="001B3CB4"/>
    <w:rsid w:val="001B4023"/>
    <w:rsid w:val="001B435E"/>
    <w:rsid w:val="001B49DB"/>
    <w:rsid w:val="001B49F2"/>
    <w:rsid w:val="001B4BBF"/>
    <w:rsid w:val="001B605B"/>
    <w:rsid w:val="001B6A8F"/>
    <w:rsid w:val="001B6CD0"/>
    <w:rsid w:val="001B6D0D"/>
    <w:rsid w:val="001C0471"/>
    <w:rsid w:val="001C133E"/>
    <w:rsid w:val="001C1731"/>
    <w:rsid w:val="001C1956"/>
    <w:rsid w:val="001C3B03"/>
    <w:rsid w:val="001C3E3B"/>
    <w:rsid w:val="001C3EB3"/>
    <w:rsid w:val="001C46DB"/>
    <w:rsid w:val="001C484B"/>
    <w:rsid w:val="001C48DE"/>
    <w:rsid w:val="001C4D4E"/>
    <w:rsid w:val="001C4D56"/>
    <w:rsid w:val="001C5A33"/>
    <w:rsid w:val="001C5C2A"/>
    <w:rsid w:val="001C5D3E"/>
    <w:rsid w:val="001C6D2D"/>
    <w:rsid w:val="001C6D64"/>
    <w:rsid w:val="001C70FA"/>
    <w:rsid w:val="001C7300"/>
    <w:rsid w:val="001C73BA"/>
    <w:rsid w:val="001D0311"/>
    <w:rsid w:val="001D0456"/>
    <w:rsid w:val="001D0B37"/>
    <w:rsid w:val="001D0F0B"/>
    <w:rsid w:val="001D11B7"/>
    <w:rsid w:val="001D23BE"/>
    <w:rsid w:val="001D286B"/>
    <w:rsid w:val="001D3DF7"/>
    <w:rsid w:val="001D3F6E"/>
    <w:rsid w:val="001D4144"/>
    <w:rsid w:val="001D48BE"/>
    <w:rsid w:val="001D578A"/>
    <w:rsid w:val="001D6127"/>
    <w:rsid w:val="001D6620"/>
    <w:rsid w:val="001D67C4"/>
    <w:rsid w:val="001D6938"/>
    <w:rsid w:val="001E09AB"/>
    <w:rsid w:val="001E112F"/>
    <w:rsid w:val="001E1D8D"/>
    <w:rsid w:val="001E1EB1"/>
    <w:rsid w:val="001E474A"/>
    <w:rsid w:val="001E49DD"/>
    <w:rsid w:val="001E4C44"/>
    <w:rsid w:val="001E4C99"/>
    <w:rsid w:val="001E4EFE"/>
    <w:rsid w:val="001E4F59"/>
    <w:rsid w:val="001E66E6"/>
    <w:rsid w:val="001E68CB"/>
    <w:rsid w:val="001E6B98"/>
    <w:rsid w:val="001E6F14"/>
    <w:rsid w:val="001F0468"/>
    <w:rsid w:val="001F07F6"/>
    <w:rsid w:val="001F19B8"/>
    <w:rsid w:val="001F1E6A"/>
    <w:rsid w:val="001F21CD"/>
    <w:rsid w:val="001F2330"/>
    <w:rsid w:val="001F2A6A"/>
    <w:rsid w:val="001F2C17"/>
    <w:rsid w:val="001F2F8C"/>
    <w:rsid w:val="001F2FFF"/>
    <w:rsid w:val="001F3818"/>
    <w:rsid w:val="001F3A3B"/>
    <w:rsid w:val="001F3ECB"/>
    <w:rsid w:val="001F40D3"/>
    <w:rsid w:val="001F4B98"/>
    <w:rsid w:val="001F523F"/>
    <w:rsid w:val="001F601C"/>
    <w:rsid w:val="001F65AD"/>
    <w:rsid w:val="001F6CF5"/>
    <w:rsid w:val="001F6F89"/>
    <w:rsid w:val="001F74A7"/>
    <w:rsid w:val="001F75A5"/>
    <w:rsid w:val="001F79CF"/>
    <w:rsid w:val="00200194"/>
    <w:rsid w:val="00200A84"/>
    <w:rsid w:val="00200EA1"/>
    <w:rsid w:val="0020107D"/>
    <w:rsid w:val="002024DB"/>
    <w:rsid w:val="00202587"/>
    <w:rsid w:val="002028E1"/>
    <w:rsid w:val="00202BE1"/>
    <w:rsid w:val="00202F11"/>
    <w:rsid w:val="00203741"/>
    <w:rsid w:val="00203A4D"/>
    <w:rsid w:val="00205481"/>
    <w:rsid w:val="002068D0"/>
    <w:rsid w:val="00206937"/>
    <w:rsid w:val="002106EA"/>
    <w:rsid w:val="0021080D"/>
    <w:rsid w:val="002114C8"/>
    <w:rsid w:val="0021165B"/>
    <w:rsid w:val="00211A16"/>
    <w:rsid w:val="002124D8"/>
    <w:rsid w:val="00212FA5"/>
    <w:rsid w:val="0021395E"/>
    <w:rsid w:val="00213BD9"/>
    <w:rsid w:val="0021448D"/>
    <w:rsid w:val="00214501"/>
    <w:rsid w:val="00214A58"/>
    <w:rsid w:val="00216250"/>
    <w:rsid w:val="00216989"/>
    <w:rsid w:val="00216B0A"/>
    <w:rsid w:val="00216CD0"/>
    <w:rsid w:val="00216D07"/>
    <w:rsid w:val="0021712E"/>
    <w:rsid w:val="00217401"/>
    <w:rsid w:val="00217882"/>
    <w:rsid w:val="0022023E"/>
    <w:rsid w:val="0022051F"/>
    <w:rsid w:val="00220575"/>
    <w:rsid w:val="002208EB"/>
    <w:rsid w:val="00220F37"/>
    <w:rsid w:val="0022103E"/>
    <w:rsid w:val="00221B58"/>
    <w:rsid w:val="00221C04"/>
    <w:rsid w:val="002235FA"/>
    <w:rsid w:val="00223603"/>
    <w:rsid w:val="00223B6D"/>
    <w:rsid w:val="00223C11"/>
    <w:rsid w:val="00224AEF"/>
    <w:rsid w:val="0022519B"/>
    <w:rsid w:val="00226000"/>
    <w:rsid w:val="0022612C"/>
    <w:rsid w:val="0022652A"/>
    <w:rsid w:val="00226AC4"/>
    <w:rsid w:val="002275BC"/>
    <w:rsid w:val="00227953"/>
    <w:rsid w:val="00227EAF"/>
    <w:rsid w:val="002300F2"/>
    <w:rsid w:val="0023026C"/>
    <w:rsid w:val="0023079A"/>
    <w:rsid w:val="00230B6D"/>
    <w:rsid w:val="00232B8B"/>
    <w:rsid w:val="00233B83"/>
    <w:rsid w:val="00233F4C"/>
    <w:rsid w:val="00234367"/>
    <w:rsid w:val="00236210"/>
    <w:rsid w:val="00237C0E"/>
    <w:rsid w:val="00237CF6"/>
    <w:rsid w:val="00237D4D"/>
    <w:rsid w:val="002402E0"/>
    <w:rsid w:val="0024056A"/>
    <w:rsid w:val="00240872"/>
    <w:rsid w:val="0024107A"/>
    <w:rsid w:val="00241929"/>
    <w:rsid w:val="00241B89"/>
    <w:rsid w:val="00242A37"/>
    <w:rsid w:val="002431EC"/>
    <w:rsid w:val="002433A5"/>
    <w:rsid w:val="002439EC"/>
    <w:rsid w:val="00245503"/>
    <w:rsid w:val="00245675"/>
    <w:rsid w:val="00245B2C"/>
    <w:rsid w:val="00246998"/>
    <w:rsid w:val="00246B1F"/>
    <w:rsid w:val="00246B9F"/>
    <w:rsid w:val="002479E2"/>
    <w:rsid w:val="00247C34"/>
    <w:rsid w:val="00247E54"/>
    <w:rsid w:val="00247F35"/>
    <w:rsid w:val="00250134"/>
    <w:rsid w:val="00250C2E"/>
    <w:rsid w:val="0025104A"/>
    <w:rsid w:val="00251912"/>
    <w:rsid w:val="002519A4"/>
    <w:rsid w:val="00252A53"/>
    <w:rsid w:val="00253107"/>
    <w:rsid w:val="002532D2"/>
    <w:rsid w:val="00253427"/>
    <w:rsid w:val="0025410C"/>
    <w:rsid w:val="00254289"/>
    <w:rsid w:val="002544D4"/>
    <w:rsid w:val="002548CC"/>
    <w:rsid w:val="0025490D"/>
    <w:rsid w:val="00255B71"/>
    <w:rsid w:val="00255E08"/>
    <w:rsid w:val="00256638"/>
    <w:rsid w:val="002570B4"/>
    <w:rsid w:val="00257891"/>
    <w:rsid w:val="00257FFE"/>
    <w:rsid w:val="0026003F"/>
    <w:rsid w:val="00261B61"/>
    <w:rsid w:val="00261D4F"/>
    <w:rsid w:val="002624FC"/>
    <w:rsid w:val="00262C88"/>
    <w:rsid w:val="00262E38"/>
    <w:rsid w:val="00262EB8"/>
    <w:rsid w:val="00262F97"/>
    <w:rsid w:val="0026309F"/>
    <w:rsid w:val="00263740"/>
    <w:rsid w:val="002650DB"/>
    <w:rsid w:val="00265CFC"/>
    <w:rsid w:val="00265EA7"/>
    <w:rsid w:val="002666B1"/>
    <w:rsid w:val="00266C39"/>
    <w:rsid w:val="002703E7"/>
    <w:rsid w:val="00270525"/>
    <w:rsid w:val="00270D50"/>
    <w:rsid w:val="00270E80"/>
    <w:rsid w:val="00271DB3"/>
    <w:rsid w:val="0027280A"/>
    <w:rsid w:val="00272B02"/>
    <w:rsid w:val="00273139"/>
    <w:rsid w:val="00273FF9"/>
    <w:rsid w:val="00274408"/>
    <w:rsid w:val="002747AF"/>
    <w:rsid w:val="00274D82"/>
    <w:rsid w:val="002756AA"/>
    <w:rsid w:val="002766E2"/>
    <w:rsid w:val="0027689C"/>
    <w:rsid w:val="00276DA0"/>
    <w:rsid w:val="0027755B"/>
    <w:rsid w:val="00280430"/>
    <w:rsid w:val="00280596"/>
    <w:rsid w:val="00280795"/>
    <w:rsid w:val="002815A2"/>
    <w:rsid w:val="00281EFD"/>
    <w:rsid w:val="00282A47"/>
    <w:rsid w:val="00282B4E"/>
    <w:rsid w:val="002836FF"/>
    <w:rsid w:val="00283E9C"/>
    <w:rsid w:val="00284B7D"/>
    <w:rsid w:val="00285A7A"/>
    <w:rsid w:val="00285B44"/>
    <w:rsid w:val="002861FD"/>
    <w:rsid w:val="00286427"/>
    <w:rsid w:val="002866ED"/>
    <w:rsid w:val="00286716"/>
    <w:rsid w:val="0028678D"/>
    <w:rsid w:val="002875D1"/>
    <w:rsid w:val="00287639"/>
    <w:rsid w:val="002911D8"/>
    <w:rsid w:val="0029128E"/>
    <w:rsid w:val="00291983"/>
    <w:rsid w:val="002924F9"/>
    <w:rsid w:val="00292D6B"/>
    <w:rsid w:val="00294891"/>
    <w:rsid w:val="002949BE"/>
    <w:rsid w:val="0029507C"/>
    <w:rsid w:val="00295083"/>
    <w:rsid w:val="0029541D"/>
    <w:rsid w:val="00295420"/>
    <w:rsid w:val="00295B4F"/>
    <w:rsid w:val="00295BBA"/>
    <w:rsid w:val="00295C0A"/>
    <w:rsid w:val="00296708"/>
    <w:rsid w:val="0029672A"/>
    <w:rsid w:val="00297843"/>
    <w:rsid w:val="00297B75"/>
    <w:rsid w:val="002A046F"/>
    <w:rsid w:val="002A0980"/>
    <w:rsid w:val="002A0C69"/>
    <w:rsid w:val="002A1809"/>
    <w:rsid w:val="002A182E"/>
    <w:rsid w:val="002A1F32"/>
    <w:rsid w:val="002A2205"/>
    <w:rsid w:val="002A240D"/>
    <w:rsid w:val="002A2B44"/>
    <w:rsid w:val="002A2D69"/>
    <w:rsid w:val="002A32E1"/>
    <w:rsid w:val="002A3CC2"/>
    <w:rsid w:val="002A4365"/>
    <w:rsid w:val="002A43EE"/>
    <w:rsid w:val="002A4E02"/>
    <w:rsid w:val="002A522D"/>
    <w:rsid w:val="002A6049"/>
    <w:rsid w:val="002A6F4D"/>
    <w:rsid w:val="002A70DB"/>
    <w:rsid w:val="002A76A7"/>
    <w:rsid w:val="002A7A39"/>
    <w:rsid w:val="002A7C8E"/>
    <w:rsid w:val="002A7D54"/>
    <w:rsid w:val="002A7FA9"/>
    <w:rsid w:val="002B0C42"/>
    <w:rsid w:val="002B14CD"/>
    <w:rsid w:val="002B1C95"/>
    <w:rsid w:val="002B23DB"/>
    <w:rsid w:val="002B255F"/>
    <w:rsid w:val="002B27BF"/>
    <w:rsid w:val="002B3087"/>
    <w:rsid w:val="002B3119"/>
    <w:rsid w:val="002B3142"/>
    <w:rsid w:val="002B3FF1"/>
    <w:rsid w:val="002B4CDF"/>
    <w:rsid w:val="002B4E61"/>
    <w:rsid w:val="002B5008"/>
    <w:rsid w:val="002B642D"/>
    <w:rsid w:val="002B6963"/>
    <w:rsid w:val="002B6A74"/>
    <w:rsid w:val="002B6F6C"/>
    <w:rsid w:val="002B79AB"/>
    <w:rsid w:val="002B7C60"/>
    <w:rsid w:val="002C055E"/>
    <w:rsid w:val="002C07ED"/>
    <w:rsid w:val="002C0CEF"/>
    <w:rsid w:val="002C300F"/>
    <w:rsid w:val="002C333B"/>
    <w:rsid w:val="002C38CB"/>
    <w:rsid w:val="002C4043"/>
    <w:rsid w:val="002C4395"/>
    <w:rsid w:val="002C5397"/>
    <w:rsid w:val="002C5486"/>
    <w:rsid w:val="002C55DE"/>
    <w:rsid w:val="002C572A"/>
    <w:rsid w:val="002C5960"/>
    <w:rsid w:val="002C6312"/>
    <w:rsid w:val="002C6911"/>
    <w:rsid w:val="002C6EC4"/>
    <w:rsid w:val="002C74B7"/>
    <w:rsid w:val="002C7F46"/>
    <w:rsid w:val="002D091C"/>
    <w:rsid w:val="002D15CC"/>
    <w:rsid w:val="002D1980"/>
    <w:rsid w:val="002D24C5"/>
    <w:rsid w:val="002D2620"/>
    <w:rsid w:val="002D3438"/>
    <w:rsid w:val="002D3B5C"/>
    <w:rsid w:val="002D46F4"/>
    <w:rsid w:val="002D5468"/>
    <w:rsid w:val="002D6842"/>
    <w:rsid w:val="002D79B2"/>
    <w:rsid w:val="002E096B"/>
    <w:rsid w:val="002E0C8D"/>
    <w:rsid w:val="002E1228"/>
    <w:rsid w:val="002E1BCD"/>
    <w:rsid w:val="002E1D48"/>
    <w:rsid w:val="002E2A06"/>
    <w:rsid w:val="002E2CFB"/>
    <w:rsid w:val="002E2DB6"/>
    <w:rsid w:val="002E3184"/>
    <w:rsid w:val="002E385E"/>
    <w:rsid w:val="002E5F9A"/>
    <w:rsid w:val="002E67DE"/>
    <w:rsid w:val="002E6A22"/>
    <w:rsid w:val="002E6BB1"/>
    <w:rsid w:val="002E7616"/>
    <w:rsid w:val="002E7B04"/>
    <w:rsid w:val="002E7C22"/>
    <w:rsid w:val="002E7E05"/>
    <w:rsid w:val="002F0E4D"/>
    <w:rsid w:val="002F1380"/>
    <w:rsid w:val="002F20FC"/>
    <w:rsid w:val="002F385E"/>
    <w:rsid w:val="002F3BC6"/>
    <w:rsid w:val="002F4B12"/>
    <w:rsid w:val="002F5902"/>
    <w:rsid w:val="002F5C86"/>
    <w:rsid w:val="002F6338"/>
    <w:rsid w:val="002F6565"/>
    <w:rsid w:val="002F78B4"/>
    <w:rsid w:val="002F7AFF"/>
    <w:rsid w:val="002F7C28"/>
    <w:rsid w:val="00300CD6"/>
    <w:rsid w:val="00300F71"/>
    <w:rsid w:val="00301DA4"/>
    <w:rsid w:val="00302088"/>
    <w:rsid w:val="003024C5"/>
    <w:rsid w:val="00302513"/>
    <w:rsid w:val="00302589"/>
    <w:rsid w:val="003025B9"/>
    <w:rsid w:val="003035F3"/>
    <w:rsid w:val="00305CF3"/>
    <w:rsid w:val="00306381"/>
    <w:rsid w:val="00306815"/>
    <w:rsid w:val="00306EB1"/>
    <w:rsid w:val="003077D6"/>
    <w:rsid w:val="00310342"/>
    <w:rsid w:val="00310566"/>
    <w:rsid w:val="0031092A"/>
    <w:rsid w:val="0031103C"/>
    <w:rsid w:val="003116CE"/>
    <w:rsid w:val="00311781"/>
    <w:rsid w:val="003122EA"/>
    <w:rsid w:val="00312355"/>
    <w:rsid w:val="00312457"/>
    <w:rsid w:val="00312B78"/>
    <w:rsid w:val="00312D00"/>
    <w:rsid w:val="003132D1"/>
    <w:rsid w:val="003134C8"/>
    <w:rsid w:val="00313811"/>
    <w:rsid w:val="00313944"/>
    <w:rsid w:val="00313C99"/>
    <w:rsid w:val="003144BE"/>
    <w:rsid w:val="003149EA"/>
    <w:rsid w:val="00315BA5"/>
    <w:rsid w:val="00315DC3"/>
    <w:rsid w:val="00315E46"/>
    <w:rsid w:val="0031742C"/>
    <w:rsid w:val="00320464"/>
    <w:rsid w:val="003206D1"/>
    <w:rsid w:val="00320754"/>
    <w:rsid w:val="00320CAA"/>
    <w:rsid w:val="003213ED"/>
    <w:rsid w:val="00322135"/>
    <w:rsid w:val="003236FD"/>
    <w:rsid w:val="00323C28"/>
    <w:rsid w:val="003244CC"/>
    <w:rsid w:val="0032522E"/>
    <w:rsid w:val="0032526C"/>
    <w:rsid w:val="00325743"/>
    <w:rsid w:val="00325F02"/>
    <w:rsid w:val="0032650D"/>
    <w:rsid w:val="0032666B"/>
    <w:rsid w:val="0032751B"/>
    <w:rsid w:val="003276BE"/>
    <w:rsid w:val="00327A6F"/>
    <w:rsid w:val="003300BC"/>
    <w:rsid w:val="003305CD"/>
    <w:rsid w:val="003308DD"/>
    <w:rsid w:val="003312CB"/>
    <w:rsid w:val="00331CEF"/>
    <w:rsid w:val="00332017"/>
    <w:rsid w:val="003322C0"/>
    <w:rsid w:val="003337E1"/>
    <w:rsid w:val="00333E35"/>
    <w:rsid w:val="00333F70"/>
    <w:rsid w:val="00334963"/>
    <w:rsid w:val="00334EA5"/>
    <w:rsid w:val="00335656"/>
    <w:rsid w:val="00335CDF"/>
    <w:rsid w:val="0033705E"/>
    <w:rsid w:val="00337BB7"/>
    <w:rsid w:val="00340139"/>
    <w:rsid w:val="00340451"/>
    <w:rsid w:val="003416F2"/>
    <w:rsid w:val="0034178A"/>
    <w:rsid w:val="003424CD"/>
    <w:rsid w:val="00343713"/>
    <w:rsid w:val="00343A79"/>
    <w:rsid w:val="00344232"/>
    <w:rsid w:val="00345B66"/>
    <w:rsid w:val="00346A14"/>
    <w:rsid w:val="00346C72"/>
    <w:rsid w:val="00347104"/>
    <w:rsid w:val="0034751A"/>
    <w:rsid w:val="003475A9"/>
    <w:rsid w:val="003476C2"/>
    <w:rsid w:val="00347D12"/>
    <w:rsid w:val="00350795"/>
    <w:rsid w:val="0035083F"/>
    <w:rsid w:val="00351A98"/>
    <w:rsid w:val="00353AD5"/>
    <w:rsid w:val="003545B0"/>
    <w:rsid w:val="003564D4"/>
    <w:rsid w:val="00356EED"/>
    <w:rsid w:val="00356F19"/>
    <w:rsid w:val="00357666"/>
    <w:rsid w:val="003579E5"/>
    <w:rsid w:val="00357C04"/>
    <w:rsid w:val="00360314"/>
    <w:rsid w:val="0036094D"/>
    <w:rsid w:val="00360A08"/>
    <w:rsid w:val="00361E15"/>
    <w:rsid w:val="00361E24"/>
    <w:rsid w:val="0036265A"/>
    <w:rsid w:val="00362E02"/>
    <w:rsid w:val="00363C58"/>
    <w:rsid w:val="00363CE0"/>
    <w:rsid w:val="00364909"/>
    <w:rsid w:val="00366BA7"/>
    <w:rsid w:val="00367CD5"/>
    <w:rsid w:val="003702A5"/>
    <w:rsid w:val="00370EB2"/>
    <w:rsid w:val="0037113A"/>
    <w:rsid w:val="00371424"/>
    <w:rsid w:val="003721CD"/>
    <w:rsid w:val="00373486"/>
    <w:rsid w:val="003735D8"/>
    <w:rsid w:val="00373703"/>
    <w:rsid w:val="00374118"/>
    <w:rsid w:val="0037558E"/>
    <w:rsid w:val="0037620F"/>
    <w:rsid w:val="0037625A"/>
    <w:rsid w:val="0037654C"/>
    <w:rsid w:val="00376834"/>
    <w:rsid w:val="00377DA3"/>
    <w:rsid w:val="00377FE3"/>
    <w:rsid w:val="003801F9"/>
    <w:rsid w:val="0038150F"/>
    <w:rsid w:val="0038206F"/>
    <w:rsid w:val="00382632"/>
    <w:rsid w:val="00382BB9"/>
    <w:rsid w:val="003831BB"/>
    <w:rsid w:val="003831F3"/>
    <w:rsid w:val="00383683"/>
    <w:rsid w:val="00383AE1"/>
    <w:rsid w:val="003846F8"/>
    <w:rsid w:val="00384B78"/>
    <w:rsid w:val="00385298"/>
    <w:rsid w:val="00386CAB"/>
    <w:rsid w:val="00386D47"/>
    <w:rsid w:val="00387BD1"/>
    <w:rsid w:val="00387F5A"/>
    <w:rsid w:val="00387F61"/>
    <w:rsid w:val="0039083D"/>
    <w:rsid w:val="00390DF1"/>
    <w:rsid w:val="003911E1"/>
    <w:rsid w:val="00391FE5"/>
    <w:rsid w:val="00392477"/>
    <w:rsid w:val="00392666"/>
    <w:rsid w:val="003927CE"/>
    <w:rsid w:val="00392A5C"/>
    <w:rsid w:val="00392B71"/>
    <w:rsid w:val="00392BB7"/>
    <w:rsid w:val="00392CDB"/>
    <w:rsid w:val="00392D5E"/>
    <w:rsid w:val="00393156"/>
    <w:rsid w:val="00393882"/>
    <w:rsid w:val="00393D0E"/>
    <w:rsid w:val="00394052"/>
    <w:rsid w:val="00394529"/>
    <w:rsid w:val="00394612"/>
    <w:rsid w:val="003948F7"/>
    <w:rsid w:val="00395647"/>
    <w:rsid w:val="0039577B"/>
    <w:rsid w:val="00395C61"/>
    <w:rsid w:val="00396267"/>
    <w:rsid w:val="003966B1"/>
    <w:rsid w:val="00397273"/>
    <w:rsid w:val="003A00A1"/>
    <w:rsid w:val="003A3C50"/>
    <w:rsid w:val="003A3D3D"/>
    <w:rsid w:val="003A407B"/>
    <w:rsid w:val="003A429A"/>
    <w:rsid w:val="003A4306"/>
    <w:rsid w:val="003A5F50"/>
    <w:rsid w:val="003A65C6"/>
    <w:rsid w:val="003A65FC"/>
    <w:rsid w:val="003A68CC"/>
    <w:rsid w:val="003A68D4"/>
    <w:rsid w:val="003A69FA"/>
    <w:rsid w:val="003A7732"/>
    <w:rsid w:val="003A7911"/>
    <w:rsid w:val="003B0E8C"/>
    <w:rsid w:val="003B12F3"/>
    <w:rsid w:val="003B1C8E"/>
    <w:rsid w:val="003B2D1D"/>
    <w:rsid w:val="003B2D8A"/>
    <w:rsid w:val="003B3801"/>
    <w:rsid w:val="003B3A0D"/>
    <w:rsid w:val="003B48FC"/>
    <w:rsid w:val="003B4B15"/>
    <w:rsid w:val="003B6CE7"/>
    <w:rsid w:val="003B7637"/>
    <w:rsid w:val="003C0643"/>
    <w:rsid w:val="003C0DD5"/>
    <w:rsid w:val="003C0E1E"/>
    <w:rsid w:val="003C0EA9"/>
    <w:rsid w:val="003C13AA"/>
    <w:rsid w:val="003C1973"/>
    <w:rsid w:val="003C207F"/>
    <w:rsid w:val="003C2229"/>
    <w:rsid w:val="003C2A6E"/>
    <w:rsid w:val="003C2D7C"/>
    <w:rsid w:val="003C3206"/>
    <w:rsid w:val="003C34D0"/>
    <w:rsid w:val="003C40A1"/>
    <w:rsid w:val="003C4B19"/>
    <w:rsid w:val="003C5058"/>
    <w:rsid w:val="003C5776"/>
    <w:rsid w:val="003C593B"/>
    <w:rsid w:val="003C5C67"/>
    <w:rsid w:val="003C5D42"/>
    <w:rsid w:val="003C7363"/>
    <w:rsid w:val="003C7698"/>
    <w:rsid w:val="003C7B0E"/>
    <w:rsid w:val="003C7C46"/>
    <w:rsid w:val="003D0103"/>
    <w:rsid w:val="003D0223"/>
    <w:rsid w:val="003D12B2"/>
    <w:rsid w:val="003D3484"/>
    <w:rsid w:val="003D3CC9"/>
    <w:rsid w:val="003D3F3E"/>
    <w:rsid w:val="003D4D13"/>
    <w:rsid w:val="003D5030"/>
    <w:rsid w:val="003D5302"/>
    <w:rsid w:val="003D5744"/>
    <w:rsid w:val="003D5E67"/>
    <w:rsid w:val="003D5FDC"/>
    <w:rsid w:val="003D6CF5"/>
    <w:rsid w:val="003D6DB7"/>
    <w:rsid w:val="003D7059"/>
    <w:rsid w:val="003D7175"/>
    <w:rsid w:val="003D7E6C"/>
    <w:rsid w:val="003D7F30"/>
    <w:rsid w:val="003E01D5"/>
    <w:rsid w:val="003E0942"/>
    <w:rsid w:val="003E1027"/>
    <w:rsid w:val="003E167C"/>
    <w:rsid w:val="003E18C6"/>
    <w:rsid w:val="003E1D16"/>
    <w:rsid w:val="003E23FF"/>
    <w:rsid w:val="003E2553"/>
    <w:rsid w:val="003E3C87"/>
    <w:rsid w:val="003E3DA5"/>
    <w:rsid w:val="003E3DF9"/>
    <w:rsid w:val="003E456F"/>
    <w:rsid w:val="003E4897"/>
    <w:rsid w:val="003E48D6"/>
    <w:rsid w:val="003E4C54"/>
    <w:rsid w:val="003E521F"/>
    <w:rsid w:val="003E56C7"/>
    <w:rsid w:val="003E5A4D"/>
    <w:rsid w:val="003E6B68"/>
    <w:rsid w:val="003E6FA5"/>
    <w:rsid w:val="003E7054"/>
    <w:rsid w:val="003E7965"/>
    <w:rsid w:val="003E7A58"/>
    <w:rsid w:val="003F0460"/>
    <w:rsid w:val="003F07C8"/>
    <w:rsid w:val="003F0C14"/>
    <w:rsid w:val="003F1285"/>
    <w:rsid w:val="003F1725"/>
    <w:rsid w:val="003F5540"/>
    <w:rsid w:val="003F56F6"/>
    <w:rsid w:val="003F69CD"/>
    <w:rsid w:val="003F71E9"/>
    <w:rsid w:val="004009B5"/>
    <w:rsid w:val="00400B6D"/>
    <w:rsid w:val="00400B81"/>
    <w:rsid w:val="00400F5F"/>
    <w:rsid w:val="004016DF"/>
    <w:rsid w:val="00401836"/>
    <w:rsid w:val="00402B71"/>
    <w:rsid w:val="00402FD8"/>
    <w:rsid w:val="004033ED"/>
    <w:rsid w:val="00403A7C"/>
    <w:rsid w:val="00404702"/>
    <w:rsid w:val="00404D48"/>
    <w:rsid w:val="0040596B"/>
    <w:rsid w:val="00405A03"/>
    <w:rsid w:val="004060CB"/>
    <w:rsid w:val="00406399"/>
    <w:rsid w:val="00406EE2"/>
    <w:rsid w:val="00407637"/>
    <w:rsid w:val="0040767C"/>
    <w:rsid w:val="00410181"/>
    <w:rsid w:val="00410481"/>
    <w:rsid w:val="004105C4"/>
    <w:rsid w:val="00410DE2"/>
    <w:rsid w:val="0041205E"/>
    <w:rsid w:val="00412088"/>
    <w:rsid w:val="00412598"/>
    <w:rsid w:val="004131A3"/>
    <w:rsid w:val="004131C8"/>
    <w:rsid w:val="00413285"/>
    <w:rsid w:val="00413C76"/>
    <w:rsid w:val="00413C9C"/>
    <w:rsid w:val="004146C6"/>
    <w:rsid w:val="004147CA"/>
    <w:rsid w:val="00414D53"/>
    <w:rsid w:val="00415440"/>
    <w:rsid w:val="00415810"/>
    <w:rsid w:val="00415B3C"/>
    <w:rsid w:val="00416D2C"/>
    <w:rsid w:val="00417755"/>
    <w:rsid w:val="00417C42"/>
    <w:rsid w:val="00420E11"/>
    <w:rsid w:val="00420F8E"/>
    <w:rsid w:val="00421108"/>
    <w:rsid w:val="00421277"/>
    <w:rsid w:val="0042193F"/>
    <w:rsid w:val="00422202"/>
    <w:rsid w:val="004222D7"/>
    <w:rsid w:val="00422E83"/>
    <w:rsid w:val="00423537"/>
    <w:rsid w:val="00423CAE"/>
    <w:rsid w:val="00423F5B"/>
    <w:rsid w:val="004242C2"/>
    <w:rsid w:val="00424A85"/>
    <w:rsid w:val="0042604E"/>
    <w:rsid w:val="00426452"/>
    <w:rsid w:val="004265D7"/>
    <w:rsid w:val="0042753E"/>
    <w:rsid w:val="00427D94"/>
    <w:rsid w:val="00430A37"/>
    <w:rsid w:val="004310A8"/>
    <w:rsid w:val="00431176"/>
    <w:rsid w:val="004312D7"/>
    <w:rsid w:val="004319D1"/>
    <w:rsid w:val="00431AA5"/>
    <w:rsid w:val="004333D0"/>
    <w:rsid w:val="004336EE"/>
    <w:rsid w:val="004338A4"/>
    <w:rsid w:val="004338F5"/>
    <w:rsid w:val="00433E31"/>
    <w:rsid w:val="004345D8"/>
    <w:rsid w:val="00434823"/>
    <w:rsid w:val="004359F0"/>
    <w:rsid w:val="004360C8"/>
    <w:rsid w:val="00436D3B"/>
    <w:rsid w:val="00437AE2"/>
    <w:rsid w:val="0044044B"/>
    <w:rsid w:val="00441009"/>
    <w:rsid w:val="00441381"/>
    <w:rsid w:val="00443592"/>
    <w:rsid w:val="0044365B"/>
    <w:rsid w:val="0044383B"/>
    <w:rsid w:val="00445351"/>
    <w:rsid w:val="00445963"/>
    <w:rsid w:val="00447E5A"/>
    <w:rsid w:val="00450048"/>
    <w:rsid w:val="0045017B"/>
    <w:rsid w:val="00450314"/>
    <w:rsid w:val="004512D5"/>
    <w:rsid w:val="0045173E"/>
    <w:rsid w:val="00451873"/>
    <w:rsid w:val="00452040"/>
    <w:rsid w:val="00452769"/>
    <w:rsid w:val="004532ED"/>
    <w:rsid w:val="00453670"/>
    <w:rsid w:val="004536EA"/>
    <w:rsid w:val="0045389A"/>
    <w:rsid w:val="00455A8E"/>
    <w:rsid w:val="00455F38"/>
    <w:rsid w:val="00456934"/>
    <w:rsid w:val="00456B4D"/>
    <w:rsid w:val="004577CB"/>
    <w:rsid w:val="004578AE"/>
    <w:rsid w:val="00457B35"/>
    <w:rsid w:val="004617CC"/>
    <w:rsid w:val="00461E40"/>
    <w:rsid w:val="00461EC6"/>
    <w:rsid w:val="00462534"/>
    <w:rsid w:val="004625BE"/>
    <w:rsid w:val="0046263B"/>
    <w:rsid w:val="00462688"/>
    <w:rsid w:val="00462889"/>
    <w:rsid w:val="00462BED"/>
    <w:rsid w:val="004639A6"/>
    <w:rsid w:val="00464109"/>
    <w:rsid w:val="00464466"/>
    <w:rsid w:val="00464B7E"/>
    <w:rsid w:val="00464D12"/>
    <w:rsid w:val="004664EF"/>
    <w:rsid w:val="00466675"/>
    <w:rsid w:val="0046703D"/>
    <w:rsid w:val="00467135"/>
    <w:rsid w:val="00467195"/>
    <w:rsid w:val="00467E82"/>
    <w:rsid w:val="00470732"/>
    <w:rsid w:val="00471B28"/>
    <w:rsid w:val="0047221A"/>
    <w:rsid w:val="004722A0"/>
    <w:rsid w:val="00472614"/>
    <w:rsid w:val="0047290B"/>
    <w:rsid w:val="0047297D"/>
    <w:rsid w:val="00474973"/>
    <w:rsid w:val="00474ECB"/>
    <w:rsid w:val="004767B6"/>
    <w:rsid w:val="004770D7"/>
    <w:rsid w:val="00477A72"/>
    <w:rsid w:val="0048005C"/>
    <w:rsid w:val="0048025D"/>
    <w:rsid w:val="00480E2D"/>
    <w:rsid w:val="00480F5C"/>
    <w:rsid w:val="0048113A"/>
    <w:rsid w:val="00481C15"/>
    <w:rsid w:val="00481D27"/>
    <w:rsid w:val="004837A2"/>
    <w:rsid w:val="00483A33"/>
    <w:rsid w:val="004843E2"/>
    <w:rsid w:val="00484645"/>
    <w:rsid w:val="00484FDD"/>
    <w:rsid w:val="0048508E"/>
    <w:rsid w:val="0048537B"/>
    <w:rsid w:val="00485CAA"/>
    <w:rsid w:val="00485D66"/>
    <w:rsid w:val="00485E5C"/>
    <w:rsid w:val="00486574"/>
    <w:rsid w:val="004865B0"/>
    <w:rsid w:val="004867DD"/>
    <w:rsid w:val="00486AD0"/>
    <w:rsid w:val="00486AFB"/>
    <w:rsid w:val="0048779C"/>
    <w:rsid w:val="00490341"/>
    <w:rsid w:val="00490D14"/>
    <w:rsid w:val="004919AC"/>
    <w:rsid w:val="00492555"/>
    <w:rsid w:val="00492AFE"/>
    <w:rsid w:val="00494171"/>
    <w:rsid w:val="004955CA"/>
    <w:rsid w:val="00495AA0"/>
    <w:rsid w:val="004963B2"/>
    <w:rsid w:val="00497382"/>
    <w:rsid w:val="00497963"/>
    <w:rsid w:val="00497EA5"/>
    <w:rsid w:val="00497FB7"/>
    <w:rsid w:val="004A01FF"/>
    <w:rsid w:val="004A0401"/>
    <w:rsid w:val="004A05BF"/>
    <w:rsid w:val="004A0921"/>
    <w:rsid w:val="004A0DAD"/>
    <w:rsid w:val="004A14DF"/>
    <w:rsid w:val="004A2CE3"/>
    <w:rsid w:val="004A3837"/>
    <w:rsid w:val="004A410C"/>
    <w:rsid w:val="004A46A2"/>
    <w:rsid w:val="004A4702"/>
    <w:rsid w:val="004A6080"/>
    <w:rsid w:val="004A672A"/>
    <w:rsid w:val="004A6D92"/>
    <w:rsid w:val="004A752F"/>
    <w:rsid w:val="004A75F8"/>
    <w:rsid w:val="004A7E8D"/>
    <w:rsid w:val="004B039A"/>
    <w:rsid w:val="004B2397"/>
    <w:rsid w:val="004B29E6"/>
    <w:rsid w:val="004B2CE1"/>
    <w:rsid w:val="004B3C89"/>
    <w:rsid w:val="004B3D5E"/>
    <w:rsid w:val="004B53D0"/>
    <w:rsid w:val="004B5EF7"/>
    <w:rsid w:val="004B619E"/>
    <w:rsid w:val="004B6871"/>
    <w:rsid w:val="004B71A2"/>
    <w:rsid w:val="004C03DC"/>
    <w:rsid w:val="004C1FB5"/>
    <w:rsid w:val="004C20CB"/>
    <w:rsid w:val="004C20E0"/>
    <w:rsid w:val="004C24E3"/>
    <w:rsid w:val="004C28CB"/>
    <w:rsid w:val="004C366F"/>
    <w:rsid w:val="004C3AD9"/>
    <w:rsid w:val="004C417F"/>
    <w:rsid w:val="004C4233"/>
    <w:rsid w:val="004C4903"/>
    <w:rsid w:val="004C4A28"/>
    <w:rsid w:val="004C5032"/>
    <w:rsid w:val="004C5BB8"/>
    <w:rsid w:val="004C6067"/>
    <w:rsid w:val="004C68FE"/>
    <w:rsid w:val="004C6B80"/>
    <w:rsid w:val="004C7A32"/>
    <w:rsid w:val="004D016B"/>
    <w:rsid w:val="004D02AE"/>
    <w:rsid w:val="004D1465"/>
    <w:rsid w:val="004D1C2D"/>
    <w:rsid w:val="004D2271"/>
    <w:rsid w:val="004D270F"/>
    <w:rsid w:val="004D2AD4"/>
    <w:rsid w:val="004D3023"/>
    <w:rsid w:val="004D3D2F"/>
    <w:rsid w:val="004D4E7F"/>
    <w:rsid w:val="004D4EFA"/>
    <w:rsid w:val="004D5091"/>
    <w:rsid w:val="004D612B"/>
    <w:rsid w:val="004D6D08"/>
    <w:rsid w:val="004D7385"/>
    <w:rsid w:val="004D7767"/>
    <w:rsid w:val="004D7AAB"/>
    <w:rsid w:val="004D7BDE"/>
    <w:rsid w:val="004E1992"/>
    <w:rsid w:val="004E19D2"/>
    <w:rsid w:val="004E1E11"/>
    <w:rsid w:val="004E3534"/>
    <w:rsid w:val="004E40E3"/>
    <w:rsid w:val="004E41D6"/>
    <w:rsid w:val="004E4796"/>
    <w:rsid w:val="004E50C5"/>
    <w:rsid w:val="004E51F0"/>
    <w:rsid w:val="004E53BF"/>
    <w:rsid w:val="004E5EB8"/>
    <w:rsid w:val="004E613E"/>
    <w:rsid w:val="004E6D8F"/>
    <w:rsid w:val="004E7946"/>
    <w:rsid w:val="004E7EEF"/>
    <w:rsid w:val="004F021A"/>
    <w:rsid w:val="004F0261"/>
    <w:rsid w:val="004F041C"/>
    <w:rsid w:val="004F0923"/>
    <w:rsid w:val="004F09C5"/>
    <w:rsid w:val="004F09C6"/>
    <w:rsid w:val="004F12E0"/>
    <w:rsid w:val="004F1547"/>
    <w:rsid w:val="004F1C76"/>
    <w:rsid w:val="004F2B62"/>
    <w:rsid w:val="004F2CFD"/>
    <w:rsid w:val="004F3366"/>
    <w:rsid w:val="004F4CCA"/>
    <w:rsid w:val="004F60CF"/>
    <w:rsid w:val="004F6661"/>
    <w:rsid w:val="004F6A76"/>
    <w:rsid w:val="004F74FD"/>
    <w:rsid w:val="004F7695"/>
    <w:rsid w:val="004F7F0A"/>
    <w:rsid w:val="004F7F26"/>
    <w:rsid w:val="005008A4"/>
    <w:rsid w:val="00500E1D"/>
    <w:rsid w:val="00501174"/>
    <w:rsid w:val="0050144C"/>
    <w:rsid w:val="00501585"/>
    <w:rsid w:val="005017E2"/>
    <w:rsid w:val="00501CF2"/>
    <w:rsid w:val="00501DCD"/>
    <w:rsid w:val="00501E53"/>
    <w:rsid w:val="0050212F"/>
    <w:rsid w:val="00503D3B"/>
    <w:rsid w:val="00504041"/>
    <w:rsid w:val="00504074"/>
    <w:rsid w:val="00504474"/>
    <w:rsid w:val="005047BD"/>
    <w:rsid w:val="00504880"/>
    <w:rsid w:val="00504A26"/>
    <w:rsid w:val="00504AAA"/>
    <w:rsid w:val="00505063"/>
    <w:rsid w:val="005050BC"/>
    <w:rsid w:val="005054FC"/>
    <w:rsid w:val="00505B71"/>
    <w:rsid w:val="00505CD2"/>
    <w:rsid w:val="00506A15"/>
    <w:rsid w:val="00511448"/>
    <w:rsid w:val="005119C0"/>
    <w:rsid w:val="005119E5"/>
    <w:rsid w:val="00511C95"/>
    <w:rsid w:val="00511CF3"/>
    <w:rsid w:val="005123CD"/>
    <w:rsid w:val="0051259D"/>
    <w:rsid w:val="00512C53"/>
    <w:rsid w:val="00513711"/>
    <w:rsid w:val="00513E92"/>
    <w:rsid w:val="00514470"/>
    <w:rsid w:val="00514B60"/>
    <w:rsid w:val="00515858"/>
    <w:rsid w:val="005159B8"/>
    <w:rsid w:val="005160FA"/>
    <w:rsid w:val="00516459"/>
    <w:rsid w:val="0051654D"/>
    <w:rsid w:val="00517323"/>
    <w:rsid w:val="00517AFC"/>
    <w:rsid w:val="00517CBA"/>
    <w:rsid w:val="005200A8"/>
    <w:rsid w:val="00520A39"/>
    <w:rsid w:val="00520C13"/>
    <w:rsid w:val="005215E1"/>
    <w:rsid w:val="00521ACB"/>
    <w:rsid w:val="00522107"/>
    <w:rsid w:val="005222D3"/>
    <w:rsid w:val="005222FE"/>
    <w:rsid w:val="00522621"/>
    <w:rsid w:val="0052287F"/>
    <w:rsid w:val="00522E43"/>
    <w:rsid w:val="00522EAD"/>
    <w:rsid w:val="005236DA"/>
    <w:rsid w:val="00524529"/>
    <w:rsid w:val="00524B8C"/>
    <w:rsid w:val="0052586E"/>
    <w:rsid w:val="00525E61"/>
    <w:rsid w:val="00526410"/>
    <w:rsid w:val="0052662C"/>
    <w:rsid w:val="005268ED"/>
    <w:rsid w:val="005273F4"/>
    <w:rsid w:val="00527BEF"/>
    <w:rsid w:val="00530A96"/>
    <w:rsid w:val="00530D5A"/>
    <w:rsid w:val="00530D71"/>
    <w:rsid w:val="00530F3C"/>
    <w:rsid w:val="005311B6"/>
    <w:rsid w:val="00531FE9"/>
    <w:rsid w:val="005324DE"/>
    <w:rsid w:val="00532868"/>
    <w:rsid w:val="00533638"/>
    <w:rsid w:val="00533954"/>
    <w:rsid w:val="00533AAE"/>
    <w:rsid w:val="00533BB4"/>
    <w:rsid w:val="005340A9"/>
    <w:rsid w:val="005340AF"/>
    <w:rsid w:val="005340C7"/>
    <w:rsid w:val="0053414B"/>
    <w:rsid w:val="00534F22"/>
    <w:rsid w:val="0053547D"/>
    <w:rsid w:val="00535C3F"/>
    <w:rsid w:val="00535CBC"/>
    <w:rsid w:val="00536317"/>
    <w:rsid w:val="00536551"/>
    <w:rsid w:val="00537310"/>
    <w:rsid w:val="00537315"/>
    <w:rsid w:val="00537703"/>
    <w:rsid w:val="00537C50"/>
    <w:rsid w:val="00541140"/>
    <w:rsid w:val="0054134B"/>
    <w:rsid w:val="00541376"/>
    <w:rsid w:val="00541E25"/>
    <w:rsid w:val="0054228E"/>
    <w:rsid w:val="00542A06"/>
    <w:rsid w:val="00542BD4"/>
    <w:rsid w:val="005447D9"/>
    <w:rsid w:val="0054558C"/>
    <w:rsid w:val="005462B5"/>
    <w:rsid w:val="0054661A"/>
    <w:rsid w:val="00546737"/>
    <w:rsid w:val="005500FC"/>
    <w:rsid w:val="00550716"/>
    <w:rsid w:val="00550934"/>
    <w:rsid w:val="00551D9B"/>
    <w:rsid w:val="00551E94"/>
    <w:rsid w:val="0055266C"/>
    <w:rsid w:val="00552F02"/>
    <w:rsid w:val="00553414"/>
    <w:rsid w:val="005534E6"/>
    <w:rsid w:val="0055467F"/>
    <w:rsid w:val="005548E0"/>
    <w:rsid w:val="00554CAD"/>
    <w:rsid w:val="0055511F"/>
    <w:rsid w:val="0055594C"/>
    <w:rsid w:val="00556655"/>
    <w:rsid w:val="00556A1F"/>
    <w:rsid w:val="005575A8"/>
    <w:rsid w:val="005600AF"/>
    <w:rsid w:val="00560499"/>
    <w:rsid w:val="00561292"/>
    <w:rsid w:val="00561A73"/>
    <w:rsid w:val="0056205F"/>
    <w:rsid w:val="005622E1"/>
    <w:rsid w:val="00562B98"/>
    <w:rsid w:val="00562FE7"/>
    <w:rsid w:val="00563377"/>
    <w:rsid w:val="005640E3"/>
    <w:rsid w:val="0056466B"/>
    <w:rsid w:val="005654DB"/>
    <w:rsid w:val="00565FCB"/>
    <w:rsid w:val="00566423"/>
    <w:rsid w:val="0056654E"/>
    <w:rsid w:val="0056664D"/>
    <w:rsid w:val="00566D90"/>
    <w:rsid w:val="0056749D"/>
    <w:rsid w:val="005674BE"/>
    <w:rsid w:val="00567630"/>
    <w:rsid w:val="00567CF4"/>
    <w:rsid w:val="005703E7"/>
    <w:rsid w:val="005704E7"/>
    <w:rsid w:val="005705B8"/>
    <w:rsid w:val="00571DD1"/>
    <w:rsid w:val="005725E4"/>
    <w:rsid w:val="00572F34"/>
    <w:rsid w:val="005734D0"/>
    <w:rsid w:val="00574C9B"/>
    <w:rsid w:val="00575BA5"/>
    <w:rsid w:val="00576D5F"/>
    <w:rsid w:val="00576D67"/>
    <w:rsid w:val="00576E2A"/>
    <w:rsid w:val="005779A4"/>
    <w:rsid w:val="005807D8"/>
    <w:rsid w:val="00580A5A"/>
    <w:rsid w:val="005814B8"/>
    <w:rsid w:val="00582EC9"/>
    <w:rsid w:val="00583044"/>
    <w:rsid w:val="00583548"/>
    <w:rsid w:val="00583882"/>
    <w:rsid w:val="005839BD"/>
    <w:rsid w:val="00584B6D"/>
    <w:rsid w:val="00584C62"/>
    <w:rsid w:val="00584D4E"/>
    <w:rsid w:val="00586259"/>
    <w:rsid w:val="0058628E"/>
    <w:rsid w:val="00586744"/>
    <w:rsid w:val="00586C51"/>
    <w:rsid w:val="00586D8C"/>
    <w:rsid w:val="00587F62"/>
    <w:rsid w:val="00590521"/>
    <w:rsid w:val="00590DDF"/>
    <w:rsid w:val="005910B5"/>
    <w:rsid w:val="00591522"/>
    <w:rsid w:val="005919F5"/>
    <w:rsid w:val="00592830"/>
    <w:rsid w:val="00592FAA"/>
    <w:rsid w:val="0059351C"/>
    <w:rsid w:val="0059378E"/>
    <w:rsid w:val="00596407"/>
    <w:rsid w:val="0059684A"/>
    <w:rsid w:val="00596C8E"/>
    <w:rsid w:val="00596D09"/>
    <w:rsid w:val="005970B2"/>
    <w:rsid w:val="00597CA1"/>
    <w:rsid w:val="005A0A37"/>
    <w:rsid w:val="005A1100"/>
    <w:rsid w:val="005A1454"/>
    <w:rsid w:val="005A14EC"/>
    <w:rsid w:val="005A1762"/>
    <w:rsid w:val="005A1831"/>
    <w:rsid w:val="005A1B59"/>
    <w:rsid w:val="005A291F"/>
    <w:rsid w:val="005A2947"/>
    <w:rsid w:val="005A38DF"/>
    <w:rsid w:val="005A3B4B"/>
    <w:rsid w:val="005A401A"/>
    <w:rsid w:val="005A529D"/>
    <w:rsid w:val="005A5672"/>
    <w:rsid w:val="005A6939"/>
    <w:rsid w:val="005A6E83"/>
    <w:rsid w:val="005A7B0A"/>
    <w:rsid w:val="005A7D7D"/>
    <w:rsid w:val="005B13BE"/>
    <w:rsid w:val="005B287B"/>
    <w:rsid w:val="005B28DD"/>
    <w:rsid w:val="005B2B7C"/>
    <w:rsid w:val="005B39D2"/>
    <w:rsid w:val="005B3D66"/>
    <w:rsid w:val="005B53CD"/>
    <w:rsid w:val="005B53E3"/>
    <w:rsid w:val="005B7A2A"/>
    <w:rsid w:val="005C0506"/>
    <w:rsid w:val="005C0A19"/>
    <w:rsid w:val="005C1555"/>
    <w:rsid w:val="005C1FAF"/>
    <w:rsid w:val="005C2607"/>
    <w:rsid w:val="005C2A5C"/>
    <w:rsid w:val="005C2B5E"/>
    <w:rsid w:val="005C2DB0"/>
    <w:rsid w:val="005C348A"/>
    <w:rsid w:val="005C5CC2"/>
    <w:rsid w:val="005C5D75"/>
    <w:rsid w:val="005C61E2"/>
    <w:rsid w:val="005C62FE"/>
    <w:rsid w:val="005C7099"/>
    <w:rsid w:val="005C72BE"/>
    <w:rsid w:val="005C7856"/>
    <w:rsid w:val="005D2BE3"/>
    <w:rsid w:val="005D3282"/>
    <w:rsid w:val="005D420A"/>
    <w:rsid w:val="005D43DE"/>
    <w:rsid w:val="005D54A0"/>
    <w:rsid w:val="005D5F19"/>
    <w:rsid w:val="005D6CF3"/>
    <w:rsid w:val="005D7B31"/>
    <w:rsid w:val="005D7BE1"/>
    <w:rsid w:val="005D7C2A"/>
    <w:rsid w:val="005E1057"/>
    <w:rsid w:val="005E14F9"/>
    <w:rsid w:val="005E1B1D"/>
    <w:rsid w:val="005E2612"/>
    <w:rsid w:val="005E366A"/>
    <w:rsid w:val="005E3CA2"/>
    <w:rsid w:val="005E418A"/>
    <w:rsid w:val="005E4CEF"/>
    <w:rsid w:val="005E5991"/>
    <w:rsid w:val="005E59F7"/>
    <w:rsid w:val="005E5CCF"/>
    <w:rsid w:val="005E5D78"/>
    <w:rsid w:val="005E74AB"/>
    <w:rsid w:val="005E79BD"/>
    <w:rsid w:val="005E7FBC"/>
    <w:rsid w:val="005F00E3"/>
    <w:rsid w:val="005F048C"/>
    <w:rsid w:val="005F059F"/>
    <w:rsid w:val="005F0DE0"/>
    <w:rsid w:val="005F147D"/>
    <w:rsid w:val="005F1730"/>
    <w:rsid w:val="005F17BA"/>
    <w:rsid w:val="005F1B01"/>
    <w:rsid w:val="005F2138"/>
    <w:rsid w:val="005F23D5"/>
    <w:rsid w:val="005F25DE"/>
    <w:rsid w:val="005F3ADF"/>
    <w:rsid w:val="005F3BE0"/>
    <w:rsid w:val="005F4B9F"/>
    <w:rsid w:val="005F4FB1"/>
    <w:rsid w:val="005F4FD3"/>
    <w:rsid w:val="005F5457"/>
    <w:rsid w:val="005F796A"/>
    <w:rsid w:val="005F7D2A"/>
    <w:rsid w:val="00600826"/>
    <w:rsid w:val="006015A8"/>
    <w:rsid w:val="0060222A"/>
    <w:rsid w:val="00603A72"/>
    <w:rsid w:val="00603D23"/>
    <w:rsid w:val="00604C10"/>
    <w:rsid w:val="00604E78"/>
    <w:rsid w:val="00605E1B"/>
    <w:rsid w:val="006065DD"/>
    <w:rsid w:val="00607818"/>
    <w:rsid w:val="00607E71"/>
    <w:rsid w:val="00610DBE"/>
    <w:rsid w:val="00611D8B"/>
    <w:rsid w:val="00611FA2"/>
    <w:rsid w:val="006122B9"/>
    <w:rsid w:val="006127D0"/>
    <w:rsid w:val="00612E60"/>
    <w:rsid w:val="0061378E"/>
    <w:rsid w:val="006138BA"/>
    <w:rsid w:val="00613D5D"/>
    <w:rsid w:val="00614285"/>
    <w:rsid w:val="00614D50"/>
    <w:rsid w:val="00615481"/>
    <w:rsid w:val="006156E9"/>
    <w:rsid w:val="00616898"/>
    <w:rsid w:val="00616E00"/>
    <w:rsid w:val="0062190E"/>
    <w:rsid w:val="00621B55"/>
    <w:rsid w:val="00621D81"/>
    <w:rsid w:val="006237AD"/>
    <w:rsid w:val="00624162"/>
    <w:rsid w:val="00624FC7"/>
    <w:rsid w:val="00625212"/>
    <w:rsid w:val="00625E7E"/>
    <w:rsid w:val="00626C32"/>
    <w:rsid w:val="00626DFD"/>
    <w:rsid w:val="0063029F"/>
    <w:rsid w:val="00631264"/>
    <w:rsid w:val="0063157F"/>
    <w:rsid w:val="0063196F"/>
    <w:rsid w:val="00631A24"/>
    <w:rsid w:val="00631E33"/>
    <w:rsid w:val="00632B2E"/>
    <w:rsid w:val="006339F4"/>
    <w:rsid w:val="00634FC0"/>
    <w:rsid w:val="00635457"/>
    <w:rsid w:val="00635D05"/>
    <w:rsid w:val="00636336"/>
    <w:rsid w:val="0063775E"/>
    <w:rsid w:val="00637AC5"/>
    <w:rsid w:val="0064047A"/>
    <w:rsid w:val="006414D7"/>
    <w:rsid w:val="0064152F"/>
    <w:rsid w:val="0064192B"/>
    <w:rsid w:val="0064281E"/>
    <w:rsid w:val="0064348A"/>
    <w:rsid w:val="00643973"/>
    <w:rsid w:val="0064575D"/>
    <w:rsid w:val="00645776"/>
    <w:rsid w:val="00645809"/>
    <w:rsid w:val="00645C3F"/>
    <w:rsid w:val="00646420"/>
    <w:rsid w:val="00646F24"/>
    <w:rsid w:val="006474C0"/>
    <w:rsid w:val="0064794F"/>
    <w:rsid w:val="00647CFC"/>
    <w:rsid w:val="006516D8"/>
    <w:rsid w:val="00651ECE"/>
    <w:rsid w:val="0065211C"/>
    <w:rsid w:val="006522BD"/>
    <w:rsid w:val="0065273D"/>
    <w:rsid w:val="00652D60"/>
    <w:rsid w:val="0065319F"/>
    <w:rsid w:val="006533B4"/>
    <w:rsid w:val="006565D9"/>
    <w:rsid w:val="00656E82"/>
    <w:rsid w:val="00657878"/>
    <w:rsid w:val="0066065A"/>
    <w:rsid w:val="00660822"/>
    <w:rsid w:val="00660C11"/>
    <w:rsid w:val="00660E42"/>
    <w:rsid w:val="00661207"/>
    <w:rsid w:val="0066182B"/>
    <w:rsid w:val="00661C31"/>
    <w:rsid w:val="006620E2"/>
    <w:rsid w:val="00663C67"/>
    <w:rsid w:val="00663E18"/>
    <w:rsid w:val="00663EE5"/>
    <w:rsid w:val="00664436"/>
    <w:rsid w:val="00664B77"/>
    <w:rsid w:val="006653D5"/>
    <w:rsid w:val="00666042"/>
    <w:rsid w:val="00666358"/>
    <w:rsid w:val="00666F47"/>
    <w:rsid w:val="006676BB"/>
    <w:rsid w:val="00667867"/>
    <w:rsid w:val="00667A87"/>
    <w:rsid w:val="006700F2"/>
    <w:rsid w:val="00670E36"/>
    <w:rsid w:val="006720DE"/>
    <w:rsid w:val="006721EE"/>
    <w:rsid w:val="0067281F"/>
    <w:rsid w:val="006737BE"/>
    <w:rsid w:val="006747D2"/>
    <w:rsid w:val="006750D2"/>
    <w:rsid w:val="0067557E"/>
    <w:rsid w:val="006755DB"/>
    <w:rsid w:val="006759AA"/>
    <w:rsid w:val="00675EF5"/>
    <w:rsid w:val="00677BED"/>
    <w:rsid w:val="00680364"/>
    <w:rsid w:val="00680512"/>
    <w:rsid w:val="00680892"/>
    <w:rsid w:val="00680EB7"/>
    <w:rsid w:val="006813DF"/>
    <w:rsid w:val="00681904"/>
    <w:rsid w:val="00682145"/>
    <w:rsid w:val="00682717"/>
    <w:rsid w:val="00682A64"/>
    <w:rsid w:val="00682BAC"/>
    <w:rsid w:val="006831E7"/>
    <w:rsid w:val="0068341F"/>
    <w:rsid w:val="006845AF"/>
    <w:rsid w:val="00685366"/>
    <w:rsid w:val="006857EA"/>
    <w:rsid w:val="0068607E"/>
    <w:rsid w:val="006862A5"/>
    <w:rsid w:val="006864DD"/>
    <w:rsid w:val="00686B13"/>
    <w:rsid w:val="00687678"/>
    <w:rsid w:val="00690171"/>
    <w:rsid w:val="00690990"/>
    <w:rsid w:val="006910F3"/>
    <w:rsid w:val="00691CE8"/>
    <w:rsid w:val="00692AE0"/>
    <w:rsid w:val="00693721"/>
    <w:rsid w:val="00693797"/>
    <w:rsid w:val="00693A79"/>
    <w:rsid w:val="00695570"/>
    <w:rsid w:val="006965D6"/>
    <w:rsid w:val="006965ED"/>
    <w:rsid w:val="006967C9"/>
    <w:rsid w:val="00696AD4"/>
    <w:rsid w:val="00696BE6"/>
    <w:rsid w:val="00697771"/>
    <w:rsid w:val="006A03CB"/>
    <w:rsid w:val="006A03D2"/>
    <w:rsid w:val="006A0579"/>
    <w:rsid w:val="006A06CF"/>
    <w:rsid w:val="006A0BE3"/>
    <w:rsid w:val="006A0BEC"/>
    <w:rsid w:val="006A1081"/>
    <w:rsid w:val="006A2467"/>
    <w:rsid w:val="006A2599"/>
    <w:rsid w:val="006A2BA1"/>
    <w:rsid w:val="006A2D05"/>
    <w:rsid w:val="006A30AE"/>
    <w:rsid w:val="006A3152"/>
    <w:rsid w:val="006A363A"/>
    <w:rsid w:val="006A384D"/>
    <w:rsid w:val="006A3D45"/>
    <w:rsid w:val="006A4562"/>
    <w:rsid w:val="006A4779"/>
    <w:rsid w:val="006A4A4F"/>
    <w:rsid w:val="006A5912"/>
    <w:rsid w:val="006A68F6"/>
    <w:rsid w:val="006A6996"/>
    <w:rsid w:val="006A7020"/>
    <w:rsid w:val="006A7342"/>
    <w:rsid w:val="006A7718"/>
    <w:rsid w:val="006A7961"/>
    <w:rsid w:val="006B0A9B"/>
    <w:rsid w:val="006B0AB5"/>
    <w:rsid w:val="006B1D48"/>
    <w:rsid w:val="006B26AE"/>
    <w:rsid w:val="006B2F89"/>
    <w:rsid w:val="006B31C2"/>
    <w:rsid w:val="006B39DB"/>
    <w:rsid w:val="006B3CEA"/>
    <w:rsid w:val="006B3ECE"/>
    <w:rsid w:val="006B454E"/>
    <w:rsid w:val="006B4B4E"/>
    <w:rsid w:val="006B4E51"/>
    <w:rsid w:val="006B5042"/>
    <w:rsid w:val="006B5A9F"/>
    <w:rsid w:val="006B5CEE"/>
    <w:rsid w:val="006B5DAF"/>
    <w:rsid w:val="006B5FFD"/>
    <w:rsid w:val="006B60A7"/>
    <w:rsid w:val="006B6662"/>
    <w:rsid w:val="006B68F5"/>
    <w:rsid w:val="006B75ED"/>
    <w:rsid w:val="006B786B"/>
    <w:rsid w:val="006B7C47"/>
    <w:rsid w:val="006C060B"/>
    <w:rsid w:val="006C07CE"/>
    <w:rsid w:val="006C0F80"/>
    <w:rsid w:val="006C0FE1"/>
    <w:rsid w:val="006C1E08"/>
    <w:rsid w:val="006C25A0"/>
    <w:rsid w:val="006C2BC6"/>
    <w:rsid w:val="006C3AD7"/>
    <w:rsid w:val="006C4637"/>
    <w:rsid w:val="006C47A3"/>
    <w:rsid w:val="006C47AE"/>
    <w:rsid w:val="006C5270"/>
    <w:rsid w:val="006C5A20"/>
    <w:rsid w:val="006C5B59"/>
    <w:rsid w:val="006C615B"/>
    <w:rsid w:val="006C64AF"/>
    <w:rsid w:val="006C7865"/>
    <w:rsid w:val="006D073D"/>
    <w:rsid w:val="006D08FA"/>
    <w:rsid w:val="006D0A2C"/>
    <w:rsid w:val="006D4A26"/>
    <w:rsid w:val="006D4E86"/>
    <w:rsid w:val="006D5290"/>
    <w:rsid w:val="006D55CB"/>
    <w:rsid w:val="006D587C"/>
    <w:rsid w:val="006D6304"/>
    <w:rsid w:val="006D6421"/>
    <w:rsid w:val="006D70C7"/>
    <w:rsid w:val="006D7B72"/>
    <w:rsid w:val="006E0D78"/>
    <w:rsid w:val="006E29FD"/>
    <w:rsid w:val="006E4129"/>
    <w:rsid w:val="006E4A80"/>
    <w:rsid w:val="006E4CEF"/>
    <w:rsid w:val="006E58F9"/>
    <w:rsid w:val="006E7654"/>
    <w:rsid w:val="006F0381"/>
    <w:rsid w:val="006F0BDC"/>
    <w:rsid w:val="006F0D38"/>
    <w:rsid w:val="006F0D52"/>
    <w:rsid w:val="006F0FE4"/>
    <w:rsid w:val="006F10BE"/>
    <w:rsid w:val="006F2573"/>
    <w:rsid w:val="006F258C"/>
    <w:rsid w:val="006F25A2"/>
    <w:rsid w:val="006F2609"/>
    <w:rsid w:val="006F2B28"/>
    <w:rsid w:val="006F3538"/>
    <w:rsid w:val="006F3CE8"/>
    <w:rsid w:val="006F40FB"/>
    <w:rsid w:val="006F4100"/>
    <w:rsid w:val="006F44C0"/>
    <w:rsid w:val="006F457A"/>
    <w:rsid w:val="006F54D0"/>
    <w:rsid w:val="006F5A38"/>
    <w:rsid w:val="006F6919"/>
    <w:rsid w:val="006F72FD"/>
    <w:rsid w:val="007005E5"/>
    <w:rsid w:val="00701E5D"/>
    <w:rsid w:val="00702954"/>
    <w:rsid w:val="00703CCB"/>
    <w:rsid w:val="0070426D"/>
    <w:rsid w:val="007044BD"/>
    <w:rsid w:val="00704502"/>
    <w:rsid w:val="00704B0D"/>
    <w:rsid w:val="007056D6"/>
    <w:rsid w:val="00706D71"/>
    <w:rsid w:val="00707856"/>
    <w:rsid w:val="00710825"/>
    <w:rsid w:val="00711490"/>
    <w:rsid w:val="00711749"/>
    <w:rsid w:val="00711B66"/>
    <w:rsid w:val="00711BF3"/>
    <w:rsid w:val="00712768"/>
    <w:rsid w:val="00712B2D"/>
    <w:rsid w:val="00712C12"/>
    <w:rsid w:val="00712EB7"/>
    <w:rsid w:val="00713D34"/>
    <w:rsid w:val="00714A20"/>
    <w:rsid w:val="00714B02"/>
    <w:rsid w:val="00715623"/>
    <w:rsid w:val="007156C3"/>
    <w:rsid w:val="00715879"/>
    <w:rsid w:val="00715D02"/>
    <w:rsid w:val="00717765"/>
    <w:rsid w:val="00717F74"/>
    <w:rsid w:val="007204A3"/>
    <w:rsid w:val="00720554"/>
    <w:rsid w:val="0072055A"/>
    <w:rsid w:val="00720CF5"/>
    <w:rsid w:val="00721E07"/>
    <w:rsid w:val="00723507"/>
    <w:rsid w:val="00723CBA"/>
    <w:rsid w:val="00723D38"/>
    <w:rsid w:val="00724563"/>
    <w:rsid w:val="0072476E"/>
    <w:rsid w:val="00724EE5"/>
    <w:rsid w:val="00724F01"/>
    <w:rsid w:val="00725238"/>
    <w:rsid w:val="00725E5F"/>
    <w:rsid w:val="00726777"/>
    <w:rsid w:val="00726BC1"/>
    <w:rsid w:val="00726C4C"/>
    <w:rsid w:val="00727744"/>
    <w:rsid w:val="0072777E"/>
    <w:rsid w:val="00727CDC"/>
    <w:rsid w:val="00730E07"/>
    <w:rsid w:val="00730E74"/>
    <w:rsid w:val="007310F8"/>
    <w:rsid w:val="007319A6"/>
    <w:rsid w:val="00731A4D"/>
    <w:rsid w:val="00732ADF"/>
    <w:rsid w:val="00733E43"/>
    <w:rsid w:val="007346BD"/>
    <w:rsid w:val="00734FA8"/>
    <w:rsid w:val="007357D3"/>
    <w:rsid w:val="00735C01"/>
    <w:rsid w:val="00735C26"/>
    <w:rsid w:val="00735D9F"/>
    <w:rsid w:val="0073695F"/>
    <w:rsid w:val="00736A76"/>
    <w:rsid w:val="00736AB5"/>
    <w:rsid w:val="007372F9"/>
    <w:rsid w:val="007406D3"/>
    <w:rsid w:val="00741641"/>
    <w:rsid w:val="00741D7F"/>
    <w:rsid w:val="007438CE"/>
    <w:rsid w:val="00743B7F"/>
    <w:rsid w:val="00743BDA"/>
    <w:rsid w:val="0074419C"/>
    <w:rsid w:val="00744543"/>
    <w:rsid w:val="00745604"/>
    <w:rsid w:val="00745F32"/>
    <w:rsid w:val="007466B7"/>
    <w:rsid w:val="00746A95"/>
    <w:rsid w:val="00747076"/>
    <w:rsid w:val="00747876"/>
    <w:rsid w:val="00750839"/>
    <w:rsid w:val="00750D33"/>
    <w:rsid w:val="00750DD9"/>
    <w:rsid w:val="00752495"/>
    <w:rsid w:val="00752959"/>
    <w:rsid w:val="00753D1A"/>
    <w:rsid w:val="007544B2"/>
    <w:rsid w:val="007552A2"/>
    <w:rsid w:val="007553F7"/>
    <w:rsid w:val="00755DAB"/>
    <w:rsid w:val="00755F2C"/>
    <w:rsid w:val="0075626F"/>
    <w:rsid w:val="0075628B"/>
    <w:rsid w:val="00757624"/>
    <w:rsid w:val="00760006"/>
    <w:rsid w:val="007606AC"/>
    <w:rsid w:val="00760C73"/>
    <w:rsid w:val="00760EB9"/>
    <w:rsid w:val="0076189E"/>
    <w:rsid w:val="00761993"/>
    <w:rsid w:val="00761E95"/>
    <w:rsid w:val="007627FF"/>
    <w:rsid w:val="00763176"/>
    <w:rsid w:val="00764F75"/>
    <w:rsid w:val="00766178"/>
    <w:rsid w:val="00766199"/>
    <w:rsid w:val="00766278"/>
    <w:rsid w:val="0076638D"/>
    <w:rsid w:val="00767A63"/>
    <w:rsid w:val="00767E01"/>
    <w:rsid w:val="007706A2"/>
    <w:rsid w:val="00770F2B"/>
    <w:rsid w:val="007710A9"/>
    <w:rsid w:val="00771289"/>
    <w:rsid w:val="0077222F"/>
    <w:rsid w:val="00772E67"/>
    <w:rsid w:val="007733EA"/>
    <w:rsid w:val="007751DA"/>
    <w:rsid w:val="007751FE"/>
    <w:rsid w:val="00775577"/>
    <w:rsid w:val="007756C2"/>
    <w:rsid w:val="00775BD9"/>
    <w:rsid w:val="00776323"/>
    <w:rsid w:val="00776B65"/>
    <w:rsid w:val="00780730"/>
    <w:rsid w:val="00780925"/>
    <w:rsid w:val="00780927"/>
    <w:rsid w:val="00780D8A"/>
    <w:rsid w:val="00781127"/>
    <w:rsid w:val="0078197C"/>
    <w:rsid w:val="0078221B"/>
    <w:rsid w:val="00783451"/>
    <w:rsid w:val="007836A3"/>
    <w:rsid w:val="00783A4F"/>
    <w:rsid w:val="00783B97"/>
    <w:rsid w:val="0078451C"/>
    <w:rsid w:val="0078546D"/>
    <w:rsid w:val="0078564E"/>
    <w:rsid w:val="0078603D"/>
    <w:rsid w:val="00786238"/>
    <w:rsid w:val="0078672F"/>
    <w:rsid w:val="00786824"/>
    <w:rsid w:val="007868DD"/>
    <w:rsid w:val="00786C44"/>
    <w:rsid w:val="00787B8A"/>
    <w:rsid w:val="00787D81"/>
    <w:rsid w:val="00790239"/>
    <w:rsid w:val="00790578"/>
    <w:rsid w:val="00790654"/>
    <w:rsid w:val="007906C0"/>
    <w:rsid w:val="00791F0B"/>
    <w:rsid w:val="0079265F"/>
    <w:rsid w:val="00792DE2"/>
    <w:rsid w:val="007930D6"/>
    <w:rsid w:val="00793612"/>
    <w:rsid w:val="00793A3D"/>
    <w:rsid w:val="007940B3"/>
    <w:rsid w:val="007941D9"/>
    <w:rsid w:val="0079462D"/>
    <w:rsid w:val="00794966"/>
    <w:rsid w:val="00794F95"/>
    <w:rsid w:val="00795218"/>
    <w:rsid w:val="0079536C"/>
    <w:rsid w:val="007955A3"/>
    <w:rsid w:val="00795EB3"/>
    <w:rsid w:val="0079611A"/>
    <w:rsid w:val="00796822"/>
    <w:rsid w:val="00797763"/>
    <w:rsid w:val="007979E0"/>
    <w:rsid w:val="007A047F"/>
    <w:rsid w:val="007A1C7C"/>
    <w:rsid w:val="007A1E47"/>
    <w:rsid w:val="007A2115"/>
    <w:rsid w:val="007A260B"/>
    <w:rsid w:val="007A3042"/>
    <w:rsid w:val="007A43DA"/>
    <w:rsid w:val="007A4C42"/>
    <w:rsid w:val="007A52EA"/>
    <w:rsid w:val="007A55FD"/>
    <w:rsid w:val="007A5745"/>
    <w:rsid w:val="007A642C"/>
    <w:rsid w:val="007A6829"/>
    <w:rsid w:val="007A6F00"/>
    <w:rsid w:val="007A7EA0"/>
    <w:rsid w:val="007A7F0B"/>
    <w:rsid w:val="007B0207"/>
    <w:rsid w:val="007B0AE5"/>
    <w:rsid w:val="007B0F25"/>
    <w:rsid w:val="007B0FD5"/>
    <w:rsid w:val="007B2C68"/>
    <w:rsid w:val="007B3128"/>
    <w:rsid w:val="007B3136"/>
    <w:rsid w:val="007B3175"/>
    <w:rsid w:val="007B350C"/>
    <w:rsid w:val="007B3A21"/>
    <w:rsid w:val="007B3BC2"/>
    <w:rsid w:val="007B3E09"/>
    <w:rsid w:val="007B3F33"/>
    <w:rsid w:val="007B4E32"/>
    <w:rsid w:val="007B5212"/>
    <w:rsid w:val="007B5B05"/>
    <w:rsid w:val="007B5E82"/>
    <w:rsid w:val="007B5FFE"/>
    <w:rsid w:val="007B60D4"/>
    <w:rsid w:val="007B67C1"/>
    <w:rsid w:val="007B6994"/>
    <w:rsid w:val="007B6FB5"/>
    <w:rsid w:val="007C0578"/>
    <w:rsid w:val="007C05B9"/>
    <w:rsid w:val="007C17DF"/>
    <w:rsid w:val="007C1C0A"/>
    <w:rsid w:val="007C2A2E"/>
    <w:rsid w:val="007C2A4E"/>
    <w:rsid w:val="007C2ACF"/>
    <w:rsid w:val="007C2CF6"/>
    <w:rsid w:val="007C2E74"/>
    <w:rsid w:val="007C337E"/>
    <w:rsid w:val="007C3425"/>
    <w:rsid w:val="007C39F4"/>
    <w:rsid w:val="007C4303"/>
    <w:rsid w:val="007C531C"/>
    <w:rsid w:val="007C58A1"/>
    <w:rsid w:val="007C5BBA"/>
    <w:rsid w:val="007C60D0"/>
    <w:rsid w:val="007C6D89"/>
    <w:rsid w:val="007C77D6"/>
    <w:rsid w:val="007D0C94"/>
    <w:rsid w:val="007D1542"/>
    <w:rsid w:val="007D3478"/>
    <w:rsid w:val="007D473E"/>
    <w:rsid w:val="007D508F"/>
    <w:rsid w:val="007D5535"/>
    <w:rsid w:val="007D58AA"/>
    <w:rsid w:val="007D60A0"/>
    <w:rsid w:val="007D6698"/>
    <w:rsid w:val="007D678E"/>
    <w:rsid w:val="007D67F6"/>
    <w:rsid w:val="007D6CC8"/>
    <w:rsid w:val="007D6D5B"/>
    <w:rsid w:val="007D6F66"/>
    <w:rsid w:val="007D7138"/>
    <w:rsid w:val="007E01BE"/>
    <w:rsid w:val="007E0628"/>
    <w:rsid w:val="007E1EA5"/>
    <w:rsid w:val="007E2BED"/>
    <w:rsid w:val="007E3370"/>
    <w:rsid w:val="007E3DDB"/>
    <w:rsid w:val="007E4542"/>
    <w:rsid w:val="007E4CE2"/>
    <w:rsid w:val="007E57E8"/>
    <w:rsid w:val="007E5B32"/>
    <w:rsid w:val="007E6648"/>
    <w:rsid w:val="007E6B84"/>
    <w:rsid w:val="007E6D6F"/>
    <w:rsid w:val="007E7907"/>
    <w:rsid w:val="007F2501"/>
    <w:rsid w:val="007F2D24"/>
    <w:rsid w:val="007F2D3B"/>
    <w:rsid w:val="007F5337"/>
    <w:rsid w:val="007F56DE"/>
    <w:rsid w:val="007F5E92"/>
    <w:rsid w:val="007F6C1B"/>
    <w:rsid w:val="007F6C22"/>
    <w:rsid w:val="00800138"/>
    <w:rsid w:val="00800218"/>
    <w:rsid w:val="008009B1"/>
    <w:rsid w:val="00801292"/>
    <w:rsid w:val="008027F3"/>
    <w:rsid w:val="00803434"/>
    <w:rsid w:val="00803666"/>
    <w:rsid w:val="008039D3"/>
    <w:rsid w:val="00804679"/>
    <w:rsid w:val="0080616F"/>
    <w:rsid w:val="00807EED"/>
    <w:rsid w:val="00810102"/>
    <w:rsid w:val="00810159"/>
    <w:rsid w:val="0081189E"/>
    <w:rsid w:val="0081355D"/>
    <w:rsid w:val="008137B8"/>
    <w:rsid w:val="008140F6"/>
    <w:rsid w:val="008159EC"/>
    <w:rsid w:val="00815D62"/>
    <w:rsid w:val="0081623E"/>
    <w:rsid w:val="008163E2"/>
    <w:rsid w:val="008168D3"/>
    <w:rsid w:val="0081734A"/>
    <w:rsid w:val="008202B0"/>
    <w:rsid w:val="0082093E"/>
    <w:rsid w:val="00820C76"/>
    <w:rsid w:val="008210A6"/>
    <w:rsid w:val="008217ED"/>
    <w:rsid w:val="008217FE"/>
    <w:rsid w:val="00821DE3"/>
    <w:rsid w:val="008225CC"/>
    <w:rsid w:val="00822698"/>
    <w:rsid w:val="0082269A"/>
    <w:rsid w:val="00822AFC"/>
    <w:rsid w:val="00822D39"/>
    <w:rsid w:val="00824292"/>
    <w:rsid w:val="008242F3"/>
    <w:rsid w:val="0082504D"/>
    <w:rsid w:val="00825E07"/>
    <w:rsid w:val="00826439"/>
    <w:rsid w:val="00827E8F"/>
    <w:rsid w:val="00827EFB"/>
    <w:rsid w:val="00830476"/>
    <w:rsid w:val="00830647"/>
    <w:rsid w:val="0083098B"/>
    <w:rsid w:val="00831293"/>
    <w:rsid w:val="0083162A"/>
    <w:rsid w:val="00833135"/>
    <w:rsid w:val="008337B4"/>
    <w:rsid w:val="00833AF8"/>
    <w:rsid w:val="0083492B"/>
    <w:rsid w:val="008360E2"/>
    <w:rsid w:val="0083711D"/>
    <w:rsid w:val="008377D1"/>
    <w:rsid w:val="00837BC6"/>
    <w:rsid w:val="008402DF"/>
    <w:rsid w:val="00840547"/>
    <w:rsid w:val="0084084C"/>
    <w:rsid w:val="008408AE"/>
    <w:rsid w:val="00840B95"/>
    <w:rsid w:val="0084103A"/>
    <w:rsid w:val="0084146F"/>
    <w:rsid w:val="00842556"/>
    <w:rsid w:val="008432FA"/>
    <w:rsid w:val="00843376"/>
    <w:rsid w:val="00844364"/>
    <w:rsid w:val="00844CFC"/>
    <w:rsid w:val="00844F80"/>
    <w:rsid w:val="0084549D"/>
    <w:rsid w:val="0084572D"/>
    <w:rsid w:val="00845833"/>
    <w:rsid w:val="0084592B"/>
    <w:rsid w:val="00845FD9"/>
    <w:rsid w:val="0084734A"/>
    <w:rsid w:val="00847735"/>
    <w:rsid w:val="00847844"/>
    <w:rsid w:val="00847F5D"/>
    <w:rsid w:val="00851A40"/>
    <w:rsid w:val="00852509"/>
    <w:rsid w:val="0085342E"/>
    <w:rsid w:val="008557A5"/>
    <w:rsid w:val="008570D1"/>
    <w:rsid w:val="008575E1"/>
    <w:rsid w:val="00857D38"/>
    <w:rsid w:val="0086046B"/>
    <w:rsid w:val="008605C5"/>
    <w:rsid w:val="00861836"/>
    <w:rsid w:val="008626A5"/>
    <w:rsid w:val="00862FD1"/>
    <w:rsid w:val="00863B0C"/>
    <w:rsid w:val="008644F3"/>
    <w:rsid w:val="00864E38"/>
    <w:rsid w:val="00865477"/>
    <w:rsid w:val="008664AB"/>
    <w:rsid w:val="00867F98"/>
    <w:rsid w:val="0087029C"/>
    <w:rsid w:val="008703AF"/>
    <w:rsid w:val="008723E2"/>
    <w:rsid w:val="0087307E"/>
    <w:rsid w:val="008733B3"/>
    <w:rsid w:val="008734DC"/>
    <w:rsid w:val="00873931"/>
    <w:rsid w:val="00873FC8"/>
    <w:rsid w:val="008747D4"/>
    <w:rsid w:val="00874EB6"/>
    <w:rsid w:val="00875A80"/>
    <w:rsid w:val="00875F56"/>
    <w:rsid w:val="00876DB7"/>
    <w:rsid w:val="00877B9F"/>
    <w:rsid w:val="00877F10"/>
    <w:rsid w:val="00880BB0"/>
    <w:rsid w:val="00880C5A"/>
    <w:rsid w:val="00880EBB"/>
    <w:rsid w:val="0088152C"/>
    <w:rsid w:val="00881D39"/>
    <w:rsid w:val="00881F1D"/>
    <w:rsid w:val="008826C4"/>
    <w:rsid w:val="00883505"/>
    <w:rsid w:val="008835C6"/>
    <w:rsid w:val="0088369B"/>
    <w:rsid w:val="00883784"/>
    <w:rsid w:val="00883ED2"/>
    <w:rsid w:val="008857D2"/>
    <w:rsid w:val="00885B0C"/>
    <w:rsid w:val="00887CC7"/>
    <w:rsid w:val="0089004A"/>
    <w:rsid w:val="00890376"/>
    <w:rsid w:val="0089046D"/>
    <w:rsid w:val="00890825"/>
    <w:rsid w:val="00891864"/>
    <w:rsid w:val="00891973"/>
    <w:rsid w:val="008920F0"/>
    <w:rsid w:val="008925CF"/>
    <w:rsid w:val="00892D02"/>
    <w:rsid w:val="0089418F"/>
    <w:rsid w:val="00894940"/>
    <w:rsid w:val="00894B66"/>
    <w:rsid w:val="00895240"/>
    <w:rsid w:val="00895319"/>
    <w:rsid w:val="008958B6"/>
    <w:rsid w:val="00895F65"/>
    <w:rsid w:val="00895FEC"/>
    <w:rsid w:val="00896B89"/>
    <w:rsid w:val="00896C8D"/>
    <w:rsid w:val="00896CC3"/>
    <w:rsid w:val="00897366"/>
    <w:rsid w:val="008A09ED"/>
    <w:rsid w:val="008A0B40"/>
    <w:rsid w:val="008A0DE3"/>
    <w:rsid w:val="008A0F7D"/>
    <w:rsid w:val="008A166E"/>
    <w:rsid w:val="008A1855"/>
    <w:rsid w:val="008A21F3"/>
    <w:rsid w:val="008A2578"/>
    <w:rsid w:val="008A2640"/>
    <w:rsid w:val="008A2B41"/>
    <w:rsid w:val="008A355D"/>
    <w:rsid w:val="008A3A3F"/>
    <w:rsid w:val="008A3C97"/>
    <w:rsid w:val="008A3F7D"/>
    <w:rsid w:val="008A410F"/>
    <w:rsid w:val="008A639D"/>
    <w:rsid w:val="008A6794"/>
    <w:rsid w:val="008A70AD"/>
    <w:rsid w:val="008A71E5"/>
    <w:rsid w:val="008B00F5"/>
    <w:rsid w:val="008B0160"/>
    <w:rsid w:val="008B03FE"/>
    <w:rsid w:val="008B042B"/>
    <w:rsid w:val="008B431C"/>
    <w:rsid w:val="008B4E86"/>
    <w:rsid w:val="008B5362"/>
    <w:rsid w:val="008B5F3D"/>
    <w:rsid w:val="008B6CF5"/>
    <w:rsid w:val="008B6F90"/>
    <w:rsid w:val="008B712F"/>
    <w:rsid w:val="008B7942"/>
    <w:rsid w:val="008C1299"/>
    <w:rsid w:val="008C14AD"/>
    <w:rsid w:val="008C22F2"/>
    <w:rsid w:val="008C23E5"/>
    <w:rsid w:val="008C2E91"/>
    <w:rsid w:val="008C315F"/>
    <w:rsid w:val="008C60F5"/>
    <w:rsid w:val="008C61A8"/>
    <w:rsid w:val="008C6799"/>
    <w:rsid w:val="008C6C2C"/>
    <w:rsid w:val="008C6D39"/>
    <w:rsid w:val="008C759A"/>
    <w:rsid w:val="008D00B8"/>
    <w:rsid w:val="008D0E45"/>
    <w:rsid w:val="008D17BE"/>
    <w:rsid w:val="008D1CD8"/>
    <w:rsid w:val="008D1D95"/>
    <w:rsid w:val="008D38BA"/>
    <w:rsid w:val="008D3938"/>
    <w:rsid w:val="008D54B7"/>
    <w:rsid w:val="008D5F97"/>
    <w:rsid w:val="008D6D58"/>
    <w:rsid w:val="008D7166"/>
    <w:rsid w:val="008D71C5"/>
    <w:rsid w:val="008D7438"/>
    <w:rsid w:val="008D7466"/>
    <w:rsid w:val="008E0BC1"/>
    <w:rsid w:val="008E0F64"/>
    <w:rsid w:val="008E1BC3"/>
    <w:rsid w:val="008E285A"/>
    <w:rsid w:val="008E2C02"/>
    <w:rsid w:val="008E3095"/>
    <w:rsid w:val="008E31EE"/>
    <w:rsid w:val="008E3AA1"/>
    <w:rsid w:val="008E4472"/>
    <w:rsid w:val="008E4EC8"/>
    <w:rsid w:val="008E5003"/>
    <w:rsid w:val="008E5927"/>
    <w:rsid w:val="008E59C3"/>
    <w:rsid w:val="008E6476"/>
    <w:rsid w:val="008E7733"/>
    <w:rsid w:val="008F176D"/>
    <w:rsid w:val="008F2181"/>
    <w:rsid w:val="008F3B6C"/>
    <w:rsid w:val="008F3BB5"/>
    <w:rsid w:val="008F3F39"/>
    <w:rsid w:val="008F4106"/>
    <w:rsid w:val="008F4899"/>
    <w:rsid w:val="008F4DA1"/>
    <w:rsid w:val="008F4F16"/>
    <w:rsid w:val="008F4FB0"/>
    <w:rsid w:val="008F50D7"/>
    <w:rsid w:val="008F5727"/>
    <w:rsid w:val="008F5B8E"/>
    <w:rsid w:val="008F5C05"/>
    <w:rsid w:val="008F5D60"/>
    <w:rsid w:val="008F5D88"/>
    <w:rsid w:val="008F7B6A"/>
    <w:rsid w:val="00900272"/>
    <w:rsid w:val="0090048E"/>
    <w:rsid w:val="009007AC"/>
    <w:rsid w:val="00900BDB"/>
    <w:rsid w:val="00901795"/>
    <w:rsid w:val="009017F8"/>
    <w:rsid w:val="00902450"/>
    <w:rsid w:val="00902893"/>
    <w:rsid w:val="00903008"/>
    <w:rsid w:val="009037F8"/>
    <w:rsid w:val="00904199"/>
    <w:rsid w:val="00904394"/>
    <w:rsid w:val="0090455D"/>
    <w:rsid w:val="00905873"/>
    <w:rsid w:val="00906BA9"/>
    <w:rsid w:val="00907FFE"/>
    <w:rsid w:val="00910098"/>
    <w:rsid w:val="009103CA"/>
    <w:rsid w:val="00910C4B"/>
    <w:rsid w:val="00910E06"/>
    <w:rsid w:val="0091147C"/>
    <w:rsid w:val="00911B6B"/>
    <w:rsid w:val="00911DE8"/>
    <w:rsid w:val="00912168"/>
    <w:rsid w:val="009127DC"/>
    <w:rsid w:val="00912A45"/>
    <w:rsid w:val="00912A56"/>
    <w:rsid w:val="0091307F"/>
    <w:rsid w:val="0091391A"/>
    <w:rsid w:val="00913C5E"/>
    <w:rsid w:val="00913D2F"/>
    <w:rsid w:val="009149A1"/>
    <w:rsid w:val="0091500E"/>
    <w:rsid w:val="0091533A"/>
    <w:rsid w:val="00916EB8"/>
    <w:rsid w:val="0092011F"/>
    <w:rsid w:val="009203E2"/>
    <w:rsid w:val="00921191"/>
    <w:rsid w:val="009217E7"/>
    <w:rsid w:val="009228A1"/>
    <w:rsid w:val="0092330F"/>
    <w:rsid w:val="009233F1"/>
    <w:rsid w:val="00924A07"/>
    <w:rsid w:val="00924DB2"/>
    <w:rsid w:val="00924DB9"/>
    <w:rsid w:val="009252E9"/>
    <w:rsid w:val="00926C44"/>
    <w:rsid w:val="009279B3"/>
    <w:rsid w:val="00927C16"/>
    <w:rsid w:val="00930DC0"/>
    <w:rsid w:val="00930EBD"/>
    <w:rsid w:val="00931350"/>
    <w:rsid w:val="0093237E"/>
    <w:rsid w:val="00932B41"/>
    <w:rsid w:val="0093424C"/>
    <w:rsid w:val="0093441B"/>
    <w:rsid w:val="00934DA6"/>
    <w:rsid w:val="00935092"/>
    <w:rsid w:val="00935D73"/>
    <w:rsid w:val="00936048"/>
    <w:rsid w:val="009368A4"/>
    <w:rsid w:val="00936F07"/>
    <w:rsid w:val="00936FF9"/>
    <w:rsid w:val="009373C0"/>
    <w:rsid w:val="00937BDD"/>
    <w:rsid w:val="00937C55"/>
    <w:rsid w:val="00940249"/>
    <w:rsid w:val="00940793"/>
    <w:rsid w:val="00940E31"/>
    <w:rsid w:val="009417D7"/>
    <w:rsid w:val="00941DB6"/>
    <w:rsid w:val="009424E2"/>
    <w:rsid w:val="00942896"/>
    <w:rsid w:val="00942A69"/>
    <w:rsid w:val="00942EE7"/>
    <w:rsid w:val="00942EFE"/>
    <w:rsid w:val="00943082"/>
    <w:rsid w:val="00943109"/>
    <w:rsid w:val="009431D0"/>
    <w:rsid w:val="00943C0B"/>
    <w:rsid w:val="00943C72"/>
    <w:rsid w:val="00944ACC"/>
    <w:rsid w:val="00945B88"/>
    <w:rsid w:val="00946024"/>
    <w:rsid w:val="00946D47"/>
    <w:rsid w:val="009475ED"/>
    <w:rsid w:val="009501D5"/>
    <w:rsid w:val="0095053E"/>
    <w:rsid w:val="009512DA"/>
    <w:rsid w:val="0095143A"/>
    <w:rsid w:val="00951C34"/>
    <w:rsid w:val="009527D9"/>
    <w:rsid w:val="00952AD9"/>
    <w:rsid w:val="009536A9"/>
    <w:rsid w:val="00953874"/>
    <w:rsid w:val="009538DD"/>
    <w:rsid w:val="00954738"/>
    <w:rsid w:val="0095480E"/>
    <w:rsid w:val="009553C4"/>
    <w:rsid w:val="009554D0"/>
    <w:rsid w:val="00955A3E"/>
    <w:rsid w:val="00956000"/>
    <w:rsid w:val="0095623F"/>
    <w:rsid w:val="00956ABF"/>
    <w:rsid w:val="00956F34"/>
    <w:rsid w:val="00956F5D"/>
    <w:rsid w:val="009571D0"/>
    <w:rsid w:val="00957440"/>
    <w:rsid w:val="00957804"/>
    <w:rsid w:val="00957924"/>
    <w:rsid w:val="00957B02"/>
    <w:rsid w:val="0096006B"/>
    <w:rsid w:val="00960B8C"/>
    <w:rsid w:val="00962127"/>
    <w:rsid w:val="00962ACD"/>
    <w:rsid w:val="00963583"/>
    <w:rsid w:val="00963A2E"/>
    <w:rsid w:val="00963A37"/>
    <w:rsid w:val="009645CB"/>
    <w:rsid w:val="00964981"/>
    <w:rsid w:val="00965156"/>
    <w:rsid w:val="00965513"/>
    <w:rsid w:val="00965A8A"/>
    <w:rsid w:val="00965AA9"/>
    <w:rsid w:val="00966A28"/>
    <w:rsid w:val="00966F85"/>
    <w:rsid w:val="00967712"/>
    <w:rsid w:val="00967FAD"/>
    <w:rsid w:val="009701FD"/>
    <w:rsid w:val="0097057C"/>
    <w:rsid w:val="009707A7"/>
    <w:rsid w:val="00970C1F"/>
    <w:rsid w:val="0097118C"/>
    <w:rsid w:val="009714B4"/>
    <w:rsid w:val="009720C2"/>
    <w:rsid w:val="0097238E"/>
    <w:rsid w:val="0097277E"/>
    <w:rsid w:val="00972FE2"/>
    <w:rsid w:val="009735FC"/>
    <w:rsid w:val="00973BDC"/>
    <w:rsid w:val="00973C66"/>
    <w:rsid w:val="00974A52"/>
    <w:rsid w:val="00974BB2"/>
    <w:rsid w:val="00974F5D"/>
    <w:rsid w:val="00975367"/>
    <w:rsid w:val="00976793"/>
    <w:rsid w:val="00976F3D"/>
    <w:rsid w:val="00977AAB"/>
    <w:rsid w:val="00977F0E"/>
    <w:rsid w:val="00977F59"/>
    <w:rsid w:val="0098043E"/>
    <w:rsid w:val="00980C5C"/>
    <w:rsid w:val="00981BE2"/>
    <w:rsid w:val="009829A0"/>
    <w:rsid w:val="00982A53"/>
    <w:rsid w:val="00982B20"/>
    <w:rsid w:val="00982DCB"/>
    <w:rsid w:val="0098323D"/>
    <w:rsid w:val="009833C9"/>
    <w:rsid w:val="009837B3"/>
    <w:rsid w:val="009846A6"/>
    <w:rsid w:val="00985233"/>
    <w:rsid w:val="00985C7F"/>
    <w:rsid w:val="00985D71"/>
    <w:rsid w:val="009860E9"/>
    <w:rsid w:val="00986E71"/>
    <w:rsid w:val="009900FE"/>
    <w:rsid w:val="00990469"/>
    <w:rsid w:val="00990DB1"/>
    <w:rsid w:val="00991489"/>
    <w:rsid w:val="00991DB9"/>
    <w:rsid w:val="00992120"/>
    <w:rsid w:val="009927E1"/>
    <w:rsid w:val="009927E6"/>
    <w:rsid w:val="00992849"/>
    <w:rsid w:val="00992C60"/>
    <w:rsid w:val="009933B4"/>
    <w:rsid w:val="0099396C"/>
    <w:rsid w:val="0099479B"/>
    <w:rsid w:val="00994CC4"/>
    <w:rsid w:val="00995045"/>
    <w:rsid w:val="009959B4"/>
    <w:rsid w:val="00996344"/>
    <w:rsid w:val="0099740B"/>
    <w:rsid w:val="00997466"/>
    <w:rsid w:val="00997DF8"/>
    <w:rsid w:val="009A0414"/>
    <w:rsid w:val="009A068E"/>
    <w:rsid w:val="009A0AC7"/>
    <w:rsid w:val="009A0E2A"/>
    <w:rsid w:val="009A105E"/>
    <w:rsid w:val="009A26FA"/>
    <w:rsid w:val="009A2DD1"/>
    <w:rsid w:val="009A3D1D"/>
    <w:rsid w:val="009A3DDE"/>
    <w:rsid w:val="009A3FF5"/>
    <w:rsid w:val="009A4834"/>
    <w:rsid w:val="009A55E6"/>
    <w:rsid w:val="009A5A29"/>
    <w:rsid w:val="009A5D13"/>
    <w:rsid w:val="009A6471"/>
    <w:rsid w:val="009A64E3"/>
    <w:rsid w:val="009A6941"/>
    <w:rsid w:val="009A7A2C"/>
    <w:rsid w:val="009B064A"/>
    <w:rsid w:val="009B1187"/>
    <w:rsid w:val="009B1C0C"/>
    <w:rsid w:val="009B1DCD"/>
    <w:rsid w:val="009B3145"/>
    <w:rsid w:val="009B35E8"/>
    <w:rsid w:val="009B3D86"/>
    <w:rsid w:val="009B3ECD"/>
    <w:rsid w:val="009B5EF6"/>
    <w:rsid w:val="009B6B0C"/>
    <w:rsid w:val="009B73AF"/>
    <w:rsid w:val="009C0283"/>
    <w:rsid w:val="009C0749"/>
    <w:rsid w:val="009C07AE"/>
    <w:rsid w:val="009C1082"/>
    <w:rsid w:val="009C1092"/>
    <w:rsid w:val="009C1F0D"/>
    <w:rsid w:val="009C395F"/>
    <w:rsid w:val="009C3E78"/>
    <w:rsid w:val="009C51D8"/>
    <w:rsid w:val="009C53AE"/>
    <w:rsid w:val="009C5EE9"/>
    <w:rsid w:val="009C6F49"/>
    <w:rsid w:val="009C7382"/>
    <w:rsid w:val="009D068C"/>
    <w:rsid w:val="009D0B9F"/>
    <w:rsid w:val="009D0C92"/>
    <w:rsid w:val="009D1436"/>
    <w:rsid w:val="009D1539"/>
    <w:rsid w:val="009D192C"/>
    <w:rsid w:val="009D1F1F"/>
    <w:rsid w:val="009D2C10"/>
    <w:rsid w:val="009D3868"/>
    <w:rsid w:val="009D3A38"/>
    <w:rsid w:val="009D5B2A"/>
    <w:rsid w:val="009D5D61"/>
    <w:rsid w:val="009D5F15"/>
    <w:rsid w:val="009D629C"/>
    <w:rsid w:val="009D6674"/>
    <w:rsid w:val="009D6FD7"/>
    <w:rsid w:val="009D77BA"/>
    <w:rsid w:val="009E0213"/>
    <w:rsid w:val="009E07E2"/>
    <w:rsid w:val="009E0831"/>
    <w:rsid w:val="009E0BA0"/>
    <w:rsid w:val="009E11C9"/>
    <w:rsid w:val="009E122D"/>
    <w:rsid w:val="009E1985"/>
    <w:rsid w:val="009E25F8"/>
    <w:rsid w:val="009E2A0E"/>
    <w:rsid w:val="009E2D97"/>
    <w:rsid w:val="009E2F7A"/>
    <w:rsid w:val="009E3709"/>
    <w:rsid w:val="009E45FB"/>
    <w:rsid w:val="009E5214"/>
    <w:rsid w:val="009E5A9E"/>
    <w:rsid w:val="009E604A"/>
    <w:rsid w:val="009E6985"/>
    <w:rsid w:val="009E7C4E"/>
    <w:rsid w:val="009E7DCA"/>
    <w:rsid w:val="009F036D"/>
    <w:rsid w:val="009F1F8F"/>
    <w:rsid w:val="009F264A"/>
    <w:rsid w:val="009F2C45"/>
    <w:rsid w:val="009F4179"/>
    <w:rsid w:val="009F480D"/>
    <w:rsid w:val="009F490B"/>
    <w:rsid w:val="009F4FAE"/>
    <w:rsid w:val="009F57C6"/>
    <w:rsid w:val="009F5E86"/>
    <w:rsid w:val="009F7209"/>
    <w:rsid w:val="009F7D5C"/>
    <w:rsid w:val="00A000BD"/>
    <w:rsid w:val="00A01068"/>
    <w:rsid w:val="00A01EDD"/>
    <w:rsid w:val="00A04398"/>
    <w:rsid w:val="00A06DF5"/>
    <w:rsid w:val="00A07262"/>
    <w:rsid w:val="00A07BC3"/>
    <w:rsid w:val="00A110AD"/>
    <w:rsid w:val="00A11FC7"/>
    <w:rsid w:val="00A12507"/>
    <w:rsid w:val="00A135A1"/>
    <w:rsid w:val="00A137BB"/>
    <w:rsid w:val="00A13EDF"/>
    <w:rsid w:val="00A1454E"/>
    <w:rsid w:val="00A1494C"/>
    <w:rsid w:val="00A14D07"/>
    <w:rsid w:val="00A14E44"/>
    <w:rsid w:val="00A155D0"/>
    <w:rsid w:val="00A15FB8"/>
    <w:rsid w:val="00A16C23"/>
    <w:rsid w:val="00A17846"/>
    <w:rsid w:val="00A20012"/>
    <w:rsid w:val="00A201FE"/>
    <w:rsid w:val="00A212AF"/>
    <w:rsid w:val="00A213A7"/>
    <w:rsid w:val="00A215B1"/>
    <w:rsid w:val="00A21D70"/>
    <w:rsid w:val="00A22001"/>
    <w:rsid w:val="00A2230E"/>
    <w:rsid w:val="00A22B83"/>
    <w:rsid w:val="00A23FE4"/>
    <w:rsid w:val="00A24361"/>
    <w:rsid w:val="00A243A0"/>
    <w:rsid w:val="00A24B30"/>
    <w:rsid w:val="00A2533C"/>
    <w:rsid w:val="00A25D9D"/>
    <w:rsid w:val="00A263B4"/>
    <w:rsid w:val="00A267F1"/>
    <w:rsid w:val="00A27380"/>
    <w:rsid w:val="00A27B4C"/>
    <w:rsid w:val="00A27B94"/>
    <w:rsid w:val="00A27DB6"/>
    <w:rsid w:val="00A30011"/>
    <w:rsid w:val="00A305A8"/>
    <w:rsid w:val="00A30A50"/>
    <w:rsid w:val="00A30AFF"/>
    <w:rsid w:val="00A31230"/>
    <w:rsid w:val="00A31CEE"/>
    <w:rsid w:val="00A32101"/>
    <w:rsid w:val="00A32A40"/>
    <w:rsid w:val="00A32AB9"/>
    <w:rsid w:val="00A32FD9"/>
    <w:rsid w:val="00A34773"/>
    <w:rsid w:val="00A363BE"/>
    <w:rsid w:val="00A36864"/>
    <w:rsid w:val="00A369DF"/>
    <w:rsid w:val="00A36F3D"/>
    <w:rsid w:val="00A374DA"/>
    <w:rsid w:val="00A378BC"/>
    <w:rsid w:val="00A40050"/>
    <w:rsid w:val="00A40069"/>
    <w:rsid w:val="00A400C2"/>
    <w:rsid w:val="00A4095F"/>
    <w:rsid w:val="00A419DF"/>
    <w:rsid w:val="00A41E9A"/>
    <w:rsid w:val="00A424E7"/>
    <w:rsid w:val="00A4260A"/>
    <w:rsid w:val="00A4393E"/>
    <w:rsid w:val="00A443FF"/>
    <w:rsid w:val="00A445C2"/>
    <w:rsid w:val="00A44879"/>
    <w:rsid w:val="00A4558F"/>
    <w:rsid w:val="00A458B5"/>
    <w:rsid w:val="00A459FD"/>
    <w:rsid w:val="00A45F92"/>
    <w:rsid w:val="00A460E8"/>
    <w:rsid w:val="00A4681B"/>
    <w:rsid w:val="00A470EB"/>
    <w:rsid w:val="00A473F0"/>
    <w:rsid w:val="00A47A56"/>
    <w:rsid w:val="00A47D36"/>
    <w:rsid w:val="00A47E54"/>
    <w:rsid w:val="00A512B1"/>
    <w:rsid w:val="00A51461"/>
    <w:rsid w:val="00A51C5D"/>
    <w:rsid w:val="00A52D9B"/>
    <w:rsid w:val="00A5408D"/>
    <w:rsid w:val="00A54E11"/>
    <w:rsid w:val="00A54F8D"/>
    <w:rsid w:val="00A55596"/>
    <w:rsid w:val="00A57895"/>
    <w:rsid w:val="00A57E56"/>
    <w:rsid w:val="00A600C3"/>
    <w:rsid w:val="00A604A9"/>
    <w:rsid w:val="00A62198"/>
    <w:rsid w:val="00A62639"/>
    <w:rsid w:val="00A626EC"/>
    <w:rsid w:val="00A62B8D"/>
    <w:rsid w:val="00A62C8C"/>
    <w:rsid w:val="00A62DCA"/>
    <w:rsid w:val="00A636CB"/>
    <w:rsid w:val="00A63FD6"/>
    <w:rsid w:val="00A64248"/>
    <w:rsid w:val="00A64594"/>
    <w:rsid w:val="00A6463F"/>
    <w:rsid w:val="00A6468F"/>
    <w:rsid w:val="00A6556F"/>
    <w:rsid w:val="00A66596"/>
    <w:rsid w:val="00A665C3"/>
    <w:rsid w:val="00A6718F"/>
    <w:rsid w:val="00A6760B"/>
    <w:rsid w:val="00A67EE3"/>
    <w:rsid w:val="00A70660"/>
    <w:rsid w:val="00A7237B"/>
    <w:rsid w:val="00A72B08"/>
    <w:rsid w:val="00A72E9E"/>
    <w:rsid w:val="00A73467"/>
    <w:rsid w:val="00A7390F"/>
    <w:rsid w:val="00A73A81"/>
    <w:rsid w:val="00A73D11"/>
    <w:rsid w:val="00A74086"/>
    <w:rsid w:val="00A74A15"/>
    <w:rsid w:val="00A7514E"/>
    <w:rsid w:val="00A75A79"/>
    <w:rsid w:val="00A76253"/>
    <w:rsid w:val="00A76B4F"/>
    <w:rsid w:val="00A7711F"/>
    <w:rsid w:val="00A7722A"/>
    <w:rsid w:val="00A777BD"/>
    <w:rsid w:val="00A77C23"/>
    <w:rsid w:val="00A77F27"/>
    <w:rsid w:val="00A809F6"/>
    <w:rsid w:val="00A80B8D"/>
    <w:rsid w:val="00A81102"/>
    <w:rsid w:val="00A814E5"/>
    <w:rsid w:val="00A8178E"/>
    <w:rsid w:val="00A822AB"/>
    <w:rsid w:val="00A82630"/>
    <w:rsid w:val="00A8355B"/>
    <w:rsid w:val="00A83A39"/>
    <w:rsid w:val="00A8472D"/>
    <w:rsid w:val="00A852C1"/>
    <w:rsid w:val="00A854F7"/>
    <w:rsid w:val="00A863F8"/>
    <w:rsid w:val="00A86D51"/>
    <w:rsid w:val="00A875F6"/>
    <w:rsid w:val="00A900D4"/>
    <w:rsid w:val="00A9026E"/>
    <w:rsid w:val="00A90299"/>
    <w:rsid w:val="00A90F43"/>
    <w:rsid w:val="00A91B1E"/>
    <w:rsid w:val="00A927BA"/>
    <w:rsid w:val="00A92807"/>
    <w:rsid w:val="00A9280E"/>
    <w:rsid w:val="00A92D04"/>
    <w:rsid w:val="00A94634"/>
    <w:rsid w:val="00A948A1"/>
    <w:rsid w:val="00A9609D"/>
    <w:rsid w:val="00A97932"/>
    <w:rsid w:val="00A97F29"/>
    <w:rsid w:val="00AA00AB"/>
    <w:rsid w:val="00AA015A"/>
    <w:rsid w:val="00AA0376"/>
    <w:rsid w:val="00AA0B21"/>
    <w:rsid w:val="00AA145A"/>
    <w:rsid w:val="00AA1493"/>
    <w:rsid w:val="00AA1FFD"/>
    <w:rsid w:val="00AA284D"/>
    <w:rsid w:val="00AA3149"/>
    <w:rsid w:val="00AA37CB"/>
    <w:rsid w:val="00AA3A6B"/>
    <w:rsid w:val="00AA474C"/>
    <w:rsid w:val="00AA4AC7"/>
    <w:rsid w:val="00AA4B47"/>
    <w:rsid w:val="00AA536D"/>
    <w:rsid w:val="00AA59CA"/>
    <w:rsid w:val="00AA5F80"/>
    <w:rsid w:val="00AA6415"/>
    <w:rsid w:val="00AA6685"/>
    <w:rsid w:val="00AB01AD"/>
    <w:rsid w:val="00AB0ECA"/>
    <w:rsid w:val="00AB16C2"/>
    <w:rsid w:val="00AB2ABF"/>
    <w:rsid w:val="00AB328D"/>
    <w:rsid w:val="00AB48CD"/>
    <w:rsid w:val="00AB51C7"/>
    <w:rsid w:val="00AB57E5"/>
    <w:rsid w:val="00AB669C"/>
    <w:rsid w:val="00AB68F4"/>
    <w:rsid w:val="00AB6A49"/>
    <w:rsid w:val="00AB73E0"/>
    <w:rsid w:val="00AC114E"/>
    <w:rsid w:val="00AC11B3"/>
    <w:rsid w:val="00AC1285"/>
    <w:rsid w:val="00AC1410"/>
    <w:rsid w:val="00AC15E4"/>
    <w:rsid w:val="00AC1B87"/>
    <w:rsid w:val="00AC2826"/>
    <w:rsid w:val="00AC3619"/>
    <w:rsid w:val="00AC37D7"/>
    <w:rsid w:val="00AC3D07"/>
    <w:rsid w:val="00AC3FDB"/>
    <w:rsid w:val="00AC40F5"/>
    <w:rsid w:val="00AC51CE"/>
    <w:rsid w:val="00AC56FD"/>
    <w:rsid w:val="00AC6330"/>
    <w:rsid w:val="00AC6877"/>
    <w:rsid w:val="00AC73EF"/>
    <w:rsid w:val="00AC74FC"/>
    <w:rsid w:val="00AD016F"/>
    <w:rsid w:val="00AD0512"/>
    <w:rsid w:val="00AD0A78"/>
    <w:rsid w:val="00AD1222"/>
    <w:rsid w:val="00AD1BF3"/>
    <w:rsid w:val="00AD1F6E"/>
    <w:rsid w:val="00AD3A12"/>
    <w:rsid w:val="00AD4285"/>
    <w:rsid w:val="00AD470E"/>
    <w:rsid w:val="00AD5A7E"/>
    <w:rsid w:val="00AD667B"/>
    <w:rsid w:val="00AD694A"/>
    <w:rsid w:val="00AD6B5A"/>
    <w:rsid w:val="00AD70EE"/>
    <w:rsid w:val="00AD78FA"/>
    <w:rsid w:val="00AD7CE9"/>
    <w:rsid w:val="00AD7E1F"/>
    <w:rsid w:val="00AE0607"/>
    <w:rsid w:val="00AE079D"/>
    <w:rsid w:val="00AE0A79"/>
    <w:rsid w:val="00AE0EA5"/>
    <w:rsid w:val="00AE187E"/>
    <w:rsid w:val="00AE1946"/>
    <w:rsid w:val="00AE2593"/>
    <w:rsid w:val="00AE4454"/>
    <w:rsid w:val="00AE4931"/>
    <w:rsid w:val="00AE4981"/>
    <w:rsid w:val="00AE5F75"/>
    <w:rsid w:val="00AE68A4"/>
    <w:rsid w:val="00AE697B"/>
    <w:rsid w:val="00AE7557"/>
    <w:rsid w:val="00AE7779"/>
    <w:rsid w:val="00AF04DA"/>
    <w:rsid w:val="00AF090E"/>
    <w:rsid w:val="00AF0ED4"/>
    <w:rsid w:val="00AF1049"/>
    <w:rsid w:val="00AF1882"/>
    <w:rsid w:val="00AF24E1"/>
    <w:rsid w:val="00AF2528"/>
    <w:rsid w:val="00AF32A8"/>
    <w:rsid w:val="00AF340C"/>
    <w:rsid w:val="00AF3E65"/>
    <w:rsid w:val="00AF4021"/>
    <w:rsid w:val="00AF437C"/>
    <w:rsid w:val="00AF56D1"/>
    <w:rsid w:val="00AF620A"/>
    <w:rsid w:val="00AF7B52"/>
    <w:rsid w:val="00B0005F"/>
    <w:rsid w:val="00B00C75"/>
    <w:rsid w:val="00B0113A"/>
    <w:rsid w:val="00B0137D"/>
    <w:rsid w:val="00B01C00"/>
    <w:rsid w:val="00B02058"/>
    <w:rsid w:val="00B02205"/>
    <w:rsid w:val="00B025CA"/>
    <w:rsid w:val="00B026D7"/>
    <w:rsid w:val="00B027B8"/>
    <w:rsid w:val="00B02BC8"/>
    <w:rsid w:val="00B0482A"/>
    <w:rsid w:val="00B0488D"/>
    <w:rsid w:val="00B04ECB"/>
    <w:rsid w:val="00B05029"/>
    <w:rsid w:val="00B05560"/>
    <w:rsid w:val="00B05CAB"/>
    <w:rsid w:val="00B06458"/>
    <w:rsid w:val="00B0656A"/>
    <w:rsid w:val="00B06671"/>
    <w:rsid w:val="00B06A37"/>
    <w:rsid w:val="00B06DC5"/>
    <w:rsid w:val="00B06FD8"/>
    <w:rsid w:val="00B07139"/>
    <w:rsid w:val="00B0721F"/>
    <w:rsid w:val="00B07522"/>
    <w:rsid w:val="00B07AE0"/>
    <w:rsid w:val="00B104B8"/>
    <w:rsid w:val="00B10A55"/>
    <w:rsid w:val="00B10BC6"/>
    <w:rsid w:val="00B112EF"/>
    <w:rsid w:val="00B12186"/>
    <w:rsid w:val="00B12876"/>
    <w:rsid w:val="00B12BF8"/>
    <w:rsid w:val="00B14007"/>
    <w:rsid w:val="00B14122"/>
    <w:rsid w:val="00B14C7F"/>
    <w:rsid w:val="00B16A91"/>
    <w:rsid w:val="00B16CAD"/>
    <w:rsid w:val="00B16F01"/>
    <w:rsid w:val="00B1727F"/>
    <w:rsid w:val="00B176C1"/>
    <w:rsid w:val="00B17E83"/>
    <w:rsid w:val="00B201AC"/>
    <w:rsid w:val="00B20545"/>
    <w:rsid w:val="00B20576"/>
    <w:rsid w:val="00B20E8C"/>
    <w:rsid w:val="00B20FFD"/>
    <w:rsid w:val="00B21A44"/>
    <w:rsid w:val="00B21AEF"/>
    <w:rsid w:val="00B2268F"/>
    <w:rsid w:val="00B22D18"/>
    <w:rsid w:val="00B2344E"/>
    <w:rsid w:val="00B23CDD"/>
    <w:rsid w:val="00B23E74"/>
    <w:rsid w:val="00B248F2"/>
    <w:rsid w:val="00B24978"/>
    <w:rsid w:val="00B2529F"/>
    <w:rsid w:val="00B25BFC"/>
    <w:rsid w:val="00B25D90"/>
    <w:rsid w:val="00B25E34"/>
    <w:rsid w:val="00B262A4"/>
    <w:rsid w:val="00B26881"/>
    <w:rsid w:val="00B273E4"/>
    <w:rsid w:val="00B302A8"/>
    <w:rsid w:val="00B305C8"/>
    <w:rsid w:val="00B31B3A"/>
    <w:rsid w:val="00B329EA"/>
    <w:rsid w:val="00B32F8D"/>
    <w:rsid w:val="00B3380D"/>
    <w:rsid w:val="00B33BD8"/>
    <w:rsid w:val="00B34724"/>
    <w:rsid w:val="00B3553D"/>
    <w:rsid w:val="00B35FA0"/>
    <w:rsid w:val="00B36220"/>
    <w:rsid w:val="00B3622C"/>
    <w:rsid w:val="00B366E3"/>
    <w:rsid w:val="00B36857"/>
    <w:rsid w:val="00B36D5E"/>
    <w:rsid w:val="00B36E2D"/>
    <w:rsid w:val="00B37140"/>
    <w:rsid w:val="00B3753C"/>
    <w:rsid w:val="00B3795B"/>
    <w:rsid w:val="00B37F7B"/>
    <w:rsid w:val="00B40154"/>
    <w:rsid w:val="00B4046C"/>
    <w:rsid w:val="00B41228"/>
    <w:rsid w:val="00B412E2"/>
    <w:rsid w:val="00B4147F"/>
    <w:rsid w:val="00B42091"/>
    <w:rsid w:val="00B424DB"/>
    <w:rsid w:val="00B44D2C"/>
    <w:rsid w:val="00B45001"/>
    <w:rsid w:val="00B4554C"/>
    <w:rsid w:val="00B45AFD"/>
    <w:rsid w:val="00B45D18"/>
    <w:rsid w:val="00B45E49"/>
    <w:rsid w:val="00B46513"/>
    <w:rsid w:val="00B47A60"/>
    <w:rsid w:val="00B47D4E"/>
    <w:rsid w:val="00B506CE"/>
    <w:rsid w:val="00B50808"/>
    <w:rsid w:val="00B508D1"/>
    <w:rsid w:val="00B51402"/>
    <w:rsid w:val="00B5271F"/>
    <w:rsid w:val="00B5379D"/>
    <w:rsid w:val="00B538A2"/>
    <w:rsid w:val="00B53A6C"/>
    <w:rsid w:val="00B55444"/>
    <w:rsid w:val="00B559F1"/>
    <w:rsid w:val="00B57545"/>
    <w:rsid w:val="00B576C9"/>
    <w:rsid w:val="00B57748"/>
    <w:rsid w:val="00B57DAE"/>
    <w:rsid w:val="00B6002F"/>
    <w:rsid w:val="00B61F39"/>
    <w:rsid w:val="00B62376"/>
    <w:rsid w:val="00B6291B"/>
    <w:rsid w:val="00B62BC6"/>
    <w:rsid w:val="00B62E75"/>
    <w:rsid w:val="00B633A5"/>
    <w:rsid w:val="00B63D91"/>
    <w:rsid w:val="00B6412D"/>
    <w:rsid w:val="00B643C1"/>
    <w:rsid w:val="00B646F2"/>
    <w:rsid w:val="00B64758"/>
    <w:rsid w:val="00B64B1F"/>
    <w:rsid w:val="00B65325"/>
    <w:rsid w:val="00B6575F"/>
    <w:rsid w:val="00B65C58"/>
    <w:rsid w:val="00B66561"/>
    <w:rsid w:val="00B672BE"/>
    <w:rsid w:val="00B672C0"/>
    <w:rsid w:val="00B6759C"/>
    <w:rsid w:val="00B67888"/>
    <w:rsid w:val="00B678F1"/>
    <w:rsid w:val="00B67935"/>
    <w:rsid w:val="00B67FD8"/>
    <w:rsid w:val="00B708CA"/>
    <w:rsid w:val="00B718AC"/>
    <w:rsid w:val="00B71936"/>
    <w:rsid w:val="00B71EAF"/>
    <w:rsid w:val="00B72721"/>
    <w:rsid w:val="00B72A85"/>
    <w:rsid w:val="00B7396F"/>
    <w:rsid w:val="00B754FE"/>
    <w:rsid w:val="00B7560C"/>
    <w:rsid w:val="00B756D6"/>
    <w:rsid w:val="00B7589F"/>
    <w:rsid w:val="00B772C7"/>
    <w:rsid w:val="00B77B6D"/>
    <w:rsid w:val="00B80947"/>
    <w:rsid w:val="00B826C7"/>
    <w:rsid w:val="00B82815"/>
    <w:rsid w:val="00B82CF6"/>
    <w:rsid w:val="00B830BA"/>
    <w:rsid w:val="00B8343D"/>
    <w:rsid w:val="00B83446"/>
    <w:rsid w:val="00B83C59"/>
    <w:rsid w:val="00B84371"/>
    <w:rsid w:val="00B844FA"/>
    <w:rsid w:val="00B86CF2"/>
    <w:rsid w:val="00B87B76"/>
    <w:rsid w:val="00B87C44"/>
    <w:rsid w:val="00B90090"/>
    <w:rsid w:val="00B91514"/>
    <w:rsid w:val="00B92028"/>
    <w:rsid w:val="00B92061"/>
    <w:rsid w:val="00B923FC"/>
    <w:rsid w:val="00B92711"/>
    <w:rsid w:val="00B929F6"/>
    <w:rsid w:val="00B92D4A"/>
    <w:rsid w:val="00B93314"/>
    <w:rsid w:val="00B939F3"/>
    <w:rsid w:val="00B93ABC"/>
    <w:rsid w:val="00B9412D"/>
    <w:rsid w:val="00B94453"/>
    <w:rsid w:val="00B948E9"/>
    <w:rsid w:val="00B94B52"/>
    <w:rsid w:val="00B94EAF"/>
    <w:rsid w:val="00B952DD"/>
    <w:rsid w:val="00B96610"/>
    <w:rsid w:val="00B96656"/>
    <w:rsid w:val="00B96708"/>
    <w:rsid w:val="00B972D9"/>
    <w:rsid w:val="00B9743E"/>
    <w:rsid w:val="00B9787D"/>
    <w:rsid w:val="00B979ED"/>
    <w:rsid w:val="00B97F27"/>
    <w:rsid w:val="00BA0087"/>
    <w:rsid w:val="00BA04F3"/>
    <w:rsid w:val="00BA078A"/>
    <w:rsid w:val="00BA1007"/>
    <w:rsid w:val="00BA10B5"/>
    <w:rsid w:val="00BA123A"/>
    <w:rsid w:val="00BA15F9"/>
    <w:rsid w:val="00BA19DB"/>
    <w:rsid w:val="00BA1C0B"/>
    <w:rsid w:val="00BA1F76"/>
    <w:rsid w:val="00BA21A4"/>
    <w:rsid w:val="00BA2729"/>
    <w:rsid w:val="00BA2C12"/>
    <w:rsid w:val="00BA2C66"/>
    <w:rsid w:val="00BA344C"/>
    <w:rsid w:val="00BA35B4"/>
    <w:rsid w:val="00BA3670"/>
    <w:rsid w:val="00BA3E71"/>
    <w:rsid w:val="00BA40EE"/>
    <w:rsid w:val="00BA58F7"/>
    <w:rsid w:val="00BA6157"/>
    <w:rsid w:val="00BA6A58"/>
    <w:rsid w:val="00BA6FA3"/>
    <w:rsid w:val="00BA7A87"/>
    <w:rsid w:val="00BB0508"/>
    <w:rsid w:val="00BB084F"/>
    <w:rsid w:val="00BB0CFB"/>
    <w:rsid w:val="00BB1068"/>
    <w:rsid w:val="00BB26EA"/>
    <w:rsid w:val="00BB3433"/>
    <w:rsid w:val="00BB3A02"/>
    <w:rsid w:val="00BB432F"/>
    <w:rsid w:val="00BB474B"/>
    <w:rsid w:val="00BB4843"/>
    <w:rsid w:val="00BB59CB"/>
    <w:rsid w:val="00BB5E4E"/>
    <w:rsid w:val="00BB5ED6"/>
    <w:rsid w:val="00BB60D2"/>
    <w:rsid w:val="00BB6E85"/>
    <w:rsid w:val="00BB6F80"/>
    <w:rsid w:val="00BB709E"/>
    <w:rsid w:val="00BC0171"/>
    <w:rsid w:val="00BC01EE"/>
    <w:rsid w:val="00BC15D2"/>
    <w:rsid w:val="00BC1928"/>
    <w:rsid w:val="00BC1B65"/>
    <w:rsid w:val="00BC1F9D"/>
    <w:rsid w:val="00BC28D9"/>
    <w:rsid w:val="00BC2CF7"/>
    <w:rsid w:val="00BC330A"/>
    <w:rsid w:val="00BC3493"/>
    <w:rsid w:val="00BC365D"/>
    <w:rsid w:val="00BC3DFB"/>
    <w:rsid w:val="00BC598B"/>
    <w:rsid w:val="00BC6528"/>
    <w:rsid w:val="00BD03C0"/>
    <w:rsid w:val="00BD08EF"/>
    <w:rsid w:val="00BD09BB"/>
    <w:rsid w:val="00BD1733"/>
    <w:rsid w:val="00BD1998"/>
    <w:rsid w:val="00BD22BE"/>
    <w:rsid w:val="00BD2CE9"/>
    <w:rsid w:val="00BD2EBA"/>
    <w:rsid w:val="00BD3262"/>
    <w:rsid w:val="00BD38B8"/>
    <w:rsid w:val="00BD4A08"/>
    <w:rsid w:val="00BD4FD5"/>
    <w:rsid w:val="00BD4FE6"/>
    <w:rsid w:val="00BD5D6B"/>
    <w:rsid w:val="00BD6B8B"/>
    <w:rsid w:val="00BD6E80"/>
    <w:rsid w:val="00BD7B40"/>
    <w:rsid w:val="00BE0503"/>
    <w:rsid w:val="00BE12EB"/>
    <w:rsid w:val="00BE17A3"/>
    <w:rsid w:val="00BE20EE"/>
    <w:rsid w:val="00BE270C"/>
    <w:rsid w:val="00BE2A2E"/>
    <w:rsid w:val="00BE2D20"/>
    <w:rsid w:val="00BE3590"/>
    <w:rsid w:val="00BE3EBB"/>
    <w:rsid w:val="00BE3F80"/>
    <w:rsid w:val="00BE4285"/>
    <w:rsid w:val="00BE4BD7"/>
    <w:rsid w:val="00BE51E0"/>
    <w:rsid w:val="00BE7763"/>
    <w:rsid w:val="00BE7A35"/>
    <w:rsid w:val="00BF0600"/>
    <w:rsid w:val="00BF0A7E"/>
    <w:rsid w:val="00BF0ACE"/>
    <w:rsid w:val="00BF1EB3"/>
    <w:rsid w:val="00BF2998"/>
    <w:rsid w:val="00BF2B0B"/>
    <w:rsid w:val="00BF3E78"/>
    <w:rsid w:val="00BF4D79"/>
    <w:rsid w:val="00BF5A84"/>
    <w:rsid w:val="00BF6973"/>
    <w:rsid w:val="00C004D7"/>
    <w:rsid w:val="00C015D7"/>
    <w:rsid w:val="00C015F4"/>
    <w:rsid w:val="00C01E98"/>
    <w:rsid w:val="00C01E9B"/>
    <w:rsid w:val="00C01F95"/>
    <w:rsid w:val="00C0261B"/>
    <w:rsid w:val="00C02AF6"/>
    <w:rsid w:val="00C02D3C"/>
    <w:rsid w:val="00C03025"/>
    <w:rsid w:val="00C041FF"/>
    <w:rsid w:val="00C06744"/>
    <w:rsid w:val="00C0724C"/>
    <w:rsid w:val="00C075D5"/>
    <w:rsid w:val="00C078C9"/>
    <w:rsid w:val="00C079A2"/>
    <w:rsid w:val="00C07BC2"/>
    <w:rsid w:val="00C07CFD"/>
    <w:rsid w:val="00C07DE9"/>
    <w:rsid w:val="00C10902"/>
    <w:rsid w:val="00C110ED"/>
    <w:rsid w:val="00C12366"/>
    <w:rsid w:val="00C12578"/>
    <w:rsid w:val="00C127E1"/>
    <w:rsid w:val="00C13BA7"/>
    <w:rsid w:val="00C13C35"/>
    <w:rsid w:val="00C13C5B"/>
    <w:rsid w:val="00C15D26"/>
    <w:rsid w:val="00C16030"/>
    <w:rsid w:val="00C16575"/>
    <w:rsid w:val="00C17B72"/>
    <w:rsid w:val="00C17D5F"/>
    <w:rsid w:val="00C20273"/>
    <w:rsid w:val="00C20582"/>
    <w:rsid w:val="00C20E58"/>
    <w:rsid w:val="00C21CCE"/>
    <w:rsid w:val="00C225D5"/>
    <w:rsid w:val="00C229C4"/>
    <w:rsid w:val="00C23945"/>
    <w:rsid w:val="00C24122"/>
    <w:rsid w:val="00C24312"/>
    <w:rsid w:val="00C24C1F"/>
    <w:rsid w:val="00C25281"/>
    <w:rsid w:val="00C25998"/>
    <w:rsid w:val="00C264A4"/>
    <w:rsid w:val="00C26A0E"/>
    <w:rsid w:val="00C26CE1"/>
    <w:rsid w:val="00C27A91"/>
    <w:rsid w:val="00C27AF7"/>
    <w:rsid w:val="00C304BB"/>
    <w:rsid w:val="00C30FF4"/>
    <w:rsid w:val="00C31047"/>
    <w:rsid w:val="00C311EC"/>
    <w:rsid w:val="00C31366"/>
    <w:rsid w:val="00C31506"/>
    <w:rsid w:val="00C32F86"/>
    <w:rsid w:val="00C33924"/>
    <w:rsid w:val="00C33AEB"/>
    <w:rsid w:val="00C343AE"/>
    <w:rsid w:val="00C3447A"/>
    <w:rsid w:val="00C3483B"/>
    <w:rsid w:val="00C35236"/>
    <w:rsid w:val="00C3576D"/>
    <w:rsid w:val="00C361CB"/>
    <w:rsid w:val="00C367AA"/>
    <w:rsid w:val="00C378AB"/>
    <w:rsid w:val="00C37D41"/>
    <w:rsid w:val="00C4054D"/>
    <w:rsid w:val="00C40862"/>
    <w:rsid w:val="00C40E55"/>
    <w:rsid w:val="00C42168"/>
    <w:rsid w:val="00C42295"/>
    <w:rsid w:val="00C422D9"/>
    <w:rsid w:val="00C432D7"/>
    <w:rsid w:val="00C44112"/>
    <w:rsid w:val="00C448F9"/>
    <w:rsid w:val="00C44B06"/>
    <w:rsid w:val="00C44C5D"/>
    <w:rsid w:val="00C44EEE"/>
    <w:rsid w:val="00C44F01"/>
    <w:rsid w:val="00C46227"/>
    <w:rsid w:val="00C467A1"/>
    <w:rsid w:val="00C47A15"/>
    <w:rsid w:val="00C5002C"/>
    <w:rsid w:val="00C50096"/>
    <w:rsid w:val="00C500FD"/>
    <w:rsid w:val="00C501EB"/>
    <w:rsid w:val="00C50C38"/>
    <w:rsid w:val="00C517AB"/>
    <w:rsid w:val="00C52DA7"/>
    <w:rsid w:val="00C53141"/>
    <w:rsid w:val="00C53BDB"/>
    <w:rsid w:val="00C5455B"/>
    <w:rsid w:val="00C549E6"/>
    <w:rsid w:val="00C54B4D"/>
    <w:rsid w:val="00C552CF"/>
    <w:rsid w:val="00C55581"/>
    <w:rsid w:val="00C55DC0"/>
    <w:rsid w:val="00C5680D"/>
    <w:rsid w:val="00C56C9D"/>
    <w:rsid w:val="00C56E0D"/>
    <w:rsid w:val="00C56EBA"/>
    <w:rsid w:val="00C620FE"/>
    <w:rsid w:val="00C6225C"/>
    <w:rsid w:val="00C62618"/>
    <w:rsid w:val="00C6290B"/>
    <w:rsid w:val="00C63AFF"/>
    <w:rsid w:val="00C63E0D"/>
    <w:rsid w:val="00C64072"/>
    <w:rsid w:val="00C644E6"/>
    <w:rsid w:val="00C64829"/>
    <w:rsid w:val="00C64CE5"/>
    <w:rsid w:val="00C65C1E"/>
    <w:rsid w:val="00C66AD2"/>
    <w:rsid w:val="00C672CB"/>
    <w:rsid w:val="00C7072F"/>
    <w:rsid w:val="00C70F94"/>
    <w:rsid w:val="00C71AB6"/>
    <w:rsid w:val="00C72396"/>
    <w:rsid w:val="00C72501"/>
    <w:rsid w:val="00C72AD0"/>
    <w:rsid w:val="00C72B87"/>
    <w:rsid w:val="00C731FF"/>
    <w:rsid w:val="00C7456C"/>
    <w:rsid w:val="00C746D1"/>
    <w:rsid w:val="00C74CCB"/>
    <w:rsid w:val="00C75827"/>
    <w:rsid w:val="00C768A9"/>
    <w:rsid w:val="00C76980"/>
    <w:rsid w:val="00C77497"/>
    <w:rsid w:val="00C77A8E"/>
    <w:rsid w:val="00C8029F"/>
    <w:rsid w:val="00C81D40"/>
    <w:rsid w:val="00C82E46"/>
    <w:rsid w:val="00C82FDE"/>
    <w:rsid w:val="00C830C5"/>
    <w:rsid w:val="00C8335D"/>
    <w:rsid w:val="00C839EA"/>
    <w:rsid w:val="00C83C5E"/>
    <w:rsid w:val="00C83DC5"/>
    <w:rsid w:val="00C8441B"/>
    <w:rsid w:val="00C85377"/>
    <w:rsid w:val="00C85E19"/>
    <w:rsid w:val="00C8684D"/>
    <w:rsid w:val="00C86A86"/>
    <w:rsid w:val="00C86AED"/>
    <w:rsid w:val="00C87ADF"/>
    <w:rsid w:val="00C87FC5"/>
    <w:rsid w:val="00C90629"/>
    <w:rsid w:val="00C906F1"/>
    <w:rsid w:val="00C90CD7"/>
    <w:rsid w:val="00C91118"/>
    <w:rsid w:val="00C9265E"/>
    <w:rsid w:val="00C9412B"/>
    <w:rsid w:val="00C948EB"/>
    <w:rsid w:val="00C9497A"/>
    <w:rsid w:val="00C94A59"/>
    <w:rsid w:val="00C95526"/>
    <w:rsid w:val="00C95CE9"/>
    <w:rsid w:val="00C95E32"/>
    <w:rsid w:val="00C9685B"/>
    <w:rsid w:val="00C9695F"/>
    <w:rsid w:val="00C96C44"/>
    <w:rsid w:val="00C96D06"/>
    <w:rsid w:val="00C97412"/>
    <w:rsid w:val="00C9762A"/>
    <w:rsid w:val="00C976A0"/>
    <w:rsid w:val="00C97B3F"/>
    <w:rsid w:val="00C97B87"/>
    <w:rsid w:val="00C97F3A"/>
    <w:rsid w:val="00C97F99"/>
    <w:rsid w:val="00CA01EF"/>
    <w:rsid w:val="00CA0CA0"/>
    <w:rsid w:val="00CA1364"/>
    <w:rsid w:val="00CA1C90"/>
    <w:rsid w:val="00CA216F"/>
    <w:rsid w:val="00CA221E"/>
    <w:rsid w:val="00CA273D"/>
    <w:rsid w:val="00CA2BE3"/>
    <w:rsid w:val="00CA2F7A"/>
    <w:rsid w:val="00CA340E"/>
    <w:rsid w:val="00CA35D8"/>
    <w:rsid w:val="00CA3789"/>
    <w:rsid w:val="00CA3C0F"/>
    <w:rsid w:val="00CA4198"/>
    <w:rsid w:val="00CA5807"/>
    <w:rsid w:val="00CA7AC9"/>
    <w:rsid w:val="00CB0754"/>
    <w:rsid w:val="00CB078A"/>
    <w:rsid w:val="00CB1549"/>
    <w:rsid w:val="00CB1BB1"/>
    <w:rsid w:val="00CB1D8B"/>
    <w:rsid w:val="00CB35A3"/>
    <w:rsid w:val="00CB3F21"/>
    <w:rsid w:val="00CB561C"/>
    <w:rsid w:val="00CB5B54"/>
    <w:rsid w:val="00CB685B"/>
    <w:rsid w:val="00CB73C1"/>
    <w:rsid w:val="00CB768A"/>
    <w:rsid w:val="00CB77A5"/>
    <w:rsid w:val="00CB7A63"/>
    <w:rsid w:val="00CC0F1E"/>
    <w:rsid w:val="00CC15FE"/>
    <w:rsid w:val="00CC185F"/>
    <w:rsid w:val="00CC18C6"/>
    <w:rsid w:val="00CC1917"/>
    <w:rsid w:val="00CC1D8E"/>
    <w:rsid w:val="00CC2A1D"/>
    <w:rsid w:val="00CC2AD0"/>
    <w:rsid w:val="00CC2B67"/>
    <w:rsid w:val="00CC34EA"/>
    <w:rsid w:val="00CC3EDE"/>
    <w:rsid w:val="00CC4266"/>
    <w:rsid w:val="00CC42A2"/>
    <w:rsid w:val="00CC4422"/>
    <w:rsid w:val="00CC530C"/>
    <w:rsid w:val="00CC55C8"/>
    <w:rsid w:val="00CC6DA3"/>
    <w:rsid w:val="00CC7270"/>
    <w:rsid w:val="00CD0020"/>
    <w:rsid w:val="00CD0251"/>
    <w:rsid w:val="00CD041D"/>
    <w:rsid w:val="00CD0A5A"/>
    <w:rsid w:val="00CD1382"/>
    <w:rsid w:val="00CD159A"/>
    <w:rsid w:val="00CD1659"/>
    <w:rsid w:val="00CD277F"/>
    <w:rsid w:val="00CD2D20"/>
    <w:rsid w:val="00CD351A"/>
    <w:rsid w:val="00CD40C1"/>
    <w:rsid w:val="00CD4951"/>
    <w:rsid w:val="00CD531D"/>
    <w:rsid w:val="00CD55E5"/>
    <w:rsid w:val="00CD5A0A"/>
    <w:rsid w:val="00CD5ADC"/>
    <w:rsid w:val="00CD62B0"/>
    <w:rsid w:val="00CD69BA"/>
    <w:rsid w:val="00CD6B6C"/>
    <w:rsid w:val="00CD70C4"/>
    <w:rsid w:val="00CE072D"/>
    <w:rsid w:val="00CE09A6"/>
    <w:rsid w:val="00CE13EB"/>
    <w:rsid w:val="00CE189B"/>
    <w:rsid w:val="00CE1B17"/>
    <w:rsid w:val="00CE1FA8"/>
    <w:rsid w:val="00CE254A"/>
    <w:rsid w:val="00CE265C"/>
    <w:rsid w:val="00CE2FF3"/>
    <w:rsid w:val="00CE300D"/>
    <w:rsid w:val="00CE3221"/>
    <w:rsid w:val="00CE353C"/>
    <w:rsid w:val="00CE357E"/>
    <w:rsid w:val="00CE3BC9"/>
    <w:rsid w:val="00CE3D3D"/>
    <w:rsid w:val="00CE4451"/>
    <w:rsid w:val="00CE55BA"/>
    <w:rsid w:val="00CE5983"/>
    <w:rsid w:val="00CE5A4A"/>
    <w:rsid w:val="00CE5A52"/>
    <w:rsid w:val="00CE5B98"/>
    <w:rsid w:val="00CE61E8"/>
    <w:rsid w:val="00CE6A4F"/>
    <w:rsid w:val="00CE6B58"/>
    <w:rsid w:val="00CE7788"/>
    <w:rsid w:val="00CE7C9B"/>
    <w:rsid w:val="00CF088E"/>
    <w:rsid w:val="00CF0DBE"/>
    <w:rsid w:val="00CF2A68"/>
    <w:rsid w:val="00CF2D89"/>
    <w:rsid w:val="00CF2FF0"/>
    <w:rsid w:val="00CF4032"/>
    <w:rsid w:val="00CF4196"/>
    <w:rsid w:val="00CF50B6"/>
    <w:rsid w:val="00CF550B"/>
    <w:rsid w:val="00CF60C6"/>
    <w:rsid w:val="00CF61D0"/>
    <w:rsid w:val="00CF6AF2"/>
    <w:rsid w:val="00CF703F"/>
    <w:rsid w:val="00D01375"/>
    <w:rsid w:val="00D02821"/>
    <w:rsid w:val="00D02939"/>
    <w:rsid w:val="00D03F8E"/>
    <w:rsid w:val="00D041F2"/>
    <w:rsid w:val="00D04AC3"/>
    <w:rsid w:val="00D05F0A"/>
    <w:rsid w:val="00D06470"/>
    <w:rsid w:val="00D066EC"/>
    <w:rsid w:val="00D067C7"/>
    <w:rsid w:val="00D07C00"/>
    <w:rsid w:val="00D07EC4"/>
    <w:rsid w:val="00D105A3"/>
    <w:rsid w:val="00D10642"/>
    <w:rsid w:val="00D109CA"/>
    <w:rsid w:val="00D1190C"/>
    <w:rsid w:val="00D11987"/>
    <w:rsid w:val="00D119F2"/>
    <w:rsid w:val="00D11C59"/>
    <w:rsid w:val="00D124C0"/>
    <w:rsid w:val="00D12591"/>
    <w:rsid w:val="00D132BE"/>
    <w:rsid w:val="00D1337E"/>
    <w:rsid w:val="00D13BE3"/>
    <w:rsid w:val="00D1413F"/>
    <w:rsid w:val="00D1415C"/>
    <w:rsid w:val="00D14323"/>
    <w:rsid w:val="00D1579D"/>
    <w:rsid w:val="00D16F02"/>
    <w:rsid w:val="00D17B31"/>
    <w:rsid w:val="00D17F9A"/>
    <w:rsid w:val="00D20565"/>
    <w:rsid w:val="00D20929"/>
    <w:rsid w:val="00D20C51"/>
    <w:rsid w:val="00D20CA7"/>
    <w:rsid w:val="00D21AD9"/>
    <w:rsid w:val="00D21D67"/>
    <w:rsid w:val="00D22112"/>
    <w:rsid w:val="00D226F3"/>
    <w:rsid w:val="00D22835"/>
    <w:rsid w:val="00D2298A"/>
    <w:rsid w:val="00D22D9F"/>
    <w:rsid w:val="00D233AE"/>
    <w:rsid w:val="00D23787"/>
    <w:rsid w:val="00D23D59"/>
    <w:rsid w:val="00D24209"/>
    <w:rsid w:val="00D2423B"/>
    <w:rsid w:val="00D242F8"/>
    <w:rsid w:val="00D24537"/>
    <w:rsid w:val="00D24646"/>
    <w:rsid w:val="00D25072"/>
    <w:rsid w:val="00D268F1"/>
    <w:rsid w:val="00D269C5"/>
    <w:rsid w:val="00D26E4A"/>
    <w:rsid w:val="00D27606"/>
    <w:rsid w:val="00D2799C"/>
    <w:rsid w:val="00D27DB1"/>
    <w:rsid w:val="00D27EEF"/>
    <w:rsid w:val="00D27F30"/>
    <w:rsid w:val="00D312AE"/>
    <w:rsid w:val="00D31415"/>
    <w:rsid w:val="00D32177"/>
    <w:rsid w:val="00D32647"/>
    <w:rsid w:val="00D32A7D"/>
    <w:rsid w:val="00D32BE2"/>
    <w:rsid w:val="00D33726"/>
    <w:rsid w:val="00D340B1"/>
    <w:rsid w:val="00D35C71"/>
    <w:rsid w:val="00D36227"/>
    <w:rsid w:val="00D366BB"/>
    <w:rsid w:val="00D36A65"/>
    <w:rsid w:val="00D36CF7"/>
    <w:rsid w:val="00D36EED"/>
    <w:rsid w:val="00D37A34"/>
    <w:rsid w:val="00D37B4A"/>
    <w:rsid w:val="00D404BF"/>
    <w:rsid w:val="00D40B08"/>
    <w:rsid w:val="00D4278C"/>
    <w:rsid w:val="00D42DFB"/>
    <w:rsid w:val="00D43513"/>
    <w:rsid w:val="00D43AD6"/>
    <w:rsid w:val="00D440C8"/>
    <w:rsid w:val="00D45493"/>
    <w:rsid w:val="00D4666F"/>
    <w:rsid w:val="00D468C2"/>
    <w:rsid w:val="00D46DF0"/>
    <w:rsid w:val="00D471DC"/>
    <w:rsid w:val="00D476EF"/>
    <w:rsid w:val="00D47FB4"/>
    <w:rsid w:val="00D50276"/>
    <w:rsid w:val="00D5063F"/>
    <w:rsid w:val="00D507B3"/>
    <w:rsid w:val="00D50CFF"/>
    <w:rsid w:val="00D51607"/>
    <w:rsid w:val="00D526E9"/>
    <w:rsid w:val="00D530FC"/>
    <w:rsid w:val="00D53E08"/>
    <w:rsid w:val="00D5412F"/>
    <w:rsid w:val="00D54184"/>
    <w:rsid w:val="00D54259"/>
    <w:rsid w:val="00D5524E"/>
    <w:rsid w:val="00D5531C"/>
    <w:rsid w:val="00D57397"/>
    <w:rsid w:val="00D60CE3"/>
    <w:rsid w:val="00D6118C"/>
    <w:rsid w:val="00D61BA7"/>
    <w:rsid w:val="00D61C76"/>
    <w:rsid w:val="00D6208F"/>
    <w:rsid w:val="00D643EB"/>
    <w:rsid w:val="00D64F34"/>
    <w:rsid w:val="00D6558A"/>
    <w:rsid w:val="00D65875"/>
    <w:rsid w:val="00D66049"/>
    <w:rsid w:val="00D66071"/>
    <w:rsid w:val="00D672D9"/>
    <w:rsid w:val="00D67CE6"/>
    <w:rsid w:val="00D67E2B"/>
    <w:rsid w:val="00D710E8"/>
    <w:rsid w:val="00D71D1F"/>
    <w:rsid w:val="00D720F9"/>
    <w:rsid w:val="00D72184"/>
    <w:rsid w:val="00D721C4"/>
    <w:rsid w:val="00D72294"/>
    <w:rsid w:val="00D733E2"/>
    <w:rsid w:val="00D74264"/>
    <w:rsid w:val="00D7464C"/>
    <w:rsid w:val="00D74C5E"/>
    <w:rsid w:val="00D75C91"/>
    <w:rsid w:val="00D75CE9"/>
    <w:rsid w:val="00D75ECD"/>
    <w:rsid w:val="00D761D3"/>
    <w:rsid w:val="00D76218"/>
    <w:rsid w:val="00D76276"/>
    <w:rsid w:val="00D773B4"/>
    <w:rsid w:val="00D778F8"/>
    <w:rsid w:val="00D77D0D"/>
    <w:rsid w:val="00D77DDB"/>
    <w:rsid w:val="00D80B62"/>
    <w:rsid w:val="00D820E8"/>
    <w:rsid w:val="00D82A42"/>
    <w:rsid w:val="00D82AEE"/>
    <w:rsid w:val="00D82C6B"/>
    <w:rsid w:val="00D83105"/>
    <w:rsid w:val="00D83598"/>
    <w:rsid w:val="00D8388D"/>
    <w:rsid w:val="00D84D0F"/>
    <w:rsid w:val="00D84F86"/>
    <w:rsid w:val="00D86653"/>
    <w:rsid w:val="00D86713"/>
    <w:rsid w:val="00D86CD0"/>
    <w:rsid w:val="00D87DAD"/>
    <w:rsid w:val="00D90179"/>
    <w:rsid w:val="00D90D3E"/>
    <w:rsid w:val="00D91A49"/>
    <w:rsid w:val="00D91AEF"/>
    <w:rsid w:val="00D91DC2"/>
    <w:rsid w:val="00D9227A"/>
    <w:rsid w:val="00D928C6"/>
    <w:rsid w:val="00D93ACC"/>
    <w:rsid w:val="00D93B45"/>
    <w:rsid w:val="00D94443"/>
    <w:rsid w:val="00D945F4"/>
    <w:rsid w:val="00D948AB"/>
    <w:rsid w:val="00D94EEA"/>
    <w:rsid w:val="00D951BC"/>
    <w:rsid w:val="00D9545E"/>
    <w:rsid w:val="00D9551B"/>
    <w:rsid w:val="00D95863"/>
    <w:rsid w:val="00D960FB"/>
    <w:rsid w:val="00D96CEA"/>
    <w:rsid w:val="00D97838"/>
    <w:rsid w:val="00D979D7"/>
    <w:rsid w:val="00D97AE9"/>
    <w:rsid w:val="00D97FBB"/>
    <w:rsid w:val="00DA00AF"/>
    <w:rsid w:val="00DA0514"/>
    <w:rsid w:val="00DA14EF"/>
    <w:rsid w:val="00DA19C7"/>
    <w:rsid w:val="00DA21F4"/>
    <w:rsid w:val="00DA23A7"/>
    <w:rsid w:val="00DA2C01"/>
    <w:rsid w:val="00DA2F8B"/>
    <w:rsid w:val="00DA35DD"/>
    <w:rsid w:val="00DA3C08"/>
    <w:rsid w:val="00DA3C11"/>
    <w:rsid w:val="00DA3ED5"/>
    <w:rsid w:val="00DA445C"/>
    <w:rsid w:val="00DA4FCC"/>
    <w:rsid w:val="00DA5728"/>
    <w:rsid w:val="00DA6CAF"/>
    <w:rsid w:val="00DA701C"/>
    <w:rsid w:val="00DA7CFD"/>
    <w:rsid w:val="00DB003D"/>
    <w:rsid w:val="00DB0203"/>
    <w:rsid w:val="00DB10FF"/>
    <w:rsid w:val="00DB1A96"/>
    <w:rsid w:val="00DB2038"/>
    <w:rsid w:val="00DB2144"/>
    <w:rsid w:val="00DB30C3"/>
    <w:rsid w:val="00DB3CD3"/>
    <w:rsid w:val="00DB4BCA"/>
    <w:rsid w:val="00DB56B8"/>
    <w:rsid w:val="00DB6849"/>
    <w:rsid w:val="00DB6FA8"/>
    <w:rsid w:val="00DB74B3"/>
    <w:rsid w:val="00DB77A4"/>
    <w:rsid w:val="00DB7BA6"/>
    <w:rsid w:val="00DB7E76"/>
    <w:rsid w:val="00DC296C"/>
    <w:rsid w:val="00DC2D17"/>
    <w:rsid w:val="00DC3183"/>
    <w:rsid w:val="00DC3301"/>
    <w:rsid w:val="00DC42E4"/>
    <w:rsid w:val="00DC4D49"/>
    <w:rsid w:val="00DC65DC"/>
    <w:rsid w:val="00DC690C"/>
    <w:rsid w:val="00DC6F6E"/>
    <w:rsid w:val="00DC707A"/>
    <w:rsid w:val="00DC73AC"/>
    <w:rsid w:val="00DC73B6"/>
    <w:rsid w:val="00DC78E1"/>
    <w:rsid w:val="00DD0087"/>
    <w:rsid w:val="00DD00A9"/>
    <w:rsid w:val="00DD0F91"/>
    <w:rsid w:val="00DD1992"/>
    <w:rsid w:val="00DD1C41"/>
    <w:rsid w:val="00DD1D67"/>
    <w:rsid w:val="00DD23CD"/>
    <w:rsid w:val="00DD2855"/>
    <w:rsid w:val="00DD440C"/>
    <w:rsid w:val="00DD4811"/>
    <w:rsid w:val="00DD4BE3"/>
    <w:rsid w:val="00DD5175"/>
    <w:rsid w:val="00DD52E8"/>
    <w:rsid w:val="00DD7338"/>
    <w:rsid w:val="00DE15EF"/>
    <w:rsid w:val="00DE172F"/>
    <w:rsid w:val="00DE1B2A"/>
    <w:rsid w:val="00DE4427"/>
    <w:rsid w:val="00DE4508"/>
    <w:rsid w:val="00DE4594"/>
    <w:rsid w:val="00DE4BF9"/>
    <w:rsid w:val="00DE568A"/>
    <w:rsid w:val="00DE5C8D"/>
    <w:rsid w:val="00DE604D"/>
    <w:rsid w:val="00DE757F"/>
    <w:rsid w:val="00DE78D7"/>
    <w:rsid w:val="00DE79D4"/>
    <w:rsid w:val="00DF1C10"/>
    <w:rsid w:val="00DF1FCD"/>
    <w:rsid w:val="00DF2AFF"/>
    <w:rsid w:val="00DF38E2"/>
    <w:rsid w:val="00DF4E59"/>
    <w:rsid w:val="00DF5A67"/>
    <w:rsid w:val="00DF67E3"/>
    <w:rsid w:val="00DF6C45"/>
    <w:rsid w:val="00DF6CE8"/>
    <w:rsid w:val="00DF6F16"/>
    <w:rsid w:val="00DF714D"/>
    <w:rsid w:val="00DF7325"/>
    <w:rsid w:val="00DF7626"/>
    <w:rsid w:val="00DF79E8"/>
    <w:rsid w:val="00E006D2"/>
    <w:rsid w:val="00E024D5"/>
    <w:rsid w:val="00E02A80"/>
    <w:rsid w:val="00E02EB6"/>
    <w:rsid w:val="00E035CD"/>
    <w:rsid w:val="00E036C4"/>
    <w:rsid w:val="00E0392B"/>
    <w:rsid w:val="00E04460"/>
    <w:rsid w:val="00E048F7"/>
    <w:rsid w:val="00E04D8D"/>
    <w:rsid w:val="00E0558A"/>
    <w:rsid w:val="00E05B2A"/>
    <w:rsid w:val="00E06429"/>
    <w:rsid w:val="00E066EA"/>
    <w:rsid w:val="00E10181"/>
    <w:rsid w:val="00E10288"/>
    <w:rsid w:val="00E104C7"/>
    <w:rsid w:val="00E106F4"/>
    <w:rsid w:val="00E10DF3"/>
    <w:rsid w:val="00E10F3F"/>
    <w:rsid w:val="00E13442"/>
    <w:rsid w:val="00E13A6C"/>
    <w:rsid w:val="00E13C7D"/>
    <w:rsid w:val="00E13DF1"/>
    <w:rsid w:val="00E1451E"/>
    <w:rsid w:val="00E15C5B"/>
    <w:rsid w:val="00E1613D"/>
    <w:rsid w:val="00E16152"/>
    <w:rsid w:val="00E1625E"/>
    <w:rsid w:val="00E16632"/>
    <w:rsid w:val="00E16892"/>
    <w:rsid w:val="00E16ED9"/>
    <w:rsid w:val="00E17E63"/>
    <w:rsid w:val="00E20223"/>
    <w:rsid w:val="00E203A1"/>
    <w:rsid w:val="00E2086D"/>
    <w:rsid w:val="00E21106"/>
    <w:rsid w:val="00E22890"/>
    <w:rsid w:val="00E22C45"/>
    <w:rsid w:val="00E22F62"/>
    <w:rsid w:val="00E23CDE"/>
    <w:rsid w:val="00E244E3"/>
    <w:rsid w:val="00E24ED5"/>
    <w:rsid w:val="00E24F57"/>
    <w:rsid w:val="00E253C7"/>
    <w:rsid w:val="00E258E7"/>
    <w:rsid w:val="00E25BC9"/>
    <w:rsid w:val="00E25C51"/>
    <w:rsid w:val="00E25E8D"/>
    <w:rsid w:val="00E266D0"/>
    <w:rsid w:val="00E26A6F"/>
    <w:rsid w:val="00E278D8"/>
    <w:rsid w:val="00E279D9"/>
    <w:rsid w:val="00E27CC1"/>
    <w:rsid w:val="00E27F1D"/>
    <w:rsid w:val="00E3022A"/>
    <w:rsid w:val="00E3043D"/>
    <w:rsid w:val="00E31256"/>
    <w:rsid w:val="00E31AA6"/>
    <w:rsid w:val="00E32079"/>
    <w:rsid w:val="00E321F1"/>
    <w:rsid w:val="00E34C69"/>
    <w:rsid w:val="00E3614B"/>
    <w:rsid w:val="00E36731"/>
    <w:rsid w:val="00E36CBA"/>
    <w:rsid w:val="00E36FF6"/>
    <w:rsid w:val="00E370EA"/>
    <w:rsid w:val="00E40E28"/>
    <w:rsid w:val="00E411E8"/>
    <w:rsid w:val="00E41482"/>
    <w:rsid w:val="00E4170E"/>
    <w:rsid w:val="00E41798"/>
    <w:rsid w:val="00E41943"/>
    <w:rsid w:val="00E41A50"/>
    <w:rsid w:val="00E41BE0"/>
    <w:rsid w:val="00E4255A"/>
    <w:rsid w:val="00E42661"/>
    <w:rsid w:val="00E42A13"/>
    <w:rsid w:val="00E436A6"/>
    <w:rsid w:val="00E43FD3"/>
    <w:rsid w:val="00E44C9C"/>
    <w:rsid w:val="00E450C6"/>
    <w:rsid w:val="00E4517C"/>
    <w:rsid w:val="00E454EF"/>
    <w:rsid w:val="00E45D3F"/>
    <w:rsid w:val="00E46958"/>
    <w:rsid w:val="00E509AB"/>
    <w:rsid w:val="00E50C86"/>
    <w:rsid w:val="00E511BE"/>
    <w:rsid w:val="00E515CF"/>
    <w:rsid w:val="00E5163B"/>
    <w:rsid w:val="00E52495"/>
    <w:rsid w:val="00E53902"/>
    <w:rsid w:val="00E53940"/>
    <w:rsid w:val="00E53C37"/>
    <w:rsid w:val="00E53D9A"/>
    <w:rsid w:val="00E54B93"/>
    <w:rsid w:val="00E55355"/>
    <w:rsid w:val="00E55544"/>
    <w:rsid w:val="00E556EE"/>
    <w:rsid w:val="00E55716"/>
    <w:rsid w:val="00E55731"/>
    <w:rsid w:val="00E573EF"/>
    <w:rsid w:val="00E57AA0"/>
    <w:rsid w:val="00E6035A"/>
    <w:rsid w:val="00E60794"/>
    <w:rsid w:val="00E60821"/>
    <w:rsid w:val="00E60AE6"/>
    <w:rsid w:val="00E61B3D"/>
    <w:rsid w:val="00E61C2E"/>
    <w:rsid w:val="00E61E2B"/>
    <w:rsid w:val="00E62116"/>
    <w:rsid w:val="00E626DE"/>
    <w:rsid w:val="00E627A2"/>
    <w:rsid w:val="00E633FC"/>
    <w:rsid w:val="00E63B3F"/>
    <w:rsid w:val="00E63D81"/>
    <w:rsid w:val="00E64A71"/>
    <w:rsid w:val="00E66801"/>
    <w:rsid w:val="00E67435"/>
    <w:rsid w:val="00E67F32"/>
    <w:rsid w:val="00E701D0"/>
    <w:rsid w:val="00E70D69"/>
    <w:rsid w:val="00E712B1"/>
    <w:rsid w:val="00E71331"/>
    <w:rsid w:val="00E71679"/>
    <w:rsid w:val="00E73461"/>
    <w:rsid w:val="00E7361A"/>
    <w:rsid w:val="00E74152"/>
    <w:rsid w:val="00E742C8"/>
    <w:rsid w:val="00E748A8"/>
    <w:rsid w:val="00E74A52"/>
    <w:rsid w:val="00E74DD1"/>
    <w:rsid w:val="00E74E72"/>
    <w:rsid w:val="00E754F0"/>
    <w:rsid w:val="00E7586B"/>
    <w:rsid w:val="00E75B66"/>
    <w:rsid w:val="00E75C05"/>
    <w:rsid w:val="00E766EE"/>
    <w:rsid w:val="00E7696C"/>
    <w:rsid w:val="00E76DBC"/>
    <w:rsid w:val="00E77194"/>
    <w:rsid w:val="00E77A20"/>
    <w:rsid w:val="00E77B61"/>
    <w:rsid w:val="00E82029"/>
    <w:rsid w:val="00E8246B"/>
    <w:rsid w:val="00E837B0"/>
    <w:rsid w:val="00E83D50"/>
    <w:rsid w:val="00E8423D"/>
    <w:rsid w:val="00E855A1"/>
    <w:rsid w:val="00E86393"/>
    <w:rsid w:val="00E8677E"/>
    <w:rsid w:val="00E86AC2"/>
    <w:rsid w:val="00E906EF"/>
    <w:rsid w:val="00E90BEB"/>
    <w:rsid w:val="00E9132C"/>
    <w:rsid w:val="00E92032"/>
    <w:rsid w:val="00E920D9"/>
    <w:rsid w:val="00E926E0"/>
    <w:rsid w:val="00E93532"/>
    <w:rsid w:val="00E94D2D"/>
    <w:rsid w:val="00E9505C"/>
    <w:rsid w:val="00E96C93"/>
    <w:rsid w:val="00E97D4E"/>
    <w:rsid w:val="00EA0A27"/>
    <w:rsid w:val="00EA0FEE"/>
    <w:rsid w:val="00EA10B1"/>
    <w:rsid w:val="00EA15FB"/>
    <w:rsid w:val="00EA2E26"/>
    <w:rsid w:val="00EA3CD6"/>
    <w:rsid w:val="00EA6DDA"/>
    <w:rsid w:val="00EB005C"/>
    <w:rsid w:val="00EB015B"/>
    <w:rsid w:val="00EB06A9"/>
    <w:rsid w:val="00EB0870"/>
    <w:rsid w:val="00EB0CA6"/>
    <w:rsid w:val="00EB11B3"/>
    <w:rsid w:val="00EB13CE"/>
    <w:rsid w:val="00EB219F"/>
    <w:rsid w:val="00EB247B"/>
    <w:rsid w:val="00EB3C45"/>
    <w:rsid w:val="00EB405D"/>
    <w:rsid w:val="00EB4671"/>
    <w:rsid w:val="00EB4787"/>
    <w:rsid w:val="00EB5F11"/>
    <w:rsid w:val="00EB64BA"/>
    <w:rsid w:val="00EB6660"/>
    <w:rsid w:val="00EB6F2B"/>
    <w:rsid w:val="00EB7778"/>
    <w:rsid w:val="00EB7AEA"/>
    <w:rsid w:val="00EC0118"/>
    <w:rsid w:val="00EC04D6"/>
    <w:rsid w:val="00EC0514"/>
    <w:rsid w:val="00EC09C7"/>
    <w:rsid w:val="00EC15E6"/>
    <w:rsid w:val="00EC1B39"/>
    <w:rsid w:val="00EC1E69"/>
    <w:rsid w:val="00EC22A8"/>
    <w:rsid w:val="00EC3AEE"/>
    <w:rsid w:val="00EC3B14"/>
    <w:rsid w:val="00EC5B68"/>
    <w:rsid w:val="00EC6369"/>
    <w:rsid w:val="00EC68DE"/>
    <w:rsid w:val="00EC6F8D"/>
    <w:rsid w:val="00EC758A"/>
    <w:rsid w:val="00ED0B49"/>
    <w:rsid w:val="00ED0FD8"/>
    <w:rsid w:val="00ED21A0"/>
    <w:rsid w:val="00ED235D"/>
    <w:rsid w:val="00ED2516"/>
    <w:rsid w:val="00ED2FF7"/>
    <w:rsid w:val="00ED35A0"/>
    <w:rsid w:val="00ED38D5"/>
    <w:rsid w:val="00ED46F6"/>
    <w:rsid w:val="00ED5283"/>
    <w:rsid w:val="00ED57F8"/>
    <w:rsid w:val="00ED5CCF"/>
    <w:rsid w:val="00ED6B94"/>
    <w:rsid w:val="00ED6DA3"/>
    <w:rsid w:val="00ED6F51"/>
    <w:rsid w:val="00ED7584"/>
    <w:rsid w:val="00ED7C78"/>
    <w:rsid w:val="00EE0500"/>
    <w:rsid w:val="00EE1057"/>
    <w:rsid w:val="00EE232A"/>
    <w:rsid w:val="00EE2536"/>
    <w:rsid w:val="00EE2A0A"/>
    <w:rsid w:val="00EE2E65"/>
    <w:rsid w:val="00EE2FFC"/>
    <w:rsid w:val="00EE32FD"/>
    <w:rsid w:val="00EE3A64"/>
    <w:rsid w:val="00EE4FF5"/>
    <w:rsid w:val="00EE59D3"/>
    <w:rsid w:val="00EE634D"/>
    <w:rsid w:val="00EE79F3"/>
    <w:rsid w:val="00EF0648"/>
    <w:rsid w:val="00EF160F"/>
    <w:rsid w:val="00EF1755"/>
    <w:rsid w:val="00EF20AF"/>
    <w:rsid w:val="00EF40A3"/>
    <w:rsid w:val="00EF488A"/>
    <w:rsid w:val="00EF4ABB"/>
    <w:rsid w:val="00EF5B1C"/>
    <w:rsid w:val="00EF5FF3"/>
    <w:rsid w:val="00EF63FB"/>
    <w:rsid w:val="00EF6FC8"/>
    <w:rsid w:val="00EF7BC4"/>
    <w:rsid w:val="00EF7FBC"/>
    <w:rsid w:val="00F001DD"/>
    <w:rsid w:val="00F02E50"/>
    <w:rsid w:val="00F031F9"/>
    <w:rsid w:val="00F037E9"/>
    <w:rsid w:val="00F04096"/>
    <w:rsid w:val="00F0428F"/>
    <w:rsid w:val="00F04537"/>
    <w:rsid w:val="00F05EB6"/>
    <w:rsid w:val="00F070C8"/>
    <w:rsid w:val="00F07488"/>
    <w:rsid w:val="00F07518"/>
    <w:rsid w:val="00F079C4"/>
    <w:rsid w:val="00F07B64"/>
    <w:rsid w:val="00F07DE7"/>
    <w:rsid w:val="00F07E7B"/>
    <w:rsid w:val="00F10020"/>
    <w:rsid w:val="00F10B16"/>
    <w:rsid w:val="00F1261E"/>
    <w:rsid w:val="00F12BAD"/>
    <w:rsid w:val="00F135E5"/>
    <w:rsid w:val="00F13638"/>
    <w:rsid w:val="00F13647"/>
    <w:rsid w:val="00F13A81"/>
    <w:rsid w:val="00F13DA1"/>
    <w:rsid w:val="00F15251"/>
    <w:rsid w:val="00F15356"/>
    <w:rsid w:val="00F1590B"/>
    <w:rsid w:val="00F159EB"/>
    <w:rsid w:val="00F16BEB"/>
    <w:rsid w:val="00F171A3"/>
    <w:rsid w:val="00F179FE"/>
    <w:rsid w:val="00F17D6F"/>
    <w:rsid w:val="00F20007"/>
    <w:rsid w:val="00F20202"/>
    <w:rsid w:val="00F2028B"/>
    <w:rsid w:val="00F20C61"/>
    <w:rsid w:val="00F20C67"/>
    <w:rsid w:val="00F20D47"/>
    <w:rsid w:val="00F20E6D"/>
    <w:rsid w:val="00F211ED"/>
    <w:rsid w:val="00F21258"/>
    <w:rsid w:val="00F214F7"/>
    <w:rsid w:val="00F21EC6"/>
    <w:rsid w:val="00F221ED"/>
    <w:rsid w:val="00F2260A"/>
    <w:rsid w:val="00F22FE5"/>
    <w:rsid w:val="00F2332B"/>
    <w:rsid w:val="00F23933"/>
    <w:rsid w:val="00F23BBE"/>
    <w:rsid w:val="00F23BE7"/>
    <w:rsid w:val="00F2405C"/>
    <w:rsid w:val="00F24A73"/>
    <w:rsid w:val="00F24EB7"/>
    <w:rsid w:val="00F25D9D"/>
    <w:rsid w:val="00F26AC8"/>
    <w:rsid w:val="00F26D23"/>
    <w:rsid w:val="00F27282"/>
    <w:rsid w:val="00F27601"/>
    <w:rsid w:val="00F304F8"/>
    <w:rsid w:val="00F31F80"/>
    <w:rsid w:val="00F321D0"/>
    <w:rsid w:val="00F32470"/>
    <w:rsid w:val="00F32717"/>
    <w:rsid w:val="00F327F7"/>
    <w:rsid w:val="00F32BC0"/>
    <w:rsid w:val="00F32C72"/>
    <w:rsid w:val="00F330AC"/>
    <w:rsid w:val="00F33602"/>
    <w:rsid w:val="00F33E8E"/>
    <w:rsid w:val="00F35545"/>
    <w:rsid w:val="00F357EB"/>
    <w:rsid w:val="00F359C0"/>
    <w:rsid w:val="00F4081B"/>
    <w:rsid w:val="00F40C2E"/>
    <w:rsid w:val="00F41185"/>
    <w:rsid w:val="00F421C0"/>
    <w:rsid w:val="00F42C14"/>
    <w:rsid w:val="00F457A3"/>
    <w:rsid w:val="00F4684B"/>
    <w:rsid w:val="00F46E27"/>
    <w:rsid w:val="00F47078"/>
    <w:rsid w:val="00F477BD"/>
    <w:rsid w:val="00F478C1"/>
    <w:rsid w:val="00F500D6"/>
    <w:rsid w:val="00F506E8"/>
    <w:rsid w:val="00F5163C"/>
    <w:rsid w:val="00F52664"/>
    <w:rsid w:val="00F52B72"/>
    <w:rsid w:val="00F5315F"/>
    <w:rsid w:val="00F535DF"/>
    <w:rsid w:val="00F537EB"/>
    <w:rsid w:val="00F53BBE"/>
    <w:rsid w:val="00F53EDF"/>
    <w:rsid w:val="00F53FF4"/>
    <w:rsid w:val="00F543AE"/>
    <w:rsid w:val="00F55A4D"/>
    <w:rsid w:val="00F55E57"/>
    <w:rsid w:val="00F56943"/>
    <w:rsid w:val="00F56B06"/>
    <w:rsid w:val="00F56DAF"/>
    <w:rsid w:val="00F60634"/>
    <w:rsid w:val="00F6081B"/>
    <w:rsid w:val="00F613DF"/>
    <w:rsid w:val="00F630C3"/>
    <w:rsid w:val="00F64597"/>
    <w:rsid w:val="00F6459A"/>
    <w:rsid w:val="00F64D00"/>
    <w:rsid w:val="00F655E9"/>
    <w:rsid w:val="00F65793"/>
    <w:rsid w:val="00F65A5A"/>
    <w:rsid w:val="00F65BDF"/>
    <w:rsid w:val="00F669B9"/>
    <w:rsid w:val="00F67146"/>
    <w:rsid w:val="00F67442"/>
    <w:rsid w:val="00F674BB"/>
    <w:rsid w:val="00F70903"/>
    <w:rsid w:val="00F71175"/>
    <w:rsid w:val="00F722D5"/>
    <w:rsid w:val="00F72376"/>
    <w:rsid w:val="00F72555"/>
    <w:rsid w:val="00F7268A"/>
    <w:rsid w:val="00F72B7C"/>
    <w:rsid w:val="00F73821"/>
    <w:rsid w:val="00F73918"/>
    <w:rsid w:val="00F74A43"/>
    <w:rsid w:val="00F74BA2"/>
    <w:rsid w:val="00F752B1"/>
    <w:rsid w:val="00F752B3"/>
    <w:rsid w:val="00F755CA"/>
    <w:rsid w:val="00F76DA1"/>
    <w:rsid w:val="00F80EB4"/>
    <w:rsid w:val="00F81783"/>
    <w:rsid w:val="00F820CB"/>
    <w:rsid w:val="00F82EE8"/>
    <w:rsid w:val="00F841F5"/>
    <w:rsid w:val="00F846F7"/>
    <w:rsid w:val="00F84EB7"/>
    <w:rsid w:val="00F851AB"/>
    <w:rsid w:val="00F853C3"/>
    <w:rsid w:val="00F85E97"/>
    <w:rsid w:val="00F8630A"/>
    <w:rsid w:val="00F86583"/>
    <w:rsid w:val="00F86F5D"/>
    <w:rsid w:val="00F86FF3"/>
    <w:rsid w:val="00F870B2"/>
    <w:rsid w:val="00F87494"/>
    <w:rsid w:val="00F90F9F"/>
    <w:rsid w:val="00F910B4"/>
    <w:rsid w:val="00F9117B"/>
    <w:rsid w:val="00F92642"/>
    <w:rsid w:val="00F9318C"/>
    <w:rsid w:val="00F93201"/>
    <w:rsid w:val="00F93B9C"/>
    <w:rsid w:val="00F93E8E"/>
    <w:rsid w:val="00F94721"/>
    <w:rsid w:val="00F94E24"/>
    <w:rsid w:val="00F9573A"/>
    <w:rsid w:val="00F95DB1"/>
    <w:rsid w:val="00F96529"/>
    <w:rsid w:val="00F96CAB"/>
    <w:rsid w:val="00F96F27"/>
    <w:rsid w:val="00F97C20"/>
    <w:rsid w:val="00FA0E2C"/>
    <w:rsid w:val="00FA1398"/>
    <w:rsid w:val="00FA1549"/>
    <w:rsid w:val="00FA1A25"/>
    <w:rsid w:val="00FA1F04"/>
    <w:rsid w:val="00FA2449"/>
    <w:rsid w:val="00FA259A"/>
    <w:rsid w:val="00FA2C93"/>
    <w:rsid w:val="00FA45EF"/>
    <w:rsid w:val="00FA4722"/>
    <w:rsid w:val="00FA496F"/>
    <w:rsid w:val="00FA4AAB"/>
    <w:rsid w:val="00FA4B93"/>
    <w:rsid w:val="00FA53AC"/>
    <w:rsid w:val="00FA5519"/>
    <w:rsid w:val="00FA57D4"/>
    <w:rsid w:val="00FA5A6C"/>
    <w:rsid w:val="00FA6844"/>
    <w:rsid w:val="00FA68BB"/>
    <w:rsid w:val="00FA7527"/>
    <w:rsid w:val="00FA7673"/>
    <w:rsid w:val="00FA7EBA"/>
    <w:rsid w:val="00FB0298"/>
    <w:rsid w:val="00FB14F3"/>
    <w:rsid w:val="00FB150C"/>
    <w:rsid w:val="00FB1B61"/>
    <w:rsid w:val="00FB1F43"/>
    <w:rsid w:val="00FB3019"/>
    <w:rsid w:val="00FB30B8"/>
    <w:rsid w:val="00FB3308"/>
    <w:rsid w:val="00FB3376"/>
    <w:rsid w:val="00FB353E"/>
    <w:rsid w:val="00FB4240"/>
    <w:rsid w:val="00FB4557"/>
    <w:rsid w:val="00FB4871"/>
    <w:rsid w:val="00FB4879"/>
    <w:rsid w:val="00FB519A"/>
    <w:rsid w:val="00FB56CB"/>
    <w:rsid w:val="00FB596F"/>
    <w:rsid w:val="00FB5C6B"/>
    <w:rsid w:val="00FB5D13"/>
    <w:rsid w:val="00FB5F18"/>
    <w:rsid w:val="00FB6173"/>
    <w:rsid w:val="00FB7367"/>
    <w:rsid w:val="00FB7C23"/>
    <w:rsid w:val="00FC0EF4"/>
    <w:rsid w:val="00FC14B4"/>
    <w:rsid w:val="00FC23EE"/>
    <w:rsid w:val="00FC318D"/>
    <w:rsid w:val="00FC361D"/>
    <w:rsid w:val="00FC3B91"/>
    <w:rsid w:val="00FC492D"/>
    <w:rsid w:val="00FC4B7A"/>
    <w:rsid w:val="00FC4EAB"/>
    <w:rsid w:val="00FC70EC"/>
    <w:rsid w:val="00FC7ECC"/>
    <w:rsid w:val="00FC7F9C"/>
    <w:rsid w:val="00FD091A"/>
    <w:rsid w:val="00FD0EBC"/>
    <w:rsid w:val="00FD0F46"/>
    <w:rsid w:val="00FD1285"/>
    <w:rsid w:val="00FD13B9"/>
    <w:rsid w:val="00FD16D2"/>
    <w:rsid w:val="00FD17DC"/>
    <w:rsid w:val="00FD1D6A"/>
    <w:rsid w:val="00FD3022"/>
    <w:rsid w:val="00FD3093"/>
    <w:rsid w:val="00FD33D2"/>
    <w:rsid w:val="00FD39ED"/>
    <w:rsid w:val="00FD3D26"/>
    <w:rsid w:val="00FD45E1"/>
    <w:rsid w:val="00FD533C"/>
    <w:rsid w:val="00FD5CB3"/>
    <w:rsid w:val="00FD5D69"/>
    <w:rsid w:val="00FD5DF2"/>
    <w:rsid w:val="00FD6035"/>
    <w:rsid w:val="00FD7009"/>
    <w:rsid w:val="00FD7529"/>
    <w:rsid w:val="00FD7C4E"/>
    <w:rsid w:val="00FE00B4"/>
    <w:rsid w:val="00FE0346"/>
    <w:rsid w:val="00FE06DE"/>
    <w:rsid w:val="00FE08A6"/>
    <w:rsid w:val="00FE0DF4"/>
    <w:rsid w:val="00FE318E"/>
    <w:rsid w:val="00FE3A95"/>
    <w:rsid w:val="00FE3E1C"/>
    <w:rsid w:val="00FE4769"/>
    <w:rsid w:val="00FE55B6"/>
    <w:rsid w:val="00FE5DE9"/>
    <w:rsid w:val="00FE662D"/>
    <w:rsid w:val="00FE6758"/>
    <w:rsid w:val="00FE68B8"/>
    <w:rsid w:val="00FE7296"/>
    <w:rsid w:val="00FE72D2"/>
    <w:rsid w:val="00FE7369"/>
    <w:rsid w:val="00FE7FE9"/>
    <w:rsid w:val="00FF0234"/>
    <w:rsid w:val="00FF02BB"/>
    <w:rsid w:val="00FF0387"/>
    <w:rsid w:val="00FF0580"/>
    <w:rsid w:val="00FF05E6"/>
    <w:rsid w:val="00FF0CCC"/>
    <w:rsid w:val="00FF0F7D"/>
    <w:rsid w:val="00FF10F7"/>
    <w:rsid w:val="00FF11E8"/>
    <w:rsid w:val="00FF16B0"/>
    <w:rsid w:val="00FF1BA6"/>
    <w:rsid w:val="00FF1E43"/>
    <w:rsid w:val="00FF2536"/>
    <w:rsid w:val="00FF289D"/>
    <w:rsid w:val="00FF2ACC"/>
    <w:rsid w:val="00FF4249"/>
    <w:rsid w:val="00FF4426"/>
    <w:rsid w:val="00FF46B4"/>
    <w:rsid w:val="00FF4B11"/>
    <w:rsid w:val="00FF516F"/>
    <w:rsid w:val="00FF5364"/>
    <w:rsid w:val="00FF58AC"/>
    <w:rsid w:val="00FF5B01"/>
    <w:rsid w:val="00FF6119"/>
    <w:rsid w:val="00FF77B9"/>
    <w:rsid w:val="00FF7B77"/>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shapeDefaults>
    <o:shapedefaults v:ext="edit" spidmax="69633"/>
    <o:shapelayout v:ext="edit">
      <o:idmap v:ext="edit" data="1"/>
    </o:shapelayout>
  </w:shapeDefaults>
  <w:decimalSymbol w:val=","/>
  <w:listSeparator w:val=";"/>
  <w14:docId w14:val="16D35A8C"/>
  <w15:docId w15:val="{E36CE86E-468B-4FCE-9A30-F5CF93C567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DE" w:eastAsia="fr-BE"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qFormat="1"/>
    <w:lsdException w:name="heading 2" w:semiHidden="1" w:unhideWhenUsed="1" w:qFormat="1"/>
    <w:lsdException w:name="heading 3" w:semiHidden="1"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C6DA3"/>
  </w:style>
  <w:style w:type="paragraph" w:styleId="Titre1">
    <w:name w:val="heading 1"/>
    <w:basedOn w:val="Normal"/>
    <w:next w:val="Normal"/>
    <w:link w:val="Titre1Car"/>
    <w:uiPriority w:val="99"/>
    <w:qFormat/>
    <w:rsid w:val="00FD6035"/>
    <w:pPr>
      <w:keepNext/>
      <w:keepLines/>
      <w:spacing w:before="480" w:after="0"/>
      <w:outlineLvl w:val="0"/>
    </w:pPr>
    <w:rPr>
      <w:rFonts w:ascii="Cambria" w:eastAsia="Times New Roman" w:hAnsi="Cambria" w:cs="Times New Roman"/>
      <w:b/>
      <w:bCs/>
      <w:color w:val="365F91"/>
      <w:sz w:val="28"/>
      <w:szCs w:val="28"/>
    </w:rPr>
  </w:style>
  <w:style w:type="paragraph" w:styleId="Titre2">
    <w:name w:val="heading 2"/>
    <w:basedOn w:val="Normal"/>
    <w:next w:val="Normal"/>
    <w:link w:val="Titre2Car"/>
    <w:uiPriority w:val="99"/>
    <w:unhideWhenUsed/>
    <w:qFormat/>
    <w:rsid w:val="00FD6035"/>
    <w:pPr>
      <w:keepNext/>
      <w:keepLines/>
      <w:spacing w:before="200" w:after="0"/>
      <w:outlineLvl w:val="1"/>
    </w:pPr>
    <w:rPr>
      <w:rFonts w:ascii="Cambria" w:eastAsia="Times New Roman" w:hAnsi="Cambria" w:cs="Times New Roman"/>
      <w:b/>
      <w:bCs/>
      <w:color w:val="4F81BD"/>
      <w:sz w:val="26"/>
      <w:szCs w:val="26"/>
    </w:rPr>
  </w:style>
  <w:style w:type="paragraph" w:styleId="Titre3">
    <w:name w:val="heading 3"/>
    <w:basedOn w:val="Normal"/>
    <w:next w:val="Normal"/>
    <w:link w:val="Titre3Car"/>
    <w:uiPriority w:val="99"/>
    <w:unhideWhenUsed/>
    <w:qFormat/>
    <w:rsid w:val="00FD6035"/>
    <w:pPr>
      <w:keepNext/>
      <w:keepLines/>
      <w:spacing w:before="200" w:after="0"/>
      <w:outlineLvl w:val="2"/>
    </w:pPr>
    <w:rPr>
      <w:rFonts w:ascii="Cambria" w:eastAsia="Times New Roman" w:hAnsi="Cambria" w:cs="Times New Roman"/>
      <w:b/>
      <w:bCs/>
      <w:color w:val="4F81BD"/>
    </w:rPr>
  </w:style>
  <w:style w:type="paragraph" w:styleId="Titre4">
    <w:name w:val="heading 4"/>
    <w:basedOn w:val="Normal"/>
    <w:next w:val="Normal"/>
    <w:link w:val="Titre4Car"/>
    <w:uiPriority w:val="9"/>
    <w:unhideWhenUsed/>
    <w:qFormat/>
    <w:rsid w:val="00FD6035"/>
    <w:pPr>
      <w:keepNext/>
      <w:keepLines/>
      <w:spacing w:before="200" w:after="0"/>
      <w:outlineLvl w:val="3"/>
    </w:pPr>
    <w:rPr>
      <w:rFonts w:ascii="Cambria" w:eastAsia="Times New Roman" w:hAnsi="Cambria" w:cs="Times New Roman"/>
      <w:b/>
      <w:bCs/>
      <w:i/>
      <w:iCs/>
      <w:color w:val="4F81BD"/>
    </w:rPr>
  </w:style>
  <w:style w:type="paragraph" w:styleId="Titre5">
    <w:name w:val="heading 5"/>
    <w:basedOn w:val="Normal"/>
    <w:next w:val="Normal"/>
    <w:link w:val="Titre5Car"/>
    <w:uiPriority w:val="9"/>
    <w:semiHidden/>
    <w:unhideWhenUsed/>
    <w:qFormat/>
    <w:rsid w:val="00DA7CFD"/>
    <w:pPr>
      <w:keepNext/>
      <w:keepLines/>
      <w:spacing w:before="40" w:after="0"/>
      <w:outlineLvl w:val="4"/>
    </w:pPr>
    <w:rPr>
      <w:rFonts w:eastAsia="Times New Roman" w:cs="Times New Roman"/>
      <w:color w:val="2F5496"/>
    </w:rPr>
  </w:style>
  <w:style w:type="paragraph" w:styleId="Titre6">
    <w:name w:val="heading 6"/>
    <w:basedOn w:val="Normal"/>
    <w:next w:val="Normal"/>
    <w:link w:val="Titre6Car"/>
    <w:uiPriority w:val="9"/>
    <w:semiHidden/>
    <w:unhideWhenUsed/>
    <w:qFormat/>
    <w:rsid w:val="00DA7CFD"/>
    <w:pPr>
      <w:keepNext/>
      <w:keepLines/>
      <w:spacing w:before="40" w:after="0"/>
      <w:outlineLvl w:val="5"/>
    </w:pPr>
    <w:rPr>
      <w:rFonts w:eastAsia="Times New Roman" w:cs="Times New Roman"/>
      <w:i/>
      <w:iCs/>
      <w:color w:val="595959"/>
    </w:rPr>
  </w:style>
  <w:style w:type="paragraph" w:styleId="Titre7">
    <w:name w:val="heading 7"/>
    <w:basedOn w:val="Normal"/>
    <w:next w:val="Normal"/>
    <w:link w:val="Titre7Car"/>
    <w:uiPriority w:val="9"/>
    <w:semiHidden/>
    <w:unhideWhenUsed/>
    <w:qFormat/>
    <w:rsid w:val="00DA7CFD"/>
    <w:pPr>
      <w:keepNext/>
      <w:keepLines/>
      <w:spacing w:before="40" w:after="0"/>
      <w:outlineLvl w:val="6"/>
    </w:pPr>
    <w:rPr>
      <w:rFonts w:eastAsia="Times New Roman" w:cs="Times New Roman"/>
      <w:color w:val="595959"/>
    </w:rPr>
  </w:style>
  <w:style w:type="paragraph" w:styleId="Titre8">
    <w:name w:val="heading 8"/>
    <w:basedOn w:val="Normal"/>
    <w:next w:val="Normal"/>
    <w:link w:val="Titre8Car"/>
    <w:uiPriority w:val="9"/>
    <w:semiHidden/>
    <w:unhideWhenUsed/>
    <w:qFormat/>
    <w:rsid w:val="00DA7CFD"/>
    <w:pPr>
      <w:keepNext/>
      <w:keepLines/>
      <w:spacing w:before="40" w:after="0"/>
      <w:outlineLvl w:val="7"/>
    </w:pPr>
    <w:rPr>
      <w:rFonts w:eastAsia="Times New Roman" w:cs="Times New Roman"/>
      <w:i/>
      <w:iCs/>
      <w:color w:val="272727"/>
    </w:rPr>
  </w:style>
  <w:style w:type="paragraph" w:styleId="Titre9">
    <w:name w:val="heading 9"/>
    <w:basedOn w:val="Normal"/>
    <w:next w:val="Normal"/>
    <w:link w:val="Titre9Car"/>
    <w:uiPriority w:val="9"/>
    <w:semiHidden/>
    <w:unhideWhenUsed/>
    <w:qFormat/>
    <w:rsid w:val="00DA7CFD"/>
    <w:pPr>
      <w:keepNext/>
      <w:keepLines/>
      <w:spacing w:before="40" w:after="0"/>
      <w:outlineLvl w:val="8"/>
    </w:pPr>
    <w:rPr>
      <w:rFonts w:eastAsia="Times New Roman" w:cs="Times New Roman"/>
      <w:color w:val="272727"/>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Lienhypertexte">
    <w:name w:val="Hyperlink"/>
    <w:basedOn w:val="Policepardfaut"/>
    <w:uiPriority w:val="99"/>
    <w:rsid w:val="00AD470E"/>
    <w:rPr>
      <w:color w:val="0000FF"/>
      <w:u w:val="single"/>
    </w:rPr>
  </w:style>
  <w:style w:type="character" w:styleId="Numrodeligne">
    <w:name w:val="line number"/>
    <w:basedOn w:val="Policepardfaut"/>
    <w:uiPriority w:val="99"/>
    <w:unhideWhenUsed/>
    <w:rsid w:val="00AD470E"/>
  </w:style>
  <w:style w:type="paragraph" w:styleId="Textedebulles">
    <w:name w:val="Balloon Text"/>
    <w:basedOn w:val="Normal"/>
    <w:link w:val="TextedebullesCar"/>
    <w:uiPriority w:val="99"/>
    <w:unhideWhenUsed/>
    <w:rsid w:val="0044044B"/>
    <w:pPr>
      <w:spacing w:after="0" w:line="240" w:lineRule="auto"/>
    </w:pPr>
    <w:rPr>
      <w:rFonts w:ascii="Tahoma" w:hAnsi="Tahoma" w:cs="Tahoma"/>
      <w:sz w:val="16"/>
      <w:szCs w:val="16"/>
    </w:rPr>
  </w:style>
  <w:style w:type="character" w:customStyle="1" w:styleId="TextedebullesCar">
    <w:name w:val="Texte de bulles Car"/>
    <w:basedOn w:val="Policepardfaut"/>
    <w:link w:val="Textedebulles"/>
    <w:uiPriority w:val="99"/>
    <w:rsid w:val="0044044B"/>
    <w:rPr>
      <w:rFonts w:ascii="Tahoma" w:hAnsi="Tahoma" w:cs="Tahoma"/>
      <w:sz w:val="16"/>
      <w:szCs w:val="16"/>
    </w:rPr>
  </w:style>
  <w:style w:type="paragraph" w:customStyle="1" w:styleId="FOD-niv1">
    <w:name w:val="FOD-niv1"/>
    <w:basedOn w:val="Normal"/>
    <w:next w:val="FOD-niv2"/>
    <w:qFormat/>
    <w:rsid w:val="005970B2"/>
    <w:pPr>
      <w:keepNext/>
      <w:spacing w:after="240" w:line="240" w:lineRule="auto"/>
      <w:jc w:val="both"/>
    </w:pPr>
    <w:rPr>
      <w:rFonts w:ascii="Trebuchet MS" w:hAnsi="Trebuchet MS"/>
      <w:b/>
      <w:sz w:val="32"/>
      <w:lang w:eastAsia="nl-NL"/>
    </w:rPr>
  </w:style>
  <w:style w:type="paragraph" w:customStyle="1" w:styleId="FOD-niv2">
    <w:name w:val="FOD-niv2"/>
    <w:basedOn w:val="Normal"/>
    <w:next w:val="FOD-niv3"/>
    <w:qFormat/>
    <w:rsid w:val="005970B2"/>
    <w:pPr>
      <w:keepNext/>
      <w:spacing w:before="240" w:after="240" w:line="240" w:lineRule="auto"/>
      <w:jc w:val="both"/>
    </w:pPr>
    <w:rPr>
      <w:rFonts w:ascii="Trebuchet MS" w:hAnsi="Trebuchet MS"/>
      <w:b/>
      <w:sz w:val="28"/>
      <w:lang w:eastAsia="nl-NL"/>
    </w:rPr>
  </w:style>
  <w:style w:type="paragraph" w:customStyle="1" w:styleId="FOD-niv3">
    <w:name w:val="FOD-niv3"/>
    <w:basedOn w:val="Normal"/>
    <w:next w:val="FOD-niv4"/>
    <w:qFormat/>
    <w:rsid w:val="005970B2"/>
    <w:pPr>
      <w:keepNext/>
      <w:spacing w:before="120" w:after="120" w:line="240" w:lineRule="auto"/>
      <w:jc w:val="both"/>
    </w:pPr>
    <w:rPr>
      <w:rFonts w:ascii="Trebuchet MS" w:hAnsi="Trebuchet MS"/>
      <w:b/>
      <w:i/>
      <w:sz w:val="24"/>
      <w:lang w:eastAsia="nl-NL"/>
    </w:rPr>
  </w:style>
  <w:style w:type="paragraph" w:customStyle="1" w:styleId="FOD-niv4">
    <w:name w:val="FOD-niv4"/>
    <w:basedOn w:val="Normal"/>
    <w:next w:val="FOD-normal"/>
    <w:autoRedefine/>
    <w:qFormat/>
    <w:rsid w:val="00962ACD"/>
    <w:pPr>
      <w:keepNext/>
      <w:spacing w:before="120" w:after="120" w:line="240" w:lineRule="auto"/>
      <w:ind w:right="-45"/>
      <w:jc w:val="both"/>
      <w:outlineLvl w:val="2"/>
    </w:pPr>
    <w:rPr>
      <w:rFonts w:ascii="Trebuchet MS" w:eastAsiaTheme="minorHAnsi" w:hAnsi="Trebuchet MS"/>
      <w:b/>
      <w:sz w:val="21"/>
      <w:lang w:eastAsia="nl-NL"/>
    </w:rPr>
  </w:style>
  <w:style w:type="paragraph" w:styleId="Paragraphedeliste">
    <w:name w:val="List Paragraph"/>
    <w:basedOn w:val="Normal"/>
    <w:link w:val="ParagraphedelisteCar"/>
    <w:uiPriority w:val="34"/>
    <w:qFormat/>
    <w:rsid w:val="004359F0"/>
    <w:pPr>
      <w:ind w:left="720"/>
      <w:contextualSpacing/>
    </w:pPr>
    <w:rPr>
      <w:lang w:eastAsia="nl-NL"/>
    </w:rPr>
  </w:style>
  <w:style w:type="paragraph" w:customStyle="1" w:styleId="FOD-legende">
    <w:name w:val="FOD-legende"/>
    <w:basedOn w:val="Normal"/>
    <w:qFormat/>
    <w:rsid w:val="00FF05E6"/>
    <w:pPr>
      <w:widowControl w:val="0"/>
      <w:tabs>
        <w:tab w:val="left" w:pos="0"/>
      </w:tabs>
      <w:autoSpaceDE w:val="0"/>
      <w:autoSpaceDN w:val="0"/>
      <w:adjustRightInd w:val="0"/>
      <w:spacing w:before="40" w:after="120" w:line="240" w:lineRule="auto"/>
      <w:jc w:val="center"/>
    </w:pPr>
    <w:rPr>
      <w:rFonts w:ascii="Trebuchet MS" w:eastAsia="Times New Roman" w:hAnsi="Trebuchet MS" w:cs="Arial"/>
      <w:sz w:val="16"/>
      <w:szCs w:val="16"/>
      <w:lang w:eastAsia="nl-NL"/>
    </w:rPr>
  </w:style>
  <w:style w:type="paragraph" w:customStyle="1" w:styleId="FOD-opsommingabc">
    <w:name w:val="FOD-opsomming abc"/>
    <w:basedOn w:val="Paragraphedeliste"/>
    <w:qFormat/>
    <w:rsid w:val="005970B2"/>
    <w:pPr>
      <w:widowControl w:val="0"/>
      <w:numPr>
        <w:numId w:val="19"/>
      </w:numPr>
      <w:tabs>
        <w:tab w:val="left" w:pos="480"/>
      </w:tabs>
      <w:autoSpaceDE w:val="0"/>
      <w:autoSpaceDN w:val="0"/>
      <w:adjustRightInd w:val="0"/>
      <w:spacing w:after="0" w:line="240" w:lineRule="auto"/>
      <w:jc w:val="both"/>
    </w:pPr>
    <w:rPr>
      <w:rFonts w:ascii="Trebuchet MS" w:eastAsia="Times New Roman" w:hAnsi="Trebuchet MS" w:cs="Arial"/>
      <w:sz w:val="19"/>
      <w:szCs w:val="19"/>
    </w:rPr>
  </w:style>
  <w:style w:type="paragraph" w:customStyle="1" w:styleId="FOD-opsomming1">
    <w:name w:val="FOD-opsomming1"/>
    <w:basedOn w:val="Paragraphedeliste"/>
    <w:qFormat/>
    <w:rsid w:val="005970B2"/>
    <w:pPr>
      <w:widowControl w:val="0"/>
      <w:numPr>
        <w:numId w:val="84"/>
      </w:numPr>
      <w:tabs>
        <w:tab w:val="left" w:pos="880"/>
      </w:tabs>
      <w:autoSpaceDE w:val="0"/>
      <w:autoSpaceDN w:val="0"/>
      <w:adjustRightInd w:val="0"/>
      <w:spacing w:after="0" w:line="240" w:lineRule="auto"/>
      <w:jc w:val="both"/>
    </w:pPr>
    <w:rPr>
      <w:rFonts w:ascii="Trebuchet MS" w:hAnsi="Trebuchet MS" w:cs="Arial"/>
      <w:sz w:val="19"/>
      <w:szCs w:val="19"/>
    </w:rPr>
  </w:style>
  <w:style w:type="paragraph" w:customStyle="1" w:styleId="FOD-opsomming2">
    <w:name w:val="FOD-opsomming2"/>
    <w:basedOn w:val="Paragraphedeliste"/>
    <w:qFormat/>
    <w:rsid w:val="005970B2"/>
    <w:pPr>
      <w:widowControl w:val="0"/>
      <w:numPr>
        <w:numId w:val="2"/>
      </w:numPr>
      <w:tabs>
        <w:tab w:val="left" w:pos="1134"/>
      </w:tabs>
      <w:autoSpaceDE w:val="0"/>
      <w:autoSpaceDN w:val="0"/>
      <w:adjustRightInd w:val="0"/>
      <w:spacing w:after="0" w:line="240" w:lineRule="auto"/>
      <w:jc w:val="both"/>
    </w:pPr>
    <w:rPr>
      <w:rFonts w:ascii="Trebuchet MS" w:hAnsi="Trebuchet MS" w:cs="Arial"/>
      <w:sz w:val="19"/>
      <w:szCs w:val="19"/>
    </w:rPr>
  </w:style>
  <w:style w:type="paragraph" w:customStyle="1" w:styleId="FOD-niv0">
    <w:name w:val="FOD-niv0"/>
    <w:basedOn w:val="Normal"/>
    <w:next w:val="FOD-niv1"/>
    <w:qFormat/>
    <w:rsid w:val="009007AC"/>
    <w:pPr>
      <w:spacing w:after="0" w:line="240" w:lineRule="auto"/>
      <w:jc w:val="center"/>
    </w:pPr>
    <w:rPr>
      <w:rFonts w:ascii="Trebuchet MS" w:hAnsi="Trebuchet MS"/>
      <w:b/>
      <w:smallCaps/>
      <w:sz w:val="40"/>
      <w:szCs w:val="40"/>
    </w:rPr>
  </w:style>
  <w:style w:type="paragraph" w:customStyle="1" w:styleId="FOD-bron">
    <w:name w:val="FOD-bron"/>
    <w:basedOn w:val="Normal"/>
    <w:qFormat/>
    <w:rsid w:val="006845AF"/>
    <w:pPr>
      <w:spacing w:before="120" w:after="120" w:line="240" w:lineRule="auto"/>
    </w:pPr>
    <w:rPr>
      <w:rFonts w:ascii="Trebuchet MS" w:hAnsi="Trebuchet MS"/>
      <w:b/>
      <w:smallCaps/>
      <w:color w:val="0066FF"/>
    </w:rPr>
  </w:style>
  <w:style w:type="paragraph" w:customStyle="1" w:styleId="FOD-normal">
    <w:name w:val="FOD-normal"/>
    <w:basedOn w:val="Normal"/>
    <w:qFormat/>
    <w:rsid w:val="005970B2"/>
    <w:pPr>
      <w:spacing w:before="120" w:after="0" w:line="240" w:lineRule="auto"/>
      <w:jc w:val="both"/>
    </w:pPr>
    <w:rPr>
      <w:rFonts w:ascii="Trebuchet MS" w:hAnsi="Trebuchet MS" w:cs="Arial"/>
      <w:sz w:val="19"/>
      <w:szCs w:val="19"/>
    </w:rPr>
  </w:style>
  <w:style w:type="paragraph" w:styleId="Commentaire">
    <w:name w:val="annotation text"/>
    <w:basedOn w:val="Normal"/>
    <w:link w:val="CommentaireCar"/>
    <w:uiPriority w:val="99"/>
    <w:unhideWhenUsed/>
    <w:rsid w:val="007D3478"/>
    <w:pPr>
      <w:spacing w:line="240" w:lineRule="auto"/>
    </w:pPr>
    <w:rPr>
      <w:sz w:val="20"/>
      <w:szCs w:val="20"/>
      <w:lang w:eastAsia="nl-NL"/>
    </w:rPr>
  </w:style>
  <w:style w:type="character" w:customStyle="1" w:styleId="CommentaireCar">
    <w:name w:val="Commentaire Car"/>
    <w:basedOn w:val="Policepardfaut"/>
    <w:link w:val="Commentaire"/>
    <w:uiPriority w:val="99"/>
    <w:rsid w:val="007D3478"/>
    <w:rPr>
      <w:rFonts w:eastAsiaTheme="minorEastAsia"/>
      <w:sz w:val="20"/>
      <w:szCs w:val="20"/>
      <w:lang w:val="de-DE" w:eastAsia="nl-NL"/>
    </w:rPr>
  </w:style>
  <w:style w:type="paragraph" w:styleId="En-tte">
    <w:name w:val="header"/>
    <w:basedOn w:val="Normal"/>
    <w:link w:val="En-tteCar"/>
    <w:uiPriority w:val="99"/>
    <w:unhideWhenUsed/>
    <w:rsid w:val="00F32470"/>
    <w:pPr>
      <w:tabs>
        <w:tab w:val="center" w:pos="4680"/>
        <w:tab w:val="right" w:pos="9360"/>
      </w:tabs>
      <w:spacing w:after="0" w:line="240" w:lineRule="auto"/>
    </w:pPr>
  </w:style>
  <w:style w:type="character" w:customStyle="1" w:styleId="En-tteCar">
    <w:name w:val="En-tête Car"/>
    <w:basedOn w:val="Policepardfaut"/>
    <w:link w:val="En-tte"/>
    <w:uiPriority w:val="99"/>
    <w:rsid w:val="00F32470"/>
  </w:style>
  <w:style w:type="paragraph" w:styleId="Pieddepage">
    <w:name w:val="footer"/>
    <w:basedOn w:val="Normal"/>
    <w:link w:val="PieddepageCar"/>
    <w:uiPriority w:val="99"/>
    <w:unhideWhenUsed/>
    <w:rsid w:val="00F32470"/>
    <w:pPr>
      <w:tabs>
        <w:tab w:val="center" w:pos="4680"/>
        <w:tab w:val="right" w:pos="9360"/>
      </w:tabs>
      <w:spacing w:after="0" w:line="240" w:lineRule="auto"/>
    </w:pPr>
  </w:style>
  <w:style w:type="character" w:customStyle="1" w:styleId="PieddepageCar">
    <w:name w:val="Pied de page Car"/>
    <w:basedOn w:val="Policepardfaut"/>
    <w:link w:val="Pieddepage"/>
    <w:uiPriority w:val="99"/>
    <w:rsid w:val="00F32470"/>
  </w:style>
  <w:style w:type="numbering" w:customStyle="1" w:styleId="NoList1">
    <w:name w:val="No List1"/>
    <w:next w:val="Aucuneliste"/>
    <w:semiHidden/>
    <w:rsid w:val="00AE7779"/>
  </w:style>
  <w:style w:type="table" w:styleId="Grilledutableau">
    <w:name w:val="Table Grid"/>
    <w:basedOn w:val="TableauNormal"/>
    <w:uiPriority w:val="59"/>
    <w:rsid w:val="00AE777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arquedecommentaire">
    <w:name w:val="annotation reference"/>
    <w:basedOn w:val="Policepardfaut"/>
    <w:uiPriority w:val="99"/>
    <w:unhideWhenUsed/>
    <w:rsid w:val="002D3B5C"/>
    <w:rPr>
      <w:sz w:val="16"/>
      <w:szCs w:val="16"/>
    </w:rPr>
  </w:style>
  <w:style w:type="paragraph" w:styleId="Objetducommentaire">
    <w:name w:val="annotation subject"/>
    <w:basedOn w:val="Commentaire"/>
    <w:next w:val="Commentaire"/>
    <w:link w:val="ObjetducommentaireCar"/>
    <w:uiPriority w:val="99"/>
    <w:semiHidden/>
    <w:unhideWhenUsed/>
    <w:rsid w:val="002D3B5C"/>
    <w:rPr>
      <w:rFonts w:eastAsiaTheme="minorHAnsi"/>
      <w:b/>
      <w:bCs/>
      <w:lang w:eastAsia="en-US"/>
    </w:rPr>
  </w:style>
  <w:style w:type="character" w:customStyle="1" w:styleId="ObjetducommentaireCar">
    <w:name w:val="Objet du commentaire Car"/>
    <w:basedOn w:val="CommentaireCar"/>
    <w:link w:val="Objetducommentaire"/>
    <w:uiPriority w:val="99"/>
    <w:semiHidden/>
    <w:rsid w:val="002D3B5C"/>
    <w:rPr>
      <w:rFonts w:eastAsiaTheme="minorEastAsia"/>
      <w:b/>
      <w:bCs/>
      <w:sz w:val="20"/>
      <w:szCs w:val="20"/>
      <w:lang w:val="de-DE" w:eastAsia="nl-NL"/>
    </w:rPr>
  </w:style>
  <w:style w:type="paragraph" w:customStyle="1" w:styleId="Heading11">
    <w:name w:val="Heading 11"/>
    <w:basedOn w:val="Normal"/>
    <w:next w:val="Normal"/>
    <w:uiPriority w:val="9"/>
    <w:qFormat/>
    <w:rsid w:val="00FD6035"/>
    <w:pPr>
      <w:keepNext/>
      <w:keepLines/>
      <w:spacing w:before="480" w:after="0"/>
      <w:outlineLvl w:val="0"/>
    </w:pPr>
    <w:rPr>
      <w:rFonts w:ascii="Cambria" w:eastAsia="Times New Roman" w:hAnsi="Cambria" w:cs="Times New Roman"/>
      <w:b/>
      <w:bCs/>
      <w:color w:val="365F91"/>
      <w:sz w:val="28"/>
      <w:szCs w:val="28"/>
      <w:lang w:eastAsia="nl-NL"/>
    </w:rPr>
  </w:style>
  <w:style w:type="paragraph" w:customStyle="1" w:styleId="Heading21">
    <w:name w:val="Heading 21"/>
    <w:basedOn w:val="Normal"/>
    <w:next w:val="Normal"/>
    <w:uiPriority w:val="9"/>
    <w:semiHidden/>
    <w:unhideWhenUsed/>
    <w:qFormat/>
    <w:rsid w:val="00FD6035"/>
    <w:pPr>
      <w:keepNext/>
      <w:keepLines/>
      <w:spacing w:before="200" w:after="0"/>
      <w:outlineLvl w:val="1"/>
    </w:pPr>
    <w:rPr>
      <w:rFonts w:ascii="Cambria" w:eastAsia="Times New Roman" w:hAnsi="Cambria" w:cs="Times New Roman"/>
      <w:b/>
      <w:bCs/>
      <w:color w:val="4F81BD"/>
      <w:sz w:val="26"/>
      <w:szCs w:val="26"/>
      <w:lang w:eastAsia="nl-NL"/>
    </w:rPr>
  </w:style>
  <w:style w:type="paragraph" w:customStyle="1" w:styleId="Heading31">
    <w:name w:val="Heading 31"/>
    <w:basedOn w:val="Normal"/>
    <w:next w:val="Normal"/>
    <w:uiPriority w:val="9"/>
    <w:semiHidden/>
    <w:unhideWhenUsed/>
    <w:qFormat/>
    <w:rsid w:val="00FD6035"/>
    <w:pPr>
      <w:keepNext/>
      <w:keepLines/>
      <w:spacing w:before="200" w:after="0"/>
      <w:outlineLvl w:val="2"/>
    </w:pPr>
    <w:rPr>
      <w:rFonts w:ascii="Cambria" w:eastAsia="Times New Roman" w:hAnsi="Cambria" w:cs="Times New Roman"/>
      <w:b/>
      <w:bCs/>
      <w:color w:val="4F81BD"/>
      <w:lang w:eastAsia="nl-NL"/>
    </w:rPr>
  </w:style>
  <w:style w:type="paragraph" w:customStyle="1" w:styleId="Heading41">
    <w:name w:val="Heading 41"/>
    <w:basedOn w:val="Normal"/>
    <w:next w:val="Normal"/>
    <w:uiPriority w:val="9"/>
    <w:semiHidden/>
    <w:unhideWhenUsed/>
    <w:qFormat/>
    <w:rsid w:val="00FD6035"/>
    <w:pPr>
      <w:keepNext/>
      <w:keepLines/>
      <w:spacing w:before="200" w:after="0"/>
      <w:outlineLvl w:val="3"/>
    </w:pPr>
    <w:rPr>
      <w:rFonts w:ascii="Cambria" w:eastAsia="Times New Roman" w:hAnsi="Cambria" w:cs="Times New Roman"/>
      <w:b/>
      <w:bCs/>
      <w:i/>
      <w:iCs/>
      <w:color w:val="4F81BD"/>
      <w:lang w:eastAsia="nl-NL"/>
    </w:rPr>
  </w:style>
  <w:style w:type="table" w:customStyle="1" w:styleId="TableGrid1">
    <w:name w:val="Table Grid1"/>
    <w:basedOn w:val="TableauNormal"/>
    <w:next w:val="Grilledutableau"/>
    <w:uiPriority w:val="59"/>
    <w:rsid w:val="00FD6035"/>
    <w:pPr>
      <w:spacing w:after="0" w:line="240" w:lineRule="auto"/>
    </w:pPr>
    <w:rPr>
      <w:rFonts w:ascii="Calibri" w:eastAsia="Calibri" w:hAnsi="Calibri" w:cs="Times New Roman"/>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auNormal"/>
    <w:next w:val="Grilledutableau"/>
    <w:uiPriority w:val="59"/>
    <w:rsid w:val="00FD6035"/>
    <w:pPr>
      <w:spacing w:after="0" w:line="240" w:lineRule="auto"/>
    </w:pPr>
    <w:rPr>
      <w:rFonts w:ascii="Calibri" w:eastAsia="Calibri" w:hAnsi="Calibri" w:cs="Times New Roman"/>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auNormal"/>
    <w:next w:val="Grilledutableau"/>
    <w:uiPriority w:val="59"/>
    <w:rsid w:val="00FD6035"/>
    <w:pPr>
      <w:spacing w:after="0" w:line="240" w:lineRule="auto"/>
    </w:pPr>
    <w:rPr>
      <w:rFonts w:ascii="Calibri" w:eastAsia="Calibri" w:hAnsi="Calibri" w:cs="Times New Roman"/>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auNormal"/>
    <w:next w:val="Grilledutableau"/>
    <w:uiPriority w:val="59"/>
    <w:rsid w:val="00FD6035"/>
    <w:pPr>
      <w:spacing w:after="0" w:line="240" w:lineRule="auto"/>
    </w:pPr>
    <w:rPr>
      <w:rFonts w:ascii="Calibri" w:eastAsia="Calibri" w:hAnsi="Calibri" w:cs="Times New Roman"/>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enhypertextesuivivisit">
    <w:name w:val="FollowedHyperlink"/>
    <w:rsid w:val="00FD6035"/>
    <w:rPr>
      <w:color w:val="800080"/>
      <w:u w:val="single"/>
    </w:rPr>
  </w:style>
  <w:style w:type="paragraph" w:styleId="Rvision">
    <w:name w:val="Revision"/>
    <w:hidden/>
    <w:uiPriority w:val="99"/>
    <w:semiHidden/>
    <w:rsid w:val="00FD6035"/>
    <w:pPr>
      <w:spacing w:after="0" w:line="240" w:lineRule="auto"/>
    </w:pPr>
    <w:rPr>
      <w:lang w:eastAsia="nl-NL"/>
    </w:rPr>
  </w:style>
  <w:style w:type="character" w:customStyle="1" w:styleId="Titre1Car">
    <w:name w:val="Titre 1 Car"/>
    <w:basedOn w:val="Policepardfaut"/>
    <w:link w:val="Titre1"/>
    <w:uiPriority w:val="99"/>
    <w:rsid w:val="00FD6035"/>
    <w:rPr>
      <w:rFonts w:ascii="Cambria" w:eastAsia="Times New Roman" w:hAnsi="Cambria" w:cs="Times New Roman"/>
      <w:b/>
      <w:bCs/>
      <w:color w:val="365F91"/>
      <w:sz w:val="28"/>
      <w:szCs w:val="28"/>
    </w:rPr>
  </w:style>
  <w:style w:type="paragraph" w:styleId="TM1">
    <w:name w:val="toc 1"/>
    <w:basedOn w:val="Normal"/>
    <w:next w:val="Normal"/>
    <w:autoRedefine/>
    <w:uiPriority w:val="39"/>
    <w:unhideWhenUsed/>
    <w:qFormat/>
    <w:rsid w:val="002C300F"/>
    <w:pPr>
      <w:tabs>
        <w:tab w:val="right" w:leader="dot" w:pos="9540"/>
      </w:tabs>
      <w:spacing w:before="120" w:after="40" w:line="240" w:lineRule="auto"/>
      <w:ind w:left="568" w:right="-513" w:hanging="568"/>
    </w:pPr>
    <w:rPr>
      <w:rFonts w:ascii="Trebuchet MS" w:eastAsia="Times New Roman" w:hAnsi="Trebuchet MS"/>
      <w:b/>
      <w:caps/>
      <w:noProof/>
      <w:sz w:val="20"/>
      <w:szCs w:val="20"/>
      <w:lang w:eastAsia="nl-NL"/>
    </w:rPr>
  </w:style>
  <w:style w:type="character" w:customStyle="1" w:styleId="Titre2Car">
    <w:name w:val="Titre 2 Car"/>
    <w:basedOn w:val="Policepardfaut"/>
    <w:link w:val="Titre2"/>
    <w:uiPriority w:val="99"/>
    <w:rsid w:val="00FD6035"/>
    <w:rPr>
      <w:rFonts w:ascii="Cambria" w:eastAsia="Times New Roman" w:hAnsi="Cambria" w:cs="Times New Roman"/>
      <w:b/>
      <w:bCs/>
      <w:color w:val="4F81BD"/>
      <w:sz w:val="26"/>
      <w:szCs w:val="26"/>
    </w:rPr>
  </w:style>
  <w:style w:type="character" w:customStyle="1" w:styleId="Titre3Car">
    <w:name w:val="Titre 3 Car"/>
    <w:basedOn w:val="Policepardfaut"/>
    <w:link w:val="Titre3"/>
    <w:uiPriority w:val="99"/>
    <w:rsid w:val="00FD6035"/>
    <w:rPr>
      <w:rFonts w:ascii="Cambria" w:eastAsia="Times New Roman" w:hAnsi="Cambria" w:cs="Times New Roman"/>
      <w:b/>
      <w:bCs/>
      <w:color w:val="4F81BD"/>
    </w:rPr>
  </w:style>
  <w:style w:type="paragraph" w:styleId="TM2">
    <w:name w:val="toc 2"/>
    <w:basedOn w:val="Normal"/>
    <w:next w:val="Normal"/>
    <w:autoRedefine/>
    <w:uiPriority w:val="39"/>
    <w:unhideWhenUsed/>
    <w:qFormat/>
    <w:rsid w:val="00392666"/>
    <w:pPr>
      <w:tabs>
        <w:tab w:val="right" w:leader="dot" w:pos="9540"/>
      </w:tabs>
      <w:spacing w:before="60" w:after="40" w:line="240" w:lineRule="auto"/>
      <w:ind w:left="1106" w:hanging="567"/>
    </w:pPr>
    <w:rPr>
      <w:rFonts w:ascii="Trebuchet MS" w:hAnsi="Trebuchet MS"/>
      <w:b/>
      <w:noProof/>
      <w:sz w:val="20"/>
      <w:szCs w:val="20"/>
      <w:lang w:eastAsia="nl-NL"/>
    </w:rPr>
  </w:style>
  <w:style w:type="paragraph" w:styleId="TM3">
    <w:name w:val="toc 3"/>
    <w:basedOn w:val="Normal"/>
    <w:next w:val="Normal"/>
    <w:autoRedefine/>
    <w:uiPriority w:val="39"/>
    <w:unhideWhenUsed/>
    <w:qFormat/>
    <w:rsid w:val="00B67FD8"/>
    <w:pPr>
      <w:tabs>
        <w:tab w:val="right" w:leader="dot" w:pos="9540"/>
      </w:tabs>
      <w:spacing w:before="20" w:after="0" w:line="240" w:lineRule="auto"/>
      <w:ind w:left="1701" w:right="27" w:hanging="567"/>
    </w:pPr>
    <w:rPr>
      <w:rFonts w:ascii="Trebuchet MS" w:hAnsi="Trebuchet MS"/>
      <w:sz w:val="20"/>
      <w:lang w:eastAsia="nl-NL"/>
    </w:rPr>
  </w:style>
  <w:style w:type="character" w:customStyle="1" w:styleId="Titre4Car">
    <w:name w:val="Titre 4 Car"/>
    <w:basedOn w:val="Policepardfaut"/>
    <w:link w:val="Titre4"/>
    <w:uiPriority w:val="9"/>
    <w:rsid w:val="00FD6035"/>
    <w:rPr>
      <w:rFonts w:ascii="Cambria" w:eastAsia="Times New Roman" w:hAnsi="Cambria" w:cs="Times New Roman"/>
      <w:b/>
      <w:bCs/>
      <w:i/>
      <w:iCs/>
      <w:color w:val="4F81BD"/>
    </w:rPr>
  </w:style>
  <w:style w:type="paragraph" w:styleId="TM4">
    <w:name w:val="toc 4"/>
    <w:basedOn w:val="Normal"/>
    <w:next w:val="Normal"/>
    <w:autoRedefine/>
    <w:uiPriority w:val="39"/>
    <w:unhideWhenUsed/>
    <w:rsid w:val="00FD6035"/>
    <w:pPr>
      <w:tabs>
        <w:tab w:val="right" w:leader="dot" w:pos="9530"/>
      </w:tabs>
      <w:spacing w:before="20" w:after="0" w:line="240" w:lineRule="auto"/>
      <w:ind w:left="658"/>
    </w:pPr>
    <w:rPr>
      <w:lang w:eastAsia="nl-NL"/>
    </w:rPr>
  </w:style>
  <w:style w:type="character" w:customStyle="1" w:styleId="Heading1Char1">
    <w:name w:val="Heading 1 Char1"/>
    <w:basedOn w:val="Policepardfaut"/>
    <w:uiPriority w:val="9"/>
    <w:rsid w:val="00FD6035"/>
    <w:rPr>
      <w:rFonts w:asciiTheme="majorHAnsi" w:eastAsiaTheme="majorEastAsia" w:hAnsiTheme="majorHAnsi" w:cstheme="majorBidi"/>
      <w:b/>
      <w:bCs/>
      <w:color w:val="365F91" w:themeColor="accent1" w:themeShade="BF"/>
      <w:sz w:val="28"/>
      <w:szCs w:val="28"/>
    </w:rPr>
  </w:style>
  <w:style w:type="character" w:customStyle="1" w:styleId="Heading2Char1">
    <w:name w:val="Heading 2 Char1"/>
    <w:basedOn w:val="Policepardfaut"/>
    <w:uiPriority w:val="9"/>
    <w:semiHidden/>
    <w:rsid w:val="00FD6035"/>
    <w:rPr>
      <w:rFonts w:asciiTheme="majorHAnsi" w:eastAsiaTheme="majorEastAsia" w:hAnsiTheme="majorHAnsi" w:cstheme="majorBidi"/>
      <w:b/>
      <w:bCs/>
      <w:color w:val="4F81BD" w:themeColor="accent1"/>
      <w:sz w:val="26"/>
      <w:szCs w:val="26"/>
    </w:rPr>
  </w:style>
  <w:style w:type="character" w:customStyle="1" w:styleId="Heading3Char1">
    <w:name w:val="Heading 3 Char1"/>
    <w:basedOn w:val="Policepardfaut"/>
    <w:uiPriority w:val="9"/>
    <w:semiHidden/>
    <w:rsid w:val="00FD6035"/>
    <w:rPr>
      <w:rFonts w:asciiTheme="majorHAnsi" w:eastAsiaTheme="majorEastAsia" w:hAnsiTheme="majorHAnsi" w:cstheme="majorBidi"/>
      <w:b/>
      <w:bCs/>
      <w:color w:val="4F81BD" w:themeColor="accent1"/>
    </w:rPr>
  </w:style>
  <w:style w:type="character" w:customStyle="1" w:styleId="Heading4Char1">
    <w:name w:val="Heading 4 Char1"/>
    <w:basedOn w:val="Policepardfaut"/>
    <w:uiPriority w:val="9"/>
    <w:semiHidden/>
    <w:rsid w:val="00FD6035"/>
    <w:rPr>
      <w:rFonts w:asciiTheme="majorHAnsi" w:eastAsiaTheme="majorEastAsia" w:hAnsiTheme="majorHAnsi" w:cstheme="majorBidi"/>
      <w:b/>
      <w:bCs/>
      <w:i/>
      <w:iCs/>
      <w:color w:val="4F81BD" w:themeColor="accent1"/>
    </w:rPr>
  </w:style>
  <w:style w:type="paragraph" w:customStyle="1" w:styleId="FOD-opsomming123">
    <w:name w:val="FOD-opsomming123"/>
    <w:basedOn w:val="Paragraphedeliste"/>
    <w:link w:val="FOD-opsomming123Char"/>
    <w:qFormat/>
    <w:rsid w:val="005970B2"/>
    <w:pPr>
      <w:widowControl w:val="0"/>
      <w:numPr>
        <w:numId w:val="26"/>
      </w:numPr>
      <w:tabs>
        <w:tab w:val="left" w:pos="480"/>
      </w:tabs>
      <w:autoSpaceDE w:val="0"/>
      <w:autoSpaceDN w:val="0"/>
      <w:adjustRightInd w:val="0"/>
      <w:spacing w:after="120" w:line="240" w:lineRule="auto"/>
      <w:ind w:right="-23"/>
      <w:jc w:val="both"/>
    </w:pPr>
    <w:rPr>
      <w:rFonts w:ascii="Trebuchet MS" w:eastAsia="Times New Roman" w:hAnsi="Trebuchet MS" w:cs="Arial"/>
      <w:sz w:val="19"/>
      <w:szCs w:val="19"/>
    </w:rPr>
  </w:style>
  <w:style w:type="character" w:customStyle="1" w:styleId="ParagraphedelisteCar">
    <w:name w:val="Paragraphe de liste Car"/>
    <w:basedOn w:val="Policepardfaut"/>
    <w:link w:val="Paragraphedeliste"/>
    <w:uiPriority w:val="34"/>
    <w:rsid w:val="00FD6035"/>
    <w:rPr>
      <w:lang w:val="de-DE" w:eastAsia="nl-NL"/>
    </w:rPr>
  </w:style>
  <w:style w:type="character" w:customStyle="1" w:styleId="FOD-opsomming123Char">
    <w:name w:val="FOD-opsomming123 Char"/>
    <w:basedOn w:val="ParagraphedelisteCar"/>
    <w:link w:val="FOD-opsomming123"/>
    <w:rsid w:val="005970B2"/>
    <w:rPr>
      <w:rFonts w:ascii="Trebuchet MS" w:eastAsia="Times New Roman" w:hAnsi="Trebuchet MS" w:cs="Arial"/>
      <w:sz w:val="19"/>
      <w:szCs w:val="19"/>
      <w:lang w:val="de-DE" w:eastAsia="nl-NL"/>
    </w:rPr>
  </w:style>
  <w:style w:type="character" w:customStyle="1" w:styleId="hbe">
    <w:name w:val="hbe"/>
    <w:basedOn w:val="Policepardfaut"/>
    <w:rsid w:val="00FD6035"/>
  </w:style>
  <w:style w:type="paragraph" w:customStyle="1" w:styleId="FOD-niv5">
    <w:name w:val="FOD-niv5"/>
    <w:basedOn w:val="Normal"/>
    <w:next w:val="FOD-normal"/>
    <w:qFormat/>
    <w:rsid w:val="0095623F"/>
    <w:pPr>
      <w:widowControl w:val="0"/>
      <w:autoSpaceDE w:val="0"/>
      <w:autoSpaceDN w:val="0"/>
      <w:adjustRightInd w:val="0"/>
      <w:spacing w:before="120" w:after="120" w:line="240" w:lineRule="auto"/>
    </w:pPr>
    <w:rPr>
      <w:rFonts w:ascii="Trebuchet MS" w:eastAsia="Times New Roman" w:hAnsi="Trebuchet MS" w:cs="Arial"/>
      <w:i/>
      <w:iCs/>
      <w:sz w:val="19"/>
      <w:szCs w:val="19"/>
      <w:lang w:eastAsia="nl-NL"/>
    </w:rPr>
  </w:style>
  <w:style w:type="paragraph" w:customStyle="1" w:styleId="FOD-fig-tab-titel">
    <w:name w:val="FOD-fig-tab-titel"/>
    <w:basedOn w:val="FOD-normal"/>
    <w:qFormat/>
    <w:rsid w:val="00FF05E6"/>
    <w:pPr>
      <w:keepNext/>
      <w:spacing w:after="40"/>
      <w:jc w:val="center"/>
    </w:pPr>
    <w:rPr>
      <w:rFonts w:eastAsia="Times New Roman"/>
      <w:i/>
      <w:noProof/>
      <w:sz w:val="17"/>
      <w:szCs w:val="17"/>
      <w:lang w:eastAsia="en-US"/>
    </w:rPr>
  </w:style>
  <w:style w:type="paragraph" w:styleId="Corpsdetexte">
    <w:name w:val="Body Text"/>
    <w:basedOn w:val="Normal"/>
    <w:link w:val="CorpsdetexteCar"/>
    <w:rsid w:val="00F357EB"/>
    <w:pPr>
      <w:spacing w:after="120" w:line="240" w:lineRule="auto"/>
    </w:pPr>
    <w:rPr>
      <w:rFonts w:ascii="Times New Roman" w:eastAsia="Times New Roman" w:hAnsi="Times New Roman" w:cs="Times New Roman"/>
      <w:sz w:val="24"/>
      <w:szCs w:val="24"/>
    </w:rPr>
  </w:style>
  <w:style w:type="character" w:customStyle="1" w:styleId="CorpsdetexteCar">
    <w:name w:val="Corps de texte Car"/>
    <w:basedOn w:val="Policepardfaut"/>
    <w:link w:val="Corpsdetexte"/>
    <w:rsid w:val="00F357EB"/>
    <w:rPr>
      <w:rFonts w:ascii="Times New Roman" w:eastAsia="Times New Roman" w:hAnsi="Times New Roman" w:cs="Times New Roman"/>
      <w:sz w:val="24"/>
      <w:szCs w:val="24"/>
    </w:rPr>
  </w:style>
  <w:style w:type="numbering" w:customStyle="1" w:styleId="NoList2">
    <w:name w:val="No List2"/>
    <w:next w:val="Aucuneliste"/>
    <w:uiPriority w:val="99"/>
    <w:semiHidden/>
    <w:unhideWhenUsed/>
    <w:rsid w:val="00F357EB"/>
  </w:style>
  <w:style w:type="character" w:customStyle="1" w:styleId="Titel1zondernrCharChar">
    <w:name w:val="Titel1 zonder nr Char Char"/>
    <w:basedOn w:val="Policepardfaut"/>
    <w:link w:val="Titel1zondernr"/>
    <w:rsid w:val="00F357EB"/>
    <w:rPr>
      <w:rFonts w:ascii="Arial" w:eastAsia="MS Mincho" w:hAnsi="Arial"/>
      <w:b/>
      <w:bCs/>
      <w:sz w:val="36"/>
      <w:szCs w:val="36"/>
      <w:lang w:val="de-DE"/>
    </w:rPr>
  </w:style>
  <w:style w:type="paragraph" w:customStyle="1" w:styleId="Titel1zondernr">
    <w:name w:val="Titel1 zonder nr"/>
    <w:basedOn w:val="Normal"/>
    <w:next w:val="Normal"/>
    <w:link w:val="Titel1zondernrCharChar"/>
    <w:rsid w:val="00F357EB"/>
    <w:pPr>
      <w:spacing w:before="360" w:after="360" w:line="240" w:lineRule="auto"/>
    </w:pPr>
    <w:rPr>
      <w:rFonts w:ascii="Arial" w:eastAsia="MS Mincho" w:hAnsi="Arial"/>
      <w:b/>
      <w:bCs/>
      <w:sz w:val="36"/>
      <w:szCs w:val="36"/>
    </w:rPr>
  </w:style>
  <w:style w:type="numbering" w:customStyle="1" w:styleId="OPSOM">
    <w:name w:val="OPSOM"/>
    <w:basedOn w:val="Aucuneliste"/>
    <w:rsid w:val="00F357EB"/>
  </w:style>
  <w:style w:type="character" w:customStyle="1" w:styleId="highlight">
    <w:name w:val="highlight"/>
    <w:basedOn w:val="Policepardfaut"/>
    <w:rsid w:val="003721CD"/>
  </w:style>
  <w:style w:type="numbering" w:customStyle="1" w:styleId="OPSOMNR">
    <w:name w:val="OPSOMNR"/>
    <w:rsid w:val="003721CD"/>
  </w:style>
  <w:style w:type="paragraph" w:styleId="TM5">
    <w:name w:val="toc 5"/>
    <w:basedOn w:val="Normal"/>
    <w:next w:val="Normal"/>
    <w:autoRedefine/>
    <w:uiPriority w:val="39"/>
    <w:unhideWhenUsed/>
    <w:rsid w:val="003C7B0E"/>
    <w:pPr>
      <w:spacing w:after="100"/>
      <w:ind w:left="880"/>
    </w:pPr>
    <w:rPr>
      <w:lang w:eastAsia="en-US"/>
    </w:rPr>
  </w:style>
  <w:style w:type="paragraph" w:styleId="TM6">
    <w:name w:val="toc 6"/>
    <w:basedOn w:val="Normal"/>
    <w:next w:val="Normal"/>
    <w:autoRedefine/>
    <w:uiPriority w:val="39"/>
    <w:unhideWhenUsed/>
    <w:rsid w:val="003C7B0E"/>
    <w:pPr>
      <w:spacing w:after="100"/>
      <w:ind w:left="1100"/>
    </w:pPr>
    <w:rPr>
      <w:lang w:eastAsia="en-US"/>
    </w:rPr>
  </w:style>
  <w:style w:type="paragraph" w:styleId="TM7">
    <w:name w:val="toc 7"/>
    <w:basedOn w:val="Normal"/>
    <w:next w:val="Normal"/>
    <w:autoRedefine/>
    <w:uiPriority w:val="39"/>
    <w:unhideWhenUsed/>
    <w:rsid w:val="003C7B0E"/>
    <w:pPr>
      <w:spacing w:after="100"/>
      <w:ind w:left="1320"/>
    </w:pPr>
    <w:rPr>
      <w:lang w:eastAsia="en-US"/>
    </w:rPr>
  </w:style>
  <w:style w:type="paragraph" w:styleId="TM8">
    <w:name w:val="toc 8"/>
    <w:basedOn w:val="Normal"/>
    <w:next w:val="Normal"/>
    <w:autoRedefine/>
    <w:uiPriority w:val="39"/>
    <w:unhideWhenUsed/>
    <w:rsid w:val="003C7B0E"/>
    <w:pPr>
      <w:spacing w:after="100"/>
      <w:ind w:left="1540"/>
    </w:pPr>
    <w:rPr>
      <w:lang w:eastAsia="en-US"/>
    </w:rPr>
  </w:style>
  <w:style w:type="paragraph" w:styleId="TM9">
    <w:name w:val="toc 9"/>
    <w:basedOn w:val="Normal"/>
    <w:next w:val="Normal"/>
    <w:autoRedefine/>
    <w:uiPriority w:val="39"/>
    <w:unhideWhenUsed/>
    <w:rsid w:val="003C7B0E"/>
    <w:pPr>
      <w:spacing w:after="100"/>
      <w:ind w:left="1760"/>
    </w:pPr>
    <w:rPr>
      <w:lang w:eastAsia="en-US"/>
    </w:rPr>
  </w:style>
  <w:style w:type="table" w:customStyle="1" w:styleId="TableGrid5">
    <w:name w:val="Table Grid5"/>
    <w:basedOn w:val="TableauNormal"/>
    <w:next w:val="Grilledutableau"/>
    <w:uiPriority w:val="59"/>
    <w:rsid w:val="000D4E9A"/>
    <w:pPr>
      <w:spacing w:after="0" w:line="240" w:lineRule="auto"/>
    </w:pPr>
    <w:rPr>
      <w:rFonts w:eastAsiaTheme="minorHAns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xtedelespacerserv">
    <w:name w:val="Placeholder Text"/>
    <w:basedOn w:val="Policepardfaut"/>
    <w:uiPriority w:val="99"/>
    <w:semiHidden/>
    <w:rsid w:val="006C3AD7"/>
    <w:rPr>
      <w:color w:val="808080"/>
    </w:rPr>
  </w:style>
  <w:style w:type="paragraph" w:customStyle="1" w:styleId="FOD-afb">
    <w:name w:val="FOD-afb"/>
    <w:basedOn w:val="FOD-fig-tab-titel"/>
    <w:qFormat/>
    <w:rsid w:val="00504474"/>
    <w:pPr>
      <w:keepNext w:val="0"/>
      <w:pBdr>
        <w:top w:val="single" w:sz="4" w:space="2" w:color="auto"/>
        <w:left w:val="single" w:sz="4" w:space="0" w:color="auto"/>
        <w:bottom w:val="single" w:sz="4" w:space="2" w:color="auto"/>
        <w:right w:val="single" w:sz="4" w:space="0" w:color="auto"/>
      </w:pBdr>
      <w:spacing w:before="40"/>
    </w:pPr>
  </w:style>
  <w:style w:type="paragraph" w:customStyle="1" w:styleId="FOD-tab-titel">
    <w:name w:val="FOD-tab-titel"/>
    <w:basedOn w:val="FOD-fig-tab-titel"/>
    <w:qFormat/>
    <w:rsid w:val="0055594C"/>
  </w:style>
  <w:style w:type="paragraph" w:styleId="Tabledesillustrations">
    <w:name w:val="table of figures"/>
    <w:basedOn w:val="Normal"/>
    <w:next w:val="Normal"/>
    <w:uiPriority w:val="99"/>
    <w:unhideWhenUsed/>
    <w:rsid w:val="0055594C"/>
    <w:pPr>
      <w:spacing w:after="0"/>
    </w:pPr>
    <w:rPr>
      <w:rFonts w:ascii="Trebuchet MS" w:hAnsi="Trebuchet MS"/>
      <w:sz w:val="19"/>
    </w:rPr>
  </w:style>
  <w:style w:type="paragraph" w:styleId="Corpsdetexte3">
    <w:name w:val="Body Text 3"/>
    <w:basedOn w:val="Normal"/>
    <w:link w:val="Corpsdetexte3Car"/>
    <w:uiPriority w:val="99"/>
    <w:unhideWhenUsed/>
    <w:rsid w:val="009701FD"/>
    <w:pPr>
      <w:spacing w:after="120"/>
    </w:pPr>
    <w:rPr>
      <w:sz w:val="16"/>
      <w:szCs w:val="16"/>
    </w:rPr>
  </w:style>
  <w:style w:type="character" w:customStyle="1" w:styleId="Corpsdetexte3Car">
    <w:name w:val="Corps de texte 3 Car"/>
    <w:basedOn w:val="Policepardfaut"/>
    <w:link w:val="Corpsdetexte3"/>
    <w:uiPriority w:val="99"/>
    <w:rsid w:val="009701FD"/>
    <w:rPr>
      <w:sz w:val="16"/>
      <w:szCs w:val="16"/>
    </w:rPr>
  </w:style>
  <w:style w:type="paragraph" w:styleId="Retraitcorpsdetexte2">
    <w:name w:val="Body Text Indent 2"/>
    <w:basedOn w:val="Normal"/>
    <w:link w:val="Retraitcorpsdetexte2Car"/>
    <w:uiPriority w:val="99"/>
    <w:unhideWhenUsed/>
    <w:rsid w:val="009701FD"/>
    <w:pPr>
      <w:spacing w:after="120" w:line="480" w:lineRule="auto"/>
      <w:ind w:left="283"/>
    </w:pPr>
  </w:style>
  <w:style w:type="character" w:customStyle="1" w:styleId="Retraitcorpsdetexte2Car">
    <w:name w:val="Retrait corps de texte 2 Car"/>
    <w:basedOn w:val="Policepardfaut"/>
    <w:link w:val="Retraitcorpsdetexte2"/>
    <w:uiPriority w:val="99"/>
    <w:rsid w:val="009701FD"/>
  </w:style>
  <w:style w:type="paragraph" w:styleId="Retraitcorpsdetexte">
    <w:name w:val="Body Text Indent"/>
    <w:basedOn w:val="Normal"/>
    <w:link w:val="RetraitcorpsdetexteCar"/>
    <w:uiPriority w:val="99"/>
    <w:semiHidden/>
    <w:unhideWhenUsed/>
    <w:rsid w:val="0083162A"/>
    <w:pPr>
      <w:spacing w:after="120"/>
      <w:ind w:left="283"/>
    </w:pPr>
  </w:style>
  <w:style w:type="character" w:customStyle="1" w:styleId="RetraitcorpsdetexteCar">
    <w:name w:val="Retrait corps de texte Car"/>
    <w:basedOn w:val="Policepardfaut"/>
    <w:link w:val="Retraitcorpsdetexte"/>
    <w:uiPriority w:val="99"/>
    <w:semiHidden/>
    <w:rsid w:val="0083162A"/>
  </w:style>
  <w:style w:type="paragraph" w:styleId="TitreTR">
    <w:name w:val="toa heading"/>
    <w:basedOn w:val="Normal"/>
    <w:next w:val="Normal"/>
    <w:semiHidden/>
    <w:rsid w:val="0083162A"/>
    <w:pPr>
      <w:widowControl w:val="0"/>
      <w:tabs>
        <w:tab w:val="right" w:pos="9360"/>
      </w:tabs>
      <w:suppressAutoHyphens/>
      <w:spacing w:after="0" w:line="240" w:lineRule="auto"/>
    </w:pPr>
    <w:rPr>
      <w:rFonts w:ascii="Courier New" w:eastAsia="Times New Roman" w:hAnsi="Courier New" w:cs="Times New Roman"/>
      <w:snapToGrid w:val="0"/>
      <w:sz w:val="20"/>
      <w:szCs w:val="20"/>
      <w:lang w:eastAsia="fr-FR"/>
    </w:rPr>
  </w:style>
  <w:style w:type="paragraph" w:customStyle="1" w:styleId="Default">
    <w:name w:val="Default"/>
    <w:rsid w:val="00BA123A"/>
    <w:pPr>
      <w:autoSpaceDE w:val="0"/>
      <w:autoSpaceDN w:val="0"/>
      <w:adjustRightInd w:val="0"/>
      <w:spacing w:after="0" w:line="240" w:lineRule="auto"/>
    </w:pPr>
    <w:rPr>
      <w:rFonts w:ascii="Times New Roman" w:hAnsi="Times New Roman" w:cs="Times New Roman"/>
      <w:color w:val="000000"/>
      <w:sz w:val="24"/>
      <w:szCs w:val="24"/>
    </w:rPr>
  </w:style>
  <w:style w:type="paragraph" w:styleId="En-ttedetabledesmatires">
    <w:name w:val="TOC Heading"/>
    <w:basedOn w:val="Titre1"/>
    <w:next w:val="Normal"/>
    <w:uiPriority w:val="39"/>
    <w:unhideWhenUsed/>
    <w:qFormat/>
    <w:rsid w:val="00EA10B1"/>
    <w:pPr>
      <w:outlineLvl w:val="9"/>
    </w:pPr>
    <w:rPr>
      <w:rFonts w:asciiTheme="majorHAnsi" w:eastAsiaTheme="majorEastAsia" w:hAnsiTheme="majorHAnsi" w:cstheme="majorBidi"/>
      <w:color w:val="365F91" w:themeColor="accent1" w:themeShade="BF"/>
      <w:lang w:eastAsia="ja-JP"/>
    </w:rPr>
  </w:style>
  <w:style w:type="paragraph" w:styleId="NormalWeb">
    <w:name w:val="Normal (Web)"/>
    <w:basedOn w:val="Normal"/>
    <w:uiPriority w:val="99"/>
    <w:unhideWhenUsed/>
    <w:rsid w:val="00486574"/>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WW8Num1z7">
    <w:name w:val="WW8Num1z7"/>
    <w:rsid w:val="00B273E4"/>
  </w:style>
  <w:style w:type="paragraph" w:customStyle="1" w:styleId="Corpsdetexte31">
    <w:name w:val="Corps de texte 31"/>
    <w:basedOn w:val="Normal"/>
    <w:uiPriority w:val="99"/>
    <w:rsid w:val="00B273E4"/>
    <w:pPr>
      <w:widowControl w:val="0"/>
      <w:suppressAutoHyphens/>
      <w:spacing w:after="120" w:line="240" w:lineRule="auto"/>
    </w:pPr>
    <w:rPr>
      <w:rFonts w:ascii="Times New Roman" w:eastAsia="SimSun" w:hAnsi="Times New Roman" w:cs="Mangal"/>
      <w:kern w:val="1"/>
      <w:sz w:val="16"/>
      <w:szCs w:val="14"/>
      <w:lang w:eastAsia="hi-IN" w:bidi="hi-IN"/>
    </w:rPr>
  </w:style>
  <w:style w:type="character" w:customStyle="1" w:styleId="WW8Num3z1">
    <w:name w:val="WW8Num3z1"/>
    <w:rsid w:val="009A3D1D"/>
  </w:style>
  <w:style w:type="character" w:customStyle="1" w:styleId="Marquedecommentaire3">
    <w:name w:val="Marque de commentaire3"/>
    <w:rsid w:val="005E2612"/>
    <w:rPr>
      <w:sz w:val="16"/>
      <w:szCs w:val="16"/>
    </w:rPr>
  </w:style>
  <w:style w:type="character" w:customStyle="1" w:styleId="WW8Num10z1">
    <w:name w:val="WW8Num10z1"/>
    <w:rsid w:val="00794966"/>
    <w:rPr>
      <w:rFonts w:ascii="Trebuchet MS" w:eastAsia="Times New Roman" w:hAnsi="Trebuchet MS" w:cs="Arial"/>
    </w:rPr>
  </w:style>
  <w:style w:type="character" w:customStyle="1" w:styleId="WW8Num4z3">
    <w:name w:val="WW8Num4z3"/>
    <w:rsid w:val="004A0DAD"/>
  </w:style>
  <w:style w:type="character" w:customStyle="1" w:styleId="Mentionnonrsolue1">
    <w:name w:val="Mention non résolue1"/>
    <w:basedOn w:val="Policepardfaut"/>
    <w:uiPriority w:val="99"/>
    <w:semiHidden/>
    <w:unhideWhenUsed/>
    <w:rsid w:val="004B53D0"/>
    <w:rPr>
      <w:color w:val="605E5C"/>
      <w:shd w:val="clear" w:color="auto" w:fill="E1DFDD"/>
    </w:rPr>
  </w:style>
  <w:style w:type="paragraph" w:styleId="Sansinterligne">
    <w:name w:val="No Spacing"/>
    <w:uiPriority w:val="1"/>
    <w:qFormat/>
    <w:rsid w:val="0010793E"/>
    <w:pPr>
      <w:spacing w:after="0" w:line="240" w:lineRule="auto"/>
    </w:pPr>
  </w:style>
  <w:style w:type="table" w:customStyle="1" w:styleId="TableGrid6">
    <w:name w:val="Table Grid6"/>
    <w:basedOn w:val="TableauNormal"/>
    <w:next w:val="Grilledutableau"/>
    <w:uiPriority w:val="59"/>
    <w:rsid w:val="008168D3"/>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plist">
    <w:name w:val="p_list"/>
    <w:basedOn w:val="Policepardfaut"/>
    <w:rsid w:val="008168D3"/>
  </w:style>
  <w:style w:type="numbering" w:customStyle="1" w:styleId="Listeactuelle1">
    <w:name w:val="Liste actuelle1"/>
    <w:uiPriority w:val="99"/>
    <w:rsid w:val="00FC70EC"/>
  </w:style>
  <w:style w:type="numbering" w:customStyle="1" w:styleId="Listeactuelle2">
    <w:name w:val="Liste actuelle2"/>
    <w:uiPriority w:val="99"/>
    <w:rsid w:val="00FC70EC"/>
  </w:style>
  <w:style w:type="character" w:styleId="Mentionnonrsolue">
    <w:name w:val="Unresolved Mention"/>
    <w:basedOn w:val="Policepardfaut"/>
    <w:uiPriority w:val="99"/>
    <w:semiHidden/>
    <w:unhideWhenUsed/>
    <w:rsid w:val="007544B2"/>
    <w:rPr>
      <w:color w:val="605E5C"/>
      <w:shd w:val="clear" w:color="auto" w:fill="E1DFDD"/>
    </w:rPr>
  </w:style>
  <w:style w:type="paragraph" w:customStyle="1" w:styleId="Titre51">
    <w:name w:val="Titre 51"/>
    <w:basedOn w:val="Normal"/>
    <w:next w:val="Normal"/>
    <w:uiPriority w:val="9"/>
    <w:semiHidden/>
    <w:unhideWhenUsed/>
    <w:qFormat/>
    <w:rsid w:val="00DA7CFD"/>
    <w:pPr>
      <w:keepNext/>
      <w:keepLines/>
      <w:spacing w:before="80" w:after="40" w:line="259" w:lineRule="auto"/>
      <w:outlineLvl w:val="4"/>
    </w:pPr>
    <w:rPr>
      <w:rFonts w:eastAsia="Times New Roman" w:cs="Times New Roman"/>
      <w:color w:val="2F5496"/>
      <w:kern w:val="2"/>
      <w:lang w:val="fr-BE" w:eastAsia="en-US"/>
    </w:rPr>
  </w:style>
  <w:style w:type="paragraph" w:customStyle="1" w:styleId="Titre61">
    <w:name w:val="Titre 61"/>
    <w:basedOn w:val="Normal"/>
    <w:next w:val="Normal"/>
    <w:uiPriority w:val="9"/>
    <w:semiHidden/>
    <w:unhideWhenUsed/>
    <w:qFormat/>
    <w:rsid w:val="00DA7CFD"/>
    <w:pPr>
      <w:keepNext/>
      <w:keepLines/>
      <w:spacing w:before="40" w:after="0" w:line="259" w:lineRule="auto"/>
      <w:outlineLvl w:val="5"/>
    </w:pPr>
    <w:rPr>
      <w:rFonts w:eastAsia="Times New Roman" w:cs="Times New Roman"/>
      <w:i/>
      <w:iCs/>
      <w:color w:val="595959"/>
      <w:kern w:val="2"/>
      <w:lang w:val="fr-BE" w:eastAsia="en-US"/>
    </w:rPr>
  </w:style>
  <w:style w:type="paragraph" w:customStyle="1" w:styleId="Titre71">
    <w:name w:val="Titre 71"/>
    <w:basedOn w:val="Normal"/>
    <w:next w:val="Normal"/>
    <w:uiPriority w:val="9"/>
    <w:semiHidden/>
    <w:unhideWhenUsed/>
    <w:qFormat/>
    <w:rsid w:val="00DA7CFD"/>
    <w:pPr>
      <w:keepNext/>
      <w:keepLines/>
      <w:spacing w:before="40" w:after="0" w:line="259" w:lineRule="auto"/>
      <w:outlineLvl w:val="6"/>
    </w:pPr>
    <w:rPr>
      <w:rFonts w:eastAsia="Times New Roman" w:cs="Times New Roman"/>
      <w:color w:val="595959"/>
      <w:kern w:val="2"/>
      <w:lang w:val="fr-BE" w:eastAsia="en-US"/>
    </w:rPr>
  </w:style>
  <w:style w:type="paragraph" w:customStyle="1" w:styleId="Titre81">
    <w:name w:val="Titre 81"/>
    <w:basedOn w:val="Normal"/>
    <w:next w:val="Normal"/>
    <w:uiPriority w:val="9"/>
    <w:semiHidden/>
    <w:unhideWhenUsed/>
    <w:qFormat/>
    <w:rsid w:val="00DA7CFD"/>
    <w:pPr>
      <w:keepNext/>
      <w:keepLines/>
      <w:spacing w:after="0" w:line="259" w:lineRule="auto"/>
      <w:outlineLvl w:val="7"/>
    </w:pPr>
    <w:rPr>
      <w:rFonts w:eastAsia="Times New Roman" w:cs="Times New Roman"/>
      <w:i/>
      <w:iCs/>
      <w:color w:val="272727"/>
      <w:kern w:val="2"/>
      <w:lang w:val="fr-BE" w:eastAsia="en-US"/>
    </w:rPr>
  </w:style>
  <w:style w:type="paragraph" w:customStyle="1" w:styleId="Titre91">
    <w:name w:val="Titre 91"/>
    <w:basedOn w:val="Normal"/>
    <w:next w:val="Normal"/>
    <w:uiPriority w:val="9"/>
    <w:semiHidden/>
    <w:unhideWhenUsed/>
    <w:qFormat/>
    <w:rsid w:val="00DA7CFD"/>
    <w:pPr>
      <w:keepNext/>
      <w:keepLines/>
      <w:spacing w:after="0" w:line="259" w:lineRule="auto"/>
      <w:outlineLvl w:val="8"/>
    </w:pPr>
    <w:rPr>
      <w:rFonts w:eastAsia="Times New Roman" w:cs="Times New Roman"/>
      <w:color w:val="272727"/>
      <w:kern w:val="2"/>
      <w:lang w:val="fr-BE" w:eastAsia="en-US"/>
    </w:rPr>
  </w:style>
  <w:style w:type="numbering" w:customStyle="1" w:styleId="Aucuneliste1">
    <w:name w:val="Aucune liste1"/>
    <w:next w:val="Aucuneliste"/>
    <w:uiPriority w:val="99"/>
    <w:semiHidden/>
    <w:unhideWhenUsed/>
    <w:rsid w:val="00DA7CFD"/>
  </w:style>
  <w:style w:type="character" w:customStyle="1" w:styleId="Titre5Car">
    <w:name w:val="Titre 5 Car"/>
    <w:basedOn w:val="Policepardfaut"/>
    <w:link w:val="Titre5"/>
    <w:uiPriority w:val="9"/>
    <w:semiHidden/>
    <w:rsid w:val="00DA7CFD"/>
    <w:rPr>
      <w:rFonts w:eastAsia="Times New Roman" w:cs="Times New Roman"/>
      <w:color w:val="2F5496"/>
    </w:rPr>
  </w:style>
  <w:style w:type="character" w:customStyle="1" w:styleId="Titre6Car">
    <w:name w:val="Titre 6 Car"/>
    <w:basedOn w:val="Policepardfaut"/>
    <w:link w:val="Titre6"/>
    <w:uiPriority w:val="9"/>
    <w:semiHidden/>
    <w:rsid w:val="00DA7CFD"/>
    <w:rPr>
      <w:rFonts w:eastAsia="Times New Roman" w:cs="Times New Roman"/>
      <w:i/>
      <w:iCs/>
      <w:color w:val="595959"/>
    </w:rPr>
  </w:style>
  <w:style w:type="character" w:customStyle="1" w:styleId="Titre7Car">
    <w:name w:val="Titre 7 Car"/>
    <w:basedOn w:val="Policepardfaut"/>
    <w:link w:val="Titre7"/>
    <w:uiPriority w:val="9"/>
    <w:semiHidden/>
    <w:rsid w:val="00DA7CFD"/>
    <w:rPr>
      <w:rFonts w:eastAsia="Times New Roman" w:cs="Times New Roman"/>
      <w:color w:val="595959"/>
    </w:rPr>
  </w:style>
  <w:style w:type="character" w:customStyle="1" w:styleId="Titre8Car">
    <w:name w:val="Titre 8 Car"/>
    <w:basedOn w:val="Policepardfaut"/>
    <w:link w:val="Titre8"/>
    <w:uiPriority w:val="9"/>
    <w:semiHidden/>
    <w:rsid w:val="00DA7CFD"/>
    <w:rPr>
      <w:rFonts w:eastAsia="Times New Roman" w:cs="Times New Roman"/>
      <w:i/>
      <w:iCs/>
      <w:color w:val="272727"/>
    </w:rPr>
  </w:style>
  <w:style w:type="character" w:customStyle="1" w:styleId="Titre9Car">
    <w:name w:val="Titre 9 Car"/>
    <w:basedOn w:val="Policepardfaut"/>
    <w:link w:val="Titre9"/>
    <w:uiPriority w:val="9"/>
    <w:semiHidden/>
    <w:rsid w:val="00DA7CFD"/>
    <w:rPr>
      <w:rFonts w:eastAsia="Times New Roman" w:cs="Times New Roman"/>
      <w:color w:val="272727"/>
    </w:rPr>
  </w:style>
  <w:style w:type="paragraph" w:customStyle="1" w:styleId="Titre10">
    <w:name w:val="Titre1"/>
    <w:basedOn w:val="Normal"/>
    <w:next w:val="Normal"/>
    <w:uiPriority w:val="10"/>
    <w:qFormat/>
    <w:rsid w:val="00DA7CFD"/>
    <w:pPr>
      <w:spacing w:after="80" w:line="240" w:lineRule="auto"/>
      <w:contextualSpacing/>
    </w:pPr>
    <w:rPr>
      <w:rFonts w:ascii="Calibri Light" w:eastAsia="Times New Roman" w:hAnsi="Calibri Light" w:cs="Times New Roman"/>
      <w:spacing w:val="-10"/>
      <w:kern w:val="28"/>
      <w:sz w:val="56"/>
      <w:szCs w:val="56"/>
      <w:lang w:val="fr-BE" w:eastAsia="en-US"/>
    </w:rPr>
  </w:style>
  <w:style w:type="character" w:customStyle="1" w:styleId="TitreCar">
    <w:name w:val="Titre Car"/>
    <w:basedOn w:val="Policepardfaut"/>
    <w:link w:val="Titre"/>
    <w:uiPriority w:val="10"/>
    <w:rsid w:val="00DA7CFD"/>
    <w:rPr>
      <w:rFonts w:ascii="Calibri Light" w:eastAsia="Times New Roman" w:hAnsi="Calibri Light" w:cs="Times New Roman"/>
      <w:spacing w:val="-10"/>
      <w:kern w:val="28"/>
      <w:sz w:val="56"/>
      <w:szCs w:val="56"/>
    </w:rPr>
  </w:style>
  <w:style w:type="paragraph" w:customStyle="1" w:styleId="Sous-titre1">
    <w:name w:val="Sous-titre1"/>
    <w:basedOn w:val="Normal"/>
    <w:next w:val="Normal"/>
    <w:uiPriority w:val="11"/>
    <w:qFormat/>
    <w:rsid w:val="00DA7CFD"/>
    <w:pPr>
      <w:numPr>
        <w:ilvl w:val="1"/>
      </w:numPr>
      <w:spacing w:after="160" w:line="259" w:lineRule="auto"/>
    </w:pPr>
    <w:rPr>
      <w:rFonts w:eastAsia="Times New Roman" w:cs="Times New Roman"/>
      <w:color w:val="595959"/>
      <w:spacing w:val="15"/>
      <w:kern w:val="2"/>
      <w:sz w:val="28"/>
      <w:szCs w:val="28"/>
      <w:lang w:val="fr-BE" w:eastAsia="en-US"/>
    </w:rPr>
  </w:style>
  <w:style w:type="character" w:customStyle="1" w:styleId="Sous-titreCar">
    <w:name w:val="Sous-titre Car"/>
    <w:basedOn w:val="Policepardfaut"/>
    <w:link w:val="Sous-titre"/>
    <w:uiPriority w:val="11"/>
    <w:rsid w:val="00DA7CFD"/>
    <w:rPr>
      <w:rFonts w:eastAsia="Times New Roman" w:cs="Times New Roman"/>
      <w:color w:val="595959"/>
      <w:spacing w:val="15"/>
      <w:sz w:val="28"/>
      <w:szCs w:val="28"/>
    </w:rPr>
  </w:style>
  <w:style w:type="paragraph" w:customStyle="1" w:styleId="Citation1">
    <w:name w:val="Citation1"/>
    <w:basedOn w:val="Normal"/>
    <w:next w:val="Normal"/>
    <w:uiPriority w:val="29"/>
    <w:qFormat/>
    <w:rsid w:val="00DA7CFD"/>
    <w:pPr>
      <w:spacing w:before="160" w:after="160" w:line="259" w:lineRule="auto"/>
      <w:jc w:val="center"/>
    </w:pPr>
    <w:rPr>
      <w:rFonts w:eastAsia="Calibri"/>
      <w:i/>
      <w:iCs/>
      <w:color w:val="404040"/>
      <w:kern w:val="2"/>
      <w:lang w:val="fr-BE" w:eastAsia="en-US"/>
    </w:rPr>
  </w:style>
  <w:style w:type="character" w:customStyle="1" w:styleId="CitationCar">
    <w:name w:val="Citation Car"/>
    <w:basedOn w:val="Policepardfaut"/>
    <w:link w:val="Citation"/>
    <w:uiPriority w:val="29"/>
    <w:rsid w:val="00DA7CFD"/>
    <w:rPr>
      <w:i/>
      <w:iCs/>
      <w:color w:val="404040"/>
    </w:rPr>
  </w:style>
  <w:style w:type="character" w:customStyle="1" w:styleId="Accentuationintense1">
    <w:name w:val="Accentuation intense1"/>
    <w:basedOn w:val="Policepardfaut"/>
    <w:uiPriority w:val="21"/>
    <w:qFormat/>
    <w:rsid w:val="00DA7CFD"/>
    <w:rPr>
      <w:i/>
      <w:iCs/>
      <w:color w:val="2F5496"/>
    </w:rPr>
  </w:style>
  <w:style w:type="paragraph" w:customStyle="1" w:styleId="Citationintense1">
    <w:name w:val="Citation intense1"/>
    <w:basedOn w:val="Normal"/>
    <w:next w:val="Normal"/>
    <w:uiPriority w:val="30"/>
    <w:qFormat/>
    <w:rsid w:val="00DA7CFD"/>
    <w:pPr>
      <w:pBdr>
        <w:top w:val="single" w:sz="4" w:space="10" w:color="2F5496"/>
        <w:bottom w:val="single" w:sz="4" w:space="10" w:color="2F5496"/>
      </w:pBdr>
      <w:spacing w:before="360" w:after="360" w:line="259" w:lineRule="auto"/>
      <w:ind w:left="864" w:right="864"/>
      <w:jc w:val="center"/>
    </w:pPr>
    <w:rPr>
      <w:rFonts w:eastAsia="Calibri"/>
      <w:i/>
      <w:iCs/>
      <w:color w:val="2F5496"/>
      <w:kern w:val="2"/>
      <w:lang w:val="fr-BE" w:eastAsia="en-US"/>
    </w:rPr>
  </w:style>
  <w:style w:type="character" w:customStyle="1" w:styleId="CitationintenseCar">
    <w:name w:val="Citation intense Car"/>
    <w:basedOn w:val="Policepardfaut"/>
    <w:link w:val="Citationintense"/>
    <w:uiPriority w:val="30"/>
    <w:rsid w:val="00DA7CFD"/>
    <w:rPr>
      <w:i/>
      <w:iCs/>
      <w:color w:val="2F5496"/>
    </w:rPr>
  </w:style>
  <w:style w:type="character" w:customStyle="1" w:styleId="Rfrenceintense1">
    <w:name w:val="Référence intense1"/>
    <w:basedOn w:val="Policepardfaut"/>
    <w:uiPriority w:val="32"/>
    <w:qFormat/>
    <w:rsid w:val="00DA7CFD"/>
    <w:rPr>
      <w:b/>
      <w:bCs/>
      <w:smallCaps/>
      <w:color w:val="2F5496"/>
      <w:spacing w:val="5"/>
    </w:rPr>
  </w:style>
  <w:style w:type="numbering" w:customStyle="1" w:styleId="Aucuneliste11">
    <w:name w:val="Aucune liste11"/>
    <w:next w:val="Aucuneliste"/>
    <w:uiPriority w:val="99"/>
    <w:semiHidden/>
    <w:unhideWhenUsed/>
    <w:rsid w:val="00DA7CFD"/>
  </w:style>
  <w:style w:type="paragraph" w:customStyle="1" w:styleId="Textedebulles1">
    <w:name w:val="Texte de bulles1"/>
    <w:basedOn w:val="Normal"/>
    <w:next w:val="Textedebulles"/>
    <w:uiPriority w:val="99"/>
    <w:unhideWhenUsed/>
    <w:rsid w:val="00DA7CFD"/>
    <w:pPr>
      <w:spacing w:after="0" w:line="240" w:lineRule="auto"/>
    </w:pPr>
    <w:rPr>
      <w:rFonts w:ascii="Tahoma" w:eastAsia="Calibri" w:hAnsi="Tahoma" w:cs="Tahoma"/>
      <w:kern w:val="2"/>
      <w:sz w:val="16"/>
      <w:szCs w:val="16"/>
      <w:lang w:val="fr-BE" w:eastAsia="en-US"/>
    </w:rPr>
  </w:style>
  <w:style w:type="paragraph" w:customStyle="1" w:styleId="Commentaire1">
    <w:name w:val="Commentaire1"/>
    <w:basedOn w:val="Normal"/>
    <w:next w:val="Commentaire"/>
    <w:uiPriority w:val="99"/>
    <w:unhideWhenUsed/>
    <w:rsid w:val="00DA7CFD"/>
    <w:pPr>
      <w:spacing w:line="240" w:lineRule="auto"/>
    </w:pPr>
    <w:rPr>
      <w:rFonts w:eastAsia="Calibri"/>
      <w:kern w:val="2"/>
      <w:sz w:val="20"/>
      <w:szCs w:val="20"/>
      <w:lang w:val="fr-BE" w:eastAsia="nl-NL"/>
    </w:rPr>
  </w:style>
  <w:style w:type="paragraph" w:customStyle="1" w:styleId="En-tte1">
    <w:name w:val="En-tête1"/>
    <w:basedOn w:val="Normal"/>
    <w:next w:val="En-tte"/>
    <w:uiPriority w:val="99"/>
    <w:unhideWhenUsed/>
    <w:rsid w:val="00DA7CFD"/>
    <w:pPr>
      <w:tabs>
        <w:tab w:val="center" w:pos="4680"/>
        <w:tab w:val="right" w:pos="9360"/>
      </w:tabs>
      <w:spacing w:after="0" w:line="240" w:lineRule="auto"/>
    </w:pPr>
    <w:rPr>
      <w:rFonts w:eastAsia="Calibri"/>
      <w:kern w:val="2"/>
      <w:lang w:val="fr-BE" w:eastAsia="en-US"/>
    </w:rPr>
  </w:style>
  <w:style w:type="paragraph" w:customStyle="1" w:styleId="Pieddepage1">
    <w:name w:val="Pied de page1"/>
    <w:basedOn w:val="Normal"/>
    <w:next w:val="Pieddepage"/>
    <w:uiPriority w:val="99"/>
    <w:unhideWhenUsed/>
    <w:rsid w:val="00DA7CFD"/>
    <w:pPr>
      <w:tabs>
        <w:tab w:val="center" w:pos="4680"/>
        <w:tab w:val="right" w:pos="9360"/>
      </w:tabs>
      <w:spacing w:after="0" w:line="240" w:lineRule="auto"/>
    </w:pPr>
    <w:rPr>
      <w:rFonts w:eastAsia="Calibri"/>
      <w:kern w:val="2"/>
      <w:lang w:val="fr-BE" w:eastAsia="en-US"/>
    </w:rPr>
  </w:style>
  <w:style w:type="numbering" w:customStyle="1" w:styleId="NoList11">
    <w:name w:val="No List11"/>
    <w:next w:val="Aucuneliste"/>
    <w:semiHidden/>
    <w:rsid w:val="00DA7CFD"/>
  </w:style>
  <w:style w:type="paragraph" w:customStyle="1" w:styleId="Objetducommentaire1">
    <w:name w:val="Objet du commentaire1"/>
    <w:basedOn w:val="Commentaire"/>
    <w:next w:val="Commentaire"/>
    <w:uiPriority w:val="99"/>
    <w:semiHidden/>
    <w:unhideWhenUsed/>
    <w:rsid w:val="00DA7CFD"/>
    <w:rPr>
      <w:rFonts w:eastAsia="Calibri"/>
      <w:b/>
      <w:bCs/>
      <w:lang w:eastAsia="en-US"/>
    </w:rPr>
  </w:style>
  <w:style w:type="paragraph" w:customStyle="1" w:styleId="Rvision1">
    <w:name w:val="Révision1"/>
    <w:next w:val="Rvision"/>
    <w:hidden/>
    <w:uiPriority w:val="99"/>
    <w:semiHidden/>
    <w:rsid w:val="00DA7CFD"/>
    <w:pPr>
      <w:spacing w:after="0" w:line="240" w:lineRule="auto"/>
    </w:pPr>
    <w:rPr>
      <w:rFonts w:eastAsia="Times New Roman"/>
      <w:lang w:eastAsia="nl-NL"/>
    </w:rPr>
  </w:style>
  <w:style w:type="paragraph" w:customStyle="1" w:styleId="TM11">
    <w:name w:val="TM 11"/>
    <w:basedOn w:val="Normal"/>
    <w:next w:val="Normal"/>
    <w:autoRedefine/>
    <w:uiPriority w:val="39"/>
    <w:unhideWhenUsed/>
    <w:qFormat/>
    <w:rsid w:val="00DA7CFD"/>
    <w:pPr>
      <w:tabs>
        <w:tab w:val="right" w:leader="dot" w:pos="9540"/>
      </w:tabs>
      <w:spacing w:before="120" w:after="40" w:line="240" w:lineRule="auto"/>
      <w:ind w:left="568" w:right="-513" w:hanging="568"/>
    </w:pPr>
    <w:rPr>
      <w:rFonts w:ascii="Trebuchet MS" w:eastAsia="Times New Roman" w:hAnsi="Trebuchet MS"/>
      <w:b/>
      <w:caps/>
      <w:noProof/>
      <w:sz w:val="20"/>
      <w:szCs w:val="20"/>
      <w:lang w:eastAsia="nl-NL"/>
    </w:rPr>
  </w:style>
  <w:style w:type="paragraph" w:customStyle="1" w:styleId="TM21">
    <w:name w:val="TM 21"/>
    <w:basedOn w:val="Normal"/>
    <w:next w:val="Normal"/>
    <w:autoRedefine/>
    <w:uiPriority w:val="39"/>
    <w:unhideWhenUsed/>
    <w:qFormat/>
    <w:rsid w:val="00DA7CFD"/>
    <w:pPr>
      <w:tabs>
        <w:tab w:val="right" w:leader="dot" w:pos="9540"/>
      </w:tabs>
      <w:spacing w:before="60" w:after="40" w:line="240" w:lineRule="auto"/>
      <w:ind w:left="1106" w:hanging="567"/>
    </w:pPr>
    <w:rPr>
      <w:rFonts w:ascii="Trebuchet MS" w:eastAsia="Times New Roman" w:hAnsi="Trebuchet MS"/>
      <w:b/>
      <w:noProof/>
      <w:sz w:val="20"/>
      <w:szCs w:val="20"/>
      <w:lang w:eastAsia="nl-NL"/>
    </w:rPr>
  </w:style>
  <w:style w:type="paragraph" w:customStyle="1" w:styleId="TM31">
    <w:name w:val="TM 31"/>
    <w:basedOn w:val="Normal"/>
    <w:next w:val="Normal"/>
    <w:autoRedefine/>
    <w:uiPriority w:val="39"/>
    <w:unhideWhenUsed/>
    <w:qFormat/>
    <w:rsid w:val="00DA7CFD"/>
    <w:pPr>
      <w:tabs>
        <w:tab w:val="right" w:leader="dot" w:pos="9540"/>
      </w:tabs>
      <w:spacing w:before="20" w:after="0" w:line="240" w:lineRule="auto"/>
      <w:ind w:left="1701" w:right="27" w:hanging="567"/>
    </w:pPr>
    <w:rPr>
      <w:rFonts w:ascii="Trebuchet MS" w:eastAsia="Times New Roman" w:hAnsi="Trebuchet MS"/>
      <w:sz w:val="20"/>
      <w:lang w:eastAsia="nl-NL"/>
    </w:rPr>
  </w:style>
  <w:style w:type="paragraph" w:customStyle="1" w:styleId="TM41">
    <w:name w:val="TM 41"/>
    <w:basedOn w:val="Normal"/>
    <w:next w:val="Normal"/>
    <w:autoRedefine/>
    <w:uiPriority w:val="39"/>
    <w:unhideWhenUsed/>
    <w:rsid w:val="00DA7CFD"/>
    <w:pPr>
      <w:tabs>
        <w:tab w:val="right" w:leader="dot" w:pos="9530"/>
      </w:tabs>
      <w:spacing w:before="20" w:after="0" w:line="240" w:lineRule="auto"/>
      <w:ind w:left="658"/>
    </w:pPr>
    <w:rPr>
      <w:rFonts w:eastAsia="Times New Roman"/>
      <w:lang w:eastAsia="nl-NL"/>
    </w:rPr>
  </w:style>
  <w:style w:type="numbering" w:customStyle="1" w:styleId="NoList21">
    <w:name w:val="No List21"/>
    <w:next w:val="Aucuneliste"/>
    <w:uiPriority w:val="99"/>
    <w:semiHidden/>
    <w:unhideWhenUsed/>
    <w:rsid w:val="00DA7CFD"/>
  </w:style>
  <w:style w:type="numbering" w:customStyle="1" w:styleId="OPSOM1">
    <w:name w:val="OPSOM1"/>
    <w:basedOn w:val="Aucuneliste"/>
    <w:rsid w:val="00DA7CFD"/>
  </w:style>
  <w:style w:type="numbering" w:customStyle="1" w:styleId="OPSOMNR1">
    <w:name w:val="OPSOMNR1"/>
    <w:rsid w:val="00DA7CFD"/>
  </w:style>
  <w:style w:type="paragraph" w:customStyle="1" w:styleId="TM51">
    <w:name w:val="TM 51"/>
    <w:basedOn w:val="Normal"/>
    <w:next w:val="Normal"/>
    <w:autoRedefine/>
    <w:uiPriority w:val="39"/>
    <w:unhideWhenUsed/>
    <w:rsid w:val="00DA7CFD"/>
    <w:pPr>
      <w:spacing w:after="100"/>
      <w:ind w:left="880"/>
    </w:pPr>
    <w:rPr>
      <w:rFonts w:eastAsia="Times New Roman"/>
      <w:lang w:eastAsia="en-US"/>
    </w:rPr>
  </w:style>
  <w:style w:type="paragraph" w:customStyle="1" w:styleId="TM61">
    <w:name w:val="TM 61"/>
    <w:basedOn w:val="Normal"/>
    <w:next w:val="Normal"/>
    <w:autoRedefine/>
    <w:uiPriority w:val="39"/>
    <w:unhideWhenUsed/>
    <w:rsid w:val="00DA7CFD"/>
    <w:pPr>
      <w:spacing w:after="100"/>
      <w:ind w:left="1100"/>
    </w:pPr>
    <w:rPr>
      <w:rFonts w:eastAsia="Times New Roman"/>
      <w:lang w:eastAsia="en-US"/>
    </w:rPr>
  </w:style>
  <w:style w:type="paragraph" w:customStyle="1" w:styleId="TM71">
    <w:name w:val="TM 71"/>
    <w:basedOn w:val="Normal"/>
    <w:next w:val="Normal"/>
    <w:autoRedefine/>
    <w:uiPriority w:val="39"/>
    <w:unhideWhenUsed/>
    <w:rsid w:val="00DA7CFD"/>
    <w:pPr>
      <w:spacing w:after="100"/>
      <w:ind w:left="1320"/>
    </w:pPr>
    <w:rPr>
      <w:rFonts w:eastAsia="Times New Roman"/>
      <w:lang w:eastAsia="en-US"/>
    </w:rPr>
  </w:style>
  <w:style w:type="paragraph" w:customStyle="1" w:styleId="TM81">
    <w:name w:val="TM 81"/>
    <w:basedOn w:val="Normal"/>
    <w:next w:val="Normal"/>
    <w:autoRedefine/>
    <w:uiPriority w:val="39"/>
    <w:unhideWhenUsed/>
    <w:rsid w:val="00DA7CFD"/>
    <w:pPr>
      <w:spacing w:after="100"/>
      <w:ind w:left="1540"/>
    </w:pPr>
    <w:rPr>
      <w:rFonts w:eastAsia="Times New Roman"/>
      <w:lang w:eastAsia="en-US"/>
    </w:rPr>
  </w:style>
  <w:style w:type="paragraph" w:customStyle="1" w:styleId="TM91">
    <w:name w:val="TM 91"/>
    <w:basedOn w:val="Normal"/>
    <w:next w:val="Normal"/>
    <w:autoRedefine/>
    <w:uiPriority w:val="39"/>
    <w:unhideWhenUsed/>
    <w:rsid w:val="00DA7CFD"/>
    <w:pPr>
      <w:spacing w:after="100"/>
      <w:ind w:left="1760"/>
    </w:pPr>
    <w:rPr>
      <w:rFonts w:eastAsia="Times New Roman"/>
      <w:lang w:eastAsia="en-US"/>
    </w:rPr>
  </w:style>
  <w:style w:type="paragraph" w:customStyle="1" w:styleId="Tabledesillustrations1">
    <w:name w:val="Table des illustrations1"/>
    <w:basedOn w:val="Normal"/>
    <w:next w:val="Normal"/>
    <w:uiPriority w:val="99"/>
    <w:unhideWhenUsed/>
    <w:rsid w:val="00DA7CFD"/>
    <w:pPr>
      <w:spacing w:after="0"/>
    </w:pPr>
    <w:rPr>
      <w:rFonts w:ascii="Trebuchet MS" w:eastAsia="Times New Roman" w:hAnsi="Trebuchet MS"/>
      <w:sz w:val="19"/>
    </w:rPr>
  </w:style>
  <w:style w:type="paragraph" w:customStyle="1" w:styleId="Retraitcorpsdetexte21">
    <w:name w:val="Retrait corps de texte 21"/>
    <w:basedOn w:val="Normal"/>
    <w:next w:val="Retraitcorpsdetexte2"/>
    <w:uiPriority w:val="99"/>
    <w:unhideWhenUsed/>
    <w:rsid w:val="00DA7CFD"/>
    <w:pPr>
      <w:spacing w:after="120" w:line="480" w:lineRule="auto"/>
      <w:ind w:left="283"/>
    </w:pPr>
    <w:rPr>
      <w:rFonts w:eastAsia="Calibri"/>
      <w:kern w:val="2"/>
      <w:lang w:val="fr-BE" w:eastAsia="en-US"/>
    </w:rPr>
  </w:style>
  <w:style w:type="paragraph" w:customStyle="1" w:styleId="Retraitcorpsdetexte1">
    <w:name w:val="Retrait corps de texte1"/>
    <w:basedOn w:val="Normal"/>
    <w:next w:val="Retraitcorpsdetexte"/>
    <w:uiPriority w:val="99"/>
    <w:semiHidden/>
    <w:unhideWhenUsed/>
    <w:rsid w:val="00DA7CFD"/>
    <w:pPr>
      <w:spacing w:after="120"/>
      <w:ind w:left="283"/>
    </w:pPr>
    <w:rPr>
      <w:rFonts w:eastAsia="Calibri"/>
      <w:kern w:val="2"/>
      <w:lang w:val="fr-BE" w:eastAsia="en-US"/>
    </w:rPr>
  </w:style>
  <w:style w:type="paragraph" w:customStyle="1" w:styleId="En-ttedetabledesmatires1">
    <w:name w:val="En-tête de table des matières1"/>
    <w:basedOn w:val="Titre1"/>
    <w:next w:val="Normal"/>
    <w:uiPriority w:val="39"/>
    <w:unhideWhenUsed/>
    <w:qFormat/>
    <w:rsid w:val="00DA7CFD"/>
    <w:pPr>
      <w:outlineLvl w:val="9"/>
    </w:pPr>
    <w:rPr>
      <w:rFonts w:ascii="Calibri Light" w:hAnsi="Calibri Light"/>
      <w:color w:val="2F5496"/>
      <w:lang w:eastAsia="ja-JP"/>
    </w:rPr>
  </w:style>
  <w:style w:type="paragraph" w:customStyle="1" w:styleId="Sansinterligne1">
    <w:name w:val="Sans interligne1"/>
    <w:next w:val="Sansinterligne"/>
    <w:uiPriority w:val="1"/>
    <w:qFormat/>
    <w:rsid w:val="00DA7CFD"/>
    <w:pPr>
      <w:spacing w:after="0" w:line="240" w:lineRule="auto"/>
    </w:pPr>
    <w:rPr>
      <w:rFonts w:eastAsia="Times New Roman"/>
    </w:rPr>
  </w:style>
  <w:style w:type="numbering" w:customStyle="1" w:styleId="Listeactuelle11">
    <w:name w:val="Liste actuelle11"/>
    <w:uiPriority w:val="99"/>
    <w:rsid w:val="00DA7CFD"/>
  </w:style>
  <w:style w:type="numbering" w:customStyle="1" w:styleId="Listeactuelle21">
    <w:name w:val="Liste actuelle21"/>
    <w:uiPriority w:val="99"/>
    <w:rsid w:val="00DA7CFD"/>
  </w:style>
  <w:style w:type="character" w:customStyle="1" w:styleId="TextedebullesCar1">
    <w:name w:val="Texte de bulles Car1"/>
    <w:basedOn w:val="Policepardfaut"/>
    <w:uiPriority w:val="99"/>
    <w:rsid w:val="00DA7CFD"/>
    <w:rPr>
      <w:rFonts w:ascii="Segoe UI" w:hAnsi="Segoe UI" w:cs="Segoe UI"/>
      <w:sz w:val="18"/>
      <w:szCs w:val="18"/>
    </w:rPr>
  </w:style>
  <w:style w:type="character" w:customStyle="1" w:styleId="CommentaireCar1">
    <w:name w:val="Commentaire Car1"/>
    <w:basedOn w:val="Policepardfaut"/>
    <w:uiPriority w:val="99"/>
    <w:rsid w:val="00DA7CFD"/>
    <w:rPr>
      <w:sz w:val="20"/>
      <w:szCs w:val="20"/>
    </w:rPr>
  </w:style>
  <w:style w:type="character" w:customStyle="1" w:styleId="En-tteCar1">
    <w:name w:val="En-tête Car1"/>
    <w:basedOn w:val="Policepardfaut"/>
    <w:uiPriority w:val="99"/>
    <w:rsid w:val="00DA7CFD"/>
  </w:style>
  <w:style w:type="character" w:customStyle="1" w:styleId="PieddepageCar1">
    <w:name w:val="Pied de page Car1"/>
    <w:basedOn w:val="Policepardfaut"/>
    <w:uiPriority w:val="99"/>
    <w:rsid w:val="00DA7CFD"/>
  </w:style>
  <w:style w:type="character" w:customStyle="1" w:styleId="ObjetducommentaireCar1">
    <w:name w:val="Objet du commentaire Car1"/>
    <w:basedOn w:val="CommentaireCar1"/>
    <w:uiPriority w:val="99"/>
    <w:semiHidden/>
    <w:rsid w:val="00DA7CFD"/>
    <w:rPr>
      <w:b/>
      <w:bCs/>
      <w:sz w:val="20"/>
      <w:szCs w:val="20"/>
    </w:rPr>
  </w:style>
  <w:style w:type="character" w:customStyle="1" w:styleId="Corpsdetexte3Car1">
    <w:name w:val="Corps de texte 3 Car1"/>
    <w:basedOn w:val="Policepardfaut"/>
    <w:rsid w:val="00DA7CFD"/>
    <w:rPr>
      <w:sz w:val="16"/>
      <w:szCs w:val="16"/>
    </w:rPr>
  </w:style>
  <w:style w:type="character" w:customStyle="1" w:styleId="Retraitcorpsdetexte2Car1">
    <w:name w:val="Retrait corps de texte 2 Car1"/>
    <w:basedOn w:val="Policepardfaut"/>
    <w:rsid w:val="00DA7CFD"/>
  </w:style>
  <w:style w:type="character" w:customStyle="1" w:styleId="RetraitcorpsdetexteCar1">
    <w:name w:val="Retrait corps de texte Car1"/>
    <w:basedOn w:val="Policepardfaut"/>
    <w:uiPriority w:val="99"/>
    <w:semiHidden/>
    <w:rsid w:val="00DA7CFD"/>
  </w:style>
  <w:style w:type="numbering" w:customStyle="1" w:styleId="Aucuneliste2">
    <w:name w:val="Aucune liste2"/>
    <w:next w:val="Aucuneliste"/>
    <w:uiPriority w:val="99"/>
    <w:semiHidden/>
    <w:unhideWhenUsed/>
    <w:rsid w:val="00DA7CFD"/>
  </w:style>
  <w:style w:type="numbering" w:customStyle="1" w:styleId="NoList111">
    <w:name w:val="No List111"/>
    <w:next w:val="Aucuneliste"/>
    <w:semiHidden/>
    <w:rsid w:val="00DA7CFD"/>
  </w:style>
  <w:style w:type="paragraph" w:customStyle="1" w:styleId="TM42">
    <w:name w:val="TM 42"/>
    <w:basedOn w:val="Normal"/>
    <w:next w:val="Normal"/>
    <w:autoRedefine/>
    <w:uiPriority w:val="39"/>
    <w:unhideWhenUsed/>
    <w:rsid w:val="00DA7CFD"/>
    <w:pPr>
      <w:tabs>
        <w:tab w:val="right" w:leader="dot" w:pos="9530"/>
      </w:tabs>
      <w:spacing w:before="20" w:after="0" w:line="240" w:lineRule="auto"/>
      <w:ind w:left="658"/>
    </w:pPr>
    <w:rPr>
      <w:rFonts w:eastAsia="Times New Roman"/>
      <w:lang w:eastAsia="nl-NL"/>
    </w:rPr>
  </w:style>
  <w:style w:type="numbering" w:customStyle="1" w:styleId="NoList211">
    <w:name w:val="No List211"/>
    <w:next w:val="Aucuneliste"/>
    <w:uiPriority w:val="99"/>
    <w:semiHidden/>
    <w:unhideWhenUsed/>
    <w:rsid w:val="00DA7CFD"/>
  </w:style>
  <w:style w:type="numbering" w:customStyle="1" w:styleId="OPSOM11">
    <w:name w:val="OPSOM11"/>
    <w:basedOn w:val="Aucuneliste"/>
    <w:rsid w:val="00DA7CFD"/>
  </w:style>
  <w:style w:type="numbering" w:customStyle="1" w:styleId="OPSOMNR11">
    <w:name w:val="OPSOMNR11"/>
    <w:rsid w:val="00DA7CFD"/>
  </w:style>
  <w:style w:type="paragraph" w:customStyle="1" w:styleId="TM52">
    <w:name w:val="TM 52"/>
    <w:basedOn w:val="Normal"/>
    <w:next w:val="Normal"/>
    <w:autoRedefine/>
    <w:uiPriority w:val="39"/>
    <w:unhideWhenUsed/>
    <w:rsid w:val="00DA7CFD"/>
    <w:pPr>
      <w:spacing w:after="100"/>
      <w:ind w:left="880"/>
    </w:pPr>
    <w:rPr>
      <w:rFonts w:eastAsia="Times New Roman"/>
      <w:lang w:eastAsia="en-US"/>
    </w:rPr>
  </w:style>
  <w:style w:type="paragraph" w:customStyle="1" w:styleId="TM62">
    <w:name w:val="TM 62"/>
    <w:basedOn w:val="Normal"/>
    <w:next w:val="Normal"/>
    <w:autoRedefine/>
    <w:uiPriority w:val="39"/>
    <w:unhideWhenUsed/>
    <w:rsid w:val="00DA7CFD"/>
    <w:pPr>
      <w:spacing w:after="100"/>
      <w:ind w:left="1100"/>
    </w:pPr>
    <w:rPr>
      <w:rFonts w:eastAsia="Times New Roman"/>
      <w:lang w:eastAsia="en-US"/>
    </w:rPr>
  </w:style>
  <w:style w:type="paragraph" w:customStyle="1" w:styleId="TM72">
    <w:name w:val="TM 72"/>
    <w:basedOn w:val="Normal"/>
    <w:next w:val="Normal"/>
    <w:autoRedefine/>
    <w:uiPriority w:val="39"/>
    <w:unhideWhenUsed/>
    <w:rsid w:val="00DA7CFD"/>
    <w:pPr>
      <w:spacing w:after="100"/>
      <w:ind w:left="1320"/>
    </w:pPr>
    <w:rPr>
      <w:rFonts w:eastAsia="Times New Roman"/>
      <w:lang w:eastAsia="en-US"/>
    </w:rPr>
  </w:style>
  <w:style w:type="paragraph" w:customStyle="1" w:styleId="TM82">
    <w:name w:val="TM 82"/>
    <w:basedOn w:val="Normal"/>
    <w:next w:val="Normal"/>
    <w:autoRedefine/>
    <w:uiPriority w:val="39"/>
    <w:unhideWhenUsed/>
    <w:rsid w:val="00DA7CFD"/>
    <w:pPr>
      <w:spacing w:after="100"/>
      <w:ind w:left="1540"/>
    </w:pPr>
    <w:rPr>
      <w:rFonts w:eastAsia="Times New Roman"/>
      <w:lang w:eastAsia="en-US"/>
    </w:rPr>
  </w:style>
  <w:style w:type="paragraph" w:customStyle="1" w:styleId="TM92">
    <w:name w:val="TM 92"/>
    <w:basedOn w:val="Normal"/>
    <w:next w:val="Normal"/>
    <w:autoRedefine/>
    <w:uiPriority w:val="39"/>
    <w:unhideWhenUsed/>
    <w:rsid w:val="00DA7CFD"/>
    <w:pPr>
      <w:spacing w:after="100"/>
      <w:ind w:left="1760"/>
    </w:pPr>
    <w:rPr>
      <w:rFonts w:eastAsia="Times New Roman"/>
      <w:lang w:eastAsia="en-US"/>
    </w:rPr>
  </w:style>
  <w:style w:type="paragraph" w:customStyle="1" w:styleId="Tabledesillustrations2">
    <w:name w:val="Table des illustrations2"/>
    <w:basedOn w:val="Normal"/>
    <w:next w:val="Normal"/>
    <w:uiPriority w:val="99"/>
    <w:unhideWhenUsed/>
    <w:rsid w:val="00DA7CFD"/>
    <w:pPr>
      <w:spacing w:after="0"/>
    </w:pPr>
    <w:rPr>
      <w:rFonts w:ascii="Trebuchet MS" w:eastAsia="Times New Roman" w:hAnsi="Trebuchet MS"/>
      <w:sz w:val="19"/>
    </w:rPr>
  </w:style>
  <w:style w:type="numbering" w:customStyle="1" w:styleId="Listeactuelle111">
    <w:name w:val="Liste actuelle111"/>
    <w:uiPriority w:val="99"/>
    <w:rsid w:val="00DA7CFD"/>
  </w:style>
  <w:style w:type="numbering" w:customStyle="1" w:styleId="Listeactuelle211">
    <w:name w:val="Liste actuelle211"/>
    <w:uiPriority w:val="99"/>
    <w:rsid w:val="00DA7CFD"/>
  </w:style>
  <w:style w:type="character" w:customStyle="1" w:styleId="Titre5Car1">
    <w:name w:val="Titre 5 Car1"/>
    <w:basedOn w:val="Policepardfaut"/>
    <w:uiPriority w:val="9"/>
    <w:semiHidden/>
    <w:rsid w:val="00DA7CFD"/>
    <w:rPr>
      <w:rFonts w:asciiTheme="majorHAnsi" w:eastAsiaTheme="majorEastAsia" w:hAnsiTheme="majorHAnsi" w:cstheme="majorBidi"/>
      <w:color w:val="365F91" w:themeColor="accent1" w:themeShade="BF"/>
    </w:rPr>
  </w:style>
  <w:style w:type="character" w:customStyle="1" w:styleId="Titre6Car1">
    <w:name w:val="Titre 6 Car1"/>
    <w:basedOn w:val="Policepardfaut"/>
    <w:uiPriority w:val="9"/>
    <w:semiHidden/>
    <w:rsid w:val="00DA7CFD"/>
    <w:rPr>
      <w:rFonts w:asciiTheme="majorHAnsi" w:eastAsiaTheme="majorEastAsia" w:hAnsiTheme="majorHAnsi" w:cstheme="majorBidi"/>
      <w:color w:val="243F60" w:themeColor="accent1" w:themeShade="7F"/>
    </w:rPr>
  </w:style>
  <w:style w:type="character" w:customStyle="1" w:styleId="Titre7Car1">
    <w:name w:val="Titre 7 Car1"/>
    <w:basedOn w:val="Policepardfaut"/>
    <w:uiPriority w:val="9"/>
    <w:semiHidden/>
    <w:rsid w:val="00DA7CFD"/>
    <w:rPr>
      <w:rFonts w:asciiTheme="majorHAnsi" w:eastAsiaTheme="majorEastAsia" w:hAnsiTheme="majorHAnsi" w:cstheme="majorBidi"/>
      <w:i/>
      <w:iCs/>
      <w:color w:val="243F60" w:themeColor="accent1" w:themeShade="7F"/>
    </w:rPr>
  </w:style>
  <w:style w:type="character" w:customStyle="1" w:styleId="Titre8Car1">
    <w:name w:val="Titre 8 Car1"/>
    <w:basedOn w:val="Policepardfaut"/>
    <w:uiPriority w:val="9"/>
    <w:semiHidden/>
    <w:rsid w:val="00DA7CFD"/>
    <w:rPr>
      <w:rFonts w:asciiTheme="majorHAnsi" w:eastAsiaTheme="majorEastAsia" w:hAnsiTheme="majorHAnsi" w:cstheme="majorBidi"/>
      <w:color w:val="272727" w:themeColor="text1" w:themeTint="D8"/>
      <w:sz w:val="21"/>
      <w:szCs w:val="21"/>
    </w:rPr>
  </w:style>
  <w:style w:type="character" w:customStyle="1" w:styleId="Titre9Car1">
    <w:name w:val="Titre 9 Car1"/>
    <w:basedOn w:val="Policepardfaut"/>
    <w:uiPriority w:val="9"/>
    <w:semiHidden/>
    <w:rsid w:val="00DA7CFD"/>
    <w:rPr>
      <w:rFonts w:asciiTheme="majorHAnsi" w:eastAsiaTheme="majorEastAsia" w:hAnsiTheme="majorHAnsi" w:cstheme="majorBidi"/>
      <w:i/>
      <w:iCs/>
      <w:color w:val="272727" w:themeColor="text1" w:themeTint="D8"/>
      <w:sz w:val="21"/>
      <w:szCs w:val="21"/>
    </w:rPr>
  </w:style>
  <w:style w:type="paragraph" w:styleId="Titre">
    <w:name w:val="Title"/>
    <w:basedOn w:val="Normal"/>
    <w:next w:val="Normal"/>
    <w:link w:val="TitreCar"/>
    <w:uiPriority w:val="10"/>
    <w:qFormat/>
    <w:rsid w:val="00DA7CFD"/>
    <w:pPr>
      <w:spacing w:after="0" w:line="240" w:lineRule="auto"/>
      <w:contextualSpacing/>
    </w:pPr>
    <w:rPr>
      <w:rFonts w:ascii="Calibri Light" w:eastAsia="Times New Roman" w:hAnsi="Calibri Light" w:cs="Times New Roman"/>
      <w:spacing w:val="-10"/>
      <w:kern w:val="28"/>
      <w:sz w:val="56"/>
      <w:szCs w:val="56"/>
    </w:rPr>
  </w:style>
  <w:style w:type="character" w:customStyle="1" w:styleId="TitreCar1">
    <w:name w:val="Titre Car1"/>
    <w:basedOn w:val="Policepardfaut"/>
    <w:uiPriority w:val="10"/>
    <w:rsid w:val="00DA7CFD"/>
    <w:rPr>
      <w:rFonts w:asciiTheme="majorHAnsi" w:eastAsiaTheme="majorEastAsia" w:hAnsiTheme="majorHAnsi" w:cstheme="majorBidi"/>
      <w:spacing w:val="-10"/>
      <w:kern w:val="28"/>
      <w:sz w:val="56"/>
      <w:szCs w:val="56"/>
    </w:rPr>
  </w:style>
  <w:style w:type="paragraph" w:styleId="Sous-titre">
    <w:name w:val="Subtitle"/>
    <w:basedOn w:val="Normal"/>
    <w:next w:val="Normal"/>
    <w:link w:val="Sous-titreCar"/>
    <w:uiPriority w:val="11"/>
    <w:qFormat/>
    <w:rsid w:val="00DA7CFD"/>
    <w:pPr>
      <w:numPr>
        <w:ilvl w:val="1"/>
      </w:numPr>
      <w:spacing w:after="160"/>
    </w:pPr>
    <w:rPr>
      <w:rFonts w:eastAsia="Times New Roman" w:cs="Times New Roman"/>
      <w:color w:val="595959"/>
      <w:spacing w:val="15"/>
      <w:sz w:val="28"/>
      <w:szCs w:val="28"/>
    </w:rPr>
  </w:style>
  <w:style w:type="character" w:customStyle="1" w:styleId="Sous-titreCar1">
    <w:name w:val="Sous-titre Car1"/>
    <w:basedOn w:val="Policepardfaut"/>
    <w:uiPriority w:val="11"/>
    <w:rsid w:val="00DA7CFD"/>
    <w:rPr>
      <w:color w:val="5A5A5A" w:themeColor="text1" w:themeTint="A5"/>
      <w:spacing w:val="15"/>
    </w:rPr>
  </w:style>
  <w:style w:type="paragraph" w:styleId="Citation">
    <w:name w:val="Quote"/>
    <w:basedOn w:val="Normal"/>
    <w:next w:val="Normal"/>
    <w:link w:val="CitationCar"/>
    <w:uiPriority w:val="29"/>
    <w:qFormat/>
    <w:rsid w:val="00DA7CFD"/>
    <w:pPr>
      <w:spacing w:before="200" w:after="160"/>
      <w:ind w:left="864" w:right="864"/>
      <w:jc w:val="center"/>
    </w:pPr>
    <w:rPr>
      <w:i/>
      <w:iCs/>
      <w:color w:val="404040"/>
    </w:rPr>
  </w:style>
  <w:style w:type="character" w:customStyle="1" w:styleId="CitationCar1">
    <w:name w:val="Citation Car1"/>
    <w:basedOn w:val="Policepardfaut"/>
    <w:uiPriority w:val="29"/>
    <w:rsid w:val="00DA7CFD"/>
    <w:rPr>
      <w:i/>
      <w:iCs/>
      <w:color w:val="404040" w:themeColor="text1" w:themeTint="BF"/>
    </w:rPr>
  </w:style>
  <w:style w:type="character" w:styleId="Accentuationintense">
    <w:name w:val="Intense Emphasis"/>
    <w:basedOn w:val="Policepardfaut"/>
    <w:uiPriority w:val="21"/>
    <w:qFormat/>
    <w:rsid w:val="00DA7CFD"/>
    <w:rPr>
      <w:i/>
      <w:iCs/>
      <w:color w:val="4F81BD" w:themeColor="accent1"/>
    </w:rPr>
  </w:style>
  <w:style w:type="paragraph" w:styleId="Citationintense">
    <w:name w:val="Intense Quote"/>
    <w:basedOn w:val="Normal"/>
    <w:next w:val="Normal"/>
    <w:link w:val="CitationintenseCar"/>
    <w:uiPriority w:val="30"/>
    <w:qFormat/>
    <w:rsid w:val="00DA7CFD"/>
    <w:pPr>
      <w:pBdr>
        <w:top w:val="single" w:sz="4" w:space="10" w:color="4F81BD" w:themeColor="accent1"/>
        <w:bottom w:val="single" w:sz="4" w:space="10" w:color="4F81BD" w:themeColor="accent1"/>
      </w:pBdr>
      <w:spacing w:before="360" w:after="360"/>
      <w:ind w:left="864" w:right="864"/>
      <w:jc w:val="center"/>
    </w:pPr>
    <w:rPr>
      <w:i/>
      <w:iCs/>
      <w:color w:val="2F5496"/>
    </w:rPr>
  </w:style>
  <w:style w:type="character" w:customStyle="1" w:styleId="CitationintenseCar1">
    <w:name w:val="Citation intense Car1"/>
    <w:basedOn w:val="Policepardfaut"/>
    <w:uiPriority w:val="30"/>
    <w:rsid w:val="00DA7CFD"/>
    <w:rPr>
      <w:i/>
      <w:iCs/>
      <w:color w:val="4F81BD" w:themeColor="accent1"/>
    </w:rPr>
  </w:style>
  <w:style w:type="character" w:styleId="Rfrenceintense">
    <w:name w:val="Intense Reference"/>
    <w:basedOn w:val="Policepardfaut"/>
    <w:uiPriority w:val="32"/>
    <w:qFormat/>
    <w:rsid w:val="00DA7CFD"/>
    <w:rPr>
      <w:b/>
      <w:bCs/>
      <w:smallCaps/>
      <w:color w:val="4F81BD" w:themeColor="accent1"/>
      <w:spacing w:val="5"/>
    </w:rPr>
  </w:style>
  <w:style w:type="numbering" w:customStyle="1" w:styleId="Aucuneliste3">
    <w:name w:val="Aucune liste3"/>
    <w:next w:val="Aucuneliste"/>
    <w:uiPriority w:val="99"/>
    <w:semiHidden/>
    <w:unhideWhenUsed/>
    <w:rsid w:val="003A7732"/>
  </w:style>
  <w:style w:type="numbering" w:customStyle="1" w:styleId="Aucuneliste12">
    <w:name w:val="Aucune liste12"/>
    <w:next w:val="Aucuneliste"/>
    <w:uiPriority w:val="99"/>
    <w:semiHidden/>
    <w:unhideWhenUsed/>
    <w:rsid w:val="003A7732"/>
  </w:style>
  <w:style w:type="numbering" w:customStyle="1" w:styleId="NoList12">
    <w:name w:val="No List12"/>
    <w:next w:val="Aucuneliste"/>
    <w:semiHidden/>
    <w:rsid w:val="003A7732"/>
  </w:style>
  <w:style w:type="numbering" w:customStyle="1" w:styleId="NoList22">
    <w:name w:val="No List22"/>
    <w:next w:val="Aucuneliste"/>
    <w:uiPriority w:val="99"/>
    <w:semiHidden/>
    <w:unhideWhenUsed/>
    <w:rsid w:val="003A7732"/>
  </w:style>
  <w:style w:type="numbering" w:customStyle="1" w:styleId="OPSOM2">
    <w:name w:val="OPSOM2"/>
    <w:basedOn w:val="Aucuneliste"/>
    <w:rsid w:val="003A7732"/>
  </w:style>
  <w:style w:type="numbering" w:customStyle="1" w:styleId="OPSOMNR2">
    <w:name w:val="OPSOMNR2"/>
    <w:rsid w:val="003A7732"/>
  </w:style>
  <w:style w:type="numbering" w:customStyle="1" w:styleId="Listeactuelle12">
    <w:name w:val="Liste actuelle12"/>
    <w:uiPriority w:val="99"/>
    <w:rsid w:val="003A7732"/>
  </w:style>
  <w:style w:type="numbering" w:customStyle="1" w:styleId="Listeactuelle22">
    <w:name w:val="Liste actuelle22"/>
    <w:uiPriority w:val="99"/>
    <w:rsid w:val="003A7732"/>
  </w:style>
  <w:style w:type="numbering" w:customStyle="1" w:styleId="Aucuneliste111">
    <w:name w:val="Aucune liste111"/>
    <w:next w:val="Aucuneliste"/>
    <w:uiPriority w:val="99"/>
    <w:semiHidden/>
    <w:unhideWhenUsed/>
    <w:rsid w:val="003A7732"/>
  </w:style>
  <w:style w:type="numbering" w:customStyle="1" w:styleId="Aucuneliste1111">
    <w:name w:val="Aucune liste1111"/>
    <w:next w:val="Aucuneliste"/>
    <w:uiPriority w:val="99"/>
    <w:semiHidden/>
    <w:unhideWhenUsed/>
    <w:rsid w:val="003A7732"/>
  </w:style>
  <w:style w:type="numbering" w:customStyle="1" w:styleId="NoList112">
    <w:name w:val="No List112"/>
    <w:next w:val="Aucuneliste"/>
    <w:semiHidden/>
    <w:rsid w:val="003A7732"/>
  </w:style>
  <w:style w:type="numbering" w:customStyle="1" w:styleId="NoList212">
    <w:name w:val="No List212"/>
    <w:next w:val="Aucuneliste"/>
    <w:uiPriority w:val="99"/>
    <w:semiHidden/>
    <w:unhideWhenUsed/>
    <w:rsid w:val="003A7732"/>
  </w:style>
  <w:style w:type="numbering" w:customStyle="1" w:styleId="OPSOM12">
    <w:name w:val="OPSOM12"/>
    <w:basedOn w:val="Aucuneliste"/>
    <w:rsid w:val="003A7732"/>
  </w:style>
  <w:style w:type="numbering" w:customStyle="1" w:styleId="OPSOMNR12">
    <w:name w:val="OPSOMNR12"/>
    <w:rsid w:val="003A7732"/>
  </w:style>
  <w:style w:type="numbering" w:customStyle="1" w:styleId="Listeactuelle112">
    <w:name w:val="Liste actuelle112"/>
    <w:uiPriority w:val="99"/>
    <w:rsid w:val="003A7732"/>
  </w:style>
  <w:style w:type="numbering" w:customStyle="1" w:styleId="Listeactuelle212">
    <w:name w:val="Liste actuelle212"/>
    <w:uiPriority w:val="99"/>
    <w:rsid w:val="003A7732"/>
  </w:style>
  <w:style w:type="numbering" w:customStyle="1" w:styleId="Aucuneliste21">
    <w:name w:val="Aucune liste21"/>
    <w:next w:val="Aucuneliste"/>
    <w:uiPriority w:val="99"/>
    <w:semiHidden/>
    <w:unhideWhenUsed/>
    <w:rsid w:val="003A7732"/>
  </w:style>
  <w:style w:type="numbering" w:customStyle="1" w:styleId="NoList1111">
    <w:name w:val="No List1111"/>
    <w:next w:val="Aucuneliste"/>
    <w:semiHidden/>
    <w:rsid w:val="003A7732"/>
  </w:style>
  <w:style w:type="numbering" w:customStyle="1" w:styleId="NoList2111">
    <w:name w:val="No List2111"/>
    <w:next w:val="Aucuneliste"/>
    <w:uiPriority w:val="99"/>
    <w:semiHidden/>
    <w:unhideWhenUsed/>
    <w:rsid w:val="003A7732"/>
  </w:style>
  <w:style w:type="numbering" w:customStyle="1" w:styleId="OPSOM111">
    <w:name w:val="OPSOM111"/>
    <w:basedOn w:val="Aucuneliste"/>
    <w:rsid w:val="003A7732"/>
  </w:style>
  <w:style w:type="numbering" w:customStyle="1" w:styleId="OPSOMNR111">
    <w:name w:val="OPSOMNR111"/>
    <w:rsid w:val="003A7732"/>
  </w:style>
  <w:style w:type="numbering" w:customStyle="1" w:styleId="Listeactuelle1111">
    <w:name w:val="Liste actuelle1111"/>
    <w:uiPriority w:val="99"/>
    <w:rsid w:val="003A7732"/>
  </w:style>
  <w:style w:type="numbering" w:customStyle="1" w:styleId="Listeactuelle2111">
    <w:name w:val="Liste actuelle2111"/>
    <w:uiPriority w:val="99"/>
    <w:rsid w:val="003A7732"/>
  </w:style>
  <w:style w:type="character" w:customStyle="1" w:styleId="TextedebullesCar2">
    <w:name w:val="Texte de bulles Car2"/>
    <w:basedOn w:val="Policepardfaut"/>
    <w:uiPriority w:val="99"/>
    <w:semiHidden/>
    <w:rsid w:val="003A7732"/>
    <w:rPr>
      <w:rFonts w:ascii="Segoe UI" w:hAnsi="Segoe UI" w:cs="Segoe UI"/>
      <w:sz w:val="18"/>
      <w:szCs w:val="18"/>
    </w:rPr>
  </w:style>
  <w:style w:type="character" w:customStyle="1" w:styleId="CommentaireCar2">
    <w:name w:val="Commentaire Car2"/>
    <w:basedOn w:val="Policepardfaut"/>
    <w:uiPriority w:val="99"/>
    <w:semiHidden/>
    <w:rsid w:val="003A7732"/>
    <w:rPr>
      <w:sz w:val="20"/>
      <w:szCs w:val="20"/>
    </w:rPr>
  </w:style>
  <w:style w:type="character" w:customStyle="1" w:styleId="En-tteCar2">
    <w:name w:val="En-tête Car2"/>
    <w:basedOn w:val="Policepardfaut"/>
    <w:uiPriority w:val="99"/>
    <w:semiHidden/>
    <w:rsid w:val="003A7732"/>
  </w:style>
  <w:style w:type="character" w:customStyle="1" w:styleId="PieddepageCar2">
    <w:name w:val="Pied de page Car2"/>
    <w:basedOn w:val="Policepardfaut"/>
    <w:uiPriority w:val="99"/>
    <w:semiHidden/>
    <w:rsid w:val="003A7732"/>
  </w:style>
  <w:style w:type="character" w:customStyle="1" w:styleId="ObjetducommentaireCar2">
    <w:name w:val="Objet du commentaire Car2"/>
    <w:basedOn w:val="CommentaireCar2"/>
    <w:uiPriority w:val="99"/>
    <w:semiHidden/>
    <w:rsid w:val="003A7732"/>
    <w:rPr>
      <w:b/>
      <w:bCs/>
      <w:sz w:val="20"/>
      <w:szCs w:val="20"/>
    </w:rPr>
  </w:style>
  <w:style w:type="character" w:customStyle="1" w:styleId="Corpsdetexte3Car2">
    <w:name w:val="Corps de texte 3 Car2"/>
    <w:basedOn w:val="Policepardfaut"/>
    <w:uiPriority w:val="99"/>
    <w:semiHidden/>
    <w:rsid w:val="003A7732"/>
    <w:rPr>
      <w:sz w:val="16"/>
      <w:szCs w:val="16"/>
    </w:rPr>
  </w:style>
  <w:style w:type="character" w:customStyle="1" w:styleId="Retraitcorpsdetexte2Car2">
    <w:name w:val="Retrait corps de texte 2 Car2"/>
    <w:basedOn w:val="Policepardfaut"/>
    <w:uiPriority w:val="99"/>
    <w:semiHidden/>
    <w:rsid w:val="003A7732"/>
  </w:style>
  <w:style w:type="character" w:customStyle="1" w:styleId="RetraitcorpsdetexteCar2">
    <w:name w:val="Retrait corps de texte Car2"/>
    <w:basedOn w:val="Policepardfaut"/>
    <w:uiPriority w:val="99"/>
    <w:semiHidden/>
    <w:rsid w:val="003A7732"/>
  </w:style>
  <w:style w:type="numbering" w:customStyle="1" w:styleId="Aucuneliste4">
    <w:name w:val="Aucune liste4"/>
    <w:next w:val="Aucuneliste"/>
    <w:uiPriority w:val="99"/>
    <w:semiHidden/>
    <w:unhideWhenUsed/>
    <w:rsid w:val="009512DA"/>
  </w:style>
  <w:style w:type="numbering" w:customStyle="1" w:styleId="Aucuneliste11111">
    <w:name w:val="Aucune liste11111"/>
    <w:next w:val="Aucuneliste"/>
    <w:uiPriority w:val="99"/>
    <w:semiHidden/>
    <w:unhideWhenUsed/>
    <w:rsid w:val="00B25BFC"/>
  </w:style>
  <w:style w:type="character" w:customStyle="1" w:styleId="TextedebullesCar3">
    <w:name w:val="Texte de bulles Car3"/>
    <w:basedOn w:val="Policepardfaut"/>
    <w:uiPriority w:val="99"/>
    <w:semiHidden/>
    <w:rsid w:val="00B25BFC"/>
    <w:rPr>
      <w:rFonts w:ascii="Segoe UI" w:hAnsi="Segoe UI" w:cs="Segoe UI"/>
      <w:sz w:val="18"/>
      <w:szCs w:val="18"/>
    </w:rPr>
  </w:style>
  <w:style w:type="character" w:customStyle="1" w:styleId="CommentaireCar3">
    <w:name w:val="Commentaire Car3"/>
    <w:basedOn w:val="Policepardfaut"/>
    <w:uiPriority w:val="99"/>
    <w:semiHidden/>
    <w:rsid w:val="00B25BFC"/>
    <w:rPr>
      <w:sz w:val="20"/>
      <w:szCs w:val="20"/>
    </w:rPr>
  </w:style>
  <w:style w:type="character" w:customStyle="1" w:styleId="En-tteCar3">
    <w:name w:val="En-tête Car3"/>
    <w:basedOn w:val="Policepardfaut"/>
    <w:uiPriority w:val="99"/>
    <w:semiHidden/>
    <w:rsid w:val="00B25BFC"/>
  </w:style>
  <w:style w:type="character" w:customStyle="1" w:styleId="PieddepageCar3">
    <w:name w:val="Pied de page Car3"/>
    <w:basedOn w:val="Policepardfaut"/>
    <w:uiPriority w:val="99"/>
    <w:semiHidden/>
    <w:rsid w:val="00B25BFC"/>
  </w:style>
  <w:style w:type="character" w:customStyle="1" w:styleId="ObjetducommentaireCar3">
    <w:name w:val="Objet du commentaire Car3"/>
    <w:basedOn w:val="CommentaireCar3"/>
    <w:uiPriority w:val="99"/>
    <w:semiHidden/>
    <w:rsid w:val="00B25BFC"/>
    <w:rPr>
      <w:b/>
      <w:bCs/>
      <w:sz w:val="20"/>
      <w:szCs w:val="20"/>
    </w:rPr>
  </w:style>
  <w:style w:type="character" w:customStyle="1" w:styleId="Corpsdetexte3Car3">
    <w:name w:val="Corps de texte 3 Car3"/>
    <w:basedOn w:val="Policepardfaut"/>
    <w:uiPriority w:val="99"/>
    <w:semiHidden/>
    <w:rsid w:val="00B25BFC"/>
    <w:rPr>
      <w:sz w:val="16"/>
      <w:szCs w:val="16"/>
    </w:rPr>
  </w:style>
  <w:style w:type="character" w:customStyle="1" w:styleId="Retraitcorpsdetexte2Car3">
    <w:name w:val="Retrait corps de texte 2 Car3"/>
    <w:basedOn w:val="Policepardfaut"/>
    <w:uiPriority w:val="99"/>
    <w:semiHidden/>
    <w:rsid w:val="00B25BFC"/>
  </w:style>
  <w:style w:type="character" w:customStyle="1" w:styleId="RetraitcorpsdetexteCar3">
    <w:name w:val="Retrait corps de texte Car3"/>
    <w:basedOn w:val="Policepardfaut"/>
    <w:uiPriority w:val="99"/>
    <w:semiHidden/>
    <w:rsid w:val="00B25BFC"/>
  </w:style>
  <w:style w:type="numbering" w:customStyle="1" w:styleId="Aucuneliste5">
    <w:name w:val="Aucune liste5"/>
    <w:next w:val="Aucuneliste"/>
    <w:uiPriority w:val="99"/>
    <w:semiHidden/>
    <w:unhideWhenUsed/>
    <w:rsid w:val="00B25BFC"/>
  </w:style>
  <w:style w:type="numbering" w:customStyle="1" w:styleId="Aucuneliste13">
    <w:name w:val="Aucune liste13"/>
    <w:next w:val="Aucuneliste"/>
    <w:uiPriority w:val="99"/>
    <w:semiHidden/>
    <w:unhideWhenUsed/>
    <w:rsid w:val="00B25BFC"/>
  </w:style>
  <w:style w:type="numbering" w:customStyle="1" w:styleId="NoList13">
    <w:name w:val="No List13"/>
    <w:next w:val="Aucuneliste"/>
    <w:semiHidden/>
    <w:rsid w:val="00B25BFC"/>
  </w:style>
  <w:style w:type="numbering" w:customStyle="1" w:styleId="NoList23">
    <w:name w:val="No List23"/>
    <w:next w:val="Aucuneliste"/>
    <w:uiPriority w:val="99"/>
    <w:semiHidden/>
    <w:unhideWhenUsed/>
    <w:rsid w:val="00B25BFC"/>
  </w:style>
  <w:style w:type="numbering" w:customStyle="1" w:styleId="OPSOM3">
    <w:name w:val="OPSOM3"/>
    <w:basedOn w:val="Aucuneliste"/>
    <w:rsid w:val="00B25BFC"/>
  </w:style>
  <w:style w:type="numbering" w:customStyle="1" w:styleId="OPSOMNR3">
    <w:name w:val="OPSOMNR3"/>
    <w:rsid w:val="00B25BFC"/>
  </w:style>
  <w:style w:type="numbering" w:customStyle="1" w:styleId="Listeactuelle13">
    <w:name w:val="Liste actuelle13"/>
    <w:uiPriority w:val="99"/>
    <w:rsid w:val="00B25BFC"/>
  </w:style>
  <w:style w:type="numbering" w:customStyle="1" w:styleId="Listeactuelle23">
    <w:name w:val="Liste actuelle23"/>
    <w:uiPriority w:val="99"/>
    <w:rsid w:val="00B25BFC"/>
  </w:style>
  <w:style w:type="numbering" w:customStyle="1" w:styleId="Aucuneliste112">
    <w:name w:val="Aucune liste112"/>
    <w:next w:val="Aucuneliste"/>
    <w:uiPriority w:val="99"/>
    <w:semiHidden/>
    <w:unhideWhenUsed/>
    <w:rsid w:val="00B25BFC"/>
  </w:style>
  <w:style w:type="numbering" w:customStyle="1" w:styleId="Aucuneliste1112">
    <w:name w:val="Aucune liste1112"/>
    <w:next w:val="Aucuneliste"/>
    <w:uiPriority w:val="99"/>
    <w:semiHidden/>
    <w:unhideWhenUsed/>
    <w:rsid w:val="00B25BFC"/>
  </w:style>
  <w:style w:type="numbering" w:customStyle="1" w:styleId="NoList113">
    <w:name w:val="No List113"/>
    <w:next w:val="Aucuneliste"/>
    <w:semiHidden/>
    <w:rsid w:val="00B25BFC"/>
  </w:style>
  <w:style w:type="numbering" w:customStyle="1" w:styleId="NoList213">
    <w:name w:val="No List213"/>
    <w:next w:val="Aucuneliste"/>
    <w:uiPriority w:val="99"/>
    <w:semiHidden/>
    <w:unhideWhenUsed/>
    <w:rsid w:val="00B25BFC"/>
  </w:style>
  <w:style w:type="numbering" w:customStyle="1" w:styleId="OPSOM13">
    <w:name w:val="OPSOM13"/>
    <w:basedOn w:val="Aucuneliste"/>
    <w:rsid w:val="00B25BFC"/>
  </w:style>
  <w:style w:type="numbering" w:customStyle="1" w:styleId="OPSOMNR13">
    <w:name w:val="OPSOMNR13"/>
    <w:rsid w:val="00B25BFC"/>
  </w:style>
  <w:style w:type="numbering" w:customStyle="1" w:styleId="Listeactuelle113">
    <w:name w:val="Liste actuelle113"/>
    <w:uiPriority w:val="99"/>
    <w:rsid w:val="00B25BFC"/>
  </w:style>
  <w:style w:type="numbering" w:customStyle="1" w:styleId="Listeactuelle213">
    <w:name w:val="Liste actuelle213"/>
    <w:uiPriority w:val="99"/>
    <w:rsid w:val="00B25BFC"/>
  </w:style>
  <w:style w:type="numbering" w:customStyle="1" w:styleId="Aucuneliste22">
    <w:name w:val="Aucune liste22"/>
    <w:next w:val="Aucuneliste"/>
    <w:uiPriority w:val="99"/>
    <w:semiHidden/>
    <w:unhideWhenUsed/>
    <w:rsid w:val="00B25BFC"/>
  </w:style>
  <w:style w:type="numbering" w:customStyle="1" w:styleId="NoList1112">
    <w:name w:val="No List1112"/>
    <w:next w:val="Aucuneliste"/>
    <w:semiHidden/>
    <w:rsid w:val="00B25BFC"/>
  </w:style>
  <w:style w:type="numbering" w:customStyle="1" w:styleId="NoList2112">
    <w:name w:val="No List2112"/>
    <w:next w:val="Aucuneliste"/>
    <w:uiPriority w:val="99"/>
    <w:semiHidden/>
    <w:unhideWhenUsed/>
    <w:rsid w:val="00B25BFC"/>
  </w:style>
  <w:style w:type="numbering" w:customStyle="1" w:styleId="OPSOM112">
    <w:name w:val="OPSOM112"/>
    <w:basedOn w:val="Aucuneliste"/>
    <w:rsid w:val="00B25BFC"/>
  </w:style>
  <w:style w:type="numbering" w:customStyle="1" w:styleId="OPSOMNR112">
    <w:name w:val="OPSOMNR112"/>
    <w:rsid w:val="00B25BFC"/>
  </w:style>
  <w:style w:type="numbering" w:customStyle="1" w:styleId="Listeactuelle1112">
    <w:name w:val="Liste actuelle1112"/>
    <w:uiPriority w:val="99"/>
    <w:rsid w:val="00B25BFC"/>
  </w:style>
  <w:style w:type="numbering" w:customStyle="1" w:styleId="Listeactuelle2112">
    <w:name w:val="Liste actuelle2112"/>
    <w:uiPriority w:val="99"/>
    <w:rsid w:val="00B25BFC"/>
  </w:style>
  <w:style w:type="numbering" w:customStyle="1" w:styleId="Aucuneliste31">
    <w:name w:val="Aucune liste31"/>
    <w:next w:val="Aucuneliste"/>
    <w:uiPriority w:val="99"/>
    <w:semiHidden/>
    <w:unhideWhenUsed/>
    <w:rsid w:val="00B25BFC"/>
  </w:style>
  <w:style w:type="numbering" w:customStyle="1" w:styleId="Aucuneliste121">
    <w:name w:val="Aucune liste121"/>
    <w:next w:val="Aucuneliste"/>
    <w:uiPriority w:val="99"/>
    <w:semiHidden/>
    <w:unhideWhenUsed/>
    <w:rsid w:val="00B25BFC"/>
  </w:style>
  <w:style w:type="numbering" w:customStyle="1" w:styleId="NoList121">
    <w:name w:val="No List121"/>
    <w:next w:val="Aucuneliste"/>
    <w:semiHidden/>
    <w:rsid w:val="00B25BFC"/>
  </w:style>
  <w:style w:type="numbering" w:customStyle="1" w:styleId="NoList221">
    <w:name w:val="No List221"/>
    <w:next w:val="Aucuneliste"/>
    <w:uiPriority w:val="99"/>
    <w:semiHidden/>
    <w:unhideWhenUsed/>
    <w:rsid w:val="00B25BFC"/>
  </w:style>
  <w:style w:type="numbering" w:customStyle="1" w:styleId="OPSOM21">
    <w:name w:val="OPSOM21"/>
    <w:basedOn w:val="Aucuneliste"/>
    <w:rsid w:val="00B25BFC"/>
  </w:style>
  <w:style w:type="numbering" w:customStyle="1" w:styleId="OPSOMNR21">
    <w:name w:val="OPSOMNR21"/>
    <w:rsid w:val="00B25BFC"/>
  </w:style>
  <w:style w:type="numbering" w:customStyle="1" w:styleId="Listeactuelle121">
    <w:name w:val="Liste actuelle121"/>
    <w:uiPriority w:val="99"/>
    <w:rsid w:val="00B25BFC"/>
  </w:style>
  <w:style w:type="numbering" w:customStyle="1" w:styleId="Listeactuelle221">
    <w:name w:val="Liste actuelle221"/>
    <w:uiPriority w:val="99"/>
    <w:rsid w:val="00B25BFC"/>
  </w:style>
  <w:style w:type="numbering" w:customStyle="1" w:styleId="Aucuneliste11112">
    <w:name w:val="Aucune liste11112"/>
    <w:next w:val="Aucuneliste"/>
    <w:uiPriority w:val="99"/>
    <w:semiHidden/>
    <w:unhideWhenUsed/>
    <w:rsid w:val="00B25BFC"/>
  </w:style>
  <w:style w:type="numbering" w:customStyle="1" w:styleId="Aucuneliste111111">
    <w:name w:val="Aucune liste111111"/>
    <w:next w:val="Aucuneliste"/>
    <w:uiPriority w:val="99"/>
    <w:semiHidden/>
    <w:unhideWhenUsed/>
    <w:rsid w:val="00B25BFC"/>
  </w:style>
  <w:style w:type="numbering" w:customStyle="1" w:styleId="NoList1121">
    <w:name w:val="No List1121"/>
    <w:next w:val="Aucuneliste"/>
    <w:semiHidden/>
    <w:rsid w:val="00B25BFC"/>
  </w:style>
  <w:style w:type="numbering" w:customStyle="1" w:styleId="NoList2121">
    <w:name w:val="No List2121"/>
    <w:next w:val="Aucuneliste"/>
    <w:uiPriority w:val="99"/>
    <w:semiHidden/>
    <w:unhideWhenUsed/>
    <w:rsid w:val="00B25BFC"/>
  </w:style>
  <w:style w:type="numbering" w:customStyle="1" w:styleId="OPSOM121">
    <w:name w:val="OPSOM121"/>
    <w:basedOn w:val="Aucuneliste"/>
    <w:rsid w:val="00B25BFC"/>
  </w:style>
  <w:style w:type="numbering" w:customStyle="1" w:styleId="OPSOMNR121">
    <w:name w:val="OPSOMNR121"/>
    <w:rsid w:val="00B25BFC"/>
  </w:style>
  <w:style w:type="numbering" w:customStyle="1" w:styleId="Listeactuelle1121">
    <w:name w:val="Liste actuelle1121"/>
    <w:uiPriority w:val="99"/>
    <w:rsid w:val="00B25BFC"/>
  </w:style>
  <w:style w:type="numbering" w:customStyle="1" w:styleId="Listeactuelle2121">
    <w:name w:val="Liste actuelle2121"/>
    <w:uiPriority w:val="99"/>
    <w:rsid w:val="00B25BFC"/>
  </w:style>
  <w:style w:type="numbering" w:customStyle="1" w:styleId="Aucuneliste211">
    <w:name w:val="Aucune liste211"/>
    <w:next w:val="Aucuneliste"/>
    <w:uiPriority w:val="99"/>
    <w:semiHidden/>
    <w:unhideWhenUsed/>
    <w:rsid w:val="00B25BFC"/>
  </w:style>
  <w:style w:type="numbering" w:customStyle="1" w:styleId="NoList11111">
    <w:name w:val="No List11111"/>
    <w:next w:val="Aucuneliste"/>
    <w:semiHidden/>
    <w:rsid w:val="00B25BFC"/>
  </w:style>
  <w:style w:type="numbering" w:customStyle="1" w:styleId="NoList21111">
    <w:name w:val="No List21111"/>
    <w:next w:val="Aucuneliste"/>
    <w:uiPriority w:val="99"/>
    <w:semiHidden/>
    <w:unhideWhenUsed/>
    <w:rsid w:val="00B25BFC"/>
  </w:style>
  <w:style w:type="numbering" w:customStyle="1" w:styleId="OPSOM1111">
    <w:name w:val="OPSOM1111"/>
    <w:basedOn w:val="Aucuneliste"/>
    <w:rsid w:val="00B25BFC"/>
  </w:style>
  <w:style w:type="numbering" w:customStyle="1" w:styleId="OPSOMNR1111">
    <w:name w:val="OPSOMNR1111"/>
    <w:rsid w:val="00B25BFC"/>
  </w:style>
  <w:style w:type="numbering" w:customStyle="1" w:styleId="Listeactuelle11111">
    <w:name w:val="Liste actuelle11111"/>
    <w:uiPriority w:val="99"/>
    <w:rsid w:val="00B25BFC"/>
  </w:style>
  <w:style w:type="numbering" w:customStyle="1" w:styleId="Listeactuelle21111">
    <w:name w:val="Liste actuelle21111"/>
    <w:uiPriority w:val="99"/>
    <w:rsid w:val="00B25BFC"/>
  </w:style>
  <w:style w:type="numbering" w:customStyle="1" w:styleId="Aucuneliste41">
    <w:name w:val="Aucune liste41"/>
    <w:next w:val="Aucuneliste"/>
    <w:uiPriority w:val="99"/>
    <w:semiHidden/>
    <w:unhideWhenUsed/>
    <w:rsid w:val="00B25BFC"/>
  </w:style>
  <w:style w:type="numbering" w:customStyle="1" w:styleId="Aucuneliste6">
    <w:name w:val="Aucune liste6"/>
    <w:next w:val="Aucuneliste"/>
    <w:uiPriority w:val="99"/>
    <w:semiHidden/>
    <w:unhideWhenUsed/>
    <w:rsid w:val="0064575D"/>
  </w:style>
  <w:style w:type="numbering" w:customStyle="1" w:styleId="Aucuneliste14">
    <w:name w:val="Aucune liste14"/>
    <w:next w:val="Aucuneliste"/>
    <w:uiPriority w:val="99"/>
    <w:semiHidden/>
    <w:unhideWhenUsed/>
    <w:rsid w:val="0064575D"/>
  </w:style>
  <w:style w:type="numbering" w:customStyle="1" w:styleId="NoList14">
    <w:name w:val="No List14"/>
    <w:next w:val="Aucuneliste"/>
    <w:semiHidden/>
    <w:rsid w:val="0064575D"/>
  </w:style>
  <w:style w:type="numbering" w:customStyle="1" w:styleId="NoList24">
    <w:name w:val="No List24"/>
    <w:next w:val="Aucuneliste"/>
    <w:uiPriority w:val="99"/>
    <w:semiHidden/>
    <w:unhideWhenUsed/>
    <w:rsid w:val="0064575D"/>
  </w:style>
  <w:style w:type="numbering" w:customStyle="1" w:styleId="OPSOM4">
    <w:name w:val="OPSOM4"/>
    <w:basedOn w:val="Aucuneliste"/>
    <w:rsid w:val="0064575D"/>
  </w:style>
  <w:style w:type="numbering" w:customStyle="1" w:styleId="OPSOMNR4">
    <w:name w:val="OPSOMNR4"/>
    <w:rsid w:val="0064575D"/>
  </w:style>
  <w:style w:type="numbering" w:customStyle="1" w:styleId="Listeactuelle14">
    <w:name w:val="Liste actuelle14"/>
    <w:uiPriority w:val="99"/>
    <w:rsid w:val="0064575D"/>
  </w:style>
  <w:style w:type="numbering" w:customStyle="1" w:styleId="Listeactuelle24">
    <w:name w:val="Liste actuelle24"/>
    <w:uiPriority w:val="99"/>
    <w:rsid w:val="0064575D"/>
  </w:style>
  <w:style w:type="numbering" w:customStyle="1" w:styleId="Aucuneliste113">
    <w:name w:val="Aucune liste113"/>
    <w:next w:val="Aucuneliste"/>
    <w:uiPriority w:val="99"/>
    <w:semiHidden/>
    <w:unhideWhenUsed/>
    <w:rsid w:val="0064575D"/>
  </w:style>
  <w:style w:type="numbering" w:customStyle="1" w:styleId="Aucuneliste1113">
    <w:name w:val="Aucune liste1113"/>
    <w:next w:val="Aucuneliste"/>
    <w:uiPriority w:val="99"/>
    <w:semiHidden/>
    <w:unhideWhenUsed/>
    <w:rsid w:val="0064575D"/>
  </w:style>
  <w:style w:type="numbering" w:customStyle="1" w:styleId="NoList114">
    <w:name w:val="No List114"/>
    <w:next w:val="Aucuneliste"/>
    <w:semiHidden/>
    <w:rsid w:val="0064575D"/>
  </w:style>
  <w:style w:type="numbering" w:customStyle="1" w:styleId="NoList214">
    <w:name w:val="No List214"/>
    <w:next w:val="Aucuneliste"/>
    <w:uiPriority w:val="99"/>
    <w:semiHidden/>
    <w:unhideWhenUsed/>
    <w:rsid w:val="0064575D"/>
  </w:style>
  <w:style w:type="numbering" w:customStyle="1" w:styleId="OPSOM14">
    <w:name w:val="OPSOM14"/>
    <w:basedOn w:val="Aucuneliste"/>
    <w:rsid w:val="0064575D"/>
  </w:style>
  <w:style w:type="numbering" w:customStyle="1" w:styleId="OPSOMNR14">
    <w:name w:val="OPSOMNR14"/>
    <w:rsid w:val="0064575D"/>
  </w:style>
  <w:style w:type="numbering" w:customStyle="1" w:styleId="Listeactuelle114">
    <w:name w:val="Liste actuelle114"/>
    <w:uiPriority w:val="99"/>
    <w:rsid w:val="0064575D"/>
  </w:style>
  <w:style w:type="numbering" w:customStyle="1" w:styleId="Listeactuelle214">
    <w:name w:val="Liste actuelle214"/>
    <w:uiPriority w:val="99"/>
    <w:rsid w:val="0064575D"/>
  </w:style>
  <w:style w:type="numbering" w:customStyle="1" w:styleId="Aucuneliste23">
    <w:name w:val="Aucune liste23"/>
    <w:next w:val="Aucuneliste"/>
    <w:uiPriority w:val="99"/>
    <w:semiHidden/>
    <w:unhideWhenUsed/>
    <w:rsid w:val="0064575D"/>
  </w:style>
  <w:style w:type="numbering" w:customStyle="1" w:styleId="NoList1113">
    <w:name w:val="No List1113"/>
    <w:next w:val="Aucuneliste"/>
    <w:semiHidden/>
    <w:rsid w:val="0064575D"/>
  </w:style>
  <w:style w:type="numbering" w:customStyle="1" w:styleId="NoList2113">
    <w:name w:val="No List2113"/>
    <w:next w:val="Aucuneliste"/>
    <w:uiPriority w:val="99"/>
    <w:semiHidden/>
    <w:unhideWhenUsed/>
    <w:rsid w:val="0064575D"/>
  </w:style>
  <w:style w:type="numbering" w:customStyle="1" w:styleId="OPSOM113">
    <w:name w:val="OPSOM113"/>
    <w:basedOn w:val="Aucuneliste"/>
    <w:rsid w:val="0064575D"/>
  </w:style>
  <w:style w:type="numbering" w:customStyle="1" w:styleId="OPSOMNR113">
    <w:name w:val="OPSOMNR113"/>
    <w:rsid w:val="0064575D"/>
  </w:style>
  <w:style w:type="numbering" w:customStyle="1" w:styleId="Listeactuelle1113">
    <w:name w:val="Liste actuelle1113"/>
    <w:uiPriority w:val="99"/>
    <w:rsid w:val="0064575D"/>
  </w:style>
  <w:style w:type="numbering" w:customStyle="1" w:styleId="Listeactuelle2113">
    <w:name w:val="Liste actuelle2113"/>
    <w:uiPriority w:val="99"/>
    <w:rsid w:val="0064575D"/>
  </w:style>
  <w:style w:type="numbering" w:customStyle="1" w:styleId="Aucuneliste32">
    <w:name w:val="Aucune liste32"/>
    <w:next w:val="Aucuneliste"/>
    <w:uiPriority w:val="99"/>
    <w:semiHidden/>
    <w:unhideWhenUsed/>
    <w:rsid w:val="0064575D"/>
  </w:style>
  <w:style w:type="numbering" w:customStyle="1" w:styleId="Aucuneliste122">
    <w:name w:val="Aucune liste122"/>
    <w:next w:val="Aucuneliste"/>
    <w:uiPriority w:val="99"/>
    <w:semiHidden/>
    <w:unhideWhenUsed/>
    <w:rsid w:val="0064575D"/>
  </w:style>
  <w:style w:type="numbering" w:customStyle="1" w:styleId="NoList122">
    <w:name w:val="No List122"/>
    <w:next w:val="Aucuneliste"/>
    <w:semiHidden/>
    <w:rsid w:val="0064575D"/>
  </w:style>
  <w:style w:type="numbering" w:customStyle="1" w:styleId="NoList222">
    <w:name w:val="No List222"/>
    <w:next w:val="Aucuneliste"/>
    <w:uiPriority w:val="99"/>
    <w:semiHidden/>
    <w:unhideWhenUsed/>
    <w:rsid w:val="0064575D"/>
  </w:style>
  <w:style w:type="numbering" w:customStyle="1" w:styleId="OPSOM22">
    <w:name w:val="OPSOM22"/>
    <w:basedOn w:val="Aucuneliste"/>
    <w:rsid w:val="0064575D"/>
  </w:style>
  <w:style w:type="numbering" w:customStyle="1" w:styleId="OPSOMNR22">
    <w:name w:val="OPSOMNR22"/>
    <w:rsid w:val="0064575D"/>
  </w:style>
  <w:style w:type="numbering" w:customStyle="1" w:styleId="Listeactuelle122">
    <w:name w:val="Liste actuelle122"/>
    <w:uiPriority w:val="99"/>
    <w:rsid w:val="0064575D"/>
  </w:style>
  <w:style w:type="numbering" w:customStyle="1" w:styleId="Listeactuelle222">
    <w:name w:val="Liste actuelle222"/>
    <w:uiPriority w:val="99"/>
    <w:rsid w:val="0064575D"/>
  </w:style>
  <w:style w:type="numbering" w:customStyle="1" w:styleId="Aucuneliste11113">
    <w:name w:val="Aucune liste11113"/>
    <w:next w:val="Aucuneliste"/>
    <w:uiPriority w:val="99"/>
    <w:semiHidden/>
    <w:unhideWhenUsed/>
    <w:rsid w:val="0064575D"/>
  </w:style>
  <w:style w:type="numbering" w:customStyle="1" w:styleId="Aucuneliste111112">
    <w:name w:val="Aucune liste111112"/>
    <w:next w:val="Aucuneliste"/>
    <w:uiPriority w:val="99"/>
    <w:semiHidden/>
    <w:unhideWhenUsed/>
    <w:rsid w:val="0064575D"/>
  </w:style>
  <w:style w:type="numbering" w:customStyle="1" w:styleId="NoList1122">
    <w:name w:val="No List1122"/>
    <w:next w:val="Aucuneliste"/>
    <w:semiHidden/>
    <w:rsid w:val="0064575D"/>
  </w:style>
  <w:style w:type="numbering" w:customStyle="1" w:styleId="NoList2122">
    <w:name w:val="No List2122"/>
    <w:next w:val="Aucuneliste"/>
    <w:uiPriority w:val="99"/>
    <w:semiHidden/>
    <w:unhideWhenUsed/>
    <w:rsid w:val="0064575D"/>
  </w:style>
  <w:style w:type="numbering" w:customStyle="1" w:styleId="OPSOM122">
    <w:name w:val="OPSOM122"/>
    <w:basedOn w:val="Aucuneliste"/>
    <w:rsid w:val="0064575D"/>
  </w:style>
  <w:style w:type="numbering" w:customStyle="1" w:styleId="OPSOMNR122">
    <w:name w:val="OPSOMNR122"/>
    <w:rsid w:val="0064575D"/>
  </w:style>
  <w:style w:type="numbering" w:customStyle="1" w:styleId="Listeactuelle1122">
    <w:name w:val="Liste actuelle1122"/>
    <w:uiPriority w:val="99"/>
    <w:rsid w:val="0064575D"/>
  </w:style>
  <w:style w:type="numbering" w:customStyle="1" w:styleId="Listeactuelle2122">
    <w:name w:val="Liste actuelle2122"/>
    <w:uiPriority w:val="99"/>
    <w:rsid w:val="0064575D"/>
  </w:style>
  <w:style w:type="numbering" w:customStyle="1" w:styleId="Aucuneliste212">
    <w:name w:val="Aucune liste212"/>
    <w:next w:val="Aucuneliste"/>
    <w:uiPriority w:val="99"/>
    <w:semiHidden/>
    <w:unhideWhenUsed/>
    <w:rsid w:val="0064575D"/>
  </w:style>
  <w:style w:type="numbering" w:customStyle="1" w:styleId="NoList11112">
    <w:name w:val="No List11112"/>
    <w:next w:val="Aucuneliste"/>
    <w:semiHidden/>
    <w:rsid w:val="0064575D"/>
  </w:style>
  <w:style w:type="numbering" w:customStyle="1" w:styleId="NoList21112">
    <w:name w:val="No List21112"/>
    <w:next w:val="Aucuneliste"/>
    <w:uiPriority w:val="99"/>
    <w:semiHidden/>
    <w:unhideWhenUsed/>
    <w:rsid w:val="0064575D"/>
  </w:style>
  <w:style w:type="numbering" w:customStyle="1" w:styleId="OPSOM1112">
    <w:name w:val="OPSOM1112"/>
    <w:basedOn w:val="Aucuneliste"/>
    <w:rsid w:val="0064575D"/>
  </w:style>
  <w:style w:type="numbering" w:customStyle="1" w:styleId="OPSOMNR1112">
    <w:name w:val="OPSOMNR1112"/>
    <w:rsid w:val="0064575D"/>
  </w:style>
  <w:style w:type="numbering" w:customStyle="1" w:styleId="Listeactuelle11112">
    <w:name w:val="Liste actuelle11112"/>
    <w:uiPriority w:val="99"/>
    <w:rsid w:val="0064575D"/>
  </w:style>
  <w:style w:type="numbering" w:customStyle="1" w:styleId="Listeactuelle21112">
    <w:name w:val="Liste actuelle21112"/>
    <w:uiPriority w:val="99"/>
    <w:rsid w:val="0064575D"/>
  </w:style>
  <w:style w:type="numbering" w:customStyle="1" w:styleId="Aucuneliste42">
    <w:name w:val="Aucune liste42"/>
    <w:next w:val="Aucuneliste"/>
    <w:uiPriority w:val="99"/>
    <w:semiHidden/>
    <w:unhideWhenUsed/>
    <w:rsid w:val="0064575D"/>
  </w:style>
  <w:style w:type="numbering" w:customStyle="1" w:styleId="Aucuneliste1111111">
    <w:name w:val="Aucune liste1111111"/>
    <w:next w:val="Aucuneliste"/>
    <w:uiPriority w:val="99"/>
    <w:semiHidden/>
    <w:unhideWhenUsed/>
    <w:rsid w:val="0064575D"/>
  </w:style>
  <w:style w:type="numbering" w:customStyle="1" w:styleId="Aucuneliste51">
    <w:name w:val="Aucune liste51"/>
    <w:next w:val="Aucuneliste"/>
    <w:uiPriority w:val="99"/>
    <w:semiHidden/>
    <w:unhideWhenUsed/>
    <w:rsid w:val="0064575D"/>
  </w:style>
  <w:style w:type="numbering" w:customStyle="1" w:styleId="Aucuneliste131">
    <w:name w:val="Aucune liste131"/>
    <w:next w:val="Aucuneliste"/>
    <w:uiPriority w:val="99"/>
    <w:semiHidden/>
    <w:unhideWhenUsed/>
    <w:rsid w:val="0064575D"/>
  </w:style>
  <w:style w:type="numbering" w:customStyle="1" w:styleId="NoList131">
    <w:name w:val="No List131"/>
    <w:next w:val="Aucuneliste"/>
    <w:semiHidden/>
    <w:rsid w:val="0064575D"/>
  </w:style>
  <w:style w:type="numbering" w:customStyle="1" w:styleId="NoList231">
    <w:name w:val="No List231"/>
    <w:next w:val="Aucuneliste"/>
    <w:uiPriority w:val="99"/>
    <w:semiHidden/>
    <w:unhideWhenUsed/>
    <w:rsid w:val="0064575D"/>
  </w:style>
  <w:style w:type="numbering" w:customStyle="1" w:styleId="OPSOM31">
    <w:name w:val="OPSOM31"/>
    <w:basedOn w:val="Aucuneliste"/>
    <w:rsid w:val="0064575D"/>
  </w:style>
  <w:style w:type="numbering" w:customStyle="1" w:styleId="OPSOMNR31">
    <w:name w:val="OPSOMNR31"/>
    <w:rsid w:val="0064575D"/>
  </w:style>
  <w:style w:type="numbering" w:customStyle="1" w:styleId="Listeactuelle131">
    <w:name w:val="Liste actuelle131"/>
    <w:uiPriority w:val="99"/>
    <w:rsid w:val="0064575D"/>
  </w:style>
  <w:style w:type="numbering" w:customStyle="1" w:styleId="Listeactuelle231">
    <w:name w:val="Liste actuelle231"/>
    <w:uiPriority w:val="99"/>
    <w:rsid w:val="0064575D"/>
  </w:style>
  <w:style w:type="numbering" w:customStyle="1" w:styleId="Aucuneliste1121">
    <w:name w:val="Aucune liste1121"/>
    <w:next w:val="Aucuneliste"/>
    <w:uiPriority w:val="99"/>
    <w:semiHidden/>
    <w:unhideWhenUsed/>
    <w:rsid w:val="0064575D"/>
  </w:style>
  <w:style w:type="numbering" w:customStyle="1" w:styleId="Aucuneliste11121">
    <w:name w:val="Aucune liste11121"/>
    <w:next w:val="Aucuneliste"/>
    <w:uiPriority w:val="99"/>
    <w:semiHidden/>
    <w:unhideWhenUsed/>
    <w:rsid w:val="0064575D"/>
  </w:style>
  <w:style w:type="numbering" w:customStyle="1" w:styleId="NoList1131">
    <w:name w:val="No List1131"/>
    <w:next w:val="Aucuneliste"/>
    <w:semiHidden/>
    <w:rsid w:val="0064575D"/>
  </w:style>
  <w:style w:type="numbering" w:customStyle="1" w:styleId="NoList2131">
    <w:name w:val="No List2131"/>
    <w:next w:val="Aucuneliste"/>
    <w:uiPriority w:val="99"/>
    <w:semiHidden/>
    <w:unhideWhenUsed/>
    <w:rsid w:val="0064575D"/>
  </w:style>
  <w:style w:type="numbering" w:customStyle="1" w:styleId="OPSOM131">
    <w:name w:val="OPSOM131"/>
    <w:basedOn w:val="Aucuneliste"/>
    <w:rsid w:val="0064575D"/>
  </w:style>
  <w:style w:type="numbering" w:customStyle="1" w:styleId="OPSOMNR131">
    <w:name w:val="OPSOMNR131"/>
    <w:rsid w:val="0064575D"/>
  </w:style>
  <w:style w:type="numbering" w:customStyle="1" w:styleId="Listeactuelle1131">
    <w:name w:val="Liste actuelle1131"/>
    <w:uiPriority w:val="99"/>
    <w:rsid w:val="0064575D"/>
  </w:style>
  <w:style w:type="numbering" w:customStyle="1" w:styleId="Listeactuelle2131">
    <w:name w:val="Liste actuelle2131"/>
    <w:uiPriority w:val="99"/>
    <w:rsid w:val="0064575D"/>
  </w:style>
  <w:style w:type="numbering" w:customStyle="1" w:styleId="Aucuneliste221">
    <w:name w:val="Aucune liste221"/>
    <w:next w:val="Aucuneliste"/>
    <w:uiPriority w:val="99"/>
    <w:semiHidden/>
    <w:unhideWhenUsed/>
    <w:rsid w:val="0064575D"/>
  </w:style>
  <w:style w:type="numbering" w:customStyle="1" w:styleId="NoList11121">
    <w:name w:val="No List11121"/>
    <w:next w:val="Aucuneliste"/>
    <w:semiHidden/>
    <w:rsid w:val="0064575D"/>
  </w:style>
  <w:style w:type="numbering" w:customStyle="1" w:styleId="NoList21121">
    <w:name w:val="No List21121"/>
    <w:next w:val="Aucuneliste"/>
    <w:uiPriority w:val="99"/>
    <w:semiHidden/>
    <w:unhideWhenUsed/>
    <w:rsid w:val="0064575D"/>
  </w:style>
  <w:style w:type="numbering" w:customStyle="1" w:styleId="OPSOM1121">
    <w:name w:val="OPSOM1121"/>
    <w:basedOn w:val="Aucuneliste"/>
    <w:rsid w:val="0064575D"/>
  </w:style>
  <w:style w:type="numbering" w:customStyle="1" w:styleId="OPSOMNR1121">
    <w:name w:val="OPSOMNR1121"/>
    <w:rsid w:val="0064575D"/>
  </w:style>
  <w:style w:type="numbering" w:customStyle="1" w:styleId="Listeactuelle11121">
    <w:name w:val="Liste actuelle11121"/>
    <w:uiPriority w:val="99"/>
    <w:rsid w:val="0064575D"/>
  </w:style>
  <w:style w:type="numbering" w:customStyle="1" w:styleId="Listeactuelle21121">
    <w:name w:val="Liste actuelle21121"/>
    <w:uiPriority w:val="99"/>
    <w:rsid w:val="0064575D"/>
  </w:style>
  <w:style w:type="numbering" w:customStyle="1" w:styleId="Aucuneliste311">
    <w:name w:val="Aucune liste311"/>
    <w:next w:val="Aucuneliste"/>
    <w:uiPriority w:val="99"/>
    <w:semiHidden/>
    <w:unhideWhenUsed/>
    <w:rsid w:val="0064575D"/>
  </w:style>
  <w:style w:type="numbering" w:customStyle="1" w:styleId="Aucuneliste1211">
    <w:name w:val="Aucune liste1211"/>
    <w:next w:val="Aucuneliste"/>
    <w:uiPriority w:val="99"/>
    <w:semiHidden/>
    <w:unhideWhenUsed/>
    <w:rsid w:val="0064575D"/>
  </w:style>
  <w:style w:type="numbering" w:customStyle="1" w:styleId="NoList1211">
    <w:name w:val="No List1211"/>
    <w:next w:val="Aucuneliste"/>
    <w:semiHidden/>
    <w:rsid w:val="0064575D"/>
  </w:style>
  <w:style w:type="numbering" w:customStyle="1" w:styleId="NoList2211">
    <w:name w:val="No List2211"/>
    <w:next w:val="Aucuneliste"/>
    <w:uiPriority w:val="99"/>
    <w:semiHidden/>
    <w:unhideWhenUsed/>
    <w:rsid w:val="0064575D"/>
  </w:style>
  <w:style w:type="numbering" w:customStyle="1" w:styleId="OPSOM211">
    <w:name w:val="OPSOM211"/>
    <w:basedOn w:val="Aucuneliste"/>
    <w:rsid w:val="0064575D"/>
  </w:style>
  <w:style w:type="numbering" w:customStyle="1" w:styleId="OPSOMNR211">
    <w:name w:val="OPSOMNR211"/>
    <w:rsid w:val="0064575D"/>
  </w:style>
  <w:style w:type="numbering" w:customStyle="1" w:styleId="Listeactuelle1211">
    <w:name w:val="Liste actuelle1211"/>
    <w:uiPriority w:val="99"/>
    <w:rsid w:val="0064575D"/>
  </w:style>
  <w:style w:type="numbering" w:customStyle="1" w:styleId="Listeactuelle2211">
    <w:name w:val="Liste actuelle2211"/>
    <w:uiPriority w:val="99"/>
    <w:rsid w:val="0064575D"/>
  </w:style>
  <w:style w:type="numbering" w:customStyle="1" w:styleId="Aucuneliste111121">
    <w:name w:val="Aucune liste111121"/>
    <w:next w:val="Aucuneliste"/>
    <w:uiPriority w:val="99"/>
    <w:semiHidden/>
    <w:unhideWhenUsed/>
    <w:rsid w:val="0064575D"/>
  </w:style>
  <w:style w:type="numbering" w:customStyle="1" w:styleId="Aucuneliste11111111">
    <w:name w:val="Aucune liste11111111"/>
    <w:next w:val="Aucuneliste"/>
    <w:uiPriority w:val="99"/>
    <w:semiHidden/>
    <w:unhideWhenUsed/>
    <w:rsid w:val="0064575D"/>
  </w:style>
  <w:style w:type="numbering" w:customStyle="1" w:styleId="NoList11211">
    <w:name w:val="No List11211"/>
    <w:next w:val="Aucuneliste"/>
    <w:semiHidden/>
    <w:rsid w:val="0064575D"/>
  </w:style>
  <w:style w:type="numbering" w:customStyle="1" w:styleId="NoList21211">
    <w:name w:val="No List21211"/>
    <w:next w:val="Aucuneliste"/>
    <w:uiPriority w:val="99"/>
    <w:semiHidden/>
    <w:unhideWhenUsed/>
    <w:rsid w:val="0064575D"/>
  </w:style>
  <w:style w:type="numbering" w:customStyle="1" w:styleId="OPSOM1211">
    <w:name w:val="OPSOM1211"/>
    <w:basedOn w:val="Aucuneliste"/>
    <w:rsid w:val="0064575D"/>
  </w:style>
  <w:style w:type="numbering" w:customStyle="1" w:styleId="OPSOMNR1211">
    <w:name w:val="OPSOMNR1211"/>
    <w:rsid w:val="0064575D"/>
  </w:style>
  <w:style w:type="numbering" w:customStyle="1" w:styleId="Listeactuelle11211">
    <w:name w:val="Liste actuelle11211"/>
    <w:uiPriority w:val="99"/>
    <w:rsid w:val="0064575D"/>
  </w:style>
  <w:style w:type="numbering" w:customStyle="1" w:styleId="Listeactuelle21211">
    <w:name w:val="Liste actuelle21211"/>
    <w:uiPriority w:val="99"/>
    <w:rsid w:val="0064575D"/>
  </w:style>
  <w:style w:type="numbering" w:customStyle="1" w:styleId="Aucuneliste2111">
    <w:name w:val="Aucune liste2111"/>
    <w:next w:val="Aucuneliste"/>
    <w:uiPriority w:val="99"/>
    <w:semiHidden/>
    <w:unhideWhenUsed/>
    <w:rsid w:val="0064575D"/>
  </w:style>
  <w:style w:type="numbering" w:customStyle="1" w:styleId="NoList111111">
    <w:name w:val="No List111111"/>
    <w:next w:val="Aucuneliste"/>
    <w:semiHidden/>
    <w:rsid w:val="0064575D"/>
  </w:style>
  <w:style w:type="numbering" w:customStyle="1" w:styleId="NoList211111">
    <w:name w:val="No List211111"/>
    <w:next w:val="Aucuneliste"/>
    <w:uiPriority w:val="99"/>
    <w:semiHidden/>
    <w:unhideWhenUsed/>
    <w:rsid w:val="0064575D"/>
  </w:style>
  <w:style w:type="numbering" w:customStyle="1" w:styleId="OPSOM11111">
    <w:name w:val="OPSOM11111"/>
    <w:basedOn w:val="Aucuneliste"/>
    <w:rsid w:val="0064575D"/>
  </w:style>
  <w:style w:type="numbering" w:customStyle="1" w:styleId="OPSOMNR11111">
    <w:name w:val="OPSOMNR11111"/>
    <w:rsid w:val="0064575D"/>
  </w:style>
  <w:style w:type="numbering" w:customStyle="1" w:styleId="Listeactuelle111111">
    <w:name w:val="Liste actuelle111111"/>
    <w:uiPriority w:val="99"/>
    <w:rsid w:val="0064575D"/>
  </w:style>
  <w:style w:type="numbering" w:customStyle="1" w:styleId="Listeactuelle211111">
    <w:name w:val="Liste actuelle211111"/>
    <w:uiPriority w:val="99"/>
    <w:rsid w:val="0064575D"/>
  </w:style>
  <w:style w:type="numbering" w:customStyle="1" w:styleId="Aucuneliste411">
    <w:name w:val="Aucune liste411"/>
    <w:next w:val="Aucuneliste"/>
    <w:uiPriority w:val="99"/>
    <w:semiHidden/>
    <w:unhideWhenUsed/>
    <w:rsid w:val="0064575D"/>
  </w:style>
  <w:style w:type="character" w:customStyle="1" w:styleId="TextedebullesCar4">
    <w:name w:val="Texte de bulles Car4"/>
    <w:basedOn w:val="Policepardfaut"/>
    <w:uiPriority w:val="99"/>
    <w:semiHidden/>
    <w:rsid w:val="0064575D"/>
    <w:rPr>
      <w:rFonts w:ascii="Segoe UI" w:hAnsi="Segoe UI" w:cs="Segoe UI"/>
      <w:sz w:val="18"/>
      <w:szCs w:val="18"/>
    </w:rPr>
  </w:style>
  <w:style w:type="character" w:customStyle="1" w:styleId="CommentaireCar4">
    <w:name w:val="Commentaire Car4"/>
    <w:basedOn w:val="Policepardfaut"/>
    <w:uiPriority w:val="99"/>
    <w:semiHidden/>
    <w:rsid w:val="0064575D"/>
    <w:rPr>
      <w:sz w:val="20"/>
      <w:szCs w:val="20"/>
    </w:rPr>
  </w:style>
  <w:style w:type="character" w:customStyle="1" w:styleId="En-tteCar4">
    <w:name w:val="En-tête Car4"/>
    <w:basedOn w:val="Policepardfaut"/>
    <w:uiPriority w:val="99"/>
    <w:semiHidden/>
    <w:rsid w:val="0064575D"/>
  </w:style>
  <w:style w:type="character" w:customStyle="1" w:styleId="PieddepageCar4">
    <w:name w:val="Pied de page Car4"/>
    <w:basedOn w:val="Policepardfaut"/>
    <w:uiPriority w:val="99"/>
    <w:semiHidden/>
    <w:rsid w:val="0064575D"/>
  </w:style>
  <w:style w:type="character" w:customStyle="1" w:styleId="ObjetducommentaireCar4">
    <w:name w:val="Objet du commentaire Car4"/>
    <w:basedOn w:val="CommentaireCar4"/>
    <w:uiPriority w:val="99"/>
    <w:semiHidden/>
    <w:rsid w:val="0064575D"/>
    <w:rPr>
      <w:b/>
      <w:bCs/>
      <w:sz w:val="20"/>
      <w:szCs w:val="20"/>
    </w:rPr>
  </w:style>
  <w:style w:type="character" w:customStyle="1" w:styleId="Corpsdetexte3Car4">
    <w:name w:val="Corps de texte 3 Car4"/>
    <w:basedOn w:val="Policepardfaut"/>
    <w:uiPriority w:val="99"/>
    <w:semiHidden/>
    <w:rsid w:val="0064575D"/>
    <w:rPr>
      <w:sz w:val="16"/>
      <w:szCs w:val="16"/>
    </w:rPr>
  </w:style>
  <w:style w:type="character" w:customStyle="1" w:styleId="Retraitcorpsdetexte2Car4">
    <w:name w:val="Retrait corps de texte 2 Car4"/>
    <w:basedOn w:val="Policepardfaut"/>
    <w:uiPriority w:val="99"/>
    <w:semiHidden/>
    <w:rsid w:val="0064575D"/>
  </w:style>
  <w:style w:type="character" w:customStyle="1" w:styleId="RetraitcorpsdetexteCar4">
    <w:name w:val="Retrait corps de texte Car4"/>
    <w:basedOn w:val="Policepardfaut"/>
    <w:uiPriority w:val="99"/>
    <w:semiHidden/>
    <w:rsid w:val="0064575D"/>
  </w:style>
  <w:style w:type="numbering" w:customStyle="1" w:styleId="Aucuneliste7">
    <w:name w:val="Aucune liste7"/>
    <w:next w:val="Aucuneliste"/>
    <w:uiPriority w:val="99"/>
    <w:semiHidden/>
    <w:unhideWhenUsed/>
    <w:rsid w:val="003E456F"/>
  </w:style>
  <w:style w:type="numbering" w:customStyle="1" w:styleId="Aucuneliste15">
    <w:name w:val="Aucune liste15"/>
    <w:next w:val="Aucuneliste"/>
    <w:uiPriority w:val="99"/>
    <w:semiHidden/>
    <w:unhideWhenUsed/>
    <w:rsid w:val="003E456F"/>
  </w:style>
  <w:style w:type="numbering" w:customStyle="1" w:styleId="NoList15">
    <w:name w:val="No List15"/>
    <w:next w:val="Aucuneliste"/>
    <w:semiHidden/>
    <w:rsid w:val="003E456F"/>
  </w:style>
  <w:style w:type="numbering" w:customStyle="1" w:styleId="NoList25">
    <w:name w:val="No List25"/>
    <w:next w:val="Aucuneliste"/>
    <w:uiPriority w:val="99"/>
    <w:semiHidden/>
    <w:unhideWhenUsed/>
    <w:rsid w:val="003E456F"/>
  </w:style>
  <w:style w:type="numbering" w:customStyle="1" w:styleId="OPSOM5">
    <w:name w:val="OPSOM5"/>
    <w:basedOn w:val="Aucuneliste"/>
    <w:rsid w:val="003E456F"/>
  </w:style>
  <w:style w:type="numbering" w:customStyle="1" w:styleId="OPSOMNR5">
    <w:name w:val="OPSOMNR5"/>
    <w:rsid w:val="003E456F"/>
  </w:style>
  <w:style w:type="numbering" w:customStyle="1" w:styleId="Listeactuelle15">
    <w:name w:val="Liste actuelle15"/>
    <w:uiPriority w:val="99"/>
    <w:rsid w:val="003E456F"/>
  </w:style>
  <w:style w:type="numbering" w:customStyle="1" w:styleId="Listeactuelle25">
    <w:name w:val="Liste actuelle25"/>
    <w:uiPriority w:val="99"/>
    <w:rsid w:val="003E456F"/>
  </w:style>
  <w:style w:type="numbering" w:customStyle="1" w:styleId="Aucuneliste114">
    <w:name w:val="Aucune liste114"/>
    <w:next w:val="Aucuneliste"/>
    <w:uiPriority w:val="99"/>
    <w:semiHidden/>
    <w:unhideWhenUsed/>
    <w:rsid w:val="003E456F"/>
  </w:style>
  <w:style w:type="numbering" w:customStyle="1" w:styleId="Aucuneliste1114">
    <w:name w:val="Aucune liste1114"/>
    <w:next w:val="Aucuneliste"/>
    <w:uiPriority w:val="99"/>
    <w:semiHidden/>
    <w:unhideWhenUsed/>
    <w:rsid w:val="003E456F"/>
  </w:style>
  <w:style w:type="numbering" w:customStyle="1" w:styleId="NoList115">
    <w:name w:val="No List115"/>
    <w:next w:val="Aucuneliste"/>
    <w:semiHidden/>
    <w:rsid w:val="003E456F"/>
  </w:style>
  <w:style w:type="numbering" w:customStyle="1" w:styleId="NoList215">
    <w:name w:val="No List215"/>
    <w:next w:val="Aucuneliste"/>
    <w:uiPriority w:val="99"/>
    <w:semiHidden/>
    <w:unhideWhenUsed/>
    <w:rsid w:val="003E456F"/>
  </w:style>
  <w:style w:type="numbering" w:customStyle="1" w:styleId="OPSOM15">
    <w:name w:val="OPSOM15"/>
    <w:basedOn w:val="Aucuneliste"/>
    <w:rsid w:val="003E456F"/>
  </w:style>
  <w:style w:type="numbering" w:customStyle="1" w:styleId="OPSOMNR15">
    <w:name w:val="OPSOMNR15"/>
    <w:rsid w:val="003E456F"/>
  </w:style>
  <w:style w:type="numbering" w:customStyle="1" w:styleId="Listeactuelle115">
    <w:name w:val="Liste actuelle115"/>
    <w:uiPriority w:val="99"/>
    <w:rsid w:val="003E456F"/>
  </w:style>
  <w:style w:type="numbering" w:customStyle="1" w:styleId="Listeactuelle215">
    <w:name w:val="Liste actuelle215"/>
    <w:uiPriority w:val="99"/>
    <w:rsid w:val="003E456F"/>
  </w:style>
  <w:style w:type="numbering" w:customStyle="1" w:styleId="Aucuneliste24">
    <w:name w:val="Aucune liste24"/>
    <w:next w:val="Aucuneliste"/>
    <w:uiPriority w:val="99"/>
    <w:semiHidden/>
    <w:unhideWhenUsed/>
    <w:rsid w:val="003E456F"/>
  </w:style>
  <w:style w:type="numbering" w:customStyle="1" w:styleId="NoList1114">
    <w:name w:val="No List1114"/>
    <w:next w:val="Aucuneliste"/>
    <w:semiHidden/>
    <w:rsid w:val="003E456F"/>
  </w:style>
  <w:style w:type="numbering" w:customStyle="1" w:styleId="NoList2114">
    <w:name w:val="No List2114"/>
    <w:next w:val="Aucuneliste"/>
    <w:uiPriority w:val="99"/>
    <w:semiHidden/>
    <w:unhideWhenUsed/>
    <w:rsid w:val="003E456F"/>
  </w:style>
  <w:style w:type="numbering" w:customStyle="1" w:styleId="OPSOM114">
    <w:name w:val="OPSOM114"/>
    <w:basedOn w:val="Aucuneliste"/>
    <w:rsid w:val="003E456F"/>
  </w:style>
  <w:style w:type="numbering" w:customStyle="1" w:styleId="OPSOMNR114">
    <w:name w:val="OPSOMNR114"/>
    <w:rsid w:val="003E456F"/>
  </w:style>
  <w:style w:type="numbering" w:customStyle="1" w:styleId="Listeactuelle1114">
    <w:name w:val="Liste actuelle1114"/>
    <w:uiPriority w:val="99"/>
    <w:rsid w:val="003E456F"/>
  </w:style>
  <w:style w:type="numbering" w:customStyle="1" w:styleId="Listeactuelle2114">
    <w:name w:val="Liste actuelle2114"/>
    <w:uiPriority w:val="99"/>
    <w:rsid w:val="003E456F"/>
  </w:style>
  <w:style w:type="numbering" w:customStyle="1" w:styleId="Aucuneliste33">
    <w:name w:val="Aucune liste33"/>
    <w:next w:val="Aucuneliste"/>
    <w:uiPriority w:val="99"/>
    <w:semiHidden/>
    <w:unhideWhenUsed/>
    <w:rsid w:val="003E456F"/>
  </w:style>
  <w:style w:type="numbering" w:customStyle="1" w:styleId="Aucuneliste123">
    <w:name w:val="Aucune liste123"/>
    <w:next w:val="Aucuneliste"/>
    <w:uiPriority w:val="99"/>
    <w:semiHidden/>
    <w:unhideWhenUsed/>
    <w:rsid w:val="003E456F"/>
  </w:style>
  <w:style w:type="numbering" w:customStyle="1" w:styleId="NoList123">
    <w:name w:val="No List123"/>
    <w:next w:val="Aucuneliste"/>
    <w:semiHidden/>
    <w:rsid w:val="003E456F"/>
  </w:style>
  <w:style w:type="numbering" w:customStyle="1" w:styleId="NoList223">
    <w:name w:val="No List223"/>
    <w:next w:val="Aucuneliste"/>
    <w:uiPriority w:val="99"/>
    <w:semiHidden/>
    <w:unhideWhenUsed/>
    <w:rsid w:val="003E456F"/>
  </w:style>
  <w:style w:type="numbering" w:customStyle="1" w:styleId="OPSOM23">
    <w:name w:val="OPSOM23"/>
    <w:basedOn w:val="Aucuneliste"/>
    <w:rsid w:val="003E456F"/>
  </w:style>
  <w:style w:type="numbering" w:customStyle="1" w:styleId="OPSOMNR23">
    <w:name w:val="OPSOMNR23"/>
    <w:rsid w:val="003E456F"/>
  </w:style>
  <w:style w:type="numbering" w:customStyle="1" w:styleId="Listeactuelle123">
    <w:name w:val="Liste actuelle123"/>
    <w:uiPriority w:val="99"/>
    <w:rsid w:val="003E456F"/>
  </w:style>
  <w:style w:type="numbering" w:customStyle="1" w:styleId="Listeactuelle223">
    <w:name w:val="Liste actuelle223"/>
    <w:uiPriority w:val="99"/>
    <w:rsid w:val="003E456F"/>
  </w:style>
  <w:style w:type="numbering" w:customStyle="1" w:styleId="Aucuneliste11114">
    <w:name w:val="Aucune liste11114"/>
    <w:next w:val="Aucuneliste"/>
    <w:uiPriority w:val="99"/>
    <w:semiHidden/>
    <w:unhideWhenUsed/>
    <w:rsid w:val="003E456F"/>
  </w:style>
  <w:style w:type="numbering" w:customStyle="1" w:styleId="Aucuneliste111113">
    <w:name w:val="Aucune liste111113"/>
    <w:next w:val="Aucuneliste"/>
    <w:uiPriority w:val="99"/>
    <w:semiHidden/>
    <w:unhideWhenUsed/>
    <w:rsid w:val="003E456F"/>
  </w:style>
  <w:style w:type="numbering" w:customStyle="1" w:styleId="NoList1123">
    <w:name w:val="No List1123"/>
    <w:next w:val="Aucuneliste"/>
    <w:semiHidden/>
    <w:rsid w:val="003E456F"/>
  </w:style>
  <w:style w:type="numbering" w:customStyle="1" w:styleId="NoList2123">
    <w:name w:val="No List2123"/>
    <w:next w:val="Aucuneliste"/>
    <w:uiPriority w:val="99"/>
    <w:semiHidden/>
    <w:unhideWhenUsed/>
    <w:rsid w:val="003E456F"/>
  </w:style>
  <w:style w:type="numbering" w:customStyle="1" w:styleId="OPSOM123">
    <w:name w:val="OPSOM123"/>
    <w:basedOn w:val="Aucuneliste"/>
    <w:rsid w:val="003E456F"/>
  </w:style>
  <w:style w:type="numbering" w:customStyle="1" w:styleId="OPSOMNR123">
    <w:name w:val="OPSOMNR123"/>
    <w:rsid w:val="003E456F"/>
  </w:style>
  <w:style w:type="numbering" w:customStyle="1" w:styleId="Listeactuelle1123">
    <w:name w:val="Liste actuelle1123"/>
    <w:uiPriority w:val="99"/>
    <w:rsid w:val="003E456F"/>
  </w:style>
  <w:style w:type="numbering" w:customStyle="1" w:styleId="Listeactuelle2123">
    <w:name w:val="Liste actuelle2123"/>
    <w:uiPriority w:val="99"/>
    <w:rsid w:val="003E456F"/>
  </w:style>
  <w:style w:type="numbering" w:customStyle="1" w:styleId="Aucuneliste213">
    <w:name w:val="Aucune liste213"/>
    <w:next w:val="Aucuneliste"/>
    <w:uiPriority w:val="99"/>
    <w:semiHidden/>
    <w:unhideWhenUsed/>
    <w:rsid w:val="003E456F"/>
  </w:style>
  <w:style w:type="numbering" w:customStyle="1" w:styleId="NoList11113">
    <w:name w:val="No List11113"/>
    <w:next w:val="Aucuneliste"/>
    <w:semiHidden/>
    <w:rsid w:val="003E456F"/>
  </w:style>
  <w:style w:type="numbering" w:customStyle="1" w:styleId="NoList21113">
    <w:name w:val="No List21113"/>
    <w:next w:val="Aucuneliste"/>
    <w:uiPriority w:val="99"/>
    <w:semiHidden/>
    <w:unhideWhenUsed/>
    <w:rsid w:val="003E456F"/>
  </w:style>
  <w:style w:type="numbering" w:customStyle="1" w:styleId="OPSOM1113">
    <w:name w:val="OPSOM1113"/>
    <w:basedOn w:val="Aucuneliste"/>
    <w:rsid w:val="003E456F"/>
  </w:style>
  <w:style w:type="numbering" w:customStyle="1" w:styleId="OPSOMNR1113">
    <w:name w:val="OPSOMNR1113"/>
    <w:rsid w:val="003E456F"/>
  </w:style>
  <w:style w:type="numbering" w:customStyle="1" w:styleId="Listeactuelle11113">
    <w:name w:val="Liste actuelle11113"/>
    <w:uiPriority w:val="99"/>
    <w:rsid w:val="003E456F"/>
  </w:style>
  <w:style w:type="numbering" w:customStyle="1" w:styleId="Listeactuelle21113">
    <w:name w:val="Liste actuelle21113"/>
    <w:uiPriority w:val="99"/>
    <w:rsid w:val="003E456F"/>
  </w:style>
  <w:style w:type="numbering" w:customStyle="1" w:styleId="Aucuneliste43">
    <w:name w:val="Aucune liste43"/>
    <w:next w:val="Aucuneliste"/>
    <w:uiPriority w:val="99"/>
    <w:semiHidden/>
    <w:unhideWhenUsed/>
    <w:rsid w:val="003E456F"/>
  </w:style>
  <w:style w:type="numbering" w:customStyle="1" w:styleId="Aucuneliste1111112">
    <w:name w:val="Aucune liste1111112"/>
    <w:next w:val="Aucuneliste"/>
    <w:uiPriority w:val="99"/>
    <w:semiHidden/>
    <w:unhideWhenUsed/>
    <w:rsid w:val="003E456F"/>
  </w:style>
  <w:style w:type="numbering" w:customStyle="1" w:styleId="Aucuneliste52">
    <w:name w:val="Aucune liste52"/>
    <w:next w:val="Aucuneliste"/>
    <w:uiPriority w:val="99"/>
    <w:semiHidden/>
    <w:unhideWhenUsed/>
    <w:rsid w:val="003E456F"/>
  </w:style>
  <w:style w:type="numbering" w:customStyle="1" w:styleId="Aucuneliste132">
    <w:name w:val="Aucune liste132"/>
    <w:next w:val="Aucuneliste"/>
    <w:uiPriority w:val="99"/>
    <w:semiHidden/>
    <w:unhideWhenUsed/>
    <w:rsid w:val="003E456F"/>
  </w:style>
  <w:style w:type="numbering" w:customStyle="1" w:styleId="NoList132">
    <w:name w:val="No List132"/>
    <w:next w:val="Aucuneliste"/>
    <w:semiHidden/>
    <w:rsid w:val="003E456F"/>
  </w:style>
  <w:style w:type="numbering" w:customStyle="1" w:styleId="NoList232">
    <w:name w:val="No List232"/>
    <w:next w:val="Aucuneliste"/>
    <w:uiPriority w:val="99"/>
    <w:semiHidden/>
    <w:unhideWhenUsed/>
    <w:rsid w:val="003E456F"/>
  </w:style>
  <w:style w:type="numbering" w:customStyle="1" w:styleId="OPSOM32">
    <w:name w:val="OPSOM32"/>
    <w:basedOn w:val="Aucuneliste"/>
    <w:rsid w:val="003E456F"/>
  </w:style>
  <w:style w:type="numbering" w:customStyle="1" w:styleId="OPSOMNR32">
    <w:name w:val="OPSOMNR32"/>
    <w:rsid w:val="003E456F"/>
  </w:style>
  <w:style w:type="numbering" w:customStyle="1" w:styleId="Listeactuelle132">
    <w:name w:val="Liste actuelle132"/>
    <w:uiPriority w:val="99"/>
    <w:rsid w:val="003E456F"/>
  </w:style>
  <w:style w:type="numbering" w:customStyle="1" w:styleId="Listeactuelle232">
    <w:name w:val="Liste actuelle232"/>
    <w:uiPriority w:val="99"/>
    <w:rsid w:val="003E456F"/>
  </w:style>
  <w:style w:type="numbering" w:customStyle="1" w:styleId="Aucuneliste1122">
    <w:name w:val="Aucune liste1122"/>
    <w:next w:val="Aucuneliste"/>
    <w:uiPriority w:val="99"/>
    <w:semiHidden/>
    <w:unhideWhenUsed/>
    <w:rsid w:val="003E456F"/>
  </w:style>
  <w:style w:type="numbering" w:customStyle="1" w:styleId="Aucuneliste11122">
    <w:name w:val="Aucune liste11122"/>
    <w:next w:val="Aucuneliste"/>
    <w:uiPriority w:val="99"/>
    <w:semiHidden/>
    <w:unhideWhenUsed/>
    <w:rsid w:val="003E456F"/>
  </w:style>
  <w:style w:type="numbering" w:customStyle="1" w:styleId="NoList1132">
    <w:name w:val="No List1132"/>
    <w:next w:val="Aucuneliste"/>
    <w:semiHidden/>
    <w:rsid w:val="003E456F"/>
  </w:style>
  <w:style w:type="numbering" w:customStyle="1" w:styleId="NoList2132">
    <w:name w:val="No List2132"/>
    <w:next w:val="Aucuneliste"/>
    <w:uiPriority w:val="99"/>
    <w:semiHidden/>
    <w:unhideWhenUsed/>
    <w:rsid w:val="003E456F"/>
  </w:style>
  <w:style w:type="numbering" w:customStyle="1" w:styleId="OPSOM132">
    <w:name w:val="OPSOM132"/>
    <w:basedOn w:val="Aucuneliste"/>
    <w:rsid w:val="003E456F"/>
  </w:style>
  <w:style w:type="numbering" w:customStyle="1" w:styleId="OPSOMNR132">
    <w:name w:val="OPSOMNR132"/>
    <w:rsid w:val="003E456F"/>
  </w:style>
  <w:style w:type="numbering" w:customStyle="1" w:styleId="Listeactuelle1132">
    <w:name w:val="Liste actuelle1132"/>
    <w:uiPriority w:val="99"/>
    <w:rsid w:val="003E456F"/>
  </w:style>
  <w:style w:type="numbering" w:customStyle="1" w:styleId="Listeactuelle2132">
    <w:name w:val="Liste actuelle2132"/>
    <w:uiPriority w:val="99"/>
    <w:rsid w:val="003E456F"/>
  </w:style>
  <w:style w:type="numbering" w:customStyle="1" w:styleId="Aucuneliste222">
    <w:name w:val="Aucune liste222"/>
    <w:next w:val="Aucuneliste"/>
    <w:uiPriority w:val="99"/>
    <w:semiHidden/>
    <w:unhideWhenUsed/>
    <w:rsid w:val="003E456F"/>
  </w:style>
  <w:style w:type="numbering" w:customStyle="1" w:styleId="NoList11122">
    <w:name w:val="No List11122"/>
    <w:next w:val="Aucuneliste"/>
    <w:semiHidden/>
    <w:rsid w:val="003E456F"/>
  </w:style>
  <w:style w:type="numbering" w:customStyle="1" w:styleId="NoList21122">
    <w:name w:val="No List21122"/>
    <w:next w:val="Aucuneliste"/>
    <w:uiPriority w:val="99"/>
    <w:semiHidden/>
    <w:unhideWhenUsed/>
    <w:rsid w:val="003E456F"/>
  </w:style>
  <w:style w:type="numbering" w:customStyle="1" w:styleId="OPSOM1122">
    <w:name w:val="OPSOM1122"/>
    <w:basedOn w:val="Aucuneliste"/>
    <w:rsid w:val="003E456F"/>
  </w:style>
  <w:style w:type="numbering" w:customStyle="1" w:styleId="OPSOMNR1122">
    <w:name w:val="OPSOMNR1122"/>
    <w:rsid w:val="003E456F"/>
  </w:style>
  <w:style w:type="numbering" w:customStyle="1" w:styleId="Listeactuelle11122">
    <w:name w:val="Liste actuelle11122"/>
    <w:uiPriority w:val="99"/>
    <w:rsid w:val="003E456F"/>
  </w:style>
  <w:style w:type="numbering" w:customStyle="1" w:styleId="Listeactuelle21122">
    <w:name w:val="Liste actuelle21122"/>
    <w:uiPriority w:val="99"/>
    <w:rsid w:val="003E456F"/>
  </w:style>
  <w:style w:type="numbering" w:customStyle="1" w:styleId="Aucuneliste312">
    <w:name w:val="Aucune liste312"/>
    <w:next w:val="Aucuneliste"/>
    <w:uiPriority w:val="99"/>
    <w:semiHidden/>
    <w:unhideWhenUsed/>
    <w:rsid w:val="003E456F"/>
  </w:style>
  <w:style w:type="numbering" w:customStyle="1" w:styleId="Aucuneliste1212">
    <w:name w:val="Aucune liste1212"/>
    <w:next w:val="Aucuneliste"/>
    <w:uiPriority w:val="99"/>
    <w:semiHidden/>
    <w:unhideWhenUsed/>
    <w:rsid w:val="003E456F"/>
  </w:style>
  <w:style w:type="numbering" w:customStyle="1" w:styleId="NoList1212">
    <w:name w:val="No List1212"/>
    <w:next w:val="Aucuneliste"/>
    <w:semiHidden/>
    <w:rsid w:val="003E456F"/>
  </w:style>
  <w:style w:type="numbering" w:customStyle="1" w:styleId="NoList2212">
    <w:name w:val="No List2212"/>
    <w:next w:val="Aucuneliste"/>
    <w:uiPriority w:val="99"/>
    <w:semiHidden/>
    <w:unhideWhenUsed/>
    <w:rsid w:val="003E456F"/>
  </w:style>
  <w:style w:type="numbering" w:customStyle="1" w:styleId="OPSOM212">
    <w:name w:val="OPSOM212"/>
    <w:basedOn w:val="Aucuneliste"/>
    <w:rsid w:val="003E456F"/>
  </w:style>
  <w:style w:type="numbering" w:customStyle="1" w:styleId="OPSOMNR212">
    <w:name w:val="OPSOMNR212"/>
    <w:rsid w:val="003E456F"/>
  </w:style>
  <w:style w:type="numbering" w:customStyle="1" w:styleId="Listeactuelle1212">
    <w:name w:val="Liste actuelle1212"/>
    <w:uiPriority w:val="99"/>
    <w:rsid w:val="003E456F"/>
  </w:style>
  <w:style w:type="numbering" w:customStyle="1" w:styleId="Listeactuelle2212">
    <w:name w:val="Liste actuelle2212"/>
    <w:uiPriority w:val="99"/>
    <w:rsid w:val="003E456F"/>
  </w:style>
  <w:style w:type="numbering" w:customStyle="1" w:styleId="Aucuneliste111122">
    <w:name w:val="Aucune liste111122"/>
    <w:next w:val="Aucuneliste"/>
    <w:uiPriority w:val="99"/>
    <w:semiHidden/>
    <w:unhideWhenUsed/>
    <w:rsid w:val="003E456F"/>
  </w:style>
  <w:style w:type="numbering" w:customStyle="1" w:styleId="Aucuneliste11111112">
    <w:name w:val="Aucune liste11111112"/>
    <w:next w:val="Aucuneliste"/>
    <w:uiPriority w:val="99"/>
    <w:semiHidden/>
    <w:unhideWhenUsed/>
    <w:rsid w:val="003E456F"/>
  </w:style>
  <w:style w:type="numbering" w:customStyle="1" w:styleId="NoList11212">
    <w:name w:val="No List11212"/>
    <w:next w:val="Aucuneliste"/>
    <w:semiHidden/>
    <w:rsid w:val="003E456F"/>
  </w:style>
  <w:style w:type="numbering" w:customStyle="1" w:styleId="NoList21212">
    <w:name w:val="No List21212"/>
    <w:next w:val="Aucuneliste"/>
    <w:uiPriority w:val="99"/>
    <w:semiHidden/>
    <w:unhideWhenUsed/>
    <w:rsid w:val="003E456F"/>
  </w:style>
  <w:style w:type="numbering" w:customStyle="1" w:styleId="OPSOM1212">
    <w:name w:val="OPSOM1212"/>
    <w:basedOn w:val="Aucuneliste"/>
    <w:rsid w:val="003E456F"/>
  </w:style>
  <w:style w:type="numbering" w:customStyle="1" w:styleId="OPSOMNR1212">
    <w:name w:val="OPSOMNR1212"/>
    <w:rsid w:val="003E456F"/>
  </w:style>
  <w:style w:type="numbering" w:customStyle="1" w:styleId="Listeactuelle11212">
    <w:name w:val="Liste actuelle11212"/>
    <w:uiPriority w:val="99"/>
    <w:rsid w:val="003E456F"/>
  </w:style>
  <w:style w:type="numbering" w:customStyle="1" w:styleId="Listeactuelle21212">
    <w:name w:val="Liste actuelle21212"/>
    <w:uiPriority w:val="99"/>
    <w:rsid w:val="003E456F"/>
  </w:style>
  <w:style w:type="numbering" w:customStyle="1" w:styleId="Aucuneliste2112">
    <w:name w:val="Aucune liste2112"/>
    <w:next w:val="Aucuneliste"/>
    <w:uiPriority w:val="99"/>
    <w:semiHidden/>
    <w:unhideWhenUsed/>
    <w:rsid w:val="003E456F"/>
  </w:style>
  <w:style w:type="numbering" w:customStyle="1" w:styleId="NoList111112">
    <w:name w:val="No List111112"/>
    <w:next w:val="Aucuneliste"/>
    <w:semiHidden/>
    <w:rsid w:val="003E456F"/>
  </w:style>
  <w:style w:type="numbering" w:customStyle="1" w:styleId="NoList211112">
    <w:name w:val="No List211112"/>
    <w:next w:val="Aucuneliste"/>
    <w:uiPriority w:val="99"/>
    <w:semiHidden/>
    <w:unhideWhenUsed/>
    <w:rsid w:val="003E456F"/>
  </w:style>
  <w:style w:type="numbering" w:customStyle="1" w:styleId="OPSOM11112">
    <w:name w:val="OPSOM11112"/>
    <w:basedOn w:val="Aucuneliste"/>
    <w:rsid w:val="003E456F"/>
  </w:style>
  <w:style w:type="numbering" w:customStyle="1" w:styleId="OPSOMNR11112">
    <w:name w:val="OPSOMNR11112"/>
    <w:rsid w:val="003E456F"/>
  </w:style>
  <w:style w:type="numbering" w:customStyle="1" w:styleId="Listeactuelle111112">
    <w:name w:val="Liste actuelle111112"/>
    <w:uiPriority w:val="99"/>
    <w:rsid w:val="003E456F"/>
  </w:style>
  <w:style w:type="numbering" w:customStyle="1" w:styleId="Listeactuelle211112">
    <w:name w:val="Liste actuelle211112"/>
    <w:uiPriority w:val="99"/>
    <w:rsid w:val="003E456F"/>
  </w:style>
  <w:style w:type="numbering" w:customStyle="1" w:styleId="Aucuneliste412">
    <w:name w:val="Aucune liste412"/>
    <w:next w:val="Aucuneliste"/>
    <w:uiPriority w:val="99"/>
    <w:semiHidden/>
    <w:unhideWhenUsed/>
    <w:rsid w:val="003E456F"/>
  </w:style>
  <w:style w:type="numbering" w:customStyle="1" w:styleId="Aucuneliste61">
    <w:name w:val="Aucune liste61"/>
    <w:next w:val="Aucuneliste"/>
    <w:uiPriority w:val="99"/>
    <w:semiHidden/>
    <w:unhideWhenUsed/>
    <w:rsid w:val="00C44112"/>
  </w:style>
  <w:style w:type="numbering" w:customStyle="1" w:styleId="Aucuneliste141">
    <w:name w:val="Aucune liste141"/>
    <w:next w:val="Aucuneliste"/>
    <w:uiPriority w:val="99"/>
    <w:semiHidden/>
    <w:unhideWhenUsed/>
    <w:rsid w:val="00C44112"/>
  </w:style>
  <w:style w:type="numbering" w:customStyle="1" w:styleId="NoList141">
    <w:name w:val="No List141"/>
    <w:next w:val="Aucuneliste"/>
    <w:semiHidden/>
    <w:rsid w:val="00C44112"/>
  </w:style>
  <w:style w:type="numbering" w:customStyle="1" w:styleId="NoList241">
    <w:name w:val="No List241"/>
    <w:next w:val="Aucuneliste"/>
    <w:uiPriority w:val="99"/>
    <w:semiHidden/>
    <w:unhideWhenUsed/>
    <w:rsid w:val="00C44112"/>
  </w:style>
  <w:style w:type="numbering" w:customStyle="1" w:styleId="OPSOM41">
    <w:name w:val="OPSOM41"/>
    <w:basedOn w:val="Aucuneliste"/>
    <w:rsid w:val="00C44112"/>
  </w:style>
  <w:style w:type="numbering" w:customStyle="1" w:styleId="OPSOMNR41">
    <w:name w:val="OPSOMNR41"/>
    <w:rsid w:val="00C44112"/>
  </w:style>
  <w:style w:type="numbering" w:customStyle="1" w:styleId="Listeactuelle141">
    <w:name w:val="Liste actuelle141"/>
    <w:uiPriority w:val="99"/>
    <w:rsid w:val="00C44112"/>
  </w:style>
  <w:style w:type="numbering" w:customStyle="1" w:styleId="Listeactuelle241">
    <w:name w:val="Liste actuelle241"/>
    <w:uiPriority w:val="99"/>
    <w:rsid w:val="00C44112"/>
  </w:style>
  <w:style w:type="numbering" w:customStyle="1" w:styleId="Aucuneliste1131">
    <w:name w:val="Aucune liste1131"/>
    <w:next w:val="Aucuneliste"/>
    <w:uiPriority w:val="99"/>
    <w:semiHidden/>
    <w:unhideWhenUsed/>
    <w:rsid w:val="00C44112"/>
  </w:style>
  <w:style w:type="numbering" w:customStyle="1" w:styleId="Aucuneliste11131">
    <w:name w:val="Aucune liste11131"/>
    <w:next w:val="Aucuneliste"/>
    <w:uiPriority w:val="99"/>
    <w:semiHidden/>
    <w:unhideWhenUsed/>
    <w:rsid w:val="00C44112"/>
  </w:style>
  <w:style w:type="numbering" w:customStyle="1" w:styleId="NoList1141">
    <w:name w:val="No List1141"/>
    <w:next w:val="Aucuneliste"/>
    <w:semiHidden/>
    <w:rsid w:val="00C44112"/>
  </w:style>
  <w:style w:type="numbering" w:customStyle="1" w:styleId="NoList2141">
    <w:name w:val="No List2141"/>
    <w:next w:val="Aucuneliste"/>
    <w:uiPriority w:val="99"/>
    <w:semiHidden/>
    <w:unhideWhenUsed/>
    <w:rsid w:val="00C44112"/>
  </w:style>
  <w:style w:type="numbering" w:customStyle="1" w:styleId="OPSOM141">
    <w:name w:val="OPSOM141"/>
    <w:basedOn w:val="Aucuneliste"/>
    <w:rsid w:val="00C44112"/>
  </w:style>
  <w:style w:type="numbering" w:customStyle="1" w:styleId="OPSOMNR141">
    <w:name w:val="OPSOMNR141"/>
    <w:rsid w:val="00C44112"/>
  </w:style>
  <w:style w:type="numbering" w:customStyle="1" w:styleId="Listeactuelle1141">
    <w:name w:val="Liste actuelle1141"/>
    <w:uiPriority w:val="99"/>
    <w:rsid w:val="00C44112"/>
  </w:style>
  <w:style w:type="numbering" w:customStyle="1" w:styleId="Listeactuelle2141">
    <w:name w:val="Liste actuelle2141"/>
    <w:uiPriority w:val="99"/>
    <w:rsid w:val="00C44112"/>
  </w:style>
  <w:style w:type="numbering" w:customStyle="1" w:styleId="Aucuneliste231">
    <w:name w:val="Aucune liste231"/>
    <w:next w:val="Aucuneliste"/>
    <w:uiPriority w:val="99"/>
    <w:semiHidden/>
    <w:unhideWhenUsed/>
    <w:rsid w:val="00C44112"/>
  </w:style>
  <w:style w:type="numbering" w:customStyle="1" w:styleId="NoList11131">
    <w:name w:val="No List11131"/>
    <w:next w:val="Aucuneliste"/>
    <w:semiHidden/>
    <w:rsid w:val="00C44112"/>
  </w:style>
  <w:style w:type="numbering" w:customStyle="1" w:styleId="NoList21131">
    <w:name w:val="No List21131"/>
    <w:next w:val="Aucuneliste"/>
    <w:uiPriority w:val="99"/>
    <w:semiHidden/>
    <w:unhideWhenUsed/>
    <w:rsid w:val="00C44112"/>
  </w:style>
  <w:style w:type="numbering" w:customStyle="1" w:styleId="OPSOM1131">
    <w:name w:val="OPSOM1131"/>
    <w:basedOn w:val="Aucuneliste"/>
    <w:rsid w:val="00C44112"/>
  </w:style>
  <w:style w:type="numbering" w:customStyle="1" w:styleId="OPSOMNR1131">
    <w:name w:val="OPSOMNR1131"/>
    <w:rsid w:val="00C44112"/>
  </w:style>
  <w:style w:type="numbering" w:customStyle="1" w:styleId="Listeactuelle11131">
    <w:name w:val="Liste actuelle11131"/>
    <w:uiPriority w:val="99"/>
    <w:rsid w:val="00C44112"/>
  </w:style>
  <w:style w:type="numbering" w:customStyle="1" w:styleId="Listeactuelle21131">
    <w:name w:val="Liste actuelle21131"/>
    <w:uiPriority w:val="99"/>
    <w:rsid w:val="00C44112"/>
  </w:style>
  <w:style w:type="numbering" w:customStyle="1" w:styleId="Aucuneliste321">
    <w:name w:val="Aucune liste321"/>
    <w:next w:val="Aucuneliste"/>
    <w:uiPriority w:val="99"/>
    <w:semiHidden/>
    <w:unhideWhenUsed/>
    <w:rsid w:val="00C44112"/>
  </w:style>
  <w:style w:type="numbering" w:customStyle="1" w:styleId="Aucuneliste1221">
    <w:name w:val="Aucune liste1221"/>
    <w:next w:val="Aucuneliste"/>
    <w:uiPriority w:val="99"/>
    <w:semiHidden/>
    <w:unhideWhenUsed/>
    <w:rsid w:val="00C44112"/>
  </w:style>
  <w:style w:type="numbering" w:customStyle="1" w:styleId="NoList1221">
    <w:name w:val="No List1221"/>
    <w:next w:val="Aucuneliste"/>
    <w:semiHidden/>
    <w:rsid w:val="00C44112"/>
  </w:style>
  <w:style w:type="numbering" w:customStyle="1" w:styleId="NoList2221">
    <w:name w:val="No List2221"/>
    <w:next w:val="Aucuneliste"/>
    <w:uiPriority w:val="99"/>
    <w:semiHidden/>
    <w:unhideWhenUsed/>
    <w:rsid w:val="00C44112"/>
  </w:style>
  <w:style w:type="numbering" w:customStyle="1" w:styleId="OPSOM221">
    <w:name w:val="OPSOM221"/>
    <w:basedOn w:val="Aucuneliste"/>
    <w:rsid w:val="00C44112"/>
  </w:style>
  <w:style w:type="numbering" w:customStyle="1" w:styleId="OPSOMNR221">
    <w:name w:val="OPSOMNR221"/>
    <w:rsid w:val="00C44112"/>
  </w:style>
  <w:style w:type="numbering" w:customStyle="1" w:styleId="Listeactuelle1221">
    <w:name w:val="Liste actuelle1221"/>
    <w:uiPriority w:val="99"/>
    <w:rsid w:val="00C44112"/>
  </w:style>
  <w:style w:type="numbering" w:customStyle="1" w:styleId="Listeactuelle2221">
    <w:name w:val="Liste actuelle2221"/>
    <w:uiPriority w:val="99"/>
    <w:rsid w:val="00C44112"/>
  </w:style>
  <w:style w:type="numbering" w:customStyle="1" w:styleId="Aucuneliste111131">
    <w:name w:val="Aucune liste111131"/>
    <w:next w:val="Aucuneliste"/>
    <w:uiPriority w:val="99"/>
    <w:semiHidden/>
    <w:unhideWhenUsed/>
    <w:rsid w:val="00C44112"/>
  </w:style>
  <w:style w:type="numbering" w:customStyle="1" w:styleId="Aucuneliste1111121">
    <w:name w:val="Aucune liste1111121"/>
    <w:next w:val="Aucuneliste"/>
    <w:uiPriority w:val="99"/>
    <w:semiHidden/>
    <w:unhideWhenUsed/>
    <w:rsid w:val="00C44112"/>
  </w:style>
  <w:style w:type="numbering" w:customStyle="1" w:styleId="NoList11221">
    <w:name w:val="No List11221"/>
    <w:next w:val="Aucuneliste"/>
    <w:semiHidden/>
    <w:rsid w:val="00C44112"/>
  </w:style>
  <w:style w:type="numbering" w:customStyle="1" w:styleId="NoList21221">
    <w:name w:val="No List21221"/>
    <w:next w:val="Aucuneliste"/>
    <w:uiPriority w:val="99"/>
    <w:semiHidden/>
    <w:unhideWhenUsed/>
    <w:rsid w:val="00C44112"/>
  </w:style>
  <w:style w:type="numbering" w:customStyle="1" w:styleId="OPSOM1221">
    <w:name w:val="OPSOM1221"/>
    <w:basedOn w:val="Aucuneliste"/>
    <w:rsid w:val="00C44112"/>
  </w:style>
  <w:style w:type="numbering" w:customStyle="1" w:styleId="OPSOMNR1221">
    <w:name w:val="OPSOMNR1221"/>
    <w:rsid w:val="00C44112"/>
  </w:style>
  <w:style w:type="numbering" w:customStyle="1" w:styleId="Listeactuelle11221">
    <w:name w:val="Liste actuelle11221"/>
    <w:uiPriority w:val="99"/>
    <w:rsid w:val="00C44112"/>
  </w:style>
  <w:style w:type="numbering" w:customStyle="1" w:styleId="Listeactuelle21221">
    <w:name w:val="Liste actuelle21221"/>
    <w:uiPriority w:val="99"/>
    <w:rsid w:val="00C44112"/>
  </w:style>
  <w:style w:type="numbering" w:customStyle="1" w:styleId="Aucuneliste2121">
    <w:name w:val="Aucune liste2121"/>
    <w:next w:val="Aucuneliste"/>
    <w:uiPriority w:val="99"/>
    <w:semiHidden/>
    <w:unhideWhenUsed/>
    <w:rsid w:val="00C44112"/>
  </w:style>
  <w:style w:type="numbering" w:customStyle="1" w:styleId="NoList111121">
    <w:name w:val="No List111121"/>
    <w:next w:val="Aucuneliste"/>
    <w:semiHidden/>
    <w:rsid w:val="00C44112"/>
  </w:style>
  <w:style w:type="numbering" w:customStyle="1" w:styleId="NoList211121">
    <w:name w:val="No List211121"/>
    <w:next w:val="Aucuneliste"/>
    <w:uiPriority w:val="99"/>
    <w:semiHidden/>
    <w:unhideWhenUsed/>
    <w:rsid w:val="00C44112"/>
  </w:style>
  <w:style w:type="numbering" w:customStyle="1" w:styleId="OPSOM11121">
    <w:name w:val="OPSOM11121"/>
    <w:basedOn w:val="Aucuneliste"/>
    <w:rsid w:val="00C44112"/>
  </w:style>
  <w:style w:type="numbering" w:customStyle="1" w:styleId="OPSOMNR11121">
    <w:name w:val="OPSOMNR11121"/>
    <w:rsid w:val="00C44112"/>
  </w:style>
  <w:style w:type="numbering" w:customStyle="1" w:styleId="Listeactuelle111121">
    <w:name w:val="Liste actuelle111121"/>
    <w:uiPriority w:val="99"/>
    <w:rsid w:val="00C44112"/>
  </w:style>
  <w:style w:type="numbering" w:customStyle="1" w:styleId="Listeactuelle211121">
    <w:name w:val="Liste actuelle211121"/>
    <w:uiPriority w:val="99"/>
    <w:rsid w:val="00C44112"/>
  </w:style>
  <w:style w:type="numbering" w:customStyle="1" w:styleId="Aucuneliste421">
    <w:name w:val="Aucune liste421"/>
    <w:next w:val="Aucuneliste"/>
    <w:uiPriority w:val="99"/>
    <w:semiHidden/>
    <w:unhideWhenUsed/>
    <w:rsid w:val="00C44112"/>
  </w:style>
  <w:style w:type="numbering" w:customStyle="1" w:styleId="Aucuneliste511">
    <w:name w:val="Aucune liste511"/>
    <w:next w:val="Aucuneliste"/>
    <w:uiPriority w:val="99"/>
    <w:semiHidden/>
    <w:unhideWhenUsed/>
    <w:rsid w:val="00C44112"/>
  </w:style>
  <w:style w:type="numbering" w:customStyle="1" w:styleId="Aucuneliste1311">
    <w:name w:val="Aucune liste1311"/>
    <w:next w:val="Aucuneliste"/>
    <w:uiPriority w:val="99"/>
    <w:semiHidden/>
    <w:unhideWhenUsed/>
    <w:rsid w:val="00C44112"/>
  </w:style>
  <w:style w:type="numbering" w:customStyle="1" w:styleId="NoList1311">
    <w:name w:val="No List1311"/>
    <w:next w:val="Aucuneliste"/>
    <w:semiHidden/>
    <w:rsid w:val="00C44112"/>
  </w:style>
  <w:style w:type="numbering" w:customStyle="1" w:styleId="NoList2311">
    <w:name w:val="No List2311"/>
    <w:next w:val="Aucuneliste"/>
    <w:uiPriority w:val="99"/>
    <w:semiHidden/>
    <w:unhideWhenUsed/>
    <w:rsid w:val="00C44112"/>
  </w:style>
  <w:style w:type="numbering" w:customStyle="1" w:styleId="OPSOM311">
    <w:name w:val="OPSOM311"/>
    <w:basedOn w:val="Aucuneliste"/>
    <w:rsid w:val="00C44112"/>
  </w:style>
  <w:style w:type="numbering" w:customStyle="1" w:styleId="OPSOMNR311">
    <w:name w:val="OPSOMNR311"/>
    <w:rsid w:val="00C44112"/>
  </w:style>
  <w:style w:type="numbering" w:customStyle="1" w:styleId="Listeactuelle1311">
    <w:name w:val="Liste actuelle1311"/>
    <w:uiPriority w:val="99"/>
    <w:rsid w:val="00C44112"/>
  </w:style>
  <w:style w:type="numbering" w:customStyle="1" w:styleId="Listeactuelle2311">
    <w:name w:val="Liste actuelle2311"/>
    <w:uiPriority w:val="99"/>
    <w:rsid w:val="00C44112"/>
  </w:style>
  <w:style w:type="numbering" w:customStyle="1" w:styleId="Aucuneliste11211">
    <w:name w:val="Aucune liste11211"/>
    <w:next w:val="Aucuneliste"/>
    <w:uiPriority w:val="99"/>
    <w:semiHidden/>
    <w:unhideWhenUsed/>
    <w:rsid w:val="00C44112"/>
  </w:style>
  <w:style w:type="numbering" w:customStyle="1" w:styleId="Aucuneliste111211">
    <w:name w:val="Aucune liste111211"/>
    <w:next w:val="Aucuneliste"/>
    <w:uiPriority w:val="99"/>
    <w:semiHidden/>
    <w:unhideWhenUsed/>
    <w:rsid w:val="00C44112"/>
  </w:style>
  <w:style w:type="numbering" w:customStyle="1" w:styleId="NoList11311">
    <w:name w:val="No List11311"/>
    <w:next w:val="Aucuneliste"/>
    <w:semiHidden/>
    <w:rsid w:val="00C44112"/>
  </w:style>
  <w:style w:type="numbering" w:customStyle="1" w:styleId="NoList21311">
    <w:name w:val="No List21311"/>
    <w:next w:val="Aucuneliste"/>
    <w:uiPriority w:val="99"/>
    <w:semiHidden/>
    <w:unhideWhenUsed/>
    <w:rsid w:val="00C44112"/>
  </w:style>
  <w:style w:type="numbering" w:customStyle="1" w:styleId="OPSOM1311">
    <w:name w:val="OPSOM1311"/>
    <w:basedOn w:val="Aucuneliste"/>
    <w:rsid w:val="00C44112"/>
  </w:style>
  <w:style w:type="numbering" w:customStyle="1" w:styleId="OPSOMNR1311">
    <w:name w:val="OPSOMNR1311"/>
    <w:rsid w:val="00C44112"/>
  </w:style>
  <w:style w:type="numbering" w:customStyle="1" w:styleId="Listeactuelle11311">
    <w:name w:val="Liste actuelle11311"/>
    <w:uiPriority w:val="99"/>
    <w:rsid w:val="00C44112"/>
  </w:style>
  <w:style w:type="numbering" w:customStyle="1" w:styleId="Listeactuelle21311">
    <w:name w:val="Liste actuelle21311"/>
    <w:uiPriority w:val="99"/>
    <w:rsid w:val="00C44112"/>
  </w:style>
  <w:style w:type="numbering" w:customStyle="1" w:styleId="Aucuneliste2211">
    <w:name w:val="Aucune liste2211"/>
    <w:next w:val="Aucuneliste"/>
    <w:uiPriority w:val="99"/>
    <w:semiHidden/>
    <w:unhideWhenUsed/>
    <w:rsid w:val="00C44112"/>
  </w:style>
  <w:style w:type="numbering" w:customStyle="1" w:styleId="NoList111211">
    <w:name w:val="No List111211"/>
    <w:next w:val="Aucuneliste"/>
    <w:semiHidden/>
    <w:rsid w:val="00C44112"/>
  </w:style>
  <w:style w:type="numbering" w:customStyle="1" w:styleId="NoList211211">
    <w:name w:val="No List211211"/>
    <w:next w:val="Aucuneliste"/>
    <w:uiPriority w:val="99"/>
    <w:semiHidden/>
    <w:unhideWhenUsed/>
    <w:rsid w:val="00C44112"/>
  </w:style>
  <w:style w:type="numbering" w:customStyle="1" w:styleId="OPSOM11211">
    <w:name w:val="OPSOM11211"/>
    <w:basedOn w:val="Aucuneliste"/>
    <w:rsid w:val="00C44112"/>
  </w:style>
  <w:style w:type="numbering" w:customStyle="1" w:styleId="OPSOMNR11211">
    <w:name w:val="OPSOMNR11211"/>
    <w:rsid w:val="00C44112"/>
  </w:style>
  <w:style w:type="numbering" w:customStyle="1" w:styleId="Listeactuelle111211">
    <w:name w:val="Liste actuelle111211"/>
    <w:uiPriority w:val="99"/>
    <w:rsid w:val="00C44112"/>
  </w:style>
  <w:style w:type="numbering" w:customStyle="1" w:styleId="Listeactuelle211211">
    <w:name w:val="Liste actuelle211211"/>
    <w:uiPriority w:val="99"/>
    <w:rsid w:val="00C44112"/>
  </w:style>
  <w:style w:type="numbering" w:customStyle="1" w:styleId="Aucuneliste3111">
    <w:name w:val="Aucune liste3111"/>
    <w:next w:val="Aucuneliste"/>
    <w:uiPriority w:val="99"/>
    <w:semiHidden/>
    <w:unhideWhenUsed/>
    <w:rsid w:val="00C44112"/>
  </w:style>
  <w:style w:type="numbering" w:customStyle="1" w:styleId="Aucuneliste12111">
    <w:name w:val="Aucune liste12111"/>
    <w:next w:val="Aucuneliste"/>
    <w:uiPriority w:val="99"/>
    <w:semiHidden/>
    <w:unhideWhenUsed/>
    <w:rsid w:val="00C44112"/>
  </w:style>
  <w:style w:type="numbering" w:customStyle="1" w:styleId="NoList12111">
    <w:name w:val="No List12111"/>
    <w:next w:val="Aucuneliste"/>
    <w:semiHidden/>
    <w:rsid w:val="00C44112"/>
  </w:style>
  <w:style w:type="numbering" w:customStyle="1" w:styleId="NoList22111">
    <w:name w:val="No List22111"/>
    <w:next w:val="Aucuneliste"/>
    <w:uiPriority w:val="99"/>
    <w:semiHidden/>
    <w:unhideWhenUsed/>
    <w:rsid w:val="00C44112"/>
  </w:style>
  <w:style w:type="numbering" w:customStyle="1" w:styleId="OPSOM2111">
    <w:name w:val="OPSOM2111"/>
    <w:basedOn w:val="Aucuneliste"/>
    <w:rsid w:val="00C44112"/>
  </w:style>
  <w:style w:type="numbering" w:customStyle="1" w:styleId="OPSOMNR2111">
    <w:name w:val="OPSOMNR2111"/>
    <w:rsid w:val="00C44112"/>
  </w:style>
  <w:style w:type="numbering" w:customStyle="1" w:styleId="Listeactuelle12111">
    <w:name w:val="Liste actuelle12111"/>
    <w:uiPriority w:val="99"/>
    <w:rsid w:val="00C44112"/>
  </w:style>
  <w:style w:type="numbering" w:customStyle="1" w:styleId="Listeactuelle22111">
    <w:name w:val="Liste actuelle22111"/>
    <w:uiPriority w:val="99"/>
    <w:rsid w:val="00C44112"/>
  </w:style>
  <w:style w:type="numbering" w:customStyle="1" w:styleId="Aucuneliste1111211">
    <w:name w:val="Aucune liste1111211"/>
    <w:next w:val="Aucuneliste"/>
    <w:uiPriority w:val="99"/>
    <w:semiHidden/>
    <w:unhideWhenUsed/>
    <w:rsid w:val="00C44112"/>
  </w:style>
  <w:style w:type="numbering" w:customStyle="1" w:styleId="Aucuneliste111111111">
    <w:name w:val="Aucune liste111111111"/>
    <w:next w:val="Aucuneliste"/>
    <w:uiPriority w:val="99"/>
    <w:semiHidden/>
    <w:unhideWhenUsed/>
    <w:rsid w:val="00C44112"/>
  </w:style>
  <w:style w:type="numbering" w:customStyle="1" w:styleId="NoList112111">
    <w:name w:val="No List112111"/>
    <w:next w:val="Aucuneliste"/>
    <w:semiHidden/>
    <w:rsid w:val="00C44112"/>
  </w:style>
  <w:style w:type="numbering" w:customStyle="1" w:styleId="NoList212111">
    <w:name w:val="No List212111"/>
    <w:next w:val="Aucuneliste"/>
    <w:uiPriority w:val="99"/>
    <w:semiHidden/>
    <w:unhideWhenUsed/>
    <w:rsid w:val="00C44112"/>
  </w:style>
  <w:style w:type="numbering" w:customStyle="1" w:styleId="OPSOM12111">
    <w:name w:val="OPSOM12111"/>
    <w:basedOn w:val="Aucuneliste"/>
    <w:rsid w:val="00C44112"/>
  </w:style>
  <w:style w:type="numbering" w:customStyle="1" w:styleId="OPSOMNR12111">
    <w:name w:val="OPSOMNR12111"/>
    <w:rsid w:val="00C44112"/>
  </w:style>
  <w:style w:type="numbering" w:customStyle="1" w:styleId="Listeactuelle112111">
    <w:name w:val="Liste actuelle112111"/>
    <w:uiPriority w:val="99"/>
    <w:rsid w:val="00C44112"/>
  </w:style>
  <w:style w:type="numbering" w:customStyle="1" w:styleId="Listeactuelle212111">
    <w:name w:val="Liste actuelle212111"/>
    <w:uiPriority w:val="99"/>
    <w:rsid w:val="00C44112"/>
  </w:style>
  <w:style w:type="numbering" w:customStyle="1" w:styleId="Aucuneliste21111">
    <w:name w:val="Aucune liste21111"/>
    <w:next w:val="Aucuneliste"/>
    <w:uiPriority w:val="99"/>
    <w:semiHidden/>
    <w:unhideWhenUsed/>
    <w:rsid w:val="00C44112"/>
  </w:style>
  <w:style w:type="numbering" w:customStyle="1" w:styleId="NoList1111111">
    <w:name w:val="No List1111111"/>
    <w:next w:val="Aucuneliste"/>
    <w:semiHidden/>
    <w:rsid w:val="00C44112"/>
  </w:style>
  <w:style w:type="numbering" w:customStyle="1" w:styleId="NoList2111111">
    <w:name w:val="No List2111111"/>
    <w:next w:val="Aucuneliste"/>
    <w:uiPriority w:val="99"/>
    <w:semiHidden/>
    <w:unhideWhenUsed/>
    <w:rsid w:val="00C44112"/>
  </w:style>
  <w:style w:type="numbering" w:customStyle="1" w:styleId="OPSOM111111">
    <w:name w:val="OPSOM111111"/>
    <w:basedOn w:val="Aucuneliste"/>
    <w:rsid w:val="00C44112"/>
  </w:style>
  <w:style w:type="numbering" w:customStyle="1" w:styleId="OPSOMNR111111">
    <w:name w:val="OPSOMNR111111"/>
    <w:rsid w:val="00C44112"/>
  </w:style>
  <w:style w:type="numbering" w:customStyle="1" w:styleId="Listeactuelle1111111">
    <w:name w:val="Liste actuelle1111111"/>
    <w:uiPriority w:val="99"/>
    <w:rsid w:val="00C44112"/>
  </w:style>
  <w:style w:type="numbering" w:customStyle="1" w:styleId="Listeactuelle2111111">
    <w:name w:val="Liste actuelle2111111"/>
    <w:uiPriority w:val="99"/>
    <w:rsid w:val="00C44112"/>
  </w:style>
  <w:style w:type="numbering" w:customStyle="1" w:styleId="Aucuneliste4111">
    <w:name w:val="Aucune liste4111"/>
    <w:next w:val="Aucuneliste"/>
    <w:uiPriority w:val="99"/>
    <w:semiHidden/>
    <w:unhideWhenUsed/>
    <w:rsid w:val="00C44112"/>
  </w:style>
  <w:style w:type="numbering" w:customStyle="1" w:styleId="Aucuneliste11111121">
    <w:name w:val="Aucune liste11111121"/>
    <w:next w:val="Aucuneliste"/>
    <w:uiPriority w:val="99"/>
    <w:semiHidden/>
    <w:unhideWhenUsed/>
    <w:rsid w:val="00C44112"/>
  </w:style>
  <w:style w:type="numbering" w:customStyle="1" w:styleId="Aucuneliste8">
    <w:name w:val="Aucune liste8"/>
    <w:next w:val="Aucuneliste"/>
    <w:uiPriority w:val="99"/>
    <w:semiHidden/>
    <w:unhideWhenUsed/>
    <w:rsid w:val="00A62B8D"/>
  </w:style>
  <w:style w:type="numbering" w:customStyle="1" w:styleId="Aucuneliste16">
    <w:name w:val="Aucune liste16"/>
    <w:next w:val="Aucuneliste"/>
    <w:uiPriority w:val="99"/>
    <w:semiHidden/>
    <w:unhideWhenUsed/>
    <w:rsid w:val="00A62B8D"/>
  </w:style>
  <w:style w:type="numbering" w:customStyle="1" w:styleId="NoList16">
    <w:name w:val="No List16"/>
    <w:next w:val="Aucuneliste"/>
    <w:semiHidden/>
    <w:rsid w:val="00A62B8D"/>
  </w:style>
  <w:style w:type="numbering" w:customStyle="1" w:styleId="NoList26">
    <w:name w:val="No List26"/>
    <w:next w:val="Aucuneliste"/>
    <w:uiPriority w:val="99"/>
    <w:semiHidden/>
    <w:unhideWhenUsed/>
    <w:rsid w:val="00A62B8D"/>
  </w:style>
  <w:style w:type="numbering" w:customStyle="1" w:styleId="OPSOM6">
    <w:name w:val="OPSOM6"/>
    <w:basedOn w:val="Aucuneliste"/>
    <w:rsid w:val="00A62B8D"/>
  </w:style>
  <w:style w:type="numbering" w:customStyle="1" w:styleId="OPSOMNR6">
    <w:name w:val="OPSOMNR6"/>
    <w:rsid w:val="00A62B8D"/>
  </w:style>
  <w:style w:type="numbering" w:customStyle="1" w:styleId="Listeactuelle16">
    <w:name w:val="Liste actuelle16"/>
    <w:uiPriority w:val="99"/>
    <w:rsid w:val="00A62B8D"/>
  </w:style>
  <w:style w:type="numbering" w:customStyle="1" w:styleId="Listeactuelle26">
    <w:name w:val="Liste actuelle26"/>
    <w:uiPriority w:val="99"/>
    <w:rsid w:val="00A62B8D"/>
  </w:style>
  <w:style w:type="numbering" w:customStyle="1" w:styleId="Aucuneliste115">
    <w:name w:val="Aucune liste115"/>
    <w:next w:val="Aucuneliste"/>
    <w:uiPriority w:val="99"/>
    <w:semiHidden/>
    <w:unhideWhenUsed/>
    <w:rsid w:val="00A62B8D"/>
  </w:style>
  <w:style w:type="numbering" w:customStyle="1" w:styleId="Aucuneliste1115">
    <w:name w:val="Aucune liste1115"/>
    <w:next w:val="Aucuneliste"/>
    <w:uiPriority w:val="99"/>
    <w:semiHidden/>
    <w:unhideWhenUsed/>
    <w:rsid w:val="00A62B8D"/>
  </w:style>
  <w:style w:type="numbering" w:customStyle="1" w:styleId="NoList116">
    <w:name w:val="No List116"/>
    <w:next w:val="Aucuneliste"/>
    <w:semiHidden/>
    <w:rsid w:val="00A62B8D"/>
  </w:style>
  <w:style w:type="numbering" w:customStyle="1" w:styleId="NoList216">
    <w:name w:val="No List216"/>
    <w:next w:val="Aucuneliste"/>
    <w:uiPriority w:val="99"/>
    <w:semiHidden/>
    <w:unhideWhenUsed/>
    <w:rsid w:val="00A62B8D"/>
  </w:style>
  <w:style w:type="numbering" w:customStyle="1" w:styleId="OPSOM16">
    <w:name w:val="OPSOM16"/>
    <w:basedOn w:val="Aucuneliste"/>
    <w:rsid w:val="00A62B8D"/>
  </w:style>
  <w:style w:type="numbering" w:customStyle="1" w:styleId="OPSOMNR16">
    <w:name w:val="OPSOMNR16"/>
    <w:rsid w:val="00A62B8D"/>
  </w:style>
  <w:style w:type="numbering" w:customStyle="1" w:styleId="Listeactuelle116">
    <w:name w:val="Liste actuelle116"/>
    <w:uiPriority w:val="99"/>
    <w:rsid w:val="00A62B8D"/>
  </w:style>
  <w:style w:type="numbering" w:customStyle="1" w:styleId="Listeactuelle216">
    <w:name w:val="Liste actuelle216"/>
    <w:uiPriority w:val="99"/>
    <w:rsid w:val="00A62B8D"/>
  </w:style>
  <w:style w:type="numbering" w:customStyle="1" w:styleId="Aucuneliste25">
    <w:name w:val="Aucune liste25"/>
    <w:next w:val="Aucuneliste"/>
    <w:uiPriority w:val="99"/>
    <w:semiHidden/>
    <w:unhideWhenUsed/>
    <w:rsid w:val="00A62B8D"/>
  </w:style>
  <w:style w:type="numbering" w:customStyle="1" w:styleId="NoList1115">
    <w:name w:val="No List1115"/>
    <w:next w:val="Aucuneliste"/>
    <w:semiHidden/>
    <w:rsid w:val="00A62B8D"/>
  </w:style>
  <w:style w:type="numbering" w:customStyle="1" w:styleId="NoList2115">
    <w:name w:val="No List2115"/>
    <w:next w:val="Aucuneliste"/>
    <w:uiPriority w:val="99"/>
    <w:semiHidden/>
    <w:unhideWhenUsed/>
    <w:rsid w:val="00A62B8D"/>
  </w:style>
  <w:style w:type="numbering" w:customStyle="1" w:styleId="OPSOM115">
    <w:name w:val="OPSOM115"/>
    <w:basedOn w:val="Aucuneliste"/>
    <w:rsid w:val="00A62B8D"/>
  </w:style>
  <w:style w:type="numbering" w:customStyle="1" w:styleId="OPSOMNR115">
    <w:name w:val="OPSOMNR115"/>
    <w:rsid w:val="00A62B8D"/>
  </w:style>
  <w:style w:type="numbering" w:customStyle="1" w:styleId="Listeactuelle1115">
    <w:name w:val="Liste actuelle1115"/>
    <w:uiPriority w:val="99"/>
    <w:rsid w:val="00A62B8D"/>
  </w:style>
  <w:style w:type="numbering" w:customStyle="1" w:styleId="Listeactuelle2115">
    <w:name w:val="Liste actuelle2115"/>
    <w:uiPriority w:val="99"/>
    <w:rsid w:val="00A62B8D"/>
  </w:style>
  <w:style w:type="numbering" w:customStyle="1" w:styleId="Aucuneliste34">
    <w:name w:val="Aucune liste34"/>
    <w:next w:val="Aucuneliste"/>
    <w:uiPriority w:val="99"/>
    <w:semiHidden/>
    <w:unhideWhenUsed/>
    <w:rsid w:val="00A62B8D"/>
  </w:style>
  <w:style w:type="numbering" w:customStyle="1" w:styleId="Aucuneliste124">
    <w:name w:val="Aucune liste124"/>
    <w:next w:val="Aucuneliste"/>
    <w:uiPriority w:val="99"/>
    <w:semiHidden/>
    <w:unhideWhenUsed/>
    <w:rsid w:val="00A62B8D"/>
  </w:style>
  <w:style w:type="numbering" w:customStyle="1" w:styleId="NoList124">
    <w:name w:val="No List124"/>
    <w:next w:val="Aucuneliste"/>
    <w:semiHidden/>
    <w:rsid w:val="00A62B8D"/>
  </w:style>
  <w:style w:type="numbering" w:customStyle="1" w:styleId="NoList224">
    <w:name w:val="No List224"/>
    <w:next w:val="Aucuneliste"/>
    <w:uiPriority w:val="99"/>
    <w:semiHidden/>
    <w:unhideWhenUsed/>
    <w:rsid w:val="00A62B8D"/>
  </w:style>
  <w:style w:type="numbering" w:customStyle="1" w:styleId="OPSOM24">
    <w:name w:val="OPSOM24"/>
    <w:basedOn w:val="Aucuneliste"/>
    <w:rsid w:val="00A62B8D"/>
  </w:style>
  <w:style w:type="numbering" w:customStyle="1" w:styleId="OPSOMNR24">
    <w:name w:val="OPSOMNR24"/>
    <w:rsid w:val="00A62B8D"/>
  </w:style>
  <w:style w:type="numbering" w:customStyle="1" w:styleId="Listeactuelle124">
    <w:name w:val="Liste actuelle124"/>
    <w:uiPriority w:val="99"/>
    <w:rsid w:val="00A62B8D"/>
  </w:style>
  <w:style w:type="numbering" w:customStyle="1" w:styleId="Listeactuelle224">
    <w:name w:val="Liste actuelle224"/>
    <w:uiPriority w:val="99"/>
    <w:rsid w:val="00A62B8D"/>
  </w:style>
  <w:style w:type="numbering" w:customStyle="1" w:styleId="Aucuneliste11115">
    <w:name w:val="Aucune liste11115"/>
    <w:next w:val="Aucuneliste"/>
    <w:uiPriority w:val="99"/>
    <w:semiHidden/>
    <w:unhideWhenUsed/>
    <w:rsid w:val="00A62B8D"/>
  </w:style>
  <w:style w:type="numbering" w:customStyle="1" w:styleId="Aucuneliste111114">
    <w:name w:val="Aucune liste111114"/>
    <w:next w:val="Aucuneliste"/>
    <w:uiPriority w:val="99"/>
    <w:semiHidden/>
    <w:unhideWhenUsed/>
    <w:rsid w:val="00A62B8D"/>
  </w:style>
  <w:style w:type="numbering" w:customStyle="1" w:styleId="NoList1124">
    <w:name w:val="No List1124"/>
    <w:next w:val="Aucuneliste"/>
    <w:semiHidden/>
    <w:rsid w:val="00A62B8D"/>
  </w:style>
  <w:style w:type="numbering" w:customStyle="1" w:styleId="NoList2124">
    <w:name w:val="No List2124"/>
    <w:next w:val="Aucuneliste"/>
    <w:uiPriority w:val="99"/>
    <w:semiHidden/>
    <w:unhideWhenUsed/>
    <w:rsid w:val="00A62B8D"/>
  </w:style>
  <w:style w:type="numbering" w:customStyle="1" w:styleId="OPSOM124">
    <w:name w:val="OPSOM124"/>
    <w:basedOn w:val="Aucuneliste"/>
    <w:rsid w:val="00A62B8D"/>
  </w:style>
  <w:style w:type="numbering" w:customStyle="1" w:styleId="OPSOMNR124">
    <w:name w:val="OPSOMNR124"/>
    <w:rsid w:val="00A62B8D"/>
  </w:style>
  <w:style w:type="numbering" w:customStyle="1" w:styleId="Listeactuelle1124">
    <w:name w:val="Liste actuelle1124"/>
    <w:uiPriority w:val="99"/>
    <w:rsid w:val="00A62B8D"/>
  </w:style>
  <w:style w:type="numbering" w:customStyle="1" w:styleId="Listeactuelle2124">
    <w:name w:val="Liste actuelle2124"/>
    <w:uiPriority w:val="99"/>
    <w:rsid w:val="00A62B8D"/>
  </w:style>
  <w:style w:type="numbering" w:customStyle="1" w:styleId="Aucuneliste214">
    <w:name w:val="Aucune liste214"/>
    <w:next w:val="Aucuneliste"/>
    <w:uiPriority w:val="99"/>
    <w:semiHidden/>
    <w:unhideWhenUsed/>
    <w:rsid w:val="00A62B8D"/>
  </w:style>
  <w:style w:type="numbering" w:customStyle="1" w:styleId="NoList11114">
    <w:name w:val="No List11114"/>
    <w:next w:val="Aucuneliste"/>
    <w:semiHidden/>
    <w:rsid w:val="00A62B8D"/>
  </w:style>
  <w:style w:type="numbering" w:customStyle="1" w:styleId="NoList21114">
    <w:name w:val="No List21114"/>
    <w:next w:val="Aucuneliste"/>
    <w:uiPriority w:val="99"/>
    <w:semiHidden/>
    <w:unhideWhenUsed/>
    <w:rsid w:val="00A62B8D"/>
  </w:style>
  <w:style w:type="numbering" w:customStyle="1" w:styleId="OPSOM1114">
    <w:name w:val="OPSOM1114"/>
    <w:basedOn w:val="Aucuneliste"/>
    <w:rsid w:val="00A62B8D"/>
  </w:style>
  <w:style w:type="numbering" w:customStyle="1" w:styleId="OPSOMNR1114">
    <w:name w:val="OPSOMNR1114"/>
    <w:rsid w:val="00A62B8D"/>
  </w:style>
  <w:style w:type="numbering" w:customStyle="1" w:styleId="Listeactuelle11114">
    <w:name w:val="Liste actuelle11114"/>
    <w:uiPriority w:val="99"/>
    <w:rsid w:val="00A62B8D"/>
  </w:style>
  <w:style w:type="numbering" w:customStyle="1" w:styleId="Listeactuelle21114">
    <w:name w:val="Liste actuelle21114"/>
    <w:uiPriority w:val="99"/>
    <w:rsid w:val="00A62B8D"/>
  </w:style>
  <w:style w:type="numbering" w:customStyle="1" w:styleId="Aucuneliste44">
    <w:name w:val="Aucune liste44"/>
    <w:next w:val="Aucuneliste"/>
    <w:uiPriority w:val="99"/>
    <w:semiHidden/>
    <w:unhideWhenUsed/>
    <w:rsid w:val="00A62B8D"/>
  </w:style>
  <w:style w:type="numbering" w:customStyle="1" w:styleId="Aucuneliste1111113">
    <w:name w:val="Aucune liste1111113"/>
    <w:next w:val="Aucuneliste"/>
    <w:uiPriority w:val="99"/>
    <w:semiHidden/>
    <w:unhideWhenUsed/>
    <w:rsid w:val="00A62B8D"/>
  </w:style>
  <w:style w:type="numbering" w:customStyle="1" w:styleId="Aucuneliste53">
    <w:name w:val="Aucune liste53"/>
    <w:next w:val="Aucuneliste"/>
    <w:uiPriority w:val="99"/>
    <w:semiHidden/>
    <w:unhideWhenUsed/>
    <w:rsid w:val="00A62B8D"/>
  </w:style>
  <w:style w:type="numbering" w:customStyle="1" w:styleId="Aucuneliste133">
    <w:name w:val="Aucune liste133"/>
    <w:next w:val="Aucuneliste"/>
    <w:uiPriority w:val="99"/>
    <w:semiHidden/>
    <w:unhideWhenUsed/>
    <w:rsid w:val="00A62B8D"/>
  </w:style>
  <w:style w:type="numbering" w:customStyle="1" w:styleId="NoList133">
    <w:name w:val="No List133"/>
    <w:next w:val="Aucuneliste"/>
    <w:semiHidden/>
    <w:rsid w:val="00A62B8D"/>
  </w:style>
  <w:style w:type="numbering" w:customStyle="1" w:styleId="NoList233">
    <w:name w:val="No List233"/>
    <w:next w:val="Aucuneliste"/>
    <w:uiPriority w:val="99"/>
    <w:semiHidden/>
    <w:unhideWhenUsed/>
    <w:rsid w:val="00A62B8D"/>
  </w:style>
  <w:style w:type="numbering" w:customStyle="1" w:styleId="OPSOM33">
    <w:name w:val="OPSOM33"/>
    <w:basedOn w:val="Aucuneliste"/>
    <w:rsid w:val="00A62B8D"/>
  </w:style>
  <w:style w:type="numbering" w:customStyle="1" w:styleId="OPSOMNR33">
    <w:name w:val="OPSOMNR33"/>
    <w:rsid w:val="00A62B8D"/>
  </w:style>
  <w:style w:type="numbering" w:customStyle="1" w:styleId="Listeactuelle133">
    <w:name w:val="Liste actuelle133"/>
    <w:uiPriority w:val="99"/>
    <w:rsid w:val="00A62B8D"/>
  </w:style>
  <w:style w:type="numbering" w:customStyle="1" w:styleId="Listeactuelle233">
    <w:name w:val="Liste actuelle233"/>
    <w:uiPriority w:val="99"/>
    <w:rsid w:val="00A62B8D"/>
  </w:style>
  <w:style w:type="numbering" w:customStyle="1" w:styleId="Aucuneliste1123">
    <w:name w:val="Aucune liste1123"/>
    <w:next w:val="Aucuneliste"/>
    <w:uiPriority w:val="99"/>
    <w:semiHidden/>
    <w:unhideWhenUsed/>
    <w:rsid w:val="00A62B8D"/>
  </w:style>
  <w:style w:type="numbering" w:customStyle="1" w:styleId="Aucuneliste11123">
    <w:name w:val="Aucune liste11123"/>
    <w:next w:val="Aucuneliste"/>
    <w:uiPriority w:val="99"/>
    <w:semiHidden/>
    <w:unhideWhenUsed/>
    <w:rsid w:val="00A62B8D"/>
  </w:style>
  <w:style w:type="numbering" w:customStyle="1" w:styleId="NoList1133">
    <w:name w:val="No List1133"/>
    <w:next w:val="Aucuneliste"/>
    <w:semiHidden/>
    <w:rsid w:val="00A62B8D"/>
  </w:style>
  <w:style w:type="numbering" w:customStyle="1" w:styleId="NoList2133">
    <w:name w:val="No List2133"/>
    <w:next w:val="Aucuneliste"/>
    <w:uiPriority w:val="99"/>
    <w:semiHidden/>
    <w:unhideWhenUsed/>
    <w:rsid w:val="00A62B8D"/>
  </w:style>
  <w:style w:type="numbering" w:customStyle="1" w:styleId="OPSOM133">
    <w:name w:val="OPSOM133"/>
    <w:basedOn w:val="Aucuneliste"/>
    <w:rsid w:val="00A62B8D"/>
  </w:style>
  <w:style w:type="numbering" w:customStyle="1" w:styleId="OPSOMNR133">
    <w:name w:val="OPSOMNR133"/>
    <w:rsid w:val="00A62B8D"/>
  </w:style>
  <w:style w:type="numbering" w:customStyle="1" w:styleId="Listeactuelle1133">
    <w:name w:val="Liste actuelle1133"/>
    <w:uiPriority w:val="99"/>
    <w:rsid w:val="00A62B8D"/>
  </w:style>
  <w:style w:type="numbering" w:customStyle="1" w:styleId="Listeactuelle2133">
    <w:name w:val="Liste actuelle2133"/>
    <w:uiPriority w:val="99"/>
    <w:rsid w:val="00A62B8D"/>
  </w:style>
  <w:style w:type="numbering" w:customStyle="1" w:styleId="Aucuneliste223">
    <w:name w:val="Aucune liste223"/>
    <w:next w:val="Aucuneliste"/>
    <w:uiPriority w:val="99"/>
    <w:semiHidden/>
    <w:unhideWhenUsed/>
    <w:rsid w:val="00A62B8D"/>
  </w:style>
  <w:style w:type="numbering" w:customStyle="1" w:styleId="NoList11123">
    <w:name w:val="No List11123"/>
    <w:next w:val="Aucuneliste"/>
    <w:semiHidden/>
    <w:rsid w:val="00A62B8D"/>
  </w:style>
  <w:style w:type="numbering" w:customStyle="1" w:styleId="NoList21123">
    <w:name w:val="No List21123"/>
    <w:next w:val="Aucuneliste"/>
    <w:uiPriority w:val="99"/>
    <w:semiHidden/>
    <w:unhideWhenUsed/>
    <w:rsid w:val="00A62B8D"/>
  </w:style>
  <w:style w:type="numbering" w:customStyle="1" w:styleId="OPSOM1123">
    <w:name w:val="OPSOM1123"/>
    <w:basedOn w:val="Aucuneliste"/>
    <w:rsid w:val="00A62B8D"/>
  </w:style>
  <w:style w:type="numbering" w:customStyle="1" w:styleId="OPSOMNR1123">
    <w:name w:val="OPSOMNR1123"/>
    <w:rsid w:val="00A62B8D"/>
  </w:style>
  <w:style w:type="numbering" w:customStyle="1" w:styleId="Listeactuelle11123">
    <w:name w:val="Liste actuelle11123"/>
    <w:uiPriority w:val="99"/>
    <w:rsid w:val="00A62B8D"/>
  </w:style>
  <w:style w:type="numbering" w:customStyle="1" w:styleId="Listeactuelle21123">
    <w:name w:val="Liste actuelle21123"/>
    <w:uiPriority w:val="99"/>
    <w:rsid w:val="00A62B8D"/>
  </w:style>
  <w:style w:type="numbering" w:customStyle="1" w:styleId="Aucuneliste313">
    <w:name w:val="Aucune liste313"/>
    <w:next w:val="Aucuneliste"/>
    <w:uiPriority w:val="99"/>
    <w:semiHidden/>
    <w:unhideWhenUsed/>
    <w:rsid w:val="00A62B8D"/>
  </w:style>
  <w:style w:type="numbering" w:customStyle="1" w:styleId="Aucuneliste1213">
    <w:name w:val="Aucune liste1213"/>
    <w:next w:val="Aucuneliste"/>
    <w:uiPriority w:val="99"/>
    <w:semiHidden/>
    <w:unhideWhenUsed/>
    <w:rsid w:val="00A62B8D"/>
  </w:style>
  <w:style w:type="numbering" w:customStyle="1" w:styleId="NoList1213">
    <w:name w:val="No List1213"/>
    <w:next w:val="Aucuneliste"/>
    <w:semiHidden/>
    <w:rsid w:val="00A62B8D"/>
  </w:style>
  <w:style w:type="numbering" w:customStyle="1" w:styleId="NoList2213">
    <w:name w:val="No List2213"/>
    <w:next w:val="Aucuneliste"/>
    <w:uiPriority w:val="99"/>
    <w:semiHidden/>
    <w:unhideWhenUsed/>
    <w:rsid w:val="00A62B8D"/>
  </w:style>
  <w:style w:type="numbering" w:customStyle="1" w:styleId="OPSOM213">
    <w:name w:val="OPSOM213"/>
    <w:basedOn w:val="Aucuneliste"/>
    <w:rsid w:val="00A62B8D"/>
  </w:style>
  <w:style w:type="numbering" w:customStyle="1" w:styleId="OPSOMNR213">
    <w:name w:val="OPSOMNR213"/>
    <w:rsid w:val="00A62B8D"/>
  </w:style>
  <w:style w:type="numbering" w:customStyle="1" w:styleId="Listeactuelle1213">
    <w:name w:val="Liste actuelle1213"/>
    <w:uiPriority w:val="99"/>
    <w:rsid w:val="00A62B8D"/>
  </w:style>
  <w:style w:type="numbering" w:customStyle="1" w:styleId="Listeactuelle2213">
    <w:name w:val="Liste actuelle2213"/>
    <w:uiPriority w:val="99"/>
    <w:rsid w:val="00A62B8D"/>
  </w:style>
  <w:style w:type="numbering" w:customStyle="1" w:styleId="Aucuneliste111123">
    <w:name w:val="Aucune liste111123"/>
    <w:next w:val="Aucuneliste"/>
    <w:uiPriority w:val="99"/>
    <w:semiHidden/>
    <w:unhideWhenUsed/>
    <w:rsid w:val="00A62B8D"/>
  </w:style>
  <w:style w:type="numbering" w:customStyle="1" w:styleId="Aucuneliste11111113">
    <w:name w:val="Aucune liste11111113"/>
    <w:next w:val="Aucuneliste"/>
    <w:uiPriority w:val="99"/>
    <w:semiHidden/>
    <w:unhideWhenUsed/>
    <w:rsid w:val="00A62B8D"/>
  </w:style>
  <w:style w:type="numbering" w:customStyle="1" w:styleId="NoList11213">
    <w:name w:val="No List11213"/>
    <w:next w:val="Aucuneliste"/>
    <w:semiHidden/>
    <w:rsid w:val="00A62B8D"/>
  </w:style>
  <w:style w:type="numbering" w:customStyle="1" w:styleId="NoList21213">
    <w:name w:val="No List21213"/>
    <w:next w:val="Aucuneliste"/>
    <w:uiPriority w:val="99"/>
    <w:semiHidden/>
    <w:unhideWhenUsed/>
    <w:rsid w:val="00A62B8D"/>
  </w:style>
  <w:style w:type="numbering" w:customStyle="1" w:styleId="OPSOM1213">
    <w:name w:val="OPSOM1213"/>
    <w:basedOn w:val="Aucuneliste"/>
    <w:rsid w:val="00A62B8D"/>
  </w:style>
  <w:style w:type="numbering" w:customStyle="1" w:styleId="OPSOMNR1213">
    <w:name w:val="OPSOMNR1213"/>
    <w:rsid w:val="00A62B8D"/>
  </w:style>
  <w:style w:type="numbering" w:customStyle="1" w:styleId="Listeactuelle11213">
    <w:name w:val="Liste actuelle11213"/>
    <w:uiPriority w:val="99"/>
    <w:rsid w:val="00A62B8D"/>
  </w:style>
  <w:style w:type="numbering" w:customStyle="1" w:styleId="Listeactuelle21213">
    <w:name w:val="Liste actuelle21213"/>
    <w:uiPriority w:val="99"/>
    <w:rsid w:val="00A62B8D"/>
  </w:style>
  <w:style w:type="numbering" w:customStyle="1" w:styleId="Aucuneliste2113">
    <w:name w:val="Aucune liste2113"/>
    <w:next w:val="Aucuneliste"/>
    <w:uiPriority w:val="99"/>
    <w:semiHidden/>
    <w:unhideWhenUsed/>
    <w:rsid w:val="00A62B8D"/>
  </w:style>
  <w:style w:type="numbering" w:customStyle="1" w:styleId="NoList111113">
    <w:name w:val="No List111113"/>
    <w:next w:val="Aucuneliste"/>
    <w:semiHidden/>
    <w:rsid w:val="00A62B8D"/>
  </w:style>
  <w:style w:type="numbering" w:customStyle="1" w:styleId="NoList211113">
    <w:name w:val="No List211113"/>
    <w:next w:val="Aucuneliste"/>
    <w:uiPriority w:val="99"/>
    <w:semiHidden/>
    <w:unhideWhenUsed/>
    <w:rsid w:val="00A62B8D"/>
  </w:style>
  <w:style w:type="numbering" w:customStyle="1" w:styleId="OPSOM11113">
    <w:name w:val="OPSOM11113"/>
    <w:basedOn w:val="Aucuneliste"/>
    <w:rsid w:val="00A62B8D"/>
  </w:style>
  <w:style w:type="numbering" w:customStyle="1" w:styleId="OPSOMNR11113">
    <w:name w:val="OPSOMNR11113"/>
    <w:rsid w:val="00A62B8D"/>
  </w:style>
  <w:style w:type="numbering" w:customStyle="1" w:styleId="Listeactuelle111113">
    <w:name w:val="Liste actuelle111113"/>
    <w:uiPriority w:val="99"/>
    <w:rsid w:val="00A62B8D"/>
  </w:style>
  <w:style w:type="numbering" w:customStyle="1" w:styleId="Listeactuelle211113">
    <w:name w:val="Liste actuelle211113"/>
    <w:uiPriority w:val="99"/>
    <w:rsid w:val="00A62B8D"/>
  </w:style>
  <w:style w:type="numbering" w:customStyle="1" w:styleId="Aucuneliste413">
    <w:name w:val="Aucune liste413"/>
    <w:next w:val="Aucuneliste"/>
    <w:uiPriority w:val="99"/>
    <w:semiHidden/>
    <w:unhideWhenUsed/>
    <w:rsid w:val="00A62B8D"/>
  </w:style>
  <w:style w:type="numbering" w:customStyle="1" w:styleId="Aucuneliste62">
    <w:name w:val="Aucune liste62"/>
    <w:next w:val="Aucuneliste"/>
    <w:uiPriority w:val="99"/>
    <w:semiHidden/>
    <w:unhideWhenUsed/>
    <w:rsid w:val="00A62B8D"/>
  </w:style>
  <w:style w:type="numbering" w:customStyle="1" w:styleId="NoList142">
    <w:name w:val="No List142"/>
    <w:next w:val="Aucuneliste"/>
    <w:semiHidden/>
    <w:rsid w:val="00A62B8D"/>
  </w:style>
  <w:style w:type="numbering" w:customStyle="1" w:styleId="NoList242">
    <w:name w:val="No List242"/>
    <w:next w:val="Aucuneliste"/>
    <w:uiPriority w:val="99"/>
    <w:semiHidden/>
    <w:unhideWhenUsed/>
    <w:rsid w:val="00A62B8D"/>
  </w:style>
  <w:style w:type="numbering" w:customStyle="1" w:styleId="OPSOM42">
    <w:name w:val="OPSOM42"/>
    <w:basedOn w:val="Aucuneliste"/>
    <w:rsid w:val="00A62B8D"/>
  </w:style>
  <w:style w:type="numbering" w:customStyle="1" w:styleId="OPSOMNR42">
    <w:name w:val="OPSOMNR42"/>
    <w:rsid w:val="00A62B8D"/>
  </w:style>
  <w:style w:type="numbering" w:customStyle="1" w:styleId="Listeactuelle142">
    <w:name w:val="Liste actuelle142"/>
    <w:uiPriority w:val="99"/>
    <w:rsid w:val="00A62B8D"/>
  </w:style>
  <w:style w:type="numbering" w:customStyle="1" w:styleId="Listeactuelle242">
    <w:name w:val="Liste actuelle242"/>
    <w:uiPriority w:val="99"/>
    <w:rsid w:val="00A62B8D"/>
  </w:style>
  <w:style w:type="numbering" w:customStyle="1" w:styleId="Aucuneliste142">
    <w:name w:val="Aucune liste142"/>
    <w:next w:val="Aucuneliste"/>
    <w:uiPriority w:val="99"/>
    <w:semiHidden/>
    <w:unhideWhenUsed/>
    <w:rsid w:val="00A62B8D"/>
  </w:style>
  <w:style w:type="numbering" w:customStyle="1" w:styleId="Aucuneliste1132">
    <w:name w:val="Aucune liste1132"/>
    <w:next w:val="Aucuneliste"/>
    <w:uiPriority w:val="99"/>
    <w:semiHidden/>
    <w:unhideWhenUsed/>
    <w:rsid w:val="00A62B8D"/>
  </w:style>
  <w:style w:type="numbering" w:customStyle="1" w:styleId="NoList1142">
    <w:name w:val="No List1142"/>
    <w:next w:val="Aucuneliste"/>
    <w:semiHidden/>
    <w:rsid w:val="00A62B8D"/>
  </w:style>
  <w:style w:type="numbering" w:customStyle="1" w:styleId="NoList2142">
    <w:name w:val="No List2142"/>
    <w:next w:val="Aucuneliste"/>
    <w:uiPriority w:val="99"/>
    <w:semiHidden/>
    <w:unhideWhenUsed/>
    <w:rsid w:val="00A62B8D"/>
  </w:style>
  <w:style w:type="numbering" w:customStyle="1" w:styleId="OPSOM142">
    <w:name w:val="OPSOM142"/>
    <w:basedOn w:val="Aucuneliste"/>
    <w:rsid w:val="00A62B8D"/>
  </w:style>
  <w:style w:type="numbering" w:customStyle="1" w:styleId="OPSOMNR142">
    <w:name w:val="OPSOMNR142"/>
    <w:rsid w:val="00A62B8D"/>
  </w:style>
  <w:style w:type="numbering" w:customStyle="1" w:styleId="Listeactuelle1142">
    <w:name w:val="Liste actuelle1142"/>
    <w:uiPriority w:val="99"/>
    <w:rsid w:val="00A62B8D"/>
  </w:style>
  <w:style w:type="numbering" w:customStyle="1" w:styleId="Listeactuelle2142">
    <w:name w:val="Liste actuelle2142"/>
    <w:uiPriority w:val="99"/>
    <w:rsid w:val="00A62B8D"/>
  </w:style>
  <w:style w:type="numbering" w:customStyle="1" w:styleId="Aucuneliste232">
    <w:name w:val="Aucune liste232"/>
    <w:next w:val="Aucuneliste"/>
    <w:uiPriority w:val="99"/>
    <w:semiHidden/>
    <w:unhideWhenUsed/>
    <w:rsid w:val="00A62B8D"/>
  </w:style>
  <w:style w:type="numbering" w:customStyle="1" w:styleId="NoList11132">
    <w:name w:val="No List11132"/>
    <w:next w:val="Aucuneliste"/>
    <w:semiHidden/>
    <w:rsid w:val="00A62B8D"/>
  </w:style>
  <w:style w:type="numbering" w:customStyle="1" w:styleId="NoList21132">
    <w:name w:val="No List21132"/>
    <w:next w:val="Aucuneliste"/>
    <w:uiPriority w:val="99"/>
    <w:semiHidden/>
    <w:unhideWhenUsed/>
    <w:rsid w:val="00A62B8D"/>
  </w:style>
  <w:style w:type="numbering" w:customStyle="1" w:styleId="OPSOM1132">
    <w:name w:val="OPSOM1132"/>
    <w:basedOn w:val="Aucuneliste"/>
    <w:rsid w:val="00A62B8D"/>
  </w:style>
  <w:style w:type="numbering" w:customStyle="1" w:styleId="OPSOMNR1132">
    <w:name w:val="OPSOMNR1132"/>
    <w:rsid w:val="00A62B8D"/>
  </w:style>
  <w:style w:type="numbering" w:customStyle="1" w:styleId="Listeactuelle11132">
    <w:name w:val="Liste actuelle11132"/>
    <w:uiPriority w:val="99"/>
    <w:rsid w:val="00A62B8D"/>
  </w:style>
  <w:style w:type="numbering" w:customStyle="1" w:styleId="Listeactuelle21132">
    <w:name w:val="Liste actuelle21132"/>
    <w:uiPriority w:val="99"/>
    <w:rsid w:val="00A62B8D"/>
  </w:style>
  <w:style w:type="numbering" w:customStyle="1" w:styleId="Aucuneliste322">
    <w:name w:val="Aucune liste322"/>
    <w:next w:val="Aucuneliste"/>
    <w:uiPriority w:val="99"/>
    <w:semiHidden/>
    <w:unhideWhenUsed/>
    <w:rsid w:val="00A62B8D"/>
  </w:style>
  <w:style w:type="numbering" w:customStyle="1" w:styleId="Aucuneliste1222">
    <w:name w:val="Aucune liste1222"/>
    <w:next w:val="Aucuneliste"/>
    <w:uiPriority w:val="99"/>
    <w:semiHidden/>
    <w:unhideWhenUsed/>
    <w:rsid w:val="00A62B8D"/>
  </w:style>
  <w:style w:type="numbering" w:customStyle="1" w:styleId="NoList1222">
    <w:name w:val="No List1222"/>
    <w:next w:val="Aucuneliste"/>
    <w:semiHidden/>
    <w:rsid w:val="00A62B8D"/>
  </w:style>
  <w:style w:type="numbering" w:customStyle="1" w:styleId="NoList2222">
    <w:name w:val="No List2222"/>
    <w:next w:val="Aucuneliste"/>
    <w:uiPriority w:val="99"/>
    <w:semiHidden/>
    <w:unhideWhenUsed/>
    <w:rsid w:val="00A62B8D"/>
  </w:style>
  <w:style w:type="numbering" w:customStyle="1" w:styleId="OPSOM222">
    <w:name w:val="OPSOM222"/>
    <w:basedOn w:val="Aucuneliste"/>
    <w:rsid w:val="00A62B8D"/>
  </w:style>
  <w:style w:type="numbering" w:customStyle="1" w:styleId="OPSOMNR222">
    <w:name w:val="OPSOMNR222"/>
    <w:rsid w:val="00A62B8D"/>
  </w:style>
  <w:style w:type="numbering" w:customStyle="1" w:styleId="Listeactuelle1222">
    <w:name w:val="Liste actuelle1222"/>
    <w:uiPriority w:val="99"/>
    <w:rsid w:val="00A62B8D"/>
  </w:style>
  <w:style w:type="numbering" w:customStyle="1" w:styleId="Listeactuelle2222">
    <w:name w:val="Liste actuelle2222"/>
    <w:uiPriority w:val="99"/>
    <w:rsid w:val="00A62B8D"/>
  </w:style>
  <w:style w:type="numbering" w:customStyle="1" w:styleId="Aucuneliste11132">
    <w:name w:val="Aucune liste11132"/>
    <w:next w:val="Aucuneliste"/>
    <w:uiPriority w:val="99"/>
    <w:semiHidden/>
    <w:unhideWhenUsed/>
    <w:rsid w:val="00A62B8D"/>
  </w:style>
  <w:style w:type="numbering" w:customStyle="1" w:styleId="Aucuneliste111132">
    <w:name w:val="Aucune liste111132"/>
    <w:next w:val="Aucuneliste"/>
    <w:uiPriority w:val="99"/>
    <w:semiHidden/>
    <w:unhideWhenUsed/>
    <w:rsid w:val="00A62B8D"/>
  </w:style>
  <w:style w:type="numbering" w:customStyle="1" w:styleId="NoList11222">
    <w:name w:val="No List11222"/>
    <w:next w:val="Aucuneliste"/>
    <w:semiHidden/>
    <w:rsid w:val="00A62B8D"/>
  </w:style>
  <w:style w:type="numbering" w:customStyle="1" w:styleId="NoList21222">
    <w:name w:val="No List21222"/>
    <w:next w:val="Aucuneliste"/>
    <w:uiPriority w:val="99"/>
    <w:semiHidden/>
    <w:unhideWhenUsed/>
    <w:rsid w:val="00A62B8D"/>
  </w:style>
  <w:style w:type="numbering" w:customStyle="1" w:styleId="OPSOM1222">
    <w:name w:val="OPSOM1222"/>
    <w:basedOn w:val="Aucuneliste"/>
    <w:rsid w:val="00A62B8D"/>
  </w:style>
  <w:style w:type="numbering" w:customStyle="1" w:styleId="OPSOMNR1222">
    <w:name w:val="OPSOMNR1222"/>
    <w:rsid w:val="00A62B8D"/>
  </w:style>
  <w:style w:type="numbering" w:customStyle="1" w:styleId="Listeactuelle11222">
    <w:name w:val="Liste actuelle11222"/>
    <w:uiPriority w:val="99"/>
    <w:rsid w:val="00A62B8D"/>
  </w:style>
  <w:style w:type="numbering" w:customStyle="1" w:styleId="Listeactuelle21222">
    <w:name w:val="Liste actuelle21222"/>
    <w:uiPriority w:val="99"/>
    <w:rsid w:val="00A62B8D"/>
  </w:style>
  <w:style w:type="numbering" w:customStyle="1" w:styleId="Aucuneliste2122">
    <w:name w:val="Aucune liste2122"/>
    <w:next w:val="Aucuneliste"/>
    <w:uiPriority w:val="99"/>
    <w:semiHidden/>
    <w:unhideWhenUsed/>
    <w:rsid w:val="00A62B8D"/>
  </w:style>
  <w:style w:type="numbering" w:customStyle="1" w:styleId="NoList111122">
    <w:name w:val="No List111122"/>
    <w:next w:val="Aucuneliste"/>
    <w:semiHidden/>
    <w:rsid w:val="00A62B8D"/>
  </w:style>
  <w:style w:type="numbering" w:customStyle="1" w:styleId="NoList211122">
    <w:name w:val="No List211122"/>
    <w:next w:val="Aucuneliste"/>
    <w:uiPriority w:val="99"/>
    <w:semiHidden/>
    <w:unhideWhenUsed/>
    <w:rsid w:val="00A62B8D"/>
  </w:style>
  <w:style w:type="numbering" w:customStyle="1" w:styleId="OPSOM11122">
    <w:name w:val="OPSOM11122"/>
    <w:basedOn w:val="Aucuneliste"/>
    <w:rsid w:val="00A62B8D"/>
  </w:style>
  <w:style w:type="numbering" w:customStyle="1" w:styleId="OPSOMNR11122">
    <w:name w:val="OPSOMNR11122"/>
    <w:rsid w:val="00A62B8D"/>
  </w:style>
  <w:style w:type="numbering" w:customStyle="1" w:styleId="Listeactuelle111122">
    <w:name w:val="Liste actuelle111122"/>
    <w:uiPriority w:val="99"/>
    <w:rsid w:val="00A62B8D"/>
  </w:style>
  <w:style w:type="numbering" w:customStyle="1" w:styleId="Listeactuelle211122">
    <w:name w:val="Liste actuelle211122"/>
    <w:uiPriority w:val="99"/>
    <w:rsid w:val="00A62B8D"/>
  </w:style>
  <w:style w:type="numbering" w:customStyle="1" w:styleId="Aucuneliste422">
    <w:name w:val="Aucune liste422"/>
    <w:next w:val="Aucuneliste"/>
    <w:uiPriority w:val="99"/>
    <w:semiHidden/>
    <w:unhideWhenUsed/>
    <w:rsid w:val="00A62B8D"/>
  </w:style>
  <w:style w:type="numbering" w:customStyle="1" w:styleId="Aucuneliste1111122">
    <w:name w:val="Aucune liste1111122"/>
    <w:next w:val="Aucuneliste"/>
    <w:uiPriority w:val="99"/>
    <w:semiHidden/>
    <w:unhideWhenUsed/>
    <w:rsid w:val="00A62B8D"/>
  </w:style>
  <w:style w:type="numbering" w:customStyle="1" w:styleId="Aucuneliste512">
    <w:name w:val="Aucune liste512"/>
    <w:next w:val="Aucuneliste"/>
    <w:uiPriority w:val="99"/>
    <w:semiHidden/>
    <w:unhideWhenUsed/>
    <w:rsid w:val="00A62B8D"/>
  </w:style>
  <w:style w:type="numbering" w:customStyle="1" w:styleId="Aucuneliste1312">
    <w:name w:val="Aucune liste1312"/>
    <w:next w:val="Aucuneliste"/>
    <w:uiPriority w:val="99"/>
    <w:semiHidden/>
    <w:unhideWhenUsed/>
    <w:rsid w:val="00A62B8D"/>
  </w:style>
  <w:style w:type="numbering" w:customStyle="1" w:styleId="NoList1312">
    <w:name w:val="No List1312"/>
    <w:next w:val="Aucuneliste"/>
    <w:semiHidden/>
    <w:rsid w:val="00A62B8D"/>
  </w:style>
  <w:style w:type="numbering" w:customStyle="1" w:styleId="NoList2312">
    <w:name w:val="No List2312"/>
    <w:next w:val="Aucuneliste"/>
    <w:uiPriority w:val="99"/>
    <w:semiHidden/>
    <w:unhideWhenUsed/>
    <w:rsid w:val="00A62B8D"/>
  </w:style>
  <w:style w:type="numbering" w:customStyle="1" w:styleId="OPSOM312">
    <w:name w:val="OPSOM312"/>
    <w:basedOn w:val="Aucuneliste"/>
    <w:rsid w:val="00A62B8D"/>
  </w:style>
  <w:style w:type="numbering" w:customStyle="1" w:styleId="OPSOMNR312">
    <w:name w:val="OPSOMNR312"/>
    <w:rsid w:val="00A62B8D"/>
  </w:style>
  <w:style w:type="numbering" w:customStyle="1" w:styleId="Listeactuelle1312">
    <w:name w:val="Liste actuelle1312"/>
    <w:uiPriority w:val="99"/>
    <w:rsid w:val="00A62B8D"/>
  </w:style>
  <w:style w:type="numbering" w:customStyle="1" w:styleId="Listeactuelle2312">
    <w:name w:val="Liste actuelle2312"/>
    <w:uiPriority w:val="99"/>
    <w:rsid w:val="00A62B8D"/>
  </w:style>
  <w:style w:type="numbering" w:customStyle="1" w:styleId="Aucuneliste11212">
    <w:name w:val="Aucune liste11212"/>
    <w:next w:val="Aucuneliste"/>
    <w:uiPriority w:val="99"/>
    <w:semiHidden/>
    <w:unhideWhenUsed/>
    <w:rsid w:val="00A62B8D"/>
  </w:style>
  <w:style w:type="numbering" w:customStyle="1" w:styleId="Aucuneliste111212">
    <w:name w:val="Aucune liste111212"/>
    <w:next w:val="Aucuneliste"/>
    <w:uiPriority w:val="99"/>
    <w:semiHidden/>
    <w:unhideWhenUsed/>
    <w:rsid w:val="00A62B8D"/>
  </w:style>
  <w:style w:type="numbering" w:customStyle="1" w:styleId="NoList11312">
    <w:name w:val="No List11312"/>
    <w:next w:val="Aucuneliste"/>
    <w:semiHidden/>
    <w:rsid w:val="00A62B8D"/>
  </w:style>
  <w:style w:type="numbering" w:customStyle="1" w:styleId="NoList21312">
    <w:name w:val="No List21312"/>
    <w:next w:val="Aucuneliste"/>
    <w:uiPriority w:val="99"/>
    <w:semiHidden/>
    <w:unhideWhenUsed/>
    <w:rsid w:val="00A62B8D"/>
  </w:style>
  <w:style w:type="numbering" w:customStyle="1" w:styleId="OPSOM1312">
    <w:name w:val="OPSOM1312"/>
    <w:basedOn w:val="Aucuneliste"/>
    <w:rsid w:val="00A62B8D"/>
  </w:style>
  <w:style w:type="numbering" w:customStyle="1" w:styleId="OPSOMNR1312">
    <w:name w:val="OPSOMNR1312"/>
    <w:rsid w:val="00A62B8D"/>
  </w:style>
  <w:style w:type="numbering" w:customStyle="1" w:styleId="Listeactuelle11312">
    <w:name w:val="Liste actuelle11312"/>
    <w:uiPriority w:val="99"/>
    <w:rsid w:val="00A62B8D"/>
  </w:style>
  <w:style w:type="numbering" w:customStyle="1" w:styleId="Listeactuelle21312">
    <w:name w:val="Liste actuelle21312"/>
    <w:uiPriority w:val="99"/>
    <w:rsid w:val="00A62B8D"/>
  </w:style>
  <w:style w:type="numbering" w:customStyle="1" w:styleId="Aucuneliste2212">
    <w:name w:val="Aucune liste2212"/>
    <w:next w:val="Aucuneliste"/>
    <w:uiPriority w:val="99"/>
    <w:semiHidden/>
    <w:unhideWhenUsed/>
    <w:rsid w:val="00A62B8D"/>
  </w:style>
  <w:style w:type="numbering" w:customStyle="1" w:styleId="NoList111212">
    <w:name w:val="No List111212"/>
    <w:next w:val="Aucuneliste"/>
    <w:semiHidden/>
    <w:rsid w:val="00A62B8D"/>
  </w:style>
  <w:style w:type="numbering" w:customStyle="1" w:styleId="NoList211212">
    <w:name w:val="No List211212"/>
    <w:next w:val="Aucuneliste"/>
    <w:uiPriority w:val="99"/>
    <w:semiHidden/>
    <w:unhideWhenUsed/>
    <w:rsid w:val="00A62B8D"/>
  </w:style>
  <w:style w:type="numbering" w:customStyle="1" w:styleId="OPSOM11212">
    <w:name w:val="OPSOM11212"/>
    <w:basedOn w:val="Aucuneliste"/>
    <w:rsid w:val="00A62B8D"/>
  </w:style>
  <w:style w:type="numbering" w:customStyle="1" w:styleId="OPSOMNR11212">
    <w:name w:val="OPSOMNR11212"/>
    <w:rsid w:val="00A62B8D"/>
  </w:style>
  <w:style w:type="numbering" w:customStyle="1" w:styleId="Listeactuelle111212">
    <w:name w:val="Liste actuelle111212"/>
    <w:uiPriority w:val="99"/>
    <w:rsid w:val="00A62B8D"/>
  </w:style>
  <w:style w:type="numbering" w:customStyle="1" w:styleId="Listeactuelle211212">
    <w:name w:val="Liste actuelle211212"/>
    <w:uiPriority w:val="99"/>
    <w:rsid w:val="00A62B8D"/>
  </w:style>
  <w:style w:type="numbering" w:customStyle="1" w:styleId="Aucuneliste3112">
    <w:name w:val="Aucune liste3112"/>
    <w:next w:val="Aucuneliste"/>
    <w:uiPriority w:val="99"/>
    <w:semiHidden/>
    <w:unhideWhenUsed/>
    <w:rsid w:val="00A62B8D"/>
  </w:style>
  <w:style w:type="numbering" w:customStyle="1" w:styleId="Aucuneliste12112">
    <w:name w:val="Aucune liste12112"/>
    <w:next w:val="Aucuneliste"/>
    <w:uiPriority w:val="99"/>
    <w:semiHidden/>
    <w:unhideWhenUsed/>
    <w:rsid w:val="00A62B8D"/>
  </w:style>
  <w:style w:type="numbering" w:customStyle="1" w:styleId="NoList12112">
    <w:name w:val="No List12112"/>
    <w:next w:val="Aucuneliste"/>
    <w:semiHidden/>
    <w:rsid w:val="00A62B8D"/>
  </w:style>
  <w:style w:type="numbering" w:customStyle="1" w:styleId="NoList22112">
    <w:name w:val="No List22112"/>
    <w:next w:val="Aucuneliste"/>
    <w:uiPriority w:val="99"/>
    <w:semiHidden/>
    <w:unhideWhenUsed/>
    <w:rsid w:val="00A62B8D"/>
  </w:style>
  <w:style w:type="numbering" w:customStyle="1" w:styleId="OPSOM2112">
    <w:name w:val="OPSOM2112"/>
    <w:basedOn w:val="Aucuneliste"/>
    <w:rsid w:val="00A62B8D"/>
  </w:style>
  <w:style w:type="numbering" w:customStyle="1" w:styleId="OPSOMNR2112">
    <w:name w:val="OPSOMNR2112"/>
    <w:rsid w:val="00A62B8D"/>
  </w:style>
  <w:style w:type="numbering" w:customStyle="1" w:styleId="Listeactuelle12112">
    <w:name w:val="Liste actuelle12112"/>
    <w:uiPriority w:val="99"/>
    <w:rsid w:val="00A62B8D"/>
  </w:style>
  <w:style w:type="numbering" w:customStyle="1" w:styleId="Listeactuelle22112">
    <w:name w:val="Liste actuelle22112"/>
    <w:uiPriority w:val="99"/>
    <w:rsid w:val="00A62B8D"/>
  </w:style>
  <w:style w:type="numbering" w:customStyle="1" w:styleId="Aucuneliste1111212">
    <w:name w:val="Aucune liste1111212"/>
    <w:next w:val="Aucuneliste"/>
    <w:uiPriority w:val="99"/>
    <w:semiHidden/>
    <w:unhideWhenUsed/>
    <w:rsid w:val="00A62B8D"/>
  </w:style>
  <w:style w:type="numbering" w:customStyle="1" w:styleId="Aucuneliste11111122">
    <w:name w:val="Aucune liste11111122"/>
    <w:next w:val="Aucuneliste"/>
    <w:uiPriority w:val="99"/>
    <w:semiHidden/>
    <w:unhideWhenUsed/>
    <w:rsid w:val="00A62B8D"/>
  </w:style>
  <w:style w:type="numbering" w:customStyle="1" w:styleId="NoList112112">
    <w:name w:val="No List112112"/>
    <w:next w:val="Aucuneliste"/>
    <w:semiHidden/>
    <w:rsid w:val="00A62B8D"/>
  </w:style>
  <w:style w:type="numbering" w:customStyle="1" w:styleId="NoList212112">
    <w:name w:val="No List212112"/>
    <w:next w:val="Aucuneliste"/>
    <w:uiPriority w:val="99"/>
    <w:semiHidden/>
    <w:unhideWhenUsed/>
    <w:rsid w:val="00A62B8D"/>
  </w:style>
  <w:style w:type="numbering" w:customStyle="1" w:styleId="OPSOM12112">
    <w:name w:val="OPSOM12112"/>
    <w:basedOn w:val="Aucuneliste"/>
    <w:rsid w:val="00A62B8D"/>
  </w:style>
  <w:style w:type="numbering" w:customStyle="1" w:styleId="OPSOMNR12112">
    <w:name w:val="OPSOMNR12112"/>
    <w:rsid w:val="00A62B8D"/>
  </w:style>
  <w:style w:type="numbering" w:customStyle="1" w:styleId="Listeactuelle112112">
    <w:name w:val="Liste actuelle112112"/>
    <w:uiPriority w:val="99"/>
    <w:rsid w:val="00A62B8D"/>
  </w:style>
  <w:style w:type="numbering" w:customStyle="1" w:styleId="Listeactuelle212112">
    <w:name w:val="Liste actuelle212112"/>
    <w:uiPriority w:val="99"/>
    <w:rsid w:val="00A62B8D"/>
  </w:style>
  <w:style w:type="numbering" w:customStyle="1" w:styleId="Aucuneliste21112">
    <w:name w:val="Aucune liste21112"/>
    <w:next w:val="Aucuneliste"/>
    <w:uiPriority w:val="99"/>
    <w:semiHidden/>
    <w:unhideWhenUsed/>
    <w:rsid w:val="00A62B8D"/>
  </w:style>
  <w:style w:type="numbering" w:customStyle="1" w:styleId="NoList1111112">
    <w:name w:val="No List1111112"/>
    <w:next w:val="Aucuneliste"/>
    <w:semiHidden/>
    <w:rsid w:val="00A62B8D"/>
  </w:style>
  <w:style w:type="numbering" w:customStyle="1" w:styleId="NoList2111112">
    <w:name w:val="No List2111112"/>
    <w:next w:val="Aucuneliste"/>
    <w:uiPriority w:val="99"/>
    <w:semiHidden/>
    <w:unhideWhenUsed/>
    <w:rsid w:val="00A62B8D"/>
  </w:style>
  <w:style w:type="numbering" w:customStyle="1" w:styleId="OPSOM111112">
    <w:name w:val="OPSOM111112"/>
    <w:basedOn w:val="Aucuneliste"/>
    <w:rsid w:val="00A62B8D"/>
  </w:style>
  <w:style w:type="numbering" w:customStyle="1" w:styleId="OPSOMNR111112">
    <w:name w:val="OPSOMNR111112"/>
    <w:rsid w:val="00A62B8D"/>
  </w:style>
  <w:style w:type="numbering" w:customStyle="1" w:styleId="Listeactuelle1111112">
    <w:name w:val="Liste actuelle1111112"/>
    <w:uiPriority w:val="99"/>
    <w:rsid w:val="00A62B8D"/>
  </w:style>
  <w:style w:type="numbering" w:customStyle="1" w:styleId="Listeactuelle2111112">
    <w:name w:val="Liste actuelle2111112"/>
    <w:uiPriority w:val="99"/>
    <w:rsid w:val="00A62B8D"/>
  </w:style>
  <w:style w:type="numbering" w:customStyle="1" w:styleId="Aucuneliste4112">
    <w:name w:val="Aucune liste4112"/>
    <w:next w:val="Aucuneliste"/>
    <w:uiPriority w:val="99"/>
    <w:semiHidden/>
    <w:unhideWhenUsed/>
    <w:rsid w:val="00A62B8D"/>
  </w:style>
  <w:style w:type="numbering" w:customStyle="1" w:styleId="Aucuneliste611">
    <w:name w:val="Aucune liste611"/>
    <w:next w:val="Aucuneliste"/>
    <w:uiPriority w:val="99"/>
    <w:semiHidden/>
    <w:unhideWhenUsed/>
    <w:rsid w:val="00A62B8D"/>
  </w:style>
  <w:style w:type="numbering" w:customStyle="1" w:styleId="Aucuneliste1411">
    <w:name w:val="Aucune liste1411"/>
    <w:next w:val="Aucuneliste"/>
    <w:uiPriority w:val="99"/>
    <w:semiHidden/>
    <w:unhideWhenUsed/>
    <w:rsid w:val="00A62B8D"/>
  </w:style>
  <w:style w:type="numbering" w:customStyle="1" w:styleId="NoList1411">
    <w:name w:val="No List1411"/>
    <w:next w:val="Aucuneliste"/>
    <w:semiHidden/>
    <w:rsid w:val="00A62B8D"/>
  </w:style>
  <w:style w:type="numbering" w:customStyle="1" w:styleId="NoList2411">
    <w:name w:val="No List2411"/>
    <w:next w:val="Aucuneliste"/>
    <w:uiPriority w:val="99"/>
    <w:semiHidden/>
    <w:unhideWhenUsed/>
    <w:rsid w:val="00A62B8D"/>
  </w:style>
  <w:style w:type="numbering" w:customStyle="1" w:styleId="OPSOM411">
    <w:name w:val="OPSOM411"/>
    <w:basedOn w:val="Aucuneliste"/>
    <w:rsid w:val="00A62B8D"/>
  </w:style>
  <w:style w:type="numbering" w:customStyle="1" w:styleId="OPSOMNR411">
    <w:name w:val="OPSOMNR411"/>
    <w:rsid w:val="00A62B8D"/>
  </w:style>
  <w:style w:type="numbering" w:customStyle="1" w:styleId="Listeactuelle1411">
    <w:name w:val="Liste actuelle1411"/>
    <w:uiPriority w:val="99"/>
    <w:rsid w:val="00A62B8D"/>
  </w:style>
  <w:style w:type="numbering" w:customStyle="1" w:styleId="Listeactuelle2411">
    <w:name w:val="Liste actuelle2411"/>
    <w:uiPriority w:val="99"/>
    <w:rsid w:val="00A62B8D"/>
  </w:style>
  <w:style w:type="numbering" w:customStyle="1" w:styleId="Aucuneliste11311">
    <w:name w:val="Aucune liste11311"/>
    <w:next w:val="Aucuneliste"/>
    <w:uiPriority w:val="99"/>
    <w:semiHidden/>
    <w:unhideWhenUsed/>
    <w:rsid w:val="00A62B8D"/>
  </w:style>
  <w:style w:type="numbering" w:customStyle="1" w:styleId="Aucuneliste111311">
    <w:name w:val="Aucune liste111311"/>
    <w:next w:val="Aucuneliste"/>
    <w:uiPriority w:val="99"/>
    <w:semiHidden/>
    <w:unhideWhenUsed/>
    <w:rsid w:val="00A62B8D"/>
  </w:style>
  <w:style w:type="numbering" w:customStyle="1" w:styleId="NoList11411">
    <w:name w:val="No List11411"/>
    <w:next w:val="Aucuneliste"/>
    <w:semiHidden/>
    <w:rsid w:val="00A62B8D"/>
  </w:style>
  <w:style w:type="numbering" w:customStyle="1" w:styleId="NoList21411">
    <w:name w:val="No List21411"/>
    <w:next w:val="Aucuneliste"/>
    <w:uiPriority w:val="99"/>
    <w:semiHidden/>
    <w:unhideWhenUsed/>
    <w:rsid w:val="00A62B8D"/>
  </w:style>
  <w:style w:type="numbering" w:customStyle="1" w:styleId="OPSOM1411">
    <w:name w:val="OPSOM1411"/>
    <w:basedOn w:val="Aucuneliste"/>
    <w:rsid w:val="00A62B8D"/>
  </w:style>
  <w:style w:type="numbering" w:customStyle="1" w:styleId="OPSOMNR1411">
    <w:name w:val="OPSOMNR1411"/>
    <w:rsid w:val="00A62B8D"/>
  </w:style>
  <w:style w:type="numbering" w:customStyle="1" w:styleId="Listeactuelle11411">
    <w:name w:val="Liste actuelle11411"/>
    <w:uiPriority w:val="99"/>
    <w:rsid w:val="00A62B8D"/>
  </w:style>
  <w:style w:type="numbering" w:customStyle="1" w:styleId="Listeactuelle21411">
    <w:name w:val="Liste actuelle21411"/>
    <w:uiPriority w:val="99"/>
    <w:rsid w:val="00A62B8D"/>
  </w:style>
  <w:style w:type="numbering" w:customStyle="1" w:styleId="Aucuneliste2311">
    <w:name w:val="Aucune liste2311"/>
    <w:next w:val="Aucuneliste"/>
    <w:uiPriority w:val="99"/>
    <w:semiHidden/>
    <w:unhideWhenUsed/>
    <w:rsid w:val="00A62B8D"/>
  </w:style>
  <w:style w:type="numbering" w:customStyle="1" w:styleId="NoList111311">
    <w:name w:val="No List111311"/>
    <w:next w:val="Aucuneliste"/>
    <w:semiHidden/>
    <w:rsid w:val="00A62B8D"/>
  </w:style>
  <w:style w:type="numbering" w:customStyle="1" w:styleId="NoList211311">
    <w:name w:val="No List211311"/>
    <w:next w:val="Aucuneliste"/>
    <w:uiPriority w:val="99"/>
    <w:semiHidden/>
    <w:unhideWhenUsed/>
    <w:rsid w:val="00A62B8D"/>
  </w:style>
  <w:style w:type="numbering" w:customStyle="1" w:styleId="OPSOM11311">
    <w:name w:val="OPSOM11311"/>
    <w:basedOn w:val="Aucuneliste"/>
    <w:rsid w:val="00A62B8D"/>
  </w:style>
  <w:style w:type="numbering" w:customStyle="1" w:styleId="OPSOMNR11311">
    <w:name w:val="OPSOMNR11311"/>
    <w:rsid w:val="00A62B8D"/>
  </w:style>
  <w:style w:type="numbering" w:customStyle="1" w:styleId="Listeactuelle111311">
    <w:name w:val="Liste actuelle111311"/>
    <w:uiPriority w:val="99"/>
    <w:rsid w:val="00A62B8D"/>
  </w:style>
  <w:style w:type="numbering" w:customStyle="1" w:styleId="Listeactuelle211311">
    <w:name w:val="Liste actuelle211311"/>
    <w:uiPriority w:val="99"/>
    <w:rsid w:val="00A62B8D"/>
  </w:style>
  <w:style w:type="numbering" w:customStyle="1" w:styleId="Aucuneliste3211">
    <w:name w:val="Aucune liste3211"/>
    <w:next w:val="Aucuneliste"/>
    <w:uiPriority w:val="99"/>
    <w:semiHidden/>
    <w:unhideWhenUsed/>
    <w:rsid w:val="00A62B8D"/>
  </w:style>
  <w:style w:type="numbering" w:customStyle="1" w:styleId="Aucuneliste12211">
    <w:name w:val="Aucune liste12211"/>
    <w:next w:val="Aucuneliste"/>
    <w:uiPriority w:val="99"/>
    <w:semiHidden/>
    <w:unhideWhenUsed/>
    <w:rsid w:val="00A62B8D"/>
  </w:style>
  <w:style w:type="numbering" w:customStyle="1" w:styleId="NoList12211">
    <w:name w:val="No List12211"/>
    <w:next w:val="Aucuneliste"/>
    <w:semiHidden/>
    <w:rsid w:val="00A62B8D"/>
  </w:style>
  <w:style w:type="numbering" w:customStyle="1" w:styleId="NoList22211">
    <w:name w:val="No List22211"/>
    <w:next w:val="Aucuneliste"/>
    <w:uiPriority w:val="99"/>
    <w:semiHidden/>
    <w:unhideWhenUsed/>
    <w:rsid w:val="00A62B8D"/>
  </w:style>
  <w:style w:type="numbering" w:customStyle="1" w:styleId="OPSOM2211">
    <w:name w:val="OPSOM2211"/>
    <w:basedOn w:val="Aucuneliste"/>
    <w:rsid w:val="00A62B8D"/>
  </w:style>
  <w:style w:type="numbering" w:customStyle="1" w:styleId="OPSOMNR2211">
    <w:name w:val="OPSOMNR2211"/>
    <w:rsid w:val="00A62B8D"/>
  </w:style>
  <w:style w:type="numbering" w:customStyle="1" w:styleId="Listeactuelle12211">
    <w:name w:val="Liste actuelle12211"/>
    <w:uiPriority w:val="99"/>
    <w:rsid w:val="00A62B8D"/>
  </w:style>
  <w:style w:type="numbering" w:customStyle="1" w:styleId="Listeactuelle22211">
    <w:name w:val="Liste actuelle22211"/>
    <w:uiPriority w:val="99"/>
    <w:rsid w:val="00A62B8D"/>
  </w:style>
  <w:style w:type="numbering" w:customStyle="1" w:styleId="Aucuneliste1111311">
    <w:name w:val="Aucune liste1111311"/>
    <w:next w:val="Aucuneliste"/>
    <w:uiPriority w:val="99"/>
    <w:semiHidden/>
    <w:unhideWhenUsed/>
    <w:rsid w:val="00A62B8D"/>
  </w:style>
  <w:style w:type="numbering" w:customStyle="1" w:styleId="Aucuneliste11111211">
    <w:name w:val="Aucune liste11111211"/>
    <w:next w:val="Aucuneliste"/>
    <w:uiPriority w:val="99"/>
    <w:semiHidden/>
    <w:unhideWhenUsed/>
    <w:rsid w:val="00A62B8D"/>
  </w:style>
  <w:style w:type="numbering" w:customStyle="1" w:styleId="NoList112211">
    <w:name w:val="No List112211"/>
    <w:next w:val="Aucuneliste"/>
    <w:semiHidden/>
    <w:rsid w:val="00A62B8D"/>
  </w:style>
  <w:style w:type="numbering" w:customStyle="1" w:styleId="NoList212211">
    <w:name w:val="No List212211"/>
    <w:next w:val="Aucuneliste"/>
    <w:uiPriority w:val="99"/>
    <w:semiHidden/>
    <w:unhideWhenUsed/>
    <w:rsid w:val="00A62B8D"/>
  </w:style>
  <w:style w:type="numbering" w:customStyle="1" w:styleId="OPSOM12211">
    <w:name w:val="OPSOM12211"/>
    <w:basedOn w:val="Aucuneliste"/>
    <w:rsid w:val="00A62B8D"/>
  </w:style>
  <w:style w:type="numbering" w:customStyle="1" w:styleId="OPSOMNR12211">
    <w:name w:val="OPSOMNR12211"/>
    <w:rsid w:val="00A62B8D"/>
  </w:style>
  <w:style w:type="numbering" w:customStyle="1" w:styleId="Listeactuelle112211">
    <w:name w:val="Liste actuelle112211"/>
    <w:uiPriority w:val="99"/>
    <w:rsid w:val="00A62B8D"/>
  </w:style>
  <w:style w:type="numbering" w:customStyle="1" w:styleId="Listeactuelle212211">
    <w:name w:val="Liste actuelle212211"/>
    <w:uiPriority w:val="99"/>
    <w:rsid w:val="00A62B8D"/>
  </w:style>
  <w:style w:type="numbering" w:customStyle="1" w:styleId="Aucuneliste21211">
    <w:name w:val="Aucune liste21211"/>
    <w:next w:val="Aucuneliste"/>
    <w:uiPriority w:val="99"/>
    <w:semiHidden/>
    <w:unhideWhenUsed/>
    <w:rsid w:val="00A62B8D"/>
  </w:style>
  <w:style w:type="numbering" w:customStyle="1" w:styleId="NoList1111211">
    <w:name w:val="No List1111211"/>
    <w:next w:val="Aucuneliste"/>
    <w:semiHidden/>
    <w:rsid w:val="00A62B8D"/>
  </w:style>
  <w:style w:type="numbering" w:customStyle="1" w:styleId="NoList2111211">
    <w:name w:val="No List2111211"/>
    <w:next w:val="Aucuneliste"/>
    <w:uiPriority w:val="99"/>
    <w:semiHidden/>
    <w:unhideWhenUsed/>
    <w:rsid w:val="00A62B8D"/>
  </w:style>
  <w:style w:type="numbering" w:customStyle="1" w:styleId="OPSOM111211">
    <w:name w:val="OPSOM111211"/>
    <w:basedOn w:val="Aucuneliste"/>
    <w:rsid w:val="00A62B8D"/>
  </w:style>
  <w:style w:type="numbering" w:customStyle="1" w:styleId="OPSOMNR111211">
    <w:name w:val="OPSOMNR111211"/>
    <w:rsid w:val="00A62B8D"/>
  </w:style>
  <w:style w:type="numbering" w:customStyle="1" w:styleId="Listeactuelle1111211">
    <w:name w:val="Liste actuelle1111211"/>
    <w:uiPriority w:val="99"/>
    <w:rsid w:val="00A62B8D"/>
  </w:style>
  <w:style w:type="numbering" w:customStyle="1" w:styleId="Listeactuelle2111211">
    <w:name w:val="Liste actuelle2111211"/>
    <w:uiPriority w:val="99"/>
    <w:rsid w:val="00A62B8D"/>
  </w:style>
  <w:style w:type="numbering" w:customStyle="1" w:styleId="Aucuneliste4211">
    <w:name w:val="Aucune liste4211"/>
    <w:next w:val="Aucuneliste"/>
    <w:uiPriority w:val="99"/>
    <w:semiHidden/>
    <w:unhideWhenUsed/>
    <w:rsid w:val="00A62B8D"/>
  </w:style>
  <w:style w:type="numbering" w:customStyle="1" w:styleId="Aucuneliste111111112">
    <w:name w:val="Aucune liste111111112"/>
    <w:next w:val="Aucuneliste"/>
    <w:uiPriority w:val="99"/>
    <w:semiHidden/>
    <w:unhideWhenUsed/>
    <w:rsid w:val="00A62B8D"/>
  </w:style>
  <w:style w:type="numbering" w:customStyle="1" w:styleId="Aucuneliste5111">
    <w:name w:val="Aucune liste5111"/>
    <w:next w:val="Aucuneliste"/>
    <w:uiPriority w:val="99"/>
    <w:semiHidden/>
    <w:unhideWhenUsed/>
    <w:rsid w:val="00A62B8D"/>
  </w:style>
  <w:style w:type="numbering" w:customStyle="1" w:styleId="Aucuneliste13111">
    <w:name w:val="Aucune liste13111"/>
    <w:next w:val="Aucuneliste"/>
    <w:uiPriority w:val="99"/>
    <w:semiHidden/>
    <w:unhideWhenUsed/>
    <w:rsid w:val="00A62B8D"/>
  </w:style>
  <w:style w:type="numbering" w:customStyle="1" w:styleId="NoList13111">
    <w:name w:val="No List13111"/>
    <w:next w:val="Aucuneliste"/>
    <w:semiHidden/>
    <w:rsid w:val="00A62B8D"/>
  </w:style>
  <w:style w:type="numbering" w:customStyle="1" w:styleId="NoList23111">
    <w:name w:val="No List23111"/>
    <w:next w:val="Aucuneliste"/>
    <w:uiPriority w:val="99"/>
    <w:semiHidden/>
    <w:unhideWhenUsed/>
    <w:rsid w:val="00A62B8D"/>
  </w:style>
  <w:style w:type="numbering" w:customStyle="1" w:styleId="OPSOM3111">
    <w:name w:val="OPSOM3111"/>
    <w:basedOn w:val="Aucuneliste"/>
    <w:rsid w:val="00A62B8D"/>
  </w:style>
  <w:style w:type="numbering" w:customStyle="1" w:styleId="OPSOMNR3111">
    <w:name w:val="OPSOMNR3111"/>
    <w:rsid w:val="00A62B8D"/>
  </w:style>
  <w:style w:type="numbering" w:customStyle="1" w:styleId="Listeactuelle13111">
    <w:name w:val="Liste actuelle13111"/>
    <w:uiPriority w:val="99"/>
    <w:rsid w:val="00A62B8D"/>
  </w:style>
  <w:style w:type="numbering" w:customStyle="1" w:styleId="Listeactuelle23111">
    <w:name w:val="Liste actuelle23111"/>
    <w:uiPriority w:val="99"/>
    <w:rsid w:val="00A62B8D"/>
  </w:style>
  <w:style w:type="numbering" w:customStyle="1" w:styleId="Aucuneliste112111">
    <w:name w:val="Aucune liste112111"/>
    <w:next w:val="Aucuneliste"/>
    <w:uiPriority w:val="99"/>
    <w:semiHidden/>
    <w:unhideWhenUsed/>
    <w:rsid w:val="00A62B8D"/>
  </w:style>
  <w:style w:type="numbering" w:customStyle="1" w:styleId="Aucuneliste1112111">
    <w:name w:val="Aucune liste1112111"/>
    <w:next w:val="Aucuneliste"/>
    <w:uiPriority w:val="99"/>
    <w:semiHidden/>
    <w:unhideWhenUsed/>
    <w:rsid w:val="00A62B8D"/>
  </w:style>
  <w:style w:type="numbering" w:customStyle="1" w:styleId="NoList113111">
    <w:name w:val="No List113111"/>
    <w:next w:val="Aucuneliste"/>
    <w:semiHidden/>
    <w:rsid w:val="00A62B8D"/>
  </w:style>
  <w:style w:type="numbering" w:customStyle="1" w:styleId="NoList213111">
    <w:name w:val="No List213111"/>
    <w:next w:val="Aucuneliste"/>
    <w:uiPriority w:val="99"/>
    <w:semiHidden/>
    <w:unhideWhenUsed/>
    <w:rsid w:val="00A62B8D"/>
  </w:style>
  <w:style w:type="numbering" w:customStyle="1" w:styleId="OPSOM13111">
    <w:name w:val="OPSOM13111"/>
    <w:basedOn w:val="Aucuneliste"/>
    <w:rsid w:val="00A62B8D"/>
  </w:style>
  <w:style w:type="numbering" w:customStyle="1" w:styleId="OPSOMNR13111">
    <w:name w:val="OPSOMNR13111"/>
    <w:rsid w:val="00A62B8D"/>
  </w:style>
  <w:style w:type="numbering" w:customStyle="1" w:styleId="Listeactuelle113111">
    <w:name w:val="Liste actuelle113111"/>
    <w:uiPriority w:val="99"/>
    <w:rsid w:val="00A62B8D"/>
  </w:style>
  <w:style w:type="numbering" w:customStyle="1" w:styleId="Listeactuelle213111">
    <w:name w:val="Liste actuelle213111"/>
    <w:uiPriority w:val="99"/>
    <w:rsid w:val="00A62B8D"/>
  </w:style>
  <w:style w:type="numbering" w:customStyle="1" w:styleId="Aucuneliste22111">
    <w:name w:val="Aucune liste22111"/>
    <w:next w:val="Aucuneliste"/>
    <w:uiPriority w:val="99"/>
    <w:semiHidden/>
    <w:unhideWhenUsed/>
    <w:rsid w:val="00A62B8D"/>
  </w:style>
  <w:style w:type="numbering" w:customStyle="1" w:styleId="NoList1112111">
    <w:name w:val="No List1112111"/>
    <w:next w:val="Aucuneliste"/>
    <w:semiHidden/>
    <w:rsid w:val="00A62B8D"/>
  </w:style>
  <w:style w:type="numbering" w:customStyle="1" w:styleId="NoList2112111">
    <w:name w:val="No List2112111"/>
    <w:next w:val="Aucuneliste"/>
    <w:uiPriority w:val="99"/>
    <w:semiHidden/>
    <w:unhideWhenUsed/>
    <w:rsid w:val="00A62B8D"/>
  </w:style>
  <w:style w:type="numbering" w:customStyle="1" w:styleId="OPSOM112111">
    <w:name w:val="OPSOM112111"/>
    <w:basedOn w:val="Aucuneliste"/>
    <w:rsid w:val="00A62B8D"/>
  </w:style>
  <w:style w:type="numbering" w:customStyle="1" w:styleId="OPSOMNR112111">
    <w:name w:val="OPSOMNR112111"/>
    <w:rsid w:val="00A62B8D"/>
  </w:style>
  <w:style w:type="numbering" w:customStyle="1" w:styleId="Listeactuelle1112111">
    <w:name w:val="Liste actuelle1112111"/>
    <w:uiPriority w:val="99"/>
    <w:rsid w:val="00A62B8D"/>
  </w:style>
  <w:style w:type="numbering" w:customStyle="1" w:styleId="Listeactuelle2112111">
    <w:name w:val="Liste actuelle2112111"/>
    <w:uiPriority w:val="99"/>
    <w:rsid w:val="00A62B8D"/>
  </w:style>
  <w:style w:type="numbering" w:customStyle="1" w:styleId="Aucuneliste31111">
    <w:name w:val="Aucune liste31111"/>
    <w:next w:val="Aucuneliste"/>
    <w:uiPriority w:val="99"/>
    <w:semiHidden/>
    <w:unhideWhenUsed/>
    <w:rsid w:val="00A62B8D"/>
  </w:style>
  <w:style w:type="numbering" w:customStyle="1" w:styleId="Aucuneliste121111">
    <w:name w:val="Aucune liste121111"/>
    <w:next w:val="Aucuneliste"/>
    <w:uiPriority w:val="99"/>
    <w:semiHidden/>
    <w:unhideWhenUsed/>
    <w:rsid w:val="00A62B8D"/>
  </w:style>
  <w:style w:type="numbering" w:customStyle="1" w:styleId="NoList121111">
    <w:name w:val="No List121111"/>
    <w:next w:val="Aucuneliste"/>
    <w:semiHidden/>
    <w:rsid w:val="00A62B8D"/>
  </w:style>
  <w:style w:type="numbering" w:customStyle="1" w:styleId="NoList221111">
    <w:name w:val="No List221111"/>
    <w:next w:val="Aucuneliste"/>
    <w:uiPriority w:val="99"/>
    <w:semiHidden/>
    <w:unhideWhenUsed/>
    <w:rsid w:val="00A62B8D"/>
  </w:style>
  <w:style w:type="numbering" w:customStyle="1" w:styleId="OPSOM21111">
    <w:name w:val="OPSOM21111"/>
    <w:basedOn w:val="Aucuneliste"/>
    <w:rsid w:val="00A62B8D"/>
  </w:style>
  <w:style w:type="numbering" w:customStyle="1" w:styleId="OPSOMNR21111">
    <w:name w:val="OPSOMNR21111"/>
    <w:rsid w:val="00A62B8D"/>
  </w:style>
  <w:style w:type="numbering" w:customStyle="1" w:styleId="Listeactuelle121111">
    <w:name w:val="Liste actuelle121111"/>
    <w:uiPriority w:val="99"/>
    <w:rsid w:val="00A62B8D"/>
  </w:style>
  <w:style w:type="numbering" w:customStyle="1" w:styleId="Listeactuelle221111">
    <w:name w:val="Liste actuelle221111"/>
    <w:uiPriority w:val="99"/>
    <w:rsid w:val="00A62B8D"/>
  </w:style>
  <w:style w:type="numbering" w:customStyle="1" w:styleId="Aucuneliste11112111">
    <w:name w:val="Aucune liste11112111"/>
    <w:next w:val="Aucuneliste"/>
    <w:uiPriority w:val="99"/>
    <w:semiHidden/>
    <w:unhideWhenUsed/>
    <w:rsid w:val="00A62B8D"/>
  </w:style>
  <w:style w:type="numbering" w:customStyle="1" w:styleId="Aucuneliste1111111111">
    <w:name w:val="Aucune liste1111111111"/>
    <w:next w:val="Aucuneliste"/>
    <w:uiPriority w:val="99"/>
    <w:semiHidden/>
    <w:unhideWhenUsed/>
    <w:rsid w:val="00A62B8D"/>
  </w:style>
  <w:style w:type="numbering" w:customStyle="1" w:styleId="NoList1121111">
    <w:name w:val="No List1121111"/>
    <w:next w:val="Aucuneliste"/>
    <w:semiHidden/>
    <w:rsid w:val="00A62B8D"/>
  </w:style>
  <w:style w:type="numbering" w:customStyle="1" w:styleId="NoList2121111">
    <w:name w:val="No List2121111"/>
    <w:next w:val="Aucuneliste"/>
    <w:uiPriority w:val="99"/>
    <w:semiHidden/>
    <w:unhideWhenUsed/>
    <w:rsid w:val="00A62B8D"/>
  </w:style>
  <w:style w:type="numbering" w:customStyle="1" w:styleId="OPSOM121111">
    <w:name w:val="OPSOM121111"/>
    <w:basedOn w:val="Aucuneliste"/>
    <w:rsid w:val="00A62B8D"/>
  </w:style>
  <w:style w:type="numbering" w:customStyle="1" w:styleId="OPSOMNR121111">
    <w:name w:val="OPSOMNR121111"/>
    <w:rsid w:val="00A62B8D"/>
  </w:style>
  <w:style w:type="numbering" w:customStyle="1" w:styleId="Listeactuelle1121111">
    <w:name w:val="Liste actuelle1121111"/>
    <w:uiPriority w:val="99"/>
    <w:rsid w:val="00A62B8D"/>
  </w:style>
  <w:style w:type="numbering" w:customStyle="1" w:styleId="Listeactuelle2121111">
    <w:name w:val="Liste actuelle2121111"/>
    <w:uiPriority w:val="99"/>
    <w:rsid w:val="00A62B8D"/>
  </w:style>
  <w:style w:type="numbering" w:customStyle="1" w:styleId="Aucuneliste211111">
    <w:name w:val="Aucune liste211111"/>
    <w:next w:val="Aucuneliste"/>
    <w:uiPriority w:val="99"/>
    <w:semiHidden/>
    <w:unhideWhenUsed/>
    <w:rsid w:val="00A62B8D"/>
  </w:style>
  <w:style w:type="numbering" w:customStyle="1" w:styleId="NoList11111111">
    <w:name w:val="No List11111111"/>
    <w:next w:val="Aucuneliste"/>
    <w:semiHidden/>
    <w:rsid w:val="00A62B8D"/>
  </w:style>
  <w:style w:type="numbering" w:customStyle="1" w:styleId="NoList21111111">
    <w:name w:val="No List21111111"/>
    <w:next w:val="Aucuneliste"/>
    <w:uiPriority w:val="99"/>
    <w:semiHidden/>
    <w:unhideWhenUsed/>
    <w:rsid w:val="00A62B8D"/>
  </w:style>
  <w:style w:type="numbering" w:customStyle="1" w:styleId="OPSOM1111111">
    <w:name w:val="OPSOM1111111"/>
    <w:basedOn w:val="Aucuneliste"/>
    <w:rsid w:val="00A62B8D"/>
  </w:style>
  <w:style w:type="numbering" w:customStyle="1" w:styleId="OPSOMNR1111111">
    <w:name w:val="OPSOMNR1111111"/>
    <w:rsid w:val="00A62B8D"/>
  </w:style>
  <w:style w:type="numbering" w:customStyle="1" w:styleId="Listeactuelle11111111">
    <w:name w:val="Liste actuelle11111111"/>
    <w:uiPriority w:val="99"/>
    <w:rsid w:val="00A62B8D"/>
  </w:style>
  <w:style w:type="numbering" w:customStyle="1" w:styleId="Listeactuelle21111111">
    <w:name w:val="Liste actuelle21111111"/>
    <w:uiPriority w:val="99"/>
    <w:rsid w:val="00A62B8D"/>
  </w:style>
  <w:style w:type="numbering" w:customStyle="1" w:styleId="Aucuneliste41111">
    <w:name w:val="Aucune liste41111"/>
    <w:next w:val="Aucuneliste"/>
    <w:uiPriority w:val="99"/>
    <w:semiHidden/>
    <w:unhideWhenUsed/>
    <w:rsid w:val="00A62B8D"/>
  </w:style>
  <w:style w:type="numbering" w:customStyle="1" w:styleId="Aucuneliste71">
    <w:name w:val="Aucune liste71"/>
    <w:next w:val="Aucuneliste"/>
    <w:uiPriority w:val="99"/>
    <w:semiHidden/>
    <w:unhideWhenUsed/>
    <w:rsid w:val="00A62B8D"/>
  </w:style>
  <w:style w:type="numbering" w:customStyle="1" w:styleId="Aucuneliste151">
    <w:name w:val="Aucune liste151"/>
    <w:next w:val="Aucuneliste"/>
    <w:uiPriority w:val="99"/>
    <w:semiHidden/>
    <w:unhideWhenUsed/>
    <w:rsid w:val="00A62B8D"/>
  </w:style>
  <w:style w:type="numbering" w:customStyle="1" w:styleId="NoList151">
    <w:name w:val="No List151"/>
    <w:next w:val="Aucuneliste"/>
    <w:semiHidden/>
    <w:rsid w:val="00A62B8D"/>
  </w:style>
  <w:style w:type="numbering" w:customStyle="1" w:styleId="NoList251">
    <w:name w:val="No List251"/>
    <w:next w:val="Aucuneliste"/>
    <w:uiPriority w:val="99"/>
    <w:semiHidden/>
    <w:unhideWhenUsed/>
    <w:rsid w:val="00A62B8D"/>
  </w:style>
  <w:style w:type="numbering" w:customStyle="1" w:styleId="OPSOM51">
    <w:name w:val="OPSOM51"/>
    <w:basedOn w:val="Aucuneliste"/>
    <w:rsid w:val="00A62B8D"/>
  </w:style>
  <w:style w:type="numbering" w:customStyle="1" w:styleId="OPSOMNR51">
    <w:name w:val="OPSOMNR51"/>
    <w:rsid w:val="00A62B8D"/>
  </w:style>
  <w:style w:type="numbering" w:customStyle="1" w:styleId="Listeactuelle151">
    <w:name w:val="Liste actuelle151"/>
    <w:uiPriority w:val="99"/>
    <w:rsid w:val="00A62B8D"/>
  </w:style>
  <w:style w:type="numbering" w:customStyle="1" w:styleId="Listeactuelle251">
    <w:name w:val="Liste actuelle251"/>
    <w:uiPriority w:val="99"/>
    <w:rsid w:val="00A62B8D"/>
  </w:style>
  <w:style w:type="numbering" w:customStyle="1" w:styleId="Aucuneliste1141">
    <w:name w:val="Aucune liste1141"/>
    <w:next w:val="Aucuneliste"/>
    <w:uiPriority w:val="99"/>
    <w:semiHidden/>
    <w:unhideWhenUsed/>
    <w:rsid w:val="00A62B8D"/>
  </w:style>
  <w:style w:type="numbering" w:customStyle="1" w:styleId="Aucuneliste11141">
    <w:name w:val="Aucune liste11141"/>
    <w:next w:val="Aucuneliste"/>
    <w:uiPriority w:val="99"/>
    <w:semiHidden/>
    <w:unhideWhenUsed/>
    <w:rsid w:val="00A62B8D"/>
  </w:style>
  <w:style w:type="numbering" w:customStyle="1" w:styleId="NoList1151">
    <w:name w:val="No List1151"/>
    <w:next w:val="Aucuneliste"/>
    <w:semiHidden/>
    <w:rsid w:val="00A62B8D"/>
  </w:style>
  <w:style w:type="numbering" w:customStyle="1" w:styleId="NoList2151">
    <w:name w:val="No List2151"/>
    <w:next w:val="Aucuneliste"/>
    <w:uiPriority w:val="99"/>
    <w:semiHidden/>
    <w:unhideWhenUsed/>
    <w:rsid w:val="00A62B8D"/>
  </w:style>
  <w:style w:type="numbering" w:customStyle="1" w:styleId="OPSOM151">
    <w:name w:val="OPSOM151"/>
    <w:basedOn w:val="Aucuneliste"/>
    <w:rsid w:val="00A62B8D"/>
  </w:style>
  <w:style w:type="numbering" w:customStyle="1" w:styleId="OPSOMNR151">
    <w:name w:val="OPSOMNR151"/>
    <w:rsid w:val="00A62B8D"/>
  </w:style>
  <w:style w:type="numbering" w:customStyle="1" w:styleId="Listeactuelle1151">
    <w:name w:val="Liste actuelle1151"/>
    <w:uiPriority w:val="99"/>
    <w:rsid w:val="00A62B8D"/>
  </w:style>
  <w:style w:type="numbering" w:customStyle="1" w:styleId="Listeactuelle2151">
    <w:name w:val="Liste actuelle2151"/>
    <w:uiPriority w:val="99"/>
    <w:rsid w:val="00A62B8D"/>
  </w:style>
  <w:style w:type="numbering" w:customStyle="1" w:styleId="Aucuneliste241">
    <w:name w:val="Aucune liste241"/>
    <w:next w:val="Aucuneliste"/>
    <w:uiPriority w:val="99"/>
    <w:semiHidden/>
    <w:unhideWhenUsed/>
    <w:rsid w:val="00A62B8D"/>
  </w:style>
  <w:style w:type="numbering" w:customStyle="1" w:styleId="NoList11141">
    <w:name w:val="No List11141"/>
    <w:next w:val="Aucuneliste"/>
    <w:semiHidden/>
    <w:rsid w:val="00A62B8D"/>
  </w:style>
  <w:style w:type="numbering" w:customStyle="1" w:styleId="NoList21141">
    <w:name w:val="No List21141"/>
    <w:next w:val="Aucuneliste"/>
    <w:uiPriority w:val="99"/>
    <w:semiHidden/>
    <w:unhideWhenUsed/>
    <w:rsid w:val="00A62B8D"/>
  </w:style>
  <w:style w:type="numbering" w:customStyle="1" w:styleId="OPSOM1141">
    <w:name w:val="OPSOM1141"/>
    <w:basedOn w:val="Aucuneliste"/>
    <w:rsid w:val="00A62B8D"/>
  </w:style>
  <w:style w:type="numbering" w:customStyle="1" w:styleId="OPSOMNR1141">
    <w:name w:val="OPSOMNR1141"/>
    <w:rsid w:val="00A62B8D"/>
  </w:style>
  <w:style w:type="numbering" w:customStyle="1" w:styleId="Listeactuelle11141">
    <w:name w:val="Liste actuelle11141"/>
    <w:uiPriority w:val="99"/>
    <w:rsid w:val="00A62B8D"/>
  </w:style>
  <w:style w:type="numbering" w:customStyle="1" w:styleId="Listeactuelle21141">
    <w:name w:val="Liste actuelle21141"/>
    <w:uiPriority w:val="99"/>
    <w:rsid w:val="00A62B8D"/>
  </w:style>
  <w:style w:type="numbering" w:customStyle="1" w:styleId="Aucuneliste331">
    <w:name w:val="Aucune liste331"/>
    <w:next w:val="Aucuneliste"/>
    <w:uiPriority w:val="99"/>
    <w:semiHidden/>
    <w:unhideWhenUsed/>
    <w:rsid w:val="00A62B8D"/>
  </w:style>
  <w:style w:type="numbering" w:customStyle="1" w:styleId="Aucuneliste1231">
    <w:name w:val="Aucune liste1231"/>
    <w:next w:val="Aucuneliste"/>
    <w:uiPriority w:val="99"/>
    <w:semiHidden/>
    <w:unhideWhenUsed/>
    <w:rsid w:val="00A62B8D"/>
  </w:style>
  <w:style w:type="numbering" w:customStyle="1" w:styleId="NoList1231">
    <w:name w:val="No List1231"/>
    <w:next w:val="Aucuneliste"/>
    <w:semiHidden/>
    <w:rsid w:val="00A62B8D"/>
  </w:style>
  <w:style w:type="numbering" w:customStyle="1" w:styleId="NoList2231">
    <w:name w:val="No List2231"/>
    <w:next w:val="Aucuneliste"/>
    <w:uiPriority w:val="99"/>
    <w:semiHidden/>
    <w:unhideWhenUsed/>
    <w:rsid w:val="00A62B8D"/>
  </w:style>
  <w:style w:type="numbering" w:customStyle="1" w:styleId="OPSOM231">
    <w:name w:val="OPSOM231"/>
    <w:basedOn w:val="Aucuneliste"/>
    <w:rsid w:val="00A62B8D"/>
  </w:style>
  <w:style w:type="numbering" w:customStyle="1" w:styleId="OPSOMNR231">
    <w:name w:val="OPSOMNR231"/>
    <w:rsid w:val="00A62B8D"/>
  </w:style>
  <w:style w:type="numbering" w:customStyle="1" w:styleId="Listeactuelle1231">
    <w:name w:val="Liste actuelle1231"/>
    <w:uiPriority w:val="99"/>
    <w:rsid w:val="00A62B8D"/>
  </w:style>
  <w:style w:type="numbering" w:customStyle="1" w:styleId="Listeactuelle2231">
    <w:name w:val="Liste actuelle2231"/>
    <w:uiPriority w:val="99"/>
    <w:rsid w:val="00A62B8D"/>
  </w:style>
  <w:style w:type="numbering" w:customStyle="1" w:styleId="Aucuneliste111141">
    <w:name w:val="Aucune liste111141"/>
    <w:next w:val="Aucuneliste"/>
    <w:uiPriority w:val="99"/>
    <w:semiHidden/>
    <w:unhideWhenUsed/>
    <w:rsid w:val="00A62B8D"/>
  </w:style>
  <w:style w:type="numbering" w:customStyle="1" w:styleId="Aucuneliste1111131">
    <w:name w:val="Aucune liste1111131"/>
    <w:next w:val="Aucuneliste"/>
    <w:uiPriority w:val="99"/>
    <w:semiHidden/>
    <w:unhideWhenUsed/>
    <w:rsid w:val="00A62B8D"/>
  </w:style>
  <w:style w:type="numbering" w:customStyle="1" w:styleId="NoList11231">
    <w:name w:val="No List11231"/>
    <w:next w:val="Aucuneliste"/>
    <w:semiHidden/>
    <w:rsid w:val="00A62B8D"/>
  </w:style>
  <w:style w:type="numbering" w:customStyle="1" w:styleId="NoList21231">
    <w:name w:val="No List21231"/>
    <w:next w:val="Aucuneliste"/>
    <w:uiPriority w:val="99"/>
    <w:semiHidden/>
    <w:unhideWhenUsed/>
    <w:rsid w:val="00A62B8D"/>
  </w:style>
  <w:style w:type="numbering" w:customStyle="1" w:styleId="OPSOM1231">
    <w:name w:val="OPSOM1231"/>
    <w:basedOn w:val="Aucuneliste"/>
    <w:rsid w:val="00A62B8D"/>
  </w:style>
  <w:style w:type="numbering" w:customStyle="1" w:styleId="OPSOMNR1231">
    <w:name w:val="OPSOMNR1231"/>
    <w:rsid w:val="00A62B8D"/>
  </w:style>
  <w:style w:type="numbering" w:customStyle="1" w:styleId="Listeactuelle11231">
    <w:name w:val="Liste actuelle11231"/>
    <w:uiPriority w:val="99"/>
    <w:rsid w:val="00A62B8D"/>
  </w:style>
  <w:style w:type="numbering" w:customStyle="1" w:styleId="Listeactuelle21231">
    <w:name w:val="Liste actuelle21231"/>
    <w:uiPriority w:val="99"/>
    <w:rsid w:val="00A62B8D"/>
  </w:style>
  <w:style w:type="numbering" w:customStyle="1" w:styleId="Aucuneliste2131">
    <w:name w:val="Aucune liste2131"/>
    <w:next w:val="Aucuneliste"/>
    <w:uiPriority w:val="99"/>
    <w:semiHidden/>
    <w:unhideWhenUsed/>
    <w:rsid w:val="00A62B8D"/>
  </w:style>
  <w:style w:type="numbering" w:customStyle="1" w:styleId="NoList111131">
    <w:name w:val="No List111131"/>
    <w:next w:val="Aucuneliste"/>
    <w:semiHidden/>
    <w:rsid w:val="00A62B8D"/>
  </w:style>
  <w:style w:type="numbering" w:customStyle="1" w:styleId="NoList211131">
    <w:name w:val="No List211131"/>
    <w:next w:val="Aucuneliste"/>
    <w:uiPriority w:val="99"/>
    <w:semiHidden/>
    <w:unhideWhenUsed/>
    <w:rsid w:val="00A62B8D"/>
  </w:style>
  <w:style w:type="numbering" w:customStyle="1" w:styleId="OPSOM11131">
    <w:name w:val="OPSOM11131"/>
    <w:basedOn w:val="Aucuneliste"/>
    <w:rsid w:val="00A62B8D"/>
    <w:pPr>
      <w:numPr>
        <w:numId w:val="6"/>
      </w:numPr>
    </w:pPr>
  </w:style>
  <w:style w:type="numbering" w:customStyle="1" w:styleId="OPSOMNR11131">
    <w:name w:val="OPSOMNR11131"/>
    <w:rsid w:val="00A62B8D"/>
    <w:pPr>
      <w:numPr>
        <w:numId w:val="17"/>
      </w:numPr>
    </w:pPr>
  </w:style>
  <w:style w:type="numbering" w:customStyle="1" w:styleId="Listeactuelle111131">
    <w:name w:val="Liste actuelle111131"/>
    <w:uiPriority w:val="99"/>
    <w:rsid w:val="00A62B8D"/>
    <w:pPr>
      <w:numPr>
        <w:numId w:val="763"/>
      </w:numPr>
    </w:pPr>
  </w:style>
  <w:style w:type="numbering" w:customStyle="1" w:styleId="Listeactuelle211131">
    <w:name w:val="Liste actuelle211131"/>
    <w:uiPriority w:val="99"/>
    <w:rsid w:val="00A62B8D"/>
    <w:pPr>
      <w:numPr>
        <w:numId w:val="764"/>
      </w:numPr>
    </w:pPr>
  </w:style>
  <w:style w:type="numbering" w:customStyle="1" w:styleId="Aucuneliste431">
    <w:name w:val="Aucune liste431"/>
    <w:next w:val="Aucuneliste"/>
    <w:uiPriority w:val="99"/>
    <w:semiHidden/>
    <w:unhideWhenUsed/>
    <w:rsid w:val="00A62B8D"/>
  </w:style>
  <w:style w:type="numbering" w:customStyle="1" w:styleId="Aucuneliste111111211">
    <w:name w:val="Aucune liste111111211"/>
    <w:next w:val="Aucuneliste"/>
    <w:uiPriority w:val="99"/>
    <w:semiHidden/>
    <w:unhideWhenUsed/>
    <w:rsid w:val="00A62B8D"/>
  </w:style>
  <w:style w:type="numbering" w:customStyle="1" w:styleId="Aucuneliste521">
    <w:name w:val="Aucune liste521"/>
    <w:next w:val="Aucuneliste"/>
    <w:uiPriority w:val="99"/>
    <w:semiHidden/>
    <w:unhideWhenUsed/>
    <w:rsid w:val="00A62B8D"/>
  </w:style>
  <w:style w:type="numbering" w:customStyle="1" w:styleId="Aucuneliste1321">
    <w:name w:val="Aucune liste1321"/>
    <w:next w:val="Aucuneliste"/>
    <w:uiPriority w:val="99"/>
    <w:semiHidden/>
    <w:unhideWhenUsed/>
    <w:rsid w:val="00A62B8D"/>
  </w:style>
  <w:style w:type="numbering" w:customStyle="1" w:styleId="NoList1321">
    <w:name w:val="No List1321"/>
    <w:next w:val="Aucuneliste"/>
    <w:semiHidden/>
    <w:rsid w:val="00A62B8D"/>
  </w:style>
  <w:style w:type="numbering" w:customStyle="1" w:styleId="NoList2321">
    <w:name w:val="No List2321"/>
    <w:next w:val="Aucuneliste"/>
    <w:uiPriority w:val="99"/>
    <w:semiHidden/>
    <w:unhideWhenUsed/>
    <w:rsid w:val="00A62B8D"/>
  </w:style>
  <w:style w:type="numbering" w:customStyle="1" w:styleId="OPSOM321">
    <w:name w:val="OPSOM321"/>
    <w:basedOn w:val="Aucuneliste"/>
    <w:rsid w:val="00A62B8D"/>
  </w:style>
  <w:style w:type="numbering" w:customStyle="1" w:styleId="OPSOMNR321">
    <w:name w:val="OPSOMNR321"/>
    <w:rsid w:val="00A62B8D"/>
  </w:style>
  <w:style w:type="numbering" w:customStyle="1" w:styleId="Listeactuelle1321">
    <w:name w:val="Liste actuelle1321"/>
    <w:uiPriority w:val="99"/>
    <w:rsid w:val="00A62B8D"/>
  </w:style>
  <w:style w:type="numbering" w:customStyle="1" w:styleId="Listeactuelle2321">
    <w:name w:val="Liste actuelle2321"/>
    <w:uiPriority w:val="99"/>
    <w:rsid w:val="00A62B8D"/>
  </w:style>
  <w:style w:type="numbering" w:customStyle="1" w:styleId="Aucuneliste11221">
    <w:name w:val="Aucune liste11221"/>
    <w:next w:val="Aucuneliste"/>
    <w:uiPriority w:val="99"/>
    <w:semiHidden/>
    <w:unhideWhenUsed/>
    <w:rsid w:val="00A62B8D"/>
  </w:style>
  <w:style w:type="numbering" w:customStyle="1" w:styleId="Aucuneliste111221">
    <w:name w:val="Aucune liste111221"/>
    <w:next w:val="Aucuneliste"/>
    <w:uiPriority w:val="99"/>
    <w:semiHidden/>
    <w:unhideWhenUsed/>
    <w:rsid w:val="00A62B8D"/>
  </w:style>
  <w:style w:type="numbering" w:customStyle="1" w:styleId="NoList11321">
    <w:name w:val="No List11321"/>
    <w:next w:val="Aucuneliste"/>
    <w:semiHidden/>
    <w:rsid w:val="00A62B8D"/>
  </w:style>
  <w:style w:type="numbering" w:customStyle="1" w:styleId="NoList21321">
    <w:name w:val="No List21321"/>
    <w:next w:val="Aucuneliste"/>
    <w:uiPriority w:val="99"/>
    <w:semiHidden/>
    <w:unhideWhenUsed/>
    <w:rsid w:val="00A62B8D"/>
  </w:style>
  <w:style w:type="numbering" w:customStyle="1" w:styleId="OPSOM1321">
    <w:name w:val="OPSOM1321"/>
    <w:basedOn w:val="Aucuneliste"/>
    <w:rsid w:val="00A62B8D"/>
  </w:style>
  <w:style w:type="numbering" w:customStyle="1" w:styleId="OPSOMNR1321">
    <w:name w:val="OPSOMNR1321"/>
    <w:rsid w:val="00A62B8D"/>
  </w:style>
  <w:style w:type="numbering" w:customStyle="1" w:styleId="Listeactuelle11321">
    <w:name w:val="Liste actuelle11321"/>
    <w:uiPriority w:val="99"/>
    <w:rsid w:val="00A62B8D"/>
  </w:style>
  <w:style w:type="numbering" w:customStyle="1" w:styleId="Listeactuelle21321">
    <w:name w:val="Liste actuelle21321"/>
    <w:uiPriority w:val="99"/>
    <w:rsid w:val="00A62B8D"/>
  </w:style>
  <w:style w:type="numbering" w:customStyle="1" w:styleId="Aucuneliste2221">
    <w:name w:val="Aucune liste2221"/>
    <w:next w:val="Aucuneliste"/>
    <w:uiPriority w:val="99"/>
    <w:semiHidden/>
    <w:unhideWhenUsed/>
    <w:rsid w:val="00A62B8D"/>
  </w:style>
  <w:style w:type="numbering" w:customStyle="1" w:styleId="NoList111221">
    <w:name w:val="No List111221"/>
    <w:next w:val="Aucuneliste"/>
    <w:semiHidden/>
    <w:rsid w:val="00A62B8D"/>
  </w:style>
  <w:style w:type="numbering" w:customStyle="1" w:styleId="NoList211221">
    <w:name w:val="No List211221"/>
    <w:next w:val="Aucuneliste"/>
    <w:uiPriority w:val="99"/>
    <w:semiHidden/>
    <w:unhideWhenUsed/>
    <w:rsid w:val="00A62B8D"/>
  </w:style>
  <w:style w:type="numbering" w:customStyle="1" w:styleId="OPSOM11221">
    <w:name w:val="OPSOM11221"/>
    <w:basedOn w:val="Aucuneliste"/>
    <w:rsid w:val="00A62B8D"/>
  </w:style>
  <w:style w:type="numbering" w:customStyle="1" w:styleId="OPSOMNR11221">
    <w:name w:val="OPSOMNR11221"/>
    <w:rsid w:val="00A62B8D"/>
  </w:style>
  <w:style w:type="numbering" w:customStyle="1" w:styleId="Listeactuelle111221">
    <w:name w:val="Liste actuelle111221"/>
    <w:uiPriority w:val="99"/>
    <w:rsid w:val="00A62B8D"/>
  </w:style>
  <w:style w:type="numbering" w:customStyle="1" w:styleId="Listeactuelle211221">
    <w:name w:val="Liste actuelle211221"/>
    <w:uiPriority w:val="99"/>
    <w:rsid w:val="00A62B8D"/>
  </w:style>
  <w:style w:type="numbering" w:customStyle="1" w:styleId="Aucuneliste3121">
    <w:name w:val="Aucune liste3121"/>
    <w:next w:val="Aucuneliste"/>
    <w:uiPriority w:val="99"/>
    <w:semiHidden/>
    <w:unhideWhenUsed/>
    <w:rsid w:val="00A62B8D"/>
  </w:style>
  <w:style w:type="numbering" w:customStyle="1" w:styleId="Aucuneliste12121">
    <w:name w:val="Aucune liste12121"/>
    <w:next w:val="Aucuneliste"/>
    <w:uiPriority w:val="99"/>
    <w:semiHidden/>
    <w:unhideWhenUsed/>
    <w:rsid w:val="00A62B8D"/>
  </w:style>
  <w:style w:type="numbering" w:customStyle="1" w:styleId="NoList12121">
    <w:name w:val="No List12121"/>
    <w:next w:val="Aucuneliste"/>
    <w:semiHidden/>
    <w:rsid w:val="00A62B8D"/>
  </w:style>
  <w:style w:type="numbering" w:customStyle="1" w:styleId="NoList22121">
    <w:name w:val="No List22121"/>
    <w:next w:val="Aucuneliste"/>
    <w:uiPriority w:val="99"/>
    <w:semiHidden/>
    <w:unhideWhenUsed/>
    <w:rsid w:val="00A62B8D"/>
  </w:style>
  <w:style w:type="numbering" w:customStyle="1" w:styleId="OPSOM2121">
    <w:name w:val="OPSOM2121"/>
    <w:basedOn w:val="Aucuneliste"/>
    <w:rsid w:val="00A62B8D"/>
  </w:style>
  <w:style w:type="numbering" w:customStyle="1" w:styleId="OPSOMNR2121">
    <w:name w:val="OPSOMNR2121"/>
    <w:rsid w:val="00A62B8D"/>
  </w:style>
  <w:style w:type="numbering" w:customStyle="1" w:styleId="Listeactuelle12121">
    <w:name w:val="Liste actuelle12121"/>
    <w:uiPriority w:val="99"/>
    <w:rsid w:val="00A62B8D"/>
  </w:style>
  <w:style w:type="numbering" w:customStyle="1" w:styleId="Listeactuelle22121">
    <w:name w:val="Liste actuelle22121"/>
    <w:uiPriority w:val="99"/>
    <w:rsid w:val="00A62B8D"/>
  </w:style>
  <w:style w:type="numbering" w:customStyle="1" w:styleId="Aucuneliste1111221">
    <w:name w:val="Aucune liste1111221"/>
    <w:next w:val="Aucuneliste"/>
    <w:uiPriority w:val="99"/>
    <w:semiHidden/>
    <w:unhideWhenUsed/>
    <w:rsid w:val="00A62B8D"/>
  </w:style>
  <w:style w:type="numbering" w:customStyle="1" w:styleId="Aucuneliste111111121">
    <w:name w:val="Aucune liste111111121"/>
    <w:next w:val="Aucuneliste"/>
    <w:uiPriority w:val="99"/>
    <w:semiHidden/>
    <w:unhideWhenUsed/>
    <w:rsid w:val="00A62B8D"/>
  </w:style>
  <w:style w:type="numbering" w:customStyle="1" w:styleId="NoList112121">
    <w:name w:val="No List112121"/>
    <w:next w:val="Aucuneliste"/>
    <w:semiHidden/>
    <w:rsid w:val="00A62B8D"/>
  </w:style>
  <w:style w:type="numbering" w:customStyle="1" w:styleId="NoList212121">
    <w:name w:val="No List212121"/>
    <w:next w:val="Aucuneliste"/>
    <w:uiPriority w:val="99"/>
    <w:semiHidden/>
    <w:unhideWhenUsed/>
    <w:rsid w:val="00A62B8D"/>
  </w:style>
  <w:style w:type="numbering" w:customStyle="1" w:styleId="OPSOM12121">
    <w:name w:val="OPSOM12121"/>
    <w:basedOn w:val="Aucuneliste"/>
    <w:rsid w:val="00A62B8D"/>
  </w:style>
  <w:style w:type="numbering" w:customStyle="1" w:styleId="OPSOMNR12121">
    <w:name w:val="OPSOMNR12121"/>
    <w:rsid w:val="00A62B8D"/>
  </w:style>
  <w:style w:type="numbering" w:customStyle="1" w:styleId="Listeactuelle112121">
    <w:name w:val="Liste actuelle112121"/>
    <w:uiPriority w:val="99"/>
    <w:rsid w:val="00A62B8D"/>
  </w:style>
  <w:style w:type="numbering" w:customStyle="1" w:styleId="Listeactuelle212121">
    <w:name w:val="Liste actuelle212121"/>
    <w:uiPriority w:val="99"/>
    <w:rsid w:val="00A62B8D"/>
  </w:style>
  <w:style w:type="numbering" w:customStyle="1" w:styleId="Aucuneliste21121">
    <w:name w:val="Aucune liste21121"/>
    <w:next w:val="Aucuneliste"/>
    <w:uiPriority w:val="99"/>
    <w:semiHidden/>
    <w:unhideWhenUsed/>
    <w:rsid w:val="00A62B8D"/>
  </w:style>
  <w:style w:type="numbering" w:customStyle="1" w:styleId="NoList1111121">
    <w:name w:val="No List1111121"/>
    <w:next w:val="Aucuneliste"/>
    <w:semiHidden/>
    <w:rsid w:val="00A62B8D"/>
  </w:style>
  <w:style w:type="numbering" w:customStyle="1" w:styleId="NoList2111121">
    <w:name w:val="No List2111121"/>
    <w:next w:val="Aucuneliste"/>
    <w:uiPriority w:val="99"/>
    <w:semiHidden/>
    <w:unhideWhenUsed/>
    <w:rsid w:val="00A62B8D"/>
  </w:style>
  <w:style w:type="numbering" w:customStyle="1" w:styleId="OPSOM111121">
    <w:name w:val="OPSOM111121"/>
    <w:basedOn w:val="Aucuneliste"/>
    <w:rsid w:val="00A62B8D"/>
  </w:style>
  <w:style w:type="numbering" w:customStyle="1" w:styleId="OPSOMNR111121">
    <w:name w:val="OPSOMNR111121"/>
    <w:rsid w:val="00A62B8D"/>
  </w:style>
  <w:style w:type="numbering" w:customStyle="1" w:styleId="Listeactuelle1111121">
    <w:name w:val="Liste actuelle1111121"/>
    <w:uiPriority w:val="99"/>
    <w:rsid w:val="00A62B8D"/>
  </w:style>
  <w:style w:type="numbering" w:customStyle="1" w:styleId="Listeactuelle2111121">
    <w:name w:val="Liste actuelle2111121"/>
    <w:uiPriority w:val="99"/>
    <w:rsid w:val="00A62B8D"/>
  </w:style>
  <w:style w:type="numbering" w:customStyle="1" w:styleId="Aucuneliste4121">
    <w:name w:val="Aucune liste4121"/>
    <w:next w:val="Aucuneliste"/>
    <w:uiPriority w:val="99"/>
    <w:semiHidden/>
    <w:unhideWhenUsed/>
    <w:rsid w:val="00A62B8D"/>
  </w:style>
  <w:style w:type="numbering" w:customStyle="1" w:styleId="Aucuneliste9">
    <w:name w:val="Aucune liste9"/>
    <w:next w:val="Aucuneliste"/>
    <w:uiPriority w:val="99"/>
    <w:semiHidden/>
    <w:unhideWhenUsed/>
    <w:rsid w:val="003A5F50"/>
  </w:style>
  <w:style w:type="paragraph" w:customStyle="1" w:styleId="msonormal0">
    <w:name w:val="msonormal"/>
    <w:basedOn w:val="Normal"/>
    <w:uiPriority w:val="99"/>
    <w:rsid w:val="003A5F50"/>
    <w:pPr>
      <w:spacing w:before="100" w:beforeAutospacing="1" w:after="100" w:afterAutospacing="1" w:line="240" w:lineRule="auto"/>
    </w:pPr>
    <w:rPr>
      <w:rFonts w:ascii="Times New Roman" w:eastAsia="Times New Roman" w:hAnsi="Times New Roman" w:cs="Times New Roman"/>
      <w:sz w:val="24"/>
      <w:szCs w:val="24"/>
      <w14:ligatures w14:val="standardContextual"/>
    </w:rPr>
  </w:style>
  <w:style w:type="character" w:customStyle="1" w:styleId="TextedebullesCar5">
    <w:name w:val="Texte de bulles Car5"/>
    <w:basedOn w:val="Policepardfaut"/>
    <w:uiPriority w:val="99"/>
    <w:semiHidden/>
    <w:locked/>
    <w:rsid w:val="003A5F50"/>
    <w:rPr>
      <w:rFonts w:ascii="Segoe UI" w:eastAsia="Aptos" w:hAnsi="Segoe UI" w:cs="Segoe UI"/>
      <w:b/>
      <w:bCs/>
      <w:kern w:val="2"/>
      <w:sz w:val="18"/>
      <w:szCs w:val="18"/>
      <w:lang w:val="fr-BE" w:eastAsia="en-US"/>
      <w14:ligatures w14:val="standardContextual"/>
    </w:rPr>
  </w:style>
  <w:style w:type="character" w:customStyle="1" w:styleId="CommentaireCar5">
    <w:name w:val="Commentaire Car5"/>
    <w:basedOn w:val="Policepardfaut"/>
    <w:uiPriority w:val="99"/>
    <w:semiHidden/>
    <w:locked/>
    <w:rsid w:val="003A5F50"/>
    <w:rPr>
      <w:rFonts w:ascii="Times New Roman Gras" w:eastAsia="Aptos" w:hAnsi="Times New Roman Gras" w:cs="Times New Roman"/>
      <w:b/>
      <w:bCs/>
      <w:kern w:val="2"/>
      <w:sz w:val="20"/>
      <w:szCs w:val="20"/>
      <w:lang w:val="fr-BE" w:eastAsia="en-US"/>
      <w14:ligatures w14:val="standardContextual"/>
    </w:rPr>
  </w:style>
  <w:style w:type="character" w:customStyle="1" w:styleId="En-tteCar5">
    <w:name w:val="En-tête Car5"/>
    <w:basedOn w:val="Policepardfaut"/>
    <w:uiPriority w:val="99"/>
    <w:locked/>
    <w:rsid w:val="003A5F50"/>
    <w:rPr>
      <w:rFonts w:ascii="Times New Roman Gras" w:eastAsia="Aptos" w:hAnsi="Times New Roman Gras" w:cs="Times New Roman"/>
      <w:b/>
      <w:bCs/>
      <w:kern w:val="2"/>
      <w:sz w:val="24"/>
      <w:szCs w:val="24"/>
      <w:lang w:val="fr-BE" w:eastAsia="en-US"/>
      <w14:ligatures w14:val="standardContextual"/>
    </w:rPr>
  </w:style>
  <w:style w:type="character" w:customStyle="1" w:styleId="PieddepageCar5">
    <w:name w:val="Pied de page Car5"/>
    <w:basedOn w:val="Policepardfaut"/>
    <w:uiPriority w:val="99"/>
    <w:locked/>
    <w:rsid w:val="003A5F50"/>
    <w:rPr>
      <w:rFonts w:ascii="Times New Roman Gras" w:eastAsia="Aptos" w:hAnsi="Times New Roman Gras" w:cs="Times New Roman"/>
      <w:b/>
      <w:bCs/>
      <w:kern w:val="2"/>
      <w:sz w:val="24"/>
      <w:szCs w:val="24"/>
      <w:lang w:val="fr-BE" w:eastAsia="en-US"/>
      <w14:ligatures w14:val="standardContextual"/>
    </w:rPr>
  </w:style>
  <w:style w:type="character" w:customStyle="1" w:styleId="ObjetducommentaireCar5">
    <w:name w:val="Objet du commentaire Car5"/>
    <w:basedOn w:val="CommentaireCar5"/>
    <w:uiPriority w:val="99"/>
    <w:semiHidden/>
    <w:rsid w:val="003A5F50"/>
    <w:rPr>
      <w:rFonts w:ascii="Times New Roman Gras" w:eastAsia="Aptos" w:hAnsi="Times New Roman Gras" w:cs="Times New Roman"/>
      <w:b/>
      <w:bCs/>
      <w:kern w:val="2"/>
      <w:sz w:val="20"/>
      <w:szCs w:val="20"/>
      <w:lang w:val="fr-BE" w:eastAsia="en-US"/>
      <w14:ligatures w14:val="standardContextual"/>
    </w:rPr>
  </w:style>
  <w:style w:type="character" w:customStyle="1" w:styleId="Corpsdetexte3Car5">
    <w:name w:val="Corps de texte 3 Car5"/>
    <w:basedOn w:val="Policepardfaut"/>
    <w:uiPriority w:val="99"/>
    <w:semiHidden/>
    <w:locked/>
    <w:rsid w:val="003A5F50"/>
    <w:rPr>
      <w:rFonts w:ascii="Times New Roman Gras" w:eastAsia="Aptos" w:hAnsi="Times New Roman Gras" w:cs="Times New Roman"/>
      <w:b/>
      <w:bCs/>
      <w:kern w:val="2"/>
      <w:sz w:val="16"/>
      <w:szCs w:val="16"/>
      <w:lang w:val="fr-BE" w:eastAsia="en-US"/>
      <w14:ligatures w14:val="standardContextual"/>
    </w:rPr>
  </w:style>
  <w:style w:type="character" w:customStyle="1" w:styleId="Retraitcorpsdetexte2Car5">
    <w:name w:val="Retrait corps de texte 2 Car5"/>
    <w:basedOn w:val="Policepardfaut"/>
    <w:uiPriority w:val="99"/>
    <w:semiHidden/>
    <w:locked/>
    <w:rsid w:val="003A5F50"/>
    <w:rPr>
      <w:rFonts w:ascii="Times New Roman Gras" w:eastAsia="Aptos" w:hAnsi="Times New Roman Gras" w:cs="Times New Roman"/>
      <w:b/>
      <w:bCs/>
      <w:kern w:val="2"/>
      <w:sz w:val="24"/>
      <w:szCs w:val="24"/>
      <w:lang w:val="fr-BE" w:eastAsia="en-US"/>
      <w14:ligatures w14:val="standardContextual"/>
    </w:rPr>
  </w:style>
  <w:style w:type="character" w:customStyle="1" w:styleId="RetraitcorpsdetexteCar5">
    <w:name w:val="Retrait corps de texte Car5"/>
    <w:basedOn w:val="Policepardfaut"/>
    <w:uiPriority w:val="99"/>
    <w:semiHidden/>
    <w:locked/>
    <w:rsid w:val="003A5F50"/>
    <w:rPr>
      <w:rFonts w:ascii="Times New Roman Gras" w:eastAsia="Aptos" w:hAnsi="Times New Roman Gras" w:cs="Times New Roman"/>
      <w:b/>
      <w:bCs/>
      <w:kern w:val="2"/>
      <w:sz w:val="24"/>
      <w:szCs w:val="24"/>
      <w:lang w:val="fr-BE" w:eastAsia="en-US"/>
      <w14:ligatures w14:val="standardContextual"/>
    </w:rPr>
  </w:style>
  <w:style w:type="table" w:customStyle="1" w:styleId="Grilledutableau1">
    <w:name w:val="Grille du tableau1"/>
    <w:basedOn w:val="TableauNormal"/>
    <w:next w:val="Grilledutableau"/>
    <w:uiPriority w:val="59"/>
    <w:rsid w:val="003A5F50"/>
    <w:pPr>
      <w:spacing w:after="0" w:line="240" w:lineRule="auto"/>
    </w:pPr>
    <w:rPr>
      <w:rFonts w:ascii="Times New Roman" w:eastAsia="Times New Roman" w:hAnsi="Times New Roman" w:cs="Times New Roman"/>
      <w:b/>
      <w:bCs/>
      <w:sz w:val="20"/>
      <w:szCs w:val="20"/>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auNormal"/>
    <w:uiPriority w:val="59"/>
    <w:rsid w:val="003A5F50"/>
    <w:pPr>
      <w:spacing w:after="0" w:line="240" w:lineRule="auto"/>
    </w:pPr>
    <w:rPr>
      <w:rFonts w:ascii="Calibri" w:eastAsia="Calibri" w:hAnsi="Calibri" w:cs="Times New Roman"/>
      <w:b/>
      <w:bCs/>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auNormal"/>
    <w:uiPriority w:val="59"/>
    <w:rsid w:val="003A5F50"/>
    <w:pPr>
      <w:spacing w:after="0" w:line="240" w:lineRule="auto"/>
    </w:pPr>
    <w:rPr>
      <w:rFonts w:ascii="Calibri" w:eastAsia="Calibri" w:hAnsi="Calibri" w:cs="Times New Roman"/>
      <w:b/>
      <w:bCs/>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auNormal"/>
    <w:uiPriority w:val="59"/>
    <w:rsid w:val="003A5F50"/>
    <w:pPr>
      <w:spacing w:after="0" w:line="240" w:lineRule="auto"/>
    </w:pPr>
    <w:rPr>
      <w:rFonts w:ascii="Calibri" w:eastAsia="Calibri" w:hAnsi="Calibri" w:cs="Times New Roman"/>
      <w:b/>
      <w:bCs/>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1">
    <w:name w:val="Table Grid41"/>
    <w:basedOn w:val="TableauNormal"/>
    <w:uiPriority w:val="59"/>
    <w:rsid w:val="003A5F50"/>
    <w:pPr>
      <w:spacing w:after="0" w:line="240" w:lineRule="auto"/>
    </w:pPr>
    <w:rPr>
      <w:rFonts w:ascii="Calibri" w:eastAsia="Calibri" w:hAnsi="Calibri" w:cs="Times New Roman"/>
      <w:b/>
      <w:bCs/>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1">
    <w:name w:val="Table Grid51"/>
    <w:basedOn w:val="TableauNormal"/>
    <w:uiPriority w:val="59"/>
    <w:rsid w:val="003A5F50"/>
    <w:pPr>
      <w:spacing w:after="0" w:line="240" w:lineRule="auto"/>
    </w:pPr>
    <w:rPr>
      <w:rFonts w:ascii="Calibri" w:eastAsia="Aptos" w:hAnsi="Calibri" w:cs="Times New Roman"/>
      <w:b/>
      <w:bCs/>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1">
    <w:name w:val="Table Grid61"/>
    <w:basedOn w:val="TableauNormal"/>
    <w:uiPriority w:val="59"/>
    <w:rsid w:val="003A5F50"/>
    <w:pPr>
      <w:spacing w:after="0" w:line="240" w:lineRule="auto"/>
    </w:pPr>
    <w:rPr>
      <w:rFonts w:ascii="Times New Roman" w:eastAsia="Times New Roman" w:hAnsi="Times New Roman" w:cs="Times New Roman"/>
      <w:b/>
      <w:bCs/>
      <w:sz w:val="20"/>
      <w:szCs w:val="20"/>
      <w:lang w:eastAsia="en-US"/>
      <w14:ligatures w14:val="standardContextual"/>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OPSOM111311">
    <w:name w:val="OPSOM111311"/>
    <w:rsid w:val="003A5F50"/>
    <w:pPr>
      <w:numPr>
        <w:numId w:val="112"/>
      </w:numPr>
    </w:pPr>
  </w:style>
  <w:style w:type="numbering" w:customStyle="1" w:styleId="OPSOMNR111311">
    <w:name w:val="OPSOMNR111311"/>
    <w:rsid w:val="003A5F50"/>
    <w:pPr>
      <w:numPr>
        <w:numId w:val="113"/>
      </w:numPr>
    </w:pPr>
  </w:style>
  <w:style w:type="numbering" w:customStyle="1" w:styleId="Listeactuelle1111311">
    <w:name w:val="Liste actuelle1111311"/>
    <w:uiPriority w:val="99"/>
    <w:rsid w:val="003A5F50"/>
    <w:pPr>
      <w:numPr>
        <w:numId w:val="114"/>
      </w:numPr>
    </w:pPr>
  </w:style>
  <w:style w:type="numbering" w:customStyle="1" w:styleId="Listeactuelle2111311">
    <w:name w:val="Liste actuelle2111311"/>
    <w:uiPriority w:val="99"/>
    <w:rsid w:val="003A5F50"/>
    <w:pPr>
      <w:numPr>
        <w:numId w:val="115"/>
      </w:numPr>
    </w:pPr>
  </w:style>
  <w:style w:type="numbering" w:customStyle="1" w:styleId="Aucuneliste10">
    <w:name w:val="Aucune liste10"/>
    <w:next w:val="Aucuneliste"/>
    <w:uiPriority w:val="99"/>
    <w:semiHidden/>
    <w:unhideWhenUsed/>
    <w:rsid w:val="000A0DC7"/>
  </w:style>
  <w:style w:type="numbering" w:customStyle="1" w:styleId="Aucuneliste17">
    <w:name w:val="Aucune liste17"/>
    <w:next w:val="Aucuneliste"/>
    <w:uiPriority w:val="99"/>
    <w:semiHidden/>
    <w:unhideWhenUsed/>
    <w:rsid w:val="000A0DC7"/>
  </w:style>
  <w:style w:type="numbering" w:customStyle="1" w:styleId="NoList17">
    <w:name w:val="No List17"/>
    <w:next w:val="Aucuneliste"/>
    <w:semiHidden/>
    <w:rsid w:val="000A0DC7"/>
  </w:style>
  <w:style w:type="table" w:customStyle="1" w:styleId="Grilledutableau2">
    <w:name w:val="Grille du tableau2"/>
    <w:basedOn w:val="TableauNormal"/>
    <w:next w:val="Grilledutableau"/>
    <w:uiPriority w:val="59"/>
    <w:rsid w:val="000A0DC7"/>
    <w:pPr>
      <w:spacing w:after="0" w:line="240" w:lineRule="auto"/>
    </w:pPr>
    <w:rPr>
      <w:rFonts w:ascii="Times New Roman" w:eastAsia="Times New Roman" w:hAnsi="Times New Roman" w:cs="Times New Roman"/>
      <w:sz w:val="20"/>
      <w:szCs w:val="20"/>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auNormal"/>
    <w:next w:val="Grilledutableau"/>
    <w:uiPriority w:val="59"/>
    <w:rsid w:val="000A0DC7"/>
    <w:pPr>
      <w:spacing w:after="0" w:line="240" w:lineRule="auto"/>
    </w:pPr>
    <w:rPr>
      <w:rFonts w:ascii="Calibri" w:eastAsia="Calibri" w:hAnsi="Calibri" w:cs="Times New Roman"/>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auNormal"/>
    <w:next w:val="Grilledutableau"/>
    <w:uiPriority w:val="59"/>
    <w:rsid w:val="000A0DC7"/>
    <w:pPr>
      <w:spacing w:after="0" w:line="240" w:lineRule="auto"/>
    </w:pPr>
    <w:rPr>
      <w:rFonts w:ascii="Calibri" w:eastAsia="Calibri" w:hAnsi="Calibri" w:cs="Times New Roman"/>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2">
    <w:name w:val="Table Grid32"/>
    <w:basedOn w:val="TableauNormal"/>
    <w:next w:val="Grilledutableau"/>
    <w:uiPriority w:val="59"/>
    <w:rsid w:val="000A0DC7"/>
    <w:pPr>
      <w:spacing w:after="0" w:line="240" w:lineRule="auto"/>
    </w:pPr>
    <w:rPr>
      <w:rFonts w:ascii="Calibri" w:eastAsia="Calibri" w:hAnsi="Calibri" w:cs="Times New Roman"/>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2">
    <w:name w:val="Table Grid42"/>
    <w:basedOn w:val="TableauNormal"/>
    <w:next w:val="Grilledutableau"/>
    <w:uiPriority w:val="59"/>
    <w:rsid w:val="000A0DC7"/>
    <w:pPr>
      <w:spacing w:after="0" w:line="240" w:lineRule="auto"/>
    </w:pPr>
    <w:rPr>
      <w:rFonts w:ascii="Calibri" w:eastAsia="Calibri" w:hAnsi="Calibri" w:cs="Times New Roman"/>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27">
    <w:name w:val="No List27"/>
    <w:next w:val="Aucuneliste"/>
    <w:uiPriority w:val="99"/>
    <w:semiHidden/>
    <w:unhideWhenUsed/>
    <w:rsid w:val="000A0DC7"/>
  </w:style>
  <w:style w:type="numbering" w:customStyle="1" w:styleId="OPSOM7">
    <w:name w:val="OPSOM7"/>
    <w:basedOn w:val="Aucuneliste"/>
    <w:rsid w:val="000A0DC7"/>
  </w:style>
  <w:style w:type="numbering" w:customStyle="1" w:styleId="OPSOMNR7">
    <w:name w:val="OPSOMNR7"/>
    <w:rsid w:val="000A0DC7"/>
  </w:style>
  <w:style w:type="table" w:customStyle="1" w:styleId="TableGrid52">
    <w:name w:val="Table Grid52"/>
    <w:basedOn w:val="TableauNormal"/>
    <w:next w:val="Grilledutableau"/>
    <w:uiPriority w:val="59"/>
    <w:rsid w:val="000A0DC7"/>
    <w:pPr>
      <w:spacing w:after="0" w:line="240" w:lineRule="auto"/>
    </w:pPr>
    <w:rPr>
      <w:rFonts w:ascii="Calibri" w:eastAsia="Aptos" w:hAnsi="Calibri" w:cs="Times New Roman"/>
      <w:lang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2">
    <w:name w:val="Table Grid62"/>
    <w:basedOn w:val="TableauNormal"/>
    <w:next w:val="Grilledutableau"/>
    <w:uiPriority w:val="59"/>
    <w:rsid w:val="000A0DC7"/>
    <w:pPr>
      <w:spacing w:after="0" w:line="240" w:lineRule="auto"/>
    </w:pPr>
    <w:rPr>
      <w:rFonts w:ascii="Times New Roman" w:eastAsia="Times New Roman" w:hAnsi="Times New Roman" w:cs="Times New Roman"/>
      <w:sz w:val="20"/>
      <w:szCs w:val="20"/>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Listeactuelle17">
    <w:name w:val="Liste actuelle17"/>
    <w:uiPriority w:val="99"/>
    <w:rsid w:val="000A0DC7"/>
  </w:style>
  <w:style w:type="numbering" w:customStyle="1" w:styleId="Listeactuelle27">
    <w:name w:val="Liste actuelle27"/>
    <w:uiPriority w:val="99"/>
    <w:rsid w:val="000A0DC7"/>
  </w:style>
  <w:style w:type="numbering" w:customStyle="1" w:styleId="Aucuneliste116">
    <w:name w:val="Aucune liste116"/>
    <w:next w:val="Aucuneliste"/>
    <w:uiPriority w:val="99"/>
    <w:semiHidden/>
    <w:unhideWhenUsed/>
    <w:rsid w:val="000A0DC7"/>
  </w:style>
  <w:style w:type="numbering" w:customStyle="1" w:styleId="Aucuneliste1116">
    <w:name w:val="Aucune liste1116"/>
    <w:next w:val="Aucuneliste"/>
    <w:uiPriority w:val="99"/>
    <w:semiHidden/>
    <w:unhideWhenUsed/>
    <w:rsid w:val="000A0DC7"/>
  </w:style>
  <w:style w:type="numbering" w:customStyle="1" w:styleId="NoList117">
    <w:name w:val="No List117"/>
    <w:next w:val="Aucuneliste"/>
    <w:semiHidden/>
    <w:rsid w:val="000A0DC7"/>
  </w:style>
  <w:style w:type="numbering" w:customStyle="1" w:styleId="NoList217">
    <w:name w:val="No List217"/>
    <w:next w:val="Aucuneliste"/>
    <w:uiPriority w:val="99"/>
    <w:semiHidden/>
    <w:unhideWhenUsed/>
    <w:rsid w:val="000A0DC7"/>
  </w:style>
  <w:style w:type="numbering" w:customStyle="1" w:styleId="OPSOM17">
    <w:name w:val="OPSOM17"/>
    <w:basedOn w:val="Aucuneliste"/>
    <w:rsid w:val="000A0DC7"/>
  </w:style>
  <w:style w:type="numbering" w:customStyle="1" w:styleId="OPSOMNR17">
    <w:name w:val="OPSOMNR17"/>
    <w:rsid w:val="000A0DC7"/>
  </w:style>
  <w:style w:type="numbering" w:customStyle="1" w:styleId="Listeactuelle117">
    <w:name w:val="Liste actuelle117"/>
    <w:uiPriority w:val="99"/>
    <w:rsid w:val="000A0DC7"/>
  </w:style>
  <w:style w:type="numbering" w:customStyle="1" w:styleId="Listeactuelle217">
    <w:name w:val="Liste actuelle217"/>
    <w:uiPriority w:val="99"/>
    <w:rsid w:val="000A0DC7"/>
  </w:style>
  <w:style w:type="numbering" w:customStyle="1" w:styleId="Aucuneliste26">
    <w:name w:val="Aucune liste26"/>
    <w:next w:val="Aucuneliste"/>
    <w:uiPriority w:val="99"/>
    <w:semiHidden/>
    <w:unhideWhenUsed/>
    <w:rsid w:val="000A0DC7"/>
  </w:style>
  <w:style w:type="numbering" w:customStyle="1" w:styleId="NoList1116">
    <w:name w:val="No List1116"/>
    <w:next w:val="Aucuneliste"/>
    <w:semiHidden/>
    <w:rsid w:val="000A0DC7"/>
  </w:style>
  <w:style w:type="numbering" w:customStyle="1" w:styleId="NoList2116">
    <w:name w:val="No List2116"/>
    <w:next w:val="Aucuneliste"/>
    <w:uiPriority w:val="99"/>
    <w:semiHidden/>
    <w:unhideWhenUsed/>
    <w:rsid w:val="000A0DC7"/>
  </w:style>
  <w:style w:type="numbering" w:customStyle="1" w:styleId="OPSOM116">
    <w:name w:val="OPSOM116"/>
    <w:basedOn w:val="Aucuneliste"/>
    <w:rsid w:val="000A0DC7"/>
  </w:style>
  <w:style w:type="numbering" w:customStyle="1" w:styleId="OPSOMNR116">
    <w:name w:val="OPSOMNR116"/>
    <w:rsid w:val="000A0DC7"/>
  </w:style>
  <w:style w:type="numbering" w:customStyle="1" w:styleId="Listeactuelle1116">
    <w:name w:val="Liste actuelle1116"/>
    <w:uiPriority w:val="99"/>
    <w:rsid w:val="000A0DC7"/>
  </w:style>
  <w:style w:type="numbering" w:customStyle="1" w:styleId="Listeactuelle2116">
    <w:name w:val="Liste actuelle2116"/>
    <w:uiPriority w:val="99"/>
    <w:rsid w:val="000A0DC7"/>
  </w:style>
  <w:style w:type="numbering" w:customStyle="1" w:styleId="Aucuneliste35">
    <w:name w:val="Aucune liste35"/>
    <w:next w:val="Aucuneliste"/>
    <w:uiPriority w:val="99"/>
    <w:semiHidden/>
    <w:unhideWhenUsed/>
    <w:rsid w:val="000A0DC7"/>
  </w:style>
  <w:style w:type="numbering" w:customStyle="1" w:styleId="Aucuneliste125">
    <w:name w:val="Aucune liste125"/>
    <w:next w:val="Aucuneliste"/>
    <w:uiPriority w:val="99"/>
    <w:semiHidden/>
    <w:unhideWhenUsed/>
    <w:rsid w:val="000A0DC7"/>
  </w:style>
  <w:style w:type="numbering" w:customStyle="1" w:styleId="NoList125">
    <w:name w:val="No List125"/>
    <w:next w:val="Aucuneliste"/>
    <w:semiHidden/>
    <w:rsid w:val="000A0DC7"/>
  </w:style>
  <w:style w:type="numbering" w:customStyle="1" w:styleId="NoList225">
    <w:name w:val="No List225"/>
    <w:next w:val="Aucuneliste"/>
    <w:uiPriority w:val="99"/>
    <w:semiHidden/>
    <w:unhideWhenUsed/>
    <w:rsid w:val="000A0DC7"/>
  </w:style>
  <w:style w:type="numbering" w:customStyle="1" w:styleId="OPSOM25">
    <w:name w:val="OPSOM25"/>
    <w:basedOn w:val="Aucuneliste"/>
    <w:rsid w:val="000A0DC7"/>
  </w:style>
  <w:style w:type="numbering" w:customStyle="1" w:styleId="OPSOMNR25">
    <w:name w:val="OPSOMNR25"/>
    <w:rsid w:val="000A0DC7"/>
  </w:style>
  <w:style w:type="numbering" w:customStyle="1" w:styleId="Listeactuelle125">
    <w:name w:val="Liste actuelle125"/>
    <w:uiPriority w:val="99"/>
    <w:rsid w:val="000A0DC7"/>
  </w:style>
  <w:style w:type="numbering" w:customStyle="1" w:styleId="Listeactuelle225">
    <w:name w:val="Liste actuelle225"/>
    <w:uiPriority w:val="99"/>
    <w:rsid w:val="000A0DC7"/>
  </w:style>
  <w:style w:type="numbering" w:customStyle="1" w:styleId="Aucuneliste11116">
    <w:name w:val="Aucune liste11116"/>
    <w:next w:val="Aucuneliste"/>
    <w:uiPriority w:val="99"/>
    <w:semiHidden/>
    <w:unhideWhenUsed/>
    <w:rsid w:val="000A0DC7"/>
  </w:style>
  <w:style w:type="numbering" w:customStyle="1" w:styleId="Aucuneliste111115">
    <w:name w:val="Aucune liste111115"/>
    <w:next w:val="Aucuneliste"/>
    <w:uiPriority w:val="99"/>
    <w:semiHidden/>
    <w:unhideWhenUsed/>
    <w:rsid w:val="000A0DC7"/>
  </w:style>
  <w:style w:type="numbering" w:customStyle="1" w:styleId="NoList1125">
    <w:name w:val="No List1125"/>
    <w:next w:val="Aucuneliste"/>
    <w:semiHidden/>
    <w:rsid w:val="000A0DC7"/>
  </w:style>
  <w:style w:type="numbering" w:customStyle="1" w:styleId="NoList2125">
    <w:name w:val="No List2125"/>
    <w:next w:val="Aucuneliste"/>
    <w:uiPriority w:val="99"/>
    <w:semiHidden/>
    <w:unhideWhenUsed/>
    <w:rsid w:val="000A0DC7"/>
  </w:style>
  <w:style w:type="numbering" w:customStyle="1" w:styleId="OPSOM125">
    <w:name w:val="OPSOM125"/>
    <w:basedOn w:val="Aucuneliste"/>
    <w:rsid w:val="000A0DC7"/>
  </w:style>
  <w:style w:type="numbering" w:customStyle="1" w:styleId="OPSOMNR125">
    <w:name w:val="OPSOMNR125"/>
    <w:rsid w:val="000A0DC7"/>
  </w:style>
  <w:style w:type="numbering" w:customStyle="1" w:styleId="Listeactuelle1125">
    <w:name w:val="Liste actuelle1125"/>
    <w:uiPriority w:val="99"/>
    <w:rsid w:val="000A0DC7"/>
  </w:style>
  <w:style w:type="numbering" w:customStyle="1" w:styleId="Listeactuelle2125">
    <w:name w:val="Liste actuelle2125"/>
    <w:uiPriority w:val="99"/>
    <w:rsid w:val="000A0DC7"/>
  </w:style>
  <w:style w:type="numbering" w:customStyle="1" w:styleId="Aucuneliste215">
    <w:name w:val="Aucune liste215"/>
    <w:next w:val="Aucuneliste"/>
    <w:uiPriority w:val="99"/>
    <w:semiHidden/>
    <w:unhideWhenUsed/>
    <w:rsid w:val="000A0DC7"/>
  </w:style>
  <w:style w:type="numbering" w:customStyle="1" w:styleId="NoList11115">
    <w:name w:val="No List11115"/>
    <w:next w:val="Aucuneliste"/>
    <w:semiHidden/>
    <w:rsid w:val="000A0DC7"/>
  </w:style>
  <w:style w:type="numbering" w:customStyle="1" w:styleId="NoList21115">
    <w:name w:val="No List21115"/>
    <w:next w:val="Aucuneliste"/>
    <w:uiPriority w:val="99"/>
    <w:semiHidden/>
    <w:unhideWhenUsed/>
    <w:rsid w:val="000A0DC7"/>
  </w:style>
  <w:style w:type="numbering" w:customStyle="1" w:styleId="OPSOM1115">
    <w:name w:val="OPSOM1115"/>
    <w:basedOn w:val="Aucuneliste"/>
    <w:rsid w:val="000A0DC7"/>
  </w:style>
  <w:style w:type="numbering" w:customStyle="1" w:styleId="OPSOMNR1115">
    <w:name w:val="OPSOMNR1115"/>
    <w:rsid w:val="000A0DC7"/>
  </w:style>
  <w:style w:type="numbering" w:customStyle="1" w:styleId="Listeactuelle11115">
    <w:name w:val="Liste actuelle11115"/>
    <w:uiPriority w:val="99"/>
    <w:rsid w:val="000A0DC7"/>
  </w:style>
  <w:style w:type="numbering" w:customStyle="1" w:styleId="Listeactuelle21115">
    <w:name w:val="Liste actuelle21115"/>
    <w:uiPriority w:val="99"/>
    <w:rsid w:val="000A0DC7"/>
  </w:style>
  <w:style w:type="numbering" w:customStyle="1" w:styleId="Aucuneliste45">
    <w:name w:val="Aucune liste45"/>
    <w:next w:val="Aucuneliste"/>
    <w:uiPriority w:val="99"/>
    <w:semiHidden/>
    <w:unhideWhenUsed/>
    <w:rsid w:val="000A0DC7"/>
  </w:style>
  <w:style w:type="numbering" w:customStyle="1" w:styleId="Aucuneliste1111114">
    <w:name w:val="Aucune liste1111114"/>
    <w:next w:val="Aucuneliste"/>
    <w:uiPriority w:val="99"/>
    <w:semiHidden/>
    <w:unhideWhenUsed/>
    <w:rsid w:val="000A0DC7"/>
  </w:style>
  <w:style w:type="numbering" w:customStyle="1" w:styleId="Aucuneliste54">
    <w:name w:val="Aucune liste54"/>
    <w:next w:val="Aucuneliste"/>
    <w:uiPriority w:val="99"/>
    <w:semiHidden/>
    <w:unhideWhenUsed/>
    <w:rsid w:val="000A0DC7"/>
  </w:style>
  <w:style w:type="numbering" w:customStyle="1" w:styleId="Aucuneliste134">
    <w:name w:val="Aucune liste134"/>
    <w:next w:val="Aucuneliste"/>
    <w:uiPriority w:val="99"/>
    <w:semiHidden/>
    <w:unhideWhenUsed/>
    <w:rsid w:val="000A0DC7"/>
  </w:style>
  <w:style w:type="numbering" w:customStyle="1" w:styleId="NoList134">
    <w:name w:val="No List134"/>
    <w:next w:val="Aucuneliste"/>
    <w:semiHidden/>
    <w:rsid w:val="000A0DC7"/>
  </w:style>
  <w:style w:type="numbering" w:customStyle="1" w:styleId="NoList234">
    <w:name w:val="No List234"/>
    <w:next w:val="Aucuneliste"/>
    <w:uiPriority w:val="99"/>
    <w:semiHidden/>
    <w:unhideWhenUsed/>
    <w:rsid w:val="000A0DC7"/>
  </w:style>
  <w:style w:type="numbering" w:customStyle="1" w:styleId="OPSOM34">
    <w:name w:val="OPSOM34"/>
    <w:basedOn w:val="Aucuneliste"/>
    <w:rsid w:val="000A0DC7"/>
  </w:style>
  <w:style w:type="numbering" w:customStyle="1" w:styleId="OPSOMNR34">
    <w:name w:val="OPSOMNR34"/>
    <w:rsid w:val="000A0DC7"/>
  </w:style>
  <w:style w:type="numbering" w:customStyle="1" w:styleId="Listeactuelle134">
    <w:name w:val="Liste actuelle134"/>
    <w:uiPriority w:val="99"/>
    <w:rsid w:val="000A0DC7"/>
  </w:style>
  <w:style w:type="numbering" w:customStyle="1" w:styleId="Listeactuelle234">
    <w:name w:val="Liste actuelle234"/>
    <w:uiPriority w:val="99"/>
    <w:rsid w:val="000A0DC7"/>
  </w:style>
  <w:style w:type="numbering" w:customStyle="1" w:styleId="Aucuneliste1124">
    <w:name w:val="Aucune liste1124"/>
    <w:next w:val="Aucuneliste"/>
    <w:uiPriority w:val="99"/>
    <w:semiHidden/>
    <w:unhideWhenUsed/>
    <w:rsid w:val="000A0DC7"/>
  </w:style>
  <w:style w:type="numbering" w:customStyle="1" w:styleId="Aucuneliste11124">
    <w:name w:val="Aucune liste11124"/>
    <w:next w:val="Aucuneliste"/>
    <w:uiPriority w:val="99"/>
    <w:semiHidden/>
    <w:unhideWhenUsed/>
    <w:rsid w:val="000A0DC7"/>
  </w:style>
  <w:style w:type="numbering" w:customStyle="1" w:styleId="NoList1134">
    <w:name w:val="No List1134"/>
    <w:next w:val="Aucuneliste"/>
    <w:semiHidden/>
    <w:rsid w:val="000A0DC7"/>
  </w:style>
  <w:style w:type="numbering" w:customStyle="1" w:styleId="NoList2134">
    <w:name w:val="No List2134"/>
    <w:next w:val="Aucuneliste"/>
    <w:uiPriority w:val="99"/>
    <w:semiHidden/>
    <w:unhideWhenUsed/>
    <w:rsid w:val="000A0DC7"/>
  </w:style>
  <w:style w:type="numbering" w:customStyle="1" w:styleId="OPSOM134">
    <w:name w:val="OPSOM134"/>
    <w:basedOn w:val="Aucuneliste"/>
    <w:rsid w:val="000A0DC7"/>
  </w:style>
  <w:style w:type="numbering" w:customStyle="1" w:styleId="OPSOMNR134">
    <w:name w:val="OPSOMNR134"/>
    <w:rsid w:val="000A0DC7"/>
  </w:style>
  <w:style w:type="numbering" w:customStyle="1" w:styleId="Listeactuelle1134">
    <w:name w:val="Liste actuelle1134"/>
    <w:uiPriority w:val="99"/>
    <w:rsid w:val="000A0DC7"/>
  </w:style>
  <w:style w:type="numbering" w:customStyle="1" w:styleId="Listeactuelle2134">
    <w:name w:val="Liste actuelle2134"/>
    <w:uiPriority w:val="99"/>
    <w:rsid w:val="000A0DC7"/>
  </w:style>
  <w:style w:type="numbering" w:customStyle="1" w:styleId="Aucuneliste224">
    <w:name w:val="Aucune liste224"/>
    <w:next w:val="Aucuneliste"/>
    <w:uiPriority w:val="99"/>
    <w:semiHidden/>
    <w:unhideWhenUsed/>
    <w:rsid w:val="000A0DC7"/>
  </w:style>
  <w:style w:type="numbering" w:customStyle="1" w:styleId="NoList11124">
    <w:name w:val="No List11124"/>
    <w:next w:val="Aucuneliste"/>
    <w:semiHidden/>
    <w:rsid w:val="000A0DC7"/>
  </w:style>
  <w:style w:type="numbering" w:customStyle="1" w:styleId="NoList21124">
    <w:name w:val="No List21124"/>
    <w:next w:val="Aucuneliste"/>
    <w:uiPriority w:val="99"/>
    <w:semiHidden/>
    <w:unhideWhenUsed/>
    <w:rsid w:val="000A0DC7"/>
  </w:style>
  <w:style w:type="numbering" w:customStyle="1" w:styleId="OPSOM1124">
    <w:name w:val="OPSOM1124"/>
    <w:basedOn w:val="Aucuneliste"/>
    <w:rsid w:val="000A0DC7"/>
  </w:style>
  <w:style w:type="numbering" w:customStyle="1" w:styleId="OPSOMNR1124">
    <w:name w:val="OPSOMNR1124"/>
    <w:rsid w:val="000A0DC7"/>
  </w:style>
  <w:style w:type="numbering" w:customStyle="1" w:styleId="Listeactuelle11124">
    <w:name w:val="Liste actuelle11124"/>
    <w:uiPriority w:val="99"/>
    <w:rsid w:val="000A0DC7"/>
  </w:style>
  <w:style w:type="numbering" w:customStyle="1" w:styleId="Listeactuelle21124">
    <w:name w:val="Liste actuelle21124"/>
    <w:uiPriority w:val="99"/>
    <w:rsid w:val="000A0DC7"/>
  </w:style>
  <w:style w:type="numbering" w:customStyle="1" w:styleId="Aucuneliste314">
    <w:name w:val="Aucune liste314"/>
    <w:next w:val="Aucuneliste"/>
    <w:uiPriority w:val="99"/>
    <w:semiHidden/>
    <w:unhideWhenUsed/>
    <w:rsid w:val="000A0DC7"/>
  </w:style>
  <w:style w:type="numbering" w:customStyle="1" w:styleId="Aucuneliste1214">
    <w:name w:val="Aucune liste1214"/>
    <w:next w:val="Aucuneliste"/>
    <w:uiPriority w:val="99"/>
    <w:semiHidden/>
    <w:unhideWhenUsed/>
    <w:rsid w:val="000A0DC7"/>
  </w:style>
  <w:style w:type="numbering" w:customStyle="1" w:styleId="NoList1214">
    <w:name w:val="No List1214"/>
    <w:next w:val="Aucuneliste"/>
    <w:semiHidden/>
    <w:rsid w:val="000A0DC7"/>
  </w:style>
  <w:style w:type="numbering" w:customStyle="1" w:styleId="NoList2214">
    <w:name w:val="No List2214"/>
    <w:next w:val="Aucuneliste"/>
    <w:uiPriority w:val="99"/>
    <w:semiHidden/>
    <w:unhideWhenUsed/>
    <w:rsid w:val="000A0DC7"/>
  </w:style>
  <w:style w:type="numbering" w:customStyle="1" w:styleId="OPSOM214">
    <w:name w:val="OPSOM214"/>
    <w:basedOn w:val="Aucuneliste"/>
    <w:rsid w:val="000A0DC7"/>
  </w:style>
  <w:style w:type="numbering" w:customStyle="1" w:styleId="OPSOMNR214">
    <w:name w:val="OPSOMNR214"/>
    <w:rsid w:val="000A0DC7"/>
  </w:style>
  <w:style w:type="numbering" w:customStyle="1" w:styleId="Listeactuelle1214">
    <w:name w:val="Liste actuelle1214"/>
    <w:uiPriority w:val="99"/>
    <w:rsid w:val="000A0DC7"/>
  </w:style>
  <w:style w:type="numbering" w:customStyle="1" w:styleId="Listeactuelle2214">
    <w:name w:val="Liste actuelle2214"/>
    <w:uiPriority w:val="99"/>
    <w:rsid w:val="000A0DC7"/>
  </w:style>
  <w:style w:type="numbering" w:customStyle="1" w:styleId="Aucuneliste111124">
    <w:name w:val="Aucune liste111124"/>
    <w:next w:val="Aucuneliste"/>
    <w:uiPriority w:val="99"/>
    <w:semiHidden/>
    <w:unhideWhenUsed/>
    <w:rsid w:val="000A0DC7"/>
  </w:style>
  <w:style w:type="numbering" w:customStyle="1" w:styleId="Aucuneliste11111114">
    <w:name w:val="Aucune liste11111114"/>
    <w:next w:val="Aucuneliste"/>
    <w:uiPriority w:val="99"/>
    <w:semiHidden/>
    <w:unhideWhenUsed/>
    <w:rsid w:val="000A0DC7"/>
  </w:style>
  <w:style w:type="numbering" w:customStyle="1" w:styleId="NoList11214">
    <w:name w:val="No List11214"/>
    <w:next w:val="Aucuneliste"/>
    <w:semiHidden/>
    <w:rsid w:val="000A0DC7"/>
  </w:style>
  <w:style w:type="numbering" w:customStyle="1" w:styleId="NoList21214">
    <w:name w:val="No List21214"/>
    <w:next w:val="Aucuneliste"/>
    <w:uiPriority w:val="99"/>
    <w:semiHidden/>
    <w:unhideWhenUsed/>
    <w:rsid w:val="000A0DC7"/>
  </w:style>
  <w:style w:type="numbering" w:customStyle="1" w:styleId="OPSOM1214">
    <w:name w:val="OPSOM1214"/>
    <w:basedOn w:val="Aucuneliste"/>
    <w:rsid w:val="000A0DC7"/>
  </w:style>
  <w:style w:type="numbering" w:customStyle="1" w:styleId="OPSOMNR1214">
    <w:name w:val="OPSOMNR1214"/>
    <w:rsid w:val="000A0DC7"/>
  </w:style>
  <w:style w:type="numbering" w:customStyle="1" w:styleId="Listeactuelle11214">
    <w:name w:val="Liste actuelle11214"/>
    <w:uiPriority w:val="99"/>
    <w:rsid w:val="000A0DC7"/>
  </w:style>
  <w:style w:type="numbering" w:customStyle="1" w:styleId="Listeactuelle21214">
    <w:name w:val="Liste actuelle21214"/>
    <w:uiPriority w:val="99"/>
    <w:rsid w:val="000A0DC7"/>
  </w:style>
  <w:style w:type="numbering" w:customStyle="1" w:styleId="Aucuneliste2114">
    <w:name w:val="Aucune liste2114"/>
    <w:next w:val="Aucuneliste"/>
    <w:uiPriority w:val="99"/>
    <w:semiHidden/>
    <w:unhideWhenUsed/>
    <w:rsid w:val="000A0DC7"/>
  </w:style>
  <w:style w:type="numbering" w:customStyle="1" w:styleId="NoList111114">
    <w:name w:val="No List111114"/>
    <w:next w:val="Aucuneliste"/>
    <w:semiHidden/>
    <w:rsid w:val="000A0DC7"/>
  </w:style>
  <w:style w:type="numbering" w:customStyle="1" w:styleId="NoList211114">
    <w:name w:val="No List211114"/>
    <w:next w:val="Aucuneliste"/>
    <w:uiPriority w:val="99"/>
    <w:semiHidden/>
    <w:unhideWhenUsed/>
    <w:rsid w:val="000A0DC7"/>
  </w:style>
  <w:style w:type="numbering" w:customStyle="1" w:styleId="OPSOM11114">
    <w:name w:val="OPSOM11114"/>
    <w:basedOn w:val="Aucuneliste"/>
    <w:rsid w:val="000A0DC7"/>
  </w:style>
  <w:style w:type="numbering" w:customStyle="1" w:styleId="OPSOMNR11114">
    <w:name w:val="OPSOMNR11114"/>
    <w:rsid w:val="000A0DC7"/>
  </w:style>
  <w:style w:type="numbering" w:customStyle="1" w:styleId="Listeactuelle111114">
    <w:name w:val="Liste actuelle111114"/>
    <w:uiPriority w:val="99"/>
    <w:rsid w:val="000A0DC7"/>
  </w:style>
  <w:style w:type="numbering" w:customStyle="1" w:styleId="Listeactuelle211114">
    <w:name w:val="Liste actuelle211114"/>
    <w:uiPriority w:val="99"/>
    <w:rsid w:val="000A0DC7"/>
  </w:style>
  <w:style w:type="numbering" w:customStyle="1" w:styleId="Aucuneliste414">
    <w:name w:val="Aucune liste414"/>
    <w:next w:val="Aucuneliste"/>
    <w:uiPriority w:val="99"/>
    <w:semiHidden/>
    <w:unhideWhenUsed/>
    <w:rsid w:val="000A0DC7"/>
  </w:style>
  <w:style w:type="numbering" w:customStyle="1" w:styleId="Aucuneliste63">
    <w:name w:val="Aucune liste63"/>
    <w:next w:val="Aucuneliste"/>
    <w:uiPriority w:val="99"/>
    <w:semiHidden/>
    <w:unhideWhenUsed/>
    <w:rsid w:val="000A0DC7"/>
  </w:style>
  <w:style w:type="numbering" w:customStyle="1" w:styleId="Aucuneliste143">
    <w:name w:val="Aucune liste143"/>
    <w:next w:val="Aucuneliste"/>
    <w:uiPriority w:val="99"/>
    <w:semiHidden/>
    <w:unhideWhenUsed/>
    <w:rsid w:val="000A0DC7"/>
  </w:style>
  <w:style w:type="numbering" w:customStyle="1" w:styleId="NoList143">
    <w:name w:val="No List143"/>
    <w:next w:val="Aucuneliste"/>
    <w:semiHidden/>
    <w:rsid w:val="000A0DC7"/>
  </w:style>
  <w:style w:type="numbering" w:customStyle="1" w:styleId="NoList243">
    <w:name w:val="No List243"/>
    <w:next w:val="Aucuneliste"/>
    <w:uiPriority w:val="99"/>
    <w:semiHidden/>
    <w:unhideWhenUsed/>
    <w:rsid w:val="000A0DC7"/>
  </w:style>
  <w:style w:type="numbering" w:customStyle="1" w:styleId="OPSOM43">
    <w:name w:val="OPSOM43"/>
    <w:basedOn w:val="Aucuneliste"/>
    <w:rsid w:val="000A0DC7"/>
  </w:style>
  <w:style w:type="numbering" w:customStyle="1" w:styleId="OPSOMNR43">
    <w:name w:val="OPSOMNR43"/>
    <w:rsid w:val="000A0DC7"/>
  </w:style>
  <w:style w:type="numbering" w:customStyle="1" w:styleId="Listeactuelle143">
    <w:name w:val="Liste actuelle143"/>
    <w:uiPriority w:val="99"/>
    <w:rsid w:val="000A0DC7"/>
  </w:style>
  <w:style w:type="numbering" w:customStyle="1" w:styleId="Listeactuelle243">
    <w:name w:val="Liste actuelle243"/>
    <w:uiPriority w:val="99"/>
    <w:rsid w:val="000A0DC7"/>
  </w:style>
  <w:style w:type="numbering" w:customStyle="1" w:styleId="Aucuneliste1133">
    <w:name w:val="Aucune liste1133"/>
    <w:next w:val="Aucuneliste"/>
    <w:uiPriority w:val="99"/>
    <w:semiHidden/>
    <w:unhideWhenUsed/>
    <w:rsid w:val="000A0DC7"/>
  </w:style>
  <w:style w:type="numbering" w:customStyle="1" w:styleId="Aucuneliste11133">
    <w:name w:val="Aucune liste11133"/>
    <w:next w:val="Aucuneliste"/>
    <w:uiPriority w:val="99"/>
    <w:semiHidden/>
    <w:unhideWhenUsed/>
    <w:rsid w:val="000A0DC7"/>
  </w:style>
  <w:style w:type="numbering" w:customStyle="1" w:styleId="NoList1143">
    <w:name w:val="No List1143"/>
    <w:next w:val="Aucuneliste"/>
    <w:semiHidden/>
    <w:rsid w:val="000A0DC7"/>
  </w:style>
  <w:style w:type="numbering" w:customStyle="1" w:styleId="NoList2143">
    <w:name w:val="No List2143"/>
    <w:next w:val="Aucuneliste"/>
    <w:uiPriority w:val="99"/>
    <w:semiHidden/>
    <w:unhideWhenUsed/>
    <w:rsid w:val="000A0DC7"/>
  </w:style>
  <w:style w:type="numbering" w:customStyle="1" w:styleId="OPSOM143">
    <w:name w:val="OPSOM143"/>
    <w:basedOn w:val="Aucuneliste"/>
    <w:rsid w:val="000A0DC7"/>
  </w:style>
  <w:style w:type="numbering" w:customStyle="1" w:styleId="OPSOMNR143">
    <w:name w:val="OPSOMNR143"/>
    <w:rsid w:val="000A0DC7"/>
  </w:style>
  <w:style w:type="numbering" w:customStyle="1" w:styleId="Listeactuelle1143">
    <w:name w:val="Liste actuelle1143"/>
    <w:uiPriority w:val="99"/>
    <w:rsid w:val="000A0DC7"/>
  </w:style>
  <w:style w:type="numbering" w:customStyle="1" w:styleId="Listeactuelle2143">
    <w:name w:val="Liste actuelle2143"/>
    <w:uiPriority w:val="99"/>
    <w:rsid w:val="000A0DC7"/>
  </w:style>
  <w:style w:type="numbering" w:customStyle="1" w:styleId="Aucuneliste233">
    <w:name w:val="Aucune liste233"/>
    <w:next w:val="Aucuneliste"/>
    <w:uiPriority w:val="99"/>
    <w:semiHidden/>
    <w:unhideWhenUsed/>
    <w:rsid w:val="000A0DC7"/>
  </w:style>
  <w:style w:type="numbering" w:customStyle="1" w:styleId="NoList11133">
    <w:name w:val="No List11133"/>
    <w:next w:val="Aucuneliste"/>
    <w:semiHidden/>
    <w:rsid w:val="000A0DC7"/>
  </w:style>
  <w:style w:type="numbering" w:customStyle="1" w:styleId="NoList21133">
    <w:name w:val="No List21133"/>
    <w:next w:val="Aucuneliste"/>
    <w:uiPriority w:val="99"/>
    <w:semiHidden/>
    <w:unhideWhenUsed/>
    <w:rsid w:val="000A0DC7"/>
  </w:style>
  <w:style w:type="numbering" w:customStyle="1" w:styleId="OPSOM1133">
    <w:name w:val="OPSOM1133"/>
    <w:basedOn w:val="Aucuneliste"/>
    <w:rsid w:val="000A0DC7"/>
  </w:style>
  <w:style w:type="numbering" w:customStyle="1" w:styleId="OPSOMNR1133">
    <w:name w:val="OPSOMNR1133"/>
    <w:rsid w:val="000A0DC7"/>
  </w:style>
  <w:style w:type="numbering" w:customStyle="1" w:styleId="Listeactuelle11133">
    <w:name w:val="Liste actuelle11133"/>
    <w:uiPriority w:val="99"/>
    <w:rsid w:val="000A0DC7"/>
  </w:style>
  <w:style w:type="numbering" w:customStyle="1" w:styleId="Listeactuelle21133">
    <w:name w:val="Liste actuelle21133"/>
    <w:uiPriority w:val="99"/>
    <w:rsid w:val="000A0DC7"/>
  </w:style>
  <w:style w:type="numbering" w:customStyle="1" w:styleId="Aucuneliste323">
    <w:name w:val="Aucune liste323"/>
    <w:next w:val="Aucuneliste"/>
    <w:uiPriority w:val="99"/>
    <w:semiHidden/>
    <w:unhideWhenUsed/>
    <w:rsid w:val="000A0DC7"/>
  </w:style>
  <w:style w:type="numbering" w:customStyle="1" w:styleId="Aucuneliste1223">
    <w:name w:val="Aucune liste1223"/>
    <w:next w:val="Aucuneliste"/>
    <w:uiPriority w:val="99"/>
    <w:semiHidden/>
    <w:unhideWhenUsed/>
    <w:rsid w:val="000A0DC7"/>
  </w:style>
  <w:style w:type="numbering" w:customStyle="1" w:styleId="NoList1223">
    <w:name w:val="No List1223"/>
    <w:next w:val="Aucuneliste"/>
    <w:semiHidden/>
    <w:rsid w:val="000A0DC7"/>
  </w:style>
  <w:style w:type="numbering" w:customStyle="1" w:styleId="NoList2223">
    <w:name w:val="No List2223"/>
    <w:next w:val="Aucuneliste"/>
    <w:uiPriority w:val="99"/>
    <w:semiHidden/>
    <w:unhideWhenUsed/>
    <w:rsid w:val="000A0DC7"/>
  </w:style>
  <w:style w:type="numbering" w:customStyle="1" w:styleId="OPSOM223">
    <w:name w:val="OPSOM223"/>
    <w:basedOn w:val="Aucuneliste"/>
    <w:rsid w:val="000A0DC7"/>
  </w:style>
  <w:style w:type="numbering" w:customStyle="1" w:styleId="OPSOMNR223">
    <w:name w:val="OPSOMNR223"/>
    <w:rsid w:val="000A0DC7"/>
  </w:style>
  <w:style w:type="numbering" w:customStyle="1" w:styleId="Listeactuelle1223">
    <w:name w:val="Liste actuelle1223"/>
    <w:uiPriority w:val="99"/>
    <w:rsid w:val="000A0DC7"/>
  </w:style>
  <w:style w:type="numbering" w:customStyle="1" w:styleId="Listeactuelle2223">
    <w:name w:val="Liste actuelle2223"/>
    <w:uiPriority w:val="99"/>
    <w:rsid w:val="000A0DC7"/>
  </w:style>
  <w:style w:type="numbering" w:customStyle="1" w:styleId="Aucuneliste111133">
    <w:name w:val="Aucune liste111133"/>
    <w:next w:val="Aucuneliste"/>
    <w:uiPriority w:val="99"/>
    <w:semiHidden/>
    <w:unhideWhenUsed/>
    <w:rsid w:val="000A0DC7"/>
  </w:style>
  <w:style w:type="numbering" w:customStyle="1" w:styleId="Aucuneliste1111123">
    <w:name w:val="Aucune liste1111123"/>
    <w:next w:val="Aucuneliste"/>
    <w:uiPriority w:val="99"/>
    <w:semiHidden/>
    <w:unhideWhenUsed/>
    <w:rsid w:val="000A0DC7"/>
  </w:style>
  <w:style w:type="numbering" w:customStyle="1" w:styleId="NoList11223">
    <w:name w:val="No List11223"/>
    <w:next w:val="Aucuneliste"/>
    <w:semiHidden/>
    <w:rsid w:val="000A0DC7"/>
  </w:style>
  <w:style w:type="numbering" w:customStyle="1" w:styleId="NoList21223">
    <w:name w:val="No List21223"/>
    <w:next w:val="Aucuneliste"/>
    <w:uiPriority w:val="99"/>
    <w:semiHidden/>
    <w:unhideWhenUsed/>
    <w:rsid w:val="000A0DC7"/>
  </w:style>
  <w:style w:type="numbering" w:customStyle="1" w:styleId="OPSOM1223">
    <w:name w:val="OPSOM1223"/>
    <w:basedOn w:val="Aucuneliste"/>
    <w:rsid w:val="000A0DC7"/>
  </w:style>
  <w:style w:type="numbering" w:customStyle="1" w:styleId="OPSOMNR1223">
    <w:name w:val="OPSOMNR1223"/>
    <w:rsid w:val="000A0DC7"/>
  </w:style>
  <w:style w:type="numbering" w:customStyle="1" w:styleId="Listeactuelle11223">
    <w:name w:val="Liste actuelle11223"/>
    <w:uiPriority w:val="99"/>
    <w:rsid w:val="000A0DC7"/>
  </w:style>
  <w:style w:type="numbering" w:customStyle="1" w:styleId="Listeactuelle21223">
    <w:name w:val="Liste actuelle21223"/>
    <w:uiPriority w:val="99"/>
    <w:rsid w:val="000A0DC7"/>
  </w:style>
  <w:style w:type="numbering" w:customStyle="1" w:styleId="Aucuneliste2123">
    <w:name w:val="Aucune liste2123"/>
    <w:next w:val="Aucuneliste"/>
    <w:uiPriority w:val="99"/>
    <w:semiHidden/>
    <w:unhideWhenUsed/>
    <w:rsid w:val="000A0DC7"/>
  </w:style>
  <w:style w:type="numbering" w:customStyle="1" w:styleId="NoList111123">
    <w:name w:val="No List111123"/>
    <w:next w:val="Aucuneliste"/>
    <w:semiHidden/>
    <w:rsid w:val="000A0DC7"/>
  </w:style>
  <w:style w:type="numbering" w:customStyle="1" w:styleId="NoList211123">
    <w:name w:val="No List211123"/>
    <w:next w:val="Aucuneliste"/>
    <w:uiPriority w:val="99"/>
    <w:semiHidden/>
    <w:unhideWhenUsed/>
    <w:rsid w:val="000A0DC7"/>
  </w:style>
  <w:style w:type="numbering" w:customStyle="1" w:styleId="OPSOM11123">
    <w:name w:val="OPSOM11123"/>
    <w:basedOn w:val="Aucuneliste"/>
    <w:rsid w:val="000A0DC7"/>
  </w:style>
  <w:style w:type="numbering" w:customStyle="1" w:styleId="OPSOMNR11123">
    <w:name w:val="OPSOMNR11123"/>
    <w:rsid w:val="000A0DC7"/>
  </w:style>
  <w:style w:type="numbering" w:customStyle="1" w:styleId="Listeactuelle111123">
    <w:name w:val="Liste actuelle111123"/>
    <w:uiPriority w:val="99"/>
    <w:rsid w:val="000A0DC7"/>
  </w:style>
  <w:style w:type="numbering" w:customStyle="1" w:styleId="Listeactuelle211123">
    <w:name w:val="Liste actuelle211123"/>
    <w:uiPriority w:val="99"/>
    <w:rsid w:val="000A0DC7"/>
  </w:style>
  <w:style w:type="numbering" w:customStyle="1" w:styleId="Aucuneliste423">
    <w:name w:val="Aucune liste423"/>
    <w:next w:val="Aucuneliste"/>
    <w:uiPriority w:val="99"/>
    <w:semiHidden/>
    <w:unhideWhenUsed/>
    <w:rsid w:val="000A0DC7"/>
  </w:style>
  <w:style w:type="numbering" w:customStyle="1" w:styleId="Aucuneliste111111113">
    <w:name w:val="Aucune liste111111113"/>
    <w:next w:val="Aucuneliste"/>
    <w:uiPriority w:val="99"/>
    <w:semiHidden/>
    <w:unhideWhenUsed/>
    <w:rsid w:val="000A0DC7"/>
  </w:style>
  <w:style w:type="numbering" w:customStyle="1" w:styleId="Aucuneliste513">
    <w:name w:val="Aucune liste513"/>
    <w:next w:val="Aucuneliste"/>
    <w:uiPriority w:val="99"/>
    <w:semiHidden/>
    <w:unhideWhenUsed/>
    <w:rsid w:val="000A0DC7"/>
  </w:style>
  <w:style w:type="numbering" w:customStyle="1" w:styleId="Aucuneliste1313">
    <w:name w:val="Aucune liste1313"/>
    <w:next w:val="Aucuneliste"/>
    <w:uiPriority w:val="99"/>
    <w:semiHidden/>
    <w:unhideWhenUsed/>
    <w:rsid w:val="000A0DC7"/>
  </w:style>
  <w:style w:type="numbering" w:customStyle="1" w:styleId="NoList1313">
    <w:name w:val="No List1313"/>
    <w:next w:val="Aucuneliste"/>
    <w:semiHidden/>
    <w:rsid w:val="000A0DC7"/>
  </w:style>
  <w:style w:type="numbering" w:customStyle="1" w:styleId="NoList2313">
    <w:name w:val="No List2313"/>
    <w:next w:val="Aucuneliste"/>
    <w:uiPriority w:val="99"/>
    <w:semiHidden/>
    <w:unhideWhenUsed/>
    <w:rsid w:val="000A0DC7"/>
  </w:style>
  <w:style w:type="numbering" w:customStyle="1" w:styleId="OPSOM313">
    <w:name w:val="OPSOM313"/>
    <w:basedOn w:val="Aucuneliste"/>
    <w:rsid w:val="000A0DC7"/>
  </w:style>
  <w:style w:type="numbering" w:customStyle="1" w:styleId="OPSOMNR313">
    <w:name w:val="OPSOMNR313"/>
    <w:rsid w:val="000A0DC7"/>
  </w:style>
  <w:style w:type="numbering" w:customStyle="1" w:styleId="Listeactuelle1313">
    <w:name w:val="Liste actuelle1313"/>
    <w:uiPriority w:val="99"/>
    <w:rsid w:val="000A0DC7"/>
  </w:style>
  <w:style w:type="numbering" w:customStyle="1" w:styleId="Listeactuelle2313">
    <w:name w:val="Liste actuelle2313"/>
    <w:uiPriority w:val="99"/>
    <w:rsid w:val="000A0DC7"/>
  </w:style>
  <w:style w:type="numbering" w:customStyle="1" w:styleId="Aucuneliste11213">
    <w:name w:val="Aucune liste11213"/>
    <w:next w:val="Aucuneliste"/>
    <w:uiPriority w:val="99"/>
    <w:semiHidden/>
    <w:unhideWhenUsed/>
    <w:rsid w:val="000A0DC7"/>
  </w:style>
  <w:style w:type="numbering" w:customStyle="1" w:styleId="Aucuneliste111213">
    <w:name w:val="Aucune liste111213"/>
    <w:next w:val="Aucuneliste"/>
    <w:uiPriority w:val="99"/>
    <w:semiHidden/>
    <w:unhideWhenUsed/>
    <w:rsid w:val="000A0DC7"/>
  </w:style>
  <w:style w:type="numbering" w:customStyle="1" w:styleId="NoList11313">
    <w:name w:val="No List11313"/>
    <w:next w:val="Aucuneliste"/>
    <w:semiHidden/>
    <w:rsid w:val="000A0DC7"/>
  </w:style>
  <w:style w:type="numbering" w:customStyle="1" w:styleId="NoList21313">
    <w:name w:val="No List21313"/>
    <w:next w:val="Aucuneliste"/>
    <w:uiPriority w:val="99"/>
    <w:semiHidden/>
    <w:unhideWhenUsed/>
    <w:rsid w:val="000A0DC7"/>
  </w:style>
  <w:style w:type="numbering" w:customStyle="1" w:styleId="OPSOM1313">
    <w:name w:val="OPSOM1313"/>
    <w:basedOn w:val="Aucuneliste"/>
    <w:rsid w:val="000A0DC7"/>
  </w:style>
  <w:style w:type="numbering" w:customStyle="1" w:styleId="OPSOMNR1313">
    <w:name w:val="OPSOMNR1313"/>
    <w:rsid w:val="000A0DC7"/>
  </w:style>
  <w:style w:type="numbering" w:customStyle="1" w:styleId="Listeactuelle11313">
    <w:name w:val="Liste actuelle11313"/>
    <w:uiPriority w:val="99"/>
    <w:rsid w:val="000A0DC7"/>
  </w:style>
  <w:style w:type="numbering" w:customStyle="1" w:styleId="Listeactuelle21313">
    <w:name w:val="Liste actuelle21313"/>
    <w:uiPriority w:val="99"/>
    <w:rsid w:val="000A0DC7"/>
  </w:style>
  <w:style w:type="numbering" w:customStyle="1" w:styleId="Aucuneliste2213">
    <w:name w:val="Aucune liste2213"/>
    <w:next w:val="Aucuneliste"/>
    <w:uiPriority w:val="99"/>
    <w:semiHidden/>
    <w:unhideWhenUsed/>
    <w:rsid w:val="000A0DC7"/>
  </w:style>
  <w:style w:type="numbering" w:customStyle="1" w:styleId="NoList111213">
    <w:name w:val="No List111213"/>
    <w:next w:val="Aucuneliste"/>
    <w:semiHidden/>
    <w:rsid w:val="000A0DC7"/>
  </w:style>
  <w:style w:type="numbering" w:customStyle="1" w:styleId="NoList211213">
    <w:name w:val="No List211213"/>
    <w:next w:val="Aucuneliste"/>
    <w:uiPriority w:val="99"/>
    <w:semiHidden/>
    <w:unhideWhenUsed/>
    <w:rsid w:val="000A0DC7"/>
  </w:style>
  <w:style w:type="numbering" w:customStyle="1" w:styleId="OPSOM11213">
    <w:name w:val="OPSOM11213"/>
    <w:basedOn w:val="Aucuneliste"/>
    <w:rsid w:val="000A0DC7"/>
  </w:style>
  <w:style w:type="numbering" w:customStyle="1" w:styleId="OPSOMNR11213">
    <w:name w:val="OPSOMNR11213"/>
    <w:rsid w:val="000A0DC7"/>
  </w:style>
  <w:style w:type="numbering" w:customStyle="1" w:styleId="Listeactuelle111213">
    <w:name w:val="Liste actuelle111213"/>
    <w:uiPriority w:val="99"/>
    <w:rsid w:val="000A0DC7"/>
  </w:style>
  <w:style w:type="numbering" w:customStyle="1" w:styleId="Listeactuelle211213">
    <w:name w:val="Liste actuelle211213"/>
    <w:uiPriority w:val="99"/>
    <w:rsid w:val="000A0DC7"/>
  </w:style>
  <w:style w:type="numbering" w:customStyle="1" w:styleId="Aucuneliste3113">
    <w:name w:val="Aucune liste3113"/>
    <w:next w:val="Aucuneliste"/>
    <w:uiPriority w:val="99"/>
    <w:semiHidden/>
    <w:unhideWhenUsed/>
    <w:rsid w:val="000A0DC7"/>
  </w:style>
  <w:style w:type="numbering" w:customStyle="1" w:styleId="Aucuneliste12113">
    <w:name w:val="Aucune liste12113"/>
    <w:next w:val="Aucuneliste"/>
    <w:uiPriority w:val="99"/>
    <w:semiHidden/>
    <w:unhideWhenUsed/>
    <w:rsid w:val="000A0DC7"/>
  </w:style>
  <w:style w:type="numbering" w:customStyle="1" w:styleId="NoList12113">
    <w:name w:val="No List12113"/>
    <w:next w:val="Aucuneliste"/>
    <w:semiHidden/>
    <w:rsid w:val="000A0DC7"/>
  </w:style>
  <w:style w:type="numbering" w:customStyle="1" w:styleId="NoList22113">
    <w:name w:val="No List22113"/>
    <w:next w:val="Aucuneliste"/>
    <w:uiPriority w:val="99"/>
    <w:semiHidden/>
    <w:unhideWhenUsed/>
    <w:rsid w:val="000A0DC7"/>
  </w:style>
  <w:style w:type="numbering" w:customStyle="1" w:styleId="OPSOM2113">
    <w:name w:val="OPSOM2113"/>
    <w:basedOn w:val="Aucuneliste"/>
    <w:rsid w:val="000A0DC7"/>
  </w:style>
  <w:style w:type="numbering" w:customStyle="1" w:styleId="OPSOMNR2113">
    <w:name w:val="OPSOMNR2113"/>
    <w:rsid w:val="000A0DC7"/>
  </w:style>
  <w:style w:type="numbering" w:customStyle="1" w:styleId="Listeactuelle12113">
    <w:name w:val="Liste actuelle12113"/>
    <w:uiPriority w:val="99"/>
    <w:rsid w:val="000A0DC7"/>
  </w:style>
  <w:style w:type="numbering" w:customStyle="1" w:styleId="Listeactuelle22113">
    <w:name w:val="Liste actuelle22113"/>
    <w:uiPriority w:val="99"/>
    <w:rsid w:val="000A0DC7"/>
  </w:style>
  <w:style w:type="numbering" w:customStyle="1" w:styleId="Aucuneliste1111213">
    <w:name w:val="Aucune liste1111213"/>
    <w:next w:val="Aucuneliste"/>
    <w:uiPriority w:val="99"/>
    <w:semiHidden/>
    <w:unhideWhenUsed/>
    <w:rsid w:val="000A0DC7"/>
  </w:style>
  <w:style w:type="numbering" w:customStyle="1" w:styleId="Aucuneliste1111111112">
    <w:name w:val="Aucune liste1111111112"/>
    <w:next w:val="Aucuneliste"/>
    <w:uiPriority w:val="99"/>
    <w:semiHidden/>
    <w:unhideWhenUsed/>
    <w:rsid w:val="000A0DC7"/>
  </w:style>
  <w:style w:type="numbering" w:customStyle="1" w:styleId="NoList112113">
    <w:name w:val="No List112113"/>
    <w:next w:val="Aucuneliste"/>
    <w:semiHidden/>
    <w:rsid w:val="000A0DC7"/>
  </w:style>
  <w:style w:type="numbering" w:customStyle="1" w:styleId="NoList212113">
    <w:name w:val="No List212113"/>
    <w:next w:val="Aucuneliste"/>
    <w:uiPriority w:val="99"/>
    <w:semiHidden/>
    <w:unhideWhenUsed/>
    <w:rsid w:val="000A0DC7"/>
  </w:style>
  <w:style w:type="numbering" w:customStyle="1" w:styleId="OPSOM12113">
    <w:name w:val="OPSOM12113"/>
    <w:basedOn w:val="Aucuneliste"/>
    <w:rsid w:val="000A0DC7"/>
  </w:style>
  <w:style w:type="numbering" w:customStyle="1" w:styleId="OPSOMNR12113">
    <w:name w:val="OPSOMNR12113"/>
    <w:rsid w:val="000A0DC7"/>
  </w:style>
  <w:style w:type="numbering" w:customStyle="1" w:styleId="Listeactuelle112113">
    <w:name w:val="Liste actuelle112113"/>
    <w:uiPriority w:val="99"/>
    <w:rsid w:val="000A0DC7"/>
  </w:style>
  <w:style w:type="numbering" w:customStyle="1" w:styleId="Listeactuelle212113">
    <w:name w:val="Liste actuelle212113"/>
    <w:uiPriority w:val="99"/>
    <w:rsid w:val="000A0DC7"/>
  </w:style>
  <w:style w:type="numbering" w:customStyle="1" w:styleId="Aucuneliste21113">
    <w:name w:val="Aucune liste21113"/>
    <w:next w:val="Aucuneliste"/>
    <w:uiPriority w:val="99"/>
    <w:semiHidden/>
    <w:unhideWhenUsed/>
    <w:rsid w:val="000A0DC7"/>
  </w:style>
  <w:style w:type="numbering" w:customStyle="1" w:styleId="NoList1111113">
    <w:name w:val="No List1111113"/>
    <w:next w:val="Aucuneliste"/>
    <w:semiHidden/>
    <w:rsid w:val="000A0DC7"/>
  </w:style>
  <w:style w:type="numbering" w:customStyle="1" w:styleId="NoList2111113">
    <w:name w:val="No List2111113"/>
    <w:next w:val="Aucuneliste"/>
    <w:uiPriority w:val="99"/>
    <w:semiHidden/>
    <w:unhideWhenUsed/>
    <w:rsid w:val="000A0DC7"/>
  </w:style>
  <w:style w:type="numbering" w:customStyle="1" w:styleId="OPSOM111113">
    <w:name w:val="OPSOM111113"/>
    <w:basedOn w:val="Aucuneliste"/>
    <w:rsid w:val="000A0DC7"/>
  </w:style>
  <w:style w:type="numbering" w:customStyle="1" w:styleId="OPSOMNR111113">
    <w:name w:val="OPSOMNR111113"/>
    <w:rsid w:val="000A0DC7"/>
  </w:style>
  <w:style w:type="numbering" w:customStyle="1" w:styleId="Listeactuelle1111113">
    <w:name w:val="Liste actuelle1111113"/>
    <w:uiPriority w:val="99"/>
    <w:rsid w:val="000A0DC7"/>
  </w:style>
  <w:style w:type="numbering" w:customStyle="1" w:styleId="Listeactuelle2111113">
    <w:name w:val="Liste actuelle2111113"/>
    <w:uiPriority w:val="99"/>
    <w:rsid w:val="000A0DC7"/>
  </w:style>
  <w:style w:type="numbering" w:customStyle="1" w:styleId="Aucuneliste4113">
    <w:name w:val="Aucune liste4113"/>
    <w:next w:val="Aucuneliste"/>
    <w:uiPriority w:val="99"/>
    <w:semiHidden/>
    <w:unhideWhenUsed/>
    <w:rsid w:val="000A0DC7"/>
  </w:style>
  <w:style w:type="numbering" w:customStyle="1" w:styleId="Aucuneliste72">
    <w:name w:val="Aucune liste72"/>
    <w:next w:val="Aucuneliste"/>
    <w:uiPriority w:val="99"/>
    <w:semiHidden/>
    <w:unhideWhenUsed/>
    <w:rsid w:val="000A0DC7"/>
  </w:style>
  <w:style w:type="numbering" w:customStyle="1" w:styleId="Aucuneliste152">
    <w:name w:val="Aucune liste152"/>
    <w:next w:val="Aucuneliste"/>
    <w:uiPriority w:val="99"/>
    <w:semiHidden/>
    <w:unhideWhenUsed/>
    <w:rsid w:val="000A0DC7"/>
  </w:style>
  <w:style w:type="numbering" w:customStyle="1" w:styleId="NoList152">
    <w:name w:val="No List152"/>
    <w:next w:val="Aucuneliste"/>
    <w:semiHidden/>
    <w:rsid w:val="000A0DC7"/>
  </w:style>
  <w:style w:type="numbering" w:customStyle="1" w:styleId="NoList252">
    <w:name w:val="No List252"/>
    <w:next w:val="Aucuneliste"/>
    <w:uiPriority w:val="99"/>
    <w:semiHidden/>
    <w:unhideWhenUsed/>
    <w:rsid w:val="000A0DC7"/>
  </w:style>
  <w:style w:type="numbering" w:customStyle="1" w:styleId="OPSOM52">
    <w:name w:val="OPSOM52"/>
    <w:basedOn w:val="Aucuneliste"/>
    <w:rsid w:val="000A0DC7"/>
  </w:style>
  <w:style w:type="numbering" w:customStyle="1" w:styleId="OPSOMNR52">
    <w:name w:val="OPSOMNR52"/>
    <w:rsid w:val="000A0DC7"/>
  </w:style>
  <w:style w:type="numbering" w:customStyle="1" w:styleId="Listeactuelle152">
    <w:name w:val="Liste actuelle152"/>
    <w:uiPriority w:val="99"/>
    <w:rsid w:val="000A0DC7"/>
  </w:style>
  <w:style w:type="numbering" w:customStyle="1" w:styleId="Listeactuelle252">
    <w:name w:val="Liste actuelle252"/>
    <w:uiPriority w:val="99"/>
    <w:rsid w:val="000A0DC7"/>
  </w:style>
  <w:style w:type="numbering" w:customStyle="1" w:styleId="Aucuneliste1142">
    <w:name w:val="Aucune liste1142"/>
    <w:next w:val="Aucuneliste"/>
    <w:uiPriority w:val="99"/>
    <w:semiHidden/>
    <w:unhideWhenUsed/>
    <w:rsid w:val="000A0DC7"/>
  </w:style>
  <w:style w:type="numbering" w:customStyle="1" w:styleId="Aucuneliste11142">
    <w:name w:val="Aucune liste11142"/>
    <w:next w:val="Aucuneliste"/>
    <w:uiPriority w:val="99"/>
    <w:semiHidden/>
    <w:unhideWhenUsed/>
    <w:rsid w:val="000A0DC7"/>
  </w:style>
  <w:style w:type="numbering" w:customStyle="1" w:styleId="NoList1152">
    <w:name w:val="No List1152"/>
    <w:next w:val="Aucuneliste"/>
    <w:semiHidden/>
    <w:rsid w:val="000A0DC7"/>
  </w:style>
  <w:style w:type="numbering" w:customStyle="1" w:styleId="NoList2152">
    <w:name w:val="No List2152"/>
    <w:next w:val="Aucuneliste"/>
    <w:uiPriority w:val="99"/>
    <w:semiHidden/>
    <w:unhideWhenUsed/>
    <w:rsid w:val="000A0DC7"/>
  </w:style>
  <w:style w:type="numbering" w:customStyle="1" w:styleId="OPSOM152">
    <w:name w:val="OPSOM152"/>
    <w:basedOn w:val="Aucuneliste"/>
    <w:rsid w:val="000A0DC7"/>
  </w:style>
  <w:style w:type="numbering" w:customStyle="1" w:styleId="OPSOMNR152">
    <w:name w:val="OPSOMNR152"/>
    <w:rsid w:val="000A0DC7"/>
  </w:style>
  <w:style w:type="numbering" w:customStyle="1" w:styleId="Listeactuelle1152">
    <w:name w:val="Liste actuelle1152"/>
    <w:uiPriority w:val="99"/>
    <w:rsid w:val="000A0DC7"/>
  </w:style>
  <w:style w:type="numbering" w:customStyle="1" w:styleId="Listeactuelle2152">
    <w:name w:val="Liste actuelle2152"/>
    <w:uiPriority w:val="99"/>
    <w:rsid w:val="000A0DC7"/>
  </w:style>
  <w:style w:type="numbering" w:customStyle="1" w:styleId="Aucuneliste242">
    <w:name w:val="Aucune liste242"/>
    <w:next w:val="Aucuneliste"/>
    <w:uiPriority w:val="99"/>
    <w:semiHidden/>
    <w:unhideWhenUsed/>
    <w:rsid w:val="000A0DC7"/>
  </w:style>
  <w:style w:type="numbering" w:customStyle="1" w:styleId="NoList11142">
    <w:name w:val="No List11142"/>
    <w:next w:val="Aucuneliste"/>
    <w:semiHidden/>
    <w:rsid w:val="000A0DC7"/>
  </w:style>
  <w:style w:type="numbering" w:customStyle="1" w:styleId="NoList21142">
    <w:name w:val="No List21142"/>
    <w:next w:val="Aucuneliste"/>
    <w:uiPriority w:val="99"/>
    <w:semiHidden/>
    <w:unhideWhenUsed/>
    <w:rsid w:val="000A0DC7"/>
  </w:style>
  <w:style w:type="numbering" w:customStyle="1" w:styleId="OPSOM1142">
    <w:name w:val="OPSOM1142"/>
    <w:basedOn w:val="Aucuneliste"/>
    <w:rsid w:val="000A0DC7"/>
  </w:style>
  <w:style w:type="numbering" w:customStyle="1" w:styleId="OPSOMNR1142">
    <w:name w:val="OPSOMNR1142"/>
    <w:rsid w:val="000A0DC7"/>
  </w:style>
  <w:style w:type="numbering" w:customStyle="1" w:styleId="Listeactuelle11142">
    <w:name w:val="Liste actuelle11142"/>
    <w:uiPriority w:val="99"/>
    <w:rsid w:val="000A0DC7"/>
  </w:style>
  <w:style w:type="numbering" w:customStyle="1" w:styleId="Listeactuelle21142">
    <w:name w:val="Liste actuelle21142"/>
    <w:uiPriority w:val="99"/>
    <w:rsid w:val="000A0DC7"/>
  </w:style>
  <w:style w:type="numbering" w:customStyle="1" w:styleId="Aucuneliste332">
    <w:name w:val="Aucune liste332"/>
    <w:next w:val="Aucuneliste"/>
    <w:uiPriority w:val="99"/>
    <w:semiHidden/>
    <w:unhideWhenUsed/>
    <w:rsid w:val="000A0DC7"/>
  </w:style>
  <w:style w:type="numbering" w:customStyle="1" w:styleId="Aucuneliste1232">
    <w:name w:val="Aucune liste1232"/>
    <w:next w:val="Aucuneliste"/>
    <w:uiPriority w:val="99"/>
    <w:semiHidden/>
    <w:unhideWhenUsed/>
    <w:rsid w:val="000A0DC7"/>
  </w:style>
  <w:style w:type="numbering" w:customStyle="1" w:styleId="NoList1232">
    <w:name w:val="No List1232"/>
    <w:next w:val="Aucuneliste"/>
    <w:semiHidden/>
    <w:rsid w:val="000A0DC7"/>
  </w:style>
  <w:style w:type="numbering" w:customStyle="1" w:styleId="NoList2232">
    <w:name w:val="No List2232"/>
    <w:next w:val="Aucuneliste"/>
    <w:uiPriority w:val="99"/>
    <w:semiHidden/>
    <w:unhideWhenUsed/>
    <w:rsid w:val="000A0DC7"/>
  </w:style>
  <w:style w:type="numbering" w:customStyle="1" w:styleId="OPSOM232">
    <w:name w:val="OPSOM232"/>
    <w:basedOn w:val="Aucuneliste"/>
    <w:rsid w:val="000A0DC7"/>
  </w:style>
  <w:style w:type="numbering" w:customStyle="1" w:styleId="OPSOMNR232">
    <w:name w:val="OPSOMNR232"/>
    <w:rsid w:val="000A0DC7"/>
  </w:style>
  <w:style w:type="numbering" w:customStyle="1" w:styleId="Listeactuelle1232">
    <w:name w:val="Liste actuelle1232"/>
    <w:uiPriority w:val="99"/>
    <w:rsid w:val="000A0DC7"/>
  </w:style>
  <w:style w:type="numbering" w:customStyle="1" w:styleId="Listeactuelle2232">
    <w:name w:val="Liste actuelle2232"/>
    <w:uiPriority w:val="99"/>
    <w:rsid w:val="000A0DC7"/>
  </w:style>
  <w:style w:type="numbering" w:customStyle="1" w:styleId="Aucuneliste111142">
    <w:name w:val="Aucune liste111142"/>
    <w:next w:val="Aucuneliste"/>
    <w:uiPriority w:val="99"/>
    <w:semiHidden/>
    <w:unhideWhenUsed/>
    <w:rsid w:val="000A0DC7"/>
  </w:style>
  <w:style w:type="numbering" w:customStyle="1" w:styleId="Aucuneliste1111132">
    <w:name w:val="Aucune liste1111132"/>
    <w:next w:val="Aucuneliste"/>
    <w:uiPriority w:val="99"/>
    <w:semiHidden/>
    <w:unhideWhenUsed/>
    <w:rsid w:val="000A0DC7"/>
  </w:style>
  <w:style w:type="numbering" w:customStyle="1" w:styleId="NoList11232">
    <w:name w:val="No List11232"/>
    <w:next w:val="Aucuneliste"/>
    <w:semiHidden/>
    <w:rsid w:val="000A0DC7"/>
  </w:style>
  <w:style w:type="numbering" w:customStyle="1" w:styleId="NoList21232">
    <w:name w:val="No List21232"/>
    <w:next w:val="Aucuneliste"/>
    <w:uiPriority w:val="99"/>
    <w:semiHidden/>
    <w:unhideWhenUsed/>
    <w:rsid w:val="000A0DC7"/>
  </w:style>
  <w:style w:type="numbering" w:customStyle="1" w:styleId="OPSOM1232">
    <w:name w:val="OPSOM1232"/>
    <w:basedOn w:val="Aucuneliste"/>
    <w:rsid w:val="000A0DC7"/>
  </w:style>
  <w:style w:type="numbering" w:customStyle="1" w:styleId="OPSOMNR1232">
    <w:name w:val="OPSOMNR1232"/>
    <w:rsid w:val="000A0DC7"/>
  </w:style>
  <w:style w:type="numbering" w:customStyle="1" w:styleId="Listeactuelle11232">
    <w:name w:val="Liste actuelle11232"/>
    <w:uiPriority w:val="99"/>
    <w:rsid w:val="000A0DC7"/>
  </w:style>
  <w:style w:type="numbering" w:customStyle="1" w:styleId="Listeactuelle21232">
    <w:name w:val="Liste actuelle21232"/>
    <w:uiPriority w:val="99"/>
    <w:rsid w:val="000A0DC7"/>
  </w:style>
  <w:style w:type="numbering" w:customStyle="1" w:styleId="Aucuneliste2132">
    <w:name w:val="Aucune liste2132"/>
    <w:next w:val="Aucuneliste"/>
    <w:uiPriority w:val="99"/>
    <w:semiHidden/>
    <w:unhideWhenUsed/>
    <w:rsid w:val="000A0DC7"/>
  </w:style>
  <w:style w:type="numbering" w:customStyle="1" w:styleId="NoList111132">
    <w:name w:val="No List111132"/>
    <w:next w:val="Aucuneliste"/>
    <w:semiHidden/>
    <w:rsid w:val="000A0DC7"/>
  </w:style>
  <w:style w:type="numbering" w:customStyle="1" w:styleId="NoList211132">
    <w:name w:val="No List211132"/>
    <w:next w:val="Aucuneliste"/>
    <w:uiPriority w:val="99"/>
    <w:semiHidden/>
    <w:unhideWhenUsed/>
    <w:rsid w:val="000A0DC7"/>
  </w:style>
  <w:style w:type="numbering" w:customStyle="1" w:styleId="OPSOM11132">
    <w:name w:val="OPSOM11132"/>
    <w:basedOn w:val="Aucuneliste"/>
    <w:rsid w:val="000A0DC7"/>
  </w:style>
  <w:style w:type="numbering" w:customStyle="1" w:styleId="OPSOMNR11132">
    <w:name w:val="OPSOMNR11132"/>
    <w:rsid w:val="000A0DC7"/>
  </w:style>
  <w:style w:type="numbering" w:customStyle="1" w:styleId="Listeactuelle111132">
    <w:name w:val="Liste actuelle111132"/>
    <w:uiPriority w:val="99"/>
    <w:rsid w:val="000A0DC7"/>
  </w:style>
  <w:style w:type="numbering" w:customStyle="1" w:styleId="Listeactuelle211132">
    <w:name w:val="Liste actuelle211132"/>
    <w:uiPriority w:val="99"/>
    <w:rsid w:val="000A0DC7"/>
  </w:style>
  <w:style w:type="numbering" w:customStyle="1" w:styleId="Aucuneliste432">
    <w:name w:val="Aucune liste432"/>
    <w:next w:val="Aucuneliste"/>
    <w:uiPriority w:val="99"/>
    <w:semiHidden/>
    <w:unhideWhenUsed/>
    <w:rsid w:val="000A0DC7"/>
  </w:style>
  <w:style w:type="numbering" w:customStyle="1" w:styleId="Aucuneliste11111123">
    <w:name w:val="Aucune liste11111123"/>
    <w:next w:val="Aucuneliste"/>
    <w:uiPriority w:val="99"/>
    <w:semiHidden/>
    <w:unhideWhenUsed/>
    <w:rsid w:val="000A0DC7"/>
  </w:style>
  <w:style w:type="numbering" w:customStyle="1" w:styleId="Aucuneliste522">
    <w:name w:val="Aucune liste522"/>
    <w:next w:val="Aucuneliste"/>
    <w:uiPriority w:val="99"/>
    <w:semiHidden/>
    <w:unhideWhenUsed/>
    <w:rsid w:val="000A0DC7"/>
  </w:style>
  <w:style w:type="numbering" w:customStyle="1" w:styleId="Aucuneliste1322">
    <w:name w:val="Aucune liste1322"/>
    <w:next w:val="Aucuneliste"/>
    <w:uiPriority w:val="99"/>
    <w:semiHidden/>
    <w:unhideWhenUsed/>
    <w:rsid w:val="000A0DC7"/>
  </w:style>
  <w:style w:type="numbering" w:customStyle="1" w:styleId="NoList1322">
    <w:name w:val="No List1322"/>
    <w:next w:val="Aucuneliste"/>
    <w:semiHidden/>
    <w:rsid w:val="000A0DC7"/>
  </w:style>
  <w:style w:type="numbering" w:customStyle="1" w:styleId="NoList2322">
    <w:name w:val="No List2322"/>
    <w:next w:val="Aucuneliste"/>
    <w:uiPriority w:val="99"/>
    <w:semiHidden/>
    <w:unhideWhenUsed/>
    <w:rsid w:val="000A0DC7"/>
  </w:style>
  <w:style w:type="numbering" w:customStyle="1" w:styleId="OPSOM322">
    <w:name w:val="OPSOM322"/>
    <w:basedOn w:val="Aucuneliste"/>
    <w:rsid w:val="000A0DC7"/>
  </w:style>
  <w:style w:type="numbering" w:customStyle="1" w:styleId="OPSOMNR322">
    <w:name w:val="OPSOMNR322"/>
    <w:rsid w:val="000A0DC7"/>
  </w:style>
  <w:style w:type="numbering" w:customStyle="1" w:styleId="Listeactuelle1322">
    <w:name w:val="Liste actuelle1322"/>
    <w:uiPriority w:val="99"/>
    <w:rsid w:val="000A0DC7"/>
  </w:style>
  <w:style w:type="numbering" w:customStyle="1" w:styleId="Listeactuelle2322">
    <w:name w:val="Liste actuelle2322"/>
    <w:uiPriority w:val="99"/>
    <w:rsid w:val="000A0DC7"/>
  </w:style>
  <w:style w:type="numbering" w:customStyle="1" w:styleId="Aucuneliste11222">
    <w:name w:val="Aucune liste11222"/>
    <w:next w:val="Aucuneliste"/>
    <w:uiPriority w:val="99"/>
    <w:semiHidden/>
    <w:unhideWhenUsed/>
    <w:rsid w:val="000A0DC7"/>
  </w:style>
  <w:style w:type="numbering" w:customStyle="1" w:styleId="Aucuneliste111222">
    <w:name w:val="Aucune liste111222"/>
    <w:next w:val="Aucuneliste"/>
    <w:uiPriority w:val="99"/>
    <w:semiHidden/>
    <w:unhideWhenUsed/>
    <w:rsid w:val="000A0DC7"/>
  </w:style>
  <w:style w:type="numbering" w:customStyle="1" w:styleId="NoList11322">
    <w:name w:val="No List11322"/>
    <w:next w:val="Aucuneliste"/>
    <w:semiHidden/>
    <w:rsid w:val="000A0DC7"/>
  </w:style>
  <w:style w:type="numbering" w:customStyle="1" w:styleId="NoList21322">
    <w:name w:val="No List21322"/>
    <w:next w:val="Aucuneliste"/>
    <w:uiPriority w:val="99"/>
    <w:semiHidden/>
    <w:unhideWhenUsed/>
    <w:rsid w:val="000A0DC7"/>
  </w:style>
  <w:style w:type="numbering" w:customStyle="1" w:styleId="OPSOM1322">
    <w:name w:val="OPSOM1322"/>
    <w:basedOn w:val="Aucuneliste"/>
    <w:rsid w:val="000A0DC7"/>
  </w:style>
  <w:style w:type="numbering" w:customStyle="1" w:styleId="OPSOMNR1322">
    <w:name w:val="OPSOMNR1322"/>
    <w:rsid w:val="000A0DC7"/>
  </w:style>
  <w:style w:type="numbering" w:customStyle="1" w:styleId="Listeactuelle11322">
    <w:name w:val="Liste actuelle11322"/>
    <w:uiPriority w:val="99"/>
    <w:rsid w:val="000A0DC7"/>
  </w:style>
  <w:style w:type="numbering" w:customStyle="1" w:styleId="Listeactuelle21322">
    <w:name w:val="Liste actuelle21322"/>
    <w:uiPriority w:val="99"/>
    <w:rsid w:val="000A0DC7"/>
  </w:style>
  <w:style w:type="numbering" w:customStyle="1" w:styleId="Aucuneliste2222">
    <w:name w:val="Aucune liste2222"/>
    <w:next w:val="Aucuneliste"/>
    <w:uiPriority w:val="99"/>
    <w:semiHidden/>
    <w:unhideWhenUsed/>
    <w:rsid w:val="000A0DC7"/>
  </w:style>
  <w:style w:type="numbering" w:customStyle="1" w:styleId="NoList111222">
    <w:name w:val="No List111222"/>
    <w:next w:val="Aucuneliste"/>
    <w:semiHidden/>
    <w:rsid w:val="000A0DC7"/>
  </w:style>
  <w:style w:type="numbering" w:customStyle="1" w:styleId="NoList211222">
    <w:name w:val="No List211222"/>
    <w:next w:val="Aucuneliste"/>
    <w:uiPriority w:val="99"/>
    <w:semiHidden/>
    <w:unhideWhenUsed/>
    <w:rsid w:val="000A0DC7"/>
  </w:style>
  <w:style w:type="numbering" w:customStyle="1" w:styleId="OPSOM11222">
    <w:name w:val="OPSOM11222"/>
    <w:basedOn w:val="Aucuneliste"/>
    <w:rsid w:val="000A0DC7"/>
  </w:style>
  <w:style w:type="numbering" w:customStyle="1" w:styleId="OPSOMNR11222">
    <w:name w:val="OPSOMNR11222"/>
    <w:rsid w:val="000A0DC7"/>
  </w:style>
  <w:style w:type="numbering" w:customStyle="1" w:styleId="Listeactuelle111222">
    <w:name w:val="Liste actuelle111222"/>
    <w:uiPriority w:val="99"/>
    <w:rsid w:val="000A0DC7"/>
  </w:style>
  <w:style w:type="numbering" w:customStyle="1" w:styleId="Listeactuelle211222">
    <w:name w:val="Liste actuelle211222"/>
    <w:uiPriority w:val="99"/>
    <w:rsid w:val="000A0DC7"/>
  </w:style>
  <w:style w:type="numbering" w:customStyle="1" w:styleId="Aucuneliste3122">
    <w:name w:val="Aucune liste3122"/>
    <w:next w:val="Aucuneliste"/>
    <w:uiPriority w:val="99"/>
    <w:semiHidden/>
    <w:unhideWhenUsed/>
    <w:rsid w:val="000A0DC7"/>
  </w:style>
  <w:style w:type="numbering" w:customStyle="1" w:styleId="Aucuneliste12122">
    <w:name w:val="Aucune liste12122"/>
    <w:next w:val="Aucuneliste"/>
    <w:uiPriority w:val="99"/>
    <w:semiHidden/>
    <w:unhideWhenUsed/>
    <w:rsid w:val="000A0DC7"/>
  </w:style>
  <w:style w:type="numbering" w:customStyle="1" w:styleId="NoList12122">
    <w:name w:val="No List12122"/>
    <w:next w:val="Aucuneliste"/>
    <w:semiHidden/>
    <w:rsid w:val="000A0DC7"/>
  </w:style>
  <w:style w:type="numbering" w:customStyle="1" w:styleId="NoList22122">
    <w:name w:val="No List22122"/>
    <w:next w:val="Aucuneliste"/>
    <w:uiPriority w:val="99"/>
    <w:semiHidden/>
    <w:unhideWhenUsed/>
    <w:rsid w:val="000A0DC7"/>
  </w:style>
  <w:style w:type="numbering" w:customStyle="1" w:styleId="OPSOM2122">
    <w:name w:val="OPSOM2122"/>
    <w:basedOn w:val="Aucuneliste"/>
    <w:rsid w:val="000A0DC7"/>
  </w:style>
  <w:style w:type="numbering" w:customStyle="1" w:styleId="OPSOMNR2122">
    <w:name w:val="OPSOMNR2122"/>
    <w:rsid w:val="000A0DC7"/>
  </w:style>
  <w:style w:type="numbering" w:customStyle="1" w:styleId="Listeactuelle12122">
    <w:name w:val="Liste actuelle12122"/>
    <w:uiPriority w:val="99"/>
    <w:rsid w:val="000A0DC7"/>
  </w:style>
  <w:style w:type="numbering" w:customStyle="1" w:styleId="Listeactuelle22122">
    <w:name w:val="Liste actuelle22122"/>
    <w:uiPriority w:val="99"/>
    <w:rsid w:val="000A0DC7"/>
  </w:style>
  <w:style w:type="numbering" w:customStyle="1" w:styleId="Aucuneliste1111222">
    <w:name w:val="Aucune liste1111222"/>
    <w:next w:val="Aucuneliste"/>
    <w:uiPriority w:val="99"/>
    <w:semiHidden/>
    <w:unhideWhenUsed/>
    <w:rsid w:val="000A0DC7"/>
  </w:style>
  <w:style w:type="numbering" w:customStyle="1" w:styleId="Aucuneliste111111122">
    <w:name w:val="Aucune liste111111122"/>
    <w:next w:val="Aucuneliste"/>
    <w:uiPriority w:val="99"/>
    <w:semiHidden/>
    <w:unhideWhenUsed/>
    <w:rsid w:val="000A0DC7"/>
  </w:style>
  <w:style w:type="numbering" w:customStyle="1" w:styleId="NoList112122">
    <w:name w:val="No List112122"/>
    <w:next w:val="Aucuneliste"/>
    <w:semiHidden/>
    <w:rsid w:val="000A0DC7"/>
  </w:style>
  <w:style w:type="numbering" w:customStyle="1" w:styleId="NoList212122">
    <w:name w:val="No List212122"/>
    <w:next w:val="Aucuneliste"/>
    <w:uiPriority w:val="99"/>
    <w:semiHidden/>
    <w:unhideWhenUsed/>
    <w:rsid w:val="000A0DC7"/>
  </w:style>
  <w:style w:type="numbering" w:customStyle="1" w:styleId="OPSOM12122">
    <w:name w:val="OPSOM12122"/>
    <w:basedOn w:val="Aucuneliste"/>
    <w:rsid w:val="000A0DC7"/>
  </w:style>
  <w:style w:type="numbering" w:customStyle="1" w:styleId="OPSOMNR12122">
    <w:name w:val="OPSOMNR12122"/>
    <w:rsid w:val="000A0DC7"/>
  </w:style>
  <w:style w:type="numbering" w:customStyle="1" w:styleId="Listeactuelle112122">
    <w:name w:val="Liste actuelle112122"/>
    <w:uiPriority w:val="99"/>
    <w:rsid w:val="000A0DC7"/>
  </w:style>
  <w:style w:type="numbering" w:customStyle="1" w:styleId="Listeactuelle212122">
    <w:name w:val="Liste actuelle212122"/>
    <w:uiPriority w:val="99"/>
    <w:rsid w:val="000A0DC7"/>
  </w:style>
  <w:style w:type="numbering" w:customStyle="1" w:styleId="Aucuneliste21122">
    <w:name w:val="Aucune liste21122"/>
    <w:next w:val="Aucuneliste"/>
    <w:uiPriority w:val="99"/>
    <w:semiHidden/>
    <w:unhideWhenUsed/>
    <w:rsid w:val="000A0DC7"/>
  </w:style>
  <w:style w:type="numbering" w:customStyle="1" w:styleId="NoList1111122">
    <w:name w:val="No List1111122"/>
    <w:next w:val="Aucuneliste"/>
    <w:semiHidden/>
    <w:rsid w:val="000A0DC7"/>
  </w:style>
  <w:style w:type="numbering" w:customStyle="1" w:styleId="NoList2111122">
    <w:name w:val="No List2111122"/>
    <w:next w:val="Aucuneliste"/>
    <w:uiPriority w:val="99"/>
    <w:semiHidden/>
    <w:unhideWhenUsed/>
    <w:rsid w:val="000A0DC7"/>
  </w:style>
  <w:style w:type="numbering" w:customStyle="1" w:styleId="OPSOM111122">
    <w:name w:val="OPSOM111122"/>
    <w:basedOn w:val="Aucuneliste"/>
    <w:rsid w:val="000A0DC7"/>
  </w:style>
  <w:style w:type="numbering" w:customStyle="1" w:styleId="OPSOMNR111122">
    <w:name w:val="OPSOMNR111122"/>
    <w:rsid w:val="000A0DC7"/>
  </w:style>
  <w:style w:type="numbering" w:customStyle="1" w:styleId="Listeactuelle1111122">
    <w:name w:val="Liste actuelle1111122"/>
    <w:uiPriority w:val="99"/>
    <w:rsid w:val="000A0DC7"/>
  </w:style>
  <w:style w:type="numbering" w:customStyle="1" w:styleId="Listeactuelle2111122">
    <w:name w:val="Liste actuelle2111122"/>
    <w:uiPriority w:val="99"/>
    <w:rsid w:val="000A0DC7"/>
  </w:style>
  <w:style w:type="numbering" w:customStyle="1" w:styleId="Aucuneliste4122">
    <w:name w:val="Aucune liste4122"/>
    <w:next w:val="Aucuneliste"/>
    <w:uiPriority w:val="99"/>
    <w:semiHidden/>
    <w:unhideWhenUsed/>
    <w:rsid w:val="000A0DC7"/>
  </w:style>
  <w:style w:type="numbering" w:customStyle="1" w:styleId="Aucuneliste612">
    <w:name w:val="Aucune liste612"/>
    <w:next w:val="Aucuneliste"/>
    <w:uiPriority w:val="99"/>
    <w:semiHidden/>
    <w:unhideWhenUsed/>
    <w:rsid w:val="000A0DC7"/>
  </w:style>
  <w:style w:type="numbering" w:customStyle="1" w:styleId="Aucuneliste1412">
    <w:name w:val="Aucune liste1412"/>
    <w:next w:val="Aucuneliste"/>
    <w:uiPriority w:val="99"/>
    <w:semiHidden/>
    <w:unhideWhenUsed/>
    <w:rsid w:val="000A0DC7"/>
  </w:style>
  <w:style w:type="numbering" w:customStyle="1" w:styleId="NoList1412">
    <w:name w:val="No List1412"/>
    <w:next w:val="Aucuneliste"/>
    <w:semiHidden/>
    <w:rsid w:val="000A0DC7"/>
  </w:style>
  <w:style w:type="numbering" w:customStyle="1" w:styleId="NoList2412">
    <w:name w:val="No List2412"/>
    <w:next w:val="Aucuneliste"/>
    <w:uiPriority w:val="99"/>
    <w:semiHidden/>
    <w:unhideWhenUsed/>
    <w:rsid w:val="000A0DC7"/>
  </w:style>
  <w:style w:type="numbering" w:customStyle="1" w:styleId="OPSOM412">
    <w:name w:val="OPSOM412"/>
    <w:basedOn w:val="Aucuneliste"/>
    <w:rsid w:val="000A0DC7"/>
  </w:style>
  <w:style w:type="numbering" w:customStyle="1" w:styleId="OPSOMNR412">
    <w:name w:val="OPSOMNR412"/>
    <w:rsid w:val="000A0DC7"/>
  </w:style>
  <w:style w:type="numbering" w:customStyle="1" w:styleId="Listeactuelle1412">
    <w:name w:val="Liste actuelle1412"/>
    <w:uiPriority w:val="99"/>
    <w:rsid w:val="000A0DC7"/>
  </w:style>
  <w:style w:type="numbering" w:customStyle="1" w:styleId="Listeactuelle2412">
    <w:name w:val="Liste actuelle2412"/>
    <w:uiPriority w:val="99"/>
    <w:rsid w:val="000A0DC7"/>
  </w:style>
  <w:style w:type="numbering" w:customStyle="1" w:styleId="Aucuneliste11312">
    <w:name w:val="Aucune liste11312"/>
    <w:next w:val="Aucuneliste"/>
    <w:uiPriority w:val="99"/>
    <w:semiHidden/>
    <w:unhideWhenUsed/>
    <w:rsid w:val="000A0DC7"/>
  </w:style>
  <w:style w:type="numbering" w:customStyle="1" w:styleId="Aucuneliste111312">
    <w:name w:val="Aucune liste111312"/>
    <w:next w:val="Aucuneliste"/>
    <w:uiPriority w:val="99"/>
    <w:semiHidden/>
    <w:unhideWhenUsed/>
    <w:rsid w:val="000A0DC7"/>
  </w:style>
  <w:style w:type="numbering" w:customStyle="1" w:styleId="NoList11412">
    <w:name w:val="No List11412"/>
    <w:next w:val="Aucuneliste"/>
    <w:semiHidden/>
    <w:rsid w:val="000A0DC7"/>
  </w:style>
  <w:style w:type="numbering" w:customStyle="1" w:styleId="NoList21412">
    <w:name w:val="No List21412"/>
    <w:next w:val="Aucuneliste"/>
    <w:uiPriority w:val="99"/>
    <w:semiHidden/>
    <w:unhideWhenUsed/>
    <w:rsid w:val="000A0DC7"/>
  </w:style>
  <w:style w:type="numbering" w:customStyle="1" w:styleId="OPSOM1412">
    <w:name w:val="OPSOM1412"/>
    <w:basedOn w:val="Aucuneliste"/>
    <w:rsid w:val="000A0DC7"/>
  </w:style>
  <w:style w:type="numbering" w:customStyle="1" w:styleId="OPSOMNR1412">
    <w:name w:val="OPSOMNR1412"/>
    <w:rsid w:val="000A0DC7"/>
  </w:style>
  <w:style w:type="numbering" w:customStyle="1" w:styleId="Listeactuelle11412">
    <w:name w:val="Liste actuelle11412"/>
    <w:uiPriority w:val="99"/>
    <w:rsid w:val="000A0DC7"/>
  </w:style>
  <w:style w:type="numbering" w:customStyle="1" w:styleId="Listeactuelle21412">
    <w:name w:val="Liste actuelle21412"/>
    <w:uiPriority w:val="99"/>
    <w:rsid w:val="000A0DC7"/>
  </w:style>
  <w:style w:type="numbering" w:customStyle="1" w:styleId="Aucuneliste2312">
    <w:name w:val="Aucune liste2312"/>
    <w:next w:val="Aucuneliste"/>
    <w:uiPriority w:val="99"/>
    <w:semiHidden/>
    <w:unhideWhenUsed/>
    <w:rsid w:val="000A0DC7"/>
  </w:style>
  <w:style w:type="numbering" w:customStyle="1" w:styleId="NoList111312">
    <w:name w:val="No List111312"/>
    <w:next w:val="Aucuneliste"/>
    <w:semiHidden/>
    <w:rsid w:val="000A0DC7"/>
  </w:style>
  <w:style w:type="numbering" w:customStyle="1" w:styleId="NoList211312">
    <w:name w:val="No List211312"/>
    <w:next w:val="Aucuneliste"/>
    <w:uiPriority w:val="99"/>
    <w:semiHidden/>
    <w:unhideWhenUsed/>
    <w:rsid w:val="000A0DC7"/>
  </w:style>
  <w:style w:type="numbering" w:customStyle="1" w:styleId="OPSOM11312">
    <w:name w:val="OPSOM11312"/>
    <w:basedOn w:val="Aucuneliste"/>
    <w:rsid w:val="000A0DC7"/>
  </w:style>
  <w:style w:type="numbering" w:customStyle="1" w:styleId="OPSOMNR11312">
    <w:name w:val="OPSOMNR11312"/>
    <w:rsid w:val="000A0DC7"/>
  </w:style>
  <w:style w:type="numbering" w:customStyle="1" w:styleId="Listeactuelle111312">
    <w:name w:val="Liste actuelle111312"/>
    <w:uiPriority w:val="99"/>
    <w:rsid w:val="000A0DC7"/>
  </w:style>
  <w:style w:type="numbering" w:customStyle="1" w:styleId="Listeactuelle211312">
    <w:name w:val="Liste actuelle211312"/>
    <w:uiPriority w:val="99"/>
    <w:rsid w:val="000A0DC7"/>
  </w:style>
  <w:style w:type="numbering" w:customStyle="1" w:styleId="Aucuneliste3212">
    <w:name w:val="Aucune liste3212"/>
    <w:next w:val="Aucuneliste"/>
    <w:uiPriority w:val="99"/>
    <w:semiHidden/>
    <w:unhideWhenUsed/>
    <w:rsid w:val="000A0DC7"/>
  </w:style>
  <w:style w:type="numbering" w:customStyle="1" w:styleId="Aucuneliste12212">
    <w:name w:val="Aucune liste12212"/>
    <w:next w:val="Aucuneliste"/>
    <w:uiPriority w:val="99"/>
    <w:semiHidden/>
    <w:unhideWhenUsed/>
    <w:rsid w:val="000A0DC7"/>
  </w:style>
  <w:style w:type="numbering" w:customStyle="1" w:styleId="NoList12212">
    <w:name w:val="No List12212"/>
    <w:next w:val="Aucuneliste"/>
    <w:semiHidden/>
    <w:rsid w:val="000A0DC7"/>
  </w:style>
  <w:style w:type="numbering" w:customStyle="1" w:styleId="NoList22212">
    <w:name w:val="No List22212"/>
    <w:next w:val="Aucuneliste"/>
    <w:uiPriority w:val="99"/>
    <w:semiHidden/>
    <w:unhideWhenUsed/>
    <w:rsid w:val="000A0DC7"/>
  </w:style>
  <w:style w:type="numbering" w:customStyle="1" w:styleId="OPSOM2212">
    <w:name w:val="OPSOM2212"/>
    <w:basedOn w:val="Aucuneliste"/>
    <w:rsid w:val="000A0DC7"/>
  </w:style>
  <w:style w:type="numbering" w:customStyle="1" w:styleId="OPSOMNR2212">
    <w:name w:val="OPSOMNR2212"/>
    <w:rsid w:val="000A0DC7"/>
  </w:style>
  <w:style w:type="numbering" w:customStyle="1" w:styleId="Listeactuelle12212">
    <w:name w:val="Liste actuelle12212"/>
    <w:uiPriority w:val="99"/>
    <w:rsid w:val="000A0DC7"/>
  </w:style>
  <w:style w:type="numbering" w:customStyle="1" w:styleId="Listeactuelle22212">
    <w:name w:val="Liste actuelle22212"/>
    <w:uiPriority w:val="99"/>
    <w:rsid w:val="000A0DC7"/>
  </w:style>
  <w:style w:type="numbering" w:customStyle="1" w:styleId="Aucuneliste1111312">
    <w:name w:val="Aucune liste1111312"/>
    <w:next w:val="Aucuneliste"/>
    <w:uiPriority w:val="99"/>
    <w:semiHidden/>
    <w:unhideWhenUsed/>
    <w:rsid w:val="000A0DC7"/>
  </w:style>
  <w:style w:type="numbering" w:customStyle="1" w:styleId="Aucuneliste11111212">
    <w:name w:val="Aucune liste11111212"/>
    <w:next w:val="Aucuneliste"/>
    <w:uiPriority w:val="99"/>
    <w:semiHidden/>
    <w:unhideWhenUsed/>
    <w:rsid w:val="000A0DC7"/>
  </w:style>
  <w:style w:type="numbering" w:customStyle="1" w:styleId="NoList112212">
    <w:name w:val="No List112212"/>
    <w:next w:val="Aucuneliste"/>
    <w:semiHidden/>
    <w:rsid w:val="000A0DC7"/>
  </w:style>
  <w:style w:type="numbering" w:customStyle="1" w:styleId="NoList212212">
    <w:name w:val="No List212212"/>
    <w:next w:val="Aucuneliste"/>
    <w:uiPriority w:val="99"/>
    <w:semiHidden/>
    <w:unhideWhenUsed/>
    <w:rsid w:val="000A0DC7"/>
  </w:style>
  <w:style w:type="numbering" w:customStyle="1" w:styleId="OPSOM12212">
    <w:name w:val="OPSOM12212"/>
    <w:basedOn w:val="Aucuneliste"/>
    <w:rsid w:val="000A0DC7"/>
  </w:style>
  <w:style w:type="numbering" w:customStyle="1" w:styleId="OPSOMNR12212">
    <w:name w:val="OPSOMNR12212"/>
    <w:rsid w:val="000A0DC7"/>
  </w:style>
  <w:style w:type="numbering" w:customStyle="1" w:styleId="Listeactuelle112212">
    <w:name w:val="Liste actuelle112212"/>
    <w:uiPriority w:val="99"/>
    <w:rsid w:val="000A0DC7"/>
  </w:style>
  <w:style w:type="numbering" w:customStyle="1" w:styleId="Listeactuelle212212">
    <w:name w:val="Liste actuelle212212"/>
    <w:uiPriority w:val="99"/>
    <w:rsid w:val="000A0DC7"/>
  </w:style>
  <w:style w:type="numbering" w:customStyle="1" w:styleId="Aucuneliste21212">
    <w:name w:val="Aucune liste21212"/>
    <w:next w:val="Aucuneliste"/>
    <w:uiPriority w:val="99"/>
    <w:semiHidden/>
    <w:unhideWhenUsed/>
    <w:rsid w:val="000A0DC7"/>
  </w:style>
  <w:style w:type="numbering" w:customStyle="1" w:styleId="NoList1111212">
    <w:name w:val="No List1111212"/>
    <w:next w:val="Aucuneliste"/>
    <w:semiHidden/>
    <w:rsid w:val="000A0DC7"/>
  </w:style>
  <w:style w:type="numbering" w:customStyle="1" w:styleId="NoList2111212">
    <w:name w:val="No List2111212"/>
    <w:next w:val="Aucuneliste"/>
    <w:uiPriority w:val="99"/>
    <w:semiHidden/>
    <w:unhideWhenUsed/>
    <w:rsid w:val="000A0DC7"/>
  </w:style>
  <w:style w:type="numbering" w:customStyle="1" w:styleId="OPSOM111212">
    <w:name w:val="OPSOM111212"/>
    <w:basedOn w:val="Aucuneliste"/>
    <w:rsid w:val="000A0DC7"/>
  </w:style>
  <w:style w:type="numbering" w:customStyle="1" w:styleId="OPSOMNR111212">
    <w:name w:val="OPSOMNR111212"/>
    <w:rsid w:val="000A0DC7"/>
  </w:style>
  <w:style w:type="numbering" w:customStyle="1" w:styleId="Listeactuelle1111212">
    <w:name w:val="Liste actuelle1111212"/>
    <w:uiPriority w:val="99"/>
    <w:rsid w:val="000A0DC7"/>
  </w:style>
  <w:style w:type="numbering" w:customStyle="1" w:styleId="Listeactuelle2111212">
    <w:name w:val="Liste actuelle2111212"/>
    <w:uiPriority w:val="99"/>
    <w:rsid w:val="000A0DC7"/>
  </w:style>
  <w:style w:type="numbering" w:customStyle="1" w:styleId="Aucuneliste4212">
    <w:name w:val="Aucune liste4212"/>
    <w:next w:val="Aucuneliste"/>
    <w:uiPriority w:val="99"/>
    <w:semiHidden/>
    <w:unhideWhenUsed/>
    <w:rsid w:val="000A0DC7"/>
  </w:style>
  <w:style w:type="numbering" w:customStyle="1" w:styleId="Aucuneliste5112">
    <w:name w:val="Aucune liste5112"/>
    <w:next w:val="Aucuneliste"/>
    <w:uiPriority w:val="99"/>
    <w:semiHidden/>
    <w:unhideWhenUsed/>
    <w:rsid w:val="000A0DC7"/>
  </w:style>
  <w:style w:type="numbering" w:customStyle="1" w:styleId="Aucuneliste13112">
    <w:name w:val="Aucune liste13112"/>
    <w:next w:val="Aucuneliste"/>
    <w:uiPriority w:val="99"/>
    <w:semiHidden/>
    <w:unhideWhenUsed/>
    <w:rsid w:val="000A0DC7"/>
  </w:style>
  <w:style w:type="numbering" w:customStyle="1" w:styleId="NoList13112">
    <w:name w:val="No List13112"/>
    <w:next w:val="Aucuneliste"/>
    <w:semiHidden/>
    <w:rsid w:val="000A0DC7"/>
  </w:style>
  <w:style w:type="numbering" w:customStyle="1" w:styleId="NoList23112">
    <w:name w:val="No List23112"/>
    <w:next w:val="Aucuneliste"/>
    <w:uiPriority w:val="99"/>
    <w:semiHidden/>
    <w:unhideWhenUsed/>
    <w:rsid w:val="000A0DC7"/>
  </w:style>
  <w:style w:type="numbering" w:customStyle="1" w:styleId="OPSOM3112">
    <w:name w:val="OPSOM3112"/>
    <w:basedOn w:val="Aucuneliste"/>
    <w:rsid w:val="000A0DC7"/>
  </w:style>
  <w:style w:type="numbering" w:customStyle="1" w:styleId="OPSOMNR3112">
    <w:name w:val="OPSOMNR3112"/>
    <w:rsid w:val="000A0DC7"/>
  </w:style>
  <w:style w:type="numbering" w:customStyle="1" w:styleId="Listeactuelle13112">
    <w:name w:val="Liste actuelle13112"/>
    <w:uiPriority w:val="99"/>
    <w:rsid w:val="000A0DC7"/>
  </w:style>
  <w:style w:type="numbering" w:customStyle="1" w:styleId="Listeactuelle23112">
    <w:name w:val="Liste actuelle23112"/>
    <w:uiPriority w:val="99"/>
    <w:rsid w:val="000A0DC7"/>
  </w:style>
  <w:style w:type="numbering" w:customStyle="1" w:styleId="Aucuneliste112112">
    <w:name w:val="Aucune liste112112"/>
    <w:next w:val="Aucuneliste"/>
    <w:uiPriority w:val="99"/>
    <w:semiHidden/>
    <w:unhideWhenUsed/>
    <w:rsid w:val="000A0DC7"/>
  </w:style>
  <w:style w:type="numbering" w:customStyle="1" w:styleId="Aucuneliste1112112">
    <w:name w:val="Aucune liste1112112"/>
    <w:next w:val="Aucuneliste"/>
    <w:uiPriority w:val="99"/>
    <w:semiHidden/>
    <w:unhideWhenUsed/>
    <w:rsid w:val="000A0DC7"/>
  </w:style>
  <w:style w:type="numbering" w:customStyle="1" w:styleId="NoList113112">
    <w:name w:val="No List113112"/>
    <w:next w:val="Aucuneliste"/>
    <w:semiHidden/>
    <w:rsid w:val="000A0DC7"/>
  </w:style>
  <w:style w:type="numbering" w:customStyle="1" w:styleId="NoList213112">
    <w:name w:val="No List213112"/>
    <w:next w:val="Aucuneliste"/>
    <w:uiPriority w:val="99"/>
    <w:semiHidden/>
    <w:unhideWhenUsed/>
    <w:rsid w:val="000A0DC7"/>
  </w:style>
  <w:style w:type="numbering" w:customStyle="1" w:styleId="OPSOM13112">
    <w:name w:val="OPSOM13112"/>
    <w:basedOn w:val="Aucuneliste"/>
    <w:rsid w:val="000A0DC7"/>
  </w:style>
  <w:style w:type="numbering" w:customStyle="1" w:styleId="OPSOMNR13112">
    <w:name w:val="OPSOMNR13112"/>
    <w:rsid w:val="000A0DC7"/>
  </w:style>
  <w:style w:type="numbering" w:customStyle="1" w:styleId="Listeactuelle113112">
    <w:name w:val="Liste actuelle113112"/>
    <w:uiPriority w:val="99"/>
    <w:rsid w:val="000A0DC7"/>
  </w:style>
  <w:style w:type="numbering" w:customStyle="1" w:styleId="Listeactuelle213112">
    <w:name w:val="Liste actuelle213112"/>
    <w:uiPriority w:val="99"/>
    <w:rsid w:val="000A0DC7"/>
  </w:style>
  <w:style w:type="numbering" w:customStyle="1" w:styleId="Aucuneliste22112">
    <w:name w:val="Aucune liste22112"/>
    <w:next w:val="Aucuneliste"/>
    <w:uiPriority w:val="99"/>
    <w:semiHidden/>
    <w:unhideWhenUsed/>
    <w:rsid w:val="000A0DC7"/>
  </w:style>
  <w:style w:type="numbering" w:customStyle="1" w:styleId="NoList1112112">
    <w:name w:val="No List1112112"/>
    <w:next w:val="Aucuneliste"/>
    <w:semiHidden/>
    <w:rsid w:val="000A0DC7"/>
  </w:style>
  <w:style w:type="numbering" w:customStyle="1" w:styleId="NoList2112112">
    <w:name w:val="No List2112112"/>
    <w:next w:val="Aucuneliste"/>
    <w:uiPriority w:val="99"/>
    <w:semiHidden/>
    <w:unhideWhenUsed/>
    <w:rsid w:val="000A0DC7"/>
  </w:style>
  <w:style w:type="numbering" w:customStyle="1" w:styleId="OPSOM112112">
    <w:name w:val="OPSOM112112"/>
    <w:basedOn w:val="Aucuneliste"/>
    <w:rsid w:val="000A0DC7"/>
  </w:style>
  <w:style w:type="numbering" w:customStyle="1" w:styleId="OPSOMNR112112">
    <w:name w:val="OPSOMNR112112"/>
    <w:rsid w:val="000A0DC7"/>
  </w:style>
  <w:style w:type="numbering" w:customStyle="1" w:styleId="Listeactuelle1112112">
    <w:name w:val="Liste actuelle1112112"/>
    <w:uiPriority w:val="99"/>
    <w:rsid w:val="000A0DC7"/>
  </w:style>
  <w:style w:type="numbering" w:customStyle="1" w:styleId="Listeactuelle2112112">
    <w:name w:val="Liste actuelle2112112"/>
    <w:uiPriority w:val="99"/>
    <w:rsid w:val="000A0DC7"/>
  </w:style>
  <w:style w:type="numbering" w:customStyle="1" w:styleId="Aucuneliste31112">
    <w:name w:val="Aucune liste31112"/>
    <w:next w:val="Aucuneliste"/>
    <w:uiPriority w:val="99"/>
    <w:semiHidden/>
    <w:unhideWhenUsed/>
    <w:rsid w:val="000A0DC7"/>
  </w:style>
  <w:style w:type="numbering" w:customStyle="1" w:styleId="Aucuneliste121112">
    <w:name w:val="Aucune liste121112"/>
    <w:next w:val="Aucuneliste"/>
    <w:uiPriority w:val="99"/>
    <w:semiHidden/>
    <w:unhideWhenUsed/>
    <w:rsid w:val="000A0DC7"/>
  </w:style>
  <w:style w:type="numbering" w:customStyle="1" w:styleId="NoList121112">
    <w:name w:val="No List121112"/>
    <w:next w:val="Aucuneliste"/>
    <w:semiHidden/>
    <w:rsid w:val="000A0DC7"/>
  </w:style>
  <w:style w:type="numbering" w:customStyle="1" w:styleId="NoList221112">
    <w:name w:val="No List221112"/>
    <w:next w:val="Aucuneliste"/>
    <w:uiPriority w:val="99"/>
    <w:semiHidden/>
    <w:unhideWhenUsed/>
    <w:rsid w:val="000A0DC7"/>
  </w:style>
  <w:style w:type="numbering" w:customStyle="1" w:styleId="OPSOM21112">
    <w:name w:val="OPSOM21112"/>
    <w:basedOn w:val="Aucuneliste"/>
    <w:rsid w:val="000A0DC7"/>
  </w:style>
  <w:style w:type="numbering" w:customStyle="1" w:styleId="OPSOMNR21112">
    <w:name w:val="OPSOMNR21112"/>
    <w:rsid w:val="000A0DC7"/>
  </w:style>
  <w:style w:type="numbering" w:customStyle="1" w:styleId="Listeactuelle121112">
    <w:name w:val="Liste actuelle121112"/>
    <w:uiPriority w:val="99"/>
    <w:rsid w:val="000A0DC7"/>
  </w:style>
  <w:style w:type="numbering" w:customStyle="1" w:styleId="Listeactuelle221112">
    <w:name w:val="Liste actuelle221112"/>
    <w:uiPriority w:val="99"/>
    <w:rsid w:val="000A0DC7"/>
  </w:style>
  <w:style w:type="numbering" w:customStyle="1" w:styleId="Aucuneliste11112112">
    <w:name w:val="Aucune liste11112112"/>
    <w:next w:val="Aucuneliste"/>
    <w:uiPriority w:val="99"/>
    <w:semiHidden/>
    <w:unhideWhenUsed/>
    <w:rsid w:val="000A0DC7"/>
  </w:style>
  <w:style w:type="numbering" w:customStyle="1" w:styleId="Aucuneliste11111111111">
    <w:name w:val="Aucune liste11111111111"/>
    <w:next w:val="Aucuneliste"/>
    <w:uiPriority w:val="99"/>
    <w:semiHidden/>
    <w:unhideWhenUsed/>
    <w:rsid w:val="000A0DC7"/>
  </w:style>
  <w:style w:type="numbering" w:customStyle="1" w:styleId="NoList1121112">
    <w:name w:val="No List1121112"/>
    <w:next w:val="Aucuneliste"/>
    <w:semiHidden/>
    <w:rsid w:val="000A0DC7"/>
  </w:style>
  <w:style w:type="numbering" w:customStyle="1" w:styleId="NoList2121112">
    <w:name w:val="No List2121112"/>
    <w:next w:val="Aucuneliste"/>
    <w:uiPriority w:val="99"/>
    <w:semiHidden/>
    <w:unhideWhenUsed/>
    <w:rsid w:val="000A0DC7"/>
  </w:style>
  <w:style w:type="numbering" w:customStyle="1" w:styleId="OPSOM121112">
    <w:name w:val="OPSOM121112"/>
    <w:basedOn w:val="Aucuneliste"/>
    <w:rsid w:val="000A0DC7"/>
  </w:style>
  <w:style w:type="numbering" w:customStyle="1" w:styleId="OPSOMNR121112">
    <w:name w:val="OPSOMNR121112"/>
    <w:rsid w:val="000A0DC7"/>
  </w:style>
  <w:style w:type="numbering" w:customStyle="1" w:styleId="Listeactuelle1121112">
    <w:name w:val="Liste actuelle1121112"/>
    <w:uiPriority w:val="99"/>
    <w:rsid w:val="000A0DC7"/>
  </w:style>
  <w:style w:type="numbering" w:customStyle="1" w:styleId="Listeactuelle2121112">
    <w:name w:val="Liste actuelle2121112"/>
    <w:uiPriority w:val="99"/>
    <w:rsid w:val="000A0DC7"/>
  </w:style>
  <w:style w:type="numbering" w:customStyle="1" w:styleId="Aucuneliste211112">
    <w:name w:val="Aucune liste211112"/>
    <w:next w:val="Aucuneliste"/>
    <w:uiPriority w:val="99"/>
    <w:semiHidden/>
    <w:unhideWhenUsed/>
    <w:rsid w:val="000A0DC7"/>
  </w:style>
  <w:style w:type="numbering" w:customStyle="1" w:styleId="NoList11111112">
    <w:name w:val="No List11111112"/>
    <w:next w:val="Aucuneliste"/>
    <w:semiHidden/>
    <w:rsid w:val="000A0DC7"/>
  </w:style>
  <w:style w:type="numbering" w:customStyle="1" w:styleId="NoList21111112">
    <w:name w:val="No List21111112"/>
    <w:next w:val="Aucuneliste"/>
    <w:uiPriority w:val="99"/>
    <w:semiHidden/>
    <w:unhideWhenUsed/>
    <w:rsid w:val="000A0DC7"/>
  </w:style>
  <w:style w:type="numbering" w:customStyle="1" w:styleId="OPSOM1111112">
    <w:name w:val="OPSOM1111112"/>
    <w:basedOn w:val="Aucuneliste"/>
    <w:rsid w:val="000A0DC7"/>
  </w:style>
  <w:style w:type="numbering" w:customStyle="1" w:styleId="OPSOMNR1111112">
    <w:name w:val="OPSOMNR1111112"/>
    <w:rsid w:val="000A0DC7"/>
  </w:style>
  <w:style w:type="numbering" w:customStyle="1" w:styleId="Listeactuelle11111112">
    <w:name w:val="Liste actuelle11111112"/>
    <w:uiPriority w:val="99"/>
    <w:rsid w:val="000A0DC7"/>
  </w:style>
  <w:style w:type="numbering" w:customStyle="1" w:styleId="Listeactuelle21111112">
    <w:name w:val="Liste actuelle21111112"/>
    <w:uiPriority w:val="99"/>
    <w:rsid w:val="000A0DC7"/>
  </w:style>
  <w:style w:type="numbering" w:customStyle="1" w:styleId="Aucuneliste41112">
    <w:name w:val="Aucune liste41112"/>
    <w:next w:val="Aucuneliste"/>
    <w:uiPriority w:val="99"/>
    <w:semiHidden/>
    <w:unhideWhenUsed/>
    <w:rsid w:val="000A0DC7"/>
  </w:style>
  <w:style w:type="numbering" w:customStyle="1" w:styleId="Aucuneliste111111212">
    <w:name w:val="Aucune liste111111212"/>
    <w:next w:val="Aucuneliste"/>
    <w:uiPriority w:val="99"/>
    <w:semiHidden/>
    <w:unhideWhenUsed/>
    <w:rsid w:val="000A0DC7"/>
  </w:style>
  <w:style w:type="numbering" w:customStyle="1" w:styleId="Aucuneliste81">
    <w:name w:val="Aucune liste81"/>
    <w:next w:val="Aucuneliste"/>
    <w:uiPriority w:val="99"/>
    <w:semiHidden/>
    <w:unhideWhenUsed/>
    <w:rsid w:val="000A0DC7"/>
  </w:style>
  <w:style w:type="numbering" w:customStyle="1" w:styleId="Aucuneliste161">
    <w:name w:val="Aucune liste161"/>
    <w:next w:val="Aucuneliste"/>
    <w:uiPriority w:val="99"/>
    <w:semiHidden/>
    <w:unhideWhenUsed/>
    <w:rsid w:val="000A0DC7"/>
  </w:style>
  <w:style w:type="numbering" w:customStyle="1" w:styleId="NoList161">
    <w:name w:val="No List161"/>
    <w:next w:val="Aucuneliste"/>
    <w:semiHidden/>
    <w:rsid w:val="000A0DC7"/>
  </w:style>
  <w:style w:type="numbering" w:customStyle="1" w:styleId="NoList261">
    <w:name w:val="No List261"/>
    <w:next w:val="Aucuneliste"/>
    <w:uiPriority w:val="99"/>
    <w:semiHidden/>
    <w:unhideWhenUsed/>
    <w:rsid w:val="000A0DC7"/>
  </w:style>
  <w:style w:type="numbering" w:customStyle="1" w:styleId="OPSOM61">
    <w:name w:val="OPSOM61"/>
    <w:basedOn w:val="Aucuneliste"/>
    <w:rsid w:val="000A0DC7"/>
  </w:style>
  <w:style w:type="numbering" w:customStyle="1" w:styleId="OPSOMNR61">
    <w:name w:val="OPSOMNR61"/>
    <w:rsid w:val="000A0DC7"/>
  </w:style>
  <w:style w:type="numbering" w:customStyle="1" w:styleId="Listeactuelle161">
    <w:name w:val="Liste actuelle161"/>
    <w:uiPriority w:val="99"/>
    <w:rsid w:val="000A0DC7"/>
  </w:style>
  <w:style w:type="numbering" w:customStyle="1" w:styleId="Listeactuelle261">
    <w:name w:val="Liste actuelle261"/>
    <w:uiPriority w:val="99"/>
    <w:rsid w:val="000A0DC7"/>
  </w:style>
  <w:style w:type="numbering" w:customStyle="1" w:styleId="Aucuneliste1151">
    <w:name w:val="Aucune liste1151"/>
    <w:next w:val="Aucuneliste"/>
    <w:uiPriority w:val="99"/>
    <w:semiHidden/>
    <w:unhideWhenUsed/>
    <w:rsid w:val="000A0DC7"/>
  </w:style>
  <w:style w:type="numbering" w:customStyle="1" w:styleId="Aucuneliste11151">
    <w:name w:val="Aucune liste11151"/>
    <w:next w:val="Aucuneliste"/>
    <w:uiPriority w:val="99"/>
    <w:semiHidden/>
    <w:unhideWhenUsed/>
    <w:rsid w:val="000A0DC7"/>
  </w:style>
  <w:style w:type="numbering" w:customStyle="1" w:styleId="NoList1161">
    <w:name w:val="No List1161"/>
    <w:next w:val="Aucuneliste"/>
    <w:semiHidden/>
    <w:rsid w:val="000A0DC7"/>
  </w:style>
  <w:style w:type="numbering" w:customStyle="1" w:styleId="NoList2161">
    <w:name w:val="No List2161"/>
    <w:next w:val="Aucuneliste"/>
    <w:uiPriority w:val="99"/>
    <w:semiHidden/>
    <w:unhideWhenUsed/>
    <w:rsid w:val="000A0DC7"/>
  </w:style>
  <w:style w:type="numbering" w:customStyle="1" w:styleId="OPSOM161">
    <w:name w:val="OPSOM161"/>
    <w:basedOn w:val="Aucuneliste"/>
    <w:rsid w:val="000A0DC7"/>
  </w:style>
  <w:style w:type="numbering" w:customStyle="1" w:styleId="OPSOMNR161">
    <w:name w:val="OPSOMNR161"/>
    <w:rsid w:val="000A0DC7"/>
  </w:style>
  <w:style w:type="numbering" w:customStyle="1" w:styleId="Listeactuelle1161">
    <w:name w:val="Liste actuelle1161"/>
    <w:uiPriority w:val="99"/>
    <w:rsid w:val="000A0DC7"/>
  </w:style>
  <w:style w:type="numbering" w:customStyle="1" w:styleId="Listeactuelle2161">
    <w:name w:val="Liste actuelle2161"/>
    <w:uiPriority w:val="99"/>
    <w:rsid w:val="000A0DC7"/>
  </w:style>
  <w:style w:type="numbering" w:customStyle="1" w:styleId="Aucuneliste251">
    <w:name w:val="Aucune liste251"/>
    <w:next w:val="Aucuneliste"/>
    <w:uiPriority w:val="99"/>
    <w:semiHidden/>
    <w:unhideWhenUsed/>
    <w:rsid w:val="000A0DC7"/>
  </w:style>
  <w:style w:type="numbering" w:customStyle="1" w:styleId="NoList11151">
    <w:name w:val="No List11151"/>
    <w:next w:val="Aucuneliste"/>
    <w:semiHidden/>
    <w:rsid w:val="000A0DC7"/>
  </w:style>
  <w:style w:type="numbering" w:customStyle="1" w:styleId="NoList21151">
    <w:name w:val="No List21151"/>
    <w:next w:val="Aucuneliste"/>
    <w:uiPriority w:val="99"/>
    <w:semiHidden/>
    <w:unhideWhenUsed/>
    <w:rsid w:val="000A0DC7"/>
  </w:style>
  <w:style w:type="numbering" w:customStyle="1" w:styleId="OPSOM1151">
    <w:name w:val="OPSOM1151"/>
    <w:basedOn w:val="Aucuneliste"/>
    <w:rsid w:val="000A0DC7"/>
  </w:style>
  <w:style w:type="numbering" w:customStyle="1" w:styleId="OPSOMNR1151">
    <w:name w:val="OPSOMNR1151"/>
    <w:rsid w:val="000A0DC7"/>
  </w:style>
  <w:style w:type="numbering" w:customStyle="1" w:styleId="Listeactuelle11151">
    <w:name w:val="Liste actuelle11151"/>
    <w:uiPriority w:val="99"/>
    <w:rsid w:val="000A0DC7"/>
  </w:style>
  <w:style w:type="numbering" w:customStyle="1" w:styleId="Listeactuelle21151">
    <w:name w:val="Liste actuelle21151"/>
    <w:uiPriority w:val="99"/>
    <w:rsid w:val="000A0DC7"/>
  </w:style>
  <w:style w:type="numbering" w:customStyle="1" w:styleId="Aucuneliste341">
    <w:name w:val="Aucune liste341"/>
    <w:next w:val="Aucuneliste"/>
    <w:uiPriority w:val="99"/>
    <w:semiHidden/>
    <w:unhideWhenUsed/>
    <w:rsid w:val="000A0DC7"/>
  </w:style>
  <w:style w:type="numbering" w:customStyle="1" w:styleId="Aucuneliste1241">
    <w:name w:val="Aucune liste1241"/>
    <w:next w:val="Aucuneliste"/>
    <w:uiPriority w:val="99"/>
    <w:semiHidden/>
    <w:unhideWhenUsed/>
    <w:rsid w:val="000A0DC7"/>
  </w:style>
  <w:style w:type="numbering" w:customStyle="1" w:styleId="NoList1241">
    <w:name w:val="No List1241"/>
    <w:next w:val="Aucuneliste"/>
    <w:semiHidden/>
    <w:rsid w:val="000A0DC7"/>
  </w:style>
  <w:style w:type="numbering" w:customStyle="1" w:styleId="NoList2241">
    <w:name w:val="No List2241"/>
    <w:next w:val="Aucuneliste"/>
    <w:uiPriority w:val="99"/>
    <w:semiHidden/>
    <w:unhideWhenUsed/>
    <w:rsid w:val="000A0DC7"/>
  </w:style>
  <w:style w:type="numbering" w:customStyle="1" w:styleId="OPSOM241">
    <w:name w:val="OPSOM241"/>
    <w:basedOn w:val="Aucuneliste"/>
    <w:rsid w:val="000A0DC7"/>
  </w:style>
  <w:style w:type="numbering" w:customStyle="1" w:styleId="OPSOMNR241">
    <w:name w:val="OPSOMNR241"/>
    <w:rsid w:val="000A0DC7"/>
  </w:style>
  <w:style w:type="numbering" w:customStyle="1" w:styleId="Listeactuelle1241">
    <w:name w:val="Liste actuelle1241"/>
    <w:uiPriority w:val="99"/>
    <w:rsid w:val="000A0DC7"/>
  </w:style>
  <w:style w:type="numbering" w:customStyle="1" w:styleId="Listeactuelle2241">
    <w:name w:val="Liste actuelle2241"/>
    <w:uiPriority w:val="99"/>
    <w:rsid w:val="000A0DC7"/>
  </w:style>
  <w:style w:type="numbering" w:customStyle="1" w:styleId="Aucuneliste111151">
    <w:name w:val="Aucune liste111151"/>
    <w:next w:val="Aucuneliste"/>
    <w:uiPriority w:val="99"/>
    <w:semiHidden/>
    <w:unhideWhenUsed/>
    <w:rsid w:val="000A0DC7"/>
  </w:style>
  <w:style w:type="numbering" w:customStyle="1" w:styleId="Aucuneliste1111141">
    <w:name w:val="Aucune liste1111141"/>
    <w:next w:val="Aucuneliste"/>
    <w:uiPriority w:val="99"/>
    <w:semiHidden/>
    <w:unhideWhenUsed/>
    <w:rsid w:val="000A0DC7"/>
  </w:style>
  <w:style w:type="numbering" w:customStyle="1" w:styleId="NoList11241">
    <w:name w:val="No List11241"/>
    <w:next w:val="Aucuneliste"/>
    <w:semiHidden/>
    <w:rsid w:val="000A0DC7"/>
  </w:style>
  <w:style w:type="numbering" w:customStyle="1" w:styleId="NoList21241">
    <w:name w:val="No List21241"/>
    <w:next w:val="Aucuneliste"/>
    <w:uiPriority w:val="99"/>
    <w:semiHidden/>
    <w:unhideWhenUsed/>
    <w:rsid w:val="000A0DC7"/>
  </w:style>
  <w:style w:type="numbering" w:customStyle="1" w:styleId="OPSOM1241">
    <w:name w:val="OPSOM1241"/>
    <w:basedOn w:val="Aucuneliste"/>
    <w:rsid w:val="000A0DC7"/>
  </w:style>
  <w:style w:type="numbering" w:customStyle="1" w:styleId="OPSOMNR1241">
    <w:name w:val="OPSOMNR1241"/>
    <w:rsid w:val="000A0DC7"/>
  </w:style>
  <w:style w:type="numbering" w:customStyle="1" w:styleId="Listeactuelle11241">
    <w:name w:val="Liste actuelle11241"/>
    <w:uiPriority w:val="99"/>
    <w:rsid w:val="000A0DC7"/>
  </w:style>
  <w:style w:type="numbering" w:customStyle="1" w:styleId="Listeactuelle21241">
    <w:name w:val="Liste actuelle21241"/>
    <w:uiPriority w:val="99"/>
    <w:rsid w:val="000A0DC7"/>
  </w:style>
  <w:style w:type="numbering" w:customStyle="1" w:styleId="Aucuneliste2141">
    <w:name w:val="Aucune liste2141"/>
    <w:next w:val="Aucuneliste"/>
    <w:uiPriority w:val="99"/>
    <w:semiHidden/>
    <w:unhideWhenUsed/>
    <w:rsid w:val="000A0DC7"/>
  </w:style>
  <w:style w:type="numbering" w:customStyle="1" w:styleId="NoList111141">
    <w:name w:val="No List111141"/>
    <w:next w:val="Aucuneliste"/>
    <w:semiHidden/>
    <w:rsid w:val="000A0DC7"/>
  </w:style>
  <w:style w:type="numbering" w:customStyle="1" w:styleId="NoList211141">
    <w:name w:val="No List211141"/>
    <w:next w:val="Aucuneliste"/>
    <w:uiPriority w:val="99"/>
    <w:semiHidden/>
    <w:unhideWhenUsed/>
    <w:rsid w:val="000A0DC7"/>
  </w:style>
  <w:style w:type="numbering" w:customStyle="1" w:styleId="OPSOM11141">
    <w:name w:val="OPSOM11141"/>
    <w:basedOn w:val="Aucuneliste"/>
    <w:rsid w:val="000A0DC7"/>
  </w:style>
  <w:style w:type="numbering" w:customStyle="1" w:styleId="OPSOMNR11141">
    <w:name w:val="OPSOMNR11141"/>
    <w:rsid w:val="000A0DC7"/>
  </w:style>
  <w:style w:type="numbering" w:customStyle="1" w:styleId="Listeactuelle111141">
    <w:name w:val="Liste actuelle111141"/>
    <w:uiPriority w:val="99"/>
    <w:rsid w:val="000A0DC7"/>
  </w:style>
  <w:style w:type="numbering" w:customStyle="1" w:styleId="Listeactuelle211141">
    <w:name w:val="Liste actuelle211141"/>
    <w:uiPriority w:val="99"/>
    <w:rsid w:val="000A0DC7"/>
  </w:style>
  <w:style w:type="numbering" w:customStyle="1" w:styleId="Aucuneliste441">
    <w:name w:val="Aucune liste441"/>
    <w:next w:val="Aucuneliste"/>
    <w:uiPriority w:val="99"/>
    <w:semiHidden/>
    <w:unhideWhenUsed/>
    <w:rsid w:val="000A0DC7"/>
  </w:style>
  <w:style w:type="numbering" w:customStyle="1" w:styleId="Aucuneliste11111131">
    <w:name w:val="Aucune liste11111131"/>
    <w:next w:val="Aucuneliste"/>
    <w:uiPriority w:val="99"/>
    <w:semiHidden/>
    <w:unhideWhenUsed/>
    <w:rsid w:val="000A0DC7"/>
  </w:style>
  <w:style w:type="numbering" w:customStyle="1" w:styleId="Aucuneliste531">
    <w:name w:val="Aucune liste531"/>
    <w:next w:val="Aucuneliste"/>
    <w:uiPriority w:val="99"/>
    <w:semiHidden/>
    <w:unhideWhenUsed/>
    <w:rsid w:val="000A0DC7"/>
  </w:style>
  <w:style w:type="numbering" w:customStyle="1" w:styleId="Aucuneliste1331">
    <w:name w:val="Aucune liste1331"/>
    <w:next w:val="Aucuneliste"/>
    <w:uiPriority w:val="99"/>
    <w:semiHidden/>
    <w:unhideWhenUsed/>
    <w:rsid w:val="000A0DC7"/>
  </w:style>
  <w:style w:type="numbering" w:customStyle="1" w:styleId="NoList1331">
    <w:name w:val="No List1331"/>
    <w:next w:val="Aucuneliste"/>
    <w:semiHidden/>
    <w:rsid w:val="000A0DC7"/>
  </w:style>
  <w:style w:type="numbering" w:customStyle="1" w:styleId="NoList2331">
    <w:name w:val="No List2331"/>
    <w:next w:val="Aucuneliste"/>
    <w:uiPriority w:val="99"/>
    <w:semiHidden/>
    <w:unhideWhenUsed/>
    <w:rsid w:val="000A0DC7"/>
  </w:style>
  <w:style w:type="numbering" w:customStyle="1" w:styleId="OPSOM331">
    <w:name w:val="OPSOM331"/>
    <w:basedOn w:val="Aucuneliste"/>
    <w:rsid w:val="000A0DC7"/>
  </w:style>
  <w:style w:type="numbering" w:customStyle="1" w:styleId="OPSOMNR331">
    <w:name w:val="OPSOMNR331"/>
    <w:rsid w:val="000A0DC7"/>
  </w:style>
  <w:style w:type="numbering" w:customStyle="1" w:styleId="Listeactuelle1331">
    <w:name w:val="Liste actuelle1331"/>
    <w:uiPriority w:val="99"/>
    <w:rsid w:val="000A0DC7"/>
  </w:style>
  <w:style w:type="numbering" w:customStyle="1" w:styleId="Listeactuelle2331">
    <w:name w:val="Liste actuelle2331"/>
    <w:uiPriority w:val="99"/>
    <w:rsid w:val="000A0DC7"/>
  </w:style>
  <w:style w:type="numbering" w:customStyle="1" w:styleId="Aucuneliste11231">
    <w:name w:val="Aucune liste11231"/>
    <w:next w:val="Aucuneliste"/>
    <w:uiPriority w:val="99"/>
    <w:semiHidden/>
    <w:unhideWhenUsed/>
    <w:rsid w:val="000A0DC7"/>
  </w:style>
  <w:style w:type="numbering" w:customStyle="1" w:styleId="Aucuneliste111231">
    <w:name w:val="Aucune liste111231"/>
    <w:next w:val="Aucuneliste"/>
    <w:uiPriority w:val="99"/>
    <w:semiHidden/>
    <w:unhideWhenUsed/>
    <w:rsid w:val="000A0DC7"/>
  </w:style>
  <w:style w:type="numbering" w:customStyle="1" w:styleId="NoList11331">
    <w:name w:val="No List11331"/>
    <w:next w:val="Aucuneliste"/>
    <w:semiHidden/>
    <w:rsid w:val="000A0DC7"/>
  </w:style>
  <w:style w:type="numbering" w:customStyle="1" w:styleId="NoList21331">
    <w:name w:val="No List21331"/>
    <w:next w:val="Aucuneliste"/>
    <w:uiPriority w:val="99"/>
    <w:semiHidden/>
    <w:unhideWhenUsed/>
    <w:rsid w:val="000A0DC7"/>
  </w:style>
  <w:style w:type="numbering" w:customStyle="1" w:styleId="OPSOM1331">
    <w:name w:val="OPSOM1331"/>
    <w:basedOn w:val="Aucuneliste"/>
    <w:rsid w:val="000A0DC7"/>
  </w:style>
  <w:style w:type="numbering" w:customStyle="1" w:styleId="OPSOMNR1331">
    <w:name w:val="OPSOMNR1331"/>
    <w:rsid w:val="000A0DC7"/>
  </w:style>
  <w:style w:type="numbering" w:customStyle="1" w:styleId="Listeactuelle11331">
    <w:name w:val="Liste actuelle11331"/>
    <w:uiPriority w:val="99"/>
    <w:rsid w:val="000A0DC7"/>
  </w:style>
  <w:style w:type="numbering" w:customStyle="1" w:styleId="Listeactuelle21331">
    <w:name w:val="Liste actuelle21331"/>
    <w:uiPriority w:val="99"/>
    <w:rsid w:val="000A0DC7"/>
  </w:style>
  <w:style w:type="numbering" w:customStyle="1" w:styleId="Aucuneliste2231">
    <w:name w:val="Aucune liste2231"/>
    <w:next w:val="Aucuneliste"/>
    <w:uiPriority w:val="99"/>
    <w:semiHidden/>
    <w:unhideWhenUsed/>
    <w:rsid w:val="000A0DC7"/>
  </w:style>
  <w:style w:type="numbering" w:customStyle="1" w:styleId="NoList111231">
    <w:name w:val="No List111231"/>
    <w:next w:val="Aucuneliste"/>
    <w:semiHidden/>
    <w:rsid w:val="000A0DC7"/>
  </w:style>
  <w:style w:type="numbering" w:customStyle="1" w:styleId="NoList211231">
    <w:name w:val="No List211231"/>
    <w:next w:val="Aucuneliste"/>
    <w:uiPriority w:val="99"/>
    <w:semiHidden/>
    <w:unhideWhenUsed/>
    <w:rsid w:val="000A0DC7"/>
  </w:style>
  <w:style w:type="numbering" w:customStyle="1" w:styleId="OPSOM11231">
    <w:name w:val="OPSOM11231"/>
    <w:basedOn w:val="Aucuneliste"/>
    <w:rsid w:val="000A0DC7"/>
  </w:style>
  <w:style w:type="numbering" w:customStyle="1" w:styleId="OPSOMNR11231">
    <w:name w:val="OPSOMNR11231"/>
    <w:rsid w:val="000A0DC7"/>
  </w:style>
  <w:style w:type="numbering" w:customStyle="1" w:styleId="Listeactuelle111231">
    <w:name w:val="Liste actuelle111231"/>
    <w:uiPriority w:val="99"/>
    <w:rsid w:val="000A0DC7"/>
  </w:style>
  <w:style w:type="numbering" w:customStyle="1" w:styleId="Listeactuelle211231">
    <w:name w:val="Liste actuelle211231"/>
    <w:uiPriority w:val="99"/>
    <w:rsid w:val="000A0DC7"/>
  </w:style>
  <w:style w:type="numbering" w:customStyle="1" w:styleId="Aucuneliste3131">
    <w:name w:val="Aucune liste3131"/>
    <w:next w:val="Aucuneliste"/>
    <w:uiPriority w:val="99"/>
    <w:semiHidden/>
    <w:unhideWhenUsed/>
    <w:rsid w:val="000A0DC7"/>
  </w:style>
  <w:style w:type="numbering" w:customStyle="1" w:styleId="Aucuneliste12131">
    <w:name w:val="Aucune liste12131"/>
    <w:next w:val="Aucuneliste"/>
    <w:uiPriority w:val="99"/>
    <w:semiHidden/>
    <w:unhideWhenUsed/>
    <w:rsid w:val="000A0DC7"/>
  </w:style>
  <w:style w:type="numbering" w:customStyle="1" w:styleId="NoList12131">
    <w:name w:val="No List12131"/>
    <w:next w:val="Aucuneliste"/>
    <w:semiHidden/>
    <w:rsid w:val="000A0DC7"/>
  </w:style>
  <w:style w:type="numbering" w:customStyle="1" w:styleId="NoList22131">
    <w:name w:val="No List22131"/>
    <w:next w:val="Aucuneliste"/>
    <w:uiPriority w:val="99"/>
    <w:semiHidden/>
    <w:unhideWhenUsed/>
    <w:rsid w:val="000A0DC7"/>
  </w:style>
  <w:style w:type="numbering" w:customStyle="1" w:styleId="OPSOM2131">
    <w:name w:val="OPSOM2131"/>
    <w:basedOn w:val="Aucuneliste"/>
    <w:rsid w:val="000A0DC7"/>
  </w:style>
  <w:style w:type="numbering" w:customStyle="1" w:styleId="OPSOMNR2131">
    <w:name w:val="OPSOMNR2131"/>
    <w:rsid w:val="000A0DC7"/>
  </w:style>
  <w:style w:type="numbering" w:customStyle="1" w:styleId="Listeactuelle12131">
    <w:name w:val="Liste actuelle12131"/>
    <w:uiPriority w:val="99"/>
    <w:rsid w:val="000A0DC7"/>
  </w:style>
  <w:style w:type="numbering" w:customStyle="1" w:styleId="Listeactuelle22131">
    <w:name w:val="Liste actuelle22131"/>
    <w:uiPriority w:val="99"/>
    <w:rsid w:val="000A0DC7"/>
  </w:style>
  <w:style w:type="numbering" w:customStyle="1" w:styleId="Aucuneliste1111231">
    <w:name w:val="Aucune liste1111231"/>
    <w:next w:val="Aucuneliste"/>
    <w:uiPriority w:val="99"/>
    <w:semiHidden/>
    <w:unhideWhenUsed/>
    <w:rsid w:val="000A0DC7"/>
  </w:style>
  <w:style w:type="numbering" w:customStyle="1" w:styleId="Aucuneliste111111131">
    <w:name w:val="Aucune liste111111131"/>
    <w:next w:val="Aucuneliste"/>
    <w:uiPriority w:val="99"/>
    <w:semiHidden/>
    <w:unhideWhenUsed/>
    <w:rsid w:val="000A0DC7"/>
  </w:style>
  <w:style w:type="numbering" w:customStyle="1" w:styleId="NoList112131">
    <w:name w:val="No List112131"/>
    <w:next w:val="Aucuneliste"/>
    <w:semiHidden/>
    <w:rsid w:val="000A0DC7"/>
  </w:style>
  <w:style w:type="numbering" w:customStyle="1" w:styleId="NoList212131">
    <w:name w:val="No List212131"/>
    <w:next w:val="Aucuneliste"/>
    <w:uiPriority w:val="99"/>
    <w:semiHidden/>
    <w:unhideWhenUsed/>
    <w:rsid w:val="000A0DC7"/>
  </w:style>
  <w:style w:type="numbering" w:customStyle="1" w:styleId="OPSOM12131">
    <w:name w:val="OPSOM12131"/>
    <w:basedOn w:val="Aucuneliste"/>
    <w:rsid w:val="000A0DC7"/>
  </w:style>
  <w:style w:type="numbering" w:customStyle="1" w:styleId="OPSOMNR12131">
    <w:name w:val="OPSOMNR12131"/>
    <w:rsid w:val="000A0DC7"/>
  </w:style>
  <w:style w:type="numbering" w:customStyle="1" w:styleId="Listeactuelle112131">
    <w:name w:val="Liste actuelle112131"/>
    <w:uiPriority w:val="99"/>
    <w:rsid w:val="000A0DC7"/>
  </w:style>
  <w:style w:type="numbering" w:customStyle="1" w:styleId="Listeactuelle212131">
    <w:name w:val="Liste actuelle212131"/>
    <w:uiPriority w:val="99"/>
    <w:rsid w:val="000A0DC7"/>
  </w:style>
  <w:style w:type="numbering" w:customStyle="1" w:styleId="Aucuneliste21131">
    <w:name w:val="Aucune liste21131"/>
    <w:next w:val="Aucuneliste"/>
    <w:uiPriority w:val="99"/>
    <w:semiHidden/>
    <w:unhideWhenUsed/>
    <w:rsid w:val="000A0DC7"/>
  </w:style>
  <w:style w:type="numbering" w:customStyle="1" w:styleId="NoList1111131">
    <w:name w:val="No List1111131"/>
    <w:next w:val="Aucuneliste"/>
    <w:semiHidden/>
    <w:rsid w:val="000A0DC7"/>
  </w:style>
  <w:style w:type="numbering" w:customStyle="1" w:styleId="NoList2111131">
    <w:name w:val="No List2111131"/>
    <w:next w:val="Aucuneliste"/>
    <w:uiPriority w:val="99"/>
    <w:semiHidden/>
    <w:unhideWhenUsed/>
    <w:rsid w:val="000A0DC7"/>
  </w:style>
  <w:style w:type="numbering" w:customStyle="1" w:styleId="OPSOM111131">
    <w:name w:val="OPSOM111131"/>
    <w:basedOn w:val="Aucuneliste"/>
    <w:rsid w:val="000A0DC7"/>
  </w:style>
  <w:style w:type="numbering" w:customStyle="1" w:styleId="OPSOMNR111131">
    <w:name w:val="OPSOMNR111131"/>
    <w:rsid w:val="000A0DC7"/>
  </w:style>
  <w:style w:type="numbering" w:customStyle="1" w:styleId="Listeactuelle1111131">
    <w:name w:val="Liste actuelle1111131"/>
    <w:uiPriority w:val="99"/>
    <w:rsid w:val="000A0DC7"/>
  </w:style>
  <w:style w:type="numbering" w:customStyle="1" w:styleId="Listeactuelle2111131">
    <w:name w:val="Liste actuelle2111131"/>
    <w:uiPriority w:val="99"/>
    <w:rsid w:val="000A0DC7"/>
  </w:style>
  <w:style w:type="numbering" w:customStyle="1" w:styleId="Aucuneliste4131">
    <w:name w:val="Aucune liste4131"/>
    <w:next w:val="Aucuneliste"/>
    <w:uiPriority w:val="99"/>
    <w:semiHidden/>
    <w:unhideWhenUsed/>
    <w:rsid w:val="000A0DC7"/>
  </w:style>
  <w:style w:type="numbering" w:customStyle="1" w:styleId="Aucuneliste621">
    <w:name w:val="Aucune liste621"/>
    <w:next w:val="Aucuneliste"/>
    <w:uiPriority w:val="99"/>
    <w:semiHidden/>
    <w:unhideWhenUsed/>
    <w:rsid w:val="000A0DC7"/>
  </w:style>
  <w:style w:type="numbering" w:customStyle="1" w:styleId="NoList1421">
    <w:name w:val="No List1421"/>
    <w:next w:val="Aucuneliste"/>
    <w:semiHidden/>
    <w:rsid w:val="000A0DC7"/>
  </w:style>
  <w:style w:type="numbering" w:customStyle="1" w:styleId="NoList2421">
    <w:name w:val="No List2421"/>
    <w:next w:val="Aucuneliste"/>
    <w:uiPriority w:val="99"/>
    <w:semiHidden/>
    <w:unhideWhenUsed/>
    <w:rsid w:val="000A0DC7"/>
  </w:style>
  <w:style w:type="numbering" w:customStyle="1" w:styleId="OPSOM421">
    <w:name w:val="OPSOM421"/>
    <w:basedOn w:val="Aucuneliste"/>
    <w:rsid w:val="000A0DC7"/>
  </w:style>
  <w:style w:type="numbering" w:customStyle="1" w:styleId="OPSOMNR421">
    <w:name w:val="OPSOMNR421"/>
    <w:rsid w:val="000A0DC7"/>
  </w:style>
  <w:style w:type="numbering" w:customStyle="1" w:styleId="Listeactuelle1421">
    <w:name w:val="Liste actuelle1421"/>
    <w:uiPriority w:val="99"/>
    <w:rsid w:val="000A0DC7"/>
  </w:style>
  <w:style w:type="numbering" w:customStyle="1" w:styleId="Listeactuelle2421">
    <w:name w:val="Liste actuelle2421"/>
    <w:uiPriority w:val="99"/>
    <w:rsid w:val="000A0DC7"/>
  </w:style>
  <w:style w:type="numbering" w:customStyle="1" w:styleId="Aucuneliste1421">
    <w:name w:val="Aucune liste1421"/>
    <w:next w:val="Aucuneliste"/>
    <w:uiPriority w:val="99"/>
    <w:semiHidden/>
    <w:unhideWhenUsed/>
    <w:rsid w:val="000A0DC7"/>
  </w:style>
  <w:style w:type="numbering" w:customStyle="1" w:styleId="Aucuneliste11321">
    <w:name w:val="Aucune liste11321"/>
    <w:next w:val="Aucuneliste"/>
    <w:uiPriority w:val="99"/>
    <w:semiHidden/>
    <w:unhideWhenUsed/>
    <w:rsid w:val="000A0DC7"/>
  </w:style>
  <w:style w:type="numbering" w:customStyle="1" w:styleId="NoList11421">
    <w:name w:val="No List11421"/>
    <w:next w:val="Aucuneliste"/>
    <w:semiHidden/>
    <w:rsid w:val="000A0DC7"/>
  </w:style>
  <w:style w:type="numbering" w:customStyle="1" w:styleId="NoList21421">
    <w:name w:val="No List21421"/>
    <w:next w:val="Aucuneliste"/>
    <w:uiPriority w:val="99"/>
    <w:semiHidden/>
    <w:unhideWhenUsed/>
    <w:rsid w:val="000A0DC7"/>
  </w:style>
  <w:style w:type="numbering" w:customStyle="1" w:styleId="OPSOM1421">
    <w:name w:val="OPSOM1421"/>
    <w:basedOn w:val="Aucuneliste"/>
    <w:rsid w:val="000A0DC7"/>
  </w:style>
  <w:style w:type="numbering" w:customStyle="1" w:styleId="OPSOMNR1421">
    <w:name w:val="OPSOMNR1421"/>
    <w:rsid w:val="000A0DC7"/>
  </w:style>
  <w:style w:type="numbering" w:customStyle="1" w:styleId="Listeactuelle11421">
    <w:name w:val="Liste actuelle11421"/>
    <w:uiPriority w:val="99"/>
    <w:rsid w:val="000A0DC7"/>
  </w:style>
  <w:style w:type="numbering" w:customStyle="1" w:styleId="Listeactuelle21421">
    <w:name w:val="Liste actuelle21421"/>
    <w:uiPriority w:val="99"/>
    <w:rsid w:val="000A0DC7"/>
  </w:style>
  <w:style w:type="numbering" w:customStyle="1" w:styleId="Aucuneliste2321">
    <w:name w:val="Aucune liste2321"/>
    <w:next w:val="Aucuneliste"/>
    <w:uiPriority w:val="99"/>
    <w:semiHidden/>
    <w:unhideWhenUsed/>
    <w:rsid w:val="000A0DC7"/>
  </w:style>
  <w:style w:type="numbering" w:customStyle="1" w:styleId="NoList111321">
    <w:name w:val="No List111321"/>
    <w:next w:val="Aucuneliste"/>
    <w:semiHidden/>
    <w:rsid w:val="000A0DC7"/>
  </w:style>
  <w:style w:type="numbering" w:customStyle="1" w:styleId="NoList211321">
    <w:name w:val="No List211321"/>
    <w:next w:val="Aucuneliste"/>
    <w:uiPriority w:val="99"/>
    <w:semiHidden/>
    <w:unhideWhenUsed/>
    <w:rsid w:val="000A0DC7"/>
  </w:style>
  <w:style w:type="numbering" w:customStyle="1" w:styleId="OPSOM11321">
    <w:name w:val="OPSOM11321"/>
    <w:basedOn w:val="Aucuneliste"/>
    <w:rsid w:val="000A0DC7"/>
  </w:style>
  <w:style w:type="numbering" w:customStyle="1" w:styleId="OPSOMNR11321">
    <w:name w:val="OPSOMNR11321"/>
    <w:rsid w:val="000A0DC7"/>
  </w:style>
  <w:style w:type="numbering" w:customStyle="1" w:styleId="Listeactuelle111321">
    <w:name w:val="Liste actuelle111321"/>
    <w:uiPriority w:val="99"/>
    <w:rsid w:val="000A0DC7"/>
  </w:style>
  <w:style w:type="numbering" w:customStyle="1" w:styleId="Listeactuelle211321">
    <w:name w:val="Liste actuelle211321"/>
    <w:uiPriority w:val="99"/>
    <w:rsid w:val="000A0DC7"/>
  </w:style>
  <w:style w:type="numbering" w:customStyle="1" w:styleId="Aucuneliste3221">
    <w:name w:val="Aucune liste3221"/>
    <w:next w:val="Aucuneliste"/>
    <w:uiPriority w:val="99"/>
    <w:semiHidden/>
    <w:unhideWhenUsed/>
    <w:rsid w:val="000A0DC7"/>
  </w:style>
  <w:style w:type="numbering" w:customStyle="1" w:styleId="Aucuneliste12221">
    <w:name w:val="Aucune liste12221"/>
    <w:next w:val="Aucuneliste"/>
    <w:uiPriority w:val="99"/>
    <w:semiHidden/>
    <w:unhideWhenUsed/>
    <w:rsid w:val="000A0DC7"/>
  </w:style>
  <w:style w:type="numbering" w:customStyle="1" w:styleId="NoList12221">
    <w:name w:val="No List12221"/>
    <w:next w:val="Aucuneliste"/>
    <w:semiHidden/>
    <w:rsid w:val="000A0DC7"/>
  </w:style>
  <w:style w:type="numbering" w:customStyle="1" w:styleId="NoList22221">
    <w:name w:val="No List22221"/>
    <w:next w:val="Aucuneliste"/>
    <w:uiPriority w:val="99"/>
    <w:semiHidden/>
    <w:unhideWhenUsed/>
    <w:rsid w:val="000A0DC7"/>
  </w:style>
  <w:style w:type="numbering" w:customStyle="1" w:styleId="OPSOM2221">
    <w:name w:val="OPSOM2221"/>
    <w:basedOn w:val="Aucuneliste"/>
    <w:rsid w:val="000A0DC7"/>
  </w:style>
  <w:style w:type="numbering" w:customStyle="1" w:styleId="OPSOMNR2221">
    <w:name w:val="OPSOMNR2221"/>
    <w:rsid w:val="000A0DC7"/>
  </w:style>
  <w:style w:type="numbering" w:customStyle="1" w:styleId="Listeactuelle12221">
    <w:name w:val="Liste actuelle12221"/>
    <w:uiPriority w:val="99"/>
    <w:rsid w:val="000A0DC7"/>
  </w:style>
  <w:style w:type="numbering" w:customStyle="1" w:styleId="Listeactuelle22221">
    <w:name w:val="Liste actuelle22221"/>
    <w:uiPriority w:val="99"/>
    <w:rsid w:val="000A0DC7"/>
  </w:style>
  <w:style w:type="numbering" w:customStyle="1" w:styleId="Aucuneliste111321">
    <w:name w:val="Aucune liste111321"/>
    <w:next w:val="Aucuneliste"/>
    <w:uiPriority w:val="99"/>
    <w:semiHidden/>
    <w:unhideWhenUsed/>
    <w:rsid w:val="000A0DC7"/>
  </w:style>
  <w:style w:type="numbering" w:customStyle="1" w:styleId="Aucuneliste1111321">
    <w:name w:val="Aucune liste1111321"/>
    <w:next w:val="Aucuneliste"/>
    <w:uiPriority w:val="99"/>
    <w:semiHidden/>
    <w:unhideWhenUsed/>
    <w:rsid w:val="000A0DC7"/>
  </w:style>
  <w:style w:type="numbering" w:customStyle="1" w:styleId="NoList112221">
    <w:name w:val="No List112221"/>
    <w:next w:val="Aucuneliste"/>
    <w:semiHidden/>
    <w:rsid w:val="000A0DC7"/>
  </w:style>
  <w:style w:type="numbering" w:customStyle="1" w:styleId="NoList212221">
    <w:name w:val="No List212221"/>
    <w:next w:val="Aucuneliste"/>
    <w:uiPriority w:val="99"/>
    <w:semiHidden/>
    <w:unhideWhenUsed/>
    <w:rsid w:val="000A0DC7"/>
  </w:style>
  <w:style w:type="numbering" w:customStyle="1" w:styleId="OPSOM12221">
    <w:name w:val="OPSOM12221"/>
    <w:basedOn w:val="Aucuneliste"/>
    <w:rsid w:val="000A0DC7"/>
  </w:style>
  <w:style w:type="numbering" w:customStyle="1" w:styleId="OPSOMNR12221">
    <w:name w:val="OPSOMNR12221"/>
    <w:rsid w:val="000A0DC7"/>
  </w:style>
  <w:style w:type="numbering" w:customStyle="1" w:styleId="Listeactuelle112221">
    <w:name w:val="Liste actuelle112221"/>
    <w:uiPriority w:val="99"/>
    <w:rsid w:val="000A0DC7"/>
  </w:style>
  <w:style w:type="numbering" w:customStyle="1" w:styleId="Listeactuelle212221">
    <w:name w:val="Liste actuelle212221"/>
    <w:uiPriority w:val="99"/>
    <w:rsid w:val="000A0DC7"/>
  </w:style>
  <w:style w:type="numbering" w:customStyle="1" w:styleId="Aucuneliste21221">
    <w:name w:val="Aucune liste21221"/>
    <w:next w:val="Aucuneliste"/>
    <w:uiPriority w:val="99"/>
    <w:semiHidden/>
    <w:unhideWhenUsed/>
    <w:rsid w:val="000A0DC7"/>
  </w:style>
  <w:style w:type="numbering" w:customStyle="1" w:styleId="NoList1111221">
    <w:name w:val="No List1111221"/>
    <w:next w:val="Aucuneliste"/>
    <w:semiHidden/>
    <w:rsid w:val="000A0DC7"/>
  </w:style>
  <w:style w:type="numbering" w:customStyle="1" w:styleId="NoList2111221">
    <w:name w:val="No List2111221"/>
    <w:next w:val="Aucuneliste"/>
    <w:uiPriority w:val="99"/>
    <w:semiHidden/>
    <w:unhideWhenUsed/>
    <w:rsid w:val="000A0DC7"/>
  </w:style>
  <w:style w:type="numbering" w:customStyle="1" w:styleId="OPSOM111221">
    <w:name w:val="OPSOM111221"/>
    <w:basedOn w:val="Aucuneliste"/>
    <w:rsid w:val="000A0DC7"/>
  </w:style>
  <w:style w:type="numbering" w:customStyle="1" w:styleId="OPSOMNR111221">
    <w:name w:val="OPSOMNR111221"/>
    <w:rsid w:val="000A0DC7"/>
  </w:style>
  <w:style w:type="numbering" w:customStyle="1" w:styleId="Listeactuelle1111221">
    <w:name w:val="Liste actuelle1111221"/>
    <w:uiPriority w:val="99"/>
    <w:rsid w:val="000A0DC7"/>
  </w:style>
  <w:style w:type="numbering" w:customStyle="1" w:styleId="Listeactuelle2111221">
    <w:name w:val="Liste actuelle2111221"/>
    <w:uiPriority w:val="99"/>
    <w:rsid w:val="000A0DC7"/>
  </w:style>
  <w:style w:type="numbering" w:customStyle="1" w:styleId="Aucuneliste4221">
    <w:name w:val="Aucune liste4221"/>
    <w:next w:val="Aucuneliste"/>
    <w:uiPriority w:val="99"/>
    <w:semiHidden/>
    <w:unhideWhenUsed/>
    <w:rsid w:val="000A0DC7"/>
  </w:style>
  <w:style w:type="numbering" w:customStyle="1" w:styleId="Aucuneliste11111221">
    <w:name w:val="Aucune liste11111221"/>
    <w:next w:val="Aucuneliste"/>
    <w:uiPriority w:val="99"/>
    <w:semiHidden/>
    <w:unhideWhenUsed/>
    <w:rsid w:val="000A0DC7"/>
  </w:style>
  <w:style w:type="numbering" w:customStyle="1" w:styleId="Aucuneliste5121">
    <w:name w:val="Aucune liste5121"/>
    <w:next w:val="Aucuneliste"/>
    <w:uiPriority w:val="99"/>
    <w:semiHidden/>
    <w:unhideWhenUsed/>
    <w:rsid w:val="000A0DC7"/>
  </w:style>
  <w:style w:type="numbering" w:customStyle="1" w:styleId="Aucuneliste13121">
    <w:name w:val="Aucune liste13121"/>
    <w:next w:val="Aucuneliste"/>
    <w:uiPriority w:val="99"/>
    <w:semiHidden/>
    <w:unhideWhenUsed/>
    <w:rsid w:val="000A0DC7"/>
  </w:style>
  <w:style w:type="numbering" w:customStyle="1" w:styleId="NoList13121">
    <w:name w:val="No List13121"/>
    <w:next w:val="Aucuneliste"/>
    <w:semiHidden/>
    <w:rsid w:val="000A0DC7"/>
  </w:style>
  <w:style w:type="numbering" w:customStyle="1" w:styleId="NoList23121">
    <w:name w:val="No List23121"/>
    <w:next w:val="Aucuneliste"/>
    <w:uiPriority w:val="99"/>
    <w:semiHidden/>
    <w:unhideWhenUsed/>
    <w:rsid w:val="000A0DC7"/>
  </w:style>
  <w:style w:type="numbering" w:customStyle="1" w:styleId="OPSOM3121">
    <w:name w:val="OPSOM3121"/>
    <w:basedOn w:val="Aucuneliste"/>
    <w:rsid w:val="000A0DC7"/>
  </w:style>
  <w:style w:type="numbering" w:customStyle="1" w:styleId="OPSOMNR3121">
    <w:name w:val="OPSOMNR3121"/>
    <w:rsid w:val="000A0DC7"/>
  </w:style>
  <w:style w:type="numbering" w:customStyle="1" w:styleId="Listeactuelle13121">
    <w:name w:val="Liste actuelle13121"/>
    <w:uiPriority w:val="99"/>
    <w:rsid w:val="000A0DC7"/>
  </w:style>
  <w:style w:type="numbering" w:customStyle="1" w:styleId="Listeactuelle23121">
    <w:name w:val="Liste actuelle23121"/>
    <w:uiPriority w:val="99"/>
    <w:rsid w:val="000A0DC7"/>
  </w:style>
  <w:style w:type="numbering" w:customStyle="1" w:styleId="Aucuneliste112121">
    <w:name w:val="Aucune liste112121"/>
    <w:next w:val="Aucuneliste"/>
    <w:uiPriority w:val="99"/>
    <w:semiHidden/>
    <w:unhideWhenUsed/>
    <w:rsid w:val="000A0DC7"/>
  </w:style>
  <w:style w:type="numbering" w:customStyle="1" w:styleId="Aucuneliste1112121">
    <w:name w:val="Aucune liste1112121"/>
    <w:next w:val="Aucuneliste"/>
    <w:uiPriority w:val="99"/>
    <w:semiHidden/>
    <w:unhideWhenUsed/>
    <w:rsid w:val="000A0DC7"/>
  </w:style>
  <w:style w:type="numbering" w:customStyle="1" w:styleId="NoList113121">
    <w:name w:val="No List113121"/>
    <w:next w:val="Aucuneliste"/>
    <w:semiHidden/>
    <w:rsid w:val="000A0DC7"/>
  </w:style>
  <w:style w:type="numbering" w:customStyle="1" w:styleId="NoList213121">
    <w:name w:val="No List213121"/>
    <w:next w:val="Aucuneliste"/>
    <w:uiPriority w:val="99"/>
    <w:semiHidden/>
    <w:unhideWhenUsed/>
    <w:rsid w:val="000A0DC7"/>
  </w:style>
  <w:style w:type="numbering" w:customStyle="1" w:styleId="OPSOM13121">
    <w:name w:val="OPSOM13121"/>
    <w:basedOn w:val="Aucuneliste"/>
    <w:rsid w:val="000A0DC7"/>
  </w:style>
  <w:style w:type="numbering" w:customStyle="1" w:styleId="OPSOMNR13121">
    <w:name w:val="OPSOMNR13121"/>
    <w:rsid w:val="000A0DC7"/>
  </w:style>
  <w:style w:type="numbering" w:customStyle="1" w:styleId="Listeactuelle113121">
    <w:name w:val="Liste actuelle113121"/>
    <w:uiPriority w:val="99"/>
    <w:rsid w:val="000A0DC7"/>
  </w:style>
  <w:style w:type="numbering" w:customStyle="1" w:styleId="Listeactuelle213121">
    <w:name w:val="Liste actuelle213121"/>
    <w:uiPriority w:val="99"/>
    <w:rsid w:val="000A0DC7"/>
  </w:style>
  <w:style w:type="numbering" w:customStyle="1" w:styleId="Aucuneliste22121">
    <w:name w:val="Aucune liste22121"/>
    <w:next w:val="Aucuneliste"/>
    <w:uiPriority w:val="99"/>
    <w:semiHidden/>
    <w:unhideWhenUsed/>
    <w:rsid w:val="000A0DC7"/>
  </w:style>
  <w:style w:type="numbering" w:customStyle="1" w:styleId="NoList1112121">
    <w:name w:val="No List1112121"/>
    <w:next w:val="Aucuneliste"/>
    <w:semiHidden/>
    <w:rsid w:val="000A0DC7"/>
  </w:style>
  <w:style w:type="numbering" w:customStyle="1" w:styleId="NoList2112121">
    <w:name w:val="No List2112121"/>
    <w:next w:val="Aucuneliste"/>
    <w:uiPriority w:val="99"/>
    <w:semiHidden/>
    <w:unhideWhenUsed/>
    <w:rsid w:val="000A0DC7"/>
  </w:style>
  <w:style w:type="numbering" w:customStyle="1" w:styleId="OPSOM112121">
    <w:name w:val="OPSOM112121"/>
    <w:basedOn w:val="Aucuneliste"/>
    <w:rsid w:val="000A0DC7"/>
  </w:style>
  <w:style w:type="numbering" w:customStyle="1" w:styleId="OPSOMNR112121">
    <w:name w:val="OPSOMNR112121"/>
    <w:rsid w:val="000A0DC7"/>
  </w:style>
  <w:style w:type="numbering" w:customStyle="1" w:styleId="Listeactuelle1112121">
    <w:name w:val="Liste actuelle1112121"/>
    <w:uiPriority w:val="99"/>
    <w:rsid w:val="000A0DC7"/>
  </w:style>
  <w:style w:type="numbering" w:customStyle="1" w:styleId="Listeactuelle2112121">
    <w:name w:val="Liste actuelle2112121"/>
    <w:uiPriority w:val="99"/>
    <w:rsid w:val="000A0DC7"/>
  </w:style>
  <w:style w:type="numbering" w:customStyle="1" w:styleId="Aucuneliste31121">
    <w:name w:val="Aucune liste31121"/>
    <w:next w:val="Aucuneliste"/>
    <w:uiPriority w:val="99"/>
    <w:semiHidden/>
    <w:unhideWhenUsed/>
    <w:rsid w:val="000A0DC7"/>
  </w:style>
  <w:style w:type="numbering" w:customStyle="1" w:styleId="Aucuneliste121121">
    <w:name w:val="Aucune liste121121"/>
    <w:next w:val="Aucuneliste"/>
    <w:uiPriority w:val="99"/>
    <w:semiHidden/>
    <w:unhideWhenUsed/>
    <w:rsid w:val="000A0DC7"/>
  </w:style>
  <w:style w:type="numbering" w:customStyle="1" w:styleId="NoList121121">
    <w:name w:val="No List121121"/>
    <w:next w:val="Aucuneliste"/>
    <w:semiHidden/>
    <w:rsid w:val="000A0DC7"/>
  </w:style>
  <w:style w:type="numbering" w:customStyle="1" w:styleId="NoList221121">
    <w:name w:val="No List221121"/>
    <w:next w:val="Aucuneliste"/>
    <w:uiPriority w:val="99"/>
    <w:semiHidden/>
    <w:unhideWhenUsed/>
    <w:rsid w:val="000A0DC7"/>
  </w:style>
  <w:style w:type="numbering" w:customStyle="1" w:styleId="OPSOM21121">
    <w:name w:val="OPSOM21121"/>
    <w:basedOn w:val="Aucuneliste"/>
    <w:rsid w:val="000A0DC7"/>
  </w:style>
  <w:style w:type="numbering" w:customStyle="1" w:styleId="OPSOMNR21121">
    <w:name w:val="OPSOMNR21121"/>
    <w:rsid w:val="000A0DC7"/>
  </w:style>
  <w:style w:type="numbering" w:customStyle="1" w:styleId="Listeactuelle121121">
    <w:name w:val="Liste actuelle121121"/>
    <w:uiPriority w:val="99"/>
    <w:rsid w:val="000A0DC7"/>
  </w:style>
  <w:style w:type="numbering" w:customStyle="1" w:styleId="Listeactuelle221121">
    <w:name w:val="Liste actuelle221121"/>
    <w:uiPriority w:val="99"/>
    <w:rsid w:val="000A0DC7"/>
  </w:style>
  <w:style w:type="numbering" w:customStyle="1" w:styleId="Aucuneliste11112121">
    <w:name w:val="Aucune liste11112121"/>
    <w:next w:val="Aucuneliste"/>
    <w:uiPriority w:val="99"/>
    <w:semiHidden/>
    <w:unhideWhenUsed/>
    <w:rsid w:val="000A0DC7"/>
  </w:style>
  <w:style w:type="numbering" w:customStyle="1" w:styleId="Aucuneliste111111221">
    <w:name w:val="Aucune liste111111221"/>
    <w:next w:val="Aucuneliste"/>
    <w:uiPriority w:val="99"/>
    <w:semiHidden/>
    <w:unhideWhenUsed/>
    <w:rsid w:val="000A0DC7"/>
  </w:style>
  <w:style w:type="numbering" w:customStyle="1" w:styleId="NoList1121121">
    <w:name w:val="No List1121121"/>
    <w:next w:val="Aucuneliste"/>
    <w:semiHidden/>
    <w:rsid w:val="000A0DC7"/>
  </w:style>
  <w:style w:type="numbering" w:customStyle="1" w:styleId="NoList2121121">
    <w:name w:val="No List2121121"/>
    <w:next w:val="Aucuneliste"/>
    <w:uiPriority w:val="99"/>
    <w:semiHidden/>
    <w:unhideWhenUsed/>
    <w:rsid w:val="000A0DC7"/>
  </w:style>
  <w:style w:type="numbering" w:customStyle="1" w:styleId="OPSOM121121">
    <w:name w:val="OPSOM121121"/>
    <w:basedOn w:val="Aucuneliste"/>
    <w:rsid w:val="000A0DC7"/>
  </w:style>
  <w:style w:type="numbering" w:customStyle="1" w:styleId="OPSOMNR121121">
    <w:name w:val="OPSOMNR121121"/>
    <w:rsid w:val="000A0DC7"/>
  </w:style>
  <w:style w:type="numbering" w:customStyle="1" w:styleId="Listeactuelle1121121">
    <w:name w:val="Liste actuelle1121121"/>
    <w:uiPriority w:val="99"/>
    <w:rsid w:val="000A0DC7"/>
  </w:style>
  <w:style w:type="numbering" w:customStyle="1" w:styleId="Listeactuelle2121121">
    <w:name w:val="Liste actuelle2121121"/>
    <w:uiPriority w:val="99"/>
    <w:rsid w:val="000A0DC7"/>
  </w:style>
  <w:style w:type="numbering" w:customStyle="1" w:styleId="Aucuneliste211121">
    <w:name w:val="Aucune liste211121"/>
    <w:next w:val="Aucuneliste"/>
    <w:uiPriority w:val="99"/>
    <w:semiHidden/>
    <w:unhideWhenUsed/>
    <w:rsid w:val="000A0DC7"/>
  </w:style>
  <w:style w:type="numbering" w:customStyle="1" w:styleId="NoList11111121">
    <w:name w:val="No List11111121"/>
    <w:next w:val="Aucuneliste"/>
    <w:semiHidden/>
    <w:rsid w:val="000A0DC7"/>
  </w:style>
  <w:style w:type="numbering" w:customStyle="1" w:styleId="NoList21111121">
    <w:name w:val="No List21111121"/>
    <w:next w:val="Aucuneliste"/>
    <w:uiPriority w:val="99"/>
    <w:semiHidden/>
    <w:unhideWhenUsed/>
    <w:rsid w:val="000A0DC7"/>
  </w:style>
  <w:style w:type="numbering" w:customStyle="1" w:styleId="OPSOM1111121">
    <w:name w:val="OPSOM1111121"/>
    <w:basedOn w:val="Aucuneliste"/>
    <w:rsid w:val="000A0DC7"/>
  </w:style>
  <w:style w:type="numbering" w:customStyle="1" w:styleId="OPSOMNR1111121">
    <w:name w:val="OPSOMNR1111121"/>
    <w:rsid w:val="000A0DC7"/>
  </w:style>
  <w:style w:type="numbering" w:customStyle="1" w:styleId="Listeactuelle11111121">
    <w:name w:val="Liste actuelle11111121"/>
    <w:uiPriority w:val="99"/>
    <w:rsid w:val="000A0DC7"/>
  </w:style>
  <w:style w:type="numbering" w:customStyle="1" w:styleId="Listeactuelle21111121">
    <w:name w:val="Liste actuelle21111121"/>
    <w:uiPriority w:val="99"/>
    <w:rsid w:val="000A0DC7"/>
  </w:style>
  <w:style w:type="numbering" w:customStyle="1" w:styleId="Aucuneliste41121">
    <w:name w:val="Aucune liste41121"/>
    <w:next w:val="Aucuneliste"/>
    <w:uiPriority w:val="99"/>
    <w:semiHidden/>
    <w:unhideWhenUsed/>
    <w:rsid w:val="000A0DC7"/>
  </w:style>
  <w:style w:type="numbering" w:customStyle="1" w:styleId="Aucuneliste6111">
    <w:name w:val="Aucune liste6111"/>
    <w:next w:val="Aucuneliste"/>
    <w:uiPriority w:val="99"/>
    <w:semiHidden/>
    <w:unhideWhenUsed/>
    <w:rsid w:val="000A0DC7"/>
  </w:style>
  <w:style w:type="numbering" w:customStyle="1" w:styleId="Aucuneliste14111">
    <w:name w:val="Aucune liste14111"/>
    <w:next w:val="Aucuneliste"/>
    <w:uiPriority w:val="99"/>
    <w:semiHidden/>
    <w:unhideWhenUsed/>
    <w:rsid w:val="000A0DC7"/>
  </w:style>
  <w:style w:type="numbering" w:customStyle="1" w:styleId="NoList14111">
    <w:name w:val="No List14111"/>
    <w:next w:val="Aucuneliste"/>
    <w:semiHidden/>
    <w:rsid w:val="000A0DC7"/>
  </w:style>
  <w:style w:type="numbering" w:customStyle="1" w:styleId="NoList24111">
    <w:name w:val="No List24111"/>
    <w:next w:val="Aucuneliste"/>
    <w:uiPriority w:val="99"/>
    <w:semiHidden/>
    <w:unhideWhenUsed/>
    <w:rsid w:val="000A0DC7"/>
  </w:style>
  <w:style w:type="numbering" w:customStyle="1" w:styleId="OPSOM4111">
    <w:name w:val="OPSOM4111"/>
    <w:basedOn w:val="Aucuneliste"/>
    <w:rsid w:val="000A0DC7"/>
  </w:style>
  <w:style w:type="numbering" w:customStyle="1" w:styleId="OPSOMNR4111">
    <w:name w:val="OPSOMNR4111"/>
    <w:rsid w:val="000A0DC7"/>
  </w:style>
  <w:style w:type="numbering" w:customStyle="1" w:styleId="Listeactuelle14111">
    <w:name w:val="Liste actuelle14111"/>
    <w:uiPriority w:val="99"/>
    <w:rsid w:val="000A0DC7"/>
  </w:style>
  <w:style w:type="numbering" w:customStyle="1" w:styleId="Listeactuelle24111">
    <w:name w:val="Liste actuelle24111"/>
    <w:uiPriority w:val="99"/>
    <w:rsid w:val="000A0DC7"/>
  </w:style>
  <w:style w:type="numbering" w:customStyle="1" w:styleId="Aucuneliste113111">
    <w:name w:val="Aucune liste113111"/>
    <w:next w:val="Aucuneliste"/>
    <w:uiPriority w:val="99"/>
    <w:semiHidden/>
    <w:unhideWhenUsed/>
    <w:rsid w:val="000A0DC7"/>
  </w:style>
  <w:style w:type="numbering" w:customStyle="1" w:styleId="Aucuneliste1113111">
    <w:name w:val="Aucune liste1113111"/>
    <w:next w:val="Aucuneliste"/>
    <w:uiPriority w:val="99"/>
    <w:semiHidden/>
    <w:unhideWhenUsed/>
    <w:rsid w:val="000A0DC7"/>
  </w:style>
  <w:style w:type="numbering" w:customStyle="1" w:styleId="NoList114111">
    <w:name w:val="No List114111"/>
    <w:next w:val="Aucuneliste"/>
    <w:semiHidden/>
    <w:rsid w:val="000A0DC7"/>
  </w:style>
  <w:style w:type="numbering" w:customStyle="1" w:styleId="NoList214111">
    <w:name w:val="No List214111"/>
    <w:next w:val="Aucuneliste"/>
    <w:uiPriority w:val="99"/>
    <w:semiHidden/>
    <w:unhideWhenUsed/>
    <w:rsid w:val="000A0DC7"/>
  </w:style>
  <w:style w:type="numbering" w:customStyle="1" w:styleId="OPSOM14111">
    <w:name w:val="OPSOM14111"/>
    <w:basedOn w:val="Aucuneliste"/>
    <w:rsid w:val="000A0DC7"/>
  </w:style>
  <w:style w:type="numbering" w:customStyle="1" w:styleId="OPSOMNR14111">
    <w:name w:val="OPSOMNR14111"/>
    <w:rsid w:val="000A0DC7"/>
  </w:style>
  <w:style w:type="numbering" w:customStyle="1" w:styleId="Listeactuelle114111">
    <w:name w:val="Liste actuelle114111"/>
    <w:uiPriority w:val="99"/>
    <w:rsid w:val="000A0DC7"/>
  </w:style>
  <w:style w:type="numbering" w:customStyle="1" w:styleId="Listeactuelle214111">
    <w:name w:val="Liste actuelle214111"/>
    <w:uiPriority w:val="99"/>
    <w:rsid w:val="000A0DC7"/>
  </w:style>
  <w:style w:type="numbering" w:customStyle="1" w:styleId="Aucuneliste23111">
    <w:name w:val="Aucune liste23111"/>
    <w:next w:val="Aucuneliste"/>
    <w:uiPriority w:val="99"/>
    <w:semiHidden/>
    <w:unhideWhenUsed/>
    <w:rsid w:val="000A0DC7"/>
  </w:style>
  <w:style w:type="numbering" w:customStyle="1" w:styleId="NoList1113111">
    <w:name w:val="No List1113111"/>
    <w:next w:val="Aucuneliste"/>
    <w:semiHidden/>
    <w:rsid w:val="000A0DC7"/>
  </w:style>
  <w:style w:type="numbering" w:customStyle="1" w:styleId="NoList2113111">
    <w:name w:val="No List2113111"/>
    <w:next w:val="Aucuneliste"/>
    <w:uiPriority w:val="99"/>
    <w:semiHidden/>
    <w:unhideWhenUsed/>
    <w:rsid w:val="000A0DC7"/>
  </w:style>
  <w:style w:type="numbering" w:customStyle="1" w:styleId="OPSOM113111">
    <w:name w:val="OPSOM113111"/>
    <w:basedOn w:val="Aucuneliste"/>
    <w:rsid w:val="000A0DC7"/>
  </w:style>
  <w:style w:type="numbering" w:customStyle="1" w:styleId="OPSOMNR113111">
    <w:name w:val="OPSOMNR113111"/>
    <w:rsid w:val="000A0DC7"/>
  </w:style>
  <w:style w:type="numbering" w:customStyle="1" w:styleId="Listeactuelle1113111">
    <w:name w:val="Liste actuelle1113111"/>
    <w:uiPriority w:val="99"/>
    <w:rsid w:val="000A0DC7"/>
  </w:style>
  <w:style w:type="numbering" w:customStyle="1" w:styleId="Listeactuelle2113111">
    <w:name w:val="Liste actuelle2113111"/>
    <w:uiPriority w:val="99"/>
    <w:rsid w:val="000A0DC7"/>
  </w:style>
  <w:style w:type="numbering" w:customStyle="1" w:styleId="Aucuneliste32111">
    <w:name w:val="Aucune liste32111"/>
    <w:next w:val="Aucuneliste"/>
    <w:uiPriority w:val="99"/>
    <w:semiHidden/>
    <w:unhideWhenUsed/>
    <w:rsid w:val="000A0DC7"/>
  </w:style>
  <w:style w:type="numbering" w:customStyle="1" w:styleId="Aucuneliste122111">
    <w:name w:val="Aucune liste122111"/>
    <w:next w:val="Aucuneliste"/>
    <w:uiPriority w:val="99"/>
    <w:semiHidden/>
    <w:unhideWhenUsed/>
    <w:rsid w:val="000A0DC7"/>
  </w:style>
  <w:style w:type="numbering" w:customStyle="1" w:styleId="NoList122111">
    <w:name w:val="No List122111"/>
    <w:next w:val="Aucuneliste"/>
    <w:semiHidden/>
    <w:rsid w:val="000A0DC7"/>
  </w:style>
  <w:style w:type="numbering" w:customStyle="1" w:styleId="NoList222111">
    <w:name w:val="No List222111"/>
    <w:next w:val="Aucuneliste"/>
    <w:uiPriority w:val="99"/>
    <w:semiHidden/>
    <w:unhideWhenUsed/>
    <w:rsid w:val="000A0DC7"/>
  </w:style>
  <w:style w:type="numbering" w:customStyle="1" w:styleId="OPSOM22111">
    <w:name w:val="OPSOM22111"/>
    <w:basedOn w:val="Aucuneliste"/>
    <w:rsid w:val="000A0DC7"/>
  </w:style>
  <w:style w:type="numbering" w:customStyle="1" w:styleId="OPSOMNR22111">
    <w:name w:val="OPSOMNR22111"/>
    <w:rsid w:val="000A0DC7"/>
  </w:style>
  <w:style w:type="numbering" w:customStyle="1" w:styleId="Listeactuelle122111">
    <w:name w:val="Liste actuelle122111"/>
    <w:uiPriority w:val="99"/>
    <w:rsid w:val="000A0DC7"/>
  </w:style>
  <w:style w:type="numbering" w:customStyle="1" w:styleId="Listeactuelle222111">
    <w:name w:val="Liste actuelle222111"/>
    <w:uiPriority w:val="99"/>
    <w:rsid w:val="000A0DC7"/>
  </w:style>
  <w:style w:type="numbering" w:customStyle="1" w:styleId="Aucuneliste11113111">
    <w:name w:val="Aucune liste11113111"/>
    <w:next w:val="Aucuneliste"/>
    <w:uiPriority w:val="99"/>
    <w:semiHidden/>
    <w:unhideWhenUsed/>
    <w:rsid w:val="000A0DC7"/>
  </w:style>
  <w:style w:type="numbering" w:customStyle="1" w:styleId="Aucuneliste111112111">
    <w:name w:val="Aucune liste111112111"/>
    <w:next w:val="Aucuneliste"/>
    <w:uiPriority w:val="99"/>
    <w:semiHidden/>
    <w:unhideWhenUsed/>
    <w:rsid w:val="000A0DC7"/>
  </w:style>
  <w:style w:type="numbering" w:customStyle="1" w:styleId="NoList1122111">
    <w:name w:val="No List1122111"/>
    <w:next w:val="Aucuneliste"/>
    <w:semiHidden/>
    <w:rsid w:val="000A0DC7"/>
  </w:style>
  <w:style w:type="numbering" w:customStyle="1" w:styleId="NoList2122111">
    <w:name w:val="No List2122111"/>
    <w:next w:val="Aucuneliste"/>
    <w:uiPriority w:val="99"/>
    <w:semiHidden/>
    <w:unhideWhenUsed/>
    <w:rsid w:val="000A0DC7"/>
  </w:style>
  <w:style w:type="numbering" w:customStyle="1" w:styleId="OPSOM122111">
    <w:name w:val="OPSOM122111"/>
    <w:basedOn w:val="Aucuneliste"/>
    <w:rsid w:val="000A0DC7"/>
  </w:style>
  <w:style w:type="numbering" w:customStyle="1" w:styleId="OPSOMNR122111">
    <w:name w:val="OPSOMNR122111"/>
    <w:rsid w:val="000A0DC7"/>
  </w:style>
  <w:style w:type="numbering" w:customStyle="1" w:styleId="Listeactuelle1122111">
    <w:name w:val="Liste actuelle1122111"/>
    <w:uiPriority w:val="99"/>
    <w:rsid w:val="000A0DC7"/>
  </w:style>
  <w:style w:type="numbering" w:customStyle="1" w:styleId="Listeactuelle2122111">
    <w:name w:val="Liste actuelle2122111"/>
    <w:uiPriority w:val="99"/>
    <w:rsid w:val="000A0DC7"/>
  </w:style>
  <w:style w:type="numbering" w:customStyle="1" w:styleId="Aucuneliste212111">
    <w:name w:val="Aucune liste212111"/>
    <w:next w:val="Aucuneliste"/>
    <w:uiPriority w:val="99"/>
    <w:semiHidden/>
    <w:unhideWhenUsed/>
    <w:rsid w:val="000A0DC7"/>
  </w:style>
  <w:style w:type="numbering" w:customStyle="1" w:styleId="NoList11112111">
    <w:name w:val="No List11112111"/>
    <w:next w:val="Aucuneliste"/>
    <w:semiHidden/>
    <w:rsid w:val="000A0DC7"/>
  </w:style>
  <w:style w:type="numbering" w:customStyle="1" w:styleId="NoList21112111">
    <w:name w:val="No List21112111"/>
    <w:next w:val="Aucuneliste"/>
    <w:uiPriority w:val="99"/>
    <w:semiHidden/>
    <w:unhideWhenUsed/>
    <w:rsid w:val="000A0DC7"/>
  </w:style>
  <w:style w:type="numbering" w:customStyle="1" w:styleId="OPSOM1112111">
    <w:name w:val="OPSOM1112111"/>
    <w:basedOn w:val="Aucuneliste"/>
    <w:rsid w:val="000A0DC7"/>
  </w:style>
  <w:style w:type="numbering" w:customStyle="1" w:styleId="OPSOMNR1112111">
    <w:name w:val="OPSOMNR1112111"/>
    <w:rsid w:val="000A0DC7"/>
  </w:style>
  <w:style w:type="numbering" w:customStyle="1" w:styleId="Listeactuelle11112111">
    <w:name w:val="Liste actuelle11112111"/>
    <w:uiPriority w:val="99"/>
    <w:rsid w:val="000A0DC7"/>
  </w:style>
  <w:style w:type="numbering" w:customStyle="1" w:styleId="Listeactuelle21112111">
    <w:name w:val="Liste actuelle21112111"/>
    <w:uiPriority w:val="99"/>
    <w:rsid w:val="000A0DC7"/>
  </w:style>
  <w:style w:type="numbering" w:customStyle="1" w:styleId="Aucuneliste42111">
    <w:name w:val="Aucune liste42111"/>
    <w:next w:val="Aucuneliste"/>
    <w:uiPriority w:val="99"/>
    <w:semiHidden/>
    <w:unhideWhenUsed/>
    <w:rsid w:val="000A0DC7"/>
  </w:style>
  <w:style w:type="numbering" w:customStyle="1" w:styleId="Aucuneliste1111111121">
    <w:name w:val="Aucune liste1111111121"/>
    <w:next w:val="Aucuneliste"/>
    <w:uiPriority w:val="99"/>
    <w:semiHidden/>
    <w:unhideWhenUsed/>
    <w:rsid w:val="000A0DC7"/>
  </w:style>
  <w:style w:type="numbering" w:customStyle="1" w:styleId="Aucuneliste51111">
    <w:name w:val="Aucune liste51111"/>
    <w:next w:val="Aucuneliste"/>
    <w:uiPriority w:val="99"/>
    <w:semiHidden/>
    <w:unhideWhenUsed/>
    <w:rsid w:val="000A0DC7"/>
  </w:style>
  <w:style w:type="numbering" w:customStyle="1" w:styleId="Aucuneliste131111">
    <w:name w:val="Aucune liste131111"/>
    <w:next w:val="Aucuneliste"/>
    <w:uiPriority w:val="99"/>
    <w:semiHidden/>
    <w:unhideWhenUsed/>
    <w:rsid w:val="000A0DC7"/>
  </w:style>
  <w:style w:type="numbering" w:customStyle="1" w:styleId="NoList131111">
    <w:name w:val="No List131111"/>
    <w:next w:val="Aucuneliste"/>
    <w:semiHidden/>
    <w:rsid w:val="000A0DC7"/>
  </w:style>
  <w:style w:type="numbering" w:customStyle="1" w:styleId="NoList231111">
    <w:name w:val="No List231111"/>
    <w:next w:val="Aucuneliste"/>
    <w:uiPriority w:val="99"/>
    <w:semiHidden/>
    <w:unhideWhenUsed/>
    <w:rsid w:val="000A0DC7"/>
  </w:style>
  <w:style w:type="numbering" w:customStyle="1" w:styleId="OPSOM31111">
    <w:name w:val="OPSOM31111"/>
    <w:basedOn w:val="Aucuneliste"/>
    <w:rsid w:val="000A0DC7"/>
  </w:style>
  <w:style w:type="numbering" w:customStyle="1" w:styleId="OPSOMNR31111">
    <w:name w:val="OPSOMNR31111"/>
    <w:rsid w:val="000A0DC7"/>
  </w:style>
  <w:style w:type="numbering" w:customStyle="1" w:styleId="Listeactuelle131111">
    <w:name w:val="Liste actuelle131111"/>
    <w:uiPriority w:val="99"/>
    <w:rsid w:val="000A0DC7"/>
  </w:style>
  <w:style w:type="numbering" w:customStyle="1" w:styleId="Listeactuelle231111">
    <w:name w:val="Liste actuelle231111"/>
    <w:uiPriority w:val="99"/>
    <w:rsid w:val="000A0DC7"/>
  </w:style>
  <w:style w:type="numbering" w:customStyle="1" w:styleId="Aucuneliste1121111">
    <w:name w:val="Aucune liste1121111"/>
    <w:next w:val="Aucuneliste"/>
    <w:uiPriority w:val="99"/>
    <w:semiHidden/>
    <w:unhideWhenUsed/>
    <w:rsid w:val="000A0DC7"/>
  </w:style>
  <w:style w:type="numbering" w:customStyle="1" w:styleId="Aucuneliste11121111">
    <w:name w:val="Aucune liste11121111"/>
    <w:next w:val="Aucuneliste"/>
    <w:uiPriority w:val="99"/>
    <w:semiHidden/>
    <w:unhideWhenUsed/>
    <w:rsid w:val="000A0DC7"/>
  </w:style>
  <w:style w:type="numbering" w:customStyle="1" w:styleId="NoList1131111">
    <w:name w:val="No List1131111"/>
    <w:next w:val="Aucuneliste"/>
    <w:semiHidden/>
    <w:rsid w:val="000A0DC7"/>
  </w:style>
  <w:style w:type="numbering" w:customStyle="1" w:styleId="NoList2131111">
    <w:name w:val="No List2131111"/>
    <w:next w:val="Aucuneliste"/>
    <w:uiPriority w:val="99"/>
    <w:semiHidden/>
    <w:unhideWhenUsed/>
    <w:rsid w:val="000A0DC7"/>
  </w:style>
  <w:style w:type="numbering" w:customStyle="1" w:styleId="OPSOM131111">
    <w:name w:val="OPSOM131111"/>
    <w:basedOn w:val="Aucuneliste"/>
    <w:rsid w:val="000A0DC7"/>
  </w:style>
  <w:style w:type="numbering" w:customStyle="1" w:styleId="OPSOMNR131111">
    <w:name w:val="OPSOMNR131111"/>
    <w:rsid w:val="000A0DC7"/>
  </w:style>
  <w:style w:type="numbering" w:customStyle="1" w:styleId="Listeactuelle1131111">
    <w:name w:val="Liste actuelle1131111"/>
    <w:uiPriority w:val="99"/>
    <w:rsid w:val="000A0DC7"/>
  </w:style>
  <w:style w:type="numbering" w:customStyle="1" w:styleId="Listeactuelle2131111">
    <w:name w:val="Liste actuelle2131111"/>
    <w:uiPriority w:val="99"/>
    <w:rsid w:val="000A0DC7"/>
  </w:style>
  <w:style w:type="numbering" w:customStyle="1" w:styleId="Aucuneliste221111">
    <w:name w:val="Aucune liste221111"/>
    <w:next w:val="Aucuneliste"/>
    <w:uiPriority w:val="99"/>
    <w:semiHidden/>
    <w:unhideWhenUsed/>
    <w:rsid w:val="000A0DC7"/>
  </w:style>
  <w:style w:type="numbering" w:customStyle="1" w:styleId="NoList11121111">
    <w:name w:val="No List11121111"/>
    <w:next w:val="Aucuneliste"/>
    <w:semiHidden/>
    <w:rsid w:val="000A0DC7"/>
  </w:style>
  <w:style w:type="numbering" w:customStyle="1" w:styleId="NoList21121111">
    <w:name w:val="No List21121111"/>
    <w:next w:val="Aucuneliste"/>
    <w:uiPriority w:val="99"/>
    <w:semiHidden/>
    <w:unhideWhenUsed/>
    <w:rsid w:val="000A0DC7"/>
  </w:style>
  <w:style w:type="numbering" w:customStyle="1" w:styleId="OPSOM1121111">
    <w:name w:val="OPSOM1121111"/>
    <w:basedOn w:val="Aucuneliste"/>
    <w:rsid w:val="000A0DC7"/>
  </w:style>
  <w:style w:type="numbering" w:customStyle="1" w:styleId="OPSOMNR1121111">
    <w:name w:val="OPSOMNR1121111"/>
    <w:rsid w:val="000A0DC7"/>
  </w:style>
  <w:style w:type="numbering" w:customStyle="1" w:styleId="Listeactuelle11121111">
    <w:name w:val="Liste actuelle11121111"/>
    <w:uiPriority w:val="99"/>
    <w:rsid w:val="000A0DC7"/>
  </w:style>
  <w:style w:type="numbering" w:customStyle="1" w:styleId="Listeactuelle21121111">
    <w:name w:val="Liste actuelle21121111"/>
    <w:uiPriority w:val="99"/>
    <w:rsid w:val="000A0DC7"/>
  </w:style>
  <w:style w:type="numbering" w:customStyle="1" w:styleId="Aucuneliste311111">
    <w:name w:val="Aucune liste311111"/>
    <w:next w:val="Aucuneliste"/>
    <w:uiPriority w:val="99"/>
    <w:semiHidden/>
    <w:unhideWhenUsed/>
    <w:rsid w:val="000A0DC7"/>
  </w:style>
  <w:style w:type="numbering" w:customStyle="1" w:styleId="Aucuneliste1211111">
    <w:name w:val="Aucune liste1211111"/>
    <w:next w:val="Aucuneliste"/>
    <w:uiPriority w:val="99"/>
    <w:semiHidden/>
    <w:unhideWhenUsed/>
    <w:rsid w:val="000A0DC7"/>
  </w:style>
  <w:style w:type="numbering" w:customStyle="1" w:styleId="NoList1211111">
    <w:name w:val="No List1211111"/>
    <w:next w:val="Aucuneliste"/>
    <w:semiHidden/>
    <w:rsid w:val="000A0DC7"/>
  </w:style>
  <w:style w:type="numbering" w:customStyle="1" w:styleId="NoList2211111">
    <w:name w:val="No List2211111"/>
    <w:next w:val="Aucuneliste"/>
    <w:uiPriority w:val="99"/>
    <w:semiHidden/>
    <w:unhideWhenUsed/>
    <w:rsid w:val="000A0DC7"/>
  </w:style>
  <w:style w:type="numbering" w:customStyle="1" w:styleId="OPSOM211111">
    <w:name w:val="OPSOM211111"/>
    <w:basedOn w:val="Aucuneliste"/>
    <w:rsid w:val="000A0DC7"/>
  </w:style>
  <w:style w:type="numbering" w:customStyle="1" w:styleId="OPSOMNR211111">
    <w:name w:val="OPSOMNR211111"/>
    <w:rsid w:val="000A0DC7"/>
  </w:style>
  <w:style w:type="numbering" w:customStyle="1" w:styleId="Listeactuelle1211111">
    <w:name w:val="Liste actuelle1211111"/>
    <w:uiPriority w:val="99"/>
    <w:rsid w:val="000A0DC7"/>
  </w:style>
  <w:style w:type="numbering" w:customStyle="1" w:styleId="Listeactuelle2211111">
    <w:name w:val="Liste actuelle2211111"/>
    <w:uiPriority w:val="99"/>
    <w:rsid w:val="000A0DC7"/>
  </w:style>
  <w:style w:type="numbering" w:customStyle="1" w:styleId="Aucuneliste111121111">
    <w:name w:val="Aucune liste111121111"/>
    <w:next w:val="Aucuneliste"/>
    <w:uiPriority w:val="99"/>
    <w:semiHidden/>
    <w:unhideWhenUsed/>
    <w:rsid w:val="000A0DC7"/>
  </w:style>
  <w:style w:type="numbering" w:customStyle="1" w:styleId="Aucuneliste111111111111">
    <w:name w:val="Aucune liste111111111111"/>
    <w:next w:val="Aucuneliste"/>
    <w:uiPriority w:val="99"/>
    <w:semiHidden/>
    <w:unhideWhenUsed/>
    <w:rsid w:val="000A0DC7"/>
  </w:style>
  <w:style w:type="numbering" w:customStyle="1" w:styleId="NoList11211111">
    <w:name w:val="No List11211111"/>
    <w:next w:val="Aucuneliste"/>
    <w:semiHidden/>
    <w:rsid w:val="000A0DC7"/>
  </w:style>
  <w:style w:type="numbering" w:customStyle="1" w:styleId="NoList21211111">
    <w:name w:val="No List21211111"/>
    <w:next w:val="Aucuneliste"/>
    <w:uiPriority w:val="99"/>
    <w:semiHidden/>
    <w:unhideWhenUsed/>
    <w:rsid w:val="000A0DC7"/>
  </w:style>
  <w:style w:type="numbering" w:customStyle="1" w:styleId="OPSOM1211111">
    <w:name w:val="OPSOM1211111"/>
    <w:basedOn w:val="Aucuneliste"/>
    <w:rsid w:val="000A0DC7"/>
  </w:style>
  <w:style w:type="numbering" w:customStyle="1" w:styleId="OPSOMNR1211111">
    <w:name w:val="OPSOMNR1211111"/>
    <w:rsid w:val="000A0DC7"/>
  </w:style>
  <w:style w:type="numbering" w:customStyle="1" w:styleId="Listeactuelle11211111">
    <w:name w:val="Liste actuelle11211111"/>
    <w:uiPriority w:val="99"/>
    <w:rsid w:val="000A0DC7"/>
  </w:style>
  <w:style w:type="numbering" w:customStyle="1" w:styleId="Listeactuelle21211111">
    <w:name w:val="Liste actuelle21211111"/>
    <w:uiPriority w:val="99"/>
    <w:rsid w:val="000A0DC7"/>
  </w:style>
  <w:style w:type="numbering" w:customStyle="1" w:styleId="Aucuneliste2111111">
    <w:name w:val="Aucune liste2111111"/>
    <w:next w:val="Aucuneliste"/>
    <w:uiPriority w:val="99"/>
    <w:semiHidden/>
    <w:unhideWhenUsed/>
    <w:rsid w:val="000A0DC7"/>
  </w:style>
  <w:style w:type="numbering" w:customStyle="1" w:styleId="NoList111111111">
    <w:name w:val="No List111111111"/>
    <w:next w:val="Aucuneliste"/>
    <w:semiHidden/>
    <w:rsid w:val="000A0DC7"/>
  </w:style>
  <w:style w:type="numbering" w:customStyle="1" w:styleId="NoList211111111">
    <w:name w:val="No List211111111"/>
    <w:next w:val="Aucuneliste"/>
    <w:uiPriority w:val="99"/>
    <w:semiHidden/>
    <w:unhideWhenUsed/>
    <w:rsid w:val="000A0DC7"/>
  </w:style>
  <w:style w:type="numbering" w:customStyle="1" w:styleId="OPSOM11111111">
    <w:name w:val="OPSOM11111111"/>
    <w:basedOn w:val="Aucuneliste"/>
    <w:rsid w:val="000A0DC7"/>
  </w:style>
  <w:style w:type="numbering" w:customStyle="1" w:styleId="OPSOMNR11111111">
    <w:name w:val="OPSOMNR11111111"/>
    <w:rsid w:val="000A0DC7"/>
  </w:style>
  <w:style w:type="numbering" w:customStyle="1" w:styleId="Listeactuelle111111111">
    <w:name w:val="Liste actuelle111111111"/>
    <w:uiPriority w:val="99"/>
    <w:rsid w:val="000A0DC7"/>
  </w:style>
  <w:style w:type="numbering" w:customStyle="1" w:styleId="Listeactuelle211111111">
    <w:name w:val="Liste actuelle211111111"/>
    <w:uiPriority w:val="99"/>
    <w:rsid w:val="000A0DC7"/>
  </w:style>
  <w:style w:type="numbering" w:customStyle="1" w:styleId="Aucuneliste411111">
    <w:name w:val="Aucune liste411111"/>
    <w:next w:val="Aucuneliste"/>
    <w:uiPriority w:val="99"/>
    <w:semiHidden/>
    <w:unhideWhenUsed/>
    <w:rsid w:val="000A0DC7"/>
  </w:style>
  <w:style w:type="numbering" w:customStyle="1" w:styleId="Aucuneliste711">
    <w:name w:val="Aucune liste711"/>
    <w:next w:val="Aucuneliste"/>
    <w:uiPriority w:val="99"/>
    <w:semiHidden/>
    <w:unhideWhenUsed/>
    <w:rsid w:val="000A0DC7"/>
  </w:style>
  <w:style w:type="numbering" w:customStyle="1" w:styleId="Aucuneliste1511">
    <w:name w:val="Aucune liste1511"/>
    <w:next w:val="Aucuneliste"/>
    <w:uiPriority w:val="99"/>
    <w:semiHidden/>
    <w:unhideWhenUsed/>
    <w:rsid w:val="000A0DC7"/>
  </w:style>
  <w:style w:type="numbering" w:customStyle="1" w:styleId="NoList1511">
    <w:name w:val="No List1511"/>
    <w:next w:val="Aucuneliste"/>
    <w:semiHidden/>
    <w:rsid w:val="000A0DC7"/>
  </w:style>
  <w:style w:type="numbering" w:customStyle="1" w:styleId="NoList2511">
    <w:name w:val="No List2511"/>
    <w:next w:val="Aucuneliste"/>
    <w:uiPriority w:val="99"/>
    <w:semiHidden/>
    <w:unhideWhenUsed/>
    <w:rsid w:val="000A0DC7"/>
  </w:style>
  <w:style w:type="numbering" w:customStyle="1" w:styleId="OPSOM511">
    <w:name w:val="OPSOM511"/>
    <w:basedOn w:val="Aucuneliste"/>
    <w:rsid w:val="000A0DC7"/>
  </w:style>
  <w:style w:type="numbering" w:customStyle="1" w:styleId="OPSOMNR511">
    <w:name w:val="OPSOMNR511"/>
    <w:rsid w:val="000A0DC7"/>
  </w:style>
  <w:style w:type="numbering" w:customStyle="1" w:styleId="Listeactuelle1511">
    <w:name w:val="Liste actuelle1511"/>
    <w:uiPriority w:val="99"/>
    <w:rsid w:val="000A0DC7"/>
  </w:style>
  <w:style w:type="numbering" w:customStyle="1" w:styleId="Listeactuelle2511">
    <w:name w:val="Liste actuelle2511"/>
    <w:uiPriority w:val="99"/>
    <w:rsid w:val="000A0DC7"/>
  </w:style>
  <w:style w:type="numbering" w:customStyle="1" w:styleId="Aucuneliste11411">
    <w:name w:val="Aucune liste11411"/>
    <w:next w:val="Aucuneliste"/>
    <w:uiPriority w:val="99"/>
    <w:semiHidden/>
    <w:unhideWhenUsed/>
    <w:rsid w:val="000A0DC7"/>
  </w:style>
  <w:style w:type="numbering" w:customStyle="1" w:styleId="Aucuneliste111411">
    <w:name w:val="Aucune liste111411"/>
    <w:next w:val="Aucuneliste"/>
    <w:uiPriority w:val="99"/>
    <w:semiHidden/>
    <w:unhideWhenUsed/>
    <w:rsid w:val="000A0DC7"/>
  </w:style>
  <w:style w:type="numbering" w:customStyle="1" w:styleId="NoList11511">
    <w:name w:val="No List11511"/>
    <w:next w:val="Aucuneliste"/>
    <w:semiHidden/>
    <w:rsid w:val="000A0DC7"/>
  </w:style>
  <w:style w:type="numbering" w:customStyle="1" w:styleId="NoList21511">
    <w:name w:val="No List21511"/>
    <w:next w:val="Aucuneliste"/>
    <w:uiPriority w:val="99"/>
    <w:semiHidden/>
    <w:unhideWhenUsed/>
    <w:rsid w:val="000A0DC7"/>
  </w:style>
  <w:style w:type="numbering" w:customStyle="1" w:styleId="OPSOM1511">
    <w:name w:val="OPSOM1511"/>
    <w:basedOn w:val="Aucuneliste"/>
    <w:rsid w:val="000A0DC7"/>
  </w:style>
  <w:style w:type="numbering" w:customStyle="1" w:styleId="OPSOMNR1511">
    <w:name w:val="OPSOMNR1511"/>
    <w:rsid w:val="000A0DC7"/>
  </w:style>
  <w:style w:type="numbering" w:customStyle="1" w:styleId="Listeactuelle11511">
    <w:name w:val="Liste actuelle11511"/>
    <w:uiPriority w:val="99"/>
    <w:rsid w:val="000A0DC7"/>
  </w:style>
  <w:style w:type="numbering" w:customStyle="1" w:styleId="Listeactuelle21511">
    <w:name w:val="Liste actuelle21511"/>
    <w:uiPriority w:val="99"/>
    <w:rsid w:val="000A0DC7"/>
  </w:style>
  <w:style w:type="numbering" w:customStyle="1" w:styleId="Aucuneliste2411">
    <w:name w:val="Aucune liste2411"/>
    <w:next w:val="Aucuneliste"/>
    <w:uiPriority w:val="99"/>
    <w:semiHidden/>
    <w:unhideWhenUsed/>
    <w:rsid w:val="000A0DC7"/>
  </w:style>
  <w:style w:type="numbering" w:customStyle="1" w:styleId="NoList111411">
    <w:name w:val="No List111411"/>
    <w:next w:val="Aucuneliste"/>
    <w:semiHidden/>
    <w:rsid w:val="000A0DC7"/>
  </w:style>
  <w:style w:type="numbering" w:customStyle="1" w:styleId="NoList211411">
    <w:name w:val="No List211411"/>
    <w:next w:val="Aucuneliste"/>
    <w:uiPriority w:val="99"/>
    <w:semiHidden/>
    <w:unhideWhenUsed/>
    <w:rsid w:val="000A0DC7"/>
  </w:style>
  <w:style w:type="numbering" w:customStyle="1" w:styleId="OPSOM11411">
    <w:name w:val="OPSOM11411"/>
    <w:basedOn w:val="Aucuneliste"/>
    <w:rsid w:val="000A0DC7"/>
  </w:style>
  <w:style w:type="numbering" w:customStyle="1" w:styleId="OPSOMNR11411">
    <w:name w:val="OPSOMNR11411"/>
    <w:rsid w:val="000A0DC7"/>
  </w:style>
  <w:style w:type="numbering" w:customStyle="1" w:styleId="Listeactuelle111411">
    <w:name w:val="Liste actuelle111411"/>
    <w:uiPriority w:val="99"/>
    <w:rsid w:val="000A0DC7"/>
  </w:style>
  <w:style w:type="numbering" w:customStyle="1" w:styleId="Listeactuelle211411">
    <w:name w:val="Liste actuelle211411"/>
    <w:uiPriority w:val="99"/>
    <w:rsid w:val="000A0DC7"/>
  </w:style>
  <w:style w:type="numbering" w:customStyle="1" w:styleId="Aucuneliste3311">
    <w:name w:val="Aucune liste3311"/>
    <w:next w:val="Aucuneliste"/>
    <w:uiPriority w:val="99"/>
    <w:semiHidden/>
    <w:unhideWhenUsed/>
    <w:rsid w:val="000A0DC7"/>
  </w:style>
  <w:style w:type="numbering" w:customStyle="1" w:styleId="Aucuneliste12311">
    <w:name w:val="Aucune liste12311"/>
    <w:next w:val="Aucuneliste"/>
    <w:uiPriority w:val="99"/>
    <w:semiHidden/>
    <w:unhideWhenUsed/>
    <w:rsid w:val="000A0DC7"/>
  </w:style>
  <w:style w:type="numbering" w:customStyle="1" w:styleId="NoList12311">
    <w:name w:val="No List12311"/>
    <w:next w:val="Aucuneliste"/>
    <w:semiHidden/>
    <w:rsid w:val="000A0DC7"/>
  </w:style>
  <w:style w:type="numbering" w:customStyle="1" w:styleId="NoList22311">
    <w:name w:val="No List22311"/>
    <w:next w:val="Aucuneliste"/>
    <w:uiPriority w:val="99"/>
    <w:semiHidden/>
    <w:unhideWhenUsed/>
    <w:rsid w:val="000A0DC7"/>
  </w:style>
  <w:style w:type="numbering" w:customStyle="1" w:styleId="OPSOM2311">
    <w:name w:val="OPSOM2311"/>
    <w:basedOn w:val="Aucuneliste"/>
    <w:rsid w:val="000A0DC7"/>
  </w:style>
  <w:style w:type="numbering" w:customStyle="1" w:styleId="OPSOMNR2311">
    <w:name w:val="OPSOMNR2311"/>
    <w:rsid w:val="000A0DC7"/>
  </w:style>
  <w:style w:type="numbering" w:customStyle="1" w:styleId="Listeactuelle12311">
    <w:name w:val="Liste actuelle12311"/>
    <w:uiPriority w:val="99"/>
    <w:rsid w:val="000A0DC7"/>
  </w:style>
  <w:style w:type="numbering" w:customStyle="1" w:styleId="Listeactuelle22311">
    <w:name w:val="Liste actuelle22311"/>
    <w:uiPriority w:val="99"/>
    <w:rsid w:val="000A0DC7"/>
  </w:style>
  <w:style w:type="numbering" w:customStyle="1" w:styleId="Aucuneliste1111411">
    <w:name w:val="Aucune liste1111411"/>
    <w:next w:val="Aucuneliste"/>
    <w:uiPriority w:val="99"/>
    <w:semiHidden/>
    <w:unhideWhenUsed/>
    <w:rsid w:val="000A0DC7"/>
  </w:style>
  <w:style w:type="numbering" w:customStyle="1" w:styleId="Aucuneliste11111311">
    <w:name w:val="Aucune liste11111311"/>
    <w:next w:val="Aucuneliste"/>
    <w:uiPriority w:val="99"/>
    <w:semiHidden/>
    <w:unhideWhenUsed/>
    <w:rsid w:val="000A0DC7"/>
  </w:style>
  <w:style w:type="numbering" w:customStyle="1" w:styleId="NoList112311">
    <w:name w:val="No List112311"/>
    <w:next w:val="Aucuneliste"/>
    <w:semiHidden/>
    <w:rsid w:val="000A0DC7"/>
  </w:style>
  <w:style w:type="numbering" w:customStyle="1" w:styleId="NoList212311">
    <w:name w:val="No List212311"/>
    <w:next w:val="Aucuneliste"/>
    <w:uiPriority w:val="99"/>
    <w:semiHidden/>
    <w:unhideWhenUsed/>
    <w:rsid w:val="000A0DC7"/>
  </w:style>
  <w:style w:type="numbering" w:customStyle="1" w:styleId="OPSOM12311">
    <w:name w:val="OPSOM12311"/>
    <w:basedOn w:val="Aucuneliste"/>
    <w:rsid w:val="000A0DC7"/>
  </w:style>
  <w:style w:type="numbering" w:customStyle="1" w:styleId="OPSOMNR12311">
    <w:name w:val="OPSOMNR12311"/>
    <w:rsid w:val="000A0DC7"/>
  </w:style>
  <w:style w:type="numbering" w:customStyle="1" w:styleId="Listeactuelle112311">
    <w:name w:val="Liste actuelle112311"/>
    <w:uiPriority w:val="99"/>
    <w:rsid w:val="000A0DC7"/>
  </w:style>
  <w:style w:type="numbering" w:customStyle="1" w:styleId="Listeactuelle212311">
    <w:name w:val="Liste actuelle212311"/>
    <w:uiPriority w:val="99"/>
    <w:rsid w:val="000A0DC7"/>
  </w:style>
  <w:style w:type="numbering" w:customStyle="1" w:styleId="Aucuneliste21311">
    <w:name w:val="Aucune liste21311"/>
    <w:next w:val="Aucuneliste"/>
    <w:uiPriority w:val="99"/>
    <w:semiHidden/>
    <w:unhideWhenUsed/>
    <w:rsid w:val="000A0DC7"/>
  </w:style>
  <w:style w:type="numbering" w:customStyle="1" w:styleId="NoList1111311">
    <w:name w:val="No List1111311"/>
    <w:next w:val="Aucuneliste"/>
    <w:semiHidden/>
    <w:rsid w:val="000A0DC7"/>
  </w:style>
  <w:style w:type="numbering" w:customStyle="1" w:styleId="NoList2111311">
    <w:name w:val="No List2111311"/>
    <w:next w:val="Aucuneliste"/>
    <w:uiPriority w:val="99"/>
    <w:semiHidden/>
    <w:unhideWhenUsed/>
    <w:rsid w:val="000A0DC7"/>
  </w:style>
  <w:style w:type="numbering" w:customStyle="1" w:styleId="OPSOM111312">
    <w:name w:val="OPSOM111312"/>
    <w:basedOn w:val="Aucuneliste"/>
    <w:rsid w:val="000A0DC7"/>
  </w:style>
  <w:style w:type="numbering" w:customStyle="1" w:styleId="OPSOMNR111312">
    <w:name w:val="OPSOMNR111312"/>
    <w:rsid w:val="000A0DC7"/>
  </w:style>
  <w:style w:type="numbering" w:customStyle="1" w:styleId="Listeactuelle1111312">
    <w:name w:val="Liste actuelle1111312"/>
    <w:uiPriority w:val="99"/>
    <w:rsid w:val="000A0DC7"/>
  </w:style>
  <w:style w:type="numbering" w:customStyle="1" w:styleId="Listeactuelle2111312">
    <w:name w:val="Liste actuelle2111312"/>
    <w:uiPriority w:val="99"/>
    <w:rsid w:val="000A0DC7"/>
  </w:style>
  <w:style w:type="numbering" w:customStyle="1" w:styleId="Aucuneliste4311">
    <w:name w:val="Aucune liste4311"/>
    <w:next w:val="Aucuneliste"/>
    <w:uiPriority w:val="99"/>
    <w:semiHidden/>
    <w:unhideWhenUsed/>
    <w:rsid w:val="000A0DC7"/>
  </w:style>
  <w:style w:type="numbering" w:customStyle="1" w:styleId="Aucuneliste1111112111">
    <w:name w:val="Aucune liste1111112111"/>
    <w:next w:val="Aucuneliste"/>
    <w:uiPriority w:val="99"/>
    <w:semiHidden/>
    <w:unhideWhenUsed/>
    <w:rsid w:val="000A0DC7"/>
  </w:style>
  <w:style w:type="numbering" w:customStyle="1" w:styleId="Aucuneliste5211">
    <w:name w:val="Aucune liste5211"/>
    <w:next w:val="Aucuneliste"/>
    <w:uiPriority w:val="99"/>
    <w:semiHidden/>
    <w:unhideWhenUsed/>
    <w:rsid w:val="000A0DC7"/>
  </w:style>
  <w:style w:type="numbering" w:customStyle="1" w:styleId="Aucuneliste13211">
    <w:name w:val="Aucune liste13211"/>
    <w:next w:val="Aucuneliste"/>
    <w:uiPriority w:val="99"/>
    <w:semiHidden/>
    <w:unhideWhenUsed/>
    <w:rsid w:val="000A0DC7"/>
  </w:style>
  <w:style w:type="numbering" w:customStyle="1" w:styleId="NoList13211">
    <w:name w:val="No List13211"/>
    <w:next w:val="Aucuneliste"/>
    <w:semiHidden/>
    <w:rsid w:val="000A0DC7"/>
  </w:style>
  <w:style w:type="numbering" w:customStyle="1" w:styleId="NoList23211">
    <w:name w:val="No List23211"/>
    <w:next w:val="Aucuneliste"/>
    <w:uiPriority w:val="99"/>
    <w:semiHidden/>
    <w:unhideWhenUsed/>
    <w:rsid w:val="000A0DC7"/>
  </w:style>
  <w:style w:type="numbering" w:customStyle="1" w:styleId="OPSOM3211">
    <w:name w:val="OPSOM3211"/>
    <w:basedOn w:val="Aucuneliste"/>
    <w:rsid w:val="000A0DC7"/>
  </w:style>
  <w:style w:type="numbering" w:customStyle="1" w:styleId="OPSOMNR3211">
    <w:name w:val="OPSOMNR3211"/>
    <w:rsid w:val="000A0DC7"/>
  </w:style>
  <w:style w:type="numbering" w:customStyle="1" w:styleId="Listeactuelle13211">
    <w:name w:val="Liste actuelle13211"/>
    <w:uiPriority w:val="99"/>
    <w:rsid w:val="000A0DC7"/>
  </w:style>
  <w:style w:type="numbering" w:customStyle="1" w:styleId="Listeactuelle23211">
    <w:name w:val="Liste actuelle23211"/>
    <w:uiPriority w:val="99"/>
    <w:rsid w:val="000A0DC7"/>
  </w:style>
  <w:style w:type="numbering" w:customStyle="1" w:styleId="Aucuneliste112211">
    <w:name w:val="Aucune liste112211"/>
    <w:next w:val="Aucuneliste"/>
    <w:uiPriority w:val="99"/>
    <w:semiHidden/>
    <w:unhideWhenUsed/>
    <w:rsid w:val="000A0DC7"/>
  </w:style>
  <w:style w:type="numbering" w:customStyle="1" w:styleId="Aucuneliste1112211">
    <w:name w:val="Aucune liste1112211"/>
    <w:next w:val="Aucuneliste"/>
    <w:uiPriority w:val="99"/>
    <w:semiHidden/>
    <w:unhideWhenUsed/>
    <w:rsid w:val="000A0DC7"/>
  </w:style>
  <w:style w:type="numbering" w:customStyle="1" w:styleId="NoList113211">
    <w:name w:val="No List113211"/>
    <w:next w:val="Aucuneliste"/>
    <w:semiHidden/>
    <w:rsid w:val="000A0DC7"/>
  </w:style>
  <w:style w:type="numbering" w:customStyle="1" w:styleId="NoList213211">
    <w:name w:val="No List213211"/>
    <w:next w:val="Aucuneliste"/>
    <w:uiPriority w:val="99"/>
    <w:semiHidden/>
    <w:unhideWhenUsed/>
    <w:rsid w:val="000A0DC7"/>
  </w:style>
  <w:style w:type="numbering" w:customStyle="1" w:styleId="OPSOM13211">
    <w:name w:val="OPSOM13211"/>
    <w:basedOn w:val="Aucuneliste"/>
    <w:rsid w:val="000A0DC7"/>
  </w:style>
  <w:style w:type="numbering" w:customStyle="1" w:styleId="OPSOMNR13211">
    <w:name w:val="OPSOMNR13211"/>
    <w:rsid w:val="000A0DC7"/>
  </w:style>
  <w:style w:type="numbering" w:customStyle="1" w:styleId="Listeactuelle113211">
    <w:name w:val="Liste actuelle113211"/>
    <w:uiPriority w:val="99"/>
    <w:rsid w:val="000A0DC7"/>
  </w:style>
  <w:style w:type="numbering" w:customStyle="1" w:styleId="Listeactuelle213211">
    <w:name w:val="Liste actuelle213211"/>
    <w:uiPriority w:val="99"/>
    <w:rsid w:val="000A0DC7"/>
  </w:style>
  <w:style w:type="numbering" w:customStyle="1" w:styleId="Aucuneliste22211">
    <w:name w:val="Aucune liste22211"/>
    <w:next w:val="Aucuneliste"/>
    <w:uiPriority w:val="99"/>
    <w:semiHidden/>
    <w:unhideWhenUsed/>
    <w:rsid w:val="000A0DC7"/>
  </w:style>
  <w:style w:type="numbering" w:customStyle="1" w:styleId="NoList1112211">
    <w:name w:val="No List1112211"/>
    <w:next w:val="Aucuneliste"/>
    <w:semiHidden/>
    <w:rsid w:val="000A0DC7"/>
  </w:style>
  <w:style w:type="numbering" w:customStyle="1" w:styleId="NoList2112211">
    <w:name w:val="No List2112211"/>
    <w:next w:val="Aucuneliste"/>
    <w:uiPriority w:val="99"/>
    <w:semiHidden/>
    <w:unhideWhenUsed/>
    <w:rsid w:val="000A0DC7"/>
  </w:style>
  <w:style w:type="numbering" w:customStyle="1" w:styleId="OPSOM112211">
    <w:name w:val="OPSOM112211"/>
    <w:basedOn w:val="Aucuneliste"/>
    <w:rsid w:val="000A0DC7"/>
  </w:style>
  <w:style w:type="numbering" w:customStyle="1" w:styleId="OPSOMNR112211">
    <w:name w:val="OPSOMNR112211"/>
    <w:rsid w:val="000A0DC7"/>
  </w:style>
  <w:style w:type="numbering" w:customStyle="1" w:styleId="Listeactuelle1112211">
    <w:name w:val="Liste actuelle1112211"/>
    <w:uiPriority w:val="99"/>
    <w:rsid w:val="000A0DC7"/>
  </w:style>
  <w:style w:type="numbering" w:customStyle="1" w:styleId="Listeactuelle2112211">
    <w:name w:val="Liste actuelle2112211"/>
    <w:uiPriority w:val="99"/>
    <w:rsid w:val="000A0DC7"/>
  </w:style>
  <w:style w:type="numbering" w:customStyle="1" w:styleId="Aucuneliste31211">
    <w:name w:val="Aucune liste31211"/>
    <w:next w:val="Aucuneliste"/>
    <w:uiPriority w:val="99"/>
    <w:semiHidden/>
    <w:unhideWhenUsed/>
    <w:rsid w:val="000A0DC7"/>
  </w:style>
  <w:style w:type="numbering" w:customStyle="1" w:styleId="Aucuneliste121211">
    <w:name w:val="Aucune liste121211"/>
    <w:next w:val="Aucuneliste"/>
    <w:uiPriority w:val="99"/>
    <w:semiHidden/>
    <w:unhideWhenUsed/>
    <w:rsid w:val="000A0DC7"/>
  </w:style>
  <w:style w:type="numbering" w:customStyle="1" w:styleId="NoList121211">
    <w:name w:val="No List121211"/>
    <w:next w:val="Aucuneliste"/>
    <w:semiHidden/>
    <w:rsid w:val="000A0DC7"/>
  </w:style>
  <w:style w:type="numbering" w:customStyle="1" w:styleId="NoList221211">
    <w:name w:val="No List221211"/>
    <w:next w:val="Aucuneliste"/>
    <w:uiPriority w:val="99"/>
    <w:semiHidden/>
    <w:unhideWhenUsed/>
    <w:rsid w:val="000A0DC7"/>
  </w:style>
  <w:style w:type="numbering" w:customStyle="1" w:styleId="OPSOM21211">
    <w:name w:val="OPSOM21211"/>
    <w:basedOn w:val="Aucuneliste"/>
    <w:rsid w:val="000A0DC7"/>
  </w:style>
  <w:style w:type="numbering" w:customStyle="1" w:styleId="OPSOMNR21211">
    <w:name w:val="OPSOMNR21211"/>
    <w:rsid w:val="000A0DC7"/>
  </w:style>
  <w:style w:type="numbering" w:customStyle="1" w:styleId="Listeactuelle121211">
    <w:name w:val="Liste actuelle121211"/>
    <w:uiPriority w:val="99"/>
    <w:rsid w:val="000A0DC7"/>
  </w:style>
  <w:style w:type="numbering" w:customStyle="1" w:styleId="Listeactuelle221211">
    <w:name w:val="Liste actuelle221211"/>
    <w:uiPriority w:val="99"/>
    <w:rsid w:val="000A0DC7"/>
  </w:style>
  <w:style w:type="numbering" w:customStyle="1" w:styleId="Aucuneliste11112211">
    <w:name w:val="Aucune liste11112211"/>
    <w:next w:val="Aucuneliste"/>
    <w:uiPriority w:val="99"/>
    <w:semiHidden/>
    <w:unhideWhenUsed/>
    <w:rsid w:val="000A0DC7"/>
  </w:style>
  <w:style w:type="numbering" w:customStyle="1" w:styleId="Aucuneliste1111111211">
    <w:name w:val="Aucune liste1111111211"/>
    <w:next w:val="Aucuneliste"/>
    <w:uiPriority w:val="99"/>
    <w:semiHidden/>
    <w:unhideWhenUsed/>
    <w:rsid w:val="000A0DC7"/>
  </w:style>
  <w:style w:type="numbering" w:customStyle="1" w:styleId="NoList1121211">
    <w:name w:val="No List1121211"/>
    <w:next w:val="Aucuneliste"/>
    <w:semiHidden/>
    <w:rsid w:val="000A0DC7"/>
  </w:style>
  <w:style w:type="numbering" w:customStyle="1" w:styleId="NoList2121211">
    <w:name w:val="No List2121211"/>
    <w:next w:val="Aucuneliste"/>
    <w:uiPriority w:val="99"/>
    <w:semiHidden/>
    <w:unhideWhenUsed/>
    <w:rsid w:val="000A0DC7"/>
  </w:style>
  <w:style w:type="numbering" w:customStyle="1" w:styleId="OPSOM121211">
    <w:name w:val="OPSOM121211"/>
    <w:basedOn w:val="Aucuneliste"/>
    <w:rsid w:val="000A0DC7"/>
  </w:style>
  <w:style w:type="numbering" w:customStyle="1" w:styleId="OPSOMNR121211">
    <w:name w:val="OPSOMNR121211"/>
    <w:rsid w:val="000A0DC7"/>
  </w:style>
  <w:style w:type="numbering" w:customStyle="1" w:styleId="Listeactuelle1121211">
    <w:name w:val="Liste actuelle1121211"/>
    <w:uiPriority w:val="99"/>
    <w:rsid w:val="000A0DC7"/>
  </w:style>
  <w:style w:type="numbering" w:customStyle="1" w:styleId="Listeactuelle2121211">
    <w:name w:val="Liste actuelle2121211"/>
    <w:uiPriority w:val="99"/>
    <w:rsid w:val="000A0DC7"/>
  </w:style>
  <w:style w:type="numbering" w:customStyle="1" w:styleId="Aucuneliste211211">
    <w:name w:val="Aucune liste211211"/>
    <w:next w:val="Aucuneliste"/>
    <w:uiPriority w:val="99"/>
    <w:semiHidden/>
    <w:unhideWhenUsed/>
    <w:rsid w:val="000A0DC7"/>
  </w:style>
  <w:style w:type="numbering" w:customStyle="1" w:styleId="NoList11111211">
    <w:name w:val="No List11111211"/>
    <w:next w:val="Aucuneliste"/>
    <w:semiHidden/>
    <w:rsid w:val="000A0DC7"/>
  </w:style>
  <w:style w:type="numbering" w:customStyle="1" w:styleId="NoList21111211">
    <w:name w:val="No List21111211"/>
    <w:next w:val="Aucuneliste"/>
    <w:uiPriority w:val="99"/>
    <w:semiHidden/>
    <w:unhideWhenUsed/>
    <w:rsid w:val="000A0DC7"/>
  </w:style>
  <w:style w:type="numbering" w:customStyle="1" w:styleId="OPSOM1111211">
    <w:name w:val="OPSOM1111211"/>
    <w:basedOn w:val="Aucuneliste"/>
    <w:rsid w:val="000A0DC7"/>
  </w:style>
  <w:style w:type="numbering" w:customStyle="1" w:styleId="OPSOMNR1111211">
    <w:name w:val="OPSOMNR1111211"/>
    <w:rsid w:val="000A0DC7"/>
  </w:style>
  <w:style w:type="numbering" w:customStyle="1" w:styleId="Listeactuelle11111211">
    <w:name w:val="Liste actuelle11111211"/>
    <w:uiPriority w:val="99"/>
    <w:rsid w:val="000A0DC7"/>
  </w:style>
  <w:style w:type="numbering" w:customStyle="1" w:styleId="Listeactuelle21111211">
    <w:name w:val="Liste actuelle21111211"/>
    <w:uiPriority w:val="99"/>
    <w:rsid w:val="000A0DC7"/>
  </w:style>
  <w:style w:type="numbering" w:customStyle="1" w:styleId="Aucuneliste41211">
    <w:name w:val="Aucune liste41211"/>
    <w:next w:val="Aucuneliste"/>
    <w:uiPriority w:val="99"/>
    <w:semiHidden/>
    <w:unhideWhenUsed/>
    <w:rsid w:val="000A0DC7"/>
  </w:style>
  <w:style w:type="numbering" w:customStyle="1" w:styleId="Aucuneliste1111111111111">
    <w:name w:val="Aucune liste1111111111111"/>
    <w:next w:val="Aucuneliste"/>
    <w:uiPriority w:val="99"/>
    <w:semiHidden/>
    <w:unhideWhenUsed/>
    <w:rsid w:val="007F5E92"/>
  </w:style>
  <w:style w:type="character" w:customStyle="1" w:styleId="TextedebullesCar6">
    <w:name w:val="Texte de bulles Car6"/>
    <w:basedOn w:val="Policepardfaut"/>
    <w:uiPriority w:val="99"/>
    <w:semiHidden/>
    <w:rsid w:val="007F5E92"/>
    <w:rPr>
      <w:rFonts w:ascii="Segoe UI" w:hAnsi="Segoe UI" w:cs="Segoe UI"/>
      <w:sz w:val="18"/>
      <w:szCs w:val="18"/>
    </w:rPr>
  </w:style>
  <w:style w:type="character" w:customStyle="1" w:styleId="CommentaireCar6">
    <w:name w:val="Commentaire Car6"/>
    <w:basedOn w:val="Policepardfaut"/>
    <w:uiPriority w:val="99"/>
    <w:semiHidden/>
    <w:rsid w:val="007F5E92"/>
    <w:rPr>
      <w:sz w:val="20"/>
      <w:szCs w:val="20"/>
    </w:rPr>
  </w:style>
  <w:style w:type="character" w:customStyle="1" w:styleId="En-tteCar6">
    <w:name w:val="En-tête Car6"/>
    <w:basedOn w:val="Policepardfaut"/>
    <w:uiPriority w:val="99"/>
    <w:rsid w:val="007F5E92"/>
  </w:style>
  <w:style w:type="character" w:customStyle="1" w:styleId="PieddepageCar6">
    <w:name w:val="Pied de page Car6"/>
    <w:basedOn w:val="Policepardfaut"/>
    <w:uiPriority w:val="99"/>
    <w:rsid w:val="007F5E92"/>
  </w:style>
  <w:style w:type="character" w:customStyle="1" w:styleId="ObjetducommentaireCar6">
    <w:name w:val="Objet du commentaire Car6"/>
    <w:basedOn w:val="CommentaireCar6"/>
    <w:uiPriority w:val="99"/>
    <w:semiHidden/>
    <w:rsid w:val="007F5E92"/>
    <w:rPr>
      <w:sz w:val="20"/>
      <w:szCs w:val="20"/>
    </w:rPr>
  </w:style>
  <w:style w:type="character" w:customStyle="1" w:styleId="Corpsdetexte3Car6">
    <w:name w:val="Corps de texte 3 Car6"/>
    <w:basedOn w:val="Policepardfaut"/>
    <w:uiPriority w:val="99"/>
    <w:semiHidden/>
    <w:rsid w:val="007F5E92"/>
    <w:rPr>
      <w:sz w:val="16"/>
      <w:szCs w:val="16"/>
    </w:rPr>
  </w:style>
  <w:style w:type="character" w:customStyle="1" w:styleId="Retraitcorpsdetexte2Car6">
    <w:name w:val="Retrait corps de texte 2 Car6"/>
    <w:basedOn w:val="Policepardfaut"/>
    <w:uiPriority w:val="99"/>
    <w:semiHidden/>
    <w:rsid w:val="007F5E92"/>
  </w:style>
  <w:style w:type="character" w:customStyle="1" w:styleId="RetraitcorpsdetexteCar6">
    <w:name w:val="Retrait corps de texte Car6"/>
    <w:basedOn w:val="Policepardfaut"/>
    <w:uiPriority w:val="99"/>
    <w:semiHidden/>
    <w:rsid w:val="007F5E9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514851">
      <w:bodyDiv w:val="1"/>
      <w:marLeft w:val="0"/>
      <w:marRight w:val="0"/>
      <w:marTop w:val="0"/>
      <w:marBottom w:val="0"/>
      <w:divBdr>
        <w:top w:val="none" w:sz="0" w:space="0" w:color="auto"/>
        <w:left w:val="none" w:sz="0" w:space="0" w:color="auto"/>
        <w:bottom w:val="none" w:sz="0" w:space="0" w:color="auto"/>
        <w:right w:val="none" w:sz="0" w:space="0" w:color="auto"/>
      </w:divBdr>
    </w:div>
    <w:div w:id="299920960">
      <w:bodyDiv w:val="1"/>
      <w:marLeft w:val="0"/>
      <w:marRight w:val="0"/>
      <w:marTop w:val="0"/>
      <w:marBottom w:val="0"/>
      <w:divBdr>
        <w:top w:val="none" w:sz="0" w:space="0" w:color="auto"/>
        <w:left w:val="none" w:sz="0" w:space="0" w:color="auto"/>
        <w:bottom w:val="none" w:sz="0" w:space="0" w:color="auto"/>
        <w:right w:val="none" w:sz="0" w:space="0" w:color="auto"/>
      </w:divBdr>
    </w:div>
    <w:div w:id="347025431">
      <w:bodyDiv w:val="1"/>
      <w:marLeft w:val="0"/>
      <w:marRight w:val="0"/>
      <w:marTop w:val="0"/>
      <w:marBottom w:val="0"/>
      <w:divBdr>
        <w:top w:val="none" w:sz="0" w:space="0" w:color="auto"/>
        <w:left w:val="none" w:sz="0" w:space="0" w:color="auto"/>
        <w:bottom w:val="none" w:sz="0" w:space="0" w:color="auto"/>
        <w:right w:val="none" w:sz="0" w:space="0" w:color="auto"/>
      </w:divBdr>
    </w:div>
    <w:div w:id="460071935">
      <w:bodyDiv w:val="1"/>
      <w:marLeft w:val="0"/>
      <w:marRight w:val="0"/>
      <w:marTop w:val="0"/>
      <w:marBottom w:val="0"/>
      <w:divBdr>
        <w:top w:val="none" w:sz="0" w:space="0" w:color="auto"/>
        <w:left w:val="none" w:sz="0" w:space="0" w:color="auto"/>
        <w:bottom w:val="none" w:sz="0" w:space="0" w:color="auto"/>
        <w:right w:val="none" w:sz="0" w:space="0" w:color="auto"/>
      </w:divBdr>
    </w:div>
    <w:div w:id="911548850">
      <w:bodyDiv w:val="1"/>
      <w:marLeft w:val="0"/>
      <w:marRight w:val="0"/>
      <w:marTop w:val="0"/>
      <w:marBottom w:val="0"/>
      <w:divBdr>
        <w:top w:val="none" w:sz="0" w:space="0" w:color="auto"/>
        <w:left w:val="none" w:sz="0" w:space="0" w:color="auto"/>
        <w:bottom w:val="none" w:sz="0" w:space="0" w:color="auto"/>
        <w:right w:val="none" w:sz="0" w:space="0" w:color="auto"/>
      </w:divBdr>
    </w:div>
    <w:div w:id="1157695986">
      <w:bodyDiv w:val="1"/>
      <w:marLeft w:val="0"/>
      <w:marRight w:val="0"/>
      <w:marTop w:val="0"/>
      <w:marBottom w:val="0"/>
      <w:divBdr>
        <w:top w:val="none" w:sz="0" w:space="0" w:color="auto"/>
        <w:left w:val="none" w:sz="0" w:space="0" w:color="auto"/>
        <w:bottom w:val="none" w:sz="0" w:space="0" w:color="auto"/>
        <w:right w:val="none" w:sz="0" w:space="0" w:color="auto"/>
      </w:divBdr>
    </w:div>
    <w:div w:id="1218470640">
      <w:bodyDiv w:val="1"/>
      <w:marLeft w:val="0"/>
      <w:marRight w:val="0"/>
      <w:marTop w:val="0"/>
      <w:marBottom w:val="0"/>
      <w:divBdr>
        <w:top w:val="none" w:sz="0" w:space="0" w:color="auto"/>
        <w:left w:val="none" w:sz="0" w:space="0" w:color="auto"/>
        <w:bottom w:val="none" w:sz="0" w:space="0" w:color="auto"/>
        <w:right w:val="none" w:sz="0" w:space="0" w:color="auto"/>
      </w:divBdr>
    </w:div>
    <w:div w:id="1331908432">
      <w:bodyDiv w:val="1"/>
      <w:marLeft w:val="0"/>
      <w:marRight w:val="0"/>
      <w:marTop w:val="0"/>
      <w:marBottom w:val="0"/>
      <w:divBdr>
        <w:top w:val="none" w:sz="0" w:space="0" w:color="auto"/>
        <w:left w:val="none" w:sz="0" w:space="0" w:color="auto"/>
        <w:bottom w:val="none" w:sz="0" w:space="0" w:color="auto"/>
        <w:right w:val="none" w:sz="0" w:space="0" w:color="auto"/>
      </w:divBdr>
    </w:div>
    <w:div w:id="1382172592">
      <w:bodyDiv w:val="1"/>
      <w:marLeft w:val="0"/>
      <w:marRight w:val="0"/>
      <w:marTop w:val="0"/>
      <w:marBottom w:val="0"/>
      <w:divBdr>
        <w:top w:val="none" w:sz="0" w:space="0" w:color="auto"/>
        <w:left w:val="none" w:sz="0" w:space="0" w:color="auto"/>
        <w:bottom w:val="none" w:sz="0" w:space="0" w:color="auto"/>
        <w:right w:val="none" w:sz="0" w:space="0" w:color="auto"/>
      </w:divBdr>
    </w:div>
    <w:div w:id="1706444867">
      <w:bodyDiv w:val="1"/>
      <w:marLeft w:val="0"/>
      <w:marRight w:val="0"/>
      <w:marTop w:val="0"/>
      <w:marBottom w:val="0"/>
      <w:divBdr>
        <w:top w:val="none" w:sz="0" w:space="0" w:color="auto"/>
        <w:left w:val="none" w:sz="0" w:space="0" w:color="auto"/>
        <w:bottom w:val="none" w:sz="0" w:space="0" w:color="auto"/>
        <w:right w:val="none" w:sz="0" w:space="0" w:color="auto"/>
      </w:divBdr>
    </w:div>
    <w:div w:id="1782146279">
      <w:bodyDiv w:val="1"/>
      <w:marLeft w:val="0"/>
      <w:marRight w:val="0"/>
      <w:marTop w:val="0"/>
      <w:marBottom w:val="0"/>
      <w:divBdr>
        <w:top w:val="none" w:sz="0" w:space="0" w:color="auto"/>
        <w:left w:val="none" w:sz="0" w:space="0" w:color="auto"/>
        <w:bottom w:val="none" w:sz="0" w:space="0" w:color="auto"/>
        <w:right w:val="none" w:sz="0" w:space="0" w:color="auto"/>
      </w:divBdr>
    </w:div>
    <w:div w:id="1858545842">
      <w:bodyDiv w:val="1"/>
      <w:marLeft w:val="0"/>
      <w:marRight w:val="0"/>
      <w:marTop w:val="0"/>
      <w:marBottom w:val="0"/>
      <w:divBdr>
        <w:top w:val="none" w:sz="0" w:space="0" w:color="auto"/>
        <w:left w:val="none" w:sz="0" w:space="0" w:color="auto"/>
        <w:bottom w:val="none" w:sz="0" w:space="0" w:color="auto"/>
        <w:right w:val="none" w:sz="0" w:space="0" w:color="auto"/>
      </w:divBdr>
      <w:divsChild>
        <w:div w:id="2094741758">
          <w:marLeft w:val="0"/>
          <w:marRight w:val="0"/>
          <w:marTop w:val="0"/>
          <w:marBottom w:val="0"/>
          <w:divBdr>
            <w:top w:val="none" w:sz="0" w:space="0" w:color="auto"/>
            <w:left w:val="none" w:sz="0" w:space="0" w:color="auto"/>
            <w:bottom w:val="none" w:sz="0" w:space="0" w:color="auto"/>
            <w:right w:val="none" w:sz="0" w:space="0" w:color="auto"/>
          </w:divBdr>
        </w:div>
      </w:divsChild>
    </w:div>
    <w:div w:id="212680179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image" Target="media/image98.png"/><Relationship Id="rId21" Type="http://schemas.openxmlformats.org/officeDocument/2006/relationships/image" Target="media/image6.wmf"/><Relationship Id="rId63" Type="http://schemas.openxmlformats.org/officeDocument/2006/relationships/image" Target="media/image44.png"/><Relationship Id="rId159" Type="http://schemas.openxmlformats.org/officeDocument/2006/relationships/footer" Target="footer5.xml"/><Relationship Id="rId170" Type="http://schemas.openxmlformats.org/officeDocument/2006/relationships/image" Target="media/image145.png"/><Relationship Id="rId226" Type="http://schemas.openxmlformats.org/officeDocument/2006/relationships/oleObject" Target="embeddings/oleObject13.bin"/><Relationship Id="rId268" Type="http://schemas.openxmlformats.org/officeDocument/2006/relationships/image" Target="media/image230.png"/><Relationship Id="rId32" Type="http://schemas.openxmlformats.org/officeDocument/2006/relationships/image" Target="media/image16.png"/><Relationship Id="rId74" Type="http://schemas.openxmlformats.org/officeDocument/2006/relationships/image" Target="media/image55.png"/><Relationship Id="rId128" Type="http://schemas.openxmlformats.org/officeDocument/2006/relationships/image" Target="media/image109.png"/><Relationship Id="rId5" Type="http://schemas.openxmlformats.org/officeDocument/2006/relationships/customXml" Target="../customXml/item5.xml"/><Relationship Id="rId181" Type="http://schemas.openxmlformats.org/officeDocument/2006/relationships/image" Target="media/image153.png"/><Relationship Id="rId237" Type="http://schemas.openxmlformats.org/officeDocument/2006/relationships/image" Target="media/image199.png"/><Relationship Id="rId279" Type="http://schemas.openxmlformats.org/officeDocument/2006/relationships/image" Target="media/image241.png"/><Relationship Id="rId43" Type="http://schemas.openxmlformats.org/officeDocument/2006/relationships/image" Target="media/image25.emf"/><Relationship Id="rId139" Type="http://schemas.openxmlformats.org/officeDocument/2006/relationships/image" Target="media/image120.png"/><Relationship Id="rId85" Type="http://schemas.openxmlformats.org/officeDocument/2006/relationships/image" Target="media/image66.png"/><Relationship Id="rId150" Type="http://schemas.openxmlformats.org/officeDocument/2006/relationships/image" Target="media/image131.png"/><Relationship Id="rId171" Type="http://schemas.openxmlformats.org/officeDocument/2006/relationships/image" Target="media/image146.png"/><Relationship Id="rId192" Type="http://schemas.openxmlformats.org/officeDocument/2006/relationships/image" Target="media/image162.gif"/><Relationship Id="rId206" Type="http://schemas.openxmlformats.org/officeDocument/2006/relationships/image" Target="media/image175.gif"/><Relationship Id="rId227" Type="http://schemas.openxmlformats.org/officeDocument/2006/relationships/image" Target="media/image194.png"/><Relationship Id="rId248" Type="http://schemas.openxmlformats.org/officeDocument/2006/relationships/image" Target="media/image210.png"/><Relationship Id="rId269" Type="http://schemas.openxmlformats.org/officeDocument/2006/relationships/image" Target="media/image231.PNG"/><Relationship Id="rId12" Type="http://schemas.openxmlformats.org/officeDocument/2006/relationships/header" Target="header1.xml"/><Relationship Id="rId33" Type="http://schemas.openxmlformats.org/officeDocument/2006/relationships/image" Target="media/image17.png"/><Relationship Id="rId108" Type="http://schemas.openxmlformats.org/officeDocument/2006/relationships/image" Target="media/image89.png"/><Relationship Id="rId129" Type="http://schemas.openxmlformats.org/officeDocument/2006/relationships/image" Target="media/image110.png"/><Relationship Id="rId280" Type="http://schemas.openxmlformats.org/officeDocument/2006/relationships/image" Target="media/image242.png"/><Relationship Id="rId54" Type="http://schemas.openxmlformats.org/officeDocument/2006/relationships/image" Target="media/image35.png"/><Relationship Id="rId75" Type="http://schemas.openxmlformats.org/officeDocument/2006/relationships/image" Target="media/image56.png"/><Relationship Id="rId96" Type="http://schemas.openxmlformats.org/officeDocument/2006/relationships/image" Target="media/image77.png"/><Relationship Id="rId140" Type="http://schemas.openxmlformats.org/officeDocument/2006/relationships/image" Target="media/image121.png"/><Relationship Id="rId161" Type="http://schemas.openxmlformats.org/officeDocument/2006/relationships/image" Target="media/image140.png"/><Relationship Id="rId182" Type="http://schemas.openxmlformats.org/officeDocument/2006/relationships/image" Target="media/image154.wmf"/><Relationship Id="rId217" Type="http://schemas.openxmlformats.org/officeDocument/2006/relationships/image" Target="media/image186.wmf"/><Relationship Id="rId6" Type="http://schemas.openxmlformats.org/officeDocument/2006/relationships/numbering" Target="numbering.xml"/><Relationship Id="rId238" Type="http://schemas.openxmlformats.org/officeDocument/2006/relationships/image" Target="media/image200.png"/><Relationship Id="rId259" Type="http://schemas.openxmlformats.org/officeDocument/2006/relationships/image" Target="media/image221.png"/><Relationship Id="rId23" Type="http://schemas.openxmlformats.org/officeDocument/2006/relationships/image" Target="media/image7.png"/><Relationship Id="rId119" Type="http://schemas.openxmlformats.org/officeDocument/2006/relationships/image" Target="media/image100.png"/><Relationship Id="rId270" Type="http://schemas.openxmlformats.org/officeDocument/2006/relationships/image" Target="media/image232.png"/><Relationship Id="rId44" Type="http://schemas.openxmlformats.org/officeDocument/2006/relationships/oleObject" Target="embeddings/oleObject4.bin"/><Relationship Id="rId65" Type="http://schemas.openxmlformats.org/officeDocument/2006/relationships/image" Target="media/image46.png"/><Relationship Id="rId86" Type="http://schemas.openxmlformats.org/officeDocument/2006/relationships/image" Target="media/image67.png"/><Relationship Id="rId130" Type="http://schemas.openxmlformats.org/officeDocument/2006/relationships/image" Target="media/image111.png"/><Relationship Id="rId151" Type="http://schemas.openxmlformats.org/officeDocument/2006/relationships/image" Target="media/image132.png"/><Relationship Id="rId172" Type="http://schemas.openxmlformats.org/officeDocument/2006/relationships/image" Target="media/image147.png"/><Relationship Id="rId193" Type="http://schemas.openxmlformats.org/officeDocument/2006/relationships/image" Target="media/image163.gif"/><Relationship Id="rId207" Type="http://schemas.openxmlformats.org/officeDocument/2006/relationships/image" Target="media/image176.gif"/><Relationship Id="rId228" Type="http://schemas.openxmlformats.org/officeDocument/2006/relationships/image" Target="media/image195.png"/><Relationship Id="rId249" Type="http://schemas.openxmlformats.org/officeDocument/2006/relationships/image" Target="media/image211.png"/><Relationship Id="rId13" Type="http://schemas.openxmlformats.org/officeDocument/2006/relationships/footer" Target="footer1.xml"/><Relationship Id="rId109" Type="http://schemas.openxmlformats.org/officeDocument/2006/relationships/image" Target="media/image90.png"/><Relationship Id="rId260" Type="http://schemas.openxmlformats.org/officeDocument/2006/relationships/image" Target="media/image222.png"/><Relationship Id="rId281" Type="http://schemas.openxmlformats.org/officeDocument/2006/relationships/image" Target="media/image243.gif"/><Relationship Id="rId34" Type="http://schemas.openxmlformats.org/officeDocument/2006/relationships/image" Target="media/image18.png"/><Relationship Id="rId55" Type="http://schemas.openxmlformats.org/officeDocument/2006/relationships/image" Target="media/image36.png"/><Relationship Id="rId76" Type="http://schemas.openxmlformats.org/officeDocument/2006/relationships/image" Target="media/image57.png"/><Relationship Id="rId97" Type="http://schemas.openxmlformats.org/officeDocument/2006/relationships/image" Target="media/image78.png"/><Relationship Id="rId120" Type="http://schemas.openxmlformats.org/officeDocument/2006/relationships/image" Target="media/image101.png"/><Relationship Id="rId141" Type="http://schemas.openxmlformats.org/officeDocument/2006/relationships/image" Target="media/image122.png"/><Relationship Id="rId7" Type="http://schemas.openxmlformats.org/officeDocument/2006/relationships/styles" Target="styles.xml"/><Relationship Id="rId162" Type="http://schemas.openxmlformats.org/officeDocument/2006/relationships/image" Target="media/image141.png"/><Relationship Id="rId183" Type="http://schemas.openxmlformats.org/officeDocument/2006/relationships/oleObject" Target="embeddings/oleObject10.bin"/><Relationship Id="rId218" Type="http://schemas.openxmlformats.org/officeDocument/2006/relationships/oleObject" Target="embeddings/oleObject12.bin"/><Relationship Id="rId239" Type="http://schemas.openxmlformats.org/officeDocument/2006/relationships/image" Target="media/image201.png"/><Relationship Id="rId250" Type="http://schemas.openxmlformats.org/officeDocument/2006/relationships/image" Target="media/image212.png"/><Relationship Id="rId271" Type="http://schemas.openxmlformats.org/officeDocument/2006/relationships/image" Target="media/image233.png"/><Relationship Id="rId24" Type="http://schemas.openxmlformats.org/officeDocument/2006/relationships/image" Target="media/image8.png"/><Relationship Id="rId45" Type="http://schemas.openxmlformats.org/officeDocument/2006/relationships/image" Target="media/image26.png"/><Relationship Id="rId66" Type="http://schemas.openxmlformats.org/officeDocument/2006/relationships/image" Target="media/image47.png"/><Relationship Id="rId87" Type="http://schemas.openxmlformats.org/officeDocument/2006/relationships/image" Target="media/image68.png"/><Relationship Id="rId110" Type="http://schemas.openxmlformats.org/officeDocument/2006/relationships/image" Target="media/image91.png"/><Relationship Id="rId131" Type="http://schemas.openxmlformats.org/officeDocument/2006/relationships/image" Target="media/image112.png"/><Relationship Id="rId152" Type="http://schemas.openxmlformats.org/officeDocument/2006/relationships/image" Target="media/image133.png"/><Relationship Id="rId173" Type="http://schemas.openxmlformats.org/officeDocument/2006/relationships/image" Target="media/image148.wmf"/><Relationship Id="rId194" Type="http://schemas.openxmlformats.org/officeDocument/2006/relationships/image" Target="media/image164.gif"/><Relationship Id="rId208" Type="http://schemas.openxmlformats.org/officeDocument/2006/relationships/image" Target="media/image177.gif"/><Relationship Id="rId229" Type="http://schemas.openxmlformats.org/officeDocument/2006/relationships/image" Target="media/image196.wmf"/><Relationship Id="rId240" Type="http://schemas.openxmlformats.org/officeDocument/2006/relationships/image" Target="media/image202.png"/><Relationship Id="rId261" Type="http://schemas.openxmlformats.org/officeDocument/2006/relationships/image" Target="media/image223.png"/><Relationship Id="rId14" Type="http://schemas.openxmlformats.org/officeDocument/2006/relationships/footer" Target="footer2.xml"/><Relationship Id="rId35" Type="http://schemas.openxmlformats.org/officeDocument/2006/relationships/image" Target="media/image19.png"/><Relationship Id="rId56" Type="http://schemas.openxmlformats.org/officeDocument/2006/relationships/image" Target="media/image37.png"/><Relationship Id="rId77" Type="http://schemas.openxmlformats.org/officeDocument/2006/relationships/image" Target="media/image58.png"/><Relationship Id="rId100" Type="http://schemas.openxmlformats.org/officeDocument/2006/relationships/image" Target="media/image81.png"/><Relationship Id="rId282" Type="http://schemas.openxmlformats.org/officeDocument/2006/relationships/footer" Target="footer13.xml"/><Relationship Id="rId8" Type="http://schemas.openxmlformats.org/officeDocument/2006/relationships/settings" Target="settings.xml"/><Relationship Id="rId98" Type="http://schemas.openxmlformats.org/officeDocument/2006/relationships/image" Target="media/image79.png"/><Relationship Id="rId121" Type="http://schemas.openxmlformats.org/officeDocument/2006/relationships/image" Target="media/image102.png"/><Relationship Id="rId142" Type="http://schemas.openxmlformats.org/officeDocument/2006/relationships/image" Target="media/image123.png"/><Relationship Id="rId163" Type="http://schemas.openxmlformats.org/officeDocument/2006/relationships/image" Target="media/image142.png"/><Relationship Id="rId184" Type="http://schemas.openxmlformats.org/officeDocument/2006/relationships/image" Target="media/image155.png"/><Relationship Id="rId219" Type="http://schemas.openxmlformats.org/officeDocument/2006/relationships/image" Target="media/image187.gif"/><Relationship Id="rId230" Type="http://schemas.openxmlformats.org/officeDocument/2006/relationships/oleObject" Target="embeddings/oleObject14.bin"/><Relationship Id="rId251" Type="http://schemas.openxmlformats.org/officeDocument/2006/relationships/image" Target="media/image213.png"/><Relationship Id="rId25" Type="http://schemas.openxmlformats.org/officeDocument/2006/relationships/image" Target="media/image9.gif"/><Relationship Id="rId46" Type="http://schemas.openxmlformats.org/officeDocument/2006/relationships/image" Target="media/image27.png"/><Relationship Id="rId67" Type="http://schemas.openxmlformats.org/officeDocument/2006/relationships/image" Target="media/image48.png"/><Relationship Id="rId272" Type="http://schemas.openxmlformats.org/officeDocument/2006/relationships/image" Target="media/image234.png"/><Relationship Id="rId88" Type="http://schemas.openxmlformats.org/officeDocument/2006/relationships/image" Target="media/image69.png"/><Relationship Id="rId111" Type="http://schemas.openxmlformats.org/officeDocument/2006/relationships/image" Target="media/image92.png"/><Relationship Id="rId132" Type="http://schemas.openxmlformats.org/officeDocument/2006/relationships/image" Target="media/image113.png"/><Relationship Id="rId153" Type="http://schemas.openxmlformats.org/officeDocument/2006/relationships/image" Target="media/image134.png"/><Relationship Id="rId174" Type="http://schemas.openxmlformats.org/officeDocument/2006/relationships/oleObject" Target="embeddings/oleObject7.bin"/><Relationship Id="rId195" Type="http://schemas.openxmlformats.org/officeDocument/2006/relationships/image" Target="media/image165.gif"/><Relationship Id="rId209" Type="http://schemas.openxmlformats.org/officeDocument/2006/relationships/image" Target="media/image178.gif"/><Relationship Id="rId220" Type="http://schemas.openxmlformats.org/officeDocument/2006/relationships/image" Target="media/image188.gif"/><Relationship Id="rId241" Type="http://schemas.openxmlformats.org/officeDocument/2006/relationships/image" Target="media/image203.png"/><Relationship Id="rId15" Type="http://schemas.openxmlformats.org/officeDocument/2006/relationships/footer" Target="footer3.xml"/><Relationship Id="rId36" Type="http://schemas.openxmlformats.org/officeDocument/2006/relationships/image" Target="media/image20.gif"/><Relationship Id="rId57" Type="http://schemas.openxmlformats.org/officeDocument/2006/relationships/image" Target="media/image38.png"/><Relationship Id="rId262" Type="http://schemas.openxmlformats.org/officeDocument/2006/relationships/image" Target="media/image224.png"/><Relationship Id="rId283" Type="http://schemas.openxmlformats.org/officeDocument/2006/relationships/image" Target="media/image244.png"/><Relationship Id="rId78" Type="http://schemas.openxmlformats.org/officeDocument/2006/relationships/image" Target="media/image59.png"/><Relationship Id="rId99" Type="http://schemas.openxmlformats.org/officeDocument/2006/relationships/image" Target="media/image80.png"/><Relationship Id="rId101" Type="http://schemas.openxmlformats.org/officeDocument/2006/relationships/image" Target="media/image82.png"/><Relationship Id="rId122" Type="http://schemas.openxmlformats.org/officeDocument/2006/relationships/image" Target="media/image103.png"/><Relationship Id="rId143" Type="http://schemas.openxmlformats.org/officeDocument/2006/relationships/image" Target="media/image124.png"/><Relationship Id="rId164" Type="http://schemas.openxmlformats.org/officeDocument/2006/relationships/footer" Target="footer6.xml"/><Relationship Id="rId185" Type="http://schemas.openxmlformats.org/officeDocument/2006/relationships/image" Target="media/image156.png"/><Relationship Id="rId9" Type="http://schemas.openxmlformats.org/officeDocument/2006/relationships/webSettings" Target="webSettings.xml"/><Relationship Id="rId210" Type="http://schemas.openxmlformats.org/officeDocument/2006/relationships/image" Target="media/image179.gif"/><Relationship Id="rId26" Type="http://schemas.openxmlformats.org/officeDocument/2006/relationships/image" Target="media/image10.gif"/><Relationship Id="rId231" Type="http://schemas.openxmlformats.org/officeDocument/2006/relationships/image" Target="media/image197.png"/><Relationship Id="rId252" Type="http://schemas.openxmlformats.org/officeDocument/2006/relationships/image" Target="media/image214.png"/><Relationship Id="rId273" Type="http://schemas.openxmlformats.org/officeDocument/2006/relationships/image" Target="media/image235.gif"/><Relationship Id="rId47" Type="http://schemas.openxmlformats.org/officeDocument/2006/relationships/image" Target="media/image28.png"/><Relationship Id="rId68" Type="http://schemas.openxmlformats.org/officeDocument/2006/relationships/image" Target="media/image49.png"/><Relationship Id="rId89" Type="http://schemas.openxmlformats.org/officeDocument/2006/relationships/image" Target="media/image70.png"/><Relationship Id="rId112" Type="http://schemas.openxmlformats.org/officeDocument/2006/relationships/image" Target="media/image93.png"/><Relationship Id="rId133" Type="http://schemas.openxmlformats.org/officeDocument/2006/relationships/image" Target="media/image114.png"/><Relationship Id="rId154" Type="http://schemas.openxmlformats.org/officeDocument/2006/relationships/image" Target="media/image135.png"/><Relationship Id="rId175" Type="http://schemas.openxmlformats.org/officeDocument/2006/relationships/image" Target="media/image149.wmf"/><Relationship Id="rId196" Type="http://schemas.openxmlformats.org/officeDocument/2006/relationships/image" Target="media/image166.gif"/><Relationship Id="rId200" Type="http://schemas.openxmlformats.org/officeDocument/2006/relationships/image" Target="media/image169.gif"/><Relationship Id="rId16" Type="http://schemas.openxmlformats.org/officeDocument/2006/relationships/image" Target="media/image1.gif"/><Relationship Id="rId221" Type="http://schemas.openxmlformats.org/officeDocument/2006/relationships/image" Target="media/image189.gif"/><Relationship Id="rId242" Type="http://schemas.openxmlformats.org/officeDocument/2006/relationships/image" Target="media/image204.png"/><Relationship Id="rId263" Type="http://schemas.openxmlformats.org/officeDocument/2006/relationships/image" Target="media/image225.png"/><Relationship Id="rId284" Type="http://schemas.openxmlformats.org/officeDocument/2006/relationships/footer" Target="footer14.xml"/><Relationship Id="rId37" Type="http://schemas.openxmlformats.org/officeDocument/2006/relationships/image" Target="media/image21.png"/><Relationship Id="rId58" Type="http://schemas.openxmlformats.org/officeDocument/2006/relationships/image" Target="media/image39.png"/><Relationship Id="rId79" Type="http://schemas.openxmlformats.org/officeDocument/2006/relationships/image" Target="media/image60.png"/><Relationship Id="rId102" Type="http://schemas.openxmlformats.org/officeDocument/2006/relationships/image" Target="media/image83.png"/><Relationship Id="rId123" Type="http://schemas.openxmlformats.org/officeDocument/2006/relationships/image" Target="media/image104.png"/><Relationship Id="rId144" Type="http://schemas.openxmlformats.org/officeDocument/2006/relationships/image" Target="media/image125.png"/><Relationship Id="rId90" Type="http://schemas.openxmlformats.org/officeDocument/2006/relationships/image" Target="media/image71.png"/><Relationship Id="rId165" Type="http://schemas.openxmlformats.org/officeDocument/2006/relationships/footer" Target="footer7.xml"/><Relationship Id="rId186" Type="http://schemas.openxmlformats.org/officeDocument/2006/relationships/image" Target="media/image157.png"/><Relationship Id="rId211" Type="http://schemas.openxmlformats.org/officeDocument/2006/relationships/image" Target="media/image180.gif"/><Relationship Id="rId232" Type="http://schemas.openxmlformats.org/officeDocument/2006/relationships/footer" Target="footer9.xml"/><Relationship Id="rId253" Type="http://schemas.openxmlformats.org/officeDocument/2006/relationships/image" Target="media/image215.png"/><Relationship Id="rId274" Type="http://schemas.openxmlformats.org/officeDocument/2006/relationships/image" Target="media/image236.gif"/><Relationship Id="rId27" Type="http://schemas.openxmlformats.org/officeDocument/2006/relationships/image" Target="media/image11.png"/><Relationship Id="rId48" Type="http://schemas.openxmlformats.org/officeDocument/2006/relationships/image" Target="media/image29.png"/><Relationship Id="rId69" Type="http://schemas.openxmlformats.org/officeDocument/2006/relationships/image" Target="media/image50.png"/><Relationship Id="rId113" Type="http://schemas.openxmlformats.org/officeDocument/2006/relationships/image" Target="media/image94.png"/><Relationship Id="rId134" Type="http://schemas.openxmlformats.org/officeDocument/2006/relationships/image" Target="media/image115.png"/><Relationship Id="rId80" Type="http://schemas.openxmlformats.org/officeDocument/2006/relationships/image" Target="media/image61.png"/><Relationship Id="rId155" Type="http://schemas.openxmlformats.org/officeDocument/2006/relationships/image" Target="media/image136.png"/><Relationship Id="rId176" Type="http://schemas.openxmlformats.org/officeDocument/2006/relationships/oleObject" Target="embeddings/oleObject8.bin"/><Relationship Id="rId197" Type="http://schemas.openxmlformats.org/officeDocument/2006/relationships/image" Target="media/image167.gif"/><Relationship Id="rId201" Type="http://schemas.openxmlformats.org/officeDocument/2006/relationships/image" Target="media/image170.gif"/><Relationship Id="rId222" Type="http://schemas.openxmlformats.org/officeDocument/2006/relationships/image" Target="media/image190.gif"/><Relationship Id="rId243" Type="http://schemas.openxmlformats.org/officeDocument/2006/relationships/image" Target="media/image205.png"/><Relationship Id="rId264" Type="http://schemas.openxmlformats.org/officeDocument/2006/relationships/image" Target="media/image226.png"/><Relationship Id="rId285" Type="http://schemas.openxmlformats.org/officeDocument/2006/relationships/image" Target="media/image245.png"/><Relationship Id="rId17" Type="http://schemas.openxmlformats.org/officeDocument/2006/relationships/image" Target="media/image2.png"/><Relationship Id="rId38" Type="http://schemas.openxmlformats.org/officeDocument/2006/relationships/image" Target="media/image22.png"/><Relationship Id="rId59" Type="http://schemas.openxmlformats.org/officeDocument/2006/relationships/image" Target="media/image40.png"/><Relationship Id="rId103" Type="http://schemas.openxmlformats.org/officeDocument/2006/relationships/image" Target="media/image84.png"/><Relationship Id="rId124" Type="http://schemas.openxmlformats.org/officeDocument/2006/relationships/image" Target="media/image105.png"/><Relationship Id="rId70" Type="http://schemas.openxmlformats.org/officeDocument/2006/relationships/image" Target="media/image51.png"/><Relationship Id="rId91" Type="http://schemas.openxmlformats.org/officeDocument/2006/relationships/image" Target="media/image72.png"/><Relationship Id="rId145" Type="http://schemas.openxmlformats.org/officeDocument/2006/relationships/image" Target="media/image126.png"/><Relationship Id="rId166" Type="http://schemas.openxmlformats.org/officeDocument/2006/relationships/image" Target="media/image143.emf"/><Relationship Id="rId187" Type="http://schemas.openxmlformats.org/officeDocument/2006/relationships/image" Target="media/image158.png"/><Relationship Id="rId1" Type="http://schemas.openxmlformats.org/officeDocument/2006/relationships/customXml" Target="../customXml/item1.xml"/><Relationship Id="rId212" Type="http://schemas.openxmlformats.org/officeDocument/2006/relationships/image" Target="media/image181.gif"/><Relationship Id="rId233" Type="http://schemas.openxmlformats.org/officeDocument/2006/relationships/footer" Target="footer10.xml"/><Relationship Id="rId254" Type="http://schemas.openxmlformats.org/officeDocument/2006/relationships/image" Target="media/image216.png"/><Relationship Id="rId28" Type="http://schemas.openxmlformats.org/officeDocument/2006/relationships/image" Target="media/image12.gif"/><Relationship Id="rId49" Type="http://schemas.openxmlformats.org/officeDocument/2006/relationships/image" Target="media/image30.png"/><Relationship Id="rId114" Type="http://schemas.openxmlformats.org/officeDocument/2006/relationships/image" Target="media/image95.png"/><Relationship Id="rId275" Type="http://schemas.openxmlformats.org/officeDocument/2006/relationships/image" Target="media/image237.png"/><Relationship Id="rId60" Type="http://schemas.openxmlformats.org/officeDocument/2006/relationships/image" Target="media/image41.png"/><Relationship Id="rId81" Type="http://schemas.openxmlformats.org/officeDocument/2006/relationships/image" Target="media/image62.png"/><Relationship Id="rId135" Type="http://schemas.openxmlformats.org/officeDocument/2006/relationships/image" Target="media/image116.png"/><Relationship Id="rId156" Type="http://schemas.openxmlformats.org/officeDocument/2006/relationships/image" Target="media/image137.png"/><Relationship Id="rId177" Type="http://schemas.openxmlformats.org/officeDocument/2006/relationships/image" Target="media/image150.png"/><Relationship Id="rId198" Type="http://schemas.openxmlformats.org/officeDocument/2006/relationships/image" Target="media/image168.gif"/><Relationship Id="rId202" Type="http://schemas.openxmlformats.org/officeDocument/2006/relationships/image" Target="media/image171.gif"/><Relationship Id="rId223" Type="http://schemas.openxmlformats.org/officeDocument/2006/relationships/image" Target="media/image191.gif"/><Relationship Id="rId244" Type="http://schemas.openxmlformats.org/officeDocument/2006/relationships/image" Target="media/image206.png"/><Relationship Id="rId18" Type="http://schemas.openxmlformats.org/officeDocument/2006/relationships/image" Target="media/image3.png"/><Relationship Id="rId39" Type="http://schemas.openxmlformats.org/officeDocument/2006/relationships/image" Target="media/image23.emf"/><Relationship Id="rId265" Type="http://schemas.openxmlformats.org/officeDocument/2006/relationships/image" Target="media/image227.png"/><Relationship Id="rId286" Type="http://schemas.openxmlformats.org/officeDocument/2006/relationships/image" Target="media/image246.png"/><Relationship Id="rId50" Type="http://schemas.openxmlformats.org/officeDocument/2006/relationships/image" Target="media/image31.png"/><Relationship Id="rId104" Type="http://schemas.openxmlformats.org/officeDocument/2006/relationships/image" Target="media/image85.png"/><Relationship Id="rId125" Type="http://schemas.openxmlformats.org/officeDocument/2006/relationships/image" Target="media/image106.png"/><Relationship Id="rId146" Type="http://schemas.openxmlformats.org/officeDocument/2006/relationships/image" Target="media/image127.png"/><Relationship Id="rId167" Type="http://schemas.openxmlformats.org/officeDocument/2006/relationships/oleObject" Target="embeddings/oleObject5.bin"/><Relationship Id="rId188" Type="http://schemas.openxmlformats.org/officeDocument/2006/relationships/image" Target="media/image159.emf"/><Relationship Id="rId71" Type="http://schemas.openxmlformats.org/officeDocument/2006/relationships/image" Target="media/image52.png"/><Relationship Id="rId92" Type="http://schemas.openxmlformats.org/officeDocument/2006/relationships/image" Target="media/image73.png"/><Relationship Id="rId213" Type="http://schemas.openxmlformats.org/officeDocument/2006/relationships/image" Target="media/image182.gif"/><Relationship Id="rId234" Type="http://schemas.openxmlformats.org/officeDocument/2006/relationships/footer" Target="footer11.xml"/><Relationship Id="rId2" Type="http://schemas.openxmlformats.org/officeDocument/2006/relationships/customXml" Target="../customXml/item2.xml"/><Relationship Id="rId29" Type="http://schemas.openxmlformats.org/officeDocument/2006/relationships/image" Target="media/image13.png"/><Relationship Id="rId255" Type="http://schemas.openxmlformats.org/officeDocument/2006/relationships/image" Target="media/image217.png"/><Relationship Id="rId276" Type="http://schemas.openxmlformats.org/officeDocument/2006/relationships/image" Target="media/image238.png"/><Relationship Id="rId40" Type="http://schemas.openxmlformats.org/officeDocument/2006/relationships/oleObject" Target="embeddings/oleObject2.bin"/><Relationship Id="rId115" Type="http://schemas.openxmlformats.org/officeDocument/2006/relationships/image" Target="media/image96.png"/><Relationship Id="rId136" Type="http://schemas.openxmlformats.org/officeDocument/2006/relationships/image" Target="media/image117.png"/><Relationship Id="rId157" Type="http://schemas.openxmlformats.org/officeDocument/2006/relationships/image" Target="media/image138.png"/><Relationship Id="rId178" Type="http://schemas.openxmlformats.org/officeDocument/2006/relationships/image" Target="media/image151.wmf"/><Relationship Id="rId61" Type="http://schemas.openxmlformats.org/officeDocument/2006/relationships/image" Target="media/image42.png"/><Relationship Id="rId82" Type="http://schemas.openxmlformats.org/officeDocument/2006/relationships/image" Target="media/image63.png"/><Relationship Id="rId199" Type="http://schemas.openxmlformats.org/officeDocument/2006/relationships/footer" Target="footer8.xml"/><Relationship Id="rId203" Type="http://schemas.openxmlformats.org/officeDocument/2006/relationships/image" Target="media/image172.gif"/><Relationship Id="rId19" Type="http://schemas.openxmlformats.org/officeDocument/2006/relationships/image" Target="media/image4.png"/><Relationship Id="rId224" Type="http://schemas.openxmlformats.org/officeDocument/2006/relationships/image" Target="media/image192.gif"/><Relationship Id="rId245" Type="http://schemas.openxmlformats.org/officeDocument/2006/relationships/image" Target="media/image207.png"/><Relationship Id="rId266" Type="http://schemas.openxmlformats.org/officeDocument/2006/relationships/image" Target="media/image228.png"/><Relationship Id="rId287" Type="http://schemas.openxmlformats.org/officeDocument/2006/relationships/fontTable" Target="fontTable.xml"/><Relationship Id="rId30" Type="http://schemas.openxmlformats.org/officeDocument/2006/relationships/image" Target="media/image14.png"/><Relationship Id="rId105" Type="http://schemas.openxmlformats.org/officeDocument/2006/relationships/image" Target="media/image86.png"/><Relationship Id="rId126" Type="http://schemas.openxmlformats.org/officeDocument/2006/relationships/image" Target="media/image107.png"/><Relationship Id="rId147" Type="http://schemas.openxmlformats.org/officeDocument/2006/relationships/image" Target="media/image128.png"/><Relationship Id="rId168" Type="http://schemas.openxmlformats.org/officeDocument/2006/relationships/image" Target="media/image144.emf"/><Relationship Id="rId51" Type="http://schemas.openxmlformats.org/officeDocument/2006/relationships/image" Target="media/image32.png"/><Relationship Id="rId72" Type="http://schemas.openxmlformats.org/officeDocument/2006/relationships/image" Target="media/image53.png"/><Relationship Id="rId93" Type="http://schemas.openxmlformats.org/officeDocument/2006/relationships/image" Target="media/image74.png"/><Relationship Id="rId189" Type="http://schemas.openxmlformats.org/officeDocument/2006/relationships/image" Target="media/image160.wmf"/><Relationship Id="rId3" Type="http://schemas.openxmlformats.org/officeDocument/2006/relationships/customXml" Target="../customXml/item3.xml"/><Relationship Id="rId214" Type="http://schemas.openxmlformats.org/officeDocument/2006/relationships/image" Target="media/image183.gif"/><Relationship Id="rId235" Type="http://schemas.openxmlformats.org/officeDocument/2006/relationships/footer" Target="footer12.xml"/><Relationship Id="rId256" Type="http://schemas.openxmlformats.org/officeDocument/2006/relationships/image" Target="media/image218.png"/><Relationship Id="rId277" Type="http://schemas.openxmlformats.org/officeDocument/2006/relationships/image" Target="media/image239.png"/><Relationship Id="rId116" Type="http://schemas.openxmlformats.org/officeDocument/2006/relationships/image" Target="media/image97.png"/><Relationship Id="rId137" Type="http://schemas.openxmlformats.org/officeDocument/2006/relationships/image" Target="media/image118.png"/><Relationship Id="rId158" Type="http://schemas.openxmlformats.org/officeDocument/2006/relationships/footer" Target="footer4.xml"/><Relationship Id="rId20" Type="http://schemas.openxmlformats.org/officeDocument/2006/relationships/image" Target="media/image5.png"/><Relationship Id="rId41" Type="http://schemas.openxmlformats.org/officeDocument/2006/relationships/image" Target="media/image24.emf"/><Relationship Id="rId62" Type="http://schemas.openxmlformats.org/officeDocument/2006/relationships/image" Target="media/image43.png"/><Relationship Id="rId83" Type="http://schemas.openxmlformats.org/officeDocument/2006/relationships/image" Target="media/image64.png"/><Relationship Id="rId179" Type="http://schemas.openxmlformats.org/officeDocument/2006/relationships/oleObject" Target="embeddings/oleObject9.bin"/><Relationship Id="rId190" Type="http://schemas.openxmlformats.org/officeDocument/2006/relationships/oleObject" Target="embeddings/oleObject11.bin"/><Relationship Id="rId204" Type="http://schemas.openxmlformats.org/officeDocument/2006/relationships/image" Target="media/image173.gif"/><Relationship Id="rId225" Type="http://schemas.openxmlformats.org/officeDocument/2006/relationships/image" Target="media/image193.wmf"/><Relationship Id="rId246" Type="http://schemas.openxmlformats.org/officeDocument/2006/relationships/image" Target="media/image208.png"/><Relationship Id="rId267" Type="http://schemas.openxmlformats.org/officeDocument/2006/relationships/image" Target="media/image229.png"/><Relationship Id="rId288" Type="http://schemas.openxmlformats.org/officeDocument/2006/relationships/theme" Target="theme/theme1.xml"/><Relationship Id="rId106" Type="http://schemas.openxmlformats.org/officeDocument/2006/relationships/image" Target="media/image87.png"/><Relationship Id="rId127" Type="http://schemas.openxmlformats.org/officeDocument/2006/relationships/image" Target="media/image108.png"/><Relationship Id="rId10" Type="http://schemas.openxmlformats.org/officeDocument/2006/relationships/footnotes" Target="footnotes.xml"/><Relationship Id="rId31" Type="http://schemas.openxmlformats.org/officeDocument/2006/relationships/image" Target="media/image15.png"/><Relationship Id="rId52" Type="http://schemas.openxmlformats.org/officeDocument/2006/relationships/image" Target="media/image33.png"/><Relationship Id="rId73" Type="http://schemas.openxmlformats.org/officeDocument/2006/relationships/image" Target="media/image54.png"/><Relationship Id="rId94" Type="http://schemas.openxmlformats.org/officeDocument/2006/relationships/image" Target="media/image75.png"/><Relationship Id="rId148" Type="http://schemas.openxmlformats.org/officeDocument/2006/relationships/image" Target="media/image129.png"/><Relationship Id="rId169" Type="http://schemas.openxmlformats.org/officeDocument/2006/relationships/oleObject" Target="embeddings/oleObject6.bin"/><Relationship Id="rId4" Type="http://schemas.openxmlformats.org/officeDocument/2006/relationships/customXml" Target="../customXml/item4.xml"/><Relationship Id="rId180" Type="http://schemas.openxmlformats.org/officeDocument/2006/relationships/image" Target="media/image152.png"/><Relationship Id="rId215" Type="http://schemas.openxmlformats.org/officeDocument/2006/relationships/image" Target="media/image184.gif"/><Relationship Id="rId236" Type="http://schemas.openxmlformats.org/officeDocument/2006/relationships/image" Target="media/image198.png"/><Relationship Id="rId257" Type="http://schemas.openxmlformats.org/officeDocument/2006/relationships/image" Target="media/image219.png"/><Relationship Id="rId278" Type="http://schemas.openxmlformats.org/officeDocument/2006/relationships/image" Target="media/image240.png"/><Relationship Id="rId42" Type="http://schemas.openxmlformats.org/officeDocument/2006/relationships/oleObject" Target="embeddings/oleObject3.bin"/><Relationship Id="rId84" Type="http://schemas.openxmlformats.org/officeDocument/2006/relationships/image" Target="media/image65.png"/><Relationship Id="rId138" Type="http://schemas.openxmlformats.org/officeDocument/2006/relationships/image" Target="media/image119.png"/><Relationship Id="rId191" Type="http://schemas.openxmlformats.org/officeDocument/2006/relationships/image" Target="media/image161.gif"/><Relationship Id="rId205" Type="http://schemas.openxmlformats.org/officeDocument/2006/relationships/image" Target="media/image174.gif"/><Relationship Id="rId247" Type="http://schemas.openxmlformats.org/officeDocument/2006/relationships/image" Target="media/image209.png"/><Relationship Id="rId107" Type="http://schemas.openxmlformats.org/officeDocument/2006/relationships/image" Target="media/image88.png"/><Relationship Id="rId11" Type="http://schemas.openxmlformats.org/officeDocument/2006/relationships/endnotes" Target="endnotes.xml"/><Relationship Id="rId53" Type="http://schemas.openxmlformats.org/officeDocument/2006/relationships/image" Target="media/image34.png"/><Relationship Id="rId149" Type="http://schemas.openxmlformats.org/officeDocument/2006/relationships/image" Target="media/image130.png"/><Relationship Id="rId95" Type="http://schemas.openxmlformats.org/officeDocument/2006/relationships/image" Target="media/image76.png"/><Relationship Id="rId160" Type="http://schemas.openxmlformats.org/officeDocument/2006/relationships/image" Target="media/image139.png"/><Relationship Id="rId216" Type="http://schemas.openxmlformats.org/officeDocument/2006/relationships/image" Target="media/image185.gif"/><Relationship Id="rId258" Type="http://schemas.openxmlformats.org/officeDocument/2006/relationships/image" Target="media/image220.png"/><Relationship Id="rId22" Type="http://schemas.openxmlformats.org/officeDocument/2006/relationships/oleObject" Target="embeddings/oleObject1.bin"/><Relationship Id="rId64" Type="http://schemas.openxmlformats.org/officeDocument/2006/relationships/image" Target="media/image45.png"/><Relationship Id="rId118" Type="http://schemas.openxmlformats.org/officeDocument/2006/relationships/image" Target="media/image99.png"/></Relationships>
</file>

<file path=word/_rels/settings.xml.rels><?xml version="1.0" encoding="UTF-8" standalone="yes"?>
<Relationships xmlns="http://schemas.openxmlformats.org/package/2006/relationships"><Relationship Id="rId1" Type="http://schemas.openxmlformats.org/officeDocument/2006/relationships/attachedTemplate" Target="file:///C:\data\michelva\FOD\AREI_NEW.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036FBE83338AC247A120C6930A1A97EF" ma:contentTypeVersion="0" ma:contentTypeDescription="Create a new document." ma:contentTypeScope="" ma:versionID="b87083bd8e87572516623001a02fd5c0">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6BB5B6F-E1D3-4DA7-98CB-689E35614C7A}">
  <ds:schemaRefs>
    <ds:schemaRef ds:uri="http://purl.org/dc/dcmitype/"/>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FD8EE46-C5B7-4D54-A2C4-9A684EEF7DBF}">
  <ds:schemaRefs>
    <ds:schemaRef ds:uri="http://schemas.microsoft.com/sharepoint/v3/contenttype/forms"/>
  </ds:schemaRefs>
</ds:datastoreItem>
</file>

<file path=customXml/itemProps3.xml><?xml version="1.0" encoding="utf-8"?>
<ds:datastoreItem xmlns:ds="http://schemas.openxmlformats.org/officeDocument/2006/customXml" ds:itemID="{0687A3D3-7A78-48FF-8378-487900DC4DA6}">
  <ds:schemaRefs>
    <ds:schemaRef ds:uri="http://schemas.openxmlformats.org/officeDocument/2006/bibliography"/>
  </ds:schemaRefs>
</ds:datastoreItem>
</file>

<file path=customXml/itemProps4.xml><?xml version="1.0" encoding="utf-8"?>
<ds:datastoreItem xmlns:ds="http://schemas.openxmlformats.org/officeDocument/2006/customXml" ds:itemID="{8B35C9E4-155D-48A7-B8BA-30C27582B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5.xml><?xml version="1.0" encoding="utf-8"?>
<ds:datastoreItem xmlns:ds="http://schemas.openxmlformats.org/officeDocument/2006/customXml" ds:itemID="{10CCCBE6-8EAA-41B3-8582-7857FCC9385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AREI_NEW.dotm</Template>
  <TotalTime>15</TotalTime>
  <Pages>309</Pages>
  <Words>138136</Words>
  <Characters>759749</Characters>
  <Application>Microsoft Office Word</Application>
  <DocSecurity>0</DocSecurity>
  <Lines>6331</Lines>
  <Paragraphs>1792</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Wolters Kluwer</Company>
  <LinksUpToDate>false</LinksUpToDate>
  <CharactersWithSpaces>896093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michelva</dc:creator>
  <cp:keywords/>
  <dc:description/>
  <cp:lastModifiedBy>Mireille Servais</cp:lastModifiedBy>
  <cp:revision>3</cp:revision>
  <cp:lastPrinted>2025-07-07T09:15:00Z</cp:lastPrinted>
  <dcterms:created xsi:type="dcterms:W3CDTF">2025-07-17T13:04:00Z</dcterms:created>
  <dcterms:modified xsi:type="dcterms:W3CDTF">2025-07-17T13:15:00Z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0x010100036FBE83338AC247A120C6930A1A97EF</vt:lpwstr>
  </property>
</Properties>
</file>